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webp"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7" r:id="rId1"/>
    <p:sldMasterId id="2147483694" r:id="rId2"/>
  </p:sldMasterIdLst>
  <p:notesMasterIdLst>
    <p:notesMasterId r:id="rId112"/>
  </p:notesMasterIdLst>
  <p:handoutMasterIdLst>
    <p:handoutMasterId r:id="rId113"/>
  </p:handoutMasterIdLst>
  <p:sldIdLst>
    <p:sldId id="256" r:id="rId3"/>
    <p:sldId id="321" r:id="rId4"/>
    <p:sldId id="302" r:id="rId5"/>
    <p:sldId id="303" r:id="rId6"/>
    <p:sldId id="365" r:id="rId7"/>
    <p:sldId id="260" r:id="rId8"/>
    <p:sldId id="259" r:id="rId9"/>
    <p:sldId id="262" r:id="rId10"/>
    <p:sldId id="257" r:id="rId11"/>
    <p:sldId id="258" r:id="rId12"/>
    <p:sldId id="264" r:id="rId13"/>
    <p:sldId id="265" r:id="rId14"/>
    <p:sldId id="266" r:id="rId15"/>
    <p:sldId id="267" r:id="rId16"/>
    <p:sldId id="268" r:id="rId17"/>
    <p:sldId id="269" r:id="rId18"/>
    <p:sldId id="270" r:id="rId19"/>
    <p:sldId id="272" r:id="rId20"/>
    <p:sldId id="366" r:id="rId21"/>
    <p:sldId id="367" r:id="rId22"/>
    <p:sldId id="273" r:id="rId23"/>
    <p:sldId id="274" r:id="rId24"/>
    <p:sldId id="277" r:id="rId25"/>
    <p:sldId id="278" r:id="rId26"/>
    <p:sldId id="279" r:id="rId27"/>
    <p:sldId id="280" r:id="rId28"/>
    <p:sldId id="281" r:id="rId29"/>
    <p:sldId id="285" r:id="rId30"/>
    <p:sldId id="359" r:id="rId31"/>
    <p:sldId id="358" r:id="rId32"/>
    <p:sldId id="369" r:id="rId33"/>
    <p:sldId id="368" r:id="rId34"/>
    <p:sldId id="286" r:id="rId35"/>
    <p:sldId id="287" r:id="rId36"/>
    <p:sldId id="288" r:id="rId37"/>
    <p:sldId id="370" r:id="rId38"/>
    <p:sldId id="362" r:id="rId39"/>
    <p:sldId id="363" r:id="rId40"/>
    <p:sldId id="364" r:id="rId41"/>
    <p:sldId id="284" r:id="rId42"/>
    <p:sldId id="282" r:id="rId43"/>
    <p:sldId id="283" r:id="rId44"/>
    <p:sldId id="290" r:id="rId45"/>
    <p:sldId id="375" r:id="rId46"/>
    <p:sldId id="297" r:id="rId47"/>
    <p:sldId id="305" r:id="rId48"/>
    <p:sldId id="301" r:id="rId49"/>
    <p:sldId id="373" r:id="rId50"/>
    <p:sldId id="374" r:id="rId51"/>
    <p:sldId id="299" r:id="rId52"/>
    <p:sldId id="304" r:id="rId53"/>
    <p:sldId id="319" r:id="rId54"/>
    <p:sldId id="320" r:id="rId55"/>
    <p:sldId id="306" r:id="rId56"/>
    <p:sldId id="291" r:id="rId57"/>
    <p:sldId id="292" r:id="rId58"/>
    <p:sldId id="293" r:id="rId59"/>
    <p:sldId id="309" r:id="rId60"/>
    <p:sldId id="294" r:id="rId61"/>
    <p:sldId id="295" r:id="rId62"/>
    <p:sldId id="296" r:id="rId63"/>
    <p:sldId id="310" r:id="rId64"/>
    <p:sldId id="311" r:id="rId65"/>
    <p:sldId id="360" r:id="rId66"/>
    <p:sldId id="312" r:id="rId67"/>
    <p:sldId id="313" r:id="rId68"/>
    <p:sldId id="315" r:id="rId69"/>
    <p:sldId id="376" r:id="rId70"/>
    <p:sldId id="377" r:id="rId71"/>
    <p:sldId id="378" r:id="rId72"/>
    <p:sldId id="379" r:id="rId73"/>
    <p:sldId id="316" r:id="rId74"/>
    <p:sldId id="317" r:id="rId75"/>
    <p:sldId id="300" r:id="rId76"/>
    <p:sldId id="324" r:id="rId77"/>
    <p:sldId id="271" r:id="rId78"/>
    <p:sldId id="325" r:id="rId79"/>
    <p:sldId id="326" r:id="rId80"/>
    <p:sldId id="327" r:id="rId81"/>
    <p:sldId id="328" r:id="rId82"/>
    <p:sldId id="261" r:id="rId83"/>
    <p:sldId id="263" r:id="rId84"/>
    <p:sldId id="329" r:id="rId85"/>
    <p:sldId id="330" r:id="rId86"/>
    <p:sldId id="380" r:id="rId87"/>
    <p:sldId id="381" r:id="rId88"/>
    <p:sldId id="383" r:id="rId89"/>
    <p:sldId id="331" r:id="rId90"/>
    <p:sldId id="332" r:id="rId91"/>
    <p:sldId id="333" r:id="rId92"/>
    <p:sldId id="334" r:id="rId93"/>
    <p:sldId id="275" r:id="rId94"/>
    <p:sldId id="335" r:id="rId95"/>
    <p:sldId id="276" r:id="rId96"/>
    <p:sldId id="386" r:id="rId97"/>
    <p:sldId id="385" r:id="rId98"/>
    <p:sldId id="387" r:id="rId99"/>
    <p:sldId id="388" r:id="rId100"/>
    <p:sldId id="337" r:id="rId101"/>
    <p:sldId id="338" r:id="rId102"/>
    <p:sldId id="339" r:id="rId103"/>
    <p:sldId id="340" r:id="rId104"/>
    <p:sldId id="341" r:id="rId105"/>
    <p:sldId id="343" r:id="rId106"/>
    <p:sldId id="342" r:id="rId107"/>
    <p:sldId id="344" r:id="rId108"/>
    <p:sldId id="389" r:id="rId109"/>
    <p:sldId id="391" r:id="rId110"/>
    <p:sldId id="392" r:id="rId1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8C"/>
    <a:srgbClr val="00A48C"/>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11" autoAdjust="0"/>
    <p:restoredTop sz="95033" autoAdjust="0"/>
  </p:normalViewPr>
  <p:slideViewPr>
    <p:cSldViewPr snapToGrid="0">
      <p:cViewPr>
        <p:scale>
          <a:sx n="97" d="100"/>
          <a:sy n="97" d="100"/>
        </p:scale>
        <p:origin x="341" y="8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ableStyles" Target="tableStyle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notesMaster" Target="notesMasters/notesMaster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handoutMaster" Target="handoutMasters/handoutMaster1.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s>
</file>

<file path=ppt/diagrams/_rels/data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1D17B0-769C-4F98-8BB1-A189F2B42238}"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791C2F43-E0A1-4821-AE1D-6DC57B753F0F}">
      <dgm:prSet/>
      <dgm:spPr/>
      <dgm:t>
        <a:bodyPr/>
        <a:lstStyle/>
        <a:p>
          <a:pPr>
            <a:lnSpc>
              <a:spcPct val="100000"/>
            </a:lnSpc>
            <a:defRPr cap="all"/>
          </a:pPr>
          <a:r>
            <a:rPr lang="fr-FR"/>
            <a:t>What impact does the ad or cartoon have on the potential customer/reader?</a:t>
          </a:r>
          <a:endParaRPr lang="en-US"/>
        </a:p>
      </dgm:t>
    </dgm:pt>
    <dgm:pt modelId="{144C7043-F7E8-41B8-8DF4-E56CD1A65A29}" type="parTrans" cxnId="{3421BBE7-C4A9-42E0-AF73-7A98436168B8}">
      <dgm:prSet/>
      <dgm:spPr/>
      <dgm:t>
        <a:bodyPr/>
        <a:lstStyle/>
        <a:p>
          <a:endParaRPr lang="en-US"/>
        </a:p>
      </dgm:t>
    </dgm:pt>
    <dgm:pt modelId="{417FEA8E-3FEF-4258-BA6E-7D42B2EB0C8C}" type="sibTrans" cxnId="{3421BBE7-C4A9-42E0-AF73-7A98436168B8}">
      <dgm:prSet/>
      <dgm:spPr/>
      <dgm:t>
        <a:bodyPr/>
        <a:lstStyle/>
        <a:p>
          <a:endParaRPr lang="en-US"/>
        </a:p>
      </dgm:t>
    </dgm:pt>
    <dgm:pt modelId="{B66001B8-4600-4AAD-8D52-3893ED36A326}">
      <dgm:prSet/>
      <dgm:spPr/>
      <dgm:t>
        <a:bodyPr/>
        <a:lstStyle/>
        <a:p>
          <a:pPr>
            <a:lnSpc>
              <a:spcPct val="100000"/>
            </a:lnSpc>
            <a:defRPr cap="all"/>
          </a:pPr>
          <a:r>
            <a:rPr lang="fr-FR"/>
            <a:t>Is the ad or cartoon reaching its goal?</a:t>
          </a:r>
          <a:endParaRPr lang="en-US"/>
        </a:p>
      </dgm:t>
    </dgm:pt>
    <dgm:pt modelId="{3FA39513-D69F-4FF1-AFA7-AB857A0C72FC}" type="parTrans" cxnId="{9D7E6087-7098-422B-B5E7-4C82BFE3777F}">
      <dgm:prSet/>
      <dgm:spPr/>
      <dgm:t>
        <a:bodyPr/>
        <a:lstStyle/>
        <a:p>
          <a:endParaRPr lang="en-US"/>
        </a:p>
      </dgm:t>
    </dgm:pt>
    <dgm:pt modelId="{B61900A0-0499-419D-94BA-19C3706BC386}" type="sibTrans" cxnId="{9D7E6087-7098-422B-B5E7-4C82BFE3777F}">
      <dgm:prSet/>
      <dgm:spPr/>
      <dgm:t>
        <a:bodyPr/>
        <a:lstStyle/>
        <a:p>
          <a:endParaRPr lang="en-US"/>
        </a:p>
      </dgm:t>
    </dgm:pt>
    <dgm:pt modelId="{54B48E90-AB89-44A8-A640-CAFAE1347635}">
      <dgm:prSet/>
      <dgm:spPr/>
      <dgm:t>
        <a:bodyPr/>
        <a:lstStyle/>
        <a:p>
          <a:pPr>
            <a:lnSpc>
              <a:spcPct val="100000"/>
            </a:lnSpc>
            <a:defRPr cap="all"/>
          </a:pPr>
          <a:r>
            <a:rPr lang="fr-FR"/>
            <a:t>What is your personal opinion? Why?</a:t>
          </a:r>
          <a:endParaRPr lang="en-US"/>
        </a:p>
      </dgm:t>
    </dgm:pt>
    <dgm:pt modelId="{77CD4AB0-1250-4444-9DC3-E7D8F36757A0}" type="parTrans" cxnId="{E9881A9F-9757-4D5D-A4EB-96341871F2D3}">
      <dgm:prSet/>
      <dgm:spPr/>
      <dgm:t>
        <a:bodyPr/>
        <a:lstStyle/>
        <a:p>
          <a:endParaRPr lang="en-US"/>
        </a:p>
      </dgm:t>
    </dgm:pt>
    <dgm:pt modelId="{28475614-452D-43E4-823A-78FED3F14475}" type="sibTrans" cxnId="{E9881A9F-9757-4D5D-A4EB-96341871F2D3}">
      <dgm:prSet/>
      <dgm:spPr/>
      <dgm:t>
        <a:bodyPr/>
        <a:lstStyle/>
        <a:p>
          <a:endParaRPr lang="en-US"/>
        </a:p>
      </dgm:t>
    </dgm:pt>
    <dgm:pt modelId="{360B70D3-49F6-4204-8F06-967321D5A520}" type="pres">
      <dgm:prSet presAssocID="{7A1D17B0-769C-4F98-8BB1-A189F2B42238}" presName="root" presStyleCnt="0">
        <dgm:presLayoutVars>
          <dgm:dir/>
          <dgm:resizeHandles val="exact"/>
        </dgm:presLayoutVars>
      </dgm:prSet>
      <dgm:spPr/>
    </dgm:pt>
    <dgm:pt modelId="{710C99CD-D983-4530-93BC-CBC629114A47}" type="pres">
      <dgm:prSet presAssocID="{791C2F43-E0A1-4821-AE1D-6DC57B753F0F}" presName="compNode" presStyleCnt="0"/>
      <dgm:spPr/>
    </dgm:pt>
    <dgm:pt modelId="{DE2DEAFD-3DC5-4D8F-9CD6-853C19101296}" type="pres">
      <dgm:prSet presAssocID="{791C2F43-E0A1-4821-AE1D-6DC57B753F0F}" presName="iconBgRect" presStyleLbl="bgShp" presStyleIdx="0" presStyleCnt="3"/>
      <dgm:spPr>
        <a:prstGeom prst="round2DiagRect">
          <a:avLst>
            <a:gd name="adj1" fmla="val 29727"/>
            <a:gd name="adj2" fmla="val 0"/>
          </a:avLst>
        </a:prstGeom>
      </dgm:spPr>
    </dgm:pt>
    <dgm:pt modelId="{3FE8CB39-FB8E-47D2-B4FB-F928BC6C6B43}" type="pres">
      <dgm:prSet presAssocID="{791C2F43-E0A1-4821-AE1D-6DC57B753F0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ous-titres"/>
        </a:ext>
      </dgm:extLst>
    </dgm:pt>
    <dgm:pt modelId="{E975B309-DBFA-47DD-A6D6-947C0309B46B}" type="pres">
      <dgm:prSet presAssocID="{791C2F43-E0A1-4821-AE1D-6DC57B753F0F}" presName="spaceRect" presStyleCnt="0"/>
      <dgm:spPr/>
    </dgm:pt>
    <dgm:pt modelId="{F5A2F4C6-9965-4AE9-AE39-FE548D46CCC8}" type="pres">
      <dgm:prSet presAssocID="{791C2F43-E0A1-4821-AE1D-6DC57B753F0F}" presName="textRect" presStyleLbl="revTx" presStyleIdx="0" presStyleCnt="3">
        <dgm:presLayoutVars>
          <dgm:chMax val="1"/>
          <dgm:chPref val="1"/>
        </dgm:presLayoutVars>
      </dgm:prSet>
      <dgm:spPr/>
    </dgm:pt>
    <dgm:pt modelId="{69CD1FBC-4A5E-4D3B-86AB-88B4BD3C6CA1}" type="pres">
      <dgm:prSet presAssocID="{417FEA8E-3FEF-4258-BA6E-7D42B2EB0C8C}" presName="sibTrans" presStyleCnt="0"/>
      <dgm:spPr/>
    </dgm:pt>
    <dgm:pt modelId="{1E448A36-B217-4B26-A3E1-4357A72EA0E1}" type="pres">
      <dgm:prSet presAssocID="{B66001B8-4600-4AAD-8D52-3893ED36A326}" presName="compNode" presStyleCnt="0"/>
      <dgm:spPr/>
    </dgm:pt>
    <dgm:pt modelId="{DF1A80D3-2865-4E2C-B287-D1FBE0633979}" type="pres">
      <dgm:prSet presAssocID="{B66001B8-4600-4AAD-8D52-3893ED36A326}" presName="iconBgRect" presStyleLbl="bgShp" presStyleIdx="1" presStyleCnt="3"/>
      <dgm:spPr>
        <a:prstGeom prst="round2DiagRect">
          <a:avLst>
            <a:gd name="adj1" fmla="val 29727"/>
            <a:gd name="adj2" fmla="val 0"/>
          </a:avLst>
        </a:prstGeom>
      </dgm:spPr>
    </dgm:pt>
    <dgm:pt modelId="{B23964A7-9F55-481A-A08C-FE9C6B4BF5B5}" type="pres">
      <dgm:prSet presAssocID="{B66001B8-4600-4AAD-8D52-3893ED36A32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ille"/>
        </a:ext>
      </dgm:extLst>
    </dgm:pt>
    <dgm:pt modelId="{278AC510-2DDF-4FB8-BF7C-02CF6F2CC421}" type="pres">
      <dgm:prSet presAssocID="{B66001B8-4600-4AAD-8D52-3893ED36A326}" presName="spaceRect" presStyleCnt="0"/>
      <dgm:spPr/>
    </dgm:pt>
    <dgm:pt modelId="{4A42794A-2878-4873-B46E-313FA19E495F}" type="pres">
      <dgm:prSet presAssocID="{B66001B8-4600-4AAD-8D52-3893ED36A326}" presName="textRect" presStyleLbl="revTx" presStyleIdx="1" presStyleCnt="3">
        <dgm:presLayoutVars>
          <dgm:chMax val="1"/>
          <dgm:chPref val="1"/>
        </dgm:presLayoutVars>
      </dgm:prSet>
      <dgm:spPr/>
    </dgm:pt>
    <dgm:pt modelId="{B7CD1306-BB2F-4C6A-9BBB-8BB975603730}" type="pres">
      <dgm:prSet presAssocID="{B61900A0-0499-419D-94BA-19C3706BC386}" presName="sibTrans" presStyleCnt="0"/>
      <dgm:spPr/>
    </dgm:pt>
    <dgm:pt modelId="{1F3A7E2D-24B7-4F6A-A0CB-E4C2094AD44A}" type="pres">
      <dgm:prSet presAssocID="{54B48E90-AB89-44A8-A640-CAFAE1347635}" presName="compNode" presStyleCnt="0"/>
      <dgm:spPr/>
    </dgm:pt>
    <dgm:pt modelId="{9DAFF467-72DE-45BA-8E77-44CFB7D10362}" type="pres">
      <dgm:prSet presAssocID="{54B48E90-AB89-44A8-A640-CAFAE1347635}" presName="iconBgRect" presStyleLbl="bgShp" presStyleIdx="2" presStyleCnt="3"/>
      <dgm:spPr>
        <a:prstGeom prst="round2DiagRect">
          <a:avLst>
            <a:gd name="adj1" fmla="val 29727"/>
            <a:gd name="adj2" fmla="val 0"/>
          </a:avLst>
        </a:prstGeom>
      </dgm:spPr>
    </dgm:pt>
    <dgm:pt modelId="{2634A27B-6B3E-42C6-A03C-15C82136E319}" type="pres">
      <dgm:prSet presAssocID="{54B48E90-AB89-44A8-A640-CAFAE134763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s"/>
        </a:ext>
      </dgm:extLst>
    </dgm:pt>
    <dgm:pt modelId="{504FCC3C-ACC9-4CD4-9829-01E7017B0899}" type="pres">
      <dgm:prSet presAssocID="{54B48E90-AB89-44A8-A640-CAFAE1347635}" presName="spaceRect" presStyleCnt="0"/>
      <dgm:spPr/>
    </dgm:pt>
    <dgm:pt modelId="{12F4AB6A-D03D-49A7-BD8C-7166397A7D3B}" type="pres">
      <dgm:prSet presAssocID="{54B48E90-AB89-44A8-A640-CAFAE1347635}" presName="textRect" presStyleLbl="revTx" presStyleIdx="2" presStyleCnt="3">
        <dgm:presLayoutVars>
          <dgm:chMax val="1"/>
          <dgm:chPref val="1"/>
        </dgm:presLayoutVars>
      </dgm:prSet>
      <dgm:spPr/>
    </dgm:pt>
  </dgm:ptLst>
  <dgm:cxnLst>
    <dgm:cxn modelId="{2F8FB470-C3BA-4C99-B1BC-004A791E7B50}" type="presOf" srcId="{7A1D17B0-769C-4F98-8BB1-A189F2B42238}" destId="{360B70D3-49F6-4204-8F06-967321D5A520}" srcOrd="0" destOrd="0" presId="urn:microsoft.com/office/officeart/2018/5/layout/IconLeafLabelList"/>
    <dgm:cxn modelId="{9D7E6087-7098-422B-B5E7-4C82BFE3777F}" srcId="{7A1D17B0-769C-4F98-8BB1-A189F2B42238}" destId="{B66001B8-4600-4AAD-8D52-3893ED36A326}" srcOrd="1" destOrd="0" parTransId="{3FA39513-D69F-4FF1-AFA7-AB857A0C72FC}" sibTransId="{B61900A0-0499-419D-94BA-19C3706BC386}"/>
    <dgm:cxn modelId="{C60CD193-BBC4-413D-8AFF-92FAF652737A}" type="presOf" srcId="{54B48E90-AB89-44A8-A640-CAFAE1347635}" destId="{12F4AB6A-D03D-49A7-BD8C-7166397A7D3B}" srcOrd="0" destOrd="0" presId="urn:microsoft.com/office/officeart/2018/5/layout/IconLeafLabelList"/>
    <dgm:cxn modelId="{E9881A9F-9757-4D5D-A4EB-96341871F2D3}" srcId="{7A1D17B0-769C-4F98-8BB1-A189F2B42238}" destId="{54B48E90-AB89-44A8-A640-CAFAE1347635}" srcOrd="2" destOrd="0" parTransId="{77CD4AB0-1250-4444-9DC3-E7D8F36757A0}" sibTransId="{28475614-452D-43E4-823A-78FED3F14475}"/>
    <dgm:cxn modelId="{AC70C6AF-5F54-4E42-8EF4-E3ADC7C3278B}" type="presOf" srcId="{791C2F43-E0A1-4821-AE1D-6DC57B753F0F}" destId="{F5A2F4C6-9965-4AE9-AE39-FE548D46CCC8}" srcOrd="0" destOrd="0" presId="urn:microsoft.com/office/officeart/2018/5/layout/IconLeafLabelList"/>
    <dgm:cxn modelId="{1EA143DA-6170-4C72-AD3D-00BB3726E982}" type="presOf" srcId="{B66001B8-4600-4AAD-8D52-3893ED36A326}" destId="{4A42794A-2878-4873-B46E-313FA19E495F}" srcOrd="0" destOrd="0" presId="urn:microsoft.com/office/officeart/2018/5/layout/IconLeafLabelList"/>
    <dgm:cxn modelId="{3421BBE7-C4A9-42E0-AF73-7A98436168B8}" srcId="{7A1D17B0-769C-4F98-8BB1-A189F2B42238}" destId="{791C2F43-E0A1-4821-AE1D-6DC57B753F0F}" srcOrd="0" destOrd="0" parTransId="{144C7043-F7E8-41B8-8DF4-E56CD1A65A29}" sibTransId="{417FEA8E-3FEF-4258-BA6E-7D42B2EB0C8C}"/>
    <dgm:cxn modelId="{F17FE6E1-F6BC-4A62-A3B4-0CB8908742D0}" type="presParOf" srcId="{360B70D3-49F6-4204-8F06-967321D5A520}" destId="{710C99CD-D983-4530-93BC-CBC629114A47}" srcOrd="0" destOrd="0" presId="urn:microsoft.com/office/officeart/2018/5/layout/IconLeafLabelList"/>
    <dgm:cxn modelId="{08261338-9D64-4F15-8FC2-FD6F746386EE}" type="presParOf" srcId="{710C99CD-D983-4530-93BC-CBC629114A47}" destId="{DE2DEAFD-3DC5-4D8F-9CD6-853C19101296}" srcOrd="0" destOrd="0" presId="urn:microsoft.com/office/officeart/2018/5/layout/IconLeafLabelList"/>
    <dgm:cxn modelId="{BBA99A18-4B2E-46FE-9E10-D4270FC8CE8D}" type="presParOf" srcId="{710C99CD-D983-4530-93BC-CBC629114A47}" destId="{3FE8CB39-FB8E-47D2-B4FB-F928BC6C6B43}" srcOrd="1" destOrd="0" presId="urn:microsoft.com/office/officeart/2018/5/layout/IconLeafLabelList"/>
    <dgm:cxn modelId="{A9798963-9F65-4619-9F89-F2D796B3970C}" type="presParOf" srcId="{710C99CD-D983-4530-93BC-CBC629114A47}" destId="{E975B309-DBFA-47DD-A6D6-947C0309B46B}" srcOrd="2" destOrd="0" presId="urn:microsoft.com/office/officeart/2018/5/layout/IconLeafLabelList"/>
    <dgm:cxn modelId="{51D1612F-903E-45FA-88D7-A2554D444C6B}" type="presParOf" srcId="{710C99CD-D983-4530-93BC-CBC629114A47}" destId="{F5A2F4C6-9965-4AE9-AE39-FE548D46CCC8}" srcOrd="3" destOrd="0" presId="urn:microsoft.com/office/officeart/2018/5/layout/IconLeafLabelList"/>
    <dgm:cxn modelId="{95B2F0C6-A9E0-4E2C-8507-4FDF58324BCA}" type="presParOf" srcId="{360B70D3-49F6-4204-8F06-967321D5A520}" destId="{69CD1FBC-4A5E-4D3B-86AB-88B4BD3C6CA1}" srcOrd="1" destOrd="0" presId="urn:microsoft.com/office/officeart/2018/5/layout/IconLeafLabelList"/>
    <dgm:cxn modelId="{C599DA9D-9B5E-4B85-B8B4-329E8D56A55E}" type="presParOf" srcId="{360B70D3-49F6-4204-8F06-967321D5A520}" destId="{1E448A36-B217-4B26-A3E1-4357A72EA0E1}" srcOrd="2" destOrd="0" presId="urn:microsoft.com/office/officeart/2018/5/layout/IconLeafLabelList"/>
    <dgm:cxn modelId="{CCECCE34-E386-47DA-BB8D-AAA6581C741A}" type="presParOf" srcId="{1E448A36-B217-4B26-A3E1-4357A72EA0E1}" destId="{DF1A80D3-2865-4E2C-B287-D1FBE0633979}" srcOrd="0" destOrd="0" presId="urn:microsoft.com/office/officeart/2018/5/layout/IconLeafLabelList"/>
    <dgm:cxn modelId="{132E2ECA-5D94-45AF-A702-9A5F111C327D}" type="presParOf" srcId="{1E448A36-B217-4B26-A3E1-4357A72EA0E1}" destId="{B23964A7-9F55-481A-A08C-FE9C6B4BF5B5}" srcOrd="1" destOrd="0" presId="urn:microsoft.com/office/officeart/2018/5/layout/IconLeafLabelList"/>
    <dgm:cxn modelId="{CA3D84F7-FD86-4D2A-BCF7-5E75ABA57784}" type="presParOf" srcId="{1E448A36-B217-4B26-A3E1-4357A72EA0E1}" destId="{278AC510-2DDF-4FB8-BF7C-02CF6F2CC421}" srcOrd="2" destOrd="0" presId="urn:microsoft.com/office/officeart/2018/5/layout/IconLeafLabelList"/>
    <dgm:cxn modelId="{AE1F8CE9-E138-4CA5-AE82-C22CA8C4293C}" type="presParOf" srcId="{1E448A36-B217-4B26-A3E1-4357A72EA0E1}" destId="{4A42794A-2878-4873-B46E-313FA19E495F}" srcOrd="3" destOrd="0" presId="urn:microsoft.com/office/officeart/2018/5/layout/IconLeafLabelList"/>
    <dgm:cxn modelId="{D2A995D5-AD73-4DC3-8BE2-27D6E4195ECE}" type="presParOf" srcId="{360B70D3-49F6-4204-8F06-967321D5A520}" destId="{B7CD1306-BB2F-4C6A-9BBB-8BB975603730}" srcOrd="3" destOrd="0" presId="urn:microsoft.com/office/officeart/2018/5/layout/IconLeafLabelList"/>
    <dgm:cxn modelId="{2A8A3CA1-D376-411B-9D65-4CF94630D4FB}" type="presParOf" srcId="{360B70D3-49F6-4204-8F06-967321D5A520}" destId="{1F3A7E2D-24B7-4F6A-A0CB-E4C2094AD44A}" srcOrd="4" destOrd="0" presId="urn:microsoft.com/office/officeart/2018/5/layout/IconLeafLabelList"/>
    <dgm:cxn modelId="{F7581771-B49A-4112-9622-99C48287780C}" type="presParOf" srcId="{1F3A7E2D-24B7-4F6A-A0CB-E4C2094AD44A}" destId="{9DAFF467-72DE-45BA-8E77-44CFB7D10362}" srcOrd="0" destOrd="0" presId="urn:microsoft.com/office/officeart/2018/5/layout/IconLeafLabelList"/>
    <dgm:cxn modelId="{AAF6AF91-11AD-4757-9365-1040057FE815}" type="presParOf" srcId="{1F3A7E2D-24B7-4F6A-A0CB-E4C2094AD44A}" destId="{2634A27B-6B3E-42C6-A03C-15C82136E319}" srcOrd="1" destOrd="0" presId="urn:microsoft.com/office/officeart/2018/5/layout/IconLeafLabelList"/>
    <dgm:cxn modelId="{FFC8D179-FC6C-44A7-A9DD-1F9B15757400}" type="presParOf" srcId="{1F3A7E2D-24B7-4F6A-A0CB-E4C2094AD44A}" destId="{504FCC3C-ACC9-4CD4-9829-01E7017B0899}" srcOrd="2" destOrd="0" presId="urn:microsoft.com/office/officeart/2018/5/layout/IconLeafLabelList"/>
    <dgm:cxn modelId="{DA696FA2-4AC4-46B8-8A3E-00A526E2CDE8}" type="presParOf" srcId="{1F3A7E2D-24B7-4F6A-A0CB-E4C2094AD44A}" destId="{12F4AB6A-D03D-49A7-BD8C-7166397A7D3B}"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EBBC5C-0B52-45EF-9F30-8FFC3324DFF5}"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D3381419-FECF-4B9D-B2CB-1934429C1FCB}">
      <dgm:prSet/>
      <dgm:spPr/>
      <dgm:t>
        <a:bodyPr/>
        <a:lstStyle/>
        <a:p>
          <a:r>
            <a:rPr lang="fr-FR"/>
            <a:t>What information and where on the page?</a:t>
          </a:r>
          <a:endParaRPr lang="en-US"/>
        </a:p>
      </dgm:t>
    </dgm:pt>
    <dgm:pt modelId="{7B767819-7452-4125-9E14-00CA666906F1}" type="parTrans" cxnId="{8D830400-7FE2-4BA6-9D83-122294C1507D}">
      <dgm:prSet/>
      <dgm:spPr/>
      <dgm:t>
        <a:bodyPr/>
        <a:lstStyle/>
        <a:p>
          <a:endParaRPr lang="en-US"/>
        </a:p>
      </dgm:t>
    </dgm:pt>
    <dgm:pt modelId="{EA599778-DA1E-49E0-8343-B50EDD32DC1E}" type="sibTrans" cxnId="{8D830400-7FE2-4BA6-9D83-122294C1507D}">
      <dgm:prSet/>
      <dgm:spPr/>
      <dgm:t>
        <a:bodyPr/>
        <a:lstStyle/>
        <a:p>
          <a:endParaRPr lang="en-US"/>
        </a:p>
      </dgm:t>
    </dgm:pt>
    <dgm:pt modelId="{6D9CCCA3-3790-4F92-83A7-40CCA405F412}">
      <dgm:prSet/>
      <dgm:spPr/>
      <dgm:t>
        <a:bodyPr/>
        <a:lstStyle/>
        <a:p>
          <a:r>
            <a:rPr lang="fr-FR"/>
            <a:t>All in line, on the left-hand side, start with :</a:t>
          </a:r>
          <a:endParaRPr lang="en-US"/>
        </a:p>
      </dgm:t>
    </dgm:pt>
    <dgm:pt modelId="{38A1C98B-37B5-4110-A8F9-8742D7AEAF4D}" type="parTrans" cxnId="{9C9D593C-FAC8-499B-BDB2-71BC57CB91E1}">
      <dgm:prSet/>
      <dgm:spPr/>
      <dgm:t>
        <a:bodyPr/>
        <a:lstStyle/>
        <a:p>
          <a:endParaRPr lang="en-US"/>
        </a:p>
      </dgm:t>
    </dgm:pt>
    <dgm:pt modelId="{14651766-7DD8-42D9-936C-C66CB4B2EC44}" type="sibTrans" cxnId="{9C9D593C-FAC8-499B-BDB2-71BC57CB91E1}">
      <dgm:prSet/>
      <dgm:spPr/>
      <dgm:t>
        <a:bodyPr/>
        <a:lstStyle/>
        <a:p>
          <a:endParaRPr lang="en-US"/>
        </a:p>
      </dgm:t>
    </dgm:pt>
    <dgm:pt modelId="{B90CA0C4-B268-4BC1-A056-52D150C79E52}">
      <dgm:prSet/>
      <dgm:spPr/>
      <dgm:t>
        <a:bodyPr/>
        <a:lstStyle/>
        <a:p>
          <a:pPr>
            <a:lnSpc>
              <a:spcPct val="100000"/>
            </a:lnSpc>
          </a:pPr>
          <a:r>
            <a:rPr lang="fr-FR"/>
            <a:t>your name and address (</a:t>
          </a:r>
          <a:r>
            <a:rPr lang="fr-FR" i="1"/>
            <a:t>return address</a:t>
          </a:r>
          <a:r>
            <a:rPr lang="fr-FR"/>
            <a:t>)</a:t>
          </a:r>
          <a:endParaRPr lang="en-US"/>
        </a:p>
      </dgm:t>
    </dgm:pt>
    <dgm:pt modelId="{FE7D7A33-F10A-43FF-8347-DED7788A5078}" type="parTrans" cxnId="{57E33C3E-7666-4DAB-BD69-9FD67322AE47}">
      <dgm:prSet/>
      <dgm:spPr/>
      <dgm:t>
        <a:bodyPr/>
        <a:lstStyle/>
        <a:p>
          <a:endParaRPr lang="en-US"/>
        </a:p>
      </dgm:t>
    </dgm:pt>
    <dgm:pt modelId="{9C6F1A34-7668-43C6-88FB-F3A098E5D6A0}" type="sibTrans" cxnId="{57E33C3E-7666-4DAB-BD69-9FD67322AE47}">
      <dgm:prSet/>
      <dgm:spPr/>
      <dgm:t>
        <a:bodyPr/>
        <a:lstStyle/>
        <a:p>
          <a:endParaRPr lang="en-US"/>
        </a:p>
      </dgm:t>
    </dgm:pt>
    <dgm:pt modelId="{BCE44648-4891-4F51-B1DA-008496CCC18A}">
      <dgm:prSet/>
      <dgm:spPr/>
      <dgm:t>
        <a:bodyPr/>
        <a:lstStyle/>
        <a:p>
          <a:pPr>
            <a:lnSpc>
              <a:spcPct val="100000"/>
            </a:lnSpc>
          </a:pPr>
          <a:r>
            <a:rPr lang="fr-FR"/>
            <a:t>the date</a:t>
          </a:r>
          <a:endParaRPr lang="en-US"/>
        </a:p>
      </dgm:t>
    </dgm:pt>
    <dgm:pt modelId="{DC1B872D-8C7D-4D4F-9A3C-37979AEE4497}" type="parTrans" cxnId="{DC888DE7-F059-4BD7-BA24-E983E305A554}">
      <dgm:prSet/>
      <dgm:spPr/>
      <dgm:t>
        <a:bodyPr/>
        <a:lstStyle/>
        <a:p>
          <a:endParaRPr lang="en-US"/>
        </a:p>
      </dgm:t>
    </dgm:pt>
    <dgm:pt modelId="{1BC3667B-D663-4738-947A-6B75D2FDA6EB}" type="sibTrans" cxnId="{DC888DE7-F059-4BD7-BA24-E983E305A554}">
      <dgm:prSet/>
      <dgm:spPr/>
      <dgm:t>
        <a:bodyPr/>
        <a:lstStyle/>
        <a:p>
          <a:endParaRPr lang="en-US"/>
        </a:p>
      </dgm:t>
    </dgm:pt>
    <dgm:pt modelId="{528628CB-CEF4-4A32-B5C7-0A935BFD31B1}">
      <dgm:prSet/>
      <dgm:spPr/>
      <dgm:t>
        <a:bodyPr/>
        <a:lstStyle/>
        <a:p>
          <a:pPr>
            <a:lnSpc>
              <a:spcPct val="100000"/>
            </a:lnSpc>
          </a:pPr>
          <a:r>
            <a:rPr lang="fr-FR"/>
            <a:t>the recipient’s name and address (</a:t>
          </a:r>
          <a:r>
            <a:rPr lang="fr-FR" i="1"/>
            <a:t>inside address</a:t>
          </a:r>
          <a:r>
            <a:rPr lang="fr-FR"/>
            <a:t>)</a:t>
          </a:r>
          <a:endParaRPr lang="en-US"/>
        </a:p>
      </dgm:t>
    </dgm:pt>
    <dgm:pt modelId="{B14003FD-8AAE-4CBB-B04D-1B826146B9BD}" type="parTrans" cxnId="{88572418-37F9-4F2F-B906-02C7799EC657}">
      <dgm:prSet/>
      <dgm:spPr/>
      <dgm:t>
        <a:bodyPr/>
        <a:lstStyle/>
        <a:p>
          <a:endParaRPr lang="en-US"/>
        </a:p>
      </dgm:t>
    </dgm:pt>
    <dgm:pt modelId="{99AE3698-CA8B-432D-B193-A4B836058323}" type="sibTrans" cxnId="{88572418-37F9-4F2F-B906-02C7799EC657}">
      <dgm:prSet/>
      <dgm:spPr/>
      <dgm:t>
        <a:bodyPr/>
        <a:lstStyle/>
        <a:p>
          <a:endParaRPr lang="en-US"/>
        </a:p>
      </dgm:t>
    </dgm:pt>
    <dgm:pt modelId="{3E3069BC-9388-46AA-A14D-82881AA64BE6}" type="pres">
      <dgm:prSet presAssocID="{3DEBBC5C-0B52-45EF-9F30-8FFC3324DFF5}" presName="outerComposite" presStyleCnt="0">
        <dgm:presLayoutVars>
          <dgm:chMax val="5"/>
          <dgm:dir/>
          <dgm:resizeHandles val="exact"/>
        </dgm:presLayoutVars>
      </dgm:prSet>
      <dgm:spPr/>
    </dgm:pt>
    <dgm:pt modelId="{A13289C6-2A74-4252-AFBD-EF2CB65FF316}" type="pres">
      <dgm:prSet presAssocID="{3DEBBC5C-0B52-45EF-9F30-8FFC3324DFF5}" presName="dummyMaxCanvas" presStyleCnt="0">
        <dgm:presLayoutVars/>
      </dgm:prSet>
      <dgm:spPr/>
    </dgm:pt>
    <dgm:pt modelId="{00DF9832-FAA4-4B7F-8929-FEA543E66191}" type="pres">
      <dgm:prSet presAssocID="{3DEBBC5C-0B52-45EF-9F30-8FFC3324DFF5}" presName="TwoNodes_1" presStyleLbl="node1" presStyleIdx="0" presStyleCnt="2">
        <dgm:presLayoutVars>
          <dgm:bulletEnabled val="1"/>
        </dgm:presLayoutVars>
      </dgm:prSet>
      <dgm:spPr/>
    </dgm:pt>
    <dgm:pt modelId="{40FE1858-FE72-4783-97E5-B7DF0543249F}" type="pres">
      <dgm:prSet presAssocID="{3DEBBC5C-0B52-45EF-9F30-8FFC3324DFF5}" presName="TwoNodes_2" presStyleLbl="node1" presStyleIdx="1" presStyleCnt="2">
        <dgm:presLayoutVars>
          <dgm:bulletEnabled val="1"/>
        </dgm:presLayoutVars>
      </dgm:prSet>
      <dgm:spPr/>
    </dgm:pt>
    <dgm:pt modelId="{4ACDC6D7-9D99-4E43-9146-6A8962D16A12}" type="pres">
      <dgm:prSet presAssocID="{3DEBBC5C-0B52-45EF-9F30-8FFC3324DFF5}" presName="TwoConn_1-2" presStyleLbl="fgAccFollowNode1" presStyleIdx="0" presStyleCnt="1">
        <dgm:presLayoutVars>
          <dgm:bulletEnabled val="1"/>
        </dgm:presLayoutVars>
      </dgm:prSet>
      <dgm:spPr/>
    </dgm:pt>
    <dgm:pt modelId="{F7BD8707-3B6C-47B3-A30B-5C4630C91BDA}" type="pres">
      <dgm:prSet presAssocID="{3DEBBC5C-0B52-45EF-9F30-8FFC3324DFF5}" presName="TwoNodes_1_text" presStyleLbl="node1" presStyleIdx="1" presStyleCnt="2">
        <dgm:presLayoutVars>
          <dgm:bulletEnabled val="1"/>
        </dgm:presLayoutVars>
      </dgm:prSet>
      <dgm:spPr/>
    </dgm:pt>
    <dgm:pt modelId="{8314DE24-E0A5-486E-A724-A60C933257C8}" type="pres">
      <dgm:prSet presAssocID="{3DEBBC5C-0B52-45EF-9F30-8FFC3324DFF5}" presName="TwoNodes_2_text" presStyleLbl="node1" presStyleIdx="1" presStyleCnt="2">
        <dgm:presLayoutVars>
          <dgm:bulletEnabled val="1"/>
        </dgm:presLayoutVars>
      </dgm:prSet>
      <dgm:spPr/>
    </dgm:pt>
  </dgm:ptLst>
  <dgm:cxnLst>
    <dgm:cxn modelId="{8D830400-7FE2-4BA6-9D83-122294C1507D}" srcId="{3DEBBC5C-0B52-45EF-9F30-8FFC3324DFF5}" destId="{D3381419-FECF-4B9D-B2CB-1934429C1FCB}" srcOrd="0" destOrd="0" parTransId="{7B767819-7452-4125-9E14-00CA666906F1}" sibTransId="{EA599778-DA1E-49E0-8343-B50EDD32DC1E}"/>
    <dgm:cxn modelId="{85649D09-EA80-4ACE-9B9B-352E4D2A18B3}" type="presOf" srcId="{3DEBBC5C-0B52-45EF-9F30-8FFC3324DFF5}" destId="{3E3069BC-9388-46AA-A14D-82881AA64BE6}" srcOrd="0" destOrd="0" presId="urn:microsoft.com/office/officeart/2005/8/layout/vProcess5"/>
    <dgm:cxn modelId="{88572418-37F9-4F2F-B906-02C7799EC657}" srcId="{6D9CCCA3-3790-4F92-83A7-40CCA405F412}" destId="{528628CB-CEF4-4A32-B5C7-0A935BFD31B1}" srcOrd="2" destOrd="0" parTransId="{B14003FD-8AAE-4CBB-B04D-1B826146B9BD}" sibTransId="{99AE3698-CA8B-432D-B193-A4B836058323}"/>
    <dgm:cxn modelId="{9C35D02F-A45E-4B09-8FE5-51B19770D80F}" type="presOf" srcId="{6D9CCCA3-3790-4F92-83A7-40CCA405F412}" destId="{8314DE24-E0A5-486E-A724-A60C933257C8}" srcOrd="1" destOrd="0" presId="urn:microsoft.com/office/officeart/2005/8/layout/vProcess5"/>
    <dgm:cxn modelId="{9C9D593C-FAC8-499B-BDB2-71BC57CB91E1}" srcId="{3DEBBC5C-0B52-45EF-9F30-8FFC3324DFF5}" destId="{6D9CCCA3-3790-4F92-83A7-40CCA405F412}" srcOrd="1" destOrd="0" parTransId="{38A1C98B-37B5-4110-A8F9-8742D7AEAF4D}" sibTransId="{14651766-7DD8-42D9-936C-C66CB4B2EC44}"/>
    <dgm:cxn modelId="{57E33C3E-7666-4DAB-BD69-9FD67322AE47}" srcId="{6D9CCCA3-3790-4F92-83A7-40CCA405F412}" destId="{B90CA0C4-B268-4BC1-A056-52D150C79E52}" srcOrd="0" destOrd="0" parTransId="{FE7D7A33-F10A-43FF-8347-DED7788A5078}" sibTransId="{9C6F1A34-7668-43C6-88FB-F3A098E5D6A0}"/>
    <dgm:cxn modelId="{62D6A65E-740B-4283-B480-208DDB6307F8}" type="presOf" srcId="{D3381419-FECF-4B9D-B2CB-1934429C1FCB}" destId="{F7BD8707-3B6C-47B3-A30B-5C4630C91BDA}" srcOrd="1" destOrd="0" presId="urn:microsoft.com/office/officeart/2005/8/layout/vProcess5"/>
    <dgm:cxn modelId="{6A694463-9411-4272-A603-D636EF8AED62}" type="presOf" srcId="{BCE44648-4891-4F51-B1DA-008496CCC18A}" destId="{40FE1858-FE72-4783-97E5-B7DF0543249F}" srcOrd="0" destOrd="2" presId="urn:microsoft.com/office/officeart/2005/8/layout/vProcess5"/>
    <dgm:cxn modelId="{FC256E71-5CDB-4AC3-AF14-258631102284}" type="presOf" srcId="{B90CA0C4-B268-4BC1-A056-52D150C79E52}" destId="{8314DE24-E0A5-486E-A724-A60C933257C8}" srcOrd="1" destOrd="1" presId="urn:microsoft.com/office/officeart/2005/8/layout/vProcess5"/>
    <dgm:cxn modelId="{6B7B7E77-8322-4A2A-8B3C-5F9BBE69FBF6}" type="presOf" srcId="{BCE44648-4891-4F51-B1DA-008496CCC18A}" destId="{8314DE24-E0A5-486E-A724-A60C933257C8}" srcOrd="1" destOrd="2" presId="urn:microsoft.com/office/officeart/2005/8/layout/vProcess5"/>
    <dgm:cxn modelId="{87ADCF58-A698-4F0F-AE14-B45C561D4F4A}" type="presOf" srcId="{D3381419-FECF-4B9D-B2CB-1934429C1FCB}" destId="{00DF9832-FAA4-4B7F-8929-FEA543E66191}" srcOrd="0" destOrd="0" presId="urn:microsoft.com/office/officeart/2005/8/layout/vProcess5"/>
    <dgm:cxn modelId="{E581477B-634A-42F7-A80F-42067041CF24}" type="presOf" srcId="{B90CA0C4-B268-4BC1-A056-52D150C79E52}" destId="{40FE1858-FE72-4783-97E5-B7DF0543249F}" srcOrd="0" destOrd="1" presId="urn:microsoft.com/office/officeart/2005/8/layout/vProcess5"/>
    <dgm:cxn modelId="{9136FB8B-3837-45FE-8B60-F2E23A3AACAE}" type="presOf" srcId="{528628CB-CEF4-4A32-B5C7-0A935BFD31B1}" destId="{40FE1858-FE72-4783-97E5-B7DF0543249F}" srcOrd="0" destOrd="3" presId="urn:microsoft.com/office/officeart/2005/8/layout/vProcess5"/>
    <dgm:cxn modelId="{D7658497-5966-4F31-9684-5139DD801126}" type="presOf" srcId="{6D9CCCA3-3790-4F92-83A7-40CCA405F412}" destId="{40FE1858-FE72-4783-97E5-B7DF0543249F}" srcOrd="0" destOrd="0" presId="urn:microsoft.com/office/officeart/2005/8/layout/vProcess5"/>
    <dgm:cxn modelId="{77F977B6-AA04-4B5D-92ED-B2D559A177E4}" type="presOf" srcId="{528628CB-CEF4-4A32-B5C7-0A935BFD31B1}" destId="{8314DE24-E0A5-486E-A724-A60C933257C8}" srcOrd="1" destOrd="3" presId="urn:microsoft.com/office/officeart/2005/8/layout/vProcess5"/>
    <dgm:cxn modelId="{39BFD4E4-B2DC-4D97-B564-F8F56181E6F0}" type="presOf" srcId="{EA599778-DA1E-49E0-8343-B50EDD32DC1E}" destId="{4ACDC6D7-9D99-4E43-9146-6A8962D16A12}" srcOrd="0" destOrd="0" presId="urn:microsoft.com/office/officeart/2005/8/layout/vProcess5"/>
    <dgm:cxn modelId="{DC888DE7-F059-4BD7-BA24-E983E305A554}" srcId="{6D9CCCA3-3790-4F92-83A7-40CCA405F412}" destId="{BCE44648-4891-4F51-B1DA-008496CCC18A}" srcOrd="1" destOrd="0" parTransId="{DC1B872D-8C7D-4D4F-9A3C-37979AEE4497}" sibTransId="{1BC3667B-D663-4738-947A-6B75D2FDA6EB}"/>
    <dgm:cxn modelId="{DDA6CB3F-F389-41FC-97CB-18A41839A491}" type="presParOf" srcId="{3E3069BC-9388-46AA-A14D-82881AA64BE6}" destId="{A13289C6-2A74-4252-AFBD-EF2CB65FF316}" srcOrd="0" destOrd="0" presId="urn:microsoft.com/office/officeart/2005/8/layout/vProcess5"/>
    <dgm:cxn modelId="{8B9BFCBF-93C5-4823-B8D0-95B7DF640819}" type="presParOf" srcId="{3E3069BC-9388-46AA-A14D-82881AA64BE6}" destId="{00DF9832-FAA4-4B7F-8929-FEA543E66191}" srcOrd="1" destOrd="0" presId="urn:microsoft.com/office/officeart/2005/8/layout/vProcess5"/>
    <dgm:cxn modelId="{1CB82017-B436-474E-B54B-7A377265AFC6}" type="presParOf" srcId="{3E3069BC-9388-46AA-A14D-82881AA64BE6}" destId="{40FE1858-FE72-4783-97E5-B7DF0543249F}" srcOrd="2" destOrd="0" presId="urn:microsoft.com/office/officeart/2005/8/layout/vProcess5"/>
    <dgm:cxn modelId="{1ACC6EA7-BA29-405A-9C71-C573023444A8}" type="presParOf" srcId="{3E3069BC-9388-46AA-A14D-82881AA64BE6}" destId="{4ACDC6D7-9D99-4E43-9146-6A8962D16A12}" srcOrd="3" destOrd="0" presId="urn:microsoft.com/office/officeart/2005/8/layout/vProcess5"/>
    <dgm:cxn modelId="{6C11416D-A920-45C1-978A-16FEBAA60025}" type="presParOf" srcId="{3E3069BC-9388-46AA-A14D-82881AA64BE6}" destId="{F7BD8707-3B6C-47B3-A30B-5C4630C91BDA}" srcOrd="4" destOrd="0" presId="urn:microsoft.com/office/officeart/2005/8/layout/vProcess5"/>
    <dgm:cxn modelId="{D13AF99A-749B-4B24-9B4C-0210E7C13052}" type="presParOf" srcId="{3E3069BC-9388-46AA-A14D-82881AA64BE6}" destId="{8314DE24-E0A5-486E-A724-A60C933257C8}"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6935F8-DC5D-40E6-84B6-12E76CB62C5C}"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821EDB31-06A1-48D3-864F-3FBD77F8D810}">
      <dgm:prSet/>
      <dgm:spPr/>
      <dgm:t>
        <a:bodyPr/>
        <a:lstStyle/>
        <a:p>
          <a:r>
            <a:rPr lang="en-US"/>
            <a:t>Then, come:</a:t>
          </a:r>
        </a:p>
      </dgm:t>
    </dgm:pt>
    <dgm:pt modelId="{31B1B994-3B91-493D-BE14-49E922B6DEDD}" type="parTrans" cxnId="{8F62F94F-5041-4E7C-AFDA-6679B9FB524A}">
      <dgm:prSet/>
      <dgm:spPr/>
      <dgm:t>
        <a:bodyPr/>
        <a:lstStyle/>
        <a:p>
          <a:endParaRPr lang="en-US"/>
        </a:p>
      </dgm:t>
    </dgm:pt>
    <dgm:pt modelId="{A065C645-FC25-4F8B-A341-EC55420224C0}" type="sibTrans" cxnId="{8F62F94F-5041-4E7C-AFDA-6679B9FB524A}">
      <dgm:prSet/>
      <dgm:spPr/>
      <dgm:t>
        <a:bodyPr/>
        <a:lstStyle/>
        <a:p>
          <a:endParaRPr lang="en-US"/>
        </a:p>
      </dgm:t>
    </dgm:pt>
    <dgm:pt modelId="{B7E8664E-E702-4FF3-AE8E-AE0001D5E2EE}">
      <dgm:prSet/>
      <dgm:spPr/>
      <dgm:t>
        <a:bodyPr/>
        <a:lstStyle/>
        <a:p>
          <a:r>
            <a:rPr lang="en-US"/>
            <a:t>the salutation;</a:t>
          </a:r>
        </a:p>
      </dgm:t>
    </dgm:pt>
    <dgm:pt modelId="{366F8954-5204-4A21-9695-4926FB99A49F}" type="parTrans" cxnId="{2C0323F8-1FFC-4125-955D-EDE75BD7CBEC}">
      <dgm:prSet/>
      <dgm:spPr/>
      <dgm:t>
        <a:bodyPr/>
        <a:lstStyle/>
        <a:p>
          <a:endParaRPr lang="en-US"/>
        </a:p>
      </dgm:t>
    </dgm:pt>
    <dgm:pt modelId="{965ACBE6-5E95-4B8E-B0F9-2A4F62D4BE93}" type="sibTrans" cxnId="{2C0323F8-1FFC-4125-955D-EDE75BD7CBEC}">
      <dgm:prSet/>
      <dgm:spPr/>
      <dgm:t>
        <a:bodyPr/>
        <a:lstStyle/>
        <a:p>
          <a:endParaRPr lang="en-US"/>
        </a:p>
      </dgm:t>
    </dgm:pt>
    <dgm:pt modelId="{6E259FCA-142E-4393-9EA3-680FC40B8E40}">
      <dgm:prSet/>
      <dgm:spPr/>
      <dgm:t>
        <a:bodyPr/>
        <a:lstStyle/>
        <a:p>
          <a:r>
            <a:rPr lang="en-US"/>
            <a:t>the subject;</a:t>
          </a:r>
        </a:p>
      </dgm:t>
    </dgm:pt>
    <dgm:pt modelId="{1D3FC538-F0CC-4FE1-8180-84CAAE696DDB}" type="parTrans" cxnId="{A14DF35A-BF7F-4877-93E2-C76AB7286363}">
      <dgm:prSet/>
      <dgm:spPr/>
      <dgm:t>
        <a:bodyPr/>
        <a:lstStyle/>
        <a:p>
          <a:endParaRPr lang="en-US"/>
        </a:p>
      </dgm:t>
    </dgm:pt>
    <dgm:pt modelId="{5044C660-3987-4D7C-90FF-BC67DCC4DE78}" type="sibTrans" cxnId="{A14DF35A-BF7F-4877-93E2-C76AB7286363}">
      <dgm:prSet/>
      <dgm:spPr/>
      <dgm:t>
        <a:bodyPr/>
        <a:lstStyle/>
        <a:p>
          <a:endParaRPr lang="en-US"/>
        </a:p>
      </dgm:t>
    </dgm:pt>
    <dgm:pt modelId="{8FF0FA04-EC37-493F-9DB1-98859D7FB05A}">
      <dgm:prSet/>
      <dgm:spPr/>
      <dgm:t>
        <a:bodyPr/>
        <a:lstStyle/>
        <a:p>
          <a:r>
            <a:rPr lang="en-US"/>
            <a:t>the body of the letter (different paragraphs);</a:t>
          </a:r>
        </a:p>
      </dgm:t>
    </dgm:pt>
    <dgm:pt modelId="{736C30AA-D697-4813-9702-E490B421DA47}" type="parTrans" cxnId="{ED370D5B-E93B-45A8-875B-41B2DDFF30F4}">
      <dgm:prSet/>
      <dgm:spPr/>
      <dgm:t>
        <a:bodyPr/>
        <a:lstStyle/>
        <a:p>
          <a:endParaRPr lang="en-US"/>
        </a:p>
      </dgm:t>
    </dgm:pt>
    <dgm:pt modelId="{9B797511-AF03-4ACF-98DE-4B7CC8588FCE}" type="sibTrans" cxnId="{ED370D5B-E93B-45A8-875B-41B2DDFF30F4}">
      <dgm:prSet/>
      <dgm:spPr/>
      <dgm:t>
        <a:bodyPr/>
        <a:lstStyle/>
        <a:p>
          <a:endParaRPr lang="en-US"/>
        </a:p>
      </dgm:t>
    </dgm:pt>
    <dgm:pt modelId="{5D88432C-46DD-4BD4-9D9D-F9E1C04B535C}">
      <dgm:prSet/>
      <dgm:spPr/>
      <dgm:t>
        <a:bodyPr/>
        <a:lstStyle/>
        <a:p>
          <a:r>
            <a:rPr lang="en-US"/>
            <a:t>complimentary close;</a:t>
          </a:r>
        </a:p>
      </dgm:t>
    </dgm:pt>
    <dgm:pt modelId="{368D972B-E095-4470-AE02-60B439247670}" type="parTrans" cxnId="{A9F0C48B-BCA1-420B-A9D5-11E35B4E67EC}">
      <dgm:prSet/>
      <dgm:spPr/>
      <dgm:t>
        <a:bodyPr/>
        <a:lstStyle/>
        <a:p>
          <a:endParaRPr lang="en-US"/>
        </a:p>
      </dgm:t>
    </dgm:pt>
    <dgm:pt modelId="{42057383-A2A9-4C3E-A8DC-A45D24FC4F02}" type="sibTrans" cxnId="{A9F0C48B-BCA1-420B-A9D5-11E35B4E67EC}">
      <dgm:prSet/>
      <dgm:spPr/>
      <dgm:t>
        <a:bodyPr/>
        <a:lstStyle/>
        <a:p>
          <a:endParaRPr lang="en-US"/>
        </a:p>
      </dgm:t>
    </dgm:pt>
    <dgm:pt modelId="{1E87A030-8083-41C0-BA4F-3DF75F6F088B}">
      <dgm:prSet/>
      <dgm:spPr/>
      <dgm:t>
        <a:bodyPr/>
        <a:lstStyle/>
        <a:p>
          <a:r>
            <a:rPr lang="en-US"/>
            <a:t>signature (printed);</a:t>
          </a:r>
        </a:p>
      </dgm:t>
    </dgm:pt>
    <dgm:pt modelId="{A80C9D81-4A07-4323-87D7-F7F77133B417}" type="parTrans" cxnId="{A9AC2C8E-B37C-4B94-99AF-AF9DB60031A2}">
      <dgm:prSet/>
      <dgm:spPr/>
      <dgm:t>
        <a:bodyPr/>
        <a:lstStyle/>
        <a:p>
          <a:endParaRPr lang="en-US"/>
        </a:p>
      </dgm:t>
    </dgm:pt>
    <dgm:pt modelId="{46022F3A-DA5D-44B2-B63A-0F8F92ECB97E}" type="sibTrans" cxnId="{A9AC2C8E-B37C-4B94-99AF-AF9DB60031A2}">
      <dgm:prSet/>
      <dgm:spPr/>
      <dgm:t>
        <a:bodyPr/>
        <a:lstStyle/>
        <a:p>
          <a:endParaRPr lang="en-US"/>
        </a:p>
      </dgm:t>
    </dgm:pt>
    <dgm:pt modelId="{863F339F-8D02-47A6-87AA-431853C4DC4A}">
      <dgm:prSet/>
      <dgm:spPr/>
      <dgm:t>
        <a:bodyPr/>
        <a:lstStyle/>
        <a:p>
          <a:r>
            <a:rPr lang="en-US"/>
            <a:t>enclosures (if applicable).</a:t>
          </a:r>
        </a:p>
      </dgm:t>
    </dgm:pt>
    <dgm:pt modelId="{EF8D949F-FC23-4F6C-BF3D-40895F5F754C}" type="parTrans" cxnId="{57964643-5F0B-4085-B493-CD6D51AAE42E}">
      <dgm:prSet/>
      <dgm:spPr/>
      <dgm:t>
        <a:bodyPr/>
        <a:lstStyle/>
        <a:p>
          <a:endParaRPr lang="en-US"/>
        </a:p>
      </dgm:t>
    </dgm:pt>
    <dgm:pt modelId="{3C31B31E-979C-4406-B268-360DB63B26C6}" type="sibTrans" cxnId="{57964643-5F0B-4085-B493-CD6D51AAE42E}">
      <dgm:prSet/>
      <dgm:spPr/>
      <dgm:t>
        <a:bodyPr/>
        <a:lstStyle/>
        <a:p>
          <a:endParaRPr lang="en-US"/>
        </a:p>
      </dgm:t>
    </dgm:pt>
    <dgm:pt modelId="{BAC66282-1FD5-4B15-982A-5BBA65A9E30E}" type="pres">
      <dgm:prSet presAssocID="{DE6935F8-DC5D-40E6-84B6-12E76CB62C5C}" presName="vert0" presStyleCnt="0">
        <dgm:presLayoutVars>
          <dgm:dir/>
          <dgm:animOne val="branch"/>
          <dgm:animLvl val="lvl"/>
        </dgm:presLayoutVars>
      </dgm:prSet>
      <dgm:spPr/>
    </dgm:pt>
    <dgm:pt modelId="{7B90FF7E-BE43-49AE-91FE-7D4CB178E119}" type="pres">
      <dgm:prSet presAssocID="{821EDB31-06A1-48D3-864F-3FBD77F8D810}" presName="thickLine" presStyleLbl="alignNode1" presStyleIdx="0" presStyleCnt="1"/>
      <dgm:spPr/>
    </dgm:pt>
    <dgm:pt modelId="{75F75100-1494-423A-BE4D-E058C75E7AFF}" type="pres">
      <dgm:prSet presAssocID="{821EDB31-06A1-48D3-864F-3FBD77F8D810}" presName="horz1" presStyleCnt="0"/>
      <dgm:spPr/>
    </dgm:pt>
    <dgm:pt modelId="{1775CFC1-2D8F-446C-B391-B86E96A2437A}" type="pres">
      <dgm:prSet presAssocID="{821EDB31-06A1-48D3-864F-3FBD77F8D810}" presName="tx1" presStyleLbl="revTx" presStyleIdx="0" presStyleCnt="7"/>
      <dgm:spPr/>
    </dgm:pt>
    <dgm:pt modelId="{DB4296C3-06DE-4905-96FB-F49E189BA10E}" type="pres">
      <dgm:prSet presAssocID="{821EDB31-06A1-48D3-864F-3FBD77F8D810}" presName="vert1" presStyleCnt="0"/>
      <dgm:spPr/>
    </dgm:pt>
    <dgm:pt modelId="{EA342D72-2D31-40EA-8FB4-DDA63B5580A6}" type="pres">
      <dgm:prSet presAssocID="{B7E8664E-E702-4FF3-AE8E-AE0001D5E2EE}" presName="vertSpace2a" presStyleCnt="0"/>
      <dgm:spPr/>
    </dgm:pt>
    <dgm:pt modelId="{15249D0D-992B-47E3-9ED4-781E784182F6}" type="pres">
      <dgm:prSet presAssocID="{B7E8664E-E702-4FF3-AE8E-AE0001D5E2EE}" presName="horz2" presStyleCnt="0"/>
      <dgm:spPr/>
    </dgm:pt>
    <dgm:pt modelId="{189BF506-B531-4D0E-985A-7B56414FA19F}" type="pres">
      <dgm:prSet presAssocID="{B7E8664E-E702-4FF3-AE8E-AE0001D5E2EE}" presName="horzSpace2" presStyleCnt="0"/>
      <dgm:spPr/>
    </dgm:pt>
    <dgm:pt modelId="{6E951282-4A06-41AE-8501-EBE0ADE9BDE3}" type="pres">
      <dgm:prSet presAssocID="{B7E8664E-E702-4FF3-AE8E-AE0001D5E2EE}" presName="tx2" presStyleLbl="revTx" presStyleIdx="1" presStyleCnt="7"/>
      <dgm:spPr/>
    </dgm:pt>
    <dgm:pt modelId="{A015971F-DD2E-4127-8407-7862D24A5193}" type="pres">
      <dgm:prSet presAssocID="{B7E8664E-E702-4FF3-AE8E-AE0001D5E2EE}" presName="vert2" presStyleCnt="0"/>
      <dgm:spPr/>
    </dgm:pt>
    <dgm:pt modelId="{F5576EA1-EA77-4B00-AD83-16A45FFD10C6}" type="pres">
      <dgm:prSet presAssocID="{B7E8664E-E702-4FF3-AE8E-AE0001D5E2EE}" presName="thinLine2b" presStyleLbl="callout" presStyleIdx="0" presStyleCnt="6"/>
      <dgm:spPr/>
    </dgm:pt>
    <dgm:pt modelId="{EEE297AF-4C2C-47FE-8BFF-843CBEC7BBCE}" type="pres">
      <dgm:prSet presAssocID="{B7E8664E-E702-4FF3-AE8E-AE0001D5E2EE}" presName="vertSpace2b" presStyleCnt="0"/>
      <dgm:spPr/>
    </dgm:pt>
    <dgm:pt modelId="{ACC4BDBF-EDF5-4255-864B-6C8CDB7D9322}" type="pres">
      <dgm:prSet presAssocID="{6E259FCA-142E-4393-9EA3-680FC40B8E40}" presName="horz2" presStyleCnt="0"/>
      <dgm:spPr/>
    </dgm:pt>
    <dgm:pt modelId="{085AB9E1-90FF-4B7C-A776-C8455206A1CD}" type="pres">
      <dgm:prSet presAssocID="{6E259FCA-142E-4393-9EA3-680FC40B8E40}" presName="horzSpace2" presStyleCnt="0"/>
      <dgm:spPr/>
    </dgm:pt>
    <dgm:pt modelId="{83069089-E410-495B-BE2D-26488854E95C}" type="pres">
      <dgm:prSet presAssocID="{6E259FCA-142E-4393-9EA3-680FC40B8E40}" presName="tx2" presStyleLbl="revTx" presStyleIdx="2" presStyleCnt="7"/>
      <dgm:spPr/>
    </dgm:pt>
    <dgm:pt modelId="{1E0C355E-EED4-4A79-8FC6-E28A33580A5B}" type="pres">
      <dgm:prSet presAssocID="{6E259FCA-142E-4393-9EA3-680FC40B8E40}" presName="vert2" presStyleCnt="0"/>
      <dgm:spPr/>
    </dgm:pt>
    <dgm:pt modelId="{5C346CA9-5CEC-42C6-9222-4A7D8B0D98C3}" type="pres">
      <dgm:prSet presAssocID="{6E259FCA-142E-4393-9EA3-680FC40B8E40}" presName="thinLine2b" presStyleLbl="callout" presStyleIdx="1" presStyleCnt="6"/>
      <dgm:spPr/>
    </dgm:pt>
    <dgm:pt modelId="{6FC2DC0E-1B9F-4421-B502-207B7A7845DB}" type="pres">
      <dgm:prSet presAssocID="{6E259FCA-142E-4393-9EA3-680FC40B8E40}" presName="vertSpace2b" presStyleCnt="0"/>
      <dgm:spPr/>
    </dgm:pt>
    <dgm:pt modelId="{31E0CA60-42FF-427D-B248-716F7DFA9DF7}" type="pres">
      <dgm:prSet presAssocID="{8FF0FA04-EC37-493F-9DB1-98859D7FB05A}" presName="horz2" presStyleCnt="0"/>
      <dgm:spPr/>
    </dgm:pt>
    <dgm:pt modelId="{958996E3-87F0-46EC-9161-C10DC6CE698B}" type="pres">
      <dgm:prSet presAssocID="{8FF0FA04-EC37-493F-9DB1-98859D7FB05A}" presName="horzSpace2" presStyleCnt="0"/>
      <dgm:spPr/>
    </dgm:pt>
    <dgm:pt modelId="{BE7CE40A-C61A-4D7A-A442-4AFE0A804C95}" type="pres">
      <dgm:prSet presAssocID="{8FF0FA04-EC37-493F-9DB1-98859D7FB05A}" presName="tx2" presStyleLbl="revTx" presStyleIdx="3" presStyleCnt="7"/>
      <dgm:spPr/>
    </dgm:pt>
    <dgm:pt modelId="{3236E322-BC46-47A2-803A-7C198788C84D}" type="pres">
      <dgm:prSet presAssocID="{8FF0FA04-EC37-493F-9DB1-98859D7FB05A}" presName="vert2" presStyleCnt="0"/>
      <dgm:spPr/>
    </dgm:pt>
    <dgm:pt modelId="{9755F287-0B7A-432D-9603-0318E8F0E572}" type="pres">
      <dgm:prSet presAssocID="{8FF0FA04-EC37-493F-9DB1-98859D7FB05A}" presName="thinLine2b" presStyleLbl="callout" presStyleIdx="2" presStyleCnt="6"/>
      <dgm:spPr/>
    </dgm:pt>
    <dgm:pt modelId="{922966CA-5596-4048-9AE1-5D6002822E6D}" type="pres">
      <dgm:prSet presAssocID="{8FF0FA04-EC37-493F-9DB1-98859D7FB05A}" presName="vertSpace2b" presStyleCnt="0"/>
      <dgm:spPr/>
    </dgm:pt>
    <dgm:pt modelId="{0B6B36EC-3A3D-4D70-982D-DD4654DC650E}" type="pres">
      <dgm:prSet presAssocID="{5D88432C-46DD-4BD4-9D9D-F9E1C04B535C}" presName="horz2" presStyleCnt="0"/>
      <dgm:spPr/>
    </dgm:pt>
    <dgm:pt modelId="{34D2EC01-6DB3-47B9-9C26-FC6B21D7C804}" type="pres">
      <dgm:prSet presAssocID="{5D88432C-46DD-4BD4-9D9D-F9E1C04B535C}" presName="horzSpace2" presStyleCnt="0"/>
      <dgm:spPr/>
    </dgm:pt>
    <dgm:pt modelId="{4C1BA968-BEC5-4DAC-B439-9E60A82F1499}" type="pres">
      <dgm:prSet presAssocID="{5D88432C-46DD-4BD4-9D9D-F9E1C04B535C}" presName="tx2" presStyleLbl="revTx" presStyleIdx="4" presStyleCnt="7"/>
      <dgm:spPr/>
    </dgm:pt>
    <dgm:pt modelId="{0E100380-203C-4D12-A851-31C86E2D88FC}" type="pres">
      <dgm:prSet presAssocID="{5D88432C-46DD-4BD4-9D9D-F9E1C04B535C}" presName="vert2" presStyleCnt="0"/>
      <dgm:spPr/>
    </dgm:pt>
    <dgm:pt modelId="{8B4BB11D-DF34-4798-9131-B86A1E514161}" type="pres">
      <dgm:prSet presAssocID="{5D88432C-46DD-4BD4-9D9D-F9E1C04B535C}" presName="thinLine2b" presStyleLbl="callout" presStyleIdx="3" presStyleCnt="6"/>
      <dgm:spPr/>
    </dgm:pt>
    <dgm:pt modelId="{47344D00-FD6F-49FA-8325-2DEC0AA0EA89}" type="pres">
      <dgm:prSet presAssocID="{5D88432C-46DD-4BD4-9D9D-F9E1C04B535C}" presName="vertSpace2b" presStyleCnt="0"/>
      <dgm:spPr/>
    </dgm:pt>
    <dgm:pt modelId="{C701BC9C-E308-4228-A752-34E9B4900F63}" type="pres">
      <dgm:prSet presAssocID="{1E87A030-8083-41C0-BA4F-3DF75F6F088B}" presName="horz2" presStyleCnt="0"/>
      <dgm:spPr/>
    </dgm:pt>
    <dgm:pt modelId="{98D3FD59-EA29-48ED-AC08-FF0F8DD5F96B}" type="pres">
      <dgm:prSet presAssocID="{1E87A030-8083-41C0-BA4F-3DF75F6F088B}" presName="horzSpace2" presStyleCnt="0"/>
      <dgm:spPr/>
    </dgm:pt>
    <dgm:pt modelId="{29C9A739-D355-4CAE-834C-867824A20B1F}" type="pres">
      <dgm:prSet presAssocID="{1E87A030-8083-41C0-BA4F-3DF75F6F088B}" presName="tx2" presStyleLbl="revTx" presStyleIdx="5" presStyleCnt="7"/>
      <dgm:spPr/>
    </dgm:pt>
    <dgm:pt modelId="{0CCD5F90-3C44-4D27-954B-F8F814F8A95E}" type="pres">
      <dgm:prSet presAssocID="{1E87A030-8083-41C0-BA4F-3DF75F6F088B}" presName="vert2" presStyleCnt="0"/>
      <dgm:spPr/>
    </dgm:pt>
    <dgm:pt modelId="{D79E8C46-6736-48CA-BBE8-FF413FA59B12}" type="pres">
      <dgm:prSet presAssocID="{1E87A030-8083-41C0-BA4F-3DF75F6F088B}" presName="thinLine2b" presStyleLbl="callout" presStyleIdx="4" presStyleCnt="6"/>
      <dgm:spPr/>
    </dgm:pt>
    <dgm:pt modelId="{7FE6DA84-6C31-407C-8221-A10720D8CCA6}" type="pres">
      <dgm:prSet presAssocID="{1E87A030-8083-41C0-BA4F-3DF75F6F088B}" presName="vertSpace2b" presStyleCnt="0"/>
      <dgm:spPr/>
    </dgm:pt>
    <dgm:pt modelId="{AF32A00D-349D-495C-8EBB-E12871316A09}" type="pres">
      <dgm:prSet presAssocID="{863F339F-8D02-47A6-87AA-431853C4DC4A}" presName="horz2" presStyleCnt="0"/>
      <dgm:spPr/>
    </dgm:pt>
    <dgm:pt modelId="{E265D337-7622-4C01-87F9-5E8E19AC5135}" type="pres">
      <dgm:prSet presAssocID="{863F339F-8D02-47A6-87AA-431853C4DC4A}" presName="horzSpace2" presStyleCnt="0"/>
      <dgm:spPr/>
    </dgm:pt>
    <dgm:pt modelId="{868E3B3F-C9FF-40BA-8F44-0CB3D9657665}" type="pres">
      <dgm:prSet presAssocID="{863F339F-8D02-47A6-87AA-431853C4DC4A}" presName="tx2" presStyleLbl="revTx" presStyleIdx="6" presStyleCnt="7"/>
      <dgm:spPr/>
    </dgm:pt>
    <dgm:pt modelId="{E5D82C29-FF03-4576-A2B0-99390CB7BA31}" type="pres">
      <dgm:prSet presAssocID="{863F339F-8D02-47A6-87AA-431853C4DC4A}" presName="vert2" presStyleCnt="0"/>
      <dgm:spPr/>
    </dgm:pt>
    <dgm:pt modelId="{7E47ADDF-F111-49BD-A6B5-52B4EC24E285}" type="pres">
      <dgm:prSet presAssocID="{863F339F-8D02-47A6-87AA-431853C4DC4A}" presName="thinLine2b" presStyleLbl="callout" presStyleIdx="5" presStyleCnt="6"/>
      <dgm:spPr/>
    </dgm:pt>
    <dgm:pt modelId="{C0D50D2C-A541-435E-A683-C429A65EB54D}" type="pres">
      <dgm:prSet presAssocID="{863F339F-8D02-47A6-87AA-431853C4DC4A}" presName="vertSpace2b" presStyleCnt="0"/>
      <dgm:spPr/>
    </dgm:pt>
  </dgm:ptLst>
  <dgm:cxnLst>
    <dgm:cxn modelId="{ABE0EC20-A170-4B30-8448-2C3FD6FC6931}" type="presOf" srcId="{B7E8664E-E702-4FF3-AE8E-AE0001D5E2EE}" destId="{6E951282-4A06-41AE-8501-EBE0ADE9BDE3}" srcOrd="0" destOrd="0" presId="urn:microsoft.com/office/officeart/2008/layout/LinedList"/>
    <dgm:cxn modelId="{ED370D5B-E93B-45A8-875B-41B2DDFF30F4}" srcId="{821EDB31-06A1-48D3-864F-3FBD77F8D810}" destId="{8FF0FA04-EC37-493F-9DB1-98859D7FB05A}" srcOrd="2" destOrd="0" parTransId="{736C30AA-D697-4813-9702-E490B421DA47}" sibTransId="{9B797511-AF03-4ACF-98DE-4B7CC8588FCE}"/>
    <dgm:cxn modelId="{57964643-5F0B-4085-B493-CD6D51AAE42E}" srcId="{821EDB31-06A1-48D3-864F-3FBD77F8D810}" destId="{863F339F-8D02-47A6-87AA-431853C4DC4A}" srcOrd="5" destOrd="0" parTransId="{EF8D949F-FC23-4F6C-BF3D-40895F5F754C}" sibTransId="{3C31B31E-979C-4406-B268-360DB63B26C6}"/>
    <dgm:cxn modelId="{8F62F94F-5041-4E7C-AFDA-6679B9FB524A}" srcId="{DE6935F8-DC5D-40E6-84B6-12E76CB62C5C}" destId="{821EDB31-06A1-48D3-864F-3FBD77F8D810}" srcOrd="0" destOrd="0" parTransId="{31B1B994-3B91-493D-BE14-49E922B6DEDD}" sibTransId="{A065C645-FC25-4F8B-A341-EC55420224C0}"/>
    <dgm:cxn modelId="{66BED853-30A9-4038-B158-AD5A995E5C73}" type="presOf" srcId="{5D88432C-46DD-4BD4-9D9D-F9E1C04B535C}" destId="{4C1BA968-BEC5-4DAC-B439-9E60A82F1499}" srcOrd="0" destOrd="0" presId="urn:microsoft.com/office/officeart/2008/layout/LinedList"/>
    <dgm:cxn modelId="{60510358-0A6B-491E-AAA0-2B09B90B23F6}" type="presOf" srcId="{8FF0FA04-EC37-493F-9DB1-98859D7FB05A}" destId="{BE7CE40A-C61A-4D7A-A442-4AFE0A804C95}" srcOrd="0" destOrd="0" presId="urn:microsoft.com/office/officeart/2008/layout/LinedList"/>
    <dgm:cxn modelId="{A14DF35A-BF7F-4877-93E2-C76AB7286363}" srcId="{821EDB31-06A1-48D3-864F-3FBD77F8D810}" destId="{6E259FCA-142E-4393-9EA3-680FC40B8E40}" srcOrd="1" destOrd="0" parTransId="{1D3FC538-F0CC-4FE1-8180-84CAAE696DDB}" sibTransId="{5044C660-3987-4D7C-90FF-BC67DCC4DE78}"/>
    <dgm:cxn modelId="{A9F0C48B-BCA1-420B-A9D5-11E35B4E67EC}" srcId="{821EDB31-06A1-48D3-864F-3FBD77F8D810}" destId="{5D88432C-46DD-4BD4-9D9D-F9E1C04B535C}" srcOrd="3" destOrd="0" parTransId="{368D972B-E095-4470-AE02-60B439247670}" sibTransId="{42057383-A2A9-4C3E-A8DC-A45D24FC4F02}"/>
    <dgm:cxn modelId="{A9AC2C8E-B37C-4B94-99AF-AF9DB60031A2}" srcId="{821EDB31-06A1-48D3-864F-3FBD77F8D810}" destId="{1E87A030-8083-41C0-BA4F-3DF75F6F088B}" srcOrd="4" destOrd="0" parTransId="{A80C9D81-4A07-4323-87D7-F7F77133B417}" sibTransId="{46022F3A-DA5D-44B2-B63A-0F8F92ECB97E}"/>
    <dgm:cxn modelId="{E75B2A9B-034C-47F8-BDDE-AF1C040EA6FD}" type="presOf" srcId="{821EDB31-06A1-48D3-864F-3FBD77F8D810}" destId="{1775CFC1-2D8F-446C-B391-B86E96A2437A}" srcOrd="0" destOrd="0" presId="urn:microsoft.com/office/officeart/2008/layout/LinedList"/>
    <dgm:cxn modelId="{A50E21A6-BFA1-4F5A-AC31-14D35C072DA9}" type="presOf" srcId="{863F339F-8D02-47A6-87AA-431853C4DC4A}" destId="{868E3B3F-C9FF-40BA-8F44-0CB3D9657665}" srcOrd="0" destOrd="0" presId="urn:microsoft.com/office/officeart/2008/layout/LinedList"/>
    <dgm:cxn modelId="{CB92F2E5-F59E-4EF7-84D3-A4BDA12C32E9}" type="presOf" srcId="{1E87A030-8083-41C0-BA4F-3DF75F6F088B}" destId="{29C9A739-D355-4CAE-834C-867824A20B1F}" srcOrd="0" destOrd="0" presId="urn:microsoft.com/office/officeart/2008/layout/LinedList"/>
    <dgm:cxn modelId="{B31D8EE6-C3F8-48AE-A083-165629420A1B}" type="presOf" srcId="{DE6935F8-DC5D-40E6-84B6-12E76CB62C5C}" destId="{BAC66282-1FD5-4B15-982A-5BBA65A9E30E}" srcOrd="0" destOrd="0" presId="urn:microsoft.com/office/officeart/2008/layout/LinedList"/>
    <dgm:cxn modelId="{2C0323F8-1FFC-4125-955D-EDE75BD7CBEC}" srcId="{821EDB31-06A1-48D3-864F-3FBD77F8D810}" destId="{B7E8664E-E702-4FF3-AE8E-AE0001D5E2EE}" srcOrd="0" destOrd="0" parTransId="{366F8954-5204-4A21-9695-4926FB99A49F}" sibTransId="{965ACBE6-5E95-4B8E-B0F9-2A4F62D4BE93}"/>
    <dgm:cxn modelId="{EBF18BFD-782A-43B7-87E6-AA7B4F5333CF}" type="presOf" srcId="{6E259FCA-142E-4393-9EA3-680FC40B8E40}" destId="{83069089-E410-495B-BE2D-26488854E95C}" srcOrd="0" destOrd="0" presId="urn:microsoft.com/office/officeart/2008/layout/LinedList"/>
    <dgm:cxn modelId="{CAAFFE41-5C03-476A-9A5F-E62A477C0BEC}" type="presParOf" srcId="{BAC66282-1FD5-4B15-982A-5BBA65A9E30E}" destId="{7B90FF7E-BE43-49AE-91FE-7D4CB178E119}" srcOrd="0" destOrd="0" presId="urn:microsoft.com/office/officeart/2008/layout/LinedList"/>
    <dgm:cxn modelId="{E00F8A79-DCD9-4A42-9F3C-A197D9CED5EA}" type="presParOf" srcId="{BAC66282-1FD5-4B15-982A-5BBA65A9E30E}" destId="{75F75100-1494-423A-BE4D-E058C75E7AFF}" srcOrd="1" destOrd="0" presId="urn:microsoft.com/office/officeart/2008/layout/LinedList"/>
    <dgm:cxn modelId="{416615A8-7576-4BD8-B7BD-2149505E6E8C}" type="presParOf" srcId="{75F75100-1494-423A-BE4D-E058C75E7AFF}" destId="{1775CFC1-2D8F-446C-B391-B86E96A2437A}" srcOrd="0" destOrd="0" presId="urn:microsoft.com/office/officeart/2008/layout/LinedList"/>
    <dgm:cxn modelId="{C1535470-941C-4204-BC2D-7641AEDBD0E5}" type="presParOf" srcId="{75F75100-1494-423A-BE4D-E058C75E7AFF}" destId="{DB4296C3-06DE-4905-96FB-F49E189BA10E}" srcOrd="1" destOrd="0" presId="urn:microsoft.com/office/officeart/2008/layout/LinedList"/>
    <dgm:cxn modelId="{E01C1AB8-ABDA-4863-80B0-F8ED0F29956B}" type="presParOf" srcId="{DB4296C3-06DE-4905-96FB-F49E189BA10E}" destId="{EA342D72-2D31-40EA-8FB4-DDA63B5580A6}" srcOrd="0" destOrd="0" presId="urn:microsoft.com/office/officeart/2008/layout/LinedList"/>
    <dgm:cxn modelId="{9A28E25C-77B3-4872-8724-95F0235D5854}" type="presParOf" srcId="{DB4296C3-06DE-4905-96FB-F49E189BA10E}" destId="{15249D0D-992B-47E3-9ED4-781E784182F6}" srcOrd="1" destOrd="0" presId="urn:microsoft.com/office/officeart/2008/layout/LinedList"/>
    <dgm:cxn modelId="{B8599A0C-344E-46D1-B894-3E33F2FA67A0}" type="presParOf" srcId="{15249D0D-992B-47E3-9ED4-781E784182F6}" destId="{189BF506-B531-4D0E-985A-7B56414FA19F}" srcOrd="0" destOrd="0" presId="urn:microsoft.com/office/officeart/2008/layout/LinedList"/>
    <dgm:cxn modelId="{8BE661AE-04A6-4474-8527-7360573D5739}" type="presParOf" srcId="{15249D0D-992B-47E3-9ED4-781E784182F6}" destId="{6E951282-4A06-41AE-8501-EBE0ADE9BDE3}" srcOrd="1" destOrd="0" presId="urn:microsoft.com/office/officeart/2008/layout/LinedList"/>
    <dgm:cxn modelId="{4A989B9F-2195-4806-AAAC-EA5ECA535571}" type="presParOf" srcId="{15249D0D-992B-47E3-9ED4-781E784182F6}" destId="{A015971F-DD2E-4127-8407-7862D24A5193}" srcOrd="2" destOrd="0" presId="urn:microsoft.com/office/officeart/2008/layout/LinedList"/>
    <dgm:cxn modelId="{87D59070-FF63-42F6-8F3A-A3ACC0B5B36C}" type="presParOf" srcId="{DB4296C3-06DE-4905-96FB-F49E189BA10E}" destId="{F5576EA1-EA77-4B00-AD83-16A45FFD10C6}" srcOrd="2" destOrd="0" presId="urn:microsoft.com/office/officeart/2008/layout/LinedList"/>
    <dgm:cxn modelId="{1A5E83C4-3C6A-4770-9C52-FB415511430B}" type="presParOf" srcId="{DB4296C3-06DE-4905-96FB-F49E189BA10E}" destId="{EEE297AF-4C2C-47FE-8BFF-843CBEC7BBCE}" srcOrd="3" destOrd="0" presId="urn:microsoft.com/office/officeart/2008/layout/LinedList"/>
    <dgm:cxn modelId="{66903B82-D252-4A9F-A7F4-66D976AA425B}" type="presParOf" srcId="{DB4296C3-06DE-4905-96FB-F49E189BA10E}" destId="{ACC4BDBF-EDF5-4255-864B-6C8CDB7D9322}" srcOrd="4" destOrd="0" presId="urn:microsoft.com/office/officeart/2008/layout/LinedList"/>
    <dgm:cxn modelId="{1AAA2CA5-F0DC-4962-B095-D4E8B7CF26F6}" type="presParOf" srcId="{ACC4BDBF-EDF5-4255-864B-6C8CDB7D9322}" destId="{085AB9E1-90FF-4B7C-A776-C8455206A1CD}" srcOrd="0" destOrd="0" presId="urn:microsoft.com/office/officeart/2008/layout/LinedList"/>
    <dgm:cxn modelId="{137754EE-51E1-4204-A4F0-41A1A86DE264}" type="presParOf" srcId="{ACC4BDBF-EDF5-4255-864B-6C8CDB7D9322}" destId="{83069089-E410-495B-BE2D-26488854E95C}" srcOrd="1" destOrd="0" presId="urn:microsoft.com/office/officeart/2008/layout/LinedList"/>
    <dgm:cxn modelId="{BBA5727B-A541-4436-BF79-0C327AB75E85}" type="presParOf" srcId="{ACC4BDBF-EDF5-4255-864B-6C8CDB7D9322}" destId="{1E0C355E-EED4-4A79-8FC6-E28A33580A5B}" srcOrd="2" destOrd="0" presId="urn:microsoft.com/office/officeart/2008/layout/LinedList"/>
    <dgm:cxn modelId="{5B7E6626-8360-42AE-9420-BA686CE720AA}" type="presParOf" srcId="{DB4296C3-06DE-4905-96FB-F49E189BA10E}" destId="{5C346CA9-5CEC-42C6-9222-4A7D8B0D98C3}" srcOrd="5" destOrd="0" presId="urn:microsoft.com/office/officeart/2008/layout/LinedList"/>
    <dgm:cxn modelId="{6B803ED2-FB6C-4FCD-8250-EA7EC2E6FBAD}" type="presParOf" srcId="{DB4296C3-06DE-4905-96FB-F49E189BA10E}" destId="{6FC2DC0E-1B9F-4421-B502-207B7A7845DB}" srcOrd="6" destOrd="0" presId="urn:microsoft.com/office/officeart/2008/layout/LinedList"/>
    <dgm:cxn modelId="{03E2A78D-3D57-4199-B165-A8D57D5F6807}" type="presParOf" srcId="{DB4296C3-06DE-4905-96FB-F49E189BA10E}" destId="{31E0CA60-42FF-427D-B248-716F7DFA9DF7}" srcOrd="7" destOrd="0" presId="urn:microsoft.com/office/officeart/2008/layout/LinedList"/>
    <dgm:cxn modelId="{04470D17-9C8E-4201-9349-842A4D1D52F2}" type="presParOf" srcId="{31E0CA60-42FF-427D-B248-716F7DFA9DF7}" destId="{958996E3-87F0-46EC-9161-C10DC6CE698B}" srcOrd="0" destOrd="0" presId="urn:microsoft.com/office/officeart/2008/layout/LinedList"/>
    <dgm:cxn modelId="{E0DDAD01-93DA-4C18-8F0E-637FB22C06FA}" type="presParOf" srcId="{31E0CA60-42FF-427D-B248-716F7DFA9DF7}" destId="{BE7CE40A-C61A-4D7A-A442-4AFE0A804C95}" srcOrd="1" destOrd="0" presId="urn:microsoft.com/office/officeart/2008/layout/LinedList"/>
    <dgm:cxn modelId="{317103F0-7146-4D45-B6A2-9ED0B1A7B56F}" type="presParOf" srcId="{31E0CA60-42FF-427D-B248-716F7DFA9DF7}" destId="{3236E322-BC46-47A2-803A-7C198788C84D}" srcOrd="2" destOrd="0" presId="urn:microsoft.com/office/officeart/2008/layout/LinedList"/>
    <dgm:cxn modelId="{6A145868-9F02-403C-81EF-65C19F831DF9}" type="presParOf" srcId="{DB4296C3-06DE-4905-96FB-F49E189BA10E}" destId="{9755F287-0B7A-432D-9603-0318E8F0E572}" srcOrd="8" destOrd="0" presId="urn:microsoft.com/office/officeart/2008/layout/LinedList"/>
    <dgm:cxn modelId="{4E3FDC1F-EC85-41AA-A579-9120F8830671}" type="presParOf" srcId="{DB4296C3-06DE-4905-96FB-F49E189BA10E}" destId="{922966CA-5596-4048-9AE1-5D6002822E6D}" srcOrd="9" destOrd="0" presId="urn:microsoft.com/office/officeart/2008/layout/LinedList"/>
    <dgm:cxn modelId="{2731974D-1BAC-4D1F-AFE3-D5E2310414AF}" type="presParOf" srcId="{DB4296C3-06DE-4905-96FB-F49E189BA10E}" destId="{0B6B36EC-3A3D-4D70-982D-DD4654DC650E}" srcOrd="10" destOrd="0" presId="urn:microsoft.com/office/officeart/2008/layout/LinedList"/>
    <dgm:cxn modelId="{E12C17F9-D083-4056-AE7D-81D61C204E13}" type="presParOf" srcId="{0B6B36EC-3A3D-4D70-982D-DD4654DC650E}" destId="{34D2EC01-6DB3-47B9-9C26-FC6B21D7C804}" srcOrd="0" destOrd="0" presId="urn:microsoft.com/office/officeart/2008/layout/LinedList"/>
    <dgm:cxn modelId="{A5755E4F-6B7D-4C03-9F4E-5687F7C5F135}" type="presParOf" srcId="{0B6B36EC-3A3D-4D70-982D-DD4654DC650E}" destId="{4C1BA968-BEC5-4DAC-B439-9E60A82F1499}" srcOrd="1" destOrd="0" presId="urn:microsoft.com/office/officeart/2008/layout/LinedList"/>
    <dgm:cxn modelId="{ADCF94F8-725B-4514-ADEF-6D544E523592}" type="presParOf" srcId="{0B6B36EC-3A3D-4D70-982D-DD4654DC650E}" destId="{0E100380-203C-4D12-A851-31C86E2D88FC}" srcOrd="2" destOrd="0" presId="urn:microsoft.com/office/officeart/2008/layout/LinedList"/>
    <dgm:cxn modelId="{AC4DF703-63DC-49EC-B287-0303CD9CAD64}" type="presParOf" srcId="{DB4296C3-06DE-4905-96FB-F49E189BA10E}" destId="{8B4BB11D-DF34-4798-9131-B86A1E514161}" srcOrd="11" destOrd="0" presId="urn:microsoft.com/office/officeart/2008/layout/LinedList"/>
    <dgm:cxn modelId="{DAE68255-E67E-4031-B0AF-4C912D8F3BB9}" type="presParOf" srcId="{DB4296C3-06DE-4905-96FB-F49E189BA10E}" destId="{47344D00-FD6F-49FA-8325-2DEC0AA0EA89}" srcOrd="12" destOrd="0" presId="urn:microsoft.com/office/officeart/2008/layout/LinedList"/>
    <dgm:cxn modelId="{DFDB3548-386C-45E1-8230-8BE2615DE64D}" type="presParOf" srcId="{DB4296C3-06DE-4905-96FB-F49E189BA10E}" destId="{C701BC9C-E308-4228-A752-34E9B4900F63}" srcOrd="13" destOrd="0" presId="urn:microsoft.com/office/officeart/2008/layout/LinedList"/>
    <dgm:cxn modelId="{294C0074-DE4C-4DE4-8646-A8BD332BEEE6}" type="presParOf" srcId="{C701BC9C-E308-4228-A752-34E9B4900F63}" destId="{98D3FD59-EA29-48ED-AC08-FF0F8DD5F96B}" srcOrd="0" destOrd="0" presId="urn:microsoft.com/office/officeart/2008/layout/LinedList"/>
    <dgm:cxn modelId="{2B4A9905-EC9E-4030-BD65-3643B8C2156A}" type="presParOf" srcId="{C701BC9C-E308-4228-A752-34E9B4900F63}" destId="{29C9A739-D355-4CAE-834C-867824A20B1F}" srcOrd="1" destOrd="0" presId="urn:microsoft.com/office/officeart/2008/layout/LinedList"/>
    <dgm:cxn modelId="{CF4D4784-426A-4E54-B208-A2322661261F}" type="presParOf" srcId="{C701BC9C-E308-4228-A752-34E9B4900F63}" destId="{0CCD5F90-3C44-4D27-954B-F8F814F8A95E}" srcOrd="2" destOrd="0" presId="urn:microsoft.com/office/officeart/2008/layout/LinedList"/>
    <dgm:cxn modelId="{7809CE10-73BB-4D51-A69C-36E01A0B2A5D}" type="presParOf" srcId="{DB4296C3-06DE-4905-96FB-F49E189BA10E}" destId="{D79E8C46-6736-48CA-BBE8-FF413FA59B12}" srcOrd="14" destOrd="0" presId="urn:microsoft.com/office/officeart/2008/layout/LinedList"/>
    <dgm:cxn modelId="{F18A5507-3290-4040-945F-ABCD4AC283ED}" type="presParOf" srcId="{DB4296C3-06DE-4905-96FB-F49E189BA10E}" destId="{7FE6DA84-6C31-407C-8221-A10720D8CCA6}" srcOrd="15" destOrd="0" presId="urn:microsoft.com/office/officeart/2008/layout/LinedList"/>
    <dgm:cxn modelId="{CE506E0A-9041-485E-AEF1-28CA78EAE8BD}" type="presParOf" srcId="{DB4296C3-06DE-4905-96FB-F49E189BA10E}" destId="{AF32A00D-349D-495C-8EBB-E12871316A09}" srcOrd="16" destOrd="0" presId="urn:microsoft.com/office/officeart/2008/layout/LinedList"/>
    <dgm:cxn modelId="{9E70D3FF-6758-43AC-BF27-2BB86DDAB4ED}" type="presParOf" srcId="{AF32A00D-349D-495C-8EBB-E12871316A09}" destId="{E265D337-7622-4C01-87F9-5E8E19AC5135}" srcOrd="0" destOrd="0" presId="urn:microsoft.com/office/officeart/2008/layout/LinedList"/>
    <dgm:cxn modelId="{2A861DE5-1257-4B34-85C4-A40FF9160BD9}" type="presParOf" srcId="{AF32A00D-349D-495C-8EBB-E12871316A09}" destId="{868E3B3F-C9FF-40BA-8F44-0CB3D9657665}" srcOrd="1" destOrd="0" presId="urn:microsoft.com/office/officeart/2008/layout/LinedList"/>
    <dgm:cxn modelId="{279564DD-61EE-4D12-BCFC-DB15C529EC03}" type="presParOf" srcId="{AF32A00D-349D-495C-8EBB-E12871316A09}" destId="{E5D82C29-FF03-4576-A2B0-99390CB7BA31}" srcOrd="2" destOrd="0" presId="urn:microsoft.com/office/officeart/2008/layout/LinedList"/>
    <dgm:cxn modelId="{F9857B24-D58C-40D5-A7AF-0996AC57168D}" type="presParOf" srcId="{DB4296C3-06DE-4905-96FB-F49E189BA10E}" destId="{7E47ADDF-F111-49BD-A6B5-52B4EC24E285}" srcOrd="17" destOrd="0" presId="urn:microsoft.com/office/officeart/2008/layout/LinedList"/>
    <dgm:cxn modelId="{6A34CADC-9C5E-4C49-B088-C98F233F462B}" type="presParOf" srcId="{DB4296C3-06DE-4905-96FB-F49E189BA10E}" destId="{C0D50D2C-A541-435E-A683-C429A65EB54D}"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2DEAFD-3DC5-4D8F-9CD6-853C19101296}">
      <dsp:nvSpPr>
        <dsp:cNvPr id="0" name=""/>
        <dsp:cNvSpPr/>
      </dsp:nvSpPr>
      <dsp:spPr>
        <a:xfrm>
          <a:off x="563316" y="539241"/>
          <a:ext cx="1749937" cy="1749937"/>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E8CB39-FB8E-47D2-B4FB-F928BC6C6B43}">
      <dsp:nvSpPr>
        <dsp:cNvPr id="0" name=""/>
        <dsp:cNvSpPr/>
      </dsp:nvSpPr>
      <dsp:spPr>
        <a:xfrm>
          <a:off x="936253" y="912178"/>
          <a:ext cx="1004062" cy="1004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5A2F4C6-9965-4AE9-AE39-FE548D46CCC8}">
      <dsp:nvSpPr>
        <dsp:cNvPr id="0" name=""/>
        <dsp:cNvSpPr/>
      </dsp:nvSpPr>
      <dsp:spPr>
        <a:xfrm>
          <a:off x="3910" y="2834241"/>
          <a:ext cx="28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fr-FR" sz="1500" kern="1200"/>
            <a:t>What impact does the ad or cartoon have on the potential customer/reader?</a:t>
          </a:r>
          <a:endParaRPr lang="en-US" sz="1500" kern="1200"/>
        </a:p>
      </dsp:txBody>
      <dsp:txXfrm>
        <a:off x="3910" y="2834241"/>
        <a:ext cx="2868750" cy="720000"/>
      </dsp:txXfrm>
    </dsp:sp>
    <dsp:sp modelId="{DF1A80D3-2865-4E2C-B287-D1FBE0633979}">
      <dsp:nvSpPr>
        <dsp:cNvPr id="0" name=""/>
        <dsp:cNvSpPr/>
      </dsp:nvSpPr>
      <dsp:spPr>
        <a:xfrm>
          <a:off x="3934097" y="539241"/>
          <a:ext cx="1749937" cy="1749937"/>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3964A7-9F55-481A-A08C-FE9C6B4BF5B5}">
      <dsp:nvSpPr>
        <dsp:cNvPr id="0" name=""/>
        <dsp:cNvSpPr/>
      </dsp:nvSpPr>
      <dsp:spPr>
        <a:xfrm>
          <a:off x="4307035" y="912178"/>
          <a:ext cx="1004062" cy="1004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A42794A-2878-4873-B46E-313FA19E495F}">
      <dsp:nvSpPr>
        <dsp:cNvPr id="0" name=""/>
        <dsp:cNvSpPr/>
      </dsp:nvSpPr>
      <dsp:spPr>
        <a:xfrm>
          <a:off x="3374691" y="2834241"/>
          <a:ext cx="28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fr-FR" sz="1500" kern="1200"/>
            <a:t>Is the ad or cartoon reaching its goal?</a:t>
          </a:r>
          <a:endParaRPr lang="en-US" sz="1500" kern="1200"/>
        </a:p>
      </dsp:txBody>
      <dsp:txXfrm>
        <a:off x="3374691" y="2834241"/>
        <a:ext cx="2868750" cy="720000"/>
      </dsp:txXfrm>
    </dsp:sp>
    <dsp:sp modelId="{9DAFF467-72DE-45BA-8E77-44CFB7D10362}">
      <dsp:nvSpPr>
        <dsp:cNvPr id="0" name=""/>
        <dsp:cNvSpPr/>
      </dsp:nvSpPr>
      <dsp:spPr>
        <a:xfrm>
          <a:off x="7304879" y="539241"/>
          <a:ext cx="1749937" cy="1749937"/>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34A27B-6B3E-42C6-A03C-15C82136E319}">
      <dsp:nvSpPr>
        <dsp:cNvPr id="0" name=""/>
        <dsp:cNvSpPr/>
      </dsp:nvSpPr>
      <dsp:spPr>
        <a:xfrm>
          <a:off x="7677816" y="912178"/>
          <a:ext cx="1004062" cy="10040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2F4AB6A-D03D-49A7-BD8C-7166397A7D3B}">
      <dsp:nvSpPr>
        <dsp:cNvPr id="0" name=""/>
        <dsp:cNvSpPr/>
      </dsp:nvSpPr>
      <dsp:spPr>
        <a:xfrm>
          <a:off x="6745472" y="2834241"/>
          <a:ext cx="28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fr-FR" sz="1500" kern="1200"/>
            <a:t>What is your personal opinion? Why?</a:t>
          </a:r>
          <a:endParaRPr lang="en-US" sz="1500" kern="1200"/>
        </a:p>
      </dsp:txBody>
      <dsp:txXfrm>
        <a:off x="6745472" y="2834241"/>
        <a:ext cx="28687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DF9832-FAA4-4B7F-8929-FEA543E66191}">
      <dsp:nvSpPr>
        <dsp:cNvPr id="0" name=""/>
        <dsp:cNvSpPr/>
      </dsp:nvSpPr>
      <dsp:spPr>
        <a:xfrm>
          <a:off x="0" y="0"/>
          <a:ext cx="9583530" cy="1722357"/>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kern="1200"/>
            <a:t>What information and where on the page?</a:t>
          </a:r>
          <a:endParaRPr lang="en-US" sz="2400" kern="1200"/>
        </a:p>
      </dsp:txBody>
      <dsp:txXfrm>
        <a:off x="50446" y="50446"/>
        <a:ext cx="7803339" cy="1621465"/>
      </dsp:txXfrm>
    </dsp:sp>
    <dsp:sp modelId="{40FE1858-FE72-4783-97E5-B7DF0543249F}">
      <dsp:nvSpPr>
        <dsp:cNvPr id="0" name=""/>
        <dsp:cNvSpPr/>
      </dsp:nvSpPr>
      <dsp:spPr>
        <a:xfrm>
          <a:off x="1691211" y="2105104"/>
          <a:ext cx="9583530" cy="1722357"/>
        </a:xfrm>
        <a:prstGeom prst="roundRect">
          <a:avLst>
            <a:gd name="adj" fmla="val 10000"/>
          </a:avLst>
        </a:prstGeom>
        <a:solidFill>
          <a:schemeClr val="accent5">
            <a:hueOff val="-14019298"/>
            <a:satOff val="20613"/>
            <a:lumOff val="1764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kern="1200"/>
            <a:t>All in line, on the left-hand side, start with :</a:t>
          </a:r>
          <a:endParaRPr lang="en-US" sz="2400" kern="1200"/>
        </a:p>
        <a:p>
          <a:pPr marL="171450" lvl="1" indent="-171450" algn="l" defTabSz="844550">
            <a:lnSpc>
              <a:spcPct val="100000"/>
            </a:lnSpc>
            <a:spcBef>
              <a:spcPct val="0"/>
            </a:spcBef>
            <a:spcAft>
              <a:spcPct val="15000"/>
            </a:spcAft>
            <a:buChar char="•"/>
          </a:pPr>
          <a:r>
            <a:rPr lang="fr-FR" sz="1900" kern="1200"/>
            <a:t>your name and address (</a:t>
          </a:r>
          <a:r>
            <a:rPr lang="fr-FR" sz="1900" i="1" kern="1200"/>
            <a:t>return address</a:t>
          </a:r>
          <a:r>
            <a:rPr lang="fr-FR" sz="1900" kern="1200"/>
            <a:t>)</a:t>
          </a:r>
          <a:endParaRPr lang="en-US" sz="1900" kern="1200"/>
        </a:p>
        <a:p>
          <a:pPr marL="171450" lvl="1" indent="-171450" algn="l" defTabSz="844550">
            <a:lnSpc>
              <a:spcPct val="100000"/>
            </a:lnSpc>
            <a:spcBef>
              <a:spcPct val="0"/>
            </a:spcBef>
            <a:spcAft>
              <a:spcPct val="15000"/>
            </a:spcAft>
            <a:buChar char="•"/>
          </a:pPr>
          <a:r>
            <a:rPr lang="fr-FR" sz="1900" kern="1200"/>
            <a:t>the date</a:t>
          </a:r>
          <a:endParaRPr lang="en-US" sz="1900" kern="1200"/>
        </a:p>
        <a:p>
          <a:pPr marL="171450" lvl="1" indent="-171450" algn="l" defTabSz="844550">
            <a:lnSpc>
              <a:spcPct val="100000"/>
            </a:lnSpc>
            <a:spcBef>
              <a:spcPct val="0"/>
            </a:spcBef>
            <a:spcAft>
              <a:spcPct val="15000"/>
            </a:spcAft>
            <a:buChar char="•"/>
          </a:pPr>
          <a:r>
            <a:rPr lang="fr-FR" sz="1900" kern="1200"/>
            <a:t>the recipient’s name and address (</a:t>
          </a:r>
          <a:r>
            <a:rPr lang="fr-FR" sz="1900" i="1" kern="1200"/>
            <a:t>inside address</a:t>
          </a:r>
          <a:r>
            <a:rPr lang="fr-FR" sz="1900" kern="1200"/>
            <a:t>)</a:t>
          </a:r>
          <a:endParaRPr lang="en-US" sz="1900" kern="1200"/>
        </a:p>
      </dsp:txBody>
      <dsp:txXfrm>
        <a:off x="1741657" y="2155550"/>
        <a:ext cx="6671894" cy="1621465"/>
      </dsp:txXfrm>
    </dsp:sp>
    <dsp:sp modelId="{4ACDC6D7-9D99-4E43-9146-6A8962D16A12}">
      <dsp:nvSpPr>
        <dsp:cNvPr id="0" name=""/>
        <dsp:cNvSpPr/>
      </dsp:nvSpPr>
      <dsp:spPr>
        <a:xfrm>
          <a:off x="8463998" y="1353964"/>
          <a:ext cx="1119532" cy="1119532"/>
        </a:xfrm>
        <a:prstGeom prst="downArrow">
          <a:avLst>
            <a:gd name="adj1" fmla="val 55000"/>
            <a:gd name="adj2" fmla="val 45000"/>
          </a:avLst>
        </a:prstGeom>
        <a:solidFill>
          <a:schemeClr val="accent5">
            <a:tint val="40000"/>
            <a:alpha val="90000"/>
            <a:hueOff val="0"/>
            <a:satOff val="0"/>
            <a:lumOff val="0"/>
            <a:alphaOff val="0"/>
          </a:schemeClr>
        </a:solidFill>
        <a:ln w="19050"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715893" y="1353964"/>
        <a:ext cx="615742" cy="8424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90FF7E-BE43-49AE-91FE-7D4CB178E119}">
      <dsp:nvSpPr>
        <dsp:cNvPr id="0" name=""/>
        <dsp:cNvSpPr/>
      </dsp:nvSpPr>
      <dsp:spPr>
        <a:xfrm>
          <a:off x="0" y="0"/>
          <a:ext cx="6424440"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75CFC1-2D8F-446C-B391-B86E96A2437A}">
      <dsp:nvSpPr>
        <dsp:cNvPr id="0" name=""/>
        <dsp:cNvSpPr/>
      </dsp:nvSpPr>
      <dsp:spPr>
        <a:xfrm>
          <a:off x="0" y="0"/>
          <a:ext cx="1284888" cy="38807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Then, come:</a:t>
          </a:r>
        </a:p>
      </dsp:txBody>
      <dsp:txXfrm>
        <a:off x="0" y="0"/>
        <a:ext cx="1284888" cy="3880773"/>
      </dsp:txXfrm>
    </dsp:sp>
    <dsp:sp modelId="{6E951282-4A06-41AE-8501-EBE0ADE9BDE3}">
      <dsp:nvSpPr>
        <dsp:cNvPr id="0" name=""/>
        <dsp:cNvSpPr/>
      </dsp:nvSpPr>
      <dsp:spPr>
        <a:xfrm>
          <a:off x="1381254" y="30555"/>
          <a:ext cx="5043185" cy="611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the salutation;</a:t>
          </a:r>
        </a:p>
      </dsp:txBody>
      <dsp:txXfrm>
        <a:off x="1381254" y="30555"/>
        <a:ext cx="5043185" cy="611108"/>
      </dsp:txXfrm>
    </dsp:sp>
    <dsp:sp modelId="{F5576EA1-EA77-4B00-AD83-16A45FFD10C6}">
      <dsp:nvSpPr>
        <dsp:cNvPr id="0" name=""/>
        <dsp:cNvSpPr/>
      </dsp:nvSpPr>
      <dsp:spPr>
        <a:xfrm>
          <a:off x="1284888" y="641663"/>
          <a:ext cx="5139552"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069089-E410-495B-BE2D-26488854E95C}">
      <dsp:nvSpPr>
        <dsp:cNvPr id="0" name=""/>
        <dsp:cNvSpPr/>
      </dsp:nvSpPr>
      <dsp:spPr>
        <a:xfrm>
          <a:off x="1381254" y="672218"/>
          <a:ext cx="5043185" cy="611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the subject;</a:t>
          </a:r>
        </a:p>
      </dsp:txBody>
      <dsp:txXfrm>
        <a:off x="1381254" y="672218"/>
        <a:ext cx="5043185" cy="611108"/>
      </dsp:txXfrm>
    </dsp:sp>
    <dsp:sp modelId="{5C346CA9-5CEC-42C6-9222-4A7D8B0D98C3}">
      <dsp:nvSpPr>
        <dsp:cNvPr id="0" name=""/>
        <dsp:cNvSpPr/>
      </dsp:nvSpPr>
      <dsp:spPr>
        <a:xfrm>
          <a:off x="1284888" y="1283326"/>
          <a:ext cx="5139552"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7CE40A-C61A-4D7A-A442-4AFE0A804C95}">
      <dsp:nvSpPr>
        <dsp:cNvPr id="0" name=""/>
        <dsp:cNvSpPr/>
      </dsp:nvSpPr>
      <dsp:spPr>
        <a:xfrm>
          <a:off x="1381254" y="1313882"/>
          <a:ext cx="5043185" cy="611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the body of the letter (different paragraphs);</a:t>
          </a:r>
        </a:p>
      </dsp:txBody>
      <dsp:txXfrm>
        <a:off x="1381254" y="1313882"/>
        <a:ext cx="5043185" cy="611108"/>
      </dsp:txXfrm>
    </dsp:sp>
    <dsp:sp modelId="{9755F287-0B7A-432D-9603-0318E8F0E572}">
      <dsp:nvSpPr>
        <dsp:cNvPr id="0" name=""/>
        <dsp:cNvSpPr/>
      </dsp:nvSpPr>
      <dsp:spPr>
        <a:xfrm>
          <a:off x="1284888" y="1924990"/>
          <a:ext cx="5139552"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1BA968-BEC5-4DAC-B439-9E60A82F1499}">
      <dsp:nvSpPr>
        <dsp:cNvPr id="0" name=""/>
        <dsp:cNvSpPr/>
      </dsp:nvSpPr>
      <dsp:spPr>
        <a:xfrm>
          <a:off x="1381254" y="1955545"/>
          <a:ext cx="5043185" cy="611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complimentary close;</a:t>
          </a:r>
        </a:p>
      </dsp:txBody>
      <dsp:txXfrm>
        <a:off x="1381254" y="1955545"/>
        <a:ext cx="5043185" cy="611108"/>
      </dsp:txXfrm>
    </dsp:sp>
    <dsp:sp modelId="{8B4BB11D-DF34-4798-9131-B86A1E514161}">
      <dsp:nvSpPr>
        <dsp:cNvPr id="0" name=""/>
        <dsp:cNvSpPr/>
      </dsp:nvSpPr>
      <dsp:spPr>
        <a:xfrm>
          <a:off x="1284888" y="2566653"/>
          <a:ext cx="5139552"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C9A739-D355-4CAE-834C-867824A20B1F}">
      <dsp:nvSpPr>
        <dsp:cNvPr id="0" name=""/>
        <dsp:cNvSpPr/>
      </dsp:nvSpPr>
      <dsp:spPr>
        <a:xfrm>
          <a:off x="1381254" y="2597209"/>
          <a:ext cx="5043185" cy="611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signature (printed);</a:t>
          </a:r>
        </a:p>
      </dsp:txBody>
      <dsp:txXfrm>
        <a:off x="1381254" y="2597209"/>
        <a:ext cx="5043185" cy="611108"/>
      </dsp:txXfrm>
    </dsp:sp>
    <dsp:sp modelId="{D79E8C46-6736-48CA-BBE8-FF413FA59B12}">
      <dsp:nvSpPr>
        <dsp:cNvPr id="0" name=""/>
        <dsp:cNvSpPr/>
      </dsp:nvSpPr>
      <dsp:spPr>
        <a:xfrm>
          <a:off x="1284888" y="3208317"/>
          <a:ext cx="5139552"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8E3B3F-C9FF-40BA-8F44-0CB3D9657665}">
      <dsp:nvSpPr>
        <dsp:cNvPr id="0" name=""/>
        <dsp:cNvSpPr/>
      </dsp:nvSpPr>
      <dsp:spPr>
        <a:xfrm>
          <a:off x="1381254" y="3238872"/>
          <a:ext cx="5043185" cy="611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enclosures (if applicable).</a:t>
          </a:r>
        </a:p>
      </dsp:txBody>
      <dsp:txXfrm>
        <a:off x="1381254" y="3238872"/>
        <a:ext cx="5043185" cy="611108"/>
      </dsp:txXfrm>
    </dsp:sp>
    <dsp:sp modelId="{7E47ADDF-F111-49BD-A6B5-52B4EC24E285}">
      <dsp:nvSpPr>
        <dsp:cNvPr id="0" name=""/>
        <dsp:cNvSpPr/>
      </dsp:nvSpPr>
      <dsp:spPr>
        <a:xfrm>
          <a:off x="1284888" y="3849980"/>
          <a:ext cx="5139552" cy="0"/>
        </a:xfrm>
        <a:prstGeom prst="line">
          <a:avLst/>
        </a:prstGeom>
        <a:solidFill>
          <a:schemeClr val="accent1">
            <a:hueOff val="0"/>
            <a:satOff val="0"/>
            <a:lumOff val="0"/>
            <a:alphaOff val="0"/>
          </a:schemeClr>
        </a:solidFill>
        <a:ln w="19050"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6CDB2C-BB8C-4DFE-AAB0-4D56E876D86D}" type="datetimeFigureOut">
              <a:rPr lang="fr-FR" smtClean="0"/>
              <a:t>10/11/2025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fr-FR"/>
              <a:t>DULASP Intermediate M1 2020/2021</a:t>
            </a: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A45FAD7-3731-4255-AB07-BE28BA2D5E44}" type="slidenum">
              <a:rPr lang="fr-FR" smtClean="0"/>
              <a:t>‹N°›</a:t>
            </a:fld>
            <a:endParaRPr lang="fr-FR"/>
          </a:p>
        </p:txBody>
      </p:sp>
    </p:spTree>
    <p:extLst>
      <p:ext uri="{BB962C8B-B14F-4D97-AF65-F5344CB8AC3E}">
        <p14:creationId xmlns:p14="http://schemas.microsoft.com/office/powerpoint/2010/main" val="94771615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EDDCD5-853E-4DA9-B6AD-0FE8BC28A2AE}" type="datetimeFigureOut">
              <a:rPr lang="fr-FR" smtClean="0"/>
              <a:t>10/11/2025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fr-FR"/>
              <a:t>DULASP Intermediate M1 2020/2021</a:t>
            </a: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756509-F6E3-4A12-8D92-3811A004A424}" type="slidenum">
              <a:rPr lang="fr-FR" smtClean="0"/>
              <a:t>‹N°›</a:t>
            </a:fld>
            <a:endParaRPr lang="fr-FR"/>
          </a:p>
        </p:txBody>
      </p:sp>
    </p:spTree>
    <p:extLst>
      <p:ext uri="{BB962C8B-B14F-4D97-AF65-F5344CB8AC3E}">
        <p14:creationId xmlns:p14="http://schemas.microsoft.com/office/powerpoint/2010/main" val="229878620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10B46C47-F717-4390-91FB-C4A50ADFB8AC}" type="datetime1">
              <a:rPr lang="en-US" smtClean="0"/>
              <a:t>11/10/2025</a:t>
            </a:fld>
            <a:endParaRPr lang="fr-FR"/>
          </a:p>
        </p:txBody>
      </p:sp>
      <p:sp>
        <p:nvSpPr>
          <p:cNvPr id="5" name="Footer Placeholder 4"/>
          <p:cNvSpPr>
            <a:spLocks noGrp="1"/>
          </p:cNvSpPr>
          <p:nvPr>
            <p:ph type="ftr" sz="quarter" idx="11"/>
          </p:nvPr>
        </p:nvSpPr>
        <p:spPr/>
        <p:txBody>
          <a:bodyPr/>
          <a:lstStyle/>
          <a:p>
            <a:r>
              <a:rPr lang="fr-FR"/>
              <a:t>DULASP Intermediate M1 2025/2026</a:t>
            </a:r>
          </a:p>
        </p:txBody>
      </p:sp>
      <p:sp>
        <p:nvSpPr>
          <p:cNvPr id="6" name="Slide Number Placeholder 5"/>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3696855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3D1F6D22-05E7-49CF-840E-FFD20C983353}" type="datetime1">
              <a:rPr lang="en-US" smtClean="0"/>
              <a:t>11/10/2025</a:t>
            </a:fld>
            <a:endParaRPr lang="fr-FR"/>
          </a:p>
        </p:txBody>
      </p:sp>
      <p:sp>
        <p:nvSpPr>
          <p:cNvPr id="5" name="Footer Placeholder 4"/>
          <p:cNvSpPr>
            <a:spLocks noGrp="1"/>
          </p:cNvSpPr>
          <p:nvPr>
            <p:ph type="ftr" sz="quarter" idx="11"/>
          </p:nvPr>
        </p:nvSpPr>
        <p:spPr/>
        <p:txBody>
          <a:bodyPr/>
          <a:lstStyle/>
          <a:p>
            <a:r>
              <a:rPr lang="fr-FR"/>
              <a:t>DULASP Intermediate M1 2025/2026</a:t>
            </a:r>
          </a:p>
        </p:txBody>
      </p:sp>
      <p:sp>
        <p:nvSpPr>
          <p:cNvPr id="6" name="Slide Number Placeholder 5"/>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1173811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7110DDF6-06CF-417E-851D-42B2EF844421}" type="datetime1">
              <a:rPr lang="en-US" smtClean="0"/>
              <a:t>11/10/2025</a:t>
            </a:fld>
            <a:endParaRPr lang="fr-FR"/>
          </a:p>
        </p:txBody>
      </p:sp>
      <p:sp>
        <p:nvSpPr>
          <p:cNvPr id="5" name="Footer Placeholder 4"/>
          <p:cNvSpPr>
            <a:spLocks noGrp="1"/>
          </p:cNvSpPr>
          <p:nvPr>
            <p:ph type="ftr" sz="quarter" idx="11"/>
          </p:nvPr>
        </p:nvSpPr>
        <p:spPr/>
        <p:txBody>
          <a:bodyPr/>
          <a:lstStyle/>
          <a:p>
            <a:r>
              <a:rPr lang="fr-FR"/>
              <a:t>DULASP Intermediate M1 2025/2026</a:t>
            </a:r>
          </a:p>
        </p:txBody>
      </p:sp>
      <p:sp>
        <p:nvSpPr>
          <p:cNvPr id="6" name="Slide Number Placeholder 5"/>
          <p:cNvSpPr>
            <a:spLocks noGrp="1"/>
          </p:cNvSpPr>
          <p:nvPr>
            <p:ph type="sldNum" sz="quarter" idx="12"/>
          </p:nvPr>
        </p:nvSpPr>
        <p:spPr/>
        <p:txBody>
          <a:bodyPr/>
          <a:lstStyle/>
          <a:p>
            <a:fld id="{91238C58-9F55-4476-9656-E55F03163CF9}"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1000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319DB9DE-E80A-48C2-9D29-326C60531D3B}" type="datetime1">
              <a:rPr lang="en-US" smtClean="0"/>
              <a:t>11/10/2025</a:t>
            </a:fld>
            <a:endParaRPr lang="fr-FR"/>
          </a:p>
        </p:txBody>
      </p:sp>
      <p:sp>
        <p:nvSpPr>
          <p:cNvPr id="5" name="Footer Placeholder 4"/>
          <p:cNvSpPr>
            <a:spLocks noGrp="1"/>
          </p:cNvSpPr>
          <p:nvPr>
            <p:ph type="ftr" sz="quarter" idx="11"/>
          </p:nvPr>
        </p:nvSpPr>
        <p:spPr/>
        <p:txBody>
          <a:bodyPr/>
          <a:lstStyle/>
          <a:p>
            <a:r>
              <a:rPr lang="fr-FR"/>
              <a:t>DULASP Intermediate M1 2025/2026</a:t>
            </a:r>
          </a:p>
        </p:txBody>
      </p:sp>
      <p:sp>
        <p:nvSpPr>
          <p:cNvPr id="6" name="Slide Number Placeholder 5"/>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3221429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AE4A490-E018-4FB4-9288-156E2A76C204}" type="datetime1">
              <a:rPr lang="en-US" smtClean="0"/>
              <a:t>11/10/2025</a:t>
            </a:fld>
            <a:endParaRPr lang="fr-FR"/>
          </a:p>
        </p:txBody>
      </p:sp>
      <p:sp>
        <p:nvSpPr>
          <p:cNvPr id="5" name="Footer Placeholder 4"/>
          <p:cNvSpPr>
            <a:spLocks noGrp="1"/>
          </p:cNvSpPr>
          <p:nvPr>
            <p:ph type="ftr" sz="quarter" idx="11"/>
          </p:nvPr>
        </p:nvSpPr>
        <p:spPr/>
        <p:txBody>
          <a:bodyPr/>
          <a:lstStyle/>
          <a:p>
            <a:r>
              <a:rPr lang="fr-FR"/>
              <a:t>DULASP Intermediate M1 2025/2026</a:t>
            </a:r>
          </a:p>
        </p:txBody>
      </p:sp>
      <p:sp>
        <p:nvSpPr>
          <p:cNvPr id="6" name="Slide Number Placeholder 5"/>
          <p:cNvSpPr>
            <a:spLocks noGrp="1"/>
          </p:cNvSpPr>
          <p:nvPr>
            <p:ph type="sldNum" sz="quarter" idx="12"/>
          </p:nvPr>
        </p:nvSpPr>
        <p:spPr/>
        <p:txBody>
          <a:bodyPr/>
          <a:lstStyle/>
          <a:p>
            <a:fld id="{91238C58-9F55-4476-9656-E55F03163CF9}"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56275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C943DE7-D92C-4D69-8937-D75F43FF5FCB}" type="datetime1">
              <a:rPr lang="en-US" smtClean="0"/>
              <a:t>11/10/2025</a:t>
            </a:fld>
            <a:endParaRPr lang="fr-FR"/>
          </a:p>
        </p:txBody>
      </p:sp>
      <p:sp>
        <p:nvSpPr>
          <p:cNvPr id="5" name="Footer Placeholder 4"/>
          <p:cNvSpPr>
            <a:spLocks noGrp="1"/>
          </p:cNvSpPr>
          <p:nvPr>
            <p:ph type="ftr" sz="quarter" idx="11"/>
          </p:nvPr>
        </p:nvSpPr>
        <p:spPr/>
        <p:txBody>
          <a:bodyPr/>
          <a:lstStyle/>
          <a:p>
            <a:r>
              <a:rPr lang="fr-FR"/>
              <a:t>DULASP Intermediate M1 2025/2026</a:t>
            </a:r>
          </a:p>
        </p:txBody>
      </p:sp>
      <p:sp>
        <p:nvSpPr>
          <p:cNvPr id="6" name="Slide Number Placeholder 5"/>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529203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C41EE9F-690C-4C14-8D65-81A1C959A464}" type="datetime1">
              <a:rPr lang="en-US" smtClean="0"/>
              <a:t>11/10/2025</a:t>
            </a:fld>
            <a:endParaRPr lang="fr-FR"/>
          </a:p>
        </p:txBody>
      </p:sp>
      <p:sp>
        <p:nvSpPr>
          <p:cNvPr id="5" name="Footer Placeholder 4"/>
          <p:cNvSpPr>
            <a:spLocks noGrp="1"/>
          </p:cNvSpPr>
          <p:nvPr>
            <p:ph type="ftr" sz="quarter" idx="11"/>
          </p:nvPr>
        </p:nvSpPr>
        <p:spPr/>
        <p:txBody>
          <a:bodyPr/>
          <a:lstStyle/>
          <a:p>
            <a:r>
              <a:rPr lang="fr-FR"/>
              <a:t>DULASP Intermediate M1 2025/2026</a:t>
            </a:r>
          </a:p>
        </p:txBody>
      </p:sp>
      <p:sp>
        <p:nvSpPr>
          <p:cNvPr id="6" name="Slide Number Placeholder 5"/>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868383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BDAC475-7BCD-4462-A725-C3C6A168157A}" type="datetime1">
              <a:rPr lang="en-US" smtClean="0"/>
              <a:t>11/10/2025</a:t>
            </a:fld>
            <a:endParaRPr lang="fr-FR"/>
          </a:p>
        </p:txBody>
      </p:sp>
      <p:sp>
        <p:nvSpPr>
          <p:cNvPr id="5" name="Footer Placeholder 4"/>
          <p:cNvSpPr>
            <a:spLocks noGrp="1"/>
          </p:cNvSpPr>
          <p:nvPr>
            <p:ph type="ftr" sz="quarter" idx="11"/>
          </p:nvPr>
        </p:nvSpPr>
        <p:spPr/>
        <p:txBody>
          <a:bodyPr/>
          <a:lstStyle/>
          <a:p>
            <a:r>
              <a:rPr lang="fr-FR"/>
              <a:t>DULASP Intermediate M1 2025/2026</a:t>
            </a:r>
          </a:p>
        </p:txBody>
      </p:sp>
      <p:sp>
        <p:nvSpPr>
          <p:cNvPr id="6" name="Slide Number Placeholder 5"/>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2670417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ABFEF7C2-3596-4ABC-8A2A-789B881121FC}" type="datetime1">
              <a:rPr lang="en-US" smtClean="0"/>
              <a:t>11/10/2025</a:t>
            </a:fld>
            <a:endParaRPr lang="en-US" dirty="0"/>
          </a:p>
        </p:txBody>
      </p:sp>
      <p:sp>
        <p:nvSpPr>
          <p:cNvPr id="5" name="Footer Placeholder 4"/>
          <p:cNvSpPr>
            <a:spLocks noGrp="1"/>
          </p:cNvSpPr>
          <p:nvPr>
            <p:ph type="ftr" sz="quarter" idx="11"/>
          </p:nvPr>
        </p:nvSpPr>
        <p:spPr/>
        <p:txBody>
          <a:bodyPr/>
          <a:lstStyle/>
          <a:p>
            <a:r>
              <a:rPr lang="en-US"/>
              <a:t>DULASP Intermediate M1 2025/2026</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615883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397FE91-3761-4648-A3F3-C6C0A8AC92FC}" type="datetime1">
              <a:rPr lang="en-US" smtClean="0"/>
              <a:t>11/10/2025</a:t>
            </a:fld>
            <a:endParaRPr lang="en-US" dirty="0"/>
          </a:p>
        </p:txBody>
      </p:sp>
      <p:sp>
        <p:nvSpPr>
          <p:cNvPr id="5" name="Footer Placeholder 4"/>
          <p:cNvSpPr>
            <a:spLocks noGrp="1"/>
          </p:cNvSpPr>
          <p:nvPr>
            <p:ph type="ftr" sz="quarter" idx="11"/>
          </p:nvPr>
        </p:nvSpPr>
        <p:spPr/>
        <p:txBody>
          <a:bodyPr/>
          <a:lstStyle/>
          <a:p>
            <a:r>
              <a:rPr lang="en-US"/>
              <a:t>DULASP Intermediate M1 2025/2026</a:t>
            </a:r>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351084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660-6537-407F-9706-534284240869}" type="datetime1">
              <a:rPr lang="en-US" smtClean="0"/>
              <a:t>11/10/2025</a:t>
            </a:fld>
            <a:endParaRPr lang="en-US" dirty="0"/>
          </a:p>
        </p:txBody>
      </p:sp>
      <p:sp>
        <p:nvSpPr>
          <p:cNvPr id="5" name="Footer Placeholder 4"/>
          <p:cNvSpPr>
            <a:spLocks noGrp="1"/>
          </p:cNvSpPr>
          <p:nvPr>
            <p:ph type="ftr" sz="quarter" idx="11"/>
          </p:nvPr>
        </p:nvSpPr>
        <p:spPr/>
        <p:txBody>
          <a:bodyPr/>
          <a:lstStyle/>
          <a:p>
            <a:r>
              <a:rPr lang="en-US"/>
              <a:t>DULASP Intermediate M1 2025/2026</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916181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5E754E5-FF60-452B-8103-DE878D26F064}" type="datetime1">
              <a:rPr lang="en-US" smtClean="0"/>
              <a:t>11/10/2025</a:t>
            </a:fld>
            <a:endParaRPr lang="fr-FR"/>
          </a:p>
        </p:txBody>
      </p:sp>
      <p:sp>
        <p:nvSpPr>
          <p:cNvPr id="5" name="Footer Placeholder 4"/>
          <p:cNvSpPr>
            <a:spLocks noGrp="1"/>
          </p:cNvSpPr>
          <p:nvPr>
            <p:ph type="ftr" sz="quarter" idx="11"/>
          </p:nvPr>
        </p:nvSpPr>
        <p:spPr/>
        <p:txBody>
          <a:bodyPr/>
          <a:lstStyle/>
          <a:p>
            <a:r>
              <a:rPr lang="fr-FR"/>
              <a:t>DULASP Intermediate M1 2025/2026</a:t>
            </a:r>
          </a:p>
        </p:txBody>
      </p:sp>
      <p:sp>
        <p:nvSpPr>
          <p:cNvPr id="6" name="Slide Number Placeholder 5"/>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27429913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1757115-82B9-47B4-BA7A-94785C1BF358}" type="datetime1">
              <a:rPr lang="en-US" smtClean="0"/>
              <a:t>11/10/2025</a:t>
            </a:fld>
            <a:endParaRPr lang="en-US" dirty="0"/>
          </a:p>
        </p:txBody>
      </p:sp>
      <p:sp>
        <p:nvSpPr>
          <p:cNvPr id="6" name="Footer Placeholder 5"/>
          <p:cNvSpPr>
            <a:spLocks noGrp="1"/>
          </p:cNvSpPr>
          <p:nvPr>
            <p:ph type="ftr" sz="quarter" idx="11"/>
          </p:nvPr>
        </p:nvSpPr>
        <p:spPr/>
        <p:txBody>
          <a:bodyPr/>
          <a:lstStyle/>
          <a:p>
            <a:r>
              <a:rPr lang="en-US"/>
              <a:t>DULASP Intermediate M1 2025/2026</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21194795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34E1678-EE94-46BE-A2F1-8A99C31C99AE}" type="datetime1">
              <a:rPr lang="en-US" smtClean="0"/>
              <a:t>11/10/2025</a:t>
            </a:fld>
            <a:endParaRPr lang="en-US" dirty="0"/>
          </a:p>
        </p:txBody>
      </p:sp>
      <p:sp>
        <p:nvSpPr>
          <p:cNvPr id="8" name="Footer Placeholder 7"/>
          <p:cNvSpPr>
            <a:spLocks noGrp="1"/>
          </p:cNvSpPr>
          <p:nvPr>
            <p:ph type="ftr" sz="quarter" idx="11"/>
          </p:nvPr>
        </p:nvSpPr>
        <p:spPr/>
        <p:txBody>
          <a:bodyPr/>
          <a:lstStyle/>
          <a:p>
            <a:r>
              <a:rPr lang="en-US"/>
              <a:t>DULASP Intermediate M1 2025/2026</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1790357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1223C4B-5907-4E92-B765-ABA8EA10ABA4}" type="datetime1">
              <a:rPr lang="en-US" smtClean="0"/>
              <a:t>11/10/2025</a:t>
            </a:fld>
            <a:endParaRPr lang="en-US" dirty="0"/>
          </a:p>
        </p:txBody>
      </p:sp>
      <p:sp>
        <p:nvSpPr>
          <p:cNvPr id="4" name="Footer Placeholder 3"/>
          <p:cNvSpPr>
            <a:spLocks noGrp="1"/>
          </p:cNvSpPr>
          <p:nvPr>
            <p:ph type="ftr" sz="quarter" idx="11"/>
          </p:nvPr>
        </p:nvSpPr>
        <p:spPr/>
        <p:txBody>
          <a:bodyPr/>
          <a:lstStyle/>
          <a:p>
            <a:r>
              <a:rPr lang="en-US"/>
              <a:t>DULASP Intermediate M1 2025/2026</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2034039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2C9A4F-1FF5-46D5-991B-38A10EB5695E}" type="datetime1">
              <a:rPr lang="en-US" smtClean="0"/>
              <a:t>11/10/2025</a:t>
            </a:fld>
            <a:endParaRPr lang="en-US" dirty="0"/>
          </a:p>
        </p:txBody>
      </p:sp>
      <p:sp>
        <p:nvSpPr>
          <p:cNvPr id="3" name="Footer Placeholder 2"/>
          <p:cNvSpPr>
            <a:spLocks noGrp="1"/>
          </p:cNvSpPr>
          <p:nvPr>
            <p:ph type="ftr" sz="quarter" idx="11"/>
          </p:nvPr>
        </p:nvSpPr>
        <p:spPr/>
        <p:txBody>
          <a:bodyPr/>
          <a:lstStyle/>
          <a:p>
            <a:r>
              <a:rPr lang="en-US"/>
              <a:t>DULASP Intermediate M1 2025/2026</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788172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7D5EAF02-7909-4378-8B15-07180F57D332}" type="datetime1">
              <a:rPr lang="en-US" smtClean="0"/>
              <a:t>11/10/2025</a:t>
            </a:fld>
            <a:endParaRPr lang="en-US" dirty="0"/>
          </a:p>
        </p:txBody>
      </p:sp>
      <p:sp>
        <p:nvSpPr>
          <p:cNvPr id="6" name="Footer Placeholder 5"/>
          <p:cNvSpPr>
            <a:spLocks noGrp="1"/>
          </p:cNvSpPr>
          <p:nvPr>
            <p:ph type="ftr" sz="quarter" idx="11"/>
          </p:nvPr>
        </p:nvSpPr>
        <p:spPr/>
        <p:txBody>
          <a:bodyPr/>
          <a:lstStyle/>
          <a:p>
            <a:r>
              <a:rPr lang="en-US"/>
              <a:t>DULASP Intermediate M1 2025/2026</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1353828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6" name="Footer Placeholder 5"/>
          <p:cNvSpPr>
            <a:spLocks noGrp="1"/>
          </p:cNvSpPr>
          <p:nvPr>
            <p:ph type="ftr" sz="quarter" idx="11"/>
          </p:nvPr>
        </p:nvSpPr>
        <p:spPr/>
        <p:txBody>
          <a:bodyPr/>
          <a:lstStyle/>
          <a:p>
            <a:r>
              <a:rPr lang="en-US"/>
              <a:t>DULASP Intermediate M1 2025/2026</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
        <p:nvSpPr>
          <p:cNvPr id="5" name="Date Placeholder 4"/>
          <p:cNvSpPr>
            <a:spLocks noGrp="1"/>
          </p:cNvSpPr>
          <p:nvPr>
            <p:ph type="dt" sz="half" idx="10"/>
          </p:nvPr>
        </p:nvSpPr>
        <p:spPr/>
        <p:txBody>
          <a:bodyPr/>
          <a:lstStyle/>
          <a:p>
            <a:fld id="{E2B4673C-3AE3-4646-9DB0-0D2AFFA95AD1}" type="datetime1">
              <a:rPr lang="en-US" smtClean="0"/>
              <a:t>11/10/2025</a:t>
            </a:fld>
            <a:endParaRPr lang="en-US" dirty="0"/>
          </a:p>
        </p:txBody>
      </p:sp>
    </p:spTree>
    <p:extLst>
      <p:ext uri="{BB962C8B-B14F-4D97-AF65-F5344CB8AC3E}">
        <p14:creationId xmlns:p14="http://schemas.microsoft.com/office/powerpoint/2010/main" val="12629711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E1104B11-240B-4223-9128-804FF2B052A9}" type="datetime1">
              <a:rPr lang="en-US" smtClean="0"/>
              <a:t>11/10/2025</a:t>
            </a:fld>
            <a:endParaRPr lang="en-US" dirty="0"/>
          </a:p>
        </p:txBody>
      </p:sp>
      <p:sp>
        <p:nvSpPr>
          <p:cNvPr id="5" name="Footer Placeholder 4"/>
          <p:cNvSpPr>
            <a:spLocks noGrp="1"/>
          </p:cNvSpPr>
          <p:nvPr>
            <p:ph type="ftr" sz="quarter" idx="11"/>
          </p:nvPr>
        </p:nvSpPr>
        <p:spPr/>
        <p:txBody>
          <a:bodyPr/>
          <a:lstStyle/>
          <a:p>
            <a:r>
              <a:rPr lang="en-US"/>
              <a:t>DULASP Intermediate M1 2025/2026</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7444539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F6A44CD-CC15-4724-A344-337699B533B1}" type="datetime1">
              <a:rPr lang="en-US" smtClean="0"/>
              <a:t>11/10/2025</a:t>
            </a:fld>
            <a:endParaRPr lang="en-US" dirty="0"/>
          </a:p>
        </p:txBody>
      </p:sp>
      <p:sp>
        <p:nvSpPr>
          <p:cNvPr id="5" name="Footer Placeholder 4"/>
          <p:cNvSpPr>
            <a:spLocks noGrp="1"/>
          </p:cNvSpPr>
          <p:nvPr>
            <p:ph type="ftr" sz="quarter" idx="11"/>
          </p:nvPr>
        </p:nvSpPr>
        <p:spPr/>
        <p:txBody>
          <a:bodyPr/>
          <a:lstStyle/>
          <a:p>
            <a:r>
              <a:rPr lang="en-US"/>
              <a:t>DULASP Intermediate M1 2025/2026</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249564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738375B-57C0-41D3-9FDE-2B9B2C6BBEB7}" type="datetime1">
              <a:rPr lang="en-US" smtClean="0"/>
              <a:t>11/10/2025</a:t>
            </a:fld>
            <a:endParaRPr lang="en-US" dirty="0"/>
          </a:p>
        </p:txBody>
      </p:sp>
      <p:sp>
        <p:nvSpPr>
          <p:cNvPr id="5" name="Footer Placeholder 4"/>
          <p:cNvSpPr>
            <a:spLocks noGrp="1"/>
          </p:cNvSpPr>
          <p:nvPr>
            <p:ph type="ftr" sz="quarter" idx="11"/>
          </p:nvPr>
        </p:nvSpPr>
        <p:spPr/>
        <p:txBody>
          <a:bodyPr/>
          <a:lstStyle/>
          <a:p>
            <a:r>
              <a:rPr lang="en-US"/>
              <a:t>DULASP Intermediate M1 2025/2026</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3362002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11D67C7C-5E7E-4B85-9832-F91F2922B439}" type="datetime1">
              <a:rPr lang="en-US" smtClean="0"/>
              <a:t>11/10/2025</a:t>
            </a:fld>
            <a:endParaRPr lang="en-US" dirty="0"/>
          </a:p>
        </p:txBody>
      </p:sp>
      <p:sp>
        <p:nvSpPr>
          <p:cNvPr id="5" name="Footer Placeholder 4"/>
          <p:cNvSpPr>
            <a:spLocks noGrp="1"/>
          </p:cNvSpPr>
          <p:nvPr>
            <p:ph type="ftr" sz="quarter" idx="11"/>
          </p:nvPr>
        </p:nvSpPr>
        <p:spPr/>
        <p:txBody>
          <a:bodyPr/>
          <a:lstStyle/>
          <a:p>
            <a:r>
              <a:rPr lang="en-US"/>
              <a:t>DULASP Intermediate M1 2025/2026</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01663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5E0D5D1-D61D-49E4-A368-ACB29ECE2384}" type="datetime1">
              <a:rPr lang="en-US" smtClean="0"/>
              <a:t>11/10/2025</a:t>
            </a:fld>
            <a:endParaRPr lang="fr-FR"/>
          </a:p>
        </p:txBody>
      </p:sp>
      <p:sp>
        <p:nvSpPr>
          <p:cNvPr id="5" name="Footer Placeholder 4"/>
          <p:cNvSpPr>
            <a:spLocks noGrp="1"/>
          </p:cNvSpPr>
          <p:nvPr>
            <p:ph type="ftr" sz="quarter" idx="11"/>
          </p:nvPr>
        </p:nvSpPr>
        <p:spPr/>
        <p:txBody>
          <a:bodyPr/>
          <a:lstStyle/>
          <a:p>
            <a:r>
              <a:rPr lang="fr-FR"/>
              <a:t>DULASP Intermediate M1 2025/2026</a:t>
            </a:r>
          </a:p>
        </p:txBody>
      </p:sp>
      <p:sp>
        <p:nvSpPr>
          <p:cNvPr id="6" name="Slide Number Placeholder 5"/>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17958353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3C9D31F6-0BBC-40C6-A921-2111E796F7F2}" type="datetime1">
              <a:rPr lang="en-US" smtClean="0"/>
              <a:t>11/10/2025</a:t>
            </a:fld>
            <a:endParaRPr lang="en-US" dirty="0"/>
          </a:p>
        </p:txBody>
      </p:sp>
      <p:sp>
        <p:nvSpPr>
          <p:cNvPr id="5" name="Footer Placeholder 4"/>
          <p:cNvSpPr>
            <a:spLocks noGrp="1"/>
          </p:cNvSpPr>
          <p:nvPr>
            <p:ph type="ftr" sz="quarter" idx="11"/>
          </p:nvPr>
        </p:nvSpPr>
        <p:spPr/>
        <p:txBody>
          <a:bodyPr/>
          <a:lstStyle/>
          <a:p>
            <a:r>
              <a:rPr lang="en-US"/>
              <a:t>DULASP Intermediate M1 2025/2026</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223158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83468F7-0678-4B4D-A108-AAECA5ADCDAE}" type="datetime1">
              <a:rPr lang="en-US" smtClean="0"/>
              <a:t>11/10/2025</a:t>
            </a:fld>
            <a:endParaRPr lang="en-US" dirty="0"/>
          </a:p>
        </p:txBody>
      </p:sp>
      <p:sp>
        <p:nvSpPr>
          <p:cNvPr id="5" name="Footer Placeholder 4"/>
          <p:cNvSpPr>
            <a:spLocks noGrp="1"/>
          </p:cNvSpPr>
          <p:nvPr>
            <p:ph type="ftr" sz="quarter" idx="11"/>
          </p:nvPr>
        </p:nvSpPr>
        <p:spPr/>
        <p:txBody>
          <a:bodyPr/>
          <a:lstStyle/>
          <a:p>
            <a:r>
              <a:rPr lang="en-US"/>
              <a:t>DULASP Intermediate M1 2025/2026</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extLst>
      <p:ext uri="{BB962C8B-B14F-4D97-AF65-F5344CB8AC3E}">
        <p14:creationId xmlns:p14="http://schemas.microsoft.com/office/powerpoint/2010/main" val="24086395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0B36CA4-AFDB-43D5-9FB6-499AD44A8B69}" type="datetime1">
              <a:rPr lang="en-US" smtClean="0"/>
              <a:t>11/10/2025</a:t>
            </a:fld>
            <a:endParaRPr lang="en-US" dirty="0"/>
          </a:p>
        </p:txBody>
      </p:sp>
      <p:sp>
        <p:nvSpPr>
          <p:cNvPr id="5" name="Footer Placeholder 4"/>
          <p:cNvSpPr>
            <a:spLocks noGrp="1"/>
          </p:cNvSpPr>
          <p:nvPr>
            <p:ph type="ftr" sz="quarter" idx="11"/>
          </p:nvPr>
        </p:nvSpPr>
        <p:spPr/>
        <p:txBody>
          <a:bodyPr/>
          <a:lstStyle/>
          <a:p>
            <a:r>
              <a:rPr lang="en-US"/>
              <a:t>DULASP Intermediate M1 2025/2026</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15458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B5F54EF-0079-4C7D-B6A3-E34F6612B7F7}" type="datetime1">
              <a:rPr lang="en-US" smtClean="0"/>
              <a:t>11/10/2025</a:t>
            </a:fld>
            <a:endParaRPr lang="fr-FR"/>
          </a:p>
        </p:txBody>
      </p:sp>
      <p:sp>
        <p:nvSpPr>
          <p:cNvPr id="6" name="Footer Placeholder 5"/>
          <p:cNvSpPr>
            <a:spLocks noGrp="1"/>
          </p:cNvSpPr>
          <p:nvPr>
            <p:ph type="ftr" sz="quarter" idx="11"/>
          </p:nvPr>
        </p:nvSpPr>
        <p:spPr/>
        <p:txBody>
          <a:bodyPr/>
          <a:lstStyle/>
          <a:p>
            <a:r>
              <a:rPr lang="fr-FR"/>
              <a:t>DULASP Intermediate M1 2025/2026</a:t>
            </a:r>
          </a:p>
        </p:txBody>
      </p:sp>
      <p:sp>
        <p:nvSpPr>
          <p:cNvPr id="7" name="Slide Number Placeholder 6"/>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2814532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E69CCB-1F96-4241-9D3A-443E3B12EE3C}" type="datetime1">
              <a:rPr lang="en-US" smtClean="0"/>
              <a:t>11/10/2025</a:t>
            </a:fld>
            <a:endParaRPr lang="fr-FR"/>
          </a:p>
        </p:txBody>
      </p:sp>
      <p:sp>
        <p:nvSpPr>
          <p:cNvPr id="8" name="Footer Placeholder 7"/>
          <p:cNvSpPr>
            <a:spLocks noGrp="1"/>
          </p:cNvSpPr>
          <p:nvPr>
            <p:ph type="ftr" sz="quarter" idx="11"/>
          </p:nvPr>
        </p:nvSpPr>
        <p:spPr/>
        <p:txBody>
          <a:bodyPr/>
          <a:lstStyle/>
          <a:p>
            <a:r>
              <a:rPr lang="fr-FR"/>
              <a:t>DULASP Intermediate M1 2025/2026</a:t>
            </a:r>
          </a:p>
        </p:txBody>
      </p:sp>
      <p:sp>
        <p:nvSpPr>
          <p:cNvPr id="9" name="Slide Number Placeholder 8"/>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56030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F047ACD-B2F4-4DD0-B356-F159A4CC40CA}" type="datetime1">
              <a:rPr lang="en-US" smtClean="0"/>
              <a:t>11/10/2025</a:t>
            </a:fld>
            <a:endParaRPr lang="fr-FR"/>
          </a:p>
        </p:txBody>
      </p:sp>
      <p:sp>
        <p:nvSpPr>
          <p:cNvPr id="4" name="Footer Placeholder 3"/>
          <p:cNvSpPr>
            <a:spLocks noGrp="1"/>
          </p:cNvSpPr>
          <p:nvPr>
            <p:ph type="ftr" sz="quarter" idx="11"/>
          </p:nvPr>
        </p:nvSpPr>
        <p:spPr/>
        <p:txBody>
          <a:bodyPr/>
          <a:lstStyle/>
          <a:p>
            <a:r>
              <a:rPr lang="fr-FR"/>
              <a:t>DULASP Intermediate M1 2025/2026</a:t>
            </a:r>
          </a:p>
        </p:txBody>
      </p:sp>
      <p:sp>
        <p:nvSpPr>
          <p:cNvPr id="5" name="Slide Number Placeholder 4"/>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2750005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45C37-A59A-403D-A9D5-758F7916ED05}" type="datetime1">
              <a:rPr lang="en-US" smtClean="0"/>
              <a:t>11/10/2025</a:t>
            </a:fld>
            <a:endParaRPr lang="fr-FR"/>
          </a:p>
        </p:txBody>
      </p:sp>
      <p:sp>
        <p:nvSpPr>
          <p:cNvPr id="3" name="Footer Placeholder 2"/>
          <p:cNvSpPr>
            <a:spLocks noGrp="1"/>
          </p:cNvSpPr>
          <p:nvPr>
            <p:ph type="ftr" sz="quarter" idx="11"/>
          </p:nvPr>
        </p:nvSpPr>
        <p:spPr/>
        <p:txBody>
          <a:bodyPr/>
          <a:lstStyle/>
          <a:p>
            <a:r>
              <a:rPr lang="fr-FR"/>
              <a:t>DULASP Intermediate M1 2025/2026</a:t>
            </a:r>
          </a:p>
        </p:txBody>
      </p:sp>
      <p:sp>
        <p:nvSpPr>
          <p:cNvPr id="4" name="Slide Number Placeholder 3"/>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201213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1880F5E-B7C4-4115-9FF9-4410632B1D4F}" type="datetime1">
              <a:rPr lang="en-US" smtClean="0"/>
              <a:t>11/10/2025</a:t>
            </a:fld>
            <a:endParaRPr lang="fr-FR"/>
          </a:p>
        </p:txBody>
      </p:sp>
      <p:sp>
        <p:nvSpPr>
          <p:cNvPr id="6" name="Footer Placeholder 5"/>
          <p:cNvSpPr>
            <a:spLocks noGrp="1"/>
          </p:cNvSpPr>
          <p:nvPr>
            <p:ph type="ftr" sz="quarter" idx="11"/>
          </p:nvPr>
        </p:nvSpPr>
        <p:spPr/>
        <p:txBody>
          <a:bodyPr/>
          <a:lstStyle/>
          <a:p>
            <a:r>
              <a:rPr lang="fr-FR"/>
              <a:t>DULASP Intermediate M1 2025/2026</a:t>
            </a:r>
          </a:p>
        </p:txBody>
      </p:sp>
      <p:sp>
        <p:nvSpPr>
          <p:cNvPr id="7" name="Slide Number Placeholder 6"/>
          <p:cNvSpPr>
            <a:spLocks noGrp="1"/>
          </p:cNvSpPr>
          <p:nvPr>
            <p:ph type="sldNum" sz="quarter" idx="12"/>
          </p:nvPr>
        </p:nvSpPr>
        <p:spPr/>
        <p:txBody>
          <a:bodyPr/>
          <a:lstStyle/>
          <a:p>
            <a:fld id="{91238C58-9F55-4476-9656-E55F03163CF9}" type="slidenum">
              <a:rPr lang="fr-FR" smtClean="0"/>
              <a:t>‹N°›</a:t>
            </a:fld>
            <a:endParaRPr lang="fr-FR"/>
          </a:p>
        </p:txBody>
      </p:sp>
    </p:spTree>
    <p:extLst>
      <p:ext uri="{BB962C8B-B14F-4D97-AF65-F5344CB8AC3E}">
        <p14:creationId xmlns:p14="http://schemas.microsoft.com/office/powerpoint/2010/main" val="1493830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6" name="Footer Placeholder 5"/>
          <p:cNvSpPr>
            <a:spLocks noGrp="1"/>
          </p:cNvSpPr>
          <p:nvPr>
            <p:ph type="ftr" sz="quarter" idx="11"/>
          </p:nvPr>
        </p:nvSpPr>
        <p:spPr/>
        <p:txBody>
          <a:bodyPr/>
          <a:lstStyle/>
          <a:p>
            <a:r>
              <a:rPr lang="fr-FR"/>
              <a:t>DULASP Intermediate M1 2025/2026</a:t>
            </a:r>
          </a:p>
        </p:txBody>
      </p:sp>
      <p:sp>
        <p:nvSpPr>
          <p:cNvPr id="7" name="Slide Number Placeholder 6"/>
          <p:cNvSpPr>
            <a:spLocks noGrp="1"/>
          </p:cNvSpPr>
          <p:nvPr>
            <p:ph type="sldNum" sz="quarter" idx="12"/>
          </p:nvPr>
        </p:nvSpPr>
        <p:spPr/>
        <p:txBody>
          <a:bodyPr/>
          <a:lstStyle/>
          <a:p>
            <a:fld id="{91238C58-9F55-4476-9656-E55F03163CF9}" type="slidenum">
              <a:rPr lang="fr-FR" smtClean="0"/>
              <a:t>‹N°›</a:t>
            </a:fld>
            <a:endParaRPr lang="fr-FR"/>
          </a:p>
        </p:txBody>
      </p:sp>
      <p:sp>
        <p:nvSpPr>
          <p:cNvPr id="5" name="Date Placeholder 4"/>
          <p:cNvSpPr>
            <a:spLocks noGrp="1"/>
          </p:cNvSpPr>
          <p:nvPr>
            <p:ph type="dt" sz="half" idx="10"/>
          </p:nvPr>
        </p:nvSpPr>
        <p:spPr/>
        <p:txBody>
          <a:bodyPr/>
          <a:lstStyle/>
          <a:p>
            <a:fld id="{89A0CBE5-A061-4381-9D6D-A246B1C4EAF2}" type="datetime1">
              <a:rPr lang="en-US" smtClean="0"/>
              <a:t>11/10/2025</a:t>
            </a:fld>
            <a:endParaRPr lang="fr-FR"/>
          </a:p>
        </p:txBody>
      </p:sp>
    </p:spTree>
    <p:extLst>
      <p:ext uri="{BB962C8B-B14F-4D97-AF65-F5344CB8AC3E}">
        <p14:creationId xmlns:p14="http://schemas.microsoft.com/office/powerpoint/2010/main" val="1265900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2523C6F-EDD8-463C-BBD2-F85A47D40791}" type="datetime1">
              <a:rPr lang="en-US" smtClean="0"/>
              <a:t>11/10/2025</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r-FR"/>
              <a:t>DULASP Intermediate M1 2025/2026</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1238C58-9F55-4476-9656-E55F03163CF9}" type="slidenum">
              <a:rPr lang="fr-FR" smtClean="0"/>
              <a:t>‹N°›</a:t>
            </a:fld>
            <a:endParaRPr lang="fr-FR"/>
          </a:p>
        </p:txBody>
      </p:sp>
    </p:spTree>
    <p:extLst>
      <p:ext uri="{BB962C8B-B14F-4D97-AF65-F5344CB8AC3E}">
        <p14:creationId xmlns:p14="http://schemas.microsoft.com/office/powerpoint/2010/main" val="291961819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CB50999-5C3C-44B3-B34C-93372B506DB3}" type="datetime1">
              <a:rPr lang="en-US" smtClean="0"/>
              <a:t>11/10/2025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DULASP Intermediate M1 2025/2026</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2066589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jpg"/><Relationship Id="rId10" Type="http://schemas.openxmlformats.org/officeDocument/2006/relationships/image" Target="../media/image23.jpg"/><Relationship Id="rId4" Type="http://schemas.openxmlformats.org/officeDocument/2006/relationships/image" Target="../media/image17.webp"/><Relationship Id="rId9" Type="http://schemas.openxmlformats.org/officeDocument/2006/relationships/image" Target="../media/image22.png"/></Relationships>
</file>

<file path=ppt/slides/_rels/slide10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3.xml"/></Relationships>
</file>

<file path=ppt/slides/_rels/slide10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3.xml"/></Relationships>
</file>

<file path=ppt/slides/_rels/slide10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3.xml"/></Relationships>
</file>

<file path=ppt/slides/_rels/slide10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3.xml"/></Relationships>
</file>

<file path=ppt/slides/_rels/slide10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s://www.ncbi.nlm.nih.gov/pmc/articles/PMC420061/" TargetMode="External"/><Relationship Id="rId3" Type="http://schemas.openxmlformats.org/officeDocument/2006/relationships/hyperlink" Target="https://www.carbonbrief.org/state-of-the-climate-2024-now-very-likely-to-be-warmest-year-on-record/" TargetMode="External"/><Relationship Id="rId7" Type="http://schemas.openxmlformats.org/officeDocument/2006/relationships/hyperlink" Target="https://www.lemonde.fr/en/france/article/2024/02/08/france-recorded-over-5-000-deaths-due-to-summer-2023-heat_6505713_7.html" TargetMode="External"/><Relationship Id="rId2" Type="http://schemas.openxmlformats.org/officeDocument/2006/relationships/hyperlink" Target="https://www.latimes.com/sports/olympics/story/2024-07-25/paris-olympics-opening-ceremony-security-terrorism" TargetMode="External"/><Relationship Id="rId1" Type="http://schemas.openxmlformats.org/officeDocument/2006/relationships/slideLayout" Target="../slideLayouts/slideLayout7.xml"/><Relationship Id="rId6" Type="http://schemas.openxmlformats.org/officeDocument/2006/relationships/hyperlink" Target="https://www.dailytelegraph.com.au/subscribe/news/1/?sourceCode=DTWEB_WRE170_OLY&amp;dest=https%3A%2F%2Fwww.dailytelegraph.com.au%2Fsport%2Folympics%2Faustralian-olympic-committee-buys-portable-airconditioners-to-keep-athletes-cool-at-paris-games%2Fnews-story%2F289a91e8cc584cb2193e6e6a58f1f319&amp;memtype=anonymous&amp;mode=premium" TargetMode="External"/><Relationship Id="rId5" Type="http://schemas.openxmlformats.org/officeDocument/2006/relationships/hyperlink" Target="https://theweek.com/sports/air-conditioning-paris-olympics" TargetMode="External"/><Relationship Id="rId10" Type="http://schemas.openxmlformats.org/officeDocument/2006/relationships/hyperlink" Target="https://www.france24.com/en/live-news/20240702-no-ac-ambition-for-paris-olympic-village-melts-away" TargetMode="External"/><Relationship Id="rId4" Type="http://schemas.openxmlformats.org/officeDocument/2006/relationships/hyperlink" Target="https://sports.yahoo.com/the-paris-olympics-first-battleground-air-conditioning-080127465.html" TargetMode="External"/><Relationship Id="rId9" Type="http://schemas.openxmlformats.org/officeDocument/2006/relationships/hyperlink" Target="https://www.reuters.com/sports/trust-science-paris-mayor-tells-air-conditioning-fans-2024-03-14/"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www.cbssports.com/olympics/news/2024-paris-olympics-cardboard-beds-are-back-at-the-olympic-village-with-mixed-reviews-from-athletes/" TargetMode="External"/><Relationship Id="rId3" Type="http://schemas.openxmlformats.org/officeDocument/2006/relationships/hyperlink" Target="https://www.npr.org/2024/06/24/nx-s1-5017544/paris-olympics-air-conditioning-usa" TargetMode="External"/><Relationship Id="rId7" Type="http://schemas.openxmlformats.org/officeDocument/2006/relationships/hyperlink" Target="https://apnews.com/article/olympics-paris-seine-water-wastewater-swimming-triathlon-abde9a6ba9cc1617df1d0336743ee204" TargetMode="External"/><Relationship Id="rId2" Type="http://schemas.openxmlformats.org/officeDocument/2006/relationships/hyperlink" Target="https://apnews.com/article/olympics-air-conditioning-paris-0f753df91956f3fe61ad4febaff0ebb9" TargetMode="External"/><Relationship Id="rId1" Type="http://schemas.openxmlformats.org/officeDocument/2006/relationships/slideLayout" Target="../slideLayouts/slideLayout7.xml"/><Relationship Id="rId6" Type="http://schemas.openxmlformats.org/officeDocument/2006/relationships/hyperlink" Target="https://www.france24.com/en/live-news/20240702-no-ac-ambition-for-paris-olympic-village-melts-away" TargetMode="External"/><Relationship Id="rId11" Type="http://schemas.openxmlformats.org/officeDocument/2006/relationships/hyperlink" Target="https://basis.org.uk/resource/rings-of-fire-2/" TargetMode="External"/><Relationship Id="rId5" Type="http://schemas.openxmlformats.org/officeDocument/2006/relationships/hyperlink" Target="https://www.washingtonpost.com/sports/olympics/2024/06/06/paris-olympics-no-air-conditioning-village-2024/" TargetMode="External"/><Relationship Id="rId10" Type="http://schemas.openxmlformats.org/officeDocument/2006/relationships/hyperlink" Target="https://www.theguardian.com/world/2022/jul/25/france-air-conditioned-shops-doors-shut-energy-saving" TargetMode="External"/><Relationship Id="rId4" Type="http://schemas.openxmlformats.org/officeDocument/2006/relationships/hyperlink" Target="https://blog.ucsusa.org/brady-watson/paris-olympics-amazing-athletes-but-no-ac-unless-your-country-can-afford-to-bring-its-own/#:~:text=While%20Paris%20officials%20aren't,Greece%2C%20Denmark%2C%20and%20Australia." TargetMode="External"/><Relationship Id="rId9" Type="http://schemas.openxmlformats.org/officeDocument/2006/relationships/hyperlink" Target="https://www.washingtonpost.com/world/2022/07/20/europe-uk-air-conditioning-ac/" TargetMode="External"/></Relationships>
</file>

<file path=ppt/slides/_rels/slide39.xml.rels><?xml version="1.0" encoding="UTF-8" standalone="yes"?>
<Relationships xmlns="http://schemas.openxmlformats.org/package/2006/relationships"><Relationship Id="rId2" Type="http://schemas.openxmlformats.org/officeDocument/2006/relationships/hyperlink" Target="https://www.latimes.com/opinion/story/2024-07-27/editorial-no-air-conditioning-paris-olympics-unfair-to-athletes"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reutersagency.com/en/reuters-connect/afghan-women-hit-the-treadmill-at-first-female-gym/"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hyperlink" Target="https://www.independent.co.uk/topic/pompeii" TargetMode="External"/><Relationship Id="rId2" Type="http://schemas.openxmlformats.org/officeDocument/2006/relationships/hyperlink" Target="https://www.independent.co.uk/author/andy-gregory" TargetMode="External"/><Relationship Id="rId1" Type="http://schemas.openxmlformats.org/officeDocument/2006/relationships/slideLayout" Target="../slideLayouts/slideLayout7.xml"/><Relationship Id="rId4" Type="http://schemas.openxmlformats.org/officeDocument/2006/relationships/hyperlink" Target="https://www.ilmessaggero.it/fotogallery/italia/pompei_maledizione_donna_canadese_restituzione_reperti_rubati_solo_sciagure-5515306.html" TargetMode="External"/></Relationships>
</file>

<file path=ppt/slides/_rels/slide66.xml.rels><?xml version="1.0" encoding="UTF-8" standalone="yes"?>
<Relationships xmlns="http://schemas.openxmlformats.org/package/2006/relationships"><Relationship Id="rId2" Type="http://schemas.openxmlformats.org/officeDocument/2006/relationships/hyperlink" Target="https://www.independent.co.uk/topic/mount-vesuvius" TargetMode="Externa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image" Target="../media/image78.png"/><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3.xml"/></Relationships>
</file>

<file path=ppt/slides/_rels/slide7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3.xml"/></Relationships>
</file>

<file path=ppt/slides/_rels/slide7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3.xml"/></Relationships>
</file>

<file path=ppt/slides/_rels/slide81.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3.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5.jpeg"/><Relationship Id="rId1" Type="http://schemas.openxmlformats.org/officeDocument/2006/relationships/slideLayout" Target="../slideLayouts/slideLayout2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1.wdp"/><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jpg"/><Relationship Id="rId9" Type="http://schemas.openxmlformats.org/officeDocument/2006/relationships/image" Target="../media/image12.png"/></Relationships>
</file>

<file path=ppt/slides/_rels/slide9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3.xml"/></Relationships>
</file>

<file path=ppt/slides/_rels/slide9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2.xml"/></Relationships>
</file>

<file path=ppt/slides/_rels/slide9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a:blip r:embed="rId2"/>
          <a:stretch>
            <a:fillRect/>
          </a:stretch>
        </p:blipFill>
        <p:spPr>
          <a:xfrm>
            <a:off x="3895725" y="0"/>
            <a:ext cx="8401291" cy="6858000"/>
          </a:xfrm>
          <a:prstGeom prst="rect">
            <a:avLst/>
          </a:prstGeom>
        </p:spPr>
      </p:pic>
      <p:sp>
        <p:nvSpPr>
          <p:cNvPr id="2" name="Titre 1"/>
          <p:cNvSpPr>
            <a:spLocks noGrp="1"/>
          </p:cNvSpPr>
          <p:nvPr>
            <p:ph type="ctrTitle"/>
          </p:nvPr>
        </p:nvSpPr>
        <p:spPr>
          <a:xfrm>
            <a:off x="1039391" y="0"/>
            <a:ext cx="9144000" cy="2387600"/>
          </a:xfrm>
          <a:noFill/>
          <a:ln>
            <a:noFill/>
          </a:ln>
        </p:spPr>
        <p:txBody>
          <a:bodyPr>
            <a:normAutofit/>
            <a:scene3d>
              <a:camera prst="orthographicFront"/>
              <a:lightRig rig="threePt" dir="t"/>
            </a:scene3d>
            <a:sp3d extrusionH="114300" contourW="19050">
              <a:contourClr>
                <a:schemeClr val="tx1">
                  <a:lumMod val="65000"/>
                  <a:lumOff val="35000"/>
                </a:schemeClr>
              </a:contourClr>
            </a:sp3d>
          </a:bodyPr>
          <a:lstStyle/>
          <a:p>
            <a:pPr algn="ctr"/>
            <a:r>
              <a:rPr lang="fr-FR" sz="4800" b="1" spc="600" dirty="0">
                <a:ln>
                  <a:solidFill>
                    <a:srgbClr val="00A98C"/>
                  </a:solidFill>
                </a:ln>
                <a:solidFill>
                  <a:srgbClr val="002060"/>
                </a:solidFill>
                <a:effectLst>
                  <a:outerShdw blurRad="38100" dist="38100" dir="2700000" algn="tl">
                    <a:srgbClr val="002060">
                      <a:alpha val="43000"/>
                    </a:srgbClr>
                  </a:outerShdw>
                </a:effectLst>
                <a:latin typeface="Arial Narrow" panose="020B0606020202030204" pitchFamily="34" charset="0"/>
              </a:rPr>
              <a:t>DULASP </a:t>
            </a:r>
            <a:r>
              <a:rPr lang="fr-FR" sz="4800" b="1" spc="600" dirty="0" err="1">
                <a:ln>
                  <a:solidFill>
                    <a:srgbClr val="00A98C"/>
                  </a:solidFill>
                </a:ln>
                <a:solidFill>
                  <a:srgbClr val="002060"/>
                </a:solidFill>
                <a:effectLst>
                  <a:outerShdw blurRad="38100" dist="38100" dir="2700000" algn="tl">
                    <a:srgbClr val="002060">
                      <a:alpha val="43000"/>
                    </a:srgbClr>
                  </a:outerShdw>
                </a:effectLst>
                <a:latin typeface="Arial Narrow" panose="020B0606020202030204" pitchFamily="34" charset="0"/>
              </a:rPr>
              <a:t>Intermediate</a:t>
            </a:r>
            <a:br>
              <a:rPr lang="fr-FR" sz="4800" b="1" spc="600" dirty="0">
                <a:ln>
                  <a:solidFill>
                    <a:srgbClr val="00A98C"/>
                  </a:solidFill>
                </a:ln>
                <a:solidFill>
                  <a:srgbClr val="002060"/>
                </a:solidFill>
                <a:effectLst>
                  <a:outerShdw blurRad="38100" dist="38100" dir="2700000" algn="tl">
                    <a:srgbClr val="002060">
                      <a:alpha val="43000"/>
                    </a:srgbClr>
                  </a:outerShdw>
                </a:effectLst>
                <a:latin typeface="Arial Narrow" panose="020B0606020202030204" pitchFamily="34" charset="0"/>
              </a:rPr>
            </a:br>
            <a:r>
              <a:rPr lang="fr-FR" sz="4800" b="1" spc="600" dirty="0">
                <a:ln>
                  <a:solidFill>
                    <a:srgbClr val="00A98C"/>
                  </a:solidFill>
                </a:ln>
                <a:solidFill>
                  <a:srgbClr val="002060"/>
                </a:solidFill>
                <a:effectLst>
                  <a:outerShdw blurRad="38100" dist="38100" dir="2700000" algn="tl">
                    <a:srgbClr val="002060">
                      <a:alpha val="43000"/>
                    </a:srgbClr>
                  </a:outerShdw>
                </a:effectLst>
                <a:latin typeface="Arial Narrow" panose="020B0606020202030204" pitchFamily="34" charset="0"/>
              </a:rPr>
              <a:t>M1Lire &amp; écrire l’anglais pratique</a:t>
            </a:r>
          </a:p>
        </p:txBody>
      </p:sp>
      <p:sp>
        <p:nvSpPr>
          <p:cNvPr id="4" name="ZoneTexte 3"/>
          <p:cNvSpPr txBox="1"/>
          <p:nvPr/>
        </p:nvSpPr>
        <p:spPr>
          <a:xfrm>
            <a:off x="-411519" y="5640308"/>
            <a:ext cx="12045820" cy="369332"/>
          </a:xfrm>
          <a:prstGeom prst="rect">
            <a:avLst/>
          </a:prstGeom>
          <a:noFill/>
        </p:spPr>
        <p:txBody>
          <a:bodyPr wrap="square" rtlCol="0">
            <a:spAutoFit/>
          </a:bodyPr>
          <a:lstStyle/>
          <a:p>
            <a:pPr algn="r"/>
            <a:r>
              <a:rPr lang="fr-FR" dirty="0" err="1">
                <a:solidFill>
                  <a:schemeClr val="accent2"/>
                </a:solidFill>
                <a:latin typeface="Arial Narrow" panose="020B0606020202030204" pitchFamily="34" charset="0"/>
              </a:rPr>
              <a:t>Mondays</a:t>
            </a:r>
            <a:r>
              <a:rPr lang="fr-FR" dirty="0">
                <a:solidFill>
                  <a:schemeClr val="accent2"/>
                </a:solidFill>
                <a:latin typeface="Arial Narrow" panose="020B0606020202030204" pitchFamily="34" charset="0"/>
              </a:rPr>
              <a:t> 4.00pm-6.00pm                                                                                                                      claire.soitin@univ-lorraine.fr</a:t>
            </a:r>
          </a:p>
        </p:txBody>
      </p:sp>
    </p:spTree>
    <p:extLst>
      <p:ext uri="{BB962C8B-B14F-4D97-AF65-F5344CB8AC3E}">
        <p14:creationId xmlns:p14="http://schemas.microsoft.com/office/powerpoint/2010/main" val="199976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blip>
          <a:srcRect/>
          <a:stretch>
            <a:fillRect t="-69000" b="-69000"/>
          </a:stretch>
        </a:blip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00945" y="4469363"/>
            <a:ext cx="1831777" cy="2388637"/>
          </a:xfrm>
          <a:prstGeom prst="rect">
            <a:avLst/>
          </a:prstGeom>
          <a:effectLst>
            <a:softEdge rad="38100"/>
          </a:effectLst>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6613" y="0"/>
            <a:ext cx="3505387" cy="4301412"/>
          </a:xfrm>
          <a:prstGeom prst="rect">
            <a:avLst/>
          </a:prstGeom>
          <a:blipFill>
            <a:blip r:embed="rId5"/>
            <a:stretch>
              <a:fillRect/>
            </a:stretch>
          </a:blipFill>
          <a:effectLst>
            <a:softEdge rad="38100"/>
          </a:effectLst>
        </p:spPr>
      </p:pic>
      <p:pic>
        <p:nvPicPr>
          <p:cNvPr id="5" name="Image 4"/>
          <p:cNvPicPr>
            <a:picLocks noChangeAspect="1"/>
          </p:cNvPicPr>
          <p:nvPr/>
        </p:nvPicPr>
        <p:blipFill>
          <a:blip r:embed="rId6"/>
          <a:stretch>
            <a:fillRect/>
          </a:stretch>
        </p:blipFill>
        <p:spPr>
          <a:xfrm>
            <a:off x="-17231" y="3884746"/>
            <a:ext cx="2636535" cy="2973254"/>
          </a:xfrm>
          <a:prstGeom prst="rect">
            <a:avLst/>
          </a:prstGeom>
          <a:effectLst>
            <a:softEdge rad="38100"/>
          </a:effectLst>
        </p:spPr>
      </p:pic>
      <p:pic>
        <p:nvPicPr>
          <p:cNvPr id="3" name="Image 2"/>
          <p:cNvPicPr>
            <a:picLocks noChangeAspect="1"/>
          </p:cNvPicPr>
          <p:nvPr/>
        </p:nvPicPr>
        <p:blipFill>
          <a:blip r:embed="rId7"/>
          <a:stretch>
            <a:fillRect/>
          </a:stretch>
        </p:blipFill>
        <p:spPr>
          <a:xfrm>
            <a:off x="7218584" y="3041780"/>
            <a:ext cx="2603217" cy="3473017"/>
          </a:xfrm>
          <a:prstGeom prst="rect">
            <a:avLst/>
          </a:prstGeom>
          <a:effectLst>
            <a:softEdge rad="38100"/>
          </a:effectLst>
        </p:spPr>
      </p:pic>
      <p:pic>
        <p:nvPicPr>
          <p:cNvPr id="7" name="Imag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2341" y="40856"/>
            <a:ext cx="2744965" cy="3766508"/>
          </a:xfrm>
          <a:prstGeom prst="rect">
            <a:avLst/>
          </a:prstGeom>
          <a:effectLst>
            <a:softEdge rad="38100"/>
          </a:effectLst>
        </p:spPr>
      </p:pic>
      <p:pic>
        <p:nvPicPr>
          <p:cNvPr id="8" name="Image 7"/>
          <p:cNvPicPr>
            <a:picLocks noChangeAspect="1"/>
          </p:cNvPicPr>
          <p:nvPr/>
        </p:nvPicPr>
        <p:blipFill>
          <a:blip r:embed="rId9"/>
          <a:stretch>
            <a:fillRect/>
          </a:stretch>
        </p:blipFill>
        <p:spPr>
          <a:xfrm>
            <a:off x="6302668" y="0"/>
            <a:ext cx="2283375" cy="2929812"/>
          </a:xfrm>
          <a:prstGeom prst="rect">
            <a:avLst/>
          </a:prstGeom>
          <a:effectLst>
            <a:softEdge rad="38100"/>
          </a:effectLst>
        </p:spPr>
      </p:pic>
      <p:pic>
        <p:nvPicPr>
          <p:cNvPr id="6" name="Imag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63724" y="1054360"/>
            <a:ext cx="4075716" cy="5324322"/>
          </a:xfrm>
          <a:prstGeom prst="rect">
            <a:avLst/>
          </a:prstGeom>
          <a:effectLst>
            <a:softEdge rad="38100"/>
          </a:effectLst>
        </p:spPr>
      </p:pic>
      <p:sp>
        <p:nvSpPr>
          <p:cNvPr id="10" name="Espace réservé du pied de page 9"/>
          <p:cNvSpPr>
            <a:spLocks noGrp="1"/>
          </p:cNvSpPr>
          <p:nvPr>
            <p:ph type="ftr" sz="quarter" idx="11"/>
          </p:nvPr>
        </p:nvSpPr>
        <p:spPr/>
        <p:txBody>
          <a:bodyPr/>
          <a:lstStyle/>
          <a:p>
            <a:r>
              <a:rPr lang="fr-FR"/>
              <a:t>DULASP Intermediate M1 2025/2026</a:t>
            </a:r>
          </a:p>
        </p:txBody>
      </p:sp>
    </p:spTree>
    <p:extLst>
      <p:ext uri="{BB962C8B-B14F-4D97-AF65-F5344CB8AC3E}">
        <p14:creationId xmlns:p14="http://schemas.microsoft.com/office/powerpoint/2010/main" val="282299527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2"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3"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4"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5"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6"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7"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8"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49" name="Picture 5" descr="Hand holding a pen shading number on a sheet">
            <a:extLst>
              <a:ext uri="{FF2B5EF4-FFF2-40B4-BE49-F238E27FC236}">
                <a16:creationId xmlns:a16="http://schemas.microsoft.com/office/drawing/2014/main" id="{9E7E5ED8-E971-F28D-6775-214BD9754608}"/>
              </a:ext>
            </a:extLst>
          </p:cNvPr>
          <p:cNvPicPr>
            <a:picLocks noChangeAspect="1"/>
          </p:cNvPicPr>
          <p:nvPr/>
        </p:nvPicPr>
        <p:blipFill rotWithShape="1">
          <a:blip r:embed="rId2"/>
          <a:srcRect l="47491" r="-2"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3" name="ZoneTexte 2">
            <a:extLst>
              <a:ext uri="{FF2B5EF4-FFF2-40B4-BE49-F238E27FC236}">
                <a16:creationId xmlns:a16="http://schemas.microsoft.com/office/drawing/2014/main" id="{492E82F6-62BC-42DF-9FDC-841ECCF31B60}"/>
              </a:ext>
            </a:extLst>
          </p:cNvPr>
          <p:cNvSpPr txBox="1"/>
          <p:nvPr/>
        </p:nvSpPr>
        <p:spPr>
          <a:xfrm>
            <a:off x="5380563" y="1678665"/>
            <a:ext cx="3887839" cy="2372168"/>
          </a:xfrm>
          <a:prstGeom prst="rect">
            <a:avLst/>
          </a:prstGeom>
        </p:spPr>
        <p:txBody>
          <a:bodyPr vert="horz" lIns="91440" tIns="45720" rIns="91440" bIns="45720" rtlCol="0" anchor="b">
            <a:normAutofit/>
          </a:bodyPr>
          <a:lstStyle/>
          <a:p>
            <a:pPr marL="0" marR="0" lvl="0" indent="0" algn="r" defTabSz="457200" rtl="0" eaLnBrk="1" fontAlgn="auto" latinLnBrk="0" hangingPunct="1">
              <a:lnSpc>
                <a:spcPct val="90000"/>
              </a:lnSpc>
              <a:spcBef>
                <a:spcPct val="0"/>
              </a:spcBef>
              <a:spcAft>
                <a:spcPts val="600"/>
              </a:spcAft>
              <a:buClrTx/>
              <a:buSzTx/>
              <a:buFontTx/>
              <a:buNone/>
              <a:tabLst/>
              <a:defRPr/>
            </a:pPr>
            <a:r>
              <a:rPr kumimoji="0" lang="en-US" sz="4200" b="1" i="0" u="none" strike="noStrike" kern="1200" cap="none" spc="600" normalizeH="0" baseline="0" noProof="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rPr>
              <a:t>How to fill out forms effectively</a:t>
            </a:r>
          </a:p>
        </p:txBody>
      </p:sp>
      <p:sp>
        <p:nvSpPr>
          <p:cNvPr id="4" name="Espace réservé du pied de page 3">
            <a:extLst>
              <a:ext uri="{FF2B5EF4-FFF2-40B4-BE49-F238E27FC236}">
                <a16:creationId xmlns:a16="http://schemas.microsoft.com/office/drawing/2014/main" id="{178D6092-0F2F-7EF1-CD91-67ACE4A357E0}"/>
              </a:ext>
            </a:extLst>
          </p:cNvPr>
          <p:cNvSpPr>
            <a:spLocks noGrp="1"/>
          </p:cNvSpPr>
          <p:nvPr>
            <p:ph type="ftr" sz="quarter" idx="11"/>
          </p:nvPr>
        </p:nvSpPr>
        <p:spPr>
          <a:xfrm>
            <a:off x="4711597" y="6041362"/>
            <a:ext cx="3404724" cy="365125"/>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p>
        </p:txBody>
      </p:sp>
      <p:sp>
        <p:nvSpPr>
          <p:cNvPr id="2" name="ZoneTexte 1">
            <a:extLst>
              <a:ext uri="{FF2B5EF4-FFF2-40B4-BE49-F238E27FC236}">
                <a16:creationId xmlns:a16="http://schemas.microsoft.com/office/drawing/2014/main" id="{B4051C3A-0D8B-429C-981F-5CE72DDDA659}"/>
              </a:ext>
            </a:extLst>
          </p:cNvPr>
          <p:cNvSpPr txBox="1"/>
          <p:nvPr/>
        </p:nvSpPr>
        <p:spPr>
          <a:xfrm>
            <a:off x="257451" y="2175029"/>
            <a:ext cx="8700117" cy="14470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15284636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49AAB7-7430-4F8C-B969-927B134EC989}"/>
              </a:ext>
            </a:extLst>
          </p:cNvPr>
          <p:cNvSpPr>
            <a:spLocks noGrp="1"/>
          </p:cNvSpPr>
          <p:nvPr>
            <p:ph type="title"/>
          </p:nvPr>
        </p:nvSpPr>
        <p:spPr>
          <a:xfrm>
            <a:off x="5536734" y="609600"/>
            <a:ext cx="3737268" cy="1320800"/>
          </a:xfrm>
        </p:spPr>
        <p:txBody>
          <a:bodyPr>
            <a:normAutofit/>
          </a:bodyPr>
          <a:lstStyle/>
          <a:p>
            <a:pPr>
              <a:lnSpc>
                <a:spcPct val="90000"/>
              </a:lnSpc>
            </a:pPr>
            <a:r>
              <a:rPr lang="fr-FR" sz="2000" b="1" spc="600" err="1">
                <a:effectLst>
                  <a:outerShdw blurRad="38100" dist="38100" dir="2700000" algn="tl">
                    <a:srgbClr val="000000">
                      <a:alpha val="43137"/>
                    </a:srgbClr>
                  </a:outerShdw>
                </a:effectLst>
                <a:latin typeface="Arial Narrow" panose="020B0606020202030204" pitchFamily="34" charset="0"/>
              </a:rPr>
              <a:t>Different</a:t>
            </a:r>
            <a:r>
              <a:rPr lang="fr-FR" sz="2000" b="1" spc="600">
                <a:effectLst>
                  <a:outerShdw blurRad="38100" dist="38100" dir="2700000" algn="tl">
                    <a:srgbClr val="000000">
                      <a:alpha val="43137"/>
                    </a:srgbClr>
                  </a:outerShdw>
                </a:effectLst>
                <a:latin typeface="Arial Narrow" panose="020B0606020202030204" pitchFamily="34" charset="0"/>
              </a:rPr>
              <a:t> types of </a:t>
            </a:r>
            <a:r>
              <a:rPr lang="fr-FR" sz="2000" b="1" spc="600" err="1">
                <a:effectLst>
                  <a:outerShdw blurRad="38100" dist="38100" dir="2700000" algn="tl">
                    <a:srgbClr val="000000">
                      <a:alpha val="43137"/>
                    </a:srgbClr>
                  </a:outerShdw>
                </a:effectLst>
                <a:latin typeface="Arial Narrow" panose="020B0606020202030204" pitchFamily="34" charset="0"/>
              </a:rPr>
              <a:t>forms</a:t>
            </a:r>
            <a:r>
              <a:rPr lang="fr-FR" sz="2000" b="1" spc="600">
                <a:effectLst>
                  <a:outerShdw blurRad="38100" dist="38100" dir="2700000" algn="tl">
                    <a:srgbClr val="000000">
                      <a:alpha val="43137"/>
                    </a:srgbClr>
                  </a:outerShdw>
                </a:effectLst>
                <a:latin typeface="Arial Narrow" panose="020B0606020202030204" pitchFamily="34" charset="0"/>
              </a:rPr>
              <a:t>… </a:t>
            </a:r>
            <a:br>
              <a:rPr lang="fr-FR" sz="2000" b="1" spc="600">
                <a:effectLst>
                  <a:outerShdw blurRad="38100" dist="38100" dir="2700000" algn="tl">
                    <a:srgbClr val="000000">
                      <a:alpha val="43137"/>
                    </a:srgbClr>
                  </a:outerShdw>
                </a:effectLst>
                <a:latin typeface="Arial Narrow" panose="020B0606020202030204" pitchFamily="34" charset="0"/>
              </a:rPr>
            </a:br>
            <a:r>
              <a:rPr lang="fr-FR" sz="2000" b="1" spc="600">
                <a:effectLst>
                  <a:outerShdw blurRad="38100" dist="38100" dir="2700000" algn="tl">
                    <a:srgbClr val="000000">
                      <a:alpha val="43137"/>
                    </a:srgbClr>
                  </a:outerShdw>
                </a:effectLst>
                <a:latin typeface="Arial Narrow" panose="020B0606020202030204" pitchFamily="34" charset="0"/>
              </a:rPr>
              <a:t>for </a:t>
            </a:r>
            <a:r>
              <a:rPr lang="fr-FR" sz="2000" b="1" spc="600" err="1">
                <a:effectLst>
                  <a:outerShdw blurRad="38100" dist="38100" dir="2700000" algn="tl">
                    <a:srgbClr val="000000">
                      <a:alpha val="43137"/>
                    </a:srgbClr>
                  </a:outerShdw>
                </a:effectLst>
                <a:latin typeface="Arial Narrow" panose="020B0606020202030204" pitchFamily="34" charset="0"/>
              </a:rPr>
              <a:t>different</a:t>
            </a:r>
            <a:r>
              <a:rPr lang="fr-FR" sz="2000" b="1" spc="600">
                <a:effectLst>
                  <a:outerShdw blurRad="38100" dist="38100" dir="2700000" algn="tl">
                    <a:srgbClr val="000000">
                      <a:alpha val="43137"/>
                    </a:srgbClr>
                  </a:outerShdw>
                </a:effectLst>
                <a:latin typeface="Arial Narrow" panose="020B0606020202030204" pitchFamily="34" charset="0"/>
              </a:rPr>
              <a:t> </a:t>
            </a:r>
            <a:r>
              <a:rPr lang="fr-FR" sz="2000" b="1" spc="600" err="1">
                <a:effectLst>
                  <a:outerShdw blurRad="38100" dist="38100" dir="2700000" algn="tl">
                    <a:srgbClr val="000000">
                      <a:alpha val="43137"/>
                    </a:srgbClr>
                  </a:outerShdw>
                </a:effectLst>
                <a:latin typeface="Arial Narrow" panose="020B0606020202030204" pitchFamily="34" charset="0"/>
              </a:rPr>
              <a:t>purposes</a:t>
            </a:r>
            <a:endParaRPr lang="fr-FR" sz="2000" b="1" spc="600">
              <a:effectLst>
                <a:outerShdw blurRad="38100" dist="38100" dir="2700000" algn="tl">
                  <a:srgbClr val="000000">
                    <a:alpha val="43137"/>
                  </a:srgbClr>
                </a:outerShdw>
              </a:effectLst>
              <a:latin typeface="Arial Narrow" panose="020B0606020202030204" pitchFamily="34" charset="0"/>
            </a:endParaRPr>
          </a:p>
        </p:txBody>
      </p:sp>
      <p:sp>
        <p:nvSpPr>
          <p:cNvPr id="3" name="Espace réservé du contenu 2">
            <a:extLst>
              <a:ext uri="{FF2B5EF4-FFF2-40B4-BE49-F238E27FC236}">
                <a16:creationId xmlns:a16="http://schemas.microsoft.com/office/drawing/2014/main" id="{7AF28EF9-143C-4B77-A1E4-68268FD06FDD}"/>
              </a:ext>
            </a:extLst>
          </p:cNvPr>
          <p:cNvSpPr>
            <a:spLocks noGrp="1"/>
          </p:cNvSpPr>
          <p:nvPr>
            <p:ph idx="1"/>
          </p:nvPr>
        </p:nvSpPr>
        <p:spPr>
          <a:xfrm>
            <a:off x="5209563" y="2160589"/>
            <a:ext cx="4064439" cy="3880773"/>
          </a:xfrm>
        </p:spPr>
        <p:txBody>
          <a:bodyPr>
            <a:normAutofit/>
          </a:bodyPr>
          <a:lstStyle/>
          <a:p>
            <a:pPr marL="0" indent="0">
              <a:buNone/>
            </a:pPr>
            <a:r>
              <a:rPr lang="en-US">
                <a:latin typeface="Arial Narrow" panose="020B0606020202030204" pitchFamily="34" charset="0"/>
              </a:rPr>
              <a:t>Forms need to be filled in for lots of different reasons; To name but a few:</a:t>
            </a:r>
          </a:p>
          <a:p>
            <a:pPr marL="0" indent="0">
              <a:buNone/>
            </a:pPr>
            <a:endParaRPr lang="fr-FR">
              <a:latin typeface="Arial Narrow" panose="020B0606020202030204" pitchFamily="34" charset="0"/>
            </a:endParaRPr>
          </a:p>
          <a:p>
            <a:r>
              <a:rPr lang="fr-FR">
                <a:effectLst>
                  <a:outerShdw blurRad="38100" dist="38100" dir="2700000" algn="tl">
                    <a:srgbClr val="000000">
                      <a:alpha val="43137"/>
                    </a:srgbClr>
                  </a:outerShdw>
                </a:effectLst>
                <a:latin typeface="Arial Narrow" panose="020B0606020202030204" pitchFamily="34" charset="0"/>
              </a:rPr>
              <a:t>Application</a:t>
            </a:r>
            <a:r>
              <a:rPr lang="fr-FR">
                <a:latin typeface="Arial Narrow" panose="020B0606020202030204" pitchFamily="34" charset="0"/>
              </a:rPr>
              <a:t> (visa, job, </a:t>
            </a:r>
            <a:r>
              <a:rPr lang="fr-FR" err="1">
                <a:latin typeface="Arial Narrow" panose="020B0606020202030204" pitchFamily="34" charset="0"/>
              </a:rPr>
              <a:t>scholarship</a:t>
            </a:r>
            <a:r>
              <a:rPr lang="fr-FR">
                <a:latin typeface="Arial Narrow" panose="020B0606020202030204" pitchFamily="34" charset="0"/>
              </a:rPr>
              <a:t>, …);</a:t>
            </a:r>
          </a:p>
          <a:p>
            <a:r>
              <a:rPr lang="fr-FR" err="1">
                <a:effectLst>
                  <a:outerShdw blurRad="38100" dist="38100" dir="2700000" algn="tl">
                    <a:srgbClr val="000000">
                      <a:alpha val="43137"/>
                    </a:srgbClr>
                  </a:outerShdw>
                </a:effectLst>
                <a:latin typeface="Arial Narrow" panose="020B0606020202030204" pitchFamily="34" charset="0"/>
              </a:rPr>
              <a:t>Enrolment</a:t>
            </a:r>
            <a:r>
              <a:rPr lang="fr-FR">
                <a:latin typeface="Arial Narrow" panose="020B0606020202030204" pitchFamily="34" charset="0"/>
              </a:rPr>
              <a:t> (</a:t>
            </a:r>
            <a:r>
              <a:rPr lang="fr-FR" err="1">
                <a:latin typeface="Arial Narrow" panose="020B0606020202030204" pitchFamily="34" charset="0"/>
              </a:rPr>
              <a:t>University</a:t>
            </a:r>
            <a:r>
              <a:rPr lang="fr-FR">
                <a:latin typeface="Arial Narrow" panose="020B0606020202030204" pitchFamily="34" charset="0"/>
              </a:rPr>
              <a:t>, course, …);</a:t>
            </a:r>
          </a:p>
          <a:p>
            <a:r>
              <a:rPr lang="fr-FR" err="1">
                <a:effectLst>
                  <a:outerShdw blurRad="38100" dist="38100" dir="2700000" algn="tl">
                    <a:srgbClr val="000000">
                      <a:alpha val="43137"/>
                    </a:srgbClr>
                  </a:outerShdw>
                </a:effectLst>
                <a:latin typeface="Arial Narrow" panose="020B0606020202030204" pitchFamily="34" charset="0"/>
              </a:rPr>
              <a:t>Refund</a:t>
            </a:r>
            <a:r>
              <a:rPr lang="fr-FR">
                <a:latin typeface="Arial Narrow" panose="020B0606020202030204" pitchFamily="34" charset="0"/>
              </a:rPr>
              <a:t> (</a:t>
            </a:r>
            <a:r>
              <a:rPr lang="fr-FR" err="1">
                <a:latin typeface="Arial Narrow" panose="020B0606020202030204" pitchFamily="34" charset="0"/>
              </a:rPr>
              <a:t>insurance</a:t>
            </a:r>
            <a:r>
              <a:rPr lang="fr-FR">
                <a:latin typeface="Arial Narrow" panose="020B0606020202030204" pitchFamily="34" charset="0"/>
              </a:rPr>
              <a:t>, …);</a:t>
            </a:r>
          </a:p>
          <a:p>
            <a:r>
              <a:rPr lang="fr-FR">
                <a:effectLst>
                  <a:outerShdw blurRad="38100" dist="38100" dir="2700000" algn="tl">
                    <a:srgbClr val="000000">
                      <a:alpha val="43137"/>
                    </a:srgbClr>
                  </a:outerShdw>
                </a:effectLst>
                <a:latin typeface="Arial Narrow" panose="020B0606020202030204" pitchFamily="34" charset="0"/>
              </a:rPr>
              <a:t>Complaint;</a:t>
            </a:r>
          </a:p>
          <a:p>
            <a:r>
              <a:rPr lang="fr-FR" err="1">
                <a:effectLst>
                  <a:outerShdw blurRad="38100" dist="38100" dir="2700000" algn="tl">
                    <a:srgbClr val="000000">
                      <a:alpha val="43137"/>
                    </a:srgbClr>
                  </a:outerShdw>
                </a:effectLst>
                <a:latin typeface="Arial Narrow" panose="020B0606020202030204" pitchFamily="34" charset="0"/>
              </a:rPr>
              <a:t>Refund</a:t>
            </a:r>
            <a:r>
              <a:rPr lang="fr-FR">
                <a:latin typeface="Arial Narrow" panose="020B0606020202030204" pitchFamily="34" charset="0"/>
              </a:rPr>
              <a:t>;</a:t>
            </a:r>
          </a:p>
          <a:p>
            <a:r>
              <a:rPr lang="fr-FR">
                <a:latin typeface="Arial Narrow" panose="020B0606020202030204" pitchFamily="34" charset="0"/>
              </a:rPr>
              <a:t>…</a:t>
            </a:r>
          </a:p>
        </p:txBody>
      </p:sp>
      <p:sp>
        <p:nvSpPr>
          <p:cNvPr id="4" name="Espace réservé du pied de page 3">
            <a:extLst>
              <a:ext uri="{FF2B5EF4-FFF2-40B4-BE49-F238E27FC236}">
                <a16:creationId xmlns:a16="http://schemas.microsoft.com/office/drawing/2014/main" id="{EA214F45-7C26-003E-787C-C72D6543FC13}"/>
              </a:ext>
            </a:extLst>
          </p:cNvPr>
          <p:cNvSpPr>
            <a:spLocks noGrp="1"/>
          </p:cNvSpPr>
          <p:nvPr>
            <p:ph type="ftr" sz="quarter" idx="11"/>
          </p:nvPr>
        </p:nvSpPr>
        <p:spPr>
          <a:xfrm>
            <a:off x="5209563" y="6041362"/>
            <a:ext cx="2332140"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p>
        </p:txBody>
      </p:sp>
      <p:pic>
        <p:nvPicPr>
          <p:cNvPr id="6" name="Picture 5" descr="Pen placed on top of a signature line">
            <a:extLst>
              <a:ext uri="{FF2B5EF4-FFF2-40B4-BE49-F238E27FC236}">
                <a16:creationId xmlns:a16="http://schemas.microsoft.com/office/drawing/2014/main" id="{52C39A7E-0BE7-9D5B-5AFF-60E49405EBA1}"/>
              </a:ext>
            </a:extLst>
          </p:cNvPr>
          <p:cNvPicPr>
            <a:picLocks noChangeAspect="1"/>
          </p:cNvPicPr>
          <p:nvPr/>
        </p:nvPicPr>
        <p:blipFill rotWithShape="1">
          <a:blip r:embed="rId2"/>
          <a:srcRect l="47491" r="-2"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0" name="Isosceles Triangle 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530494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53" presetClass="entr" presetSubtype="528" fill="hold" nodeType="after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anim calcmode="lin" valueType="num">
                                      <p:cBhvr>
                                        <p:cTn id="10" dur="500" fill="hold"/>
                                        <p:tgtEl>
                                          <p:spTgt spid="3">
                                            <p:txEl>
                                              <p:pRg st="2" end="2"/>
                                            </p:txEl>
                                          </p:spTgt>
                                        </p:tgtEl>
                                        <p:attrNameLst>
                                          <p:attrName>ppt_x</p:attrName>
                                        </p:attrNameLst>
                                      </p:cBhvr>
                                      <p:tavLst>
                                        <p:tav tm="0">
                                          <p:val>
                                            <p:fltVal val="0.5"/>
                                          </p:val>
                                        </p:tav>
                                        <p:tav tm="100000">
                                          <p:val>
                                            <p:strVal val="#ppt_x"/>
                                          </p:val>
                                        </p:tav>
                                      </p:tavLst>
                                    </p:anim>
                                    <p:anim calcmode="lin" valueType="num">
                                      <p:cBhvr>
                                        <p:cTn id="11" dur="500" fill="hold"/>
                                        <p:tgtEl>
                                          <p:spTgt spid="3">
                                            <p:txEl>
                                              <p:pRg st="2" end="2"/>
                                            </p:txEl>
                                          </p:spTgt>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53" presetClass="entr" presetSubtype="528" fill="hold" nodeType="after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p:cTn id="1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17" dur="500"/>
                                        <p:tgtEl>
                                          <p:spTgt spid="3">
                                            <p:txEl>
                                              <p:pRg st="5" end="5"/>
                                            </p:txEl>
                                          </p:spTgt>
                                        </p:tgtEl>
                                      </p:cBhvr>
                                    </p:animEffect>
                                    <p:anim calcmode="lin" valueType="num">
                                      <p:cBhvr>
                                        <p:cTn id="18" dur="500" fill="hold"/>
                                        <p:tgtEl>
                                          <p:spTgt spid="3">
                                            <p:txEl>
                                              <p:pRg st="5" end="5"/>
                                            </p:txEl>
                                          </p:spTgt>
                                        </p:tgtEl>
                                        <p:attrNameLst>
                                          <p:attrName>ppt_x</p:attrName>
                                        </p:attrNameLst>
                                      </p:cBhvr>
                                      <p:tavLst>
                                        <p:tav tm="0">
                                          <p:val>
                                            <p:fltVal val="0.5"/>
                                          </p:val>
                                        </p:tav>
                                        <p:tav tm="100000">
                                          <p:val>
                                            <p:strVal val="#ppt_x"/>
                                          </p:val>
                                        </p:tav>
                                      </p:tavLst>
                                    </p:anim>
                                    <p:anim calcmode="lin" valueType="num">
                                      <p:cBhvr>
                                        <p:cTn id="19" dur="500" fill="hold"/>
                                        <p:tgtEl>
                                          <p:spTgt spid="3">
                                            <p:txEl>
                                              <p:pRg st="5" end="5"/>
                                            </p:txEl>
                                          </p:spTgt>
                                        </p:tgtEl>
                                        <p:attrNameLst>
                                          <p:attrName>ppt_y</p:attrName>
                                        </p:attrNameLst>
                                      </p:cBhvr>
                                      <p:tavLst>
                                        <p:tav tm="0">
                                          <p:val>
                                            <p:fltVal val="0.5"/>
                                          </p:val>
                                        </p:tav>
                                        <p:tav tm="100000">
                                          <p:val>
                                            <p:strVal val="#ppt_y"/>
                                          </p:val>
                                        </p:tav>
                                      </p:tavLst>
                                    </p:anim>
                                  </p:childTnLst>
                                </p:cTn>
                              </p:par>
                            </p:childTnLst>
                          </p:cTn>
                        </p:par>
                        <p:par>
                          <p:cTn id="20" fill="hold">
                            <p:stCondLst>
                              <p:cond delay="1000"/>
                            </p:stCondLst>
                            <p:childTnLst>
                              <p:par>
                                <p:cTn id="21" presetID="53" presetClass="entr" presetSubtype="528" fill="hold" nodeType="after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p:cTn id="23"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25" dur="500"/>
                                        <p:tgtEl>
                                          <p:spTgt spid="3">
                                            <p:txEl>
                                              <p:pRg st="6" end="6"/>
                                            </p:txEl>
                                          </p:spTgt>
                                        </p:tgtEl>
                                      </p:cBhvr>
                                    </p:animEffect>
                                    <p:anim calcmode="lin" valueType="num">
                                      <p:cBhvr>
                                        <p:cTn id="26" dur="500" fill="hold"/>
                                        <p:tgtEl>
                                          <p:spTgt spid="3">
                                            <p:txEl>
                                              <p:pRg st="6" end="6"/>
                                            </p:txEl>
                                          </p:spTgt>
                                        </p:tgtEl>
                                        <p:attrNameLst>
                                          <p:attrName>ppt_x</p:attrName>
                                        </p:attrNameLst>
                                      </p:cBhvr>
                                      <p:tavLst>
                                        <p:tav tm="0">
                                          <p:val>
                                            <p:fltVal val="0.5"/>
                                          </p:val>
                                        </p:tav>
                                        <p:tav tm="100000">
                                          <p:val>
                                            <p:strVal val="#ppt_x"/>
                                          </p:val>
                                        </p:tav>
                                      </p:tavLst>
                                    </p:anim>
                                    <p:anim calcmode="lin" valueType="num">
                                      <p:cBhvr>
                                        <p:cTn id="27" dur="500" fill="hold"/>
                                        <p:tgtEl>
                                          <p:spTgt spid="3">
                                            <p:txEl>
                                              <p:pRg st="6" end="6"/>
                                            </p:txEl>
                                          </p:spTgt>
                                        </p:tgtEl>
                                        <p:attrNameLst>
                                          <p:attrName>ppt_y</p:attrName>
                                        </p:attrNameLst>
                                      </p:cBhvr>
                                      <p:tavLst>
                                        <p:tav tm="0">
                                          <p:val>
                                            <p:fltVal val="0.5"/>
                                          </p:val>
                                        </p:tav>
                                        <p:tav tm="100000">
                                          <p:val>
                                            <p:strVal val="#ppt_y"/>
                                          </p:val>
                                        </p:tav>
                                      </p:tavLst>
                                    </p:anim>
                                  </p:childTnLst>
                                </p:cTn>
                              </p:par>
                            </p:childTnLst>
                          </p:cTn>
                        </p:par>
                        <p:par>
                          <p:cTn id="28" fill="hold">
                            <p:stCondLst>
                              <p:cond delay="1500"/>
                            </p:stCondLst>
                            <p:childTnLst>
                              <p:par>
                                <p:cTn id="29" presetID="53" presetClass="entr" presetSubtype="528" fill="hold"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3">
                                            <p:txEl>
                                              <p:pRg st="4" end="4"/>
                                            </p:txEl>
                                          </p:spTgt>
                                        </p:tgtEl>
                                      </p:cBhvr>
                                    </p:animEffect>
                                    <p:anim calcmode="lin" valueType="num">
                                      <p:cBhvr>
                                        <p:cTn id="34" dur="500" fill="hold"/>
                                        <p:tgtEl>
                                          <p:spTgt spid="3">
                                            <p:txEl>
                                              <p:pRg st="4" end="4"/>
                                            </p:txEl>
                                          </p:spTgt>
                                        </p:tgtEl>
                                        <p:attrNameLst>
                                          <p:attrName>ppt_x</p:attrName>
                                        </p:attrNameLst>
                                      </p:cBhvr>
                                      <p:tavLst>
                                        <p:tav tm="0">
                                          <p:val>
                                            <p:fltVal val="0.5"/>
                                          </p:val>
                                        </p:tav>
                                        <p:tav tm="100000">
                                          <p:val>
                                            <p:strVal val="#ppt_x"/>
                                          </p:val>
                                        </p:tav>
                                      </p:tavLst>
                                    </p:anim>
                                    <p:anim calcmode="lin" valueType="num">
                                      <p:cBhvr>
                                        <p:cTn id="35" dur="500" fill="hold"/>
                                        <p:tgtEl>
                                          <p:spTgt spid="3">
                                            <p:txEl>
                                              <p:pRg st="4" end="4"/>
                                            </p:txEl>
                                          </p:spTgt>
                                        </p:tgtEl>
                                        <p:attrNameLst>
                                          <p:attrName>ppt_y</p:attrName>
                                        </p:attrNameLst>
                                      </p:cBhvr>
                                      <p:tavLst>
                                        <p:tav tm="0">
                                          <p:val>
                                            <p:fltVal val="0.5"/>
                                          </p:val>
                                        </p:tav>
                                        <p:tav tm="100000">
                                          <p:val>
                                            <p:strVal val="#ppt_y"/>
                                          </p:val>
                                        </p:tav>
                                      </p:tavLst>
                                    </p:anim>
                                  </p:childTnLst>
                                </p:cTn>
                              </p:par>
                            </p:childTnLst>
                          </p:cTn>
                        </p:par>
                        <p:par>
                          <p:cTn id="36" fill="hold">
                            <p:stCondLst>
                              <p:cond delay="2000"/>
                            </p:stCondLst>
                            <p:childTnLst>
                              <p:par>
                                <p:cTn id="37" presetID="53" presetClass="entr" presetSubtype="528" fill="hold" nodeType="after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p:cTn id="3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1" dur="500"/>
                                        <p:tgtEl>
                                          <p:spTgt spid="3">
                                            <p:txEl>
                                              <p:pRg st="7" end="7"/>
                                            </p:txEl>
                                          </p:spTgt>
                                        </p:tgtEl>
                                      </p:cBhvr>
                                    </p:animEffect>
                                    <p:anim calcmode="lin" valueType="num">
                                      <p:cBhvr>
                                        <p:cTn id="42" dur="500" fill="hold"/>
                                        <p:tgtEl>
                                          <p:spTgt spid="3">
                                            <p:txEl>
                                              <p:pRg st="7" end="7"/>
                                            </p:txEl>
                                          </p:spTgt>
                                        </p:tgtEl>
                                        <p:attrNameLst>
                                          <p:attrName>ppt_x</p:attrName>
                                        </p:attrNameLst>
                                      </p:cBhvr>
                                      <p:tavLst>
                                        <p:tav tm="0">
                                          <p:val>
                                            <p:fltVal val="0.5"/>
                                          </p:val>
                                        </p:tav>
                                        <p:tav tm="100000">
                                          <p:val>
                                            <p:strVal val="#ppt_x"/>
                                          </p:val>
                                        </p:tav>
                                      </p:tavLst>
                                    </p:anim>
                                    <p:anim calcmode="lin" valueType="num">
                                      <p:cBhvr>
                                        <p:cTn id="43" dur="500" fill="hold"/>
                                        <p:tgtEl>
                                          <p:spTgt spid="3">
                                            <p:txEl>
                                              <p:pRg st="7" end="7"/>
                                            </p:txEl>
                                          </p:spTgt>
                                        </p:tgtEl>
                                        <p:attrNameLst>
                                          <p:attrName>ppt_y</p:attrName>
                                        </p:attrNameLst>
                                      </p:cBhvr>
                                      <p:tavLst>
                                        <p:tav tm="0">
                                          <p:val>
                                            <p:fltVal val="0.5"/>
                                          </p:val>
                                        </p:tav>
                                        <p:tav tm="100000">
                                          <p:val>
                                            <p:strVal val="#ppt_y"/>
                                          </p:val>
                                        </p:tav>
                                      </p:tavLst>
                                    </p:anim>
                                  </p:childTnLst>
                                </p:cTn>
                              </p:par>
                            </p:childTnLst>
                          </p:cTn>
                        </p:par>
                      </p:childTnLst>
                    </p:cTn>
                  </p:par>
                </p:childTnLst>
              </p:cTn>
              <p:nextCondLst>
                <p:cond evt="onClick" delay="0">
                  <p:tgtEl>
                    <p:spTgt spid="3"/>
                  </p:tgtEl>
                </p:cond>
              </p:nextCondLst>
            </p:seq>
            <p:seq concurrent="1" nextAc="seek">
              <p:cTn id="44" restart="whenNotActive" fill="hold" evtFilter="cancelBubble" nodeType="interactiveSeq">
                <p:stCondLst>
                  <p:cond evt="onClick" delay="0">
                    <p:tgtEl>
                      <p:spTgt spid="2"/>
                    </p:tgtEl>
                  </p:cond>
                </p:stCondLst>
                <p:endSync evt="end" delay="0">
                  <p:rtn val="all"/>
                </p:endSync>
                <p:childTnLst>
                  <p:par>
                    <p:cTn id="45" fill="hold">
                      <p:stCondLst>
                        <p:cond delay="0"/>
                      </p:stCondLst>
                      <p:childTnLst>
                        <p:par>
                          <p:cTn id="46" fill="hold">
                            <p:stCondLst>
                              <p:cond delay="0"/>
                            </p:stCondLst>
                            <p:childTnLst>
                              <p:par>
                                <p:cTn id="47" presetID="53" presetClass="entr" presetSubtype="528" fill="hold"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p:cTn id="4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51" dur="500"/>
                                        <p:tgtEl>
                                          <p:spTgt spid="3">
                                            <p:txEl>
                                              <p:pRg st="3" end="3"/>
                                            </p:txEl>
                                          </p:spTgt>
                                        </p:tgtEl>
                                      </p:cBhvr>
                                    </p:animEffect>
                                    <p:anim calcmode="lin" valueType="num">
                                      <p:cBhvr>
                                        <p:cTn id="52" dur="500" fill="hold"/>
                                        <p:tgtEl>
                                          <p:spTgt spid="3">
                                            <p:txEl>
                                              <p:pRg st="3" end="3"/>
                                            </p:txEl>
                                          </p:spTgt>
                                        </p:tgtEl>
                                        <p:attrNameLst>
                                          <p:attrName>ppt_x</p:attrName>
                                        </p:attrNameLst>
                                      </p:cBhvr>
                                      <p:tavLst>
                                        <p:tav tm="0">
                                          <p:val>
                                            <p:fltVal val="0.5"/>
                                          </p:val>
                                        </p:tav>
                                        <p:tav tm="100000">
                                          <p:val>
                                            <p:strVal val="#ppt_x"/>
                                          </p:val>
                                        </p:tav>
                                      </p:tavLst>
                                    </p:anim>
                                    <p:anim calcmode="lin" valueType="num">
                                      <p:cBhvr>
                                        <p:cTn id="53" dur="500" fill="hold"/>
                                        <p:tgtEl>
                                          <p:spTgt spid="3">
                                            <p:txEl>
                                              <p:pRg st="3" end="3"/>
                                            </p:txEl>
                                          </p:spTgt>
                                        </p:tgtEl>
                                        <p:attrNameLst>
                                          <p:attrName>ppt_y</p:attrName>
                                        </p:attrNameLst>
                                      </p:cBhvr>
                                      <p:tavLst>
                                        <p:tav tm="0">
                                          <p:val>
                                            <p:fltVal val="0.5"/>
                                          </p:val>
                                        </p:tav>
                                        <p:tav tm="100000">
                                          <p:val>
                                            <p:strVal val="#ppt_y"/>
                                          </p:val>
                                        </p:tav>
                                      </p:tavLst>
                                    </p:anim>
                                  </p:childTnLst>
                                </p:cTn>
                              </p:par>
                            </p:childTnLst>
                          </p:cTn>
                        </p:par>
                      </p:childTnLst>
                    </p:cTn>
                  </p:par>
                </p:childTnLst>
              </p:cTn>
              <p:nextCondLst>
                <p:cond evt="onClick" delay="0">
                  <p:tgtEl>
                    <p:spTgt spid="2"/>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72"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73" name="Straight Connector 72">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75"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6"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7" name="Isosceles Triangle 76">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8"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9"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0"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1" name="Isosceles Triangle 80">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1026" name="Picture 2" descr="Filling in a form | Learning English | Cambridge English">
            <a:extLst>
              <a:ext uri="{FF2B5EF4-FFF2-40B4-BE49-F238E27FC236}">
                <a16:creationId xmlns:a16="http://schemas.microsoft.com/office/drawing/2014/main" id="{60849C2D-CA50-4C02-AEC3-E6E51B7E946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091" b="9091"/>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83" name="Isosceles Triangle 82">
            <a:extLst>
              <a:ext uri="{FF2B5EF4-FFF2-40B4-BE49-F238E27FC236}">
                <a16:creationId xmlns:a16="http://schemas.microsoft.com/office/drawing/2014/main" id="{948AE52C-AD58-4D7E-BBEC-741EA69A90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5" name="Parallelogram 84">
            <a:extLst>
              <a:ext uri="{FF2B5EF4-FFF2-40B4-BE49-F238E27FC236}">
                <a16:creationId xmlns:a16="http://schemas.microsoft.com/office/drawing/2014/main" id="{EB3158C7-B011-4D27-BC9D-27EA5BE02D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87" name="Straight Connector 86">
            <a:extLst>
              <a:ext uri="{FF2B5EF4-FFF2-40B4-BE49-F238E27FC236}">
                <a16:creationId xmlns:a16="http://schemas.microsoft.com/office/drawing/2014/main" id="{7295AA18-FA8B-4B5D-9477-7F5F51288F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5E377175-C211-4D7B-89F7-92406DBD73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1" name="Rectangle 23">
            <a:extLst>
              <a:ext uri="{FF2B5EF4-FFF2-40B4-BE49-F238E27FC236}">
                <a16:creationId xmlns:a16="http://schemas.microsoft.com/office/drawing/2014/main" id="{40EA1C2A-B332-4211-8479-EA99BC303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93" name="Rectangle 25">
            <a:extLst>
              <a:ext uri="{FF2B5EF4-FFF2-40B4-BE49-F238E27FC236}">
                <a16:creationId xmlns:a16="http://schemas.microsoft.com/office/drawing/2014/main" id="{24A97CC0-C913-4A9C-B6E8-755C7D15E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95" name="Isosceles Triangle 94">
            <a:extLst>
              <a:ext uri="{FF2B5EF4-FFF2-40B4-BE49-F238E27FC236}">
                <a16:creationId xmlns:a16="http://schemas.microsoft.com/office/drawing/2014/main" id="{9DFA36DF-98BD-46D3-A75B-97154DB4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2AC6C8EB-139A-4CF6-A7F9-EF88C293591A}"/>
              </a:ext>
            </a:extLst>
          </p:cNvPr>
          <p:cNvSpPr>
            <a:spLocks noGrp="1"/>
          </p:cNvSpPr>
          <p:nvPr>
            <p:ph type="title"/>
          </p:nvPr>
        </p:nvSpPr>
        <p:spPr>
          <a:xfrm>
            <a:off x="4704200" y="1678665"/>
            <a:ext cx="5358948" cy="2483027"/>
          </a:xfrm>
        </p:spPr>
        <p:txBody>
          <a:bodyPr vert="horz" lIns="91440" tIns="45720" rIns="91440" bIns="45720" rtlCol="0" anchor="b">
            <a:normAutofit/>
          </a:bodyPr>
          <a:lstStyle/>
          <a:p>
            <a:pPr algn="r">
              <a:lnSpc>
                <a:spcPct val="90000"/>
              </a:lnSpc>
            </a:pPr>
            <a:r>
              <a:rPr lang="en-US" sz="4400" b="1" spc="600">
                <a:effectLst>
                  <a:outerShdw blurRad="38100" dist="38100" dir="2700000" algn="tl">
                    <a:srgbClr val="000000">
                      <a:alpha val="43137"/>
                    </a:srgbClr>
                  </a:outerShdw>
                </a:effectLst>
                <a:latin typeface="Arial Narrow" panose="020B0606020202030204" pitchFamily="34" charset="0"/>
              </a:rPr>
              <a:t>Sections</a:t>
            </a:r>
            <a:br>
              <a:rPr lang="en-US" sz="3400"/>
            </a:br>
            <a:br>
              <a:rPr lang="en-US" sz="3400"/>
            </a:br>
            <a:r>
              <a:rPr lang="en-US" sz="3400"/>
              <a:t>	</a:t>
            </a:r>
            <a:r>
              <a:rPr lang="en-US" sz="3400" spc="600">
                <a:latin typeface="Arial Narrow" panose="020B0606020202030204" pitchFamily="34" charset="0"/>
              </a:rPr>
              <a:t>What does it contain?</a:t>
            </a:r>
            <a:endParaRPr lang="en-US" sz="3400" spc="600" dirty="0">
              <a:latin typeface="Arial Narrow" panose="020B0606020202030204" pitchFamily="34" charset="0"/>
            </a:endParaRPr>
          </a:p>
        </p:txBody>
      </p:sp>
      <p:sp>
        <p:nvSpPr>
          <p:cNvPr id="97" name="Rectangle 27">
            <a:extLst>
              <a:ext uri="{FF2B5EF4-FFF2-40B4-BE49-F238E27FC236}">
                <a16:creationId xmlns:a16="http://schemas.microsoft.com/office/drawing/2014/main" id="{D1D22F90-51DE-40F7-96EE-8E9894DF0E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99" name="Rectangle 28">
            <a:extLst>
              <a:ext uri="{FF2B5EF4-FFF2-40B4-BE49-F238E27FC236}">
                <a16:creationId xmlns:a16="http://schemas.microsoft.com/office/drawing/2014/main" id="{F45D120E-4F36-4767-98FA-949993B8E1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1" name="Rectangle 29">
            <a:extLst>
              <a:ext uri="{FF2B5EF4-FFF2-40B4-BE49-F238E27FC236}">
                <a16:creationId xmlns:a16="http://schemas.microsoft.com/office/drawing/2014/main" id="{B541A2F0-1EDC-4D03-94AC-35BC742CEA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3" name="Isosceles Triangle 102">
            <a:extLst>
              <a:ext uri="{FF2B5EF4-FFF2-40B4-BE49-F238E27FC236}">
                <a16:creationId xmlns:a16="http://schemas.microsoft.com/office/drawing/2014/main" id="{08CE2AE4-51CC-4060-8818-423BB07BF3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Espace réservé du pied de page 2">
            <a:extLst>
              <a:ext uri="{FF2B5EF4-FFF2-40B4-BE49-F238E27FC236}">
                <a16:creationId xmlns:a16="http://schemas.microsoft.com/office/drawing/2014/main" id="{88BACA7B-95A7-F413-51E7-0F2F27B824E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21797612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2">
            <a:extLst>
              <a:ext uri="{FF2B5EF4-FFF2-40B4-BE49-F238E27FC236}">
                <a16:creationId xmlns:a16="http://schemas.microsoft.com/office/drawing/2014/main" id="{D207C8E0-264D-4413-8374-B4CC7461B55E}"/>
              </a:ext>
            </a:extLst>
          </p:cNvPr>
          <p:cNvGraphicFramePr>
            <a:graphicFrameLocks noGrp="1"/>
          </p:cNvGraphicFramePr>
          <p:nvPr/>
        </p:nvGraphicFramePr>
        <p:xfrm>
          <a:off x="1024101" y="2207035"/>
          <a:ext cx="8381508" cy="2560320"/>
        </p:xfrm>
        <a:graphic>
          <a:graphicData uri="http://schemas.openxmlformats.org/drawingml/2006/table">
            <a:tbl>
              <a:tblPr firstRow="1" bandRow="1">
                <a:tableStyleId>{8A107856-5554-42FB-B03E-39F5DBC370BA}</a:tableStyleId>
              </a:tblPr>
              <a:tblGrid>
                <a:gridCol w="3605322">
                  <a:extLst>
                    <a:ext uri="{9D8B030D-6E8A-4147-A177-3AD203B41FA5}">
                      <a16:colId xmlns:a16="http://schemas.microsoft.com/office/drawing/2014/main" val="2929529184"/>
                    </a:ext>
                  </a:extLst>
                </a:gridCol>
                <a:gridCol w="4776186">
                  <a:extLst>
                    <a:ext uri="{9D8B030D-6E8A-4147-A177-3AD203B41FA5}">
                      <a16:colId xmlns:a16="http://schemas.microsoft.com/office/drawing/2014/main" val="4056374148"/>
                    </a:ext>
                  </a:extLst>
                </a:gridCol>
              </a:tblGrid>
              <a:tr h="0">
                <a:tc>
                  <a:txBody>
                    <a:bodyPr/>
                    <a:lstStyle/>
                    <a:p>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Personal</a:t>
                      </a:r>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 </a:t>
                      </a:r>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details</a:t>
                      </a:r>
                      <a:endPar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endParaRPr>
                    </a:p>
                  </a:txBody>
                  <a:tcPr/>
                </a:tc>
                <a:tc>
                  <a:txBody>
                    <a:bodyPr/>
                    <a:lstStyle/>
                    <a:p>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Yourself</a:t>
                      </a:r>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a:t>
                      </a:r>
                    </a:p>
                  </a:txBody>
                  <a:tcPr/>
                </a:tc>
                <a:extLst>
                  <a:ext uri="{0D108BD9-81ED-4DB2-BD59-A6C34878D82A}">
                    <a16:rowId xmlns:a16="http://schemas.microsoft.com/office/drawing/2014/main" val="3514744537"/>
                  </a:ext>
                </a:extLst>
              </a:tr>
              <a:tr h="370840">
                <a:tc>
                  <a:txBody>
                    <a:bodyPr/>
                    <a:lstStyle/>
                    <a:p>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Education </a:t>
                      </a:r>
                    </a:p>
                  </a:txBody>
                  <a:tcPr/>
                </a:tc>
                <a:tc>
                  <a:txBody>
                    <a:bodyPr/>
                    <a:lstStyle/>
                    <a:p>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Your</a:t>
                      </a:r>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 curriculum</a:t>
                      </a:r>
                    </a:p>
                  </a:txBody>
                  <a:tcPr/>
                </a:tc>
                <a:extLst>
                  <a:ext uri="{0D108BD9-81ED-4DB2-BD59-A6C34878D82A}">
                    <a16:rowId xmlns:a16="http://schemas.microsoft.com/office/drawing/2014/main" val="4241525141"/>
                  </a:ext>
                </a:extLst>
              </a:tr>
              <a:tr h="370840">
                <a:tc>
                  <a:txBody>
                    <a:bodyPr/>
                    <a:lstStyle/>
                    <a:p>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Qualifications</a:t>
                      </a:r>
                    </a:p>
                  </a:txBody>
                  <a:tcPr/>
                </a:tc>
                <a:tc>
                  <a:txBody>
                    <a:bodyPr/>
                    <a:lstStyle/>
                    <a:p>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Your</a:t>
                      </a:r>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 </a:t>
                      </a:r>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degrees</a:t>
                      </a:r>
                      <a:endPar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endParaRPr>
                    </a:p>
                  </a:txBody>
                  <a:tcPr/>
                </a:tc>
                <a:extLst>
                  <a:ext uri="{0D108BD9-81ED-4DB2-BD59-A6C34878D82A}">
                    <a16:rowId xmlns:a16="http://schemas.microsoft.com/office/drawing/2014/main" val="3862245478"/>
                  </a:ext>
                </a:extLst>
              </a:tr>
              <a:tr h="370840">
                <a:tc>
                  <a:txBody>
                    <a:bodyPr/>
                    <a:lstStyle/>
                    <a:p>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Employment</a:t>
                      </a:r>
                      <a:endPar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endParaRPr>
                    </a:p>
                  </a:txBody>
                  <a:tcPr/>
                </a:tc>
                <a:tc>
                  <a:txBody>
                    <a:bodyPr/>
                    <a:lstStyle/>
                    <a:p>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Work </a:t>
                      </a:r>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history</a:t>
                      </a:r>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a:t>
                      </a:r>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work</a:t>
                      </a:r>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 </a:t>
                      </a:r>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experience</a:t>
                      </a:r>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 </a:t>
                      </a:r>
                    </a:p>
                  </a:txBody>
                  <a:tcPr/>
                </a:tc>
                <a:extLst>
                  <a:ext uri="{0D108BD9-81ED-4DB2-BD59-A6C34878D82A}">
                    <a16:rowId xmlns:a16="http://schemas.microsoft.com/office/drawing/2014/main" val="2565300575"/>
                  </a:ext>
                </a:extLst>
              </a:tr>
              <a:tr h="370840">
                <a:tc>
                  <a:txBody>
                    <a:bodyPr/>
                    <a:lstStyle/>
                    <a:p>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Health</a:t>
                      </a:r>
                      <a:endPar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endParaRPr>
                    </a:p>
                  </a:txBody>
                  <a:tcPr/>
                </a:tc>
                <a:tc>
                  <a:txBody>
                    <a:bodyPr/>
                    <a:lstStyle/>
                    <a:p>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Health</a:t>
                      </a:r>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 or mental conditions to </a:t>
                      </a:r>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declare</a:t>
                      </a:r>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 if </a:t>
                      </a:r>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any</a:t>
                      </a:r>
                      <a:endPar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endParaRPr>
                    </a:p>
                  </a:txBody>
                  <a:tcPr/>
                </a:tc>
                <a:extLst>
                  <a:ext uri="{0D108BD9-81ED-4DB2-BD59-A6C34878D82A}">
                    <a16:rowId xmlns:a16="http://schemas.microsoft.com/office/drawing/2014/main" val="3554522938"/>
                  </a:ext>
                </a:extLst>
              </a:tr>
              <a:tr h="370840">
                <a:tc>
                  <a:txBody>
                    <a:bodyPr/>
                    <a:lstStyle/>
                    <a:p>
                      <a:r>
                        <a:rPr lang="fr-FR" sz="2200" b="0" dirty="0" err="1">
                          <a:solidFill>
                            <a:schemeClr val="accent2"/>
                          </a:solidFill>
                          <a:effectLst>
                            <a:outerShdw blurRad="38100" dist="38100" dir="2700000" algn="tl">
                              <a:srgbClr val="000000">
                                <a:alpha val="43137"/>
                              </a:srgbClr>
                            </a:outerShdw>
                          </a:effectLst>
                          <a:latin typeface="Arial Narrow" panose="020B0606020202030204" pitchFamily="34" charset="0"/>
                        </a:rPr>
                        <a:t>References</a:t>
                      </a:r>
                      <a:endPar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endParaRPr>
                    </a:p>
                  </a:txBody>
                  <a:tcPr/>
                </a:tc>
                <a:tc>
                  <a:txBody>
                    <a:bodyPr/>
                    <a:lstStyle/>
                    <a:p>
                      <a:r>
                        <a:rPr lang="fr-FR" sz="2200" b="0" dirty="0">
                          <a:solidFill>
                            <a:schemeClr val="accent2"/>
                          </a:solidFill>
                          <a:effectLst>
                            <a:outerShdw blurRad="38100" dist="38100" dir="2700000" algn="tl">
                              <a:srgbClr val="000000">
                                <a:alpha val="43137"/>
                              </a:srgbClr>
                            </a:outerShdw>
                          </a:effectLst>
                          <a:latin typeface="Arial Narrow" panose="020B0606020202030204" pitchFamily="34" charset="0"/>
                        </a:rPr>
                        <a:t>e.g. A former employer or establishment </a:t>
                      </a:r>
                    </a:p>
                  </a:txBody>
                  <a:tcPr/>
                </a:tc>
                <a:extLst>
                  <a:ext uri="{0D108BD9-81ED-4DB2-BD59-A6C34878D82A}">
                    <a16:rowId xmlns:a16="http://schemas.microsoft.com/office/drawing/2014/main" val="2474690877"/>
                  </a:ext>
                </a:extLst>
              </a:tr>
            </a:tbl>
          </a:graphicData>
        </a:graphic>
      </p:graphicFrame>
      <p:sp>
        <p:nvSpPr>
          <p:cNvPr id="3" name="ZoneTexte 2">
            <a:extLst>
              <a:ext uri="{FF2B5EF4-FFF2-40B4-BE49-F238E27FC236}">
                <a16:creationId xmlns:a16="http://schemas.microsoft.com/office/drawing/2014/main" id="{9A0AE8E7-EFAC-46F3-A7A7-2EEE0AAA0928}"/>
              </a:ext>
            </a:extLst>
          </p:cNvPr>
          <p:cNvSpPr txBox="1"/>
          <p:nvPr/>
        </p:nvSpPr>
        <p:spPr>
          <a:xfrm>
            <a:off x="221943" y="159798"/>
            <a:ext cx="9339308"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The </a:t>
            </a:r>
            <a:r>
              <a:rPr kumimoji="0" lang="fr-FR" sz="3200" b="0"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most</a:t>
            </a:r>
            <a:r>
              <a:rPr kumimoji="0" lang="fr-FR" sz="3200" b="0"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a:t>
            </a:r>
            <a:r>
              <a:rPr kumimoji="0" lang="fr-FR" sz="3200" b="0"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common</a:t>
            </a:r>
            <a:r>
              <a:rPr kumimoji="0" lang="fr-FR" sz="3200" b="0"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sections </a:t>
            </a:r>
            <a:r>
              <a:rPr kumimoji="0" lang="fr-FR" sz="3200" b="0"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consist</a:t>
            </a:r>
            <a:r>
              <a:rPr kumimoji="0" lang="fr-FR" sz="3200" b="0"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of </a:t>
            </a:r>
            <a:r>
              <a:rPr kumimoji="0" lang="fr-FR" sz="3200" b="0"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asking</a:t>
            </a:r>
            <a:r>
              <a:rPr kumimoji="0" lang="fr-FR" sz="3200" b="0"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a:t>
            </a:r>
            <a:r>
              <a:rPr kumimoji="0" lang="fr-FR" sz="3200" b="0"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you</a:t>
            </a:r>
            <a:r>
              <a:rPr kumimoji="0" lang="fr-FR" sz="3200" b="0"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more </a:t>
            </a:r>
            <a:r>
              <a:rPr kumimoji="0" lang="fr-FR" sz="3200" b="0"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details</a:t>
            </a:r>
            <a:r>
              <a:rPr kumimoji="0" lang="fr-FR" sz="3200" b="0"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about:</a:t>
            </a:r>
          </a:p>
        </p:txBody>
      </p:sp>
      <p:sp>
        <p:nvSpPr>
          <p:cNvPr id="4" name="ZoneTexte 3">
            <a:extLst>
              <a:ext uri="{FF2B5EF4-FFF2-40B4-BE49-F238E27FC236}">
                <a16:creationId xmlns:a16="http://schemas.microsoft.com/office/drawing/2014/main" id="{641E814C-5960-4BC7-B683-2E22BCB988C0}"/>
              </a:ext>
            </a:extLst>
          </p:cNvPr>
          <p:cNvSpPr txBox="1"/>
          <p:nvPr/>
        </p:nvSpPr>
        <p:spPr>
          <a:xfrm>
            <a:off x="865762" y="5554494"/>
            <a:ext cx="8307421" cy="70788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fr-FR" sz="2000" b="0" i="0" u="none" strike="noStrike" kern="1200" cap="none" spc="0" normalizeH="0" baseline="0" noProof="0" dirty="0">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Do not </a:t>
            </a:r>
            <a:r>
              <a:rPr kumimoji="0" lang="fr-FR" sz="2000" b="0" i="0" u="none" strike="noStrike" kern="1200" cap="none" spc="0" normalizeH="0" baseline="0" noProof="0" dirty="0" err="1">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make</a:t>
            </a:r>
            <a:r>
              <a:rPr kumimoji="0" lang="fr-FR" sz="2000" b="0" i="0" u="none" strike="noStrike" kern="1200" cap="none" spc="0" normalizeH="0" baseline="0" noProof="0" dirty="0">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 </a:t>
            </a:r>
            <a:r>
              <a:rPr kumimoji="0" lang="fr-FR" sz="2000" b="0" i="0" u="none" strike="noStrike" kern="1200" cap="none" spc="0" normalizeH="0" baseline="0" noProof="0" dirty="0" err="1">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things</a:t>
            </a:r>
            <a:r>
              <a:rPr kumimoji="0" lang="fr-FR" sz="2000" b="0" i="0" u="none" strike="noStrike" kern="1200" cap="none" spc="0" normalizeH="0" baseline="0" noProof="0" dirty="0">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 up!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F07F09"/>
                </a:solidFill>
                <a:effectLst/>
                <a:uLnTx/>
                <a:uFillTx/>
                <a:latin typeface="Arial Narrow" panose="020B0606020202030204" pitchFamily="34" charset="0"/>
                <a:ea typeface="+mn-ea"/>
                <a:cs typeface="+mn-cs"/>
              </a:rPr>
              <a:t>Be </a:t>
            </a:r>
            <a:r>
              <a:rPr kumimoji="0" lang="fr-FR" sz="2000" b="0" i="0" u="none" strike="noStrike" kern="1200" cap="none" spc="0" normalizeH="0" baseline="0" noProof="0" dirty="0" err="1">
                <a:ln>
                  <a:noFill/>
                </a:ln>
                <a:solidFill>
                  <a:srgbClr val="F07F09"/>
                </a:solidFill>
                <a:effectLst/>
                <a:uLnTx/>
                <a:uFillTx/>
                <a:latin typeface="Arial Narrow" panose="020B0606020202030204" pitchFamily="34" charset="0"/>
                <a:ea typeface="+mn-ea"/>
                <a:cs typeface="+mn-cs"/>
              </a:rPr>
              <a:t>assured</a:t>
            </a:r>
            <a:r>
              <a:rPr kumimoji="0" lang="fr-FR" sz="2000" b="0" i="0" u="none" strike="noStrike" kern="1200" cap="none" spc="0" normalizeH="0" baseline="0" noProof="0" dirty="0">
                <a:ln>
                  <a:noFill/>
                </a:ln>
                <a:solidFill>
                  <a:srgbClr val="F07F09"/>
                </a:solidFill>
                <a:effectLst/>
                <a:uLnTx/>
                <a:uFillTx/>
                <a:latin typeface="Arial Narrow" panose="020B0606020202030204" pitchFamily="34" charset="0"/>
                <a:ea typeface="+mn-ea"/>
                <a:cs typeface="+mn-cs"/>
              </a:rPr>
              <a:t> </a:t>
            </a:r>
            <a:r>
              <a:rPr kumimoji="0" lang="fr-FR" sz="2000" b="0" i="0" u="none" strike="noStrike" kern="1200" cap="none" spc="0" normalizeH="0" baseline="0" noProof="0" dirty="0" err="1">
                <a:ln>
                  <a:noFill/>
                </a:ln>
                <a:solidFill>
                  <a:srgbClr val="F07F09"/>
                </a:solidFill>
                <a:effectLst/>
                <a:uLnTx/>
                <a:uFillTx/>
                <a:latin typeface="Arial Narrow" panose="020B0606020202030204" pitchFamily="34" charset="0"/>
                <a:ea typeface="+mn-ea"/>
                <a:cs typeface="+mn-cs"/>
              </a:rPr>
              <a:t>that</a:t>
            </a:r>
            <a:r>
              <a:rPr kumimoji="0" lang="fr-FR" sz="2000" b="0" i="0" u="none" strike="noStrike" kern="1200" cap="none" spc="0" normalizeH="0" baseline="0" noProof="0" dirty="0">
                <a:ln>
                  <a:noFill/>
                </a:ln>
                <a:solidFill>
                  <a:srgbClr val="F07F09"/>
                </a:solidFill>
                <a:effectLst/>
                <a:uLnTx/>
                <a:uFillTx/>
                <a:latin typeface="Arial Narrow" panose="020B0606020202030204" pitchFamily="34" charset="0"/>
                <a:ea typeface="+mn-ea"/>
                <a:cs typeface="+mn-cs"/>
              </a:rPr>
              <a:t> all </a:t>
            </a:r>
            <a:r>
              <a:rPr kumimoji="0" lang="fr-FR" sz="2000" b="0" i="0" u="none" strike="noStrike" kern="1200" cap="none" spc="0" normalizeH="0" baseline="0" noProof="0" dirty="0" err="1">
                <a:ln>
                  <a:noFill/>
                </a:ln>
                <a:solidFill>
                  <a:srgbClr val="F07F09"/>
                </a:solidFill>
                <a:effectLst/>
                <a:uLnTx/>
                <a:uFillTx/>
                <a:latin typeface="Arial Narrow" panose="020B0606020202030204" pitchFamily="34" charset="0"/>
                <a:ea typeface="+mn-ea"/>
                <a:cs typeface="+mn-cs"/>
              </a:rPr>
              <a:t>your</a:t>
            </a:r>
            <a:r>
              <a:rPr kumimoji="0" lang="fr-FR" sz="2000" b="0" i="0" u="none" strike="noStrike" kern="1200" cap="none" spc="0" normalizeH="0" baseline="0" noProof="0" dirty="0">
                <a:ln>
                  <a:noFill/>
                </a:ln>
                <a:solidFill>
                  <a:srgbClr val="F07F09"/>
                </a:solidFill>
                <a:effectLst/>
                <a:uLnTx/>
                <a:uFillTx/>
                <a:latin typeface="Arial Narrow" panose="020B0606020202030204" pitchFamily="34" charset="0"/>
                <a:ea typeface="+mn-ea"/>
                <a:cs typeface="+mn-cs"/>
              </a:rPr>
              <a:t> information and </a:t>
            </a:r>
            <a:r>
              <a:rPr kumimoji="0" lang="fr-FR" sz="2000" b="0" i="0" u="none" strike="noStrike" kern="1200" cap="none" spc="0" normalizeH="0" baseline="0" noProof="0" dirty="0" err="1">
                <a:ln>
                  <a:noFill/>
                </a:ln>
                <a:solidFill>
                  <a:srgbClr val="F07F09"/>
                </a:solidFill>
                <a:effectLst/>
                <a:uLnTx/>
                <a:uFillTx/>
                <a:latin typeface="Arial Narrow" panose="020B0606020202030204" pitchFamily="34" charset="0"/>
                <a:ea typeface="+mn-ea"/>
                <a:cs typeface="+mn-cs"/>
              </a:rPr>
              <a:t>references</a:t>
            </a:r>
            <a:r>
              <a:rPr kumimoji="0" lang="fr-FR" sz="2000" b="0" i="0" u="none" strike="noStrike" kern="1200" cap="none" spc="0" normalizeH="0" baseline="0" noProof="0" dirty="0">
                <a:ln>
                  <a:noFill/>
                </a:ln>
                <a:solidFill>
                  <a:srgbClr val="F07F09"/>
                </a:solidFill>
                <a:effectLst/>
                <a:uLnTx/>
                <a:uFillTx/>
                <a:latin typeface="Arial Narrow" panose="020B0606020202030204" pitchFamily="34" charset="0"/>
                <a:ea typeface="+mn-ea"/>
                <a:cs typeface="+mn-cs"/>
              </a:rPr>
              <a:t> </a:t>
            </a:r>
            <a:r>
              <a:rPr kumimoji="0" lang="fr-FR" sz="2000" b="0" i="0" u="none" strike="noStrike" kern="1200" cap="none" spc="0" normalizeH="0" baseline="0" noProof="0" dirty="0" err="1">
                <a:ln>
                  <a:noFill/>
                </a:ln>
                <a:solidFill>
                  <a:srgbClr val="F07F09"/>
                </a:solidFill>
                <a:effectLst/>
                <a:uLnTx/>
                <a:uFillTx/>
                <a:latin typeface="Arial Narrow" panose="020B0606020202030204" pitchFamily="34" charset="0"/>
                <a:ea typeface="+mn-ea"/>
                <a:cs typeface="+mn-cs"/>
              </a:rPr>
              <a:t>will</a:t>
            </a:r>
            <a:r>
              <a:rPr kumimoji="0" lang="fr-FR" sz="2000" b="0" i="0" u="none" strike="noStrike" kern="1200" cap="none" spc="0" normalizeH="0" baseline="0" noProof="0" dirty="0">
                <a:ln>
                  <a:noFill/>
                </a:ln>
                <a:solidFill>
                  <a:srgbClr val="F07F09"/>
                </a:solidFill>
                <a:effectLst/>
                <a:uLnTx/>
                <a:uFillTx/>
                <a:latin typeface="Arial Narrow" panose="020B0606020202030204" pitchFamily="34" charset="0"/>
                <a:ea typeface="+mn-ea"/>
                <a:cs typeface="+mn-cs"/>
              </a:rPr>
              <a:t> </a:t>
            </a:r>
            <a:r>
              <a:rPr kumimoji="0" lang="fr-FR" sz="2000" b="0" i="0" u="none" strike="noStrike" kern="1200" cap="none" spc="0" normalizeH="0" baseline="0" noProof="0" dirty="0" err="1">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be</a:t>
            </a:r>
            <a:r>
              <a:rPr kumimoji="0" lang="fr-FR" sz="2000" b="0" i="0" u="none" strike="noStrike" kern="1200" cap="none" spc="0" normalizeH="0" baseline="0" noProof="0" dirty="0">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 </a:t>
            </a:r>
            <a:r>
              <a:rPr kumimoji="0" lang="fr-FR" sz="2000" b="0" i="0" u="none" strike="noStrike" kern="1200" cap="none" spc="0" normalizeH="0" baseline="0" noProof="0" dirty="0" err="1">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checked</a:t>
            </a:r>
            <a:r>
              <a:rPr kumimoji="0" lang="fr-FR" sz="2000" b="0" i="0" u="none" strike="noStrike" kern="1200" cap="none" spc="0" normalizeH="0" baseline="0" noProof="0" dirty="0">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 </a:t>
            </a:r>
          </a:p>
        </p:txBody>
      </p:sp>
      <p:sp>
        <p:nvSpPr>
          <p:cNvPr id="5" name="Espace réservé du pied de page 4">
            <a:extLst>
              <a:ext uri="{FF2B5EF4-FFF2-40B4-BE49-F238E27FC236}">
                <a16:creationId xmlns:a16="http://schemas.microsoft.com/office/drawing/2014/main" id="{09889B14-899E-69AD-F0AF-CD3F6C2FB71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804991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160A611D-0D86-410E-A958-13967CDA2277}"/>
              </a:ext>
            </a:extLst>
          </p:cNvPr>
          <p:cNvPicPr>
            <a:picLocks noChangeAspect="1"/>
          </p:cNvPicPr>
          <p:nvPr/>
        </p:nvPicPr>
        <p:blipFill rotWithShape="1">
          <a:blip r:embed="rId2"/>
          <a:srcRect t="328" b="5922"/>
          <a:stretch/>
        </p:blipFill>
        <p:spPr>
          <a:xfrm>
            <a:off x="1" y="10"/>
            <a:ext cx="12191999"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7" name="Isosceles Triangle 36">
            <a:extLst>
              <a:ext uri="{FF2B5EF4-FFF2-40B4-BE49-F238E27FC236}">
                <a16:creationId xmlns:a16="http://schemas.microsoft.com/office/drawing/2014/main" id="{2A4588C6-4069-4731-BFB4-10F1E6D378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2" name="Parallelogram 38">
            <a:extLst>
              <a:ext uri="{FF2B5EF4-FFF2-40B4-BE49-F238E27FC236}">
                <a16:creationId xmlns:a16="http://schemas.microsoft.com/office/drawing/2014/main" id="{23370524-0FE7-41B4-ABCF-7FB26B6CF1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41" name="Straight Connector 40">
            <a:extLst>
              <a:ext uri="{FF2B5EF4-FFF2-40B4-BE49-F238E27FC236}">
                <a16:creationId xmlns:a16="http://schemas.microsoft.com/office/drawing/2014/main" id="{E0A9CA40-1F57-4A6D-ACDA-F720AA468CF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B2A94EDB-B0FE-4678-8E69-0F137AE3BE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5" name="Rectangle 23">
            <a:extLst>
              <a:ext uri="{FF2B5EF4-FFF2-40B4-BE49-F238E27FC236}">
                <a16:creationId xmlns:a16="http://schemas.microsoft.com/office/drawing/2014/main" id="{4E93B92B-0DD5-4277-9D69-972ABADC3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DB5814BC-783E-4A05-A816-05617EB4F00A}"/>
              </a:ext>
            </a:extLst>
          </p:cNvPr>
          <p:cNvSpPr>
            <a:spLocks noGrp="1"/>
          </p:cNvSpPr>
          <p:nvPr>
            <p:ph type="title"/>
          </p:nvPr>
        </p:nvSpPr>
        <p:spPr>
          <a:xfrm>
            <a:off x="2668868" y="635306"/>
            <a:ext cx="9308941" cy="1100992"/>
          </a:xfrm>
        </p:spPr>
        <p:txBody>
          <a:bodyPr anchor="t">
            <a:noAutofit/>
          </a:bodyPr>
          <a:lstStyle/>
          <a:p>
            <a:r>
              <a:rPr lang="fr-FR" sz="4400" b="1" spc="600" dirty="0">
                <a:effectLst>
                  <a:outerShdw blurRad="38100" dist="38100" dir="2700000" algn="tl">
                    <a:srgbClr val="000000">
                      <a:alpha val="43137"/>
                    </a:srgbClr>
                  </a:outerShdw>
                </a:effectLst>
                <a:latin typeface="Arial Narrow" panose="020B0606020202030204" pitchFamily="34" charset="0"/>
              </a:rPr>
              <a:t>Follow the instructions</a:t>
            </a:r>
          </a:p>
        </p:txBody>
      </p:sp>
      <p:sp>
        <p:nvSpPr>
          <p:cNvPr id="47" name="Rectangle 25">
            <a:extLst>
              <a:ext uri="{FF2B5EF4-FFF2-40B4-BE49-F238E27FC236}">
                <a16:creationId xmlns:a16="http://schemas.microsoft.com/office/drawing/2014/main" id="{7CE87768-354E-4E3F-8202-9F387CF50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9" name="Isosceles Triangle 48">
            <a:extLst>
              <a:ext uri="{FF2B5EF4-FFF2-40B4-BE49-F238E27FC236}">
                <a16:creationId xmlns:a16="http://schemas.microsoft.com/office/drawing/2014/main" id="{09E5B98F-BD75-4A30-BF72-0A91074702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Espace réservé du contenu 2">
            <a:extLst>
              <a:ext uri="{FF2B5EF4-FFF2-40B4-BE49-F238E27FC236}">
                <a16:creationId xmlns:a16="http://schemas.microsoft.com/office/drawing/2014/main" id="{DD949573-D26A-4122-B82B-D8C9ED491D1A}"/>
              </a:ext>
            </a:extLst>
          </p:cNvPr>
          <p:cNvSpPr>
            <a:spLocks noGrp="1"/>
          </p:cNvSpPr>
          <p:nvPr>
            <p:ph idx="1"/>
          </p:nvPr>
        </p:nvSpPr>
        <p:spPr>
          <a:xfrm>
            <a:off x="2381993" y="1966470"/>
            <a:ext cx="8125942" cy="5082399"/>
          </a:xfrm>
        </p:spPr>
        <p:txBody>
          <a:bodyPr>
            <a:normAutofit fontScale="32500" lnSpcReduction="20000"/>
          </a:bodyPr>
          <a:lstStyle/>
          <a:p>
            <a:pPr>
              <a:buFont typeface="+mj-lt"/>
              <a:buAutoNum type="arabicPeriod"/>
            </a:pPr>
            <a:r>
              <a:rPr lang="fr-FR" sz="6200" dirty="0">
                <a:solidFill>
                  <a:schemeClr val="accent2"/>
                </a:solidFill>
                <a:latin typeface="Arial Narrow" panose="020B0606020202030204" pitchFamily="34" charset="0"/>
              </a:rPr>
              <a:t>Read the </a:t>
            </a:r>
            <a:r>
              <a:rPr lang="fr-FR" sz="6200" dirty="0" err="1">
                <a:solidFill>
                  <a:schemeClr val="accent2"/>
                </a:solidFill>
                <a:latin typeface="Arial Narrow" panose="020B0606020202030204" pitchFamily="34" charset="0"/>
              </a:rPr>
              <a:t>form</a:t>
            </a:r>
            <a:r>
              <a:rPr lang="fr-FR" sz="6200" dirty="0">
                <a:solidFill>
                  <a:schemeClr val="accent2"/>
                </a:solidFill>
                <a:latin typeface="Arial Narrow" panose="020B0606020202030204" pitchFamily="34" charset="0"/>
              </a:rPr>
              <a:t> </a:t>
            </a:r>
            <a:r>
              <a:rPr lang="fr-FR" sz="6200" dirty="0" err="1">
                <a:solidFill>
                  <a:schemeClr val="accent2"/>
                </a:solidFill>
                <a:effectLst>
                  <a:outerShdw blurRad="38100" dist="38100" dir="2700000" algn="tl">
                    <a:srgbClr val="000000">
                      <a:alpha val="43137"/>
                    </a:srgbClr>
                  </a:outerShdw>
                </a:effectLst>
                <a:latin typeface="Arial Narrow" panose="020B0606020202030204" pitchFamily="34" charset="0"/>
              </a:rPr>
              <a:t>carefully</a:t>
            </a:r>
            <a:r>
              <a:rPr lang="fr-FR" sz="6200" dirty="0">
                <a:solidFill>
                  <a:schemeClr val="accent2"/>
                </a:solidFill>
                <a:latin typeface="Arial Narrow" panose="020B0606020202030204" pitchFamily="34" charset="0"/>
              </a:rPr>
              <a:t> in the first place: </a:t>
            </a:r>
            <a:r>
              <a:rPr lang="fr-FR" sz="6200" dirty="0" err="1">
                <a:solidFill>
                  <a:schemeClr val="accent2"/>
                </a:solidFill>
                <a:latin typeface="Arial Narrow" panose="020B0606020202030204" pitchFamily="34" charset="0"/>
              </a:rPr>
              <a:t>it</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is</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pointless</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rushing</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into</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filling</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it</a:t>
            </a:r>
            <a:r>
              <a:rPr lang="fr-FR" sz="6200" dirty="0">
                <a:solidFill>
                  <a:schemeClr val="accent2"/>
                </a:solidFill>
                <a:latin typeface="Arial Narrow" panose="020B0606020202030204" pitchFamily="34" charset="0"/>
              </a:rPr>
              <a:t> out;</a:t>
            </a:r>
          </a:p>
          <a:p>
            <a:pPr>
              <a:buFont typeface="+mj-lt"/>
              <a:buAutoNum type="arabicPeriod"/>
            </a:pPr>
            <a:r>
              <a:rPr lang="fr-FR" sz="6200" dirty="0">
                <a:solidFill>
                  <a:schemeClr val="accent2"/>
                </a:solidFill>
                <a:latin typeface="Arial Narrow" panose="020B0606020202030204" pitchFamily="34" charset="0"/>
              </a:rPr>
              <a:t>Go </a:t>
            </a:r>
            <a:r>
              <a:rPr lang="fr-FR" sz="6200" dirty="0" err="1">
                <a:solidFill>
                  <a:schemeClr val="accent2"/>
                </a:solidFill>
                <a:latin typeface="Arial Narrow" panose="020B0606020202030204" pitchFamily="34" charset="0"/>
              </a:rPr>
              <a:t>through</a:t>
            </a:r>
            <a:r>
              <a:rPr lang="fr-FR" sz="6200" dirty="0">
                <a:solidFill>
                  <a:schemeClr val="accent2"/>
                </a:solidFill>
                <a:latin typeface="Arial Narrow" panose="020B0606020202030204" pitchFamily="34" charset="0"/>
              </a:rPr>
              <a:t> the </a:t>
            </a:r>
            <a:r>
              <a:rPr lang="fr-FR" sz="6200" dirty="0">
                <a:solidFill>
                  <a:schemeClr val="accent2"/>
                </a:solidFill>
                <a:effectLst>
                  <a:outerShdw blurRad="38100" dist="38100" dir="2700000" algn="tl">
                    <a:srgbClr val="000000">
                      <a:alpha val="43137"/>
                    </a:srgbClr>
                  </a:outerShdw>
                </a:effectLst>
                <a:latin typeface="Arial Narrow" panose="020B0606020202030204" pitchFamily="34" charset="0"/>
              </a:rPr>
              <a:t>application guidelines </a:t>
            </a:r>
            <a:r>
              <a:rPr lang="fr-FR" sz="6200" dirty="0">
                <a:solidFill>
                  <a:schemeClr val="accent2"/>
                </a:solidFill>
                <a:latin typeface="Arial Narrow" panose="020B0606020202030204" pitchFamily="34" charset="0"/>
              </a:rPr>
              <a:t>(</a:t>
            </a:r>
            <a:r>
              <a:rPr lang="fr-FR" sz="6200" dirty="0" err="1">
                <a:solidFill>
                  <a:schemeClr val="accent2"/>
                </a:solidFill>
                <a:latin typeface="Arial Narrow" panose="020B0606020202030204" pitchFamily="34" charset="0"/>
              </a:rPr>
              <a:t>when</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provided</a:t>
            </a:r>
            <a:r>
              <a:rPr lang="fr-FR" sz="6200" dirty="0">
                <a:solidFill>
                  <a:schemeClr val="accent2"/>
                </a:solidFill>
                <a:latin typeface="Arial Narrow" panose="020B0606020202030204" pitchFamily="34" charset="0"/>
              </a:rPr>
              <a:t>);</a:t>
            </a:r>
          </a:p>
          <a:p>
            <a:pPr>
              <a:buFont typeface="+mj-lt"/>
              <a:buAutoNum type="arabicPeriod"/>
            </a:pPr>
            <a:r>
              <a:rPr lang="fr-FR" sz="6200" dirty="0" err="1">
                <a:solidFill>
                  <a:schemeClr val="accent2"/>
                </a:solidFill>
                <a:latin typeface="Arial Narrow" panose="020B0606020202030204" pitchFamily="34" charset="0"/>
              </a:rPr>
              <a:t>Prepare</a:t>
            </a:r>
            <a:r>
              <a:rPr lang="fr-FR" sz="6200" dirty="0">
                <a:solidFill>
                  <a:schemeClr val="accent2"/>
                </a:solidFill>
                <a:latin typeface="Arial Narrow" panose="020B0606020202030204" pitchFamily="34" charset="0"/>
              </a:rPr>
              <a:t> all </a:t>
            </a:r>
            <a:r>
              <a:rPr lang="fr-FR" sz="6200" dirty="0" err="1">
                <a:solidFill>
                  <a:schemeClr val="accent2"/>
                </a:solidFill>
                <a:latin typeface="Arial Narrow" panose="020B0606020202030204" pitchFamily="34" charset="0"/>
              </a:rPr>
              <a:t>your</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supporting</a:t>
            </a:r>
            <a:r>
              <a:rPr lang="fr-FR" sz="6200" dirty="0">
                <a:solidFill>
                  <a:schemeClr val="accent2"/>
                </a:solidFill>
                <a:latin typeface="Arial Narrow" panose="020B0606020202030204" pitchFamily="34" charset="0"/>
              </a:rPr>
              <a:t> documents (ID, </a:t>
            </a:r>
            <a:r>
              <a:rPr lang="fr-FR" sz="6200" dirty="0" err="1">
                <a:solidFill>
                  <a:schemeClr val="accent2"/>
                </a:solidFill>
                <a:latin typeface="Arial Narrow" panose="020B0606020202030204" pitchFamily="34" charset="0"/>
              </a:rPr>
              <a:t>Passport</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Health</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Insurance</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bank</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statement</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transcript</a:t>
            </a:r>
            <a:r>
              <a:rPr lang="fr-FR" sz="6200" dirty="0">
                <a:solidFill>
                  <a:schemeClr val="accent2"/>
                </a:solidFill>
                <a:latin typeface="Arial Narrow" panose="020B0606020202030204" pitchFamily="34" charset="0"/>
              </a:rPr>
              <a:t> of records, police records, cover </a:t>
            </a:r>
            <a:r>
              <a:rPr lang="fr-FR" sz="6200" dirty="0" err="1">
                <a:solidFill>
                  <a:schemeClr val="accent2"/>
                </a:solidFill>
                <a:latin typeface="Arial Narrow" panose="020B0606020202030204" pitchFamily="34" charset="0"/>
              </a:rPr>
              <a:t>letter</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photographs</a:t>
            </a:r>
            <a:r>
              <a:rPr lang="fr-FR" sz="6200" dirty="0">
                <a:solidFill>
                  <a:schemeClr val="accent2"/>
                </a:solidFill>
                <a:latin typeface="Arial Narrow" panose="020B0606020202030204" pitchFamily="34" charset="0"/>
              </a:rPr>
              <a:t>, …)</a:t>
            </a:r>
          </a:p>
          <a:p>
            <a:pPr>
              <a:buFont typeface="+mj-lt"/>
              <a:buAutoNum type="arabicPeriod"/>
            </a:pPr>
            <a:endParaRPr lang="fr-FR" sz="6200" dirty="0">
              <a:solidFill>
                <a:schemeClr val="accent2"/>
              </a:solidFill>
              <a:latin typeface="Arial Narrow" panose="020B0606020202030204" pitchFamily="34" charset="0"/>
            </a:endParaRPr>
          </a:p>
          <a:p>
            <a:pPr marL="0" indent="0">
              <a:buNone/>
            </a:pPr>
            <a:r>
              <a:rPr lang="fr-FR" sz="6200" dirty="0">
                <a:solidFill>
                  <a:schemeClr val="accent2"/>
                </a:solidFill>
                <a:latin typeface="Arial Narrow" panose="020B0606020202030204" pitchFamily="34" charset="0"/>
              </a:rPr>
              <a:t> Once </a:t>
            </a:r>
            <a:r>
              <a:rPr lang="fr-FR" sz="6200" dirty="0" err="1">
                <a:solidFill>
                  <a:schemeClr val="accent2"/>
                </a:solidFill>
                <a:latin typeface="Arial Narrow" panose="020B0606020202030204" pitchFamily="34" charset="0"/>
              </a:rPr>
              <a:t>you</a:t>
            </a:r>
            <a:r>
              <a:rPr lang="fr-FR" sz="6200" dirty="0">
                <a:solidFill>
                  <a:schemeClr val="accent2"/>
                </a:solidFill>
                <a:latin typeface="Arial Narrow" panose="020B0606020202030204" pitchFamily="34" charset="0"/>
              </a:rPr>
              <a:t> have </a:t>
            </a:r>
            <a:r>
              <a:rPr lang="fr-FR" sz="6200" dirty="0" err="1">
                <a:solidFill>
                  <a:schemeClr val="accent2"/>
                </a:solidFill>
                <a:latin typeface="Arial Narrow" panose="020B0606020202030204" pitchFamily="34" charset="0"/>
              </a:rPr>
              <a:t>got</a:t>
            </a:r>
            <a:r>
              <a:rPr lang="fr-FR" sz="6200" dirty="0">
                <a:solidFill>
                  <a:schemeClr val="accent2"/>
                </a:solidFill>
                <a:latin typeface="Arial Narrow" panose="020B0606020202030204" pitchFamily="34" charset="0"/>
              </a:rPr>
              <a:t> all the information and document </a:t>
            </a:r>
            <a:r>
              <a:rPr lang="fr-FR" sz="6200" dirty="0" err="1">
                <a:solidFill>
                  <a:schemeClr val="accent2"/>
                </a:solidFill>
                <a:latin typeface="Arial Narrow" panose="020B0606020202030204" pitchFamily="34" charset="0"/>
              </a:rPr>
              <a:t>handy</a:t>
            </a:r>
            <a:r>
              <a:rPr lang="fr-FR" sz="6200" dirty="0">
                <a:solidFill>
                  <a:schemeClr val="accent2"/>
                </a:solidFill>
                <a:latin typeface="Arial Narrow" panose="020B0606020202030204" pitchFamily="34" charset="0"/>
              </a:rPr>
              <a:t>:</a:t>
            </a:r>
          </a:p>
          <a:p>
            <a:pPr>
              <a:buFont typeface="+mj-lt"/>
              <a:buAutoNum type="arabicPeriod" startAt="4"/>
            </a:pPr>
            <a:r>
              <a:rPr lang="fr-FR" sz="6200" dirty="0">
                <a:solidFill>
                  <a:schemeClr val="accent2"/>
                </a:solidFill>
                <a:latin typeface="Arial Narrow" panose="020B0606020202030204" pitchFamily="34" charset="0"/>
              </a:rPr>
              <a:t>Go on </a:t>
            </a:r>
            <a:r>
              <a:rPr lang="fr-FR" sz="6200" dirty="0" err="1">
                <a:solidFill>
                  <a:schemeClr val="accent2"/>
                </a:solidFill>
                <a:latin typeface="Arial Narrow" panose="020B0606020202030204" pitchFamily="34" charset="0"/>
              </a:rPr>
              <a:t>with</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your</a:t>
            </a:r>
            <a:r>
              <a:rPr lang="fr-FR" sz="6200" dirty="0">
                <a:solidFill>
                  <a:schemeClr val="accent2"/>
                </a:solidFill>
                <a:latin typeface="Arial Narrow" panose="020B0606020202030204" pitchFamily="34" charset="0"/>
              </a:rPr>
              <a:t> </a:t>
            </a:r>
            <a:r>
              <a:rPr lang="fr-FR" sz="6200" dirty="0">
                <a:solidFill>
                  <a:schemeClr val="accent2"/>
                </a:solidFill>
                <a:effectLst>
                  <a:outerShdw blurRad="38100" dist="38100" dir="2700000" algn="tl">
                    <a:srgbClr val="000000">
                      <a:alpha val="43137"/>
                    </a:srgbClr>
                  </a:outerShdw>
                </a:effectLst>
                <a:latin typeface="Arial Narrow" panose="020B0606020202030204" pitchFamily="34" charset="0"/>
              </a:rPr>
              <a:t>application </a:t>
            </a:r>
            <a:r>
              <a:rPr lang="fr-FR" sz="6200" dirty="0" err="1">
                <a:solidFill>
                  <a:schemeClr val="accent2"/>
                </a:solidFill>
                <a:effectLst>
                  <a:outerShdw blurRad="38100" dist="38100" dir="2700000" algn="tl">
                    <a:srgbClr val="000000">
                      <a:alpha val="43137"/>
                    </a:srgbClr>
                  </a:outerShdw>
                </a:effectLst>
                <a:latin typeface="Arial Narrow" panose="020B0606020202030204" pitchFamily="34" charset="0"/>
              </a:rPr>
              <a:t>form</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Remember</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fill</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it</a:t>
            </a:r>
            <a:r>
              <a:rPr lang="fr-FR" sz="6200" dirty="0">
                <a:solidFill>
                  <a:schemeClr val="accent2"/>
                </a:solidFill>
                <a:latin typeface="Arial Narrow" panose="020B0606020202030204" pitchFamily="34" charset="0"/>
              </a:rPr>
              <a:t> out </a:t>
            </a:r>
            <a:r>
              <a:rPr lang="fr-FR" sz="6200" dirty="0" err="1">
                <a:solidFill>
                  <a:schemeClr val="accent2"/>
                </a:solidFill>
                <a:latin typeface="Arial Narrow" panose="020B0606020202030204" pitchFamily="34" charset="0"/>
              </a:rPr>
              <a:t>thoroughly</a:t>
            </a:r>
            <a:r>
              <a:rPr lang="fr-FR" sz="6200" dirty="0">
                <a:solidFill>
                  <a:schemeClr val="accent2"/>
                </a:solidFill>
                <a:latin typeface="Arial Narrow" panose="020B0606020202030204" pitchFamily="34" charset="0"/>
              </a:rPr>
              <a:t>!</a:t>
            </a:r>
          </a:p>
          <a:p>
            <a:pPr>
              <a:buFont typeface="+mj-lt"/>
              <a:buAutoNum type="arabicPeriod" startAt="4"/>
            </a:pPr>
            <a:r>
              <a:rPr lang="en-US" sz="6200" dirty="0">
                <a:solidFill>
                  <a:schemeClr val="accent2"/>
                </a:solidFill>
                <a:latin typeface="Arial Narrow" panose="020B0606020202030204" pitchFamily="34" charset="0"/>
              </a:rPr>
              <a:t>Before signing it, make sure you understand </a:t>
            </a:r>
            <a:r>
              <a:rPr lang="en-US" sz="6200" dirty="0">
                <a:solidFill>
                  <a:schemeClr val="accent2"/>
                </a:solidFill>
                <a:effectLst>
                  <a:outerShdw blurRad="38100" dist="38100" dir="2700000" algn="tl">
                    <a:srgbClr val="000000">
                      <a:alpha val="43137"/>
                    </a:srgbClr>
                  </a:outerShdw>
                </a:effectLst>
                <a:latin typeface="Arial Narrow" panose="020B0606020202030204" pitchFamily="34" charset="0"/>
              </a:rPr>
              <a:t>what you’re committing yourself to</a:t>
            </a:r>
            <a:r>
              <a:rPr lang="en-US" sz="6200" dirty="0">
                <a:solidFill>
                  <a:schemeClr val="accent2"/>
                </a:solidFill>
                <a:latin typeface="Arial Narrow" panose="020B0606020202030204" pitchFamily="34" charset="0"/>
              </a:rPr>
              <a:t>;</a:t>
            </a:r>
          </a:p>
          <a:p>
            <a:pPr>
              <a:buFont typeface="+mj-lt"/>
              <a:buAutoNum type="arabicPeriod" startAt="4"/>
            </a:pPr>
            <a:r>
              <a:rPr lang="fr-FR" sz="6200" dirty="0">
                <a:solidFill>
                  <a:schemeClr val="accent2"/>
                </a:solidFill>
                <a:latin typeface="Arial Narrow" panose="020B0606020202030204" pitchFamily="34" charset="0"/>
              </a:rPr>
              <a:t>Do </a:t>
            </a:r>
            <a:r>
              <a:rPr lang="fr-FR" sz="6200" dirty="0" err="1">
                <a:solidFill>
                  <a:schemeClr val="accent2"/>
                </a:solidFill>
                <a:effectLst>
                  <a:outerShdw blurRad="38100" dist="38100" dir="2700000" algn="tl">
                    <a:srgbClr val="000000">
                      <a:alpha val="43137"/>
                    </a:srgbClr>
                  </a:outerShdw>
                </a:effectLst>
                <a:latin typeface="Arial Narrow" panose="020B0606020202030204" pitchFamily="34" charset="0"/>
              </a:rPr>
              <a:t>proofread</a:t>
            </a:r>
            <a:r>
              <a:rPr lang="fr-FR" sz="6200" dirty="0">
                <a:solidFill>
                  <a:schemeClr val="accent2"/>
                </a:solidFill>
                <a:effectLst>
                  <a:outerShdw blurRad="38100" dist="38100" dir="2700000" algn="tl">
                    <a:srgbClr val="000000">
                      <a:alpha val="43137"/>
                    </a:srgbClr>
                  </a:outerShdw>
                </a:effectLst>
                <a:latin typeface="Arial Narrow" panose="020B0606020202030204" pitchFamily="34" charset="0"/>
              </a:rPr>
              <a:t> </a:t>
            </a:r>
            <a:r>
              <a:rPr lang="fr-FR" sz="6200" dirty="0" err="1">
                <a:solidFill>
                  <a:schemeClr val="accent2"/>
                </a:solidFill>
                <a:latin typeface="Arial Narrow" panose="020B0606020202030204" pitchFamily="34" charset="0"/>
              </a:rPr>
              <a:t>your</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form</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before</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submitting</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it</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any</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mistake</a:t>
            </a:r>
            <a:r>
              <a:rPr lang="fr-FR" sz="6200" dirty="0">
                <a:solidFill>
                  <a:schemeClr val="accent2"/>
                </a:solidFill>
                <a:latin typeface="Arial Narrow" panose="020B0606020202030204" pitchFamily="34" charset="0"/>
              </a:rPr>
              <a:t> or </a:t>
            </a:r>
            <a:r>
              <a:rPr lang="fr-FR" sz="6200" dirty="0" err="1">
                <a:solidFill>
                  <a:schemeClr val="accent2"/>
                </a:solidFill>
                <a:latin typeface="Arial Narrow" panose="020B0606020202030204" pitchFamily="34" charset="0"/>
              </a:rPr>
              <a:t>discrepancy</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may</a:t>
            </a:r>
            <a:r>
              <a:rPr lang="fr-FR" sz="6200" dirty="0">
                <a:solidFill>
                  <a:schemeClr val="accent2"/>
                </a:solidFill>
                <a:latin typeface="Arial Narrow" panose="020B0606020202030204" pitchFamily="34" charset="0"/>
              </a:rPr>
              <a:t> cause </a:t>
            </a:r>
            <a:r>
              <a:rPr lang="fr-FR" sz="6200" dirty="0" err="1">
                <a:solidFill>
                  <a:schemeClr val="accent2"/>
                </a:solidFill>
                <a:latin typeface="Arial Narrow" panose="020B0606020202030204" pitchFamily="34" charset="0"/>
              </a:rPr>
              <a:t>your</a:t>
            </a:r>
            <a:r>
              <a:rPr lang="fr-FR" sz="6200" dirty="0">
                <a:solidFill>
                  <a:schemeClr val="accent2"/>
                </a:solidFill>
                <a:latin typeface="Arial Narrow" panose="020B0606020202030204" pitchFamily="34" charset="0"/>
              </a:rPr>
              <a:t> application to </a:t>
            </a:r>
            <a:r>
              <a:rPr lang="fr-FR" sz="6200" dirty="0" err="1">
                <a:solidFill>
                  <a:schemeClr val="accent2"/>
                </a:solidFill>
                <a:latin typeface="Arial Narrow" panose="020B0606020202030204" pitchFamily="34" charset="0"/>
              </a:rPr>
              <a:t>be</a:t>
            </a:r>
            <a:r>
              <a:rPr lang="fr-FR" sz="6200" dirty="0">
                <a:solidFill>
                  <a:schemeClr val="accent2"/>
                </a:solidFill>
                <a:latin typeface="Arial Narrow" panose="020B0606020202030204" pitchFamily="34" charset="0"/>
              </a:rPr>
              <a:t> </a:t>
            </a:r>
            <a:r>
              <a:rPr lang="fr-FR" sz="6200" dirty="0" err="1">
                <a:solidFill>
                  <a:schemeClr val="accent2"/>
                </a:solidFill>
                <a:latin typeface="Arial Narrow" panose="020B0606020202030204" pitchFamily="34" charset="0"/>
              </a:rPr>
              <a:t>denied</a:t>
            </a:r>
            <a:r>
              <a:rPr lang="fr-FR" sz="6200" dirty="0">
                <a:solidFill>
                  <a:schemeClr val="accent2"/>
                </a:solidFill>
                <a:latin typeface="Arial Narrow" panose="020B0606020202030204" pitchFamily="34" charset="0"/>
              </a:rPr>
              <a:t>.</a:t>
            </a:r>
          </a:p>
          <a:p>
            <a:pPr>
              <a:buFont typeface="+mj-lt"/>
              <a:buAutoNum type="arabicPeriod" startAt="4"/>
            </a:pPr>
            <a:endParaRPr lang="fr-FR" sz="2200" dirty="0">
              <a:solidFill>
                <a:schemeClr val="accent2"/>
              </a:solidFill>
              <a:latin typeface="Arial Narrow" panose="020B0606020202030204" pitchFamily="34" charset="0"/>
            </a:endParaRPr>
          </a:p>
          <a:p>
            <a:pPr>
              <a:buFont typeface="Wingdings" panose="05000000000000000000" pitchFamily="2" charset="2"/>
              <a:buChar char="ü"/>
            </a:pPr>
            <a:r>
              <a:rPr lang="fr-FR" sz="6200" dirty="0">
                <a:solidFill>
                  <a:schemeClr val="accent2"/>
                </a:solidFill>
                <a:latin typeface="Arial Narrow" panose="020B0606020202030204" pitchFamily="34" charset="0"/>
              </a:rPr>
              <a:t>Tip: </a:t>
            </a:r>
            <a:r>
              <a:rPr lang="en-US" sz="6200" dirty="0">
                <a:solidFill>
                  <a:schemeClr val="accent2"/>
                </a:solidFill>
                <a:latin typeface="Arial Narrow" panose="020B0606020202030204" pitchFamily="34" charset="0"/>
              </a:rPr>
              <a:t>It’s also a very good idea to print and save a copy of the form so you have a record of what you’ve completed and sent</a:t>
            </a:r>
            <a:endParaRPr lang="fr-FR" sz="6200" dirty="0">
              <a:solidFill>
                <a:schemeClr val="accent2"/>
              </a:solidFill>
              <a:latin typeface="Arial Narrow" panose="020B0606020202030204" pitchFamily="34" charset="0"/>
            </a:endParaRPr>
          </a:p>
          <a:p>
            <a:pPr marL="0" indent="0">
              <a:buNone/>
            </a:pPr>
            <a:r>
              <a:rPr lang="en-US" sz="6200" dirty="0">
                <a:solidFill>
                  <a:schemeClr val="accent2"/>
                </a:solidFill>
                <a:latin typeface="Arial Narrow" panose="020B0606020202030204" pitchFamily="34" charset="0"/>
              </a:rPr>
              <a:t>.</a:t>
            </a:r>
            <a:endParaRPr lang="fr-FR" sz="6200" dirty="0">
              <a:solidFill>
                <a:schemeClr val="accent2"/>
              </a:solidFill>
              <a:latin typeface="Arial Narrow" panose="020B0606020202030204" pitchFamily="34" charset="0"/>
            </a:endParaRPr>
          </a:p>
          <a:p>
            <a:pPr>
              <a:buAutoNum type="arabicPeriod" startAt="4"/>
            </a:pPr>
            <a:endParaRPr lang="fr-FR" dirty="0">
              <a:latin typeface="Arial Narrow" panose="020B0606020202030204" pitchFamily="34" charset="0"/>
            </a:endParaRPr>
          </a:p>
          <a:p>
            <a:pPr>
              <a:buFont typeface="+mj-lt"/>
              <a:buAutoNum type="arabicPeriod"/>
            </a:pPr>
            <a:endParaRPr lang="fr-FR" dirty="0">
              <a:latin typeface="Arial Narrow" panose="020B0606020202030204" pitchFamily="34" charset="0"/>
            </a:endParaRPr>
          </a:p>
        </p:txBody>
      </p:sp>
      <p:sp>
        <p:nvSpPr>
          <p:cNvPr id="51" name="Rectangle 27">
            <a:extLst>
              <a:ext uri="{FF2B5EF4-FFF2-40B4-BE49-F238E27FC236}">
                <a16:creationId xmlns:a16="http://schemas.microsoft.com/office/drawing/2014/main" id="{8AAB91E3-41BE-4478-BF23-A24D43E146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3" name="Rectangle 28">
            <a:extLst>
              <a:ext uri="{FF2B5EF4-FFF2-40B4-BE49-F238E27FC236}">
                <a16:creationId xmlns:a16="http://schemas.microsoft.com/office/drawing/2014/main" id="{96DFC7EA-8516-41F1-8ED9-C0A8E1E08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5" name="Rectangle 29">
            <a:extLst>
              <a:ext uri="{FF2B5EF4-FFF2-40B4-BE49-F238E27FC236}">
                <a16:creationId xmlns:a16="http://schemas.microsoft.com/office/drawing/2014/main" id="{E24E972C-8744-4CFA-B783-41EA3CC381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7" name="Isosceles Triangle 56">
            <a:extLst>
              <a:ext uri="{FF2B5EF4-FFF2-40B4-BE49-F238E27FC236}">
                <a16:creationId xmlns:a16="http://schemas.microsoft.com/office/drawing/2014/main" id="{C7C88F2E-E233-48BA-B85F-D06BA522B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 name="Espace réservé du pied de page 3">
            <a:extLst>
              <a:ext uri="{FF2B5EF4-FFF2-40B4-BE49-F238E27FC236}">
                <a16:creationId xmlns:a16="http://schemas.microsoft.com/office/drawing/2014/main" id="{379F4A50-FF28-6549-0F6E-E5CAA7A01DC6}"/>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30591937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5996EF-7B3A-4263-8203-408675A0A0C1}"/>
              </a:ext>
            </a:extLst>
          </p:cNvPr>
          <p:cNvSpPr>
            <a:spLocks noGrp="1"/>
          </p:cNvSpPr>
          <p:nvPr>
            <p:ph type="title"/>
          </p:nvPr>
        </p:nvSpPr>
        <p:spPr>
          <a:xfrm>
            <a:off x="224752" y="221672"/>
            <a:ext cx="8522084" cy="720436"/>
          </a:xfrm>
        </p:spPr>
        <p:txBody>
          <a:bodyPr>
            <a:normAutofit fontScale="90000"/>
          </a:bodyPr>
          <a:lstStyle/>
          <a:p>
            <a:pPr>
              <a:spcBef>
                <a:spcPts val="0"/>
              </a:spcBef>
            </a:pPr>
            <a:r>
              <a:rPr lang="fr-FR" sz="4400" b="1" spc="600" dirty="0">
                <a:effectLst>
                  <a:outerShdw blurRad="38100" dist="38100" dir="2700000" algn="tl">
                    <a:srgbClr val="000000">
                      <a:alpha val="43137"/>
                    </a:srgbClr>
                  </a:outerShdw>
                </a:effectLst>
                <a:latin typeface="Arial Narrow" panose="020B0606020202030204" pitchFamily="34" charset="0"/>
              </a:rPr>
              <a:t>The </a:t>
            </a:r>
            <a:r>
              <a:rPr lang="fr-FR" sz="4400" b="1" spc="600" dirty="0" err="1">
                <a:effectLst>
                  <a:outerShdw blurRad="38100" dist="38100" dir="2700000" algn="tl">
                    <a:srgbClr val="000000">
                      <a:alpha val="43137"/>
                    </a:srgbClr>
                  </a:outerShdw>
                </a:effectLst>
                <a:latin typeface="Arial Narrow" panose="020B0606020202030204" pitchFamily="34" charset="0"/>
              </a:rPr>
              <a:t>language</a:t>
            </a:r>
            <a:r>
              <a:rPr lang="fr-FR" sz="4400" b="1" spc="600" dirty="0">
                <a:effectLst>
                  <a:outerShdw blurRad="38100" dist="38100" dir="2700000" algn="tl">
                    <a:srgbClr val="000000">
                      <a:alpha val="43137"/>
                    </a:srgbClr>
                  </a:outerShdw>
                </a:effectLst>
                <a:latin typeface="Arial Narrow" panose="020B0606020202030204" pitchFamily="34" charset="0"/>
              </a:rPr>
              <a:t> of </a:t>
            </a:r>
            <a:r>
              <a:rPr lang="fr-FR" sz="4400" b="1" spc="600" dirty="0" err="1">
                <a:effectLst>
                  <a:outerShdw blurRad="38100" dist="38100" dir="2700000" algn="tl">
                    <a:srgbClr val="000000">
                      <a:alpha val="43137"/>
                    </a:srgbClr>
                  </a:outerShdw>
                </a:effectLst>
                <a:latin typeface="Arial Narrow" panose="020B0606020202030204" pitchFamily="34" charset="0"/>
              </a:rPr>
              <a:t>forms</a:t>
            </a:r>
            <a:br>
              <a:rPr lang="fr-FR" b="1" spc="600" dirty="0">
                <a:effectLst>
                  <a:outerShdw blurRad="38100" dist="38100" dir="2700000" algn="tl">
                    <a:srgbClr val="000000">
                      <a:alpha val="43137"/>
                    </a:srgbClr>
                  </a:outerShdw>
                </a:effectLst>
                <a:latin typeface="Arial Narrow" panose="020B0606020202030204" pitchFamily="34" charset="0"/>
              </a:rPr>
            </a:br>
            <a:endParaRPr lang="fr-FR" sz="2200" b="1" dirty="0">
              <a:solidFill>
                <a:schemeClr val="accent2"/>
              </a:solidFill>
              <a:effectLst>
                <a:outerShdw blurRad="38100" dist="38100" dir="2700000" algn="tl">
                  <a:srgbClr val="000000">
                    <a:alpha val="43137"/>
                  </a:srgbClr>
                </a:outerShdw>
              </a:effectLst>
              <a:latin typeface="Arial Narrow" panose="020B0606020202030204" pitchFamily="34" charset="0"/>
            </a:endParaRPr>
          </a:p>
        </p:txBody>
      </p:sp>
      <p:sp>
        <p:nvSpPr>
          <p:cNvPr id="4" name="Espace réservé du texte 3">
            <a:extLst>
              <a:ext uri="{FF2B5EF4-FFF2-40B4-BE49-F238E27FC236}">
                <a16:creationId xmlns:a16="http://schemas.microsoft.com/office/drawing/2014/main" id="{81D18DA2-6D5C-4DC9-8659-43464C7FD5A0}"/>
              </a:ext>
            </a:extLst>
          </p:cNvPr>
          <p:cNvSpPr>
            <a:spLocks noGrp="1"/>
          </p:cNvSpPr>
          <p:nvPr>
            <p:ph sz="half" idx="1"/>
          </p:nvPr>
        </p:nvSpPr>
        <p:spPr>
          <a:xfrm>
            <a:off x="432902" y="2054371"/>
            <a:ext cx="4150168" cy="4803629"/>
          </a:xfrm>
        </p:spPr>
        <p:txBody>
          <a:bodyPr>
            <a:normAutofit fontScale="47500" lnSpcReduction="20000"/>
          </a:bodyPr>
          <a:lstStyle/>
          <a:p>
            <a:pPr marL="457200" indent="-457200">
              <a:buFont typeface="+mj-lt"/>
              <a:buAutoNum type="arabicPeriod"/>
            </a:pPr>
            <a:r>
              <a:rPr lang="en-NZ" sz="3400" dirty="0">
                <a:solidFill>
                  <a:schemeClr val="accent2"/>
                </a:solidFill>
                <a:effectLst/>
                <a:latin typeface="Arial Narrow" panose="020B0606020202030204" pitchFamily="34" charset="0"/>
                <a:ea typeface="Calibri" panose="020F0502020204030204" pitchFamily="34" charset="0"/>
                <a:cs typeface="Times New Roman" panose="02020603050405020304" pitchFamily="18" charset="0"/>
              </a:rPr>
              <a:t>For office use/official use only</a:t>
            </a:r>
          </a:p>
          <a:p>
            <a:pPr marL="457200" indent="-457200">
              <a:buFont typeface="+mj-lt"/>
              <a:buAutoNum type="arabicPeriod"/>
            </a:pPr>
            <a:r>
              <a:rPr lang="en-NZ" sz="3400" dirty="0">
                <a:solidFill>
                  <a:schemeClr val="accent2"/>
                </a:solidFill>
                <a:latin typeface="Arial Narrow" panose="020B0606020202030204" pitchFamily="34" charset="0"/>
                <a:ea typeface="Calibri" panose="020F0502020204030204" pitchFamily="34" charset="0"/>
                <a:cs typeface="Times New Roman" panose="02020603050405020304" pitchFamily="18" charset="0"/>
              </a:rPr>
              <a:t>Block capitals</a:t>
            </a:r>
          </a:p>
          <a:p>
            <a:pPr marL="457200" indent="-457200">
              <a:buFont typeface="+mj-lt"/>
              <a:buAutoNum type="arabicPeriod"/>
            </a:pPr>
            <a:r>
              <a:rPr lang="en-NZ" sz="3400" dirty="0">
                <a:solidFill>
                  <a:schemeClr val="accent2"/>
                </a:solidFill>
                <a:effectLst/>
                <a:latin typeface="Arial Narrow" panose="020B0606020202030204" pitchFamily="34" charset="0"/>
                <a:ea typeface="Calibri" panose="020F0502020204030204" pitchFamily="34" charset="0"/>
                <a:cs typeface="Times New Roman" panose="02020603050405020304" pitchFamily="18" charset="0"/>
              </a:rPr>
              <a:t>N/A</a:t>
            </a:r>
          </a:p>
          <a:p>
            <a:pPr marL="457200" indent="-457200">
              <a:buFont typeface="+mj-lt"/>
              <a:buAutoNum type="arabicPeriod"/>
            </a:pPr>
            <a:r>
              <a:rPr lang="en-NZ" sz="3400" dirty="0">
                <a:solidFill>
                  <a:schemeClr val="accent2"/>
                </a:solidFill>
                <a:latin typeface="Arial Narrow" panose="020B0606020202030204" pitchFamily="34" charset="0"/>
                <a:ea typeface="Calibri" panose="020F0502020204030204" pitchFamily="34" charset="0"/>
                <a:cs typeface="Times New Roman" panose="02020603050405020304" pitchFamily="18" charset="0"/>
              </a:rPr>
              <a:t>Forenames</a:t>
            </a:r>
          </a:p>
          <a:p>
            <a:pPr marL="457200" indent="-457200">
              <a:buFont typeface="+mj-lt"/>
              <a:buAutoNum type="arabicPeriod"/>
            </a:pPr>
            <a:r>
              <a:rPr lang="en-NZ" sz="3400" dirty="0">
                <a:solidFill>
                  <a:schemeClr val="accent2"/>
                </a:solidFill>
                <a:effectLst/>
                <a:latin typeface="Arial Narrow" panose="020B0606020202030204" pitchFamily="34" charset="0"/>
                <a:ea typeface="Calibri" panose="020F0502020204030204" pitchFamily="34" charset="0"/>
                <a:cs typeface="Times New Roman" panose="02020603050405020304" pitchFamily="18" charset="0"/>
              </a:rPr>
              <a:t>Signature</a:t>
            </a:r>
          </a:p>
          <a:p>
            <a:pPr marL="457200" indent="-457200">
              <a:buFont typeface="+mj-lt"/>
              <a:buAutoNum type="arabicPeriod"/>
            </a:pPr>
            <a:r>
              <a:rPr lang="en-NZ" sz="3400" dirty="0">
                <a:solidFill>
                  <a:schemeClr val="accent2"/>
                </a:solidFill>
                <a:latin typeface="Arial Narrow" panose="020B0606020202030204" pitchFamily="34" charset="0"/>
                <a:ea typeface="Calibri" panose="020F0502020204030204" pitchFamily="34" charset="0"/>
                <a:cs typeface="Times New Roman" panose="02020603050405020304" pitchFamily="18" charset="0"/>
              </a:rPr>
              <a:t>Next of kin</a:t>
            </a:r>
          </a:p>
          <a:p>
            <a:pPr marL="457200" indent="-457200">
              <a:buFont typeface="+mj-lt"/>
              <a:buAutoNum type="arabicPeriod"/>
            </a:pPr>
            <a:r>
              <a:rPr lang="en-NZ" sz="3400" dirty="0">
                <a:solidFill>
                  <a:schemeClr val="accent2"/>
                </a:solidFill>
                <a:effectLst/>
                <a:latin typeface="Arial Narrow" panose="020B0606020202030204" pitchFamily="34" charset="0"/>
                <a:ea typeface="Calibri" panose="020F0502020204030204" pitchFamily="34" charset="0"/>
                <a:cs typeface="Times New Roman" panose="02020603050405020304" pitchFamily="18" charset="0"/>
              </a:rPr>
              <a:t>Titles</a:t>
            </a:r>
          </a:p>
          <a:p>
            <a:pPr marL="457200" indent="-457200">
              <a:buFont typeface="+mj-lt"/>
              <a:buAutoNum type="arabicPeriod"/>
            </a:pPr>
            <a:r>
              <a:rPr lang="fr-FR" sz="3400" dirty="0">
                <a:solidFill>
                  <a:schemeClr val="accent2"/>
                </a:solidFill>
                <a:latin typeface="Arial Narrow" panose="020B0606020202030204" pitchFamily="34" charset="0"/>
              </a:rPr>
              <a:t>N.I. No</a:t>
            </a:r>
            <a:endParaRPr lang="en-NZ" sz="3400" dirty="0">
              <a:solidFill>
                <a:schemeClr val="accent2"/>
              </a:solidFill>
              <a:latin typeface="Arial Narrow" panose="020B0606020202030204" pitchFamily="34" charset="0"/>
              <a:cs typeface="Times New Roman" panose="02020603050405020304" pitchFamily="18" charset="0"/>
            </a:endParaRPr>
          </a:p>
          <a:p>
            <a:pPr marL="457200" indent="-457200">
              <a:buFont typeface="+mj-lt"/>
              <a:buAutoNum type="arabicPeriod"/>
            </a:pPr>
            <a:r>
              <a:rPr lang="en-NZ" sz="3400" dirty="0">
                <a:solidFill>
                  <a:schemeClr val="accent2"/>
                </a:solidFill>
                <a:latin typeface="Arial Narrow" panose="020B0606020202030204" pitchFamily="34" charset="0"/>
                <a:cs typeface="Times New Roman" panose="02020603050405020304" pitchFamily="18" charset="0"/>
              </a:rPr>
              <a:t>Marital status</a:t>
            </a:r>
          </a:p>
          <a:p>
            <a:pPr marL="457200" indent="-457200">
              <a:buFont typeface="+mj-lt"/>
              <a:buAutoNum type="arabicPeriod"/>
            </a:pPr>
            <a:r>
              <a:rPr lang="en-NZ" sz="3400" dirty="0">
                <a:solidFill>
                  <a:schemeClr val="accent2"/>
                </a:solidFill>
                <a:latin typeface="Arial Narrow" panose="020B0606020202030204" pitchFamily="34" charset="0"/>
                <a:cs typeface="Times New Roman" panose="02020603050405020304" pitchFamily="18" charset="0"/>
              </a:rPr>
              <a:t>Employment status</a:t>
            </a:r>
          </a:p>
          <a:p>
            <a:pPr marL="457200" indent="-457200">
              <a:buFont typeface="+mj-lt"/>
              <a:buAutoNum type="arabicPeriod"/>
            </a:pPr>
            <a:r>
              <a:rPr lang="en-NZ" sz="3400" dirty="0">
                <a:solidFill>
                  <a:schemeClr val="accent2"/>
                </a:solidFill>
                <a:latin typeface="Arial Narrow" panose="020B0606020202030204" pitchFamily="34" charset="0"/>
                <a:cs typeface="Times New Roman" panose="02020603050405020304" pitchFamily="18" charset="0"/>
              </a:rPr>
              <a:t>Education</a:t>
            </a:r>
          </a:p>
          <a:p>
            <a:pPr marL="457200" indent="-457200">
              <a:buFont typeface="+mj-lt"/>
              <a:buAutoNum type="arabicPeriod"/>
            </a:pPr>
            <a:r>
              <a:rPr lang="en-NZ" sz="3400" dirty="0">
                <a:solidFill>
                  <a:schemeClr val="accent2"/>
                </a:solidFill>
                <a:latin typeface="Arial Narrow" panose="020B0606020202030204" pitchFamily="34" charset="0"/>
                <a:cs typeface="Times New Roman" panose="02020603050405020304" pitchFamily="18" charset="0"/>
              </a:rPr>
              <a:t>Bank statement</a:t>
            </a:r>
          </a:p>
          <a:p>
            <a:pPr marL="457200" indent="-457200">
              <a:buFont typeface="+mj-lt"/>
              <a:buAutoNum type="arabicPeriod"/>
            </a:pPr>
            <a:r>
              <a:rPr lang="en-NZ" sz="3400" dirty="0">
                <a:solidFill>
                  <a:schemeClr val="accent2"/>
                </a:solidFill>
                <a:latin typeface="Arial Narrow" panose="020B0606020202030204" pitchFamily="34" charset="0"/>
                <a:cs typeface="Times New Roman" panose="02020603050405020304" pitchFamily="18" charset="0"/>
              </a:rPr>
              <a:t>Dependants</a:t>
            </a:r>
          </a:p>
          <a:p>
            <a:pPr marL="457200" indent="-457200">
              <a:buFont typeface="+mj-lt"/>
              <a:buAutoNum type="arabicPeriod"/>
            </a:pPr>
            <a:r>
              <a:rPr lang="en-NZ" sz="3400" dirty="0" err="1">
                <a:solidFill>
                  <a:schemeClr val="accent2"/>
                </a:solidFill>
                <a:latin typeface="Arial Narrow" panose="020B0606020202030204" pitchFamily="34" charset="0"/>
                <a:cs typeface="Times New Roman" panose="02020603050405020304" pitchFamily="18" charset="0"/>
              </a:rPr>
              <a:t>DoB</a:t>
            </a:r>
            <a:endParaRPr lang="en-NZ" sz="3400" dirty="0">
              <a:solidFill>
                <a:schemeClr val="accent2"/>
              </a:solidFill>
              <a:latin typeface="Arial Narrow" panose="020B0606020202030204" pitchFamily="34" charset="0"/>
              <a:cs typeface="Times New Roman" panose="02020603050405020304" pitchFamily="18" charset="0"/>
            </a:endParaRPr>
          </a:p>
          <a:p>
            <a:pPr marL="0" indent="0">
              <a:buNone/>
            </a:pPr>
            <a:endParaRPr lang="fr-FR" dirty="0"/>
          </a:p>
        </p:txBody>
      </p:sp>
      <p:sp>
        <p:nvSpPr>
          <p:cNvPr id="8" name="Espace réservé du contenu 7">
            <a:extLst>
              <a:ext uri="{FF2B5EF4-FFF2-40B4-BE49-F238E27FC236}">
                <a16:creationId xmlns:a16="http://schemas.microsoft.com/office/drawing/2014/main" id="{832803CC-39F2-4E4A-9DA2-F42A9571A835}"/>
              </a:ext>
            </a:extLst>
          </p:cNvPr>
          <p:cNvSpPr>
            <a:spLocks noGrp="1"/>
          </p:cNvSpPr>
          <p:nvPr>
            <p:ph sz="half" idx="2"/>
          </p:nvPr>
        </p:nvSpPr>
        <p:spPr>
          <a:xfrm>
            <a:off x="3698608" y="2054371"/>
            <a:ext cx="8919247" cy="4475739"/>
          </a:xfrm>
        </p:spPr>
        <p:txBody>
          <a:bodyPr>
            <a:normAutofit fontScale="47500" lnSpcReduction="20000"/>
          </a:bodyPr>
          <a:lstStyle/>
          <a:p>
            <a:pPr marL="457200" indent="-457200">
              <a:buFont typeface="+mj-lt"/>
              <a:buAutoNum type="arabicPeriod"/>
            </a:pPr>
            <a:r>
              <a:rPr lang="en-US" sz="3400" dirty="0">
                <a:solidFill>
                  <a:schemeClr val="accent2"/>
                </a:solidFill>
                <a:latin typeface="Arial Narrow" panose="020B0606020202030204" pitchFamily="34" charset="0"/>
              </a:rPr>
              <a:t>Your nearest or closest relative </a:t>
            </a:r>
          </a:p>
          <a:p>
            <a:pPr marL="457200" indent="-457200">
              <a:buFont typeface="+mj-lt"/>
              <a:buAutoNum type="arabicPeriod"/>
            </a:pPr>
            <a:r>
              <a:rPr lang="fr-FR" sz="3400" dirty="0" err="1">
                <a:solidFill>
                  <a:schemeClr val="accent2"/>
                </a:solidFill>
                <a:latin typeface="Arial Narrow" panose="020B0606020202030204" pitchFamily="34" charset="0"/>
              </a:rPr>
              <a:t>Your</a:t>
            </a:r>
            <a:r>
              <a:rPr lang="fr-FR" sz="3400" dirty="0">
                <a:solidFill>
                  <a:schemeClr val="accent2"/>
                </a:solidFill>
                <a:latin typeface="Arial Narrow" panose="020B0606020202030204" pitchFamily="34" charset="0"/>
              </a:rPr>
              <a:t> date of </a:t>
            </a:r>
            <a:r>
              <a:rPr lang="fr-FR" sz="3400" dirty="0" err="1">
                <a:solidFill>
                  <a:schemeClr val="accent2"/>
                </a:solidFill>
                <a:latin typeface="Arial Narrow" panose="020B0606020202030204" pitchFamily="34" charset="0"/>
              </a:rPr>
              <a:t>birth</a:t>
            </a:r>
            <a:endParaRPr lang="en-US" sz="3400" dirty="0">
              <a:solidFill>
                <a:schemeClr val="accent2"/>
              </a:solidFill>
              <a:latin typeface="Arial Narrow" panose="020B0606020202030204" pitchFamily="34" charset="0"/>
            </a:endParaRPr>
          </a:p>
          <a:p>
            <a:pPr marL="457200" indent="-457200">
              <a:buFont typeface="+mj-lt"/>
              <a:buAutoNum type="arabicPeriod"/>
            </a:pPr>
            <a:r>
              <a:rPr lang="en-US" sz="3400" dirty="0">
                <a:solidFill>
                  <a:schemeClr val="accent2"/>
                </a:solidFill>
                <a:latin typeface="Arial Narrow" panose="020B0606020202030204" pitchFamily="34" charset="0"/>
              </a:rPr>
              <a:t>Any family members who rely on you for financial support </a:t>
            </a:r>
          </a:p>
          <a:p>
            <a:pPr marL="457200" indent="-457200">
              <a:buFont typeface="+mj-lt"/>
              <a:buAutoNum type="arabicPeriod"/>
            </a:pPr>
            <a:r>
              <a:rPr lang="fr-FR" sz="3400" dirty="0" err="1">
                <a:solidFill>
                  <a:schemeClr val="accent2"/>
                </a:solidFill>
                <a:latin typeface="Arial Narrow" panose="020B0606020202030204" pitchFamily="34" charset="0"/>
              </a:rPr>
              <a:t>Your</a:t>
            </a:r>
            <a:r>
              <a:rPr lang="fr-FR" sz="3400" dirty="0">
                <a:solidFill>
                  <a:schemeClr val="accent2"/>
                </a:solidFill>
                <a:latin typeface="Arial Narrow" panose="020B0606020202030204" pitchFamily="34" charset="0"/>
              </a:rPr>
              <a:t> National </a:t>
            </a:r>
            <a:r>
              <a:rPr lang="fr-FR" sz="3400" dirty="0" err="1">
                <a:solidFill>
                  <a:schemeClr val="accent2"/>
                </a:solidFill>
                <a:latin typeface="Arial Narrow" panose="020B0606020202030204" pitchFamily="34" charset="0"/>
              </a:rPr>
              <a:t>Insurance</a:t>
            </a:r>
            <a:r>
              <a:rPr lang="fr-FR" sz="3400" dirty="0">
                <a:solidFill>
                  <a:schemeClr val="accent2"/>
                </a:solidFill>
                <a:latin typeface="Arial Narrow" panose="020B0606020202030204" pitchFamily="34" charset="0"/>
              </a:rPr>
              <a:t> </a:t>
            </a:r>
            <a:r>
              <a:rPr lang="fr-FR" sz="3400" dirty="0" err="1">
                <a:solidFill>
                  <a:schemeClr val="accent2"/>
                </a:solidFill>
                <a:latin typeface="Arial Narrow" panose="020B0606020202030204" pitchFamily="34" charset="0"/>
              </a:rPr>
              <a:t>Number</a:t>
            </a:r>
            <a:endParaRPr lang="fr-FR" sz="3400" dirty="0">
              <a:solidFill>
                <a:schemeClr val="accent2"/>
              </a:solidFill>
              <a:latin typeface="Arial Narrow" panose="020B0606020202030204" pitchFamily="34" charset="0"/>
            </a:endParaRPr>
          </a:p>
          <a:p>
            <a:pPr marL="457200" indent="-457200">
              <a:buFont typeface="+mj-lt"/>
              <a:buAutoNum type="arabicPeriod"/>
            </a:pPr>
            <a:r>
              <a:rPr lang="en-US" sz="3400" dirty="0">
                <a:solidFill>
                  <a:schemeClr val="accent2"/>
                </a:solidFill>
                <a:latin typeface="Arial Narrow" panose="020B0606020202030204" pitchFamily="34" charset="0"/>
              </a:rPr>
              <a:t>Are you employed, unemployed, self employed</a:t>
            </a:r>
          </a:p>
          <a:p>
            <a:pPr marL="457200" indent="-457200">
              <a:buFont typeface="+mj-lt"/>
              <a:buAutoNum type="arabicPeriod"/>
            </a:pPr>
            <a:r>
              <a:rPr lang="en-US" sz="3400" dirty="0">
                <a:solidFill>
                  <a:schemeClr val="accent2"/>
                </a:solidFill>
                <a:latin typeface="Arial Narrow" panose="020B0606020202030204" pitchFamily="34" charset="0"/>
              </a:rPr>
              <a:t>Are you single, married, in a civil partnership, divorced or separated</a:t>
            </a:r>
          </a:p>
          <a:p>
            <a:pPr marL="457200" indent="-457200">
              <a:buFont typeface="+mj-lt"/>
              <a:buAutoNum type="arabicPeriod"/>
            </a:pPr>
            <a:r>
              <a:rPr lang="en-US" sz="3400" dirty="0">
                <a:solidFill>
                  <a:schemeClr val="accent2"/>
                </a:solidFill>
                <a:latin typeface="Arial Narrow" panose="020B0606020202030204" pitchFamily="34" charset="0"/>
              </a:rPr>
              <a:t>Not to be filled in. This section is completed by the </a:t>
            </a:r>
            <a:r>
              <a:rPr lang="en-US" sz="3400" dirty="0" err="1">
                <a:solidFill>
                  <a:schemeClr val="accent2"/>
                </a:solidFill>
                <a:latin typeface="Arial Narrow" panose="020B0606020202030204" pitchFamily="34" charset="0"/>
              </a:rPr>
              <a:t>organisation</a:t>
            </a:r>
            <a:r>
              <a:rPr lang="en-US" sz="3400" dirty="0">
                <a:solidFill>
                  <a:schemeClr val="accent2"/>
                </a:solidFill>
                <a:latin typeface="Arial Narrow" panose="020B0606020202030204" pitchFamily="34" charset="0"/>
              </a:rPr>
              <a:t>.</a:t>
            </a:r>
          </a:p>
          <a:p>
            <a:pPr marL="457200" indent="-457200">
              <a:buFont typeface="+mj-lt"/>
              <a:buAutoNum type="arabicPeriod"/>
            </a:pPr>
            <a:r>
              <a:rPr lang="fr-FR" sz="3400" dirty="0">
                <a:solidFill>
                  <a:schemeClr val="accent2"/>
                </a:solidFill>
                <a:latin typeface="Arial Narrow" panose="020B0606020202030204" pitchFamily="34" charset="0"/>
              </a:rPr>
              <a:t>Mr/Mrs/Ms/Miss/Dr…</a:t>
            </a:r>
          </a:p>
          <a:p>
            <a:pPr marL="457200" indent="-457200">
              <a:buFont typeface="+mj-lt"/>
              <a:buAutoNum type="arabicPeriod"/>
            </a:pPr>
            <a:r>
              <a:rPr lang="fr-FR" sz="3400" dirty="0" err="1">
                <a:solidFill>
                  <a:schemeClr val="accent2"/>
                </a:solidFill>
                <a:latin typeface="Arial Narrow" panose="020B0606020202030204" pitchFamily="34" charset="0"/>
              </a:rPr>
              <a:t>Your</a:t>
            </a:r>
            <a:r>
              <a:rPr lang="fr-FR" sz="3400" dirty="0">
                <a:solidFill>
                  <a:schemeClr val="accent2"/>
                </a:solidFill>
                <a:latin typeface="Arial Narrow" panose="020B0606020202030204" pitchFamily="34" charset="0"/>
              </a:rPr>
              <a:t> curriculum, </a:t>
            </a:r>
            <a:r>
              <a:rPr lang="fr-FR" sz="3400" dirty="0" err="1">
                <a:solidFill>
                  <a:schemeClr val="accent2"/>
                </a:solidFill>
                <a:latin typeface="Arial Narrow" panose="020B0606020202030204" pitchFamily="34" charset="0"/>
              </a:rPr>
              <a:t>your</a:t>
            </a:r>
            <a:r>
              <a:rPr lang="fr-FR" sz="3400" dirty="0">
                <a:solidFill>
                  <a:schemeClr val="accent2"/>
                </a:solidFill>
                <a:latin typeface="Arial Narrow" panose="020B0606020202030204" pitchFamily="34" charset="0"/>
              </a:rPr>
              <a:t> </a:t>
            </a:r>
            <a:r>
              <a:rPr lang="fr-FR" sz="3400" dirty="0" err="1">
                <a:solidFill>
                  <a:schemeClr val="accent2"/>
                </a:solidFill>
                <a:latin typeface="Arial Narrow" panose="020B0606020202030204" pitchFamily="34" charset="0"/>
              </a:rPr>
              <a:t>degrees</a:t>
            </a:r>
            <a:r>
              <a:rPr lang="fr-FR" sz="3400" dirty="0">
                <a:solidFill>
                  <a:schemeClr val="accent2"/>
                </a:solidFill>
                <a:latin typeface="Arial Narrow" panose="020B0606020202030204" pitchFamily="34" charset="0"/>
              </a:rPr>
              <a:t> and qualifications</a:t>
            </a:r>
          </a:p>
          <a:p>
            <a:pPr marL="457200" indent="-457200">
              <a:buFont typeface="+mj-lt"/>
              <a:buAutoNum type="arabicPeriod"/>
            </a:pPr>
            <a:r>
              <a:rPr lang="en-US" sz="3400" dirty="0">
                <a:solidFill>
                  <a:schemeClr val="accent2"/>
                </a:solidFill>
                <a:latin typeface="Arial Narrow" panose="020B0606020202030204" pitchFamily="34" charset="0"/>
                <a:cs typeface="Times New Roman" panose="02020603050405020304" pitchFamily="18" charset="0"/>
              </a:rPr>
              <a:t>A style of writing in which each letter is written separately and clearly</a:t>
            </a:r>
          </a:p>
          <a:p>
            <a:pPr marL="457200" indent="-457200">
              <a:buFont typeface="+mj-lt"/>
              <a:buAutoNum type="arabicPeriod"/>
            </a:pPr>
            <a:r>
              <a:rPr lang="en-US" sz="3400" dirty="0">
                <a:solidFill>
                  <a:schemeClr val="accent2"/>
                </a:solidFill>
                <a:latin typeface="Arial Narrow" panose="020B0606020202030204" pitchFamily="34" charset="0"/>
              </a:rPr>
              <a:t>A </a:t>
            </a:r>
            <a:r>
              <a:rPr lang="en-US" sz="3400" b="0" i="0" dirty="0">
                <a:solidFill>
                  <a:schemeClr val="accent2"/>
                </a:solidFill>
                <a:effectLst/>
                <a:latin typeface="Arial Narrow" panose="020B0606020202030204" pitchFamily="34" charset="0"/>
              </a:rPr>
              <a:t>printed record of the balance in your bank account</a:t>
            </a:r>
          </a:p>
          <a:p>
            <a:pPr marL="457200" indent="-457200">
              <a:buFont typeface="+mj-lt"/>
              <a:buAutoNum type="arabicPeriod"/>
            </a:pPr>
            <a:r>
              <a:rPr lang="en-US" sz="3400" dirty="0">
                <a:solidFill>
                  <a:schemeClr val="accent2"/>
                </a:solidFill>
                <a:latin typeface="Arial Narrow" panose="020B0606020202030204" pitchFamily="34" charset="0"/>
              </a:rPr>
              <a:t>The name(s) that precede(s) your surname</a:t>
            </a:r>
          </a:p>
          <a:p>
            <a:pPr marL="457200" indent="-457200">
              <a:buFont typeface="+mj-lt"/>
              <a:buAutoNum type="arabicPeriod"/>
            </a:pPr>
            <a:r>
              <a:rPr lang="en-US" sz="3400" dirty="0">
                <a:solidFill>
                  <a:schemeClr val="accent2"/>
                </a:solidFill>
                <a:latin typeface="Arial Narrow" panose="020B0606020202030204" pitchFamily="34" charset="0"/>
              </a:rPr>
              <a:t>How you sign your name</a:t>
            </a:r>
          </a:p>
          <a:p>
            <a:pPr marL="457200" indent="-457200">
              <a:buFont typeface="+mj-lt"/>
              <a:buAutoNum type="arabicPeriod"/>
            </a:pPr>
            <a:r>
              <a:rPr lang="en-US" sz="3400" b="0" i="0" dirty="0">
                <a:solidFill>
                  <a:schemeClr val="accent2"/>
                </a:solidFill>
                <a:effectLst/>
                <a:latin typeface="Arial Narrow" panose="020B0606020202030204" pitchFamily="34" charset="0"/>
              </a:rPr>
              <a:t>Not applicable</a:t>
            </a:r>
          </a:p>
          <a:p>
            <a:pPr marL="457200" indent="-457200">
              <a:buFont typeface="+mj-lt"/>
              <a:buAutoNum type="arabicPeriod"/>
            </a:pPr>
            <a:endParaRPr lang="en-US" sz="4300" dirty="0"/>
          </a:p>
          <a:p>
            <a:endParaRPr lang="en-US" sz="2000" dirty="0"/>
          </a:p>
          <a:p>
            <a:endParaRPr lang="en-US" sz="2000" dirty="0"/>
          </a:p>
          <a:p>
            <a:endParaRPr lang="fr-FR" sz="2000" dirty="0">
              <a:solidFill>
                <a:schemeClr val="accent2"/>
              </a:solidFill>
              <a:latin typeface="Arial Narrow" panose="020B0606020202030204" pitchFamily="34" charset="0"/>
            </a:endParaRPr>
          </a:p>
        </p:txBody>
      </p:sp>
      <p:sp>
        <p:nvSpPr>
          <p:cNvPr id="9" name="ZoneTexte 8">
            <a:extLst>
              <a:ext uri="{FF2B5EF4-FFF2-40B4-BE49-F238E27FC236}">
                <a16:creationId xmlns:a16="http://schemas.microsoft.com/office/drawing/2014/main" id="{0699D7E2-75CC-4848-9FDA-6ACB65279AB4}"/>
              </a:ext>
            </a:extLst>
          </p:cNvPr>
          <p:cNvSpPr txBox="1"/>
          <p:nvPr/>
        </p:nvSpPr>
        <p:spPr>
          <a:xfrm>
            <a:off x="696789" y="1268816"/>
            <a:ext cx="891924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Exercise</a:t>
            </a:r>
            <a:r>
              <a:rPr kumimoji="0" lang="fr-FR" sz="1800" b="1"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1: match the </a:t>
            </a:r>
            <a:r>
              <a:rPr kumimoji="0" lang="fr-FR" sz="1800" b="1"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term</a:t>
            </a:r>
            <a:r>
              <a:rPr kumimoji="0" lang="fr-FR" sz="1800" b="1"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or </a:t>
            </a:r>
            <a:r>
              <a:rPr kumimoji="0" lang="fr-FR" sz="1800" b="1"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abbreviation</a:t>
            </a:r>
            <a:r>
              <a:rPr kumimoji="0" lang="fr-FR" sz="1800" b="1"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a:t>
            </a:r>
            <a:r>
              <a:rPr kumimoji="0" lang="fr-FR" sz="1800" b="1"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left</a:t>
            </a:r>
            <a:r>
              <a:rPr kumimoji="0" lang="fr-FR" sz="1800" b="1"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to </a:t>
            </a:r>
            <a:r>
              <a:rPr kumimoji="0" lang="fr-FR" sz="1800" b="1"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its</a:t>
            </a:r>
            <a:r>
              <a:rPr kumimoji="0" lang="fr-FR" sz="1800" b="1"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a:t>
            </a:r>
            <a:r>
              <a:rPr kumimoji="0" lang="fr-FR" sz="1800" b="1" i="0" u="none" strike="noStrike" kern="1200" cap="none" spc="0" normalizeH="0" baseline="0" noProof="0" dirty="0" err="1">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meaning</a:t>
            </a:r>
            <a:r>
              <a:rPr kumimoji="0" lang="fr-FR" sz="1800" b="1" i="0" u="none" strike="noStrike" kern="1200" cap="none" spc="0" normalizeH="0" baseline="0" noProof="0" dirty="0">
                <a:ln>
                  <a:noFill/>
                </a:ln>
                <a:solidFill>
                  <a:srgbClr val="9F2936"/>
                </a:solidFill>
                <a:effectLst>
                  <a:outerShdw blurRad="38100" dist="38100" dir="2700000" algn="tl">
                    <a:srgbClr val="000000">
                      <a:alpha val="43137"/>
                    </a:srgbClr>
                  </a:outerShdw>
                </a:effectLst>
                <a:uLnTx/>
                <a:uFillTx/>
                <a:latin typeface="Arial Narrow" panose="020B0606020202030204" pitchFamily="34" charset="0"/>
                <a:ea typeface="+mn-ea"/>
                <a:cs typeface="+mn-cs"/>
              </a:rPr>
              <a:t> (right)</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1138220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8" name="Straight Connector 17">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1"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2" name="Isosceles Triangle 21">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3"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4"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5"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6" name="Isosceles Triangle 25">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7" name="Isosceles Triangle 26">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p:nvSpPr>
          <p:cNvPr id="11" name="ZoneTexte 10">
            <a:extLst>
              <a:ext uri="{FF2B5EF4-FFF2-40B4-BE49-F238E27FC236}">
                <a16:creationId xmlns:a16="http://schemas.microsoft.com/office/drawing/2014/main" id="{FC1F55CC-7800-4C91-9EC1-927151534991}"/>
              </a:ext>
            </a:extLst>
          </p:cNvPr>
          <p:cNvSpPr txBox="1"/>
          <p:nvPr/>
        </p:nvSpPr>
        <p:spPr>
          <a:xfrm>
            <a:off x="2849562" y="609600"/>
            <a:ext cx="6424440" cy="1320800"/>
          </a:xfrm>
          <a:prstGeom prst="rect">
            <a:avLst/>
          </a:prstGeom>
        </p:spPr>
        <p:txBody>
          <a:bodyPr vert="horz" lIns="91440" tIns="45720" rIns="91440" bIns="45720" rtlCol="0" anchor="t">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3600" b="1" i="0" u="none" strike="noStrike" kern="1200" cap="none" spc="600" normalizeH="0" baseline="0" noProof="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rPr>
              <a:t>Give it a go!</a:t>
            </a:r>
          </a:p>
        </p:txBody>
      </p:sp>
      <p:pic>
        <p:nvPicPr>
          <p:cNvPr id="13" name="Picture 12" descr="Glasses on top of a book">
            <a:extLst>
              <a:ext uri="{FF2B5EF4-FFF2-40B4-BE49-F238E27FC236}">
                <a16:creationId xmlns:a16="http://schemas.microsoft.com/office/drawing/2014/main" id="{FAC813FE-8453-DC75-A99F-736ADF6CF7E4}"/>
              </a:ext>
            </a:extLst>
          </p:cNvPr>
          <p:cNvPicPr>
            <a:picLocks noChangeAspect="1"/>
          </p:cNvPicPr>
          <p:nvPr/>
        </p:nvPicPr>
        <p:blipFill rotWithShape="1">
          <a:blip r:embed="rId2"/>
          <a:srcRect l="27478" r="46148"/>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9" name="Isosceles Triangle 28">
            <a:extLst>
              <a:ext uri="{FF2B5EF4-FFF2-40B4-BE49-F238E27FC236}">
                <a16:creationId xmlns:a16="http://schemas.microsoft.com/office/drawing/2014/main" id="{ECD25CC7-FC66-488C-8D61-0FE7ECF16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ZoneTexte 1">
            <a:extLst>
              <a:ext uri="{FF2B5EF4-FFF2-40B4-BE49-F238E27FC236}">
                <a16:creationId xmlns:a16="http://schemas.microsoft.com/office/drawing/2014/main" id="{F7B86B2C-41B2-4F4A-A869-CE7B68EA74EA}"/>
              </a:ext>
            </a:extLst>
          </p:cNvPr>
          <p:cNvSpPr txBox="1"/>
          <p:nvPr/>
        </p:nvSpPr>
        <p:spPr>
          <a:xfrm>
            <a:off x="2745546" y="1649480"/>
            <a:ext cx="8150010" cy="4757007"/>
          </a:xfrm>
          <a:prstGeom prst="rect">
            <a:avLst/>
          </a:prstGeom>
        </p:spPr>
        <p:txBody>
          <a:bodyPr vert="horz" lIns="91440" tIns="45720" rIns="91440" bIns="45720" rtlCol="0">
            <a:normAutofit/>
          </a:bodyPr>
          <a:lstStyle/>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Exercise 2: </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Open up ‘</a:t>
            </a:r>
            <a:r>
              <a:rPr lang="en-US" sz="2000" i="1" dirty="0">
                <a:solidFill>
                  <a:prstClr val="black">
                    <a:lumMod val="75000"/>
                    <a:lumOff val="25000"/>
                  </a:prstClr>
                </a:solidFill>
                <a:latin typeface="Trebuchet MS" panose="020B0603020202020204"/>
              </a:rPr>
              <a:t>DULASP form ex2</a:t>
            </a:r>
            <a:r>
              <a:rPr kumimoji="0" lang="en-US" sz="2000" b="0"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t>
            </a:r>
            <a:endPar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Consider the document: how many sections are there?</a:t>
            </a:r>
          </a:p>
          <a:p>
            <a:pPr marL="342900" marR="0" lvl="0" indent="-34290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When you’re ready, fill it out </a:t>
            </a:r>
            <a:r>
              <a:rPr lang="en-US" sz="2000" dirty="0">
                <a:solidFill>
                  <a:prstClr val="black">
                    <a:lumMod val="75000"/>
                    <a:lumOff val="25000"/>
                  </a:prstClr>
                </a:solidFill>
                <a:latin typeface="Trebuchet MS" panose="020B0603020202020204"/>
              </a:rPr>
              <a:t>with the relevant information</a:t>
            </a:r>
          </a:p>
          <a:p>
            <a:pPr marL="342900" marR="0" lvl="0" indent="-34290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Email it through to me when you are done </a:t>
            </a: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Exercise 3</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Open up ‘</a:t>
            </a:r>
            <a:r>
              <a:rPr kumimoji="0" lang="en-US" sz="2000" b="0"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Student Visa Application inz1012</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t>
            </a: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This form is meant to take only 15 minutes to be filled out.</a:t>
            </a: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r>
              <a:rPr kumimoji="0" lang="en-US" sz="2000" b="1" i="0" u="none" strike="noStrike" kern="120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Will you take up the challenge? </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anose="05000000000000000000" pitchFamily="2" charset="2"/>
              </a:rPr>
              <a:t>If you did, let me know how long it took you! </a:t>
            </a: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endParaRPr kumimoji="0" lang="en-US"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3" name="Espace réservé du pied de page 2">
            <a:extLst>
              <a:ext uri="{FF2B5EF4-FFF2-40B4-BE49-F238E27FC236}">
                <a16:creationId xmlns:a16="http://schemas.microsoft.com/office/drawing/2014/main" id="{7F3655DF-EDC1-F0BF-B2EE-4A81F5EEB6B3}"/>
              </a:ext>
            </a:extLst>
          </p:cNvPr>
          <p:cNvSpPr>
            <a:spLocks noGrp="1"/>
          </p:cNvSpPr>
          <p:nvPr>
            <p:ph type="ftr" sz="quarter" idx="11"/>
          </p:nvPr>
        </p:nvSpPr>
        <p:spPr>
          <a:xfrm>
            <a:off x="2849563" y="6041362"/>
            <a:ext cx="4125383" cy="365125"/>
          </a:xfrm>
        </p:spPr>
        <p:txBody>
          <a:bodyPr vert="horz" lIns="91440" tIns="45720" rIns="91440" bIns="45720" rtlCol="0" anchor="ct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7458569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1B05804-8706-4B95-9201-A78E3B0E0831}"/>
              </a:ext>
            </a:extLst>
          </p:cNvPr>
          <p:cNvSpPr>
            <a:spLocks noGrp="1"/>
          </p:cNvSpPr>
          <p:nvPr>
            <p:ph type="ftr" sz="quarter" idx="11"/>
          </p:nvPr>
        </p:nvSpPr>
        <p:spPr/>
        <p:txBody>
          <a:bodyPr/>
          <a:lstStyle/>
          <a:p>
            <a:r>
              <a:rPr lang="en-US"/>
              <a:t>DULASP Intermediate M1 2025/2026</a:t>
            </a:r>
            <a:endParaRPr lang="en-US" dirty="0"/>
          </a:p>
        </p:txBody>
      </p:sp>
      <p:pic>
        <p:nvPicPr>
          <p:cNvPr id="3" name="Picture 5" descr="Calendar on table">
            <a:extLst>
              <a:ext uri="{FF2B5EF4-FFF2-40B4-BE49-F238E27FC236}">
                <a16:creationId xmlns:a16="http://schemas.microsoft.com/office/drawing/2014/main" id="{50A323AF-C7E3-45C8-BD9A-7EC53054077C}"/>
              </a:ext>
            </a:extLst>
          </p:cNvPr>
          <p:cNvPicPr>
            <a:picLocks noChangeAspect="1"/>
          </p:cNvPicPr>
          <p:nvPr/>
        </p:nvPicPr>
        <p:blipFill rotWithShape="1">
          <a:blip r:embed="rId2">
            <a:duotone>
              <a:schemeClr val="accent1">
                <a:shade val="45000"/>
                <a:satMod val="135000"/>
              </a:schemeClr>
              <a:prstClr val="white"/>
            </a:duotone>
          </a:blip>
          <a:srcRect l="9091" t="2283" b="21109"/>
          <a:stretch/>
        </p:blipFill>
        <p:spPr>
          <a:xfrm>
            <a:off x="1" y="10"/>
            <a:ext cx="12191999" cy="6857990"/>
          </a:xfrm>
          <a:prstGeom prst="rect">
            <a:avLst/>
          </a:prstGeom>
        </p:spPr>
      </p:pic>
      <p:sp>
        <p:nvSpPr>
          <p:cNvPr id="4" name="Rectangle 3">
            <a:extLst>
              <a:ext uri="{FF2B5EF4-FFF2-40B4-BE49-F238E27FC236}">
                <a16:creationId xmlns:a16="http://schemas.microsoft.com/office/drawing/2014/main" id="{13F2BEDA-A17C-47EB-B91A-F316BDB8D108}"/>
              </a:ext>
            </a:extLst>
          </p:cNvPr>
          <p:cNvSpPr/>
          <p:nvPr/>
        </p:nvSpPr>
        <p:spPr>
          <a:xfrm>
            <a:off x="6017172" y="3013501"/>
            <a:ext cx="6421822" cy="830997"/>
          </a:xfrm>
          <a:prstGeom prst="rect">
            <a:avLst/>
          </a:prstGeom>
        </p:spPr>
        <p:txBody>
          <a:bodyPr wrap="square">
            <a:spAutoFit/>
          </a:bodyPr>
          <a:lstStyle/>
          <a:p>
            <a:pPr>
              <a:spcBef>
                <a:spcPct val="0"/>
              </a:spcBef>
              <a:spcAft>
                <a:spcPts val="600"/>
              </a:spcAft>
            </a:pPr>
            <a:r>
              <a:rPr lang="en-US" sz="4800" dirty="0">
                <a:solidFill>
                  <a:schemeClr val="accent1"/>
                </a:solidFill>
                <a:effectLst>
                  <a:outerShdw blurRad="38100" dist="38100" dir="2700000" algn="tl">
                    <a:srgbClr val="000000">
                      <a:alpha val="43137"/>
                    </a:srgbClr>
                  </a:outerShdw>
                </a:effectLst>
              </a:rPr>
              <a:t>2.4. Recap session</a:t>
            </a:r>
          </a:p>
        </p:txBody>
      </p:sp>
    </p:spTree>
    <p:extLst>
      <p:ext uri="{BB962C8B-B14F-4D97-AF65-F5344CB8AC3E}">
        <p14:creationId xmlns:p14="http://schemas.microsoft.com/office/powerpoint/2010/main" val="330122333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FC1F55CC-7800-4C91-9EC1-927151534991}"/>
              </a:ext>
            </a:extLst>
          </p:cNvPr>
          <p:cNvSpPr txBox="1"/>
          <p:nvPr/>
        </p:nvSpPr>
        <p:spPr>
          <a:xfrm>
            <a:off x="2849562" y="609599"/>
            <a:ext cx="6424440" cy="3347545"/>
          </a:xfrm>
          <a:prstGeom prst="rect">
            <a:avLst/>
          </a:prstGeom>
        </p:spPr>
        <p:txBody>
          <a:bodyPr vert="horz" lIns="91440" tIns="45720" rIns="91440" bIns="45720" rtlCol="0" anchor="t">
            <a:normAutofit/>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lang="en-US" sz="3600" b="1" spc="600" dirty="0">
                <a:solidFill>
                  <a:srgbClr val="F07F09"/>
                </a:solidFill>
                <a:effectLst>
                  <a:outerShdw blurRad="38100" dist="38100" dir="2700000" algn="tl">
                    <a:srgbClr val="000000">
                      <a:alpha val="43137"/>
                    </a:srgbClr>
                  </a:outerShdw>
                </a:effectLst>
                <a:latin typeface="Trebuchet MS" panose="020B0603020202020204"/>
              </a:rPr>
              <a:t>Best of Luck, Everyone!</a:t>
            </a:r>
            <a:endParaRPr kumimoji="0" lang="en-US" sz="36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ct val="0"/>
              </a:spcBef>
              <a:spcAft>
                <a:spcPts val="600"/>
              </a:spcAft>
              <a:buClrTx/>
              <a:buSzTx/>
              <a:buFontTx/>
              <a:buNone/>
              <a:tabLst/>
              <a:defRPr/>
            </a:pPr>
            <a:endParaRPr lang="en-US" sz="3600" b="1" spc="600" dirty="0">
              <a:solidFill>
                <a:srgbClr val="F07F09"/>
              </a:solidFill>
              <a:effectLst>
                <a:outerShdw blurRad="38100" dist="38100" dir="2700000" algn="tl">
                  <a:srgbClr val="000000">
                    <a:alpha val="43137"/>
                  </a:srgbClr>
                </a:outerShdw>
              </a:effectLst>
              <a:latin typeface="Trebuchet MS" panose="020B0603020202020204"/>
            </a:endParaRPr>
          </a:p>
          <a:p>
            <a:pPr marL="0" marR="0" lvl="0" indent="0" algn="l" defTabSz="457200" rtl="0" eaLnBrk="1" fontAlgn="auto" latinLnBrk="0" hangingPunct="1">
              <a:lnSpc>
                <a:spcPct val="100000"/>
              </a:lnSpc>
              <a:spcBef>
                <a:spcPct val="0"/>
              </a:spcBef>
              <a:spcAft>
                <a:spcPts val="600"/>
              </a:spcAft>
              <a:buClrTx/>
              <a:buSzTx/>
              <a:buFontTx/>
              <a:buNone/>
              <a:tabLst/>
              <a:defRPr/>
            </a:pPr>
            <a:endParaRPr kumimoji="0" lang="en-US" sz="36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ct val="0"/>
              </a:spcBef>
              <a:spcAft>
                <a:spcPts val="600"/>
              </a:spcAft>
              <a:buClrTx/>
              <a:buSzTx/>
              <a:buFontTx/>
              <a:buNone/>
              <a:tabLst/>
              <a:defRPr/>
            </a:pPr>
            <a:endParaRPr kumimoji="0" lang="en-US" sz="36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ct val="0"/>
              </a:spcBef>
              <a:spcAft>
                <a:spcPts val="600"/>
              </a:spcAft>
              <a:buClrTx/>
              <a:buSzTx/>
              <a:buFontTx/>
              <a:buNone/>
              <a:tabLst/>
              <a:defRPr/>
            </a:pPr>
            <a:endParaRPr kumimoji="0" lang="en-US" sz="36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ct val="0"/>
              </a:spcBef>
              <a:spcAft>
                <a:spcPts val="600"/>
              </a:spcAft>
              <a:buClrTx/>
              <a:buSzTx/>
              <a:buFontTx/>
              <a:buNone/>
              <a:tabLst/>
              <a:defRPr/>
            </a:pPr>
            <a:endParaRPr kumimoji="0" lang="en-US" sz="36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endParaRPr>
          </a:p>
        </p:txBody>
      </p:sp>
      <p:pic>
        <p:nvPicPr>
          <p:cNvPr id="13" name="Picture 12" descr="Glasses on top of a book">
            <a:extLst>
              <a:ext uri="{FF2B5EF4-FFF2-40B4-BE49-F238E27FC236}">
                <a16:creationId xmlns:a16="http://schemas.microsoft.com/office/drawing/2014/main" id="{FAC813FE-8453-DC75-A99F-736ADF6CF7E4}"/>
              </a:ext>
            </a:extLst>
          </p:cNvPr>
          <p:cNvPicPr>
            <a:picLocks noChangeAspect="1"/>
          </p:cNvPicPr>
          <p:nvPr/>
        </p:nvPicPr>
        <p:blipFill rotWithShape="1">
          <a:blip r:embed="rId2"/>
          <a:srcRect l="27478" r="46148"/>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 name="ZoneTexte 1">
            <a:extLst>
              <a:ext uri="{FF2B5EF4-FFF2-40B4-BE49-F238E27FC236}">
                <a16:creationId xmlns:a16="http://schemas.microsoft.com/office/drawing/2014/main" id="{F7B86B2C-41B2-4F4A-A869-CE7B68EA74EA}"/>
              </a:ext>
            </a:extLst>
          </p:cNvPr>
          <p:cNvSpPr txBox="1"/>
          <p:nvPr/>
        </p:nvSpPr>
        <p:spPr>
          <a:xfrm>
            <a:off x="3518056" y="2532349"/>
            <a:ext cx="6020082" cy="4757007"/>
          </a:xfrm>
          <a:prstGeom prst="rect">
            <a:avLst/>
          </a:prstGeom>
        </p:spPr>
        <p:txBody>
          <a:bodyPr vert="horz" lIns="91440" tIns="45720" rIns="91440" bIns="45720" rtlCol="0">
            <a:normAutofit/>
          </a:bodyPr>
          <a:lstStyle/>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 </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Open up </a:t>
            </a:r>
            <a:r>
              <a:rPr lang="en-US" sz="2000" dirty="0">
                <a:solidFill>
                  <a:prstClr val="black">
                    <a:lumMod val="75000"/>
                    <a:lumOff val="25000"/>
                  </a:prstClr>
                </a:solidFill>
                <a:latin typeface="Trebuchet MS" panose="020B0603020202020204"/>
              </a:rPr>
              <a:t>‘Week#9 Recap Session’ to train and brainstorm together</a:t>
            </a:r>
            <a:endPar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0" marR="0" lvl="0" indent="0" algn="l" defTabSz="457200" rtl="0" eaLnBrk="1" fontAlgn="auto" latinLnBrk="0" hangingPunct="1">
              <a:lnSpc>
                <a:spcPct val="90000"/>
              </a:lnSpc>
              <a:spcBef>
                <a:spcPts val="1000"/>
              </a:spcBef>
              <a:spcAft>
                <a:spcPts val="0"/>
              </a:spcAft>
              <a:buClr>
                <a:srgbClr val="F07F09"/>
              </a:buClr>
              <a:buSzPct val="80000"/>
              <a:tabLst/>
              <a:defRPr/>
            </a:pPr>
            <a:endParaRPr kumimoji="0" lang="en-US"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5645504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5" descr="Writing an appointment on a paper agenda">
            <a:extLst>
              <a:ext uri="{FF2B5EF4-FFF2-40B4-BE49-F238E27FC236}">
                <a16:creationId xmlns:a16="http://schemas.microsoft.com/office/drawing/2014/main" id="{FADB3EC8-624D-3F33-4A3B-2A0572BB1FD9}"/>
              </a:ext>
            </a:extLst>
          </p:cNvPr>
          <p:cNvPicPr>
            <a:picLocks noChangeAspect="1"/>
          </p:cNvPicPr>
          <p:nvPr/>
        </p:nvPicPr>
        <p:blipFill rotWithShape="1">
          <a:blip r:embed="rId2"/>
          <a:srcRect t="9091" r="52264"/>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4" name="ZoneTexte 3">
            <a:extLst>
              <a:ext uri="{FF2B5EF4-FFF2-40B4-BE49-F238E27FC236}">
                <a16:creationId xmlns:a16="http://schemas.microsoft.com/office/drawing/2014/main" id="{634CDF8B-B782-1ACE-B222-E78D7BB03D44}"/>
              </a:ext>
            </a:extLst>
          </p:cNvPr>
          <p:cNvSpPr txBox="1"/>
          <p:nvPr/>
        </p:nvSpPr>
        <p:spPr>
          <a:xfrm>
            <a:off x="3907517" y="1681268"/>
            <a:ext cx="5779050" cy="2913000"/>
          </a:xfrm>
          <a:prstGeom prst="rect">
            <a:avLst/>
          </a:prstGeom>
        </p:spPr>
        <p:txBody>
          <a:bodyPr vert="horz" lIns="91440" tIns="45720" rIns="91440" bIns="45720" rtlCol="0" anchor="b">
            <a:normAutofit/>
          </a:bodyPr>
          <a:lstStyle/>
          <a:p>
            <a:pPr algn="r">
              <a:lnSpc>
                <a:spcPct val="90000"/>
              </a:lnSpc>
              <a:spcBef>
                <a:spcPct val="0"/>
              </a:spcBef>
              <a:spcAft>
                <a:spcPts val="600"/>
              </a:spcAft>
              <a:buClr>
                <a:schemeClr val="accent1"/>
              </a:buClr>
              <a:buSzPct val="80000"/>
            </a:pPr>
            <a:r>
              <a:rPr lang="en-US" sz="3800" dirty="0">
                <a:solidFill>
                  <a:schemeClr val="accent1"/>
                </a:solidFill>
                <a:latin typeface="+mj-lt"/>
                <a:ea typeface="+mj-ea"/>
                <a:cs typeface="+mj-cs"/>
              </a:rPr>
              <a:t>FRIENDLY REMINDER: </a:t>
            </a:r>
          </a:p>
          <a:p>
            <a:pPr algn="r">
              <a:lnSpc>
                <a:spcPct val="90000"/>
              </a:lnSpc>
              <a:spcBef>
                <a:spcPct val="0"/>
              </a:spcBef>
              <a:spcAft>
                <a:spcPts val="600"/>
              </a:spcAft>
              <a:buClr>
                <a:schemeClr val="accent1"/>
              </a:buClr>
              <a:buSzPct val="80000"/>
            </a:pPr>
            <a:r>
              <a:rPr lang="en-US" sz="3200" dirty="0">
                <a:solidFill>
                  <a:schemeClr val="accent1"/>
                </a:solidFill>
                <a:latin typeface="+mj-lt"/>
                <a:ea typeface="+mj-ea"/>
                <a:cs typeface="+mj-cs"/>
              </a:rPr>
              <a:t>the second and final assessment is next week!</a:t>
            </a:r>
          </a:p>
        </p:txBody>
      </p:sp>
      <p:sp>
        <p:nvSpPr>
          <p:cNvPr id="2" name="Espace réservé du pied de page 1">
            <a:extLst>
              <a:ext uri="{FF2B5EF4-FFF2-40B4-BE49-F238E27FC236}">
                <a16:creationId xmlns:a16="http://schemas.microsoft.com/office/drawing/2014/main" id="{D90776BA-35B9-9B8F-7467-BCAB78ADE5F8}"/>
              </a:ext>
            </a:extLst>
          </p:cNvPr>
          <p:cNvSpPr>
            <a:spLocks noGrp="1"/>
          </p:cNvSpPr>
          <p:nvPr>
            <p:ph type="ftr" sz="quarter" idx="11"/>
          </p:nvPr>
        </p:nvSpPr>
        <p:spPr>
          <a:xfrm>
            <a:off x="4711597" y="6041362"/>
            <a:ext cx="3404724"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DULASP Intermediate M1 2025/2026</a:t>
            </a:r>
          </a:p>
        </p:txBody>
      </p:sp>
    </p:spTree>
    <p:extLst>
      <p:ext uri="{BB962C8B-B14F-4D97-AF65-F5344CB8AC3E}">
        <p14:creationId xmlns:p14="http://schemas.microsoft.com/office/powerpoint/2010/main" val="3975916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58334" y="155062"/>
            <a:ext cx="8596668" cy="1320800"/>
          </a:xfrm>
        </p:spPr>
        <p:txBody>
          <a:bodyPr>
            <a:normAutofit fontScale="90000"/>
          </a:bodyPr>
          <a:lstStyle/>
          <a:p>
            <a:pPr algn="ctr"/>
            <a:r>
              <a:rPr lang="fr-FR" sz="5300" b="1" spc="600" dirty="0" err="1">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Tabloid</a:t>
            </a:r>
            <a:r>
              <a:rPr lang="fr-FR" sz="5300" b="1" spc="6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   vs. </a:t>
            </a:r>
            <a:r>
              <a:rPr lang="fr-FR" sz="5300" b="1" spc="600" dirty="0" err="1">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Broadsheet</a:t>
            </a:r>
            <a:r>
              <a:rPr lang="fr-FR" sz="5300" b="1" spc="6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 </a:t>
            </a:r>
            <a:br>
              <a:rPr lang="fr-FR" dirty="0"/>
            </a:br>
            <a:endParaRPr lang="fr-FR" dirty="0"/>
          </a:p>
        </p:txBody>
      </p:sp>
      <p:sp>
        <p:nvSpPr>
          <p:cNvPr id="3" name="Espace réservé du texte 2"/>
          <p:cNvSpPr>
            <a:spLocks noGrp="1"/>
          </p:cNvSpPr>
          <p:nvPr>
            <p:ph type="body" idx="1"/>
          </p:nvPr>
        </p:nvSpPr>
        <p:spPr>
          <a:xfrm>
            <a:off x="676275" y="1572092"/>
            <a:ext cx="4185623" cy="1857375"/>
          </a:xfrm>
        </p:spPr>
        <p:txBody>
          <a:bodyPr/>
          <a:lstStyle/>
          <a:p>
            <a:pPr algn="just"/>
            <a:r>
              <a:rPr lang="fr-FR" sz="2000" dirty="0">
                <a:solidFill>
                  <a:srgbClr val="002060"/>
                </a:solidFill>
                <a:latin typeface="Arial Narrow" panose="020B0606020202030204" pitchFamily="34" charset="0"/>
              </a:rPr>
              <a:t>A </a:t>
            </a:r>
            <a:r>
              <a:rPr lang="fr-FR" sz="2000" dirty="0" err="1">
                <a:solidFill>
                  <a:srgbClr val="002060"/>
                </a:solidFill>
                <a:latin typeface="Arial Narrow" panose="020B0606020202030204" pitchFamily="34" charset="0"/>
              </a:rPr>
              <a:t>smaller</a:t>
            </a:r>
            <a:r>
              <a:rPr lang="fr-FR" sz="2000" dirty="0">
                <a:solidFill>
                  <a:srgbClr val="002060"/>
                </a:solidFill>
                <a:latin typeface="Arial Narrow" panose="020B0606020202030204" pitchFamily="34" charset="0"/>
              </a:rPr>
              <a:t> </a:t>
            </a:r>
            <a:r>
              <a:rPr lang="fr-FR" sz="2000" dirty="0" err="1">
                <a:solidFill>
                  <a:srgbClr val="002060"/>
                </a:solidFill>
                <a:latin typeface="Arial Narrow" panose="020B0606020202030204" pitchFamily="34" charset="0"/>
              </a:rPr>
              <a:t>than</a:t>
            </a:r>
            <a:r>
              <a:rPr lang="fr-FR" sz="2000" dirty="0">
                <a:solidFill>
                  <a:srgbClr val="002060"/>
                </a:solidFill>
                <a:latin typeface="Arial Narrow" panose="020B0606020202030204" pitchFamily="34" charset="0"/>
              </a:rPr>
              <a:t> standard </a:t>
            </a:r>
            <a:r>
              <a:rPr lang="fr-FR" sz="2000" dirty="0" err="1">
                <a:solidFill>
                  <a:srgbClr val="002060"/>
                </a:solidFill>
                <a:latin typeface="Arial Narrow" panose="020B0606020202030204" pitchFamily="34" charset="0"/>
              </a:rPr>
              <a:t>newspaper</a:t>
            </a:r>
            <a:r>
              <a:rPr lang="fr-FR" sz="2000" dirty="0">
                <a:solidFill>
                  <a:srgbClr val="002060"/>
                </a:solidFill>
                <a:latin typeface="Arial Narrow" panose="020B0606020202030204" pitchFamily="34" charset="0"/>
              </a:rPr>
              <a:t> </a:t>
            </a:r>
            <a:r>
              <a:rPr lang="fr-FR" sz="2000" dirty="0" err="1">
                <a:solidFill>
                  <a:srgbClr val="002060"/>
                </a:solidFill>
                <a:latin typeface="Arial Narrow" panose="020B0606020202030204" pitchFamily="34" charset="0"/>
              </a:rPr>
              <a:t>which</a:t>
            </a:r>
            <a:r>
              <a:rPr lang="fr-FR" sz="2000" dirty="0">
                <a:solidFill>
                  <a:srgbClr val="002060"/>
                </a:solidFill>
                <a:latin typeface="Arial Narrow" panose="020B0606020202030204" pitchFamily="34" charset="0"/>
              </a:rPr>
              <a:t> </a:t>
            </a:r>
            <a:r>
              <a:rPr lang="fr-FR" sz="2000" dirty="0" err="1">
                <a:solidFill>
                  <a:srgbClr val="002060"/>
                </a:solidFill>
                <a:latin typeface="Arial Narrow" panose="020B0606020202030204" pitchFamily="34" charset="0"/>
              </a:rPr>
              <a:t>focuses</a:t>
            </a:r>
            <a:r>
              <a:rPr lang="fr-FR" sz="2000" dirty="0">
                <a:solidFill>
                  <a:srgbClr val="002060"/>
                </a:solidFill>
                <a:latin typeface="Arial Narrow" panose="020B0606020202030204" pitchFamily="34" charset="0"/>
              </a:rPr>
              <a:t> on </a:t>
            </a:r>
            <a:r>
              <a:rPr lang="fr-FR" sz="2000" dirty="0" err="1">
                <a:solidFill>
                  <a:srgbClr val="002060"/>
                </a:solidFill>
                <a:latin typeface="Arial Narrow" panose="020B0606020202030204" pitchFamily="34" charset="0"/>
              </a:rPr>
              <a:t>less</a:t>
            </a:r>
            <a:r>
              <a:rPr lang="fr-FR" sz="2000" dirty="0">
                <a:solidFill>
                  <a:srgbClr val="002060"/>
                </a:solidFill>
                <a:latin typeface="Arial Narrow" panose="020B0606020202030204" pitchFamily="34" charset="0"/>
              </a:rPr>
              <a:t> "</a:t>
            </a:r>
            <a:r>
              <a:rPr lang="fr-FR" sz="2000" dirty="0" err="1">
                <a:solidFill>
                  <a:srgbClr val="002060"/>
                </a:solidFill>
                <a:latin typeface="Arial Narrow" panose="020B0606020202030204" pitchFamily="34" charset="0"/>
              </a:rPr>
              <a:t>serious</a:t>
            </a:r>
            <a:r>
              <a:rPr lang="fr-FR" sz="2000" dirty="0">
                <a:solidFill>
                  <a:srgbClr val="002060"/>
                </a:solidFill>
                <a:latin typeface="Arial Narrow" panose="020B0606020202030204" pitchFamily="34" charset="0"/>
              </a:rPr>
              <a:t>" content, </a:t>
            </a:r>
            <a:r>
              <a:rPr lang="fr-FR" sz="2000" dirty="0" err="1">
                <a:solidFill>
                  <a:srgbClr val="002060"/>
                </a:solidFill>
                <a:latin typeface="Arial Narrow" panose="020B0606020202030204" pitchFamily="34" charset="0"/>
              </a:rPr>
              <a:t>especially</a:t>
            </a:r>
            <a:r>
              <a:rPr lang="fr-FR" sz="2000" dirty="0">
                <a:solidFill>
                  <a:srgbClr val="002060"/>
                </a:solidFill>
                <a:latin typeface="Arial Narrow" panose="020B0606020202030204" pitchFamily="34" charset="0"/>
              </a:rPr>
              <a:t> </a:t>
            </a:r>
            <a:r>
              <a:rPr lang="fr-FR" sz="2000" dirty="0" err="1">
                <a:solidFill>
                  <a:srgbClr val="002060"/>
                </a:solidFill>
                <a:latin typeface="Arial Narrow" panose="020B0606020202030204" pitchFamily="34" charset="0"/>
              </a:rPr>
              <a:t>celebrities</a:t>
            </a:r>
            <a:r>
              <a:rPr lang="fr-FR" sz="2000" dirty="0">
                <a:solidFill>
                  <a:srgbClr val="002060"/>
                </a:solidFill>
                <a:latin typeface="Arial Narrow" panose="020B0606020202030204" pitchFamily="34" charset="0"/>
              </a:rPr>
              <a:t>, sports, and </a:t>
            </a:r>
            <a:r>
              <a:rPr lang="fr-FR" sz="2000" dirty="0" err="1">
                <a:solidFill>
                  <a:srgbClr val="002060"/>
                </a:solidFill>
                <a:latin typeface="Arial Narrow" panose="020B0606020202030204" pitchFamily="34" charset="0"/>
              </a:rPr>
              <a:t>sensationalist</a:t>
            </a:r>
            <a:r>
              <a:rPr lang="fr-FR" sz="2000" dirty="0">
                <a:solidFill>
                  <a:srgbClr val="002060"/>
                </a:solidFill>
                <a:latin typeface="Arial Narrow" panose="020B0606020202030204" pitchFamily="34" charset="0"/>
              </a:rPr>
              <a:t> crime stories</a:t>
            </a:r>
            <a:r>
              <a:rPr lang="fr-FR" sz="2000" dirty="0">
                <a:solidFill>
                  <a:srgbClr val="002060"/>
                </a:solidFill>
              </a:rPr>
              <a:t> </a:t>
            </a:r>
          </a:p>
          <a:p>
            <a:endParaRPr lang="fr-FR" sz="2000" dirty="0">
              <a:latin typeface="Arial Narrow" panose="020B0606020202030204" pitchFamily="34" charset="0"/>
            </a:endParaRPr>
          </a:p>
        </p:txBody>
      </p:sp>
      <p:graphicFrame>
        <p:nvGraphicFramePr>
          <p:cNvPr id="7" name="Espace réservé du contenu 6"/>
          <p:cNvGraphicFramePr>
            <a:graphicFrameLocks noGrp="1"/>
          </p:cNvGraphicFramePr>
          <p:nvPr>
            <p:ph sz="half" idx="2"/>
            <p:extLst>
              <p:ext uri="{D42A27DB-BD31-4B8C-83A1-F6EECF244321}">
                <p14:modId xmlns:p14="http://schemas.microsoft.com/office/powerpoint/2010/main" val="992980746"/>
              </p:ext>
            </p:extLst>
          </p:nvPr>
        </p:nvGraphicFramePr>
        <p:xfrm>
          <a:off x="676275" y="3071658"/>
          <a:ext cx="4184650" cy="2635558"/>
        </p:xfrm>
        <a:graphic>
          <a:graphicData uri="http://schemas.openxmlformats.org/drawingml/2006/table">
            <a:tbl>
              <a:tblPr firstRow="1" firstCol="1" bandRow="1">
                <a:tableStyleId>{5C22544A-7EE6-4342-B048-85BDC9FD1C3A}</a:tableStyleId>
              </a:tblPr>
              <a:tblGrid>
                <a:gridCol w="4184650">
                  <a:extLst>
                    <a:ext uri="{9D8B030D-6E8A-4147-A177-3AD203B41FA5}">
                      <a16:colId xmlns:a16="http://schemas.microsoft.com/office/drawing/2014/main" val="3861596261"/>
                    </a:ext>
                  </a:extLst>
                </a:gridCol>
              </a:tblGrid>
              <a:tr h="356415">
                <a:tc>
                  <a:txBody>
                    <a:bodyPr/>
                    <a:lstStyle/>
                    <a:p>
                      <a:pPr marR="15875" algn="ctr">
                        <a:lnSpc>
                          <a:spcPct val="107000"/>
                        </a:lnSpc>
                        <a:spcAft>
                          <a:spcPts val="0"/>
                        </a:spcAft>
                      </a:pPr>
                      <a:r>
                        <a:rPr lang="fr-FR" sz="1200" dirty="0" err="1">
                          <a:effectLst/>
                        </a:rPr>
                        <a:t>Tabloid</a:t>
                      </a:r>
                      <a:r>
                        <a:rPr lang="fr-FR" sz="1200" dirty="0">
                          <a:effectLst/>
                        </a:rPr>
                        <a:t>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76" marR="41622" marT="38273" marB="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tcPr>
                </a:tc>
                <a:extLst>
                  <a:ext uri="{0D108BD9-81ED-4DB2-BD59-A6C34878D82A}">
                    <a16:rowId xmlns:a16="http://schemas.microsoft.com/office/drawing/2014/main" val="3012378877"/>
                  </a:ext>
                </a:extLst>
              </a:tr>
              <a:tr h="386077">
                <a:tc>
                  <a:txBody>
                    <a:bodyPr/>
                    <a:lstStyle/>
                    <a:p>
                      <a:pPr>
                        <a:lnSpc>
                          <a:spcPct val="107000"/>
                        </a:lnSpc>
                        <a:spcAft>
                          <a:spcPts val="0"/>
                        </a:spcAft>
                      </a:pPr>
                      <a:r>
                        <a:rPr lang="fr-FR" sz="1200" dirty="0">
                          <a:effectLst/>
                        </a:rPr>
                        <a:t>Mix </a:t>
                      </a:r>
                      <a:r>
                        <a:rPr lang="fr-FR" sz="1200" dirty="0" err="1">
                          <a:effectLst/>
                        </a:rPr>
                        <a:t>fact</a:t>
                      </a:r>
                      <a:r>
                        <a:rPr lang="fr-FR" sz="1200" dirty="0">
                          <a:effectLst/>
                        </a:rPr>
                        <a:t> and </a:t>
                      </a:r>
                      <a:r>
                        <a:rPr lang="fr-FR" sz="1200" dirty="0" err="1">
                          <a:effectLst/>
                        </a:rPr>
                        <a:t>emotion</a:t>
                      </a:r>
                      <a:r>
                        <a:rPr lang="fr-FR" sz="1200" dirty="0">
                          <a:effectLst/>
                        </a:rPr>
                        <a:t>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76" marR="41622" marT="38273" marB="0" anchor="ct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3584044108"/>
                  </a:ext>
                </a:extLst>
              </a:tr>
              <a:tr h="374116">
                <a:tc>
                  <a:txBody>
                    <a:bodyPr/>
                    <a:lstStyle/>
                    <a:p>
                      <a:pPr>
                        <a:lnSpc>
                          <a:spcPct val="107000"/>
                        </a:lnSpc>
                        <a:spcAft>
                          <a:spcPts val="0"/>
                        </a:spcAft>
                      </a:pPr>
                      <a:r>
                        <a:rPr lang="fr-FR" sz="1200" dirty="0" err="1">
                          <a:effectLst/>
                        </a:rPr>
                        <a:t>Shorter</a:t>
                      </a:r>
                      <a:r>
                        <a:rPr lang="fr-FR" sz="1200" dirty="0">
                          <a:effectLst/>
                        </a:rPr>
                        <a:t> sentences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76" marR="41622" marT="38273" marB="0" anchor="ct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2214632561"/>
                  </a:ext>
                </a:extLst>
              </a:tr>
              <a:tr h="374116">
                <a:tc>
                  <a:txBody>
                    <a:bodyPr/>
                    <a:lstStyle/>
                    <a:p>
                      <a:pPr>
                        <a:lnSpc>
                          <a:spcPct val="107000"/>
                        </a:lnSpc>
                        <a:spcAft>
                          <a:spcPts val="0"/>
                        </a:spcAft>
                      </a:pPr>
                      <a:r>
                        <a:rPr lang="fr-FR" sz="1200" dirty="0">
                          <a:effectLst/>
                        </a:rPr>
                        <a:t>Use </a:t>
                      </a:r>
                      <a:r>
                        <a:rPr lang="fr-FR" sz="1200" dirty="0" err="1">
                          <a:effectLst/>
                        </a:rPr>
                        <a:t>biased</a:t>
                      </a:r>
                      <a:r>
                        <a:rPr lang="fr-FR" sz="1200" dirty="0">
                          <a:effectLst/>
                        </a:rPr>
                        <a:t> and </a:t>
                      </a:r>
                      <a:r>
                        <a:rPr lang="fr-FR" sz="1200" dirty="0" err="1">
                          <a:effectLst/>
                        </a:rPr>
                        <a:t>emotional</a:t>
                      </a:r>
                      <a:r>
                        <a:rPr lang="fr-FR" sz="1200" dirty="0">
                          <a:effectLst/>
                        </a:rPr>
                        <a:t> </a:t>
                      </a:r>
                      <a:r>
                        <a:rPr lang="fr-FR" sz="1200" dirty="0" err="1">
                          <a:effectLst/>
                        </a:rPr>
                        <a:t>language</a:t>
                      </a:r>
                      <a:r>
                        <a:rPr lang="fr-FR" sz="1200" dirty="0">
                          <a:effectLst/>
                        </a:rPr>
                        <a:t>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76" marR="41622" marT="38273" marB="0">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2949024054"/>
                  </a:ext>
                </a:extLst>
              </a:tr>
              <a:tr h="375552">
                <a:tc>
                  <a:txBody>
                    <a:bodyPr/>
                    <a:lstStyle/>
                    <a:p>
                      <a:pPr>
                        <a:lnSpc>
                          <a:spcPct val="107000"/>
                        </a:lnSpc>
                        <a:spcAft>
                          <a:spcPts val="0"/>
                        </a:spcAft>
                      </a:pPr>
                      <a:r>
                        <a:rPr lang="fr-FR" sz="1200" dirty="0">
                          <a:effectLst/>
                        </a:rPr>
                        <a:t>Stories are mixed </a:t>
                      </a:r>
                      <a:r>
                        <a:rPr lang="fr-FR" sz="1200" dirty="0" err="1">
                          <a:effectLst/>
                        </a:rPr>
                        <a:t>together</a:t>
                      </a:r>
                      <a:r>
                        <a:rPr lang="fr-FR" sz="1200" dirty="0">
                          <a:effectLst/>
                        </a:rPr>
                        <a:t>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76" marR="41622" marT="38273" marB="0" anchor="ct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1420430620"/>
                  </a:ext>
                </a:extLst>
              </a:tr>
              <a:tr h="374116">
                <a:tc>
                  <a:txBody>
                    <a:bodyPr/>
                    <a:lstStyle/>
                    <a:p>
                      <a:pPr>
                        <a:lnSpc>
                          <a:spcPct val="107000"/>
                        </a:lnSpc>
                        <a:spcAft>
                          <a:spcPts val="0"/>
                        </a:spcAft>
                      </a:pPr>
                      <a:r>
                        <a:rPr lang="fr-FR" sz="1200" dirty="0" err="1">
                          <a:effectLst/>
                        </a:rPr>
                        <a:t>Less</a:t>
                      </a:r>
                      <a:r>
                        <a:rPr lang="fr-FR" sz="1200" dirty="0">
                          <a:effectLst/>
                        </a:rPr>
                        <a:t> </a:t>
                      </a:r>
                      <a:r>
                        <a:rPr lang="fr-FR" sz="1200" dirty="0" err="1">
                          <a:effectLst/>
                        </a:rPr>
                        <a:t>complex</a:t>
                      </a:r>
                      <a:r>
                        <a:rPr lang="fr-FR" sz="1200" dirty="0">
                          <a:effectLst/>
                        </a:rPr>
                        <a:t> </a:t>
                      </a:r>
                      <a:r>
                        <a:rPr lang="fr-FR" sz="1200" dirty="0" err="1">
                          <a:effectLst/>
                        </a:rPr>
                        <a:t>vocabulary</a:t>
                      </a:r>
                      <a:r>
                        <a:rPr lang="fr-FR" sz="1200" dirty="0">
                          <a:effectLst/>
                        </a:rPr>
                        <a:t>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76" marR="41622" marT="38273" marB="0" anchor="ct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393299991"/>
                  </a:ext>
                </a:extLst>
              </a:tr>
              <a:tr h="395166">
                <a:tc>
                  <a:txBody>
                    <a:bodyPr/>
                    <a:lstStyle/>
                    <a:p>
                      <a:pPr>
                        <a:lnSpc>
                          <a:spcPct val="107000"/>
                        </a:lnSpc>
                        <a:spcAft>
                          <a:spcPts val="0"/>
                        </a:spcAft>
                      </a:pPr>
                      <a:r>
                        <a:rPr lang="fr-FR" sz="1200" dirty="0">
                          <a:effectLst/>
                        </a:rPr>
                        <a:t>Focus on </a:t>
                      </a:r>
                      <a:r>
                        <a:rPr lang="fr-FR" sz="1200" dirty="0" err="1">
                          <a:effectLst/>
                        </a:rPr>
                        <a:t>famous</a:t>
                      </a:r>
                      <a:r>
                        <a:rPr lang="fr-FR" sz="1200" dirty="0">
                          <a:effectLst/>
                        </a:rPr>
                        <a:t> people, </a:t>
                      </a:r>
                      <a:r>
                        <a:rPr lang="fr-FR" sz="1200" dirty="0" err="1">
                          <a:effectLst/>
                        </a:rPr>
                        <a:t>private</a:t>
                      </a:r>
                      <a:r>
                        <a:rPr lang="fr-FR" sz="1200" dirty="0">
                          <a:effectLst/>
                        </a:rPr>
                        <a:t> </a:t>
                      </a:r>
                      <a:r>
                        <a:rPr lang="fr-FR" sz="1200" dirty="0" err="1">
                          <a:effectLst/>
                        </a:rPr>
                        <a:t>lives</a:t>
                      </a:r>
                      <a:r>
                        <a:rPr lang="fr-FR" sz="1200" dirty="0">
                          <a:effectLst/>
                        </a:rPr>
                        <a:t> and </a:t>
                      </a:r>
                      <a:r>
                        <a:rPr lang="fr-FR" sz="1200" dirty="0" err="1">
                          <a:effectLst/>
                        </a:rPr>
                        <a:t>scandal</a:t>
                      </a:r>
                      <a:r>
                        <a:rPr lang="fr-FR" sz="1200" dirty="0">
                          <a:effectLst/>
                        </a:rPr>
                        <a:t>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76" marR="41622" marT="38273" marB="0">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1109431209"/>
                  </a:ext>
                </a:extLst>
              </a:tr>
            </a:tbl>
          </a:graphicData>
        </a:graphic>
      </p:graphicFrame>
      <p:sp>
        <p:nvSpPr>
          <p:cNvPr id="5" name="Espace réservé du texte 4"/>
          <p:cNvSpPr>
            <a:spLocks noGrp="1"/>
          </p:cNvSpPr>
          <p:nvPr>
            <p:ph type="body" sz="quarter" idx="3"/>
          </p:nvPr>
        </p:nvSpPr>
        <p:spPr>
          <a:xfrm>
            <a:off x="5087938" y="1815540"/>
            <a:ext cx="4185618" cy="576262"/>
          </a:xfrm>
        </p:spPr>
        <p:txBody>
          <a:bodyPr/>
          <a:lstStyle/>
          <a:p>
            <a:pPr algn="just"/>
            <a:r>
              <a:rPr lang="fr-FR" sz="2000" dirty="0">
                <a:solidFill>
                  <a:srgbClr val="002060"/>
                </a:solidFill>
                <a:latin typeface="Arial Narrow" panose="020B0606020202030204" pitchFamily="34" charset="0"/>
              </a:rPr>
              <a:t>A standard or full </a:t>
            </a:r>
            <a:r>
              <a:rPr lang="fr-FR" sz="2000" dirty="0" err="1">
                <a:solidFill>
                  <a:srgbClr val="002060"/>
                </a:solidFill>
                <a:latin typeface="Arial Narrow" panose="020B0606020202030204" pitchFamily="34" charset="0"/>
              </a:rPr>
              <a:t>sized</a:t>
            </a:r>
            <a:r>
              <a:rPr lang="fr-FR" sz="2000" dirty="0">
                <a:solidFill>
                  <a:srgbClr val="002060"/>
                </a:solidFill>
                <a:latin typeface="Arial Narrow" panose="020B0606020202030204" pitchFamily="34" charset="0"/>
              </a:rPr>
              <a:t> </a:t>
            </a:r>
            <a:r>
              <a:rPr lang="fr-FR" sz="2000" dirty="0" err="1">
                <a:solidFill>
                  <a:srgbClr val="002060"/>
                </a:solidFill>
                <a:latin typeface="Arial Narrow" panose="020B0606020202030204" pitchFamily="34" charset="0"/>
              </a:rPr>
              <a:t>newspaper</a:t>
            </a:r>
            <a:r>
              <a:rPr lang="fr-FR" sz="2000" dirty="0">
                <a:solidFill>
                  <a:srgbClr val="002060"/>
                </a:solidFill>
                <a:latin typeface="Arial Narrow" panose="020B0606020202030204" pitchFamily="34" charset="0"/>
              </a:rPr>
              <a:t> </a:t>
            </a:r>
            <a:r>
              <a:rPr lang="fr-FR" sz="2000" dirty="0" err="1">
                <a:solidFill>
                  <a:srgbClr val="002060"/>
                </a:solidFill>
                <a:latin typeface="Arial Narrow" panose="020B0606020202030204" pitchFamily="34" charset="0"/>
              </a:rPr>
              <a:t>that</a:t>
            </a:r>
            <a:r>
              <a:rPr lang="fr-FR" sz="2000" dirty="0">
                <a:solidFill>
                  <a:srgbClr val="002060"/>
                </a:solidFill>
                <a:latin typeface="Arial Narrow" panose="020B0606020202030204" pitchFamily="34" charset="0"/>
              </a:rPr>
              <a:t> </a:t>
            </a:r>
            <a:r>
              <a:rPr lang="fr-FR" sz="2000" dirty="0" err="1">
                <a:solidFill>
                  <a:srgbClr val="002060"/>
                </a:solidFill>
                <a:latin typeface="Arial Narrow" panose="020B0606020202030204" pitchFamily="34" charset="0"/>
              </a:rPr>
              <a:t>takes</a:t>
            </a:r>
            <a:r>
              <a:rPr lang="fr-FR" sz="2000" dirty="0">
                <a:solidFill>
                  <a:srgbClr val="002060"/>
                </a:solidFill>
                <a:latin typeface="Arial Narrow" panose="020B0606020202030204" pitchFamily="34" charset="0"/>
              </a:rPr>
              <a:t> a </a:t>
            </a:r>
            <a:r>
              <a:rPr lang="fr-FR" sz="2000" dirty="0" err="1">
                <a:solidFill>
                  <a:srgbClr val="002060"/>
                </a:solidFill>
                <a:latin typeface="Arial Narrow" panose="020B0606020202030204" pitchFamily="34" charset="0"/>
              </a:rPr>
              <a:t>serious</a:t>
            </a:r>
            <a:r>
              <a:rPr lang="fr-FR" sz="2000" dirty="0">
                <a:solidFill>
                  <a:srgbClr val="002060"/>
                </a:solidFill>
                <a:latin typeface="Arial Narrow" panose="020B0606020202030204" pitchFamily="34" charset="0"/>
              </a:rPr>
              <a:t> look at major news stories</a:t>
            </a:r>
          </a:p>
        </p:txBody>
      </p:sp>
      <p:graphicFrame>
        <p:nvGraphicFramePr>
          <p:cNvPr id="8" name="Espace réservé du contenu 7"/>
          <p:cNvGraphicFramePr>
            <a:graphicFrameLocks noGrp="1"/>
          </p:cNvGraphicFramePr>
          <p:nvPr>
            <p:ph sz="quarter" idx="4"/>
            <p:extLst>
              <p:ext uri="{D42A27DB-BD31-4B8C-83A1-F6EECF244321}">
                <p14:modId xmlns:p14="http://schemas.microsoft.com/office/powerpoint/2010/main" val="3569312722"/>
              </p:ext>
            </p:extLst>
          </p:nvPr>
        </p:nvGraphicFramePr>
        <p:xfrm>
          <a:off x="5087938" y="3071159"/>
          <a:ext cx="4186237" cy="2636557"/>
        </p:xfrm>
        <a:graphic>
          <a:graphicData uri="http://schemas.openxmlformats.org/drawingml/2006/table">
            <a:tbl>
              <a:tblPr firstRow="1" firstCol="1" bandRow="1">
                <a:tableStyleId>{5C22544A-7EE6-4342-B048-85BDC9FD1C3A}</a:tableStyleId>
              </a:tblPr>
              <a:tblGrid>
                <a:gridCol w="4186237">
                  <a:extLst>
                    <a:ext uri="{9D8B030D-6E8A-4147-A177-3AD203B41FA5}">
                      <a16:colId xmlns:a16="http://schemas.microsoft.com/office/drawing/2014/main" val="2398785199"/>
                    </a:ext>
                  </a:extLst>
                </a:gridCol>
              </a:tblGrid>
              <a:tr h="356550">
                <a:tc>
                  <a:txBody>
                    <a:bodyPr/>
                    <a:lstStyle/>
                    <a:p>
                      <a:pPr marR="10160" algn="ctr">
                        <a:lnSpc>
                          <a:spcPct val="107000"/>
                        </a:lnSpc>
                        <a:spcAft>
                          <a:spcPts val="0"/>
                        </a:spcAft>
                      </a:pPr>
                      <a:r>
                        <a:rPr lang="fr-FR" sz="1200" dirty="0" err="1">
                          <a:effectLst/>
                        </a:rPr>
                        <a:t>Broadsheet</a:t>
                      </a:r>
                      <a:r>
                        <a:rPr lang="fr-FR" sz="1200" dirty="0">
                          <a:effectLst/>
                        </a:rPr>
                        <a:t>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95" marR="41637" marT="38287" marB="0" anchor="ct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tcPr>
                </a:tc>
                <a:extLst>
                  <a:ext uri="{0D108BD9-81ED-4DB2-BD59-A6C34878D82A}">
                    <a16:rowId xmlns:a16="http://schemas.microsoft.com/office/drawing/2014/main" val="1979715664"/>
                  </a:ext>
                </a:extLst>
              </a:tr>
              <a:tr h="386223">
                <a:tc>
                  <a:txBody>
                    <a:bodyPr/>
                    <a:lstStyle/>
                    <a:p>
                      <a:pPr marL="3175">
                        <a:lnSpc>
                          <a:spcPct val="107000"/>
                        </a:lnSpc>
                        <a:spcAft>
                          <a:spcPts val="0"/>
                        </a:spcAft>
                      </a:pPr>
                      <a:r>
                        <a:rPr lang="fr-FR" sz="1200" dirty="0">
                          <a:effectLst/>
                        </a:rPr>
                        <a:t>More </a:t>
                      </a:r>
                      <a:r>
                        <a:rPr lang="fr-FR" sz="1200" dirty="0" err="1">
                          <a:effectLst/>
                        </a:rPr>
                        <a:t>fact</a:t>
                      </a:r>
                      <a:r>
                        <a:rPr lang="fr-FR" sz="1200" dirty="0">
                          <a:effectLst/>
                        </a:rPr>
                        <a:t> </a:t>
                      </a:r>
                      <a:r>
                        <a:rPr lang="fr-FR" sz="1200" dirty="0" err="1">
                          <a:effectLst/>
                        </a:rPr>
                        <a:t>than</a:t>
                      </a:r>
                      <a:r>
                        <a:rPr lang="fr-FR" sz="1200" dirty="0">
                          <a:effectLst/>
                        </a:rPr>
                        <a:t> </a:t>
                      </a:r>
                      <a:r>
                        <a:rPr lang="fr-FR" sz="1200" dirty="0" err="1">
                          <a:effectLst/>
                        </a:rPr>
                        <a:t>emotion</a:t>
                      </a:r>
                      <a:r>
                        <a:rPr lang="fr-FR" sz="1200" dirty="0">
                          <a:effectLst/>
                        </a:rPr>
                        <a:t>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95" marR="41637" marT="38287" marB="0" anchor="ct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1843136016"/>
                  </a:ext>
                </a:extLst>
              </a:tr>
              <a:tr h="374258">
                <a:tc>
                  <a:txBody>
                    <a:bodyPr/>
                    <a:lstStyle/>
                    <a:p>
                      <a:pPr marL="3175">
                        <a:lnSpc>
                          <a:spcPct val="107000"/>
                        </a:lnSpc>
                        <a:spcAft>
                          <a:spcPts val="0"/>
                        </a:spcAft>
                      </a:pPr>
                      <a:r>
                        <a:rPr lang="fr-FR" sz="1200" dirty="0">
                          <a:effectLst/>
                        </a:rPr>
                        <a:t>Longer sentences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95" marR="41637" marT="38287" marB="0" anchor="ct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3407992784"/>
                  </a:ext>
                </a:extLst>
              </a:tr>
              <a:tr h="374258">
                <a:tc>
                  <a:txBody>
                    <a:bodyPr/>
                    <a:lstStyle/>
                    <a:p>
                      <a:pPr marL="3175" algn="just">
                        <a:lnSpc>
                          <a:spcPct val="107000"/>
                        </a:lnSpc>
                        <a:spcAft>
                          <a:spcPts val="0"/>
                        </a:spcAft>
                      </a:pPr>
                      <a:r>
                        <a:rPr lang="fr-FR" sz="1200" dirty="0" err="1">
                          <a:effectLst/>
                        </a:rPr>
                        <a:t>Unbiased</a:t>
                      </a:r>
                      <a:r>
                        <a:rPr lang="fr-FR" sz="1200" dirty="0">
                          <a:effectLst/>
                        </a:rPr>
                        <a:t> and </a:t>
                      </a:r>
                      <a:r>
                        <a:rPr lang="fr-FR" sz="1200" dirty="0" err="1">
                          <a:effectLst/>
                        </a:rPr>
                        <a:t>clear</a:t>
                      </a:r>
                      <a:r>
                        <a:rPr lang="fr-FR" sz="1200" dirty="0">
                          <a:effectLst/>
                        </a:rPr>
                        <a:t> </a:t>
                      </a:r>
                      <a:r>
                        <a:rPr lang="fr-FR" sz="1200" dirty="0" err="1">
                          <a:effectLst/>
                        </a:rPr>
                        <a:t>language</a:t>
                      </a:r>
                      <a:r>
                        <a:rPr lang="fr-FR" sz="1200" dirty="0">
                          <a:effectLst/>
                        </a:rPr>
                        <a:t>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95" marR="41637" marT="38287" marB="0" anchor="ct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2830002693"/>
                  </a:ext>
                </a:extLst>
              </a:tr>
              <a:tr h="375694">
                <a:tc>
                  <a:txBody>
                    <a:bodyPr/>
                    <a:lstStyle/>
                    <a:p>
                      <a:pPr marL="3175">
                        <a:lnSpc>
                          <a:spcPct val="107000"/>
                        </a:lnSpc>
                        <a:spcAft>
                          <a:spcPts val="0"/>
                        </a:spcAft>
                      </a:pPr>
                      <a:r>
                        <a:rPr lang="fr-FR" sz="1200" dirty="0" err="1">
                          <a:effectLst/>
                        </a:rPr>
                        <a:t>Divided</a:t>
                      </a:r>
                      <a:r>
                        <a:rPr lang="fr-FR" sz="1200" dirty="0">
                          <a:effectLst/>
                        </a:rPr>
                        <a:t> </a:t>
                      </a:r>
                      <a:r>
                        <a:rPr lang="fr-FR" sz="1200" dirty="0" err="1">
                          <a:effectLst/>
                        </a:rPr>
                        <a:t>into</a:t>
                      </a:r>
                      <a:r>
                        <a:rPr lang="fr-FR" sz="1200" dirty="0">
                          <a:effectLst/>
                        </a:rPr>
                        <a:t> </a:t>
                      </a:r>
                      <a:r>
                        <a:rPr lang="fr-FR" sz="1200" dirty="0" err="1">
                          <a:effectLst/>
                        </a:rPr>
                        <a:t>clear</a:t>
                      </a:r>
                      <a:r>
                        <a:rPr lang="fr-FR" sz="1200" dirty="0">
                          <a:effectLst/>
                        </a:rPr>
                        <a:t> sections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95" marR="41637" marT="38287" marB="0" anchor="ct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3033792440"/>
                  </a:ext>
                </a:extLst>
              </a:tr>
              <a:tr h="374258">
                <a:tc>
                  <a:txBody>
                    <a:bodyPr/>
                    <a:lstStyle/>
                    <a:p>
                      <a:pPr marL="3175">
                        <a:lnSpc>
                          <a:spcPct val="107000"/>
                        </a:lnSpc>
                        <a:spcAft>
                          <a:spcPts val="0"/>
                        </a:spcAft>
                      </a:pPr>
                      <a:r>
                        <a:rPr lang="fr-FR" sz="1200" dirty="0" err="1">
                          <a:effectLst/>
                        </a:rPr>
                        <a:t>Complicated</a:t>
                      </a:r>
                      <a:r>
                        <a:rPr lang="fr-FR" sz="1200" dirty="0">
                          <a:effectLst/>
                        </a:rPr>
                        <a:t> </a:t>
                      </a:r>
                      <a:r>
                        <a:rPr lang="fr-FR" sz="1200" dirty="0" err="1">
                          <a:effectLst/>
                        </a:rPr>
                        <a:t>Vocabulary</a:t>
                      </a:r>
                      <a:r>
                        <a:rPr lang="fr-FR" sz="1200" dirty="0">
                          <a:effectLst/>
                        </a:rPr>
                        <a:t>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95" marR="41637" marT="38287" marB="0" anchor="ct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337354255"/>
                  </a:ext>
                </a:extLst>
              </a:tr>
              <a:tr h="395316">
                <a:tc>
                  <a:txBody>
                    <a:bodyPr/>
                    <a:lstStyle/>
                    <a:p>
                      <a:pPr marL="3175">
                        <a:lnSpc>
                          <a:spcPct val="107000"/>
                        </a:lnSpc>
                        <a:spcAft>
                          <a:spcPts val="0"/>
                        </a:spcAft>
                      </a:pPr>
                      <a:r>
                        <a:rPr lang="fr-FR" sz="1200" dirty="0">
                          <a:effectLst/>
                        </a:rPr>
                        <a:t>Focus on major national and international </a:t>
                      </a:r>
                      <a:r>
                        <a:rPr lang="fr-FR" sz="1200" dirty="0" err="1">
                          <a:effectLst/>
                        </a:rPr>
                        <a:t>events</a:t>
                      </a:r>
                      <a:r>
                        <a:rPr lang="fr-FR" sz="1200" dirty="0">
                          <a:effectLst/>
                        </a:rPr>
                        <a:t> </a:t>
                      </a:r>
                      <a:endParaRPr lang="fr-FR"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295" marR="41637" marT="38287" marB="0">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tcPr>
                </a:tc>
                <a:extLst>
                  <a:ext uri="{0D108BD9-81ED-4DB2-BD59-A6C34878D82A}">
                    <a16:rowId xmlns:a16="http://schemas.microsoft.com/office/drawing/2014/main" val="1112118747"/>
                  </a:ext>
                </a:extLst>
              </a:tr>
            </a:tbl>
          </a:graphicData>
        </a:graphic>
      </p:graphicFrame>
      <p:sp>
        <p:nvSpPr>
          <p:cNvPr id="6" name="Espace réservé du pied de page 5"/>
          <p:cNvSpPr>
            <a:spLocks noGrp="1"/>
          </p:cNvSpPr>
          <p:nvPr>
            <p:ph type="ftr" sz="quarter" idx="11"/>
          </p:nvPr>
        </p:nvSpPr>
        <p:spPr/>
        <p:txBody>
          <a:bodyPr/>
          <a:lstStyle/>
          <a:p>
            <a:r>
              <a:rPr lang="fr-FR"/>
              <a:t>DULASP Intermediate M1 2025/2026</a:t>
            </a:r>
            <a:endParaRPr lang="fr-FR" dirty="0"/>
          </a:p>
        </p:txBody>
      </p:sp>
    </p:spTree>
    <p:extLst>
      <p:ext uri="{BB962C8B-B14F-4D97-AF65-F5344CB8AC3E}">
        <p14:creationId xmlns:p14="http://schemas.microsoft.com/office/powerpoint/2010/main" val="485727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3" y="342181"/>
            <a:ext cx="8596668" cy="1320800"/>
          </a:xfrm>
        </p:spPr>
        <p:txBody>
          <a:bodyPr>
            <a:normAutofit fontScale="90000"/>
          </a:bodyPr>
          <a:lstStyle/>
          <a:p>
            <a:pPr algn="just"/>
            <a:r>
              <a:rPr lang="fr-FR" sz="2700" b="1" spc="600" dirty="0">
                <a:solidFill>
                  <a:srgbClr val="002060"/>
                </a:solidFill>
                <a:effectLst>
                  <a:outerShdw blurRad="38100" dist="38100" dir="2700000" algn="tl">
                    <a:srgbClr val="000000">
                      <a:alpha val="43137"/>
                    </a:srgbClr>
                  </a:outerShdw>
                </a:effectLst>
                <a:latin typeface="Arial Narrow" panose="020B0606020202030204" pitchFamily="34" charset="0"/>
              </a:rPr>
              <a:t>The </a:t>
            </a:r>
            <a:r>
              <a:rPr lang="fr-FR" sz="2700" b="1" spc="600" dirty="0" err="1">
                <a:solidFill>
                  <a:srgbClr val="002060"/>
                </a:solidFill>
                <a:effectLst>
                  <a:outerShdw blurRad="38100" dist="38100" dir="2700000" algn="tl">
                    <a:srgbClr val="000000">
                      <a:alpha val="43137"/>
                    </a:srgbClr>
                  </a:outerShdw>
                </a:effectLst>
                <a:latin typeface="Arial Narrow" panose="020B0606020202030204" pitchFamily="34" charset="0"/>
              </a:rPr>
              <a:t>biggest</a:t>
            </a:r>
            <a:r>
              <a:rPr lang="fr-FR" sz="2700" b="1" spc="600" dirty="0">
                <a:solidFill>
                  <a:srgbClr val="002060"/>
                </a:solidFill>
                <a:effectLst>
                  <a:outerShdw blurRad="38100" dist="38100" dir="2700000" algn="tl">
                    <a:srgbClr val="000000">
                      <a:alpha val="43137"/>
                    </a:srgbClr>
                  </a:outerShdw>
                </a:effectLst>
                <a:latin typeface="Arial Narrow" panose="020B0606020202030204" pitchFamily="34" charset="0"/>
              </a:rPr>
              <a:t> </a:t>
            </a:r>
            <a:r>
              <a:rPr lang="fr-FR" sz="2700" b="1" spc="600" dirty="0" err="1">
                <a:solidFill>
                  <a:srgbClr val="002060"/>
                </a:solidFill>
                <a:effectLst>
                  <a:outerShdw blurRad="38100" dist="38100" dir="2700000" algn="tl">
                    <a:srgbClr val="000000">
                      <a:alpha val="43137"/>
                    </a:srgbClr>
                  </a:outerShdw>
                </a:effectLst>
                <a:latin typeface="Arial Narrow" panose="020B0606020202030204" pitchFamily="34" charset="0"/>
              </a:rPr>
              <a:t>difference</a:t>
            </a:r>
            <a:r>
              <a:rPr lang="fr-FR" sz="2700" b="1" spc="600" dirty="0">
                <a:solidFill>
                  <a:srgbClr val="002060"/>
                </a:solidFill>
                <a:effectLst>
                  <a:outerShdw blurRad="38100" dist="38100" dir="2700000" algn="tl">
                    <a:srgbClr val="000000">
                      <a:alpha val="43137"/>
                    </a:srgbClr>
                  </a:outerShdw>
                </a:effectLst>
                <a:latin typeface="Arial Narrow" panose="020B0606020202030204" pitchFamily="34" charset="0"/>
              </a:rPr>
              <a:t> </a:t>
            </a:r>
            <a:r>
              <a:rPr lang="fr-FR" sz="2700" b="1" spc="600" dirty="0" err="1">
                <a:solidFill>
                  <a:srgbClr val="002060"/>
                </a:solidFill>
                <a:effectLst>
                  <a:outerShdw blurRad="38100" dist="38100" dir="2700000" algn="tl">
                    <a:srgbClr val="000000">
                      <a:alpha val="43137"/>
                    </a:srgbClr>
                  </a:outerShdw>
                </a:effectLst>
                <a:latin typeface="Arial Narrow" panose="020B0606020202030204" pitchFamily="34" charset="0"/>
              </a:rPr>
              <a:t>between</a:t>
            </a:r>
            <a:r>
              <a:rPr lang="fr-FR" sz="2700" b="1" spc="600" dirty="0">
                <a:solidFill>
                  <a:srgbClr val="002060"/>
                </a:solidFill>
                <a:effectLst>
                  <a:outerShdw blurRad="38100" dist="38100" dir="2700000" algn="tl">
                    <a:srgbClr val="000000">
                      <a:alpha val="43137"/>
                    </a:srgbClr>
                  </a:outerShdw>
                </a:effectLst>
                <a:latin typeface="Arial Narrow" panose="020B0606020202030204" pitchFamily="34" charset="0"/>
              </a:rPr>
              <a:t> the </a:t>
            </a:r>
            <a:r>
              <a:rPr lang="fr-FR" sz="2700" b="1" spc="600" dirty="0" err="1">
                <a:solidFill>
                  <a:srgbClr val="002060"/>
                </a:solidFill>
                <a:effectLst>
                  <a:outerShdw blurRad="38100" dist="38100" dir="2700000" algn="tl">
                    <a:srgbClr val="000000">
                      <a:alpha val="43137"/>
                    </a:srgbClr>
                  </a:outerShdw>
                </a:effectLst>
                <a:latin typeface="Arial Narrow" panose="020B0606020202030204" pitchFamily="34" charset="0"/>
              </a:rPr>
              <a:t>two</a:t>
            </a:r>
            <a:r>
              <a:rPr lang="fr-FR" sz="2700" b="1" spc="600" dirty="0">
                <a:solidFill>
                  <a:srgbClr val="002060"/>
                </a:solidFill>
                <a:effectLst>
                  <a:outerShdw blurRad="38100" dist="38100" dir="2700000" algn="tl">
                    <a:srgbClr val="000000">
                      <a:alpha val="43137"/>
                    </a:srgbClr>
                  </a:outerShdw>
                </a:effectLst>
                <a:latin typeface="Arial Narrow" panose="020B0606020202030204" pitchFamily="34" charset="0"/>
              </a:rPr>
              <a:t> types of </a:t>
            </a:r>
            <a:r>
              <a:rPr lang="fr-FR" sz="2700" b="1" spc="600" dirty="0" err="1">
                <a:solidFill>
                  <a:srgbClr val="002060"/>
                </a:solidFill>
                <a:effectLst>
                  <a:outerShdw blurRad="38100" dist="38100" dir="2700000" algn="tl">
                    <a:srgbClr val="000000">
                      <a:alpha val="43137"/>
                    </a:srgbClr>
                  </a:outerShdw>
                </a:effectLst>
                <a:latin typeface="Arial Narrow" panose="020B0606020202030204" pitchFamily="34" charset="0"/>
              </a:rPr>
              <a:t>paper</a:t>
            </a:r>
            <a:r>
              <a:rPr lang="fr-FR" sz="2700" b="1" spc="600" dirty="0">
                <a:solidFill>
                  <a:srgbClr val="002060"/>
                </a:solidFill>
                <a:effectLst>
                  <a:outerShdw blurRad="38100" dist="38100" dir="2700000" algn="tl">
                    <a:srgbClr val="000000">
                      <a:alpha val="43137"/>
                    </a:srgbClr>
                  </a:outerShdw>
                </a:effectLst>
                <a:latin typeface="Arial Narrow" panose="020B0606020202030204" pitchFamily="34" charset="0"/>
              </a:rPr>
              <a:t> </a:t>
            </a:r>
            <a:r>
              <a:rPr lang="fr-FR" sz="2700" b="1" spc="600" dirty="0" err="1">
                <a:solidFill>
                  <a:srgbClr val="002060"/>
                </a:solidFill>
                <a:effectLst>
                  <a:outerShdw blurRad="38100" dist="38100" dir="2700000" algn="tl">
                    <a:srgbClr val="000000">
                      <a:alpha val="43137"/>
                    </a:srgbClr>
                  </a:outerShdw>
                </a:effectLst>
                <a:latin typeface="Arial Narrow" panose="020B0606020202030204" pitchFamily="34" charset="0"/>
              </a:rPr>
              <a:t>is</a:t>
            </a:r>
            <a:r>
              <a:rPr lang="fr-FR" sz="2700" b="1" spc="600" dirty="0">
                <a:solidFill>
                  <a:srgbClr val="002060"/>
                </a:solidFill>
                <a:effectLst>
                  <a:outerShdw blurRad="38100" dist="38100" dir="2700000" algn="tl">
                    <a:srgbClr val="000000">
                      <a:alpha val="43137"/>
                    </a:srgbClr>
                  </a:outerShdw>
                </a:effectLst>
                <a:latin typeface="Arial Narrow" panose="020B0606020202030204" pitchFamily="34" charset="0"/>
              </a:rPr>
              <a:t> to </a:t>
            </a:r>
            <a:r>
              <a:rPr lang="fr-FR" sz="2700" b="1" spc="600" dirty="0" err="1">
                <a:solidFill>
                  <a:srgbClr val="002060"/>
                </a:solidFill>
                <a:effectLst>
                  <a:outerShdw blurRad="38100" dist="38100" dir="2700000" algn="tl">
                    <a:srgbClr val="000000">
                      <a:alpha val="43137"/>
                    </a:srgbClr>
                  </a:outerShdw>
                </a:effectLst>
                <a:latin typeface="Arial Narrow" panose="020B0606020202030204" pitchFamily="34" charset="0"/>
              </a:rPr>
              <a:t>be</a:t>
            </a:r>
            <a:r>
              <a:rPr lang="fr-FR" sz="2700" b="1" spc="600" dirty="0">
                <a:solidFill>
                  <a:srgbClr val="002060"/>
                </a:solidFill>
                <a:effectLst>
                  <a:outerShdw blurRad="38100" dist="38100" dir="2700000" algn="tl">
                    <a:srgbClr val="000000">
                      <a:alpha val="43137"/>
                    </a:srgbClr>
                  </a:outerShdw>
                </a:effectLst>
                <a:latin typeface="Arial Narrow" panose="020B0606020202030204" pitchFamily="34" charset="0"/>
              </a:rPr>
              <a:t> </a:t>
            </a:r>
            <a:r>
              <a:rPr lang="fr-FR" sz="2700" b="1" spc="600" dirty="0" err="1">
                <a:solidFill>
                  <a:srgbClr val="002060"/>
                </a:solidFill>
                <a:effectLst>
                  <a:outerShdw blurRad="38100" dist="38100" dir="2700000" algn="tl">
                    <a:srgbClr val="000000">
                      <a:alpha val="43137"/>
                    </a:srgbClr>
                  </a:outerShdw>
                </a:effectLst>
                <a:latin typeface="Arial Narrow" panose="020B0606020202030204" pitchFamily="34" charset="0"/>
              </a:rPr>
              <a:t>found</a:t>
            </a:r>
            <a:r>
              <a:rPr lang="fr-FR" sz="2700" b="1" spc="600" dirty="0">
                <a:solidFill>
                  <a:srgbClr val="002060"/>
                </a:solidFill>
                <a:effectLst>
                  <a:outerShdw blurRad="38100" dist="38100" dir="2700000" algn="tl">
                    <a:srgbClr val="000000">
                      <a:alpha val="43137"/>
                    </a:srgbClr>
                  </a:outerShdw>
                </a:effectLst>
                <a:latin typeface="Arial Narrow" panose="020B0606020202030204" pitchFamily="34" charset="0"/>
              </a:rPr>
              <a:t> in </a:t>
            </a:r>
            <a:r>
              <a:rPr lang="fr-FR" sz="2700" b="1" spc="600" dirty="0" err="1">
                <a:solidFill>
                  <a:srgbClr val="002060"/>
                </a:solidFill>
                <a:effectLst>
                  <a:outerShdw blurRad="38100" dist="38100" dir="2700000" algn="tl">
                    <a:srgbClr val="000000">
                      <a:alpha val="43137"/>
                    </a:srgbClr>
                  </a:outerShdw>
                </a:effectLst>
                <a:latin typeface="Arial Narrow" panose="020B0606020202030204" pitchFamily="34" charset="0"/>
              </a:rPr>
              <a:t>language</a:t>
            </a:r>
            <a:br>
              <a:rPr lang="fr-FR" dirty="0">
                <a:solidFill>
                  <a:srgbClr val="002060"/>
                </a:solidFill>
              </a:rPr>
            </a:br>
            <a:endParaRPr lang="fr-FR" dirty="0">
              <a:solidFill>
                <a:srgbClr val="002060"/>
              </a:solidFill>
            </a:endParaRPr>
          </a:p>
        </p:txBody>
      </p:sp>
      <p:sp>
        <p:nvSpPr>
          <p:cNvPr id="3" name="Espace réservé du texte 2"/>
          <p:cNvSpPr>
            <a:spLocks noGrp="1"/>
          </p:cNvSpPr>
          <p:nvPr>
            <p:ph type="body" idx="1"/>
          </p:nvPr>
        </p:nvSpPr>
        <p:spPr>
          <a:solidFill>
            <a:srgbClr val="00A98C"/>
          </a:solidFill>
          <a:effectLst>
            <a:outerShdw blurRad="50800" dist="38100" dir="2700000" algn="tl" rotWithShape="0">
              <a:prstClr val="black">
                <a:alpha val="40000"/>
              </a:prstClr>
            </a:outerShdw>
          </a:effectLst>
        </p:spPr>
        <p:txBody>
          <a:bodyPr/>
          <a:lstStyle/>
          <a:p>
            <a:pPr algn="ctr"/>
            <a:r>
              <a:rPr lang="fr-FR" b="1" dirty="0" err="1">
                <a:solidFill>
                  <a:schemeClr val="bg1"/>
                </a:solidFill>
                <a:effectLst>
                  <a:glow rad="63500">
                    <a:schemeClr val="accent1">
                      <a:satMod val="175000"/>
                      <a:alpha val="40000"/>
                    </a:schemeClr>
                  </a:glow>
                </a:effectLst>
                <a:latin typeface="Arial Narrow" panose="020B0606020202030204" pitchFamily="34" charset="0"/>
              </a:rPr>
              <a:t>Tabloid</a:t>
            </a:r>
            <a:r>
              <a:rPr lang="fr-FR" b="1" dirty="0">
                <a:solidFill>
                  <a:schemeClr val="bg1"/>
                </a:solidFill>
                <a:effectLst>
                  <a:glow rad="63500">
                    <a:schemeClr val="accent1">
                      <a:satMod val="175000"/>
                      <a:alpha val="40000"/>
                    </a:schemeClr>
                  </a:glow>
                </a:effectLst>
                <a:latin typeface="Arial Narrow" panose="020B0606020202030204" pitchFamily="34" charset="0"/>
              </a:rPr>
              <a:t> </a:t>
            </a:r>
            <a:endParaRPr lang="fr-FR" dirty="0">
              <a:solidFill>
                <a:schemeClr val="bg1"/>
              </a:solidFill>
              <a:effectLst>
                <a:glow rad="63500">
                  <a:schemeClr val="accent1">
                    <a:satMod val="175000"/>
                    <a:alpha val="40000"/>
                  </a:schemeClr>
                </a:glow>
              </a:effectLst>
              <a:latin typeface="Arial Narrow" panose="020B0606020202030204" pitchFamily="34" charset="0"/>
            </a:endParaRPr>
          </a:p>
        </p:txBody>
      </p:sp>
      <p:sp>
        <p:nvSpPr>
          <p:cNvPr id="4" name="Espace réservé du contenu 3"/>
          <p:cNvSpPr>
            <a:spLocks noGrp="1"/>
          </p:cNvSpPr>
          <p:nvPr>
            <p:ph sz="half" idx="2"/>
          </p:nvPr>
        </p:nvSpPr>
        <p:spPr>
          <a:xfrm>
            <a:off x="675745" y="2737245"/>
            <a:ext cx="4185623" cy="3304117"/>
          </a:xfrm>
        </p:spPr>
        <p:txBody>
          <a:bodyPr>
            <a:normAutofit fontScale="85000" lnSpcReduction="20000"/>
          </a:bodyPr>
          <a:lstStyle/>
          <a:p>
            <a:pPr lvl="1" fontAlgn="base"/>
            <a:r>
              <a:rPr lang="fr-FR" dirty="0">
                <a:solidFill>
                  <a:srgbClr val="002060"/>
                </a:solidFill>
                <a:latin typeface="Arial Narrow" panose="020B0606020202030204" pitchFamily="34" charset="0"/>
              </a:rPr>
              <a:t>Informal </a:t>
            </a:r>
          </a:p>
          <a:p>
            <a:pPr lvl="1" fontAlgn="base"/>
            <a:r>
              <a:rPr lang="fr-FR" dirty="0">
                <a:solidFill>
                  <a:srgbClr val="002060"/>
                </a:solidFill>
                <a:latin typeface="Arial Narrow" panose="020B0606020202030204" pitchFamily="34" charset="0"/>
              </a:rPr>
              <a:t>Use of </a:t>
            </a:r>
            <a:r>
              <a:rPr lang="fr-FR" dirty="0" err="1">
                <a:solidFill>
                  <a:srgbClr val="002060"/>
                </a:solidFill>
                <a:latin typeface="Arial Narrow" panose="020B0606020202030204" pitchFamily="34" charset="0"/>
              </a:rPr>
              <a:t>puns</a:t>
            </a:r>
            <a:r>
              <a:rPr lang="fr-FR" dirty="0">
                <a:solidFill>
                  <a:srgbClr val="002060"/>
                </a:solidFill>
                <a:latin typeface="Arial Narrow" panose="020B0606020202030204" pitchFamily="34" charset="0"/>
              </a:rPr>
              <a:t> </a:t>
            </a:r>
          </a:p>
          <a:p>
            <a:pPr lvl="1" fontAlgn="base"/>
            <a:r>
              <a:rPr lang="fr-FR" dirty="0">
                <a:solidFill>
                  <a:srgbClr val="002060"/>
                </a:solidFill>
                <a:latin typeface="Arial Narrow" panose="020B0606020202030204" pitchFamily="34" charset="0"/>
              </a:rPr>
              <a:t>Use of </a:t>
            </a:r>
            <a:r>
              <a:rPr lang="fr-FR" dirty="0" err="1">
                <a:solidFill>
                  <a:srgbClr val="002060"/>
                </a:solidFill>
                <a:latin typeface="Arial Narrow" panose="020B0606020202030204" pitchFamily="34" charset="0"/>
              </a:rPr>
              <a:t>alliteration</a:t>
            </a:r>
            <a:r>
              <a:rPr lang="fr-FR" dirty="0">
                <a:solidFill>
                  <a:srgbClr val="002060"/>
                </a:solidFill>
                <a:latin typeface="Arial Narrow" panose="020B0606020202030204" pitchFamily="34" charset="0"/>
              </a:rPr>
              <a:t> </a:t>
            </a:r>
          </a:p>
          <a:p>
            <a:pPr lvl="1" fontAlgn="base"/>
            <a:r>
              <a:rPr lang="fr-FR" dirty="0" err="1">
                <a:solidFill>
                  <a:srgbClr val="002060"/>
                </a:solidFill>
                <a:latin typeface="Arial Narrow" panose="020B0606020202030204" pitchFamily="34" charset="0"/>
              </a:rPr>
              <a:t>Exaggeration</a:t>
            </a:r>
            <a:r>
              <a:rPr lang="fr-FR" dirty="0">
                <a:solidFill>
                  <a:srgbClr val="002060"/>
                </a:solidFill>
                <a:latin typeface="Arial Narrow" panose="020B0606020202030204" pitchFamily="34" charset="0"/>
              </a:rPr>
              <a:t> for </a:t>
            </a:r>
            <a:r>
              <a:rPr lang="fr-FR" dirty="0" err="1">
                <a:solidFill>
                  <a:srgbClr val="002060"/>
                </a:solidFill>
                <a:latin typeface="Arial Narrow" panose="020B0606020202030204" pitchFamily="34" charset="0"/>
              </a:rPr>
              <a:t>effect</a:t>
            </a:r>
            <a:r>
              <a:rPr lang="fr-FR" dirty="0">
                <a:solidFill>
                  <a:srgbClr val="002060"/>
                </a:solidFill>
                <a:latin typeface="Arial Narrow" panose="020B0606020202030204" pitchFamily="34" charset="0"/>
              </a:rPr>
              <a:t> </a:t>
            </a:r>
          </a:p>
          <a:p>
            <a:pPr lvl="1" fontAlgn="base"/>
            <a:r>
              <a:rPr lang="fr-FR" dirty="0">
                <a:solidFill>
                  <a:srgbClr val="002060"/>
                </a:solidFill>
                <a:latin typeface="Arial Narrow" panose="020B0606020202030204" pitchFamily="34" charset="0"/>
              </a:rPr>
              <a:t>Colloquial </a:t>
            </a:r>
            <a:r>
              <a:rPr lang="fr-FR" dirty="0" err="1">
                <a:solidFill>
                  <a:srgbClr val="002060"/>
                </a:solidFill>
                <a:latin typeface="Arial Narrow" panose="020B0606020202030204" pitchFamily="34" charset="0"/>
              </a:rPr>
              <a:t>language</a:t>
            </a:r>
            <a:r>
              <a:rPr lang="fr-FR" dirty="0">
                <a:solidFill>
                  <a:srgbClr val="002060"/>
                </a:solidFill>
                <a:latin typeface="Arial Narrow" panose="020B0606020202030204" pitchFamily="34" charset="0"/>
              </a:rPr>
              <a:t> / slang</a:t>
            </a:r>
          </a:p>
          <a:p>
            <a:pPr lvl="1" fontAlgn="base"/>
            <a:r>
              <a:rPr lang="fr-FR" dirty="0">
                <a:solidFill>
                  <a:srgbClr val="002060"/>
                </a:solidFill>
                <a:latin typeface="Arial Narrow" panose="020B0606020202030204" pitchFamily="34" charset="0"/>
              </a:rPr>
              <a:t>Informal </a:t>
            </a:r>
            <a:r>
              <a:rPr lang="fr-FR" dirty="0" err="1">
                <a:solidFill>
                  <a:srgbClr val="002060"/>
                </a:solidFill>
                <a:latin typeface="Arial Narrow" panose="020B0606020202030204" pitchFamily="34" charset="0"/>
              </a:rPr>
              <a:t>names</a:t>
            </a:r>
            <a:r>
              <a:rPr lang="fr-FR" dirty="0">
                <a:solidFill>
                  <a:srgbClr val="002060"/>
                </a:solidFill>
                <a:latin typeface="Arial Narrow" panose="020B0606020202030204" pitchFamily="34" charset="0"/>
              </a:rPr>
              <a:t> </a:t>
            </a:r>
            <a:r>
              <a:rPr lang="fr-FR" dirty="0" err="1">
                <a:solidFill>
                  <a:srgbClr val="002060"/>
                </a:solidFill>
                <a:latin typeface="Arial Narrow" panose="020B0606020202030204" pitchFamily="34" charset="0"/>
              </a:rPr>
              <a:t>used</a:t>
            </a:r>
            <a:r>
              <a:rPr lang="fr-FR" dirty="0">
                <a:solidFill>
                  <a:srgbClr val="002060"/>
                </a:solidFill>
                <a:latin typeface="Arial Narrow" panose="020B0606020202030204" pitchFamily="34" charset="0"/>
              </a:rPr>
              <a:t> </a:t>
            </a:r>
          </a:p>
          <a:p>
            <a:pPr lvl="1" fontAlgn="base"/>
            <a:r>
              <a:rPr lang="fr-FR" dirty="0">
                <a:solidFill>
                  <a:srgbClr val="002060"/>
                </a:solidFill>
                <a:latin typeface="Arial Narrow" panose="020B0606020202030204" pitchFamily="34" charset="0"/>
              </a:rPr>
              <a:t>Short sentences </a:t>
            </a:r>
          </a:p>
          <a:p>
            <a:pPr lvl="1" fontAlgn="base"/>
            <a:r>
              <a:rPr lang="fr-FR" dirty="0" err="1">
                <a:solidFill>
                  <a:srgbClr val="002060"/>
                </a:solidFill>
                <a:latin typeface="Arial Narrow" panose="020B0606020202030204" pitchFamily="34" charset="0"/>
              </a:rPr>
              <a:t>Heightened</a:t>
            </a:r>
            <a:r>
              <a:rPr lang="fr-FR" dirty="0">
                <a:solidFill>
                  <a:srgbClr val="002060"/>
                </a:solidFill>
                <a:latin typeface="Arial Narrow" panose="020B0606020202030204" pitchFamily="34" charset="0"/>
              </a:rPr>
              <a:t> </a:t>
            </a:r>
            <a:r>
              <a:rPr lang="fr-FR" dirty="0" err="1">
                <a:solidFill>
                  <a:srgbClr val="002060"/>
                </a:solidFill>
                <a:latin typeface="Arial Narrow" panose="020B0606020202030204" pitchFamily="34" charset="0"/>
              </a:rPr>
              <a:t>language</a:t>
            </a:r>
            <a:r>
              <a:rPr lang="fr-FR" dirty="0">
                <a:solidFill>
                  <a:srgbClr val="002060"/>
                </a:solidFill>
                <a:latin typeface="Arial Narrow" panose="020B0606020202030204" pitchFamily="34" charset="0"/>
              </a:rPr>
              <a:t> </a:t>
            </a:r>
          </a:p>
          <a:p>
            <a:pPr lvl="1" fontAlgn="base"/>
            <a:r>
              <a:rPr lang="fr-FR" dirty="0">
                <a:solidFill>
                  <a:srgbClr val="002060"/>
                </a:solidFill>
                <a:latin typeface="Arial Narrow" panose="020B0606020202030204" pitchFamily="34" charset="0"/>
              </a:rPr>
              <a:t>Adjectives </a:t>
            </a:r>
            <a:r>
              <a:rPr lang="fr-FR" dirty="0" err="1">
                <a:solidFill>
                  <a:srgbClr val="002060"/>
                </a:solidFill>
                <a:latin typeface="Arial Narrow" panose="020B0606020202030204" pitchFamily="34" charset="0"/>
              </a:rPr>
              <a:t>often</a:t>
            </a:r>
            <a:r>
              <a:rPr lang="fr-FR" dirty="0">
                <a:solidFill>
                  <a:srgbClr val="002060"/>
                </a:solidFill>
                <a:latin typeface="Arial Narrow" panose="020B0606020202030204" pitchFamily="34" charset="0"/>
              </a:rPr>
              <a:t> carry </a:t>
            </a:r>
            <a:r>
              <a:rPr lang="fr-FR" dirty="0" err="1">
                <a:solidFill>
                  <a:srgbClr val="002060"/>
                </a:solidFill>
                <a:latin typeface="Arial Narrow" panose="020B0606020202030204" pitchFamily="34" charset="0"/>
              </a:rPr>
              <a:t>sexual</a:t>
            </a:r>
            <a:r>
              <a:rPr lang="fr-FR" dirty="0">
                <a:solidFill>
                  <a:srgbClr val="002060"/>
                </a:solidFill>
                <a:latin typeface="Arial Narrow" panose="020B0606020202030204" pitchFamily="34" charset="0"/>
              </a:rPr>
              <a:t> </a:t>
            </a:r>
            <a:r>
              <a:rPr lang="fr-FR" dirty="0" err="1">
                <a:solidFill>
                  <a:srgbClr val="002060"/>
                </a:solidFill>
                <a:latin typeface="Arial Narrow" panose="020B0606020202030204" pitchFamily="34" charset="0"/>
              </a:rPr>
              <a:t>overtones</a:t>
            </a:r>
            <a:r>
              <a:rPr lang="fr-FR" dirty="0">
                <a:solidFill>
                  <a:srgbClr val="002060"/>
                </a:solidFill>
                <a:latin typeface="Arial Narrow" panose="020B0606020202030204" pitchFamily="34" charset="0"/>
              </a:rPr>
              <a:t> </a:t>
            </a:r>
          </a:p>
          <a:p>
            <a:pPr lvl="1" fontAlgn="base"/>
            <a:r>
              <a:rPr lang="fr-FR" dirty="0">
                <a:solidFill>
                  <a:srgbClr val="002060"/>
                </a:solidFill>
                <a:latin typeface="Arial Narrow" panose="020B0606020202030204" pitchFamily="34" charset="0"/>
              </a:rPr>
              <a:t>A focus </a:t>
            </a:r>
            <a:r>
              <a:rPr lang="fr-FR" dirty="0" err="1">
                <a:solidFill>
                  <a:srgbClr val="002060"/>
                </a:solidFill>
                <a:latin typeface="Arial Narrow" panose="020B0606020202030204" pitchFamily="34" charset="0"/>
              </a:rPr>
              <a:t>upon</a:t>
            </a:r>
            <a:r>
              <a:rPr lang="fr-FR" dirty="0">
                <a:solidFill>
                  <a:srgbClr val="002060"/>
                </a:solidFill>
                <a:latin typeface="Arial Narrow" panose="020B0606020202030204" pitchFamily="34" charset="0"/>
              </a:rPr>
              <a:t> </a:t>
            </a:r>
            <a:r>
              <a:rPr lang="fr-FR" dirty="0" err="1">
                <a:solidFill>
                  <a:srgbClr val="002060"/>
                </a:solidFill>
                <a:latin typeface="Arial Narrow" panose="020B0606020202030204" pitchFamily="34" charset="0"/>
              </a:rPr>
              <a:t>appearance</a:t>
            </a:r>
            <a:r>
              <a:rPr lang="fr-FR" dirty="0">
                <a:solidFill>
                  <a:srgbClr val="002060"/>
                </a:solidFill>
                <a:latin typeface="Arial Narrow" panose="020B0606020202030204" pitchFamily="34" charset="0"/>
              </a:rPr>
              <a:t> </a:t>
            </a:r>
          </a:p>
          <a:p>
            <a:pPr lvl="1" fontAlgn="base"/>
            <a:r>
              <a:rPr lang="fr-FR" dirty="0" err="1">
                <a:solidFill>
                  <a:srgbClr val="002060"/>
                </a:solidFill>
                <a:latin typeface="Arial Narrow" panose="020B0606020202030204" pitchFamily="34" charset="0"/>
              </a:rPr>
              <a:t>Frequent</a:t>
            </a:r>
            <a:r>
              <a:rPr lang="fr-FR" dirty="0">
                <a:solidFill>
                  <a:srgbClr val="002060"/>
                </a:solidFill>
                <a:latin typeface="Arial Narrow" panose="020B0606020202030204" pitchFamily="34" charset="0"/>
              </a:rPr>
              <a:t> use of </a:t>
            </a:r>
            <a:r>
              <a:rPr lang="fr-FR" dirty="0" err="1">
                <a:solidFill>
                  <a:srgbClr val="002060"/>
                </a:solidFill>
                <a:latin typeface="Arial Narrow" panose="020B0606020202030204" pitchFamily="34" charset="0"/>
              </a:rPr>
              <a:t>elision</a:t>
            </a:r>
            <a:r>
              <a:rPr lang="fr-FR" dirty="0">
                <a:solidFill>
                  <a:srgbClr val="002060"/>
                </a:solidFill>
                <a:latin typeface="Arial Narrow" panose="020B0606020202030204" pitchFamily="34" charset="0"/>
              </a:rPr>
              <a:t> (</a:t>
            </a:r>
            <a:r>
              <a:rPr lang="fr-FR" dirty="0" err="1">
                <a:solidFill>
                  <a:srgbClr val="002060"/>
                </a:solidFill>
                <a:latin typeface="Arial Narrow" panose="020B0606020202030204" pitchFamily="34" charset="0"/>
              </a:rPr>
              <a:t>e.g</a:t>
            </a:r>
            <a:r>
              <a:rPr lang="fr-FR" dirty="0">
                <a:solidFill>
                  <a:srgbClr val="002060"/>
                </a:solidFill>
                <a:latin typeface="Arial Narrow" panose="020B0606020202030204" pitchFamily="34" charset="0"/>
              </a:rPr>
              <a:t>. </a:t>
            </a:r>
            <a:r>
              <a:rPr lang="fr-FR" dirty="0" err="1">
                <a:solidFill>
                  <a:srgbClr val="002060"/>
                </a:solidFill>
                <a:latin typeface="Arial Narrow" panose="020B0606020202030204" pitchFamily="34" charset="0"/>
              </a:rPr>
              <a:t>won’t</a:t>
            </a:r>
            <a:r>
              <a:rPr lang="fr-FR" dirty="0">
                <a:solidFill>
                  <a:srgbClr val="002060"/>
                </a:solidFill>
                <a:latin typeface="Arial Narrow" panose="020B0606020202030204" pitchFamily="34" charset="0"/>
              </a:rPr>
              <a:t>, </a:t>
            </a:r>
            <a:r>
              <a:rPr lang="fr-FR" dirty="0" err="1">
                <a:solidFill>
                  <a:srgbClr val="002060"/>
                </a:solidFill>
                <a:latin typeface="Arial Narrow" panose="020B0606020202030204" pitchFamily="34" charset="0"/>
              </a:rPr>
              <a:t>don’t</a:t>
            </a:r>
            <a:r>
              <a:rPr lang="fr-FR" dirty="0">
                <a:solidFill>
                  <a:srgbClr val="002060"/>
                </a:solidFill>
                <a:latin typeface="Arial Narrow" panose="020B0606020202030204" pitchFamily="34" charset="0"/>
              </a:rPr>
              <a:t>, …)</a:t>
            </a:r>
          </a:p>
          <a:p>
            <a:endParaRPr lang="fr-FR" dirty="0"/>
          </a:p>
        </p:txBody>
      </p:sp>
      <p:sp>
        <p:nvSpPr>
          <p:cNvPr id="5" name="Espace réservé du texte 4"/>
          <p:cNvSpPr>
            <a:spLocks noGrp="1"/>
          </p:cNvSpPr>
          <p:nvPr>
            <p:ph type="body" sz="quarter" idx="3"/>
          </p:nvPr>
        </p:nvSpPr>
        <p:spPr>
          <a:solidFill>
            <a:srgbClr val="00A98C"/>
          </a:solidFill>
        </p:spPr>
        <p:txBody>
          <a:bodyPr/>
          <a:lstStyle/>
          <a:p>
            <a:pPr algn="ctr"/>
            <a:r>
              <a:rPr lang="fr-FR" b="1" dirty="0" err="1">
                <a:solidFill>
                  <a:schemeClr val="bg1"/>
                </a:solidFill>
                <a:effectLst>
                  <a:glow rad="63500">
                    <a:schemeClr val="accent1">
                      <a:satMod val="175000"/>
                      <a:alpha val="40000"/>
                    </a:schemeClr>
                  </a:glow>
                </a:effectLst>
                <a:latin typeface="Arial Narrow" panose="020B0606020202030204" pitchFamily="34" charset="0"/>
              </a:rPr>
              <a:t>Broadsheet</a:t>
            </a:r>
            <a:r>
              <a:rPr lang="fr-FR" b="1" dirty="0">
                <a:solidFill>
                  <a:schemeClr val="bg1"/>
                </a:solidFill>
                <a:effectLst>
                  <a:glow rad="63500">
                    <a:schemeClr val="accent1">
                      <a:satMod val="175000"/>
                      <a:alpha val="40000"/>
                    </a:schemeClr>
                  </a:glow>
                </a:effectLst>
                <a:latin typeface="Arial Narrow" panose="020B0606020202030204" pitchFamily="34" charset="0"/>
              </a:rPr>
              <a:t> </a:t>
            </a:r>
            <a:endParaRPr lang="fr-FR" dirty="0">
              <a:solidFill>
                <a:schemeClr val="bg1"/>
              </a:solidFill>
              <a:effectLst>
                <a:glow rad="63500">
                  <a:schemeClr val="accent1">
                    <a:satMod val="175000"/>
                    <a:alpha val="40000"/>
                  </a:schemeClr>
                </a:glow>
              </a:effectLst>
              <a:latin typeface="Arial Narrow" panose="020B0606020202030204" pitchFamily="34" charset="0"/>
            </a:endParaRPr>
          </a:p>
        </p:txBody>
      </p:sp>
      <p:sp>
        <p:nvSpPr>
          <p:cNvPr id="6" name="Espace réservé du contenu 5"/>
          <p:cNvSpPr>
            <a:spLocks noGrp="1"/>
          </p:cNvSpPr>
          <p:nvPr>
            <p:ph sz="quarter" idx="4"/>
          </p:nvPr>
        </p:nvSpPr>
        <p:spPr/>
        <p:txBody>
          <a:bodyPr>
            <a:normAutofit/>
          </a:bodyPr>
          <a:lstStyle/>
          <a:p>
            <a:pPr lvl="1" fontAlgn="base"/>
            <a:r>
              <a:rPr lang="fr-FR" sz="1400" dirty="0">
                <a:solidFill>
                  <a:srgbClr val="002060"/>
                </a:solidFill>
                <a:latin typeface="Arial Narrow" panose="020B0606020202030204" pitchFamily="34" charset="0"/>
              </a:rPr>
              <a:t>More </a:t>
            </a:r>
            <a:r>
              <a:rPr lang="fr-FR" sz="1400" dirty="0" err="1">
                <a:solidFill>
                  <a:srgbClr val="002060"/>
                </a:solidFill>
                <a:latin typeface="Arial Narrow" panose="020B0606020202030204" pitchFamily="34" charset="0"/>
              </a:rPr>
              <a:t>formal</a:t>
            </a:r>
            <a:r>
              <a:rPr lang="fr-FR" sz="1400" dirty="0">
                <a:solidFill>
                  <a:srgbClr val="002060"/>
                </a:solidFill>
                <a:latin typeface="Arial Narrow" panose="020B0606020202030204" pitchFamily="34" charset="0"/>
              </a:rPr>
              <a:t> </a:t>
            </a:r>
          </a:p>
          <a:p>
            <a:pPr lvl="1" fontAlgn="base"/>
            <a:r>
              <a:rPr lang="fr-FR" sz="1400" dirty="0" err="1">
                <a:solidFill>
                  <a:srgbClr val="002060"/>
                </a:solidFill>
                <a:latin typeface="Arial Narrow" panose="020B0606020202030204" pitchFamily="34" charset="0"/>
              </a:rPr>
              <a:t>Metaphors</a:t>
            </a:r>
            <a:r>
              <a:rPr lang="fr-FR" sz="1400" dirty="0">
                <a:solidFill>
                  <a:srgbClr val="002060"/>
                </a:solidFill>
                <a:latin typeface="Arial Narrow" panose="020B0606020202030204" pitchFamily="34" charset="0"/>
              </a:rPr>
              <a:t> </a:t>
            </a:r>
            <a:r>
              <a:rPr lang="fr-FR" sz="1400" dirty="0" err="1">
                <a:solidFill>
                  <a:srgbClr val="002060"/>
                </a:solidFill>
                <a:latin typeface="Arial Narrow" panose="020B0606020202030204" pitchFamily="34" charset="0"/>
              </a:rPr>
              <a:t>rather</a:t>
            </a:r>
            <a:r>
              <a:rPr lang="fr-FR" sz="1400" dirty="0">
                <a:solidFill>
                  <a:srgbClr val="002060"/>
                </a:solidFill>
                <a:latin typeface="Arial Narrow" panose="020B0606020202030204" pitchFamily="34" charset="0"/>
              </a:rPr>
              <a:t> </a:t>
            </a:r>
            <a:r>
              <a:rPr lang="fr-FR" sz="1400" dirty="0" err="1">
                <a:solidFill>
                  <a:srgbClr val="002060"/>
                </a:solidFill>
                <a:latin typeface="Arial Narrow" panose="020B0606020202030204" pitchFamily="34" charset="0"/>
              </a:rPr>
              <a:t>than</a:t>
            </a:r>
            <a:r>
              <a:rPr lang="fr-FR" sz="1400" dirty="0">
                <a:solidFill>
                  <a:srgbClr val="002060"/>
                </a:solidFill>
                <a:latin typeface="Arial Narrow" panose="020B0606020202030204" pitchFamily="34" charset="0"/>
              </a:rPr>
              <a:t> </a:t>
            </a:r>
            <a:r>
              <a:rPr lang="fr-FR" sz="1400" dirty="0" err="1">
                <a:solidFill>
                  <a:srgbClr val="002060"/>
                </a:solidFill>
                <a:latin typeface="Arial Narrow" panose="020B0606020202030204" pitchFamily="34" charset="0"/>
              </a:rPr>
              <a:t>puns</a:t>
            </a:r>
            <a:r>
              <a:rPr lang="fr-FR" sz="1400" dirty="0">
                <a:solidFill>
                  <a:srgbClr val="002060"/>
                </a:solidFill>
                <a:latin typeface="Arial Narrow" panose="020B0606020202030204" pitchFamily="34" charset="0"/>
              </a:rPr>
              <a:t> </a:t>
            </a:r>
          </a:p>
          <a:p>
            <a:pPr marL="400050" lvl="1" indent="0" fontAlgn="base">
              <a:buNone/>
            </a:pPr>
            <a:endParaRPr lang="fr-FR" sz="1400" dirty="0">
              <a:solidFill>
                <a:srgbClr val="002060"/>
              </a:solidFill>
              <a:latin typeface="Arial Narrow" panose="020B0606020202030204" pitchFamily="34" charset="0"/>
            </a:endParaRPr>
          </a:p>
          <a:p>
            <a:pPr lvl="1" fontAlgn="base"/>
            <a:r>
              <a:rPr lang="fr-FR" sz="1400" dirty="0" err="1">
                <a:solidFill>
                  <a:srgbClr val="002060"/>
                </a:solidFill>
                <a:latin typeface="Arial Narrow" panose="020B0606020202030204" pitchFamily="34" charset="0"/>
              </a:rPr>
              <a:t>Stubtlety</a:t>
            </a:r>
            <a:endParaRPr lang="fr-FR" sz="1400" dirty="0">
              <a:solidFill>
                <a:srgbClr val="002060"/>
              </a:solidFill>
              <a:latin typeface="Arial Narrow" panose="020B0606020202030204" pitchFamily="34" charset="0"/>
            </a:endParaRPr>
          </a:p>
          <a:p>
            <a:pPr lvl="1" fontAlgn="base"/>
            <a:r>
              <a:rPr lang="fr-FR" sz="1400" dirty="0" err="1">
                <a:solidFill>
                  <a:srgbClr val="002060"/>
                </a:solidFill>
                <a:latin typeface="Arial Narrow" panose="020B0606020202030204" pitchFamily="34" charset="0"/>
              </a:rPr>
              <a:t>Formal</a:t>
            </a:r>
            <a:r>
              <a:rPr lang="fr-FR" sz="1400" dirty="0">
                <a:solidFill>
                  <a:srgbClr val="002060"/>
                </a:solidFill>
                <a:latin typeface="Arial Narrow" panose="020B0606020202030204" pitchFamily="34" charset="0"/>
              </a:rPr>
              <a:t> </a:t>
            </a:r>
            <a:r>
              <a:rPr lang="fr-FR" sz="1400" dirty="0" err="1">
                <a:solidFill>
                  <a:srgbClr val="002060"/>
                </a:solidFill>
                <a:latin typeface="Arial Narrow" panose="020B0606020202030204" pitchFamily="34" charset="0"/>
              </a:rPr>
              <a:t>language</a:t>
            </a:r>
            <a:endParaRPr lang="fr-FR" sz="1400" dirty="0">
              <a:solidFill>
                <a:srgbClr val="002060"/>
              </a:solidFill>
              <a:latin typeface="Arial Narrow" panose="020B0606020202030204" pitchFamily="34" charset="0"/>
            </a:endParaRPr>
          </a:p>
          <a:p>
            <a:pPr lvl="1" fontAlgn="base"/>
            <a:r>
              <a:rPr lang="fr-FR" sz="1400" dirty="0">
                <a:solidFill>
                  <a:srgbClr val="002060"/>
                </a:solidFill>
                <a:latin typeface="Arial Narrow" panose="020B0606020202030204" pitchFamily="34" charset="0"/>
              </a:rPr>
              <a:t>More </a:t>
            </a:r>
            <a:r>
              <a:rPr lang="fr-FR" sz="1400" dirty="0" err="1">
                <a:solidFill>
                  <a:srgbClr val="002060"/>
                </a:solidFill>
                <a:latin typeface="Arial Narrow" panose="020B0606020202030204" pitchFamily="34" charset="0"/>
              </a:rPr>
              <a:t>complex</a:t>
            </a:r>
            <a:r>
              <a:rPr lang="fr-FR" sz="1400" dirty="0">
                <a:solidFill>
                  <a:srgbClr val="002060"/>
                </a:solidFill>
                <a:latin typeface="Arial Narrow" panose="020B0606020202030204" pitchFamily="34" charset="0"/>
              </a:rPr>
              <a:t> sentences  </a:t>
            </a:r>
          </a:p>
          <a:p>
            <a:pPr lvl="1" fontAlgn="base"/>
            <a:r>
              <a:rPr lang="fr-FR" sz="1400" dirty="0" err="1">
                <a:solidFill>
                  <a:srgbClr val="002060"/>
                </a:solidFill>
                <a:latin typeface="Arial Narrow" panose="020B0606020202030204" pitchFamily="34" charset="0"/>
              </a:rPr>
              <a:t>Rhetorical</a:t>
            </a:r>
            <a:r>
              <a:rPr lang="fr-FR" sz="1400" dirty="0">
                <a:solidFill>
                  <a:srgbClr val="002060"/>
                </a:solidFill>
                <a:latin typeface="Arial Narrow" panose="020B0606020202030204" pitchFamily="34" charset="0"/>
              </a:rPr>
              <a:t> questions </a:t>
            </a:r>
          </a:p>
          <a:p>
            <a:pPr lvl="1" fontAlgn="base"/>
            <a:r>
              <a:rPr lang="fr-FR" sz="1400" dirty="0">
                <a:solidFill>
                  <a:srgbClr val="002060"/>
                </a:solidFill>
                <a:latin typeface="Arial Narrow" panose="020B0606020202030204" pitchFamily="34" charset="0"/>
              </a:rPr>
              <a:t>Descriptions of people tends to relate to </a:t>
            </a:r>
            <a:r>
              <a:rPr lang="fr-FR" sz="1400" dirty="0" err="1">
                <a:solidFill>
                  <a:srgbClr val="002060"/>
                </a:solidFill>
                <a:latin typeface="Arial Narrow" panose="020B0606020202030204" pitchFamily="34" charset="0"/>
              </a:rPr>
              <a:t>personality</a:t>
            </a:r>
            <a:r>
              <a:rPr lang="fr-FR" sz="1400" dirty="0">
                <a:solidFill>
                  <a:srgbClr val="002060"/>
                </a:solidFill>
                <a:latin typeface="Arial Narrow" panose="020B0606020202030204" pitchFamily="34" charset="0"/>
              </a:rPr>
              <a:t> or position in society  </a:t>
            </a:r>
          </a:p>
          <a:p>
            <a:pPr lvl="1"/>
            <a:r>
              <a:rPr lang="fr-FR" sz="1400" dirty="0" err="1">
                <a:solidFill>
                  <a:srgbClr val="002060"/>
                </a:solidFill>
                <a:latin typeface="Arial Narrow" panose="020B0606020202030204" pitchFamily="34" charset="0"/>
              </a:rPr>
              <a:t>Statistics</a:t>
            </a:r>
            <a:r>
              <a:rPr lang="fr-FR" sz="1400" dirty="0">
                <a:solidFill>
                  <a:srgbClr val="002060"/>
                </a:solidFill>
                <a:latin typeface="Arial Narrow" panose="020B0606020202030204" pitchFamily="34" charset="0"/>
              </a:rPr>
              <a:t> </a:t>
            </a:r>
          </a:p>
        </p:txBody>
      </p:sp>
      <p:sp>
        <p:nvSpPr>
          <p:cNvPr id="8" name="Espace réservé du pied de page 7"/>
          <p:cNvSpPr>
            <a:spLocks noGrp="1"/>
          </p:cNvSpPr>
          <p:nvPr>
            <p:ph type="ftr" sz="quarter" idx="11"/>
          </p:nvPr>
        </p:nvSpPr>
        <p:spPr/>
        <p:txBody>
          <a:bodyPr/>
          <a:lstStyle/>
          <a:p>
            <a:r>
              <a:rPr lang="fr-FR"/>
              <a:t>DULASP Intermediate M1 2025/2026</a:t>
            </a:r>
            <a:endParaRPr lang="fr-FR" dirty="0"/>
          </a:p>
        </p:txBody>
      </p:sp>
    </p:spTree>
    <p:extLst>
      <p:ext uri="{BB962C8B-B14F-4D97-AF65-F5344CB8AC3E}">
        <p14:creationId xmlns:p14="http://schemas.microsoft.com/office/powerpoint/2010/main" val="147903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1"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cxnSp>
          <p:nvCxnSpPr>
            <p:cNvPr id="12" name="Straight Connector 11">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6" name="Isosceles Triangle 15">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8"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 name="Isosceles Triangle 19">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6" name="Picture 5">
            <a:extLst>
              <a:ext uri="{FF2B5EF4-FFF2-40B4-BE49-F238E27FC236}">
                <a16:creationId xmlns:a16="http://schemas.microsoft.com/office/drawing/2014/main" id="{B1B41AB9-5B70-C4A1-D1B1-B86E8EE6DA28}"/>
              </a:ext>
            </a:extLst>
          </p:cNvPr>
          <p:cNvPicPr>
            <a:picLocks noChangeAspect="1"/>
          </p:cNvPicPr>
          <p:nvPr/>
        </p:nvPicPr>
        <p:blipFill rotWithShape="1">
          <a:blip r:embed="rId2">
            <a:duotone>
              <a:prstClr val="black"/>
              <a:prstClr val="white"/>
            </a:duotone>
          </a:blip>
          <a:srcRect l="3677" r="23168" b="-1"/>
          <a:stretch/>
        </p:blipFill>
        <p:spPr>
          <a:xfrm>
            <a:off x="5097780" y="-1"/>
            <a:ext cx="7091044" cy="6858001"/>
          </a:xfrm>
          <a:custGeom>
            <a:avLst/>
            <a:gdLst/>
            <a:ahLst/>
            <a:cxnLst/>
            <a:rect l="l" t="t" r="r" b="b"/>
            <a:pathLst>
              <a:path w="7091044" h="6858001">
                <a:moveTo>
                  <a:pt x="405750" y="0"/>
                </a:moveTo>
                <a:lnTo>
                  <a:pt x="7091044" y="0"/>
                </a:lnTo>
                <a:lnTo>
                  <a:pt x="7091044" y="6858001"/>
                </a:lnTo>
                <a:lnTo>
                  <a:pt x="53572" y="6858001"/>
                </a:lnTo>
                <a:lnTo>
                  <a:pt x="1828991" y="4521201"/>
                </a:lnTo>
                <a:close/>
                <a:moveTo>
                  <a:pt x="0" y="0"/>
                </a:moveTo>
                <a:lnTo>
                  <a:pt x="405750" y="0"/>
                </a:lnTo>
                <a:lnTo>
                  <a:pt x="0" y="434"/>
                </a:lnTo>
                <a:close/>
              </a:path>
            </a:pathLst>
          </a:custGeom>
        </p:spPr>
      </p:pic>
      <p:sp>
        <p:nvSpPr>
          <p:cNvPr id="2" name="Titre 1"/>
          <p:cNvSpPr>
            <a:spLocks noGrp="1"/>
          </p:cNvSpPr>
          <p:nvPr>
            <p:ph type="title"/>
          </p:nvPr>
        </p:nvSpPr>
        <p:spPr>
          <a:xfrm>
            <a:off x="668866" y="1678666"/>
            <a:ext cx="5123515" cy="2369093"/>
          </a:xfrm>
        </p:spPr>
        <p:txBody>
          <a:bodyPr vert="horz" lIns="91440" tIns="45720" rIns="91440" bIns="45720" rtlCol="0" anchor="b">
            <a:normAutofit/>
          </a:bodyPr>
          <a:lstStyle/>
          <a:p>
            <a:pPr algn="r"/>
            <a:r>
              <a:rPr lang="en-US" sz="4800" spc="600">
                <a:ln>
                  <a:solidFill>
                    <a:schemeClr val="accent1"/>
                  </a:solidFill>
                </a:ln>
                <a:effectLst>
                  <a:outerShdw blurRad="38100" dist="38100" dir="2700000" algn="tl">
                    <a:srgbClr val="000000">
                      <a:alpha val="43137"/>
                    </a:srgbClr>
                  </a:outerShdw>
                </a:effectLst>
              </a:rPr>
              <a:t>Determining the Readership?</a:t>
            </a:r>
          </a:p>
        </p:txBody>
      </p:sp>
      <p:sp>
        <p:nvSpPr>
          <p:cNvPr id="4" name="Espace réservé du pied de page 3"/>
          <p:cNvSpPr>
            <a:spLocks noGrp="1"/>
          </p:cNvSpPr>
          <p:nvPr>
            <p:ph type="ftr" sz="quarter" idx="11"/>
          </p:nvPr>
        </p:nvSpPr>
        <p:spPr>
          <a:xfrm>
            <a:off x="677335" y="6041362"/>
            <a:ext cx="4841344" cy="365125"/>
          </a:xfrm>
        </p:spPr>
        <p:txBody>
          <a:bodyPr vert="horz" lIns="91440" tIns="45720" rIns="91440" bIns="45720" rtlCol="0" anchor="ctr">
            <a:normAutofit/>
          </a:bodyPr>
          <a:lstStyle/>
          <a:p>
            <a:pPr>
              <a:spcAft>
                <a:spcPts val="600"/>
              </a:spcAft>
            </a:pPr>
            <a:r>
              <a:rPr lang="en-US" kern="1200">
                <a:solidFill>
                  <a:schemeClr val="tx1">
                    <a:lumMod val="50000"/>
                    <a:lumOff val="50000"/>
                  </a:schemeClr>
                </a:solidFill>
                <a:latin typeface="+mn-lt"/>
                <a:ea typeface="+mn-ea"/>
                <a:cs typeface="+mn-cs"/>
              </a:rPr>
              <a:t>DULASP Intermediate M1 2025/2026</a:t>
            </a:r>
          </a:p>
        </p:txBody>
      </p:sp>
      <p:cxnSp>
        <p:nvCxnSpPr>
          <p:cNvPr id="22" name="Straight Connector 21">
            <a:extLst>
              <a:ext uri="{FF2B5EF4-FFF2-40B4-BE49-F238E27FC236}">
                <a16:creationId xmlns:a16="http://schemas.microsoft.com/office/drawing/2014/main" id="{27A85E05-9D34-4977-8352-DB39569974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5CDED616-E554-4DB6-9F28-08F38A64A9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8CDA3497-1EDA-4EB3-9C27-4D9835D30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5">
            <a:extLst>
              <a:ext uri="{FF2B5EF4-FFF2-40B4-BE49-F238E27FC236}">
                <a16:creationId xmlns:a16="http://schemas.microsoft.com/office/drawing/2014/main" id="{41F9764E-9AA0-49A3-9EA2-885EE991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0" name="Isosceles Triangle 24">
            <a:extLst>
              <a:ext uri="{FF2B5EF4-FFF2-40B4-BE49-F238E27FC236}">
                <a16:creationId xmlns:a16="http://schemas.microsoft.com/office/drawing/2014/main" id="{FA3A4F4A-4DC4-43F2-AC2D-06211A812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 name="Rectangle 27">
            <a:extLst>
              <a:ext uri="{FF2B5EF4-FFF2-40B4-BE49-F238E27FC236}">
                <a16:creationId xmlns:a16="http://schemas.microsoft.com/office/drawing/2014/main" id="{84CFB374-B343-457A-B567-B4D784B1F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4" name="Rectangle 28">
            <a:extLst>
              <a:ext uri="{FF2B5EF4-FFF2-40B4-BE49-F238E27FC236}">
                <a16:creationId xmlns:a16="http://schemas.microsoft.com/office/drawing/2014/main" id="{0597FEEE-1E11-4396-BB69-B43FA92F9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6" name="Rectangle 29">
            <a:extLst>
              <a:ext uri="{FF2B5EF4-FFF2-40B4-BE49-F238E27FC236}">
                <a16:creationId xmlns:a16="http://schemas.microsoft.com/office/drawing/2014/main" id="{A2DB2F81-3E68-4044-B7C2-03DEEC50D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8" name="Isosceles Triangle 29">
            <a:extLst>
              <a:ext uri="{FF2B5EF4-FFF2-40B4-BE49-F238E27FC236}">
                <a16:creationId xmlns:a16="http://schemas.microsoft.com/office/drawing/2014/main" id="{DC2F7294-2397-4C96-AB1E-E66CDEA3B5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763789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Espace réservé du pied de page 3"/>
          <p:cNvSpPr>
            <a:spLocks noGrp="1"/>
          </p:cNvSpPr>
          <p:nvPr>
            <p:ph type="ftr" sz="quarter" idx="11"/>
          </p:nvPr>
        </p:nvSpPr>
        <p:spPr/>
        <p:txBody>
          <a:bodyPr/>
          <a:lstStyle/>
          <a:p>
            <a:r>
              <a:rPr lang="fr-FR"/>
              <a:t>DULASP Intermediate M1 2025/2026</a:t>
            </a:r>
            <a:endParaRPr lang="fr-FR" dirty="0"/>
          </a:p>
        </p:txBody>
      </p:sp>
    </p:spTree>
    <p:extLst>
      <p:ext uri="{BB962C8B-B14F-4D97-AF65-F5344CB8AC3E}">
        <p14:creationId xmlns:p14="http://schemas.microsoft.com/office/powerpoint/2010/main" val="1341014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4775"/>
            <a:ext cx="9129713" cy="6753225"/>
          </a:xfrm>
          <a:prstGeom prst="rect">
            <a:avLst/>
          </a:prstGeom>
        </p:spPr>
      </p:pic>
      <p:sp>
        <p:nvSpPr>
          <p:cNvPr id="4" name="Espace réservé du pied de page 3"/>
          <p:cNvSpPr>
            <a:spLocks noGrp="1"/>
          </p:cNvSpPr>
          <p:nvPr>
            <p:ph type="ftr" sz="quarter" idx="11"/>
          </p:nvPr>
        </p:nvSpPr>
        <p:spPr/>
        <p:txBody>
          <a:bodyPr/>
          <a:lstStyle/>
          <a:p>
            <a:r>
              <a:rPr lang="fr-FR"/>
              <a:t>DULASP Intermediate M1 2025/2026</a:t>
            </a:r>
            <a:endParaRPr lang="fr-FR" dirty="0"/>
          </a:p>
        </p:txBody>
      </p:sp>
    </p:spTree>
    <p:extLst>
      <p:ext uri="{BB962C8B-B14F-4D97-AF65-F5344CB8AC3E}">
        <p14:creationId xmlns:p14="http://schemas.microsoft.com/office/powerpoint/2010/main" val="2108848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028825" y="2743200"/>
            <a:ext cx="8648700" cy="830997"/>
          </a:xfrm>
          <a:prstGeom prst="rect">
            <a:avLst/>
          </a:prstGeom>
          <a:noFill/>
        </p:spPr>
        <p:txBody>
          <a:bodyPr wrap="square" rtlCol="0">
            <a:spAutoFit/>
          </a:bodyPr>
          <a:lstStyle/>
          <a:p>
            <a:r>
              <a:rPr lang="fr-FR" sz="4800" spc="600" dirty="0">
                <a:ln>
                  <a:solidFill>
                    <a:schemeClr val="accent1"/>
                  </a:solidFill>
                </a:ln>
                <a:solidFill>
                  <a:srgbClr val="002060"/>
                </a:solidFill>
                <a:effectLst>
                  <a:outerShdw blurRad="38100" dist="38100" dir="2700000" algn="tl">
                    <a:srgbClr val="000000">
                      <a:alpha val="43137"/>
                    </a:srgbClr>
                  </a:outerShdw>
                </a:effectLst>
                <a:latin typeface="Arial Narrow" panose="020B0606020202030204" pitchFamily="34" charset="0"/>
              </a:rPr>
              <a:t>Over to </a:t>
            </a:r>
            <a:r>
              <a:rPr lang="fr-FR" sz="4800" spc="600" dirty="0" err="1">
                <a:ln>
                  <a:solidFill>
                    <a:schemeClr val="accent1"/>
                  </a:solidFill>
                </a:ln>
                <a:solidFill>
                  <a:srgbClr val="002060"/>
                </a:solidFill>
                <a:effectLst>
                  <a:outerShdw blurRad="38100" dist="38100" dir="2700000" algn="tl">
                    <a:srgbClr val="000000">
                      <a:alpha val="43137"/>
                    </a:srgbClr>
                  </a:outerShdw>
                </a:effectLst>
                <a:latin typeface="Arial Narrow" panose="020B0606020202030204" pitchFamily="34" charset="0"/>
              </a:rPr>
              <a:t>you</a:t>
            </a:r>
            <a:r>
              <a:rPr lang="fr-FR" sz="4800" spc="600" dirty="0">
                <a:ln>
                  <a:solidFill>
                    <a:schemeClr val="accent1"/>
                  </a:solidFill>
                </a:ln>
                <a:solidFill>
                  <a:srgbClr val="002060"/>
                </a:solidFill>
                <a:effectLst>
                  <a:outerShdw blurRad="38100" dist="38100" dir="2700000" algn="tl">
                    <a:srgbClr val="000000">
                      <a:alpha val="43137"/>
                    </a:srgbClr>
                  </a:outerShdw>
                </a:effectLst>
                <a:latin typeface="Arial Narrow" panose="020B0606020202030204" pitchFamily="34" charset="0"/>
              </a:rPr>
              <a:t>…</a:t>
            </a:r>
          </a:p>
        </p:txBody>
      </p:sp>
      <p:sp>
        <p:nvSpPr>
          <p:cNvPr id="4" name="Espace réservé du pied de page 3"/>
          <p:cNvSpPr>
            <a:spLocks noGrp="1"/>
          </p:cNvSpPr>
          <p:nvPr>
            <p:ph type="ftr" sz="quarter" idx="11"/>
          </p:nvPr>
        </p:nvSpPr>
        <p:spPr/>
        <p:txBody>
          <a:bodyPr/>
          <a:lstStyle/>
          <a:p>
            <a:r>
              <a:rPr lang="fr-FR"/>
              <a:t>DULASP Intermediate M1 2025/2026</a:t>
            </a:r>
            <a:endParaRPr lang="fr-FR" dirty="0"/>
          </a:p>
        </p:txBody>
      </p:sp>
    </p:spTree>
    <p:extLst>
      <p:ext uri="{BB962C8B-B14F-4D97-AF65-F5344CB8AC3E}">
        <p14:creationId xmlns:p14="http://schemas.microsoft.com/office/powerpoint/2010/main" val="3795734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9267825" y="857250"/>
            <a:ext cx="2924175" cy="5038725"/>
          </a:xfrm>
          <a:prstGeom prst="rect">
            <a:avLst/>
          </a:prstGeom>
        </p:spPr>
      </p:pic>
      <p:pic>
        <p:nvPicPr>
          <p:cNvPr id="4" name="Image 3"/>
          <p:cNvPicPr>
            <a:picLocks noChangeAspect="1"/>
          </p:cNvPicPr>
          <p:nvPr/>
        </p:nvPicPr>
        <p:blipFill>
          <a:blip r:embed="rId3"/>
          <a:stretch>
            <a:fillRect/>
          </a:stretch>
        </p:blipFill>
        <p:spPr>
          <a:xfrm>
            <a:off x="0" y="57150"/>
            <a:ext cx="2590800" cy="5734050"/>
          </a:xfrm>
          <a:prstGeom prst="rect">
            <a:avLst/>
          </a:prstGeom>
        </p:spPr>
      </p:pic>
      <p:pic>
        <p:nvPicPr>
          <p:cNvPr id="5" name="Image 4"/>
          <p:cNvPicPr>
            <a:picLocks noChangeAspect="1"/>
          </p:cNvPicPr>
          <p:nvPr/>
        </p:nvPicPr>
        <p:blipFill>
          <a:blip r:embed="rId4"/>
          <a:stretch>
            <a:fillRect/>
          </a:stretch>
        </p:blipFill>
        <p:spPr>
          <a:xfrm>
            <a:off x="2746248" y="413690"/>
            <a:ext cx="6366131" cy="5038725"/>
          </a:xfrm>
          <a:prstGeom prst="rect">
            <a:avLst/>
          </a:prstGeom>
        </p:spPr>
      </p:pic>
      <p:pic>
        <p:nvPicPr>
          <p:cNvPr id="6" name="Image 5"/>
          <p:cNvPicPr>
            <a:picLocks noChangeAspect="1"/>
          </p:cNvPicPr>
          <p:nvPr/>
        </p:nvPicPr>
        <p:blipFill>
          <a:blip r:embed="rId5"/>
          <a:stretch>
            <a:fillRect/>
          </a:stretch>
        </p:blipFill>
        <p:spPr>
          <a:xfrm>
            <a:off x="2590800" y="5590511"/>
            <a:ext cx="6521578" cy="1266825"/>
          </a:xfrm>
          <a:prstGeom prst="rect">
            <a:avLst/>
          </a:prstGeom>
        </p:spPr>
      </p:pic>
      <p:sp>
        <p:nvSpPr>
          <p:cNvPr id="7" name="Espace réservé du pied de page 6"/>
          <p:cNvSpPr>
            <a:spLocks noGrp="1"/>
          </p:cNvSpPr>
          <p:nvPr>
            <p:ph type="ftr" sz="quarter" idx="11"/>
          </p:nvPr>
        </p:nvSpPr>
        <p:spPr/>
        <p:txBody>
          <a:bodyPr/>
          <a:lstStyle/>
          <a:p>
            <a:r>
              <a:rPr lang="fr-FR"/>
              <a:t>DULASP Intermediate M1 2025/2026</a:t>
            </a:r>
            <a:endParaRPr lang="fr-FR" dirty="0"/>
          </a:p>
        </p:txBody>
      </p:sp>
    </p:spTree>
    <p:extLst>
      <p:ext uri="{BB962C8B-B14F-4D97-AF65-F5344CB8AC3E}">
        <p14:creationId xmlns:p14="http://schemas.microsoft.com/office/powerpoint/2010/main" val="2819588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800" dirty="0" err="1">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I.i</a:t>
            </a:r>
            <a:r>
              <a:rPr lang="fr-FR" sz="48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 </a:t>
            </a:r>
            <a:r>
              <a:rPr lang="fr-FR" sz="4800" spc="600" dirty="0" err="1">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Writing</a:t>
            </a:r>
            <a:r>
              <a:rPr lang="fr-FR" sz="4800" spc="6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 a Headline</a:t>
            </a:r>
          </a:p>
        </p:txBody>
      </p:sp>
      <p:sp>
        <p:nvSpPr>
          <p:cNvPr id="3" name="Espace réservé du contenu 2"/>
          <p:cNvSpPr>
            <a:spLocks noGrp="1"/>
          </p:cNvSpPr>
          <p:nvPr>
            <p:ph idx="1"/>
          </p:nvPr>
        </p:nvSpPr>
        <p:spPr>
          <a:xfrm>
            <a:off x="1037308" y="2163645"/>
            <a:ext cx="8596668" cy="3880773"/>
          </a:xfrm>
        </p:spPr>
        <p:txBody>
          <a:bodyPr/>
          <a:lstStyle/>
          <a:p>
            <a:pPr marL="0" indent="0" algn="just">
              <a:buNone/>
            </a:pPr>
            <a:r>
              <a:rPr lang="en-US" sz="2400" dirty="0"/>
              <a:t>	</a:t>
            </a:r>
            <a:r>
              <a:rPr lang="en-US" sz="2400" dirty="0">
                <a:solidFill>
                  <a:srgbClr val="002060"/>
                </a:solidFill>
                <a:latin typeface="Arial Narrow" panose="020B0606020202030204" pitchFamily="34" charset="0"/>
              </a:rPr>
              <a:t>When writing a headline, the most important thing is to make sure it is clear and can be read and understood in a single glance.</a:t>
            </a:r>
          </a:p>
          <a:p>
            <a:pPr marL="0" indent="0" algn="just">
              <a:buNone/>
            </a:pPr>
            <a:r>
              <a:rPr lang="en-US" sz="2400" dirty="0">
                <a:solidFill>
                  <a:srgbClr val="002060"/>
                </a:solidFill>
                <a:latin typeface="Arial Narrow" panose="020B0606020202030204" pitchFamily="34" charset="0"/>
              </a:rPr>
              <a:t>	The trick is to interest, intrigue and give a real sense of the story to the widest possible audience - without being sensational. Headlines are often short, active sentences, such as the improbable old journalistic </a:t>
            </a:r>
            <a:r>
              <a:rPr lang="en-US" sz="2400" dirty="0" err="1">
                <a:solidFill>
                  <a:srgbClr val="002060"/>
                </a:solidFill>
                <a:latin typeface="Arial Narrow" panose="020B0606020202030204" pitchFamily="34" charset="0"/>
              </a:rPr>
              <a:t>favourite</a:t>
            </a:r>
            <a:r>
              <a:rPr lang="en-US" sz="2400" dirty="0">
                <a:solidFill>
                  <a:srgbClr val="002060"/>
                </a:solidFill>
                <a:latin typeface="Arial Narrow" panose="020B0606020202030204" pitchFamily="34" charset="0"/>
              </a:rPr>
              <a:t>: MAN BITES DOG</a:t>
            </a:r>
          </a:p>
          <a:p>
            <a:pPr marL="0" indent="0" algn="just">
              <a:buNone/>
            </a:pPr>
            <a:r>
              <a:rPr lang="en-US" sz="2400" dirty="0">
                <a:solidFill>
                  <a:srgbClr val="002060"/>
                </a:solidFill>
                <a:latin typeface="Arial Narrow" panose="020B0606020202030204" pitchFamily="34" charset="0"/>
              </a:rPr>
              <a:t>	Headlines can be creative with witty references and wordplay. Alliteration can also be used. </a:t>
            </a:r>
          </a:p>
          <a:p>
            <a:endParaRPr lang="fr-FR" dirty="0"/>
          </a:p>
        </p:txBody>
      </p:sp>
      <p:sp>
        <p:nvSpPr>
          <p:cNvPr id="5" name="Espace réservé du pied de page 4"/>
          <p:cNvSpPr>
            <a:spLocks noGrp="1"/>
          </p:cNvSpPr>
          <p:nvPr>
            <p:ph type="ftr" sz="quarter" idx="11"/>
          </p:nvPr>
        </p:nvSpPr>
        <p:spPr/>
        <p:txBody>
          <a:bodyPr/>
          <a:lstStyle/>
          <a:p>
            <a:r>
              <a:rPr lang="fr-FR"/>
              <a:t>DULASP Intermediate M1 2025/2026</a:t>
            </a:r>
            <a:endParaRPr lang="fr-FR" dirty="0"/>
          </a:p>
        </p:txBody>
      </p:sp>
    </p:spTree>
    <p:extLst>
      <p:ext uri="{BB962C8B-B14F-4D97-AF65-F5344CB8AC3E}">
        <p14:creationId xmlns:p14="http://schemas.microsoft.com/office/powerpoint/2010/main" val="593949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61B13B7-C153-4203-9653-968D52B88241}"/>
              </a:ext>
            </a:extLst>
          </p:cNvPr>
          <p:cNvSpPr>
            <a:spLocks noGrp="1"/>
          </p:cNvSpPr>
          <p:nvPr>
            <p:ph type="ftr" sz="quarter" idx="11"/>
          </p:nvPr>
        </p:nvSpPr>
        <p:spPr/>
        <p:txBody>
          <a:bodyPr/>
          <a:lstStyle/>
          <a:p>
            <a:r>
              <a:rPr lang="fr-FR"/>
              <a:t>DULASP Intermediate M1 2025/2026</a:t>
            </a:r>
          </a:p>
        </p:txBody>
      </p:sp>
      <p:sp>
        <p:nvSpPr>
          <p:cNvPr id="3" name="Rectangle 2">
            <a:extLst>
              <a:ext uri="{FF2B5EF4-FFF2-40B4-BE49-F238E27FC236}">
                <a16:creationId xmlns:a16="http://schemas.microsoft.com/office/drawing/2014/main" id="{51AC1425-3470-4769-BEE0-33E64989BE0C}"/>
              </a:ext>
            </a:extLst>
          </p:cNvPr>
          <p:cNvSpPr/>
          <p:nvPr/>
        </p:nvSpPr>
        <p:spPr>
          <a:xfrm>
            <a:off x="1640542" y="383258"/>
            <a:ext cx="7037294" cy="5461560"/>
          </a:xfrm>
          <a:prstGeom prst="rect">
            <a:avLst/>
          </a:prstGeom>
        </p:spPr>
        <p:txBody>
          <a:bodyPr wrap="square">
            <a:spAutoFit/>
          </a:bodyPr>
          <a:lstStyle/>
          <a:p>
            <a:pPr>
              <a:lnSpc>
                <a:spcPct val="115000"/>
              </a:lnSpc>
              <a:spcBef>
                <a:spcPts val="1000"/>
              </a:spcBef>
              <a:spcAft>
                <a:spcPts val="0"/>
              </a:spcAft>
            </a:pPr>
            <a:r>
              <a:rPr lang="en-US" sz="4800" spc="6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ea typeface="+mj-ea"/>
                <a:cs typeface="+mj-cs"/>
              </a:rPr>
              <a:t>Tabloid or Broadsheet?</a:t>
            </a:r>
            <a:endParaRPr lang="fr-FR" sz="4800" spc="6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ea typeface="+mj-ea"/>
              <a:cs typeface="+mj-cs"/>
            </a:endParaRPr>
          </a:p>
          <a:p>
            <a:pPr marL="800100" lvl="1" indent="-342900">
              <a:lnSpc>
                <a:spcPct val="90000"/>
              </a:lnSpc>
              <a:spcBef>
                <a:spcPts val="1000"/>
              </a:spcBef>
              <a:buClr>
                <a:schemeClr val="accent1"/>
              </a:buClr>
              <a:buSzPct val="80000"/>
              <a:buFont typeface="Wingdings 3" charset="2"/>
              <a:buChar char=""/>
            </a:pPr>
            <a:r>
              <a:rPr lang="en-US" b="1" dirty="0">
                <a:solidFill>
                  <a:srgbClr val="002060"/>
                </a:solidFill>
                <a:latin typeface="Arial Narrow" panose="020B0606020202030204" pitchFamily="34" charset="0"/>
              </a:rPr>
              <a:t>Instructions: Below are short headlines or phrases.</a:t>
            </a:r>
          </a:p>
          <a:p>
            <a:pPr marL="800100" lvl="1" indent="-342900">
              <a:lnSpc>
                <a:spcPct val="90000"/>
              </a:lnSpc>
              <a:spcBef>
                <a:spcPts val="1000"/>
              </a:spcBef>
              <a:buClr>
                <a:schemeClr val="accent1"/>
              </a:buClr>
              <a:buSzPct val="80000"/>
              <a:buFont typeface="Wingdings 3" charset="2"/>
              <a:buChar char=""/>
            </a:pPr>
            <a:r>
              <a:rPr lang="en-US" b="1" dirty="0">
                <a:solidFill>
                  <a:srgbClr val="002060"/>
                </a:solidFill>
                <a:latin typeface="Arial Narrow" panose="020B0606020202030204" pitchFamily="34" charset="0"/>
              </a:rPr>
              <a:t>Work in pairs to decide if each belongs to a TABLOID or a BROADSHEET. Write T or B next to each one.</a:t>
            </a:r>
            <a:br>
              <a:rPr lang="en-US" b="1" dirty="0">
                <a:solidFill>
                  <a:srgbClr val="002060"/>
                </a:solidFill>
                <a:latin typeface="Arial Narrow" panose="020B0606020202030204" pitchFamily="34" charset="0"/>
              </a:rPr>
            </a:br>
            <a:endParaRPr lang="fr-FR" b="1" dirty="0">
              <a:solidFill>
                <a:srgbClr val="002060"/>
              </a:solidFill>
              <a:latin typeface="Arial Narrow" panose="020B0606020202030204" pitchFamily="34" charset="0"/>
            </a:endParaRPr>
          </a:p>
          <a:p>
            <a:pPr algn="just">
              <a:lnSpc>
                <a:spcPct val="115000"/>
              </a:lnSpc>
              <a:spcBef>
                <a:spcPts val="1000"/>
              </a:spcBef>
              <a:buClr>
                <a:schemeClr val="accent1"/>
              </a:buClr>
              <a:buSzPct val="80000"/>
            </a:pPr>
            <a:r>
              <a:rPr lang="en-US" sz="1600" dirty="0">
                <a:solidFill>
                  <a:srgbClr val="002060"/>
                </a:solidFill>
                <a:latin typeface="Arial Narrow" panose="020B0606020202030204" pitchFamily="34" charset="0"/>
              </a:rPr>
              <a:t>1. PM faces pressure as inflation hits 6%  ______</a:t>
            </a:r>
            <a:endParaRPr lang="fr-FR" sz="1600" dirty="0">
              <a:solidFill>
                <a:srgbClr val="002060"/>
              </a:solidFill>
              <a:latin typeface="Arial Narrow" panose="020B0606020202030204" pitchFamily="34" charset="0"/>
            </a:endParaRPr>
          </a:p>
          <a:p>
            <a:pPr algn="just">
              <a:lnSpc>
                <a:spcPct val="115000"/>
              </a:lnSpc>
              <a:spcBef>
                <a:spcPts val="1000"/>
              </a:spcBef>
              <a:buClr>
                <a:schemeClr val="accent1"/>
              </a:buClr>
              <a:buSzPct val="80000"/>
            </a:pPr>
            <a:r>
              <a:rPr lang="en-US" sz="1600" dirty="0">
                <a:solidFill>
                  <a:srgbClr val="002060"/>
                </a:solidFill>
                <a:latin typeface="Arial Narrow" panose="020B0606020202030204" pitchFamily="34" charset="0"/>
              </a:rPr>
              <a:t>2. Love Island star in shocking secret reveal!  ______</a:t>
            </a:r>
            <a:endParaRPr lang="fr-FR" sz="1600" dirty="0">
              <a:solidFill>
                <a:srgbClr val="002060"/>
              </a:solidFill>
              <a:latin typeface="Arial Narrow" panose="020B0606020202030204" pitchFamily="34" charset="0"/>
            </a:endParaRPr>
          </a:p>
          <a:p>
            <a:pPr algn="just">
              <a:lnSpc>
                <a:spcPct val="115000"/>
              </a:lnSpc>
              <a:spcBef>
                <a:spcPts val="1000"/>
              </a:spcBef>
              <a:buClr>
                <a:schemeClr val="accent1"/>
              </a:buClr>
              <a:buSzPct val="80000"/>
            </a:pPr>
            <a:r>
              <a:rPr lang="en-US" sz="1600" dirty="0">
                <a:solidFill>
                  <a:srgbClr val="002060"/>
                </a:solidFill>
                <a:latin typeface="Arial Narrow" panose="020B0606020202030204" pitchFamily="34" charset="0"/>
              </a:rPr>
              <a:t>3. New rail strike to affect millions  ______</a:t>
            </a:r>
            <a:endParaRPr lang="fr-FR" sz="1600" dirty="0">
              <a:solidFill>
                <a:srgbClr val="002060"/>
              </a:solidFill>
              <a:latin typeface="Arial Narrow" panose="020B0606020202030204" pitchFamily="34" charset="0"/>
            </a:endParaRPr>
          </a:p>
          <a:p>
            <a:pPr algn="just">
              <a:lnSpc>
                <a:spcPct val="115000"/>
              </a:lnSpc>
              <a:spcBef>
                <a:spcPts val="1000"/>
              </a:spcBef>
              <a:buClr>
                <a:schemeClr val="accent1"/>
              </a:buClr>
              <a:buSzPct val="80000"/>
            </a:pPr>
            <a:r>
              <a:rPr lang="en-US" sz="1600" dirty="0">
                <a:solidFill>
                  <a:srgbClr val="002060"/>
                </a:solidFill>
                <a:latin typeface="Arial Narrow" panose="020B0606020202030204" pitchFamily="34" charset="0"/>
              </a:rPr>
              <a:t>4. Govt. announces tax hike of 3.5%  ______</a:t>
            </a:r>
            <a:endParaRPr lang="fr-FR" sz="1600" dirty="0">
              <a:solidFill>
                <a:srgbClr val="002060"/>
              </a:solidFill>
              <a:latin typeface="Arial Narrow" panose="020B0606020202030204" pitchFamily="34" charset="0"/>
            </a:endParaRPr>
          </a:p>
          <a:p>
            <a:pPr algn="just">
              <a:lnSpc>
                <a:spcPct val="115000"/>
              </a:lnSpc>
              <a:spcBef>
                <a:spcPts val="1000"/>
              </a:spcBef>
              <a:buClr>
                <a:schemeClr val="accent1"/>
              </a:buClr>
              <a:buSzPct val="80000"/>
            </a:pPr>
            <a:r>
              <a:rPr lang="en-US" sz="1600" dirty="0">
                <a:solidFill>
                  <a:srgbClr val="002060"/>
                </a:solidFill>
                <a:latin typeface="Arial Narrow" panose="020B0606020202030204" pitchFamily="34" charset="0"/>
              </a:rPr>
              <a:t>5. Footie hero in love scandal  ______</a:t>
            </a:r>
            <a:endParaRPr lang="fr-FR" sz="1600" dirty="0">
              <a:solidFill>
                <a:srgbClr val="002060"/>
              </a:solidFill>
              <a:latin typeface="Arial Narrow" panose="020B0606020202030204" pitchFamily="34" charset="0"/>
            </a:endParaRPr>
          </a:p>
          <a:p>
            <a:pPr algn="just">
              <a:lnSpc>
                <a:spcPct val="115000"/>
              </a:lnSpc>
              <a:spcBef>
                <a:spcPts val="1000"/>
              </a:spcBef>
              <a:buClr>
                <a:schemeClr val="accent1"/>
              </a:buClr>
              <a:buSzPct val="80000"/>
            </a:pPr>
            <a:r>
              <a:rPr lang="en-US" sz="1600" dirty="0">
                <a:solidFill>
                  <a:srgbClr val="002060"/>
                </a:solidFill>
                <a:latin typeface="Arial Narrow" panose="020B0606020202030204" pitchFamily="34" charset="0"/>
              </a:rPr>
              <a:t>6. Survey shows 62% of teens use </a:t>
            </a:r>
            <a:r>
              <a:rPr lang="en-US" sz="1600" dirty="0" err="1">
                <a:solidFill>
                  <a:srgbClr val="002060"/>
                </a:solidFill>
                <a:latin typeface="Arial Narrow" panose="020B0606020202030204" pitchFamily="34" charset="0"/>
              </a:rPr>
              <a:t>TikTok</a:t>
            </a:r>
            <a:r>
              <a:rPr lang="en-US" sz="1600" dirty="0">
                <a:solidFill>
                  <a:srgbClr val="002060"/>
                </a:solidFill>
                <a:latin typeface="Arial Narrow" panose="020B0606020202030204" pitchFamily="34" charset="0"/>
              </a:rPr>
              <a:t> daily  ______</a:t>
            </a:r>
            <a:endParaRPr lang="fr-FR" sz="1600" dirty="0">
              <a:solidFill>
                <a:srgbClr val="002060"/>
              </a:solidFill>
              <a:latin typeface="Arial Narrow" panose="020B0606020202030204" pitchFamily="34" charset="0"/>
            </a:endParaRPr>
          </a:p>
          <a:p>
            <a:pPr algn="just">
              <a:lnSpc>
                <a:spcPct val="115000"/>
              </a:lnSpc>
              <a:spcBef>
                <a:spcPts val="1000"/>
              </a:spcBef>
              <a:buClr>
                <a:schemeClr val="accent1"/>
              </a:buClr>
              <a:buSzPct val="80000"/>
            </a:pPr>
            <a:r>
              <a:rPr lang="en-US" sz="1600" dirty="0">
                <a:solidFill>
                  <a:srgbClr val="002060"/>
                </a:solidFill>
                <a:latin typeface="Arial Narrow" panose="020B0606020202030204" pitchFamily="34" charset="0"/>
              </a:rPr>
              <a:t>7. OMG! You won’t believe what she wore  ______</a:t>
            </a:r>
            <a:endParaRPr lang="fr-FR" sz="1600" dirty="0">
              <a:solidFill>
                <a:srgbClr val="002060"/>
              </a:solidFill>
              <a:latin typeface="Arial Narrow" panose="020B0606020202030204" pitchFamily="34" charset="0"/>
            </a:endParaRPr>
          </a:p>
          <a:p>
            <a:pPr algn="just">
              <a:lnSpc>
                <a:spcPct val="115000"/>
              </a:lnSpc>
              <a:spcBef>
                <a:spcPts val="1000"/>
              </a:spcBef>
              <a:buClr>
                <a:schemeClr val="accent1"/>
              </a:buClr>
              <a:buSzPct val="80000"/>
            </a:pPr>
            <a:r>
              <a:rPr lang="en-US" sz="1600" dirty="0">
                <a:solidFill>
                  <a:srgbClr val="002060"/>
                </a:solidFill>
                <a:latin typeface="Arial Narrow" panose="020B0606020202030204" pitchFamily="34" charset="0"/>
              </a:rPr>
              <a:t>8. Mayor under fire for corruption allegations  ______</a:t>
            </a:r>
            <a:endParaRPr lang="fr-FR" sz="1600" dirty="0">
              <a:solidFill>
                <a:srgbClr val="002060"/>
              </a:solidFill>
              <a:latin typeface="Arial Narrow" panose="020B0606020202030204" pitchFamily="34" charset="0"/>
            </a:endParaRPr>
          </a:p>
        </p:txBody>
      </p:sp>
    </p:spTree>
    <p:extLst>
      <p:ext uri="{BB962C8B-B14F-4D97-AF65-F5344CB8AC3E}">
        <p14:creationId xmlns:p14="http://schemas.microsoft.com/office/powerpoint/2010/main" val="110584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5F4359-D1F7-017A-C73A-B384649A9B4A}"/>
              </a:ext>
            </a:extLst>
          </p:cNvPr>
          <p:cNvSpPr>
            <a:spLocks noGrp="1"/>
          </p:cNvSpPr>
          <p:nvPr>
            <p:ph type="title"/>
          </p:nvPr>
        </p:nvSpPr>
        <p:spPr>
          <a:xfrm>
            <a:off x="677334" y="609600"/>
            <a:ext cx="8596668" cy="1320800"/>
          </a:xfrm>
        </p:spPr>
        <p:txBody>
          <a:bodyPr>
            <a:normAutofit/>
          </a:bodyPr>
          <a:lstStyle/>
          <a:p>
            <a:pPr algn="ctr"/>
            <a:r>
              <a:rPr lang="fr-FR" dirty="0" err="1"/>
              <a:t>Welcome</a:t>
            </a:r>
            <a:r>
              <a:rPr lang="fr-FR" dirty="0"/>
              <a:t> Team!</a:t>
            </a:r>
          </a:p>
        </p:txBody>
      </p:sp>
      <p:sp>
        <p:nvSpPr>
          <p:cNvPr id="4" name="Espace réservé du pied de page 3">
            <a:extLst>
              <a:ext uri="{FF2B5EF4-FFF2-40B4-BE49-F238E27FC236}">
                <a16:creationId xmlns:a16="http://schemas.microsoft.com/office/drawing/2014/main" id="{12C17B9A-807E-BD47-7133-D1B57C6EA1C8}"/>
              </a:ext>
            </a:extLst>
          </p:cNvPr>
          <p:cNvSpPr>
            <a:spLocks noGrp="1"/>
          </p:cNvSpPr>
          <p:nvPr>
            <p:ph type="ftr" sz="quarter" idx="11"/>
          </p:nvPr>
        </p:nvSpPr>
        <p:spPr>
          <a:xfrm>
            <a:off x="677334" y="6041362"/>
            <a:ext cx="6297612" cy="365125"/>
          </a:xfrm>
        </p:spPr>
        <p:txBody>
          <a:bodyPr>
            <a:normAutofit/>
          </a:bodyPr>
          <a:lstStyle/>
          <a:p>
            <a:pPr>
              <a:spcAft>
                <a:spcPts val="600"/>
              </a:spcAft>
            </a:pPr>
            <a:r>
              <a:rPr lang="fr-FR" dirty="0"/>
              <a:t>DULASP </a:t>
            </a:r>
            <a:r>
              <a:rPr lang="fr-FR" dirty="0" err="1"/>
              <a:t>Intermediate</a:t>
            </a:r>
            <a:r>
              <a:rPr lang="fr-FR" dirty="0"/>
              <a:t> M1 2025/2026</a:t>
            </a:r>
          </a:p>
        </p:txBody>
      </p:sp>
      <p:graphicFrame>
        <p:nvGraphicFramePr>
          <p:cNvPr id="22" name="Espace réservé du contenu 5">
            <a:extLst>
              <a:ext uri="{FF2B5EF4-FFF2-40B4-BE49-F238E27FC236}">
                <a16:creationId xmlns:a16="http://schemas.microsoft.com/office/drawing/2014/main" id="{7D8BB47D-62FF-9A7C-1244-EE8CD416C567}"/>
              </a:ext>
            </a:extLst>
          </p:cNvPr>
          <p:cNvGraphicFramePr>
            <a:graphicFrameLocks noGrp="1"/>
          </p:cNvGraphicFramePr>
          <p:nvPr>
            <p:ph idx="1"/>
            <p:extLst>
              <p:ext uri="{D42A27DB-BD31-4B8C-83A1-F6EECF244321}">
                <p14:modId xmlns:p14="http://schemas.microsoft.com/office/powerpoint/2010/main" val="2200972883"/>
              </p:ext>
            </p:extLst>
          </p:nvPr>
        </p:nvGraphicFramePr>
        <p:xfrm>
          <a:off x="1053073" y="1648122"/>
          <a:ext cx="8509082" cy="4234296"/>
        </p:xfrm>
        <a:graphic>
          <a:graphicData uri="http://schemas.openxmlformats.org/drawingml/2006/table">
            <a:tbl>
              <a:tblPr firstRow="1" bandRow="1">
                <a:tableStyleId>{5C22544A-7EE6-4342-B048-85BDC9FD1C3A}</a:tableStyleId>
              </a:tblPr>
              <a:tblGrid>
                <a:gridCol w="2187832">
                  <a:extLst>
                    <a:ext uri="{9D8B030D-6E8A-4147-A177-3AD203B41FA5}">
                      <a16:colId xmlns:a16="http://schemas.microsoft.com/office/drawing/2014/main" val="1981006880"/>
                    </a:ext>
                  </a:extLst>
                </a:gridCol>
                <a:gridCol w="6321250">
                  <a:extLst>
                    <a:ext uri="{9D8B030D-6E8A-4147-A177-3AD203B41FA5}">
                      <a16:colId xmlns:a16="http://schemas.microsoft.com/office/drawing/2014/main" val="878856145"/>
                    </a:ext>
                  </a:extLst>
                </a:gridCol>
              </a:tblGrid>
              <a:tr h="352858">
                <a:tc>
                  <a:txBody>
                    <a:bodyPr/>
                    <a:lstStyle/>
                    <a:p>
                      <a:r>
                        <a:rPr lang="fr-FR" sz="1600"/>
                        <a:t>Dates</a:t>
                      </a:r>
                    </a:p>
                  </a:txBody>
                  <a:tcPr marL="80195" marR="80195" marT="40097" marB="40097"/>
                </a:tc>
                <a:tc>
                  <a:txBody>
                    <a:bodyPr/>
                    <a:lstStyle/>
                    <a:p>
                      <a:r>
                        <a:rPr lang="fr-FR" sz="1600" dirty="0"/>
                        <a:t>Classes</a:t>
                      </a:r>
                    </a:p>
                  </a:txBody>
                  <a:tcPr marL="80195" marR="80195" marT="40097" marB="40097"/>
                </a:tc>
                <a:extLst>
                  <a:ext uri="{0D108BD9-81ED-4DB2-BD59-A6C34878D82A}">
                    <a16:rowId xmlns:a16="http://schemas.microsoft.com/office/drawing/2014/main" val="2662659336"/>
                  </a:ext>
                </a:extLst>
              </a:tr>
              <a:tr h="352858">
                <a:tc>
                  <a:txBody>
                    <a:bodyPr/>
                    <a:lstStyle/>
                    <a:p>
                      <a:r>
                        <a:rPr lang="fr-FR" sz="1600" dirty="0">
                          <a:solidFill>
                            <a:srgbClr val="002060"/>
                          </a:solidFill>
                        </a:rPr>
                        <a:t>Sept. 15th</a:t>
                      </a:r>
                    </a:p>
                  </a:txBody>
                  <a:tcPr marL="80195" marR="80195" marT="40097" marB="40097"/>
                </a:tc>
                <a:tc>
                  <a:txBody>
                    <a:bodyPr/>
                    <a:lstStyle/>
                    <a:p>
                      <a:r>
                        <a:rPr lang="fr-FR" sz="1600">
                          <a:solidFill>
                            <a:srgbClr val="002060"/>
                          </a:solidFill>
                        </a:rPr>
                        <a:t>W1 Part 1. </a:t>
                      </a:r>
                      <a:r>
                        <a:rPr lang="fr-FR" sz="1600" err="1">
                          <a:solidFill>
                            <a:srgbClr val="002060"/>
                          </a:solidFill>
                        </a:rPr>
                        <a:t>Press</a:t>
                      </a:r>
                      <a:r>
                        <a:rPr lang="fr-FR" sz="1600">
                          <a:solidFill>
                            <a:srgbClr val="002060"/>
                          </a:solidFill>
                        </a:rPr>
                        <a:t> Articles</a:t>
                      </a:r>
                    </a:p>
                  </a:txBody>
                  <a:tcPr marL="80195" marR="80195" marT="40097" marB="40097"/>
                </a:tc>
                <a:extLst>
                  <a:ext uri="{0D108BD9-81ED-4DB2-BD59-A6C34878D82A}">
                    <a16:rowId xmlns:a16="http://schemas.microsoft.com/office/drawing/2014/main" val="618848994"/>
                  </a:ext>
                </a:extLst>
              </a:tr>
              <a:tr h="352858">
                <a:tc>
                  <a:txBody>
                    <a:bodyPr/>
                    <a:lstStyle/>
                    <a:p>
                      <a:r>
                        <a:rPr lang="fr-FR" sz="1600" dirty="0">
                          <a:solidFill>
                            <a:srgbClr val="002060"/>
                          </a:solidFill>
                        </a:rPr>
                        <a:t>Sept. 22nd</a:t>
                      </a:r>
                    </a:p>
                  </a:txBody>
                  <a:tcPr marL="80195" marR="80195" marT="40097" marB="40097"/>
                </a:tc>
                <a:tc>
                  <a:txBody>
                    <a:bodyPr/>
                    <a:lstStyle/>
                    <a:p>
                      <a:r>
                        <a:rPr lang="fr-FR" sz="1600" dirty="0">
                          <a:solidFill>
                            <a:srgbClr val="002060"/>
                          </a:solidFill>
                        </a:rPr>
                        <a:t>W2 Part 1. </a:t>
                      </a:r>
                      <a:r>
                        <a:rPr lang="fr-FR" sz="1600" dirty="0" err="1">
                          <a:solidFill>
                            <a:srgbClr val="002060"/>
                          </a:solidFill>
                        </a:rPr>
                        <a:t>Letters</a:t>
                      </a:r>
                      <a:r>
                        <a:rPr lang="fr-FR" sz="1600" dirty="0">
                          <a:solidFill>
                            <a:srgbClr val="002060"/>
                          </a:solidFill>
                        </a:rPr>
                        <a:t> to the Editor</a:t>
                      </a:r>
                    </a:p>
                  </a:txBody>
                  <a:tcPr marL="80195" marR="80195" marT="40097" marB="40097"/>
                </a:tc>
                <a:extLst>
                  <a:ext uri="{0D108BD9-81ED-4DB2-BD59-A6C34878D82A}">
                    <a16:rowId xmlns:a16="http://schemas.microsoft.com/office/drawing/2014/main" val="2248804904"/>
                  </a:ext>
                </a:extLst>
              </a:tr>
              <a:tr h="352858">
                <a:tc>
                  <a:txBody>
                    <a:bodyPr/>
                    <a:lstStyle/>
                    <a:p>
                      <a:r>
                        <a:rPr lang="fr-FR" sz="1600" dirty="0">
                          <a:solidFill>
                            <a:srgbClr val="002060"/>
                          </a:solidFill>
                        </a:rPr>
                        <a:t>Sept. 29th</a:t>
                      </a:r>
                    </a:p>
                  </a:txBody>
                  <a:tcPr marL="80195" marR="80195" marT="40097" marB="40097"/>
                </a:tc>
                <a:tc>
                  <a:txBody>
                    <a:bodyPr/>
                    <a:lstStyle/>
                    <a:p>
                      <a:r>
                        <a:rPr lang="fr-FR" sz="1600">
                          <a:solidFill>
                            <a:srgbClr val="002060"/>
                          </a:solidFill>
                        </a:rPr>
                        <a:t>W3 Part 1. Cartoons &amp; </a:t>
                      </a:r>
                      <a:r>
                        <a:rPr lang="fr-FR" sz="1600" err="1">
                          <a:solidFill>
                            <a:srgbClr val="002060"/>
                          </a:solidFill>
                        </a:rPr>
                        <a:t>Ads</a:t>
                      </a:r>
                      <a:endParaRPr lang="fr-FR" sz="1600">
                        <a:solidFill>
                          <a:srgbClr val="002060"/>
                        </a:solidFill>
                      </a:endParaRPr>
                    </a:p>
                  </a:txBody>
                  <a:tcPr marL="80195" marR="80195" marT="40097" marB="40097"/>
                </a:tc>
                <a:extLst>
                  <a:ext uri="{0D108BD9-81ED-4DB2-BD59-A6C34878D82A}">
                    <a16:rowId xmlns:a16="http://schemas.microsoft.com/office/drawing/2014/main" val="2464650169"/>
                  </a:ext>
                </a:extLst>
              </a:tr>
              <a:tr h="352858">
                <a:tc>
                  <a:txBody>
                    <a:bodyPr/>
                    <a:lstStyle/>
                    <a:p>
                      <a:r>
                        <a:rPr lang="fr-FR" sz="1600" dirty="0">
                          <a:solidFill>
                            <a:srgbClr val="002060"/>
                          </a:solidFill>
                        </a:rPr>
                        <a:t>Oct. 6th</a:t>
                      </a:r>
                    </a:p>
                  </a:txBody>
                  <a:tcPr marL="80195" marR="80195" marT="40097" marB="40097"/>
                </a:tc>
                <a:tc>
                  <a:txBody>
                    <a:bodyPr/>
                    <a:lstStyle/>
                    <a:p>
                      <a:r>
                        <a:rPr lang="fr-FR" sz="1600" dirty="0">
                          <a:solidFill>
                            <a:srgbClr val="002060"/>
                          </a:solidFill>
                        </a:rPr>
                        <a:t>W4 </a:t>
                      </a:r>
                      <a:r>
                        <a:rPr lang="fr-FR" sz="1600" dirty="0" err="1">
                          <a:solidFill>
                            <a:srgbClr val="002060"/>
                          </a:solidFill>
                        </a:rPr>
                        <a:t>Recap</a:t>
                      </a:r>
                      <a:r>
                        <a:rPr lang="fr-FR" sz="1600" dirty="0">
                          <a:solidFill>
                            <a:srgbClr val="002060"/>
                          </a:solidFill>
                        </a:rPr>
                        <a:t> session </a:t>
                      </a:r>
                    </a:p>
                  </a:txBody>
                  <a:tcPr marL="80195" marR="80195" marT="40097" marB="40097"/>
                </a:tc>
                <a:extLst>
                  <a:ext uri="{0D108BD9-81ED-4DB2-BD59-A6C34878D82A}">
                    <a16:rowId xmlns:a16="http://schemas.microsoft.com/office/drawing/2014/main" val="60079694"/>
                  </a:ext>
                </a:extLst>
              </a:tr>
              <a:tr h="352858">
                <a:tc>
                  <a:txBody>
                    <a:bodyPr/>
                    <a:lstStyle/>
                    <a:p>
                      <a:r>
                        <a:rPr lang="fr-FR" sz="1600" dirty="0">
                          <a:solidFill>
                            <a:srgbClr val="002060"/>
                          </a:solidFill>
                        </a:rPr>
                        <a:t>Oct. 13th</a:t>
                      </a:r>
                    </a:p>
                  </a:txBody>
                  <a:tcPr marL="80195" marR="80195" marT="40097" marB="40097"/>
                </a:tc>
                <a:tc>
                  <a:txBody>
                    <a:bodyPr/>
                    <a:lstStyle/>
                    <a:p>
                      <a:r>
                        <a:rPr lang="fr-FR" sz="1600">
                          <a:solidFill>
                            <a:srgbClr val="002060"/>
                          </a:solidFill>
                        </a:rPr>
                        <a:t>W5 Test</a:t>
                      </a:r>
                    </a:p>
                  </a:txBody>
                  <a:tcPr marL="80195" marR="80195" marT="40097" marB="40097"/>
                </a:tc>
                <a:extLst>
                  <a:ext uri="{0D108BD9-81ED-4DB2-BD59-A6C34878D82A}">
                    <a16:rowId xmlns:a16="http://schemas.microsoft.com/office/drawing/2014/main" val="1770899803"/>
                  </a:ext>
                </a:extLst>
              </a:tr>
              <a:tr h="352858">
                <a:tc>
                  <a:txBody>
                    <a:bodyPr/>
                    <a:lstStyle/>
                    <a:p>
                      <a:r>
                        <a:rPr lang="fr-FR" sz="1600" dirty="0">
                          <a:solidFill>
                            <a:srgbClr val="002060"/>
                          </a:solidFill>
                        </a:rPr>
                        <a:t>Oct. 20st</a:t>
                      </a:r>
                    </a:p>
                  </a:txBody>
                  <a:tcPr marL="80195" marR="80195" marT="40097" marB="40097"/>
                </a:tc>
                <a:tc>
                  <a:txBody>
                    <a:bodyPr/>
                    <a:lstStyle/>
                    <a:p>
                      <a:r>
                        <a:rPr lang="fr-FR" sz="1600" dirty="0">
                          <a:solidFill>
                            <a:srgbClr val="002060"/>
                          </a:solidFill>
                        </a:rPr>
                        <a:t>W6 Part 2. Professional </a:t>
                      </a:r>
                      <a:r>
                        <a:rPr lang="fr-FR" sz="1600" dirty="0" err="1">
                          <a:solidFill>
                            <a:srgbClr val="002060"/>
                          </a:solidFill>
                        </a:rPr>
                        <a:t>letters</a:t>
                      </a:r>
                      <a:endParaRPr lang="fr-FR" sz="1600" dirty="0">
                        <a:solidFill>
                          <a:srgbClr val="002060"/>
                        </a:solidFill>
                      </a:endParaRPr>
                    </a:p>
                  </a:txBody>
                  <a:tcPr marL="80195" marR="80195" marT="40097" marB="40097"/>
                </a:tc>
                <a:extLst>
                  <a:ext uri="{0D108BD9-81ED-4DB2-BD59-A6C34878D82A}">
                    <a16:rowId xmlns:a16="http://schemas.microsoft.com/office/drawing/2014/main" val="3330499606"/>
                  </a:ext>
                </a:extLst>
              </a:tr>
              <a:tr h="352858">
                <a:tc gridSpan="2">
                  <a:txBody>
                    <a:bodyPr/>
                    <a:lstStyle/>
                    <a:p>
                      <a:pPr algn="ctr"/>
                      <a:r>
                        <a:rPr lang="fr-FR" sz="1600" dirty="0" err="1">
                          <a:solidFill>
                            <a:srgbClr val="002060"/>
                          </a:solidFill>
                        </a:rPr>
                        <a:t>Mid-term</a:t>
                      </a:r>
                      <a:r>
                        <a:rPr lang="fr-FR" sz="1600" dirty="0">
                          <a:solidFill>
                            <a:srgbClr val="002060"/>
                          </a:solidFill>
                        </a:rPr>
                        <a:t> break</a:t>
                      </a:r>
                    </a:p>
                  </a:txBody>
                  <a:tcPr marL="80195" marR="80195" marT="40097" marB="40097"/>
                </a:tc>
                <a:tc hMerge="1">
                  <a:txBody>
                    <a:bodyPr/>
                    <a:lstStyle/>
                    <a:p>
                      <a:endParaRPr lang="fr-FR" sz="1600" dirty="0">
                        <a:solidFill>
                          <a:srgbClr val="002060"/>
                        </a:solidFill>
                      </a:endParaRPr>
                    </a:p>
                  </a:txBody>
                  <a:tcPr marL="80195" marR="80195" marT="40097" marB="40097"/>
                </a:tc>
                <a:extLst>
                  <a:ext uri="{0D108BD9-81ED-4DB2-BD59-A6C34878D82A}">
                    <a16:rowId xmlns:a16="http://schemas.microsoft.com/office/drawing/2014/main" val="3251995837"/>
                  </a:ext>
                </a:extLst>
              </a:tr>
              <a:tr h="352858">
                <a:tc>
                  <a:txBody>
                    <a:bodyPr/>
                    <a:lstStyle/>
                    <a:p>
                      <a:r>
                        <a:rPr lang="fr-FR" sz="1600" dirty="0">
                          <a:solidFill>
                            <a:srgbClr val="002060"/>
                          </a:solidFill>
                        </a:rPr>
                        <a:t>Nov. 3rd</a:t>
                      </a:r>
                    </a:p>
                  </a:txBody>
                  <a:tcPr marL="80195" marR="80195" marT="40097" marB="40097"/>
                </a:tc>
                <a:tc>
                  <a:txBody>
                    <a:bodyPr/>
                    <a:lstStyle/>
                    <a:p>
                      <a:r>
                        <a:rPr lang="fr-FR" sz="1600" dirty="0">
                          <a:solidFill>
                            <a:srgbClr val="002060"/>
                          </a:solidFill>
                        </a:rPr>
                        <a:t>W7 Part 2. Professional emails</a:t>
                      </a:r>
                    </a:p>
                  </a:txBody>
                  <a:tcPr marL="80195" marR="80195" marT="40097" marB="40097"/>
                </a:tc>
                <a:extLst>
                  <a:ext uri="{0D108BD9-81ED-4DB2-BD59-A6C34878D82A}">
                    <a16:rowId xmlns:a16="http://schemas.microsoft.com/office/drawing/2014/main" val="3285673882"/>
                  </a:ext>
                </a:extLst>
              </a:tr>
              <a:tr h="352858">
                <a:tc>
                  <a:txBody>
                    <a:bodyPr/>
                    <a:lstStyle/>
                    <a:p>
                      <a:r>
                        <a:rPr lang="fr-FR" sz="1600" dirty="0">
                          <a:solidFill>
                            <a:srgbClr val="002060"/>
                          </a:solidFill>
                        </a:rPr>
                        <a:t>Nov. 10th</a:t>
                      </a:r>
                    </a:p>
                  </a:txBody>
                  <a:tcPr marL="80195" marR="80195" marT="40097" marB="40097"/>
                </a:tc>
                <a:tc>
                  <a:txBody>
                    <a:bodyPr/>
                    <a:lstStyle/>
                    <a:p>
                      <a:r>
                        <a:rPr lang="fr-FR" sz="1600" dirty="0">
                          <a:solidFill>
                            <a:srgbClr val="002060"/>
                          </a:solidFill>
                        </a:rPr>
                        <a:t>W8 Part 2. Forms</a:t>
                      </a:r>
                    </a:p>
                  </a:txBody>
                  <a:tcPr marL="80195" marR="80195" marT="40097" marB="40097"/>
                </a:tc>
                <a:extLst>
                  <a:ext uri="{0D108BD9-81ED-4DB2-BD59-A6C34878D82A}">
                    <a16:rowId xmlns:a16="http://schemas.microsoft.com/office/drawing/2014/main" val="3114484291"/>
                  </a:ext>
                </a:extLst>
              </a:tr>
              <a:tr h="352858">
                <a:tc>
                  <a:txBody>
                    <a:bodyPr/>
                    <a:lstStyle/>
                    <a:p>
                      <a:r>
                        <a:rPr lang="fr-FR" sz="1600" dirty="0">
                          <a:solidFill>
                            <a:srgbClr val="002060"/>
                          </a:solidFill>
                        </a:rPr>
                        <a:t>Nov. 17th</a:t>
                      </a:r>
                    </a:p>
                  </a:txBody>
                  <a:tcPr marL="80195" marR="80195" marT="40097" marB="40097"/>
                </a:tc>
                <a:tc>
                  <a:txBody>
                    <a:bodyPr/>
                    <a:lstStyle/>
                    <a:p>
                      <a:r>
                        <a:rPr lang="fr-FR" sz="1600">
                          <a:solidFill>
                            <a:srgbClr val="002060"/>
                          </a:solidFill>
                        </a:rPr>
                        <a:t>W9 </a:t>
                      </a:r>
                      <a:r>
                        <a:rPr lang="fr-FR" sz="1600" err="1">
                          <a:solidFill>
                            <a:srgbClr val="002060"/>
                          </a:solidFill>
                        </a:rPr>
                        <a:t>Recap</a:t>
                      </a:r>
                      <a:r>
                        <a:rPr lang="fr-FR" sz="1600">
                          <a:solidFill>
                            <a:srgbClr val="002060"/>
                          </a:solidFill>
                        </a:rPr>
                        <a:t> session</a:t>
                      </a:r>
                    </a:p>
                  </a:txBody>
                  <a:tcPr marL="80195" marR="80195" marT="40097" marB="40097"/>
                </a:tc>
                <a:extLst>
                  <a:ext uri="{0D108BD9-81ED-4DB2-BD59-A6C34878D82A}">
                    <a16:rowId xmlns:a16="http://schemas.microsoft.com/office/drawing/2014/main" val="743814351"/>
                  </a:ext>
                </a:extLst>
              </a:tr>
              <a:tr h="352858">
                <a:tc>
                  <a:txBody>
                    <a:bodyPr/>
                    <a:lstStyle/>
                    <a:p>
                      <a:r>
                        <a:rPr lang="fr-FR" sz="1600" dirty="0">
                          <a:solidFill>
                            <a:srgbClr val="002060"/>
                          </a:solidFill>
                        </a:rPr>
                        <a:t>Nov. 24th</a:t>
                      </a:r>
                    </a:p>
                  </a:txBody>
                  <a:tcPr marL="80195" marR="80195" marT="40097" marB="40097"/>
                </a:tc>
                <a:tc>
                  <a:txBody>
                    <a:bodyPr/>
                    <a:lstStyle/>
                    <a:p>
                      <a:r>
                        <a:rPr lang="fr-FR" sz="1600" dirty="0">
                          <a:solidFill>
                            <a:srgbClr val="002060"/>
                          </a:solidFill>
                        </a:rPr>
                        <a:t>W10 Test</a:t>
                      </a:r>
                    </a:p>
                  </a:txBody>
                  <a:tcPr marL="80195" marR="80195" marT="40097" marB="40097"/>
                </a:tc>
                <a:extLst>
                  <a:ext uri="{0D108BD9-81ED-4DB2-BD59-A6C34878D82A}">
                    <a16:rowId xmlns:a16="http://schemas.microsoft.com/office/drawing/2014/main" val="3979446311"/>
                  </a:ext>
                </a:extLst>
              </a:tr>
            </a:tbl>
          </a:graphicData>
        </a:graphic>
      </p:graphicFrame>
    </p:spTree>
    <p:extLst>
      <p:ext uri="{BB962C8B-B14F-4D97-AF65-F5344CB8AC3E}">
        <p14:creationId xmlns:p14="http://schemas.microsoft.com/office/powerpoint/2010/main" val="81095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061B13B7-C153-4203-9653-968D52B88241}"/>
              </a:ext>
            </a:extLst>
          </p:cNvPr>
          <p:cNvSpPr>
            <a:spLocks noGrp="1"/>
          </p:cNvSpPr>
          <p:nvPr>
            <p:ph type="ftr" sz="quarter" idx="11"/>
          </p:nvPr>
        </p:nvSpPr>
        <p:spPr/>
        <p:txBody>
          <a:bodyPr/>
          <a:lstStyle/>
          <a:p>
            <a:r>
              <a:rPr lang="fr-FR"/>
              <a:t>DULASP Intermediate M1 2025/2026</a:t>
            </a:r>
          </a:p>
        </p:txBody>
      </p:sp>
      <p:sp>
        <p:nvSpPr>
          <p:cNvPr id="3" name="Rectangle 2">
            <a:extLst>
              <a:ext uri="{FF2B5EF4-FFF2-40B4-BE49-F238E27FC236}">
                <a16:creationId xmlns:a16="http://schemas.microsoft.com/office/drawing/2014/main" id="{51AC1425-3470-4769-BEE0-33E64989BE0C}"/>
              </a:ext>
            </a:extLst>
          </p:cNvPr>
          <p:cNvSpPr/>
          <p:nvPr/>
        </p:nvSpPr>
        <p:spPr>
          <a:xfrm>
            <a:off x="1640541" y="383258"/>
            <a:ext cx="7216587" cy="5476949"/>
          </a:xfrm>
          <a:prstGeom prst="rect">
            <a:avLst/>
          </a:prstGeom>
        </p:spPr>
        <p:txBody>
          <a:bodyPr wrap="square">
            <a:spAutoFit/>
          </a:bodyPr>
          <a:lstStyle/>
          <a:p>
            <a:pPr algn="ctr">
              <a:spcBef>
                <a:spcPts val="1000"/>
              </a:spcBef>
            </a:pPr>
            <a:r>
              <a:rPr lang="en-US" sz="4800" spc="6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ea typeface="+mj-ea"/>
                <a:cs typeface="+mj-cs"/>
              </a:rPr>
              <a:t>Writing Headlines</a:t>
            </a:r>
          </a:p>
          <a:p>
            <a:pPr algn="ctr">
              <a:spcBef>
                <a:spcPts val="1000"/>
              </a:spcBef>
            </a:pPr>
            <a:endParaRPr lang="fr-FR" sz="4800" spc="6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ea typeface="+mj-ea"/>
              <a:cs typeface="+mj-cs"/>
            </a:endParaRPr>
          </a:p>
          <a:p>
            <a:pPr>
              <a:spcBef>
                <a:spcPts val="1000"/>
              </a:spcBef>
            </a:pPr>
            <a:r>
              <a:rPr lang="en-US" b="1" dirty="0">
                <a:solidFill>
                  <a:srgbClr val="002060"/>
                </a:solidFill>
                <a:latin typeface="Arial Narrow" panose="020B0606020202030204" pitchFamily="34" charset="0"/>
              </a:rPr>
              <a:t>Instructions:</a:t>
            </a:r>
          </a:p>
          <a:p>
            <a:pPr marL="800100" lvl="1" indent="-342900">
              <a:lnSpc>
                <a:spcPct val="90000"/>
              </a:lnSpc>
              <a:spcBef>
                <a:spcPts val="1000"/>
              </a:spcBef>
              <a:buClr>
                <a:schemeClr val="accent1"/>
              </a:buClr>
              <a:buSzPct val="80000"/>
              <a:buFont typeface="Wingdings 3" charset="2"/>
              <a:buChar char=""/>
            </a:pPr>
            <a:r>
              <a:rPr lang="en-US" b="1" dirty="0">
                <a:solidFill>
                  <a:srgbClr val="002060"/>
                </a:solidFill>
                <a:latin typeface="Arial Narrow" panose="020B0606020202030204" pitchFamily="34" charset="0"/>
              </a:rPr>
              <a:t>Read the neutral story below. </a:t>
            </a:r>
          </a:p>
          <a:p>
            <a:pPr marL="800100" lvl="1" indent="-342900">
              <a:lnSpc>
                <a:spcPct val="90000"/>
              </a:lnSpc>
              <a:spcBef>
                <a:spcPts val="1000"/>
              </a:spcBef>
              <a:buClr>
                <a:schemeClr val="accent1"/>
              </a:buClr>
              <a:buSzPct val="80000"/>
              <a:buFont typeface="Wingdings 3" charset="2"/>
              <a:buChar char=""/>
            </a:pPr>
            <a:r>
              <a:rPr lang="en-US" b="1" dirty="0">
                <a:solidFill>
                  <a:srgbClr val="002060"/>
                </a:solidFill>
                <a:latin typeface="Arial Narrow" panose="020B0606020202030204" pitchFamily="34" charset="0"/>
              </a:rPr>
              <a:t>Then write TWO headlines: one in tabloid style and one in broadsheet style.</a:t>
            </a:r>
            <a:br>
              <a:rPr lang="en-US" b="1" dirty="0">
                <a:solidFill>
                  <a:srgbClr val="002060"/>
                </a:solidFill>
                <a:latin typeface="Arial Narrow" panose="020B0606020202030204" pitchFamily="34" charset="0"/>
              </a:rPr>
            </a:br>
            <a:endParaRPr lang="fr-FR" b="1" dirty="0">
              <a:solidFill>
                <a:srgbClr val="002060"/>
              </a:solidFill>
              <a:latin typeface="Arial Narrow" panose="020B0606020202030204" pitchFamily="34" charset="0"/>
            </a:endParaRPr>
          </a:p>
          <a:p>
            <a:pPr>
              <a:spcBef>
                <a:spcPts val="1000"/>
              </a:spcBef>
            </a:pPr>
            <a:r>
              <a:rPr lang="en-US" sz="1600" dirty="0">
                <a:solidFill>
                  <a:srgbClr val="002060"/>
                </a:solidFill>
                <a:latin typeface="Arial Narrow" panose="020B0606020202030204" pitchFamily="34" charset="0"/>
              </a:rPr>
              <a:t>Neutral Story:</a:t>
            </a:r>
            <a:br>
              <a:rPr lang="en-US" sz="1600" dirty="0">
                <a:solidFill>
                  <a:srgbClr val="002060"/>
                </a:solidFill>
                <a:latin typeface="Arial Narrow" panose="020B0606020202030204" pitchFamily="34" charset="0"/>
              </a:rPr>
            </a:br>
            <a:r>
              <a:rPr lang="en-US" sz="1600" dirty="0">
                <a:solidFill>
                  <a:srgbClr val="002060"/>
                </a:solidFill>
                <a:latin typeface="Arial Narrow" panose="020B0606020202030204" pitchFamily="34" charset="0"/>
              </a:rPr>
              <a:t>A new public park opened in the center of town today. The mayor attended the opening ceremony. The park has a playground, a fountain, and walking paths.</a:t>
            </a:r>
            <a:br>
              <a:rPr lang="en-US" sz="1600" dirty="0">
                <a:solidFill>
                  <a:srgbClr val="002060"/>
                </a:solidFill>
                <a:latin typeface="Arial Narrow" panose="020B0606020202030204" pitchFamily="34" charset="0"/>
              </a:rPr>
            </a:br>
            <a:endParaRPr lang="fr-FR" sz="1600" dirty="0">
              <a:solidFill>
                <a:srgbClr val="002060"/>
              </a:solidFill>
              <a:latin typeface="Arial Narrow" panose="020B0606020202030204" pitchFamily="34" charset="0"/>
            </a:endParaRPr>
          </a:p>
          <a:p>
            <a:pPr>
              <a:spcBef>
                <a:spcPts val="1000"/>
              </a:spcBef>
            </a:pPr>
            <a:r>
              <a:rPr lang="en-US" sz="1600" dirty="0">
                <a:solidFill>
                  <a:srgbClr val="002060"/>
                </a:solidFill>
                <a:latin typeface="Arial Narrow" panose="020B0606020202030204" pitchFamily="34" charset="0"/>
              </a:rPr>
              <a:t>Tabloid Headline: ___________________________</a:t>
            </a:r>
            <a:br>
              <a:rPr lang="en-US" sz="1600" dirty="0">
                <a:solidFill>
                  <a:srgbClr val="002060"/>
                </a:solidFill>
                <a:latin typeface="Arial Narrow" panose="020B0606020202030204" pitchFamily="34" charset="0"/>
              </a:rPr>
            </a:br>
            <a:r>
              <a:rPr lang="en-US" sz="1600" dirty="0">
                <a:solidFill>
                  <a:srgbClr val="002060"/>
                </a:solidFill>
                <a:latin typeface="Arial Narrow" panose="020B0606020202030204" pitchFamily="34" charset="0"/>
              </a:rPr>
              <a:t>Broadsheet Headline: ___________________________</a:t>
            </a:r>
            <a:endParaRPr lang="fr-FR" sz="1600" dirty="0">
              <a:solidFill>
                <a:srgbClr val="002060"/>
              </a:solidFill>
              <a:latin typeface="Arial Narrow" panose="020B0606020202030204" pitchFamily="34" charset="0"/>
            </a:endParaRPr>
          </a:p>
          <a:p>
            <a:pPr algn="just">
              <a:lnSpc>
                <a:spcPct val="115000"/>
              </a:lnSpc>
              <a:spcBef>
                <a:spcPts val="1000"/>
              </a:spcBef>
              <a:buClr>
                <a:schemeClr val="accent1"/>
              </a:buClr>
              <a:buSzPct val="80000"/>
            </a:pPr>
            <a:endParaRPr lang="fr-FR" sz="1600" dirty="0">
              <a:solidFill>
                <a:srgbClr val="002060"/>
              </a:solidFill>
              <a:latin typeface="Arial Narrow" panose="020B0606020202030204" pitchFamily="34" charset="0"/>
            </a:endParaRPr>
          </a:p>
        </p:txBody>
      </p:sp>
    </p:spTree>
    <p:extLst>
      <p:ext uri="{BB962C8B-B14F-4D97-AF65-F5344CB8AC3E}">
        <p14:creationId xmlns:p14="http://schemas.microsoft.com/office/powerpoint/2010/main" val="4240315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536734" y="609600"/>
            <a:ext cx="3737268" cy="1320800"/>
          </a:xfrm>
        </p:spPr>
        <p:txBody>
          <a:bodyPr>
            <a:normAutofit/>
          </a:bodyPr>
          <a:lstStyle/>
          <a:p>
            <a:r>
              <a:rPr lang="fr-FR" err="1">
                <a:ln>
                  <a:solidFill>
                    <a:srgbClr val="00A98C"/>
                  </a:solidFill>
                </a:ln>
                <a:effectLst>
                  <a:outerShdw blurRad="38100" dist="38100" dir="2700000" algn="tl">
                    <a:srgbClr val="000000">
                      <a:alpha val="43137"/>
                    </a:srgbClr>
                  </a:outerShdw>
                </a:effectLst>
                <a:latin typeface="Arial Narrow" panose="020B0606020202030204" pitchFamily="34" charset="0"/>
              </a:rPr>
              <a:t>I.ii</a:t>
            </a:r>
            <a:r>
              <a:rPr lang="fr-FR">
                <a:ln>
                  <a:solidFill>
                    <a:srgbClr val="00A98C"/>
                  </a:solidFill>
                </a:ln>
                <a:effectLst>
                  <a:outerShdw blurRad="38100" dist="38100" dir="2700000" algn="tl">
                    <a:srgbClr val="000000">
                      <a:alpha val="43137"/>
                    </a:srgbClr>
                  </a:outerShdw>
                </a:effectLst>
                <a:latin typeface="Arial Narrow" panose="020B0606020202030204" pitchFamily="34" charset="0"/>
              </a:rPr>
              <a:t>. </a:t>
            </a:r>
            <a:r>
              <a:rPr lang="fr-FR" spc="600" err="1">
                <a:ln>
                  <a:solidFill>
                    <a:srgbClr val="00A98C"/>
                  </a:solidFill>
                </a:ln>
                <a:effectLst>
                  <a:outerShdw blurRad="38100" dist="38100" dir="2700000" algn="tl">
                    <a:srgbClr val="000000">
                      <a:alpha val="43137"/>
                    </a:srgbClr>
                  </a:outerShdw>
                </a:effectLst>
                <a:latin typeface="Arial Narrow" panose="020B0606020202030204" pitchFamily="34" charset="0"/>
              </a:rPr>
              <a:t>Writing</a:t>
            </a:r>
            <a:r>
              <a:rPr lang="fr-FR" spc="600">
                <a:ln>
                  <a:solidFill>
                    <a:srgbClr val="00A98C"/>
                  </a:solidFill>
                </a:ln>
                <a:effectLst>
                  <a:outerShdw blurRad="38100" dist="38100" dir="2700000" algn="tl">
                    <a:srgbClr val="000000">
                      <a:alpha val="43137"/>
                    </a:srgbClr>
                  </a:outerShdw>
                </a:effectLst>
                <a:latin typeface="Arial Narrow" panose="020B0606020202030204" pitchFamily="34" charset="0"/>
              </a:rPr>
              <a:t> an Introduction</a:t>
            </a:r>
          </a:p>
        </p:txBody>
      </p:sp>
      <p:sp>
        <p:nvSpPr>
          <p:cNvPr id="3" name="Espace réservé du contenu 2"/>
          <p:cNvSpPr>
            <a:spLocks noGrp="1"/>
          </p:cNvSpPr>
          <p:nvPr>
            <p:ph idx="1"/>
          </p:nvPr>
        </p:nvSpPr>
        <p:spPr>
          <a:xfrm>
            <a:off x="5209563" y="2160589"/>
            <a:ext cx="4064439" cy="3880773"/>
          </a:xfrm>
        </p:spPr>
        <p:txBody>
          <a:bodyPr>
            <a:normAutofit/>
          </a:bodyPr>
          <a:lstStyle/>
          <a:p>
            <a:pPr>
              <a:lnSpc>
                <a:spcPct val="90000"/>
              </a:lnSpc>
            </a:pPr>
            <a:r>
              <a:rPr lang="en-US" b="1" dirty="0">
                <a:solidFill>
                  <a:srgbClr val="002060"/>
                </a:solidFill>
                <a:latin typeface="Arial Narrow" panose="020B0606020202030204" pitchFamily="34" charset="0"/>
              </a:rPr>
              <a:t>Writing an intro </a:t>
            </a:r>
          </a:p>
          <a:p>
            <a:pPr marL="400050" lvl="1" indent="0">
              <a:lnSpc>
                <a:spcPct val="90000"/>
              </a:lnSpc>
              <a:buNone/>
            </a:pPr>
            <a:r>
              <a:rPr lang="en-US" dirty="0">
                <a:solidFill>
                  <a:srgbClr val="002060"/>
                </a:solidFill>
                <a:latin typeface="Arial Narrow" panose="020B0606020202030204" pitchFamily="34" charset="0"/>
              </a:rPr>
              <a:t>News journalists call the first sentence of a story the ‘intro’, or introduction. The first sentence should </a:t>
            </a:r>
            <a:r>
              <a:rPr lang="en-US" dirty="0" err="1">
                <a:solidFill>
                  <a:srgbClr val="002060"/>
                </a:solidFill>
                <a:latin typeface="Arial Narrow" panose="020B0606020202030204" pitchFamily="34" charset="0"/>
              </a:rPr>
              <a:t>summarise</a:t>
            </a:r>
            <a:r>
              <a:rPr lang="en-US" dirty="0">
                <a:solidFill>
                  <a:srgbClr val="002060"/>
                </a:solidFill>
                <a:latin typeface="Arial Narrow" panose="020B0606020202030204" pitchFamily="34" charset="0"/>
              </a:rPr>
              <a:t> the story ‘in a nutshell’ and cover key information.</a:t>
            </a:r>
          </a:p>
          <a:p>
            <a:pPr marL="400050" lvl="1" indent="0">
              <a:lnSpc>
                <a:spcPct val="90000"/>
              </a:lnSpc>
              <a:buNone/>
            </a:pPr>
            <a:r>
              <a:rPr lang="en-US" dirty="0">
                <a:solidFill>
                  <a:srgbClr val="002060"/>
                </a:solidFill>
                <a:latin typeface="Arial Narrow" panose="020B0606020202030204" pitchFamily="34" charset="0"/>
              </a:rPr>
              <a:t>	At least three of the six classic questions </a:t>
            </a:r>
            <a:r>
              <a:rPr lang="en-US" b="1" dirty="0">
                <a:solidFill>
                  <a:srgbClr val="002060"/>
                </a:solidFill>
                <a:latin typeface="Arial Narrow" panose="020B0606020202030204" pitchFamily="34" charset="0"/>
              </a:rPr>
              <a:t>(5 </a:t>
            </a:r>
            <a:r>
              <a:rPr lang="en-US" b="1" dirty="0" err="1">
                <a:solidFill>
                  <a:srgbClr val="002060"/>
                </a:solidFill>
                <a:latin typeface="Arial Narrow" panose="020B0606020202030204" pitchFamily="34" charset="0"/>
              </a:rPr>
              <a:t>Ws</a:t>
            </a:r>
            <a:r>
              <a:rPr lang="en-US" b="1" dirty="0">
                <a:solidFill>
                  <a:srgbClr val="002060"/>
                </a:solidFill>
                <a:latin typeface="Arial Narrow" panose="020B0606020202030204" pitchFamily="34" charset="0"/>
              </a:rPr>
              <a:t> and 1 H) - Who, What, Where, When, Why and How</a:t>
            </a:r>
            <a:r>
              <a:rPr lang="en-US" dirty="0">
                <a:solidFill>
                  <a:srgbClr val="002060"/>
                </a:solidFill>
                <a:latin typeface="Arial Narrow" panose="020B0606020202030204" pitchFamily="34" charset="0"/>
              </a:rPr>
              <a:t> – should be answered in the intro. </a:t>
            </a:r>
          </a:p>
          <a:p>
            <a:pPr marL="400050" lvl="1" indent="0">
              <a:lnSpc>
                <a:spcPct val="90000"/>
              </a:lnSpc>
              <a:buNone/>
            </a:pPr>
            <a:r>
              <a:rPr lang="en-US" dirty="0">
                <a:solidFill>
                  <a:srgbClr val="002060"/>
                </a:solidFill>
                <a:latin typeface="Arial Narrow" panose="020B0606020202030204" pitchFamily="34" charset="0"/>
              </a:rPr>
              <a:t>	Intros should attract the reader’s attention. News reporters don’t try to build suspense - they do the opposite and give it all away in the first sentence. It can almost seem like starting at the end of the story, rather than the beginning. </a:t>
            </a:r>
          </a:p>
          <a:p>
            <a:pPr>
              <a:lnSpc>
                <a:spcPct val="90000"/>
              </a:lnSpc>
            </a:pPr>
            <a:endParaRPr lang="en-US" b="1" dirty="0"/>
          </a:p>
          <a:p>
            <a:pPr>
              <a:lnSpc>
                <a:spcPct val="90000"/>
              </a:lnSpc>
            </a:pPr>
            <a:endParaRPr lang="fr-FR" dirty="0"/>
          </a:p>
        </p:txBody>
      </p:sp>
      <p:sp>
        <p:nvSpPr>
          <p:cNvPr id="5" name="Espace réservé du pied de page 4"/>
          <p:cNvSpPr>
            <a:spLocks noGrp="1"/>
          </p:cNvSpPr>
          <p:nvPr>
            <p:ph type="ftr" sz="quarter" idx="11"/>
          </p:nvPr>
        </p:nvSpPr>
        <p:spPr>
          <a:xfrm>
            <a:off x="5209563" y="6041362"/>
            <a:ext cx="2332140" cy="365125"/>
          </a:xfrm>
        </p:spPr>
        <p:txBody>
          <a:bodyPr>
            <a:normAutofit/>
          </a:bodyPr>
          <a:lstStyle/>
          <a:p>
            <a:pPr>
              <a:spcAft>
                <a:spcPts val="600"/>
              </a:spcAft>
            </a:pPr>
            <a:r>
              <a:rPr lang="fr-FR"/>
              <a:t>DULASP Intermediate M1 2025/2026</a:t>
            </a:r>
          </a:p>
        </p:txBody>
      </p:sp>
      <p:pic>
        <p:nvPicPr>
          <p:cNvPr id="7" name="Picture 6" descr="Stack of magazines on table">
            <a:extLst>
              <a:ext uri="{FF2B5EF4-FFF2-40B4-BE49-F238E27FC236}">
                <a16:creationId xmlns:a16="http://schemas.microsoft.com/office/drawing/2014/main" id="{01360115-481A-2717-D480-CAE6A38991FB}"/>
              </a:ext>
            </a:extLst>
          </p:cNvPr>
          <p:cNvPicPr>
            <a:picLocks noChangeAspect="1"/>
          </p:cNvPicPr>
          <p:nvPr/>
        </p:nvPicPr>
        <p:blipFill rotWithShape="1">
          <a:blip r:embed="rId2"/>
          <a:srcRect l="40080" r="7409"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1" name="Isosceles Triangle 10">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4268931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6" name="Isosceles Triangle 1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 name="Isosceles Triangle 1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1" name="Isosceles Triangle 2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7" name="Picture 6" descr="Stack of magazines on table">
            <a:extLst>
              <a:ext uri="{FF2B5EF4-FFF2-40B4-BE49-F238E27FC236}">
                <a16:creationId xmlns:a16="http://schemas.microsoft.com/office/drawing/2014/main" id="{529C5263-85A6-20D0-6C91-7341F8B953BD}"/>
              </a:ext>
            </a:extLst>
          </p:cNvPr>
          <p:cNvPicPr>
            <a:picLocks noChangeAspect="1"/>
          </p:cNvPicPr>
          <p:nvPr/>
        </p:nvPicPr>
        <p:blipFill rotWithShape="1">
          <a:blip r:embed="rId2"/>
          <a:srcRect l="22893" r="-2"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ZoneTexte 1"/>
          <p:cNvSpPr txBox="1"/>
          <p:nvPr/>
        </p:nvSpPr>
        <p:spPr>
          <a:xfrm>
            <a:off x="677333" y="609600"/>
            <a:ext cx="3851123" cy="1320800"/>
          </a:xfrm>
          <a:prstGeom prst="rect">
            <a:avLst/>
          </a:prstGeom>
        </p:spPr>
        <p:txBody>
          <a:bodyPr vert="horz" lIns="91440" tIns="45720" rIns="91440" bIns="45720" rtlCol="0" anchor="t">
            <a:normAutofit/>
          </a:bodyPr>
          <a:lstStyle/>
          <a:p>
            <a:pPr>
              <a:spcBef>
                <a:spcPct val="0"/>
              </a:spcBef>
              <a:spcAft>
                <a:spcPts val="600"/>
              </a:spcAft>
            </a:pPr>
            <a:r>
              <a:rPr lang="en-US" sz="3600" spc="600">
                <a:ln>
                  <a:solidFill>
                    <a:schemeClr val="accent1"/>
                  </a:solidFill>
                </a:ln>
                <a:solidFill>
                  <a:schemeClr val="accent1"/>
                </a:solidFill>
                <a:effectLst>
                  <a:outerShdw blurRad="38100" dist="38100" dir="2700000" algn="tl">
                    <a:srgbClr val="000000">
                      <a:alpha val="43137"/>
                    </a:srgbClr>
                  </a:outerShdw>
                </a:effectLst>
                <a:latin typeface="+mj-lt"/>
                <a:ea typeface="+mj-ea"/>
                <a:cs typeface="+mj-cs"/>
              </a:rPr>
              <a:t>Over to you</a:t>
            </a:r>
            <a:r>
              <a:rPr lang="en-US" sz="3600" spc="600">
                <a:solidFill>
                  <a:schemeClr val="accent1"/>
                </a:solidFill>
                <a:effectLst>
                  <a:outerShdw blurRad="38100" dist="38100" dir="2700000" algn="tl">
                    <a:srgbClr val="000000">
                      <a:alpha val="43137"/>
                    </a:srgbClr>
                  </a:outerShdw>
                </a:effectLst>
                <a:latin typeface="+mj-lt"/>
                <a:ea typeface="+mj-ea"/>
                <a:cs typeface="+mj-cs"/>
              </a:rPr>
              <a:t> </a:t>
            </a:r>
          </a:p>
        </p:txBody>
      </p:sp>
      <p:sp>
        <p:nvSpPr>
          <p:cNvPr id="3" name="ZoneTexte 2"/>
          <p:cNvSpPr txBox="1"/>
          <p:nvPr/>
        </p:nvSpPr>
        <p:spPr>
          <a:xfrm>
            <a:off x="677334" y="2160589"/>
            <a:ext cx="3851122" cy="3880773"/>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1700" dirty="0">
                <a:solidFill>
                  <a:srgbClr val="002060"/>
                </a:solidFill>
              </a:rPr>
              <a:t>Based on the same imaginary situation or event:</a:t>
            </a:r>
          </a:p>
          <a:p>
            <a:pPr>
              <a:lnSpc>
                <a:spcPct val="90000"/>
              </a:lnSpc>
              <a:spcBef>
                <a:spcPts val="1000"/>
              </a:spcBef>
              <a:buClr>
                <a:schemeClr val="accent1"/>
              </a:buClr>
              <a:buSzPct val="80000"/>
              <a:buFont typeface="Wingdings 3" charset="2"/>
              <a:buChar char=""/>
            </a:pPr>
            <a:endParaRPr lang="en-US" sz="1700" dirty="0">
              <a:solidFill>
                <a:srgbClr val="002060"/>
              </a:solidFill>
            </a:endParaRPr>
          </a:p>
          <a:p>
            <a:pPr marL="342900" indent="-342900">
              <a:lnSpc>
                <a:spcPct val="90000"/>
              </a:lnSpc>
              <a:spcBef>
                <a:spcPts val="1000"/>
              </a:spcBef>
              <a:buClr>
                <a:schemeClr val="accent1"/>
              </a:buClr>
              <a:buSzPct val="80000"/>
              <a:buFont typeface="Wingdings 3" charset="2"/>
              <a:buChar char=""/>
            </a:pPr>
            <a:r>
              <a:rPr lang="en-US" sz="1700" i="1" dirty="0">
                <a:solidFill>
                  <a:srgbClr val="002060"/>
                </a:solidFill>
              </a:rPr>
              <a:t>Task 1</a:t>
            </a:r>
            <a:r>
              <a:rPr lang="en-US" sz="1700" dirty="0">
                <a:solidFill>
                  <a:srgbClr val="002060"/>
                </a:solidFill>
              </a:rPr>
              <a:t>: Write the headline and the introduction of a Tabloid style article</a:t>
            </a:r>
          </a:p>
          <a:p>
            <a:pPr marL="342900" indent="-342900">
              <a:lnSpc>
                <a:spcPct val="90000"/>
              </a:lnSpc>
              <a:spcBef>
                <a:spcPts val="1000"/>
              </a:spcBef>
              <a:buClr>
                <a:schemeClr val="accent1"/>
              </a:buClr>
              <a:buSzPct val="80000"/>
              <a:buFont typeface="Wingdings 3" charset="2"/>
              <a:buChar char=""/>
            </a:pPr>
            <a:r>
              <a:rPr lang="en-US" sz="1700" i="1" dirty="0">
                <a:solidFill>
                  <a:srgbClr val="002060"/>
                </a:solidFill>
              </a:rPr>
              <a:t>Task 2</a:t>
            </a:r>
            <a:r>
              <a:rPr lang="en-US" sz="1700" dirty="0">
                <a:solidFill>
                  <a:srgbClr val="002060"/>
                </a:solidFill>
              </a:rPr>
              <a:t>: Write the headline and the introduction of a Broadsheet style article</a:t>
            </a:r>
          </a:p>
          <a:p>
            <a:pPr marL="342900" indent="-342900">
              <a:lnSpc>
                <a:spcPct val="90000"/>
              </a:lnSpc>
              <a:spcBef>
                <a:spcPts val="1000"/>
              </a:spcBef>
              <a:buClr>
                <a:schemeClr val="accent1"/>
              </a:buClr>
              <a:buSzPct val="80000"/>
              <a:buFont typeface="Wingdings 3" charset="2"/>
              <a:buChar char=""/>
            </a:pPr>
            <a:r>
              <a:rPr lang="en-US" sz="1700" i="1" dirty="0">
                <a:solidFill>
                  <a:srgbClr val="002060"/>
                </a:solidFill>
              </a:rPr>
              <a:t>Bonus</a:t>
            </a:r>
            <a:r>
              <a:rPr lang="en-US" sz="1700" dirty="0">
                <a:solidFill>
                  <a:srgbClr val="002060"/>
                </a:solidFill>
              </a:rPr>
              <a:t>: You are most welcome to give it a go, keep on writing and </a:t>
            </a:r>
          </a:p>
          <a:p>
            <a:pPr>
              <a:lnSpc>
                <a:spcPct val="90000"/>
              </a:lnSpc>
              <a:spcBef>
                <a:spcPts val="1000"/>
              </a:spcBef>
              <a:buClr>
                <a:schemeClr val="accent1"/>
              </a:buClr>
              <a:buSzPct val="80000"/>
              <a:buFont typeface="Wingdings 3" charset="2"/>
              <a:buChar char=""/>
            </a:pPr>
            <a:r>
              <a:rPr lang="en-US" sz="1700" dirty="0">
                <a:solidFill>
                  <a:srgbClr val="002060"/>
                </a:solidFill>
              </a:rPr>
              <a:t>come up with the whole articles (intro – body – conclusion) </a:t>
            </a:r>
            <a:r>
              <a:rPr lang="en-US" sz="1700" dirty="0">
                <a:solidFill>
                  <a:srgbClr val="002060"/>
                </a:solidFill>
                <a:sym typeface="Wingdings" panose="05000000000000000000" pitchFamily="2" charset="2"/>
              </a:rPr>
              <a:t></a:t>
            </a:r>
            <a:endParaRPr lang="en-US" sz="1700" dirty="0">
              <a:solidFill>
                <a:srgbClr val="002060"/>
              </a:solidFill>
            </a:endParaRPr>
          </a:p>
          <a:p>
            <a:pPr>
              <a:lnSpc>
                <a:spcPct val="90000"/>
              </a:lnSpc>
              <a:spcBef>
                <a:spcPts val="1000"/>
              </a:spcBef>
              <a:buClr>
                <a:schemeClr val="accent1"/>
              </a:buClr>
              <a:buSzPct val="80000"/>
              <a:buFont typeface="Wingdings 3" charset="2"/>
              <a:buChar char=""/>
            </a:pPr>
            <a:endParaRPr lang="en-US" sz="1700" dirty="0">
              <a:solidFill>
                <a:srgbClr val="002060"/>
              </a:solidFill>
            </a:endParaRPr>
          </a:p>
          <a:p>
            <a:pPr>
              <a:lnSpc>
                <a:spcPct val="90000"/>
              </a:lnSpc>
              <a:spcBef>
                <a:spcPts val="1000"/>
              </a:spcBef>
              <a:buClr>
                <a:schemeClr val="accent1"/>
              </a:buClr>
              <a:buSzPct val="80000"/>
              <a:buFont typeface="Wingdings 3" charset="2"/>
              <a:buChar char=""/>
            </a:pPr>
            <a:endParaRPr lang="en-US" sz="17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7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7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7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endParaRPr lang="en-US" sz="1700" dirty="0">
              <a:solidFill>
                <a:schemeClr val="tx1">
                  <a:lumMod val="75000"/>
                  <a:lumOff val="25000"/>
                </a:schemeClr>
              </a:solidFill>
            </a:endParaRPr>
          </a:p>
        </p:txBody>
      </p:sp>
      <p:sp>
        <p:nvSpPr>
          <p:cNvPr id="5" name="Espace réservé du pied de page 4"/>
          <p:cNvSpPr>
            <a:spLocks noGrp="1"/>
          </p:cNvSpPr>
          <p:nvPr>
            <p:ph type="ftr" sz="quarter" idx="11"/>
          </p:nvPr>
        </p:nvSpPr>
        <p:spPr>
          <a:xfrm>
            <a:off x="677334" y="6041362"/>
            <a:ext cx="6297612"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DULASP Intermediate M1 2025/2026</a:t>
            </a:r>
          </a:p>
        </p:txBody>
      </p:sp>
      <p:cxnSp>
        <p:nvCxnSpPr>
          <p:cNvPr id="23" name="Straight Connector 2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9"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3"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5"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3472974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6" name="Picture 5" descr="Stack of magazines on table">
            <a:extLst>
              <a:ext uri="{FF2B5EF4-FFF2-40B4-BE49-F238E27FC236}">
                <a16:creationId xmlns:a16="http://schemas.microsoft.com/office/drawing/2014/main" id="{3BE4B529-145C-B843-5426-8C58FE9D2ACD}"/>
              </a:ext>
            </a:extLst>
          </p:cNvPr>
          <p:cNvPicPr>
            <a:picLocks noChangeAspect="1"/>
          </p:cNvPicPr>
          <p:nvPr/>
        </p:nvPicPr>
        <p:blipFill rotWithShape="1">
          <a:blip r:embed="rId2"/>
          <a:srcRect l="41588" r="5902"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re 1"/>
          <p:cNvSpPr>
            <a:spLocks noGrp="1"/>
          </p:cNvSpPr>
          <p:nvPr>
            <p:ph type="title"/>
          </p:nvPr>
        </p:nvSpPr>
        <p:spPr>
          <a:xfrm>
            <a:off x="5380563" y="1678665"/>
            <a:ext cx="3887839" cy="2372168"/>
          </a:xfrm>
        </p:spPr>
        <p:txBody>
          <a:bodyPr vert="horz" lIns="91440" tIns="45720" rIns="91440" bIns="45720" rtlCol="0" anchor="b">
            <a:normAutofit fontScale="90000"/>
          </a:bodyPr>
          <a:lstStyle/>
          <a:p>
            <a:pPr algn="r">
              <a:lnSpc>
                <a:spcPct val="90000"/>
              </a:lnSpc>
            </a:pPr>
            <a:br>
              <a:rPr lang="en-US" sz="2600" spc="600" dirty="0">
                <a:effectLst>
                  <a:outerShdw blurRad="38100" dist="38100" dir="2700000" algn="tl">
                    <a:srgbClr val="000000">
                      <a:alpha val="43137"/>
                    </a:srgbClr>
                  </a:outerShdw>
                </a:effectLst>
              </a:rPr>
            </a:br>
            <a:br>
              <a:rPr lang="en-US" sz="2600" spc="600" dirty="0">
                <a:effectLst>
                  <a:outerShdw blurRad="38100" dist="38100" dir="2700000" algn="tl">
                    <a:srgbClr val="000000">
                      <a:alpha val="43137"/>
                    </a:srgbClr>
                  </a:outerShdw>
                </a:effectLst>
              </a:rPr>
            </a:br>
            <a:r>
              <a:rPr lang="en-US" sz="4400" spc="600" dirty="0">
                <a:effectLst>
                  <a:outerShdw blurRad="38100" dist="38100" dir="2700000" algn="tl">
                    <a:srgbClr val="000000">
                      <a:alpha val="43137"/>
                    </a:srgbClr>
                  </a:outerShdw>
                </a:effectLst>
              </a:rPr>
              <a:t>Ready to take up the challenge? </a:t>
            </a:r>
            <a:r>
              <a:rPr lang="en-US" sz="4400" spc="600" dirty="0">
                <a:effectLst>
                  <a:outerShdw blurRad="38100" dist="38100" dir="2700000" algn="tl">
                    <a:srgbClr val="000000">
                      <a:alpha val="43137"/>
                    </a:srgbClr>
                  </a:outerShdw>
                </a:effectLst>
                <a:sym typeface="Wingdings" panose="05000000000000000000" pitchFamily="2" charset="2"/>
              </a:rPr>
              <a:t></a:t>
            </a:r>
            <a:endParaRPr lang="en-US" sz="4400" spc="600" dirty="0">
              <a:effectLst>
                <a:outerShdw blurRad="38100" dist="38100" dir="2700000" algn="tl">
                  <a:srgbClr val="000000">
                    <a:alpha val="43137"/>
                  </a:srgbClr>
                </a:outerShdw>
              </a:effectLst>
            </a:endParaRPr>
          </a:p>
        </p:txBody>
      </p:sp>
      <p:sp>
        <p:nvSpPr>
          <p:cNvPr id="3" name="Espace réservé du pied de page 2"/>
          <p:cNvSpPr>
            <a:spLocks noGrp="1"/>
          </p:cNvSpPr>
          <p:nvPr>
            <p:ph type="ftr" sz="quarter" idx="11"/>
          </p:nvPr>
        </p:nvSpPr>
        <p:spPr>
          <a:xfrm>
            <a:off x="4711597" y="6041362"/>
            <a:ext cx="3404724"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DULASP Intermediate M1 2025/2026</a:t>
            </a:r>
          </a:p>
        </p:txBody>
      </p:sp>
    </p:spTree>
    <p:extLst>
      <p:ext uri="{BB962C8B-B14F-4D97-AF65-F5344CB8AC3E}">
        <p14:creationId xmlns:p14="http://schemas.microsoft.com/office/powerpoint/2010/main" val="215811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a:t>DULASP Intermediate M1 2025/2026</a:t>
            </a:r>
            <a:endParaRPr lang="fr-FR" dirty="0"/>
          </a:p>
        </p:txBody>
      </p:sp>
      <p:sp>
        <p:nvSpPr>
          <p:cNvPr id="5" name="Rectangle 4"/>
          <p:cNvSpPr/>
          <p:nvPr/>
        </p:nvSpPr>
        <p:spPr>
          <a:xfrm>
            <a:off x="488160" y="0"/>
            <a:ext cx="3505870" cy="5395388"/>
          </a:xfrm>
          <a:prstGeom prst="rect">
            <a:avLst/>
          </a:prstGeom>
        </p:spPr>
        <p:txBody>
          <a:bodyPr wrap="square">
            <a:spAutoFit/>
          </a:bodyPr>
          <a:lstStyle/>
          <a:p>
            <a:pPr>
              <a:lnSpc>
                <a:spcPct val="115000"/>
              </a:lnSpc>
              <a:spcAft>
                <a:spcPts val="1000"/>
              </a:spcAft>
            </a:pPr>
            <a:r>
              <a:rPr lang="fr-FR" sz="4400" kern="150" dirty="0">
                <a:latin typeface="Arial Narrow" panose="020B0606020202030204" pitchFamily="34" charset="0"/>
                <a:ea typeface="SimSun" panose="02010600030101010101" pitchFamily="2" charset="-122"/>
                <a:cs typeface="Arial" panose="020B0604020202020204" pitchFamily="34" charset="0"/>
              </a:rPr>
              <a:t>THE BIGEST FAIL OF TESLA!</a:t>
            </a:r>
            <a:endParaRPr lang="fr-FR" sz="2000" kern="150" dirty="0">
              <a:latin typeface="Arial Narrow" panose="020B0606020202030204" pitchFamily="34" charset="0"/>
              <a:ea typeface="SimSun" panose="02010600030101010101" pitchFamily="2" charset="-122"/>
              <a:cs typeface="Arial" panose="020B0604020202020204" pitchFamily="34" charset="0"/>
            </a:endParaRPr>
          </a:p>
          <a:p>
            <a:pPr>
              <a:lnSpc>
                <a:spcPct val="115000"/>
              </a:lnSpc>
              <a:spcAft>
                <a:spcPts val="1000"/>
              </a:spcAft>
            </a:pPr>
            <a:r>
              <a:rPr lang="fr-FR" sz="1700" kern="150" dirty="0">
                <a:latin typeface="Arial Narrow" panose="020B0606020202030204" pitchFamily="34" charset="0"/>
                <a:ea typeface="SimSun" panose="02010600030101010101" pitchFamily="2" charset="-122"/>
                <a:cs typeface="Arial" panose="020B0604020202020204" pitchFamily="34" charset="0"/>
              </a:rPr>
              <a:t>The </a:t>
            </a:r>
            <a:r>
              <a:rPr lang="fr-FR" sz="1700" kern="150" dirty="0" err="1">
                <a:latin typeface="Arial Narrow" panose="020B0606020202030204" pitchFamily="34" charset="0"/>
                <a:ea typeface="SimSun" panose="02010600030101010101" pitchFamily="2" charset="-122"/>
                <a:cs typeface="Arial" panose="020B0604020202020204" pitchFamily="34" charset="0"/>
              </a:rPr>
              <a:t>CyberTruck</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was</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present</a:t>
            </a:r>
            <a:r>
              <a:rPr lang="fr-FR" sz="1700" kern="150" dirty="0">
                <a:latin typeface="Arial Narrow" panose="020B0606020202030204" pitchFamily="34" charset="0"/>
                <a:ea typeface="SimSun" panose="02010600030101010101" pitchFamily="2" charset="-122"/>
                <a:cs typeface="Arial" panose="020B0604020202020204" pitchFamily="34" charset="0"/>
              </a:rPr>
              <a:t> at the tesla </a:t>
            </a:r>
            <a:r>
              <a:rPr lang="fr-FR" sz="1700" kern="150" dirty="0" err="1">
                <a:latin typeface="Arial Narrow" panose="020B0606020202030204" pitchFamily="34" charset="0"/>
                <a:ea typeface="SimSun" panose="02010600030101010101" pitchFamily="2" charset="-122"/>
                <a:cs typeface="Arial" panose="020B0604020202020204" pitchFamily="34" charset="0"/>
              </a:rPr>
              <a:t>event</a:t>
            </a:r>
            <a:r>
              <a:rPr lang="fr-FR" sz="1700" kern="150" dirty="0">
                <a:latin typeface="Arial Narrow" panose="020B0606020202030204" pitchFamily="34" charset="0"/>
                <a:ea typeface="SimSun" panose="02010600030101010101" pitchFamily="2" charset="-122"/>
                <a:cs typeface="Arial" panose="020B0604020202020204" pitchFamily="34" charset="0"/>
              </a:rPr>
              <a:t> of Los Angeles by </a:t>
            </a:r>
            <a:r>
              <a:rPr lang="fr-FR" sz="1700" kern="150" dirty="0" err="1">
                <a:latin typeface="Arial Narrow" panose="020B0606020202030204" pitchFamily="34" charset="0"/>
                <a:ea typeface="SimSun" panose="02010600030101010101" pitchFamily="2" charset="-122"/>
                <a:cs typeface="Arial" panose="020B0604020202020204" pitchFamily="34" charset="0"/>
              </a:rPr>
              <a:t>Elon</a:t>
            </a:r>
            <a:r>
              <a:rPr lang="fr-FR" sz="1700" kern="150" dirty="0">
                <a:latin typeface="Arial Narrow" panose="020B0606020202030204" pitchFamily="34" charset="0"/>
                <a:ea typeface="SimSun" panose="02010600030101010101" pitchFamily="2" charset="-122"/>
                <a:cs typeface="Arial" panose="020B0604020202020204" pitchFamily="34" charset="0"/>
              </a:rPr>
              <a:t> MUSK, </a:t>
            </a:r>
            <a:r>
              <a:rPr lang="fr-FR" sz="1700" kern="150" dirty="0" err="1">
                <a:latin typeface="Arial Narrow" panose="020B0606020202030204" pitchFamily="34" charset="0"/>
                <a:ea typeface="SimSun" panose="02010600030101010101" pitchFamily="2" charset="-122"/>
                <a:cs typeface="Arial" panose="020B0604020202020204" pitchFamily="34" charset="0"/>
              </a:rPr>
              <a:t>during</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this</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event</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they</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wanted</a:t>
            </a:r>
            <a:r>
              <a:rPr lang="fr-FR" sz="1700" kern="150" dirty="0">
                <a:latin typeface="Arial Narrow" panose="020B0606020202030204" pitchFamily="34" charset="0"/>
                <a:ea typeface="SimSun" panose="02010600030101010101" pitchFamily="2" charset="-122"/>
                <a:cs typeface="Arial" panose="020B0604020202020204" pitchFamily="34" charset="0"/>
              </a:rPr>
              <a:t> to </a:t>
            </a:r>
            <a:r>
              <a:rPr lang="fr-FR" sz="1700" kern="150" dirty="0" err="1">
                <a:latin typeface="Arial Narrow" panose="020B0606020202030204" pitchFamily="34" charset="0"/>
                <a:ea typeface="SimSun" panose="02010600030101010101" pitchFamily="2" charset="-122"/>
                <a:cs typeface="Arial" panose="020B0604020202020204" pitchFamily="34" charset="0"/>
              </a:rPr>
              <a:t>demonstrate</a:t>
            </a:r>
            <a:r>
              <a:rPr lang="fr-FR" sz="1700" kern="150" dirty="0">
                <a:latin typeface="Arial Narrow" panose="020B0606020202030204" pitchFamily="34" charset="0"/>
                <a:ea typeface="SimSun" panose="02010600030101010101" pitchFamily="2" charset="-122"/>
                <a:cs typeface="Arial" panose="020B0604020202020204" pitchFamily="34" charset="0"/>
              </a:rPr>
              <a:t>  how </a:t>
            </a:r>
            <a:r>
              <a:rPr lang="fr-FR" sz="1700" kern="150" dirty="0" err="1">
                <a:latin typeface="Arial Narrow" panose="020B0606020202030204" pitchFamily="34" charset="0"/>
                <a:ea typeface="SimSun" panose="02010600030101010101" pitchFamily="2" charset="-122"/>
                <a:cs typeface="Arial" panose="020B0604020202020204" pitchFamily="34" charset="0"/>
              </a:rPr>
              <a:t>strong</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was</a:t>
            </a:r>
            <a:r>
              <a:rPr lang="fr-FR" sz="1700" kern="150" dirty="0">
                <a:latin typeface="Arial Narrow" panose="020B0606020202030204" pitchFamily="34" charset="0"/>
                <a:ea typeface="SimSun" panose="02010600030101010101" pitchFamily="2" charset="-122"/>
                <a:cs typeface="Arial" panose="020B0604020202020204" pitchFamily="34" charset="0"/>
              </a:rPr>
              <a:t> the </a:t>
            </a:r>
            <a:r>
              <a:rPr lang="fr-FR" sz="1700" kern="150" dirty="0" err="1">
                <a:latin typeface="Arial Narrow" panose="020B0606020202030204" pitchFamily="34" charset="0"/>
                <a:ea typeface="SimSun" panose="02010600030101010101" pitchFamily="2" charset="-122"/>
                <a:cs typeface="Arial" panose="020B0604020202020204" pitchFamily="34" charset="0"/>
              </a:rPr>
              <a:t>bullets</a:t>
            </a:r>
            <a:r>
              <a:rPr lang="fr-FR" sz="1700" kern="150" dirty="0">
                <a:latin typeface="Arial Narrow" panose="020B0606020202030204" pitchFamily="34" charset="0"/>
                <a:ea typeface="SimSun" panose="02010600030101010101" pitchFamily="2" charset="-122"/>
                <a:cs typeface="Arial" panose="020B0604020202020204" pitchFamily="34" charset="0"/>
              </a:rPr>
              <a:t> proof </a:t>
            </a:r>
            <a:r>
              <a:rPr lang="fr-FR" sz="1700" kern="150" dirty="0" err="1">
                <a:latin typeface="Arial Narrow" panose="020B0606020202030204" pitchFamily="34" charset="0"/>
                <a:ea typeface="SimSun" panose="02010600030101010101" pitchFamily="2" charset="-122"/>
                <a:cs typeface="Arial" panose="020B0604020202020204" pitchFamily="34" charset="0"/>
              </a:rPr>
              <a:t>windows</a:t>
            </a:r>
            <a:r>
              <a:rPr lang="fr-FR" sz="1700" kern="150" dirty="0">
                <a:latin typeface="Arial Narrow" panose="020B0606020202030204" pitchFamily="34" charset="0"/>
                <a:ea typeface="SimSun" panose="02010600030101010101" pitchFamily="2" charset="-122"/>
                <a:cs typeface="Arial" panose="020B0604020202020204" pitchFamily="34" charset="0"/>
              </a:rPr>
              <a:t>, But </a:t>
            </a:r>
            <a:r>
              <a:rPr lang="fr-FR" sz="1700" kern="150" dirty="0" err="1">
                <a:latin typeface="Arial Narrow" panose="020B0606020202030204" pitchFamily="34" charset="0"/>
                <a:ea typeface="SimSun" panose="02010600030101010101" pitchFamily="2" charset="-122"/>
                <a:cs typeface="Arial" panose="020B0604020202020204" pitchFamily="34" charset="0"/>
              </a:rPr>
              <a:t>unfortunately</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during</a:t>
            </a:r>
            <a:r>
              <a:rPr lang="fr-FR" sz="1700" kern="150" dirty="0">
                <a:latin typeface="Arial Narrow" panose="020B0606020202030204" pitchFamily="34" charset="0"/>
                <a:ea typeface="SimSun" panose="02010600030101010101" pitchFamily="2" charset="-122"/>
                <a:cs typeface="Arial" panose="020B0604020202020204" pitchFamily="34" charset="0"/>
              </a:rPr>
              <a:t> the show the </a:t>
            </a:r>
            <a:r>
              <a:rPr lang="fr-FR" sz="1700" kern="150" dirty="0" err="1">
                <a:latin typeface="Arial Narrow" panose="020B0606020202030204" pitchFamily="34" charset="0"/>
                <a:ea typeface="SimSun" panose="02010600030101010101" pitchFamily="2" charset="-122"/>
                <a:cs typeface="Arial" panose="020B0604020202020204" pitchFamily="34" charset="0"/>
              </a:rPr>
              <a:t>windows</a:t>
            </a:r>
            <a:r>
              <a:rPr lang="fr-FR" sz="1700" kern="150" dirty="0">
                <a:latin typeface="Arial Narrow" panose="020B0606020202030204" pitchFamily="34" charset="0"/>
                <a:ea typeface="SimSun" panose="02010600030101010101" pitchFamily="2" charset="-122"/>
                <a:cs typeface="Arial" panose="020B0604020202020204" pitchFamily="34" charset="0"/>
              </a:rPr>
              <a:t> breaks </a:t>
            </a:r>
            <a:r>
              <a:rPr lang="fr-FR" sz="1700" kern="150" dirty="0" err="1">
                <a:latin typeface="Arial Narrow" panose="020B0606020202030204" pitchFamily="34" charset="0"/>
                <a:ea typeface="SimSun" panose="02010600030101010101" pitchFamily="2" charset="-122"/>
                <a:cs typeface="Arial" panose="020B0604020202020204" pitchFamily="34" charset="0"/>
              </a:rPr>
              <a:t>when</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they</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throw</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metal</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ball</a:t>
            </a:r>
            <a:r>
              <a:rPr lang="fr-FR" sz="1700" kern="150" dirty="0">
                <a:latin typeface="Arial Narrow" panose="020B0606020202030204" pitchFamily="34" charset="0"/>
                <a:ea typeface="SimSun" panose="02010600030101010101" pitchFamily="2" charset="-122"/>
                <a:cs typeface="Arial" panose="020B0604020202020204" pitchFamily="34" charset="0"/>
              </a:rPr>
              <a:t> on </a:t>
            </a:r>
            <a:r>
              <a:rPr lang="fr-FR" sz="1700" kern="150" dirty="0" err="1">
                <a:latin typeface="Arial Narrow" panose="020B0606020202030204" pitchFamily="34" charset="0"/>
                <a:ea typeface="SimSun" panose="02010600030101010101" pitchFamily="2" charset="-122"/>
                <a:cs typeface="Arial" panose="020B0604020202020204" pitchFamily="34" charset="0"/>
              </a:rPr>
              <a:t>it</a:t>
            </a:r>
            <a:r>
              <a:rPr lang="fr-FR" sz="1700" kern="150" dirty="0">
                <a:latin typeface="Arial Narrow" panose="020B0606020202030204" pitchFamily="34" charset="0"/>
                <a:ea typeface="SimSun" panose="02010600030101010101" pitchFamily="2" charset="-122"/>
                <a:cs typeface="Arial" panose="020B0604020202020204" pitchFamily="34" charset="0"/>
              </a:rPr>
              <a:t>. The </a:t>
            </a:r>
            <a:r>
              <a:rPr lang="fr-FR" sz="1700" kern="150" dirty="0" err="1">
                <a:latin typeface="Arial Narrow" panose="020B0606020202030204" pitchFamily="34" charset="0"/>
                <a:ea typeface="SimSun" panose="02010600030101010101" pitchFamily="2" charset="-122"/>
                <a:cs typeface="Arial" panose="020B0604020202020204" pitchFamily="34" charset="0"/>
              </a:rPr>
              <a:t>CyberTruck</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with</a:t>
            </a:r>
            <a:r>
              <a:rPr lang="fr-FR" sz="1700" kern="150" dirty="0">
                <a:latin typeface="Arial Narrow" panose="020B0606020202030204" pitchFamily="34" charset="0"/>
                <a:ea typeface="SimSun" panose="02010600030101010101" pitchFamily="2" charset="-122"/>
                <a:cs typeface="Arial" panose="020B0604020202020204" pitchFamily="34" charset="0"/>
              </a:rPr>
              <a:t> the </a:t>
            </a:r>
            <a:r>
              <a:rPr lang="fr-FR" sz="1700" kern="150" dirty="0" err="1">
                <a:latin typeface="Arial Narrow" panose="020B0606020202030204" pitchFamily="34" charset="0"/>
                <a:ea typeface="SimSun" panose="02010600030101010101" pitchFamily="2" charset="-122"/>
                <a:cs typeface="Arial" panose="020B0604020202020204" pitchFamily="34" charset="0"/>
              </a:rPr>
              <a:t>windows</a:t>
            </a:r>
            <a:r>
              <a:rPr lang="fr-FR" sz="1700" kern="150" dirty="0">
                <a:latin typeface="Arial Narrow" panose="020B0606020202030204" pitchFamily="34" charset="0"/>
                <a:ea typeface="SimSun" panose="02010600030101010101" pitchFamily="2" charset="-122"/>
                <a:cs typeface="Arial" panose="020B0604020202020204" pitchFamily="34" charset="0"/>
              </a:rPr>
              <a:t> not </a:t>
            </a:r>
            <a:r>
              <a:rPr lang="fr-FR" sz="1700" kern="150" dirty="0" err="1">
                <a:latin typeface="Arial Narrow" panose="020B0606020202030204" pitchFamily="34" charset="0"/>
                <a:ea typeface="SimSun" panose="02010600030101010101" pitchFamily="2" charset="-122"/>
                <a:cs typeface="Arial" panose="020B0604020202020204" pitchFamily="34" charset="0"/>
              </a:rPr>
              <a:t>really</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bullet</a:t>
            </a:r>
            <a:r>
              <a:rPr lang="fr-FR" sz="1700" kern="150" dirty="0">
                <a:latin typeface="Arial Narrow" panose="020B0606020202030204" pitchFamily="34" charset="0"/>
                <a:ea typeface="SimSun" panose="02010600030101010101" pitchFamily="2" charset="-122"/>
                <a:cs typeface="Arial" panose="020B0604020202020204" pitchFamily="34" charset="0"/>
              </a:rPr>
              <a:t> proof </a:t>
            </a:r>
            <a:r>
              <a:rPr lang="fr-FR" sz="1700" kern="150" dirty="0" err="1">
                <a:latin typeface="Arial Narrow" panose="020B0606020202030204" pitchFamily="34" charset="0"/>
                <a:ea typeface="SimSun" panose="02010600030101010101" pitchFamily="2" charset="-122"/>
                <a:cs typeface="Arial" panose="020B0604020202020204" pitchFamily="34" charset="0"/>
              </a:rPr>
              <a:t>will</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be</a:t>
            </a:r>
            <a:r>
              <a:rPr lang="fr-FR" sz="1700" kern="150" dirty="0">
                <a:latin typeface="Arial Narrow" panose="020B0606020202030204" pitchFamily="34" charset="0"/>
                <a:ea typeface="SimSun" panose="02010600030101010101" pitchFamily="2" charset="-122"/>
                <a:cs typeface="Arial" panose="020B0604020202020204" pitchFamily="34" charset="0"/>
              </a:rPr>
              <a:t> </a:t>
            </a:r>
            <a:r>
              <a:rPr lang="fr-FR" sz="1700" kern="150" dirty="0" err="1">
                <a:latin typeface="Arial Narrow" panose="020B0606020202030204" pitchFamily="34" charset="0"/>
                <a:ea typeface="SimSun" panose="02010600030101010101" pitchFamily="2" charset="-122"/>
                <a:cs typeface="Arial" panose="020B0604020202020204" pitchFamily="34" charset="0"/>
              </a:rPr>
              <a:t>sold</a:t>
            </a:r>
            <a:r>
              <a:rPr lang="fr-FR" sz="1700" kern="150" dirty="0">
                <a:latin typeface="Arial Narrow" panose="020B0606020202030204" pitchFamily="34" charset="0"/>
                <a:ea typeface="SimSun" panose="02010600030101010101" pitchFamily="2" charset="-122"/>
                <a:cs typeface="Arial" panose="020B0604020202020204" pitchFamily="34" charset="0"/>
              </a:rPr>
              <a:t> at $40.000.</a:t>
            </a:r>
            <a:endParaRPr lang="fr-FR" sz="1700" kern="150" dirty="0">
              <a:effectLst/>
              <a:latin typeface="Arial Narrow" panose="020B0606020202030204" pitchFamily="34" charset="0"/>
              <a:ea typeface="SimSun" panose="02010600030101010101" pitchFamily="2" charset="-122"/>
              <a:cs typeface="Arial" panose="020B0604020202020204" pitchFamily="34" charset="0"/>
            </a:endParaRPr>
          </a:p>
        </p:txBody>
      </p:sp>
      <p:sp>
        <p:nvSpPr>
          <p:cNvPr id="6" name="Rectangle 5"/>
          <p:cNvSpPr/>
          <p:nvPr/>
        </p:nvSpPr>
        <p:spPr>
          <a:xfrm>
            <a:off x="4598369" y="681486"/>
            <a:ext cx="4753153" cy="4467890"/>
          </a:xfrm>
          <a:prstGeom prst="rect">
            <a:avLst/>
          </a:prstGeom>
        </p:spPr>
        <p:txBody>
          <a:bodyPr wrap="square">
            <a:spAutoFit/>
          </a:bodyPr>
          <a:lstStyle/>
          <a:p>
            <a:pPr>
              <a:lnSpc>
                <a:spcPct val="115000"/>
              </a:lnSpc>
              <a:spcAft>
                <a:spcPts val="1000"/>
              </a:spcAft>
            </a:pPr>
            <a:r>
              <a:rPr lang="fr-FR" sz="4400" kern="150" dirty="0">
                <a:latin typeface="Arial Narrow" panose="020B0606020202030204" pitchFamily="34" charset="0"/>
                <a:ea typeface="SimSun" panose="02010600030101010101" pitchFamily="2" charset="-122"/>
                <a:cs typeface="Arial" panose="020B0604020202020204" pitchFamily="34" charset="0"/>
              </a:rPr>
              <a:t>Tesla </a:t>
            </a:r>
            <a:r>
              <a:rPr lang="fr-FR" sz="4400" kern="150" dirty="0" err="1">
                <a:latin typeface="Arial Narrow" panose="020B0606020202030204" pitchFamily="34" charset="0"/>
                <a:ea typeface="SimSun" panose="02010600030101010101" pitchFamily="2" charset="-122"/>
                <a:cs typeface="Arial" panose="020B0604020202020204" pitchFamily="34" charset="0"/>
              </a:rPr>
              <a:t>Cybertruck</a:t>
            </a:r>
            <a:r>
              <a:rPr lang="fr-FR" sz="4400" kern="150" dirty="0">
                <a:latin typeface="Arial Narrow" panose="020B0606020202030204" pitchFamily="34" charset="0"/>
                <a:ea typeface="SimSun" panose="02010600030101010101" pitchFamily="2" charset="-122"/>
                <a:cs typeface="Arial" panose="020B0604020202020204" pitchFamily="34" charset="0"/>
              </a:rPr>
              <a:t> </a:t>
            </a:r>
            <a:r>
              <a:rPr lang="fr-FR" sz="4400" kern="150" dirty="0" err="1">
                <a:latin typeface="Arial Narrow" panose="020B0606020202030204" pitchFamily="34" charset="0"/>
                <a:ea typeface="SimSun" panose="02010600030101010101" pitchFamily="2" charset="-122"/>
                <a:cs typeface="Arial" panose="020B0604020202020204" pitchFamily="34" charset="0"/>
              </a:rPr>
              <a:t>Unveiling</a:t>
            </a:r>
            <a:r>
              <a:rPr lang="fr-FR" sz="4400" kern="150" dirty="0">
                <a:latin typeface="Arial Narrow" panose="020B0606020202030204" pitchFamily="34" charset="0"/>
                <a:ea typeface="SimSun" panose="02010600030101010101" pitchFamily="2" charset="-122"/>
                <a:cs typeface="Arial" panose="020B0604020202020204" pitchFamily="34" charset="0"/>
              </a:rPr>
              <a:t> Event.</a:t>
            </a:r>
            <a:endParaRPr lang="fr-FR" sz="2000" kern="150" dirty="0">
              <a:latin typeface="Arial Narrow" panose="020B0606020202030204" pitchFamily="34" charset="0"/>
              <a:ea typeface="SimSun" panose="02010600030101010101" pitchFamily="2" charset="-122"/>
              <a:cs typeface="Arial" panose="020B0604020202020204" pitchFamily="34" charset="0"/>
            </a:endParaRPr>
          </a:p>
          <a:p>
            <a:pPr>
              <a:lnSpc>
                <a:spcPct val="115000"/>
              </a:lnSpc>
              <a:spcAft>
                <a:spcPts val="1000"/>
              </a:spcAft>
            </a:pPr>
            <a:r>
              <a:rPr lang="fr-FR" kern="150" dirty="0">
                <a:latin typeface="Arial Narrow" panose="020B0606020202030204" pitchFamily="34" charset="0"/>
                <a:ea typeface="SimSun" panose="02010600030101010101" pitchFamily="2" charset="-122"/>
                <a:cs typeface="Arial" panose="020B0604020202020204" pitchFamily="34" charset="0"/>
              </a:rPr>
              <a:t>Tesla CEO </a:t>
            </a:r>
            <a:r>
              <a:rPr lang="fr-FR" kern="150" dirty="0" err="1">
                <a:latin typeface="Arial Narrow" panose="020B0606020202030204" pitchFamily="34" charset="0"/>
                <a:ea typeface="SimSun" panose="02010600030101010101" pitchFamily="2" charset="-122"/>
                <a:cs typeface="Arial" panose="020B0604020202020204" pitchFamily="34" charset="0"/>
              </a:rPr>
              <a:t>Elon</a:t>
            </a:r>
            <a:r>
              <a:rPr lang="fr-FR" kern="150" dirty="0">
                <a:latin typeface="Arial Narrow" panose="020B0606020202030204" pitchFamily="34" charset="0"/>
                <a:ea typeface="SimSun" panose="02010600030101010101" pitchFamily="2" charset="-122"/>
                <a:cs typeface="Arial" panose="020B0604020202020204" pitchFamily="34" charset="0"/>
              </a:rPr>
              <a:t> </a:t>
            </a:r>
            <a:r>
              <a:rPr lang="fr-FR" kern="150" dirty="0" err="1">
                <a:latin typeface="Arial Narrow" panose="020B0606020202030204" pitchFamily="34" charset="0"/>
                <a:ea typeface="SimSun" panose="02010600030101010101" pitchFamily="2" charset="-122"/>
                <a:cs typeface="Arial" panose="020B0604020202020204" pitchFamily="34" charset="0"/>
              </a:rPr>
              <a:t>Musk</a:t>
            </a:r>
            <a:r>
              <a:rPr lang="fr-FR" kern="150" dirty="0">
                <a:latin typeface="Arial Narrow" panose="020B0606020202030204" pitchFamily="34" charset="0"/>
                <a:ea typeface="SimSun" panose="02010600030101010101" pitchFamily="2" charset="-122"/>
                <a:cs typeface="Arial" panose="020B0604020202020204" pitchFamily="34" charset="0"/>
              </a:rPr>
              <a:t> </a:t>
            </a:r>
            <a:r>
              <a:rPr lang="fr-FR" kern="150" dirty="0" err="1">
                <a:latin typeface="Arial Narrow" panose="020B0606020202030204" pitchFamily="34" charset="0"/>
                <a:ea typeface="SimSun" panose="02010600030101010101" pitchFamily="2" charset="-122"/>
                <a:cs typeface="Arial" panose="020B0604020202020204" pitchFamily="34" charset="0"/>
              </a:rPr>
              <a:t>unveiled</a:t>
            </a:r>
            <a:r>
              <a:rPr lang="fr-FR" kern="150" dirty="0">
                <a:latin typeface="Arial Narrow" panose="020B0606020202030204" pitchFamily="34" charset="0"/>
                <a:ea typeface="SimSun" panose="02010600030101010101" pitchFamily="2" charset="-122"/>
                <a:cs typeface="Arial" panose="020B0604020202020204" pitchFamily="34" charset="0"/>
              </a:rPr>
              <a:t> the </a:t>
            </a:r>
            <a:r>
              <a:rPr lang="fr-FR" kern="150" dirty="0" err="1">
                <a:latin typeface="Arial Narrow" panose="020B0606020202030204" pitchFamily="34" charset="0"/>
                <a:ea typeface="SimSun" panose="02010600030101010101" pitchFamily="2" charset="-122"/>
                <a:cs typeface="Arial" panose="020B0604020202020204" pitchFamily="34" charset="0"/>
              </a:rPr>
              <a:t>company’s</a:t>
            </a:r>
            <a:r>
              <a:rPr lang="fr-FR" kern="150" dirty="0">
                <a:latin typeface="Arial Narrow" panose="020B0606020202030204" pitchFamily="34" charset="0"/>
                <a:ea typeface="SimSun" panose="02010600030101010101" pitchFamily="2" charset="-122"/>
                <a:cs typeface="Arial" panose="020B0604020202020204" pitchFamily="34" charset="0"/>
              </a:rPr>
              <a:t> first </a:t>
            </a:r>
            <a:r>
              <a:rPr lang="fr-FR" kern="150" dirty="0" err="1">
                <a:latin typeface="Arial Narrow" panose="020B0606020202030204" pitchFamily="34" charset="0"/>
                <a:ea typeface="SimSun" panose="02010600030101010101" pitchFamily="2" charset="-122"/>
                <a:cs typeface="Arial" panose="020B0604020202020204" pitchFamily="34" charset="0"/>
              </a:rPr>
              <a:t>electric</a:t>
            </a:r>
            <a:r>
              <a:rPr lang="fr-FR" kern="150" dirty="0">
                <a:latin typeface="Arial Narrow" panose="020B0606020202030204" pitchFamily="34" charset="0"/>
                <a:ea typeface="SimSun" panose="02010600030101010101" pitchFamily="2" charset="-122"/>
                <a:cs typeface="Arial" panose="020B0604020202020204" pitchFamily="34" charset="0"/>
              </a:rPr>
              <a:t> pickup the </a:t>
            </a:r>
            <a:r>
              <a:rPr lang="fr-FR" kern="150" dirty="0" err="1">
                <a:latin typeface="Arial Narrow" panose="020B0606020202030204" pitchFamily="34" charset="0"/>
                <a:ea typeface="SimSun" panose="02010600030101010101" pitchFamily="2" charset="-122"/>
                <a:cs typeface="Arial" panose="020B0604020202020204" pitchFamily="34" charset="0"/>
              </a:rPr>
              <a:t>CyberTruck</a:t>
            </a:r>
            <a:r>
              <a:rPr lang="fr-FR" sz="4400" kern="150" dirty="0">
                <a:latin typeface="Arial Narrow" panose="020B0606020202030204" pitchFamily="34" charset="0"/>
                <a:ea typeface="SimSun" panose="02010600030101010101" pitchFamily="2" charset="-122"/>
                <a:cs typeface="Arial" panose="020B0604020202020204" pitchFamily="34" charset="0"/>
              </a:rPr>
              <a:t> </a:t>
            </a:r>
            <a:r>
              <a:rPr lang="fr-FR" kern="150" dirty="0">
                <a:latin typeface="Arial Narrow" panose="020B0606020202030204" pitchFamily="34" charset="0"/>
                <a:ea typeface="SimSun" panose="02010600030101010101" pitchFamily="2" charset="-122"/>
                <a:cs typeface="Arial" panose="020B0604020202020204" pitchFamily="34" charset="0"/>
              </a:rPr>
              <a:t>at an </a:t>
            </a:r>
            <a:r>
              <a:rPr lang="fr-FR" kern="150" dirty="0" err="1">
                <a:latin typeface="Arial Narrow" panose="020B0606020202030204" pitchFamily="34" charset="0"/>
                <a:ea typeface="SimSun" panose="02010600030101010101" pitchFamily="2" charset="-122"/>
                <a:cs typeface="Arial" panose="020B0604020202020204" pitchFamily="34" charset="0"/>
              </a:rPr>
              <a:t>event</a:t>
            </a:r>
            <a:r>
              <a:rPr lang="fr-FR" kern="150" dirty="0">
                <a:latin typeface="Arial Narrow" panose="020B0606020202030204" pitchFamily="34" charset="0"/>
                <a:ea typeface="SimSun" panose="02010600030101010101" pitchFamily="2" charset="-122"/>
                <a:cs typeface="Arial" panose="020B0604020202020204" pitchFamily="34" charset="0"/>
              </a:rPr>
              <a:t> in Los Angeles, </a:t>
            </a:r>
            <a:r>
              <a:rPr lang="fr-FR" kern="150" dirty="0" err="1">
                <a:latin typeface="Arial Narrow" panose="020B0606020202030204" pitchFamily="34" charset="0"/>
                <a:ea typeface="SimSun" panose="02010600030101010101" pitchFamily="2" charset="-122"/>
                <a:cs typeface="Arial" panose="020B0604020202020204" pitchFamily="34" charset="0"/>
              </a:rPr>
              <a:t>California</a:t>
            </a:r>
            <a:r>
              <a:rPr lang="fr-FR" kern="150" dirty="0">
                <a:latin typeface="Arial Narrow" panose="020B0606020202030204" pitchFamily="34" charset="0"/>
                <a:ea typeface="SimSun" panose="02010600030101010101" pitchFamily="2" charset="-122"/>
                <a:cs typeface="Arial" panose="020B0604020202020204" pitchFamily="34" charset="0"/>
              </a:rPr>
              <a:t>.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During</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this</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event</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he</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presented</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the new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vehicle</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and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its</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specifications</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he</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also</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demonstrated</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the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resistance</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of the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bodywork</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and the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windows</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The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Cybertruck</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will</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start</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at $ 39,900 up to $ 69,900 </a:t>
            </a:r>
            <a:r>
              <a:rPr lang="fr-FR" kern="150" dirty="0" err="1">
                <a:solidFill>
                  <a:srgbClr val="222222"/>
                </a:solidFill>
                <a:latin typeface="Arial Narrow" panose="020B0606020202030204" pitchFamily="34" charset="0"/>
                <a:ea typeface="SimSun" panose="02010600030101010101" pitchFamily="2" charset="-122"/>
                <a:cs typeface="Arial" panose="020B0604020202020204" pitchFamily="34" charset="0"/>
              </a:rPr>
              <a:t>with</a:t>
            </a:r>
            <a:r>
              <a:rPr lang="fr-FR" kern="150" dirty="0">
                <a:solidFill>
                  <a:srgbClr val="222222"/>
                </a:solidFill>
                <a:latin typeface="Arial Narrow" panose="020B0606020202030204" pitchFamily="34" charset="0"/>
                <a:ea typeface="SimSun" panose="02010600030101010101" pitchFamily="2" charset="-122"/>
                <a:cs typeface="Arial" panose="020B0604020202020204" pitchFamily="34" charset="0"/>
              </a:rPr>
              <a:t> all options.</a:t>
            </a:r>
            <a:endParaRPr lang="fr-FR" sz="2000" kern="150" dirty="0">
              <a:effectLst/>
              <a:latin typeface="Arial Narrow" panose="020B060602020203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236853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a:t>DULASP Intermediate M1 2025/2026</a:t>
            </a:r>
            <a:endParaRPr lang="fr-FR" dirty="0"/>
          </a:p>
        </p:txBody>
      </p:sp>
      <p:sp>
        <p:nvSpPr>
          <p:cNvPr id="4" name="Rectangle 3"/>
          <p:cNvSpPr/>
          <p:nvPr/>
        </p:nvSpPr>
        <p:spPr>
          <a:xfrm>
            <a:off x="94891" y="1"/>
            <a:ext cx="4753154" cy="6110391"/>
          </a:xfrm>
          <a:prstGeom prst="rect">
            <a:avLst/>
          </a:prstGeom>
        </p:spPr>
        <p:txBody>
          <a:bodyPr wrap="square">
            <a:spAutoFit/>
          </a:bodyPr>
          <a:lstStyle/>
          <a:p>
            <a:pPr marL="26670" indent="-6350" algn="ctr">
              <a:lnSpc>
                <a:spcPct val="107000"/>
              </a:lnSpc>
              <a:spcAft>
                <a:spcPts val="175"/>
              </a:spcAft>
            </a:pPr>
            <a:r>
              <a:rPr lang="fr-FR" sz="1700" b="1" dirty="0">
                <a:solidFill>
                  <a:srgbClr val="000000"/>
                </a:solidFill>
                <a:latin typeface="Arial Narrow" panose="020B0606020202030204" pitchFamily="34" charset="0"/>
                <a:ea typeface="Times New Roman" panose="02020603050405020304" pitchFamily="18" charset="0"/>
              </a:rPr>
              <a:t>The </a:t>
            </a:r>
            <a:r>
              <a:rPr lang="fr-FR" sz="1700" b="1" dirty="0" err="1">
                <a:solidFill>
                  <a:srgbClr val="000000"/>
                </a:solidFill>
                <a:latin typeface="Arial Narrow" panose="020B0606020202030204" pitchFamily="34" charset="0"/>
                <a:ea typeface="Times New Roman" panose="02020603050405020304" pitchFamily="18" charset="0"/>
              </a:rPr>
              <a:t>third</a:t>
            </a:r>
            <a:r>
              <a:rPr lang="fr-FR" sz="1700" b="1" dirty="0">
                <a:solidFill>
                  <a:srgbClr val="000000"/>
                </a:solidFill>
                <a:latin typeface="Arial Narrow" panose="020B0606020202030204" pitchFamily="34" charset="0"/>
                <a:ea typeface="Times New Roman" panose="02020603050405020304" pitchFamily="18" charset="0"/>
              </a:rPr>
              <a:t> </a:t>
            </a:r>
            <a:r>
              <a:rPr lang="fr-FR" sz="1700" b="1" dirty="0" err="1">
                <a:solidFill>
                  <a:srgbClr val="000000"/>
                </a:solidFill>
                <a:latin typeface="Arial Narrow" panose="020B0606020202030204" pitchFamily="34" charset="0"/>
                <a:ea typeface="Times New Roman" panose="02020603050405020304" pitchFamily="18" charset="0"/>
              </a:rPr>
              <a:t>most</a:t>
            </a:r>
            <a:r>
              <a:rPr lang="fr-FR" sz="1700" b="1" dirty="0">
                <a:solidFill>
                  <a:srgbClr val="000000"/>
                </a:solidFill>
                <a:latin typeface="Arial Narrow" panose="020B0606020202030204" pitchFamily="34" charset="0"/>
                <a:ea typeface="Times New Roman" panose="02020603050405020304" pitchFamily="18" charset="0"/>
              </a:rPr>
              <a:t> </a:t>
            </a:r>
            <a:r>
              <a:rPr lang="fr-FR" sz="1700" b="1" dirty="0" err="1">
                <a:solidFill>
                  <a:srgbClr val="000000"/>
                </a:solidFill>
                <a:latin typeface="Arial Narrow" panose="020B0606020202030204" pitchFamily="34" charset="0"/>
                <a:ea typeface="Times New Roman" panose="02020603050405020304" pitchFamily="18" charset="0"/>
              </a:rPr>
              <a:t>powerful</a:t>
            </a:r>
            <a:r>
              <a:rPr lang="fr-FR" sz="1700" b="1" dirty="0">
                <a:solidFill>
                  <a:srgbClr val="000000"/>
                </a:solidFill>
                <a:latin typeface="Arial Narrow" panose="020B0606020202030204" pitchFamily="34" charset="0"/>
                <a:ea typeface="Times New Roman" panose="02020603050405020304" pitchFamily="18" charset="0"/>
              </a:rPr>
              <a:t> explosion in the world</a:t>
            </a:r>
            <a:r>
              <a:rPr lang="fr-FR" sz="1700" b="1" baseline="-25000" dirty="0">
                <a:solidFill>
                  <a:srgbClr val="000000"/>
                </a:solidFill>
                <a:latin typeface="Arial Narrow" panose="020B0606020202030204" pitchFamily="34" charset="0"/>
                <a:ea typeface="Times New Roman" panose="02020603050405020304" pitchFamily="18" charset="0"/>
              </a:rPr>
              <a:t> </a:t>
            </a:r>
            <a:endParaRPr lang="fr-FR" sz="1700" dirty="0">
              <a:solidFill>
                <a:srgbClr val="000000"/>
              </a:solidFill>
              <a:latin typeface="Arial Narrow" panose="020B0606020202030204" pitchFamily="34" charset="0"/>
              <a:ea typeface="Times New Roman" panose="02020603050405020304" pitchFamily="18" charset="0"/>
            </a:endParaRPr>
          </a:p>
          <a:p>
            <a:pPr marL="6350" indent="-6350">
              <a:lnSpc>
                <a:spcPct val="107000"/>
              </a:lnSpc>
              <a:spcAft>
                <a:spcPts val="790"/>
              </a:spcAft>
            </a:pPr>
            <a:r>
              <a:rPr lang="fr-FR" sz="1700" dirty="0">
                <a:solidFill>
                  <a:srgbClr val="000000"/>
                </a:solidFill>
                <a:latin typeface="Arial Narrow" panose="020B0606020202030204" pitchFamily="34" charset="0"/>
                <a:ea typeface="Times New Roman" panose="02020603050405020304" pitchFamily="18" charset="0"/>
              </a:rPr>
              <a:t>On Tuesday, 4 August 2020, a massive explosion </a:t>
            </a:r>
            <a:r>
              <a:rPr lang="fr-FR" sz="1700" dirty="0" err="1">
                <a:solidFill>
                  <a:srgbClr val="000000"/>
                </a:solidFill>
                <a:latin typeface="Arial Narrow" panose="020B0606020202030204" pitchFamily="34" charset="0"/>
                <a:ea typeface="Times New Roman" panose="02020603050405020304" pitchFamily="18" charset="0"/>
              </a:rPr>
              <a:t>happened</a:t>
            </a:r>
            <a:r>
              <a:rPr lang="fr-FR" sz="1700" dirty="0">
                <a:solidFill>
                  <a:srgbClr val="000000"/>
                </a:solidFill>
                <a:latin typeface="Arial Narrow" panose="020B0606020202030204" pitchFamily="34" charset="0"/>
                <a:ea typeface="Times New Roman" panose="02020603050405020304" pitchFamily="18" charset="0"/>
              </a:rPr>
              <a:t> in </a:t>
            </a:r>
            <a:r>
              <a:rPr lang="fr-FR" sz="1700" dirty="0" err="1">
                <a:solidFill>
                  <a:srgbClr val="000000"/>
                </a:solidFill>
                <a:latin typeface="Arial Narrow" panose="020B0606020202030204" pitchFamily="34" charset="0"/>
                <a:ea typeface="Times New Roman" panose="02020603050405020304" pitchFamily="18" charset="0"/>
              </a:rPr>
              <a:t>Beirut</a:t>
            </a:r>
            <a:r>
              <a:rPr lang="fr-FR" sz="1700" dirty="0">
                <a:solidFill>
                  <a:srgbClr val="000000"/>
                </a:solidFill>
                <a:latin typeface="Arial Narrow" panose="020B0606020202030204" pitchFamily="34" charset="0"/>
                <a:ea typeface="Times New Roman" panose="02020603050405020304" pitchFamily="18" charset="0"/>
              </a:rPr>
              <a:t>. That explosion </a:t>
            </a:r>
            <a:r>
              <a:rPr lang="fr-FR" sz="1700" dirty="0" err="1">
                <a:solidFill>
                  <a:srgbClr val="000000"/>
                </a:solidFill>
                <a:latin typeface="Arial Narrow" panose="020B0606020202030204" pitchFamily="34" charset="0"/>
                <a:ea typeface="Times New Roman" panose="02020603050405020304" pitchFamily="18" charset="0"/>
              </a:rPr>
              <a:t>was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caused</a:t>
            </a:r>
            <a:r>
              <a:rPr lang="fr-FR" sz="1700" dirty="0">
                <a:solidFill>
                  <a:srgbClr val="000000"/>
                </a:solidFill>
                <a:latin typeface="Arial Narrow" panose="020B0606020202030204" pitchFamily="34" charset="0"/>
                <a:ea typeface="Times New Roman" panose="02020603050405020304" pitchFamily="18" charset="0"/>
              </a:rPr>
              <a:t> by a large </a:t>
            </a:r>
            <a:r>
              <a:rPr lang="fr-FR" sz="1700" dirty="0" err="1">
                <a:solidFill>
                  <a:srgbClr val="000000"/>
                </a:solidFill>
                <a:latin typeface="Arial Narrow" panose="020B0606020202030204" pitchFamily="34" charset="0"/>
                <a:ea typeface="Times New Roman" panose="02020603050405020304" pitchFamily="18" charset="0"/>
              </a:rPr>
              <a:t>amount</a:t>
            </a:r>
            <a:r>
              <a:rPr lang="fr-FR" sz="1700" dirty="0">
                <a:solidFill>
                  <a:srgbClr val="000000"/>
                </a:solidFill>
                <a:latin typeface="Arial Narrow" panose="020B0606020202030204" pitchFamily="34" charset="0"/>
                <a:ea typeface="Times New Roman" panose="02020603050405020304" pitchFamily="18" charset="0"/>
              </a:rPr>
              <a:t> of nitrate d’ammonium. That substance </a:t>
            </a:r>
            <a:r>
              <a:rPr lang="fr-FR" sz="1700" dirty="0" err="1">
                <a:solidFill>
                  <a:srgbClr val="000000"/>
                </a:solidFill>
                <a:latin typeface="Arial Narrow" panose="020B0606020202030204" pitchFamily="34" charset="0"/>
                <a:ea typeface="Times New Roman" panose="02020603050405020304" pitchFamily="18" charset="0"/>
              </a:rPr>
              <a:t>where</a:t>
            </a:r>
            <a:r>
              <a:rPr lang="fr-FR" sz="1700" dirty="0">
                <a:solidFill>
                  <a:srgbClr val="000000"/>
                </a:solidFill>
                <a:latin typeface="Arial Narrow" panose="020B0606020202030204" pitchFamily="34" charset="0"/>
                <a:ea typeface="Times New Roman" panose="02020603050405020304" pitchFamily="18" charset="0"/>
              </a:rPr>
              <a:t> at the port of the city of </a:t>
            </a:r>
            <a:r>
              <a:rPr lang="fr-FR" sz="1700" dirty="0" err="1">
                <a:solidFill>
                  <a:srgbClr val="000000"/>
                </a:solidFill>
                <a:latin typeface="Arial Narrow" panose="020B0606020202030204" pitchFamily="34" charset="0"/>
                <a:ea typeface="Times New Roman" panose="02020603050405020304" pitchFamily="18" charset="0"/>
              </a:rPr>
              <a:t>Beirut</a:t>
            </a:r>
            <a:r>
              <a:rPr lang="fr-FR" sz="1700" dirty="0">
                <a:solidFill>
                  <a:srgbClr val="000000"/>
                </a:solidFill>
                <a:latin typeface="Arial Narrow" panose="020B0606020202030204" pitchFamily="34" charset="0"/>
                <a:ea typeface="Times New Roman" panose="02020603050405020304" pitchFamily="18" charset="0"/>
              </a:rPr>
              <a:t>. That explosion </a:t>
            </a:r>
            <a:r>
              <a:rPr lang="fr-FR" sz="1700" dirty="0" err="1">
                <a:solidFill>
                  <a:srgbClr val="000000"/>
                </a:solidFill>
                <a:latin typeface="Arial Narrow" panose="020B0606020202030204" pitchFamily="34" charset="0"/>
                <a:ea typeface="Times New Roman" panose="02020603050405020304" pitchFamily="18" charset="0"/>
              </a:rPr>
              <a:t>was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so</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strong</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that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destroyed</a:t>
            </a:r>
            <a:r>
              <a:rPr lang="fr-FR" sz="1700" dirty="0">
                <a:solidFill>
                  <a:srgbClr val="000000"/>
                </a:solidFill>
                <a:latin typeface="Arial Narrow" panose="020B0606020202030204" pitchFamily="34" charset="0"/>
                <a:ea typeface="Times New Roman" panose="02020603050405020304" pitchFamily="18" charset="0"/>
              </a:rPr>
              <a:t> the city of </a:t>
            </a:r>
            <a:r>
              <a:rPr lang="fr-FR" sz="1700" dirty="0" err="1">
                <a:solidFill>
                  <a:srgbClr val="000000"/>
                </a:solidFill>
                <a:latin typeface="Arial Narrow" panose="020B0606020202030204" pitchFamily="34" charset="0"/>
                <a:ea typeface="Times New Roman" panose="02020603050405020304" pitchFamily="18" charset="0"/>
              </a:rPr>
              <a:t>Beirut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causing</a:t>
            </a:r>
            <a:r>
              <a:rPr lang="fr-FR" sz="1700" dirty="0">
                <a:solidFill>
                  <a:srgbClr val="000000"/>
                </a:solidFill>
                <a:latin typeface="Arial Narrow" panose="020B0606020202030204" pitchFamily="34" charset="0"/>
                <a:ea typeface="Times New Roman" panose="02020603050405020304" pitchFamily="18" charset="0"/>
              </a:rPr>
              <a:t> at least 300 </a:t>
            </a:r>
            <a:r>
              <a:rPr lang="fr-FR" sz="1700" dirty="0" err="1">
                <a:solidFill>
                  <a:srgbClr val="000000"/>
                </a:solidFill>
                <a:latin typeface="Arial Narrow" panose="020B0606020202030204" pitchFamily="34" charset="0"/>
                <a:ea typeface="Times New Roman" panose="02020603050405020304" pitchFamily="18" charset="0"/>
              </a:rPr>
              <a:t>deaths</a:t>
            </a:r>
            <a:r>
              <a:rPr lang="fr-FR" sz="1700" dirty="0">
                <a:solidFill>
                  <a:srgbClr val="000000"/>
                </a:solidFill>
                <a:latin typeface="Arial Narrow" panose="020B0606020202030204" pitchFamily="34" charset="0"/>
                <a:ea typeface="Times New Roman" panose="02020603050405020304" pitchFamily="18" charset="0"/>
              </a:rPr>
              <a:t> and more </a:t>
            </a:r>
            <a:r>
              <a:rPr lang="fr-FR" sz="1700" dirty="0" err="1">
                <a:solidFill>
                  <a:srgbClr val="000000"/>
                </a:solidFill>
                <a:latin typeface="Arial Narrow" panose="020B0606020202030204" pitchFamily="34" charset="0"/>
                <a:ea typeface="Times New Roman" panose="02020603050405020304" pitchFamily="18" charset="0"/>
              </a:rPr>
              <a:t>than</a:t>
            </a:r>
            <a:r>
              <a:rPr lang="fr-FR" sz="1700" dirty="0">
                <a:solidFill>
                  <a:srgbClr val="000000"/>
                </a:solidFill>
                <a:latin typeface="Arial Narrow" panose="020B0606020202030204" pitchFamily="34" charset="0"/>
                <a:ea typeface="Times New Roman" panose="02020603050405020304" pitchFamily="18" charset="0"/>
              </a:rPr>
              <a:t> 200000 people </a:t>
            </a:r>
            <a:r>
              <a:rPr lang="fr-FR" sz="1700" dirty="0" err="1">
                <a:solidFill>
                  <a:srgbClr val="000000"/>
                </a:solidFill>
                <a:latin typeface="Arial Narrow" panose="020B0606020202030204" pitchFamily="34" charset="0"/>
                <a:ea typeface="Times New Roman" panose="02020603050405020304" pitchFamily="18" charset="0"/>
              </a:rPr>
              <a:t>homeless</a:t>
            </a:r>
            <a:r>
              <a:rPr lang="fr-FR" sz="1700" dirty="0">
                <a:solidFill>
                  <a:srgbClr val="000000"/>
                </a:solidFill>
                <a:latin typeface="Arial Narrow" panose="020B0606020202030204" pitchFamily="34" charset="0"/>
                <a:ea typeface="Times New Roman" panose="02020603050405020304" pitchFamily="18" charset="0"/>
              </a:rPr>
              <a:t>.  </a:t>
            </a:r>
          </a:p>
          <a:p>
            <a:pPr marL="6350" indent="-6350">
              <a:lnSpc>
                <a:spcPct val="107000"/>
              </a:lnSpc>
              <a:spcAft>
                <a:spcPts val="790"/>
              </a:spcAft>
            </a:pPr>
            <a:r>
              <a:rPr lang="fr-FR" sz="1700" dirty="0">
                <a:solidFill>
                  <a:srgbClr val="000000"/>
                </a:solidFill>
                <a:latin typeface="Arial Narrow" panose="020B0606020202030204" pitchFamily="34" charset="0"/>
                <a:ea typeface="Times New Roman" panose="02020603050405020304" pitchFamily="18" charset="0"/>
              </a:rPr>
              <a:t>The explosion made a </a:t>
            </a:r>
            <a:r>
              <a:rPr lang="fr-FR" sz="1700" dirty="0" err="1">
                <a:solidFill>
                  <a:srgbClr val="000000"/>
                </a:solidFill>
                <a:latin typeface="Arial Narrow" panose="020B0606020202030204" pitchFamily="34" charset="0"/>
                <a:ea typeface="Times New Roman" panose="02020603050405020304" pitchFamily="18" charset="0"/>
              </a:rPr>
              <a:t>big</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earthquake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that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destroyed</a:t>
            </a:r>
            <a:r>
              <a:rPr lang="fr-FR" sz="1700" dirty="0">
                <a:solidFill>
                  <a:srgbClr val="000000"/>
                </a:solidFill>
                <a:latin typeface="Arial Narrow" panose="020B0606020202030204" pitchFamily="34" charset="0"/>
                <a:ea typeface="Times New Roman" panose="02020603050405020304" pitchFamily="18" charset="0"/>
              </a:rPr>
              <a:t> a lot of </a:t>
            </a:r>
            <a:r>
              <a:rPr lang="fr-FR" sz="1700" dirty="0" err="1">
                <a:solidFill>
                  <a:srgbClr val="000000"/>
                </a:solidFill>
                <a:latin typeface="Arial Narrow" panose="020B0606020202030204" pitchFamily="34" charset="0"/>
                <a:ea typeface="Times New Roman" panose="02020603050405020304" pitchFamily="18" charset="0"/>
              </a:rPr>
              <a:t>houses</a:t>
            </a:r>
            <a:r>
              <a:rPr lang="fr-FR" sz="1700" dirty="0">
                <a:solidFill>
                  <a:srgbClr val="000000"/>
                </a:solidFill>
                <a:latin typeface="Arial Narrow" panose="020B0606020202030204" pitchFamily="34" charset="0"/>
                <a:ea typeface="Times New Roman" panose="02020603050405020304" pitchFamily="18" charset="0"/>
              </a:rPr>
              <a:t> and shops, and </a:t>
            </a:r>
            <a:r>
              <a:rPr lang="fr-FR" sz="1700" dirty="0" err="1">
                <a:solidFill>
                  <a:srgbClr val="000000"/>
                </a:solidFill>
                <a:latin typeface="Arial Narrow" panose="020B0606020202030204" pitchFamily="34" charset="0"/>
                <a:ea typeface="Times New Roman" panose="02020603050405020304" pitchFamily="18" charset="0"/>
              </a:rPr>
              <a:t>left</a:t>
            </a:r>
            <a:r>
              <a:rPr lang="fr-FR" sz="1700" dirty="0">
                <a:solidFill>
                  <a:srgbClr val="000000"/>
                </a:solidFill>
                <a:latin typeface="Arial Narrow" panose="020B0606020202030204" pitchFamily="34" charset="0"/>
                <a:ea typeface="Times New Roman" panose="02020603050405020304" pitchFamily="18" charset="0"/>
              </a:rPr>
              <a:t> the people </a:t>
            </a:r>
            <a:r>
              <a:rPr lang="fr-FR" sz="1700" dirty="0" err="1">
                <a:solidFill>
                  <a:srgbClr val="000000"/>
                </a:solidFill>
                <a:latin typeface="Arial Narrow" panose="020B0606020202030204" pitchFamily="34" charset="0"/>
                <a:ea typeface="Times New Roman" panose="02020603050405020304" pitchFamily="18" charset="0"/>
              </a:rPr>
              <a:t>homeless</a:t>
            </a:r>
            <a:r>
              <a:rPr lang="fr-FR" sz="1700" dirty="0">
                <a:solidFill>
                  <a:srgbClr val="000000"/>
                </a:solidFill>
                <a:latin typeface="Arial Narrow" panose="020B0606020202030204" pitchFamily="34" charset="0"/>
                <a:ea typeface="Times New Roman" panose="02020603050405020304" pitchFamily="18" charset="0"/>
              </a:rPr>
              <a:t> and </a:t>
            </a:r>
            <a:r>
              <a:rPr lang="fr-FR" sz="1700" dirty="0" err="1">
                <a:solidFill>
                  <a:srgbClr val="000000"/>
                </a:solidFill>
                <a:latin typeface="Arial Narrow" panose="020B0606020202030204" pitchFamily="34" charset="0"/>
                <a:ea typeface="Times New Roman" panose="02020603050405020304" pitchFamily="18" charset="0"/>
              </a:rPr>
              <a:t>unemployed</a:t>
            </a:r>
            <a:r>
              <a:rPr lang="fr-FR" sz="1700" dirty="0">
                <a:solidFill>
                  <a:srgbClr val="000000"/>
                </a:solidFill>
                <a:latin typeface="Arial Narrow" panose="020B0606020202030204" pitchFamily="34" charset="0"/>
                <a:ea typeface="Times New Roman" panose="02020603050405020304" pitchFamily="18" charset="0"/>
              </a:rPr>
              <a:t>. The </a:t>
            </a:r>
            <a:r>
              <a:rPr lang="fr-FR" sz="1700" dirty="0" err="1">
                <a:solidFill>
                  <a:srgbClr val="000000"/>
                </a:solidFill>
                <a:latin typeface="Arial Narrow" panose="020B0606020202030204" pitchFamily="34" charset="0"/>
                <a:ea typeface="Times New Roman" panose="02020603050405020304" pitchFamily="18" charset="0"/>
              </a:rPr>
              <a:t>houses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where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damaged</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from</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inside</a:t>
            </a:r>
            <a:r>
              <a:rPr lang="fr-FR" sz="1700" dirty="0">
                <a:solidFill>
                  <a:srgbClr val="000000"/>
                </a:solidFill>
                <a:latin typeface="Arial Narrow" panose="020B0606020202030204" pitchFamily="34" charset="0"/>
                <a:ea typeface="Times New Roman" panose="02020603050405020304" pitchFamily="18" charset="0"/>
              </a:rPr>
              <a:t> out. The glasses and the </a:t>
            </a:r>
            <a:r>
              <a:rPr lang="fr-FR" sz="1700" dirty="0" err="1">
                <a:solidFill>
                  <a:srgbClr val="000000"/>
                </a:solidFill>
                <a:latin typeface="Arial Narrow" panose="020B0606020202030204" pitchFamily="34" charset="0"/>
                <a:ea typeface="Times New Roman" panose="02020603050405020304" pitchFamily="18" charset="0"/>
              </a:rPr>
              <a:t>doors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were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destroyed</a:t>
            </a:r>
            <a:r>
              <a:rPr lang="fr-FR" sz="1700" dirty="0">
                <a:solidFill>
                  <a:srgbClr val="000000"/>
                </a:solidFill>
                <a:latin typeface="Arial Narrow" panose="020B0606020202030204" pitchFamily="34" charset="0"/>
                <a:ea typeface="Times New Roman" panose="02020603050405020304" pitchFamily="18" charset="0"/>
              </a:rPr>
              <a:t>. A lot of people </a:t>
            </a:r>
            <a:r>
              <a:rPr lang="fr-FR" sz="1700" dirty="0" err="1">
                <a:solidFill>
                  <a:srgbClr val="000000"/>
                </a:solidFill>
                <a:latin typeface="Arial Narrow" panose="020B0606020202030204" pitchFamily="34" charset="0"/>
                <a:ea typeface="Times New Roman" panose="02020603050405020304" pitchFamily="18" charset="0"/>
              </a:rPr>
              <a:t>died</a:t>
            </a:r>
            <a:r>
              <a:rPr lang="fr-FR" sz="1700" dirty="0">
                <a:solidFill>
                  <a:srgbClr val="000000"/>
                </a:solidFill>
                <a:latin typeface="Arial Narrow" panose="020B0606020202030204" pitchFamily="34" charset="0"/>
                <a:ea typeface="Times New Roman" panose="02020603050405020304" pitchFamily="18" charset="0"/>
              </a:rPr>
              <a:t> and all the </a:t>
            </a:r>
            <a:r>
              <a:rPr lang="fr-FR" sz="1700" dirty="0" err="1">
                <a:solidFill>
                  <a:srgbClr val="000000"/>
                </a:solidFill>
                <a:latin typeface="Arial Narrow" panose="020B0606020202030204" pitchFamily="34" charset="0"/>
                <a:ea typeface="Times New Roman" panose="02020603050405020304" pitchFamily="18" charset="0"/>
              </a:rPr>
              <a:t>hospitals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where</a:t>
            </a:r>
            <a:r>
              <a:rPr lang="fr-FR" sz="1700" dirty="0">
                <a:solidFill>
                  <a:srgbClr val="000000"/>
                </a:solidFill>
                <a:latin typeface="Arial Narrow" panose="020B0606020202030204" pitchFamily="34" charset="0"/>
                <a:ea typeface="Times New Roman" panose="02020603050405020304" pitchFamily="18" charset="0"/>
              </a:rPr>
              <a:t> full of </a:t>
            </a:r>
            <a:r>
              <a:rPr lang="fr-FR" sz="1700" dirty="0" err="1">
                <a:solidFill>
                  <a:srgbClr val="000000"/>
                </a:solidFill>
                <a:latin typeface="Arial Narrow" panose="020B0606020202030204" pitchFamily="34" charset="0"/>
                <a:ea typeface="Times New Roman" panose="02020603050405020304" pitchFamily="18" charset="0"/>
              </a:rPr>
              <a:t>injured</a:t>
            </a:r>
            <a:r>
              <a:rPr lang="fr-FR" sz="1700" dirty="0">
                <a:solidFill>
                  <a:srgbClr val="000000"/>
                </a:solidFill>
                <a:latin typeface="Arial Narrow" panose="020B0606020202030204" pitchFamily="34" charset="0"/>
                <a:ea typeface="Times New Roman" panose="02020603050405020304" pitchFamily="18" charset="0"/>
              </a:rPr>
              <a:t> people. The </a:t>
            </a:r>
            <a:r>
              <a:rPr lang="fr-FR" sz="1700" dirty="0" err="1">
                <a:solidFill>
                  <a:srgbClr val="000000"/>
                </a:solidFill>
                <a:latin typeface="Arial Narrow" panose="020B0606020202030204" pitchFamily="34" charset="0"/>
                <a:ea typeface="Times New Roman" panose="02020603050405020304" pitchFamily="18" charset="0"/>
              </a:rPr>
              <a:t>street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was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completely</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destroyed</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there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was</a:t>
            </a:r>
            <a:r>
              <a:rPr lang="fr-FR" sz="1700" dirty="0">
                <a:solidFill>
                  <a:srgbClr val="000000"/>
                </a:solidFill>
                <a:latin typeface="Arial Narrow" panose="020B0606020202030204" pitchFamily="34" charset="0"/>
                <a:ea typeface="Times New Roman" panose="02020603050405020304" pitchFamily="18" charset="0"/>
              </a:rPr>
              <a:t> no car or </a:t>
            </a:r>
            <a:r>
              <a:rPr lang="fr-FR" sz="1700" dirty="0" err="1">
                <a:solidFill>
                  <a:srgbClr val="000000"/>
                </a:solidFill>
                <a:latin typeface="Arial Narrow" panose="020B0606020202030204" pitchFamily="34" charset="0"/>
                <a:ea typeface="Times New Roman" panose="02020603050405020304" pitchFamily="18" charset="0"/>
              </a:rPr>
              <a:t>motorcycle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that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survived</a:t>
            </a:r>
            <a:r>
              <a:rPr lang="fr-FR" sz="1700" dirty="0">
                <a:solidFill>
                  <a:srgbClr val="000000"/>
                </a:solidFill>
                <a:latin typeface="Arial Narrow" panose="020B0606020202030204" pitchFamily="34" charset="0"/>
                <a:ea typeface="Times New Roman" panose="02020603050405020304" pitchFamily="18" charset="0"/>
              </a:rPr>
              <a:t>. The </a:t>
            </a:r>
            <a:r>
              <a:rPr lang="fr-FR" sz="1700" dirty="0" err="1">
                <a:solidFill>
                  <a:srgbClr val="000000"/>
                </a:solidFill>
                <a:latin typeface="Arial Narrow" panose="020B0606020202030204" pitchFamily="34" charset="0"/>
                <a:ea typeface="Times New Roman" panose="02020603050405020304" pitchFamily="18" charset="0"/>
              </a:rPr>
              <a:t>Lebanese</a:t>
            </a:r>
            <a:r>
              <a:rPr lang="fr-FR" sz="1700" dirty="0">
                <a:solidFill>
                  <a:srgbClr val="000000"/>
                </a:solidFill>
                <a:latin typeface="Arial Narrow" panose="020B0606020202030204" pitchFamily="34" charset="0"/>
                <a:ea typeface="Times New Roman" panose="02020603050405020304" pitchFamily="18" charset="0"/>
              </a:rPr>
              <a:t> people </a:t>
            </a:r>
            <a:r>
              <a:rPr lang="fr-FR" sz="1700" dirty="0" err="1">
                <a:solidFill>
                  <a:srgbClr val="000000"/>
                </a:solidFill>
                <a:latin typeface="Arial Narrow" panose="020B0606020202030204" pitchFamily="34" charset="0"/>
                <a:ea typeface="Times New Roman" panose="02020603050405020304" pitchFamily="18" charset="0"/>
              </a:rPr>
              <a:t>want</a:t>
            </a:r>
            <a:r>
              <a:rPr lang="fr-FR" sz="1700" dirty="0">
                <a:solidFill>
                  <a:srgbClr val="000000"/>
                </a:solidFill>
                <a:latin typeface="Arial Narrow" panose="020B0606020202030204" pitchFamily="34" charset="0"/>
                <a:ea typeface="Times New Roman" panose="02020603050405020304" pitchFamily="18" charset="0"/>
              </a:rPr>
              <a:t> to know if the explosion </a:t>
            </a:r>
            <a:r>
              <a:rPr lang="fr-FR" sz="1700" dirty="0" err="1">
                <a:solidFill>
                  <a:srgbClr val="000000"/>
                </a:solidFill>
                <a:latin typeface="Arial Narrow" panose="020B0606020202030204" pitchFamily="34" charset="0"/>
                <a:ea typeface="Times New Roman" panose="02020603050405020304" pitchFamily="18" charset="0"/>
              </a:rPr>
              <a:t>was</a:t>
            </a:r>
            <a:r>
              <a:rPr lang="fr-FR" sz="1700" dirty="0">
                <a:solidFill>
                  <a:srgbClr val="000000"/>
                </a:solidFill>
                <a:latin typeface="Arial Narrow" panose="020B0606020202030204" pitchFamily="34" charset="0"/>
                <a:ea typeface="Times New Roman" panose="02020603050405020304" pitchFamily="18" charset="0"/>
              </a:rPr>
              <a:t> by accident or not, and </a:t>
            </a:r>
            <a:r>
              <a:rPr lang="fr-FR" sz="1700" dirty="0" err="1">
                <a:solidFill>
                  <a:srgbClr val="000000"/>
                </a:solidFill>
                <a:latin typeface="Arial Narrow" panose="020B0606020202030204" pitchFamily="34" charset="0"/>
                <a:ea typeface="Times New Roman" panose="02020603050405020304" pitchFamily="18" charset="0"/>
              </a:rPr>
              <a:t>still</a:t>
            </a:r>
            <a:r>
              <a:rPr lang="fr-FR" sz="1700" dirty="0">
                <a:solidFill>
                  <a:srgbClr val="000000"/>
                </a:solidFill>
                <a:latin typeface="Arial Narrow" panose="020B0606020202030204" pitchFamily="34" charset="0"/>
                <a:ea typeface="Times New Roman" panose="02020603050405020304" pitchFamily="18" charset="0"/>
              </a:rPr>
              <a:t> for </a:t>
            </a:r>
            <a:r>
              <a:rPr lang="fr-FR" sz="1700" dirty="0" err="1">
                <a:solidFill>
                  <a:srgbClr val="000000"/>
                </a:solidFill>
                <a:latin typeface="Arial Narrow" panose="020B0606020202030204" pitchFamily="34" charset="0"/>
                <a:ea typeface="Times New Roman" panose="02020603050405020304" pitchFamily="18" charset="0"/>
              </a:rPr>
              <a:t>now</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they</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didn’t</a:t>
            </a:r>
            <a:r>
              <a:rPr lang="fr-FR" sz="1700" dirty="0">
                <a:solidFill>
                  <a:srgbClr val="000000"/>
                </a:solidFill>
                <a:latin typeface="Arial Narrow" panose="020B0606020202030204" pitchFamily="34" charset="0"/>
                <a:ea typeface="Times New Roman" panose="02020603050405020304" pitchFamily="18" charset="0"/>
              </a:rPr>
              <a:t> have a </a:t>
            </a:r>
            <a:r>
              <a:rPr lang="fr-FR" sz="1700" dirty="0" err="1">
                <a:solidFill>
                  <a:srgbClr val="000000"/>
                </a:solidFill>
                <a:latin typeface="Arial Narrow" panose="020B0606020202030204" pitchFamily="34" charset="0"/>
                <a:ea typeface="Times New Roman" panose="02020603050405020304" pitchFamily="18" charset="0"/>
              </a:rPr>
              <a:t>response</a:t>
            </a:r>
            <a:r>
              <a:rPr lang="fr-FR" sz="1700" dirty="0">
                <a:solidFill>
                  <a:srgbClr val="000000"/>
                </a:solidFill>
                <a:latin typeface="Arial Narrow" panose="020B0606020202030204" pitchFamily="34" charset="0"/>
                <a:ea typeface="Times New Roman" panose="02020603050405020304" pitchFamily="18" charset="0"/>
              </a:rPr>
              <a:t>.  </a:t>
            </a:r>
          </a:p>
          <a:p>
            <a:r>
              <a:rPr lang="fr-FR" sz="1700" dirty="0">
                <a:solidFill>
                  <a:srgbClr val="000000"/>
                </a:solidFill>
                <a:latin typeface="Arial Narrow" panose="020B0606020202030204" pitchFamily="34" charset="0"/>
                <a:ea typeface="Times New Roman" panose="02020603050405020304" pitchFamily="18" charset="0"/>
              </a:rPr>
              <a:t>A </a:t>
            </a:r>
            <a:r>
              <a:rPr lang="fr-FR" sz="1700" dirty="0" err="1">
                <a:solidFill>
                  <a:srgbClr val="000000"/>
                </a:solidFill>
                <a:latin typeface="Arial Narrow" panose="020B0606020202030204" pitchFamily="34" charset="0"/>
                <a:ea typeface="Times New Roman" panose="02020603050405020304" pitchFamily="18" charset="0"/>
              </a:rPr>
              <a:t>big</a:t>
            </a:r>
            <a:r>
              <a:rPr lang="fr-FR" sz="1700" dirty="0">
                <a:solidFill>
                  <a:srgbClr val="000000"/>
                </a:solidFill>
                <a:latin typeface="Arial Narrow" panose="020B0606020202030204" pitchFamily="34" charset="0"/>
                <a:ea typeface="Times New Roman" panose="02020603050405020304" pitchFamily="18" charset="0"/>
              </a:rPr>
              <a:t> explosion </a:t>
            </a:r>
            <a:r>
              <a:rPr lang="fr-FR" sz="1700" dirty="0" err="1">
                <a:solidFill>
                  <a:srgbClr val="000000"/>
                </a:solidFill>
                <a:latin typeface="Arial Narrow" panose="020B0606020202030204" pitchFamily="34" charset="0"/>
                <a:ea typeface="Times New Roman" panose="02020603050405020304" pitchFamily="18" charset="0"/>
              </a:rPr>
              <a:t>happened</a:t>
            </a:r>
            <a:r>
              <a:rPr lang="fr-FR" sz="1700" dirty="0">
                <a:solidFill>
                  <a:srgbClr val="000000"/>
                </a:solidFill>
                <a:latin typeface="Arial Narrow" panose="020B0606020202030204" pitchFamily="34" charset="0"/>
                <a:ea typeface="Times New Roman" panose="02020603050405020304" pitchFamily="18" charset="0"/>
              </a:rPr>
              <a:t> in </a:t>
            </a:r>
            <a:r>
              <a:rPr lang="fr-FR" sz="1700" dirty="0" err="1">
                <a:solidFill>
                  <a:srgbClr val="000000"/>
                </a:solidFill>
                <a:latin typeface="Arial Narrow" panose="020B0606020202030204" pitchFamily="34" charset="0"/>
                <a:ea typeface="Times New Roman" panose="02020603050405020304" pitchFamily="18" charset="0"/>
              </a:rPr>
              <a:t>Beirut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that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destroyed</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everything</a:t>
            </a:r>
            <a:r>
              <a:rPr lang="fr-FR" sz="1700" dirty="0">
                <a:solidFill>
                  <a:srgbClr val="000000"/>
                </a:solidFill>
                <a:latin typeface="Arial Narrow" panose="020B0606020202030204" pitchFamily="34" charset="0"/>
                <a:ea typeface="Times New Roman" panose="02020603050405020304" pitchFamily="18" charset="0"/>
              </a:rPr>
              <a:t>. Will the </a:t>
            </a:r>
            <a:r>
              <a:rPr lang="fr-FR" sz="1700" dirty="0" err="1">
                <a:solidFill>
                  <a:srgbClr val="000000"/>
                </a:solidFill>
                <a:latin typeface="Arial Narrow" panose="020B0606020202030204" pitchFamily="34" charset="0"/>
                <a:ea typeface="Times New Roman" panose="02020603050405020304" pitchFamily="18" charset="0"/>
              </a:rPr>
              <a:t>Lebanese</a:t>
            </a:r>
            <a:r>
              <a:rPr lang="fr-FR" sz="1700" dirty="0">
                <a:solidFill>
                  <a:srgbClr val="000000"/>
                </a:solidFill>
                <a:latin typeface="Arial Narrow" panose="020B0606020202030204" pitchFamily="34" charset="0"/>
                <a:ea typeface="Times New Roman" panose="02020603050405020304" pitchFamily="18" charset="0"/>
              </a:rPr>
              <a:t> people </a:t>
            </a:r>
            <a:r>
              <a:rPr lang="fr-FR" sz="1700" dirty="0" err="1">
                <a:solidFill>
                  <a:srgbClr val="000000"/>
                </a:solidFill>
                <a:latin typeface="Arial Narrow" panose="020B0606020202030204" pitchFamily="34" charset="0"/>
                <a:ea typeface="Times New Roman" panose="02020603050405020304" pitchFamily="18" charset="0"/>
              </a:rPr>
              <a:t>forget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what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happened</a:t>
            </a:r>
            <a:r>
              <a:rPr lang="fr-FR" sz="1700" dirty="0">
                <a:solidFill>
                  <a:srgbClr val="000000"/>
                </a:solidFill>
                <a:latin typeface="Arial Narrow" panose="020B0606020202030204" pitchFamily="34" charset="0"/>
                <a:ea typeface="Times New Roman" panose="02020603050405020304" pitchFamily="18" charset="0"/>
              </a:rPr>
              <a:t> to </a:t>
            </a:r>
            <a:r>
              <a:rPr lang="fr-FR" sz="1700" dirty="0" err="1">
                <a:solidFill>
                  <a:srgbClr val="000000"/>
                </a:solidFill>
                <a:latin typeface="Arial Narrow" panose="020B0606020202030204" pitchFamily="34" charset="0"/>
                <a:ea typeface="Times New Roman" panose="02020603050405020304" pitchFamily="18" charset="0"/>
              </a:rPr>
              <a:t>their</a:t>
            </a:r>
            <a:r>
              <a:rPr lang="fr-FR" sz="1700" dirty="0">
                <a:solidFill>
                  <a:srgbClr val="000000"/>
                </a:solidFill>
                <a:latin typeface="Arial Narrow" panose="020B0606020202030204" pitchFamily="34" charset="0"/>
                <a:ea typeface="Times New Roman" panose="02020603050405020304" pitchFamily="18" charset="0"/>
              </a:rPr>
              <a:t> city, or </a:t>
            </a:r>
            <a:r>
              <a:rPr lang="fr-FR" sz="1700" dirty="0" err="1">
                <a:solidFill>
                  <a:srgbClr val="000000"/>
                </a:solidFill>
                <a:latin typeface="Arial Narrow" panose="020B0606020202030204" pitchFamily="34" charset="0"/>
                <a:ea typeface="Times New Roman" panose="02020603050405020304" pitchFamily="18" charset="0"/>
              </a:rPr>
              <a:t>will</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they</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revolt</a:t>
            </a:r>
            <a:r>
              <a:rPr lang="fr-FR" sz="1700" dirty="0">
                <a:solidFill>
                  <a:srgbClr val="000000"/>
                </a:solidFill>
                <a:latin typeface="Arial Narrow" panose="020B0606020202030204" pitchFamily="34" charset="0"/>
                <a:ea typeface="Times New Roman" panose="02020603050405020304" pitchFamily="18" charset="0"/>
              </a:rPr>
              <a:t> to know if </a:t>
            </a:r>
            <a:r>
              <a:rPr lang="fr-FR" sz="1700" dirty="0" err="1">
                <a:solidFill>
                  <a:srgbClr val="000000"/>
                </a:solidFill>
                <a:latin typeface="Arial Narrow" panose="020B0606020202030204" pitchFamily="34" charset="0"/>
                <a:ea typeface="Times New Roman" panose="02020603050405020304" pitchFamily="18" charset="0"/>
              </a:rPr>
              <a:t>that</a:t>
            </a:r>
            <a:r>
              <a:rPr lang="fr-FR" sz="1700" dirty="0">
                <a:solidFill>
                  <a:srgbClr val="000000"/>
                </a:solidFill>
                <a:latin typeface="Arial Narrow" panose="020B0606020202030204" pitchFamily="34" charset="0"/>
                <a:ea typeface="Times New Roman" panose="02020603050405020304" pitchFamily="18" charset="0"/>
              </a:rPr>
              <a:t> explosion </a:t>
            </a:r>
            <a:r>
              <a:rPr lang="fr-FR" sz="1700" dirty="0" err="1">
                <a:solidFill>
                  <a:srgbClr val="000000"/>
                </a:solidFill>
                <a:latin typeface="Arial Narrow" panose="020B0606020202030204" pitchFamily="34" charset="0"/>
                <a:ea typeface="Times New Roman" panose="02020603050405020304" pitchFamily="18" charset="0"/>
              </a:rPr>
              <a:t>was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intentional</a:t>
            </a:r>
            <a:r>
              <a:rPr lang="fr-FR" sz="1700" dirty="0">
                <a:solidFill>
                  <a:srgbClr val="000000"/>
                </a:solidFill>
                <a:latin typeface="Arial Narrow" panose="020B0606020202030204" pitchFamily="34" charset="0"/>
                <a:ea typeface="Times New Roman" panose="02020603050405020304" pitchFamily="18" charset="0"/>
              </a:rPr>
              <a:t>? That question </a:t>
            </a:r>
            <a:r>
              <a:rPr lang="fr-FR" sz="1700" dirty="0" err="1">
                <a:solidFill>
                  <a:srgbClr val="000000"/>
                </a:solidFill>
                <a:latin typeface="Arial Narrow" panose="020B0606020202030204" pitchFamily="34" charset="0"/>
                <a:ea typeface="Times New Roman" panose="02020603050405020304" pitchFamily="18" charset="0"/>
              </a:rPr>
              <a:t>will</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be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answered</a:t>
            </a:r>
            <a:r>
              <a:rPr lang="fr-FR" sz="1700" dirty="0">
                <a:solidFill>
                  <a:srgbClr val="000000"/>
                </a:solidFill>
                <a:latin typeface="Arial Narrow" panose="020B0606020202030204" pitchFamily="34" charset="0"/>
                <a:ea typeface="Times New Roman" panose="02020603050405020304" pitchFamily="18" charset="0"/>
              </a:rPr>
              <a:t> in time.</a:t>
            </a:r>
            <a:endParaRPr lang="fr-FR" sz="1700" dirty="0">
              <a:latin typeface="Arial Narrow" panose="020B0606020202030204" pitchFamily="34" charset="0"/>
            </a:endParaRPr>
          </a:p>
        </p:txBody>
      </p:sp>
      <p:sp>
        <p:nvSpPr>
          <p:cNvPr id="5" name="Rectangle 4"/>
          <p:cNvSpPr/>
          <p:nvPr/>
        </p:nvSpPr>
        <p:spPr>
          <a:xfrm>
            <a:off x="4960189" y="21842"/>
            <a:ext cx="4632385" cy="6202082"/>
          </a:xfrm>
          <a:prstGeom prst="rect">
            <a:avLst/>
          </a:prstGeom>
        </p:spPr>
        <p:txBody>
          <a:bodyPr wrap="square">
            <a:spAutoFit/>
          </a:bodyPr>
          <a:lstStyle/>
          <a:p>
            <a:pPr marL="26670" marR="3175" indent="-6350" algn="ctr">
              <a:lnSpc>
                <a:spcPct val="107000"/>
              </a:lnSpc>
              <a:spcAft>
                <a:spcPts val="175"/>
              </a:spcAft>
            </a:pPr>
            <a:r>
              <a:rPr lang="fr-FR" sz="1700" b="1" dirty="0" err="1">
                <a:solidFill>
                  <a:srgbClr val="000000"/>
                </a:solidFill>
                <a:latin typeface="Arial Narrow" panose="020B0606020202030204" pitchFamily="34" charset="0"/>
                <a:ea typeface="Times New Roman" panose="02020603050405020304" pitchFamily="18" charset="0"/>
              </a:rPr>
              <a:t>Boommm</a:t>
            </a:r>
            <a:r>
              <a:rPr lang="fr-FR" sz="1700" b="1" dirty="0">
                <a:solidFill>
                  <a:srgbClr val="000000"/>
                </a:solidFill>
                <a:latin typeface="Arial Narrow" panose="020B0606020202030204" pitchFamily="34" charset="0"/>
                <a:ea typeface="Times New Roman" panose="02020603050405020304" pitchFamily="18" charset="0"/>
              </a:rPr>
              <a:t>, explosion in </a:t>
            </a:r>
            <a:r>
              <a:rPr lang="fr-FR" sz="1700" b="1" dirty="0" err="1">
                <a:solidFill>
                  <a:srgbClr val="000000"/>
                </a:solidFill>
                <a:latin typeface="Arial Narrow" panose="020B0606020202030204" pitchFamily="34" charset="0"/>
                <a:ea typeface="Times New Roman" panose="02020603050405020304" pitchFamily="18" charset="0"/>
              </a:rPr>
              <a:t>beirut</a:t>
            </a:r>
            <a:r>
              <a:rPr lang="fr-FR" sz="1700" b="1" dirty="0">
                <a:solidFill>
                  <a:srgbClr val="000000"/>
                </a:solidFill>
                <a:latin typeface="Arial Narrow" panose="020B0606020202030204" pitchFamily="34" charset="0"/>
                <a:ea typeface="Times New Roman" panose="02020603050405020304" pitchFamily="18" charset="0"/>
              </a:rPr>
              <a:t> </a:t>
            </a:r>
            <a:endParaRPr lang="fr-FR" sz="1700" dirty="0">
              <a:solidFill>
                <a:srgbClr val="000000"/>
              </a:solidFill>
              <a:latin typeface="Arial Narrow" panose="020B0606020202030204" pitchFamily="34" charset="0"/>
              <a:ea typeface="Times New Roman" panose="02020603050405020304" pitchFamily="18" charset="0"/>
            </a:endParaRPr>
          </a:p>
          <a:p>
            <a:pPr marL="6350" marR="113665" indent="-6350" algn="just">
              <a:lnSpc>
                <a:spcPct val="107000"/>
              </a:lnSpc>
              <a:spcAft>
                <a:spcPts val="775"/>
              </a:spcAft>
            </a:pPr>
            <a:r>
              <a:rPr lang="fr-FR" sz="1700" dirty="0">
                <a:solidFill>
                  <a:srgbClr val="000000"/>
                </a:solidFill>
                <a:latin typeface="Arial Narrow" panose="020B0606020202030204" pitchFamily="34" charset="0"/>
                <a:ea typeface="Times New Roman" panose="02020603050405020304" pitchFamily="18" charset="0"/>
              </a:rPr>
              <a:t>The </a:t>
            </a:r>
            <a:r>
              <a:rPr lang="fr-FR" sz="1700" dirty="0" err="1">
                <a:solidFill>
                  <a:srgbClr val="000000"/>
                </a:solidFill>
                <a:latin typeface="Arial Narrow" panose="020B0606020202030204" pitchFamily="34" charset="0"/>
                <a:ea typeface="Times New Roman" panose="02020603050405020304" pitchFamily="18" charset="0"/>
              </a:rPr>
              <a:t>beautiful</a:t>
            </a:r>
            <a:r>
              <a:rPr lang="fr-FR" sz="1700" dirty="0">
                <a:solidFill>
                  <a:srgbClr val="000000"/>
                </a:solidFill>
                <a:latin typeface="Arial Narrow" panose="020B0606020202030204" pitchFamily="34" charset="0"/>
                <a:ea typeface="Times New Roman" panose="02020603050405020304" pitchFamily="18" charset="0"/>
              </a:rPr>
              <a:t> city, </a:t>
            </a:r>
            <a:r>
              <a:rPr lang="fr-FR" sz="1700" dirty="0" err="1">
                <a:solidFill>
                  <a:srgbClr val="000000"/>
                </a:solidFill>
                <a:latin typeface="Arial Narrow" panose="020B0606020202030204" pitchFamily="34" charset="0"/>
                <a:ea typeface="Times New Roman" panose="02020603050405020304" pitchFamily="18" charset="0"/>
              </a:rPr>
              <a:t>Beirut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was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destroyed</a:t>
            </a:r>
            <a:r>
              <a:rPr lang="fr-FR" sz="1700" dirty="0">
                <a:solidFill>
                  <a:srgbClr val="000000"/>
                </a:solidFill>
                <a:latin typeface="Arial Narrow" panose="020B0606020202030204" pitchFamily="34" charset="0"/>
                <a:ea typeface="Times New Roman" panose="02020603050405020304" pitchFamily="18" charset="0"/>
              </a:rPr>
              <a:t> do to the explosion at the port of </a:t>
            </a:r>
            <a:r>
              <a:rPr lang="fr-FR" sz="1700" dirty="0" err="1">
                <a:solidFill>
                  <a:srgbClr val="000000"/>
                </a:solidFill>
                <a:latin typeface="Arial Narrow" panose="020B0606020202030204" pitchFamily="34" charset="0"/>
                <a:ea typeface="Times New Roman" panose="02020603050405020304" pitchFamily="18" charset="0"/>
              </a:rPr>
              <a:t>Beirut</a:t>
            </a:r>
            <a:r>
              <a:rPr lang="fr-FR" sz="1700" dirty="0">
                <a:solidFill>
                  <a:srgbClr val="000000"/>
                </a:solidFill>
                <a:latin typeface="Arial Narrow" panose="020B0606020202030204" pitchFamily="34" charset="0"/>
                <a:ea typeface="Times New Roman" panose="02020603050405020304" pitchFamily="18" charset="0"/>
              </a:rPr>
              <a:t>. A substance </a:t>
            </a:r>
            <a:r>
              <a:rPr lang="fr-FR" sz="1700" dirty="0" err="1">
                <a:solidFill>
                  <a:srgbClr val="000000"/>
                </a:solidFill>
                <a:latin typeface="Arial Narrow" panose="020B0606020202030204" pitchFamily="34" charset="0"/>
                <a:ea typeface="Times New Roman" panose="02020603050405020304" pitchFamily="18" charset="0"/>
              </a:rPr>
              <a:t>named</a:t>
            </a:r>
            <a:r>
              <a:rPr lang="fr-FR" sz="1700" dirty="0">
                <a:solidFill>
                  <a:srgbClr val="000000"/>
                </a:solidFill>
                <a:latin typeface="Arial Narrow" panose="020B0606020202030204" pitchFamily="34" charset="0"/>
                <a:ea typeface="Times New Roman" panose="02020603050405020304" pitchFamily="18" charset="0"/>
              </a:rPr>
              <a:t> nitrate d’ammonium </a:t>
            </a:r>
            <a:r>
              <a:rPr lang="fr-FR" sz="1700" dirty="0" err="1">
                <a:solidFill>
                  <a:srgbClr val="000000"/>
                </a:solidFill>
                <a:latin typeface="Arial Narrow" panose="020B0606020202030204" pitchFamily="34" charset="0"/>
                <a:ea typeface="Times New Roman" panose="02020603050405020304" pitchFamily="18" charset="0"/>
              </a:rPr>
              <a:t>did</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that</a:t>
            </a:r>
            <a:r>
              <a:rPr lang="fr-FR" sz="1700" dirty="0">
                <a:solidFill>
                  <a:srgbClr val="000000"/>
                </a:solidFill>
                <a:latin typeface="Arial Narrow" panose="020B0606020202030204" pitchFamily="34" charset="0"/>
                <a:ea typeface="Times New Roman" panose="02020603050405020304" pitchFamily="18" charset="0"/>
              </a:rPr>
              <a:t> explosion. </a:t>
            </a:r>
            <a:r>
              <a:rPr lang="fr-FR" sz="1700" dirty="0" err="1">
                <a:solidFill>
                  <a:srgbClr val="000000"/>
                </a:solidFill>
                <a:latin typeface="Arial Narrow" panose="020B0606020202030204" pitchFamily="34" charset="0"/>
                <a:ea typeface="Times New Roman" panose="02020603050405020304" pitchFamily="18" charset="0"/>
              </a:rPr>
              <a:t>Those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little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powder</a:t>
            </a:r>
            <a:r>
              <a:rPr lang="fr-FR" sz="1700" dirty="0">
                <a:solidFill>
                  <a:srgbClr val="000000"/>
                </a:solidFill>
                <a:latin typeface="Arial Narrow" panose="020B0606020202030204" pitchFamily="34" charset="0"/>
                <a:ea typeface="Times New Roman" panose="02020603050405020304" pitchFamily="18" charset="0"/>
              </a:rPr>
              <a:t> of substance </a:t>
            </a:r>
            <a:r>
              <a:rPr lang="fr-FR" sz="1700" dirty="0" err="1">
                <a:solidFill>
                  <a:srgbClr val="000000"/>
                </a:solidFill>
                <a:latin typeface="Arial Narrow" panose="020B0606020202030204" pitchFamily="34" charset="0"/>
                <a:ea typeface="Times New Roman" panose="02020603050405020304" pitchFamily="18" charset="0"/>
              </a:rPr>
              <a:t>were</a:t>
            </a:r>
            <a:r>
              <a:rPr lang="fr-FR" sz="1700" dirty="0">
                <a:solidFill>
                  <a:srgbClr val="000000"/>
                </a:solidFill>
                <a:latin typeface="Arial Narrow" panose="020B0606020202030204" pitchFamily="34" charset="0"/>
                <a:ea typeface="Times New Roman" panose="02020603050405020304" pitchFamily="18" charset="0"/>
              </a:rPr>
              <a:t> the cause of </a:t>
            </a:r>
            <a:r>
              <a:rPr lang="fr-FR" sz="1700" dirty="0" err="1">
                <a:solidFill>
                  <a:srgbClr val="000000"/>
                </a:solidFill>
                <a:latin typeface="Arial Narrow" panose="020B0606020202030204" pitchFamily="34" charset="0"/>
                <a:ea typeface="Times New Roman" panose="02020603050405020304" pitchFamily="18" charset="0"/>
              </a:rPr>
              <a:t>that</a:t>
            </a:r>
            <a:r>
              <a:rPr lang="fr-FR" sz="1700" dirty="0">
                <a:solidFill>
                  <a:srgbClr val="000000"/>
                </a:solidFill>
                <a:latin typeface="Arial Narrow" panose="020B0606020202030204" pitchFamily="34" charset="0"/>
                <a:ea typeface="Times New Roman" panose="02020603050405020304" pitchFamily="18" charset="0"/>
              </a:rPr>
              <a:t> explosion.  </a:t>
            </a:r>
          </a:p>
          <a:p>
            <a:pPr marL="6350" indent="-6350">
              <a:lnSpc>
                <a:spcPct val="107000"/>
              </a:lnSpc>
              <a:spcAft>
                <a:spcPts val="790"/>
              </a:spcAft>
            </a:pPr>
            <a:r>
              <a:rPr lang="fr-FR" sz="1700" dirty="0">
                <a:solidFill>
                  <a:srgbClr val="000000"/>
                </a:solidFill>
                <a:latin typeface="Arial Narrow" panose="020B0606020202030204" pitchFamily="34" charset="0"/>
                <a:ea typeface="Times New Roman" panose="02020603050405020304" pitchFamily="18" charset="0"/>
              </a:rPr>
              <a:t>The </a:t>
            </a:r>
            <a:r>
              <a:rPr lang="fr-FR" sz="1700" dirty="0" err="1">
                <a:solidFill>
                  <a:srgbClr val="000000"/>
                </a:solidFill>
                <a:latin typeface="Arial Narrow" panose="020B0606020202030204" pitchFamily="34" charset="0"/>
                <a:ea typeface="Times New Roman" panose="02020603050405020304" pitchFamily="18" charset="0"/>
              </a:rPr>
              <a:t>amazing</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streets</a:t>
            </a:r>
            <a:r>
              <a:rPr lang="fr-FR" sz="1700" dirty="0">
                <a:solidFill>
                  <a:srgbClr val="000000"/>
                </a:solidFill>
                <a:latin typeface="Arial Narrow" panose="020B0606020202030204" pitchFamily="34" charset="0"/>
                <a:ea typeface="Times New Roman" panose="02020603050405020304" pitchFamily="18" charset="0"/>
              </a:rPr>
              <a:t> of </a:t>
            </a:r>
            <a:r>
              <a:rPr lang="fr-FR" sz="1700" dirty="0" err="1">
                <a:solidFill>
                  <a:srgbClr val="000000"/>
                </a:solidFill>
                <a:latin typeface="Arial Narrow" panose="020B0606020202030204" pitchFamily="34" charset="0"/>
                <a:ea typeface="Times New Roman" panose="02020603050405020304" pitchFamily="18" charset="0"/>
              </a:rPr>
              <a:t>Beirut</a:t>
            </a:r>
            <a:r>
              <a:rPr lang="fr-FR" sz="1700" dirty="0">
                <a:solidFill>
                  <a:srgbClr val="000000"/>
                </a:solidFill>
                <a:latin typeface="Arial Narrow" panose="020B0606020202030204" pitchFamily="34" charset="0"/>
                <a:ea typeface="Times New Roman" panose="02020603050405020304" pitchFamily="18" charset="0"/>
              </a:rPr>
              <a:t> full of life, are </a:t>
            </a:r>
            <a:r>
              <a:rPr lang="fr-FR" sz="1700" dirty="0" err="1">
                <a:solidFill>
                  <a:srgbClr val="000000"/>
                </a:solidFill>
                <a:latin typeface="Arial Narrow" panose="020B0606020202030204" pitchFamily="34" charset="0"/>
                <a:ea typeface="Times New Roman" panose="02020603050405020304" pitchFamily="18" charset="0"/>
              </a:rPr>
              <a:t>now</a:t>
            </a:r>
            <a:r>
              <a:rPr lang="fr-FR" sz="1700" dirty="0">
                <a:solidFill>
                  <a:srgbClr val="000000"/>
                </a:solidFill>
                <a:latin typeface="Arial Narrow" panose="020B0606020202030204" pitchFamily="34" charset="0"/>
                <a:ea typeface="Times New Roman" panose="02020603050405020304" pitchFamily="18" charset="0"/>
              </a:rPr>
              <a:t> a </a:t>
            </a:r>
            <a:r>
              <a:rPr lang="fr-FR" sz="1700" dirty="0" err="1">
                <a:solidFill>
                  <a:srgbClr val="000000"/>
                </a:solidFill>
                <a:latin typeface="Arial Narrow" panose="020B0606020202030204" pitchFamily="34" charset="0"/>
                <a:ea typeface="Times New Roman" panose="02020603050405020304" pitchFamily="18" charset="0"/>
              </a:rPr>
              <a:t>streets</a:t>
            </a:r>
            <a:r>
              <a:rPr lang="fr-FR" sz="1700" dirty="0">
                <a:solidFill>
                  <a:srgbClr val="000000"/>
                </a:solidFill>
                <a:latin typeface="Arial Narrow" panose="020B0606020202030204" pitchFamily="34" charset="0"/>
                <a:ea typeface="Times New Roman" panose="02020603050405020304" pitchFamily="18" charset="0"/>
              </a:rPr>
              <a:t> of zombies. No one </a:t>
            </a:r>
            <a:r>
              <a:rPr lang="fr-FR" sz="1700" dirty="0" err="1">
                <a:solidFill>
                  <a:srgbClr val="000000"/>
                </a:solidFill>
                <a:latin typeface="Arial Narrow" panose="020B0606020202030204" pitchFamily="34" charset="0"/>
                <a:ea typeface="Times New Roman" panose="02020603050405020304" pitchFamily="18" charset="0"/>
              </a:rPr>
              <a:t>knows</a:t>
            </a:r>
            <a:r>
              <a:rPr lang="fr-FR" sz="1700" dirty="0">
                <a:solidFill>
                  <a:srgbClr val="000000"/>
                </a:solidFill>
                <a:latin typeface="Arial Narrow" panose="020B0606020202030204" pitchFamily="34" charset="0"/>
                <a:ea typeface="Times New Roman" panose="02020603050405020304" pitchFamily="18" charset="0"/>
              </a:rPr>
              <a:t> how, or </a:t>
            </a:r>
            <a:r>
              <a:rPr lang="fr-FR" sz="1700" dirty="0" err="1">
                <a:solidFill>
                  <a:srgbClr val="000000"/>
                </a:solidFill>
                <a:latin typeface="Arial Narrow" panose="020B0606020202030204" pitchFamily="34" charset="0"/>
                <a:ea typeface="Times New Roman" panose="02020603050405020304" pitchFamily="18" charset="0"/>
              </a:rPr>
              <a:t>when</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will</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it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be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renewed</a:t>
            </a:r>
            <a:r>
              <a:rPr lang="fr-FR" sz="1700" dirty="0">
                <a:solidFill>
                  <a:srgbClr val="000000"/>
                </a:solidFill>
                <a:latin typeface="Arial Narrow" panose="020B0606020202030204" pitchFamily="34" charset="0"/>
                <a:ea typeface="Times New Roman" panose="02020603050405020304" pitchFamily="18" charset="0"/>
              </a:rPr>
              <a:t>. The </a:t>
            </a:r>
            <a:r>
              <a:rPr lang="fr-FR" sz="1700" dirty="0" err="1">
                <a:solidFill>
                  <a:srgbClr val="000000"/>
                </a:solidFill>
                <a:latin typeface="Arial Narrow" panose="020B0606020202030204" pitchFamily="34" charset="0"/>
                <a:ea typeface="Times New Roman" panose="02020603050405020304" pitchFamily="18" charset="0"/>
              </a:rPr>
              <a:t>streets</a:t>
            </a:r>
            <a:r>
              <a:rPr lang="fr-FR" sz="1700" dirty="0">
                <a:solidFill>
                  <a:srgbClr val="000000"/>
                </a:solidFill>
                <a:latin typeface="Arial Narrow" panose="020B0606020202030204" pitchFamily="34" charset="0"/>
                <a:ea typeface="Times New Roman" panose="02020603050405020304" pitchFamily="18" charset="0"/>
              </a:rPr>
              <a:t> are </a:t>
            </a:r>
            <a:r>
              <a:rPr lang="fr-FR" sz="1700" dirty="0" err="1">
                <a:solidFill>
                  <a:srgbClr val="000000"/>
                </a:solidFill>
                <a:latin typeface="Arial Narrow" panose="020B0606020202030204" pitchFamily="34" charset="0"/>
                <a:ea typeface="Times New Roman" panose="02020603050405020304" pitchFamily="18" charset="0"/>
              </a:rPr>
              <a:t>now</a:t>
            </a:r>
            <a:r>
              <a:rPr lang="fr-FR" sz="1700" dirty="0">
                <a:solidFill>
                  <a:srgbClr val="000000"/>
                </a:solidFill>
                <a:latin typeface="Arial Narrow" panose="020B0606020202030204" pitchFamily="34" charset="0"/>
                <a:ea typeface="Times New Roman" panose="02020603050405020304" pitchFamily="18" charset="0"/>
              </a:rPr>
              <a:t> a river of </a:t>
            </a:r>
            <a:r>
              <a:rPr lang="fr-FR" sz="1700" dirty="0" err="1">
                <a:solidFill>
                  <a:srgbClr val="000000"/>
                </a:solidFill>
                <a:latin typeface="Arial Narrow" panose="020B0606020202030204" pitchFamily="34" charset="0"/>
                <a:ea typeface="Times New Roman" panose="02020603050405020304" pitchFamily="18" charset="0"/>
              </a:rPr>
              <a:t>blood</a:t>
            </a:r>
            <a:r>
              <a:rPr lang="fr-FR" sz="1700" dirty="0">
                <a:solidFill>
                  <a:srgbClr val="000000"/>
                </a:solidFill>
                <a:latin typeface="Arial Narrow" panose="020B0606020202030204" pitchFamily="34" charset="0"/>
                <a:ea typeface="Times New Roman" panose="02020603050405020304" pitchFamily="18" charset="0"/>
              </a:rPr>
              <a:t>. A lot of </a:t>
            </a:r>
            <a:r>
              <a:rPr lang="fr-FR" sz="1700" dirty="0" err="1">
                <a:solidFill>
                  <a:srgbClr val="000000"/>
                </a:solidFill>
                <a:latin typeface="Arial Narrow" panose="020B0606020202030204" pitchFamily="34" charset="0"/>
                <a:ea typeface="Times New Roman" panose="02020603050405020304" pitchFamily="18" charset="0"/>
              </a:rPr>
              <a:t>families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died</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along</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with</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friends</a:t>
            </a:r>
            <a:r>
              <a:rPr lang="fr-FR" sz="1700" dirty="0">
                <a:solidFill>
                  <a:srgbClr val="000000"/>
                </a:solidFill>
                <a:latin typeface="Arial Narrow" panose="020B0606020202030204" pitchFamily="34" charset="0"/>
                <a:ea typeface="Times New Roman" panose="02020603050405020304" pitchFamily="18" charset="0"/>
              </a:rPr>
              <a:t> and </a:t>
            </a:r>
            <a:r>
              <a:rPr lang="fr-FR" sz="1700" dirty="0" err="1">
                <a:solidFill>
                  <a:srgbClr val="000000"/>
                </a:solidFill>
                <a:latin typeface="Arial Narrow" panose="020B0606020202030204" pitchFamily="34" charset="0"/>
                <a:ea typeface="Times New Roman" panose="02020603050405020304" pitchFamily="18" charset="0"/>
              </a:rPr>
              <a:t>loved</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ones</a:t>
            </a:r>
            <a:r>
              <a:rPr lang="fr-FR" sz="1700" dirty="0">
                <a:solidFill>
                  <a:srgbClr val="000000"/>
                </a:solidFill>
                <a:latin typeface="Arial Narrow" panose="020B0606020202030204" pitchFamily="34" charset="0"/>
                <a:ea typeface="Times New Roman" panose="02020603050405020304" pitchFamily="18" charset="0"/>
              </a:rPr>
              <a:t>. The </a:t>
            </a:r>
            <a:r>
              <a:rPr lang="fr-FR" sz="1700" dirty="0" err="1">
                <a:solidFill>
                  <a:srgbClr val="000000"/>
                </a:solidFill>
                <a:latin typeface="Arial Narrow" panose="020B0606020202030204" pitchFamily="34" charset="0"/>
                <a:ea typeface="Times New Roman" panose="02020603050405020304" pitchFamily="18" charset="0"/>
              </a:rPr>
              <a:t>houses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were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completely</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destroyed</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even</a:t>
            </a:r>
            <a:r>
              <a:rPr lang="fr-FR" sz="1700" dirty="0">
                <a:solidFill>
                  <a:srgbClr val="000000"/>
                </a:solidFill>
                <a:latin typeface="Arial Narrow" panose="020B0606020202030204" pitchFamily="34" charset="0"/>
                <a:ea typeface="Times New Roman" panose="02020603050405020304" pitchFamily="18" charset="0"/>
              </a:rPr>
              <a:t> the </a:t>
            </a:r>
            <a:r>
              <a:rPr lang="fr-FR" sz="1700" dirty="0" err="1">
                <a:solidFill>
                  <a:srgbClr val="000000"/>
                </a:solidFill>
                <a:latin typeface="Arial Narrow" panose="020B0606020202030204" pitchFamily="34" charset="0"/>
                <a:ea typeface="Times New Roman" panose="02020603050405020304" pitchFamily="18" charset="0"/>
              </a:rPr>
              <a:t>houses</a:t>
            </a:r>
            <a:r>
              <a:rPr lang="fr-FR" sz="1700" dirty="0">
                <a:solidFill>
                  <a:srgbClr val="000000"/>
                </a:solidFill>
                <a:latin typeface="Arial Narrow" panose="020B0606020202030204" pitchFamily="34" charset="0"/>
                <a:ea typeface="Times New Roman" panose="02020603050405020304" pitchFamily="18" charset="0"/>
              </a:rPr>
              <a:t> of the </a:t>
            </a:r>
            <a:r>
              <a:rPr lang="fr-FR" sz="1700" dirty="0" err="1">
                <a:solidFill>
                  <a:srgbClr val="000000"/>
                </a:solidFill>
                <a:latin typeface="Arial Narrow" panose="020B0606020202030204" pitchFamily="34" charset="0"/>
                <a:ea typeface="Times New Roman" panose="02020603050405020304" pitchFamily="18" charset="0"/>
              </a:rPr>
              <a:t>rich</a:t>
            </a:r>
            <a:r>
              <a:rPr lang="fr-FR" sz="1700" dirty="0">
                <a:solidFill>
                  <a:srgbClr val="000000"/>
                </a:solidFill>
                <a:latin typeface="Arial Narrow" panose="020B0606020202030204" pitchFamily="34" charset="0"/>
                <a:ea typeface="Times New Roman" panose="02020603050405020304" pitchFamily="18" charset="0"/>
              </a:rPr>
              <a:t> people </a:t>
            </a:r>
            <a:r>
              <a:rPr lang="fr-FR" sz="1700" dirty="0" err="1">
                <a:solidFill>
                  <a:srgbClr val="000000"/>
                </a:solidFill>
                <a:latin typeface="Arial Narrow" panose="020B0606020202030204" pitchFamily="34" charset="0"/>
                <a:ea typeface="Times New Roman" panose="02020603050405020304" pitchFamily="18" charset="0"/>
              </a:rPr>
              <a:t>like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singers</a:t>
            </a:r>
            <a:r>
              <a:rPr lang="fr-FR" sz="1700" dirty="0">
                <a:solidFill>
                  <a:srgbClr val="000000"/>
                </a:solidFill>
                <a:latin typeface="Arial Narrow" panose="020B0606020202030204" pitchFamily="34" charset="0"/>
                <a:ea typeface="Times New Roman" panose="02020603050405020304" pitchFamily="18" charset="0"/>
              </a:rPr>
              <a:t> and </a:t>
            </a:r>
            <a:r>
              <a:rPr lang="fr-FR" sz="1700" dirty="0" err="1">
                <a:solidFill>
                  <a:srgbClr val="000000"/>
                </a:solidFill>
                <a:latin typeface="Arial Narrow" panose="020B0606020202030204" pitchFamily="34" charset="0"/>
                <a:ea typeface="Times New Roman" panose="02020603050405020304" pitchFamily="18" charset="0"/>
              </a:rPr>
              <a:t>actress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Even</a:t>
            </a:r>
            <a:r>
              <a:rPr lang="fr-FR" sz="1700" dirty="0">
                <a:solidFill>
                  <a:srgbClr val="000000"/>
                </a:solidFill>
                <a:latin typeface="Arial Narrow" panose="020B0606020202030204" pitchFamily="34" charset="0"/>
                <a:ea typeface="Times New Roman" panose="02020603050405020304" pitchFamily="18" charset="0"/>
              </a:rPr>
              <a:t>, miss Lebanon </a:t>
            </a:r>
            <a:r>
              <a:rPr lang="fr-FR" sz="1700" dirty="0" err="1">
                <a:solidFill>
                  <a:srgbClr val="000000"/>
                </a:solidFill>
                <a:latin typeface="Arial Narrow" panose="020B0606020202030204" pitchFamily="34" charset="0"/>
                <a:ea typeface="Times New Roman" panose="02020603050405020304" pitchFamily="18" charset="0"/>
              </a:rPr>
              <a:t>was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injured</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her</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beautiful</a:t>
            </a:r>
            <a:r>
              <a:rPr lang="fr-FR" sz="1700" dirty="0">
                <a:solidFill>
                  <a:srgbClr val="000000"/>
                </a:solidFill>
                <a:latin typeface="Arial Narrow" panose="020B0606020202030204" pitchFamily="34" charset="0"/>
                <a:ea typeface="Times New Roman" panose="02020603050405020304" pitchFamily="18" charset="0"/>
              </a:rPr>
              <a:t> face </a:t>
            </a:r>
            <a:r>
              <a:rPr lang="fr-FR" sz="1700" dirty="0" err="1">
                <a:solidFill>
                  <a:srgbClr val="000000"/>
                </a:solidFill>
                <a:latin typeface="Arial Narrow" panose="020B0606020202030204" pitchFamily="34" charset="0"/>
                <a:ea typeface="Times New Roman" panose="02020603050405020304" pitchFamily="18" charset="0"/>
              </a:rPr>
              <a:t>was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bleeding</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because</a:t>
            </a:r>
            <a:r>
              <a:rPr lang="fr-FR" sz="1700" dirty="0">
                <a:solidFill>
                  <a:srgbClr val="000000"/>
                </a:solidFill>
                <a:latin typeface="Arial Narrow" panose="020B0606020202030204" pitchFamily="34" charset="0"/>
                <a:ea typeface="Times New Roman" panose="02020603050405020304" pitchFamily="18" charset="0"/>
              </a:rPr>
              <a:t> of the </a:t>
            </a:r>
            <a:r>
              <a:rPr lang="fr-FR" sz="1700" dirty="0" err="1">
                <a:solidFill>
                  <a:srgbClr val="000000"/>
                </a:solidFill>
                <a:latin typeface="Arial Narrow" panose="020B0606020202030204" pitchFamily="34" charset="0"/>
                <a:ea typeface="Times New Roman" panose="02020603050405020304" pitchFamily="18" charset="0"/>
              </a:rPr>
              <a:t>smashing</a:t>
            </a:r>
            <a:r>
              <a:rPr lang="fr-FR" sz="1700" dirty="0">
                <a:solidFill>
                  <a:srgbClr val="000000"/>
                </a:solidFill>
                <a:latin typeface="Arial Narrow" panose="020B0606020202030204" pitchFamily="34" charset="0"/>
                <a:ea typeface="Times New Roman" panose="02020603050405020304" pitchFamily="18" charset="0"/>
              </a:rPr>
              <a:t> glass. </a:t>
            </a:r>
            <a:r>
              <a:rPr lang="fr-FR" sz="1700" dirty="0" err="1">
                <a:solidFill>
                  <a:srgbClr val="000000"/>
                </a:solidFill>
                <a:latin typeface="Arial Narrow" panose="020B0606020202030204" pitchFamily="34" charset="0"/>
                <a:ea typeface="Times New Roman" panose="02020603050405020304" pitchFamily="18" charset="0"/>
              </a:rPr>
              <a:t>Those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beautiful</a:t>
            </a:r>
            <a:r>
              <a:rPr lang="fr-FR" sz="1700" dirty="0">
                <a:solidFill>
                  <a:srgbClr val="000000"/>
                </a:solidFill>
                <a:latin typeface="Arial Narrow" panose="020B0606020202030204" pitchFamily="34" charset="0"/>
                <a:ea typeface="Times New Roman" panose="02020603050405020304" pitchFamily="18" charset="0"/>
              </a:rPr>
              <a:t> and innocent kids </a:t>
            </a:r>
            <a:r>
              <a:rPr lang="fr-FR" sz="1700" dirty="0" err="1">
                <a:solidFill>
                  <a:srgbClr val="000000"/>
                </a:solidFill>
                <a:latin typeface="Arial Narrow" panose="020B0606020202030204" pitchFamily="34" charset="0"/>
                <a:ea typeface="Times New Roman" panose="02020603050405020304" pitchFamily="18" charset="0"/>
              </a:rPr>
              <a:t>were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terrified</a:t>
            </a:r>
            <a:r>
              <a:rPr lang="fr-FR" sz="1700" dirty="0">
                <a:solidFill>
                  <a:srgbClr val="000000"/>
                </a:solidFill>
                <a:latin typeface="Arial Narrow" panose="020B0606020202030204" pitchFamily="34" charset="0"/>
                <a:ea typeface="Times New Roman" panose="02020603050405020304" pitchFamily="18" charset="0"/>
              </a:rPr>
              <a:t> and </a:t>
            </a:r>
            <a:r>
              <a:rPr lang="fr-FR" sz="1700" dirty="0" err="1">
                <a:solidFill>
                  <a:srgbClr val="000000"/>
                </a:solidFill>
                <a:latin typeface="Arial Narrow" panose="020B0606020202030204" pitchFamily="34" charset="0"/>
                <a:ea typeface="Times New Roman" panose="02020603050405020304" pitchFamily="18" charset="0"/>
              </a:rPr>
              <a:t>they</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were</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crying</a:t>
            </a:r>
            <a:r>
              <a:rPr lang="fr-FR" sz="1700" dirty="0">
                <a:solidFill>
                  <a:srgbClr val="000000"/>
                </a:solidFill>
                <a:latin typeface="Arial Narrow" panose="020B0606020202030204" pitchFamily="34" charset="0"/>
                <a:ea typeface="Times New Roman" panose="02020603050405020304" pitchFamily="18" charset="0"/>
              </a:rPr>
              <a:t> for </a:t>
            </a:r>
            <a:r>
              <a:rPr lang="fr-FR" sz="1700" dirty="0" err="1">
                <a:solidFill>
                  <a:srgbClr val="000000"/>
                </a:solidFill>
                <a:latin typeface="Arial Narrow" panose="020B0606020202030204" pitchFamily="34" charset="0"/>
                <a:ea typeface="Times New Roman" panose="02020603050405020304" pitchFamily="18" charset="0"/>
              </a:rPr>
              <a:t>losing</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their</a:t>
            </a:r>
            <a:r>
              <a:rPr lang="fr-FR" sz="1700" dirty="0">
                <a:solidFill>
                  <a:srgbClr val="000000"/>
                </a:solidFill>
                <a:latin typeface="Arial Narrow" panose="020B0606020202030204" pitchFamily="34" charset="0"/>
                <a:ea typeface="Times New Roman" panose="02020603050405020304" pitchFamily="18" charset="0"/>
              </a:rPr>
              <a:t> parents. All the </a:t>
            </a:r>
            <a:r>
              <a:rPr lang="fr-FR" sz="1700" dirty="0" err="1">
                <a:solidFill>
                  <a:srgbClr val="000000"/>
                </a:solidFill>
                <a:latin typeface="Arial Narrow" panose="020B0606020202030204" pitchFamily="34" charset="0"/>
                <a:ea typeface="Times New Roman" panose="02020603050405020304" pitchFamily="18" charset="0"/>
              </a:rPr>
              <a:t>Lebanese</a:t>
            </a:r>
            <a:r>
              <a:rPr lang="fr-FR" sz="1700" dirty="0">
                <a:solidFill>
                  <a:srgbClr val="000000"/>
                </a:solidFill>
                <a:latin typeface="Arial Narrow" panose="020B0606020202030204" pitchFamily="34" charset="0"/>
                <a:ea typeface="Times New Roman" panose="02020603050405020304" pitchFamily="18" charset="0"/>
              </a:rPr>
              <a:t> people are </a:t>
            </a:r>
            <a:r>
              <a:rPr lang="fr-FR" sz="1700" dirty="0" err="1">
                <a:solidFill>
                  <a:srgbClr val="000000"/>
                </a:solidFill>
                <a:latin typeface="Arial Narrow" panose="020B0606020202030204" pitchFamily="34" charset="0"/>
                <a:ea typeface="Times New Roman" panose="02020603050405020304" pitchFamily="18" charset="0"/>
              </a:rPr>
              <a:t>angry</a:t>
            </a:r>
            <a:r>
              <a:rPr lang="fr-FR" sz="1700" dirty="0">
                <a:solidFill>
                  <a:srgbClr val="000000"/>
                </a:solidFill>
                <a:latin typeface="Arial Narrow" panose="020B0606020202030204" pitchFamily="34" charset="0"/>
                <a:ea typeface="Times New Roman" panose="02020603050405020304" pitchFamily="18" charset="0"/>
              </a:rPr>
              <a:t> at the </a:t>
            </a:r>
            <a:r>
              <a:rPr lang="fr-FR" sz="1700" dirty="0" err="1">
                <a:solidFill>
                  <a:srgbClr val="000000"/>
                </a:solidFill>
                <a:latin typeface="Arial Narrow" panose="020B0606020202030204" pitchFamily="34" charset="0"/>
                <a:ea typeface="Times New Roman" panose="02020603050405020304" pitchFamily="18" charset="0"/>
              </a:rPr>
              <a:t>government</a:t>
            </a:r>
            <a:r>
              <a:rPr lang="fr-FR" sz="1700" dirty="0">
                <a:solidFill>
                  <a:srgbClr val="000000"/>
                </a:solidFill>
                <a:latin typeface="Arial Narrow" panose="020B0606020202030204" pitchFamily="34" charset="0"/>
                <a:ea typeface="Times New Roman" panose="02020603050405020304" pitchFamily="18" charset="0"/>
              </a:rPr>
              <a:t> for </a:t>
            </a:r>
            <a:r>
              <a:rPr lang="fr-FR" sz="1700" dirty="0" err="1">
                <a:solidFill>
                  <a:srgbClr val="000000"/>
                </a:solidFill>
                <a:latin typeface="Arial Narrow" panose="020B0606020202030204" pitchFamily="34" charset="0"/>
                <a:ea typeface="Times New Roman" panose="02020603050405020304" pitchFamily="18" charset="0"/>
              </a:rPr>
              <a:t>letting</a:t>
            </a:r>
            <a:r>
              <a:rPr lang="fr-FR" sz="1700" dirty="0">
                <a:solidFill>
                  <a:srgbClr val="000000"/>
                </a:solidFill>
                <a:latin typeface="Arial Narrow" panose="020B0606020202030204" pitchFamily="34" charset="0"/>
                <a:ea typeface="Times New Roman" panose="02020603050405020304" pitchFamily="18" charset="0"/>
              </a:rPr>
              <a:t> a lot of </a:t>
            </a:r>
            <a:r>
              <a:rPr lang="fr-FR" sz="1700" dirty="0" err="1">
                <a:solidFill>
                  <a:srgbClr val="000000"/>
                </a:solidFill>
                <a:latin typeface="Arial Narrow" panose="020B0606020202030204" pitchFamily="34" charset="0"/>
                <a:ea typeface="Times New Roman" panose="02020603050405020304" pitchFamily="18" charset="0"/>
              </a:rPr>
              <a:t>that</a:t>
            </a:r>
            <a:r>
              <a:rPr lang="fr-FR" sz="1700" dirty="0">
                <a:solidFill>
                  <a:srgbClr val="000000"/>
                </a:solidFill>
                <a:latin typeface="Arial Narrow" panose="020B0606020202030204" pitchFamily="34" charset="0"/>
                <a:ea typeface="Times New Roman" panose="02020603050405020304" pitchFamily="18" charset="0"/>
              </a:rPr>
              <a:t> destructive substance </a:t>
            </a:r>
            <a:r>
              <a:rPr lang="fr-FR" sz="1700" dirty="0" err="1">
                <a:solidFill>
                  <a:srgbClr val="000000"/>
                </a:solidFill>
                <a:latin typeface="Arial Narrow" panose="020B0606020202030204" pitchFamily="34" charset="0"/>
                <a:ea typeface="Times New Roman" panose="02020603050405020304" pitchFamily="18" charset="0"/>
              </a:rPr>
              <a:t>near</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Beirut</a:t>
            </a:r>
            <a:r>
              <a:rPr lang="fr-FR" sz="1700" dirty="0">
                <a:solidFill>
                  <a:srgbClr val="000000"/>
                </a:solidFill>
                <a:latin typeface="Arial Narrow" panose="020B0606020202030204" pitchFamily="34" charset="0"/>
                <a:ea typeface="Times New Roman" panose="02020603050405020304" pitchFamily="18" charset="0"/>
              </a:rPr>
              <a:t>.  </a:t>
            </a:r>
          </a:p>
          <a:p>
            <a:pPr marL="6350" indent="-6350" algn="just">
              <a:lnSpc>
                <a:spcPct val="107000"/>
              </a:lnSpc>
              <a:spcAft>
                <a:spcPts val="775"/>
              </a:spcAft>
            </a:pPr>
            <a:r>
              <a:rPr lang="fr-FR" sz="1700" dirty="0">
                <a:solidFill>
                  <a:srgbClr val="000000"/>
                </a:solidFill>
                <a:latin typeface="Arial Narrow" panose="020B0606020202030204" pitchFamily="34" charset="0"/>
                <a:ea typeface="Times New Roman" panose="02020603050405020304" pitchFamily="18" charset="0"/>
              </a:rPr>
              <a:t>A </a:t>
            </a:r>
            <a:r>
              <a:rPr lang="fr-FR" sz="1700" dirty="0" err="1">
                <a:solidFill>
                  <a:srgbClr val="000000"/>
                </a:solidFill>
                <a:latin typeface="Arial Narrow" panose="020B0606020202030204" pitchFamily="34" charset="0"/>
                <a:ea typeface="Times New Roman" panose="02020603050405020304" pitchFamily="18" charset="0"/>
              </a:rPr>
              <a:t>beautiful</a:t>
            </a:r>
            <a:r>
              <a:rPr lang="fr-FR" sz="1700" dirty="0">
                <a:solidFill>
                  <a:srgbClr val="000000"/>
                </a:solidFill>
                <a:latin typeface="Arial Narrow" panose="020B0606020202030204" pitchFamily="34" charset="0"/>
                <a:ea typeface="Times New Roman" panose="02020603050405020304" pitchFamily="18" charset="0"/>
              </a:rPr>
              <a:t> city, </a:t>
            </a:r>
            <a:r>
              <a:rPr lang="fr-FR" sz="1700" dirty="0" err="1">
                <a:solidFill>
                  <a:srgbClr val="000000"/>
                </a:solidFill>
                <a:latin typeface="Arial Narrow" panose="020B0606020202030204" pitchFamily="34" charset="0"/>
                <a:ea typeface="Times New Roman" panose="02020603050405020304" pitchFamily="18" charset="0"/>
              </a:rPr>
              <a:t>Beirut</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was</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destroyed</a:t>
            </a:r>
            <a:r>
              <a:rPr lang="fr-FR" sz="1700" dirty="0">
                <a:solidFill>
                  <a:srgbClr val="000000"/>
                </a:solidFill>
                <a:latin typeface="Arial Narrow" panose="020B0606020202030204" pitchFamily="34" charset="0"/>
                <a:ea typeface="Times New Roman" panose="02020603050405020304" pitchFamily="18" charset="0"/>
              </a:rPr>
              <a:t>. The </a:t>
            </a:r>
            <a:r>
              <a:rPr lang="fr-FR" sz="1700" dirty="0" err="1">
                <a:solidFill>
                  <a:srgbClr val="000000"/>
                </a:solidFill>
                <a:latin typeface="Arial Narrow" panose="020B0606020202030204" pitchFamily="34" charset="0"/>
                <a:ea typeface="Times New Roman" panose="02020603050405020304" pitchFamily="18" charset="0"/>
              </a:rPr>
              <a:t>Lebanese</a:t>
            </a:r>
            <a:r>
              <a:rPr lang="fr-FR" sz="1700" dirty="0">
                <a:solidFill>
                  <a:srgbClr val="000000"/>
                </a:solidFill>
                <a:latin typeface="Arial Narrow" panose="020B0606020202030204" pitchFamily="34" charset="0"/>
                <a:ea typeface="Times New Roman" panose="02020603050405020304" pitchFamily="18" charset="0"/>
              </a:rPr>
              <a:t> people </a:t>
            </a:r>
            <a:r>
              <a:rPr lang="fr-FR" sz="1700" dirty="0" err="1">
                <a:solidFill>
                  <a:srgbClr val="000000"/>
                </a:solidFill>
                <a:latin typeface="Arial Narrow" panose="020B0606020202030204" pitchFamily="34" charset="0"/>
                <a:ea typeface="Times New Roman" panose="02020603050405020304" pitchFamily="18" charset="0"/>
              </a:rPr>
              <a:t>should</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start</a:t>
            </a:r>
            <a:r>
              <a:rPr lang="fr-FR" sz="1700" dirty="0">
                <a:solidFill>
                  <a:srgbClr val="000000"/>
                </a:solidFill>
                <a:latin typeface="Arial Narrow" panose="020B0606020202030204" pitchFamily="34" charset="0"/>
                <a:ea typeface="Times New Roman" panose="02020603050405020304" pitchFamily="18" charset="0"/>
              </a:rPr>
              <a:t> a </a:t>
            </a:r>
            <a:r>
              <a:rPr lang="fr-FR" sz="1700" dirty="0" err="1">
                <a:solidFill>
                  <a:srgbClr val="000000"/>
                </a:solidFill>
                <a:latin typeface="Arial Narrow" panose="020B0606020202030204" pitchFamily="34" charset="0"/>
                <a:ea typeface="Times New Roman" panose="02020603050405020304" pitchFamily="18" charset="0"/>
              </a:rPr>
              <a:t>revolution</a:t>
            </a:r>
            <a:r>
              <a:rPr lang="fr-FR" sz="1700" dirty="0">
                <a:solidFill>
                  <a:srgbClr val="000000"/>
                </a:solidFill>
                <a:latin typeface="Arial Narrow" panose="020B0606020202030204" pitchFamily="34" charset="0"/>
                <a:ea typeface="Times New Roman" panose="02020603050405020304" pitchFamily="18" charset="0"/>
              </a:rPr>
              <a:t> and </a:t>
            </a:r>
            <a:r>
              <a:rPr lang="fr-FR" sz="1700" dirty="0" err="1">
                <a:solidFill>
                  <a:srgbClr val="000000"/>
                </a:solidFill>
                <a:latin typeface="Arial Narrow" panose="020B0606020202030204" pitchFamily="34" charset="0"/>
                <a:ea typeface="Times New Roman" panose="02020603050405020304" pitchFamily="18" charset="0"/>
              </a:rPr>
              <a:t>they</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should</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punish</a:t>
            </a:r>
            <a:r>
              <a:rPr lang="fr-FR" sz="1700" dirty="0">
                <a:solidFill>
                  <a:srgbClr val="000000"/>
                </a:solidFill>
                <a:latin typeface="Arial Narrow" panose="020B0606020202030204" pitchFamily="34" charset="0"/>
                <a:ea typeface="Times New Roman" panose="02020603050405020304" pitchFamily="18" charset="0"/>
              </a:rPr>
              <a:t> the </a:t>
            </a:r>
            <a:r>
              <a:rPr lang="fr-FR" sz="1700" dirty="0" err="1">
                <a:solidFill>
                  <a:srgbClr val="000000"/>
                </a:solidFill>
                <a:latin typeface="Arial Narrow" panose="020B0606020202030204" pitchFamily="34" charset="0"/>
                <a:ea typeface="Times New Roman" panose="02020603050405020304" pitchFamily="18" charset="0"/>
              </a:rPr>
              <a:t>responsible</a:t>
            </a:r>
            <a:r>
              <a:rPr lang="fr-FR" sz="1700" dirty="0">
                <a:solidFill>
                  <a:srgbClr val="000000"/>
                </a:solidFill>
                <a:latin typeface="Arial Narrow" panose="020B0606020202030204" pitchFamily="34" charset="0"/>
                <a:ea typeface="Times New Roman" panose="02020603050405020304" pitchFamily="18" charset="0"/>
              </a:rPr>
              <a:t>. Will </a:t>
            </a:r>
            <a:r>
              <a:rPr lang="fr-FR" sz="1700" dirty="0" err="1">
                <a:solidFill>
                  <a:srgbClr val="000000"/>
                </a:solidFill>
                <a:latin typeface="Arial Narrow" panose="020B0606020202030204" pitchFamily="34" charset="0"/>
                <a:ea typeface="Times New Roman" panose="02020603050405020304" pitchFamily="18" charset="0"/>
              </a:rPr>
              <a:t>they</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succeed</a:t>
            </a:r>
            <a:r>
              <a:rPr lang="fr-FR" sz="1700" dirty="0">
                <a:solidFill>
                  <a:srgbClr val="000000"/>
                </a:solidFill>
                <a:latin typeface="Arial Narrow" panose="020B0606020202030204" pitchFamily="34" charset="0"/>
                <a:ea typeface="Times New Roman" panose="02020603050405020304" pitchFamily="18" charset="0"/>
              </a:rPr>
              <a:t> on </a:t>
            </a:r>
            <a:r>
              <a:rPr lang="fr-FR" sz="1700" dirty="0" err="1">
                <a:solidFill>
                  <a:srgbClr val="000000"/>
                </a:solidFill>
                <a:latin typeface="Arial Narrow" panose="020B0606020202030204" pitchFamily="34" charset="0"/>
                <a:ea typeface="Times New Roman" panose="02020603050405020304" pitchFamily="18" charset="0"/>
              </a:rPr>
              <a:t>knowing</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who</a:t>
            </a:r>
            <a:r>
              <a:rPr lang="fr-FR" sz="1700" dirty="0">
                <a:solidFill>
                  <a:srgbClr val="000000"/>
                </a:solidFill>
                <a:latin typeface="Arial Narrow" panose="020B0606020202030204" pitchFamily="34" charset="0"/>
                <a:ea typeface="Times New Roman" panose="02020603050405020304" pitchFamily="18" charset="0"/>
              </a:rPr>
              <a:t> </a:t>
            </a:r>
            <a:r>
              <a:rPr lang="fr-FR" sz="1700" dirty="0" err="1">
                <a:solidFill>
                  <a:srgbClr val="000000"/>
                </a:solidFill>
                <a:latin typeface="Arial Narrow" panose="020B0606020202030204" pitchFamily="34" charset="0"/>
                <a:ea typeface="Times New Roman" panose="02020603050405020304" pitchFamily="18" charset="0"/>
              </a:rPr>
              <a:t>was</a:t>
            </a:r>
            <a:r>
              <a:rPr lang="fr-FR" sz="1700" dirty="0">
                <a:solidFill>
                  <a:srgbClr val="000000"/>
                </a:solidFill>
                <a:latin typeface="Arial Narrow" panose="020B0606020202030204" pitchFamily="34" charset="0"/>
                <a:ea typeface="Times New Roman" panose="02020603050405020304" pitchFamily="18" charset="0"/>
              </a:rPr>
              <a:t> the </a:t>
            </a:r>
            <a:r>
              <a:rPr lang="fr-FR" sz="1700" dirty="0" err="1">
                <a:solidFill>
                  <a:srgbClr val="000000"/>
                </a:solidFill>
                <a:latin typeface="Arial Narrow" panose="020B0606020202030204" pitchFamily="34" charset="0"/>
                <a:ea typeface="Times New Roman" panose="02020603050405020304" pitchFamily="18" charset="0"/>
              </a:rPr>
              <a:t>responsible</a:t>
            </a:r>
            <a:r>
              <a:rPr lang="fr-FR" sz="1700" dirty="0">
                <a:solidFill>
                  <a:srgbClr val="000000"/>
                </a:solidFill>
                <a:latin typeface="Arial Narrow" panose="020B0606020202030204" pitchFamily="34" charset="0"/>
                <a:ea typeface="Times New Roman" panose="02020603050405020304" pitchFamily="18" charset="0"/>
              </a:rPr>
              <a:t>? The time </a:t>
            </a:r>
            <a:r>
              <a:rPr lang="fr-FR" sz="1700" dirty="0" err="1">
                <a:solidFill>
                  <a:srgbClr val="000000"/>
                </a:solidFill>
                <a:latin typeface="Arial Narrow" panose="020B0606020202030204" pitchFamily="34" charset="0"/>
                <a:ea typeface="Times New Roman" panose="02020603050405020304" pitchFamily="18" charset="0"/>
              </a:rPr>
              <a:t>will</a:t>
            </a:r>
            <a:r>
              <a:rPr lang="fr-FR" sz="1700" dirty="0">
                <a:solidFill>
                  <a:srgbClr val="000000"/>
                </a:solidFill>
                <a:latin typeface="Arial Narrow" panose="020B0606020202030204" pitchFamily="34" charset="0"/>
                <a:ea typeface="Times New Roman" panose="02020603050405020304" pitchFamily="18" charset="0"/>
              </a:rPr>
              <a:t> tell. </a:t>
            </a:r>
          </a:p>
        </p:txBody>
      </p:sp>
    </p:spTree>
    <p:extLst>
      <p:ext uri="{BB962C8B-B14F-4D97-AF65-F5344CB8AC3E}">
        <p14:creationId xmlns:p14="http://schemas.microsoft.com/office/powerpoint/2010/main" val="3619820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a:t>DULASP Intermediate M1 2025/2026</a:t>
            </a:r>
            <a:endParaRPr lang="fr-FR" dirty="0"/>
          </a:p>
        </p:txBody>
      </p:sp>
      <p:sp>
        <p:nvSpPr>
          <p:cNvPr id="4" name="Rectangle 3"/>
          <p:cNvSpPr/>
          <p:nvPr/>
        </p:nvSpPr>
        <p:spPr>
          <a:xfrm>
            <a:off x="330679" y="532162"/>
            <a:ext cx="4793412" cy="5509200"/>
          </a:xfrm>
          <a:prstGeom prst="rect">
            <a:avLst/>
          </a:prstGeom>
        </p:spPr>
        <p:txBody>
          <a:bodyPr wrap="square">
            <a:spAutoFit/>
          </a:bodyPr>
          <a:lstStyle/>
          <a:p>
            <a:r>
              <a:rPr lang="fr-FR" sz="1600" b="1" dirty="0" err="1">
                <a:latin typeface="Arial Narrow" panose="020B0606020202030204" pitchFamily="34" charset="0"/>
              </a:rPr>
              <a:t>Rape</a:t>
            </a:r>
            <a:r>
              <a:rPr lang="fr-FR" sz="1600" b="1" dirty="0">
                <a:latin typeface="Arial Narrow" panose="020B0606020202030204" pitchFamily="34" charset="0"/>
              </a:rPr>
              <a:t> of the 4 </a:t>
            </a:r>
            <a:r>
              <a:rPr lang="fr-FR" sz="1600" b="1" dirty="0" err="1">
                <a:latin typeface="Arial Narrow" panose="020B0606020202030204" pitchFamily="34" charset="0"/>
              </a:rPr>
              <a:t>year</a:t>
            </a:r>
            <a:r>
              <a:rPr lang="fr-FR" sz="1600" b="1" dirty="0">
                <a:latin typeface="Arial Narrow" panose="020B0606020202030204" pitchFamily="34" charset="0"/>
              </a:rPr>
              <a:t> </a:t>
            </a:r>
            <a:r>
              <a:rPr lang="fr-FR" sz="1600" b="1" dirty="0" err="1">
                <a:latin typeface="Arial Narrow" panose="020B0606020202030204" pitchFamily="34" charset="0"/>
              </a:rPr>
              <a:t>old</a:t>
            </a:r>
            <a:r>
              <a:rPr lang="fr-FR" sz="1600" b="1" dirty="0">
                <a:latin typeface="Arial Narrow" panose="020B0606020202030204" pitchFamily="34" charset="0"/>
              </a:rPr>
              <a:t> </a:t>
            </a:r>
            <a:r>
              <a:rPr lang="fr-FR" sz="1600" b="1" dirty="0" err="1">
                <a:latin typeface="Arial Narrow" panose="020B0606020202030204" pitchFamily="34" charset="0"/>
              </a:rPr>
              <a:t>little</a:t>
            </a:r>
            <a:r>
              <a:rPr lang="fr-FR" sz="1600" b="1" dirty="0">
                <a:latin typeface="Arial Narrow" panose="020B0606020202030204" pitchFamily="34" charset="0"/>
              </a:rPr>
              <a:t> girl at </a:t>
            </a:r>
            <a:r>
              <a:rPr lang="fr-FR" sz="1600" b="1" dirty="0" err="1">
                <a:latin typeface="Arial Narrow" panose="020B0606020202030204" pitchFamily="34" charset="0"/>
              </a:rPr>
              <a:t>school</a:t>
            </a:r>
            <a:r>
              <a:rPr lang="fr-FR" sz="1600" b="1" dirty="0">
                <a:latin typeface="Arial Narrow" panose="020B0606020202030204" pitchFamily="34" charset="0"/>
              </a:rPr>
              <a:t> in </a:t>
            </a:r>
            <a:r>
              <a:rPr lang="fr-FR" sz="1600" b="1" dirty="0" err="1">
                <a:latin typeface="Arial Narrow" panose="020B0606020202030204" pitchFamily="34" charset="0"/>
              </a:rPr>
              <a:t>Belgium</a:t>
            </a:r>
            <a:r>
              <a:rPr lang="fr-FR" sz="1600" b="1" dirty="0">
                <a:latin typeface="Arial Narrow" panose="020B0606020202030204" pitchFamily="34" charset="0"/>
              </a:rPr>
              <a:t> </a:t>
            </a:r>
          </a:p>
          <a:p>
            <a:r>
              <a:rPr lang="fr-FR" sz="1600" dirty="0">
                <a:latin typeface="Arial Narrow" panose="020B0606020202030204" pitchFamily="34" charset="0"/>
              </a:rPr>
              <a:t> </a:t>
            </a:r>
          </a:p>
          <a:p>
            <a:r>
              <a:rPr lang="fr-FR" sz="1600" dirty="0">
                <a:latin typeface="Arial Narrow" panose="020B0606020202030204" pitchFamily="34" charset="0"/>
              </a:rPr>
              <a:t>Brussels police have </a:t>
            </a:r>
            <a:r>
              <a:rPr lang="fr-FR" sz="1600" dirty="0" err="1">
                <a:latin typeface="Arial Narrow" panose="020B0606020202030204" pitchFamily="34" charset="0"/>
              </a:rPr>
              <a:t>opened</a:t>
            </a:r>
            <a:r>
              <a:rPr lang="fr-FR" sz="1600" dirty="0">
                <a:latin typeface="Arial Narrow" panose="020B0606020202030204" pitchFamily="34" charset="0"/>
              </a:rPr>
              <a:t> an investigation </a:t>
            </a:r>
            <a:r>
              <a:rPr lang="fr-FR" sz="1600" dirty="0" err="1">
                <a:latin typeface="Arial Narrow" panose="020B0606020202030204" pitchFamily="34" charset="0"/>
              </a:rPr>
              <a:t>into</a:t>
            </a:r>
            <a:r>
              <a:rPr lang="fr-FR" sz="1600" dirty="0">
                <a:latin typeface="Arial Narrow" panose="020B0606020202030204" pitchFamily="34" charset="0"/>
              </a:rPr>
              <a:t> the </a:t>
            </a:r>
            <a:r>
              <a:rPr lang="fr-FR" sz="1600" dirty="0" err="1">
                <a:latin typeface="Arial Narrow" panose="020B0606020202030204" pitchFamily="34" charset="0"/>
              </a:rPr>
              <a:t>rape</a:t>
            </a:r>
            <a:r>
              <a:rPr lang="fr-FR" sz="1600" dirty="0">
                <a:latin typeface="Arial Narrow" panose="020B0606020202030204" pitchFamily="34" charset="0"/>
              </a:rPr>
              <a:t> of 4 </a:t>
            </a:r>
            <a:r>
              <a:rPr lang="fr-FR" sz="1600" dirty="0" err="1">
                <a:latin typeface="Arial Narrow" panose="020B0606020202030204" pitchFamily="34" charset="0"/>
              </a:rPr>
              <a:t>year</a:t>
            </a:r>
            <a:r>
              <a:rPr lang="fr-FR" sz="1600" dirty="0">
                <a:latin typeface="Arial Narrow" panose="020B0606020202030204" pitchFamily="34" charset="0"/>
              </a:rPr>
              <a:t> </a:t>
            </a:r>
            <a:r>
              <a:rPr lang="fr-FR" sz="1600" dirty="0" err="1">
                <a:latin typeface="Arial Narrow" panose="020B0606020202030204" pitchFamily="34" charset="0"/>
              </a:rPr>
              <a:t>old</a:t>
            </a:r>
            <a:r>
              <a:rPr lang="fr-FR" sz="1600" dirty="0">
                <a:latin typeface="Arial Narrow" panose="020B0606020202030204" pitchFamily="34" charset="0"/>
              </a:rPr>
              <a:t> girl. </a:t>
            </a:r>
            <a:r>
              <a:rPr lang="fr-FR" sz="1600" dirty="0" err="1">
                <a:latin typeface="Arial Narrow" panose="020B0606020202030204" pitchFamily="34" charset="0"/>
              </a:rPr>
              <a:t>After</a:t>
            </a:r>
            <a:r>
              <a:rPr lang="fr-FR" sz="1600" dirty="0">
                <a:latin typeface="Arial Narrow" panose="020B0606020202030204" pitchFamily="34" charset="0"/>
              </a:rPr>
              <a:t> </a:t>
            </a:r>
            <a:r>
              <a:rPr lang="fr-FR" sz="1600" dirty="0" err="1">
                <a:latin typeface="Arial Narrow" panose="020B0606020202030204" pitchFamily="34" charset="0"/>
              </a:rPr>
              <a:t>picked</a:t>
            </a:r>
            <a:r>
              <a:rPr lang="fr-FR" sz="1600" dirty="0">
                <a:latin typeface="Arial Narrow" panose="020B0606020202030204" pitchFamily="34" charset="0"/>
              </a:rPr>
              <a:t> up </a:t>
            </a:r>
            <a:r>
              <a:rPr lang="fr-FR" sz="1600" dirty="0" err="1">
                <a:latin typeface="Arial Narrow" panose="020B0606020202030204" pitchFamily="34" charset="0"/>
              </a:rPr>
              <a:t>his</a:t>
            </a:r>
            <a:r>
              <a:rPr lang="fr-FR" sz="1600" dirty="0">
                <a:latin typeface="Arial Narrow" panose="020B0606020202030204" pitchFamily="34" charset="0"/>
              </a:rPr>
              <a:t> </a:t>
            </a:r>
            <a:r>
              <a:rPr lang="fr-FR" sz="1600" dirty="0" err="1">
                <a:latin typeface="Arial Narrow" panose="020B0606020202030204" pitchFamily="34" charset="0"/>
              </a:rPr>
              <a:t>daughter</a:t>
            </a:r>
            <a:r>
              <a:rPr lang="fr-FR" sz="1600" dirty="0">
                <a:latin typeface="Arial Narrow" panose="020B0606020202030204" pitchFamily="34" charset="0"/>
              </a:rPr>
              <a:t> at </a:t>
            </a:r>
            <a:r>
              <a:rPr lang="fr-FR" sz="1600" dirty="0" err="1">
                <a:latin typeface="Arial Narrow" panose="020B0606020202030204" pitchFamily="34" charset="0"/>
              </a:rPr>
              <a:t>school</a:t>
            </a:r>
            <a:r>
              <a:rPr lang="fr-FR" sz="1600" dirty="0">
                <a:latin typeface="Arial Narrow" panose="020B0606020202030204" pitchFamily="34" charset="0"/>
              </a:rPr>
              <a:t> in the </a:t>
            </a:r>
            <a:r>
              <a:rPr lang="fr-FR" sz="1600" dirty="0" err="1">
                <a:latin typeface="Arial Narrow" panose="020B0606020202030204" pitchFamily="34" charset="0"/>
              </a:rPr>
              <a:t>afternoon</a:t>
            </a:r>
            <a:r>
              <a:rPr lang="fr-FR" sz="1600" dirty="0">
                <a:latin typeface="Arial Narrow" panose="020B0606020202030204" pitchFamily="34" charset="0"/>
              </a:rPr>
              <a:t>, </a:t>
            </a:r>
            <a:r>
              <a:rPr lang="fr-FR" sz="1600" dirty="0" err="1">
                <a:latin typeface="Arial Narrow" panose="020B0606020202030204" pitchFamily="34" charset="0"/>
              </a:rPr>
              <a:t>this</a:t>
            </a:r>
            <a:r>
              <a:rPr lang="fr-FR" sz="1600" dirty="0">
                <a:latin typeface="Arial Narrow" panose="020B0606020202030204" pitchFamily="34" charset="0"/>
              </a:rPr>
              <a:t> </a:t>
            </a:r>
            <a:r>
              <a:rPr lang="fr-FR" sz="1600" dirty="0" err="1">
                <a:latin typeface="Arial Narrow" panose="020B0606020202030204" pitchFamily="34" charset="0"/>
              </a:rPr>
              <a:t>mother</a:t>
            </a:r>
            <a:r>
              <a:rPr lang="fr-FR" sz="1600" dirty="0">
                <a:latin typeface="Arial Narrow" panose="020B0606020202030204" pitchFamily="34" charset="0"/>
              </a:rPr>
              <a:t> </a:t>
            </a:r>
            <a:r>
              <a:rPr lang="fr-FR" sz="1600" dirty="0" err="1">
                <a:latin typeface="Arial Narrow" panose="020B0606020202030204" pitchFamily="34" charset="0"/>
              </a:rPr>
              <a:t>noticed</a:t>
            </a:r>
            <a:r>
              <a:rPr lang="fr-FR" sz="1600" dirty="0">
                <a:latin typeface="Arial Narrow" panose="020B0606020202030204" pitchFamily="34" charset="0"/>
              </a:rPr>
              <a:t> </a:t>
            </a:r>
            <a:r>
              <a:rPr lang="fr-FR" sz="1600" dirty="0" err="1">
                <a:latin typeface="Arial Narrow" panose="020B0606020202030204" pitchFamily="34" charset="0"/>
              </a:rPr>
              <a:t>blood</a:t>
            </a:r>
            <a:r>
              <a:rPr lang="fr-FR" sz="1600" dirty="0">
                <a:latin typeface="Arial Narrow" panose="020B0606020202030204" pitchFamily="34" charset="0"/>
              </a:rPr>
              <a:t> in </a:t>
            </a:r>
            <a:r>
              <a:rPr lang="fr-FR" sz="1600" dirty="0" err="1">
                <a:latin typeface="Arial Narrow" panose="020B0606020202030204" pitchFamily="34" charset="0"/>
              </a:rPr>
              <a:t>her</a:t>
            </a:r>
            <a:r>
              <a:rPr lang="fr-FR" sz="1600" dirty="0">
                <a:latin typeface="Arial Narrow" panose="020B0606020202030204" pitchFamily="34" charset="0"/>
              </a:rPr>
              <a:t> </a:t>
            </a:r>
            <a:r>
              <a:rPr lang="fr-FR" sz="1600" dirty="0" err="1">
                <a:latin typeface="Arial Narrow" panose="020B0606020202030204" pitchFamily="34" charset="0"/>
              </a:rPr>
              <a:t>infant’s</a:t>
            </a:r>
            <a:r>
              <a:rPr lang="fr-FR" sz="1600" dirty="0">
                <a:latin typeface="Arial Narrow" panose="020B0606020202030204" pitchFamily="34" charset="0"/>
              </a:rPr>
              <a:t> </a:t>
            </a:r>
            <a:r>
              <a:rPr lang="fr-FR" sz="1600" dirty="0" err="1">
                <a:latin typeface="Arial Narrow" panose="020B0606020202030204" pitchFamily="34" charset="0"/>
              </a:rPr>
              <a:t>underwear</a:t>
            </a:r>
            <a:r>
              <a:rPr lang="fr-FR" sz="1600" dirty="0">
                <a:latin typeface="Arial Narrow" panose="020B0606020202030204" pitchFamily="34" charset="0"/>
              </a:rPr>
              <a:t> and </a:t>
            </a:r>
            <a:r>
              <a:rPr lang="fr-FR" sz="1600" dirty="0" err="1">
                <a:latin typeface="Arial Narrow" panose="020B0606020202030204" pitchFamily="34" charset="0"/>
              </a:rPr>
              <a:t>returned</a:t>
            </a:r>
            <a:r>
              <a:rPr lang="fr-FR" sz="1600" dirty="0">
                <a:latin typeface="Arial Narrow" panose="020B0606020202030204" pitchFamily="34" charset="0"/>
              </a:rPr>
              <a:t> </a:t>
            </a:r>
            <a:r>
              <a:rPr lang="fr-FR" sz="1600" dirty="0" err="1">
                <a:latin typeface="Arial Narrow" panose="020B0606020202030204" pitchFamily="34" charset="0"/>
              </a:rPr>
              <a:t>immediately</a:t>
            </a:r>
            <a:r>
              <a:rPr lang="fr-FR" sz="1600" dirty="0">
                <a:latin typeface="Arial Narrow" panose="020B0606020202030204" pitchFamily="34" charset="0"/>
              </a:rPr>
              <a:t> to the </a:t>
            </a:r>
            <a:r>
              <a:rPr lang="fr-FR" sz="1600" dirty="0" err="1">
                <a:latin typeface="Arial Narrow" panose="020B0606020202030204" pitchFamily="34" charset="0"/>
              </a:rPr>
              <a:t>school</a:t>
            </a:r>
            <a:r>
              <a:rPr lang="fr-FR" sz="1600" dirty="0">
                <a:latin typeface="Arial Narrow" panose="020B0606020202030204" pitchFamily="34" charset="0"/>
              </a:rPr>
              <a:t>.  </a:t>
            </a:r>
            <a:r>
              <a:rPr lang="fr-FR" sz="1600" dirty="0" err="1">
                <a:latin typeface="Arial Narrow" panose="020B0606020202030204" pitchFamily="34" charset="0"/>
              </a:rPr>
              <a:t>What</a:t>
            </a:r>
            <a:r>
              <a:rPr lang="fr-FR" sz="1600" dirty="0">
                <a:latin typeface="Arial Narrow" panose="020B0606020202030204" pitchFamily="34" charset="0"/>
              </a:rPr>
              <a:t> </a:t>
            </a:r>
            <a:r>
              <a:rPr lang="fr-FR" sz="1600" dirty="0" err="1">
                <a:latin typeface="Arial Narrow" panose="020B0606020202030204" pitchFamily="34" charset="0"/>
              </a:rPr>
              <a:t>happened</a:t>
            </a:r>
            <a:r>
              <a:rPr lang="fr-FR" sz="1600" dirty="0">
                <a:latin typeface="Arial Narrow" panose="020B0606020202030204" pitchFamily="34" charset="0"/>
              </a:rPr>
              <a:t> </a:t>
            </a:r>
            <a:r>
              <a:rPr lang="fr-FR" sz="1600" dirty="0" err="1">
                <a:latin typeface="Arial Narrow" panose="020B0606020202030204" pitchFamily="34" charset="0"/>
              </a:rPr>
              <a:t>exactly</a:t>
            </a:r>
            <a:r>
              <a:rPr lang="fr-FR" sz="1600" dirty="0">
                <a:latin typeface="Arial Narrow" panose="020B0606020202030204" pitchFamily="34" charset="0"/>
              </a:rPr>
              <a:t> to the girl?  How </a:t>
            </a:r>
            <a:r>
              <a:rPr lang="fr-FR" sz="1600" dirty="0" err="1">
                <a:latin typeface="Arial Narrow" panose="020B0606020202030204" pitchFamily="34" charset="0"/>
              </a:rPr>
              <a:t>is</a:t>
            </a:r>
            <a:r>
              <a:rPr lang="fr-FR" sz="1600" dirty="0">
                <a:latin typeface="Arial Narrow" panose="020B0606020202030204" pitchFamily="34" charset="0"/>
              </a:rPr>
              <a:t> </a:t>
            </a:r>
            <a:r>
              <a:rPr lang="fr-FR" sz="1600" dirty="0" err="1">
                <a:latin typeface="Arial Narrow" panose="020B0606020202030204" pitchFamily="34" charset="0"/>
              </a:rPr>
              <a:t>it</a:t>
            </a:r>
            <a:r>
              <a:rPr lang="fr-FR" sz="1600" dirty="0">
                <a:latin typeface="Arial Narrow" panose="020B0606020202030204" pitchFamily="34" charset="0"/>
              </a:rPr>
              <a:t> possible </a:t>
            </a:r>
            <a:r>
              <a:rPr lang="fr-FR" sz="1600" dirty="0" err="1">
                <a:latin typeface="Arial Narrow" panose="020B0606020202030204" pitchFamily="34" charset="0"/>
              </a:rPr>
              <a:t>that</a:t>
            </a:r>
            <a:r>
              <a:rPr lang="fr-FR" sz="1600" dirty="0">
                <a:latin typeface="Arial Narrow" panose="020B0606020202030204" pitchFamily="34" charset="0"/>
              </a:rPr>
              <a:t> </a:t>
            </a:r>
            <a:r>
              <a:rPr lang="fr-FR" sz="1600" dirty="0" err="1">
                <a:latin typeface="Arial Narrow" panose="020B0606020202030204" pitchFamily="34" charset="0"/>
              </a:rPr>
              <a:t>it</a:t>
            </a:r>
            <a:r>
              <a:rPr lang="fr-FR" sz="1600" dirty="0">
                <a:latin typeface="Arial Narrow" panose="020B0606020202030204" pitchFamily="34" charset="0"/>
              </a:rPr>
              <a:t> </a:t>
            </a:r>
            <a:r>
              <a:rPr lang="fr-FR" sz="1600" dirty="0" err="1">
                <a:latin typeface="Arial Narrow" panose="020B0606020202030204" pitchFamily="34" charset="0"/>
              </a:rPr>
              <a:t>happened</a:t>
            </a:r>
            <a:r>
              <a:rPr lang="fr-FR" sz="1600" dirty="0">
                <a:latin typeface="Arial Narrow" panose="020B0606020202030204" pitchFamily="34" charset="0"/>
              </a:rPr>
              <a:t>?  </a:t>
            </a:r>
          </a:p>
          <a:p>
            <a:r>
              <a:rPr lang="fr-FR" sz="1600" dirty="0">
                <a:latin typeface="Arial Narrow" panose="020B0606020202030204" pitchFamily="34" charset="0"/>
              </a:rPr>
              <a:t> </a:t>
            </a:r>
          </a:p>
          <a:p>
            <a:r>
              <a:rPr lang="fr-FR" sz="1600" dirty="0" err="1">
                <a:latin typeface="Arial Narrow" panose="020B0606020202030204" pitchFamily="34" charset="0"/>
              </a:rPr>
              <a:t>These</a:t>
            </a:r>
            <a:r>
              <a:rPr lang="fr-FR" sz="1600" dirty="0">
                <a:latin typeface="Arial Narrow" panose="020B0606020202030204" pitchFamily="34" charset="0"/>
              </a:rPr>
              <a:t> </a:t>
            </a:r>
            <a:r>
              <a:rPr lang="fr-FR" sz="1600" dirty="0" err="1">
                <a:latin typeface="Arial Narrow" panose="020B0606020202030204" pitchFamily="34" charset="0"/>
              </a:rPr>
              <a:t>facts</a:t>
            </a:r>
            <a:r>
              <a:rPr lang="fr-FR" sz="1600" dirty="0">
                <a:latin typeface="Arial Narrow" panose="020B0606020202030204" pitchFamily="34" charset="0"/>
              </a:rPr>
              <a:t> </a:t>
            </a:r>
            <a:r>
              <a:rPr lang="fr-FR" sz="1600" dirty="0" err="1">
                <a:latin typeface="Arial Narrow" panose="020B0606020202030204" pitchFamily="34" charset="0"/>
              </a:rPr>
              <a:t>alerted</a:t>
            </a:r>
            <a:r>
              <a:rPr lang="fr-FR" sz="1600" dirty="0">
                <a:latin typeface="Arial Narrow" panose="020B0606020202030204" pitchFamily="34" charset="0"/>
              </a:rPr>
              <a:t> the </a:t>
            </a:r>
            <a:r>
              <a:rPr lang="fr-FR" sz="1600" dirty="0" err="1">
                <a:latin typeface="Arial Narrow" panose="020B0606020202030204" pitchFamily="34" charset="0"/>
              </a:rPr>
              <a:t>school</a:t>
            </a:r>
            <a:r>
              <a:rPr lang="fr-FR" sz="1600" dirty="0">
                <a:latin typeface="Arial Narrow" panose="020B0606020202030204" pitchFamily="34" charset="0"/>
              </a:rPr>
              <a:t>. </a:t>
            </a:r>
            <a:r>
              <a:rPr lang="fr-FR" sz="1600" dirty="0" err="1">
                <a:latin typeface="Arial Narrow" panose="020B0606020202030204" pitchFamily="34" charset="0"/>
              </a:rPr>
              <a:t>Schools</a:t>
            </a:r>
            <a:r>
              <a:rPr lang="fr-FR" sz="1600" dirty="0">
                <a:latin typeface="Arial Narrow" panose="020B0606020202030204" pitchFamily="34" charset="0"/>
              </a:rPr>
              <a:t> and </a:t>
            </a:r>
            <a:r>
              <a:rPr lang="fr-FR" sz="1600" dirty="0" err="1">
                <a:latin typeface="Arial Narrow" panose="020B0606020202030204" pitchFamily="34" charset="0"/>
              </a:rPr>
              <a:t>municipals</a:t>
            </a:r>
            <a:r>
              <a:rPr lang="fr-FR" sz="1600" dirty="0">
                <a:latin typeface="Arial Narrow" panose="020B0606020202030204" pitchFamily="34" charset="0"/>
              </a:rPr>
              <a:t> </a:t>
            </a:r>
            <a:r>
              <a:rPr lang="fr-FR" sz="1600" dirty="0" err="1">
                <a:latin typeface="Arial Narrow" panose="020B0606020202030204" pitchFamily="34" charset="0"/>
              </a:rPr>
              <a:t>authorities</a:t>
            </a:r>
            <a:r>
              <a:rPr lang="fr-FR" sz="1600" dirty="0">
                <a:latin typeface="Arial Narrow" panose="020B0606020202030204" pitchFamily="34" charset="0"/>
              </a:rPr>
              <a:t> </a:t>
            </a:r>
            <a:r>
              <a:rPr lang="fr-FR" sz="1600" dirty="0" err="1">
                <a:latin typeface="Arial Narrow" panose="020B0606020202030204" pitchFamily="34" charset="0"/>
              </a:rPr>
              <a:t>decided</a:t>
            </a:r>
            <a:r>
              <a:rPr lang="fr-FR" sz="1600" dirty="0">
                <a:latin typeface="Arial Narrow" panose="020B0606020202030204" pitchFamily="34" charset="0"/>
              </a:rPr>
              <a:t> to </a:t>
            </a:r>
            <a:r>
              <a:rPr lang="fr-FR" sz="1600" dirty="0" err="1">
                <a:latin typeface="Arial Narrow" panose="020B0606020202030204" pitchFamily="34" charset="0"/>
              </a:rPr>
              <a:t>send</a:t>
            </a:r>
            <a:r>
              <a:rPr lang="fr-FR" sz="1600" dirty="0">
                <a:latin typeface="Arial Narrow" panose="020B0606020202030204" pitchFamily="34" charset="0"/>
              </a:rPr>
              <a:t> a </a:t>
            </a:r>
            <a:r>
              <a:rPr lang="fr-FR" sz="1600" dirty="0" err="1">
                <a:latin typeface="Arial Narrow" panose="020B0606020202030204" pitchFamily="34" charset="0"/>
              </a:rPr>
              <a:t>little</a:t>
            </a:r>
            <a:r>
              <a:rPr lang="fr-FR" sz="1600" dirty="0">
                <a:latin typeface="Arial Narrow" panose="020B0606020202030204" pitchFamily="34" charset="0"/>
              </a:rPr>
              <a:t> girl for </a:t>
            </a:r>
            <a:r>
              <a:rPr lang="fr-FR" sz="1600" dirty="0" err="1">
                <a:latin typeface="Arial Narrow" panose="020B0606020202030204" pitchFamily="34" charset="0"/>
              </a:rPr>
              <a:t>examination</a:t>
            </a:r>
            <a:r>
              <a:rPr lang="fr-FR" sz="1600" dirty="0">
                <a:latin typeface="Arial Narrow" panose="020B0606020202030204" pitchFamily="34" charset="0"/>
              </a:rPr>
              <a:t> to the </a:t>
            </a:r>
            <a:r>
              <a:rPr lang="fr-FR" sz="1600" dirty="0" err="1">
                <a:latin typeface="Arial Narrow" panose="020B0606020202030204" pitchFamily="34" charset="0"/>
              </a:rPr>
              <a:t>hospital</a:t>
            </a:r>
            <a:r>
              <a:rPr lang="fr-FR" sz="1600" dirty="0">
                <a:latin typeface="Arial Narrow" panose="020B0606020202030204" pitchFamily="34" charset="0"/>
              </a:rPr>
              <a:t> in </a:t>
            </a:r>
            <a:r>
              <a:rPr lang="fr-FR" sz="1600" dirty="0" err="1">
                <a:latin typeface="Arial Narrow" panose="020B0606020202030204" pitchFamily="34" charset="0"/>
              </a:rPr>
              <a:t>order</a:t>
            </a:r>
            <a:r>
              <a:rPr lang="fr-FR" sz="1600" dirty="0">
                <a:latin typeface="Arial Narrow" panose="020B0606020202030204" pitchFamily="34" charset="0"/>
              </a:rPr>
              <a:t> to know </a:t>
            </a:r>
            <a:r>
              <a:rPr lang="fr-FR" sz="1600" dirty="0" err="1">
                <a:latin typeface="Arial Narrow" panose="020B0606020202030204" pitchFamily="34" charset="0"/>
              </a:rPr>
              <a:t>exactly</a:t>
            </a:r>
            <a:r>
              <a:rPr lang="fr-FR" sz="1600" dirty="0">
                <a:latin typeface="Arial Narrow" panose="020B0606020202030204" pitchFamily="34" charset="0"/>
              </a:rPr>
              <a:t> </a:t>
            </a:r>
            <a:r>
              <a:rPr lang="fr-FR" sz="1600" dirty="0" err="1">
                <a:latin typeface="Arial Narrow" panose="020B0606020202030204" pitchFamily="34" charset="0"/>
              </a:rPr>
              <a:t>what’s</a:t>
            </a:r>
            <a:r>
              <a:rPr lang="fr-FR" sz="1600" dirty="0">
                <a:latin typeface="Arial Narrow" panose="020B0606020202030204" pitchFamily="34" charset="0"/>
              </a:rPr>
              <a:t> </a:t>
            </a:r>
            <a:r>
              <a:rPr lang="fr-FR" sz="1600" dirty="0" err="1">
                <a:latin typeface="Arial Narrow" panose="020B0606020202030204" pitchFamily="34" charset="0"/>
              </a:rPr>
              <a:t>going</a:t>
            </a:r>
            <a:r>
              <a:rPr lang="fr-FR" sz="1600" dirty="0">
                <a:latin typeface="Arial Narrow" panose="020B0606020202030204" pitchFamily="34" charset="0"/>
              </a:rPr>
              <a:t> </a:t>
            </a:r>
            <a:r>
              <a:rPr lang="fr-FR" sz="1600" dirty="0" err="1">
                <a:latin typeface="Arial Narrow" panose="020B0606020202030204" pitchFamily="34" charset="0"/>
              </a:rPr>
              <a:t>wrong</a:t>
            </a:r>
            <a:r>
              <a:rPr lang="fr-FR" sz="1600" dirty="0">
                <a:latin typeface="Arial Narrow" panose="020B0606020202030204" pitchFamily="34" charset="0"/>
              </a:rPr>
              <a:t>.  But the parents </a:t>
            </a:r>
            <a:r>
              <a:rPr lang="fr-FR" sz="1600" dirty="0" err="1">
                <a:latin typeface="Arial Narrow" panose="020B0606020202030204" pitchFamily="34" charset="0"/>
              </a:rPr>
              <a:t>decided</a:t>
            </a:r>
            <a:r>
              <a:rPr lang="fr-FR" sz="1600" dirty="0">
                <a:latin typeface="Arial Narrow" panose="020B0606020202030204" pitchFamily="34" charset="0"/>
              </a:rPr>
              <a:t> to file a complaint and a </a:t>
            </a:r>
            <a:r>
              <a:rPr lang="fr-FR" sz="1600" dirty="0" err="1">
                <a:latin typeface="Arial Narrow" panose="020B0606020202030204" pitchFamily="34" charset="0"/>
              </a:rPr>
              <a:t>series</a:t>
            </a:r>
            <a:r>
              <a:rPr lang="fr-FR" sz="1600" dirty="0">
                <a:latin typeface="Arial Narrow" panose="020B0606020202030204" pitchFamily="34" charset="0"/>
              </a:rPr>
              <a:t> of investigation </a:t>
            </a:r>
            <a:r>
              <a:rPr lang="fr-FR" sz="1600" dirty="0" err="1">
                <a:latin typeface="Arial Narrow" panose="020B0606020202030204" pitchFamily="34" charset="0"/>
              </a:rPr>
              <a:t>orders</a:t>
            </a:r>
            <a:r>
              <a:rPr lang="fr-FR" sz="1600" dirty="0">
                <a:latin typeface="Arial Narrow" panose="020B0606020202030204" pitchFamily="34" charset="0"/>
              </a:rPr>
              <a:t> </a:t>
            </a:r>
            <a:r>
              <a:rPr lang="fr-FR" sz="1600" dirty="0" err="1">
                <a:latin typeface="Arial Narrow" panose="020B0606020202030204" pitchFamily="34" charset="0"/>
              </a:rPr>
              <a:t>were</a:t>
            </a:r>
            <a:r>
              <a:rPr lang="fr-FR" sz="1600" dirty="0">
                <a:latin typeface="Arial Narrow" panose="020B0606020202030204" pitchFamily="34" charset="0"/>
              </a:rPr>
              <a:t> </a:t>
            </a:r>
            <a:r>
              <a:rPr lang="fr-FR" sz="1600" dirty="0" err="1">
                <a:latin typeface="Arial Narrow" panose="020B0606020202030204" pitchFamily="34" charset="0"/>
              </a:rPr>
              <a:t>opened</a:t>
            </a:r>
            <a:r>
              <a:rPr lang="fr-FR" sz="1600" dirty="0">
                <a:latin typeface="Arial Narrow" panose="020B0606020202030204" pitchFamily="34" charset="0"/>
              </a:rPr>
              <a:t> on the </a:t>
            </a:r>
            <a:r>
              <a:rPr lang="fr-FR" sz="1600" dirty="0" err="1">
                <a:latin typeface="Arial Narrow" panose="020B0606020202030204" pitchFamily="34" charset="0"/>
              </a:rPr>
              <a:t>next</a:t>
            </a:r>
            <a:r>
              <a:rPr lang="fr-FR" sz="1600" dirty="0">
                <a:latin typeface="Arial Narrow" panose="020B0606020202030204" pitchFamily="34" charset="0"/>
              </a:rPr>
              <a:t> </a:t>
            </a:r>
            <a:r>
              <a:rPr lang="fr-FR" sz="1600" dirty="0" err="1">
                <a:latin typeface="Arial Narrow" panose="020B0606020202030204" pitchFamily="34" charset="0"/>
              </a:rPr>
              <a:t>day</a:t>
            </a:r>
            <a:r>
              <a:rPr lang="fr-FR" sz="1600" dirty="0">
                <a:latin typeface="Arial Narrow" panose="020B0606020202030204" pitchFamily="34" charset="0"/>
              </a:rPr>
              <a:t>. The </a:t>
            </a:r>
            <a:r>
              <a:rPr lang="fr-FR" sz="1600" dirty="0" err="1">
                <a:latin typeface="Arial Narrow" panose="020B0606020202030204" pitchFamily="34" charset="0"/>
              </a:rPr>
              <a:t>policies</a:t>
            </a:r>
            <a:r>
              <a:rPr lang="fr-FR" sz="1600" dirty="0">
                <a:latin typeface="Arial Narrow" panose="020B0606020202030204" pitchFamily="34" charset="0"/>
              </a:rPr>
              <a:t> and </a:t>
            </a:r>
            <a:r>
              <a:rPr lang="fr-FR" sz="1600" dirty="0" err="1">
                <a:latin typeface="Arial Narrow" panose="020B0606020202030204" pitchFamily="34" charset="0"/>
              </a:rPr>
              <a:t>some</a:t>
            </a:r>
            <a:r>
              <a:rPr lang="fr-FR" sz="1600" dirty="0">
                <a:latin typeface="Arial Narrow" panose="020B0606020202030204" pitchFamily="34" charset="0"/>
              </a:rPr>
              <a:t> monitors </a:t>
            </a:r>
            <a:r>
              <a:rPr lang="fr-FR" sz="1600" dirty="0" err="1">
                <a:latin typeface="Arial Narrow" panose="020B0606020202030204" pitchFamily="34" charset="0"/>
              </a:rPr>
              <a:t>were</a:t>
            </a:r>
            <a:r>
              <a:rPr lang="fr-FR" sz="1600" dirty="0">
                <a:latin typeface="Arial Narrow" panose="020B0606020202030204" pitchFamily="34" charset="0"/>
              </a:rPr>
              <a:t> </a:t>
            </a:r>
            <a:r>
              <a:rPr lang="fr-FR" sz="1600" dirty="0" err="1">
                <a:latin typeface="Arial Narrow" panose="020B0606020202030204" pitchFamily="34" charset="0"/>
              </a:rPr>
              <a:t>deployed</a:t>
            </a:r>
            <a:r>
              <a:rPr lang="fr-FR" sz="1600" dirty="0">
                <a:latin typeface="Arial Narrow" panose="020B0606020202030204" pitchFamily="34" charset="0"/>
              </a:rPr>
              <a:t> to the </a:t>
            </a:r>
            <a:r>
              <a:rPr lang="fr-FR" sz="1600" dirty="0" err="1">
                <a:latin typeface="Arial Narrow" panose="020B0606020202030204" pitchFamily="34" charset="0"/>
              </a:rPr>
              <a:t>school</a:t>
            </a:r>
            <a:r>
              <a:rPr lang="fr-FR" sz="1600" dirty="0">
                <a:latin typeface="Arial Narrow" panose="020B0606020202030204" pitchFamily="34" charset="0"/>
              </a:rPr>
              <a:t>. A group of </a:t>
            </a:r>
            <a:r>
              <a:rPr lang="fr-FR" sz="1600" dirty="0" err="1">
                <a:latin typeface="Arial Narrow" panose="020B0606020202030204" pitchFamily="34" charset="0"/>
              </a:rPr>
              <a:t>hysteria</a:t>
            </a:r>
            <a:r>
              <a:rPr lang="fr-FR" sz="1600" dirty="0">
                <a:latin typeface="Arial Narrow" panose="020B0606020202030204" pitchFamily="34" charset="0"/>
              </a:rPr>
              <a:t> people </a:t>
            </a:r>
            <a:r>
              <a:rPr lang="fr-FR" sz="1600" dirty="0" err="1">
                <a:latin typeface="Arial Narrow" panose="020B0606020202030204" pitchFamily="34" charset="0"/>
              </a:rPr>
              <a:t>caused</a:t>
            </a:r>
            <a:r>
              <a:rPr lang="fr-FR" sz="1600" dirty="0">
                <a:latin typeface="Arial Narrow" panose="020B0606020202030204" pitchFamily="34" charset="0"/>
              </a:rPr>
              <a:t> damages at </a:t>
            </a:r>
            <a:r>
              <a:rPr lang="fr-FR" sz="1600" dirty="0" err="1">
                <a:latin typeface="Arial Narrow" panose="020B0606020202030204" pitchFamily="34" charset="0"/>
              </a:rPr>
              <a:t>school</a:t>
            </a:r>
            <a:r>
              <a:rPr lang="fr-FR" sz="1600" dirty="0">
                <a:latin typeface="Arial Narrow" panose="020B0606020202030204" pitchFamily="34" charset="0"/>
              </a:rPr>
              <a:t>, </a:t>
            </a:r>
            <a:r>
              <a:rPr lang="fr-FR" sz="1600" dirty="0" err="1">
                <a:latin typeface="Arial Narrow" panose="020B0606020202030204" pitchFamily="34" charset="0"/>
              </a:rPr>
              <a:t>stood</a:t>
            </a:r>
            <a:r>
              <a:rPr lang="fr-FR" sz="1600" dirty="0">
                <a:latin typeface="Arial Narrow" panose="020B0606020202030204" pitchFamily="34" charset="0"/>
              </a:rPr>
              <a:t> up to </a:t>
            </a:r>
            <a:r>
              <a:rPr lang="fr-FR" sz="1600" dirty="0" err="1">
                <a:latin typeface="Arial Narrow" panose="020B0606020202030204" pitchFamily="34" charset="0"/>
              </a:rPr>
              <a:t>ask</a:t>
            </a:r>
            <a:r>
              <a:rPr lang="fr-FR" sz="1600" dirty="0">
                <a:latin typeface="Arial Narrow" panose="020B0606020202030204" pitchFamily="34" charset="0"/>
              </a:rPr>
              <a:t> an administration investigation to know how the </a:t>
            </a:r>
            <a:r>
              <a:rPr lang="fr-FR" sz="1600" dirty="0" err="1">
                <a:latin typeface="Arial Narrow" panose="020B0606020202030204" pitchFamily="34" charset="0"/>
              </a:rPr>
              <a:t>children</a:t>
            </a:r>
            <a:r>
              <a:rPr lang="fr-FR" sz="1600" dirty="0">
                <a:latin typeface="Arial Narrow" panose="020B0606020202030204" pitchFamily="34" charset="0"/>
              </a:rPr>
              <a:t> </a:t>
            </a:r>
            <a:r>
              <a:rPr lang="fr-FR" sz="1600" dirty="0" err="1">
                <a:latin typeface="Arial Narrow" panose="020B0606020202030204" pitchFamily="34" charset="0"/>
              </a:rPr>
              <a:t>spend</a:t>
            </a:r>
            <a:r>
              <a:rPr lang="fr-FR" sz="1600" dirty="0">
                <a:latin typeface="Arial Narrow" panose="020B0606020202030204" pitchFamily="34" charset="0"/>
              </a:rPr>
              <a:t> </a:t>
            </a:r>
            <a:r>
              <a:rPr lang="fr-FR" sz="1600" dirty="0" err="1">
                <a:latin typeface="Arial Narrow" panose="020B0606020202030204" pitchFamily="34" charset="0"/>
              </a:rPr>
              <a:t>her</a:t>
            </a:r>
            <a:r>
              <a:rPr lang="fr-FR" sz="1600" dirty="0">
                <a:latin typeface="Arial Narrow" panose="020B0606020202030204" pitchFamily="34" charset="0"/>
              </a:rPr>
              <a:t> </a:t>
            </a:r>
            <a:r>
              <a:rPr lang="fr-FR" sz="1600" dirty="0" err="1">
                <a:latin typeface="Arial Narrow" panose="020B0606020202030204" pitchFamily="34" charset="0"/>
              </a:rPr>
              <a:t>day</a:t>
            </a:r>
            <a:r>
              <a:rPr lang="fr-FR" sz="1600" dirty="0">
                <a:latin typeface="Arial Narrow" panose="020B0606020202030204" pitchFamily="34" charset="0"/>
              </a:rPr>
              <a:t>.  </a:t>
            </a:r>
          </a:p>
          <a:p>
            <a:r>
              <a:rPr lang="fr-FR" sz="1600" dirty="0">
                <a:latin typeface="Arial Narrow" panose="020B0606020202030204" pitchFamily="34" charset="0"/>
              </a:rPr>
              <a:t> </a:t>
            </a:r>
          </a:p>
          <a:p>
            <a:r>
              <a:rPr lang="fr-FR" sz="1600" dirty="0">
                <a:latin typeface="Arial Narrow" panose="020B0606020202030204" pitchFamily="34" charset="0"/>
              </a:rPr>
              <a:t> </a:t>
            </a:r>
          </a:p>
          <a:p>
            <a:r>
              <a:rPr lang="fr-FR" sz="1600" dirty="0" err="1">
                <a:latin typeface="Arial Narrow" panose="020B0606020202030204" pitchFamily="34" charset="0"/>
              </a:rPr>
              <a:t>According</a:t>
            </a:r>
            <a:r>
              <a:rPr lang="fr-FR" sz="1600" dirty="0">
                <a:latin typeface="Arial Narrow" panose="020B0606020202030204" pitchFamily="34" charset="0"/>
              </a:rPr>
              <a:t> to the source close the investigation; the media </a:t>
            </a:r>
            <a:r>
              <a:rPr lang="fr-FR" sz="1600" dirty="0" err="1">
                <a:latin typeface="Arial Narrow" panose="020B0606020202030204" pitchFamily="34" charset="0"/>
              </a:rPr>
              <a:t>conclude</a:t>
            </a:r>
            <a:r>
              <a:rPr lang="fr-FR" sz="1600" dirty="0">
                <a:latin typeface="Arial Narrow" panose="020B0606020202030204" pitchFamily="34" charset="0"/>
              </a:rPr>
              <a:t> </a:t>
            </a:r>
            <a:r>
              <a:rPr lang="fr-FR" sz="1600" dirty="0" err="1">
                <a:latin typeface="Arial Narrow" panose="020B0606020202030204" pitchFamily="34" charset="0"/>
              </a:rPr>
              <a:t>that</a:t>
            </a:r>
            <a:r>
              <a:rPr lang="fr-FR" sz="1600" dirty="0">
                <a:latin typeface="Arial Narrow" panose="020B0606020202030204" pitchFamily="34" charset="0"/>
              </a:rPr>
              <a:t> the girl </a:t>
            </a:r>
            <a:r>
              <a:rPr lang="fr-FR" sz="1600" dirty="0" err="1">
                <a:latin typeface="Arial Narrow" panose="020B0606020202030204" pitchFamily="34" charset="0"/>
              </a:rPr>
              <a:t>was</a:t>
            </a:r>
            <a:r>
              <a:rPr lang="fr-FR" sz="1600" dirty="0">
                <a:latin typeface="Arial Narrow" panose="020B0606020202030204" pitchFamily="34" charset="0"/>
              </a:rPr>
              <a:t> not </a:t>
            </a:r>
            <a:r>
              <a:rPr lang="fr-FR" sz="1600" dirty="0" err="1">
                <a:latin typeface="Arial Narrow" panose="020B0606020202030204" pitchFamily="34" charset="0"/>
              </a:rPr>
              <a:t>rape</a:t>
            </a:r>
            <a:r>
              <a:rPr lang="fr-FR" sz="1600" dirty="0">
                <a:latin typeface="Arial Narrow" panose="020B0606020202030204" pitchFamily="34" charset="0"/>
              </a:rPr>
              <a:t>. But </a:t>
            </a:r>
            <a:r>
              <a:rPr lang="fr-FR" sz="1600" dirty="0" err="1">
                <a:latin typeface="Arial Narrow" panose="020B0606020202030204" pitchFamily="34" charset="0"/>
              </a:rPr>
              <a:t>some</a:t>
            </a:r>
            <a:r>
              <a:rPr lang="fr-FR" sz="1600" dirty="0">
                <a:latin typeface="Arial Narrow" panose="020B0606020202030204" pitchFamily="34" charset="0"/>
              </a:rPr>
              <a:t> </a:t>
            </a:r>
            <a:r>
              <a:rPr lang="fr-FR" sz="1600" dirty="0" err="1">
                <a:latin typeface="Arial Narrow" panose="020B0606020202030204" pitchFamily="34" charset="0"/>
              </a:rPr>
              <a:t>don’t</a:t>
            </a:r>
            <a:r>
              <a:rPr lang="fr-FR" sz="1600" dirty="0">
                <a:latin typeface="Arial Narrow" panose="020B0606020202030204" pitchFamily="34" charset="0"/>
              </a:rPr>
              <a:t> </a:t>
            </a:r>
            <a:r>
              <a:rPr lang="fr-FR" sz="1600" dirty="0" err="1">
                <a:latin typeface="Arial Narrow" panose="020B0606020202030204" pitchFamily="34" charset="0"/>
              </a:rPr>
              <a:t>believe</a:t>
            </a:r>
            <a:r>
              <a:rPr lang="fr-FR" sz="1600" dirty="0">
                <a:latin typeface="Arial Narrow" panose="020B0606020202030204" pitchFamily="34" charset="0"/>
              </a:rPr>
              <a:t> </a:t>
            </a:r>
            <a:r>
              <a:rPr lang="fr-FR" sz="1600" dirty="0" err="1">
                <a:latin typeface="Arial Narrow" panose="020B0606020202030204" pitchFamily="34" charset="0"/>
              </a:rPr>
              <a:t>it</a:t>
            </a:r>
            <a:r>
              <a:rPr lang="fr-FR" sz="1600" dirty="0">
                <a:latin typeface="Arial Narrow" panose="020B0606020202030204" pitchFamily="34" charset="0"/>
              </a:rPr>
              <a:t> and </a:t>
            </a:r>
            <a:r>
              <a:rPr lang="fr-FR" sz="1600" dirty="0" err="1">
                <a:latin typeface="Arial Narrow" panose="020B0606020202030204" pitchFamily="34" charset="0"/>
              </a:rPr>
              <a:t>just</a:t>
            </a:r>
            <a:r>
              <a:rPr lang="fr-FR" sz="1600" dirty="0">
                <a:latin typeface="Arial Narrow" panose="020B0606020202030204" pitchFamily="34" charset="0"/>
              </a:rPr>
              <a:t> </a:t>
            </a:r>
            <a:r>
              <a:rPr lang="fr-FR" sz="1600" dirty="0" err="1">
                <a:latin typeface="Arial Narrow" panose="020B0606020202030204" pitchFamily="34" charset="0"/>
              </a:rPr>
              <a:t>want</a:t>
            </a:r>
            <a:r>
              <a:rPr lang="fr-FR" sz="1600" dirty="0">
                <a:latin typeface="Arial Narrow" panose="020B0606020202030204" pitchFamily="34" charset="0"/>
              </a:rPr>
              <a:t> the </a:t>
            </a:r>
            <a:r>
              <a:rPr lang="fr-FR" sz="1600" dirty="0" err="1">
                <a:latin typeface="Arial Narrow" panose="020B0606020202030204" pitchFamily="34" charset="0"/>
              </a:rPr>
              <a:t>closure</a:t>
            </a:r>
            <a:r>
              <a:rPr lang="fr-FR" sz="1600" dirty="0">
                <a:latin typeface="Arial Narrow" panose="020B0606020202030204" pitchFamily="34" charset="0"/>
              </a:rPr>
              <a:t> of </a:t>
            </a:r>
            <a:r>
              <a:rPr lang="fr-FR" sz="1600" dirty="0" err="1">
                <a:latin typeface="Arial Narrow" panose="020B0606020202030204" pitchFamily="34" charset="0"/>
              </a:rPr>
              <a:t>school</a:t>
            </a:r>
            <a:r>
              <a:rPr lang="fr-FR" sz="1600" dirty="0">
                <a:latin typeface="Arial Narrow" panose="020B0606020202030204" pitchFamily="34" charset="0"/>
              </a:rPr>
              <a:t>. </a:t>
            </a:r>
          </a:p>
        </p:txBody>
      </p:sp>
      <p:sp>
        <p:nvSpPr>
          <p:cNvPr id="5" name="Rectangle 4"/>
          <p:cNvSpPr/>
          <p:nvPr/>
        </p:nvSpPr>
        <p:spPr>
          <a:xfrm>
            <a:off x="5066719" y="250956"/>
            <a:ext cx="4509764" cy="6155531"/>
          </a:xfrm>
          <a:prstGeom prst="rect">
            <a:avLst/>
          </a:prstGeom>
        </p:spPr>
        <p:txBody>
          <a:bodyPr wrap="square">
            <a:spAutoFit/>
          </a:bodyPr>
          <a:lstStyle/>
          <a:p>
            <a:r>
              <a:rPr lang="fr-FR" sz="1600" b="1" dirty="0">
                <a:latin typeface="Arial Narrow" panose="020B0606020202030204" pitchFamily="34" charset="0"/>
              </a:rPr>
              <a:t> Investigation </a:t>
            </a:r>
            <a:r>
              <a:rPr lang="fr-FR" sz="1600" b="1" dirty="0" err="1">
                <a:latin typeface="Arial Narrow" panose="020B0606020202030204" pitchFamily="34" charset="0"/>
              </a:rPr>
              <a:t>launched</a:t>
            </a:r>
            <a:r>
              <a:rPr lang="fr-FR" sz="1600" b="1" dirty="0">
                <a:latin typeface="Arial Narrow" panose="020B0606020202030204" pitchFamily="34" charset="0"/>
              </a:rPr>
              <a:t> on the </a:t>
            </a:r>
            <a:r>
              <a:rPr lang="fr-FR" sz="1600" b="1" dirty="0" err="1">
                <a:latin typeface="Arial Narrow" panose="020B0606020202030204" pitchFamily="34" charset="0"/>
              </a:rPr>
              <a:t>suspicious</a:t>
            </a:r>
            <a:r>
              <a:rPr lang="fr-FR" sz="1600" b="1" dirty="0">
                <a:latin typeface="Arial Narrow" panose="020B0606020202030204" pitchFamily="34" charset="0"/>
              </a:rPr>
              <a:t> </a:t>
            </a:r>
            <a:r>
              <a:rPr lang="fr-FR" sz="1600" b="1" dirty="0" err="1">
                <a:latin typeface="Arial Narrow" panose="020B0606020202030204" pitchFamily="34" charset="0"/>
              </a:rPr>
              <a:t>rape</a:t>
            </a:r>
            <a:r>
              <a:rPr lang="fr-FR" sz="1600" b="1" dirty="0">
                <a:latin typeface="Arial Narrow" panose="020B0606020202030204" pitchFamily="34" charset="0"/>
              </a:rPr>
              <a:t> of a 4 </a:t>
            </a:r>
            <a:r>
              <a:rPr lang="fr-FR" sz="1600" b="1" dirty="0" err="1">
                <a:latin typeface="Arial Narrow" panose="020B0606020202030204" pitchFamily="34" charset="0"/>
              </a:rPr>
              <a:t>year</a:t>
            </a:r>
            <a:r>
              <a:rPr lang="fr-FR" sz="1600" b="1" dirty="0">
                <a:latin typeface="Arial Narrow" panose="020B0606020202030204" pitchFamily="34" charset="0"/>
              </a:rPr>
              <a:t> </a:t>
            </a:r>
            <a:r>
              <a:rPr lang="fr-FR" sz="1600" b="1" dirty="0" err="1">
                <a:latin typeface="Arial Narrow" panose="020B0606020202030204" pitchFamily="34" charset="0"/>
              </a:rPr>
              <a:t>old</a:t>
            </a:r>
            <a:r>
              <a:rPr lang="fr-FR" sz="1600" b="1" dirty="0">
                <a:latin typeface="Arial Narrow" panose="020B0606020202030204" pitchFamily="34" charset="0"/>
              </a:rPr>
              <a:t> girl in </a:t>
            </a:r>
            <a:r>
              <a:rPr lang="fr-FR" sz="1600" b="1" dirty="0" err="1">
                <a:latin typeface="Arial Narrow" panose="020B0606020202030204" pitchFamily="34" charset="0"/>
              </a:rPr>
              <a:t>Belgium</a:t>
            </a:r>
            <a:r>
              <a:rPr lang="fr-FR" sz="1600" b="1" dirty="0">
                <a:latin typeface="Arial Narrow" panose="020B0606020202030204" pitchFamily="34" charset="0"/>
              </a:rPr>
              <a:t> </a:t>
            </a:r>
          </a:p>
          <a:p>
            <a:endParaRPr lang="fr-FR" sz="1000" dirty="0">
              <a:latin typeface="Arial Narrow" panose="020B0606020202030204" pitchFamily="34" charset="0"/>
            </a:endParaRPr>
          </a:p>
          <a:p>
            <a:r>
              <a:rPr lang="fr-FR" sz="1600" dirty="0">
                <a:latin typeface="Arial Narrow" panose="020B0606020202030204" pitchFamily="34" charset="0"/>
              </a:rPr>
              <a:t>The </a:t>
            </a:r>
            <a:r>
              <a:rPr lang="fr-FR" sz="1600" dirty="0" err="1">
                <a:latin typeface="Arial Narrow" panose="020B0606020202030204" pitchFamily="34" charset="0"/>
              </a:rPr>
              <a:t>event</a:t>
            </a:r>
            <a:r>
              <a:rPr lang="fr-FR" sz="1600" dirty="0">
                <a:latin typeface="Arial Narrow" panose="020B0606020202030204" pitchFamily="34" charset="0"/>
              </a:rPr>
              <a:t> </a:t>
            </a:r>
            <a:r>
              <a:rPr lang="fr-FR" sz="1600" dirty="0" err="1">
                <a:latin typeface="Arial Narrow" panose="020B0606020202030204" pitchFamily="34" charset="0"/>
              </a:rPr>
              <a:t>giving</a:t>
            </a:r>
            <a:r>
              <a:rPr lang="fr-FR" sz="1600" dirty="0">
                <a:latin typeface="Arial Narrow" panose="020B0606020202030204" pitchFamily="34" charset="0"/>
              </a:rPr>
              <a:t> </a:t>
            </a:r>
            <a:r>
              <a:rPr lang="fr-FR" sz="1600" dirty="0" err="1">
                <a:latin typeface="Arial Narrow" panose="020B0606020202030204" pitchFamily="34" charset="0"/>
              </a:rPr>
              <a:t>way</a:t>
            </a:r>
            <a:r>
              <a:rPr lang="fr-FR" sz="1600" dirty="0">
                <a:latin typeface="Arial Narrow" panose="020B0606020202030204" pitchFamily="34" charset="0"/>
              </a:rPr>
              <a:t> to a </a:t>
            </a:r>
            <a:r>
              <a:rPr lang="fr-FR" sz="1600" dirty="0" err="1">
                <a:latin typeface="Arial Narrow" panose="020B0606020202030204" pitchFamily="34" charset="0"/>
              </a:rPr>
              <a:t>suspicious</a:t>
            </a:r>
            <a:r>
              <a:rPr lang="fr-FR" sz="1600" dirty="0">
                <a:latin typeface="Arial Narrow" panose="020B0606020202030204" pitchFamily="34" charset="0"/>
              </a:rPr>
              <a:t> </a:t>
            </a:r>
            <a:r>
              <a:rPr lang="fr-FR" sz="1600" dirty="0" err="1">
                <a:latin typeface="Arial Narrow" panose="020B0606020202030204" pitchFamily="34" charset="0"/>
              </a:rPr>
              <a:t>rape</a:t>
            </a:r>
            <a:r>
              <a:rPr lang="fr-FR" sz="1600" dirty="0">
                <a:latin typeface="Arial Narrow" panose="020B0606020202030204" pitchFamily="34" charset="0"/>
              </a:rPr>
              <a:t> on a 4 </a:t>
            </a:r>
            <a:r>
              <a:rPr lang="fr-FR" sz="1600" dirty="0" err="1">
                <a:latin typeface="Arial Narrow" panose="020B0606020202030204" pitchFamily="34" charset="0"/>
              </a:rPr>
              <a:t>year</a:t>
            </a:r>
            <a:r>
              <a:rPr lang="fr-FR" sz="1600" dirty="0">
                <a:latin typeface="Arial Narrow" panose="020B0606020202030204" pitchFamily="34" charset="0"/>
              </a:rPr>
              <a:t> </a:t>
            </a:r>
            <a:r>
              <a:rPr lang="fr-FR" sz="1600" dirty="0" err="1">
                <a:latin typeface="Arial Narrow" panose="020B0606020202030204" pitchFamily="34" charset="0"/>
              </a:rPr>
              <a:t>old</a:t>
            </a:r>
            <a:r>
              <a:rPr lang="fr-FR" sz="1600" dirty="0">
                <a:latin typeface="Arial Narrow" panose="020B0606020202030204" pitchFamily="34" charset="0"/>
              </a:rPr>
              <a:t> girl </a:t>
            </a:r>
            <a:r>
              <a:rPr lang="fr-FR" sz="1600" dirty="0" err="1">
                <a:latin typeface="Arial Narrow" panose="020B0606020202030204" pitchFamily="34" charset="0"/>
              </a:rPr>
              <a:t>induced</a:t>
            </a:r>
            <a:r>
              <a:rPr lang="fr-FR" sz="1600" dirty="0">
                <a:latin typeface="Arial Narrow" panose="020B0606020202030204" pitchFamily="34" charset="0"/>
              </a:rPr>
              <a:t> an </a:t>
            </a:r>
            <a:r>
              <a:rPr lang="fr-FR" sz="1600" dirty="0" err="1">
                <a:latin typeface="Arial Narrow" panose="020B0606020202030204" pitchFamily="34" charset="0"/>
              </a:rPr>
              <a:t>opening</a:t>
            </a:r>
            <a:r>
              <a:rPr lang="fr-FR" sz="1600" dirty="0">
                <a:latin typeface="Arial Narrow" panose="020B0606020202030204" pitchFamily="34" charset="0"/>
              </a:rPr>
              <a:t> investigation administration to </a:t>
            </a:r>
            <a:r>
              <a:rPr lang="fr-FR" sz="1600" dirty="0" err="1">
                <a:latin typeface="Arial Narrow" panose="020B0606020202030204" pitchFamily="34" charset="0"/>
              </a:rPr>
              <a:t>explain</a:t>
            </a:r>
            <a:r>
              <a:rPr lang="fr-FR" sz="1600" dirty="0">
                <a:latin typeface="Arial Narrow" panose="020B0606020202030204" pitchFamily="34" charset="0"/>
              </a:rPr>
              <a:t> the </a:t>
            </a:r>
            <a:r>
              <a:rPr lang="fr-FR" sz="1600" dirty="0" err="1">
                <a:latin typeface="Arial Narrow" panose="020B0606020202030204" pitchFamily="34" charset="0"/>
              </a:rPr>
              <a:t>presence</a:t>
            </a:r>
            <a:r>
              <a:rPr lang="fr-FR" sz="1600" dirty="0">
                <a:latin typeface="Arial Narrow" panose="020B0606020202030204" pitchFamily="34" charset="0"/>
              </a:rPr>
              <a:t> of </a:t>
            </a:r>
            <a:r>
              <a:rPr lang="fr-FR" sz="1600" dirty="0" err="1">
                <a:latin typeface="Arial Narrow" panose="020B0606020202030204" pitchFamily="34" charset="0"/>
              </a:rPr>
              <a:t>blood</a:t>
            </a:r>
            <a:r>
              <a:rPr lang="fr-FR" sz="1600" dirty="0">
                <a:latin typeface="Arial Narrow" panose="020B0606020202030204" pitchFamily="34" charset="0"/>
              </a:rPr>
              <a:t> in the </a:t>
            </a:r>
            <a:r>
              <a:rPr lang="fr-FR" sz="1600" dirty="0" err="1">
                <a:latin typeface="Arial Narrow" panose="020B0606020202030204" pitchFamily="34" charset="0"/>
              </a:rPr>
              <a:t>panties</a:t>
            </a:r>
            <a:r>
              <a:rPr lang="fr-FR" sz="1600" dirty="0">
                <a:latin typeface="Arial Narrow" panose="020B0606020202030204" pitchFamily="34" charset="0"/>
              </a:rPr>
              <a:t> of the 4 </a:t>
            </a:r>
            <a:r>
              <a:rPr lang="fr-FR" sz="1600" dirty="0" err="1">
                <a:latin typeface="Arial Narrow" panose="020B0606020202030204" pitchFamily="34" charset="0"/>
              </a:rPr>
              <a:t>years</a:t>
            </a:r>
            <a:r>
              <a:rPr lang="fr-FR" sz="1600" dirty="0">
                <a:latin typeface="Arial Narrow" panose="020B0606020202030204" pitchFamily="34" charset="0"/>
              </a:rPr>
              <a:t> girl at </a:t>
            </a:r>
            <a:r>
              <a:rPr lang="fr-FR" sz="1600" dirty="0" err="1">
                <a:latin typeface="Arial Narrow" panose="020B0606020202030204" pitchFamily="34" charset="0"/>
              </a:rPr>
              <a:t>school</a:t>
            </a:r>
            <a:r>
              <a:rPr lang="fr-FR" sz="1600" dirty="0">
                <a:latin typeface="Arial Narrow" panose="020B0606020202030204" pitchFamily="34" charset="0"/>
              </a:rPr>
              <a:t>. </a:t>
            </a:r>
            <a:r>
              <a:rPr lang="fr-FR" sz="1600" dirty="0" err="1">
                <a:latin typeface="Arial Narrow" panose="020B0606020202030204" pitchFamily="34" charset="0"/>
              </a:rPr>
              <a:t>Could</a:t>
            </a:r>
            <a:r>
              <a:rPr lang="fr-FR" sz="1600" dirty="0">
                <a:latin typeface="Arial Narrow" panose="020B0606020202030204" pitchFamily="34" charset="0"/>
              </a:rPr>
              <a:t> </a:t>
            </a:r>
            <a:r>
              <a:rPr lang="fr-FR" sz="1600" dirty="0" err="1">
                <a:latin typeface="Arial Narrow" panose="020B0606020202030204" pitchFamily="34" charset="0"/>
              </a:rPr>
              <a:t>it</a:t>
            </a:r>
            <a:r>
              <a:rPr lang="fr-FR" sz="1600" dirty="0">
                <a:latin typeface="Arial Narrow" panose="020B0606020202030204" pitchFamily="34" charset="0"/>
              </a:rPr>
              <a:t> </a:t>
            </a:r>
            <a:r>
              <a:rPr lang="fr-FR" sz="1600" dirty="0" err="1">
                <a:latin typeface="Arial Narrow" panose="020B0606020202030204" pitchFamily="34" charset="0"/>
              </a:rPr>
              <a:t>be</a:t>
            </a:r>
            <a:r>
              <a:rPr lang="fr-FR" sz="1600" dirty="0">
                <a:latin typeface="Arial Narrow" panose="020B0606020202030204" pitchFamily="34" charset="0"/>
              </a:rPr>
              <a:t> possible </a:t>
            </a:r>
            <a:r>
              <a:rPr lang="fr-FR" sz="1600" dirty="0" err="1">
                <a:latin typeface="Arial Narrow" panose="020B0606020202030204" pitchFamily="34" charset="0"/>
              </a:rPr>
              <a:t>that</a:t>
            </a:r>
            <a:r>
              <a:rPr lang="fr-FR" sz="1600" dirty="0">
                <a:latin typeface="Arial Narrow" panose="020B0606020202030204" pitchFamily="34" charset="0"/>
              </a:rPr>
              <a:t> the </a:t>
            </a:r>
            <a:r>
              <a:rPr lang="fr-FR" sz="1600" dirty="0" err="1">
                <a:latin typeface="Arial Narrow" panose="020B0606020202030204" pitchFamily="34" charset="0"/>
              </a:rPr>
              <a:t>little</a:t>
            </a:r>
            <a:r>
              <a:rPr lang="fr-FR" sz="1600" dirty="0">
                <a:latin typeface="Arial Narrow" panose="020B0606020202030204" pitchFamily="34" charset="0"/>
              </a:rPr>
              <a:t> girl has been </a:t>
            </a:r>
            <a:r>
              <a:rPr lang="fr-FR" sz="1600" dirty="0" err="1">
                <a:latin typeface="Arial Narrow" panose="020B0606020202030204" pitchFamily="34" charset="0"/>
              </a:rPr>
              <a:t>sexually</a:t>
            </a:r>
            <a:r>
              <a:rPr lang="fr-FR" sz="1600" dirty="0">
                <a:latin typeface="Arial Narrow" panose="020B0606020202030204" pitchFamily="34" charset="0"/>
              </a:rPr>
              <a:t> </a:t>
            </a:r>
            <a:r>
              <a:rPr lang="fr-FR" sz="1600" dirty="0" err="1">
                <a:latin typeface="Arial Narrow" panose="020B0606020202030204" pitchFamily="34" charset="0"/>
              </a:rPr>
              <a:t>assaulted</a:t>
            </a:r>
            <a:r>
              <a:rPr lang="fr-FR" sz="1600" dirty="0">
                <a:latin typeface="Arial Narrow" panose="020B0606020202030204" pitchFamily="34" charset="0"/>
              </a:rPr>
              <a:t> the enclosure?  A lot of questions have been </a:t>
            </a:r>
            <a:r>
              <a:rPr lang="fr-FR" sz="1600" dirty="0" err="1">
                <a:latin typeface="Arial Narrow" panose="020B0606020202030204" pitchFamily="34" charset="0"/>
              </a:rPr>
              <a:t>debated</a:t>
            </a:r>
            <a:r>
              <a:rPr lang="fr-FR" sz="1600" dirty="0">
                <a:latin typeface="Arial Narrow" panose="020B0606020202030204" pitchFamily="34" charset="0"/>
              </a:rPr>
              <a:t>, </a:t>
            </a:r>
            <a:r>
              <a:rPr lang="fr-FR" sz="1600" dirty="0" err="1">
                <a:latin typeface="Arial Narrow" panose="020B0606020202030204" pitchFamily="34" charset="0"/>
              </a:rPr>
              <a:t>expanded</a:t>
            </a:r>
            <a:r>
              <a:rPr lang="fr-FR" sz="1600" dirty="0">
                <a:latin typeface="Arial Narrow" panose="020B0606020202030204" pitchFamily="34" charset="0"/>
              </a:rPr>
              <a:t> </a:t>
            </a:r>
            <a:r>
              <a:rPr lang="fr-FR" sz="1600" dirty="0" err="1">
                <a:latin typeface="Arial Narrow" panose="020B0606020202030204" pitchFamily="34" charset="0"/>
              </a:rPr>
              <a:t>rumors</a:t>
            </a:r>
            <a:r>
              <a:rPr lang="fr-FR" sz="1600" dirty="0">
                <a:latin typeface="Arial Narrow" panose="020B0606020202030204" pitchFamily="34" charset="0"/>
              </a:rPr>
              <a:t>, false </a:t>
            </a:r>
            <a:r>
              <a:rPr lang="fr-FR" sz="1600" dirty="0" err="1">
                <a:latin typeface="Arial Narrow" panose="020B0606020202030204" pitchFamily="34" charset="0"/>
              </a:rPr>
              <a:t>beliefs</a:t>
            </a:r>
            <a:r>
              <a:rPr lang="fr-FR" sz="1600" dirty="0">
                <a:latin typeface="Arial Narrow" panose="020B0606020202030204" pitchFamily="34" charset="0"/>
              </a:rPr>
              <a:t> and social networks. </a:t>
            </a:r>
          </a:p>
          <a:p>
            <a:r>
              <a:rPr lang="fr-FR" sz="1600" dirty="0">
                <a:latin typeface="Arial Narrow" panose="020B0606020202030204" pitchFamily="34" charset="0"/>
              </a:rPr>
              <a:t> </a:t>
            </a:r>
          </a:p>
          <a:p>
            <a:r>
              <a:rPr lang="fr-FR" sz="1600" dirty="0">
                <a:latin typeface="Arial Narrow" panose="020B0606020202030204" pitchFamily="34" charset="0"/>
              </a:rPr>
              <a:t>On </a:t>
            </a:r>
            <a:r>
              <a:rPr lang="fr-FR" sz="1600" dirty="0" err="1">
                <a:latin typeface="Arial Narrow" panose="020B0606020202030204" pitchFamily="34" charset="0"/>
              </a:rPr>
              <a:t>that</a:t>
            </a:r>
            <a:r>
              <a:rPr lang="fr-FR" sz="1600" dirty="0">
                <a:latin typeface="Arial Narrow" panose="020B0606020202030204" pitchFamily="34" charset="0"/>
              </a:rPr>
              <a:t> </a:t>
            </a:r>
            <a:r>
              <a:rPr lang="fr-FR" sz="1600" dirty="0" err="1">
                <a:latin typeface="Arial Narrow" panose="020B0606020202030204" pitchFamily="34" charset="0"/>
              </a:rPr>
              <a:t>day</a:t>
            </a:r>
            <a:r>
              <a:rPr lang="fr-FR" sz="1600" dirty="0">
                <a:latin typeface="Arial Narrow" panose="020B0606020202030204" pitchFamily="34" charset="0"/>
              </a:rPr>
              <a:t>, a </a:t>
            </a:r>
            <a:r>
              <a:rPr lang="fr-FR" sz="1600" dirty="0" err="1">
                <a:latin typeface="Arial Narrow" panose="020B0606020202030204" pitchFamily="34" charset="0"/>
              </a:rPr>
              <a:t>mother</a:t>
            </a:r>
            <a:r>
              <a:rPr lang="fr-FR" sz="1600" dirty="0">
                <a:latin typeface="Arial Narrow" panose="020B0606020202030204" pitchFamily="34" charset="0"/>
              </a:rPr>
              <a:t> </a:t>
            </a:r>
            <a:r>
              <a:rPr lang="fr-FR" sz="1600" dirty="0" err="1">
                <a:latin typeface="Arial Narrow" panose="020B0606020202030204" pitchFamily="34" charset="0"/>
              </a:rPr>
              <a:t>takes</a:t>
            </a:r>
            <a:r>
              <a:rPr lang="fr-FR" sz="1600" dirty="0">
                <a:latin typeface="Arial Narrow" panose="020B0606020202030204" pitchFamily="34" charset="0"/>
              </a:rPr>
              <a:t> </a:t>
            </a:r>
            <a:r>
              <a:rPr lang="fr-FR" sz="1600" dirty="0" err="1">
                <a:latin typeface="Arial Narrow" panose="020B0606020202030204" pitchFamily="34" charset="0"/>
              </a:rPr>
              <a:t>her</a:t>
            </a:r>
            <a:r>
              <a:rPr lang="fr-FR" sz="1600" dirty="0">
                <a:latin typeface="Arial Narrow" panose="020B0606020202030204" pitchFamily="34" charset="0"/>
              </a:rPr>
              <a:t> infant at </a:t>
            </a:r>
            <a:r>
              <a:rPr lang="fr-FR" sz="1600" dirty="0" err="1">
                <a:latin typeface="Arial Narrow" panose="020B0606020202030204" pitchFamily="34" charset="0"/>
              </a:rPr>
              <a:t>primary</a:t>
            </a:r>
            <a:r>
              <a:rPr lang="fr-FR" sz="1600" dirty="0">
                <a:latin typeface="Arial Narrow" panose="020B0606020202030204" pitchFamily="34" charset="0"/>
              </a:rPr>
              <a:t> </a:t>
            </a:r>
            <a:r>
              <a:rPr lang="fr-FR" sz="1600" dirty="0" err="1">
                <a:latin typeface="Arial Narrow" panose="020B0606020202030204" pitchFamily="34" charset="0"/>
              </a:rPr>
              <a:t>school</a:t>
            </a:r>
            <a:r>
              <a:rPr lang="fr-FR" sz="1600" dirty="0">
                <a:latin typeface="Arial Narrow" panose="020B0606020202030204" pitchFamily="34" charset="0"/>
              </a:rPr>
              <a:t> in the </a:t>
            </a:r>
            <a:r>
              <a:rPr lang="fr-FR" sz="1600" dirty="0" err="1">
                <a:latin typeface="Arial Narrow" panose="020B0606020202030204" pitchFamily="34" charset="0"/>
              </a:rPr>
              <a:t>afternoon</a:t>
            </a:r>
            <a:r>
              <a:rPr lang="fr-FR" sz="1600" dirty="0">
                <a:latin typeface="Arial Narrow" panose="020B0606020202030204" pitchFamily="34" charset="0"/>
              </a:rPr>
              <a:t> and once </a:t>
            </a:r>
            <a:r>
              <a:rPr lang="fr-FR" sz="1600" dirty="0" err="1">
                <a:latin typeface="Arial Narrow" panose="020B0606020202030204" pitchFamily="34" charset="0"/>
              </a:rPr>
              <a:t>arrived</a:t>
            </a:r>
            <a:r>
              <a:rPr lang="fr-FR" sz="1600" dirty="0">
                <a:latin typeface="Arial Narrow" panose="020B0606020202030204" pitchFamily="34" charset="0"/>
              </a:rPr>
              <a:t> at home </a:t>
            </a:r>
            <a:r>
              <a:rPr lang="fr-FR" sz="1600" dirty="0" err="1">
                <a:latin typeface="Arial Narrow" panose="020B0606020202030204" pitchFamily="34" charset="0"/>
              </a:rPr>
              <a:t>she</a:t>
            </a:r>
            <a:r>
              <a:rPr lang="fr-FR" sz="1600" dirty="0">
                <a:latin typeface="Arial Narrow" panose="020B0606020202030204" pitchFamily="34" charset="0"/>
              </a:rPr>
              <a:t> </a:t>
            </a:r>
            <a:r>
              <a:rPr lang="fr-FR" sz="1600" dirty="0" err="1">
                <a:latin typeface="Arial Narrow" panose="020B0606020202030204" pitchFamily="34" charset="0"/>
              </a:rPr>
              <a:t>noticed</a:t>
            </a:r>
            <a:r>
              <a:rPr lang="fr-FR" sz="1600" dirty="0">
                <a:latin typeface="Arial Narrow" panose="020B0606020202030204" pitchFamily="34" charset="0"/>
              </a:rPr>
              <a:t> </a:t>
            </a:r>
            <a:r>
              <a:rPr lang="fr-FR" sz="1600" dirty="0" err="1">
                <a:latin typeface="Arial Narrow" panose="020B0606020202030204" pitchFamily="34" charset="0"/>
              </a:rPr>
              <a:t>that</a:t>
            </a:r>
            <a:r>
              <a:rPr lang="fr-FR" sz="1600" dirty="0">
                <a:latin typeface="Arial Narrow" panose="020B0606020202030204" pitchFamily="34" charset="0"/>
              </a:rPr>
              <a:t> </a:t>
            </a:r>
            <a:r>
              <a:rPr lang="fr-FR" sz="1600" dirty="0" err="1">
                <a:latin typeface="Arial Narrow" panose="020B0606020202030204" pitchFamily="34" charset="0"/>
              </a:rPr>
              <a:t>her</a:t>
            </a:r>
            <a:r>
              <a:rPr lang="fr-FR" sz="1600" dirty="0">
                <a:latin typeface="Arial Narrow" panose="020B0606020202030204" pitchFamily="34" charset="0"/>
              </a:rPr>
              <a:t> </a:t>
            </a:r>
            <a:r>
              <a:rPr lang="fr-FR" sz="1600" dirty="0" err="1">
                <a:latin typeface="Arial Narrow" panose="020B0606020202030204" pitchFamily="34" charset="0"/>
              </a:rPr>
              <a:t>child</a:t>
            </a:r>
            <a:r>
              <a:rPr lang="fr-FR" sz="1600" dirty="0">
                <a:latin typeface="Arial Narrow" panose="020B0606020202030204" pitchFamily="34" charset="0"/>
              </a:rPr>
              <a:t> has </a:t>
            </a:r>
            <a:r>
              <a:rPr lang="fr-FR" sz="1600" dirty="0" err="1">
                <a:latin typeface="Arial Narrow" panose="020B0606020202030204" pitchFamily="34" charset="0"/>
              </a:rPr>
              <a:t>blood</a:t>
            </a:r>
            <a:r>
              <a:rPr lang="fr-FR" sz="1600" dirty="0">
                <a:latin typeface="Arial Narrow" panose="020B0606020202030204" pitchFamily="34" charset="0"/>
              </a:rPr>
              <a:t> in </a:t>
            </a:r>
            <a:r>
              <a:rPr lang="fr-FR" sz="1600" dirty="0" err="1">
                <a:latin typeface="Arial Narrow" panose="020B0606020202030204" pitchFamily="34" charset="0"/>
              </a:rPr>
              <a:t>her</a:t>
            </a:r>
            <a:r>
              <a:rPr lang="fr-FR" sz="1600" dirty="0">
                <a:latin typeface="Arial Narrow" panose="020B0606020202030204" pitchFamily="34" charset="0"/>
              </a:rPr>
              <a:t> </a:t>
            </a:r>
            <a:r>
              <a:rPr lang="fr-FR" sz="1600" dirty="0" err="1">
                <a:latin typeface="Arial Narrow" panose="020B0606020202030204" pitchFamily="34" charset="0"/>
              </a:rPr>
              <a:t>underwear</a:t>
            </a:r>
            <a:r>
              <a:rPr lang="fr-FR" sz="1600" dirty="0">
                <a:latin typeface="Arial Narrow" panose="020B0606020202030204" pitchFamily="34" charset="0"/>
              </a:rPr>
              <a:t>. </a:t>
            </a:r>
            <a:r>
              <a:rPr lang="fr-FR" sz="1600" dirty="0" err="1">
                <a:latin typeface="Arial Narrow" panose="020B0606020202030204" pitchFamily="34" charset="0"/>
              </a:rPr>
              <a:t>Worried</a:t>
            </a:r>
            <a:r>
              <a:rPr lang="fr-FR" sz="1600" dirty="0">
                <a:latin typeface="Arial Narrow" panose="020B0606020202030204" pitchFamily="34" charset="0"/>
              </a:rPr>
              <a:t> </a:t>
            </a:r>
            <a:r>
              <a:rPr lang="fr-FR" sz="1600" dirty="0" err="1">
                <a:latin typeface="Arial Narrow" panose="020B0606020202030204" pitchFamily="34" charset="0"/>
              </a:rPr>
              <a:t>that</a:t>
            </a:r>
            <a:r>
              <a:rPr lang="fr-FR" sz="1600" dirty="0">
                <a:latin typeface="Arial Narrow" panose="020B0606020202030204" pitchFamily="34" charset="0"/>
              </a:rPr>
              <a:t> </a:t>
            </a:r>
            <a:r>
              <a:rPr lang="fr-FR" sz="1600" dirty="0" err="1">
                <a:latin typeface="Arial Narrow" panose="020B0606020202030204" pitchFamily="34" charset="0"/>
              </a:rPr>
              <a:t>her</a:t>
            </a:r>
            <a:r>
              <a:rPr lang="fr-FR" sz="1600" dirty="0">
                <a:latin typeface="Arial Narrow" panose="020B0606020202030204" pitchFamily="34" charset="0"/>
              </a:rPr>
              <a:t> </a:t>
            </a:r>
            <a:r>
              <a:rPr lang="fr-FR" sz="1600" dirty="0" err="1">
                <a:latin typeface="Arial Narrow" panose="020B0606020202030204" pitchFamily="34" charset="0"/>
              </a:rPr>
              <a:t>daughter</a:t>
            </a:r>
            <a:r>
              <a:rPr lang="fr-FR" sz="1600" dirty="0">
                <a:latin typeface="Arial Narrow" panose="020B0606020202030204" pitchFamily="34" charset="0"/>
              </a:rPr>
              <a:t> have been </a:t>
            </a:r>
            <a:r>
              <a:rPr lang="fr-FR" sz="1600" dirty="0" err="1">
                <a:latin typeface="Arial Narrow" panose="020B0606020202030204" pitchFamily="34" charset="0"/>
              </a:rPr>
              <a:t>sexually</a:t>
            </a:r>
            <a:r>
              <a:rPr lang="fr-FR" sz="1600" dirty="0">
                <a:latin typeface="Arial Narrow" panose="020B0606020202030204" pitchFamily="34" charset="0"/>
              </a:rPr>
              <a:t> </a:t>
            </a:r>
            <a:r>
              <a:rPr lang="fr-FR" sz="1600" dirty="0" err="1">
                <a:latin typeface="Arial Narrow" panose="020B0606020202030204" pitchFamily="34" charset="0"/>
              </a:rPr>
              <a:t>assaulted</a:t>
            </a:r>
            <a:r>
              <a:rPr lang="fr-FR" sz="1600" dirty="0">
                <a:latin typeface="Arial Narrow" panose="020B0606020202030204" pitchFamily="34" charset="0"/>
              </a:rPr>
              <a:t>, </a:t>
            </a:r>
            <a:r>
              <a:rPr lang="fr-FR" sz="1600" dirty="0" err="1">
                <a:latin typeface="Arial Narrow" panose="020B0606020202030204" pitchFamily="34" charset="0"/>
              </a:rPr>
              <a:t>she</a:t>
            </a:r>
            <a:r>
              <a:rPr lang="fr-FR" sz="1600" dirty="0">
                <a:latin typeface="Arial Narrow" panose="020B0606020202030204" pitchFamily="34" charset="0"/>
              </a:rPr>
              <a:t> </a:t>
            </a:r>
            <a:r>
              <a:rPr lang="fr-FR" sz="1600" dirty="0" err="1">
                <a:latin typeface="Arial Narrow" panose="020B0606020202030204" pitchFamily="34" charset="0"/>
              </a:rPr>
              <a:t>decided</a:t>
            </a:r>
            <a:r>
              <a:rPr lang="fr-FR" sz="1600" dirty="0">
                <a:latin typeface="Arial Narrow" panose="020B0606020202030204" pitchFamily="34" charset="0"/>
              </a:rPr>
              <a:t> to return at </a:t>
            </a:r>
            <a:r>
              <a:rPr lang="fr-FR" sz="1600" dirty="0" err="1">
                <a:latin typeface="Arial Narrow" panose="020B0606020202030204" pitchFamily="34" charset="0"/>
              </a:rPr>
              <a:t>school</a:t>
            </a:r>
            <a:r>
              <a:rPr lang="fr-FR" sz="1600" dirty="0">
                <a:latin typeface="Arial Narrow" panose="020B0606020202030204" pitchFamily="34" charset="0"/>
              </a:rPr>
              <a:t> to report the </a:t>
            </a:r>
            <a:r>
              <a:rPr lang="fr-FR" sz="1600" dirty="0" err="1">
                <a:latin typeface="Arial Narrow" panose="020B0606020202030204" pitchFamily="34" charset="0"/>
              </a:rPr>
              <a:t>facts</a:t>
            </a:r>
            <a:r>
              <a:rPr lang="fr-FR" sz="1600" dirty="0">
                <a:latin typeface="Arial Narrow" panose="020B0606020202030204" pitchFamily="34" charset="0"/>
              </a:rPr>
              <a:t>. The </a:t>
            </a:r>
            <a:r>
              <a:rPr lang="fr-FR" sz="1600" dirty="0" err="1">
                <a:latin typeface="Arial Narrow" panose="020B0606020202030204" pitchFamily="34" charset="0"/>
              </a:rPr>
              <a:t>school</a:t>
            </a:r>
            <a:r>
              <a:rPr lang="fr-FR" sz="1600" dirty="0">
                <a:latin typeface="Arial Narrow" panose="020B0606020202030204" pitchFamily="34" charset="0"/>
              </a:rPr>
              <a:t> administration </a:t>
            </a:r>
            <a:r>
              <a:rPr lang="fr-FR" sz="1600" dirty="0" err="1">
                <a:latin typeface="Arial Narrow" panose="020B0606020202030204" pitchFamily="34" charset="0"/>
              </a:rPr>
              <a:t>receive</a:t>
            </a:r>
            <a:r>
              <a:rPr lang="fr-FR" sz="1600" dirty="0">
                <a:latin typeface="Arial Narrow" panose="020B0606020202030204" pitchFamily="34" charset="0"/>
              </a:rPr>
              <a:t> the information </a:t>
            </a:r>
            <a:r>
              <a:rPr lang="fr-FR" sz="1600" dirty="0" err="1">
                <a:latin typeface="Arial Narrow" panose="020B0606020202030204" pitchFamily="34" charset="0"/>
              </a:rPr>
              <a:t>from</a:t>
            </a:r>
            <a:r>
              <a:rPr lang="fr-FR" sz="1600" dirty="0">
                <a:latin typeface="Arial Narrow" panose="020B0606020202030204" pitchFamily="34" charset="0"/>
              </a:rPr>
              <a:t> the </a:t>
            </a:r>
            <a:r>
              <a:rPr lang="fr-FR" sz="1600" dirty="0" err="1">
                <a:latin typeface="Arial Narrow" panose="020B0606020202030204" pitchFamily="34" charset="0"/>
              </a:rPr>
              <a:t>daughter‘s</a:t>
            </a:r>
            <a:r>
              <a:rPr lang="fr-FR" sz="1600" dirty="0">
                <a:latin typeface="Arial Narrow" panose="020B0606020202030204" pitchFamily="34" charset="0"/>
              </a:rPr>
              <a:t> </a:t>
            </a:r>
            <a:r>
              <a:rPr lang="fr-FR" sz="1600" dirty="0" err="1">
                <a:latin typeface="Arial Narrow" panose="020B0606020202030204" pitchFamily="34" charset="0"/>
              </a:rPr>
              <a:t>mother</a:t>
            </a:r>
            <a:r>
              <a:rPr lang="fr-FR" sz="1600" dirty="0">
                <a:latin typeface="Arial Narrow" panose="020B0606020202030204" pitchFamily="34" charset="0"/>
              </a:rPr>
              <a:t> and </a:t>
            </a:r>
            <a:r>
              <a:rPr lang="fr-FR" sz="1600" dirty="0" err="1">
                <a:latin typeface="Arial Narrow" panose="020B0606020202030204" pitchFamily="34" charset="0"/>
              </a:rPr>
              <a:t>decide</a:t>
            </a:r>
            <a:r>
              <a:rPr lang="fr-FR" sz="1600" dirty="0">
                <a:latin typeface="Arial Narrow" panose="020B0606020202030204" pitchFamily="34" charset="0"/>
              </a:rPr>
              <a:t> to </a:t>
            </a:r>
            <a:r>
              <a:rPr lang="fr-FR" sz="1600" dirty="0" err="1">
                <a:latin typeface="Arial Narrow" panose="020B0606020202030204" pitchFamily="34" charset="0"/>
              </a:rPr>
              <a:t>take</a:t>
            </a:r>
            <a:r>
              <a:rPr lang="fr-FR" sz="1600" dirty="0">
                <a:latin typeface="Arial Narrow" panose="020B0606020202030204" pitchFamily="34" charset="0"/>
              </a:rPr>
              <a:t> </a:t>
            </a:r>
            <a:r>
              <a:rPr lang="fr-FR" sz="1600" dirty="0" err="1">
                <a:latin typeface="Arial Narrow" panose="020B0606020202030204" pitchFamily="34" charset="0"/>
              </a:rPr>
              <a:t>immediately</a:t>
            </a:r>
            <a:r>
              <a:rPr lang="fr-FR" sz="1600" dirty="0">
                <a:latin typeface="Arial Narrow" panose="020B0606020202030204" pitchFamily="34" charset="0"/>
              </a:rPr>
              <a:t> the </a:t>
            </a:r>
            <a:r>
              <a:rPr lang="fr-FR" sz="1600" dirty="0" err="1">
                <a:latin typeface="Arial Narrow" panose="020B0606020202030204" pitchFamily="34" charset="0"/>
              </a:rPr>
              <a:t>child</a:t>
            </a:r>
            <a:r>
              <a:rPr lang="fr-FR" sz="1600" dirty="0">
                <a:latin typeface="Arial Narrow" panose="020B0606020202030204" pitchFamily="34" charset="0"/>
              </a:rPr>
              <a:t> to the </a:t>
            </a:r>
            <a:r>
              <a:rPr lang="fr-FR" sz="1600" dirty="0" err="1">
                <a:latin typeface="Arial Narrow" panose="020B0606020202030204" pitchFamily="34" charset="0"/>
              </a:rPr>
              <a:t>hospital</a:t>
            </a:r>
            <a:r>
              <a:rPr lang="fr-FR" sz="1600" dirty="0">
                <a:latin typeface="Arial Narrow" panose="020B0606020202030204" pitchFamily="34" charset="0"/>
              </a:rPr>
              <a:t> and the </a:t>
            </a:r>
            <a:r>
              <a:rPr lang="fr-FR" sz="1600" dirty="0" err="1">
                <a:latin typeface="Arial Narrow" panose="020B0606020202030204" pitchFamily="34" charset="0"/>
              </a:rPr>
              <a:t>procedure</a:t>
            </a:r>
            <a:r>
              <a:rPr lang="fr-FR" sz="1600" dirty="0">
                <a:latin typeface="Arial Narrow" panose="020B0606020202030204" pitchFamily="34" charset="0"/>
              </a:rPr>
              <a:t> of investigation has been </a:t>
            </a:r>
            <a:r>
              <a:rPr lang="fr-FR" sz="1600" dirty="0" err="1">
                <a:latin typeface="Arial Narrow" panose="020B0606020202030204" pitchFamily="34" charset="0"/>
              </a:rPr>
              <a:t>opened</a:t>
            </a:r>
            <a:r>
              <a:rPr lang="fr-FR" sz="1600" dirty="0">
                <a:latin typeface="Arial Narrow" panose="020B0606020202030204" pitchFamily="34" charset="0"/>
              </a:rPr>
              <a:t>. </a:t>
            </a:r>
          </a:p>
          <a:p>
            <a:r>
              <a:rPr lang="fr-FR" sz="1600" dirty="0">
                <a:latin typeface="Arial Narrow" panose="020B0606020202030204" pitchFamily="34" charset="0"/>
              </a:rPr>
              <a:t>   </a:t>
            </a:r>
          </a:p>
          <a:p>
            <a:r>
              <a:rPr lang="fr-FR" sz="1600" dirty="0" err="1">
                <a:latin typeface="Arial Narrow" panose="020B0606020202030204" pitchFamily="34" charset="0"/>
              </a:rPr>
              <a:t>According</a:t>
            </a:r>
            <a:r>
              <a:rPr lang="fr-FR" sz="1600" dirty="0">
                <a:latin typeface="Arial Narrow" panose="020B0606020202030204" pitchFamily="34" charset="0"/>
              </a:rPr>
              <a:t> to the </a:t>
            </a:r>
            <a:r>
              <a:rPr lang="fr-FR" sz="1600" dirty="0" err="1">
                <a:latin typeface="Arial Narrow" panose="020B0606020202030204" pitchFamily="34" charset="0"/>
              </a:rPr>
              <a:t>researches</a:t>
            </a:r>
            <a:r>
              <a:rPr lang="fr-FR" sz="1600" dirty="0">
                <a:latin typeface="Arial Narrow" panose="020B0606020202030204" pitchFamily="34" charset="0"/>
              </a:rPr>
              <a:t> made by the </a:t>
            </a:r>
            <a:r>
              <a:rPr lang="fr-FR" sz="1600" dirty="0" err="1">
                <a:latin typeface="Arial Narrow" panose="020B0606020202030204" pitchFamily="34" charset="0"/>
              </a:rPr>
              <a:t>press</a:t>
            </a:r>
            <a:r>
              <a:rPr lang="fr-FR" sz="1600" dirty="0">
                <a:latin typeface="Arial Narrow" panose="020B0606020202030204" pitchFamily="34" charset="0"/>
              </a:rPr>
              <a:t> and the </a:t>
            </a:r>
            <a:r>
              <a:rPr lang="fr-FR" sz="1600" dirty="0" err="1">
                <a:latin typeface="Arial Narrow" panose="020B0606020202030204" pitchFamily="34" charset="0"/>
              </a:rPr>
              <a:t>medical</a:t>
            </a:r>
            <a:r>
              <a:rPr lang="fr-FR" sz="1600" dirty="0">
                <a:latin typeface="Arial Narrow" panose="020B0606020202030204" pitchFamily="34" charset="0"/>
              </a:rPr>
              <a:t> </a:t>
            </a:r>
            <a:r>
              <a:rPr lang="fr-FR" sz="1600" dirty="0" err="1">
                <a:latin typeface="Arial Narrow" panose="020B0606020202030204" pitchFamily="34" charset="0"/>
              </a:rPr>
              <a:t>examination</a:t>
            </a:r>
            <a:r>
              <a:rPr lang="fr-FR" sz="1600" dirty="0">
                <a:latin typeface="Arial Narrow" panose="020B0606020202030204" pitchFamily="34" charset="0"/>
              </a:rPr>
              <a:t> by </a:t>
            </a:r>
            <a:r>
              <a:rPr lang="fr-FR" sz="1600" dirty="0" err="1">
                <a:latin typeface="Arial Narrow" panose="020B0606020202030204" pitchFamily="34" charset="0"/>
              </a:rPr>
              <a:t>researchers</a:t>
            </a:r>
            <a:r>
              <a:rPr lang="fr-FR" sz="1600" dirty="0">
                <a:latin typeface="Arial Narrow" panose="020B0606020202030204" pitchFamily="34" charset="0"/>
              </a:rPr>
              <a:t>, justice </a:t>
            </a:r>
            <a:r>
              <a:rPr lang="fr-FR" sz="1600" dirty="0" err="1">
                <a:latin typeface="Arial Narrow" panose="020B0606020202030204" pitchFamily="34" charset="0"/>
              </a:rPr>
              <a:t>announced</a:t>
            </a:r>
            <a:r>
              <a:rPr lang="fr-FR" sz="1600" dirty="0">
                <a:latin typeface="Arial Narrow" panose="020B0606020202030204" pitchFamily="34" charset="0"/>
              </a:rPr>
              <a:t> </a:t>
            </a:r>
            <a:r>
              <a:rPr lang="fr-FR" sz="1600" dirty="0" err="1">
                <a:latin typeface="Arial Narrow" panose="020B0606020202030204" pitchFamily="34" charset="0"/>
              </a:rPr>
              <a:t>that</a:t>
            </a:r>
            <a:r>
              <a:rPr lang="fr-FR" sz="1600" dirty="0">
                <a:latin typeface="Arial Narrow" panose="020B0606020202030204" pitchFamily="34" charset="0"/>
              </a:rPr>
              <a:t> the </a:t>
            </a:r>
            <a:r>
              <a:rPr lang="fr-FR" sz="1600" dirty="0" err="1">
                <a:latin typeface="Arial Narrow" panose="020B0606020202030204" pitchFamily="34" charset="0"/>
              </a:rPr>
              <a:t>little</a:t>
            </a:r>
            <a:r>
              <a:rPr lang="fr-FR" sz="1600" dirty="0">
                <a:latin typeface="Arial Narrow" panose="020B0606020202030204" pitchFamily="34" charset="0"/>
              </a:rPr>
              <a:t> girl </a:t>
            </a:r>
            <a:r>
              <a:rPr lang="fr-FR" sz="1600" dirty="0" err="1">
                <a:latin typeface="Arial Narrow" panose="020B0606020202030204" pitchFamily="34" charset="0"/>
              </a:rPr>
              <a:t>was</a:t>
            </a:r>
            <a:r>
              <a:rPr lang="fr-FR" sz="1600" dirty="0">
                <a:latin typeface="Arial Narrow" panose="020B0606020202030204" pitchFamily="34" charset="0"/>
              </a:rPr>
              <a:t> not </a:t>
            </a:r>
            <a:r>
              <a:rPr lang="fr-FR" sz="1600" dirty="0" err="1">
                <a:latin typeface="Arial Narrow" panose="020B0606020202030204" pitchFamily="34" charset="0"/>
              </a:rPr>
              <a:t>raped</a:t>
            </a:r>
            <a:r>
              <a:rPr lang="fr-FR" sz="1600" dirty="0">
                <a:latin typeface="Arial Narrow" panose="020B0606020202030204" pitchFamily="34" charset="0"/>
              </a:rPr>
              <a:t>. </a:t>
            </a:r>
            <a:r>
              <a:rPr lang="fr-FR" sz="1600" dirty="0" err="1">
                <a:latin typeface="Arial Narrow" panose="020B0606020202030204" pitchFamily="34" charset="0"/>
              </a:rPr>
              <a:t>She</a:t>
            </a:r>
            <a:r>
              <a:rPr lang="fr-FR" sz="1600" dirty="0">
                <a:latin typeface="Arial Narrow" panose="020B0606020202030204" pitchFamily="34" charset="0"/>
              </a:rPr>
              <a:t> </a:t>
            </a:r>
            <a:r>
              <a:rPr lang="fr-FR" sz="1600" dirty="0" err="1">
                <a:latin typeface="Arial Narrow" panose="020B0606020202030204" pitchFamily="34" charset="0"/>
              </a:rPr>
              <a:t>was</a:t>
            </a:r>
            <a:r>
              <a:rPr lang="fr-FR" sz="1600" dirty="0">
                <a:latin typeface="Arial Narrow" panose="020B0606020202030204" pitchFamily="34" charset="0"/>
              </a:rPr>
              <a:t> </a:t>
            </a:r>
            <a:r>
              <a:rPr lang="fr-FR" sz="1600" dirty="0" err="1">
                <a:latin typeface="Arial Narrow" panose="020B0606020202030204" pitchFamily="34" charset="0"/>
              </a:rPr>
              <a:t>may</a:t>
            </a:r>
            <a:r>
              <a:rPr lang="fr-FR" sz="1600" dirty="0">
                <a:latin typeface="Arial Narrow" panose="020B0606020202030204" pitchFamily="34" charset="0"/>
              </a:rPr>
              <a:t> </a:t>
            </a:r>
            <a:r>
              <a:rPr lang="fr-FR" sz="1600" dirty="0" err="1">
                <a:latin typeface="Arial Narrow" panose="020B0606020202030204" pitchFamily="34" charset="0"/>
              </a:rPr>
              <a:t>be</a:t>
            </a:r>
            <a:r>
              <a:rPr lang="fr-FR" sz="1600" dirty="0">
                <a:latin typeface="Arial Narrow" panose="020B0606020202030204" pitchFamily="34" charset="0"/>
              </a:rPr>
              <a:t> </a:t>
            </a:r>
            <a:r>
              <a:rPr lang="fr-FR" sz="1600" dirty="0" err="1">
                <a:latin typeface="Arial Narrow" panose="020B0606020202030204" pitchFamily="34" charset="0"/>
              </a:rPr>
              <a:t>excised</a:t>
            </a:r>
            <a:r>
              <a:rPr lang="fr-FR" sz="1600" dirty="0">
                <a:latin typeface="Arial Narrow" panose="020B0606020202030204" pitchFamily="34" charset="0"/>
              </a:rPr>
              <a:t> and </a:t>
            </a:r>
            <a:r>
              <a:rPr lang="fr-FR" sz="1600" dirty="0" err="1">
                <a:latin typeface="Arial Narrow" panose="020B0606020202030204" pitchFamily="34" charset="0"/>
              </a:rPr>
              <a:t>suffer</a:t>
            </a:r>
            <a:r>
              <a:rPr lang="fr-FR" sz="1600" dirty="0">
                <a:latin typeface="Arial Narrow" panose="020B0606020202030204" pitchFamily="34" charset="0"/>
              </a:rPr>
              <a:t> for infection. </a:t>
            </a:r>
          </a:p>
        </p:txBody>
      </p:sp>
    </p:spTree>
    <p:extLst>
      <p:ext uri="{BB962C8B-B14F-4D97-AF65-F5344CB8AC3E}">
        <p14:creationId xmlns:p14="http://schemas.microsoft.com/office/powerpoint/2010/main" val="736957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t="5767" b="9647"/>
          <a:stretch/>
        </p:blipFill>
        <p:spPr>
          <a:xfrm>
            <a:off x="20" y="10"/>
            <a:ext cx="12191980" cy="6857990"/>
          </a:xfrm>
          <a:prstGeom prst="rect">
            <a:avLst/>
          </a:prstGeom>
        </p:spPr>
      </p:pic>
      <p:sp>
        <p:nvSpPr>
          <p:cNvPr id="2" name="Espace réservé du pied de page 1"/>
          <p:cNvSpPr>
            <a:spLocks noGrp="1"/>
          </p:cNvSpPr>
          <p:nvPr>
            <p:ph type="ftr" sz="quarter" idx="11"/>
          </p:nvPr>
        </p:nvSpPr>
        <p:spPr>
          <a:xfrm>
            <a:off x="677334" y="6041362"/>
            <a:ext cx="6297612" cy="365125"/>
          </a:xfrm>
        </p:spPr>
        <p:txBody>
          <a:bodyPr>
            <a:normAutofit/>
          </a:bodyPr>
          <a:lstStyle/>
          <a:p>
            <a:pPr>
              <a:spcAft>
                <a:spcPts val="600"/>
              </a:spcAft>
            </a:pPr>
            <a:r>
              <a:rPr lang="fr-FR">
                <a:solidFill>
                  <a:srgbClr val="FFFFFF"/>
                </a:solidFill>
              </a:rPr>
              <a:t>DULASP Intermediate M1 2025/2026</a:t>
            </a:r>
          </a:p>
        </p:txBody>
      </p:sp>
    </p:spTree>
    <p:extLst>
      <p:ext uri="{BB962C8B-B14F-4D97-AF65-F5344CB8AC3E}">
        <p14:creationId xmlns:p14="http://schemas.microsoft.com/office/powerpoint/2010/main" val="2281608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204" name="Group 3203">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3205"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cxnSp>
          <p:nvCxnSpPr>
            <p:cNvPr id="3206" name="Straight Connector 3205">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3207" name="Straight Connector 3206">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208"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09"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10" name="Isosceles Triangle 3209">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11"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12"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13"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14" name="Isosceles Triangle 3213">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3093" name="Picture 3092" descr="Une image contenant texte, fournitures de bureau, stylos et plumes, papeterie&#10;&#10;Description générée automatiquement">
            <a:extLst>
              <a:ext uri="{FF2B5EF4-FFF2-40B4-BE49-F238E27FC236}">
                <a16:creationId xmlns:a16="http://schemas.microsoft.com/office/drawing/2014/main" id="{6785DB46-D271-8352-6D5C-638B616101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10"/>
            <a:ext cx="12191999" cy="6857990"/>
          </a:xfrm>
          <a:prstGeom prst="rect">
            <a:avLst/>
          </a:prstGeom>
        </p:spPr>
      </p:pic>
      <p:sp>
        <p:nvSpPr>
          <p:cNvPr id="3216" name="Isosceles Triangle 3215">
            <a:extLst>
              <a:ext uri="{FF2B5EF4-FFF2-40B4-BE49-F238E27FC236}">
                <a16:creationId xmlns:a16="http://schemas.microsoft.com/office/drawing/2014/main" id="{0FF9F10B-8764-4B6C-9EBC-4FBE9AC1AC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18" name="Parallelogram 3217">
            <a:extLst>
              <a:ext uri="{FF2B5EF4-FFF2-40B4-BE49-F238E27FC236}">
                <a16:creationId xmlns:a16="http://schemas.microsoft.com/office/drawing/2014/main" id="{4DC5F81A-AB66-427C-B973-546BE1B7E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20" name="Straight Connector 3219">
            <a:extLst>
              <a:ext uri="{FF2B5EF4-FFF2-40B4-BE49-F238E27FC236}">
                <a16:creationId xmlns:a16="http://schemas.microsoft.com/office/drawing/2014/main" id="{2146C810-9BC7-4BEB-A44C-B70C5B3DC9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222" name="Straight Connector 3221">
            <a:extLst>
              <a:ext uri="{FF2B5EF4-FFF2-40B4-BE49-F238E27FC236}">
                <a16:creationId xmlns:a16="http://schemas.microsoft.com/office/drawing/2014/main" id="{F5ADF6C1-FC3E-4CEF-ACAA-1E533A9279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224" name="Rectangle 23">
            <a:extLst>
              <a:ext uri="{FF2B5EF4-FFF2-40B4-BE49-F238E27FC236}">
                <a16:creationId xmlns:a16="http://schemas.microsoft.com/office/drawing/2014/main" id="{BE11B7D3-FC4D-4157-827F-D418D4AF3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26" name="Rectangle 25">
            <a:extLst>
              <a:ext uri="{FF2B5EF4-FFF2-40B4-BE49-F238E27FC236}">
                <a16:creationId xmlns:a16="http://schemas.microsoft.com/office/drawing/2014/main" id="{F9CA2FB3-69C5-4A17-880A-34C260DF3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28" name="Isosceles Triangle 3227">
            <a:extLst>
              <a:ext uri="{FF2B5EF4-FFF2-40B4-BE49-F238E27FC236}">
                <a16:creationId xmlns:a16="http://schemas.microsoft.com/office/drawing/2014/main" id="{A3B42260-CA72-429A-AEFF-A2778C7BC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 name="ZoneTexte 5"/>
          <p:cNvSpPr txBox="1"/>
          <p:nvPr/>
        </p:nvSpPr>
        <p:spPr>
          <a:xfrm>
            <a:off x="4606978" y="-8466"/>
            <a:ext cx="5102669" cy="1788106"/>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5400" spc="600" dirty="0">
                <a:ln>
                  <a:solidFill>
                    <a:schemeClr val="accent1"/>
                  </a:solidFill>
                </a:ln>
                <a:solidFill>
                  <a:schemeClr val="accent1"/>
                </a:solidFill>
                <a:effectLst>
                  <a:outerShdw blurRad="38100" dist="38100" dir="2700000" algn="tl">
                    <a:srgbClr val="000000">
                      <a:alpha val="43137"/>
                    </a:srgbClr>
                  </a:outerShdw>
                </a:effectLst>
                <a:latin typeface="+mj-lt"/>
                <a:ea typeface="+mj-ea"/>
                <a:cs typeface="+mj-cs"/>
              </a:rPr>
              <a:t>2. Letters to the editor</a:t>
            </a:r>
            <a:endParaRPr lang="en-US" sz="5400" dirty="0">
              <a:solidFill>
                <a:schemeClr val="accent1"/>
              </a:solidFill>
              <a:latin typeface="+mj-lt"/>
              <a:ea typeface="+mj-ea"/>
              <a:cs typeface="+mj-cs"/>
            </a:endParaRPr>
          </a:p>
        </p:txBody>
      </p:sp>
      <p:sp>
        <p:nvSpPr>
          <p:cNvPr id="2" name="Espace réservé du pied de page 1"/>
          <p:cNvSpPr>
            <a:spLocks noGrp="1"/>
          </p:cNvSpPr>
          <p:nvPr>
            <p:ph type="ftr" sz="quarter" idx="11"/>
          </p:nvPr>
        </p:nvSpPr>
        <p:spPr>
          <a:xfrm>
            <a:off x="4092401" y="6041362"/>
            <a:ext cx="4021497"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DULASP Intermediate M1 2025/2026</a:t>
            </a:r>
          </a:p>
        </p:txBody>
      </p:sp>
      <p:sp>
        <p:nvSpPr>
          <p:cNvPr id="3230" name="Rectangle 27">
            <a:extLst>
              <a:ext uri="{FF2B5EF4-FFF2-40B4-BE49-F238E27FC236}">
                <a16:creationId xmlns:a16="http://schemas.microsoft.com/office/drawing/2014/main" id="{C29C3C96-CB51-440C-B12F-E880D7386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32" name="Rectangle 28">
            <a:extLst>
              <a:ext uri="{FF2B5EF4-FFF2-40B4-BE49-F238E27FC236}">
                <a16:creationId xmlns:a16="http://schemas.microsoft.com/office/drawing/2014/main" id="{17070EE5-FA55-4C41-AD18-785E5F0234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34" name="Rectangle 29">
            <a:extLst>
              <a:ext uri="{FF2B5EF4-FFF2-40B4-BE49-F238E27FC236}">
                <a16:creationId xmlns:a16="http://schemas.microsoft.com/office/drawing/2014/main" id="{726DD974-2DC0-457D-B797-BFB5EB6F4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36" name="Isosceles Triangle 3235">
            <a:extLst>
              <a:ext uri="{FF2B5EF4-FFF2-40B4-BE49-F238E27FC236}">
                <a16:creationId xmlns:a16="http://schemas.microsoft.com/office/drawing/2014/main" id="{EF9AFB1C-D978-4634-9E2D-78B7F70F52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34352033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4" name="Group 1043">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45"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cxnSp>
          <p:nvCxnSpPr>
            <p:cNvPr id="1046" name="Straight Connector 1045">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47" name="Straight Connector 1046">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48"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49"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50" name="Isosceles Triangle 1049">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51"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52"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53"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54" name="Isosceles Triangle 1053">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1026" name="Picture 2" descr="중기부, 세대간 융합 창업 지원한다...서울 등 6개 권역에 세대융합 창업캠퍼스 개소 - 전자신문">
            <a:extLst>
              <a:ext uri="{FF2B5EF4-FFF2-40B4-BE49-F238E27FC236}">
                <a16:creationId xmlns:a16="http://schemas.microsoft.com/office/drawing/2014/main" id="{E8068EBE-2206-4347-8D62-A58B3B2C7286}"/>
              </a:ext>
            </a:extLst>
          </p:cNvPr>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t="2892" b="12839"/>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56" name="Isosceles Triangle 1055">
            <a:extLst>
              <a:ext uri="{FF2B5EF4-FFF2-40B4-BE49-F238E27FC236}">
                <a16:creationId xmlns:a16="http://schemas.microsoft.com/office/drawing/2014/main" id="{7B1E8B16-F0E6-422E-A6A6-0422A7733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58" name="Parallelogram 1057">
            <a:extLst>
              <a:ext uri="{FF2B5EF4-FFF2-40B4-BE49-F238E27FC236}">
                <a16:creationId xmlns:a16="http://schemas.microsoft.com/office/drawing/2014/main" id="{30CBBCD0-ED2A-4FC8-AB71-E3C2738F9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3800" y="0"/>
            <a:ext cx="7315200" cy="6858000"/>
          </a:xfrm>
          <a:prstGeom prst="parallelogram">
            <a:avLst>
              <a:gd name="adj" fmla="val 15925"/>
            </a:avLst>
          </a:prstGeom>
          <a:solidFill>
            <a:schemeClr val="bg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60" name="Straight Connector 1059">
            <a:extLst>
              <a:ext uri="{FF2B5EF4-FFF2-40B4-BE49-F238E27FC236}">
                <a16:creationId xmlns:a16="http://schemas.microsoft.com/office/drawing/2014/main" id="{D7C7B311-D760-4C87-BE5E-921FFB4E8E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62" name="Straight Connector 1061">
            <a:extLst>
              <a:ext uri="{FF2B5EF4-FFF2-40B4-BE49-F238E27FC236}">
                <a16:creationId xmlns:a16="http://schemas.microsoft.com/office/drawing/2014/main" id="{C1913202-1810-4FA2-987B-A7B98049CF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64" name="Rectangle 23">
            <a:extLst>
              <a:ext uri="{FF2B5EF4-FFF2-40B4-BE49-F238E27FC236}">
                <a16:creationId xmlns:a16="http://schemas.microsoft.com/office/drawing/2014/main" id="{95EFBC61-02DC-4AEA-AA2D-A9EABA4677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66" name="Rectangle 25">
            <a:extLst>
              <a:ext uri="{FF2B5EF4-FFF2-40B4-BE49-F238E27FC236}">
                <a16:creationId xmlns:a16="http://schemas.microsoft.com/office/drawing/2014/main" id="{5637DFC4-70BC-4CB4-85D2-651A7C6A56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68" name="Isosceles Triangle 1067">
            <a:extLst>
              <a:ext uri="{FF2B5EF4-FFF2-40B4-BE49-F238E27FC236}">
                <a16:creationId xmlns:a16="http://schemas.microsoft.com/office/drawing/2014/main" id="{58F1E9F4-66ED-4E73-8C2E-51B11EA77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ZoneTexte 2">
            <a:extLst>
              <a:ext uri="{FF2B5EF4-FFF2-40B4-BE49-F238E27FC236}">
                <a16:creationId xmlns:a16="http://schemas.microsoft.com/office/drawing/2014/main" id="{09E923E7-B4A6-F7BD-67CE-1C0B55D5DDC2}"/>
              </a:ext>
            </a:extLst>
          </p:cNvPr>
          <p:cNvSpPr txBox="1"/>
          <p:nvPr/>
        </p:nvSpPr>
        <p:spPr>
          <a:xfrm>
            <a:off x="4791450" y="1678665"/>
            <a:ext cx="5007725" cy="3268133"/>
          </a:xfrm>
          <a:prstGeom prst="rect">
            <a:avLst/>
          </a:prstGeom>
        </p:spPr>
        <p:txBody>
          <a:bodyPr vert="horz" lIns="91440" tIns="45720" rIns="91440" bIns="45720" rtlCol="0" anchor="b">
            <a:normAutofit lnSpcReduction="10000"/>
          </a:bodyPr>
          <a:lstStyle/>
          <a:p>
            <a:pPr algn="r">
              <a:lnSpc>
                <a:spcPct val="90000"/>
              </a:lnSpc>
              <a:spcBef>
                <a:spcPct val="0"/>
              </a:spcBef>
              <a:spcAft>
                <a:spcPts val="600"/>
              </a:spcAft>
            </a:pPr>
            <a:r>
              <a:rPr lang="en-US" sz="3800" dirty="0">
                <a:solidFill>
                  <a:schemeClr val="accent1"/>
                </a:solidFill>
                <a:latin typeface="+mj-lt"/>
                <a:ea typeface="+mj-ea"/>
                <a:cs typeface="+mj-cs"/>
              </a:rPr>
              <a:t>WHAT IS A LETTER TO THE EDITOR?</a:t>
            </a:r>
          </a:p>
          <a:p>
            <a:pPr algn="r">
              <a:lnSpc>
                <a:spcPct val="90000"/>
              </a:lnSpc>
              <a:spcBef>
                <a:spcPct val="0"/>
              </a:spcBef>
              <a:spcAft>
                <a:spcPts val="600"/>
              </a:spcAft>
            </a:pPr>
            <a:endParaRPr lang="en-US" sz="3800" dirty="0">
              <a:solidFill>
                <a:schemeClr val="accent1"/>
              </a:solidFill>
              <a:latin typeface="+mj-lt"/>
              <a:ea typeface="+mj-ea"/>
              <a:cs typeface="+mj-cs"/>
            </a:endParaRPr>
          </a:p>
          <a:p>
            <a:pPr algn="r">
              <a:lnSpc>
                <a:spcPct val="90000"/>
              </a:lnSpc>
              <a:spcBef>
                <a:spcPct val="0"/>
              </a:spcBef>
              <a:spcAft>
                <a:spcPts val="600"/>
              </a:spcAft>
            </a:pPr>
            <a:r>
              <a:rPr lang="en-US" sz="3800" dirty="0">
                <a:solidFill>
                  <a:schemeClr val="accent1"/>
                </a:solidFill>
                <a:latin typeface="+mj-lt"/>
                <a:ea typeface="+mj-ea"/>
                <a:cs typeface="+mj-cs"/>
              </a:rPr>
              <a:t>WHY OR WHEN SHOULD YOU WRITE ONE? </a:t>
            </a:r>
          </a:p>
        </p:txBody>
      </p:sp>
      <p:sp>
        <p:nvSpPr>
          <p:cNvPr id="2" name="Espace réservé du pied de page 1">
            <a:extLst>
              <a:ext uri="{FF2B5EF4-FFF2-40B4-BE49-F238E27FC236}">
                <a16:creationId xmlns:a16="http://schemas.microsoft.com/office/drawing/2014/main" id="{A832C997-2B48-4009-9DE6-5EBD169C56D3}"/>
              </a:ext>
            </a:extLst>
          </p:cNvPr>
          <p:cNvSpPr>
            <a:spLocks noGrp="1"/>
          </p:cNvSpPr>
          <p:nvPr>
            <p:ph type="ftr" sz="quarter" idx="11"/>
          </p:nvPr>
        </p:nvSpPr>
        <p:spPr>
          <a:xfrm>
            <a:off x="4092401" y="6041362"/>
            <a:ext cx="4021497"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DULASP Intermediate M1 2025/2026</a:t>
            </a:r>
          </a:p>
        </p:txBody>
      </p:sp>
      <p:sp>
        <p:nvSpPr>
          <p:cNvPr id="1070" name="Rectangle 27">
            <a:extLst>
              <a:ext uri="{FF2B5EF4-FFF2-40B4-BE49-F238E27FC236}">
                <a16:creationId xmlns:a16="http://schemas.microsoft.com/office/drawing/2014/main" id="{0795E7D3-D974-4307-92D4-E3ECEFDF3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72" name="Rectangle 28">
            <a:extLst>
              <a:ext uri="{FF2B5EF4-FFF2-40B4-BE49-F238E27FC236}">
                <a16:creationId xmlns:a16="http://schemas.microsoft.com/office/drawing/2014/main" id="{90443617-0A78-4C2C-9996-D143BCDB9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74" name="Rectangle 29">
            <a:extLst>
              <a:ext uri="{FF2B5EF4-FFF2-40B4-BE49-F238E27FC236}">
                <a16:creationId xmlns:a16="http://schemas.microsoft.com/office/drawing/2014/main" id="{ACFC544A-BD13-4C3C-8C9E-C35DEE8A4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76" name="Isosceles Triangle 1075">
            <a:extLst>
              <a:ext uri="{FF2B5EF4-FFF2-40B4-BE49-F238E27FC236}">
                <a16:creationId xmlns:a16="http://schemas.microsoft.com/office/drawing/2014/main" id="{729A9DD4-BE93-4516-8B95-26B91B44B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2662910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9">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1"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cxnSp>
          <p:nvCxnSpPr>
            <p:cNvPr id="12" name="Straight Connector 11">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12">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9"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1" name="Isosceles Triangle 15">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3"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5"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7"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9" name="Isosceles Triangle 19">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40" name="Picture 5" descr="A hand holding a pen and shading circles on a sheet">
            <a:extLst>
              <a:ext uri="{FF2B5EF4-FFF2-40B4-BE49-F238E27FC236}">
                <a16:creationId xmlns:a16="http://schemas.microsoft.com/office/drawing/2014/main" id="{99B5F307-E134-E2CF-999D-A2FCADF9BB83}"/>
              </a:ext>
            </a:extLst>
          </p:cNvPr>
          <p:cNvPicPr>
            <a:picLocks noChangeAspect="1"/>
          </p:cNvPicPr>
          <p:nvPr/>
        </p:nvPicPr>
        <p:blipFill rotWithShape="1">
          <a:blip r:embed="rId2">
            <a:duotone>
              <a:prstClr val="black"/>
              <a:prstClr val="white"/>
            </a:duotone>
          </a:blip>
          <a:srcRect l="35143" r="4626" b="-2"/>
          <a:stretch/>
        </p:blipFill>
        <p:spPr>
          <a:xfrm>
            <a:off x="5097780" y="-1"/>
            <a:ext cx="7091044" cy="6858001"/>
          </a:xfrm>
          <a:custGeom>
            <a:avLst/>
            <a:gdLst/>
            <a:ahLst/>
            <a:cxnLst/>
            <a:rect l="l" t="t" r="r" b="b"/>
            <a:pathLst>
              <a:path w="7091044" h="6858001">
                <a:moveTo>
                  <a:pt x="405750" y="0"/>
                </a:moveTo>
                <a:lnTo>
                  <a:pt x="7091044" y="0"/>
                </a:lnTo>
                <a:lnTo>
                  <a:pt x="7091044" y="6858001"/>
                </a:lnTo>
                <a:lnTo>
                  <a:pt x="53572" y="6858001"/>
                </a:lnTo>
                <a:lnTo>
                  <a:pt x="1828991" y="4521201"/>
                </a:lnTo>
                <a:close/>
                <a:moveTo>
                  <a:pt x="0" y="0"/>
                </a:moveTo>
                <a:lnTo>
                  <a:pt x="405750" y="0"/>
                </a:lnTo>
                <a:lnTo>
                  <a:pt x="0" y="434"/>
                </a:lnTo>
                <a:close/>
              </a:path>
            </a:pathLst>
          </a:custGeom>
        </p:spPr>
      </p:pic>
      <p:sp>
        <p:nvSpPr>
          <p:cNvPr id="2" name="Titre 1">
            <a:extLst>
              <a:ext uri="{FF2B5EF4-FFF2-40B4-BE49-F238E27FC236}">
                <a16:creationId xmlns:a16="http://schemas.microsoft.com/office/drawing/2014/main" id="{B4CD935B-17BA-44C5-AFB6-815CC98575E0}"/>
              </a:ext>
            </a:extLst>
          </p:cNvPr>
          <p:cNvSpPr>
            <a:spLocks noGrp="1"/>
          </p:cNvSpPr>
          <p:nvPr>
            <p:ph type="title"/>
          </p:nvPr>
        </p:nvSpPr>
        <p:spPr>
          <a:xfrm>
            <a:off x="863600" y="1220774"/>
            <a:ext cx="5123515" cy="2369093"/>
          </a:xfrm>
        </p:spPr>
        <p:txBody>
          <a:bodyPr vert="horz" lIns="91440" tIns="45720" rIns="91440" bIns="45720" rtlCol="0" anchor="b">
            <a:normAutofit/>
          </a:bodyPr>
          <a:lstStyle/>
          <a:p>
            <a:r>
              <a:rPr lang="fr-FR" sz="4800" i="1" spc="3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Part I. </a:t>
            </a:r>
            <a:r>
              <a:rPr lang="fr-FR" sz="4800" i="1" spc="300" dirty="0" err="1">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Press</a:t>
            </a:r>
            <a:r>
              <a:rPr lang="fr-FR" sz="4800" i="1" spc="3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 Reading &amp; </a:t>
            </a:r>
            <a:r>
              <a:rPr lang="fr-FR" sz="4800" i="1" spc="300" dirty="0" err="1">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Writing</a:t>
            </a:r>
            <a:endParaRPr lang="fr-FR" sz="4800" i="1" spc="3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endParaRPr>
          </a:p>
        </p:txBody>
      </p:sp>
      <p:sp>
        <p:nvSpPr>
          <p:cNvPr id="3" name="Espace réservé du pied de page 2">
            <a:extLst>
              <a:ext uri="{FF2B5EF4-FFF2-40B4-BE49-F238E27FC236}">
                <a16:creationId xmlns:a16="http://schemas.microsoft.com/office/drawing/2014/main" id="{73686A68-F542-4432-BEF7-2BD9D72583BF}"/>
              </a:ext>
            </a:extLst>
          </p:cNvPr>
          <p:cNvSpPr>
            <a:spLocks noGrp="1"/>
          </p:cNvSpPr>
          <p:nvPr>
            <p:ph type="ftr" sz="quarter" idx="11"/>
          </p:nvPr>
        </p:nvSpPr>
        <p:spPr>
          <a:xfrm>
            <a:off x="677335" y="6041362"/>
            <a:ext cx="4841344" cy="365125"/>
          </a:xfrm>
        </p:spPr>
        <p:txBody>
          <a:bodyPr vert="horz" lIns="91440" tIns="45720" rIns="91440" bIns="45720" rtlCol="0" anchor="ctr">
            <a:normAutofit/>
          </a:bodyPr>
          <a:lstStyle/>
          <a:p>
            <a:pPr>
              <a:spcAft>
                <a:spcPts val="600"/>
              </a:spcAft>
            </a:pPr>
            <a:r>
              <a:rPr lang="en-US" kern="1200">
                <a:solidFill>
                  <a:schemeClr val="tx1">
                    <a:lumMod val="50000"/>
                    <a:lumOff val="50000"/>
                  </a:schemeClr>
                </a:solidFill>
                <a:latin typeface="+mn-lt"/>
                <a:ea typeface="+mn-ea"/>
                <a:cs typeface="+mn-cs"/>
              </a:rPr>
              <a:t>DULASP Intermediate M1 2025/2026</a:t>
            </a:r>
            <a:endParaRPr lang="en-US" kern="1200" dirty="0">
              <a:solidFill>
                <a:schemeClr val="tx1">
                  <a:lumMod val="50000"/>
                  <a:lumOff val="50000"/>
                </a:schemeClr>
              </a:solidFill>
              <a:latin typeface="+mn-lt"/>
              <a:ea typeface="+mn-ea"/>
              <a:cs typeface="+mn-cs"/>
            </a:endParaRPr>
          </a:p>
        </p:txBody>
      </p:sp>
      <p:cxnSp>
        <p:nvCxnSpPr>
          <p:cNvPr id="22" name="Straight Connector 21">
            <a:extLst>
              <a:ext uri="{FF2B5EF4-FFF2-40B4-BE49-F238E27FC236}">
                <a16:creationId xmlns:a16="http://schemas.microsoft.com/office/drawing/2014/main" id="{27A85E05-9D34-4977-8352-DB39569974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5CDED616-E554-4DB6-9F28-08F38A64A9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8CDA3497-1EDA-4EB3-9C27-4D9835D30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5">
            <a:extLst>
              <a:ext uri="{FF2B5EF4-FFF2-40B4-BE49-F238E27FC236}">
                <a16:creationId xmlns:a16="http://schemas.microsoft.com/office/drawing/2014/main" id="{41F9764E-9AA0-49A3-9EA2-885EE991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0" name="Isosceles Triangle 24">
            <a:extLst>
              <a:ext uri="{FF2B5EF4-FFF2-40B4-BE49-F238E27FC236}">
                <a16:creationId xmlns:a16="http://schemas.microsoft.com/office/drawing/2014/main" id="{FA3A4F4A-4DC4-43F2-AC2D-06211A812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 name="Rectangle 27">
            <a:extLst>
              <a:ext uri="{FF2B5EF4-FFF2-40B4-BE49-F238E27FC236}">
                <a16:creationId xmlns:a16="http://schemas.microsoft.com/office/drawing/2014/main" id="{84CFB374-B343-457A-B567-B4D784B1F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4" name="Rectangle 28">
            <a:extLst>
              <a:ext uri="{FF2B5EF4-FFF2-40B4-BE49-F238E27FC236}">
                <a16:creationId xmlns:a16="http://schemas.microsoft.com/office/drawing/2014/main" id="{0597FEEE-1E11-4396-BB69-B43FA92F9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6" name="Rectangle 29">
            <a:extLst>
              <a:ext uri="{FF2B5EF4-FFF2-40B4-BE49-F238E27FC236}">
                <a16:creationId xmlns:a16="http://schemas.microsoft.com/office/drawing/2014/main" id="{A2DB2F81-3E68-4044-B7C2-03DEEC50D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8" name="Isosceles Triangle 29">
            <a:extLst>
              <a:ext uri="{FF2B5EF4-FFF2-40B4-BE49-F238E27FC236}">
                <a16:creationId xmlns:a16="http://schemas.microsoft.com/office/drawing/2014/main" id="{DC2F7294-2397-4C96-AB1E-E66CDEA3B5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204641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 name="Group 9">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41"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2"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3" name="Isosceles Triangle 14">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4"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5"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6"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7" name="Isosceles Triangle 18">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8" name="Isosceles Triangle 19">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p:nvSpPr>
          <p:cNvPr id="4" name="ZoneTexte 3">
            <a:extLst>
              <a:ext uri="{FF2B5EF4-FFF2-40B4-BE49-F238E27FC236}">
                <a16:creationId xmlns:a16="http://schemas.microsoft.com/office/drawing/2014/main" id="{4FD22F65-9D67-2BA3-24FC-2CFFD54A67B7}"/>
              </a:ext>
            </a:extLst>
          </p:cNvPr>
          <p:cNvSpPr txBox="1"/>
          <p:nvPr/>
        </p:nvSpPr>
        <p:spPr>
          <a:xfrm>
            <a:off x="5034117" y="117987"/>
            <a:ext cx="4144185" cy="6508955"/>
          </a:xfrm>
          <a:prstGeom prst="rect">
            <a:avLst/>
          </a:prstGeom>
        </p:spPr>
        <p:txBody>
          <a:bodyPr vert="horz" lIns="91440" tIns="45720" rIns="91440" bIns="45720" rtlCol="0">
            <a:normAutofit fontScale="40000" lnSpcReduction="20000"/>
          </a:bodyPr>
          <a:lstStyle/>
          <a:p>
            <a:pPr marL="1428750" lvl="3" indent="-171450">
              <a:lnSpc>
                <a:spcPct val="90000"/>
              </a:lnSpc>
              <a:spcBef>
                <a:spcPts val="1000"/>
              </a:spcBef>
              <a:buClr>
                <a:schemeClr val="accent1"/>
              </a:buClr>
              <a:buSzPct val="80000"/>
              <a:buFont typeface="Wingdings 3" charset="2"/>
              <a:buChar char=""/>
            </a:pPr>
            <a:r>
              <a:rPr lang="en-US" sz="4000" dirty="0">
                <a:solidFill>
                  <a:schemeClr val="tx1">
                    <a:lumMod val="75000"/>
                    <a:lumOff val="25000"/>
                  </a:schemeClr>
                </a:solidFill>
              </a:rPr>
              <a:t> </a:t>
            </a:r>
            <a:r>
              <a:rPr lang="en-US" sz="4600" dirty="0">
                <a:solidFill>
                  <a:srgbClr val="002060"/>
                </a:solidFill>
                <a:latin typeface="Arial Narrow" panose="020B0606020202030204" pitchFamily="34" charset="0"/>
              </a:rPr>
              <a:t>written way of talking to a newspaper, magazine, or other regularly printed publication; </a:t>
            </a:r>
          </a:p>
          <a:p>
            <a:pPr marL="1428750" lvl="3" indent="-171450">
              <a:lnSpc>
                <a:spcPct val="90000"/>
              </a:lnSpc>
              <a:spcBef>
                <a:spcPts val="1000"/>
              </a:spcBef>
              <a:buClr>
                <a:schemeClr val="accent1"/>
              </a:buClr>
              <a:buSzPct val="80000"/>
              <a:buFont typeface="Wingdings 3" charset="2"/>
              <a:buChar char=""/>
            </a:pPr>
            <a:endParaRPr lang="en-US" sz="4600" dirty="0">
              <a:solidFill>
                <a:srgbClr val="002060"/>
              </a:solidFill>
              <a:latin typeface="Arial Narrow" panose="020B0606020202030204" pitchFamily="34" charset="0"/>
            </a:endParaRPr>
          </a:p>
          <a:p>
            <a:pPr marL="1428750" lvl="3" indent="-171450">
              <a:lnSpc>
                <a:spcPct val="90000"/>
              </a:lnSpc>
              <a:spcBef>
                <a:spcPts val="1000"/>
              </a:spcBef>
              <a:buClr>
                <a:schemeClr val="accent1"/>
              </a:buClr>
              <a:buSzPct val="80000"/>
              <a:buFont typeface="Wingdings 3" charset="2"/>
              <a:buChar char=""/>
            </a:pPr>
            <a:r>
              <a:rPr lang="en-US" sz="4600" dirty="0">
                <a:solidFill>
                  <a:srgbClr val="002060"/>
                </a:solidFill>
                <a:latin typeface="Arial Narrow" panose="020B0606020202030204" pitchFamily="34" charset="0"/>
              </a:rPr>
              <a:t> generally found in the first section of the newspaper, or towards the beginning of a magazine, or in the editorial page;</a:t>
            </a:r>
          </a:p>
          <a:p>
            <a:pPr marL="1428750" lvl="3" indent="-171450">
              <a:lnSpc>
                <a:spcPct val="90000"/>
              </a:lnSpc>
              <a:spcBef>
                <a:spcPts val="1000"/>
              </a:spcBef>
              <a:buClr>
                <a:schemeClr val="accent1"/>
              </a:buClr>
              <a:buSzPct val="80000"/>
              <a:buFont typeface="Wingdings 3" charset="2"/>
              <a:buChar char=""/>
            </a:pPr>
            <a:endParaRPr lang="en-US" sz="4600" dirty="0">
              <a:solidFill>
                <a:srgbClr val="002060"/>
              </a:solidFill>
              <a:latin typeface="Arial Narrow" panose="020B0606020202030204" pitchFamily="34" charset="0"/>
            </a:endParaRPr>
          </a:p>
          <a:p>
            <a:pPr marL="1428750" lvl="3" indent="-171450">
              <a:lnSpc>
                <a:spcPct val="90000"/>
              </a:lnSpc>
              <a:spcBef>
                <a:spcPts val="1000"/>
              </a:spcBef>
              <a:buClr>
                <a:schemeClr val="accent1"/>
              </a:buClr>
              <a:buSzPct val="80000"/>
              <a:buFont typeface="Wingdings 3" charset="2"/>
              <a:buChar char=""/>
            </a:pPr>
            <a:r>
              <a:rPr lang="en-US" sz="4600" dirty="0">
                <a:solidFill>
                  <a:srgbClr val="002060"/>
                </a:solidFill>
                <a:latin typeface="Arial Narrow" panose="020B0606020202030204" pitchFamily="34" charset="0"/>
              </a:rPr>
              <a:t>They can take:  </a:t>
            </a:r>
          </a:p>
          <a:p>
            <a:pPr marL="1828800" lvl="3" indent="-571500">
              <a:lnSpc>
                <a:spcPct val="90000"/>
              </a:lnSpc>
              <a:spcBef>
                <a:spcPts val="1000"/>
              </a:spcBef>
              <a:buClr>
                <a:schemeClr val="accent1"/>
              </a:buClr>
              <a:buSzPct val="80000"/>
              <a:buFont typeface="Wingdings" panose="05000000000000000000" pitchFamily="2" charset="2"/>
              <a:buChar char="§"/>
            </a:pPr>
            <a:r>
              <a:rPr lang="en-US" sz="4600" dirty="0">
                <a:solidFill>
                  <a:srgbClr val="002060"/>
                </a:solidFill>
                <a:latin typeface="Arial Narrow" panose="020B0606020202030204" pitchFamily="34" charset="0"/>
              </a:rPr>
              <a:t>a position for or against an issue,                </a:t>
            </a:r>
          </a:p>
          <a:p>
            <a:pPr marL="1828800" lvl="3" indent="-571500">
              <a:lnSpc>
                <a:spcPct val="90000"/>
              </a:lnSpc>
              <a:spcBef>
                <a:spcPts val="1000"/>
              </a:spcBef>
              <a:buClr>
                <a:schemeClr val="accent1"/>
              </a:buClr>
              <a:buSzPct val="80000"/>
              <a:buFont typeface="Wingdings" panose="05000000000000000000" pitchFamily="2" charset="2"/>
              <a:buChar char="§"/>
            </a:pPr>
            <a:r>
              <a:rPr lang="en-US" sz="4600" dirty="0">
                <a:solidFill>
                  <a:srgbClr val="002060"/>
                </a:solidFill>
                <a:latin typeface="Arial Narrow" panose="020B0606020202030204" pitchFamily="34" charset="0"/>
              </a:rPr>
              <a:t>inform, or both</a:t>
            </a:r>
          </a:p>
          <a:p>
            <a:pPr marL="1828800" lvl="3" indent="-571500">
              <a:lnSpc>
                <a:spcPct val="90000"/>
              </a:lnSpc>
              <a:spcBef>
                <a:spcPts val="1000"/>
              </a:spcBef>
              <a:buClr>
                <a:schemeClr val="accent1"/>
              </a:buClr>
              <a:buSzPct val="80000"/>
              <a:buFont typeface="Wingdings" panose="05000000000000000000" pitchFamily="2" charset="2"/>
              <a:buChar char="§"/>
            </a:pPr>
            <a:r>
              <a:rPr lang="en-US" sz="4600" dirty="0">
                <a:solidFill>
                  <a:srgbClr val="002060"/>
                </a:solidFill>
                <a:latin typeface="Arial Narrow" panose="020B0606020202030204" pitchFamily="34" charset="0"/>
              </a:rPr>
              <a:t>Influence or convince readers by using facts, or emotions</a:t>
            </a:r>
          </a:p>
          <a:p>
            <a:pPr marL="1600200" lvl="3" indent="-342900">
              <a:lnSpc>
                <a:spcPct val="90000"/>
              </a:lnSpc>
              <a:spcBef>
                <a:spcPts val="1000"/>
              </a:spcBef>
              <a:buClr>
                <a:schemeClr val="accent1"/>
              </a:buClr>
              <a:buSzPct val="80000"/>
              <a:buFont typeface="Wingdings 3" charset="2"/>
              <a:buChar char=""/>
            </a:pPr>
            <a:endParaRPr lang="en-US" sz="4600" dirty="0">
              <a:solidFill>
                <a:srgbClr val="002060"/>
              </a:solidFill>
              <a:latin typeface="Arial Narrow" panose="020B0606020202030204" pitchFamily="34" charset="0"/>
            </a:endParaRPr>
          </a:p>
          <a:p>
            <a:pPr marL="1428750" lvl="3" indent="-171450">
              <a:lnSpc>
                <a:spcPct val="90000"/>
              </a:lnSpc>
              <a:spcBef>
                <a:spcPts val="1000"/>
              </a:spcBef>
              <a:buClr>
                <a:schemeClr val="accent1"/>
              </a:buClr>
              <a:buSzPct val="80000"/>
              <a:buFont typeface="Wingdings 3" charset="2"/>
              <a:buChar char=""/>
            </a:pPr>
            <a:r>
              <a:rPr lang="en-US" sz="4600" dirty="0">
                <a:solidFill>
                  <a:srgbClr val="002060"/>
                </a:solidFill>
                <a:latin typeface="Arial Narrow" panose="020B0606020202030204" pitchFamily="34" charset="0"/>
              </a:rPr>
              <a:t> Usually short and tight, rarely longer than 200 words or so</a:t>
            </a:r>
            <a:r>
              <a:rPr lang="en-US" sz="3500" dirty="0">
                <a:solidFill>
                  <a:schemeClr val="tx1">
                    <a:lumMod val="75000"/>
                    <a:lumOff val="25000"/>
                  </a:schemeClr>
                </a:solidFill>
                <a:latin typeface="Arial Narrow" panose="020B0606020202030204" pitchFamily="34" charset="0"/>
              </a:rPr>
              <a:t>.</a:t>
            </a:r>
          </a:p>
        </p:txBody>
      </p:sp>
      <p:sp>
        <p:nvSpPr>
          <p:cNvPr id="2" name="Espace réservé du pied de page 1">
            <a:extLst>
              <a:ext uri="{FF2B5EF4-FFF2-40B4-BE49-F238E27FC236}">
                <a16:creationId xmlns:a16="http://schemas.microsoft.com/office/drawing/2014/main" id="{5AA1583D-3776-E087-5396-476C88A44444}"/>
              </a:ext>
            </a:extLst>
          </p:cNvPr>
          <p:cNvSpPr>
            <a:spLocks noGrp="1"/>
          </p:cNvSpPr>
          <p:nvPr>
            <p:ph type="ftr" sz="quarter" idx="11"/>
          </p:nvPr>
        </p:nvSpPr>
        <p:spPr>
          <a:xfrm>
            <a:off x="5209563" y="6041362"/>
            <a:ext cx="233214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DULASP Intermediate M1 2025/2026</a:t>
            </a:r>
          </a:p>
        </p:txBody>
      </p:sp>
      <p:pic>
        <p:nvPicPr>
          <p:cNvPr id="49" name="Picture 5" descr="Rolls of Newspaper">
            <a:extLst>
              <a:ext uri="{FF2B5EF4-FFF2-40B4-BE49-F238E27FC236}">
                <a16:creationId xmlns:a16="http://schemas.microsoft.com/office/drawing/2014/main" id="{928EDAFB-CFA9-5803-0173-64F5A2C13B7D}"/>
              </a:ext>
            </a:extLst>
          </p:cNvPr>
          <p:cNvPicPr>
            <a:picLocks noChangeAspect="1"/>
          </p:cNvPicPr>
          <p:nvPr/>
        </p:nvPicPr>
        <p:blipFill>
          <a:blip r:embed="rId2"/>
          <a:srcRect l="39913" r="7577"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50" name="Isosceles Triangle 21">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3981613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C950F79-775D-460A-963B-9E52719AA351}"/>
              </a:ext>
            </a:extLst>
          </p:cNvPr>
          <p:cNvSpPr>
            <a:spLocks noGrp="1"/>
          </p:cNvSpPr>
          <p:nvPr>
            <p:ph type="ftr" sz="quarter" idx="11"/>
          </p:nvPr>
        </p:nvSpPr>
        <p:spPr/>
        <p:txBody>
          <a:bodyPr/>
          <a:lstStyle/>
          <a:p>
            <a:r>
              <a:rPr lang="fr-FR"/>
              <a:t>DULASP Intermediate M1 2025/2026</a:t>
            </a:r>
          </a:p>
        </p:txBody>
      </p:sp>
      <p:sp>
        <p:nvSpPr>
          <p:cNvPr id="3" name="Rectangle 2">
            <a:extLst>
              <a:ext uri="{FF2B5EF4-FFF2-40B4-BE49-F238E27FC236}">
                <a16:creationId xmlns:a16="http://schemas.microsoft.com/office/drawing/2014/main" id="{BAF26A37-AF69-42BF-B49F-E33592728DF9}"/>
              </a:ext>
            </a:extLst>
          </p:cNvPr>
          <p:cNvSpPr/>
          <p:nvPr/>
        </p:nvSpPr>
        <p:spPr>
          <a:xfrm>
            <a:off x="2438402" y="2097741"/>
            <a:ext cx="5886600" cy="3016210"/>
          </a:xfrm>
          <a:prstGeom prst="rect">
            <a:avLst/>
          </a:prstGeom>
        </p:spPr>
        <p:txBody>
          <a:bodyPr wrap="square">
            <a:spAutoFit/>
          </a:bodyPr>
          <a:lstStyle/>
          <a:p>
            <a:pPr marL="285750" indent="-285750">
              <a:buFont typeface="Wingdings" panose="05000000000000000000" pitchFamily="2" charset="2"/>
              <a:buChar char="ü"/>
            </a:pPr>
            <a:r>
              <a:rPr lang="en-US" sz="3800" dirty="0">
                <a:solidFill>
                  <a:schemeClr val="accent1"/>
                </a:solidFill>
                <a:latin typeface="+mj-lt"/>
                <a:ea typeface="+mj-ea"/>
                <a:cs typeface="+mj-cs"/>
              </a:rPr>
              <a:t>Short (max ~200 words)</a:t>
            </a:r>
          </a:p>
          <a:p>
            <a:pPr marL="285750" indent="-285750">
              <a:buFont typeface="Wingdings" panose="05000000000000000000" pitchFamily="2" charset="2"/>
              <a:buChar char="ü"/>
            </a:pPr>
            <a:r>
              <a:rPr lang="en-US" sz="3800" dirty="0">
                <a:solidFill>
                  <a:schemeClr val="accent1"/>
                </a:solidFill>
                <a:latin typeface="+mj-lt"/>
                <a:ea typeface="+mj-ea"/>
                <a:cs typeface="+mj-cs"/>
              </a:rPr>
              <a:t>public</a:t>
            </a:r>
          </a:p>
          <a:p>
            <a:pPr marL="285750" indent="-285750">
              <a:buFont typeface="Wingdings" panose="05000000000000000000" pitchFamily="2" charset="2"/>
              <a:buChar char="ü"/>
            </a:pPr>
            <a:r>
              <a:rPr lang="en-US" sz="3800" dirty="0">
                <a:solidFill>
                  <a:schemeClr val="accent1"/>
                </a:solidFill>
                <a:latin typeface="+mj-lt"/>
                <a:ea typeface="+mj-ea"/>
                <a:cs typeface="+mj-cs"/>
              </a:rPr>
              <a:t>persuasive, </a:t>
            </a:r>
          </a:p>
          <a:p>
            <a:pPr marL="285750" indent="-285750">
              <a:buFont typeface="Wingdings" panose="05000000000000000000" pitchFamily="2" charset="2"/>
              <a:buChar char="ü"/>
            </a:pPr>
            <a:r>
              <a:rPr lang="en-US" sz="3800" dirty="0">
                <a:solidFill>
                  <a:schemeClr val="accent1"/>
                </a:solidFill>
                <a:latin typeface="+mj-lt"/>
                <a:ea typeface="+mj-ea"/>
                <a:cs typeface="+mj-cs"/>
              </a:rPr>
              <a:t>opinion-based, </a:t>
            </a:r>
          </a:p>
          <a:p>
            <a:pPr marL="285750" indent="-285750">
              <a:buFont typeface="Wingdings" panose="05000000000000000000" pitchFamily="2" charset="2"/>
              <a:buChar char="ü"/>
            </a:pPr>
            <a:r>
              <a:rPr lang="en-US" sz="3800" dirty="0">
                <a:solidFill>
                  <a:schemeClr val="accent1"/>
                </a:solidFill>
                <a:latin typeface="+mj-lt"/>
                <a:ea typeface="+mj-ea"/>
                <a:cs typeface="+mj-cs"/>
              </a:rPr>
              <a:t>max ~200 words.</a:t>
            </a:r>
            <a:endParaRPr lang="fr-FR" sz="3800" dirty="0">
              <a:solidFill>
                <a:schemeClr val="accent1"/>
              </a:solidFill>
              <a:latin typeface="+mj-lt"/>
              <a:ea typeface="+mj-ea"/>
              <a:cs typeface="+mj-cs"/>
            </a:endParaRPr>
          </a:p>
        </p:txBody>
      </p:sp>
      <p:pic>
        <p:nvPicPr>
          <p:cNvPr id="5" name="Graphique 4" descr="Ampoule et engrenage">
            <a:extLst>
              <a:ext uri="{FF2B5EF4-FFF2-40B4-BE49-F238E27FC236}">
                <a16:creationId xmlns:a16="http://schemas.microsoft.com/office/drawing/2014/main" id="{1778A945-6292-4782-8E23-E0D5A595A1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3036" y="941294"/>
            <a:ext cx="1237130" cy="1237130"/>
          </a:xfrm>
          <a:prstGeom prst="rect">
            <a:avLst/>
          </a:prstGeom>
        </p:spPr>
      </p:pic>
    </p:spTree>
    <p:extLst>
      <p:ext uri="{BB962C8B-B14F-4D97-AF65-F5344CB8AC3E}">
        <p14:creationId xmlns:p14="http://schemas.microsoft.com/office/powerpoint/2010/main" val="4134074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9067D3D-97F5-4DF5-90B9-C6FAF82C4C8B}"/>
              </a:ext>
            </a:extLst>
          </p:cNvPr>
          <p:cNvSpPr>
            <a:spLocks noGrp="1"/>
          </p:cNvSpPr>
          <p:nvPr>
            <p:ph type="ftr" sz="quarter" idx="11"/>
          </p:nvPr>
        </p:nvSpPr>
        <p:spPr/>
        <p:txBody>
          <a:bodyPr/>
          <a:lstStyle/>
          <a:p>
            <a:r>
              <a:rPr lang="fr-FR"/>
              <a:t>DULASP Intermediate M1 2025/2026</a:t>
            </a:r>
          </a:p>
        </p:txBody>
      </p:sp>
      <p:pic>
        <p:nvPicPr>
          <p:cNvPr id="1026" name="Picture 2" descr="文章は強弱をつけることがポイント | 改善Lab.">
            <a:extLst>
              <a:ext uri="{FF2B5EF4-FFF2-40B4-BE49-F238E27FC236}">
                <a16:creationId xmlns:a16="http://schemas.microsoft.com/office/drawing/2014/main" id="{729C7831-EE1B-4C81-A54E-FE7D772584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121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6" name="Group 105">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7" name="Straight Connector 106">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9"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10"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11" name="Isosceles Triangle 110">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12"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13"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14"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15" name="Isosceles Triangle 114">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16" name="Isosceles Triangle 115">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3" name="Image 2">
            <a:extLst>
              <a:ext uri="{FF2B5EF4-FFF2-40B4-BE49-F238E27FC236}">
                <a16:creationId xmlns:a16="http://schemas.microsoft.com/office/drawing/2014/main" id="{169B7FF9-51D1-A10F-3D2C-4E804C31D0F1}"/>
              </a:ext>
            </a:extLst>
          </p:cNvPr>
          <p:cNvPicPr>
            <a:picLocks noChangeAspect="1"/>
          </p:cNvPicPr>
          <p:nvPr/>
        </p:nvPicPr>
        <p:blipFill>
          <a:blip r:embed="rId2"/>
          <a:srcRect l="800" t="3508" r="-1" b="4293"/>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18" name="Isosceles Triangle 117">
            <a:extLst>
              <a:ext uri="{FF2B5EF4-FFF2-40B4-BE49-F238E27FC236}">
                <a16:creationId xmlns:a16="http://schemas.microsoft.com/office/drawing/2014/main" id="{ECD25CC7-FC66-488C-8D61-0FE7ECF16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 name="Rectangle 3"/>
          <p:cNvSpPr/>
          <p:nvPr/>
        </p:nvSpPr>
        <p:spPr>
          <a:xfrm>
            <a:off x="2758927" y="1107613"/>
            <a:ext cx="6424440" cy="3880773"/>
          </a:xfrm>
          <a:prstGeom prst="rect">
            <a:avLst/>
          </a:prstGeom>
        </p:spPr>
        <p:txBody>
          <a:bodyPr vert="horz" lIns="91440" tIns="45720" rIns="91440" bIns="45720" rtlCol="0">
            <a:noAutofit/>
          </a:bodyPr>
          <a:lstStyle/>
          <a:p>
            <a:pPr>
              <a:lnSpc>
                <a:spcPct val="90000"/>
              </a:lnSpc>
              <a:spcBef>
                <a:spcPts val="1000"/>
              </a:spcBef>
              <a:buClr>
                <a:schemeClr val="accent1"/>
              </a:buClr>
              <a:buSzPct val="80000"/>
              <a:buFont typeface="Wingdings 3" charset="2"/>
              <a:buChar char=""/>
            </a:pPr>
            <a:r>
              <a:rPr lang="en-US" sz="2200" b="1" dirty="0">
                <a:solidFill>
                  <a:srgbClr val="002060"/>
                </a:solidFill>
                <a:latin typeface="Arial Narrow" panose="020B0606020202030204" pitchFamily="34" charset="0"/>
              </a:rPr>
              <a:t>5 Responses</a:t>
            </a:r>
          </a:p>
          <a:p>
            <a:pPr>
              <a:lnSpc>
                <a:spcPct val="90000"/>
              </a:lnSpc>
              <a:spcBef>
                <a:spcPts val="1000"/>
              </a:spcBef>
              <a:buClr>
                <a:schemeClr val="accent1"/>
              </a:buClr>
              <a:buSzPct val="80000"/>
              <a:buFont typeface="Wingdings 3" charset="2"/>
              <a:buChar char=""/>
            </a:pPr>
            <a:endParaRPr lang="en-US" sz="2200" b="1" dirty="0">
              <a:solidFill>
                <a:srgbClr val="002060"/>
              </a:solidFill>
              <a:latin typeface="Arial Narrow" panose="020B0606020202030204" pitchFamily="34" charset="0"/>
            </a:endParaRPr>
          </a:p>
          <a:p>
            <a:pPr>
              <a:lnSpc>
                <a:spcPct val="90000"/>
              </a:lnSpc>
              <a:spcBef>
                <a:spcPts val="1000"/>
              </a:spcBef>
              <a:buClr>
                <a:schemeClr val="accent1"/>
              </a:buClr>
              <a:buSzPct val="80000"/>
            </a:pPr>
            <a:endParaRPr lang="en-US" sz="2200" dirty="0">
              <a:solidFill>
                <a:srgbClr val="002060"/>
              </a:solidFill>
              <a:latin typeface="Arial Narrow" panose="020B0606020202030204" pitchFamily="34" charset="0"/>
            </a:endParaRPr>
          </a:p>
          <a:p>
            <a:pPr>
              <a:lnSpc>
                <a:spcPct val="90000"/>
              </a:lnSpc>
              <a:spcBef>
                <a:spcPts val="1000"/>
              </a:spcBef>
              <a:buClr>
                <a:schemeClr val="accent1"/>
              </a:buClr>
              <a:buSzPct val="80000"/>
              <a:buFont typeface="Wingdings 3" charset="2"/>
              <a:buChar char=""/>
            </a:pPr>
            <a:r>
              <a:rPr lang="en-US" sz="2200" dirty="0">
                <a:solidFill>
                  <a:srgbClr val="002060"/>
                </a:solidFill>
                <a:latin typeface="Arial Narrow" panose="020B0606020202030204" pitchFamily="34" charset="0"/>
              </a:rPr>
              <a:t> Agreement/disagreement with the ideas in the text.</a:t>
            </a:r>
          </a:p>
          <a:p>
            <a:pPr>
              <a:lnSpc>
                <a:spcPct val="90000"/>
              </a:lnSpc>
              <a:spcBef>
                <a:spcPts val="1000"/>
              </a:spcBef>
              <a:buClr>
                <a:schemeClr val="accent1"/>
              </a:buClr>
              <a:buSzPct val="80000"/>
              <a:buFont typeface="Wingdings 3" charset="2"/>
              <a:buChar char=""/>
            </a:pPr>
            <a:r>
              <a:rPr lang="en-US" sz="2200" dirty="0">
                <a:solidFill>
                  <a:srgbClr val="002060"/>
                </a:solidFill>
                <a:latin typeface="Arial Narrow" panose="020B0606020202030204" pitchFamily="34" charset="0"/>
              </a:rPr>
              <a:t> Reaction to how the ideas in the text relate to your own experience.</a:t>
            </a:r>
          </a:p>
          <a:p>
            <a:pPr>
              <a:lnSpc>
                <a:spcPct val="90000"/>
              </a:lnSpc>
              <a:spcBef>
                <a:spcPts val="1000"/>
              </a:spcBef>
              <a:buClr>
                <a:schemeClr val="accent1"/>
              </a:buClr>
              <a:buSzPct val="80000"/>
              <a:buFont typeface="Wingdings 3" charset="2"/>
              <a:buChar char=""/>
            </a:pPr>
            <a:r>
              <a:rPr lang="en-US" sz="2200" dirty="0">
                <a:solidFill>
                  <a:srgbClr val="002060"/>
                </a:solidFill>
                <a:latin typeface="Arial Narrow" panose="020B0606020202030204" pitchFamily="34" charset="0"/>
              </a:rPr>
              <a:t> Reaction to how ideas in the text relate to other things you've read.</a:t>
            </a:r>
          </a:p>
          <a:p>
            <a:pPr>
              <a:lnSpc>
                <a:spcPct val="90000"/>
              </a:lnSpc>
              <a:spcBef>
                <a:spcPts val="1000"/>
              </a:spcBef>
              <a:buClr>
                <a:schemeClr val="accent1"/>
              </a:buClr>
              <a:buSzPct val="80000"/>
              <a:buFont typeface="Wingdings 3" charset="2"/>
              <a:buChar char=""/>
            </a:pPr>
            <a:r>
              <a:rPr lang="en-US" sz="2200" dirty="0">
                <a:solidFill>
                  <a:srgbClr val="002060"/>
                </a:solidFill>
                <a:latin typeface="Arial Narrow" panose="020B0606020202030204" pitchFamily="34" charset="0"/>
              </a:rPr>
              <a:t> Your analysis of the author and audience.</a:t>
            </a:r>
          </a:p>
          <a:p>
            <a:pPr>
              <a:lnSpc>
                <a:spcPct val="90000"/>
              </a:lnSpc>
              <a:spcBef>
                <a:spcPts val="1000"/>
              </a:spcBef>
              <a:buClr>
                <a:schemeClr val="accent1"/>
              </a:buClr>
              <a:buSzPct val="80000"/>
              <a:buFont typeface="Wingdings 3" charset="2"/>
              <a:buChar char=""/>
            </a:pPr>
            <a:r>
              <a:rPr lang="en-US" sz="2200" dirty="0">
                <a:solidFill>
                  <a:srgbClr val="002060"/>
                </a:solidFill>
                <a:latin typeface="Arial Narrow" panose="020B0606020202030204" pitchFamily="34" charset="0"/>
              </a:rPr>
              <a:t> Your evaluation of how this text tries to convince the reader and whether it is effective.</a:t>
            </a:r>
            <a:endParaRPr lang="en-US" sz="2200" b="0" i="0" u="none" strike="noStrike" dirty="0">
              <a:solidFill>
                <a:srgbClr val="002060"/>
              </a:solidFill>
              <a:effectLst/>
              <a:latin typeface="Arial Narrow" panose="020B0606020202030204" pitchFamily="34" charset="0"/>
            </a:endParaRPr>
          </a:p>
        </p:txBody>
      </p:sp>
      <p:sp>
        <p:nvSpPr>
          <p:cNvPr id="2" name="Espace réservé du pied de page 1"/>
          <p:cNvSpPr>
            <a:spLocks noGrp="1"/>
          </p:cNvSpPr>
          <p:nvPr>
            <p:ph type="ftr" sz="quarter" idx="11"/>
          </p:nvPr>
        </p:nvSpPr>
        <p:spPr>
          <a:xfrm>
            <a:off x="2849563" y="6041362"/>
            <a:ext cx="4125383"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DULASP Intermediate M1 2025/2026</a:t>
            </a:r>
            <a:endParaRPr lang="en-US" kern="1200" dirty="0">
              <a:solidFill>
                <a:schemeClr val="tx1">
                  <a:tint val="75000"/>
                </a:schemeClr>
              </a:solidFill>
              <a:latin typeface="+mn-lt"/>
              <a:ea typeface="+mn-ea"/>
              <a:cs typeface="+mn-cs"/>
            </a:endParaRPr>
          </a:p>
        </p:txBody>
      </p:sp>
    </p:spTree>
    <p:extLst>
      <p:ext uri="{BB962C8B-B14F-4D97-AF65-F5344CB8AC3E}">
        <p14:creationId xmlns:p14="http://schemas.microsoft.com/office/powerpoint/2010/main" val="3650499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1" name="Group 80">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2" name="Straight Connector 81">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84"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5"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6" name="Isosceles Triangle 85">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7"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8"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9"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90" name="Isosceles Triangle 89">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91" name="Isosceles Triangle 90">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useBgFill="1">
        <p:nvSpPr>
          <p:cNvPr id="93" name="Rectangle 92">
            <a:extLst>
              <a:ext uri="{FF2B5EF4-FFF2-40B4-BE49-F238E27FC236}">
                <a16:creationId xmlns:a16="http://schemas.microsoft.com/office/drawing/2014/main" id="{4A5A35EE-7AE1-4E24-8916-B0122B974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Hot air balloon taking off in desert under Milky Way">
            <a:extLst>
              <a:ext uri="{FF2B5EF4-FFF2-40B4-BE49-F238E27FC236}">
                <a16:creationId xmlns:a16="http://schemas.microsoft.com/office/drawing/2014/main" id="{B517C02E-7D84-9389-2725-0E5E18144F5A}"/>
              </a:ext>
            </a:extLst>
          </p:cNvPr>
          <p:cNvPicPr>
            <a:picLocks noChangeAspect="1"/>
          </p:cNvPicPr>
          <p:nvPr/>
        </p:nvPicPr>
        <p:blipFill rotWithShape="1">
          <a:blip r:embed="rId2">
            <a:duotone>
              <a:schemeClr val="bg2">
                <a:shade val="45000"/>
                <a:satMod val="135000"/>
              </a:schemeClr>
              <a:prstClr val="white"/>
            </a:duotone>
            <a:alphaModFix amt="25000"/>
          </a:blip>
          <a:srcRect b="16357"/>
          <a:stretch/>
        </p:blipFill>
        <p:spPr>
          <a:xfrm>
            <a:off x="1" y="10"/>
            <a:ext cx="12191999" cy="6857990"/>
          </a:xfrm>
          <a:prstGeom prst="rect">
            <a:avLst/>
          </a:prstGeom>
        </p:spPr>
      </p:pic>
      <p:grpSp>
        <p:nvGrpSpPr>
          <p:cNvPr id="95" name="Group 94">
            <a:extLst>
              <a:ext uri="{FF2B5EF4-FFF2-40B4-BE49-F238E27FC236}">
                <a16:creationId xmlns:a16="http://schemas.microsoft.com/office/drawing/2014/main" id="{F3BC879B-A529-47C3-A6A5-914D67AAAA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6" name="Straight Connector 95">
              <a:extLst>
                <a:ext uri="{FF2B5EF4-FFF2-40B4-BE49-F238E27FC236}">
                  <a16:creationId xmlns:a16="http://schemas.microsoft.com/office/drawing/2014/main" id="{DCE937C4-AD3B-4C21-A5D1-4010EAA70C6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7" name="Straight Connector 96">
              <a:extLst>
                <a:ext uri="{FF2B5EF4-FFF2-40B4-BE49-F238E27FC236}">
                  <a16:creationId xmlns:a16="http://schemas.microsoft.com/office/drawing/2014/main" id="{4986751B-E456-450E-8103-86D186F55F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8" name="Rectangle 23">
              <a:extLst>
                <a:ext uri="{FF2B5EF4-FFF2-40B4-BE49-F238E27FC236}">
                  <a16:creationId xmlns:a16="http://schemas.microsoft.com/office/drawing/2014/main" id="{7A7080CB-F07A-45DB-98B4-1BCEEFC2D8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99" name="Rectangle 25">
              <a:extLst>
                <a:ext uri="{FF2B5EF4-FFF2-40B4-BE49-F238E27FC236}">
                  <a16:creationId xmlns:a16="http://schemas.microsoft.com/office/drawing/2014/main" id="{43DABF26-4789-46EF-843D-D8974E51B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0" name="Isosceles Triangle 99">
              <a:extLst>
                <a:ext uri="{FF2B5EF4-FFF2-40B4-BE49-F238E27FC236}">
                  <a16:creationId xmlns:a16="http://schemas.microsoft.com/office/drawing/2014/main" id="{CF33A112-C756-43C1-8DA7-13D97888B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1" name="Rectangle 27">
              <a:extLst>
                <a:ext uri="{FF2B5EF4-FFF2-40B4-BE49-F238E27FC236}">
                  <a16:creationId xmlns:a16="http://schemas.microsoft.com/office/drawing/2014/main" id="{FDCCB7E1-C0C5-4607-ADB9-05E385551A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2" name="Rectangle 28">
              <a:extLst>
                <a:ext uri="{FF2B5EF4-FFF2-40B4-BE49-F238E27FC236}">
                  <a16:creationId xmlns:a16="http://schemas.microsoft.com/office/drawing/2014/main" id="{71C3B597-3C1A-490D-B48E-19BF2BD8D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3" name="Rectangle 29">
              <a:extLst>
                <a:ext uri="{FF2B5EF4-FFF2-40B4-BE49-F238E27FC236}">
                  <a16:creationId xmlns:a16="http://schemas.microsoft.com/office/drawing/2014/main" id="{DA3635CF-FEC9-43B7-A12B-1A736C7C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4" name="Isosceles Triangle 103">
              <a:extLst>
                <a:ext uri="{FF2B5EF4-FFF2-40B4-BE49-F238E27FC236}">
                  <a16:creationId xmlns:a16="http://schemas.microsoft.com/office/drawing/2014/main" id="{CEDF3AA6-619F-44C9-A06F-9C38A91197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5" name="Isosceles Triangle 104">
              <a:extLst>
                <a:ext uri="{FF2B5EF4-FFF2-40B4-BE49-F238E27FC236}">
                  <a16:creationId xmlns:a16="http://schemas.microsoft.com/office/drawing/2014/main" id="{79D458F0-4F1F-4713-88F7-B65AFE8EB3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p:nvSpPr>
          <p:cNvPr id="5" name="ZoneTexte 4"/>
          <p:cNvSpPr txBox="1"/>
          <p:nvPr/>
        </p:nvSpPr>
        <p:spPr>
          <a:xfrm>
            <a:off x="736566" y="-58203"/>
            <a:ext cx="9825600" cy="1320800"/>
          </a:xfrm>
          <a:prstGeom prst="rect">
            <a:avLst/>
          </a:prstGeom>
        </p:spPr>
        <p:txBody>
          <a:bodyPr vert="horz" lIns="91440" tIns="45720" rIns="91440" bIns="45720" rtlCol="0" anchor="t">
            <a:normAutofit/>
          </a:bodyPr>
          <a:lstStyle/>
          <a:p>
            <a:pPr>
              <a:spcBef>
                <a:spcPct val="0"/>
              </a:spcBef>
              <a:spcAft>
                <a:spcPts val="600"/>
              </a:spcAft>
            </a:pPr>
            <a:r>
              <a:rPr lang="en-US" sz="3600" spc="600" dirty="0">
                <a:solidFill>
                  <a:schemeClr val="accent1"/>
                </a:solidFill>
                <a:effectLst>
                  <a:outerShdw blurRad="38100" dist="38100" dir="2700000" algn="tl">
                    <a:srgbClr val="000000">
                      <a:alpha val="43137"/>
                    </a:srgbClr>
                  </a:outerShdw>
                </a:effectLst>
                <a:latin typeface="+mj-lt"/>
                <a:ea typeface="+mj-ea"/>
                <a:cs typeface="+mj-cs"/>
              </a:rPr>
              <a:t>How to write a Letter to the Editor</a:t>
            </a:r>
          </a:p>
        </p:txBody>
      </p:sp>
      <p:sp>
        <p:nvSpPr>
          <p:cNvPr id="4" name="Rectangle 3"/>
          <p:cNvSpPr/>
          <p:nvPr/>
        </p:nvSpPr>
        <p:spPr>
          <a:xfrm>
            <a:off x="341255" y="1262597"/>
            <a:ext cx="9721893" cy="4400784"/>
          </a:xfrm>
          <a:prstGeom prst="rect">
            <a:avLst/>
          </a:prstGeom>
        </p:spPr>
        <p:txBody>
          <a:bodyPr vert="horz" lIns="91440" tIns="45720" rIns="91440" bIns="45720" rtlCol="0">
            <a:noAutofit/>
          </a:bodyPr>
          <a:lstStyle/>
          <a:p>
            <a:pPr>
              <a:lnSpc>
                <a:spcPct val="90000"/>
              </a:lnSpc>
              <a:spcBef>
                <a:spcPts val="1000"/>
              </a:spcBef>
              <a:buClr>
                <a:schemeClr val="accent1"/>
              </a:buClr>
              <a:buSzPct val="80000"/>
              <a:buFont typeface="Wingdings 3" charset="2"/>
              <a:buChar char=""/>
            </a:pPr>
            <a:r>
              <a:rPr lang="en-US" sz="1600" b="1" dirty="0">
                <a:solidFill>
                  <a:srgbClr val="002060"/>
                </a:solidFill>
                <a:latin typeface="Arial Narrow" panose="020B0606020202030204" pitchFamily="34" charset="0"/>
              </a:rPr>
              <a:t>OPEN THE LETTER WITH A SIMPLE SALUTATION</a:t>
            </a:r>
            <a:r>
              <a:rPr lang="en-US" sz="1600" dirty="0">
                <a:solidFill>
                  <a:srgbClr val="002060"/>
                </a:solidFill>
                <a:latin typeface="Arial Narrow" panose="020B0606020202030204" pitchFamily="34" charset="0"/>
              </a:rPr>
              <a:t>: if you don't know the editor's name, a simple "To the Editor of the Daily Sun," or just “To the Editor:” is sufficient. If you have the editor's name, however, you should use it to increase the possibilities of your letter being read.</a:t>
            </a:r>
          </a:p>
          <a:p>
            <a:pPr>
              <a:lnSpc>
                <a:spcPct val="90000"/>
              </a:lnSpc>
              <a:spcBef>
                <a:spcPts val="1000"/>
              </a:spcBef>
              <a:buClr>
                <a:schemeClr val="accent1"/>
              </a:buClr>
              <a:buSzPct val="80000"/>
              <a:buFont typeface="Wingdings 3" charset="2"/>
              <a:buChar char=""/>
            </a:pPr>
            <a:r>
              <a:rPr lang="en-US" sz="1600" b="1" dirty="0">
                <a:solidFill>
                  <a:srgbClr val="002060"/>
                </a:solidFill>
                <a:latin typeface="Arial Narrow" panose="020B0606020202030204" pitchFamily="34" charset="0"/>
              </a:rPr>
              <a:t>GRAB THE READER'S ATTENTION</a:t>
            </a:r>
            <a:r>
              <a:rPr lang="en-US" sz="1600" dirty="0">
                <a:solidFill>
                  <a:srgbClr val="002060"/>
                </a:solidFill>
                <a:latin typeface="Arial Narrow" panose="020B0606020202030204" pitchFamily="34" charset="0"/>
              </a:rPr>
              <a:t>: your opening sentence is very important. It should tell readers what you’re writing about, and make them want to read more.</a:t>
            </a:r>
          </a:p>
          <a:p>
            <a:pPr>
              <a:lnSpc>
                <a:spcPct val="90000"/>
              </a:lnSpc>
              <a:spcBef>
                <a:spcPts val="1000"/>
              </a:spcBef>
              <a:buClr>
                <a:schemeClr val="accent1"/>
              </a:buClr>
              <a:buSzPct val="80000"/>
              <a:buFont typeface="Wingdings 3" charset="2"/>
              <a:buChar char=""/>
            </a:pPr>
            <a:r>
              <a:rPr lang="en-US" sz="1600" b="1" dirty="0">
                <a:solidFill>
                  <a:srgbClr val="002060"/>
                </a:solidFill>
                <a:latin typeface="Arial Narrow" panose="020B0606020202030204" pitchFamily="34" charset="0"/>
              </a:rPr>
              <a:t>EXPLAIN WHAT THE LETTER IS ABOUT AT THE START</a:t>
            </a:r>
            <a:r>
              <a:rPr lang="en-US" sz="1600" dirty="0">
                <a:solidFill>
                  <a:srgbClr val="002060"/>
                </a:solidFill>
                <a:latin typeface="Arial Narrow" panose="020B0606020202030204" pitchFamily="34" charset="0"/>
              </a:rPr>
              <a:t>.</a:t>
            </a:r>
          </a:p>
          <a:p>
            <a:pPr>
              <a:lnSpc>
                <a:spcPct val="90000"/>
              </a:lnSpc>
              <a:spcBef>
                <a:spcPts val="1000"/>
              </a:spcBef>
              <a:buClr>
                <a:schemeClr val="accent1"/>
              </a:buClr>
              <a:buSzPct val="80000"/>
              <a:buFont typeface="Wingdings 3" charset="2"/>
              <a:buChar char=""/>
            </a:pPr>
            <a:r>
              <a:rPr lang="en-US" sz="1600" b="1" dirty="0">
                <a:solidFill>
                  <a:srgbClr val="002060"/>
                </a:solidFill>
                <a:latin typeface="Arial Narrow" panose="020B0606020202030204" pitchFamily="34" charset="0"/>
              </a:rPr>
              <a:t>EXPLAIN WHY THE ISSUE IS IMPORTANT.</a:t>
            </a:r>
          </a:p>
          <a:p>
            <a:pPr>
              <a:lnSpc>
                <a:spcPct val="90000"/>
              </a:lnSpc>
              <a:spcBef>
                <a:spcPts val="1000"/>
              </a:spcBef>
              <a:buClr>
                <a:schemeClr val="accent1"/>
              </a:buClr>
              <a:buSzPct val="80000"/>
              <a:buFont typeface="Wingdings 3" charset="2"/>
              <a:buChar char=""/>
            </a:pPr>
            <a:r>
              <a:rPr lang="en-US" sz="1600" b="1" dirty="0">
                <a:solidFill>
                  <a:srgbClr val="002060"/>
                </a:solidFill>
                <a:latin typeface="Arial Narrow" panose="020B0606020202030204" pitchFamily="34" charset="0"/>
              </a:rPr>
              <a:t>EVIDENCE FOR ANY PRAISE OR CRITICISM</a:t>
            </a:r>
            <a:r>
              <a:rPr lang="en-US" sz="1600" dirty="0">
                <a:solidFill>
                  <a:srgbClr val="002060"/>
                </a:solidFill>
                <a:latin typeface="Arial Narrow" panose="020B0606020202030204" pitchFamily="34" charset="0"/>
              </a:rPr>
              <a:t>.</a:t>
            </a:r>
          </a:p>
          <a:p>
            <a:pPr>
              <a:lnSpc>
                <a:spcPct val="90000"/>
              </a:lnSpc>
              <a:spcBef>
                <a:spcPts val="1000"/>
              </a:spcBef>
              <a:buClr>
                <a:schemeClr val="accent1"/>
              </a:buClr>
              <a:buSzPct val="80000"/>
              <a:buFont typeface="Wingdings 3" charset="2"/>
              <a:buChar char=""/>
            </a:pPr>
            <a:r>
              <a:rPr lang="en-US" sz="1600" b="1" dirty="0">
                <a:solidFill>
                  <a:srgbClr val="002060"/>
                </a:solidFill>
                <a:latin typeface="Arial Narrow" panose="020B0606020202030204" pitchFamily="34" charset="0"/>
              </a:rPr>
              <a:t>STATE YOUR OPINION ABOUT WHAT SHOULD BE DONE</a:t>
            </a:r>
            <a:r>
              <a:rPr lang="en-US" sz="1600" dirty="0">
                <a:solidFill>
                  <a:srgbClr val="002060"/>
                </a:solidFill>
                <a:latin typeface="Arial Narrow" panose="020B0606020202030204" pitchFamily="34" charset="0"/>
              </a:rPr>
              <a:t>.</a:t>
            </a:r>
          </a:p>
          <a:p>
            <a:pPr>
              <a:lnSpc>
                <a:spcPct val="90000"/>
              </a:lnSpc>
              <a:spcBef>
                <a:spcPts val="1000"/>
              </a:spcBef>
              <a:buClr>
                <a:schemeClr val="accent1"/>
              </a:buClr>
              <a:buSzPct val="80000"/>
              <a:buFont typeface="Wingdings 3" charset="2"/>
              <a:buChar char=""/>
            </a:pPr>
            <a:r>
              <a:rPr lang="en-US" sz="1600" b="1" dirty="0">
                <a:solidFill>
                  <a:srgbClr val="002060"/>
                </a:solidFill>
                <a:latin typeface="Arial Narrow" panose="020B0606020202030204" pitchFamily="34" charset="0"/>
              </a:rPr>
              <a:t>KEEP IT BRIEF</a:t>
            </a:r>
            <a:r>
              <a:rPr lang="en-US" sz="1600" dirty="0">
                <a:solidFill>
                  <a:srgbClr val="002060"/>
                </a:solidFill>
                <a:latin typeface="Arial Narrow" panose="020B0606020202030204" pitchFamily="34" charset="0"/>
              </a:rPr>
              <a:t>: Generally, shorter letters have a better chance of being published</a:t>
            </a:r>
          </a:p>
          <a:p>
            <a:pPr>
              <a:lnSpc>
                <a:spcPct val="90000"/>
              </a:lnSpc>
              <a:spcBef>
                <a:spcPts val="1000"/>
              </a:spcBef>
              <a:buClr>
                <a:schemeClr val="accent1"/>
              </a:buClr>
              <a:buSzPct val="80000"/>
              <a:buFont typeface="Wingdings 3" charset="2"/>
              <a:buChar char=""/>
            </a:pPr>
            <a:r>
              <a:rPr lang="en-US" sz="1600" b="1" dirty="0">
                <a:solidFill>
                  <a:srgbClr val="002060"/>
                </a:solidFill>
                <a:latin typeface="Arial Narrow" panose="020B0606020202030204" pitchFamily="34" charset="0"/>
              </a:rPr>
              <a:t>SIGN THE LETTER</a:t>
            </a:r>
            <a:r>
              <a:rPr lang="en-US" sz="1600" dirty="0">
                <a:solidFill>
                  <a:srgbClr val="002060"/>
                </a:solidFill>
                <a:latin typeface="Arial Narrow" panose="020B0606020202030204" pitchFamily="34" charset="0"/>
              </a:rPr>
              <a:t>: Be sure to write your full name (and title, if relevant) and to include your address, phone number, and e-mail address. Newspapers won't print anonymous letters</a:t>
            </a:r>
          </a:p>
          <a:p>
            <a:pPr>
              <a:lnSpc>
                <a:spcPct val="90000"/>
              </a:lnSpc>
              <a:spcBef>
                <a:spcPts val="1000"/>
              </a:spcBef>
              <a:buClr>
                <a:schemeClr val="accent1"/>
              </a:buClr>
              <a:buSzPct val="80000"/>
              <a:buFont typeface="Wingdings 3" charset="2"/>
              <a:buChar char=""/>
            </a:pPr>
            <a:r>
              <a:rPr lang="en-US" sz="1600" b="1" dirty="0">
                <a:solidFill>
                  <a:srgbClr val="002060"/>
                </a:solidFill>
                <a:latin typeface="Arial Narrow" panose="020B0606020202030204" pitchFamily="34" charset="0"/>
              </a:rPr>
              <a:t>PROOFREAD YOUR LETTER </a:t>
            </a:r>
            <a:r>
              <a:rPr lang="en-US" sz="1600" dirty="0">
                <a:solidFill>
                  <a:srgbClr val="002060"/>
                </a:solidFill>
                <a:latin typeface="Arial Narrow" panose="020B0606020202030204" pitchFamily="34" charset="0"/>
              </a:rPr>
              <a:t>and make sure it goes straight to the point right until the end.</a:t>
            </a:r>
          </a:p>
          <a:p>
            <a:pPr>
              <a:lnSpc>
                <a:spcPct val="90000"/>
              </a:lnSpc>
              <a:spcBef>
                <a:spcPts val="1000"/>
              </a:spcBef>
              <a:buClr>
                <a:schemeClr val="accent1"/>
              </a:buClr>
              <a:buSzPct val="80000"/>
            </a:pPr>
            <a:endParaRPr lang="en-US" sz="1600" dirty="0">
              <a:solidFill>
                <a:srgbClr val="002060"/>
              </a:solidFill>
              <a:latin typeface="Arial Narrow" panose="020B0606020202030204" pitchFamily="34" charset="0"/>
            </a:endParaRPr>
          </a:p>
          <a:p>
            <a:pPr>
              <a:lnSpc>
                <a:spcPct val="90000"/>
              </a:lnSpc>
              <a:spcBef>
                <a:spcPts val="1000"/>
              </a:spcBef>
              <a:buClr>
                <a:schemeClr val="accent1"/>
              </a:buClr>
              <a:buSzPct val="80000"/>
            </a:pPr>
            <a:r>
              <a:rPr lang="en-US" sz="1600" dirty="0">
                <a:solidFill>
                  <a:srgbClr val="002060"/>
                </a:solidFill>
                <a:latin typeface="Arial Narrow" panose="020B0606020202030204" pitchFamily="34" charset="0"/>
              </a:rPr>
              <a:t>A newspaper may not print every letter it receives, but clear, well-written letters are likely to be given more serious consideration.</a:t>
            </a:r>
          </a:p>
        </p:txBody>
      </p:sp>
      <p:sp>
        <p:nvSpPr>
          <p:cNvPr id="2" name="Espace réservé du pied de page 1"/>
          <p:cNvSpPr>
            <a:spLocks noGrp="1"/>
          </p:cNvSpPr>
          <p:nvPr>
            <p:ph type="ftr" sz="quarter" idx="11"/>
          </p:nvPr>
        </p:nvSpPr>
        <p:spPr>
          <a:xfrm>
            <a:off x="677334" y="6041362"/>
            <a:ext cx="5528229"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DULASP Intermediate M1 2025/2026</a:t>
            </a:r>
          </a:p>
        </p:txBody>
      </p:sp>
    </p:spTree>
    <p:extLst>
      <p:ext uri="{BB962C8B-B14F-4D97-AF65-F5344CB8AC3E}">
        <p14:creationId xmlns:p14="http://schemas.microsoft.com/office/powerpoint/2010/main" val="3675575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a:t>DULASP Intermediate M1 2025/2026</a:t>
            </a:r>
            <a:endParaRPr lang="fr-FR" dirty="0"/>
          </a:p>
        </p:txBody>
      </p:sp>
      <p:sp>
        <p:nvSpPr>
          <p:cNvPr id="4" name="Rectangle 3"/>
          <p:cNvSpPr/>
          <p:nvPr/>
        </p:nvSpPr>
        <p:spPr>
          <a:xfrm>
            <a:off x="414068" y="362309"/>
            <a:ext cx="8729932" cy="5878532"/>
          </a:xfrm>
          <a:prstGeom prst="rect">
            <a:avLst/>
          </a:prstGeom>
        </p:spPr>
        <p:txBody>
          <a:bodyPr wrap="square">
            <a:spAutoFit/>
          </a:bodyPr>
          <a:lstStyle/>
          <a:p>
            <a:r>
              <a:rPr lang="en-US" sz="4800" spc="600" dirty="0">
                <a:solidFill>
                  <a:srgbClr val="002060"/>
                </a:solidFill>
                <a:effectLst>
                  <a:outerShdw blurRad="38100" dist="38100" dir="2700000" algn="tl">
                    <a:srgbClr val="000000">
                      <a:alpha val="43137"/>
                    </a:srgbClr>
                  </a:outerShdw>
                </a:effectLst>
                <a:latin typeface="Arial Narrow" panose="020B0606020202030204" pitchFamily="34" charset="0"/>
              </a:rPr>
              <a:t>Writing Your Response</a:t>
            </a:r>
          </a:p>
          <a:p>
            <a:endParaRPr lang="en-US" dirty="0">
              <a:solidFill>
                <a:srgbClr val="002060"/>
              </a:solidFill>
              <a:effectLst>
                <a:outerShdw blurRad="38100" dist="38100" dir="2700000" algn="tl">
                  <a:srgbClr val="000000">
                    <a:alpha val="43137"/>
                  </a:srgbClr>
                </a:outerShdw>
              </a:effectLst>
              <a:latin typeface="Arial Narrow" panose="020B0606020202030204" pitchFamily="34" charset="0"/>
            </a:endParaRPr>
          </a:p>
          <a:p>
            <a:pPr>
              <a:buFont typeface="+mj-lt"/>
              <a:buAutoNum type="arabicPeriod"/>
            </a:pPr>
            <a:endParaRPr lang="en-US" dirty="0">
              <a:solidFill>
                <a:srgbClr val="002060"/>
              </a:solidFill>
              <a:latin typeface="Arial Narrow" panose="020B0606020202030204" pitchFamily="34" charset="0"/>
            </a:endParaRPr>
          </a:p>
          <a:p>
            <a:pPr marL="285750" indent="-285750">
              <a:buFont typeface="Wingdings" panose="05000000000000000000" pitchFamily="2" charset="2"/>
              <a:buChar char="Ø"/>
            </a:pPr>
            <a:r>
              <a:rPr lang="en-US" sz="2000" dirty="0">
                <a:solidFill>
                  <a:srgbClr val="002060"/>
                </a:solidFill>
                <a:latin typeface="Arial Narrow" panose="020B0606020202030204" pitchFamily="34" charset="0"/>
              </a:rPr>
              <a:t>You can agree with the article and explain two or more why you agree.</a:t>
            </a:r>
          </a:p>
          <a:p>
            <a:pPr marL="285750" indent="-285750">
              <a:buFont typeface="Wingdings" panose="05000000000000000000" pitchFamily="2" charset="2"/>
              <a:buChar char="Ø"/>
            </a:pPr>
            <a:r>
              <a:rPr lang="en-US" sz="2000" dirty="0">
                <a:solidFill>
                  <a:srgbClr val="002060"/>
                </a:solidFill>
                <a:latin typeface="Arial Narrow" panose="020B0606020202030204" pitchFamily="34" charset="0"/>
              </a:rPr>
              <a:t>You can disagree with the article and explain two or more reasons why.</a:t>
            </a:r>
          </a:p>
          <a:p>
            <a:pPr marL="285750" indent="-285750">
              <a:buFont typeface="Wingdings" panose="05000000000000000000" pitchFamily="2" charset="2"/>
              <a:buChar char="Ø"/>
            </a:pPr>
            <a:r>
              <a:rPr lang="en-US" sz="2000" dirty="0">
                <a:solidFill>
                  <a:srgbClr val="002060"/>
                </a:solidFill>
                <a:latin typeface="Arial Narrow" panose="020B0606020202030204" pitchFamily="34" charset="0"/>
              </a:rPr>
              <a:t>You can agree with some parts of the article and disagree with other parts and explain why.</a:t>
            </a:r>
          </a:p>
          <a:p>
            <a:pPr marL="285750" indent="-285750">
              <a:buFont typeface="Wingdings" panose="05000000000000000000" pitchFamily="2" charset="2"/>
              <a:buChar char="Ø"/>
            </a:pPr>
            <a:r>
              <a:rPr lang="en-US" sz="2000" dirty="0">
                <a:solidFill>
                  <a:srgbClr val="002060"/>
                </a:solidFill>
                <a:latin typeface="Arial Narrow" panose="020B0606020202030204" pitchFamily="34" charset="0"/>
              </a:rPr>
              <a:t>You can analyze the rhetorical situation (occasion, purpose, audience, and context) of this article and explain why the author’s personal experience causes them to write this piece.</a:t>
            </a:r>
          </a:p>
          <a:p>
            <a:pPr marL="285750" indent="-285750">
              <a:buFont typeface="Wingdings" panose="05000000000000000000" pitchFamily="2" charset="2"/>
              <a:buChar char="Ø"/>
            </a:pPr>
            <a:r>
              <a:rPr lang="en-US" sz="2000" dirty="0">
                <a:solidFill>
                  <a:srgbClr val="002060"/>
                </a:solidFill>
                <a:latin typeface="Arial Narrow" panose="020B0606020202030204" pitchFamily="34" charset="0"/>
              </a:rPr>
              <a:t>You can take one part of the essay, agreeing or disagreeing with it, and expand on that idea, giving reasons for your reader to agree with you.</a:t>
            </a:r>
          </a:p>
          <a:p>
            <a:pPr marL="285750" indent="-285750">
              <a:buFont typeface="Wingdings" panose="05000000000000000000" pitchFamily="2" charset="2"/>
              <a:buChar char="Ø"/>
            </a:pPr>
            <a:r>
              <a:rPr lang="en-US" sz="2000" dirty="0">
                <a:solidFill>
                  <a:srgbClr val="002060"/>
                </a:solidFill>
                <a:latin typeface="Arial Narrow" panose="020B0606020202030204" pitchFamily="34" charset="0"/>
              </a:rPr>
              <a:t>You can explain your reaction to the article and then analyze how the writer’s style, tone, word choice, and examples made you feel that way.</a:t>
            </a:r>
          </a:p>
          <a:p>
            <a:endParaRPr lang="en-US" dirty="0">
              <a:solidFill>
                <a:srgbClr val="002060"/>
              </a:solidFill>
              <a:latin typeface="Arial Narrow" panose="020B0606020202030204" pitchFamily="34" charset="0"/>
            </a:endParaRPr>
          </a:p>
          <a:p>
            <a:endParaRPr lang="en-US" dirty="0">
              <a:solidFill>
                <a:srgbClr val="002060"/>
              </a:solidFill>
              <a:latin typeface="Arial Narrow" panose="020B0606020202030204" pitchFamily="34" charset="0"/>
            </a:endParaRPr>
          </a:p>
          <a:p>
            <a:r>
              <a:rPr lang="en-US" dirty="0">
                <a:solidFill>
                  <a:srgbClr val="002060"/>
                </a:solidFill>
                <a:latin typeface="Arial Narrow" panose="020B0606020202030204" pitchFamily="34" charset="0"/>
              </a:rPr>
              <a:t>Tip: Remember that all essays have three main parts: introduction, body, and conclusion. </a:t>
            </a:r>
          </a:p>
          <a:p>
            <a:endParaRPr lang="en-US" b="0" i="0" u="none" strike="noStrike" dirty="0">
              <a:solidFill>
                <a:srgbClr val="002060"/>
              </a:solidFill>
              <a:effectLst/>
              <a:latin typeface="Arial Narrow" panose="020B0606020202030204" pitchFamily="34" charset="0"/>
            </a:endParaRPr>
          </a:p>
        </p:txBody>
      </p:sp>
    </p:spTree>
    <p:extLst>
      <p:ext uri="{BB962C8B-B14F-4D97-AF65-F5344CB8AC3E}">
        <p14:creationId xmlns:p14="http://schemas.microsoft.com/office/powerpoint/2010/main" val="983410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7FE20E-F1C1-4C72-B2FA-9D692F146643}"/>
              </a:ext>
            </a:extLst>
          </p:cNvPr>
          <p:cNvSpPr>
            <a:spLocks noGrp="1"/>
          </p:cNvSpPr>
          <p:nvPr>
            <p:ph type="title"/>
          </p:nvPr>
        </p:nvSpPr>
        <p:spPr/>
        <p:txBody>
          <a:bodyPr/>
          <a:lstStyle/>
          <a:p>
            <a:r>
              <a:rPr lang="fr-FR" dirty="0"/>
              <a:t>Warm up: Sharing </a:t>
            </a:r>
            <a:r>
              <a:rPr lang="fr-FR" dirty="0" err="1"/>
              <a:t>your</a:t>
            </a:r>
            <a:r>
              <a:rPr lang="fr-FR" dirty="0"/>
              <a:t> opinion</a:t>
            </a:r>
          </a:p>
        </p:txBody>
      </p:sp>
      <p:sp>
        <p:nvSpPr>
          <p:cNvPr id="3" name="Espace réservé du contenu 2">
            <a:extLst>
              <a:ext uri="{FF2B5EF4-FFF2-40B4-BE49-F238E27FC236}">
                <a16:creationId xmlns:a16="http://schemas.microsoft.com/office/drawing/2014/main" id="{94B1080E-675C-4C7D-A45A-556D1AFEAE35}"/>
              </a:ext>
            </a:extLst>
          </p:cNvPr>
          <p:cNvSpPr>
            <a:spLocks noGrp="1"/>
          </p:cNvSpPr>
          <p:nvPr>
            <p:ph idx="1"/>
          </p:nvPr>
        </p:nvSpPr>
        <p:spPr>
          <a:xfrm>
            <a:off x="2855758" y="2045494"/>
            <a:ext cx="8596668" cy="3880773"/>
          </a:xfrm>
        </p:spPr>
        <p:txBody>
          <a:bodyPr>
            <a:normAutofit/>
          </a:bodyPr>
          <a:lstStyle/>
          <a:p>
            <a:pPr marL="0">
              <a:lnSpc>
                <a:spcPct val="90000"/>
              </a:lnSpc>
            </a:pPr>
            <a:r>
              <a:rPr lang="en-US" sz="2400" dirty="0">
                <a:solidFill>
                  <a:srgbClr val="002060"/>
                </a:solidFill>
                <a:latin typeface="Arial Narrow" panose="020B0606020202030204" pitchFamily="34" charset="0"/>
              </a:rPr>
              <a:t>Ban </a:t>
            </a:r>
            <a:r>
              <a:rPr lang="en-US" sz="2400" dirty="0" err="1">
                <a:solidFill>
                  <a:srgbClr val="002060"/>
                </a:solidFill>
                <a:latin typeface="Arial Narrow" panose="020B0606020202030204" pitchFamily="34" charset="0"/>
              </a:rPr>
              <a:t>TikTok</a:t>
            </a:r>
            <a:r>
              <a:rPr lang="en-US" sz="2400" dirty="0">
                <a:solidFill>
                  <a:srgbClr val="002060"/>
                </a:solidFill>
                <a:latin typeface="Arial Narrow" panose="020B0606020202030204" pitchFamily="34" charset="0"/>
              </a:rPr>
              <a:t> for teenagers?</a:t>
            </a:r>
          </a:p>
          <a:p>
            <a:pPr marL="0">
              <a:lnSpc>
                <a:spcPct val="90000"/>
              </a:lnSpc>
            </a:pPr>
            <a:r>
              <a:rPr lang="en-US" sz="2400" dirty="0">
                <a:solidFill>
                  <a:srgbClr val="002060"/>
                </a:solidFill>
                <a:latin typeface="Arial Narrow" panose="020B0606020202030204" pitchFamily="34" charset="0"/>
              </a:rPr>
              <a:t>Should the libraries be open later at night?</a:t>
            </a:r>
          </a:p>
          <a:p>
            <a:pPr marL="0">
              <a:lnSpc>
                <a:spcPct val="90000"/>
              </a:lnSpc>
            </a:pPr>
            <a:r>
              <a:rPr lang="en-US" sz="2400" dirty="0">
                <a:solidFill>
                  <a:srgbClr val="002060"/>
                </a:solidFill>
                <a:latin typeface="Arial Narrow" panose="020B0606020202030204" pitchFamily="34" charset="0"/>
              </a:rPr>
              <a:t>Should the city build more bike lanes?</a:t>
            </a:r>
          </a:p>
          <a:p>
            <a:pPr marL="0">
              <a:lnSpc>
                <a:spcPct val="90000"/>
              </a:lnSpc>
            </a:pPr>
            <a:r>
              <a:rPr lang="en-US" sz="2400" dirty="0">
                <a:solidFill>
                  <a:srgbClr val="002060"/>
                </a:solidFill>
                <a:latin typeface="Arial Narrow" panose="020B0606020202030204" pitchFamily="34" charset="0"/>
              </a:rPr>
              <a:t>Should pets be allowed in restaurants?</a:t>
            </a:r>
          </a:p>
          <a:p>
            <a:pPr marL="0">
              <a:lnSpc>
                <a:spcPct val="90000"/>
              </a:lnSpc>
            </a:pPr>
            <a:r>
              <a:rPr lang="en-US" sz="2400" dirty="0">
                <a:solidFill>
                  <a:srgbClr val="002060"/>
                </a:solidFill>
                <a:latin typeface="Arial Narrow" panose="020B0606020202030204" pitchFamily="34" charset="0"/>
              </a:rPr>
              <a:t>Is school uniform a good idea?</a:t>
            </a:r>
            <a:endParaRPr lang="fr-FR" sz="2400" dirty="0">
              <a:solidFill>
                <a:srgbClr val="002060"/>
              </a:solidFill>
              <a:latin typeface="Arial Narrow" panose="020B0606020202030204" pitchFamily="34" charset="0"/>
            </a:endParaRPr>
          </a:p>
        </p:txBody>
      </p:sp>
      <p:sp>
        <p:nvSpPr>
          <p:cNvPr id="4" name="Espace réservé du pied de page 3">
            <a:extLst>
              <a:ext uri="{FF2B5EF4-FFF2-40B4-BE49-F238E27FC236}">
                <a16:creationId xmlns:a16="http://schemas.microsoft.com/office/drawing/2014/main" id="{EDD3BF14-5255-4AB4-9465-03CAF56A6853}"/>
              </a:ext>
            </a:extLst>
          </p:cNvPr>
          <p:cNvSpPr>
            <a:spLocks noGrp="1"/>
          </p:cNvSpPr>
          <p:nvPr>
            <p:ph type="ftr" sz="quarter" idx="11"/>
          </p:nvPr>
        </p:nvSpPr>
        <p:spPr/>
        <p:txBody>
          <a:bodyPr/>
          <a:lstStyle/>
          <a:p>
            <a:r>
              <a:rPr lang="fr-FR"/>
              <a:t>DULASP Intermediate M1 2025/2026</a:t>
            </a:r>
          </a:p>
        </p:txBody>
      </p:sp>
    </p:spTree>
    <p:extLst>
      <p:ext uri="{BB962C8B-B14F-4D97-AF65-F5344CB8AC3E}">
        <p14:creationId xmlns:p14="http://schemas.microsoft.com/office/powerpoint/2010/main" val="15823064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3B91555-A923-CB33-8B23-DAABF37FEBBF}"/>
              </a:ext>
            </a:extLst>
          </p:cNvPr>
          <p:cNvSpPr>
            <a:spLocks noGrp="1"/>
          </p:cNvSpPr>
          <p:nvPr>
            <p:ph type="ftr" sz="quarter" idx="11"/>
          </p:nvPr>
        </p:nvSpPr>
        <p:spPr/>
        <p:txBody>
          <a:bodyPr/>
          <a:lstStyle/>
          <a:p>
            <a:r>
              <a:rPr lang="fr-FR"/>
              <a:t>DULASP Intermediate M1 2025/2026</a:t>
            </a:r>
          </a:p>
        </p:txBody>
      </p:sp>
      <p:sp>
        <p:nvSpPr>
          <p:cNvPr id="6" name="ZoneTexte 5">
            <a:extLst>
              <a:ext uri="{FF2B5EF4-FFF2-40B4-BE49-F238E27FC236}">
                <a16:creationId xmlns:a16="http://schemas.microsoft.com/office/drawing/2014/main" id="{C1EADD95-941E-93E0-B484-A430D7C5DD01}"/>
              </a:ext>
            </a:extLst>
          </p:cNvPr>
          <p:cNvSpPr txBox="1"/>
          <p:nvPr/>
        </p:nvSpPr>
        <p:spPr>
          <a:xfrm>
            <a:off x="412954" y="0"/>
            <a:ext cx="9497962" cy="6296083"/>
          </a:xfrm>
          <a:prstGeom prst="rect">
            <a:avLst/>
          </a:prstGeom>
          <a:noFill/>
        </p:spPr>
        <p:txBody>
          <a:bodyPr wrap="square">
            <a:spAutoFit/>
          </a:bodyPr>
          <a:lstStyle/>
          <a:p>
            <a:pPr algn="ctr">
              <a:lnSpc>
                <a:spcPct val="107000"/>
              </a:lnSpc>
              <a:spcAft>
                <a:spcPts val="800"/>
              </a:spcAft>
            </a:pPr>
            <a:r>
              <a:rPr lang="fr-FR" sz="16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No A/C for Olympic </a:t>
            </a:r>
            <a:r>
              <a:rPr lang="fr-FR" sz="16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athletes</a:t>
            </a:r>
            <a:r>
              <a:rPr lang="fr-FR" sz="16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 Paris? Good intention, but </a:t>
            </a:r>
            <a:r>
              <a:rPr lang="fr-FR" sz="16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bad</a:t>
            </a:r>
            <a:r>
              <a:rPr lang="fr-FR" sz="16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6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idea</a:t>
            </a:r>
            <a:endParaRPr lang="fr-FR" sz="16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a:p>
            <a:pPr>
              <a:lnSpc>
                <a:spcPct val="107000"/>
              </a:lnSpc>
            </a:pP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Wally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Skalij</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 Los Angeles Times</a:t>
            </a:r>
          </a:p>
          <a:p>
            <a:pPr>
              <a:lnSpc>
                <a:spcPct val="107000"/>
              </a:lnSpc>
            </a:pP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July 27, 2024 3 AM PT</a:t>
            </a:r>
          </a:p>
          <a:p>
            <a:pPr>
              <a:lnSpc>
                <a:spcPct val="107000"/>
              </a:lnSpc>
              <a:spcAft>
                <a:spcPts val="800"/>
              </a:spcAft>
            </a:pPr>
            <a:r>
              <a:rPr lang="fr-F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organizers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the Paris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Olympics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which</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began</a:t>
            </a:r>
            <a:r>
              <a:rPr lang="fr-FR" sz="1400" u="sng"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Friday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have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done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 lot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things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right in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their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efforts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make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2024 Summer Games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greenest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history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are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using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mostly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existing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stadiums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sports venues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instead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building new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ones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locating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them</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as close as possible to the Olympic village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cut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travel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miles.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They’re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taking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measures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cut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food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waste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single-use plastics and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offer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local, plant-</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based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food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slash the Games’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carbon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footprint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One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got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wrong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though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was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expecting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athletes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go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without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air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conditioning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their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rooms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Instead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installing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A/C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keep</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housing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safe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comfortable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for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thousands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athletes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staying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 the Olympic village,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organizers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planned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rely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on a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geothermal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system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pipes in cool water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underneath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floors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But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their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assurances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system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was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capable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keeping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indoor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temperatures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about 11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degrees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cooler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outdoors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did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not inspire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much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confidence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during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year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track</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hottest</a:t>
            </a:r>
            <a:r>
              <a:rPr lang="fr-FR" sz="1400" u="sng"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on record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 plan </a:t>
            </a:r>
            <a:r>
              <a:rPr lang="fr-FR" sz="1400" u="sng"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prompted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u="sng"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concerns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from</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many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countries —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including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United States —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runners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gymnasts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swimmers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other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athletes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biggest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competition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their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lives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would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not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get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rest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recovery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need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perform</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their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best as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temperatures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reach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upper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80s and 90s. As Matt Carroll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with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Australian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Olympic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Committee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put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it</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 last </a:t>
            </a:r>
            <a:r>
              <a:rPr lang="fr-FR" sz="1400" u="sng"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year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We’re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not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going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for a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picnic</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hard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think</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anything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more important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fighting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climate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change, and conservation has an important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role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battle. But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organizers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insistence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on a A/C-free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Olympics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was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unnecessarily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austere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shortsighted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 a case of good intentions gone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too</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far.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odd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position,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given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France has a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pretty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low-carbon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electrical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grid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due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most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power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coming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from</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nuclear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well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experience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with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devastating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heat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waves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such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as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ones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killed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u="sng"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5,000 people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last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summer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a:t>
            </a:r>
            <a:r>
              <a:rPr lang="fr-FR" sz="1400" u="sng"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 in 2003</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In the lead-up to the Games, French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officials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were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u="sng"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uncompromising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their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view</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A/C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would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unnecessary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unacceptable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because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the impact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energy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consumption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on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climate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 have a lot of respect for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comfort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athletes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but I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think</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 lot more about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survival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humanity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Paris Mayor Anne Hidalgo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told</a:t>
            </a:r>
            <a:r>
              <a:rPr lang="fr-FR" sz="1400" u="sng"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 a French radio station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last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year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8659582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224C6BC8-29D3-3863-CD12-17A57A7302C0}"/>
              </a:ext>
            </a:extLst>
          </p:cNvPr>
          <p:cNvSpPr>
            <a:spLocks noGrp="1"/>
          </p:cNvSpPr>
          <p:nvPr>
            <p:ph type="ftr" sz="quarter" idx="11"/>
          </p:nvPr>
        </p:nvSpPr>
        <p:spPr/>
        <p:txBody>
          <a:bodyPr/>
          <a:lstStyle/>
          <a:p>
            <a:r>
              <a:rPr lang="fr-FR"/>
              <a:t>DULASP Intermediate M1 2025/2026</a:t>
            </a:r>
          </a:p>
        </p:txBody>
      </p:sp>
      <p:sp>
        <p:nvSpPr>
          <p:cNvPr id="4" name="ZoneTexte 3">
            <a:extLst>
              <a:ext uri="{FF2B5EF4-FFF2-40B4-BE49-F238E27FC236}">
                <a16:creationId xmlns:a16="http://schemas.microsoft.com/office/drawing/2014/main" id="{38E08EFE-5225-D904-A3B3-7808FC4B4C8D}"/>
              </a:ext>
            </a:extLst>
          </p:cNvPr>
          <p:cNvSpPr txBox="1"/>
          <p:nvPr/>
        </p:nvSpPr>
        <p:spPr>
          <a:xfrm>
            <a:off x="88490" y="143362"/>
            <a:ext cx="9615949" cy="6263125"/>
          </a:xfrm>
          <a:prstGeom prst="rect">
            <a:avLst/>
          </a:prstGeom>
          <a:noFill/>
        </p:spPr>
        <p:txBody>
          <a:bodyPr wrap="square">
            <a:spAutoFit/>
          </a:bodyPr>
          <a:lstStyle/>
          <a:p>
            <a:pPr>
              <a:lnSpc>
                <a:spcPct val="107000"/>
              </a:lnSpc>
              <a:spcAft>
                <a:spcPts val="800"/>
              </a:spcAft>
            </a:pP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Given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high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temperatures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expected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 July and August, </a:t>
            </a:r>
            <a:r>
              <a:rPr lang="fr-FR" sz="1400" u="sng"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the U.S.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Canada,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Australia</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Japan and a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number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other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wealthy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countries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decided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provide</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portable air </a:t>
            </a:r>
            <a:r>
              <a:rPr lang="fr-FR" sz="1400" u="sng"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conditioners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for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their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athletes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raised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questions of </a:t>
            </a:r>
            <a:r>
              <a:rPr lang="fr-FR" sz="1400" u="sng"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fairness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because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poorer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countries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may</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 not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be</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 able to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afford</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 air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conditioners</a:t>
            </a:r>
            <a:r>
              <a:rPr lang="fr-FR" sz="1400" u="sng"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their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athletes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could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disadvantage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from</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sleeping in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higher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temperatures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In the end,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organizers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plans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save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energy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by not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providing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A/C </a:t>
            </a:r>
            <a:r>
              <a:rPr lang="fr-FR" sz="1400" u="sng"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evaporated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with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 compromise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allowed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teams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order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thousands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A/C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units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bring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them</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into</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Olympic village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their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own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expense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Let’s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hope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will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sleep</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easier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able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recuperate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properly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Lack</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A/C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not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only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environmentally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related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concern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been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raised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about Olympic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competitors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comfort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safety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Still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unanswered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whether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polluted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Seine River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will</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be</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safe</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 for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athletes</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 to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swim</a:t>
            </a:r>
            <a:r>
              <a:rPr lang="fr-FR" sz="1400" u="sng"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 in.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many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athletes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are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unhappy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about the return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those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recyclable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cardboard</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 </a:t>
            </a:r>
            <a:r>
              <a:rPr lang="fr-FR" sz="1400" u="sng"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beds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were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used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 Tokyo.</a:t>
            </a:r>
          </a:p>
          <a:p>
            <a:pPr>
              <a:lnSpc>
                <a:spcPct val="107000"/>
              </a:lnSpc>
              <a:spcAft>
                <a:spcPts val="800"/>
              </a:spcAft>
            </a:pP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Europe has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vastly</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different</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views</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 on air </a:t>
            </a:r>
            <a:r>
              <a:rPr lang="fr-FR" sz="1400" u="sng"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conditioning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U.S. Few French homes are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outfitted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with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A/C and France has in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recent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years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tried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crack down on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overuse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A/C,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including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fines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aimed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getting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air-</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conditioned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shops to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keep</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their</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doors</a:t>
            </a:r>
            <a:r>
              <a:rPr lang="fr-FR" sz="1400" u="sng" dirty="0">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 </a:t>
            </a:r>
            <a:r>
              <a:rPr lang="fr-FR" sz="1400" u="sng"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closed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keep</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cooled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air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from</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escaping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huge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contrast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with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U.S.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where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offices,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malls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movie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theaters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are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often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blasted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by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frigid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levels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A/C.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not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something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for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whole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world to aspire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either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Still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there’s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alarming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reality of how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much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climate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has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changed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Annual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temperatures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 Paris have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increased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more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3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degrees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since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last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hosted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Olympics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in 1924,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according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a report a group of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climate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scientists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athletes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released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before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Games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u="sng" dirty="0" err="1">
                <a:solidFill>
                  <a:srgbClr val="3FCDE7"/>
                </a:solidFill>
                <a:effectLst/>
                <a:latin typeface="Arial Narrow" panose="020B0606020202030204" pitchFamily="34" charset="0"/>
                <a:ea typeface="Calibri" panose="020F050202020403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warned</a:t>
            </a:r>
            <a:r>
              <a:rPr lang="fr-FR" sz="1400" u="sng"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 about the dangers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extreme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heat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poses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competitors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Confronting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crisis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like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climate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change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means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doing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many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things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once,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such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helping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people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cope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with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extreme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heat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while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reducing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fossil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fuel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consumption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causing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global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warming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But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you</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can’t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ignore one in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pursuit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of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other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hope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future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Olympics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including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2028 Summer Games in Los Angeles,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find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right balance by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expanding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on Paris’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commitment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sustainability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climate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action but not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becoming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so</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doctrinaire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efforts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backfire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Rather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taking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small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symbolic</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actions,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such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denying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athletes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appropriate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accommodations, host nations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should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use the global spotlight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make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big and lasting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commitments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to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cutting</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fossil</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fuel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consumption</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sooner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that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happens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the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sooner</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Olympic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athletes</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and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everyone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else</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can run the A/C as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much</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as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need</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without</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a:t>
            </a:r>
            <a:r>
              <a:rPr lang="fr-FR" sz="14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any</a:t>
            </a:r>
            <a:r>
              <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regrets</a:t>
            </a:r>
            <a:r>
              <a:rPr lang="fr-FR"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fr-FR" sz="14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53832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9950C3F-8AA1-7A34-C83F-8B9F3B7DB079}"/>
              </a:ext>
            </a:extLst>
          </p:cNvPr>
          <p:cNvSpPr>
            <a:spLocks noGrp="1"/>
          </p:cNvSpPr>
          <p:nvPr>
            <p:ph type="title"/>
          </p:nvPr>
        </p:nvSpPr>
        <p:spPr/>
        <p:txBody>
          <a:bodyPr/>
          <a:lstStyle/>
          <a:p>
            <a:pPr algn="ctr"/>
            <a:r>
              <a:rPr lang="en-US" sz="1800" kern="1800" spc="-15" dirty="0">
                <a:solidFill>
                  <a:srgbClr val="00A98C"/>
                </a:solidFill>
                <a:effectLst/>
                <a:latin typeface="Times New Roman" panose="02020603050405020304" pitchFamily="18" charset="0"/>
                <a:ea typeface="Times New Roman" panose="02020603050405020304" pitchFamily="18" charset="0"/>
                <a:cs typeface="Times New Roman" panose="02020603050405020304" pitchFamily="18" charset="0"/>
              </a:rPr>
              <a:t>Letters to the Editor: No matter what Paris does, a ‘green’ Olympics is impossible</a:t>
            </a:r>
            <a:br>
              <a:rPr lang="fr-FR" sz="1800" dirty="0">
                <a:solidFill>
                  <a:srgbClr val="00A98C"/>
                </a:solidFill>
                <a:effectLst/>
                <a:latin typeface="Calibri" panose="020F0502020204030204" pitchFamily="34" charset="0"/>
                <a:ea typeface="Calibri" panose="020F0502020204030204" pitchFamily="34" charset="0"/>
                <a:cs typeface="Times New Roman" panose="02020603050405020304" pitchFamily="18" charset="0"/>
              </a:rPr>
            </a:br>
            <a:r>
              <a:rPr lang="en-US" sz="13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July 31, 2024 3 AM PT</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fr-FR" dirty="0"/>
          </a:p>
        </p:txBody>
      </p:sp>
      <p:sp>
        <p:nvSpPr>
          <p:cNvPr id="5" name="Espace réservé du contenu 4">
            <a:extLst>
              <a:ext uri="{FF2B5EF4-FFF2-40B4-BE49-F238E27FC236}">
                <a16:creationId xmlns:a16="http://schemas.microsoft.com/office/drawing/2014/main" id="{BDC019E0-FEFD-8E42-8E76-19ADFDB05249}"/>
              </a:ext>
            </a:extLst>
          </p:cNvPr>
          <p:cNvSpPr>
            <a:spLocks noGrp="1"/>
          </p:cNvSpPr>
          <p:nvPr>
            <p:ph sz="half" idx="2"/>
          </p:nvPr>
        </p:nvSpPr>
        <p:spPr>
          <a:xfrm>
            <a:off x="675745" y="1563330"/>
            <a:ext cx="4185623" cy="5161936"/>
          </a:xfrm>
        </p:spPr>
        <p:txBody>
          <a:bodyPr>
            <a:normAutofit fontScale="32500" lnSpcReduction="20000"/>
          </a:bodyPr>
          <a:lstStyle/>
          <a:p>
            <a:pPr marL="0" indent="0" algn="just">
              <a:lnSpc>
                <a:spcPct val="107000"/>
              </a:lnSpc>
              <a:spcAft>
                <a:spcPts val="800"/>
              </a:spcAft>
              <a:buNone/>
            </a:pPr>
            <a:r>
              <a:rPr lang="en-US"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To the editor: I get a good laugh at the thought of Paris or any other city attempting to engineer a “green” Olympics. (“</a:t>
            </a:r>
            <a:r>
              <a:rPr lang="en-US" sz="4000" u="sng"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No A/C for Olympic athletes in Paris? Good intention, but bad idea</a:t>
            </a:r>
            <a:r>
              <a:rPr lang="en-US"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editorial, July 27)</a:t>
            </a:r>
            <a:endParaRPr lang="fr-FR"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 mere notion of transporting more than 10,000 athletes — not to mention coaches, staff, officials, dignitaries and fans — the thousands of miles (mostly in carbon-spewing jet planes) to Paris to hold an Olympics is antithetical to efforts to combat climate change.</a:t>
            </a:r>
            <a:endParaRPr lang="fr-FR"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But, could humans live without an Olympics every couple of years? No way! Sacrilege!</a:t>
            </a:r>
            <a:endParaRPr lang="fr-FR" sz="4000" dirty="0">
              <a:solidFill>
                <a:srgbClr val="002060"/>
              </a:solidFill>
              <a:latin typeface="Arial Narrow" panose="020B0606020202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Eventually, when there are no humans, there will be no Olympics.</a:t>
            </a:r>
            <a:endParaRPr lang="fr-FR"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Andrew </a:t>
            </a:r>
            <a:r>
              <a:rPr lang="en-US" sz="40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Tilles</a:t>
            </a:r>
            <a:r>
              <a:rPr lang="en-US"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Studio City</a:t>
            </a:r>
          </a:p>
          <a:p>
            <a:pPr marL="0" indent="0" algn="just">
              <a:lnSpc>
                <a:spcPct val="107000"/>
              </a:lnSpc>
              <a:spcAft>
                <a:spcPts val="800"/>
              </a:spcAft>
              <a:buNone/>
            </a:pPr>
            <a:endParaRPr lang="en-US"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US"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(108 words)</a:t>
            </a:r>
            <a:endParaRPr lang="fr-FR" sz="40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a:p>
            <a:endParaRPr lang="fr-FR" dirty="0"/>
          </a:p>
          <a:p>
            <a:endParaRPr lang="fr-FR" dirty="0"/>
          </a:p>
          <a:p>
            <a:endParaRPr lang="fr-FR" dirty="0"/>
          </a:p>
          <a:p>
            <a:endParaRPr lang="fr-FR" dirty="0"/>
          </a:p>
          <a:p>
            <a:endParaRPr lang="fr-FR" dirty="0"/>
          </a:p>
          <a:p>
            <a:endParaRPr lang="fr-FR" dirty="0"/>
          </a:p>
        </p:txBody>
      </p:sp>
      <p:sp>
        <p:nvSpPr>
          <p:cNvPr id="7" name="Espace réservé du contenu 6">
            <a:extLst>
              <a:ext uri="{FF2B5EF4-FFF2-40B4-BE49-F238E27FC236}">
                <a16:creationId xmlns:a16="http://schemas.microsoft.com/office/drawing/2014/main" id="{6C30D82A-ED7D-8BEE-164A-AE155CA9396E}"/>
              </a:ext>
            </a:extLst>
          </p:cNvPr>
          <p:cNvSpPr>
            <a:spLocks noGrp="1"/>
          </p:cNvSpPr>
          <p:nvPr>
            <p:ph sz="quarter" idx="4"/>
          </p:nvPr>
        </p:nvSpPr>
        <p:spPr>
          <a:xfrm>
            <a:off x="5088384" y="1563329"/>
            <a:ext cx="4566893" cy="4478034"/>
          </a:xfrm>
        </p:spPr>
        <p:txBody>
          <a:bodyPr>
            <a:noAutofit/>
          </a:bodyPr>
          <a:lstStyle/>
          <a:p>
            <a:pPr marL="0" indent="0">
              <a:lnSpc>
                <a:spcPct val="107000"/>
              </a:lnSpc>
              <a:spcAft>
                <a:spcPts val="800"/>
              </a:spcAft>
              <a:buNone/>
            </a:pPr>
            <a:r>
              <a:rPr lang="en-US"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To the editor: In its piece lamenting the lack of air conditioning provided to athletes, The Times’ editorial board cites a report showing that the annual temperature in Paris has increased more than 3 degrees since it last hosted the Olympics in 1924.</a:t>
            </a:r>
            <a:endParaRPr lang="fr-FR"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There was no air conditioning for Olympic athletes in 1924, and no doubt they did their best then. Can they not do the same today without A/C?</a:t>
            </a:r>
            <a:endParaRPr lang="fr-FR"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Many of today’s athletes, most notably from wealthy countries, already have all sorts of additional advantages. Perhaps it is simply that these nations, including the U.S., continue to want and take more, more, more.</a:t>
            </a:r>
            <a:endParaRPr lang="fr-FR"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I for one commend France on its effort to make these games the greenest in history and agree with Paris Mayor Anne Hidalgo’s statement, “I have a lot of respect for the comfort of the athletes, but I think a lot more about the survival of humanity.”</a:t>
            </a:r>
            <a:endParaRPr lang="fr-FR"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And it may help level the playing field too.</a:t>
            </a:r>
            <a:endParaRPr lang="fr-FR"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fr-FR"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Peter </a:t>
            </a:r>
            <a:r>
              <a:rPr lang="fr-FR" sz="1300" dirty="0" err="1">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O’Neil</a:t>
            </a:r>
            <a:r>
              <a:rPr lang="fr-FR" sz="1300" dirty="0">
                <a:solidFill>
                  <a:srgbClr val="002060"/>
                </a:solidFill>
                <a:effectLst/>
                <a:latin typeface="Arial Narrow" panose="020B0606020202030204" pitchFamily="34" charset="0"/>
                <a:ea typeface="Calibri" panose="020F0502020204030204" pitchFamily="34" charset="0"/>
                <a:cs typeface="Times New Roman" panose="02020603050405020304" pitchFamily="18" charset="0"/>
              </a:rPr>
              <a:t>, Burbank</a:t>
            </a:r>
          </a:p>
          <a:p>
            <a:pPr marL="0" indent="0">
              <a:buNone/>
            </a:pPr>
            <a:r>
              <a:rPr lang="fr-FR" sz="1300" dirty="0">
                <a:solidFill>
                  <a:srgbClr val="002060"/>
                </a:solidFill>
                <a:latin typeface="Arial Narrow" panose="020B0606020202030204" pitchFamily="34" charset="0"/>
              </a:rPr>
              <a:t>(163 </a:t>
            </a:r>
            <a:r>
              <a:rPr lang="fr-FR" sz="1300" dirty="0" err="1">
                <a:solidFill>
                  <a:srgbClr val="002060"/>
                </a:solidFill>
                <a:latin typeface="Arial Narrow" panose="020B0606020202030204" pitchFamily="34" charset="0"/>
              </a:rPr>
              <a:t>words</a:t>
            </a:r>
            <a:r>
              <a:rPr lang="fr-FR" sz="1300" dirty="0">
                <a:solidFill>
                  <a:srgbClr val="002060"/>
                </a:solidFill>
                <a:latin typeface="Arial Narrow" panose="020B0606020202030204" pitchFamily="34" charset="0"/>
              </a:rPr>
              <a:t>)</a:t>
            </a:r>
          </a:p>
        </p:txBody>
      </p:sp>
      <p:sp>
        <p:nvSpPr>
          <p:cNvPr id="2" name="Espace réservé du pied de page 1">
            <a:extLst>
              <a:ext uri="{FF2B5EF4-FFF2-40B4-BE49-F238E27FC236}">
                <a16:creationId xmlns:a16="http://schemas.microsoft.com/office/drawing/2014/main" id="{7D9906F3-EB99-84B7-4BFE-6ABFABE95024}"/>
              </a:ext>
            </a:extLst>
          </p:cNvPr>
          <p:cNvSpPr>
            <a:spLocks noGrp="1"/>
          </p:cNvSpPr>
          <p:nvPr>
            <p:ph type="ftr" sz="quarter" idx="11"/>
          </p:nvPr>
        </p:nvSpPr>
        <p:spPr/>
        <p:txBody>
          <a:bodyPr/>
          <a:lstStyle/>
          <a:p>
            <a:r>
              <a:rPr lang="fr-FR"/>
              <a:t>DULASP Intermediate M1 2025/2026</a:t>
            </a:r>
          </a:p>
        </p:txBody>
      </p:sp>
    </p:spTree>
    <p:extLst>
      <p:ext uri="{BB962C8B-B14F-4D97-AF65-F5344CB8AC3E}">
        <p14:creationId xmlns:p14="http://schemas.microsoft.com/office/powerpoint/2010/main" val="4270061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1"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cxnSp>
          <p:nvCxnSpPr>
            <p:cNvPr id="12" name="Straight Connector 11">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6" name="Isosceles Triangle 15">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8"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 name="Isosceles Triangle 19">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6" name="Picture 5" descr="Antique cash register keys">
            <a:extLst>
              <a:ext uri="{FF2B5EF4-FFF2-40B4-BE49-F238E27FC236}">
                <a16:creationId xmlns:a16="http://schemas.microsoft.com/office/drawing/2014/main" id="{0A7E2C6B-10FA-D185-9117-EDE1B169846F}"/>
              </a:ext>
            </a:extLst>
          </p:cNvPr>
          <p:cNvPicPr>
            <a:picLocks noChangeAspect="1"/>
          </p:cNvPicPr>
          <p:nvPr/>
        </p:nvPicPr>
        <p:blipFill rotWithShape="1">
          <a:blip r:embed="rId2">
            <a:duotone>
              <a:prstClr val="black"/>
              <a:prstClr val="white"/>
            </a:duotone>
          </a:blip>
          <a:srcRect l="17390" r="13850"/>
          <a:stretch/>
        </p:blipFill>
        <p:spPr>
          <a:xfrm>
            <a:off x="5097780" y="-1"/>
            <a:ext cx="7091044" cy="6858001"/>
          </a:xfrm>
          <a:custGeom>
            <a:avLst/>
            <a:gdLst/>
            <a:ahLst/>
            <a:cxnLst/>
            <a:rect l="l" t="t" r="r" b="b"/>
            <a:pathLst>
              <a:path w="7091044" h="6858001">
                <a:moveTo>
                  <a:pt x="405750" y="0"/>
                </a:moveTo>
                <a:lnTo>
                  <a:pt x="7091044" y="0"/>
                </a:lnTo>
                <a:lnTo>
                  <a:pt x="7091044" y="6858001"/>
                </a:lnTo>
                <a:lnTo>
                  <a:pt x="53572" y="6858001"/>
                </a:lnTo>
                <a:lnTo>
                  <a:pt x="1828991" y="4521201"/>
                </a:lnTo>
                <a:close/>
                <a:moveTo>
                  <a:pt x="0" y="0"/>
                </a:moveTo>
                <a:lnTo>
                  <a:pt x="405750" y="0"/>
                </a:lnTo>
                <a:lnTo>
                  <a:pt x="0" y="434"/>
                </a:lnTo>
                <a:close/>
              </a:path>
            </a:pathLst>
          </a:custGeom>
        </p:spPr>
      </p:pic>
      <p:sp>
        <p:nvSpPr>
          <p:cNvPr id="2" name="Titre 1">
            <a:extLst>
              <a:ext uri="{FF2B5EF4-FFF2-40B4-BE49-F238E27FC236}">
                <a16:creationId xmlns:a16="http://schemas.microsoft.com/office/drawing/2014/main" id="{40830355-C3CC-4283-B820-2CB1392042A0}"/>
              </a:ext>
            </a:extLst>
          </p:cNvPr>
          <p:cNvSpPr>
            <a:spLocks noGrp="1"/>
          </p:cNvSpPr>
          <p:nvPr>
            <p:ph type="title"/>
          </p:nvPr>
        </p:nvSpPr>
        <p:spPr>
          <a:xfrm>
            <a:off x="677335" y="97366"/>
            <a:ext cx="5131185" cy="2140858"/>
          </a:xfrm>
        </p:spPr>
        <p:txBody>
          <a:bodyPr vert="horz" lIns="91440" tIns="45720" rIns="91440" bIns="45720" rtlCol="0" anchor="b">
            <a:normAutofit fontScale="90000"/>
          </a:bodyPr>
          <a:lstStyle/>
          <a:p>
            <a:pPr algn="r"/>
            <a:r>
              <a:rPr lang="en-US" sz="4800" spc="600" dirty="0">
                <a:ln>
                  <a:solidFill>
                    <a:srgbClr val="00A98C"/>
                  </a:solidFill>
                </a:ln>
                <a:effectLst>
                  <a:outerShdw blurRad="38100" dist="38100" dir="2700000" algn="tl">
                    <a:srgbClr val="000000">
                      <a:alpha val="43137"/>
                    </a:srgbClr>
                  </a:outerShdw>
                </a:effectLst>
              </a:rPr>
              <a:t>1.Press Articles</a:t>
            </a:r>
            <a:br>
              <a:rPr lang="en-US" sz="4800" spc="600" dirty="0">
                <a:ln>
                  <a:solidFill>
                    <a:srgbClr val="00A98C"/>
                  </a:solidFill>
                </a:ln>
                <a:effectLst>
                  <a:outerShdw blurRad="38100" dist="38100" dir="2700000" algn="tl">
                    <a:srgbClr val="000000">
                      <a:alpha val="43137"/>
                    </a:srgbClr>
                  </a:outerShdw>
                </a:effectLst>
              </a:rPr>
            </a:br>
            <a:endParaRPr lang="en-US" sz="4800" dirty="0"/>
          </a:p>
        </p:txBody>
      </p:sp>
      <p:sp>
        <p:nvSpPr>
          <p:cNvPr id="3" name="Espace réservé du pied de page 2">
            <a:extLst>
              <a:ext uri="{FF2B5EF4-FFF2-40B4-BE49-F238E27FC236}">
                <a16:creationId xmlns:a16="http://schemas.microsoft.com/office/drawing/2014/main" id="{013A08AB-4B1E-427D-BB1D-53ACDC4B17D2}"/>
              </a:ext>
            </a:extLst>
          </p:cNvPr>
          <p:cNvSpPr>
            <a:spLocks noGrp="1"/>
          </p:cNvSpPr>
          <p:nvPr>
            <p:ph type="ftr" sz="quarter" idx="11"/>
          </p:nvPr>
        </p:nvSpPr>
        <p:spPr>
          <a:xfrm>
            <a:off x="677335" y="6041362"/>
            <a:ext cx="4841344" cy="365125"/>
          </a:xfrm>
        </p:spPr>
        <p:txBody>
          <a:bodyPr vert="horz" lIns="91440" tIns="45720" rIns="91440" bIns="45720" rtlCol="0" anchor="ctr">
            <a:normAutofit/>
          </a:bodyPr>
          <a:lstStyle/>
          <a:p>
            <a:pPr>
              <a:spcAft>
                <a:spcPts val="600"/>
              </a:spcAft>
            </a:pPr>
            <a:r>
              <a:rPr lang="en-US" kern="1200">
                <a:solidFill>
                  <a:schemeClr val="tx1">
                    <a:lumMod val="50000"/>
                    <a:lumOff val="50000"/>
                  </a:schemeClr>
                </a:solidFill>
                <a:latin typeface="+mn-lt"/>
                <a:ea typeface="+mn-ea"/>
                <a:cs typeface="+mn-cs"/>
              </a:rPr>
              <a:t>DULASP Intermediate M1 2025/2026</a:t>
            </a:r>
            <a:endParaRPr lang="en-US" kern="1200" dirty="0">
              <a:solidFill>
                <a:schemeClr val="tx1">
                  <a:lumMod val="50000"/>
                  <a:lumOff val="50000"/>
                </a:schemeClr>
              </a:solidFill>
              <a:latin typeface="+mn-lt"/>
              <a:ea typeface="+mn-ea"/>
              <a:cs typeface="+mn-cs"/>
            </a:endParaRPr>
          </a:p>
        </p:txBody>
      </p:sp>
      <p:cxnSp>
        <p:nvCxnSpPr>
          <p:cNvPr id="22" name="Straight Connector 21">
            <a:extLst>
              <a:ext uri="{FF2B5EF4-FFF2-40B4-BE49-F238E27FC236}">
                <a16:creationId xmlns:a16="http://schemas.microsoft.com/office/drawing/2014/main" id="{27A85E05-9D34-4977-8352-DB39569974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5CDED616-E554-4DB6-9F28-08F38A64A9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8CDA3497-1EDA-4EB3-9C27-4D9835D30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8" name="Rectangle 25">
            <a:extLst>
              <a:ext uri="{FF2B5EF4-FFF2-40B4-BE49-F238E27FC236}">
                <a16:creationId xmlns:a16="http://schemas.microsoft.com/office/drawing/2014/main" id="{41F9764E-9AA0-49A3-9EA2-885EE991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0" name="Isosceles Triangle 24">
            <a:extLst>
              <a:ext uri="{FF2B5EF4-FFF2-40B4-BE49-F238E27FC236}">
                <a16:creationId xmlns:a16="http://schemas.microsoft.com/office/drawing/2014/main" id="{FA3A4F4A-4DC4-43F2-AC2D-06211A812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 name="Rectangle 27">
            <a:extLst>
              <a:ext uri="{FF2B5EF4-FFF2-40B4-BE49-F238E27FC236}">
                <a16:creationId xmlns:a16="http://schemas.microsoft.com/office/drawing/2014/main" id="{84CFB374-B343-457A-B567-B4D784B1F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4" name="Rectangle 28">
            <a:extLst>
              <a:ext uri="{FF2B5EF4-FFF2-40B4-BE49-F238E27FC236}">
                <a16:creationId xmlns:a16="http://schemas.microsoft.com/office/drawing/2014/main" id="{0597FEEE-1E11-4396-BB69-B43FA92F9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6" name="Rectangle 29">
            <a:extLst>
              <a:ext uri="{FF2B5EF4-FFF2-40B4-BE49-F238E27FC236}">
                <a16:creationId xmlns:a16="http://schemas.microsoft.com/office/drawing/2014/main" id="{A2DB2F81-3E68-4044-B7C2-03DEEC50D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8" name="Isosceles Triangle 29">
            <a:extLst>
              <a:ext uri="{FF2B5EF4-FFF2-40B4-BE49-F238E27FC236}">
                <a16:creationId xmlns:a16="http://schemas.microsoft.com/office/drawing/2014/main" id="{DC2F7294-2397-4C96-AB1E-E66CDEA3B5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29081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5" name="Straight Connector 4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9" name="Isosceles Triangle 4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3" name="Isosceles Triangle 5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4" name="Isosceles Triangle 5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p:nvSpPr>
          <p:cNvPr id="4" name="ZoneTexte 3"/>
          <p:cNvSpPr txBox="1"/>
          <p:nvPr/>
        </p:nvSpPr>
        <p:spPr>
          <a:xfrm>
            <a:off x="5536734" y="609600"/>
            <a:ext cx="3737268" cy="1320800"/>
          </a:xfrm>
          <a:prstGeom prst="rect">
            <a:avLst/>
          </a:prstGeom>
        </p:spPr>
        <p:txBody>
          <a:bodyPr vert="horz" lIns="91440" tIns="45720" rIns="91440" bIns="45720" rtlCol="0" anchor="t">
            <a:normAutofit/>
          </a:bodyPr>
          <a:lstStyle/>
          <a:p>
            <a:pPr>
              <a:spcBef>
                <a:spcPct val="0"/>
              </a:spcBef>
              <a:spcAft>
                <a:spcPts val="600"/>
              </a:spcAft>
            </a:pPr>
            <a:r>
              <a:rPr lang="en-US" sz="3600" spc="600" dirty="0">
                <a:ln>
                  <a:solidFill>
                    <a:schemeClr val="accent1"/>
                  </a:solidFill>
                </a:ln>
                <a:solidFill>
                  <a:schemeClr val="accent1"/>
                </a:solidFill>
                <a:effectLst>
                  <a:outerShdw blurRad="38100" dist="38100" dir="2700000" algn="tl">
                    <a:srgbClr val="000000">
                      <a:alpha val="43137"/>
                    </a:srgbClr>
                  </a:outerShdw>
                </a:effectLst>
                <a:latin typeface="+mj-lt"/>
                <a:ea typeface="+mj-ea"/>
                <a:cs typeface="+mj-cs"/>
              </a:rPr>
              <a:t>Over to you</a:t>
            </a:r>
            <a:endParaRPr lang="en-US" sz="3600" spc="600" dirty="0">
              <a:solidFill>
                <a:schemeClr val="accent1"/>
              </a:solidFill>
              <a:effectLst>
                <a:outerShdw blurRad="38100" dist="38100" dir="2700000" algn="tl">
                  <a:srgbClr val="000000">
                    <a:alpha val="43137"/>
                  </a:srgbClr>
                </a:outerShdw>
              </a:effectLst>
              <a:latin typeface="+mj-lt"/>
              <a:ea typeface="+mj-ea"/>
              <a:cs typeface="+mj-cs"/>
            </a:endParaRPr>
          </a:p>
          <a:p>
            <a:pPr>
              <a:spcBef>
                <a:spcPct val="0"/>
              </a:spcBef>
              <a:spcAft>
                <a:spcPts val="600"/>
              </a:spcAft>
            </a:pPr>
            <a:endParaRPr lang="en-US" sz="3600" dirty="0">
              <a:solidFill>
                <a:schemeClr val="accent1"/>
              </a:solidFill>
              <a:latin typeface="+mj-lt"/>
              <a:ea typeface="+mj-ea"/>
              <a:cs typeface="+mj-cs"/>
            </a:endParaRPr>
          </a:p>
        </p:txBody>
      </p:sp>
      <p:sp>
        <p:nvSpPr>
          <p:cNvPr id="5" name="ZoneTexte 4"/>
          <p:cNvSpPr txBox="1"/>
          <p:nvPr/>
        </p:nvSpPr>
        <p:spPr>
          <a:xfrm>
            <a:off x="5209563" y="2160589"/>
            <a:ext cx="4064439"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endParaRPr lang="en-US" dirty="0">
              <a:solidFill>
                <a:schemeClr val="tx1">
                  <a:lumMod val="75000"/>
                  <a:lumOff val="25000"/>
                </a:schemeClr>
              </a:solidFill>
            </a:endParaRP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a:p>
            <a:pPr>
              <a:spcBef>
                <a:spcPts val="1000"/>
              </a:spcBef>
              <a:buClr>
                <a:schemeClr val="accent1"/>
              </a:buClr>
              <a:buSzPct val="80000"/>
              <a:buFont typeface="Wingdings 3" charset="2"/>
              <a:buChar char=""/>
            </a:pPr>
            <a:r>
              <a:rPr lang="en-US" dirty="0">
                <a:solidFill>
                  <a:schemeClr val="tx1">
                    <a:lumMod val="75000"/>
                    <a:lumOff val="25000"/>
                  </a:schemeClr>
                </a:solidFill>
              </a:rPr>
              <a:t>Write a Letter to the editor to the </a:t>
            </a:r>
            <a:r>
              <a:rPr lang="en-US">
                <a:solidFill>
                  <a:schemeClr val="tx1">
                    <a:lumMod val="75000"/>
                    <a:lumOff val="25000"/>
                  </a:schemeClr>
                </a:solidFill>
              </a:rPr>
              <a:t>article </a:t>
            </a:r>
            <a:r>
              <a:rPr lang="en-US" b="1">
                <a:solidFill>
                  <a:schemeClr val="tx1">
                    <a:lumMod val="75000"/>
                    <a:lumOff val="25000"/>
                  </a:schemeClr>
                </a:solidFill>
                <a:effectLst>
                  <a:outerShdw blurRad="38100" dist="38100" dir="2700000" algn="tl">
                    <a:srgbClr val="000000">
                      <a:alpha val="43137"/>
                    </a:srgbClr>
                  </a:outerShdw>
                </a:effectLst>
              </a:rPr>
              <a:t>Afghan </a:t>
            </a:r>
            <a:r>
              <a:rPr lang="en-US" b="1" dirty="0">
                <a:solidFill>
                  <a:schemeClr val="tx1">
                    <a:lumMod val="75000"/>
                    <a:lumOff val="25000"/>
                  </a:schemeClr>
                </a:solidFill>
                <a:effectLst>
                  <a:outerShdw blurRad="38100" dist="38100" dir="2700000" algn="tl">
                    <a:srgbClr val="000000">
                      <a:alpha val="43137"/>
                    </a:srgbClr>
                  </a:outerShdw>
                </a:effectLst>
              </a:rPr>
              <a:t>women hit the treadmill at first female gym</a:t>
            </a: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p:txBody>
      </p:sp>
      <p:sp>
        <p:nvSpPr>
          <p:cNvPr id="2" name="Espace réservé du pied de page 1"/>
          <p:cNvSpPr>
            <a:spLocks noGrp="1"/>
          </p:cNvSpPr>
          <p:nvPr>
            <p:ph type="ftr" sz="quarter" idx="11"/>
          </p:nvPr>
        </p:nvSpPr>
        <p:spPr>
          <a:xfrm>
            <a:off x="5209563" y="6041362"/>
            <a:ext cx="2332140"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DULASP Intermediate M1 2025/2026</a:t>
            </a:r>
          </a:p>
        </p:txBody>
      </p:sp>
      <p:pic>
        <p:nvPicPr>
          <p:cNvPr id="7" name="Picture 6" descr="Familles de figurines en bâton se tenant la main">
            <a:extLst>
              <a:ext uri="{FF2B5EF4-FFF2-40B4-BE49-F238E27FC236}">
                <a16:creationId xmlns:a16="http://schemas.microsoft.com/office/drawing/2014/main" id="{52718755-2EE4-F6E8-D194-46A8C9D2F30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745" r="23744"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56" name="Isosceles Triangle 55">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9516338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a:t>DULASP Intermediate M1 2025/2026</a:t>
            </a:r>
            <a:endParaRPr lang="fr-FR" dirty="0"/>
          </a:p>
        </p:txBody>
      </p:sp>
      <p:sp>
        <p:nvSpPr>
          <p:cNvPr id="4" name="Rectangle 3"/>
          <p:cNvSpPr/>
          <p:nvPr/>
        </p:nvSpPr>
        <p:spPr>
          <a:xfrm>
            <a:off x="569343" y="819509"/>
            <a:ext cx="8902460" cy="5047536"/>
          </a:xfrm>
          <a:prstGeom prst="rect">
            <a:avLst/>
          </a:prstGeom>
        </p:spPr>
        <p:txBody>
          <a:bodyPr wrap="square">
            <a:spAutoFit/>
          </a:bodyPr>
          <a:lstStyle/>
          <a:p>
            <a:pPr fontAlgn="base"/>
            <a:r>
              <a:rPr lang="en-US" sz="2000" b="1" dirty="0">
                <a:solidFill>
                  <a:srgbClr val="002060"/>
                </a:solidFill>
                <a:effectLst>
                  <a:outerShdw blurRad="38100" dist="38100" dir="2700000" algn="tl">
                    <a:srgbClr val="000000">
                      <a:alpha val="43137"/>
                    </a:srgbClr>
                  </a:outerShdw>
                </a:effectLst>
                <a:latin typeface="Arial Narrow" panose="020B0606020202030204" pitchFamily="34" charset="0"/>
              </a:rPr>
              <a:t>Afghan women hit the treadmill at first female gym</a:t>
            </a:r>
          </a:p>
          <a:p>
            <a:pPr fontAlgn="base"/>
            <a:endParaRPr lang="en-US" sz="1600" b="1" dirty="0">
              <a:solidFill>
                <a:srgbClr val="002060"/>
              </a:solidFill>
              <a:latin typeface="Arial Narrow" panose="020B0606020202030204" pitchFamily="34" charset="0"/>
            </a:endParaRPr>
          </a:p>
          <a:p>
            <a:pPr fontAlgn="base"/>
            <a:r>
              <a:rPr lang="en-US" sz="1600" dirty="0">
                <a:solidFill>
                  <a:srgbClr val="002060"/>
                </a:solidFill>
                <a:latin typeface="Arial Narrow" panose="020B0606020202030204" pitchFamily="34" charset="0"/>
              </a:rPr>
              <a:t>In Afghanistan's southern province of Kandahar, rights activist Maryam </a:t>
            </a:r>
            <a:r>
              <a:rPr lang="en-US" sz="1600" dirty="0" err="1">
                <a:solidFill>
                  <a:srgbClr val="002060"/>
                </a:solidFill>
                <a:latin typeface="Arial Narrow" panose="020B0606020202030204" pitchFamily="34" charset="0"/>
              </a:rPr>
              <a:t>Durani</a:t>
            </a:r>
            <a:r>
              <a:rPr lang="en-US" sz="1600" dirty="0">
                <a:solidFill>
                  <a:srgbClr val="002060"/>
                </a:solidFill>
                <a:latin typeface="Arial Narrow" panose="020B0606020202030204" pitchFamily="34" charset="0"/>
              </a:rPr>
              <a:t> has found a fresh outlet for her decades of advocacy - a new fitness </a:t>
            </a:r>
            <a:r>
              <a:rPr lang="en-US" sz="1600" dirty="0" err="1">
                <a:solidFill>
                  <a:srgbClr val="002060"/>
                </a:solidFill>
                <a:latin typeface="Arial Narrow" panose="020B0606020202030204" pitchFamily="34" charset="0"/>
              </a:rPr>
              <a:t>centre</a:t>
            </a:r>
            <a:r>
              <a:rPr lang="en-US" sz="1600" dirty="0">
                <a:solidFill>
                  <a:srgbClr val="002060"/>
                </a:solidFill>
                <a:latin typeface="Arial Narrow" panose="020B0606020202030204" pitchFamily="34" charset="0"/>
              </a:rPr>
              <a:t> for women. </a:t>
            </a:r>
          </a:p>
          <a:p>
            <a:pPr fontAlgn="base"/>
            <a:endParaRPr lang="en-US" sz="1600" dirty="0">
              <a:solidFill>
                <a:srgbClr val="002060"/>
              </a:solidFill>
              <a:latin typeface="Arial Narrow" panose="020B0606020202030204" pitchFamily="34" charset="0"/>
            </a:endParaRPr>
          </a:p>
          <a:p>
            <a:pPr fontAlgn="base"/>
            <a:r>
              <a:rPr lang="en-US" sz="1600" dirty="0">
                <a:solidFill>
                  <a:srgbClr val="002060"/>
                </a:solidFill>
                <a:latin typeface="Arial Narrow" panose="020B0606020202030204" pitchFamily="34" charset="0"/>
              </a:rPr>
              <a:t>Afghan women are flexing their muscles at the first female-only gym in their country's southern province of Kandahar. </a:t>
            </a:r>
            <a:br>
              <a:rPr lang="en-US" sz="1600" dirty="0">
                <a:solidFill>
                  <a:srgbClr val="002060"/>
                </a:solidFill>
                <a:latin typeface="Arial Narrow" panose="020B0606020202030204" pitchFamily="34" charset="0"/>
              </a:rPr>
            </a:br>
            <a:br>
              <a:rPr lang="en-US" sz="1600" dirty="0">
                <a:solidFill>
                  <a:srgbClr val="002060"/>
                </a:solidFill>
                <a:latin typeface="Arial Narrow" panose="020B0606020202030204" pitchFamily="34" charset="0"/>
              </a:rPr>
            </a:br>
            <a:r>
              <a:rPr lang="en-US" sz="1600" dirty="0">
                <a:solidFill>
                  <a:srgbClr val="002060"/>
                </a:solidFill>
                <a:latin typeface="Arial Narrow" panose="020B0606020202030204" pitchFamily="34" charset="0"/>
              </a:rPr>
              <a:t>It's the latest effort by Maryam </a:t>
            </a:r>
            <a:r>
              <a:rPr lang="en-US" sz="1600" dirty="0" err="1">
                <a:solidFill>
                  <a:srgbClr val="002060"/>
                </a:solidFill>
                <a:latin typeface="Arial Narrow" panose="020B0606020202030204" pitchFamily="34" charset="0"/>
              </a:rPr>
              <a:t>Durani</a:t>
            </a:r>
            <a:r>
              <a:rPr lang="en-US" sz="1600" dirty="0">
                <a:solidFill>
                  <a:srgbClr val="002060"/>
                </a:solidFill>
                <a:latin typeface="Arial Narrow" panose="020B0606020202030204" pitchFamily="34" charset="0"/>
              </a:rPr>
              <a:t>, a fierce campaigner of women's rights, </a:t>
            </a:r>
            <a:r>
              <a:rPr lang="en-US" sz="1600" dirty="0" err="1">
                <a:solidFill>
                  <a:srgbClr val="002060"/>
                </a:solidFill>
                <a:latin typeface="Arial Narrow" panose="020B0606020202030204" pitchFamily="34" charset="0"/>
              </a:rPr>
              <a:t>recognised</a:t>
            </a:r>
            <a:r>
              <a:rPr lang="en-US" sz="1600" dirty="0">
                <a:solidFill>
                  <a:srgbClr val="002060"/>
                </a:solidFill>
                <a:latin typeface="Arial Narrow" panose="020B0606020202030204" pitchFamily="34" charset="0"/>
              </a:rPr>
              <a:t> by Michelle Obama in 2012 with the International Women of Courage Award. </a:t>
            </a:r>
            <a:br>
              <a:rPr lang="en-US" sz="1600" dirty="0">
                <a:solidFill>
                  <a:srgbClr val="002060"/>
                </a:solidFill>
                <a:latin typeface="Arial Narrow" panose="020B0606020202030204" pitchFamily="34" charset="0"/>
              </a:rPr>
            </a:br>
            <a:br>
              <a:rPr lang="en-US" sz="1600" dirty="0">
                <a:solidFill>
                  <a:srgbClr val="002060"/>
                </a:solidFill>
                <a:latin typeface="Arial Narrow" panose="020B0606020202030204" pitchFamily="34" charset="0"/>
              </a:rPr>
            </a:br>
            <a:r>
              <a:rPr lang="en-US" sz="1600" dirty="0" err="1">
                <a:solidFill>
                  <a:srgbClr val="002060"/>
                </a:solidFill>
                <a:latin typeface="Arial Narrow" panose="020B0606020202030204" pitchFamily="34" charset="0"/>
              </a:rPr>
              <a:t>Durani</a:t>
            </a:r>
            <a:r>
              <a:rPr lang="en-US" sz="1600" dirty="0">
                <a:solidFill>
                  <a:srgbClr val="002060"/>
                </a:solidFill>
                <a:latin typeface="Arial Narrow" panose="020B0606020202030204" pitchFamily="34" charset="0"/>
              </a:rPr>
              <a:t> says women have welcomed the gym's opening, but men are not so impressed: "The reaction of the ladies was very positive because they needed it, but unfortunately, what bothered me was the reaction of the men, especially the men who were educated and thought they were intellectuals. These men were the ones who reacted negatively to our club and even insulted me because they thought our club was in opposition to the Sharia." </a:t>
            </a:r>
            <a:br>
              <a:rPr lang="en-US" sz="1600" dirty="0">
                <a:solidFill>
                  <a:srgbClr val="002060"/>
                </a:solidFill>
                <a:latin typeface="Arial Narrow" panose="020B0606020202030204" pitchFamily="34" charset="0"/>
              </a:rPr>
            </a:br>
            <a:br>
              <a:rPr lang="en-US" sz="1600" dirty="0">
                <a:solidFill>
                  <a:srgbClr val="002060"/>
                </a:solidFill>
                <a:latin typeface="Arial Narrow" panose="020B0606020202030204" pitchFamily="34" charset="0"/>
              </a:rPr>
            </a:br>
            <a:r>
              <a:rPr lang="en-US" sz="1600" dirty="0">
                <a:solidFill>
                  <a:srgbClr val="002060"/>
                </a:solidFill>
                <a:latin typeface="Arial Narrow" panose="020B0606020202030204" pitchFamily="34" charset="0"/>
              </a:rPr>
              <a:t>The gym draws about 50 women a day. </a:t>
            </a:r>
            <a:br>
              <a:rPr lang="en-US" sz="1600" dirty="0">
                <a:solidFill>
                  <a:srgbClr val="002060"/>
                </a:solidFill>
                <a:latin typeface="Arial Narrow" panose="020B0606020202030204" pitchFamily="34" charset="0"/>
              </a:rPr>
            </a:br>
            <a:br>
              <a:rPr lang="en-US" sz="1600" dirty="0">
                <a:solidFill>
                  <a:srgbClr val="002060"/>
                </a:solidFill>
                <a:latin typeface="Arial Narrow" panose="020B0606020202030204" pitchFamily="34" charset="0"/>
              </a:rPr>
            </a:br>
            <a:r>
              <a:rPr lang="en-US" sz="1600" dirty="0">
                <a:solidFill>
                  <a:srgbClr val="002060"/>
                </a:solidFill>
                <a:latin typeface="Arial Narrow" panose="020B0606020202030204" pitchFamily="34" charset="0"/>
              </a:rPr>
              <a:t>Customer Fatima </a:t>
            </a:r>
            <a:r>
              <a:rPr lang="en-US" sz="1600" dirty="0" err="1">
                <a:solidFill>
                  <a:srgbClr val="002060"/>
                </a:solidFill>
                <a:latin typeface="Arial Narrow" panose="020B0606020202030204" pitchFamily="34" charset="0"/>
              </a:rPr>
              <a:t>Hashimi</a:t>
            </a:r>
            <a:r>
              <a:rPr lang="en-US" sz="1600" dirty="0">
                <a:solidFill>
                  <a:srgbClr val="002060"/>
                </a:solidFill>
                <a:latin typeface="Arial Narrow" panose="020B0606020202030204" pitchFamily="34" charset="0"/>
              </a:rPr>
              <a:t> says stepping into the </a:t>
            </a:r>
            <a:r>
              <a:rPr lang="en-US" sz="1600" dirty="0" err="1">
                <a:solidFill>
                  <a:srgbClr val="002060"/>
                </a:solidFill>
                <a:latin typeface="Arial Narrow" panose="020B0606020202030204" pitchFamily="34" charset="0"/>
              </a:rPr>
              <a:t>centre</a:t>
            </a:r>
            <a:r>
              <a:rPr lang="en-US" sz="1600" dirty="0">
                <a:solidFill>
                  <a:srgbClr val="002060"/>
                </a:solidFill>
                <a:latin typeface="Arial Narrow" panose="020B0606020202030204" pitchFamily="34" charset="0"/>
              </a:rPr>
              <a:t> to hit the treadmill is an exercise in risk</a:t>
            </a:r>
            <a:r>
              <a:rPr lang="en-US" sz="1600" dirty="0">
                <a:solidFill>
                  <a:srgbClr val="000000"/>
                </a:solidFill>
                <a:latin typeface="Arial Narrow" panose="020B0606020202030204" pitchFamily="34" charset="0"/>
              </a:rPr>
              <a:t>. </a:t>
            </a:r>
            <a:br>
              <a:rPr lang="en-US" sz="1600" dirty="0">
                <a:solidFill>
                  <a:srgbClr val="000000"/>
                </a:solidFill>
                <a:latin typeface="Arial Narrow" panose="020B0606020202030204" pitchFamily="34" charset="0"/>
              </a:rPr>
            </a:br>
            <a:br>
              <a:rPr lang="en-US" sz="1600" dirty="0">
                <a:solidFill>
                  <a:srgbClr val="000000"/>
                </a:solidFill>
                <a:latin typeface="Arial Narrow" panose="020B0606020202030204" pitchFamily="34" charset="0"/>
              </a:rPr>
            </a:br>
            <a:endParaRPr lang="en-US" sz="1400" u="none" strike="noStrike" dirty="0">
              <a:solidFill>
                <a:srgbClr val="000000"/>
              </a:solidFill>
              <a:effectLst/>
              <a:latin typeface="Arial Narrow" panose="020B0606020202030204" pitchFamily="34" charset="0"/>
            </a:endParaRPr>
          </a:p>
        </p:txBody>
      </p:sp>
    </p:spTree>
    <p:extLst>
      <p:ext uri="{BB962C8B-B14F-4D97-AF65-F5344CB8AC3E}">
        <p14:creationId xmlns:p14="http://schemas.microsoft.com/office/powerpoint/2010/main" val="34688902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a:t>DULASP Intermediate M1 2025/2026</a:t>
            </a:r>
            <a:endParaRPr lang="fr-FR" dirty="0"/>
          </a:p>
        </p:txBody>
      </p:sp>
      <p:sp>
        <p:nvSpPr>
          <p:cNvPr id="4" name="Rectangle 3"/>
          <p:cNvSpPr/>
          <p:nvPr/>
        </p:nvSpPr>
        <p:spPr>
          <a:xfrm>
            <a:off x="425570" y="330557"/>
            <a:ext cx="8718430" cy="4524315"/>
          </a:xfrm>
          <a:prstGeom prst="rect">
            <a:avLst/>
          </a:prstGeom>
        </p:spPr>
        <p:txBody>
          <a:bodyPr wrap="square">
            <a:spAutoFit/>
          </a:bodyPr>
          <a:lstStyle/>
          <a:p>
            <a:pPr fontAlgn="base"/>
            <a:r>
              <a:rPr lang="en-US" sz="1600" dirty="0">
                <a:solidFill>
                  <a:srgbClr val="002060"/>
                </a:solidFill>
                <a:latin typeface="Arial Narrow" panose="020B0606020202030204" pitchFamily="34" charset="0"/>
              </a:rPr>
              <a:t>"Undoubtedly, (coming here) is not without fear and everyone knows that in such a situation, women are more afraid. But if we look at it from another angle, exercise is beneficial to our health and thus brings happiness." </a:t>
            </a:r>
            <a:br>
              <a:rPr lang="en-US" sz="1600" dirty="0">
                <a:solidFill>
                  <a:srgbClr val="002060"/>
                </a:solidFill>
                <a:latin typeface="Arial Narrow" panose="020B0606020202030204" pitchFamily="34" charset="0"/>
              </a:rPr>
            </a:br>
            <a:br>
              <a:rPr lang="en-US" sz="1600" dirty="0">
                <a:solidFill>
                  <a:srgbClr val="002060"/>
                </a:solidFill>
                <a:latin typeface="Arial Narrow" panose="020B0606020202030204" pitchFamily="34" charset="0"/>
              </a:rPr>
            </a:br>
            <a:r>
              <a:rPr lang="en-US" sz="1600" dirty="0" err="1">
                <a:solidFill>
                  <a:srgbClr val="002060"/>
                </a:solidFill>
                <a:latin typeface="Arial Narrow" panose="020B0606020202030204" pitchFamily="34" charset="0"/>
              </a:rPr>
              <a:t>Durani</a:t>
            </a:r>
            <a:r>
              <a:rPr lang="en-US" sz="1600" dirty="0">
                <a:solidFill>
                  <a:srgbClr val="002060"/>
                </a:solidFill>
                <a:latin typeface="Arial Narrow" panose="020B0606020202030204" pitchFamily="34" charset="0"/>
              </a:rPr>
              <a:t> is always on the lookout for fresh ideas to advocate for women's rights and when she isn't working out, she runs a radio station for women and has also served on the provincial council. </a:t>
            </a:r>
            <a:br>
              <a:rPr lang="en-US" sz="1600" dirty="0">
                <a:solidFill>
                  <a:srgbClr val="002060"/>
                </a:solidFill>
                <a:latin typeface="Arial Narrow" panose="020B0606020202030204" pitchFamily="34" charset="0"/>
              </a:rPr>
            </a:br>
            <a:endParaRPr lang="en-US" sz="1600" dirty="0">
              <a:solidFill>
                <a:srgbClr val="002060"/>
              </a:solidFill>
              <a:latin typeface="Arial Narrow" panose="020B0606020202030204" pitchFamily="34" charset="0"/>
            </a:endParaRPr>
          </a:p>
          <a:p>
            <a:pPr fontAlgn="base"/>
            <a:r>
              <a:rPr lang="en-US" sz="1600" dirty="0">
                <a:solidFill>
                  <a:srgbClr val="002060"/>
                </a:solidFill>
                <a:latin typeface="Arial Narrow" panose="020B0606020202030204" pitchFamily="34" charset="0"/>
              </a:rPr>
              <a:t>With the troop withdrawal signed between the U.S and the Taliban, after fighting a 19-year bloody war, women are still worried that the Taliban may exert its influence through formal political channels. </a:t>
            </a:r>
            <a:br>
              <a:rPr lang="en-US" sz="1600" dirty="0">
                <a:solidFill>
                  <a:srgbClr val="002060"/>
                </a:solidFill>
                <a:latin typeface="Arial Narrow" panose="020B0606020202030204" pitchFamily="34" charset="0"/>
              </a:rPr>
            </a:br>
            <a:br>
              <a:rPr lang="en-US" sz="1600" dirty="0">
                <a:solidFill>
                  <a:srgbClr val="002060"/>
                </a:solidFill>
                <a:latin typeface="Arial Narrow" panose="020B0606020202030204" pitchFamily="34" charset="0"/>
              </a:rPr>
            </a:br>
            <a:r>
              <a:rPr lang="en-US" sz="1600" dirty="0">
                <a:solidFill>
                  <a:srgbClr val="002060"/>
                </a:solidFill>
                <a:latin typeface="Arial Narrow" panose="020B0606020202030204" pitchFamily="34" charset="0"/>
              </a:rPr>
              <a:t>Under their previous time in power, women and girls were banned from education and could not leave the house without a male relative. </a:t>
            </a:r>
            <a:br>
              <a:rPr lang="en-US" sz="1600" dirty="0">
                <a:solidFill>
                  <a:srgbClr val="002060"/>
                </a:solidFill>
                <a:latin typeface="Arial Narrow" panose="020B0606020202030204" pitchFamily="34" charset="0"/>
              </a:rPr>
            </a:br>
            <a:br>
              <a:rPr lang="en-US" sz="1600" dirty="0">
                <a:solidFill>
                  <a:srgbClr val="002060"/>
                </a:solidFill>
                <a:latin typeface="Arial Narrow" panose="020B0606020202030204" pitchFamily="34" charset="0"/>
              </a:rPr>
            </a:br>
            <a:r>
              <a:rPr lang="en-US" sz="1600" dirty="0">
                <a:solidFill>
                  <a:srgbClr val="002060"/>
                </a:solidFill>
                <a:latin typeface="Arial Narrow" panose="020B0606020202030204" pitchFamily="34" charset="0"/>
              </a:rPr>
              <a:t>"Our concern is that if the Taliban return and reunite with the government, what will be the restrictions they will impose? Because given what I have been following on the news, I think the Taliban's mindsets and ideas have not changed much." </a:t>
            </a:r>
            <a:br>
              <a:rPr lang="en-US" sz="1600" dirty="0">
                <a:solidFill>
                  <a:srgbClr val="002060"/>
                </a:solidFill>
                <a:latin typeface="Arial Narrow" panose="020B0606020202030204" pitchFamily="34" charset="0"/>
              </a:rPr>
            </a:br>
            <a:br>
              <a:rPr lang="en-US" sz="1600" dirty="0">
                <a:solidFill>
                  <a:srgbClr val="002060"/>
                </a:solidFill>
                <a:latin typeface="Arial Narrow" panose="020B0606020202030204" pitchFamily="34" charset="0"/>
              </a:rPr>
            </a:br>
            <a:r>
              <a:rPr lang="en-US" sz="1600" dirty="0">
                <a:solidFill>
                  <a:srgbClr val="002060"/>
                </a:solidFill>
                <a:latin typeface="Arial Narrow" panose="020B0606020202030204" pitchFamily="34" charset="0"/>
              </a:rPr>
              <a:t>For now, </a:t>
            </a:r>
            <a:r>
              <a:rPr lang="en-US" sz="1600" dirty="0" err="1">
                <a:solidFill>
                  <a:srgbClr val="002060"/>
                </a:solidFill>
                <a:latin typeface="Arial Narrow" panose="020B0606020202030204" pitchFamily="34" charset="0"/>
              </a:rPr>
              <a:t>Durani</a:t>
            </a:r>
            <a:r>
              <a:rPr lang="en-US" sz="1600" dirty="0">
                <a:solidFill>
                  <a:srgbClr val="002060"/>
                </a:solidFill>
                <a:latin typeface="Arial Narrow" panose="020B0606020202030204" pitchFamily="34" charset="0"/>
              </a:rPr>
              <a:t> is pushing forward with the club, helping Afghan women from housewives to those working jobs outside the home to feel safe and strong in their bodies.”</a:t>
            </a:r>
          </a:p>
        </p:txBody>
      </p:sp>
      <p:sp>
        <p:nvSpPr>
          <p:cNvPr id="5" name="ZoneTexte 4"/>
          <p:cNvSpPr txBox="1"/>
          <p:nvPr/>
        </p:nvSpPr>
        <p:spPr>
          <a:xfrm>
            <a:off x="1134534" y="4934311"/>
            <a:ext cx="8320017" cy="276999"/>
          </a:xfrm>
          <a:prstGeom prst="rect">
            <a:avLst/>
          </a:prstGeom>
          <a:noFill/>
        </p:spPr>
        <p:txBody>
          <a:bodyPr wrap="square" rtlCol="0">
            <a:spAutoFit/>
          </a:bodyPr>
          <a:lstStyle/>
          <a:p>
            <a:r>
              <a:rPr lang="fr-FR" sz="1200" dirty="0">
                <a:latin typeface="Arial Narrow" panose="020B0606020202030204" pitchFamily="34" charset="0"/>
              </a:rPr>
              <a:t>Source: REUTERS. </a:t>
            </a:r>
            <a:r>
              <a:rPr lang="fr-FR" sz="1200" dirty="0">
                <a:latin typeface="Arial Narrow" panose="020B0606020202030204" pitchFamily="34" charset="0"/>
                <a:hlinkClick r:id="rId2"/>
              </a:rPr>
              <a:t>https://www.reutersagency.com/en/reuters-connect/afghan-women-hit-the-treadmill-at-first-female-gym/</a:t>
            </a:r>
            <a:r>
              <a:rPr lang="fr-FR" sz="1200" dirty="0">
                <a:latin typeface="Arial Narrow" panose="020B0606020202030204" pitchFamily="34" charset="0"/>
              </a:rPr>
              <a:t>. Sept. 24th, 2020</a:t>
            </a:r>
          </a:p>
        </p:txBody>
      </p:sp>
      <p:pic>
        <p:nvPicPr>
          <p:cNvPr id="7" name="Image 6"/>
          <p:cNvPicPr>
            <a:picLocks noChangeAspect="1"/>
          </p:cNvPicPr>
          <p:nvPr/>
        </p:nvPicPr>
        <p:blipFill>
          <a:blip r:embed="rId3"/>
          <a:stretch>
            <a:fillRect/>
          </a:stretch>
        </p:blipFill>
        <p:spPr>
          <a:xfrm>
            <a:off x="3464701" y="5684924"/>
            <a:ext cx="2878736" cy="638355"/>
          </a:xfrm>
          <a:prstGeom prst="rect">
            <a:avLst/>
          </a:prstGeom>
        </p:spPr>
      </p:pic>
    </p:spTree>
    <p:extLst>
      <p:ext uri="{BB962C8B-B14F-4D97-AF65-F5344CB8AC3E}">
        <p14:creationId xmlns:p14="http://schemas.microsoft.com/office/powerpoint/2010/main" val="3854872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7"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cxnSp>
          <p:nvCxnSpPr>
            <p:cNvPr id="58" name="Straight Connector 57">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6" name="Straight Connector 58">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60"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1"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2" name="Isosceles Triangle 61">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3"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4"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5"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6" name="Isosceles Triangle 65">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6" name="Picture 5">
            <a:extLst>
              <a:ext uri="{FF2B5EF4-FFF2-40B4-BE49-F238E27FC236}">
                <a16:creationId xmlns:a16="http://schemas.microsoft.com/office/drawing/2014/main" id="{113CF80D-FB01-2716-C7A7-012CF83CAA29}"/>
              </a:ext>
            </a:extLst>
          </p:cNvPr>
          <p:cNvPicPr>
            <a:picLocks noChangeAspect="1"/>
          </p:cNvPicPr>
          <p:nvPr/>
        </p:nvPicPr>
        <p:blipFill rotWithShape="1">
          <a:blip r:embed="rId2"/>
          <a:srcRect l="15988" t="9091" r="-2"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re 1">
            <a:extLst>
              <a:ext uri="{FF2B5EF4-FFF2-40B4-BE49-F238E27FC236}">
                <a16:creationId xmlns:a16="http://schemas.microsoft.com/office/drawing/2014/main" id="{92953F00-7CD3-4621-9EE4-BC7FD0F5DF10}"/>
              </a:ext>
            </a:extLst>
          </p:cNvPr>
          <p:cNvSpPr>
            <a:spLocks noGrp="1"/>
          </p:cNvSpPr>
          <p:nvPr>
            <p:ph type="title"/>
          </p:nvPr>
        </p:nvSpPr>
        <p:spPr>
          <a:xfrm>
            <a:off x="668867" y="1678666"/>
            <a:ext cx="4088190" cy="2369093"/>
          </a:xfrm>
        </p:spPr>
        <p:txBody>
          <a:bodyPr vert="horz" lIns="91440" tIns="45720" rIns="91440" bIns="45720" rtlCol="0" anchor="b">
            <a:normAutofit/>
          </a:bodyPr>
          <a:lstStyle/>
          <a:p>
            <a:pPr algn="r">
              <a:lnSpc>
                <a:spcPct val="90000"/>
              </a:lnSpc>
            </a:pPr>
            <a:r>
              <a:rPr lang="en-US" sz="3000" spc="600" dirty="0">
                <a:ln>
                  <a:solidFill>
                    <a:schemeClr val="accent1"/>
                  </a:solidFill>
                </a:ln>
                <a:effectLst>
                  <a:outerShdw blurRad="38100" dist="38100" dir="2700000" algn="tl">
                    <a:srgbClr val="000000">
                      <a:alpha val="43137"/>
                    </a:srgbClr>
                  </a:outerShdw>
                </a:effectLst>
              </a:rPr>
              <a:t>3. Cartoons &amp; Ads</a:t>
            </a:r>
            <a:br>
              <a:rPr lang="en-US" sz="3000" spc="600" dirty="0">
                <a:ln>
                  <a:solidFill>
                    <a:schemeClr val="accent1"/>
                  </a:solidFill>
                </a:ln>
                <a:effectLst>
                  <a:outerShdw blurRad="38100" dist="38100" dir="2700000" algn="tl">
                    <a:srgbClr val="000000">
                      <a:alpha val="43137"/>
                    </a:srgbClr>
                  </a:outerShdw>
                </a:effectLst>
              </a:rPr>
            </a:br>
            <a:r>
              <a:rPr lang="en-US" sz="3000" spc="600" dirty="0">
                <a:ln>
                  <a:solidFill>
                    <a:schemeClr val="accent1"/>
                  </a:solidFill>
                </a:ln>
                <a:effectLst>
                  <a:outerShdw blurRad="38100" dist="38100" dir="2700000" algn="tl">
                    <a:srgbClr val="000000">
                      <a:alpha val="43137"/>
                    </a:srgbClr>
                  </a:outerShdw>
                </a:effectLst>
              </a:rPr>
              <a:t>                  </a:t>
            </a:r>
            <a:r>
              <a:rPr lang="en-US" sz="3000" spc="600" dirty="0" err="1">
                <a:ln>
                  <a:solidFill>
                    <a:schemeClr val="accent1"/>
                  </a:solidFill>
                </a:ln>
                <a:effectLst>
                  <a:outerShdw blurRad="38100" dist="38100" dir="2700000" algn="tl">
                    <a:srgbClr val="000000">
                      <a:alpha val="43137"/>
                    </a:srgbClr>
                  </a:outerShdw>
                </a:effectLst>
              </a:rPr>
              <a:t>Analysing</a:t>
            </a:r>
            <a:r>
              <a:rPr lang="en-US" sz="3000" spc="600" dirty="0">
                <a:ln>
                  <a:solidFill>
                    <a:schemeClr val="accent1"/>
                  </a:solidFill>
                </a:ln>
                <a:effectLst>
                  <a:outerShdw blurRad="38100" dist="38100" dir="2700000" algn="tl">
                    <a:srgbClr val="000000">
                      <a:alpha val="43137"/>
                    </a:srgbClr>
                  </a:outerShdw>
                </a:effectLst>
              </a:rPr>
              <a:t> visuals</a:t>
            </a:r>
            <a:endParaRPr lang="en-US" sz="3000" dirty="0"/>
          </a:p>
        </p:txBody>
      </p:sp>
      <p:sp>
        <p:nvSpPr>
          <p:cNvPr id="3" name="Espace réservé du pied de page 2">
            <a:extLst>
              <a:ext uri="{FF2B5EF4-FFF2-40B4-BE49-F238E27FC236}">
                <a16:creationId xmlns:a16="http://schemas.microsoft.com/office/drawing/2014/main" id="{DD6DBEF5-A65A-4123-B82A-39C2BB03D52A}"/>
              </a:ext>
            </a:extLst>
          </p:cNvPr>
          <p:cNvSpPr>
            <a:spLocks noGrp="1"/>
          </p:cNvSpPr>
          <p:nvPr>
            <p:ph type="ftr" sz="quarter" idx="11"/>
          </p:nvPr>
        </p:nvSpPr>
        <p:spPr>
          <a:xfrm>
            <a:off x="677335" y="6041362"/>
            <a:ext cx="3993887" cy="365125"/>
          </a:xfrm>
        </p:spPr>
        <p:txBody>
          <a:bodyPr vert="horz" lIns="91440" tIns="45720" rIns="91440" bIns="45720" rtlCol="0" anchor="ctr">
            <a:normAutofit/>
          </a:bodyPr>
          <a:lstStyle/>
          <a:p>
            <a:pPr>
              <a:spcAft>
                <a:spcPts val="600"/>
              </a:spcAft>
            </a:pPr>
            <a:r>
              <a:rPr lang="en-US" kern="1200">
                <a:solidFill>
                  <a:schemeClr val="tx1">
                    <a:lumMod val="50000"/>
                    <a:lumOff val="50000"/>
                  </a:schemeClr>
                </a:solidFill>
                <a:latin typeface="+mn-lt"/>
                <a:ea typeface="+mn-ea"/>
                <a:cs typeface="+mn-cs"/>
              </a:rPr>
              <a:t>DULASP Intermediate M1 2025/2026</a:t>
            </a:r>
          </a:p>
        </p:txBody>
      </p:sp>
      <p:cxnSp>
        <p:nvCxnSpPr>
          <p:cNvPr id="68" name="Straight Connector 67">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2"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74"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76"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78"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0"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2"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4"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3175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CE22FB-B134-482E-AE92-BAA1AE328E96}"/>
              </a:ext>
            </a:extLst>
          </p:cNvPr>
          <p:cNvSpPr>
            <a:spLocks noGrp="1"/>
          </p:cNvSpPr>
          <p:nvPr>
            <p:ph type="title"/>
          </p:nvPr>
        </p:nvSpPr>
        <p:spPr/>
        <p:txBody>
          <a:bodyPr/>
          <a:lstStyle/>
          <a:p>
            <a:r>
              <a:rPr lang="fr-FR" dirty="0" err="1"/>
              <a:t>Ads</a:t>
            </a:r>
            <a:r>
              <a:rPr lang="fr-FR" dirty="0"/>
              <a:t> and Cartoons: </a:t>
            </a:r>
            <a:r>
              <a:rPr lang="fr-FR" dirty="0" err="1"/>
              <a:t>analysing</a:t>
            </a:r>
            <a:r>
              <a:rPr lang="fr-FR" dirty="0"/>
              <a:t> </a:t>
            </a:r>
            <a:r>
              <a:rPr lang="fr-FR" dirty="0" err="1"/>
              <a:t>visuals</a:t>
            </a:r>
            <a:endParaRPr lang="fr-FR" dirty="0"/>
          </a:p>
        </p:txBody>
      </p:sp>
      <p:sp>
        <p:nvSpPr>
          <p:cNvPr id="7" name="Espace réservé du pied de page 6">
            <a:extLst>
              <a:ext uri="{FF2B5EF4-FFF2-40B4-BE49-F238E27FC236}">
                <a16:creationId xmlns:a16="http://schemas.microsoft.com/office/drawing/2014/main" id="{B8F21C71-4EDE-4E34-96FC-E5EC2A03CFDF}"/>
              </a:ext>
            </a:extLst>
          </p:cNvPr>
          <p:cNvSpPr>
            <a:spLocks noGrp="1"/>
          </p:cNvSpPr>
          <p:nvPr>
            <p:ph type="ftr" sz="quarter" idx="11"/>
          </p:nvPr>
        </p:nvSpPr>
        <p:spPr/>
        <p:txBody>
          <a:bodyPr/>
          <a:lstStyle/>
          <a:p>
            <a:r>
              <a:rPr lang="fr-FR"/>
              <a:t>DULASP Intermediate M1 2025/2026</a:t>
            </a:r>
          </a:p>
        </p:txBody>
      </p:sp>
      <p:pic>
        <p:nvPicPr>
          <p:cNvPr id="4098" name="Picture 2" descr="Phân tích chiến lược marketing của Coca Cola với 4 chữ P">
            <a:extLst>
              <a:ext uri="{FF2B5EF4-FFF2-40B4-BE49-F238E27FC236}">
                <a16:creationId xmlns:a16="http://schemas.microsoft.com/office/drawing/2014/main" id="{F17CFCA3-9A34-4FA9-8154-7AFDAC4352F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7334" y="2518808"/>
            <a:ext cx="4184650" cy="293414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iza Donnelly | Editorial Cartoons | New Yorker Cartoonist">
            <a:extLst>
              <a:ext uri="{FF2B5EF4-FFF2-40B4-BE49-F238E27FC236}">
                <a16:creationId xmlns:a16="http://schemas.microsoft.com/office/drawing/2014/main" id="{B3A1B86D-F7DE-446A-A82F-220A52FDC76F}"/>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5554343" y="2077930"/>
            <a:ext cx="3815900" cy="381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19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57A02C-0474-477F-A11A-5887B3C9FBD6}"/>
              </a:ext>
            </a:extLst>
          </p:cNvPr>
          <p:cNvSpPr>
            <a:spLocks noGrp="1"/>
          </p:cNvSpPr>
          <p:nvPr>
            <p:ph type="title"/>
          </p:nvPr>
        </p:nvSpPr>
        <p:spPr>
          <a:xfrm>
            <a:off x="152400" y="77197"/>
            <a:ext cx="10557164" cy="1794308"/>
          </a:xfrm>
        </p:spPr>
        <p:txBody>
          <a:bodyPr>
            <a:noAutofit/>
          </a:bodyPr>
          <a:lstStyle/>
          <a:p>
            <a:r>
              <a:rPr lang="fr-FR" sz="4200" b="1" spc="300" dirty="0">
                <a:effectLst>
                  <a:outerShdw blurRad="38100" dist="38100" dir="2700000" algn="tl">
                    <a:srgbClr val="000000">
                      <a:alpha val="43137"/>
                    </a:srgbClr>
                  </a:outerShdw>
                </a:effectLst>
                <a:latin typeface="Arial Narrow" panose="020B0606020202030204" pitchFamily="34" charset="0"/>
              </a:rPr>
              <a:t>Introduction: </a:t>
            </a:r>
            <a:br>
              <a:rPr lang="fr-FR" sz="4200" b="1" spc="300" dirty="0">
                <a:effectLst>
                  <a:outerShdw blurRad="38100" dist="38100" dir="2700000" algn="tl">
                    <a:srgbClr val="000000">
                      <a:alpha val="43137"/>
                    </a:srgbClr>
                  </a:outerShdw>
                </a:effectLst>
                <a:latin typeface="Arial Narrow" panose="020B0606020202030204" pitchFamily="34" charset="0"/>
              </a:rPr>
            </a:br>
            <a:r>
              <a:rPr lang="fr-FR" sz="4200" b="1" spc="300" dirty="0" err="1">
                <a:effectLst>
                  <a:outerShdw blurRad="38100" dist="38100" dir="2700000" algn="tl">
                    <a:srgbClr val="000000">
                      <a:alpha val="43137"/>
                    </a:srgbClr>
                  </a:outerShdw>
                </a:effectLst>
                <a:latin typeface="Arial Narrow" panose="020B0606020202030204" pitchFamily="34" charset="0"/>
              </a:rPr>
              <a:t>Presenting</a:t>
            </a:r>
            <a:r>
              <a:rPr lang="fr-FR" sz="4200" b="1" spc="300" dirty="0">
                <a:effectLst>
                  <a:outerShdw blurRad="38100" dist="38100" dir="2700000" algn="tl">
                    <a:srgbClr val="000000">
                      <a:alpha val="43137"/>
                    </a:srgbClr>
                  </a:outerShdw>
                </a:effectLst>
                <a:latin typeface="Arial Narrow" panose="020B0606020202030204" pitchFamily="34" charset="0"/>
              </a:rPr>
              <a:t> the document</a:t>
            </a:r>
          </a:p>
        </p:txBody>
      </p:sp>
      <p:sp>
        <p:nvSpPr>
          <p:cNvPr id="3" name="Espace réservé du texte 2">
            <a:extLst>
              <a:ext uri="{FF2B5EF4-FFF2-40B4-BE49-F238E27FC236}">
                <a16:creationId xmlns:a16="http://schemas.microsoft.com/office/drawing/2014/main" id="{52FA64B3-8E09-4A99-AF72-372AD883BEFC}"/>
              </a:ext>
            </a:extLst>
          </p:cNvPr>
          <p:cNvSpPr>
            <a:spLocks noGrp="1"/>
          </p:cNvSpPr>
          <p:nvPr>
            <p:ph type="body" idx="1"/>
          </p:nvPr>
        </p:nvSpPr>
        <p:spPr>
          <a:xfrm>
            <a:off x="675744" y="2083989"/>
            <a:ext cx="4185623" cy="576262"/>
          </a:xfrm>
        </p:spPr>
        <p:txBody>
          <a:bodyPr/>
          <a:lstStyle/>
          <a:p>
            <a:r>
              <a:rPr lang="fr-FR" sz="3600" dirty="0" err="1">
                <a:solidFill>
                  <a:srgbClr val="002060"/>
                </a:solidFill>
                <a:effectLst>
                  <a:outerShdw blurRad="38100" dist="38100" dir="2700000" algn="tl">
                    <a:srgbClr val="000000">
                      <a:alpha val="43137"/>
                    </a:srgbClr>
                  </a:outerShdw>
                </a:effectLst>
                <a:latin typeface="Arial Narrow" panose="020B0606020202030204" pitchFamily="34" charset="0"/>
              </a:rPr>
              <a:t>Ads</a:t>
            </a:r>
            <a:endParaRPr lang="fr-FR" sz="3600" dirty="0">
              <a:solidFill>
                <a:srgbClr val="002060"/>
              </a:solidFill>
              <a:effectLst>
                <a:outerShdw blurRad="38100" dist="38100" dir="2700000" algn="tl">
                  <a:srgbClr val="000000">
                    <a:alpha val="43137"/>
                  </a:srgbClr>
                </a:outerShdw>
              </a:effectLst>
              <a:latin typeface="Arial Narrow" panose="020B0606020202030204" pitchFamily="34" charset="0"/>
            </a:endParaRPr>
          </a:p>
        </p:txBody>
      </p:sp>
      <p:sp>
        <p:nvSpPr>
          <p:cNvPr id="4" name="Espace réservé du contenu 3">
            <a:extLst>
              <a:ext uri="{FF2B5EF4-FFF2-40B4-BE49-F238E27FC236}">
                <a16:creationId xmlns:a16="http://schemas.microsoft.com/office/drawing/2014/main" id="{B2BA6ADD-6835-4D12-A989-1D4533E7478E}"/>
              </a:ext>
            </a:extLst>
          </p:cNvPr>
          <p:cNvSpPr>
            <a:spLocks noGrp="1"/>
          </p:cNvSpPr>
          <p:nvPr>
            <p:ph sz="half" idx="2"/>
          </p:nvPr>
        </p:nvSpPr>
        <p:spPr/>
        <p:txBody>
          <a:bodyPr/>
          <a:lstStyle/>
          <a:p>
            <a:r>
              <a:rPr lang="fr-FR" sz="2400" dirty="0" err="1">
                <a:solidFill>
                  <a:srgbClr val="002060"/>
                </a:solidFill>
                <a:latin typeface="Arial Narrow" panose="020B0606020202030204" pitchFamily="34" charset="0"/>
              </a:rPr>
              <a:t>What</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is</a:t>
            </a:r>
            <a:r>
              <a:rPr lang="fr-FR" sz="2400" dirty="0">
                <a:solidFill>
                  <a:srgbClr val="002060"/>
                </a:solidFill>
                <a:latin typeface="Arial Narrow" panose="020B0606020202030204" pitchFamily="34" charset="0"/>
              </a:rPr>
              <a:t> the </a:t>
            </a:r>
            <a:r>
              <a:rPr lang="fr-FR" sz="2400" dirty="0" err="1">
                <a:solidFill>
                  <a:srgbClr val="002060"/>
                </a:solidFill>
                <a:latin typeface="Arial Narrow" panose="020B0606020202030204" pitchFamily="34" charset="0"/>
              </a:rPr>
              <a:t>product</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advertised</a:t>
            </a:r>
            <a:r>
              <a:rPr lang="fr-FR" sz="2400" dirty="0">
                <a:solidFill>
                  <a:srgbClr val="002060"/>
                </a:solidFill>
                <a:latin typeface="Arial Narrow" panose="020B0606020202030204" pitchFamily="34" charset="0"/>
              </a:rPr>
              <a:t>?) </a:t>
            </a:r>
          </a:p>
          <a:p>
            <a:r>
              <a:rPr lang="fr-FR" sz="2400" dirty="0" err="1">
                <a:solidFill>
                  <a:srgbClr val="002060"/>
                </a:solidFill>
                <a:latin typeface="Arial Narrow" panose="020B0606020202030204" pitchFamily="34" charset="0"/>
              </a:rPr>
              <a:t>What</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is</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it</a:t>
            </a:r>
            <a:r>
              <a:rPr lang="fr-FR" sz="2400" dirty="0">
                <a:solidFill>
                  <a:srgbClr val="002060"/>
                </a:solidFill>
                <a:latin typeface="Arial Narrow" panose="020B0606020202030204" pitchFamily="34" charset="0"/>
              </a:rPr>
              <a:t> for?)</a:t>
            </a:r>
          </a:p>
          <a:p>
            <a:r>
              <a:rPr lang="fr-FR" sz="2400" dirty="0" err="1">
                <a:solidFill>
                  <a:srgbClr val="002060"/>
                </a:solidFill>
                <a:latin typeface="Arial Narrow" panose="020B0606020202030204" pitchFamily="34" charset="0"/>
              </a:rPr>
              <a:t>Who</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is</a:t>
            </a:r>
            <a:r>
              <a:rPr lang="fr-FR" sz="2400" dirty="0">
                <a:solidFill>
                  <a:srgbClr val="002060"/>
                </a:solidFill>
                <a:latin typeface="Arial Narrow" panose="020B0606020202030204" pitchFamily="34" charset="0"/>
              </a:rPr>
              <a:t> the </a:t>
            </a:r>
            <a:r>
              <a:rPr lang="fr-FR" sz="2400" dirty="0" err="1">
                <a:solidFill>
                  <a:srgbClr val="002060"/>
                </a:solidFill>
                <a:latin typeface="Arial Narrow" panose="020B0606020202030204" pitchFamily="34" charset="0"/>
              </a:rPr>
              <a:t>promoter</a:t>
            </a:r>
            <a:r>
              <a:rPr lang="fr-FR" sz="2400" dirty="0">
                <a:solidFill>
                  <a:srgbClr val="002060"/>
                </a:solidFill>
                <a:latin typeface="Arial Narrow" panose="020B0606020202030204" pitchFamily="34" charset="0"/>
              </a:rPr>
              <a:t>)?</a:t>
            </a:r>
          </a:p>
          <a:p>
            <a:r>
              <a:rPr lang="fr-FR" sz="2400" dirty="0" err="1">
                <a:solidFill>
                  <a:srgbClr val="002060"/>
                </a:solidFill>
                <a:latin typeface="Arial Narrow" panose="020B0606020202030204" pitchFamily="34" charset="0"/>
              </a:rPr>
              <a:t>Who</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is</a:t>
            </a:r>
            <a:r>
              <a:rPr lang="fr-FR" sz="2400" dirty="0">
                <a:solidFill>
                  <a:srgbClr val="002060"/>
                </a:solidFill>
                <a:latin typeface="Arial Narrow" panose="020B0606020202030204" pitchFamily="34" charset="0"/>
              </a:rPr>
              <a:t> the </a:t>
            </a:r>
            <a:r>
              <a:rPr lang="fr-FR" sz="2400" dirty="0" err="1">
                <a:solidFill>
                  <a:srgbClr val="002060"/>
                </a:solidFill>
                <a:latin typeface="Arial Narrow" panose="020B0606020202030204" pitchFamily="34" charset="0"/>
              </a:rPr>
              <a:t>target</a:t>
            </a:r>
            <a:r>
              <a:rPr lang="fr-FR" sz="2400" dirty="0">
                <a:solidFill>
                  <a:srgbClr val="002060"/>
                </a:solidFill>
                <a:latin typeface="Arial Narrow" panose="020B0606020202030204" pitchFamily="34" charset="0"/>
              </a:rPr>
              <a:t>)?</a:t>
            </a:r>
          </a:p>
          <a:p>
            <a:r>
              <a:rPr lang="fr-FR" sz="2400" dirty="0" err="1">
                <a:solidFill>
                  <a:srgbClr val="002060"/>
                </a:solidFill>
                <a:latin typeface="Arial Narrow" panose="020B0606020202030204" pitchFamily="34" charset="0"/>
              </a:rPr>
              <a:t>When</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was</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it</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published</a:t>
            </a:r>
            <a:r>
              <a:rPr lang="fr-FR" sz="2400" dirty="0">
                <a:solidFill>
                  <a:srgbClr val="002060"/>
                </a:solidFill>
                <a:latin typeface="Arial Narrow" panose="020B0606020202030204" pitchFamily="34" charset="0"/>
              </a:rPr>
              <a:t>)?</a:t>
            </a:r>
          </a:p>
          <a:p>
            <a:r>
              <a:rPr lang="fr-FR" sz="2400" dirty="0" err="1">
                <a:solidFill>
                  <a:srgbClr val="002060"/>
                </a:solidFill>
                <a:latin typeface="Arial Narrow" panose="020B0606020202030204" pitchFamily="34" charset="0"/>
              </a:rPr>
              <a:t>Where</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was</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it</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published</a:t>
            </a:r>
            <a:r>
              <a:rPr lang="fr-FR" sz="2400" dirty="0">
                <a:solidFill>
                  <a:srgbClr val="002060"/>
                </a:solidFill>
                <a:latin typeface="Arial Narrow" panose="020B0606020202030204" pitchFamily="34" charset="0"/>
              </a:rPr>
              <a:t>)?</a:t>
            </a:r>
          </a:p>
          <a:p>
            <a:endParaRPr lang="fr-FR" dirty="0"/>
          </a:p>
        </p:txBody>
      </p:sp>
      <p:sp>
        <p:nvSpPr>
          <p:cNvPr id="5" name="Espace réservé du texte 4">
            <a:extLst>
              <a:ext uri="{FF2B5EF4-FFF2-40B4-BE49-F238E27FC236}">
                <a16:creationId xmlns:a16="http://schemas.microsoft.com/office/drawing/2014/main" id="{01E17590-13BF-429F-9C0A-3E5B09428C57}"/>
              </a:ext>
            </a:extLst>
          </p:cNvPr>
          <p:cNvSpPr>
            <a:spLocks noGrp="1"/>
          </p:cNvSpPr>
          <p:nvPr>
            <p:ph type="body" sz="quarter" idx="3"/>
          </p:nvPr>
        </p:nvSpPr>
        <p:spPr>
          <a:xfrm>
            <a:off x="5088383" y="2017950"/>
            <a:ext cx="4185618" cy="576262"/>
          </a:xfrm>
        </p:spPr>
        <p:txBody>
          <a:bodyPr/>
          <a:lstStyle/>
          <a:p>
            <a:r>
              <a:rPr lang="fr-FR" sz="3600" dirty="0">
                <a:solidFill>
                  <a:srgbClr val="002060"/>
                </a:solidFill>
                <a:effectLst>
                  <a:outerShdw blurRad="38100" dist="38100" dir="2700000" algn="tl">
                    <a:srgbClr val="000000">
                      <a:alpha val="43137"/>
                    </a:srgbClr>
                  </a:outerShdw>
                </a:effectLst>
                <a:latin typeface="Arial Narrow" panose="020B0606020202030204" pitchFamily="34" charset="0"/>
              </a:rPr>
              <a:t>Cartoons</a:t>
            </a:r>
          </a:p>
        </p:txBody>
      </p:sp>
      <p:sp>
        <p:nvSpPr>
          <p:cNvPr id="6" name="Espace réservé du contenu 5">
            <a:extLst>
              <a:ext uri="{FF2B5EF4-FFF2-40B4-BE49-F238E27FC236}">
                <a16:creationId xmlns:a16="http://schemas.microsoft.com/office/drawing/2014/main" id="{485D46BB-6136-491C-8BF1-4F22FB105871}"/>
              </a:ext>
            </a:extLst>
          </p:cNvPr>
          <p:cNvSpPr>
            <a:spLocks noGrp="1"/>
          </p:cNvSpPr>
          <p:nvPr>
            <p:ph sz="quarter" idx="4"/>
          </p:nvPr>
        </p:nvSpPr>
        <p:spPr>
          <a:xfrm>
            <a:off x="5088383" y="2626409"/>
            <a:ext cx="4185617" cy="3304117"/>
          </a:xfrm>
        </p:spPr>
        <p:txBody>
          <a:bodyPr>
            <a:normAutofit/>
          </a:bodyPr>
          <a:lstStyle/>
          <a:p>
            <a:r>
              <a:rPr lang="fr-FR" sz="2400" dirty="0" err="1">
                <a:solidFill>
                  <a:srgbClr val="002060"/>
                </a:solidFill>
                <a:latin typeface="Arial Narrow" panose="020B0606020202030204" pitchFamily="34" charset="0"/>
              </a:rPr>
              <a:t>Who</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drew</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it</a:t>
            </a:r>
            <a:r>
              <a:rPr lang="fr-FR" sz="2400" dirty="0">
                <a:solidFill>
                  <a:srgbClr val="002060"/>
                </a:solidFill>
                <a:latin typeface="Arial Narrow" panose="020B0606020202030204" pitchFamily="34" charset="0"/>
              </a:rPr>
              <a:t>) ?</a:t>
            </a:r>
          </a:p>
          <a:p>
            <a:r>
              <a:rPr lang="fr-FR" sz="2400" dirty="0" err="1">
                <a:solidFill>
                  <a:srgbClr val="002060"/>
                </a:solidFill>
                <a:latin typeface="Arial Narrow" panose="020B0606020202030204" pitchFamily="34" charset="0"/>
              </a:rPr>
              <a:t>Who</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is</a:t>
            </a:r>
            <a:r>
              <a:rPr lang="fr-FR" sz="2400" dirty="0">
                <a:solidFill>
                  <a:srgbClr val="002060"/>
                </a:solidFill>
                <a:latin typeface="Arial Narrow" panose="020B0606020202030204" pitchFamily="34" charset="0"/>
              </a:rPr>
              <a:t> the </a:t>
            </a:r>
            <a:r>
              <a:rPr lang="fr-FR" sz="2400" dirty="0" err="1">
                <a:solidFill>
                  <a:srgbClr val="002060"/>
                </a:solidFill>
                <a:latin typeface="Arial Narrow" panose="020B0606020202030204" pitchFamily="34" charset="0"/>
              </a:rPr>
              <a:t>target</a:t>
            </a:r>
            <a:r>
              <a:rPr lang="fr-FR" sz="2400" dirty="0">
                <a:solidFill>
                  <a:srgbClr val="002060"/>
                </a:solidFill>
                <a:latin typeface="Arial Narrow" panose="020B0606020202030204" pitchFamily="34" charset="0"/>
              </a:rPr>
              <a:t>?)</a:t>
            </a:r>
          </a:p>
          <a:p>
            <a:r>
              <a:rPr lang="fr-FR" sz="2400" dirty="0" err="1">
                <a:solidFill>
                  <a:srgbClr val="002060"/>
                </a:solidFill>
                <a:latin typeface="Arial Narrow" panose="020B0606020202030204" pitchFamily="34" charset="0"/>
              </a:rPr>
              <a:t>When</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was</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it</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published</a:t>
            </a:r>
            <a:r>
              <a:rPr lang="fr-FR" sz="2400" dirty="0">
                <a:solidFill>
                  <a:srgbClr val="002060"/>
                </a:solidFill>
                <a:latin typeface="Arial Narrow" panose="020B0606020202030204" pitchFamily="34" charset="0"/>
              </a:rPr>
              <a:t> -&gt; </a:t>
            </a:r>
            <a:r>
              <a:rPr lang="fr-FR" sz="2400" dirty="0" err="1">
                <a:solidFill>
                  <a:srgbClr val="002060"/>
                </a:solidFill>
                <a:latin typeface="Arial Narrow" panose="020B0606020202030204" pitchFamily="34" charset="0"/>
              </a:rPr>
              <a:t>context</a:t>
            </a:r>
            <a:r>
              <a:rPr lang="fr-FR" sz="2400" dirty="0">
                <a:solidFill>
                  <a:srgbClr val="002060"/>
                </a:solidFill>
                <a:latin typeface="Arial Narrow" panose="020B0606020202030204" pitchFamily="34" charset="0"/>
              </a:rPr>
              <a:t>?)</a:t>
            </a:r>
          </a:p>
          <a:p>
            <a:r>
              <a:rPr lang="fr-FR" sz="2400" dirty="0" err="1">
                <a:solidFill>
                  <a:srgbClr val="002060"/>
                </a:solidFill>
                <a:latin typeface="Arial Narrow" panose="020B0606020202030204" pitchFamily="34" charset="0"/>
              </a:rPr>
              <a:t>Where</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was</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it</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published</a:t>
            </a:r>
            <a:r>
              <a:rPr lang="fr-FR" sz="2400" dirty="0">
                <a:solidFill>
                  <a:srgbClr val="002060"/>
                </a:solidFill>
                <a:latin typeface="Arial Narrow" panose="020B0606020202030204" pitchFamily="34" charset="0"/>
              </a:rPr>
              <a:t>)?</a:t>
            </a:r>
          </a:p>
          <a:p>
            <a:r>
              <a:rPr lang="fr-FR" sz="2400" dirty="0" err="1">
                <a:solidFill>
                  <a:srgbClr val="002060"/>
                </a:solidFill>
                <a:latin typeface="Arial Narrow" panose="020B0606020202030204" pitchFamily="34" charset="0"/>
              </a:rPr>
              <a:t>Why</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What</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is</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it</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aiming</a:t>
            </a:r>
            <a:r>
              <a:rPr lang="fr-FR" sz="2400" dirty="0">
                <a:solidFill>
                  <a:srgbClr val="002060"/>
                </a:solidFill>
                <a:latin typeface="Arial Narrow" panose="020B0606020202030204" pitchFamily="34" charset="0"/>
              </a:rPr>
              <a:t> at -&gt; goal?)</a:t>
            </a:r>
          </a:p>
        </p:txBody>
      </p:sp>
      <p:sp>
        <p:nvSpPr>
          <p:cNvPr id="7" name="Espace réservé du pied de page 6">
            <a:extLst>
              <a:ext uri="{FF2B5EF4-FFF2-40B4-BE49-F238E27FC236}">
                <a16:creationId xmlns:a16="http://schemas.microsoft.com/office/drawing/2014/main" id="{B2DF51B3-8218-4921-AF19-CDCB3ACC1873}"/>
              </a:ext>
            </a:extLst>
          </p:cNvPr>
          <p:cNvSpPr>
            <a:spLocks noGrp="1"/>
          </p:cNvSpPr>
          <p:nvPr>
            <p:ph type="ftr" sz="quarter" idx="11"/>
          </p:nvPr>
        </p:nvSpPr>
        <p:spPr/>
        <p:txBody>
          <a:bodyPr/>
          <a:lstStyle/>
          <a:p>
            <a:r>
              <a:rPr lang="fr-FR"/>
              <a:t>DULASP Intermediate M1 2025/2026</a:t>
            </a:r>
            <a:endParaRPr lang="fr-FR" dirty="0"/>
          </a:p>
        </p:txBody>
      </p:sp>
    </p:spTree>
    <p:extLst>
      <p:ext uri="{BB962C8B-B14F-4D97-AF65-F5344CB8AC3E}">
        <p14:creationId xmlns:p14="http://schemas.microsoft.com/office/powerpoint/2010/main" val="18090653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AEDCAD-DF8E-436B-BCE3-041DC429784A}"/>
              </a:ext>
            </a:extLst>
          </p:cNvPr>
          <p:cNvSpPr>
            <a:spLocks noGrp="1"/>
          </p:cNvSpPr>
          <p:nvPr>
            <p:ph type="title"/>
          </p:nvPr>
        </p:nvSpPr>
        <p:spPr/>
        <p:txBody>
          <a:bodyPr>
            <a:noAutofit/>
          </a:bodyPr>
          <a:lstStyle/>
          <a:p>
            <a:r>
              <a:rPr lang="fr-FR" sz="4200" b="1" spc="300" dirty="0" err="1">
                <a:effectLst>
                  <a:outerShdw blurRad="38100" dist="38100" dir="2700000" algn="tl">
                    <a:srgbClr val="000000">
                      <a:alpha val="43137"/>
                    </a:srgbClr>
                  </a:outerShdw>
                </a:effectLst>
                <a:latin typeface="Arial Narrow" panose="020B0606020202030204" pitchFamily="34" charset="0"/>
              </a:rPr>
              <a:t>Commentary</a:t>
            </a:r>
            <a:r>
              <a:rPr lang="fr-FR" sz="4200" b="1" spc="300" dirty="0">
                <a:effectLst>
                  <a:outerShdw blurRad="38100" dist="38100" dir="2700000" algn="tl">
                    <a:srgbClr val="000000">
                      <a:alpha val="43137"/>
                    </a:srgbClr>
                  </a:outerShdw>
                </a:effectLst>
                <a:latin typeface="Arial Narrow" panose="020B0606020202030204" pitchFamily="34" charset="0"/>
              </a:rPr>
              <a:t>: </a:t>
            </a:r>
            <a:br>
              <a:rPr lang="fr-FR" sz="4200" b="1" spc="300" dirty="0">
                <a:effectLst>
                  <a:outerShdw blurRad="38100" dist="38100" dir="2700000" algn="tl">
                    <a:srgbClr val="000000">
                      <a:alpha val="43137"/>
                    </a:srgbClr>
                  </a:outerShdw>
                </a:effectLst>
                <a:latin typeface="Arial Narrow" panose="020B0606020202030204" pitchFamily="34" charset="0"/>
              </a:rPr>
            </a:br>
            <a:r>
              <a:rPr lang="fr-FR" sz="4200" b="1" spc="300" dirty="0">
                <a:effectLst>
                  <a:outerShdw blurRad="38100" dist="38100" dir="2700000" algn="tl">
                    <a:srgbClr val="000000">
                      <a:alpha val="43137"/>
                    </a:srgbClr>
                  </a:outerShdw>
                </a:effectLst>
                <a:latin typeface="Arial Narrow" panose="020B0606020202030204" pitchFamily="34" charset="0"/>
              </a:rPr>
              <a:t>i. </a:t>
            </a:r>
            <a:r>
              <a:rPr lang="fr-FR" sz="4200" b="1" spc="300" dirty="0" err="1">
                <a:effectLst>
                  <a:outerShdw blurRad="38100" dist="38100" dir="2700000" algn="tl">
                    <a:srgbClr val="000000">
                      <a:alpha val="43137"/>
                    </a:srgbClr>
                  </a:outerShdw>
                </a:effectLst>
                <a:latin typeface="Arial Narrow" panose="020B0606020202030204" pitchFamily="34" charset="0"/>
              </a:rPr>
              <a:t>Describing</a:t>
            </a:r>
            <a:r>
              <a:rPr lang="fr-FR" sz="4200" b="1" spc="300" dirty="0">
                <a:effectLst>
                  <a:outerShdw blurRad="38100" dist="38100" dir="2700000" algn="tl">
                    <a:srgbClr val="000000">
                      <a:alpha val="43137"/>
                    </a:srgbClr>
                  </a:outerShdw>
                </a:effectLst>
                <a:latin typeface="Arial Narrow" panose="020B0606020202030204" pitchFamily="34" charset="0"/>
              </a:rPr>
              <a:t> the </a:t>
            </a:r>
            <a:r>
              <a:rPr lang="fr-FR" sz="4200" b="1" spc="300" dirty="0" err="1">
                <a:effectLst>
                  <a:outerShdw blurRad="38100" dist="38100" dir="2700000" algn="tl">
                    <a:srgbClr val="000000">
                      <a:alpha val="43137"/>
                    </a:srgbClr>
                  </a:outerShdw>
                </a:effectLst>
                <a:latin typeface="Arial Narrow" panose="020B0606020202030204" pitchFamily="34" charset="0"/>
              </a:rPr>
              <a:t>layout</a:t>
            </a:r>
            <a:endParaRPr lang="fr-FR" sz="4200" dirty="0"/>
          </a:p>
        </p:txBody>
      </p:sp>
      <p:sp>
        <p:nvSpPr>
          <p:cNvPr id="3" name="Espace réservé du texte 2">
            <a:extLst>
              <a:ext uri="{FF2B5EF4-FFF2-40B4-BE49-F238E27FC236}">
                <a16:creationId xmlns:a16="http://schemas.microsoft.com/office/drawing/2014/main" id="{53537360-6EDD-4FEA-9849-C6F5E0BEB9DB}"/>
              </a:ext>
            </a:extLst>
          </p:cNvPr>
          <p:cNvSpPr>
            <a:spLocks noGrp="1"/>
          </p:cNvSpPr>
          <p:nvPr>
            <p:ph type="body" idx="1"/>
          </p:nvPr>
        </p:nvSpPr>
        <p:spPr/>
        <p:txBody>
          <a:bodyPr/>
          <a:lstStyle/>
          <a:p>
            <a:r>
              <a:rPr lang="fr-FR" sz="3600" spc="300" dirty="0" err="1">
                <a:solidFill>
                  <a:srgbClr val="002060"/>
                </a:solidFill>
                <a:effectLst>
                  <a:outerShdw blurRad="38100" dist="38100" dir="2700000" algn="tl">
                    <a:srgbClr val="000000">
                      <a:alpha val="43137"/>
                    </a:srgbClr>
                  </a:outerShdw>
                </a:effectLst>
                <a:latin typeface="Arial Narrow" panose="020B0606020202030204" pitchFamily="34" charset="0"/>
              </a:rPr>
              <a:t>Ads</a:t>
            </a:r>
            <a:endParaRPr lang="fr-FR" sz="3600" spc="300" dirty="0">
              <a:solidFill>
                <a:srgbClr val="002060"/>
              </a:solidFill>
              <a:effectLst>
                <a:outerShdw blurRad="38100" dist="38100" dir="2700000" algn="tl">
                  <a:srgbClr val="000000">
                    <a:alpha val="43137"/>
                  </a:srgbClr>
                </a:outerShdw>
              </a:effectLst>
              <a:latin typeface="Arial Narrow" panose="020B0606020202030204" pitchFamily="34" charset="0"/>
            </a:endParaRPr>
          </a:p>
        </p:txBody>
      </p:sp>
      <p:sp>
        <p:nvSpPr>
          <p:cNvPr id="4" name="Espace réservé du contenu 3">
            <a:extLst>
              <a:ext uri="{FF2B5EF4-FFF2-40B4-BE49-F238E27FC236}">
                <a16:creationId xmlns:a16="http://schemas.microsoft.com/office/drawing/2014/main" id="{3ED0E150-B4EB-4C0E-84BD-274DE1E31C4E}"/>
              </a:ext>
            </a:extLst>
          </p:cNvPr>
          <p:cNvSpPr>
            <a:spLocks noGrp="1"/>
          </p:cNvSpPr>
          <p:nvPr>
            <p:ph sz="half" idx="2"/>
          </p:nvPr>
        </p:nvSpPr>
        <p:spPr/>
        <p:txBody>
          <a:bodyPr>
            <a:normAutofit/>
          </a:bodyPr>
          <a:lstStyle/>
          <a:p>
            <a:r>
              <a:rPr lang="fr-FR" sz="2400" dirty="0">
                <a:solidFill>
                  <a:srgbClr val="002060"/>
                </a:solidFill>
                <a:latin typeface="Arial Narrow" panose="020B0606020202030204" pitchFamily="34" charset="0"/>
              </a:rPr>
              <a:t>Brand/</a:t>
            </a:r>
            <a:r>
              <a:rPr lang="fr-FR" sz="2400" dirty="0" err="1">
                <a:solidFill>
                  <a:srgbClr val="002060"/>
                </a:solidFill>
                <a:latin typeface="Arial Narrow" panose="020B0606020202030204" pitchFamily="34" charset="0"/>
              </a:rPr>
              <a:t>Advertiser</a:t>
            </a:r>
            <a:endParaRPr lang="fr-FR" sz="2400" dirty="0">
              <a:solidFill>
                <a:srgbClr val="002060"/>
              </a:solidFill>
              <a:latin typeface="Arial Narrow" panose="020B0606020202030204" pitchFamily="34" charset="0"/>
            </a:endParaRPr>
          </a:p>
          <a:p>
            <a:r>
              <a:rPr lang="fr-FR" sz="2400" dirty="0">
                <a:solidFill>
                  <a:srgbClr val="002060"/>
                </a:solidFill>
                <a:latin typeface="Arial Narrow" panose="020B0606020202030204" pitchFamily="34" charset="0"/>
              </a:rPr>
              <a:t>Logo</a:t>
            </a:r>
          </a:p>
          <a:p>
            <a:r>
              <a:rPr lang="fr-FR" sz="2400" dirty="0" err="1">
                <a:solidFill>
                  <a:srgbClr val="002060"/>
                </a:solidFill>
                <a:latin typeface="Arial Narrow" panose="020B0606020202030204" pitchFamily="34" charset="0"/>
              </a:rPr>
              <a:t>Catchphrase</a:t>
            </a:r>
            <a:endParaRPr lang="fr-FR" sz="2400" dirty="0">
              <a:solidFill>
                <a:srgbClr val="002060"/>
              </a:solidFill>
              <a:latin typeface="Arial Narrow" panose="020B0606020202030204" pitchFamily="34" charset="0"/>
            </a:endParaRPr>
          </a:p>
          <a:p>
            <a:r>
              <a:rPr lang="fr-FR" sz="2400" dirty="0">
                <a:solidFill>
                  <a:srgbClr val="002060"/>
                </a:solidFill>
                <a:latin typeface="Arial Narrow" panose="020B0606020202030204" pitchFamily="34" charset="0"/>
              </a:rPr>
              <a:t>Slogan</a:t>
            </a:r>
          </a:p>
          <a:p>
            <a:r>
              <a:rPr lang="fr-FR" sz="2400" dirty="0">
                <a:solidFill>
                  <a:srgbClr val="002060"/>
                </a:solidFill>
                <a:latin typeface="Arial Narrow" panose="020B0606020202030204" pitchFamily="34" charset="0"/>
              </a:rPr>
              <a:t>..</a:t>
            </a:r>
          </a:p>
        </p:txBody>
      </p:sp>
      <p:sp>
        <p:nvSpPr>
          <p:cNvPr id="5" name="Espace réservé du texte 4">
            <a:extLst>
              <a:ext uri="{FF2B5EF4-FFF2-40B4-BE49-F238E27FC236}">
                <a16:creationId xmlns:a16="http://schemas.microsoft.com/office/drawing/2014/main" id="{4F1C24C8-B7DF-4AA0-A35F-D2B8AB3F547F}"/>
              </a:ext>
            </a:extLst>
          </p:cNvPr>
          <p:cNvSpPr>
            <a:spLocks noGrp="1"/>
          </p:cNvSpPr>
          <p:nvPr>
            <p:ph type="body" sz="quarter" idx="3"/>
          </p:nvPr>
        </p:nvSpPr>
        <p:spPr/>
        <p:txBody>
          <a:bodyPr/>
          <a:lstStyle/>
          <a:p>
            <a:r>
              <a:rPr lang="fr-FR" sz="3600" spc="300" dirty="0">
                <a:solidFill>
                  <a:srgbClr val="002060"/>
                </a:solidFill>
                <a:effectLst>
                  <a:outerShdw blurRad="38100" dist="38100" dir="2700000" algn="tl">
                    <a:srgbClr val="000000">
                      <a:alpha val="43137"/>
                    </a:srgbClr>
                  </a:outerShdw>
                </a:effectLst>
                <a:latin typeface="Arial Narrow" panose="020B0606020202030204" pitchFamily="34" charset="0"/>
              </a:rPr>
              <a:t>Cartoons</a:t>
            </a:r>
          </a:p>
        </p:txBody>
      </p:sp>
      <p:sp>
        <p:nvSpPr>
          <p:cNvPr id="6" name="Espace réservé du contenu 5">
            <a:extLst>
              <a:ext uri="{FF2B5EF4-FFF2-40B4-BE49-F238E27FC236}">
                <a16:creationId xmlns:a16="http://schemas.microsoft.com/office/drawing/2014/main" id="{C6282991-4978-4DE3-840F-783A9E775514}"/>
              </a:ext>
            </a:extLst>
          </p:cNvPr>
          <p:cNvSpPr>
            <a:spLocks noGrp="1"/>
          </p:cNvSpPr>
          <p:nvPr>
            <p:ph sz="quarter" idx="4"/>
          </p:nvPr>
        </p:nvSpPr>
        <p:spPr/>
        <p:txBody>
          <a:bodyPr>
            <a:normAutofit/>
          </a:bodyPr>
          <a:lstStyle/>
          <a:p>
            <a:r>
              <a:rPr lang="fr-FR" sz="2400" dirty="0">
                <a:solidFill>
                  <a:srgbClr val="002060"/>
                </a:solidFill>
                <a:latin typeface="Arial Narrow" panose="020B0606020202030204" pitchFamily="34" charset="0"/>
              </a:rPr>
              <a:t>Illustrator</a:t>
            </a:r>
          </a:p>
          <a:p>
            <a:r>
              <a:rPr lang="fr-FR" sz="2400" dirty="0" err="1">
                <a:solidFill>
                  <a:srgbClr val="002060"/>
                </a:solidFill>
                <a:latin typeface="Arial Narrow" panose="020B0606020202030204" pitchFamily="34" charset="0"/>
              </a:rPr>
              <a:t>Title</a:t>
            </a:r>
            <a:endParaRPr lang="fr-FR" sz="2400" dirty="0">
              <a:solidFill>
                <a:srgbClr val="002060"/>
              </a:solidFill>
              <a:latin typeface="Arial Narrow" panose="020B0606020202030204" pitchFamily="34" charset="0"/>
            </a:endParaRPr>
          </a:p>
          <a:p>
            <a:r>
              <a:rPr lang="fr-FR" sz="2400" dirty="0">
                <a:solidFill>
                  <a:srgbClr val="002060"/>
                </a:solidFill>
                <a:latin typeface="Arial Narrow" panose="020B0606020202030204" pitchFamily="34" charset="0"/>
              </a:rPr>
              <a:t>Publication Date</a:t>
            </a:r>
          </a:p>
          <a:p>
            <a:r>
              <a:rPr lang="fr-FR" sz="2400" dirty="0" err="1">
                <a:solidFill>
                  <a:srgbClr val="002060"/>
                </a:solidFill>
                <a:latin typeface="Arial Narrow" panose="020B0606020202030204" pitchFamily="34" charset="0"/>
              </a:rPr>
              <a:t>Text</a:t>
            </a:r>
            <a:r>
              <a:rPr lang="fr-FR" sz="2400" dirty="0">
                <a:solidFill>
                  <a:srgbClr val="002060"/>
                </a:solidFill>
                <a:latin typeface="Arial Narrow" panose="020B0606020202030204" pitchFamily="34" charset="0"/>
              </a:rPr>
              <a:t>/</a:t>
            </a:r>
            <a:r>
              <a:rPr lang="fr-FR" sz="2400" dirty="0" err="1">
                <a:solidFill>
                  <a:srgbClr val="002060"/>
                </a:solidFill>
                <a:latin typeface="Arial Narrow" panose="020B0606020202030204" pitchFamily="34" charset="0"/>
              </a:rPr>
              <a:t>Caption</a:t>
            </a:r>
            <a:endParaRPr lang="fr-FR" sz="2400" dirty="0">
              <a:solidFill>
                <a:srgbClr val="002060"/>
              </a:solidFill>
              <a:latin typeface="Arial Narrow" panose="020B0606020202030204" pitchFamily="34" charset="0"/>
            </a:endParaRPr>
          </a:p>
          <a:p>
            <a:r>
              <a:rPr lang="fr-FR" sz="2400" dirty="0">
                <a:solidFill>
                  <a:srgbClr val="002060"/>
                </a:solidFill>
                <a:latin typeface="Arial Narrow" panose="020B0606020202030204" pitchFamily="34" charset="0"/>
              </a:rPr>
              <a:t>..</a:t>
            </a:r>
          </a:p>
          <a:p>
            <a:endParaRPr lang="fr-FR" dirty="0"/>
          </a:p>
        </p:txBody>
      </p:sp>
      <p:sp>
        <p:nvSpPr>
          <p:cNvPr id="7" name="Espace réservé du pied de page 6">
            <a:extLst>
              <a:ext uri="{FF2B5EF4-FFF2-40B4-BE49-F238E27FC236}">
                <a16:creationId xmlns:a16="http://schemas.microsoft.com/office/drawing/2014/main" id="{2A66C4CD-A61C-46CE-92C8-41ECA8A5F721}"/>
              </a:ext>
            </a:extLst>
          </p:cNvPr>
          <p:cNvSpPr>
            <a:spLocks noGrp="1"/>
          </p:cNvSpPr>
          <p:nvPr>
            <p:ph type="ftr" sz="quarter" idx="11"/>
          </p:nvPr>
        </p:nvSpPr>
        <p:spPr/>
        <p:txBody>
          <a:bodyPr/>
          <a:lstStyle/>
          <a:p>
            <a:r>
              <a:rPr lang="fr-FR"/>
              <a:t>DULASP Intermediate M1 2025/2026</a:t>
            </a:r>
            <a:endParaRPr lang="fr-FR" dirty="0"/>
          </a:p>
        </p:txBody>
      </p:sp>
    </p:spTree>
    <p:extLst>
      <p:ext uri="{BB962C8B-B14F-4D97-AF65-F5344CB8AC3E}">
        <p14:creationId xmlns:p14="http://schemas.microsoft.com/office/powerpoint/2010/main" val="13165141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C6E7DA-15E4-4F3F-AE43-9C7D590E3751}"/>
              </a:ext>
            </a:extLst>
          </p:cNvPr>
          <p:cNvSpPr>
            <a:spLocks noGrp="1"/>
          </p:cNvSpPr>
          <p:nvPr>
            <p:ph type="title"/>
          </p:nvPr>
        </p:nvSpPr>
        <p:spPr>
          <a:xfrm>
            <a:off x="39211" y="0"/>
            <a:ext cx="8596668" cy="1320800"/>
          </a:xfrm>
        </p:spPr>
        <p:txBody>
          <a:bodyPr>
            <a:noAutofit/>
          </a:bodyPr>
          <a:lstStyle/>
          <a:p>
            <a:r>
              <a:rPr lang="fr-FR" sz="4200" b="1" spc="300" dirty="0" err="1">
                <a:effectLst>
                  <a:outerShdw blurRad="38100" dist="38100" dir="2700000" algn="tl">
                    <a:srgbClr val="000000">
                      <a:alpha val="43137"/>
                    </a:srgbClr>
                  </a:outerShdw>
                </a:effectLst>
                <a:latin typeface="Arial Narrow" panose="020B0606020202030204" pitchFamily="34" charset="0"/>
              </a:rPr>
              <a:t>Commentary</a:t>
            </a:r>
            <a:r>
              <a:rPr lang="fr-FR" sz="4200" b="1" spc="300" dirty="0">
                <a:effectLst>
                  <a:outerShdw blurRad="38100" dist="38100" dir="2700000" algn="tl">
                    <a:srgbClr val="000000">
                      <a:alpha val="43137"/>
                    </a:srgbClr>
                  </a:outerShdw>
                </a:effectLst>
                <a:latin typeface="Arial Narrow" panose="020B0606020202030204" pitchFamily="34" charset="0"/>
              </a:rPr>
              <a:t>: </a:t>
            </a:r>
            <a:br>
              <a:rPr lang="fr-FR" sz="4200" b="1" spc="300" dirty="0">
                <a:effectLst>
                  <a:outerShdw blurRad="38100" dist="38100" dir="2700000" algn="tl">
                    <a:srgbClr val="000000">
                      <a:alpha val="43137"/>
                    </a:srgbClr>
                  </a:outerShdw>
                </a:effectLst>
                <a:latin typeface="Arial Narrow" panose="020B0606020202030204" pitchFamily="34" charset="0"/>
              </a:rPr>
            </a:br>
            <a:r>
              <a:rPr lang="fr-FR" sz="4200" b="1" spc="300" dirty="0">
                <a:effectLst>
                  <a:outerShdw blurRad="38100" dist="38100" dir="2700000" algn="tl">
                    <a:srgbClr val="000000">
                      <a:alpha val="43137"/>
                    </a:srgbClr>
                  </a:outerShdw>
                </a:effectLst>
                <a:latin typeface="Arial Narrow" panose="020B0606020202030204" pitchFamily="34" charset="0"/>
              </a:rPr>
              <a:t>ii. </a:t>
            </a:r>
            <a:r>
              <a:rPr lang="fr-FR" sz="4200" b="1" spc="300" dirty="0" err="1">
                <a:effectLst>
                  <a:outerShdw blurRad="38100" dist="38100" dir="2700000" algn="tl">
                    <a:srgbClr val="000000">
                      <a:alpha val="43137"/>
                    </a:srgbClr>
                  </a:outerShdw>
                </a:effectLst>
                <a:latin typeface="Arial Narrow" panose="020B0606020202030204" pitchFamily="34" charset="0"/>
              </a:rPr>
              <a:t>Analysing</a:t>
            </a:r>
            <a:r>
              <a:rPr lang="fr-FR" sz="4200" b="1" spc="300" dirty="0">
                <a:effectLst>
                  <a:outerShdw blurRad="38100" dist="38100" dir="2700000" algn="tl">
                    <a:srgbClr val="000000">
                      <a:alpha val="43137"/>
                    </a:srgbClr>
                  </a:outerShdw>
                </a:effectLst>
                <a:latin typeface="Arial Narrow" panose="020B0606020202030204" pitchFamily="34" charset="0"/>
              </a:rPr>
              <a:t> the </a:t>
            </a:r>
            <a:r>
              <a:rPr lang="fr-FR" sz="4200" b="1" spc="300" dirty="0" err="1">
                <a:effectLst>
                  <a:outerShdw blurRad="38100" dist="38100" dir="2700000" algn="tl">
                    <a:srgbClr val="000000">
                      <a:alpha val="43137"/>
                    </a:srgbClr>
                  </a:outerShdw>
                </a:effectLst>
                <a:latin typeface="Arial Narrow" panose="020B0606020202030204" pitchFamily="34" charset="0"/>
              </a:rPr>
              <a:t>visual</a:t>
            </a:r>
            <a:endParaRPr lang="fr-FR" sz="4200" spc="300" dirty="0">
              <a:latin typeface="Arial Narrow" panose="020B0606020202030204" pitchFamily="34" charset="0"/>
            </a:endParaRPr>
          </a:p>
        </p:txBody>
      </p:sp>
      <p:sp>
        <p:nvSpPr>
          <p:cNvPr id="3" name="Espace réservé du texte 2">
            <a:extLst>
              <a:ext uri="{FF2B5EF4-FFF2-40B4-BE49-F238E27FC236}">
                <a16:creationId xmlns:a16="http://schemas.microsoft.com/office/drawing/2014/main" id="{38FAB6AC-FFA2-4C9E-8FC0-CCB613418F67}"/>
              </a:ext>
            </a:extLst>
          </p:cNvPr>
          <p:cNvSpPr>
            <a:spLocks noGrp="1"/>
          </p:cNvSpPr>
          <p:nvPr>
            <p:ph type="body" idx="1"/>
          </p:nvPr>
        </p:nvSpPr>
        <p:spPr/>
        <p:txBody>
          <a:bodyPr/>
          <a:lstStyle/>
          <a:p>
            <a:r>
              <a:rPr lang="fr-FR" sz="3200" b="1" spc="300" dirty="0" err="1">
                <a:solidFill>
                  <a:srgbClr val="002060"/>
                </a:solidFill>
                <a:effectLst>
                  <a:outerShdw blurRad="38100" dist="38100" dir="2700000" algn="tl">
                    <a:srgbClr val="000000">
                      <a:alpha val="43137"/>
                    </a:srgbClr>
                  </a:outerShdw>
                </a:effectLst>
                <a:latin typeface="Arial Narrow" panose="020B0606020202030204" pitchFamily="34" charset="0"/>
              </a:rPr>
              <a:t>Ads</a:t>
            </a:r>
            <a:endParaRPr lang="fr-FR" sz="3200" b="1" spc="300" dirty="0">
              <a:solidFill>
                <a:srgbClr val="002060"/>
              </a:solidFill>
              <a:effectLst>
                <a:outerShdw blurRad="38100" dist="38100" dir="2700000" algn="tl">
                  <a:srgbClr val="000000">
                    <a:alpha val="43137"/>
                  </a:srgbClr>
                </a:outerShdw>
              </a:effectLst>
              <a:latin typeface="Arial Narrow" panose="020B0606020202030204" pitchFamily="34" charset="0"/>
            </a:endParaRPr>
          </a:p>
        </p:txBody>
      </p:sp>
      <p:sp>
        <p:nvSpPr>
          <p:cNvPr id="4" name="Espace réservé du contenu 3">
            <a:extLst>
              <a:ext uri="{FF2B5EF4-FFF2-40B4-BE49-F238E27FC236}">
                <a16:creationId xmlns:a16="http://schemas.microsoft.com/office/drawing/2014/main" id="{1C4E457E-C050-4F13-87F3-FF3FBA122F0E}"/>
              </a:ext>
            </a:extLst>
          </p:cNvPr>
          <p:cNvSpPr>
            <a:spLocks noGrp="1"/>
          </p:cNvSpPr>
          <p:nvPr>
            <p:ph sz="half" idx="2"/>
          </p:nvPr>
        </p:nvSpPr>
        <p:spPr/>
        <p:txBody>
          <a:bodyPr>
            <a:normAutofit/>
          </a:bodyPr>
          <a:lstStyle/>
          <a:p>
            <a:r>
              <a:rPr lang="fr-FR" sz="2400" dirty="0">
                <a:solidFill>
                  <a:srgbClr val="002060"/>
                </a:solidFill>
                <a:latin typeface="Arial Narrow" panose="020B0606020202030204" pitchFamily="34" charset="0"/>
              </a:rPr>
              <a:t>How </a:t>
            </a:r>
            <a:r>
              <a:rPr lang="fr-FR" sz="2400" dirty="0" err="1">
                <a:solidFill>
                  <a:srgbClr val="002060"/>
                </a:solidFill>
                <a:latin typeface="Arial Narrow" panose="020B0606020202030204" pitchFamily="34" charset="0"/>
              </a:rPr>
              <a:t>does</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it</a:t>
            </a:r>
            <a:r>
              <a:rPr lang="fr-FR" sz="2400" dirty="0">
                <a:solidFill>
                  <a:srgbClr val="002060"/>
                </a:solidFill>
                <a:latin typeface="Arial Narrow" panose="020B0606020202030204" pitchFamily="34" charset="0"/>
              </a:rPr>
              <a:t> catch the </a:t>
            </a:r>
            <a:r>
              <a:rPr lang="fr-FR" sz="2400" dirty="0" err="1">
                <a:solidFill>
                  <a:srgbClr val="002060"/>
                </a:solidFill>
                <a:latin typeface="Arial Narrow" panose="020B0606020202030204" pitchFamily="34" charset="0"/>
              </a:rPr>
              <a:t>reader’s</a:t>
            </a:r>
            <a:r>
              <a:rPr lang="fr-FR" sz="2400" dirty="0">
                <a:solidFill>
                  <a:srgbClr val="002060"/>
                </a:solidFill>
                <a:latin typeface="Arial Narrow" panose="020B0606020202030204" pitchFamily="34" charset="0"/>
              </a:rPr>
              <a:t> attraction?</a:t>
            </a:r>
          </a:p>
          <a:p>
            <a:r>
              <a:rPr lang="fr-FR" sz="2400" dirty="0">
                <a:solidFill>
                  <a:srgbClr val="002060"/>
                </a:solidFill>
                <a:latin typeface="Arial Narrow" panose="020B0606020202030204" pitchFamily="34" charset="0"/>
              </a:rPr>
              <a:t>Concepts/Values/Feelings </a:t>
            </a:r>
            <a:r>
              <a:rPr lang="fr-FR" sz="2400" dirty="0" err="1">
                <a:solidFill>
                  <a:srgbClr val="002060"/>
                </a:solidFill>
                <a:latin typeface="Arial Narrow" panose="020B0606020202030204" pitchFamily="34" charset="0"/>
              </a:rPr>
              <a:t>it</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appeals</a:t>
            </a:r>
            <a:r>
              <a:rPr lang="fr-FR" sz="2400" dirty="0">
                <a:solidFill>
                  <a:srgbClr val="002060"/>
                </a:solidFill>
                <a:latin typeface="Arial Narrow" panose="020B0606020202030204" pitchFamily="34" charset="0"/>
              </a:rPr>
              <a:t> to?</a:t>
            </a:r>
          </a:p>
          <a:p>
            <a:r>
              <a:rPr lang="fr-FR" sz="2400" dirty="0" err="1">
                <a:solidFill>
                  <a:srgbClr val="002060"/>
                </a:solidFill>
                <a:latin typeface="Arial Narrow" panose="020B0606020202030204" pitchFamily="34" charset="0"/>
              </a:rPr>
              <a:t>Elements</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used</a:t>
            </a:r>
            <a:r>
              <a:rPr lang="fr-FR" sz="2400" dirty="0">
                <a:solidFill>
                  <a:srgbClr val="002060"/>
                </a:solidFill>
                <a:latin typeface="Arial Narrow" panose="020B0606020202030204" pitchFamily="34" charset="0"/>
              </a:rPr>
              <a:t> to </a:t>
            </a:r>
            <a:r>
              <a:rPr lang="fr-FR" sz="2400" dirty="0" err="1">
                <a:solidFill>
                  <a:srgbClr val="002060"/>
                </a:solidFill>
                <a:latin typeface="Arial Narrow" panose="020B0606020202030204" pitchFamily="34" charset="0"/>
              </a:rPr>
              <a:t>depict</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these</a:t>
            </a:r>
            <a:r>
              <a:rPr lang="fr-FR" sz="2400" dirty="0">
                <a:solidFill>
                  <a:srgbClr val="002060"/>
                </a:solidFill>
                <a:latin typeface="Arial Narrow" panose="020B0606020202030204" pitchFamily="34" charset="0"/>
              </a:rPr>
              <a:t> concepts, trigger </a:t>
            </a:r>
            <a:r>
              <a:rPr lang="fr-FR" sz="2400" dirty="0" err="1">
                <a:solidFill>
                  <a:srgbClr val="002060"/>
                </a:solidFill>
                <a:latin typeface="Arial Narrow" panose="020B0606020202030204" pitchFamily="34" charset="0"/>
              </a:rPr>
              <a:t>these</a:t>
            </a:r>
            <a:r>
              <a:rPr lang="fr-FR" sz="2400" dirty="0">
                <a:solidFill>
                  <a:srgbClr val="002060"/>
                </a:solidFill>
                <a:latin typeface="Arial Narrow" panose="020B0606020202030204" pitchFamily="34" charset="0"/>
              </a:rPr>
              <a:t> feelings?</a:t>
            </a:r>
          </a:p>
        </p:txBody>
      </p:sp>
      <p:sp>
        <p:nvSpPr>
          <p:cNvPr id="5" name="Espace réservé du texte 4">
            <a:extLst>
              <a:ext uri="{FF2B5EF4-FFF2-40B4-BE49-F238E27FC236}">
                <a16:creationId xmlns:a16="http://schemas.microsoft.com/office/drawing/2014/main" id="{5FB29525-982A-40C0-BB35-CA2EDABD9D0E}"/>
              </a:ext>
            </a:extLst>
          </p:cNvPr>
          <p:cNvSpPr>
            <a:spLocks noGrp="1"/>
          </p:cNvSpPr>
          <p:nvPr>
            <p:ph type="body" sz="quarter" idx="3"/>
          </p:nvPr>
        </p:nvSpPr>
        <p:spPr/>
        <p:txBody>
          <a:bodyPr/>
          <a:lstStyle/>
          <a:p>
            <a:r>
              <a:rPr lang="fr-FR" sz="3200" b="1" spc="300" dirty="0">
                <a:solidFill>
                  <a:srgbClr val="002060"/>
                </a:solidFill>
                <a:effectLst>
                  <a:outerShdw blurRad="38100" dist="38100" dir="2700000" algn="tl">
                    <a:srgbClr val="000000">
                      <a:alpha val="43137"/>
                    </a:srgbClr>
                  </a:outerShdw>
                </a:effectLst>
                <a:latin typeface="Arial Narrow" panose="020B0606020202030204" pitchFamily="34" charset="0"/>
              </a:rPr>
              <a:t>Cartoons</a:t>
            </a:r>
          </a:p>
        </p:txBody>
      </p:sp>
      <p:sp>
        <p:nvSpPr>
          <p:cNvPr id="6" name="Espace réservé du contenu 5">
            <a:extLst>
              <a:ext uri="{FF2B5EF4-FFF2-40B4-BE49-F238E27FC236}">
                <a16:creationId xmlns:a16="http://schemas.microsoft.com/office/drawing/2014/main" id="{5DE0D7A2-FBE6-4198-8997-F7A143D178A6}"/>
              </a:ext>
            </a:extLst>
          </p:cNvPr>
          <p:cNvSpPr>
            <a:spLocks noGrp="1"/>
          </p:cNvSpPr>
          <p:nvPr>
            <p:ph sz="quarter" idx="4"/>
          </p:nvPr>
        </p:nvSpPr>
        <p:spPr/>
        <p:txBody>
          <a:bodyPr>
            <a:normAutofit/>
          </a:bodyPr>
          <a:lstStyle/>
          <a:p>
            <a:r>
              <a:rPr lang="fr-FR" sz="2400" dirty="0" err="1">
                <a:solidFill>
                  <a:srgbClr val="002060"/>
                </a:solidFill>
                <a:latin typeface="Arial Narrow" panose="020B0606020202030204" pitchFamily="34" charset="0"/>
              </a:rPr>
              <a:t>Approach</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used</a:t>
            </a:r>
            <a:r>
              <a:rPr lang="fr-FR" sz="2400" dirty="0">
                <a:solidFill>
                  <a:srgbClr val="002060"/>
                </a:solidFill>
                <a:latin typeface="Arial Narrow" panose="020B0606020202030204" pitchFamily="34" charset="0"/>
              </a:rPr>
              <a:t> by the </a:t>
            </a:r>
            <a:r>
              <a:rPr lang="fr-FR" sz="2400" dirty="0" err="1">
                <a:solidFill>
                  <a:srgbClr val="002060"/>
                </a:solidFill>
                <a:latin typeface="Arial Narrow" panose="020B0606020202030204" pitchFamily="34" charset="0"/>
              </a:rPr>
              <a:t>illustrator</a:t>
            </a:r>
            <a:r>
              <a:rPr lang="fr-FR" sz="2400" dirty="0">
                <a:solidFill>
                  <a:srgbClr val="002060"/>
                </a:solidFill>
                <a:latin typeface="Arial Narrow" panose="020B0606020202030204" pitchFamily="34" charset="0"/>
              </a:rPr>
              <a:t>/Nature of the </a:t>
            </a:r>
            <a:r>
              <a:rPr lang="fr-FR" sz="2400" dirty="0" err="1">
                <a:solidFill>
                  <a:srgbClr val="002060"/>
                </a:solidFill>
                <a:latin typeface="Arial Narrow" panose="020B0606020202030204" pitchFamily="34" charset="0"/>
              </a:rPr>
              <a:t>drawing</a:t>
            </a:r>
            <a:endParaRPr lang="fr-FR" sz="2400" dirty="0">
              <a:solidFill>
                <a:srgbClr val="002060"/>
              </a:solidFill>
              <a:latin typeface="Arial Narrow" panose="020B0606020202030204" pitchFamily="34" charset="0"/>
            </a:endParaRPr>
          </a:p>
          <a:p>
            <a:r>
              <a:rPr lang="fr-FR" sz="2400" dirty="0" err="1">
                <a:solidFill>
                  <a:srgbClr val="002060"/>
                </a:solidFill>
                <a:latin typeface="Arial Narrow" panose="020B0606020202030204" pitchFamily="34" charset="0"/>
              </a:rPr>
              <a:t>Language</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used</a:t>
            </a:r>
            <a:endParaRPr lang="fr-FR" sz="2400" dirty="0">
              <a:solidFill>
                <a:srgbClr val="002060"/>
              </a:solidFill>
              <a:latin typeface="Arial Narrow" panose="020B0606020202030204" pitchFamily="34" charset="0"/>
            </a:endParaRPr>
          </a:p>
          <a:p>
            <a:r>
              <a:rPr lang="fr-FR" sz="2400" dirty="0" err="1">
                <a:solidFill>
                  <a:srgbClr val="002060"/>
                </a:solidFill>
                <a:latin typeface="Arial Narrow" panose="020B0606020202030204" pitchFamily="34" charset="0"/>
              </a:rPr>
              <a:t>References</a:t>
            </a:r>
            <a:r>
              <a:rPr lang="fr-FR" sz="2400" dirty="0">
                <a:solidFill>
                  <a:srgbClr val="002060"/>
                </a:solidFill>
                <a:latin typeface="Arial Narrow" panose="020B0606020202030204" pitchFamily="34" charset="0"/>
              </a:rPr>
              <a:t>, settings, </a:t>
            </a:r>
            <a:r>
              <a:rPr lang="fr-FR" sz="2400" dirty="0" err="1">
                <a:solidFill>
                  <a:srgbClr val="002060"/>
                </a:solidFill>
                <a:latin typeface="Arial Narrow" panose="020B0606020202030204" pitchFamily="34" charset="0"/>
              </a:rPr>
              <a:t>colours</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etc</a:t>
            </a:r>
            <a:r>
              <a:rPr lang="fr-FR" sz="2400" dirty="0">
                <a:solidFill>
                  <a:srgbClr val="002060"/>
                </a:solidFill>
                <a:latin typeface="Arial Narrow" panose="020B0606020202030204" pitchFamily="34" charset="0"/>
              </a:rPr>
              <a:t> </a:t>
            </a:r>
            <a:r>
              <a:rPr lang="fr-FR" sz="2400" dirty="0" err="1">
                <a:solidFill>
                  <a:srgbClr val="002060"/>
                </a:solidFill>
                <a:latin typeface="Arial Narrow" panose="020B0606020202030204" pitchFamily="34" charset="0"/>
              </a:rPr>
              <a:t>used</a:t>
            </a:r>
            <a:endParaRPr lang="fr-FR" sz="2400" dirty="0">
              <a:solidFill>
                <a:srgbClr val="002060"/>
              </a:solidFill>
              <a:latin typeface="Arial Narrow" panose="020B0606020202030204" pitchFamily="34" charset="0"/>
            </a:endParaRPr>
          </a:p>
        </p:txBody>
      </p:sp>
      <p:sp>
        <p:nvSpPr>
          <p:cNvPr id="7" name="Espace réservé du pied de page 6">
            <a:extLst>
              <a:ext uri="{FF2B5EF4-FFF2-40B4-BE49-F238E27FC236}">
                <a16:creationId xmlns:a16="http://schemas.microsoft.com/office/drawing/2014/main" id="{C4482594-AF49-42F8-8962-407FB79598F0}"/>
              </a:ext>
            </a:extLst>
          </p:cNvPr>
          <p:cNvSpPr>
            <a:spLocks noGrp="1"/>
          </p:cNvSpPr>
          <p:nvPr>
            <p:ph type="ftr" sz="quarter" idx="11"/>
          </p:nvPr>
        </p:nvSpPr>
        <p:spPr/>
        <p:txBody>
          <a:bodyPr/>
          <a:lstStyle/>
          <a:p>
            <a:r>
              <a:rPr lang="fr-FR"/>
              <a:t>DULASP Intermediate M1 2025/2026</a:t>
            </a:r>
            <a:endParaRPr lang="fr-FR" dirty="0"/>
          </a:p>
        </p:txBody>
      </p:sp>
    </p:spTree>
    <p:extLst>
      <p:ext uri="{BB962C8B-B14F-4D97-AF65-F5344CB8AC3E}">
        <p14:creationId xmlns:p14="http://schemas.microsoft.com/office/powerpoint/2010/main" val="42833111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A3C76-C4B9-4806-A2AF-BBA92825D8CA}"/>
              </a:ext>
            </a:extLst>
          </p:cNvPr>
          <p:cNvSpPr>
            <a:spLocks noGrp="1"/>
          </p:cNvSpPr>
          <p:nvPr>
            <p:ph type="title"/>
          </p:nvPr>
        </p:nvSpPr>
        <p:spPr>
          <a:xfrm>
            <a:off x="102299" y="451513"/>
            <a:ext cx="11209866" cy="2275002"/>
          </a:xfrm>
        </p:spPr>
        <p:txBody>
          <a:bodyPr>
            <a:normAutofit fontScale="90000"/>
          </a:bodyPr>
          <a:lstStyle/>
          <a:p>
            <a:r>
              <a:rPr lang="fr-FR" dirty="0"/>
              <a:t>On the </a:t>
            </a:r>
            <a:r>
              <a:rPr lang="fr-FR" dirty="0" err="1"/>
              <a:t>lighter</a:t>
            </a:r>
            <a:r>
              <a:rPr lang="fr-FR" dirty="0"/>
              <a:t> </a:t>
            </a:r>
            <a:r>
              <a:rPr lang="fr-FR" dirty="0" err="1"/>
              <a:t>side</a:t>
            </a:r>
            <a:br>
              <a:rPr lang="fr-FR" dirty="0"/>
            </a:br>
            <a:br>
              <a:rPr lang="fr-FR" dirty="0"/>
            </a:br>
            <a:r>
              <a:rPr lang="fr-FR" dirty="0" err="1">
                <a:solidFill>
                  <a:schemeClr val="accent2"/>
                </a:solidFill>
              </a:rPr>
              <a:t>Below</a:t>
            </a:r>
            <a:r>
              <a:rPr lang="fr-FR" dirty="0">
                <a:solidFill>
                  <a:schemeClr val="accent2"/>
                </a:solidFill>
              </a:rPr>
              <a:t> are </a:t>
            </a:r>
            <a:r>
              <a:rPr lang="fr-FR" dirty="0" err="1">
                <a:solidFill>
                  <a:schemeClr val="accent2"/>
                </a:solidFill>
              </a:rPr>
              <a:t>some</a:t>
            </a:r>
            <a:r>
              <a:rPr lang="fr-FR" dirty="0">
                <a:solidFill>
                  <a:schemeClr val="accent2"/>
                </a:solidFill>
              </a:rPr>
              <a:t> </a:t>
            </a:r>
            <a:r>
              <a:rPr lang="fr-FR" dirty="0" err="1">
                <a:solidFill>
                  <a:schemeClr val="accent2"/>
                </a:solidFill>
              </a:rPr>
              <a:t>famous</a:t>
            </a:r>
            <a:r>
              <a:rPr lang="fr-FR" dirty="0">
                <a:solidFill>
                  <a:schemeClr val="accent2"/>
                </a:solidFill>
              </a:rPr>
              <a:t> slogans, can </a:t>
            </a:r>
            <a:r>
              <a:rPr lang="fr-FR" dirty="0" err="1">
                <a:solidFill>
                  <a:schemeClr val="accent2"/>
                </a:solidFill>
              </a:rPr>
              <a:t>you</a:t>
            </a:r>
            <a:r>
              <a:rPr lang="fr-FR" dirty="0">
                <a:solidFill>
                  <a:schemeClr val="accent2"/>
                </a:solidFill>
              </a:rPr>
              <a:t> </a:t>
            </a:r>
            <a:r>
              <a:rPr lang="fr-FR" dirty="0" err="1">
                <a:solidFill>
                  <a:schemeClr val="accent2"/>
                </a:solidFill>
              </a:rPr>
              <a:t>guess</a:t>
            </a:r>
            <a:r>
              <a:rPr lang="fr-FR" dirty="0">
                <a:solidFill>
                  <a:schemeClr val="accent2"/>
                </a:solidFill>
              </a:rPr>
              <a:t> the brand?</a:t>
            </a:r>
          </a:p>
        </p:txBody>
      </p:sp>
      <p:sp>
        <p:nvSpPr>
          <p:cNvPr id="3" name="Espace réservé du contenu 2">
            <a:extLst>
              <a:ext uri="{FF2B5EF4-FFF2-40B4-BE49-F238E27FC236}">
                <a16:creationId xmlns:a16="http://schemas.microsoft.com/office/drawing/2014/main" id="{21D93C0C-3DD8-48DF-8744-B45DDB9E1968}"/>
              </a:ext>
            </a:extLst>
          </p:cNvPr>
          <p:cNvSpPr>
            <a:spLocks noGrp="1"/>
          </p:cNvSpPr>
          <p:nvPr>
            <p:ph sz="half" idx="1"/>
          </p:nvPr>
        </p:nvSpPr>
        <p:spPr>
          <a:xfrm>
            <a:off x="2261037" y="2045495"/>
            <a:ext cx="4184035" cy="3880772"/>
          </a:xfrm>
        </p:spPr>
        <p:txBody>
          <a:bodyPr>
            <a:normAutofit/>
          </a:bodyPr>
          <a:lstStyle/>
          <a:p>
            <a:endParaRPr lang="fr-FR" dirty="0"/>
          </a:p>
          <a:p>
            <a:endParaRPr lang="fr-FR" dirty="0"/>
          </a:p>
          <a:p>
            <a:pPr marL="0" lvl="0" indent="0" defTabSz="914400" eaLnBrk="0" fontAlgn="base" hangingPunct="0">
              <a:spcBef>
                <a:spcPct val="0"/>
              </a:spcBef>
              <a:spcAft>
                <a:spcPct val="0"/>
              </a:spcAft>
              <a:buClrTx/>
              <a:buSzTx/>
              <a:buNone/>
            </a:pPr>
            <a:endParaRPr lang="fr-FR" altLang="fr-FR" i="1" dirty="0">
              <a:solidFill>
                <a:schemeClr val="tx1"/>
              </a:solidFill>
              <a:latin typeface="Arial" panose="020B0604020202020204" pitchFamily="34" charset="0"/>
            </a:endParaRPr>
          </a:p>
          <a:p>
            <a:r>
              <a:rPr lang="fr-FR" dirty="0"/>
              <a:t>Just Do It</a:t>
            </a:r>
          </a:p>
          <a:p>
            <a:r>
              <a:rPr lang="fr-FR" dirty="0" err="1"/>
              <a:t>I’m</a:t>
            </a:r>
            <a:r>
              <a:rPr lang="fr-FR" dirty="0"/>
              <a:t> </a:t>
            </a:r>
            <a:r>
              <a:rPr lang="fr-FR" dirty="0" err="1"/>
              <a:t>lovin</a:t>
            </a:r>
            <a:r>
              <a:rPr lang="fr-FR" dirty="0"/>
              <a:t>’ </a:t>
            </a:r>
            <a:r>
              <a:rPr lang="fr-FR" dirty="0" err="1"/>
              <a:t>it</a:t>
            </a:r>
            <a:endParaRPr lang="fr-FR" dirty="0"/>
          </a:p>
          <a:p>
            <a:r>
              <a:rPr lang="fr-FR" dirty="0" err="1"/>
              <a:t>Think</a:t>
            </a:r>
            <a:r>
              <a:rPr lang="fr-FR" dirty="0"/>
              <a:t> </a:t>
            </a:r>
            <a:r>
              <a:rPr lang="fr-FR" dirty="0" err="1"/>
              <a:t>Different</a:t>
            </a:r>
            <a:endParaRPr lang="fr-FR" dirty="0"/>
          </a:p>
          <a:p>
            <a:r>
              <a:rPr lang="fr-FR" dirty="0" err="1"/>
              <a:t>Because</a:t>
            </a:r>
            <a:r>
              <a:rPr lang="fr-FR" dirty="0"/>
              <a:t> </a:t>
            </a:r>
            <a:r>
              <a:rPr lang="fr-FR" dirty="0" err="1"/>
              <a:t>You’re</a:t>
            </a:r>
            <a:r>
              <a:rPr lang="fr-FR" dirty="0"/>
              <a:t> Worth It</a:t>
            </a:r>
          </a:p>
          <a:p>
            <a:r>
              <a:rPr lang="fr-FR" dirty="0"/>
              <a:t>Taste the Feeling</a:t>
            </a:r>
          </a:p>
          <a:p>
            <a:pPr marL="0" indent="0">
              <a:buNone/>
            </a:pPr>
            <a:endParaRPr lang="fr-FR" dirty="0"/>
          </a:p>
        </p:txBody>
      </p:sp>
      <p:sp>
        <p:nvSpPr>
          <p:cNvPr id="5" name="Espace réservé du pied de page 4">
            <a:extLst>
              <a:ext uri="{FF2B5EF4-FFF2-40B4-BE49-F238E27FC236}">
                <a16:creationId xmlns:a16="http://schemas.microsoft.com/office/drawing/2014/main" id="{CB3DD536-38A9-48CF-B036-92CFF109F661}"/>
              </a:ext>
            </a:extLst>
          </p:cNvPr>
          <p:cNvSpPr>
            <a:spLocks noGrp="1"/>
          </p:cNvSpPr>
          <p:nvPr>
            <p:ph type="ftr" sz="quarter" idx="11"/>
          </p:nvPr>
        </p:nvSpPr>
        <p:spPr/>
        <p:txBody>
          <a:bodyPr/>
          <a:lstStyle/>
          <a:p>
            <a:r>
              <a:rPr lang="fr-FR"/>
              <a:t>DULASP Intermediate M1 2025/2026</a:t>
            </a:r>
          </a:p>
        </p:txBody>
      </p:sp>
    </p:spTree>
    <p:extLst>
      <p:ext uri="{BB962C8B-B14F-4D97-AF65-F5344CB8AC3E}">
        <p14:creationId xmlns:p14="http://schemas.microsoft.com/office/powerpoint/2010/main" val="41416289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A3C76-C4B9-4806-A2AF-BBA92825D8CA}"/>
              </a:ext>
            </a:extLst>
          </p:cNvPr>
          <p:cNvSpPr>
            <a:spLocks noGrp="1"/>
          </p:cNvSpPr>
          <p:nvPr>
            <p:ph type="title"/>
          </p:nvPr>
        </p:nvSpPr>
        <p:spPr>
          <a:xfrm>
            <a:off x="563035" y="332884"/>
            <a:ext cx="8596668" cy="1320800"/>
          </a:xfrm>
        </p:spPr>
        <p:txBody>
          <a:bodyPr>
            <a:normAutofit fontScale="90000"/>
          </a:bodyPr>
          <a:lstStyle/>
          <a:p>
            <a:r>
              <a:rPr lang="fr-FR" dirty="0"/>
              <a:t>On the </a:t>
            </a:r>
            <a:r>
              <a:rPr lang="fr-FR" dirty="0" err="1"/>
              <a:t>lighter</a:t>
            </a:r>
            <a:r>
              <a:rPr lang="fr-FR" dirty="0"/>
              <a:t> </a:t>
            </a:r>
            <a:r>
              <a:rPr lang="fr-FR" dirty="0" err="1"/>
              <a:t>side</a:t>
            </a:r>
            <a:br>
              <a:rPr lang="fr-FR" dirty="0"/>
            </a:br>
            <a:br>
              <a:rPr lang="fr-FR" dirty="0"/>
            </a:br>
            <a:r>
              <a:rPr lang="fr-FR" dirty="0">
                <a:solidFill>
                  <a:schemeClr val="accent2"/>
                </a:solidFill>
              </a:rPr>
              <a:t>Match the slogans </a:t>
            </a:r>
            <a:r>
              <a:rPr lang="fr-FR" dirty="0" err="1">
                <a:solidFill>
                  <a:schemeClr val="accent2"/>
                </a:solidFill>
              </a:rPr>
              <a:t>with</a:t>
            </a:r>
            <a:r>
              <a:rPr lang="fr-FR" dirty="0">
                <a:solidFill>
                  <a:schemeClr val="accent2"/>
                </a:solidFill>
              </a:rPr>
              <a:t> </a:t>
            </a:r>
            <a:r>
              <a:rPr lang="fr-FR" dirty="0" err="1">
                <a:solidFill>
                  <a:schemeClr val="accent2"/>
                </a:solidFill>
              </a:rPr>
              <a:t>their</a:t>
            </a:r>
            <a:r>
              <a:rPr lang="fr-FR" dirty="0">
                <a:solidFill>
                  <a:schemeClr val="accent2"/>
                </a:solidFill>
              </a:rPr>
              <a:t> logo</a:t>
            </a:r>
          </a:p>
        </p:txBody>
      </p:sp>
      <p:sp>
        <p:nvSpPr>
          <p:cNvPr id="3" name="Espace réservé du contenu 2">
            <a:extLst>
              <a:ext uri="{FF2B5EF4-FFF2-40B4-BE49-F238E27FC236}">
                <a16:creationId xmlns:a16="http://schemas.microsoft.com/office/drawing/2014/main" id="{21D93C0C-3DD8-48DF-8744-B45DDB9E1968}"/>
              </a:ext>
            </a:extLst>
          </p:cNvPr>
          <p:cNvSpPr>
            <a:spLocks noGrp="1"/>
          </p:cNvSpPr>
          <p:nvPr>
            <p:ph sz="half" idx="1"/>
          </p:nvPr>
        </p:nvSpPr>
        <p:spPr/>
        <p:txBody>
          <a:bodyPr/>
          <a:lstStyle/>
          <a:p>
            <a:endParaRPr lang="fr-FR" dirty="0"/>
          </a:p>
          <a:p>
            <a:endParaRPr lang="fr-FR" dirty="0"/>
          </a:p>
          <a:p>
            <a:r>
              <a:rPr lang="fr-FR" dirty="0"/>
              <a:t>Save the </a:t>
            </a:r>
            <a:r>
              <a:rPr lang="fr-FR" dirty="0" err="1"/>
              <a:t>planet</a:t>
            </a:r>
            <a:endParaRPr lang="fr-FR" dirty="0"/>
          </a:p>
          <a:p>
            <a:r>
              <a:rPr lang="fr-FR" dirty="0"/>
              <a:t>For </a:t>
            </a:r>
            <a:r>
              <a:rPr lang="fr-FR" dirty="0" err="1"/>
              <a:t>every</a:t>
            </a:r>
            <a:r>
              <a:rPr lang="fr-FR" dirty="0"/>
              <a:t> </a:t>
            </a:r>
            <a:r>
              <a:rPr lang="fr-FR" dirty="0" err="1"/>
              <a:t>child</a:t>
            </a:r>
            <a:r>
              <a:rPr lang="fr-FR" dirty="0"/>
              <a:t>, </a:t>
            </a:r>
            <a:r>
              <a:rPr lang="fr-FR" dirty="0" err="1"/>
              <a:t>everywhere</a:t>
            </a:r>
            <a:endParaRPr lang="fr-FR" dirty="0"/>
          </a:p>
          <a:p>
            <a:r>
              <a:rPr lang="fr-FR" dirty="0" err="1"/>
              <a:t>Give</a:t>
            </a:r>
            <a:r>
              <a:rPr lang="fr-FR" dirty="0"/>
              <a:t> </a:t>
            </a:r>
            <a:r>
              <a:rPr lang="fr-FR" dirty="0" err="1"/>
              <a:t>blood</a:t>
            </a:r>
            <a:r>
              <a:rPr lang="fr-FR" dirty="0"/>
              <a:t>, </a:t>
            </a:r>
            <a:r>
              <a:rPr lang="fr-FR" dirty="0" err="1"/>
              <a:t>save</a:t>
            </a:r>
            <a:r>
              <a:rPr lang="fr-FR" dirty="0"/>
              <a:t> </a:t>
            </a:r>
            <a:r>
              <a:rPr lang="fr-FR" dirty="0" err="1"/>
              <a:t>lives</a:t>
            </a:r>
            <a:endParaRPr lang="fr-FR" dirty="0"/>
          </a:p>
          <a:p>
            <a:r>
              <a:rPr lang="fr-FR" dirty="0" err="1"/>
              <a:t>Make</a:t>
            </a:r>
            <a:r>
              <a:rPr lang="fr-FR" dirty="0"/>
              <a:t> love, not </a:t>
            </a:r>
            <a:r>
              <a:rPr lang="fr-FR" dirty="0" err="1"/>
              <a:t>war</a:t>
            </a:r>
            <a:endParaRPr lang="fr-FR" dirty="0"/>
          </a:p>
          <a:p>
            <a:r>
              <a:rPr lang="fr-FR" dirty="0"/>
              <a:t>No justice, no </a:t>
            </a:r>
            <a:r>
              <a:rPr lang="fr-FR" dirty="0" err="1"/>
              <a:t>peace</a:t>
            </a:r>
            <a:endParaRPr lang="fr-FR" dirty="0"/>
          </a:p>
        </p:txBody>
      </p:sp>
      <p:sp>
        <p:nvSpPr>
          <p:cNvPr id="5" name="Espace réservé du pied de page 4">
            <a:extLst>
              <a:ext uri="{FF2B5EF4-FFF2-40B4-BE49-F238E27FC236}">
                <a16:creationId xmlns:a16="http://schemas.microsoft.com/office/drawing/2014/main" id="{CB3DD536-38A9-48CF-B036-92CFF109F661}"/>
              </a:ext>
            </a:extLst>
          </p:cNvPr>
          <p:cNvSpPr>
            <a:spLocks noGrp="1"/>
          </p:cNvSpPr>
          <p:nvPr>
            <p:ph type="ftr" sz="quarter" idx="11"/>
          </p:nvPr>
        </p:nvSpPr>
        <p:spPr/>
        <p:txBody>
          <a:bodyPr/>
          <a:lstStyle/>
          <a:p>
            <a:r>
              <a:rPr lang="fr-FR"/>
              <a:t>DULASP Intermediate M1 2025/2026</a:t>
            </a:r>
          </a:p>
        </p:txBody>
      </p:sp>
      <p:pic>
        <p:nvPicPr>
          <p:cNvPr id="3074" name="Picture 2" descr="Résultat d’images pour black lives matter official logo">
            <a:extLst>
              <a:ext uri="{FF2B5EF4-FFF2-40B4-BE49-F238E27FC236}">
                <a16:creationId xmlns:a16="http://schemas.microsoft.com/office/drawing/2014/main" id="{5DF4DD97-CFD8-43E0-A203-C64C527F58C8}"/>
              </a:ext>
            </a:extLst>
          </p:cNvPr>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767534" y="2160589"/>
            <a:ext cx="1057471" cy="64804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NICEF Logo - LogoDix">
            <a:extLst>
              <a:ext uri="{FF2B5EF4-FFF2-40B4-BE49-F238E27FC236}">
                <a16:creationId xmlns:a16="http://schemas.microsoft.com/office/drawing/2014/main" id="{CB5E05C9-BBF0-42C2-A685-6C52FBFDB0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2905" y="3591187"/>
            <a:ext cx="2515811" cy="1320801"/>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691B0416-8CEE-4690-84BF-01A611084207}"/>
              </a:ext>
            </a:extLst>
          </p:cNvPr>
          <p:cNvPicPr>
            <a:picLocks noChangeAspect="1"/>
          </p:cNvPicPr>
          <p:nvPr/>
        </p:nvPicPr>
        <p:blipFill>
          <a:blip r:embed="rId4"/>
          <a:stretch>
            <a:fillRect/>
          </a:stretch>
        </p:blipFill>
        <p:spPr>
          <a:xfrm>
            <a:off x="7861954" y="2541410"/>
            <a:ext cx="2220462" cy="534438"/>
          </a:xfrm>
          <a:prstGeom prst="rect">
            <a:avLst/>
          </a:prstGeom>
        </p:spPr>
      </p:pic>
      <p:pic>
        <p:nvPicPr>
          <p:cNvPr id="8" name="Image 7">
            <a:extLst>
              <a:ext uri="{FF2B5EF4-FFF2-40B4-BE49-F238E27FC236}">
                <a16:creationId xmlns:a16="http://schemas.microsoft.com/office/drawing/2014/main" id="{B8CD00E4-65C2-4FB4-B297-CC3B6BAFB3C5}"/>
              </a:ext>
            </a:extLst>
          </p:cNvPr>
          <p:cNvPicPr>
            <a:picLocks noChangeAspect="1"/>
          </p:cNvPicPr>
          <p:nvPr/>
        </p:nvPicPr>
        <p:blipFill>
          <a:blip r:embed="rId5"/>
          <a:stretch>
            <a:fillRect/>
          </a:stretch>
        </p:blipFill>
        <p:spPr>
          <a:xfrm>
            <a:off x="5839090" y="5726847"/>
            <a:ext cx="2898038" cy="519404"/>
          </a:xfrm>
          <a:prstGeom prst="rect">
            <a:avLst/>
          </a:prstGeom>
        </p:spPr>
      </p:pic>
      <p:pic>
        <p:nvPicPr>
          <p:cNvPr id="3082" name="Picture 10" descr="Symbole de Peace and Love">
            <a:extLst>
              <a:ext uri="{FF2B5EF4-FFF2-40B4-BE49-F238E27FC236}">
                <a16:creationId xmlns:a16="http://schemas.microsoft.com/office/drawing/2014/main" id="{927A1402-8B3C-427A-ACC0-9B878669D31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67534" y="3409200"/>
            <a:ext cx="1015795" cy="1015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418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2"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3"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4"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5"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6"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7"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8"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49" name="Picture 5" descr="A person reaching for a paper on a table full of paper and sticky notes">
            <a:extLst>
              <a:ext uri="{FF2B5EF4-FFF2-40B4-BE49-F238E27FC236}">
                <a16:creationId xmlns:a16="http://schemas.microsoft.com/office/drawing/2014/main" id="{7CB7359B-862F-EAA8-CB8F-01B7F28DDE8B}"/>
              </a:ext>
            </a:extLst>
          </p:cNvPr>
          <p:cNvPicPr>
            <a:picLocks noChangeAspect="1"/>
          </p:cNvPicPr>
          <p:nvPr/>
        </p:nvPicPr>
        <p:blipFill rotWithShape="1">
          <a:blip r:embed="rId2"/>
          <a:srcRect l="24756" r="22733"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3" name="ZoneTexte 2"/>
          <p:cNvSpPr txBox="1"/>
          <p:nvPr/>
        </p:nvSpPr>
        <p:spPr>
          <a:xfrm>
            <a:off x="3925413" y="2366448"/>
            <a:ext cx="5743258" cy="3299706"/>
          </a:xfrm>
          <a:prstGeom prst="rect">
            <a:avLst/>
          </a:prstGeom>
        </p:spPr>
        <p:txBody>
          <a:bodyPr vert="horz" lIns="91440" tIns="45720" rIns="91440" bIns="45720" rtlCol="0" anchor="b">
            <a:normAutofit fontScale="92500" lnSpcReduction="20000"/>
          </a:bodyPr>
          <a:lstStyle/>
          <a:p>
            <a:pPr algn="r">
              <a:lnSpc>
                <a:spcPct val="90000"/>
              </a:lnSpc>
              <a:spcBef>
                <a:spcPct val="0"/>
              </a:spcBef>
              <a:spcAft>
                <a:spcPts val="600"/>
              </a:spcAft>
            </a:pPr>
            <a:r>
              <a:rPr lang="en-US" sz="4400" spc="600" dirty="0">
                <a:ln>
                  <a:solidFill>
                    <a:srgbClr val="00A98C"/>
                  </a:solidFill>
                </a:ln>
                <a:solidFill>
                  <a:schemeClr val="accent1"/>
                </a:solidFill>
                <a:effectLst>
                  <a:outerShdw blurRad="38100" dist="38100" dir="2700000" algn="tl">
                    <a:srgbClr val="000000">
                      <a:alpha val="43137"/>
                    </a:srgbClr>
                  </a:outerShdw>
                </a:effectLst>
                <a:latin typeface="+mj-lt"/>
                <a:ea typeface="+mj-ea"/>
                <a:cs typeface="+mj-cs"/>
              </a:rPr>
              <a:t>What types of print media </a:t>
            </a:r>
          </a:p>
          <a:p>
            <a:pPr algn="r">
              <a:lnSpc>
                <a:spcPct val="90000"/>
              </a:lnSpc>
              <a:spcBef>
                <a:spcPct val="0"/>
              </a:spcBef>
              <a:spcAft>
                <a:spcPts val="600"/>
              </a:spcAft>
            </a:pPr>
            <a:r>
              <a:rPr lang="en-US" sz="4400" spc="600" dirty="0">
                <a:ln>
                  <a:solidFill>
                    <a:srgbClr val="00A98C"/>
                  </a:solidFill>
                </a:ln>
                <a:solidFill>
                  <a:schemeClr val="accent1"/>
                </a:solidFill>
                <a:effectLst>
                  <a:outerShdw blurRad="38100" dist="38100" dir="2700000" algn="tl">
                    <a:srgbClr val="000000">
                      <a:alpha val="43137"/>
                    </a:srgbClr>
                  </a:outerShdw>
                </a:effectLst>
                <a:latin typeface="+mj-lt"/>
                <a:ea typeface="+mj-ea"/>
                <a:cs typeface="+mj-cs"/>
              </a:rPr>
              <a:t>are you most likely to </a:t>
            </a:r>
          </a:p>
          <a:p>
            <a:pPr algn="r">
              <a:lnSpc>
                <a:spcPct val="90000"/>
              </a:lnSpc>
              <a:spcBef>
                <a:spcPct val="0"/>
              </a:spcBef>
              <a:spcAft>
                <a:spcPts val="600"/>
              </a:spcAft>
            </a:pPr>
            <a:r>
              <a:rPr lang="en-US" sz="4400" spc="600" dirty="0">
                <a:ln>
                  <a:solidFill>
                    <a:srgbClr val="00A98C"/>
                  </a:solidFill>
                </a:ln>
                <a:solidFill>
                  <a:schemeClr val="accent1"/>
                </a:solidFill>
                <a:effectLst>
                  <a:outerShdw blurRad="38100" dist="38100" dir="2700000" algn="tl">
                    <a:srgbClr val="000000">
                      <a:alpha val="43137"/>
                    </a:srgbClr>
                  </a:outerShdw>
                </a:effectLst>
                <a:latin typeface="+mj-lt"/>
                <a:ea typeface="+mj-ea"/>
                <a:cs typeface="+mj-cs"/>
              </a:rPr>
              <a:t>come across </a:t>
            </a:r>
          </a:p>
          <a:p>
            <a:pPr algn="r">
              <a:lnSpc>
                <a:spcPct val="90000"/>
              </a:lnSpc>
              <a:spcBef>
                <a:spcPct val="0"/>
              </a:spcBef>
              <a:spcAft>
                <a:spcPts val="600"/>
              </a:spcAft>
            </a:pPr>
            <a:r>
              <a:rPr lang="en-US" sz="4400" spc="600" dirty="0">
                <a:ln>
                  <a:solidFill>
                    <a:srgbClr val="00A98C"/>
                  </a:solidFill>
                </a:ln>
                <a:solidFill>
                  <a:schemeClr val="accent1"/>
                </a:solidFill>
                <a:effectLst>
                  <a:outerShdw blurRad="38100" dist="38100" dir="2700000" algn="tl">
                    <a:srgbClr val="000000">
                      <a:alpha val="43137"/>
                    </a:srgbClr>
                  </a:outerShdw>
                </a:effectLst>
                <a:latin typeface="+mj-lt"/>
                <a:ea typeface="+mj-ea"/>
                <a:cs typeface="+mj-cs"/>
              </a:rPr>
              <a:t>out there?</a:t>
            </a:r>
          </a:p>
          <a:p>
            <a:pPr algn="r">
              <a:lnSpc>
                <a:spcPct val="90000"/>
              </a:lnSpc>
              <a:spcBef>
                <a:spcPct val="0"/>
              </a:spcBef>
              <a:spcAft>
                <a:spcPts val="600"/>
              </a:spcAft>
            </a:pPr>
            <a:endParaRPr lang="en-US" sz="4400" dirty="0">
              <a:solidFill>
                <a:schemeClr val="accent1"/>
              </a:solidFill>
              <a:latin typeface="+mj-lt"/>
              <a:ea typeface="+mj-ea"/>
              <a:cs typeface="+mj-cs"/>
            </a:endParaRPr>
          </a:p>
          <a:p>
            <a:pPr algn="r">
              <a:lnSpc>
                <a:spcPct val="90000"/>
              </a:lnSpc>
              <a:spcBef>
                <a:spcPct val="0"/>
              </a:spcBef>
              <a:spcAft>
                <a:spcPts val="600"/>
              </a:spcAft>
            </a:pPr>
            <a:endParaRPr lang="en-US" sz="2600" dirty="0">
              <a:solidFill>
                <a:schemeClr val="accent1"/>
              </a:solidFill>
              <a:latin typeface="+mj-lt"/>
              <a:ea typeface="+mj-ea"/>
              <a:cs typeface="+mj-cs"/>
            </a:endParaRPr>
          </a:p>
        </p:txBody>
      </p:sp>
      <p:sp>
        <p:nvSpPr>
          <p:cNvPr id="4" name="Espace réservé du pied de page 3"/>
          <p:cNvSpPr>
            <a:spLocks noGrp="1"/>
          </p:cNvSpPr>
          <p:nvPr>
            <p:ph type="ftr" sz="quarter" idx="11"/>
          </p:nvPr>
        </p:nvSpPr>
        <p:spPr>
          <a:xfrm>
            <a:off x="4711597" y="6041362"/>
            <a:ext cx="3404724"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DULASP Intermediate M1 2025/2026</a:t>
            </a:r>
          </a:p>
        </p:txBody>
      </p:sp>
    </p:spTree>
    <p:extLst>
      <p:ext uri="{BB962C8B-B14F-4D97-AF65-F5344CB8AC3E}">
        <p14:creationId xmlns:p14="http://schemas.microsoft.com/office/powerpoint/2010/main" val="28748170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004CA34-4484-4E8F-BF61-4CDD7E41BB73}"/>
              </a:ext>
            </a:extLst>
          </p:cNvPr>
          <p:cNvSpPr>
            <a:spLocks noGrp="1"/>
          </p:cNvSpPr>
          <p:nvPr>
            <p:ph type="title"/>
          </p:nvPr>
        </p:nvSpPr>
        <p:spPr>
          <a:xfrm>
            <a:off x="1286933" y="609600"/>
            <a:ext cx="10197494" cy="1099457"/>
          </a:xfrm>
        </p:spPr>
        <p:txBody>
          <a:bodyPr>
            <a:normAutofit/>
          </a:bodyPr>
          <a:lstStyle/>
          <a:p>
            <a:r>
              <a:rPr lang="fr-FR" b="1" spc="300">
                <a:effectLst>
                  <a:outerShdw blurRad="38100" dist="38100" dir="2700000" algn="tl">
                    <a:srgbClr val="000000">
                      <a:alpha val="43137"/>
                    </a:srgbClr>
                  </a:outerShdw>
                </a:effectLst>
                <a:latin typeface="Arial Narrow" panose="020B0606020202030204" pitchFamily="34" charset="0"/>
              </a:rPr>
              <a:t>Conclusion: Giving your personal opinion</a:t>
            </a:r>
          </a:p>
        </p:txBody>
      </p:sp>
      <p:sp>
        <p:nvSpPr>
          <p:cNvPr id="31" name="Isosceles Triangle 30">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 name="Espace réservé du pied de page 3">
            <a:extLst>
              <a:ext uri="{FF2B5EF4-FFF2-40B4-BE49-F238E27FC236}">
                <a16:creationId xmlns:a16="http://schemas.microsoft.com/office/drawing/2014/main" id="{5B41EE4A-66A9-454A-801F-34A66648D5A7}"/>
              </a:ext>
            </a:extLst>
          </p:cNvPr>
          <p:cNvSpPr>
            <a:spLocks noGrp="1"/>
          </p:cNvSpPr>
          <p:nvPr>
            <p:ph type="ftr" sz="quarter" idx="11"/>
          </p:nvPr>
        </p:nvSpPr>
        <p:spPr>
          <a:xfrm>
            <a:off x="1981203" y="6182876"/>
            <a:ext cx="6297612" cy="365125"/>
          </a:xfrm>
        </p:spPr>
        <p:txBody>
          <a:bodyPr>
            <a:normAutofit/>
          </a:bodyPr>
          <a:lstStyle/>
          <a:p>
            <a:pPr>
              <a:spcAft>
                <a:spcPts val="600"/>
              </a:spcAft>
            </a:pPr>
            <a:r>
              <a:rPr lang="fr-FR"/>
              <a:t>DULASP Intermediate M1 2025/2026</a:t>
            </a:r>
          </a:p>
        </p:txBody>
      </p:sp>
      <p:sp>
        <p:nvSpPr>
          <p:cNvPr id="33" name="Isosceles Triangle 32">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aphicFrame>
        <p:nvGraphicFramePr>
          <p:cNvPr id="7" name="Espace réservé du contenu 2">
            <a:extLst>
              <a:ext uri="{FF2B5EF4-FFF2-40B4-BE49-F238E27FC236}">
                <a16:creationId xmlns:a16="http://schemas.microsoft.com/office/drawing/2014/main" id="{1C97E9BE-DF06-66E6-57DE-7AEC0D31FDDD}"/>
              </a:ext>
            </a:extLst>
          </p:cNvPr>
          <p:cNvGraphicFramePr>
            <a:graphicFrameLocks noGrp="1"/>
          </p:cNvGraphicFramePr>
          <p:nvPr>
            <p:ph idx="1"/>
            <p:extLst>
              <p:ext uri="{D42A27DB-BD31-4B8C-83A1-F6EECF244321}">
                <p14:modId xmlns:p14="http://schemas.microsoft.com/office/powerpoint/2010/main" val="1153004763"/>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28530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5" name="Straight Connector 44">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8"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9" name="Isosceles Triangle 48">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0"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1"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2"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3" name="Isosceles Triangle 52">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4" name="Isosceles Triangle 53">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7" name="Picture 6" descr="Glasses on top of a book">
            <a:extLst>
              <a:ext uri="{FF2B5EF4-FFF2-40B4-BE49-F238E27FC236}">
                <a16:creationId xmlns:a16="http://schemas.microsoft.com/office/drawing/2014/main" id="{70C436CD-6677-7697-78A4-4DD739FDC62E}"/>
              </a:ext>
            </a:extLst>
          </p:cNvPr>
          <p:cNvPicPr>
            <a:picLocks noChangeAspect="1"/>
          </p:cNvPicPr>
          <p:nvPr/>
        </p:nvPicPr>
        <p:blipFill rotWithShape="1">
          <a:blip r:embed="rId2">
            <a:duotone>
              <a:schemeClr val="accent1">
                <a:shade val="45000"/>
                <a:satMod val="135000"/>
              </a:schemeClr>
              <a:prstClr val="white"/>
            </a:duotone>
          </a:blip>
          <a:srcRect l="9091" t="17510" b="5303"/>
          <a:stretch/>
        </p:blipFill>
        <p:spPr>
          <a:xfrm>
            <a:off x="1" y="10"/>
            <a:ext cx="12191999" cy="6857990"/>
          </a:xfrm>
          <a:prstGeom prst="rect">
            <a:avLst/>
          </a:prstGeom>
        </p:spPr>
      </p:pic>
      <p:sp>
        <p:nvSpPr>
          <p:cNvPr id="56" name="Isosceles Triangle 55">
            <a:extLst>
              <a:ext uri="{FF2B5EF4-FFF2-40B4-BE49-F238E27FC236}">
                <a16:creationId xmlns:a16="http://schemas.microsoft.com/office/drawing/2014/main" id="{F5F0CD5C-72F3-4090-8A69-8E15CB432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8" name="Parallelogram 57">
            <a:extLst>
              <a:ext uri="{FF2B5EF4-FFF2-40B4-BE49-F238E27FC236}">
                <a16:creationId xmlns:a16="http://schemas.microsoft.com/office/drawing/2014/main" id="{217496A2-9394-4FB7-BA0E-717D2D2E7A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3800" y="0"/>
            <a:ext cx="7315200" cy="6858000"/>
          </a:xfrm>
          <a:prstGeom prst="parallelogram">
            <a:avLst>
              <a:gd name="adj" fmla="val 15925"/>
            </a:avLst>
          </a:prstGeom>
          <a:solidFill>
            <a:schemeClr val="bg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D02CF681-4765-4E88-802F-B2474DCD51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3D57B2BA-243C-45C7-A5D8-46CA719437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4" name="Rectangle 23">
            <a:extLst>
              <a:ext uri="{FF2B5EF4-FFF2-40B4-BE49-F238E27FC236}">
                <a16:creationId xmlns:a16="http://schemas.microsoft.com/office/drawing/2014/main" id="{67374FB5-CBB7-46FF-95B5-2251BC685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6" name="Rectangle 25">
            <a:extLst>
              <a:ext uri="{FF2B5EF4-FFF2-40B4-BE49-F238E27FC236}">
                <a16:creationId xmlns:a16="http://schemas.microsoft.com/office/drawing/2014/main" id="{34BCEAB7-D9E0-40A4-9254-8593BD346E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8" name="Isosceles Triangle 67">
            <a:extLst>
              <a:ext uri="{FF2B5EF4-FFF2-40B4-BE49-F238E27FC236}">
                <a16:creationId xmlns:a16="http://schemas.microsoft.com/office/drawing/2014/main" id="{D567A354-BB63-405C-8E5F-2F510E670F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 name="ZoneTexte 4">
            <a:extLst>
              <a:ext uri="{FF2B5EF4-FFF2-40B4-BE49-F238E27FC236}">
                <a16:creationId xmlns:a16="http://schemas.microsoft.com/office/drawing/2014/main" id="{1A617050-C145-48FE-B1EF-D51D8C125285}"/>
              </a:ext>
            </a:extLst>
          </p:cNvPr>
          <p:cNvSpPr txBox="1"/>
          <p:nvPr/>
        </p:nvSpPr>
        <p:spPr>
          <a:xfrm>
            <a:off x="4791450" y="1678665"/>
            <a:ext cx="4482553" cy="2369131"/>
          </a:xfrm>
          <a:prstGeom prst="rect">
            <a:avLst/>
          </a:prstGeom>
        </p:spPr>
        <p:txBody>
          <a:bodyPr vert="horz" lIns="91440" tIns="45720" rIns="91440" bIns="45720" rtlCol="0" anchor="b">
            <a:normAutofit/>
          </a:bodyPr>
          <a:lstStyle/>
          <a:p>
            <a:pPr algn="r">
              <a:spcBef>
                <a:spcPct val="0"/>
              </a:spcBef>
              <a:spcAft>
                <a:spcPts val="600"/>
              </a:spcAft>
            </a:pPr>
            <a:r>
              <a:rPr lang="en-US" sz="5400" spc="600">
                <a:ln>
                  <a:solidFill>
                    <a:srgbClr val="00A98C"/>
                  </a:solidFill>
                </a:ln>
                <a:solidFill>
                  <a:schemeClr val="accent1"/>
                </a:solidFill>
                <a:effectLst>
                  <a:outerShdw blurRad="38100" dist="38100" dir="2700000" algn="tl">
                    <a:srgbClr val="000000">
                      <a:alpha val="43137"/>
                    </a:srgbClr>
                  </a:outerShdw>
                </a:effectLst>
                <a:latin typeface="+mj-lt"/>
                <a:ea typeface="+mj-ea"/>
                <a:cs typeface="+mj-cs"/>
              </a:rPr>
              <a:t>Useful Vocab?</a:t>
            </a:r>
            <a:endParaRPr lang="en-US" sz="5400">
              <a:solidFill>
                <a:schemeClr val="accent1"/>
              </a:solidFill>
              <a:latin typeface="+mj-lt"/>
              <a:ea typeface="+mj-ea"/>
              <a:cs typeface="+mj-cs"/>
            </a:endParaRPr>
          </a:p>
        </p:txBody>
      </p:sp>
      <p:sp>
        <p:nvSpPr>
          <p:cNvPr id="2" name="Espace réservé du pied de page 1">
            <a:extLst>
              <a:ext uri="{FF2B5EF4-FFF2-40B4-BE49-F238E27FC236}">
                <a16:creationId xmlns:a16="http://schemas.microsoft.com/office/drawing/2014/main" id="{DEB1BBCD-E6F5-426B-896D-C7F393F4C01C}"/>
              </a:ext>
            </a:extLst>
          </p:cNvPr>
          <p:cNvSpPr>
            <a:spLocks noGrp="1"/>
          </p:cNvSpPr>
          <p:nvPr>
            <p:ph type="ftr" sz="quarter" idx="11"/>
          </p:nvPr>
        </p:nvSpPr>
        <p:spPr>
          <a:xfrm>
            <a:off x="4092401" y="6041362"/>
            <a:ext cx="4021497"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DULASP Intermediate M1 2025/2026</a:t>
            </a:r>
          </a:p>
        </p:txBody>
      </p:sp>
      <p:sp>
        <p:nvSpPr>
          <p:cNvPr id="70" name="Rectangle 27">
            <a:extLst>
              <a:ext uri="{FF2B5EF4-FFF2-40B4-BE49-F238E27FC236}">
                <a16:creationId xmlns:a16="http://schemas.microsoft.com/office/drawing/2014/main" id="{9185A8D7-2F20-4F7A-97BE-21DB1654C7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72" name="Rectangle 28">
            <a:extLst>
              <a:ext uri="{FF2B5EF4-FFF2-40B4-BE49-F238E27FC236}">
                <a16:creationId xmlns:a16="http://schemas.microsoft.com/office/drawing/2014/main" id="{CB65BD56-22B3-4E13-BFCA-B8E8BEB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74" name="Rectangle 29">
            <a:extLst>
              <a:ext uri="{FF2B5EF4-FFF2-40B4-BE49-F238E27FC236}">
                <a16:creationId xmlns:a16="http://schemas.microsoft.com/office/drawing/2014/main" id="{6790ED68-BCA0-4247-A72F-1CB85DF068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76" name="Isosceles Triangle 75">
            <a:extLst>
              <a:ext uri="{FF2B5EF4-FFF2-40B4-BE49-F238E27FC236}">
                <a16:creationId xmlns:a16="http://schemas.microsoft.com/office/drawing/2014/main" id="{DD0F2B3F-DC55-4FA7-B667-1ACD079209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29324300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1" name="Straight Connector 30">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3"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4" name="Isosceles Triangle 33">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5"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6"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7"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8" name="Isosceles Triangle 37">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9" name="Isosceles Triangle 38">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p:nvSpPr>
          <p:cNvPr id="41" name="Rectangle 40">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 6" descr="Une image contenant habits, texte, dessin humoristique, affiche&#10;&#10;Description générée automatiquement">
            <a:extLst>
              <a:ext uri="{FF2B5EF4-FFF2-40B4-BE49-F238E27FC236}">
                <a16:creationId xmlns:a16="http://schemas.microsoft.com/office/drawing/2014/main" id="{EBEFE25D-1C78-CC99-6F83-44D37335F4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002" y="304105"/>
            <a:ext cx="11225986" cy="6129481"/>
          </a:xfrm>
          <a:prstGeom prst="rect">
            <a:avLst/>
          </a:prstGeom>
        </p:spPr>
      </p:pic>
      <p:sp>
        <p:nvSpPr>
          <p:cNvPr id="2" name="Espace réservé du pied de page 1">
            <a:extLst>
              <a:ext uri="{FF2B5EF4-FFF2-40B4-BE49-F238E27FC236}">
                <a16:creationId xmlns:a16="http://schemas.microsoft.com/office/drawing/2014/main" id="{0F24C94D-D090-FCB2-3B95-19B73B526708}"/>
              </a:ext>
            </a:extLst>
          </p:cNvPr>
          <p:cNvSpPr>
            <a:spLocks noGrp="1"/>
          </p:cNvSpPr>
          <p:nvPr>
            <p:ph type="ftr" sz="quarter" idx="11"/>
          </p:nvPr>
        </p:nvSpPr>
        <p:spPr>
          <a:xfrm>
            <a:off x="653889" y="6411619"/>
            <a:ext cx="6297612" cy="365125"/>
          </a:xfrm>
        </p:spPr>
        <p:txBody>
          <a:bodyPr>
            <a:normAutofit/>
          </a:bodyPr>
          <a:lstStyle/>
          <a:p>
            <a:pPr>
              <a:spcAft>
                <a:spcPts val="600"/>
              </a:spcAft>
            </a:pPr>
            <a:r>
              <a:rPr lang="fr-FR">
                <a:solidFill>
                  <a:srgbClr val="FFFFFF"/>
                </a:solidFill>
              </a:rPr>
              <a:t>DULASP Intermediate M1 2025/2026</a:t>
            </a:r>
          </a:p>
        </p:txBody>
      </p:sp>
    </p:spTree>
    <p:extLst>
      <p:ext uri="{BB962C8B-B14F-4D97-AF65-F5344CB8AC3E}">
        <p14:creationId xmlns:p14="http://schemas.microsoft.com/office/powerpoint/2010/main" val="33954393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9C51C955-D114-6FA6-6286-ED7D1E4FE332}"/>
              </a:ext>
            </a:extLst>
          </p:cNvPr>
          <p:cNvSpPr>
            <a:spLocks noGrp="1"/>
          </p:cNvSpPr>
          <p:nvPr>
            <p:ph type="ftr" sz="quarter" idx="11"/>
          </p:nvPr>
        </p:nvSpPr>
        <p:spPr/>
        <p:txBody>
          <a:bodyPr/>
          <a:lstStyle/>
          <a:p>
            <a:r>
              <a:rPr lang="fr-FR"/>
              <a:t>DULASP Intermediate M1 2025/2026</a:t>
            </a:r>
          </a:p>
        </p:txBody>
      </p:sp>
      <p:sp>
        <p:nvSpPr>
          <p:cNvPr id="3" name="ZoneTexte 2">
            <a:extLst>
              <a:ext uri="{FF2B5EF4-FFF2-40B4-BE49-F238E27FC236}">
                <a16:creationId xmlns:a16="http://schemas.microsoft.com/office/drawing/2014/main" id="{1FE2A20D-174A-426E-BEE1-0BAB6790CA8F}"/>
              </a:ext>
            </a:extLst>
          </p:cNvPr>
          <p:cNvSpPr txBox="1"/>
          <p:nvPr/>
        </p:nvSpPr>
        <p:spPr>
          <a:xfrm>
            <a:off x="502920" y="457200"/>
            <a:ext cx="9738360" cy="5293757"/>
          </a:xfrm>
          <a:prstGeom prst="rect">
            <a:avLst/>
          </a:prstGeom>
          <a:noFill/>
        </p:spPr>
        <p:txBody>
          <a:bodyPr wrap="square" rtlCol="0">
            <a:spAutoFit/>
          </a:bodyPr>
          <a:lstStyle/>
          <a:p>
            <a:r>
              <a:rPr lang="fr-FR" sz="4200" spc="300" dirty="0">
                <a:solidFill>
                  <a:srgbClr val="00A48C"/>
                </a:solidFill>
                <a:effectLst>
                  <a:outerShdw blurRad="38100" dist="38100" dir="2700000" algn="tl">
                    <a:srgbClr val="000000">
                      <a:alpha val="43137"/>
                    </a:srgbClr>
                  </a:outerShdw>
                </a:effectLst>
                <a:latin typeface="Arial Narrow" panose="020B0606020202030204" pitchFamily="34" charset="0"/>
              </a:rPr>
              <a:t>JOINT EFFORT</a:t>
            </a:r>
          </a:p>
          <a:p>
            <a:endParaRPr lang="fr-FR" dirty="0">
              <a:solidFill>
                <a:srgbClr val="002060"/>
              </a:solidFill>
              <a:latin typeface="Arial Narrow" panose="020B0606020202030204" pitchFamily="34" charset="0"/>
            </a:endParaRPr>
          </a:p>
          <a:p>
            <a:endParaRPr lang="fr-FR" dirty="0">
              <a:solidFill>
                <a:srgbClr val="002060"/>
              </a:solidFill>
              <a:latin typeface="Arial Narrow" panose="020B0606020202030204" pitchFamily="34" charset="0"/>
            </a:endParaRPr>
          </a:p>
          <a:p>
            <a:r>
              <a:rPr lang="fr-FR" sz="2200" dirty="0">
                <a:solidFill>
                  <a:srgbClr val="002060"/>
                </a:solidFill>
                <a:latin typeface="Arial Narrow" panose="020B0606020202030204" pitchFamily="34" charset="0"/>
              </a:rPr>
              <a:t>- </a:t>
            </a:r>
            <a:r>
              <a:rPr lang="fr-FR" sz="2200" dirty="0" err="1">
                <a:solidFill>
                  <a:srgbClr val="002060"/>
                </a:solidFill>
                <a:latin typeface="Arial Narrow" panose="020B0606020202030204" pitchFamily="34" charset="0"/>
              </a:rPr>
              <a:t>Describe</a:t>
            </a:r>
            <a:r>
              <a:rPr lang="fr-FR" sz="2200" dirty="0">
                <a:solidFill>
                  <a:srgbClr val="002060"/>
                </a:solidFill>
                <a:latin typeface="Arial Narrow" panose="020B0606020202030204" pitchFamily="34" charset="0"/>
              </a:rPr>
              <a:t> the </a:t>
            </a:r>
            <a:r>
              <a:rPr lang="fr-FR" sz="2200" dirty="0" err="1">
                <a:solidFill>
                  <a:srgbClr val="002060"/>
                </a:solidFill>
                <a:latin typeface="Arial Narrow" panose="020B0606020202030204" pitchFamily="34" charset="0"/>
              </a:rPr>
              <a:t>visual</a:t>
            </a:r>
            <a:r>
              <a:rPr lang="fr-FR" sz="2200" dirty="0">
                <a:solidFill>
                  <a:srgbClr val="002060"/>
                </a:solidFill>
                <a:latin typeface="Arial Narrow" panose="020B0606020202030204" pitchFamily="34" charset="0"/>
              </a:rPr>
              <a:t>? (</a:t>
            </a:r>
            <a:r>
              <a:rPr lang="fr-FR" sz="2200" dirty="0" err="1">
                <a:solidFill>
                  <a:srgbClr val="002060"/>
                </a:solidFill>
                <a:latin typeface="Arial Narrow" panose="020B0606020202030204" pitchFamily="34" charset="0"/>
              </a:rPr>
              <a:t>comic</a:t>
            </a:r>
            <a:r>
              <a:rPr lang="fr-FR" sz="2200" dirty="0">
                <a:solidFill>
                  <a:srgbClr val="002060"/>
                </a:solidFill>
                <a:latin typeface="Arial Narrow" panose="020B0606020202030204" pitchFamily="34" charset="0"/>
              </a:rPr>
              <a:t>? Ad? </a:t>
            </a:r>
            <a:r>
              <a:rPr lang="fr-FR" sz="2200" dirty="0" err="1">
                <a:solidFill>
                  <a:srgbClr val="002060"/>
                </a:solidFill>
                <a:latin typeface="Arial Narrow" panose="020B0606020202030204" pitchFamily="34" charset="0"/>
              </a:rPr>
              <a:t>Colours</a:t>
            </a:r>
            <a:r>
              <a:rPr lang="fr-FR" sz="2200" dirty="0">
                <a:solidFill>
                  <a:srgbClr val="002060"/>
                </a:solidFill>
                <a:latin typeface="Arial Narrow" panose="020B0606020202030204" pitchFamily="34" charset="0"/>
              </a:rPr>
              <a:t>? </a:t>
            </a:r>
            <a:r>
              <a:rPr lang="fr-FR" sz="2200" dirty="0" err="1">
                <a:solidFill>
                  <a:srgbClr val="002060"/>
                </a:solidFill>
                <a:latin typeface="Arial Narrow" panose="020B0606020202030204" pitchFamily="34" charset="0"/>
              </a:rPr>
              <a:t>What</a:t>
            </a:r>
            <a:r>
              <a:rPr lang="fr-FR" sz="2200" dirty="0">
                <a:solidFill>
                  <a:srgbClr val="002060"/>
                </a:solidFill>
                <a:latin typeface="Arial Narrow" panose="020B0606020202030204" pitchFamily="34" charset="0"/>
              </a:rPr>
              <a:t> </a:t>
            </a:r>
            <a:r>
              <a:rPr lang="fr-FR" sz="2200" dirty="0" err="1">
                <a:solidFill>
                  <a:srgbClr val="002060"/>
                </a:solidFill>
                <a:latin typeface="Arial Narrow" panose="020B0606020202030204" pitchFamily="34" charset="0"/>
              </a:rPr>
              <a:t>does</a:t>
            </a:r>
            <a:r>
              <a:rPr lang="fr-FR" sz="2200" dirty="0">
                <a:solidFill>
                  <a:srgbClr val="002060"/>
                </a:solidFill>
                <a:latin typeface="Arial Narrow" panose="020B0606020202030204" pitchFamily="34" charset="0"/>
              </a:rPr>
              <a:t> the </a:t>
            </a:r>
            <a:r>
              <a:rPr lang="fr-FR" sz="2200" dirty="0" err="1">
                <a:solidFill>
                  <a:srgbClr val="002060"/>
                </a:solidFill>
                <a:latin typeface="Arial Narrow" panose="020B0606020202030204" pitchFamily="34" charset="0"/>
              </a:rPr>
              <a:t>visual</a:t>
            </a:r>
            <a:r>
              <a:rPr lang="fr-FR" sz="2200" dirty="0">
                <a:solidFill>
                  <a:srgbClr val="002060"/>
                </a:solidFill>
                <a:latin typeface="Arial Narrow" panose="020B0606020202030204" pitchFamily="34" charset="0"/>
              </a:rPr>
              <a:t> </a:t>
            </a:r>
            <a:r>
              <a:rPr lang="fr-FR" sz="2200" dirty="0" err="1">
                <a:solidFill>
                  <a:srgbClr val="002060"/>
                </a:solidFill>
                <a:latin typeface="Arial Narrow" panose="020B0606020202030204" pitchFamily="34" charset="0"/>
              </a:rPr>
              <a:t>depict</a:t>
            </a:r>
            <a:r>
              <a:rPr lang="fr-FR" sz="2200" dirty="0">
                <a:solidFill>
                  <a:srgbClr val="002060"/>
                </a:solidFill>
                <a:latin typeface="Arial Narrow" panose="020B0606020202030204" pitchFamily="34" charset="0"/>
              </a:rPr>
              <a:t>? Display? …)</a:t>
            </a:r>
          </a:p>
          <a:p>
            <a:r>
              <a:rPr lang="en-US" sz="2200" dirty="0">
                <a:solidFill>
                  <a:srgbClr val="002060"/>
                </a:solidFill>
                <a:latin typeface="Arial Narrow" panose="020B0606020202030204" pitchFamily="34" charset="0"/>
              </a:rPr>
              <a:t>- What did your eyes focus on first? Why? Do you think this is intentional?</a:t>
            </a:r>
          </a:p>
          <a:p>
            <a:r>
              <a:rPr lang="en-US" sz="2200" dirty="0">
                <a:solidFill>
                  <a:srgbClr val="002060"/>
                </a:solidFill>
                <a:latin typeface="Arial Narrow" panose="020B0606020202030204" pitchFamily="34" charset="0"/>
              </a:rPr>
              <a:t>- Discuss the significance of the way the 2 people in the 2015 version are dressed. For example, why is the man wearing a suit? The woman on the left has bare feet, while the woman on the right is wearing flat shoes. How might the cartoon’s message be different if the 2015 woman also had bare feet? Or was wearing high heels?</a:t>
            </a:r>
          </a:p>
          <a:p>
            <a:r>
              <a:rPr lang="en-US" sz="2200" dirty="0">
                <a:solidFill>
                  <a:srgbClr val="002060"/>
                </a:solidFill>
                <a:latin typeface="Arial Narrow" panose="020B0606020202030204" pitchFamily="34" charset="0"/>
              </a:rPr>
              <a:t>- What are the key differences between the 2 images? Why has the cartoonist compared 2015 to 1893?</a:t>
            </a:r>
          </a:p>
          <a:p>
            <a:r>
              <a:rPr lang="en-US" sz="2200" dirty="0">
                <a:solidFill>
                  <a:srgbClr val="002060"/>
                </a:solidFill>
                <a:latin typeface="Arial Narrow" panose="020B0606020202030204" pitchFamily="34" charset="0"/>
              </a:rPr>
              <a:t>- Why do you think the cartoonist called the cartoon 'How Far We’ve Come’?</a:t>
            </a:r>
          </a:p>
          <a:p>
            <a:r>
              <a:rPr lang="en-US" sz="2200" dirty="0">
                <a:solidFill>
                  <a:srgbClr val="002060"/>
                </a:solidFill>
                <a:latin typeface="Arial Narrow" panose="020B0606020202030204" pitchFamily="34" charset="0"/>
              </a:rPr>
              <a:t>- Why did the cartoonist include a speech bubble for the man in the 2015 version?</a:t>
            </a:r>
          </a:p>
          <a:p>
            <a:r>
              <a:rPr lang="en-US" sz="2200" dirty="0">
                <a:solidFill>
                  <a:srgbClr val="002060"/>
                </a:solidFill>
                <a:latin typeface="Arial Narrow" panose="020B0606020202030204" pitchFamily="34" charset="0"/>
              </a:rPr>
              <a:t>- What is the purpose of this cartoon? Who might be the intended audience?</a:t>
            </a:r>
          </a:p>
          <a:p>
            <a:endParaRPr lang="fr-FR" dirty="0"/>
          </a:p>
        </p:txBody>
      </p:sp>
    </p:spTree>
    <p:extLst>
      <p:ext uri="{BB962C8B-B14F-4D97-AF65-F5344CB8AC3E}">
        <p14:creationId xmlns:p14="http://schemas.microsoft.com/office/powerpoint/2010/main" val="30731376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11">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1"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3" name="Isosceles Triangle 16">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1" name="Isosceles Triangle 20">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2" name="Isosceles Triangle 21">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43" name="Picture 7" descr="Glasses on top of a book">
            <a:extLst>
              <a:ext uri="{FF2B5EF4-FFF2-40B4-BE49-F238E27FC236}">
                <a16:creationId xmlns:a16="http://schemas.microsoft.com/office/drawing/2014/main" id="{F3C11CF7-412F-A9EC-2266-750CBF9079DB}"/>
              </a:ext>
            </a:extLst>
          </p:cNvPr>
          <p:cNvPicPr>
            <a:picLocks noChangeAspect="1"/>
          </p:cNvPicPr>
          <p:nvPr/>
        </p:nvPicPr>
        <p:blipFill rotWithShape="1">
          <a:blip r:embed="rId2"/>
          <a:srcRect r="23469"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4" name="ZoneTexte 3">
            <a:extLst>
              <a:ext uri="{FF2B5EF4-FFF2-40B4-BE49-F238E27FC236}">
                <a16:creationId xmlns:a16="http://schemas.microsoft.com/office/drawing/2014/main" id="{5E4B1A6B-DE81-4DB1-A889-E5620DF8B666}"/>
              </a:ext>
            </a:extLst>
          </p:cNvPr>
          <p:cNvSpPr txBox="1"/>
          <p:nvPr/>
        </p:nvSpPr>
        <p:spPr>
          <a:xfrm>
            <a:off x="677333" y="609600"/>
            <a:ext cx="3851123" cy="1320800"/>
          </a:xfrm>
          <a:prstGeom prst="rect">
            <a:avLst/>
          </a:prstGeom>
        </p:spPr>
        <p:txBody>
          <a:bodyPr vert="horz" lIns="91440" tIns="45720" rIns="91440" bIns="45720" rtlCol="0" anchor="t">
            <a:normAutofit/>
          </a:bodyPr>
          <a:lstStyle/>
          <a:p>
            <a:pPr>
              <a:spcBef>
                <a:spcPct val="0"/>
              </a:spcBef>
              <a:spcAft>
                <a:spcPts val="600"/>
              </a:spcAft>
            </a:pPr>
            <a:r>
              <a:rPr lang="en-US" sz="3600" spc="600">
                <a:ln>
                  <a:solidFill>
                    <a:schemeClr val="accent1"/>
                  </a:solidFill>
                </a:ln>
                <a:solidFill>
                  <a:schemeClr val="accent1"/>
                </a:solidFill>
                <a:effectLst>
                  <a:outerShdw blurRad="38100" dist="38100" dir="2700000" algn="tl">
                    <a:srgbClr val="000000">
                      <a:alpha val="43137"/>
                    </a:srgbClr>
                  </a:outerShdw>
                </a:effectLst>
                <a:latin typeface="+mj-lt"/>
                <a:ea typeface="+mj-ea"/>
                <a:cs typeface="+mj-cs"/>
              </a:rPr>
              <a:t>Over to you</a:t>
            </a:r>
            <a:endParaRPr lang="en-US" sz="3600">
              <a:solidFill>
                <a:schemeClr val="accent1"/>
              </a:solidFill>
              <a:latin typeface="+mj-lt"/>
              <a:ea typeface="+mj-ea"/>
              <a:cs typeface="+mj-cs"/>
            </a:endParaRPr>
          </a:p>
        </p:txBody>
      </p:sp>
      <p:sp>
        <p:nvSpPr>
          <p:cNvPr id="6" name="ZoneTexte 5">
            <a:extLst>
              <a:ext uri="{FF2B5EF4-FFF2-40B4-BE49-F238E27FC236}">
                <a16:creationId xmlns:a16="http://schemas.microsoft.com/office/drawing/2014/main" id="{EB4FAE9C-40C2-44A2-8A35-28EAAEBD5DAA}"/>
              </a:ext>
            </a:extLst>
          </p:cNvPr>
          <p:cNvSpPr txBox="1"/>
          <p:nvPr/>
        </p:nvSpPr>
        <p:spPr>
          <a:xfrm>
            <a:off x="677334" y="2160589"/>
            <a:ext cx="3851122" cy="3880773"/>
          </a:xfrm>
          <a:prstGeom prst="rect">
            <a:avLst/>
          </a:prstGeom>
        </p:spPr>
        <p:txBody>
          <a:bodyPr vert="horz" lIns="91440" tIns="45720" rIns="91440" bIns="45720" rtlCol="0">
            <a:normAutofit/>
          </a:bodyPr>
          <a:lstStyle/>
          <a:p>
            <a:pPr>
              <a:spcBef>
                <a:spcPts val="1000"/>
              </a:spcBef>
              <a:buClr>
                <a:schemeClr val="accent1"/>
              </a:buClr>
              <a:buSzPct val="80000"/>
              <a:buFont typeface="Wingdings 3" charset="2"/>
              <a:buChar char=""/>
            </a:pPr>
            <a:endParaRPr lang="en-US" dirty="0">
              <a:solidFill>
                <a:schemeClr val="tx1">
                  <a:lumMod val="75000"/>
                  <a:lumOff val="25000"/>
                </a:schemeClr>
              </a:solidFill>
            </a:endParaRPr>
          </a:p>
          <a:p>
            <a:pPr>
              <a:spcBef>
                <a:spcPts val="1000"/>
              </a:spcBef>
              <a:buClr>
                <a:schemeClr val="accent1"/>
              </a:buClr>
              <a:buSzPct val="80000"/>
              <a:buFont typeface="Wingdings 3" charset="2"/>
              <a:buChar char=""/>
            </a:pPr>
            <a:r>
              <a:rPr lang="en-US" sz="2200" dirty="0">
                <a:solidFill>
                  <a:srgbClr val="002060"/>
                </a:solidFill>
                <a:latin typeface="Arial Narrow" panose="020B0606020202030204" pitchFamily="34" charset="0"/>
              </a:rPr>
              <a:t>Following the above, you will </a:t>
            </a:r>
            <a:r>
              <a:rPr lang="en-US" sz="2200" dirty="0" err="1">
                <a:solidFill>
                  <a:srgbClr val="002060"/>
                </a:solidFill>
                <a:latin typeface="Arial Narrow" panose="020B0606020202030204" pitchFamily="34" charset="0"/>
              </a:rPr>
              <a:t>analyse</a:t>
            </a:r>
            <a:r>
              <a:rPr lang="en-US" sz="2200" dirty="0">
                <a:solidFill>
                  <a:srgbClr val="002060"/>
                </a:solidFill>
                <a:latin typeface="Arial Narrow" panose="020B0606020202030204" pitchFamily="34" charset="0"/>
              </a:rPr>
              <a:t> the </a:t>
            </a:r>
            <a:r>
              <a:rPr lang="en-US" sz="2200" b="1" dirty="0">
                <a:solidFill>
                  <a:srgbClr val="002060"/>
                </a:solidFill>
                <a:effectLst>
                  <a:outerShdw blurRad="38100" dist="38100" dir="2700000" algn="tl">
                    <a:srgbClr val="000000">
                      <a:alpha val="43137"/>
                    </a:srgbClr>
                  </a:outerShdw>
                </a:effectLst>
                <a:latin typeface="Arial Narrow" panose="020B0606020202030204" pitchFamily="34" charset="0"/>
              </a:rPr>
              <a:t>ad</a:t>
            </a:r>
            <a:r>
              <a:rPr lang="en-US" sz="2200" dirty="0">
                <a:solidFill>
                  <a:srgbClr val="002060"/>
                </a:solidFill>
                <a:latin typeface="Arial Narrow" panose="020B0606020202030204" pitchFamily="34" charset="0"/>
              </a:rPr>
              <a:t> or the </a:t>
            </a:r>
            <a:r>
              <a:rPr lang="en-US" sz="2200" b="1" dirty="0">
                <a:solidFill>
                  <a:srgbClr val="002060"/>
                </a:solidFill>
                <a:effectLst>
                  <a:outerShdw blurRad="38100" dist="38100" dir="2700000" algn="tl">
                    <a:srgbClr val="000000">
                      <a:alpha val="43137"/>
                    </a:srgbClr>
                  </a:outerShdw>
                </a:effectLst>
                <a:latin typeface="Arial Narrow" panose="020B0606020202030204" pitchFamily="34" charset="0"/>
              </a:rPr>
              <a:t>cartoon</a:t>
            </a:r>
            <a:r>
              <a:rPr lang="en-US" sz="2200" dirty="0">
                <a:solidFill>
                  <a:srgbClr val="002060"/>
                </a:solidFill>
                <a:latin typeface="Arial Narrow" panose="020B0606020202030204" pitchFamily="34" charset="0"/>
              </a:rPr>
              <a:t> of your choice: please note that you are most welcome to pick any of the following visuals or find your own one and </a:t>
            </a:r>
            <a:r>
              <a:rPr lang="en-US" sz="2200" dirty="0" err="1">
                <a:solidFill>
                  <a:srgbClr val="002060"/>
                </a:solidFill>
                <a:latin typeface="Arial Narrow" panose="020B0606020202030204" pitchFamily="34" charset="0"/>
              </a:rPr>
              <a:t>analyse</a:t>
            </a:r>
            <a:r>
              <a:rPr lang="en-US" sz="2200" dirty="0">
                <a:solidFill>
                  <a:srgbClr val="002060"/>
                </a:solidFill>
                <a:latin typeface="Arial Narrow" panose="020B0606020202030204" pitchFamily="34" charset="0"/>
              </a:rPr>
              <a:t> it.</a:t>
            </a:r>
          </a:p>
          <a:p>
            <a:pPr>
              <a:spcBef>
                <a:spcPts val="1000"/>
              </a:spcBef>
              <a:buClr>
                <a:schemeClr val="accent1"/>
              </a:buClr>
              <a:buSzPct val="80000"/>
              <a:buFont typeface="Wingdings 3" charset="2"/>
              <a:buChar char=""/>
            </a:pPr>
            <a:endParaRPr lang="en-US" dirty="0">
              <a:solidFill>
                <a:schemeClr val="tx1">
                  <a:lumMod val="75000"/>
                  <a:lumOff val="25000"/>
                </a:schemeClr>
              </a:solidFill>
            </a:endParaRPr>
          </a:p>
        </p:txBody>
      </p:sp>
      <p:sp>
        <p:nvSpPr>
          <p:cNvPr id="2" name="Espace réservé du pied de page 1">
            <a:extLst>
              <a:ext uri="{FF2B5EF4-FFF2-40B4-BE49-F238E27FC236}">
                <a16:creationId xmlns:a16="http://schemas.microsoft.com/office/drawing/2014/main" id="{31B68EAA-CD9F-4B4B-B0B7-C11FAC69404E}"/>
              </a:ext>
            </a:extLst>
          </p:cNvPr>
          <p:cNvSpPr>
            <a:spLocks noGrp="1"/>
          </p:cNvSpPr>
          <p:nvPr>
            <p:ph type="ftr" sz="quarter" idx="11"/>
          </p:nvPr>
        </p:nvSpPr>
        <p:spPr>
          <a:xfrm>
            <a:off x="677334" y="6041362"/>
            <a:ext cx="6297612"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DULASP Intermediate M1 2025/2026</a:t>
            </a:r>
          </a:p>
        </p:txBody>
      </p:sp>
      <p:cxnSp>
        <p:nvCxnSpPr>
          <p:cNvPr id="44" name="Straight Connector 23">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8"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0"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2"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4"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6"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8"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0"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11746846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1F86969-2FE0-40AF-B91D-0AC3365C6A96}"/>
              </a:ext>
            </a:extLst>
          </p:cNvPr>
          <p:cNvPicPr>
            <a:picLocks noChangeAspect="1"/>
          </p:cNvPicPr>
          <p:nvPr/>
        </p:nvPicPr>
        <p:blipFill rotWithShape="1">
          <a:blip r:embed="rId2">
            <a:extLst>
              <a:ext uri="{28A0092B-C50C-407E-A947-70E740481C1C}">
                <a14:useLocalDpi xmlns:a14="http://schemas.microsoft.com/office/drawing/2010/main" val="0"/>
              </a:ext>
            </a:extLst>
          </a:blip>
          <a:srcRect t="7407"/>
          <a:stretch/>
        </p:blipFill>
        <p:spPr>
          <a:xfrm>
            <a:off x="20" y="0"/>
            <a:ext cx="12191980" cy="6857990"/>
          </a:xfrm>
          <a:prstGeom prst="rect">
            <a:avLst/>
          </a:prstGeom>
        </p:spPr>
      </p:pic>
      <p:sp>
        <p:nvSpPr>
          <p:cNvPr id="2" name="Espace réservé du pied de page 1">
            <a:extLst>
              <a:ext uri="{FF2B5EF4-FFF2-40B4-BE49-F238E27FC236}">
                <a16:creationId xmlns:a16="http://schemas.microsoft.com/office/drawing/2014/main" id="{EA7E20ED-9F81-40CC-91E4-30E6A6422EF9}"/>
              </a:ext>
            </a:extLst>
          </p:cNvPr>
          <p:cNvSpPr>
            <a:spLocks noGrp="1"/>
          </p:cNvSpPr>
          <p:nvPr>
            <p:ph type="ftr" sz="quarter" idx="11"/>
          </p:nvPr>
        </p:nvSpPr>
        <p:spPr>
          <a:xfrm>
            <a:off x="677334" y="6041362"/>
            <a:ext cx="6297612" cy="365125"/>
          </a:xfrm>
        </p:spPr>
        <p:txBody>
          <a:bodyPr>
            <a:normAutofit/>
          </a:bodyPr>
          <a:lstStyle/>
          <a:p>
            <a:pPr>
              <a:spcAft>
                <a:spcPts val="600"/>
              </a:spcAft>
            </a:pPr>
            <a:r>
              <a:rPr lang="fr-FR">
                <a:solidFill>
                  <a:srgbClr val="FFFFFF"/>
                </a:solidFill>
              </a:rPr>
              <a:t>DULASP Intermediate M1 2025/2026</a:t>
            </a:r>
            <a:endParaRPr lang="fr-FR" dirty="0">
              <a:solidFill>
                <a:srgbClr val="FFFFFF"/>
              </a:solidFill>
            </a:endParaRPr>
          </a:p>
        </p:txBody>
      </p:sp>
    </p:spTree>
    <p:extLst>
      <p:ext uri="{BB962C8B-B14F-4D97-AF65-F5344CB8AC3E}">
        <p14:creationId xmlns:p14="http://schemas.microsoft.com/office/powerpoint/2010/main" val="28920111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Image">
            <a:extLst>
              <a:ext uri="{FF2B5EF4-FFF2-40B4-BE49-F238E27FC236}">
                <a16:creationId xmlns:a16="http://schemas.microsoft.com/office/drawing/2014/main" id="{5F8EA822-0317-44FA-9BB6-64A5E342CFC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02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78F0C2FC-2DE7-481A-BA5A-52CA66A95015}"/>
              </a:ext>
            </a:extLst>
          </p:cNvPr>
          <p:cNvSpPr>
            <a:spLocks noGrp="1"/>
          </p:cNvSpPr>
          <p:nvPr>
            <p:ph type="ftr" sz="quarter" idx="11"/>
          </p:nvPr>
        </p:nvSpPr>
        <p:spPr>
          <a:xfrm>
            <a:off x="677334" y="6041362"/>
            <a:ext cx="6297612" cy="365125"/>
          </a:xfrm>
        </p:spPr>
        <p:txBody>
          <a:bodyPr>
            <a:normAutofit/>
          </a:bodyPr>
          <a:lstStyle/>
          <a:p>
            <a:r>
              <a:rPr lang="fr-FR"/>
              <a:t>DULASP Intermediate M1 2025/2026</a:t>
            </a:r>
            <a:endParaRPr lang="fr-FR" dirty="0"/>
          </a:p>
        </p:txBody>
      </p:sp>
    </p:spTree>
    <p:extLst>
      <p:ext uri="{BB962C8B-B14F-4D97-AF65-F5344CB8AC3E}">
        <p14:creationId xmlns:p14="http://schemas.microsoft.com/office/powerpoint/2010/main" val="24101330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DF48A23-3C43-40EA-81C9-DAA630AADB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6045"/>
          <a:stretch/>
        </p:blipFill>
        <p:spPr bwMode="auto">
          <a:xfrm>
            <a:off x="0" y="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B53F8A9C-FD58-4091-810E-2C4E15CFD9F5}"/>
              </a:ext>
            </a:extLst>
          </p:cNvPr>
          <p:cNvSpPr>
            <a:spLocks noGrp="1"/>
          </p:cNvSpPr>
          <p:nvPr>
            <p:ph type="ftr" sz="quarter" idx="11"/>
          </p:nvPr>
        </p:nvSpPr>
        <p:spPr>
          <a:xfrm>
            <a:off x="677334" y="6041362"/>
            <a:ext cx="6297612" cy="365125"/>
          </a:xfrm>
        </p:spPr>
        <p:txBody>
          <a:bodyPr>
            <a:normAutofit/>
          </a:bodyPr>
          <a:lstStyle/>
          <a:p>
            <a:r>
              <a:rPr lang="fr-FR"/>
              <a:t>DULASP Intermediate M1 2025/2026</a:t>
            </a:r>
            <a:endParaRPr lang="fr-FR" dirty="0"/>
          </a:p>
        </p:txBody>
      </p:sp>
    </p:spTree>
    <p:extLst>
      <p:ext uri="{BB962C8B-B14F-4D97-AF65-F5344CB8AC3E}">
        <p14:creationId xmlns:p14="http://schemas.microsoft.com/office/powerpoint/2010/main" val="30711972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0AA809B-D9FF-6ED0-53A0-8F9AE21B42FF}"/>
              </a:ext>
            </a:extLst>
          </p:cNvPr>
          <p:cNvSpPr>
            <a:spLocks noGrp="1"/>
          </p:cNvSpPr>
          <p:nvPr>
            <p:ph type="ftr" sz="quarter" idx="11"/>
          </p:nvPr>
        </p:nvSpPr>
        <p:spPr>
          <a:xfrm>
            <a:off x="677334" y="6041362"/>
            <a:ext cx="6297612" cy="365125"/>
          </a:xfrm>
        </p:spPr>
        <p:txBody>
          <a:bodyPr>
            <a:normAutofit/>
          </a:bodyPr>
          <a:lstStyle/>
          <a:p>
            <a:pPr>
              <a:spcAft>
                <a:spcPts val="600"/>
              </a:spcAft>
            </a:pPr>
            <a:r>
              <a:rPr lang="fr-FR">
                <a:solidFill>
                  <a:srgbClr val="FFFFFF"/>
                </a:solidFill>
              </a:rPr>
              <a:t>DULASP Intermediate M1 2025/2026</a:t>
            </a:r>
          </a:p>
        </p:txBody>
      </p:sp>
      <p:pic>
        <p:nvPicPr>
          <p:cNvPr id="4" name="Image 3">
            <a:extLst>
              <a:ext uri="{FF2B5EF4-FFF2-40B4-BE49-F238E27FC236}">
                <a16:creationId xmlns:a16="http://schemas.microsoft.com/office/drawing/2014/main" id="{C3878ACC-85CF-4236-8FD8-9B95257EC6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897400" cy="6858000"/>
          </a:xfrm>
          <a:prstGeom prst="rect">
            <a:avLst/>
          </a:prstGeom>
        </p:spPr>
      </p:pic>
    </p:spTree>
    <p:extLst>
      <p:ext uri="{BB962C8B-B14F-4D97-AF65-F5344CB8AC3E}">
        <p14:creationId xmlns:p14="http://schemas.microsoft.com/office/powerpoint/2010/main" val="23389229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3" name="Group 1032">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4" name="Straight Connector 1033">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5"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36"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37" name="Isosceles Triangle 1036">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38"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39"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40"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41" name="Isosceles Triangle 1040">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42" name="Isosceles Triangle 1041">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p:nvSpPr>
          <p:cNvPr id="1044" name="Rectangle 1043">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990893DE-E370-4954-A4DB-3AB7183D78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9703"/>
          <a:stretch/>
        </p:blipFill>
        <p:spPr bwMode="auto">
          <a:xfrm>
            <a:off x="568452" y="571500"/>
            <a:ext cx="1105509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F8B8977F-9780-4BB7-8D07-681D36AD0247}"/>
              </a:ext>
            </a:extLst>
          </p:cNvPr>
          <p:cNvSpPr>
            <a:spLocks noGrp="1"/>
          </p:cNvSpPr>
          <p:nvPr>
            <p:ph type="ftr" sz="quarter" idx="11"/>
          </p:nvPr>
        </p:nvSpPr>
        <p:spPr>
          <a:xfrm>
            <a:off x="677333" y="6420107"/>
            <a:ext cx="5142441" cy="365125"/>
          </a:xfrm>
        </p:spPr>
        <p:txBody>
          <a:bodyPr>
            <a:normAutofit/>
          </a:bodyPr>
          <a:lstStyle/>
          <a:p>
            <a:pPr>
              <a:spcAft>
                <a:spcPts val="600"/>
              </a:spcAft>
            </a:pPr>
            <a:r>
              <a:rPr lang="fr-FR">
                <a:solidFill>
                  <a:srgbClr val="FFFFFF"/>
                </a:solidFill>
              </a:rPr>
              <a:t>DULASP Intermediate M1 2025/2026</a:t>
            </a:r>
          </a:p>
        </p:txBody>
      </p:sp>
    </p:spTree>
    <p:extLst>
      <p:ext uri="{BB962C8B-B14F-4D97-AF65-F5344CB8AC3E}">
        <p14:creationId xmlns:p14="http://schemas.microsoft.com/office/powerpoint/2010/main" val="2823149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385312"/>
            <a:ext cx="9484583" cy="1357223"/>
          </a:xfrm>
        </p:spPr>
        <p:txBody>
          <a:bodyPr>
            <a:noAutofit/>
          </a:bodyPr>
          <a:lstStyle/>
          <a:p>
            <a:r>
              <a:rPr lang="fr-FR" sz="4800" spc="600" dirty="0" err="1">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Different</a:t>
            </a:r>
            <a:r>
              <a:rPr lang="fr-FR" sz="4800" spc="6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 types of </a:t>
            </a:r>
            <a:r>
              <a:rPr lang="fr-FR" sz="4800" spc="600" dirty="0" err="1">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print</a:t>
            </a:r>
            <a:r>
              <a:rPr lang="fr-FR" sz="4800" spc="600" dirty="0">
                <a:ln>
                  <a:solidFill>
                    <a:srgbClr val="00A98C"/>
                  </a:solidFill>
                </a:ln>
                <a:solidFill>
                  <a:srgbClr val="002060"/>
                </a:solidFill>
                <a:effectLst>
                  <a:outerShdw blurRad="38100" dist="38100" dir="2700000" algn="tl">
                    <a:srgbClr val="000000">
                      <a:alpha val="43137"/>
                    </a:srgbClr>
                  </a:outerShdw>
                </a:effectLst>
                <a:latin typeface="Arial Narrow" panose="020B0606020202030204" pitchFamily="34" charset="0"/>
              </a:rPr>
              <a:t> media</a:t>
            </a:r>
            <a:br>
              <a:rPr lang="fr-FR" sz="4800" dirty="0"/>
            </a:br>
            <a:endParaRPr lang="fr-FR" sz="4800" dirty="0"/>
          </a:p>
        </p:txBody>
      </p:sp>
      <p:sp>
        <p:nvSpPr>
          <p:cNvPr id="3" name="Espace réservé du contenu 2"/>
          <p:cNvSpPr>
            <a:spLocks noGrp="1"/>
          </p:cNvSpPr>
          <p:nvPr>
            <p:ph sz="half" idx="1"/>
          </p:nvPr>
        </p:nvSpPr>
        <p:spPr/>
        <p:txBody>
          <a:bodyPr/>
          <a:lstStyle/>
          <a:p>
            <a:pPr algn="ctr"/>
            <a:endParaRPr lang="fr-FR" dirty="0"/>
          </a:p>
          <a:p>
            <a:pPr algn="ctr"/>
            <a:endParaRPr lang="fr-FR" dirty="0"/>
          </a:p>
          <a:p>
            <a:pPr algn="ctr"/>
            <a:r>
              <a:rPr lang="fr-FR" sz="2400" dirty="0" err="1">
                <a:solidFill>
                  <a:srgbClr val="002060"/>
                </a:solidFill>
                <a:latin typeface="Arial Narrow" panose="020B0606020202030204" pitchFamily="34" charset="0"/>
              </a:rPr>
              <a:t>Newspapers</a:t>
            </a:r>
            <a:r>
              <a:rPr lang="fr-FR" sz="2400" dirty="0">
                <a:solidFill>
                  <a:srgbClr val="002060"/>
                </a:solidFill>
                <a:latin typeface="Arial Narrow" panose="020B0606020202030204" pitchFamily="34" charset="0"/>
              </a:rPr>
              <a:t>:</a:t>
            </a:r>
          </a:p>
          <a:p>
            <a:pPr marL="1428750" lvl="3" indent="-171450">
              <a:buFont typeface="Wingdings" panose="05000000000000000000" pitchFamily="2" charset="2"/>
              <a:buChar char="Ø"/>
            </a:pPr>
            <a:r>
              <a:rPr lang="fr-FR" sz="2000" dirty="0" err="1">
                <a:solidFill>
                  <a:srgbClr val="002060"/>
                </a:solidFill>
                <a:latin typeface="Arial Narrow" panose="020B0606020202030204" pitchFamily="34" charset="0"/>
              </a:rPr>
              <a:t>Broadsheet</a:t>
            </a:r>
            <a:r>
              <a:rPr lang="fr-FR" sz="2000" dirty="0">
                <a:solidFill>
                  <a:srgbClr val="002060"/>
                </a:solidFill>
                <a:latin typeface="Arial Narrow" panose="020B0606020202030204" pitchFamily="34" charset="0"/>
              </a:rPr>
              <a:t> vs. </a:t>
            </a:r>
            <a:r>
              <a:rPr lang="fr-FR" sz="2000" dirty="0" err="1">
                <a:solidFill>
                  <a:srgbClr val="002060"/>
                </a:solidFill>
                <a:latin typeface="Arial Narrow" panose="020B0606020202030204" pitchFamily="34" charset="0"/>
              </a:rPr>
              <a:t>Tabloid</a:t>
            </a:r>
            <a:endParaRPr lang="fr-FR" sz="2000" dirty="0">
              <a:solidFill>
                <a:srgbClr val="002060"/>
              </a:solidFill>
              <a:latin typeface="Arial Narrow" panose="020B0606020202030204" pitchFamily="34" charset="0"/>
            </a:endParaRPr>
          </a:p>
          <a:p>
            <a:pPr marL="1428750" lvl="3" indent="-171450">
              <a:buFont typeface="Wingdings" panose="05000000000000000000" pitchFamily="2" charset="2"/>
              <a:buChar char="Ø"/>
            </a:pPr>
            <a:r>
              <a:rPr lang="fr-FR" sz="2000" dirty="0" err="1">
                <a:solidFill>
                  <a:srgbClr val="002060"/>
                </a:solidFill>
                <a:latin typeface="Arial Narrow" panose="020B0606020202030204" pitchFamily="34" charset="0"/>
              </a:rPr>
              <a:t>Dailies</a:t>
            </a:r>
            <a:r>
              <a:rPr lang="fr-FR" sz="2000" dirty="0">
                <a:solidFill>
                  <a:srgbClr val="002060"/>
                </a:solidFill>
                <a:latin typeface="Arial Narrow" panose="020B0606020202030204" pitchFamily="34" charset="0"/>
              </a:rPr>
              <a:t> vs. Weekly </a:t>
            </a:r>
            <a:r>
              <a:rPr lang="fr-FR" sz="2000" dirty="0" err="1">
                <a:solidFill>
                  <a:srgbClr val="002060"/>
                </a:solidFill>
                <a:latin typeface="Arial Narrow" panose="020B0606020202030204" pitchFamily="34" charset="0"/>
              </a:rPr>
              <a:t>papers</a:t>
            </a:r>
            <a:endParaRPr lang="fr-FR" sz="2000" dirty="0">
              <a:solidFill>
                <a:srgbClr val="002060"/>
              </a:solidFill>
              <a:latin typeface="Arial Narrow" panose="020B0606020202030204" pitchFamily="34" charset="0"/>
            </a:endParaRPr>
          </a:p>
          <a:p>
            <a:pPr marL="0" indent="0">
              <a:buNone/>
            </a:pPr>
            <a:endParaRPr lang="fr-FR" dirty="0"/>
          </a:p>
          <a:p>
            <a:pPr marL="0" indent="0">
              <a:buNone/>
            </a:pPr>
            <a:endParaRPr lang="fr-FR" dirty="0"/>
          </a:p>
          <a:p>
            <a:endParaRPr lang="fr-FR" dirty="0"/>
          </a:p>
        </p:txBody>
      </p:sp>
      <p:sp>
        <p:nvSpPr>
          <p:cNvPr id="4" name="Espace réservé du contenu 3"/>
          <p:cNvSpPr>
            <a:spLocks noGrp="1"/>
          </p:cNvSpPr>
          <p:nvPr>
            <p:ph sz="half" idx="2"/>
          </p:nvPr>
        </p:nvSpPr>
        <p:spPr/>
        <p:txBody>
          <a:bodyPr/>
          <a:lstStyle/>
          <a:p>
            <a:pPr algn="ctr"/>
            <a:endParaRPr lang="fr-FR" dirty="0"/>
          </a:p>
          <a:p>
            <a:pPr algn="ctr"/>
            <a:endParaRPr lang="fr-FR" dirty="0"/>
          </a:p>
          <a:p>
            <a:pPr algn="ctr"/>
            <a:r>
              <a:rPr lang="fr-FR" sz="2400" dirty="0">
                <a:solidFill>
                  <a:srgbClr val="002060"/>
                </a:solidFill>
                <a:latin typeface="Arial Narrow" panose="020B0606020202030204" pitchFamily="34" charset="0"/>
              </a:rPr>
              <a:t>Magazines:</a:t>
            </a:r>
          </a:p>
          <a:p>
            <a:pPr marL="1428750" lvl="3" indent="-171450">
              <a:buFont typeface="Wingdings" panose="05000000000000000000" pitchFamily="2" charset="2"/>
              <a:buChar char="Ø"/>
            </a:pPr>
            <a:r>
              <a:rPr lang="fr-FR" sz="2000" dirty="0" err="1">
                <a:solidFill>
                  <a:srgbClr val="002060"/>
                </a:solidFill>
                <a:latin typeface="Arial Narrow" panose="020B0606020202030204" pitchFamily="34" charset="0"/>
              </a:rPr>
              <a:t>Literary</a:t>
            </a:r>
            <a:r>
              <a:rPr lang="fr-FR" sz="2000" dirty="0">
                <a:solidFill>
                  <a:srgbClr val="002060"/>
                </a:solidFill>
                <a:latin typeface="Arial Narrow" panose="020B0606020202030204" pitchFamily="34" charset="0"/>
              </a:rPr>
              <a:t>;</a:t>
            </a:r>
          </a:p>
          <a:p>
            <a:pPr marL="1428750" lvl="3" indent="-171450">
              <a:buFont typeface="Wingdings" panose="05000000000000000000" pitchFamily="2" charset="2"/>
              <a:buChar char="Ø"/>
            </a:pPr>
            <a:r>
              <a:rPr lang="fr-FR" sz="2000" dirty="0">
                <a:solidFill>
                  <a:srgbClr val="002060"/>
                </a:solidFill>
                <a:latin typeface="Arial Narrow" panose="020B0606020202030204" pitchFamily="34" charset="0"/>
              </a:rPr>
              <a:t>Sports, </a:t>
            </a:r>
            <a:r>
              <a:rPr lang="fr-FR" sz="2000" dirty="0" err="1">
                <a:solidFill>
                  <a:srgbClr val="002060"/>
                </a:solidFill>
                <a:latin typeface="Arial Narrow" panose="020B0606020202030204" pitchFamily="34" charset="0"/>
              </a:rPr>
              <a:t>leisure</a:t>
            </a:r>
            <a:r>
              <a:rPr lang="fr-FR" sz="2000" dirty="0">
                <a:solidFill>
                  <a:srgbClr val="002060"/>
                </a:solidFill>
                <a:latin typeface="Arial Narrow" panose="020B0606020202030204" pitchFamily="34" charset="0"/>
              </a:rPr>
              <a:t>;</a:t>
            </a:r>
          </a:p>
          <a:p>
            <a:pPr marL="1428750" lvl="3" indent="-171450">
              <a:buFont typeface="Wingdings" panose="05000000000000000000" pitchFamily="2" charset="2"/>
              <a:buChar char="Ø"/>
            </a:pPr>
            <a:r>
              <a:rPr lang="fr-FR" sz="2000" dirty="0">
                <a:solidFill>
                  <a:srgbClr val="002060"/>
                </a:solidFill>
                <a:latin typeface="Arial Narrow" panose="020B0606020202030204" pitchFamily="34" charset="0"/>
              </a:rPr>
              <a:t>etc…</a:t>
            </a:r>
          </a:p>
          <a:p>
            <a:endParaRPr lang="fr-FR" dirty="0"/>
          </a:p>
        </p:txBody>
      </p:sp>
      <p:sp>
        <p:nvSpPr>
          <p:cNvPr id="6" name="Espace réservé du pied de page 5"/>
          <p:cNvSpPr>
            <a:spLocks noGrp="1"/>
          </p:cNvSpPr>
          <p:nvPr>
            <p:ph type="ftr" sz="quarter" idx="11"/>
          </p:nvPr>
        </p:nvSpPr>
        <p:spPr/>
        <p:txBody>
          <a:bodyPr/>
          <a:lstStyle/>
          <a:p>
            <a:r>
              <a:rPr lang="fr-FR"/>
              <a:t>DULASP Intermediate M1 2025/2026</a:t>
            </a:r>
            <a:endParaRPr lang="fr-FR" dirty="0"/>
          </a:p>
        </p:txBody>
      </p:sp>
    </p:spTree>
    <p:extLst>
      <p:ext uri="{BB962C8B-B14F-4D97-AF65-F5344CB8AC3E}">
        <p14:creationId xmlns:p14="http://schemas.microsoft.com/office/powerpoint/2010/main" val="18061451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9" name="Rectangle 2058">
            <a:extLst>
              <a:ext uri="{FF2B5EF4-FFF2-40B4-BE49-F238E27FC236}">
                <a16:creationId xmlns:a16="http://schemas.microsoft.com/office/drawing/2014/main" id="{7459C506-5F4B-4B75-9218-C7C3F87FA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1" name="Group 2060">
            <a:extLst>
              <a:ext uri="{FF2B5EF4-FFF2-40B4-BE49-F238E27FC236}">
                <a16:creationId xmlns:a16="http://schemas.microsoft.com/office/drawing/2014/main" id="{BC659EEB-C3AE-4544-8263-417009DCDF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62" name="Straight Connector 2061">
              <a:extLst>
                <a:ext uri="{FF2B5EF4-FFF2-40B4-BE49-F238E27FC236}">
                  <a16:creationId xmlns:a16="http://schemas.microsoft.com/office/drawing/2014/main" id="{D99DB6C6-36F9-4576-A558-95153EADBE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63" name="Rectangle 23">
              <a:extLst>
                <a:ext uri="{FF2B5EF4-FFF2-40B4-BE49-F238E27FC236}">
                  <a16:creationId xmlns:a16="http://schemas.microsoft.com/office/drawing/2014/main" id="{694E7916-EDE4-4B50-A4A1-6B28FDD4D9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64" name="Rectangle 25">
              <a:extLst>
                <a:ext uri="{FF2B5EF4-FFF2-40B4-BE49-F238E27FC236}">
                  <a16:creationId xmlns:a16="http://schemas.microsoft.com/office/drawing/2014/main" id="{6F6CB7BB-4370-4173-97F8-F636C0F14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65" name="Isosceles Triangle 2064">
              <a:extLst>
                <a:ext uri="{FF2B5EF4-FFF2-40B4-BE49-F238E27FC236}">
                  <a16:creationId xmlns:a16="http://schemas.microsoft.com/office/drawing/2014/main" id="{B0F590BB-1F51-4138-A2D4-2E483C84F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66" name="Rectangle 27">
              <a:extLst>
                <a:ext uri="{FF2B5EF4-FFF2-40B4-BE49-F238E27FC236}">
                  <a16:creationId xmlns:a16="http://schemas.microsoft.com/office/drawing/2014/main" id="{4A492863-9797-45A2-BAB3-514F10C5F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67" name="Rectangle 28">
              <a:extLst>
                <a:ext uri="{FF2B5EF4-FFF2-40B4-BE49-F238E27FC236}">
                  <a16:creationId xmlns:a16="http://schemas.microsoft.com/office/drawing/2014/main" id="{7C1E33F6-6D0F-4ECF-92F4-6F71D8BAF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68" name="Rectangle 29">
              <a:extLst>
                <a:ext uri="{FF2B5EF4-FFF2-40B4-BE49-F238E27FC236}">
                  <a16:creationId xmlns:a16="http://schemas.microsoft.com/office/drawing/2014/main" id="{73EEEA64-7411-474B-BD0E-60C24B3F4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69" name="Isosceles Triangle 2068">
              <a:extLst>
                <a:ext uri="{FF2B5EF4-FFF2-40B4-BE49-F238E27FC236}">
                  <a16:creationId xmlns:a16="http://schemas.microsoft.com/office/drawing/2014/main" id="{4F82A6DD-92BB-4443-B5A5-05240DD55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70" name="Isosceles Triangle 2069">
              <a:extLst>
                <a:ext uri="{FF2B5EF4-FFF2-40B4-BE49-F238E27FC236}">
                  <a16:creationId xmlns:a16="http://schemas.microsoft.com/office/drawing/2014/main" id="{79832BCB-1DCF-46AC-9FFA-170791668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useBgFill="1">
        <p:nvSpPr>
          <p:cNvPr id="2072" name="Rectangle 2071">
            <a:extLst>
              <a:ext uri="{FF2B5EF4-FFF2-40B4-BE49-F238E27FC236}">
                <a16:creationId xmlns:a16="http://schemas.microsoft.com/office/drawing/2014/main" id="{4E74DA95-CD7A-4D5E-9D27-67A759CE7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4" name="Picture 6" descr="Print Advert By : Snake | Ads of the World™">
            <a:extLst>
              <a:ext uri="{FF2B5EF4-FFF2-40B4-BE49-F238E27FC236}">
                <a16:creationId xmlns:a16="http://schemas.microsoft.com/office/drawing/2014/main" id="{65AAEF6B-A757-4B07-835D-4DF5050F2F9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93391" y="480060"/>
            <a:ext cx="4202582" cy="5940047"/>
          </a:xfrm>
          <a:prstGeom prst="rect">
            <a:avLst/>
          </a:prstGeom>
          <a:noFill/>
          <a:extLst>
            <a:ext uri="{909E8E84-426E-40DD-AFC4-6F175D3DCCD1}">
              <a14:hiddenFill xmlns:a14="http://schemas.microsoft.com/office/drawing/2010/main">
                <a:solidFill>
                  <a:srgbClr val="FFFFFF"/>
                </a:solidFill>
              </a14:hiddenFill>
            </a:ext>
          </a:extLst>
        </p:spPr>
      </p:pic>
      <p:cxnSp>
        <p:nvCxnSpPr>
          <p:cNvPr id="2074" name="Straight Connector 2073">
            <a:extLst>
              <a:ext uri="{FF2B5EF4-FFF2-40B4-BE49-F238E27FC236}">
                <a16:creationId xmlns:a16="http://schemas.microsoft.com/office/drawing/2014/main" id="{14AA3B5C-0C55-4FFF-9C45-8F9F7C074A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81305" y="1650669"/>
            <a:ext cx="0" cy="3431969"/>
          </a:xfrm>
          <a:prstGeom prst="line">
            <a:avLst/>
          </a:prstGeom>
        </p:spPr>
        <p:style>
          <a:lnRef idx="1">
            <a:schemeClr val="accent1"/>
          </a:lnRef>
          <a:fillRef idx="0">
            <a:schemeClr val="accent1"/>
          </a:fillRef>
          <a:effectRef idx="0">
            <a:schemeClr val="accent1"/>
          </a:effectRef>
          <a:fontRef idx="minor">
            <a:schemeClr val="tx1"/>
          </a:fontRef>
        </p:style>
      </p:cxnSp>
      <p:pic>
        <p:nvPicPr>
          <p:cNvPr id="2050" name="Picture 2">
            <a:extLst>
              <a:ext uri="{FF2B5EF4-FFF2-40B4-BE49-F238E27FC236}">
                <a16:creationId xmlns:a16="http://schemas.microsoft.com/office/drawing/2014/main" id="{CDB0DA79-9224-4EDF-86B2-BF25A3F991B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608370" y="480060"/>
            <a:ext cx="4425249" cy="5897880"/>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A9496226-52D6-4CF3-AB3E-C788425AC798}"/>
              </a:ext>
            </a:extLst>
          </p:cNvPr>
          <p:cNvSpPr>
            <a:spLocks noGrp="1"/>
          </p:cNvSpPr>
          <p:nvPr>
            <p:ph type="ftr" sz="quarter" idx="11"/>
          </p:nvPr>
        </p:nvSpPr>
        <p:spPr>
          <a:xfrm>
            <a:off x="677333" y="6420107"/>
            <a:ext cx="5142441" cy="365125"/>
          </a:xfrm>
        </p:spPr>
        <p:txBody>
          <a:bodyPr>
            <a:normAutofit/>
          </a:bodyPr>
          <a:lstStyle/>
          <a:p>
            <a:pPr>
              <a:spcAft>
                <a:spcPts val="600"/>
              </a:spcAft>
            </a:pPr>
            <a:r>
              <a:rPr lang="fr-FR">
                <a:solidFill>
                  <a:srgbClr val="FFFFFF"/>
                </a:solidFill>
              </a:rPr>
              <a:t>DULASP Intermediate M1 2025/2026</a:t>
            </a:r>
          </a:p>
        </p:txBody>
      </p:sp>
    </p:spTree>
    <p:extLst>
      <p:ext uri="{BB962C8B-B14F-4D97-AF65-F5344CB8AC3E}">
        <p14:creationId xmlns:p14="http://schemas.microsoft.com/office/powerpoint/2010/main" val="7679829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5" name="Rectangle 4104">
            <a:extLst>
              <a:ext uri="{FF2B5EF4-FFF2-40B4-BE49-F238E27FC236}">
                <a16:creationId xmlns:a16="http://schemas.microsoft.com/office/drawing/2014/main" id="{7459C506-5F4B-4B75-9218-C7C3F87FA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07" name="Group 4106">
            <a:extLst>
              <a:ext uri="{FF2B5EF4-FFF2-40B4-BE49-F238E27FC236}">
                <a16:creationId xmlns:a16="http://schemas.microsoft.com/office/drawing/2014/main" id="{BC659EEB-C3AE-4544-8263-417009DCDF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08" name="Straight Connector 4107">
              <a:extLst>
                <a:ext uri="{FF2B5EF4-FFF2-40B4-BE49-F238E27FC236}">
                  <a16:creationId xmlns:a16="http://schemas.microsoft.com/office/drawing/2014/main" id="{D99DB6C6-36F9-4576-A558-95153EADBE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109" name="Rectangle 23">
              <a:extLst>
                <a:ext uri="{FF2B5EF4-FFF2-40B4-BE49-F238E27FC236}">
                  <a16:creationId xmlns:a16="http://schemas.microsoft.com/office/drawing/2014/main" id="{694E7916-EDE4-4B50-A4A1-6B28FDD4D9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110" name="Rectangle 25">
              <a:extLst>
                <a:ext uri="{FF2B5EF4-FFF2-40B4-BE49-F238E27FC236}">
                  <a16:creationId xmlns:a16="http://schemas.microsoft.com/office/drawing/2014/main" id="{6F6CB7BB-4370-4173-97F8-F636C0F14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111" name="Isosceles Triangle 4110">
              <a:extLst>
                <a:ext uri="{FF2B5EF4-FFF2-40B4-BE49-F238E27FC236}">
                  <a16:creationId xmlns:a16="http://schemas.microsoft.com/office/drawing/2014/main" id="{B0F590BB-1F51-4138-A2D4-2E483C84F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112" name="Rectangle 27">
              <a:extLst>
                <a:ext uri="{FF2B5EF4-FFF2-40B4-BE49-F238E27FC236}">
                  <a16:creationId xmlns:a16="http://schemas.microsoft.com/office/drawing/2014/main" id="{4A492863-9797-45A2-BAB3-514F10C5F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113" name="Rectangle 28">
              <a:extLst>
                <a:ext uri="{FF2B5EF4-FFF2-40B4-BE49-F238E27FC236}">
                  <a16:creationId xmlns:a16="http://schemas.microsoft.com/office/drawing/2014/main" id="{7C1E33F6-6D0F-4ECF-92F4-6F71D8BAF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114" name="Rectangle 29">
              <a:extLst>
                <a:ext uri="{FF2B5EF4-FFF2-40B4-BE49-F238E27FC236}">
                  <a16:creationId xmlns:a16="http://schemas.microsoft.com/office/drawing/2014/main" id="{73EEEA64-7411-474B-BD0E-60C24B3F4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115" name="Isosceles Triangle 4114">
              <a:extLst>
                <a:ext uri="{FF2B5EF4-FFF2-40B4-BE49-F238E27FC236}">
                  <a16:creationId xmlns:a16="http://schemas.microsoft.com/office/drawing/2014/main" id="{4F82A6DD-92BB-4443-B5A5-05240DD55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116" name="Isosceles Triangle 4115">
              <a:extLst>
                <a:ext uri="{FF2B5EF4-FFF2-40B4-BE49-F238E27FC236}">
                  <a16:creationId xmlns:a16="http://schemas.microsoft.com/office/drawing/2014/main" id="{79832BCB-1DCF-46AC-9FFA-170791668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useBgFill="1">
        <p:nvSpPr>
          <p:cNvPr id="4118" name="Rectangle 4117">
            <a:extLst>
              <a:ext uri="{FF2B5EF4-FFF2-40B4-BE49-F238E27FC236}">
                <a16:creationId xmlns:a16="http://schemas.microsoft.com/office/drawing/2014/main" id="{4E74DA95-CD7A-4D5E-9D27-67A759CE7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a:extLst>
              <a:ext uri="{FF2B5EF4-FFF2-40B4-BE49-F238E27FC236}">
                <a16:creationId xmlns:a16="http://schemas.microsoft.com/office/drawing/2014/main" id="{9ED2D506-5715-4C28-988B-26D0BA7DB82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62954" y="484293"/>
            <a:ext cx="4072458" cy="5902114"/>
          </a:xfrm>
          <a:prstGeom prst="rect">
            <a:avLst/>
          </a:prstGeom>
          <a:noFill/>
          <a:extLst>
            <a:ext uri="{909E8E84-426E-40DD-AFC4-6F175D3DCCD1}">
              <a14:hiddenFill xmlns:a14="http://schemas.microsoft.com/office/drawing/2010/main">
                <a:solidFill>
                  <a:srgbClr val="FFFFFF"/>
                </a:solidFill>
              </a14:hiddenFill>
            </a:ext>
          </a:extLst>
        </p:spPr>
      </p:pic>
      <p:cxnSp>
        <p:nvCxnSpPr>
          <p:cNvPr id="4120" name="Straight Connector 4119">
            <a:extLst>
              <a:ext uri="{FF2B5EF4-FFF2-40B4-BE49-F238E27FC236}">
                <a16:creationId xmlns:a16="http://schemas.microsoft.com/office/drawing/2014/main" id="{14AA3B5C-0C55-4FFF-9C45-8F9F7C074A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81305" y="1650669"/>
            <a:ext cx="0" cy="3431969"/>
          </a:xfrm>
          <a:prstGeom prst="line">
            <a:avLst/>
          </a:prstGeom>
        </p:spPr>
        <p:style>
          <a:lnRef idx="1">
            <a:schemeClr val="accent1"/>
          </a:lnRef>
          <a:fillRef idx="0">
            <a:schemeClr val="accent1"/>
          </a:fillRef>
          <a:effectRef idx="0">
            <a:schemeClr val="accent1"/>
          </a:effectRef>
          <a:fontRef idx="minor">
            <a:schemeClr val="tx1"/>
          </a:fontRef>
        </p:style>
      </p:cxnSp>
      <p:pic>
        <p:nvPicPr>
          <p:cNvPr id="4100" name="Picture 4">
            <a:extLst>
              <a:ext uri="{FF2B5EF4-FFF2-40B4-BE49-F238E27FC236}">
                <a16:creationId xmlns:a16="http://schemas.microsoft.com/office/drawing/2014/main" id="{15650D3B-7187-4738-A3D5-B3F4D660F42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705981" y="484293"/>
            <a:ext cx="4113772" cy="5897880"/>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3F624132-1D7A-41B0-B87F-5B58C9BF20E7}"/>
              </a:ext>
            </a:extLst>
          </p:cNvPr>
          <p:cNvSpPr>
            <a:spLocks noGrp="1"/>
          </p:cNvSpPr>
          <p:nvPr>
            <p:ph type="ftr" sz="quarter" idx="11"/>
          </p:nvPr>
        </p:nvSpPr>
        <p:spPr>
          <a:xfrm>
            <a:off x="677333" y="6420107"/>
            <a:ext cx="5142441" cy="365125"/>
          </a:xfrm>
        </p:spPr>
        <p:txBody>
          <a:bodyPr>
            <a:normAutofit/>
          </a:bodyPr>
          <a:lstStyle/>
          <a:p>
            <a:pPr>
              <a:spcAft>
                <a:spcPts val="600"/>
              </a:spcAft>
            </a:pPr>
            <a:r>
              <a:rPr lang="fr-FR">
                <a:solidFill>
                  <a:srgbClr val="FFFFFF"/>
                </a:solidFill>
              </a:rPr>
              <a:t>DULASP Intermediate M1 2025/2026</a:t>
            </a:r>
          </a:p>
        </p:txBody>
      </p:sp>
    </p:spTree>
    <p:extLst>
      <p:ext uri="{BB962C8B-B14F-4D97-AF65-F5344CB8AC3E}">
        <p14:creationId xmlns:p14="http://schemas.microsoft.com/office/powerpoint/2010/main" val="621979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7" name="Group 76">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8" name="Straight Connector 77">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0"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1"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2" name="Isosceles Triangle 81">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3"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4"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5"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6" name="Isosceles Triangle 85">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7" name="Isosceles Triangle 86">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6" name="Picture 5" descr="Calendar on table">
            <a:extLst>
              <a:ext uri="{FF2B5EF4-FFF2-40B4-BE49-F238E27FC236}">
                <a16:creationId xmlns:a16="http://schemas.microsoft.com/office/drawing/2014/main" id="{0A2F8800-C603-1B31-BC86-034BE8B412FE}"/>
              </a:ext>
            </a:extLst>
          </p:cNvPr>
          <p:cNvPicPr>
            <a:picLocks noChangeAspect="1"/>
          </p:cNvPicPr>
          <p:nvPr/>
        </p:nvPicPr>
        <p:blipFill rotWithShape="1">
          <a:blip r:embed="rId2">
            <a:duotone>
              <a:schemeClr val="accent1">
                <a:shade val="45000"/>
                <a:satMod val="135000"/>
              </a:schemeClr>
              <a:prstClr val="white"/>
            </a:duotone>
          </a:blip>
          <a:srcRect l="9091" t="2283" b="21109"/>
          <a:stretch/>
        </p:blipFill>
        <p:spPr>
          <a:xfrm>
            <a:off x="1" y="10"/>
            <a:ext cx="12191999" cy="6857990"/>
          </a:xfrm>
          <a:prstGeom prst="rect">
            <a:avLst/>
          </a:prstGeom>
        </p:spPr>
      </p:pic>
      <p:sp>
        <p:nvSpPr>
          <p:cNvPr id="89" name="Isosceles Triangle 88">
            <a:extLst>
              <a:ext uri="{FF2B5EF4-FFF2-40B4-BE49-F238E27FC236}">
                <a16:creationId xmlns:a16="http://schemas.microsoft.com/office/drawing/2014/main" id="{F5F0CD5C-72F3-4090-8A69-8E15CB432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91" name="Parallelogram 90">
            <a:extLst>
              <a:ext uri="{FF2B5EF4-FFF2-40B4-BE49-F238E27FC236}">
                <a16:creationId xmlns:a16="http://schemas.microsoft.com/office/drawing/2014/main" id="{217496A2-9394-4FB7-BA0E-717D2D2E7A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3800" y="0"/>
            <a:ext cx="7315200" cy="6858000"/>
          </a:xfrm>
          <a:prstGeom prst="parallelogram">
            <a:avLst>
              <a:gd name="adj" fmla="val 15925"/>
            </a:avLst>
          </a:prstGeom>
          <a:solidFill>
            <a:schemeClr val="bg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3" name="Straight Connector 92">
            <a:extLst>
              <a:ext uri="{FF2B5EF4-FFF2-40B4-BE49-F238E27FC236}">
                <a16:creationId xmlns:a16="http://schemas.microsoft.com/office/drawing/2014/main" id="{D02CF681-4765-4E88-802F-B2474DCD51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5" name="Straight Connector 94">
            <a:extLst>
              <a:ext uri="{FF2B5EF4-FFF2-40B4-BE49-F238E27FC236}">
                <a16:creationId xmlns:a16="http://schemas.microsoft.com/office/drawing/2014/main" id="{3D57B2BA-243C-45C7-A5D8-46CA719437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7" name="Rectangle 23">
            <a:extLst>
              <a:ext uri="{FF2B5EF4-FFF2-40B4-BE49-F238E27FC236}">
                <a16:creationId xmlns:a16="http://schemas.microsoft.com/office/drawing/2014/main" id="{67374FB5-CBB7-46FF-95B5-2251BC685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99" name="Rectangle 25">
            <a:extLst>
              <a:ext uri="{FF2B5EF4-FFF2-40B4-BE49-F238E27FC236}">
                <a16:creationId xmlns:a16="http://schemas.microsoft.com/office/drawing/2014/main" id="{34BCEAB7-D9E0-40A4-9254-8593BD346E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1" name="Isosceles Triangle 100">
            <a:extLst>
              <a:ext uri="{FF2B5EF4-FFF2-40B4-BE49-F238E27FC236}">
                <a16:creationId xmlns:a16="http://schemas.microsoft.com/office/drawing/2014/main" id="{D567A354-BB63-405C-8E5F-2F510E670F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 name="ZoneTexte 3">
            <a:extLst>
              <a:ext uri="{FF2B5EF4-FFF2-40B4-BE49-F238E27FC236}">
                <a16:creationId xmlns:a16="http://schemas.microsoft.com/office/drawing/2014/main" id="{4F39007E-32AF-F947-B497-78914EA530FE}"/>
              </a:ext>
            </a:extLst>
          </p:cNvPr>
          <p:cNvSpPr txBox="1"/>
          <p:nvPr/>
        </p:nvSpPr>
        <p:spPr>
          <a:xfrm>
            <a:off x="3519509" y="1673903"/>
            <a:ext cx="6304450" cy="2007510"/>
          </a:xfrm>
          <a:prstGeom prst="rect">
            <a:avLst/>
          </a:prstGeom>
        </p:spPr>
        <p:txBody>
          <a:bodyPr vert="horz" lIns="91440" tIns="45720" rIns="91440" bIns="45720" rtlCol="0" anchor="b">
            <a:normAutofit/>
          </a:bodyPr>
          <a:lstStyle/>
          <a:p>
            <a:pPr algn="r">
              <a:spcBef>
                <a:spcPct val="0"/>
              </a:spcBef>
              <a:spcAft>
                <a:spcPts val="600"/>
              </a:spcAft>
            </a:pPr>
            <a:r>
              <a:rPr lang="en-US" sz="5400" dirty="0">
                <a:solidFill>
                  <a:schemeClr val="accent1"/>
                </a:solidFill>
                <a:latin typeface="+mj-lt"/>
                <a:ea typeface="+mj-ea"/>
                <a:cs typeface="+mj-cs"/>
              </a:rPr>
              <a:t>4. Recap session</a:t>
            </a:r>
          </a:p>
        </p:txBody>
      </p:sp>
      <p:sp>
        <p:nvSpPr>
          <p:cNvPr id="2" name="Espace réservé du pied de page 1">
            <a:extLst>
              <a:ext uri="{FF2B5EF4-FFF2-40B4-BE49-F238E27FC236}">
                <a16:creationId xmlns:a16="http://schemas.microsoft.com/office/drawing/2014/main" id="{0BEC55B1-348D-1D33-BEC5-658E569B8C1E}"/>
              </a:ext>
            </a:extLst>
          </p:cNvPr>
          <p:cNvSpPr>
            <a:spLocks noGrp="1"/>
          </p:cNvSpPr>
          <p:nvPr>
            <p:ph type="ftr" sz="quarter" idx="11"/>
          </p:nvPr>
        </p:nvSpPr>
        <p:spPr>
          <a:xfrm>
            <a:off x="4092401" y="6041362"/>
            <a:ext cx="4021497"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DULASP Intermediate M1 2025/2026</a:t>
            </a:r>
          </a:p>
        </p:txBody>
      </p:sp>
      <p:sp>
        <p:nvSpPr>
          <p:cNvPr id="103" name="Rectangle 27">
            <a:extLst>
              <a:ext uri="{FF2B5EF4-FFF2-40B4-BE49-F238E27FC236}">
                <a16:creationId xmlns:a16="http://schemas.microsoft.com/office/drawing/2014/main" id="{9185A8D7-2F20-4F7A-97BE-21DB1654C7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5" name="Rectangle 28">
            <a:extLst>
              <a:ext uri="{FF2B5EF4-FFF2-40B4-BE49-F238E27FC236}">
                <a16:creationId xmlns:a16="http://schemas.microsoft.com/office/drawing/2014/main" id="{CB65BD56-22B3-4E13-BFCA-B8E8BEB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7" name="Rectangle 29">
            <a:extLst>
              <a:ext uri="{FF2B5EF4-FFF2-40B4-BE49-F238E27FC236}">
                <a16:creationId xmlns:a16="http://schemas.microsoft.com/office/drawing/2014/main" id="{6790ED68-BCA0-4247-A72F-1CB85DF068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9" name="Isosceles Triangle 108">
            <a:extLst>
              <a:ext uri="{FF2B5EF4-FFF2-40B4-BE49-F238E27FC236}">
                <a16:creationId xmlns:a16="http://schemas.microsoft.com/office/drawing/2014/main" id="{DD0F2B3F-DC55-4FA7-B667-1ACD079209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9596872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6" name="Group 60">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2" name="Straight Connector 61">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78"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0"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2" name="Isosceles Triangle 65">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4"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6"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8"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90" name="Isosceles Triangle 69">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92" name="Isosceles Triangle 70">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55" name="Picture 6" descr="Open book">
            <a:extLst>
              <a:ext uri="{FF2B5EF4-FFF2-40B4-BE49-F238E27FC236}">
                <a16:creationId xmlns:a16="http://schemas.microsoft.com/office/drawing/2014/main" id="{DF3F594F-C0A7-C1AB-2C7F-5E93C8A70439}"/>
              </a:ext>
            </a:extLst>
          </p:cNvPr>
          <p:cNvPicPr>
            <a:picLocks noChangeAspect="1"/>
          </p:cNvPicPr>
          <p:nvPr/>
        </p:nvPicPr>
        <p:blipFill rotWithShape="1">
          <a:blip r:embed="rId2">
            <a:duotone>
              <a:schemeClr val="accent1">
                <a:shade val="45000"/>
                <a:satMod val="135000"/>
              </a:schemeClr>
              <a:prstClr val="white"/>
            </a:duotone>
          </a:blip>
          <a:srcRect l="9091" t="23391"/>
          <a:stretch/>
        </p:blipFill>
        <p:spPr>
          <a:xfrm>
            <a:off x="1" y="10"/>
            <a:ext cx="12191999" cy="6857990"/>
          </a:xfrm>
          <a:prstGeom prst="rect">
            <a:avLst/>
          </a:prstGeom>
        </p:spPr>
      </p:pic>
      <p:sp>
        <p:nvSpPr>
          <p:cNvPr id="94" name="Isosceles Triangle 72">
            <a:extLst>
              <a:ext uri="{FF2B5EF4-FFF2-40B4-BE49-F238E27FC236}">
                <a16:creationId xmlns:a16="http://schemas.microsoft.com/office/drawing/2014/main" id="{31AF5A33-5C3E-4B00-B636-470C37CD0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75" name="Parallelogram 74">
            <a:extLst>
              <a:ext uri="{FF2B5EF4-FFF2-40B4-BE49-F238E27FC236}">
                <a16:creationId xmlns:a16="http://schemas.microsoft.com/office/drawing/2014/main" id="{1D4F4279-6CB8-4935-B70E-47B0D4BF7E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126709FF-BC45-4BDA-88FE-6727BCBD97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43B53C46-807E-496A-8ACD-66372ECA65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1" name="Rectangle 23">
            <a:extLst>
              <a:ext uri="{FF2B5EF4-FFF2-40B4-BE49-F238E27FC236}">
                <a16:creationId xmlns:a16="http://schemas.microsoft.com/office/drawing/2014/main" id="{BD4BEF6F-1F5D-425B-B942-CE0EC90D37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3" name="Rectangle 25">
            <a:extLst>
              <a:ext uri="{FF2B5EF4-FFF2-40B4-BE49-F238E27FC236}">
                <a16:creationId xmlns:a16="http://schemas.microsoft.com/office/drawing/2014/main" id="{17D310E3-BA9A-4243-B504-0D1F622065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5" name="Isosceles Triangle 84">
            <a:extLst>
              <a:ext uri="{FF2B5EF4-FFF2-40B4-BE49-F238E27FC236}">
                <a16:creationId xmlns:a16="http://schemas.microsoft.com/office/drawing/2014/main" id="{E866FCBB-59B5-4CDF-BEE6-6338244409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5" name="ZoneTexte 4">
            <a:extLst>
              <a:ext uri="{FF2B5EF4-FFF2-40B4-BE49-F238E27FC236}">
                <a16:creationId xmlns:a16="http://schemas.microsoft.com/office/drawing/2014/main" id="{621E11E7-3D6E-BF0C-CC1A-1C149E732867}"/>
              </a:ext>
            </a:extLst>
          </p:cNvPr>
          <p:cNvSpPr txBox="1"/>
          <p:nvPr/>
        </p:nvSpPr>
        <p:spPr>
          <a:xfrm>
            <a:off x="3360111" y="2281402"/>
            <a:ext cx="6950892" cy="2800021"/>
          </a:xfrm>
          <a:prstGeom prst="rect">
            <a:avLst/>
          </a:prstGeom>
        </p:spPr>
        <p:txBody>
          <a:bodyPr vert="horz" lIns="91440" tIns="45720" rIns="91440" bIns="45720" rtlCol="0">
            <a:normAutofit fontScale="92500"/>
          </a:bodyPr>
          <a:lstStyle/>
          <a:p>
            <a:pPr marL="80010" marR="537845" indent="-6350" algn="just">
              <a:spcBef>
                <a:spcPts val="1000"/>
              </a:spcBef>
              <a:buClr>
                <a:schemeClr val="accent1"/>
              </a:buClr>
              <a:buSzPct val="80000"/>
              <a:buFont typeface="Wingdings 3" charset="2"/>
              <a:buChar char=""/>
            </a:pPr>
            <a:r>
              <a:rPr lang="en-US" sz="3200" b="1" dirty="0">
                <a:solidFill>
                  <a:schemeClr val="tx1">
                    <a:lumMod val="75000"/>
                    <a:lumOff val="25000"/>
                  </a:schemeClr>
                </a:solidFill>
                <a:effectLst/>
              </a:rPr>
              <a:t>Task</a:t>
            </a:r>
            <a:r>
              <a:rPr lang="en-US" sz="3200" b="1" spc="105" dirty="0">
                <a:solidFill>
                  <a:schemeClr val="tx1">
                    <a:lumMod val="75000"/>
                    <a:lumOff val="25000"/>
                  </a:schemeClr>
                </a:solidFill>
                <a:effectLst/>
              </a:rPr>
              <a:t> </a:t>
            </a:r>
            <a:r>
              <a:rPr lang="en-US" sz="3200" b="1" dirty="0">
                <a:solidFill>
                  <a:schemeClr val="tx1">
                    <a:lumMod val="75000"/>
                    <a:lumOff val="25000"/>
                  </a:schemeClr>
                </a:solidFill>
                <a:effectLst/>
              </a:rPr>
              <a:t>#1:</a:t>
            </a:r>
          </a:p>
          <a:p>
            <a:pPr marL="73660" marR="537845" algn="just">
              <a:spcBef>
                <a:spcPts val="1000"/>
              </a:spcBef>
              <a:buClr>
                <a:schemeClr val="accent1"/>
              </a:buClr>
              <a:buSzPct val="80000"/>
            </a:pPr>
            <a:r>
              <a:rPr lang="en-US" sz="3200" b="1" spc="85" dirty="0">
                <a:solidFill>
                  <a:schemeClr val="tx1">
                    <a:lumMod val="75000"/>
                    <a:lumOff val="25000"/>
                  </a:schemeClr>
                </a:solidFill>
                <a:effectLst/>
              </a:rPr>
              <a:t> </a:t>
            </a:r>
            <a:r>
              <a:rPr lang="en-US" sz="3200" dirty="0">
                <a:solidFill>
                  <a:schemeClr val="tx1">
                    <a:lumMod val="75000"/>
                    <a:lumOff val="25000"/>
                  </a:schemeClr>
                </a:solidFill>
                <a:effectLst/>
              </a:rPr>
              <a:t>Write</a:t>
            </a:r>
            <a:r>
              <a:rPr lang="en-US" sz="3200" spc="105" dirty="0">
                <a:solidFill>
                  <a:schemeClr val="tx1">
                    <a:lumMod val="75000"/>
                    <a:lumOff val="25000"/>
                  </a:schemeClr>
                </a:solidFill>
                <a:effectLst/>
              </a:rPr>
              <a:t> </a:t>
            </a:r>
            <a:r>
              <a:rPr lang="en-US" sz="3200" b="1" dirty="0">
                <a:solidFill>
                  <a:schemeClr val="tx1">
                    <a:lumMod val="75000"/>
                    <a:lumOff val="25000"/>
                  </a:schemeClr>
                </a:solidFill>
                <a:effectLst/>
              </a:rPr>
              <a:t>both</a:t>
            </a:r>
            <a:r>
              <a:rPr lang="en-US" sz="3200" b="1" spc="90" dirty="0">
                <a:solidFill>
                  <a:schemeClr val="tx1">
                    <a:lumMod val="75000"/>
                    <a:lumOff val="25000"/>
                  </a:schemeClr>
                </a:solidFill>
                <a:effectLst/>
              </a:rPr>
              <a:t> </a:t>
            </a:r>
            <a:r>
              <a:rPr lang="en-US" sz="3200" dirty="0">
                <a:solidFill>
                  <a:schemeClr val="tx1">
                    <a:lumMod val="75000"/>
                    <a:lumOff val="25000"/>
                  </a:schemeClr>
                </a:solidFill>
                <a:effectLst/>
              </a:rPr>
              <a:t>a</a:t>
            </a:r>
            <a:r>
              <a:rPr lang="en-US" sz="3200" spc="105" dirty="0">
                <a:solidFill>
                  <a:schemeClr val="tx1">
                    <a:lumMod val="75000"/>
                    <a:lumOff val="25000"/>
                  </a:schemeClr>
                </a:solidFill>
                <a:effectLst/>
              </a:rPr>
              <a:t> </a:t>
            </a:r>
            <a:r>
              <a:rPr lang="en-US" sz="3200" b="1" dirty="0">
                <a:solidFill>
                  <a:schemeClr val="tx1">
                    <a:lumMod val="75000"/>
                    <a:lumOff val="25000"/>
                  </a:schemeClr>
                </a:solidFill>
                <a:effectLst/>
              </a:rPr>
              <a:t>Tabloid</a:t>
            </a:r>
            <a:r>
              <a:rPr lang="en-US" sz="3200" b="1" spc="100" dirty="0">
                <a:solidFill>
                  <a:schemeClr val="tx1">
                    <a:lumMod val="75000"/>
                    <a:lumOff val="25000"/>
                  </a:schemeClr>
                </a:solidFill>
                <a:effectLst/>
              </a:rPr>
              <a:t> </a:t>
            </a:r>
            <a:r>
              <a:rPr lang="en-US" sz="3200" b="1" dirty="0">
                <a:solidFill>
                  <a:schemeClr val="tx1">
                    <a:lumMod val="75000"/>
                    <a:lumOff val="25000"/>
                  </a:schemeClr>
                </a:solidFill>
                <a:effectLst/>
              </a:rPr>
              <a:t>style</a:t>
            </a:r>
            <a:r>
              <a:rPr lang="en-US" sz="3200" b="1" spc="95" dirty="0">
                <a:solidFill>
                  <a:schemeClr val="tx1">
                    <a:lumMod val="75000"/>
                    <a:lumOff val="25000"/>
                  </a:schemeClr>
                </a:solidFill>
                <a:effectLst/>
              </a:rPr>
              <a:t> </a:t>
            </a:r>
            <a:r>
              <a:rPr lang="en-US" sz="3200" dirty="0">
                <a:solidFill>
                  <a:schemeClr val="tx1">
                    <a:lumMod val="75000"/>
                    <a:lumOff val="25000"/>
                  </a:schemeClr>
                </a:solidFill>
                <a:effectLst/>
              </a:rPr>
              <a:t>and</a:t>
            </a:r>
            <a:r>
              <a:rPr lang="en-US" sz="3200" spc="90" dirty="0">
                <a:solidFill>
                  <a:schemeClr val="tx1">
                    <a:lumMod val="75000"/>
                    <a:lumOff val="25000"/>
                  </a:schemeClr>
                </a:solidFill>
                <a:effectLst/>
              </a:rPr>
              <a:t> </a:t>
            </a:r>
            <a:r>
              <a:rPr lang="en-US" sz="3200" dirty="0">
                <a:solidFill>
                  <a:schemeClr val="tx1">
                    <a:lumMod val="75000"/>
                    <a:lumOff val="25000"/>
                  </a:schemeClr>
                </a:solidFill>
                <a:effectLst/>
              </a:rPr>
              <a:t>a</a:t>
            </a:r>
            <a:r>
              <a:rPr lang="en-US" sz="3200" spc="105" dirty="0">
                <a:solidFill>
                  <a:schemeClr val="tx1">
                    <a:lumMod val="75000"/>
                    <a:lumOff val="25000"/>
                  </a:schemeClr>
                </a:solidFill>
                <a:effectLst/>
              </a:rPr>
              <a:t> </a:t>
            </a:r>
            <a:r>
              <a:rPr lang="en-US" sz="3200" b="1" dirty="0">
                <a:solidFill>
                  <a:schemeClr val="tx1">
                    <a:lumMod val="75000"/>
                    <a:lumOff val="25000"/>
                  </a:schemeClr>
                </a:solidFill>
                <a:effectLst/>
              </a:rPr>
              <a:t>Broadsheet</a:t>
            </a:r>
            <a:r>
              <a:rPr lang="en-US" sz="3200" b="1" spc="100" dirty="0">
                <a:solidFill>
                  <a:schemeClr val="tx1">
                    <a:lumMod val="75000"/>
                    <a:lumOff val="25000"/>
                  </a:schemeClr>
                </a:solidFill>
                <a:effectLst/>
              </a:rPr>
              <a:t> </a:t>
            </a:r>
            <a:r>
              <a:rPr lang="en-US" sz="3200" b="1" dirty="0">
                <a:solidFill>
                  <a:schemeClr val="tx1">
                    <a:lumMod val="75000"/>
                    <a:lumOff val="25000"/>
                  </a:schemeClr>
                </a:solidFill>
                <a:effectLst/>
              </a:rPr>
              <a:t>style</a:t>
            </a:r>
            <a:r>
              <a:rPr lang="en-US" sz="3200" b="1" spc="105" dirty="0">
                <a:solidFill>
                  <a:schemeClr val="tx1">
                    <a:lumMod val="75000"/>
                    <a:lumOff val="25000"/>
                  </a:schemeClr>
                </a:solidFill>
                <a:effectLst/>
              </a:rPr>
              <a:t> </a:t>
            </a:r>
            <a:r>
              <a:rPr lang="en-US" sz="3200" dirty="0">
                <a:solidFill>
                  <a:schemeClr val="tx1">
                    <a:lumMod val="75000"/>
                    <a:lumOff val="25000"/>
                  </a:schemeClr>
                </a:solidFill>
                <a:effectLst/>
              </a:rPr>
              <a:t>articles</a:t>
            </a:r>
            <a:r>
              <a:rPr lang="en-US" sz="3200" spc="105" dirty="0">
                <a:solidFill>
                  <a:schemeClr val="tx1">
                    <a:lumMod val="75000"/>
                    <a:lumOff val="25000"/>
                  </a:schemeClr>
                </a:solidFill>
                <a:effectLst/>
              </a:rPr>
              <a:t> </a:t>
            </a:r>
            <a:r>
              <a:rPr lang="en-US" sz="3200" dirty="0">
                <a:solidFill>
                  <a:schemeClr val="tx1">
                    <a:lumMod val="75000"/>
                    <a:lumOff val="25000"/>
                  </a:schemeClr>
                </a:solidFill>
                <a:effectLst/>
              </a:rPr>
              <a:t>(100-150 words)</a:t>
            </a:r>
            <a:r>
              <a:rPr lang="en-US" sz="3200" spc="105" dirty="0">
                <a:solidFill>
                  <a:schemeClr val="tx1">
                    <a:lumMod val="75000"/>
                    <a:lumOff val="25000"/>
                  </a:schemeClr>
                </a:solidFill>
                <a:effectLst/>
              </a:rPr>
              <a:t> </a:t>
            </a:r>
            <a:r>
              <a:rPr lang="en-US" sz="3200" dirty="0">
                <a:solidFill>
                  <a:schemeClr val="tx1">
                    <a:lumMod val="75000"/>
                    <a:lumOff val="25000"/>
                  </a:schemeClr>
                </a:solidFill>
                <a:effectLst/>
              </a:rPr>
              <a:t>on the effects of climate change on the biodiversity.</a:t>
            </a:r>
          </a:p>
          <a:p>
            <a:pPr marL="73660" marR="537845" algn="just">
              <a:spcBef>
                <a:spcPts val="1000"/>
              </a:spcBef>
              <a:buClr>
                <a:schemeClr val="accent1"/>
              </a:buClr>
              <a:buSzPct val="80000"/>
            </a:pPr>
            <a:endParaRPr lang="en-US" sz="3200" b="1" dirty="0">
              <a:solidFill>
                <a:schemeClr val="tx1">
                  <a:lumMod val="75000"/>
                  <a:lumOff val="25000"/>
                </a:schemeClr>
              </a:solidFill>
            </a:endParaRPr>
          </a:p>
          <a:p>
            <a:pPr marL="73660" marR="537845" algn="just">
              <a:spcBef>
                <a:spcPts val="1000"/>
              </a:spcBef>
              <a:buClr>
                <a:schemeClr val="accent1"/>
              </a:buClr>
              <a:buSzPct val="80000"/>
            </a:pPr>
            <a:endParaRPr lang="en-US" sz="3200" b="1" dirty="0">
              <a:solidFill>
                <a:schemeClr val="tx1">
                  <a:lumMod val="75000"/>
                  <a:lumOff val="25000"/>
                </a:schemeClr>
              </a:solidFill>
              <a:effectLst/>
            </a:endParaRPr>
          </a:p>
          <a:p>
            <a:pPr marL="73660" marR="537845" algn="just">
              <a:spcBef>
                <a:spcPts val="1000"/>
              </a:spcBef>
              <a:buClr>
                <a:schemeClr val="accent1"/>
              </a:buClr>
              <a:buSzPct val="80000"/>
            </a:pPr>
            <a:endParaRPr lang="en-US" sz="3200" b="1" dirty="0">
              <a:solidFill>
                <a:schemeClr val="tx1">
                  <a:lumMod val="75000"/>
                  <a:lumOff val="25000"/>
                </a:schemeClr>
              </a:solidFill>
              <a:effectLst/>
            </a:endParaRPr>
          </a:p>
        </p:txBody>
      </p:sp>
      <p:sp>
        <p:nvSpPr>
          <p:cNvPr id="2" name="Espace réservé du pied de page 1">
            <a:extLst>
              <a:ext uri="{FF2B5EF4-FFF2-40B4-BE49-F238E27FC236}">
                <a16:creationId xmlns:a16="http://schemas.microsoft.com/office/drawing/2014/main" id="{1A8CB141-05E8-9527-65BC-0B77AF87FC01}"/>
              </a:ext>
            </a:extLst>
          </p:cNvPr>
          <p:cNvSpPr>
            <a:spLocks noGrp="1"/>
          </p:cNvSpPr>
          <p:nvPr>
            <p:ph type="ftr" sz="quarter" idx="11"/>
          </p:nvPr>
        </p:nvSpPr>
        <p:spPr>
          <a:xfrm>
            <a:off x="1973729" y="6041362"/>
            <a:ext cx="4225313"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DULASP Intermediate M1 2025/2026</a:t>
            </a:r>
          </a:p>
        </p:txBody>
      </p:sp>
      <p:sp>
        <p:nvSpPr>
          <p:cNvPr id="87" name="Rectangle 27">
            <a:extLst>
              <a:ext uri="{FF2B5EF4-FFF2-40B4-BE49-F238E27FC236}">
                <a16:creationId xmlns:a16="http://schemas.microsoft.com/office/drawing/2014/main" id="{6AC675E8-14B6-40FA-B3B3-C1E2E39D2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9" name="Rectangle 28">
            <a:extLst>
              <a:ext uri="{FF2B5EF4-FFF2-40B4-BE49-F238E27FC236}">
                <a16:creationId xmlns:a16="http://schemas.microsoft.com/office/drawing/2014/main" id="{56989EBF-8722-45B6-80BA-3B62833E4F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91" name="Rectangle 29">
            <a:extLst>
              <a:ext uri="{FF2B5EF4-FFF2-40B4-BE49-F238E27FC236}">
                <a16:creationId xmlns:a16="http://schemas.microsoft.com/office/drawing/2014/main" id="{7C9F3575-4D35-4C55-93E6-A0BB647C5A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93" name="Isosceles Triangle 92">
            <a:extLst>
              <a:ext uri="{FF2B5EF4-FFF2-40B4-BE49-F238E27FC236}">
                <a16:creationId xmlns:a16="http://schemas.microsoft.com/office/drawing/2014/main" id="{868C8FD7-A917-4543-8961-F5EB09C275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18692186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 name="Group 11">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6"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Isosceles Triangle 16">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0"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1" name="Isosceles Triangle 20">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9" name="Isosceles Triangle 21">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useBgFill="1">
        <p:nvSpPr>
          <p:cNvPr id="41" name="Rectangle 4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useBgFill="1">
        <p:nvSpPr>
          <p:cNvPr id="43" name="Rectangle 4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44" name="Straight Connector 27">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29">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7"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6" name="Isosceles Triangle 35">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8"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0" name="Isosceles Triangle 39">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2" name="Freeform: Shape 41">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48" name="Graphic 8" descr="Crayon">
            <a:extLst>
              <a:ext uri="{FF2B5EF4-FFF2-40B4-BE49-F238E27FC236}">
                <a16:creationId xmlns:a16="http://schemas.microsoft.com/office/drawing/2014/main" id="{3A3BA1DC-49FA-6A2D-5912-3DEAFBC4FD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3856774" cy="3856774"/>
          </a:xfrm>
          <a:prstGeom prst="rect">
            <a:avLst/>
          </a:prstGeom>
        </p:spPr>
      </p:pic>
      <p:sp>
        <p:nvSpPr>
          <p:cNvPr id="5" name="ZoneTexte 4">
            <a:extLst>
              <a:ext uri="{FF2B5EF4-FFF2-40B4-BE49-F238E27FC236}">
                <a16:creationId xmlns:a16="http://schemas.microsoft.com/office/drawing/2014/main" id="{5FEDA288-3F9B-92FD-D7AF-AA12221803DE}"/>
              </a:ext>
            </a:extLst>
          </p:cNvPr>
          <p:cNvSpPr txBox="1"/>
          <p:nvPr/>
        </p:nvSpPr>
        <p:spPr>
          <a:xfrm>
            <a:off x="7265181" y="2263362"/>
            <a:ext cx="4845052" cy="3499675"/>
          </a:xfrm>
          <a:prstGeom prst="rect">
            <a:avLst/>
          </a:prstGeom>
        </p:spPr>
        <p:txBody>
          <a:bodyPr vert="horz" lIns="91440" tIns="45720" rIns="91440" bIns="45720" rtlCol="0" anchor="t">
            <a:normAutofit/>
          </a:bodyPr>
          <a:lstStyle/>
          <a:p>
            <a:pPr marL="0" marR="0" lvl="0" indent="0" algn="just" defTabSz="457200" rtl="0" eaLnBrk="1" fontAlgn="auto" latinLnBrk="0" hangingPunct="1">
              <a:lnSpc>
                <a:spcPct val="100000"/>
              </a:lnSpc>
              <a:spcBef>
                <a:spcPts val="1000"/>
              </a:spcBef>
              <a:spcAft>
                <a:spcPts val="0"/>
              </a:spcAft>
              <a:buClr>
                <a:srgbClr val="00A48F"/>
              </a:buClr>
              <a:buSzPct val="80000"/>
              <a:buFontTx/>
              <a:buNone/>
              <a:tabLst/>
              <a:defRPr/>
            </a:pPr>
            <a:r>
              <a:rPr kumimoji="0" lang="en-US" sz="3200" b="1" i="0" u="none" strike="noStrike" kern="1200" cap="none" spc="0" normalizeH="0" baseline="0" noProof="0" dirty="0">
                <a:ln>
                  <a:noFill/>
                </a:ln>
                <a:solidFill>
                  <a:srgbClr val="FFFFFF"/>
                </a:solidFill>
                <a:effectLst/>
                <a:uLnTx/>
                <a:uFillTx/>
                <a:latin typeface="Trebuchet MS" panose="020B0603020202020204"/>
                <a:ea typeface="+mn-ea"/>
                <a:cs typeface="+mn-cs"/>
              </a:rPr>
              <a:t>Task</a:t>
            </a:r>
            <a:r>
              <a:rPr kumimoji="0" lang="en-US" sz="3200" b="1" i="0" u="none" strike="noStrike" kern="1200" cap="none" spc="45" normalizeH="0" baseline="0" noProof="0" dirty="0">
                <a:ln>
                  <a:noFill/>
                </a:ln>
                <a:solidFill>
                  <a:srgbClr val="FFFFFF"/>
                </a:solidFill>
                <a:effectLst/>
                <a:uLnTx/>
                <a:uFillTx/>
                <a:latin typeface="Trebuchet MS" panose="020B0603020202020204"/>
                <a:ea typeface="+mn-ea"/>
                <a:cs typeface="+mn-cs"/>
              </a:rPr>
              <a:t> </a:t>
            </a:r>
            <a:r>
              <a:rPr kumimoji="0" lang="en-US" sz="3200" b="1" i="0" u="none" strike="noStrike" kern="1200" cap="none" spc="0" normalizeH="0" baseline="0" noProof="0" dirty="0">
                <a:ln>
                  <a:noFill/>
                </a:ln>
                <a:solidFill>
                  <a:srgbClr val="FFFFFF"/>
                </a:solidFill>
                <a:effectLst/>
                <a:uLnTx/>
                <a:uFillTx/>
                <a:latin typeface="Trebuchet MS" panose="020B0603020202020204"/>
                <a:ea typeface="+mn-ea"/>
                <a:cs typeface="+mn-cs"/>
              </a:rPr>
              <a:t>#2:</a:t>
            </a:r>
            <a:r>
              <a:rPr kumimoji="0" lang="en-US" sz="3200" b="1" i="0" u="none" strike="noStrike" kern="1200" cap="none" spc="40" normalizeH="0" baseline="0" noProof="0" dirty="0">
                <a:ln>
                  <a:noFill/>
                </a:ln>
                <a:solidFill>
                  <a:srgbClr val="FFFFFF"/>
                </a:solidFill>
                <a:effectLst/>
                <a:uLnTx/>
                <a:uFillTx/>
                <a:latin typeface="Trebuchet MS" panose="020B0603020202020204"/>
                <a:ea typeface="+mn-ea"/>
                <a:cs typeface="+mn-cs"/>
              </a:rPr>
              <a:t> </a:t>
            </a:r>
          </a:p>
          <a:p>
            <a:pPr marL="0" marR="0" lvl="0" indent="0" algn="just" defTabSz="457200" rtl="0" eaLnBrk="1" fontAlgn="auto" latinLnBrk="0" hangingPunct="1">
              <a:lnSpc>
                <a:spcPct val="100000"/>
              </a:lnSpc>
              <a:spcBef>
                <a:spcPts val="1000"/>
              </a:spcBef>
              <a:spcAft>
                <a:spcPts val="0"/>
              </a:spcAft>
              <a:buClr>
                <a:srgbClr val="00A48F"/>
              </a:buClr>
              <a:buSzPct val="80000"/>
              <a:buFontTx/>
              <a:buNone/>
              <a:tabLst/>
              <a:defRPr/>
            </a:pPr>
            <a:r>
              <a:rPr kumimoji="0" lang="en-US" sz="3200" b="1" i="0" u="none" strike="noStrike" kern="1200" cap="none" spc="40" normalizeH="0" baseline="0" noProof="0" dirty="0">
                <a:ln>
                  <a:noFill/>
                </a:ln>
                <a:solidFill>
                  <a:srgbClr val="FFFFFF"/>
                </a:solidFill>
                <a:effectLst/>
                <a:uLnTx/>
                <a:uFillTx/>
                <a:latin typeface="Trebuchet MS" panose="020B0603020202020204"/>
                <a:ea typeface="+mn-ea"/>
                <a:cs typeface="+mn-cs"/>
              </a:rPr>
              <a:t>Write a Letter to the Editor </a:t>
            </a:r>
            <a:endParaRPr kumimoji="0" lang="en-US" sz="3200" b="0" i="0" u="none" strike="noStrike" kern="1200" cap="none" spc="0" normalizeH="0" baseline="0" noProof="0" dirty="0">
              <a:ln>
                <a:noFill/>
              </a:ln>
              <a:solidFill>
                <a:srgbClr val="FFFFFF"/>
              </a:solidFill>
              <a:effectLst/>
              <a:uLnTx/>
              <a:uFillTx/>
              <a:latin typeface="Trebuchet MS" panose="020B0603020202020204"/>
              <a:ea typeface="+mn-ea"/>
              <a:cs typeface="+mn-cs"/>
            </a:endParaRPr>
          </a:p>
        </p:txBody>
      </p:sp>
      <p:sp>
        <p:nvSpPr>
          <p:cNvPr id="2" name="Espace réservé du pied de page 1">
            <a:extLst>
              <a:ext uri="{FF2B5EF4-FFF2-40B4-BE49-F238E27FC236}">
                <a16:creationId xmlns:a16="http://schemas.microsoft.com/office/drawing/2014/main" id="{3949FCC6-C3FC-7A85-5B5C-30C0ED4D5B8F}"/>
              </a:ext>
            </a:extLst>
          </p:cNvPr>
          <p:cNvSpPr>
            <a:spLocks noGrp="1"/>
          </p:cNvSpPr>
          <p:nvPr>
            <p:ph type="ftr" sz="quarter" idx="11"/>
          </p:nvPr>
        </p:nvSpPr>
        <p:spPr>
          <a:xfrm>
            <a:off x="5246915" y="6041362"/>
            <a:ext cx="3329320" cy="365125"/>
          </a:xfrm>
        </p:spPr>
        <p:txBody>
          <a:bodyPr vert="horz" lIns="91440" tIns="45720" rIns="91440" bIns="45720" rtlCol="0" anchor="ct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srgbClr val="FFFFFF"/>
                </a:solidFill>
                <a:effectLst/>
                <a:uLnTx/>
                <a:uFillTx/>
                <a:latin typeface="Trebuchet MS" panose="020B0603020202020204"/>
                <a:ea typeface="+mn-ea"/>
                <a:cs typeface="+mn-cs"/>
              </a:rPr>
              <a:t>DULASP Intermediate M1 2025/2026</a:t>
            </a:r>
          </a:p>
        </p:txBody>
      </p:sp>
    </p:spTree>
    <p:extLst>
      <p:ext uri="{BB962C8B-B14F-4D97-AF65-F5344CB8AC3E}">
        <p14:creationId xmlns:p14="http://schemas.microsoft.com/office/powerpoint/2010/main" val="20032003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520D2DF-FD81-7A14-7D7F-E595C7488ECC}"/>
              </a:ext>
            </a:extLst>
          </p:cNvPr>
          <p:cNvSpPr>
            <a:spLocks noGrp="1"/>
          </p:cNvSpPr>
          <p:nvPr>
            <p:ph type="ftr" sz="quarter" idx="11"/>
          </p:nvPr>
        </p:nvSpPr>
        <p:spPr/>
        <p:txBody>
          <a:bodyPr/>
          <a:lstStyle/>
          <a:p>
            <a:r>
              <a:rPr lang="fr-FR"/>
              <a:t>DULASP Intermediate M1 2025/2026</a:t>
            </a:r>
          </a:p>
        </p:txBody>
      </p:sp>
      <p:sp>
        <p:nvSpPr>
          <p:cNvPr id="5" name="ZoneTexte 4">
            <a:extLst>
              <a:ext uri="{FF2B5EF4-FFF2-40B4-BE49-F238E27FC236}">
                <a16:creationId xmlns:a16="http://schemas.microsoft.com/office/drawing/2014/main" id="{B48CF109-EF68-A2DB-CE7D-268280E38072}"/>
              </a:ext>
            </a:extLst>
          </p:cNvPr>
          <p:cNvSpPr txBox="1"/>
          <p:nvPr/>
        </p:nvSpPr>
        <p:spPr>
          <a:xfrm>
            <a:off x="173869" y="0"/>
            <a:ext cx="10543291" cy="6674904"/>
          </a:xfrm>
          <a:prstGeom prst="rect">
            <a:avLst/>
          </a:prstGeom>
          <a:noFill/>
        </p:spPr>
        <p:txBody>
          <a:bodyPr wrap="square">
            <a:spAutoFit/>
          </a:bodyPr>
          <a:lstStyle/>
          <a:p>
            <a:pPr marL="2621280" indent="-2408555"/>
            <a:r>
              <a:rPr lang="en-US" sz="1600" b="1" dirty="0">
                <a:solidFill>
                  <a:srgbClr val="001F5F"/>
                </a:solidFill>
                <a:effectLst/>
                <a:latin typeface="Arial" panose="020B0604020202020204" pitchFamily="34" charset="0"/>
                <a:ea typeface="Arial MT"/>
                <a:cs typeface="Arial MT"/>
              </a:rPr>
              <a:t>Woman</a:t>
            </a:r>
            <a:r>
              <a:rPr lang="en-US" sz="1600" b="1" spc="90"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who</a:t>
            </a:r>
            <a:r>
              <a:rPr lang="en-US" sz="1600" b="1" spc="110"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stole</a:t>
            </a:r>
            <a:r>
              <a:rPr lang="en-US" sz="1600" b="1" spc="90"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'cursed'</a:t>
            </a:r>
            <a:r>
              <a:rPr lang="en-US" sz="1600" b="1" spc="110"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artefacts</a:t>
            </a:r>
            <a:r>
              <a:rPr lang="en-US" sz="1600" b="1" spc="100"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from</a:t>
            </a:r>
            <a:r>
              <a:rPr lang="en-US" sz="1600" b="1" spc="95"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Pompeii</a:t>
            </a:r>
            <a:r>
              <a:rPr lang="en-US" sz="1600" b="1" spc="100"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returns</a:t>
            </a:r>
            <a:r>
              <a:rPr lang="en-US" sz="1600" b="1" spc="95"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them</a:t>
            </a:r>
            <a:r>
              <a:rPr lang="en-US" sz="1600" b="1" spc="95"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after</a:t>
            </a:r>
            <a:r>
              <a:rPr lang="en-US" sz="1600" b="1" spc="115"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15</a:t>
            </a:r>
            <a:r>
              <a:rPr lang="en-US" sz="1600" b="1" spc="-385"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years</a:t>
            </a:r>
            <a:r>
              <a:rPr lang="en-US" sz="1600" b="1" spc="-65"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of</a:t>
            </a:r>
            <a:r>
              <a:rPr lang="en-US" sz="1600" b="1" spc="-60"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bad</a:t>
            </a:r>
            <a:r>
              <a:rPr lang="en-US" sz="1600" b="1" spc="-75" dirty="0">
                <a:solidFill>
                  <a:srgbClr val="001F5F"/>
                </a:solidFill>
                <a:effectLst/>
                <a:latin typeface="Arial" panose="020B0604020202020204" pitchFamily="34" charset="0"/>
                <a:ea typeface="Arial MT"/>
                <a:cs typeface="Arial MT"/>
              </a:rPr>
              <a:t> </a:t>
            </a:r>
            <a:r>
              <a:rPr lang="en-US" sz="1600" b="1" dirty="0">
                <a:solidFill>
                  <a:srgbClr val="001F5F"/>
                </a:solidFill>
                <a:effectLst/>
                <a:latin typeface="Arial" panose="020B0604020202020204" pitchFamily="34" charset="0"/>
                <a:ea typeface="Arial MT"/>
                <a:cs typeface="Arial MT"/>
              </a:rPr>
              <a:t>luck</a:t>
            </a:r>
          </a:p>
          <a:p>
            <a:pPr marL="2621280" indent="-2408555"/>
            <a:r>
              <a:rPr lang="en-US" sz="1600" b="1" i="0" u="none" strike="noStrike" dirty="0">
                <a:solidFill>
                  <a:srgbClr val="EC1A2E"/>
                </a:solidFill>
                <a:effectLst/>
                <a:latin typeface="Indy Sans"/>
                <a:hlinkClick r:id="rId2"/>
              </a:rPr>
              <a:t>Andy Gregory</a:t>
            </a:r>
            <a:r>
              <a:rPr lang="en-US" sz="1600" b="1" i="0" u="none" strike="noStrike" dirty="0">
                <a:solidFill>
                  <a:srgbClr val="EC1A2E"/>
                </a:solidFill>
                <a:effectLst/>
                <a:latin typeface="Indy Sans"/>
              </a:rPr>
              <a:t> </a:t>
            </a:r>
            <a:r>
              <a:rPr lang="en-US" sz="1600" b="0" i="0" dirty="0">
                <a:solidFill>
                  <a:srgbClr val="646464"/>
                </a:solidFill>
                <a:effectLst/>
                <a:latin typeface="Indy Sans"/>
              </a:rPr>
              <a:t>Monday 12 October 2020 Independent.co.uk</a:t>
            </a:r>
          </a:p>
          <a:p>
            <a:pPr marL="2621280" indent="-2408555"/>
            <a:endParaRPr lang="fr-FR" sz="1600" dirty="0">
              <a:effectLst/>
              <a:latin typeface="Arial MT"/>
              <a:ea typeface="Arial MT"/>
              <a:cs typeface="Arial MT"/>
            </a:endParaRPr>
          </a:p>
          <a:p>
            <a:pPr marL="63500">
              <a:spcBef>
                <a:spcPts val="5"/>
              </a:spcBef>
              <a:spcAft>
                <a:spcPts val="0"/>
              </a:spcAft>
            </a:pPr>
            <a:r>
              <a:rPr lang="en-US" sz="1600" b="1" dirty="0">
                <a:effectLst/>
                <a:latin typeface="Arial" panose="020B0604020202020204" pitchFamily="34" charset="0"/>
                <a:ea typeface="Arial MT"/>
                <a:cs typeface="Arial MT"/>
              </a:rPr>
              <a:t> </a:t>
            </a:r>
            <a:endParaRPr lang="fr-FR" sz="1600" dirty="0">
              <a:effectLst/>
              <a:latin typeface="Arial MT"/>
              <a:ea typeface="Arial MT"/>
              <a:cs typeface="Arial MT"/>
            </a:endParaRPr>
          </a:p>
          <a:p>
            <a:pPr marL="63500">
              <a:lnSpc>
                <a:spcPct val="125000"/>
              </a:lnSpc>
              <a:spcBef>
                <a:spcPts val="5"/>
              </a:spcBef>
            </a:pPr>
            <a:r>
              <a:rPr lang="en-US" sz="1600" dirty="0">
                <a:solidFill>
                  <a:srgbClr val="001F5F"/>
                </a:solidFill>
                <a:effectLst/>
                <a:latin typeface="Arial MT"/>
                <a:ea typeface="Arial MT"/>
                <a:cs typeface="Arial MT"/>
              </a:rPr>
              <a:t>‘I</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took</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a:t>
            </a:r>
            <a:r>
              <a:rPr lang="en-US" sz="1600" spc="8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piece</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of</a:t>
            </a:r>
            <a:r>
              <a:rPr lang="en-US" sz="1600" spc="9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history</a:t>
            </a:r>
            <a:r>
              <a:rPr lang="en-US" sz="1600" spc="7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captured</a:t>
            </a:r>
            <a:r>
              <a:rPr lang="en-US" sz="1600" spc="9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in</a:t>
            </a:r>
            <a:r>
              <a:rPr lang="en-US" sz="1600" spc="7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time</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that</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has</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so</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much</a:t>
            </a:r>
            <a:r>
              <a:rPr lang="en-US" sz="1600" spc="7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negative</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energy</a:t>
            </a:r>
            <a:r>
              <a:rPr lang="en-US" sz="1600" spc="9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attached</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to</a:t>
            </a:r>
            <a:r>
              <a:rPr lang="en-US" sz="1600" spc="8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it,’</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writes</a:t>
            </a:r>
            <a:r>
              <a:rPr lang="en-US" sz="1600" spc="-32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Canadian</a:t>
            </a:r>
            <a:r>
              <a:rPr lang="en-US" sz="1600" spc="-2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tourist</a:t>
            </a:r>
            <a:endParaRPr lang="fr-FR" sz="1600" dirty="0">
              <a:effectLst/>
              <a:latin typeface="Arial MT"/>
              <a:ea typeface="Arial MT"/>
              <a:cs typeface="Arial MT"/>
            </a:endParaRPr>
          </a:p>
          <a:p>
            <a:pPr marL="63500">
              <a:spcBef>
                <a:spcPts val="900"/>
              </a:spcBef>
            </a:pPr>
            <a:r>
              <a:rPr lang="en-US" sz="1600" dirty="0">
                <a:solidFill>
                  <a:srgbClr val="001F5F"/>
                </a:solidFill>
                <a:effectLst/>
                <a:latin typeface="Arial MT"/>
                <a:ea typeface="Arial MT"/>
                <a:cs typeface="Arial MT"/>
              </a:rPr>
              <a:t>A</a:t>
            </a:r>
            <a:r>
              <a:rPr lang="en-US" sz="1600" spc="6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tourist</a:t>
            </a:r>
            <a:r>
              <a:rPr lang="en-US" sz="1600" spc="7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has</a:t>
            </a:r>
            <a:r>
              <a:rPr lang="en-US" sz="1600" spc="4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returned</a:t>
            </a:r>
            <a:r>
              <a:rPr lang="en-US" sz="1600" spc="6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artefacts</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she</a:t>
            </a:r>
            <a:r>
              <a:rPr lang="en-US" sz="1600" spc="6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stole</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from</a:t>
            </a:r>
            <a:r>
              <a:rPr lang="en-US" sz="1600" spc="65" dirty="0">
                <a:solidFill>
                  <a:srgbClr val="001F5F"/>
                </a:solidFill>
                <a:effectLst/>
                <a:latin typeface="Arial MT"/>
                <a:ea typeface="Arial MT"/>
                <a:cs typeface="Arial MT"/>
              </a:rPr>
              <a:t> </a:t>
            </a:r>
            <a:r>
              <a:rPr lang="en-US" sz="1600" u="heavy" dirty="0">
                <a:solidFill>
                  <a:srgbClr val="001F5F"/>
                </a:solidFill>
                <a:effectLst/>
                <a:uFill>
                  <a:solidFill>
                    <a:srgbClr val="001F5F"/>
                  </a:solidFill>
                </a:uFill>
                <a:latin typeface="Arial MT"/>
                <a:ea typeface="Arial MT"/>
                <a:cs typeface="Arial MT"/>
                <a:hlinkClick r:id="rId3"/>
              </a:rPr>
              <a:t>Pompeii</a:t>
            </a:r>
            <a:r>
              <a:rPr lang="en-US" sz="1600" u="none" strike="noStrike" spc="65" dirty="0">
                <a:solidFill>
                  <a:srgbClr val="001F5F"/>
                </a:solidFill>
                <a:effectLst/>
                <a:latin typeface="Arial MT"/>
                <a:ea typeface="Arial MT"/>
                <a:cs typeface="Arial MT"/>
                <a:hlinkClick r:id="rId3"/>
              </a:rPr>
              <a:t> </a:t>
            </a:r>
            <a:r>
              <a:rPr lang="en-US" sz="1600" dirty="0">
                <a:solidFill>
                  <a:srgbClr val="001F5F"/>
                </a:solidFill>
                <a:effectLst/>
                <a:latin typeface="Arial MT"/>
                <a:ea typeface="Arial MT"/>
                <a:cs typeface="Arial MT"/>
              </a:rPr>
              <a:t>15</a:t>
            </a:r>
            <a:r>
              <a:rPr lang="en-US" sz="1600" spc="6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years</a:t>
            </a:r>
            <a:r>
              <a:rPr lang="en-US" sz="1600" spc="7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ago,</a:t>
            </a:r>
            <a:r>
              <a:rPr lang="en-US" sz="1600" spc="7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claiming</a:t>
            </a:r>
            <a:r>
              <a:rPr lang="en-US" sz="1600" spc="6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a:t>
            </a:r>
            <a:r>
              <a:rPr lang="en-US" sz="1600" spc="6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items</a:t>
            </a:r>
            <a:r>
              <a:rPr lang="en-US" sz="1600" spc="7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are</a:t>
            </a:r>
            <a:r>
              <a:rPr lang="en-US" sz="1600" spc="7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“cursed”.</a:t>
            </a:r>
            <a:endParaRPr lang="fr-FR" sz="1600" dirty="0">
              <a:effectLst/>
              <a:latin typeface="Arial MT"/>
              <a:ea typeface="Arial MT"/>
              <a:cs typeface="Arial MT"/>
            </a:endParaRPr>
          </a:p>
          <a:p>
            <a:pPr marL="63500">
              <a:lnSpc>
                <a:spcPct val="106000"/>
              </a:lnSpc>
              <a:spcBef>
                <a:spcPts val="1320"/>
              </a:spcBef>
            </a:pPr>
            <a:r>
              <a:rPr lang="en-US" sz="1600" dirty="0">
                <a:solidFill>
                  <a:srgbClr val="001F5F"/>
                </a:solidFill>
                <a:effectLst/>
                <a:latin typeface="Arial MT"/>
                <a:ea typeface="Arial MT"/>
                <a:cs typeface="Arial MT"/>
              </a:rPr>
              <a:t>The</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Canadian</a:t>
            </a:r>
            <a:r>
              <a:rPr lang="en-US" sz="1600" spc="1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penitent</a:t>
            </a:r>
            <a:r>
              <a:rPr lang="en-US" sz="1600" spc="2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said</a:t>
            </a:r>
            <a:r>
              <a:rPr lang="en-US" sz="1600" spc="1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that</a:t>
            </a:r>
            <a:r>
              <a:rPr lang="en-US" sz="1600" spc="2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bad</a:t>
            </a:r>
            <a:r>
              <a:rPr lang="en-US" sz="1600" spc="1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luck</a:t>
            </a:r>
            <a:r>
              <a:rPr lang="en-US" sz="1600" spc="1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had</a:t>
            </a:r>
            <a:r>
              <a:rPr lang="en-US" sz="1600" spc="1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“plagued”</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her</a:t>
            </a:r>
            <a:r>
              <a:rPr lang="en-US" sz="1600" spc="1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and</a:t>
            </a:r>
            <a:r>
              <a:rPr lang="en-US" sz="1600" spc="1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her</a:t>
            </a:r>
            <a:r>
              <a:rPr lang="en-US" sz="1600" spc="1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family</a:t>
            </a:r>
            <a:r>
              <a:rPr lang="en-US" sz="1600" spc="1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ever</a:t>
            </a:r>
            <a:r>
              <a:rPr lang="en-US" sz="1600" spc="1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since</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she</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stole</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tiles</a:t>
            </a:r>
            <a:r>
              <a:rPr lang="en-US" sz="1600" spc="1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from</a:t>
            </a:r>
            <a:r>
              <a:rPr lang="en-US" sz="1600" spc="-30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a:t>
            </a:r>
            <a:r>
              <a:rPr lang="en-US" sz="1600" spc="-3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site</a:t>
            </a:r>
            <a:r>
              <a:rPr lang="en-US" sz="1600" spc="-2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of</a:t>
            </a:r>
            <a:r>
              <a:rPr lang="en-US" sz="1600" spc="-3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a:t>
            </a:r>
            <a:r>
              <a:rPr lang="en-US" sz="1600" spc="-3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infamous</a:t>
            </a:r>
            <a:r>
              <a:rPr lang="en-US" sz="1600" spc="-3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ancient</a:t>
            </a:r>
            <a:r>
              <a:rPr lang="en-US" sz="1600" spc="-2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calamity</a:t>
            </a:r>
            <a:r>
              <a:rPr lang="en-US" sz="1600" spc="-2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in</a:t>
            </a:r>
            <a:r>
              <a:rPr lang="en-US" sz="1600" spc="-3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her</a:t>
            </a:r>
            <a:r>
              <a:rPr lang="en-US" sz="1600" spc="-2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early</a:t>
            </a:r>
            <a:r>
              <a:rPr lang="en-US" sz="1600" spc="-2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20s.</a:t>
            </a:r>
            <a:endParaRPr lang="fr-FR" sz="1600" dirty="0">
              <a:effectLst/>
              <a:latin typeface="Arial MT"/>
              <a:ea typeface="Arial MT"/>
              <a:cs typeface="Arial MT"/>
            </a:endParaRPr>
          </a:p>
          <a:p>
            <a:pPr marL="63500">
              <a:lnSpc>
                <a:spcPct val="106000"/>
              </a:lnSpc>
              <a:spcBef>
                <a:spcPts val="1220"/>
              </a:spcBef>
            </a:pPr>
            <a:r>
              <a:rPr lang="en-US" sz="1600" dirty="0">
                <a:solidFill>
                  <a:srgbClr val="001F5F"/>
                </a:solidFill>
                <a:effectLst/>
                <a:latin typeface="Arial MT"/>
                <a:ea typeface="Arial MT"/>
                <a:cs typeface="Arial MT"/>
              </a:rPr>
              <a:t>In</a:t>
            </a:r>
            <a:r>
              <a:rPr lang="en-US" sz="1600" spc="4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a:t>
            </a:r>
            <a:r>
              <a:rPr lang="en-US" sz="1600" spc="4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bid</a:t>
            </a:r>
            <a:r>
              <a:rPr lang="en-US" sz="1600" spc="3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to</a:t>
            </a:r>
            <a:r>
              <a:rPr lang="en-US" sz="1600" spc="4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assuage</a:t>
            </a:r>
            <a:r>
              <a:rPr lang="en-US" sz="1600" spc="4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a:t>
            </a:r>
            <a:r>
              <a:rPr lang="en-US" sz="1600" spc="4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fury</a:t>
            </a:r>
            <a:r>
              <a:rPr lang="en-US" sz="1600" spc="4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of</a:t>
            </a:r>
            <a:r>
              <a:rPr lang="en-US" sz="1600" spc="5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a:t>
            </a:r>
            <a:r>
              <a:rPr lang="en-US" sz="1600" spc="4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Gods”,</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a:t>
            </a:r>
            <a:r>
              <a:rPr lang="en-US" sz="1600" spc="4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woman</a:t>
            </a:r>
            <a:r>
              <a:rPr lang="en-US" sz="1600" spc="5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t>
            </a:r>
            <a:r>
              <a:rPr lang="en-US" sz="1600" spc="4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who</a:t>
            </a:r>
            <a:r>
              <a:rPr lang="en-US" sz="1600" spc="4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called</a:t>
            </a:r>
            <a:r>
              <a:rPr lang="en-US" sz="1600" spc="4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herself</a:t>
            </a:r>
            <a:r>
              <a:rPr lang="en-US" sz="1600" spc="5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Nicole</a:t>
            </a:r>
            <a:r>
              <a:rPr lang="en-US" sz="1600" spc="4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t>
            </a:r>
            <a:r>
              <a:rPr lang="en-US" sz="1600" spc="4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returned</a:t>
            </a:r>
            <a:r>
              <a:rPr lang="en-US" sz="1600" spc="4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objects</a:t>
            </a:r>
            <a:r>
              <a:rPr lang="en-US" sz="1600" spc="-30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to</a:t>
            </a:r>
            <a:r>
              <a:rPr lang="en-US" sz="1600" spc="3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a:t>
            </a:r>
            <a:r>
              <a:rPr lang="en-US" sz="1600" spc="3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travel</a:t>
            </a:r>
            <a:r>
              <a:rPr lang="en-US" sz="1600" spc="3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agency</a:t>
            </a:r>
            <a:r>
              <a:rPr lang="en-US" sz="1600" spc="3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in</a:t>
            </a:r>
            <a:r>
              <a:rPr lang="en-US" sz="1600" spc="2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an</a:t>
            </a:r>
            <a:r>
              <a:rPr lang="en-US" sz="1600" spc="1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envelope</a:t>
            </a:r>
            <a:r>
              <a:rPr lang="en-US" sz="1600" spc="3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also</a:t>
            </a:r>
            <a:r>
              <a:rPr lang="en-US" sz="1600" spc="4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containing</a:t>
            </a:r>
            <a:r>
              <a:rPr lang="en-US" sz="1600" spc="3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a:t>
            </a:r>
            <a:r>
              <a:rPr lang="en-US" sz="1600" spc="2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letter</a:t>
            </a:r>
            <a:r>
              <a:rPr lang="en-US" sz="1600" spc="3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of</a:t>
            </a:r>
            <a:r>
              <a:rPr lang="en-US" sz="1600" spc="2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apology,</a:t>
            </a:r>
            <a:r>
              <a:rPr lang="en-US" sz="1600" spc="3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local</a:t>
            </a:r>
            <a:r>
              <a:rPr lang="en-US" sz="1600" spc="3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media</a:t>
            </a:r>
            <a:r>
              <a:rPr lang="en-US" sz="1600" spc="2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reported.</a:t>
            </a:r>
            <a:endParaRPr lang="fr-FR" sz="1600" dirty="0">
              <a:effectLst/>
              <a:latin typeface="Arial MT"/>
              <a:ea typeface="Arial MT"/>
              <a:cs typeface="Arial MT"/>
            </a:endParaRPr>
          </a:p>
          <a:p>
            <a:pPr marL="63500" marR="75565" algn="just">
              <a:lnSpc>
                <a:spcPct val="106000"/>
              </a:lnSpc>
              <a:spcBef>
                <a:spcPts val="410"/>
              </a:spcBef>
              <a:spcAft>
                <a:spcPts val="0"/>
              </a:spcAft>
            </a:pPr>
            <a:br>
              <a:rPr lang="en-US" sz="1600" dirty="0">
                <a:effectLst/>
                <a:latin typeface="Arial MT"/>
                <a:ea typeface="Arial MT"/>
                <a:cs typeface="Arial MT"/>
              </a:rPr>
            </a:br>
            <a:r>
              <a:rPr lang="en-US" sz="1600" dirty="0">
                <a:solidFill>
                  <a:srgbClr val="001F5F"/>
                </a:solidFill>
                <a:effectLst/>
                <a:latin typeface="Arial MT"/>
                <a:ea typeface="Arial MT"/>
                <a:cs typeface="Arial MT"/>
              </a:rPr>
              <a:t>Nicole said she feared the theft of two mosaic tiles, a chunk of ceramic, and parts of an amphora were</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responsible for her family’s financial misfortune and for her, now 36, having twice been diagnosed with</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breast</a:t>
            </a:r>
            <a:r>
              <a:rPr lang="en-US" sz="1600" spc="1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cancer,</a:t>
            </a:r>
            <a:r>
              <a:rPr lang="en-US" sz="1600" spc="1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resulting</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in</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a:t>
            </a:r>
            <a:r>
              <a:rPr lang="en-US" sz="1600" spc="1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double</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mastectomy.</a:t>
            </a:r>
            <a:endParaRPr lang="fr-FR" sz="1600" dirty="0">
              <a:effectLst/>
              <a:latin typeface="Arial MT"/>
              <a:ea typeface="Arial MT"/>
              <a:cs typeface="Arial MT"/>
            </a:endParaRPr>
          </a:p>
          <a:p>
            <a:pPr marL="63500" marR="71120" algn="just">
              <a:spcBef>
                <a:spcPts val="1300"/>
              </a:spcBef>
              <a:spcAft>
                <a:spcPts val="0"/>
              </a:spcAft>
            </a:pPr>
            <a:r>
              <a:rPr lang="en-US" sz="1600" dirty="0">
                <a:solidFill>
                  <a:srgbClr val="001F5F"/>
                </a:solidFill>
                <a:effectLst/>
                <a:latin typeface="Arial MT"/>
                <a:ea typeface="Arial MT"/>
                <a:cs typeface="Arial MT"/>
              </a:rPr>
              <a:t>“We</a:t>
            </a:r>
            <a:r>
              <a:rPr lang="en-US" sz="1600" spc="6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can’t</a:t>
            </a:r>
            <a:r>
              <a:rPr lang="en-US" sz="1600" spc="7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seem</a:t>
            </a:r>
            <a:r>
              <a:rPr lang="en-US" sz="1600" spc="7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to</a:t>
            </a:r>
            <a:r>
              <a:rPr lang="en-US" sz="1600" spc="7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ever</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get</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ahead</a:t>
            </a:r>
            <a:r>
              <a:rPr lang="en-US" sz="1600" spc="7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in</a:t>
            </a:r>
            <a:r>
              <a:rPr lang="en-US" sz="1600" spc="6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life.</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We</a:t>
            </a:r>
            <a:r>
              <a:rPr lang="en-US" sz="1600" spc="7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are</a:t>
            </a:r>
            <a:r>
              <a:rPr lang="en-US" sz="1600" spc="7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good</a:t>
            </a:r>
            <a:r>
              <a:rPr lang="en-US" sz="1600" spc="6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people</a:t>
            </a:r>
            <a:r>
              <a:rPr lang="en-US" sz="1600" spc="6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and</a:t>
            </a:r>
            <a:r>
              <a:rPr lang="en-US" sz="1600" spc="7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I</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don’t</a:t>
            </a:r>
            <a:r>
              <a:rPr lang="en-US" sz="1600" spc="7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want</a:t>
            </a:r>
            <a:r>
              <a:rPr lang="en-US" sz="1600" spc="8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to</a:t>
            </a:r>
            <a:r>
              <a:rPr lang="en-US" sz="1600" spc="7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pass</a:t>
            </a:r>
            <a:r>
              <a:rPr lang="en-US" sz="1600" spc="7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this</a:t>
            </a:r>
            <a:r>
              <a:rPr lang="en-US" sz="1600" spc="7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curse</a:t>
            </a:r>
            <a:r>
              <a:rPr lang="en-US" sz="1600" spc="6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on</a:t>
            </a:r>
            <a:r>
              <a:rPr lang="en-US" sz="1600" spc="7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to</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my family, my children or myself any more,” she wrote in a letter, an image of which was published by </a:t>
            </a:r>
            <a:r>
              <a:rPr lang="en-US" sz="1600" i="1" u="heavy" dirty="0">
                <a:solidFill>
                  <a:srgbClr val="001F5F"/>
                </a:solidFill>
                <a:effectLst/>
                <a:uFill>
                  <a:solidFill>
                    <a:srgbClr val="001F5F"/>
                  </a:solidFill>
                </a:uFill>
                <a:latin typeface="Arial" panose="020B0604020202020204" pitchFamily="34" charset="0"/>
                <a:ea typeface="Arial MT"/>
                <a:cs typeface="Arial MT"/>
                <a:hlinkClick r:id="rId4"/>
              </a:rPr>
              <a:t>I</a:t>
            </a:r>
            <a:r>
              <a:rPr lang="en-US" sz="1600" i="1" u="none" strike="noStrike" dirty="0">
                <a:solidFill>
                  <a:srgbClr val="001F5F"/>
                </a:solidFill>
                <a:effectLst/>
                <a:latin typeface="Arial" panose="020B0604020202020204" pitchFamily="34" charset="0"/>
                <a:ea typeface="Arial MT"/>
                <a:cs typeface="Arial MT"/>
                <a:hlinkClick r:id="rId4"/>
              </a:rPr>
              <a:t>l</a:t>
            </a:r>
            <a:r>
              <a:rPr lang="en-US" sz="1600" i="1" spc="5" dirty="0">
                <a:solidFill>
                  <a:srgbClr val="001F5F"/>
                </a:solidFill>
                <a:effectLst/>
                <a:latin typeface="Arial" panose="020B0604020202020204" pitchFamily="34" charset="0"/>
                <a:ea typeface="Arial MT"/>
                <a:cs typeface="Arial MT"/>
              </a:rPr>
              <a:t> </a:t>
            </a:r>
            <a:r>
              <a:rPr lang="en-US" sz="1600" i="1" u="heavy" dirty="0" err="1">
                <a:solidFill>
                  <a:srgbClr val="001F5F"/>
                </a:solidFill>
                <a:effectLst/>
                <a:uFill>
                  <a:solidFill>
                    <a:srgbClr val="001F5F"/>
                  </a:solidFill>
                </a:uFill>
                <a:latin typeface="Arial" panose="020B0604020202020204" pitchFamily="34" charset="0"/>
                <a:ea typeface="Arial MT"/>
                <a:cs typeface="Arial MT"/>
                <a:hlinkClick r:id="rId4"/>
              </a:rPr>
              <a:t>Messaggero</a:t>
            </a:r>
            <a:r>
              <a:rPr lang="en-US" sz="1600" dirty="0">
                <a:solidFill>
                  <a:srgbClr val="001F5F"/>
                </a:solidFill>
                <a:effectLst/>
                <a:latin typeface="Arial MT"/>
                <a:ea typeface="Arial MT"/>
                <a:cs typeface="Arial MT"/>
              </a:rPr>
              <a:t>.</a:t>
            </a:r>
            <a:endParaRPr lang="fr-FR" sz="1600" dirty="0">
              <a:effectLst/>
              <a:latin typeface="Arial MT"/>
              <a:ea typeface="Arial MT"/>
              <a:cs typeface="Arial MT"/>
            </a:endParaRPr>
          </a:p>
          <a:p>
            <a:pPr marL="63500">
              <a:spcBef>
                <a:spcPts val="10"/>
              </a:spcBef>
              <a:spcAft>
                <a:spcPts val="0"/>
              </a:spcAft>
            </a:pPr>
            <a:r>
              <a:rPr lang="en-US" sz="1600" dirty="0">
                <a:effectLst/>
                <a:latin typeface="Arial MT"/>
                <a:ea typeface="Arial MT"/>
                <a:cs typeface="Arial MT"/>
              </a:rPr>
              <a:t> </a:t>
            </a:r>
            <a:endParaRPr lang="fr-FR" sz="1600" dirty="0">
              <a:effectLst/>
              <a:latin typeface="Arial MT"/>
              <a:ea typeface="Arial MT"/>
              <a:cs typeface="Arial MT"/>
            </a:endParaRPr>
          </a:p>
          <a:p>
            <a:pPr marL="63500" algn="just">
              <a:spcBef>
                <a:spcPts val="5"/>
              </a:spcBef>
            </a:pPr>
            <a:r>
              <a:rPr lang="en-US" sz="1600" dirty="0">
                <a:solidFill>
                  <a:srgbClr val="001F5F"/>
                </a:solidFill>
                <a:effectLst/>
                <a:latin typeface="Arial MT"/>
                <a:ea typeface="Arial MT"/>
                <a:cs typeface="Arial MT"/>
              </a:rPr>
              <a:t>“Please</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forgive</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my</a:t>
            </a:r>
            <a:r>
              <a:rPr lang="en-US" sz="1600" spc="6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careless</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act</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that</a:t>
            </a:r>
            <a:r>
              <a:rPr lang="en-US" sz="1600" spc="4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I</a:t>
            </a:r>
            <a:r>
              <a:rPr lang="en-US" sz="1600" spc="6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did</a:t>
            </a:r>
            <a:r>
              <a:rPr lang="en-US" sz="1600" spc="4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years</a:t>
            </a:r>
            <a:r>
              <a:rPr lang="en-US" sz="1600" spc="3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ago.</a:t>
            </a:r>
            <a:r>
              <a:rPr lang="en-US" sz="1600" spc="6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I</a:t>
            </a:r>
            <a:r>
              <a:rPr lang="en-US" sz="1600" spc="6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really</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have</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learned</a:t>
            </a:r>
            <a:r>
              <a:rPr lang="en-US" sz="1600" spc="8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my</a:t>
            </a:r>
            <a:r>
              <a:rPr lang="en-US" sz="1600" spc="6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lesson.”</a:t>
            </a:r>
            <a:endParaRPr lang="fr-FR" sz="1600" dirty="0">
              <a:effectLst/>
              <a:latin typeface="Arial MT"/>
              <a:ea typeface="Arial MT"/>
              <a:cs typeface="Arial MT"/>
            </a:endParaRPr>
          </a:p>
          <a:p>
            <a:pPr marL="63500" marR="75565" algn="just">
              <a:lnSpc>
                <a:spcPct val="106000"/>
              </a:lnSpc>
              <a:spcBef>
                <a:spcPts val="1330"/>
              </a:spcBef>
              <a:spcAft>
                <a:spcPts val="0"/>
              </a:spcAft>
            </a:pPr>
            <a:r>
              <a:rPr lang="en-US" sz="1600" dirty="0">
                <a:solidFill>
                  <a:srgbClr val="001F5F"/>
                </a:solidFill>
                <a:effectLst/>
                <a:latin typeface="Arial MT"/>
                <a:ea typeface="Arial MT"/>
                <a:cs typeface="Arial MT"/>
              </a:rPr>
              <a:t>The letter was received by a travel agency who then handed the objects over to Pompeii’s gendarmerie</a:t>
            </a:r>
            <a:r>
              <a:rPr lang="en-US" sz="1600" spc="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police,</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a:t>
            </a:r>
            <a:r>
              <a:rPr lang="en-US" sz="1600" spc="5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Carabinieri,</a:t>
            </a:r>
            <a:r>
              <a:rPr lang="en-US" sz="1600" spc="6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a:t>
            </a:r>
            <a:r>
              <a:rPr lang="en-US" sz="1600" spc="60" dirty="0">
                <a:solidFill>
                  <a:srgbClr val="001F5F"/>
                </a:solidFill>
                <a:effectLst/>
                <a:latin typeface="Arial MT"/>
                <a:ea typeface="Arial MT"/>
                <a:cs typeface="Arial MT"/>
              </a:rPr>
              <a:t> </a:t>
            </a:r>
            <a:r>
              <a:rPr lang="en-US" sz="1600" i="1" dirty="0">
                <a:solidFill>
                  <a:srgbClr val="001F5F"/>
                </a:solidFill>
                <a:effectLst/>
                <a:latin typeface="Arial" panose="020B0604020202020204" pitchFamily="34" charset="0"/>
                <a:ea typeface="Arial MT"/>
                <a:cs typeface="Arial MT"/>
              </a:rPr>
              <a:t>Corriere</a:t>
            </a:r>
            <a:r>
              <a:rPr lang="en-US" sz="1600" i="1" spc="55" dirty="0">
                <a:solidFill>
                  <a:srgbClr val="001F5F"/>
                </a:solidFill>
                <a:effectLst/>
                <a:latin typeface="Arial" panose="020B0604020202020204" pitchFamily="34" charset="0"/>
                <a:ea typeface="Arial MT"/>
                <a:cs typeface="Arial MT"/>
              </a:rPr>
              <a:t> </a:t>
            </a:r>
            <a:r>
              <a:rPr lang="en-US" sz="1600" i="1" dirty="0" err="1">
                <a:solidFill>
                  <a:srgbClr val="001F5F"/>
                </a:solidFill>
                <a:effectLst/>
                <a:latin typeface="Arial" panose="020B0604020202020204" pitchFamily="34" charset="0"/>
                <a:ea typeface="Arial MT"/>
                <a:cs typeface="Arial MT"/>
              </a:rPr>
              <a:t>della</a:t>
            </a:r>
            <a:r>
              <a:rPr lang="en-US" sz="1600" i="1" spc="50" dirty="0">
                <a:solidFill>
                  <a:srgbClr val="001F5F"/>
                </a:solidFill>
                <a:effectLst/>
                <a:latin typeface="Arial" panose="020B0604020202020204" pitchFamily="34" charset="0"/>
                <a:ea typeface="Arial MT"/>
                <a:cs typeface="Arial MT"/>
              </a:rPr>
              <a:t> </a:t>
            </a:r>
            <a:r>
              <a:rPr lang="en-US" sz="1600" i="1" dirty="0">
                <a:solidFill>
                  <a:srgbClr val="001F5F"/>
                </a:solidFill>
                <a:effectLst/>
                <a:latin typeface="Arial" panose="020B0604020202020204" pitchFamily="34" charset="0"/>
                <a:ea typeface="Arial MT"/>
                <a:cs typeface="Arial MT"/>
              </a:rPr>
              <a:t>Sera</a:t>
            </a:r>
            <a:r>
              <a:rPr lang="en-US" sz="1600" i="1" spc="50" dirty="0">
                <a:solidFill>
                  <a:srgbClr val="001F5F"/>
                </a:solidFill>
                <a:effectLst/>
                <a:latin typeface="Arial" panose="020B0604020202020204" pitchFamily="34" charset="0"/>
                <a:ea typeface="Arial MT"/>
                <a:cs typeface="Arial MT"/>
              </a:rPr>
              <a:t> </a:t>
            </a:r>
            <a:r>
              <a:rPr lang="en-US" sz="1600" dirty="0">
                <a:solidFill>
                  <a:srgbClr val="001F5F"/>
                </a:solidFill>
                <a:effectLst/>
                <a:latin typeface="Arial MT"/>
                <a:ea typeface="Arial MT"/>
                <a:cs typeface="Arial MT"/>
              </a:rPr>
              <a:t>reported.</a:t>
            </a:r>
            <a:r>
              <a:rPr lang="en-US" sz="1600" spc="13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They</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have</a:t>
            </a:r>
            <a:r>
              <a:rPr lang="en-US" sz="1600" spc="5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been</a:t>
            </a:r>
            <a:r>
              <a:rPr lang="en-US" sz="1600" spc="5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returned</a:t>
            </a:r>
            <a:r>
              <a:rPr lang="en-US" sz="1600" spc="5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to</a:t>
            </a:r>
            <a:r>
              <a:rPr lang="en-US" sz="1600" spc="5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the</a:t>
            </a:r>
            <a:r>
              <a:rPr lang="en-US" sz="1600" spc="50"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park</a:t>
            </a:r>
            <a:r>
              <a:rPr lang="en-US" sz="1600" spc="45" dirty="0">
                <a:solidFill>
                  <a:srgbClr val="001F5F"/>
                </a:solidFill>
                <a:effectLst/>
                <a:latin typeface="Arial MT"/>
                <a:ea typeface="Arial MT"/>
                <a:cs typeface="Arial MT"/>
              </a:rPr>
              <a:t> </a:t>
            </a:r>
            <a:r>
              <a:rPr lang="en-US" sz="1600" dirty="0">
                <a:solidFill>
                  <a:srgbClr val="001F5F"/>
                </a:solidFill>
                <a:effectLst/>
                <a:latin typeface="Arial MT"/>
                <a:ea typeface="Arial MT"/>
                <a:cs typeface="Arial MT"/>
              </a:rPr>
              <a:t>safely.</a:t>
            </a:r>
            <a:endParaRPr lang="fr-FR" sz="1600" dirty="0">
              <a:effectLst/>
              <a:latin typeface="Arial MT"/>
              <a:ea typeface="Arial MT"/>
              <a:cs typeface="Arial MT"/>
            </a:endParaRPr>
          </a:p>
          <a:p>
            <a:pPr marL="63500" marR="72390" algn="just">
              <a:lnSpc>
                <a:spcPct val="106000"/>
              </a:lnSpc>
              <a:spcBef>
                <a:spcPts val="1210"/>
              </a:spcBef>
              <a:spcAft>
                <a:spcPts val="0"/>
              </a:spcAft>
            </a:pPr>
            <a:endParaRPr lang="fr-FR" sz="1100" dirty="0">
              <a:effectLst/>
              <a:latin typeface="Arial MT"/>
              <a:ea typeface="Arial MT"/>
              <a:cs typeface="Arial MT"/>
            </a:endParaRPr>
          </a:p>
        </p:txBody>
      </p:sp>
    </p:spTree>
    <p:extLst>
      <p:ext uri="{BB962C8B-B14F-4D97-AF65-F5344CB8AC3E}">
        <p14:creationId xmlns:p14="http://schemas.microsoft.com/office/powerpoint/2010/main" val="36066791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854F4806-DBD7-C02A-F355-BECFD7022B0F}"/>
              </a:ext>
            </a:extLst>
          </p:cNvPr>
          <p:cNvSpPr>
            <a:spLocks noGrp="1"/>
          </p:cNvSpPr>
          <p:nvPr>
            <p:ph type="ftr" sz="quarter" idx="11"/>
          </p:nvPr>
        </p:nvSpPr>
        <p:spPr/>
        <p:txBody>
          <a:bodyPr/>
          <a:lstStyle/>
          <a:p>
            <a:r>
              <a:rPr lang="fr-FR"/>
              <a:t>DULASP Intermediate M1 2025/2026</a:t>
            </a:r>
          </a:p>
        </p:txBody>
      </p:sp>
      <p:sp>
        <p:nvSpPr>
          <p:cNvPr id="5" name="ZoneTexte 4">
            <a:extLst>
              <a:ext uri="{FF2B5EF4-FFF2-40B4-BE49-F238E27FC236}">
                <a16:creationId xmlns:a16="http://schemas.microsoft.com/office/drawing/2014/main" id="{3A9123EB-7E63-4F27-0AA1-7D24093707DA}"/>
              </a:ext>
            </a:extLst>
          </p:cNvPr>
          <p:cNvSpPr txBox="1"/>
          <p:nvPr/>
        </p:nvSpPr>
        <p:spPr>
          <a:xfrm>
            <a:off x="1" y="70052"/>
            <a:ext cx="10916816" cy="6787948"/>
          </a:xfrm>
          <a:prstGeom prst="rect">
            <a:avLst/>
          </a:prstGeom>
          <a:noFill/>
        </p:spPr>
        <p:txBody>
          <a:bodyPr wrap="square">
            <a:spAutoFit/>
          </a:bodyPr>
          <a:lstStyle/>
          <a:p>
            <a:pPr marL="63500" marR="72390" algn="just">
              <a:lnSpc>
                <a:spcPct val="106000"/>
              </a:lnSpc>
              <a:spcBef>
                <a:spcPts val="1210"/>
              </a:spcBef>
              <a:spcAft>
                <a:spcPts val="0"/>
              </a:spcAft>
            </a:pPr>
            <a:r>
              <a:rPr lang="en-US" sz="1800" dirty="0">
                <a:solidFill>
                  <a:srgbClr val="001F5F"/>
                </a:solidFill>
                <a:effectLst/>
                <a:latin typeface="Arial MT"/>
                <a:ea typeface="Arial MT"/>
                <a:cs typeface="Arial MT"/>
              </a:rPr>
              <a:t>Thousands were killed in the ancient Roman city of Pompeii when </a:t>
            </a:r>
            <a:r>
              <a:rPr lang="en-US" sz="1800" dirty="0" err="1">
                <a:solidFill>
                  <a:srgbClr val="001F5F"/>
                </a:solidFill>
                <a:effectLst/>
                <a:latin typeface="Arial MT"/>
                <a:ea typeface="Arial MT"/>
                <a:cs typeface="Arial MT"/>
              </a:rPr>
              <a:t>neighbouring</a:t>
            </a:r>
            <a:r>
              <a:rPr lang="en-US" sz="1800" dirty="0">
                <a:solidFill>
                  <a:srgbClr val="001F5F"/>
                </a:solidFill>
                <a:effectLst/>
                <a:latin typeface="Arial MT"/>
                <a:ea typeface="Arial MT"/>
                <a:cs typeface="Arial MT"/>
              </a:rPr>
              <a:t> </a:t>
            </a:r>
            <a:r>
              <a:rPr lang="en-US" sz="1800" u="heavy" dirty="0">
                <a:solidFill>
                  <a:srgbClr val="001F5F"/>
                </a:solidFill>
                <a:effectLst/>
                <a:uFill>
                  <a:solidFill>
                    <a:srgbClr val="001F5F"/>
                  </a:solidFill>
                </a:uFill>
                <a:latin typeface="Arial MT"/>
                <a:ea typeface="Arial MT"/>
                <a:cs typeface="Arial MT"/>
                <a:hlinkClick r:id="rId2"/>
              </a:rPr>
              <a:t>Mount Vesuvius</a:t>
            </a:r>
            <a:r>
              <a:rPr lang="en-US" sz="1800" u="none" strike="noStrike" dirty="0">
                <a:solidFill>
                  <a:srgbClr val="001F5F"/>
                </a:solidFill>
                <a:effectLst/>
                <a:latin typeface="Arial MT"/>
                <a:ea typeface="Arial MT"/>
                <a:cs typeface="Arial MT"/>
                <a:hlinkClick r:id="rId2"/>
              </a:rPr>
              <a:t> </a:t>
            </a:r>
            <a:r>
              <a:rPr lang="en-US" sz="1800" dirty="0">
                <a:solidFill>
                  <a:srgbClr val="001F5F"/>
                </a:solidFill>
                <a:effectLst/>
                <a:latin typeface="Arial MT"/>
                <a:ea typeface="Arial MT"/>
                <a:cs typeface="Arial MT"/>
              </a:rPr>
              <a:t>erupted</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in 79 AD, preserved in their final throes by the millions of </a:t>
            </a:r>
            <a:r>
              <a:rPr lang="en-US" sz="1800" dirty="0" err="1">
                <a:solidFill>
                  <a:srgbClr val="001F5F"/>
                </a:solidFill>
                <a:effectLst/>
                <a:latin typeface="Arial MT"/>
                <a:ea typeface="Arial MT"/>
                <a:cs typeface="Arial MT"/>
              </a:rPr>
              <a:t>tonnes</a:t>
            </a:r>
            <a:r>
              <a:rPr lang="en-US" sz="1800" dirty="0">
                <a:solidFill>
                  <a:srgbClr val="001F5F"/>
                </a:solidFill>
                <a:effectLst/>
                <a:latin typeface="Arial MT"/>
                <a:ea typeface="Arial MT"/>
                <a:cs typeface="Arial MT"/>
              </a:rPr>
              <a:t> of volcanic ash that buried the city and</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hid</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it</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from</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humankind</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until</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it</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was</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rediscovered</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in</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late</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16th</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century.</a:t>
            </a:r>
            <a:endParaRPr lang="fr-FR" sz="1800" dirty="0">
              <a:effectLst/>
              <a:latin typeface="Arial MT"/>
              <a:ea typeface="Arial MT"/>
              <a:cs typeface="Arial MT"/>
            </a:endParaRPr>
          </a:p>
          <a:p>
            <a:pPr marL="63500" marR="73025" algn="just">
              <a:lnSpc>
                <a:spcPct val="107000"/>
              </a:lnSpc>
              <a:spcBef>
                <a:spcPts val="1220"/>
              </a:spcBef>
              <a:spcAft>
                <a:spcPts val="0"/>
              </a:spcAft>
            </a:pPr>
            <a:r>
              <a:rPr lang="en-US" sz="1800" dirty="0">
                <a:solidFill>
                  <a:srgbClr val="001F5F"/>
                </a:solidFill>
                <a:effectLst/>
                <a:latin typeface="Arial MT"/>
                <a:ea typeface="Arial MT"/>
                <a:cs typeface="Arial MT"/>
              </a:rPr>
              <a:t>The lost city’s discovery was critical in furthering modern understanding of the era – providing a frozen</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glimpse</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into</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daily</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life</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in</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Pompeii</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and</a:t>
            </a:r>
            <a:r>
              <a:rPr lang="en-US" sz="1800" spc="1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its</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residents’</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final</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moments.</a:t>
            </a:r>
            <a:endParaRPr lang="fr-FR" sz="1800" dirty="0">
              <a:effectLst/>
              <a:latin typeface="Arial MT"/>
              <a:ea typeface="Arial MT"/>
              <a:cs typeface="Arial MT"/>
            </a:endParaRPr>
          </a:p>
          <a:p>
            <a:pPr marL="63500" marR="76200" algn="just">
              <a:lnSpc>
                <a:spcPct val="106000"/>
              </a:lnSpc>
              <a:spcBef>
                <a:spcPts val="1395"/>
              </a:spcBef>
              <a:spcAft>
                <a:spcPts val="0"/>
              </a:spcAft>
            </a:pPr>
            <a:r>
              <a:rPr lang="en-US" sz="1800" dirty="0">
                <a:solidFill>
                  <a:srgbClr val="001F5F"/>
                </a:solidFill>
                <a:effectLst/>
                <a:latin typeface="Arial MT"/>
                <a:ea typeface="Arial MT"/>
                <a:cs typeface="Arial MT"/>
              </a:rPr>
              <a:t>Prior</a:t>
            </a:r>
            <a:r>
              <a:rPr lang="en-US" sz="1800" spc="-2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to</a:t>
            </a:r>
            <a:r>
              <a:rPr lang="en-US" sz="1800" spc="-4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this,</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historians</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had</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been</a:t>
            </a:r>
            <a:r>
              <a:rPr lang="en-US" sz="1800" spc="-2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largely</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reliant</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upon</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account</a:t>
            </a:r>
            <a:r>
              <a:rPr lang="en-US" sz="1800" spc="-2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of</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Pliny</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Younger,</a:t>
            </a:r>
            <a:r>
              <a:rPr lang="en-US" sz="1800" spc="-2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whose</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letters</a:t>
            </a:r>
            <a:r>
              <a:rPr lang="en-US" sz="1800" spc="-3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detailing</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atrocity</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told</a:t>
            </a:r>
            <a:r>
              <a:rPr lang="en-US" sz="1800" spc="-4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of</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residents</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being</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robbed</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of</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their</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faith</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in</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gods</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in</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their</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fear</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of</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witnessing</a:t>
            </a:r>
            <a:r>
              <a:rPr lang="en-US" sz="1800" spc="-3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what</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they</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believed</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to</a:t>
            </a:r>
            <a:r>
              <a:rPr lang="en-US" sz="1800" spc="-2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be</a:t>
            </a:r>
            <a:r>
              <a:rPr lang="en-US" sz="1800" spc="-2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final</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endless</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night”.</a:t>
            </a:r>
            <a:endParaRPr lang="fr-FR" sz="1800" dirty="0">
              <a:effectLst/>
              <a:latin typeface="Arial MT"/>
              <a:ea typeface="Arial MT"/>
              <a:cs typeface="Arial MT"/>
            </a:endParaRPr>
          </a:p>
          <a:p>
            <a:pPr marL="63500" algn="just">
              <a:spcBef>
                <a:spcPts val="1420"/>
              </a:spcBef>
            </a:pPr>
            <a:r>
              <a:rPr lang="en-US" sz="1800" dirty="0">
                <a:solidFill>
                  <a:srgbClr val="001F5F"/>
                </a:solidFill>
                <a:effectLst/>
                <a:latin typeface="Arial MT"/>
                <a:ea typeface="Arial MT"/>
                <a:cs typeface="Arial MT"/>
              </a:rPr>
              <a:t>“I</a:t>
            </a:r>
            <a:r>
              <a:rPr lang="en-US" sz="1800" spc="6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wanted</a:t>
            </a:r>
            <a:r>
              <a:rPr lang="en-US" sz="1800" spc="5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to</a:t>
            </a:r>
            <a:r>
              <a:rPr lang="en-US" sz="1800" spc="5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have</a:t>
            </a:r>
            <a:r>
              <a:rPr lang="en-US" sz="1800" spc="6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a:t>
            </a:r>
            <a:r>
              <a:rPr lang="en-US" sz="1800" spc="6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piece</a:t>
            </a:r>
            <a:r>
              <a:rPr lang="en-US" sz="1800" spc="5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of</a:t>
            </a:r>
            <a:r>
              <a:rPr lang="en-US" sz="1800" spc="6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history</a:t>
            </a:r>
            <a:r>
              <a:rPr lang="en-US" sz="1800" spc="4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that</a:t>
            </a:r>
            <a:r>
              <a:rPr lang="en-US" sz="1800" spc="6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couldn’t</a:t>
            </a:r>
            <a:r>
              <a:rPr lang="en-US" sz="1800" spc="5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be</a:t>
            </a:r>
            <a:r>
              <a:rPr lang="en-US" sz="1800" spc="5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bought,”</a:t>
            </a:r>
            <a:r>
              <a:rPr lang="en-US" sz="1800" spc="4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wrote</a:t>
            </a:r>
            <a:r>
              <a:rPr lang="en-US" sz="1800" spc="6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Nicole,</a:t>
            </a:r>
            <a:r>
              <a:rPr lang="en-US" sz="1800" spc="6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nearly</a:t>
            </a:r>
            <a:r>
              <a:rPr lang="en-US" sz="1800" spc="5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two</a:t>
            </a:r>
            <a:r>
              <a:rPr lang="en-US" sz="1800" spc="50" dirty="0">
                <a:solidFill>
                  <a:srgbClr val="001F5F"/>
                </a:solidFill>
                <a:effectLst/>
                <a:latin typeface="Arial MT"/>
                <a:ea typeface="Arial MT"/>
                <a:cs typeface="Arial MT"/>
              </a:rPr>
              <a:t> </a:t>
            </a:r>
            <a:r>
              <a:rPr lang="en-US" sz="1800" dirty="0" err="1">
                <a:solidFill>
                  <a:srgbClr val="001F5F"/>
                </a:solidFill>
                <a:effectLst/>
                <a:latin typeface="Arial MT"/>
                <a:ea typeface="Arial MT"/>
                <a:cs typeface="Arial MT"/>
              </a:rPr>
              <a:t>millenia</a:t>
            </a:r>
            <a:r>
              <a:rPr lang="en-US" sz="1800" spc="4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later.</a:t>
            </a:r>
            <a:endParaRPr lang="fr-FR" sz="1800" dirty="0">
              <a:effectLst/>
              <a:latin typeface="Arial MT"/>
              <a:ea typeface="Arial MT"/>
              <a:cs typeface="Arial MT"/>
            </a:endParaRPr>
          </a:p>
          <a:p>
            <a:pPr marL="63500" marR="76835" algn="just">
              <a:lnSpc>
                <a:spcPct val="106000"/>
              </a:lnSpc>
              <a:spcBef>
                <a:spcPts val="1320"/>
              </a:spcBef>
              <a:spcAft>
                <a:spcPts val="0"/>
              </a:spcAft>
            </a:pPr>
            <a:r>
              <a:rPr lang="en-US" sz="1800" spc="-5" dirty="0">
                <a:solidFill>
                  <a:srgbClr val="001F5F"/>
                </a:solidFill>
                <a:effectLst/>
                <a:latin typeface="Arial MT"/>
                <a:ea typeface="Arial MT"/>
                <a:cs typeface="Arial MT"/>
              </a:rPr>
              <a:t>“I</a:t>
            </a:r>
            <a:r>
              <a:rPr lang="en-US" sz="1800" spc="-25"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never</a:t>
            </a:r>
            <a:r>
              <a:rPr lang="en-US" sz="1800" spc="-25" dirty="0">
                <a:solidFill>
                  <a:srgbClr val="001F5F"/>
                </a:solidFill>
                <a:effectLst/>
                <a:latin typeface="Arial MT"/>
                <a:ea typeface="Arial MT"/>
                <a:cs typeface="Arial MT"/>
              </a:rPr>
              <a:t> </a:t>
            </a:r>
            <a:r>
              <a:rPr lang="en-US" sz="1800" spc="-5" dirty="0" err="1">
                <a:solidFill>
                  <a:srgbClr val="001F5F"/>
                </a:solidFill>
                <a:effectLst/>
                <a:latin typeface="Arial MT"/>
                <a:ea typeface="Arial MT"/>
                <a:cs typeface="Arial MT"/>
              </a:rPr>
              <a:t>realised</a:t>
            </a:r>
            <a:r>
              <a:rPr lang="en-US" sz="1800" spc="-3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or</a:t>
            </a:r>
            <a:r>
              <a:rPr lang="en-US" sz="1800" spc="-25"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thought</a:t>
            </a:r>
            <a:r>
              <a:rPr lang="en-US" sz="1800" spc="-2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about</a:t>
            </a:r>
            <a:r>
              <a:rPr lang="en-US" sz="1800" spc="-2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what</a:t>
            </a:r>
            <a:r>
              <a:rPr lang="en-US" sz="1800" spc="-2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I</a:t>
            </a:r>
            <a:r>
              <a:rPr lang="en-US" sz="1800" spc="-2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was</a:t>
            </a:r>
            <a:r>
              <a:rPr lang="en-US" sz="1800" spc="-3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actually</a:t>
            </a:r>
            <a:r>
              <a:rPr lang="en-US" sz="1800" spc="-25"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taking.</a:t>
            </a:r>
            <a:r>
              <a:rPr lang="en-US" sz="1800" spc="-2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I</a:t>
            </a:r>
            <a:r>
              <a:rPr lang="en-US" sz="1800" spc="-3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took</a:t>
            </a:r>
            <a:r>
              <a:rPr lang="en-US" sz="1800" spc="-25"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a</a:t>
            </a:r>
            <a:r>
              <a:rPr lang="en-US" sz="1800" spc="-25"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piece</a:t>
            </a:r>
            <a:r>
              <a:rPr lang="en-US" sz="1800" spc="-25"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of</a:t>
            </a:r>
            <a:r>
              <a:rPr lang="en-US" sz="1800" spc="-2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history</a:t>
            </a:r>
            <a:r>
              <a:rPr lang="en-US" sz="1800" spc="-25"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captured</a:t>
            </a:r>
            <a:r>
              <a:rPr lang="en-US" sz="1800" spc="-2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in</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time</a:t>
            </a:r>
            <a:r>
              <a:rPr lang="en-US" sz="1800" spc="-3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that has so much negative energy attached to it. People died in such a horrible way and I took tiles</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related</a:t>
            </a:r>
            <a:r>
              <a:rPr lang="en-US" sz="1800" spc="-5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to</a:t>
            </a:r>
            <a:r>
              <a:rPr lang="en-US" sz="1800" spc="-5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that</a:t>
            </a:r>
            <a:r>
              <a:rPr lang="en-US" sz="1800" spc="-4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kind</a:t>
            </a:r>
            <a:r>
              <a:rPr lang="en-US" sz="1800" spc="-5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of</a:t>
            </a:r>
            <a:r>
              <a:rPr lang="en-US" sz="1800" spc="-5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destruction.”</a:t>
            </a:r>
            <a:endParaRPr lang="fr-FR" sz="1800" dirty="0">
              <a:effectLst/>
              <a:latin typeface="Arial MT"/>
              <a:ea typeface="Arial MT"/>
              <a:cs typeface="Arial MT"/>
            </a:endParaRPr>
          </a:p>
          <a:p>
            <a:pPr marL="63500" algn="just">
              <a:spcBef>
                <a:spcPts val="1215"/>
              </a:spcBef>
            </a:pPr>
            <a:r>
              <a:rPr lang="en-US" sz="1800" dirty="0">
                <a:solidFill>
                  <a:srgbClr val="001F5F"/>
                </a:solidFill>
                <a:effectLst/>
                <a:latin typeface="Arial MT"/>
                <a:ea typeface="Arial MT"/>
                <a:cs typeface="Arial MT"/>
              </a:rPr>
              <a:t>Thefts</a:t>
            </a:r>
            <a:r>
              <a:rPr lang="en-US" sz="1800" spc="6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by</a:t>
            </a:r>
            <a:r>
              <a:rPr lang="en-US" sz="1800" spc="4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tourists</a:t>
            </a:r>
            <a:r>
              <a:rPr lang="en-US" sz="1800" spc="5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have</a:t>
            </a:r>
            <a:r>
              <a:rPr lang="en-US" sz="1800" spc="6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long</a:t>
            </a:r>
            <a:r>
              <a:rPr lang="en-US" sz="1800" spc="6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posed</a:t>
            </a:r>
            <a:r>
              <a:rPr lang="en-US" sz="1800" spc="5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a:t>
            </a:r>
            <a:r>
              <a:rPr lang="en-US" sz="1800" spc="6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problem</a:t>
            </a:r>
            <a:r>
              <a:rPr lang="en-US" sz="1800" spc="7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for</a:t>
            </a:r>
            <a:r>
              <a:rPr lang="en-US" sz="1800" spc="6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officials</a:t>
            </a:r>
            <a:r>
              <a:rPr lang="en-US" sz="1800" spc="6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at</a:t>
            </a:r>
            <a:r>
              <a:rPr lang="en-US" sz="1800" spc="5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a:t>
            </a:r>
            <a:r>
              <a:rPr lang="en-US" sz="1800" spc="5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archaeological</a:t>
            </a:r>
            <a:r>
              <a:rPr lang="en-US" sz="1800" spc="6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site.</a:t>
            </a:r>
            <a:endParaRPr lang="fr-FR" sz="1800" dirty="0">
              <a:effectLst/>
              <a:latin typeface="Arial MT"/>
              <a:ea typeface="Arial MT"/>
              <a:cs typeface="Arial MT"/>
            </a:endParaRPr>
          </a:p>
          <a:p>
            <a:pPr marL="63500" marR="74295" algn="just">
              <a:lnSpc>
                <a:spcPct val="107000"/>
              </a:lnSpc>
              <a:spcBef>
                <a:spcPts val="1320"/>
              </a:spcBef>
              <a:spcAft>
                <a:spcPts val="0"/>
              </a:spcAft>
            </a:pPr>
            <a:r>
              <a:rPr lang="en-US" sz="1800" dirty="0">
                <a:solidFill>
                  <a:srgbClr val="001F5F"/>
                </a:solidFill>
                <a:effectLst/>
                <a:latin typeface="Arial MT"/>
                <a:ea typeface="Arial MT"/>
                <a:cs typeface="Arial MT"/>
              </a:rPr>
              <a:t>In the past few years, however, “hundreds” of stolen items have been returned, with the park’s director</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general Massimo </a:t>
            </a:r>
            <a:r>
              <a:rPr lang="en-US" sz="1800" dirty="0" err="1">
                <a:solidFill>
                  <a:srgbClr val="001F5F"/>
                </a:solidFill>
                <a:effectLst/>
                <a:latin typeface="Arial MT"/>
                <a:ea typeface="Arial MT"/>
                <a:cs typeface="Arial MT"/>
              </a:rPr>
              <a:t>Osanna</a:t>
            </a:r>
            <a:r>
              <a:rPr lang="en-US" sz="1800" dirty="0">
                <a:solidFill>
                  <a:srgbClr val="001F5F"/>
                </a:solidFill>
                <a:effectLst/>
                <a:latin typeface="Arial MT"/>
                <a:ea typeface="Arial MT"/>
                <a:cs typeface="Arial MT"/>
              </a:rPr>
              <a:t> telling </a:t>
            </a:r>
            <a:r>
              <a:rPr lang="en-US" sz="1800" i="1" dirty="0">
                <a:solidFill>
                  <a:srgbClr val="001F5F"/>
                </a:solidFill>
                <a:effectLst/>
                <a:latin typeface="Arial" panose="020B0604020202020204" pitchFamily="34" charset="0"/>
                <a:ea typeface="Arial MT"/>
                <a:cs typeface="Arial MT"/>
              </a:rPr>
              <a:t>Il </a:t>
            </a:r>
            <a:r>
              <a:rPr lang="en-US" sz="1800" i="1" dirty="0" err="1">
                <a:solidFill>
                  <a:srgbClr val="001F5F"/>
                </a:solidFill>
                <a:effectLst/>
                <a:latin typeface="Arial" panose="020B0604020202020204" pitchFamily="34" charset="0"/>
                <a:ea typeface="Arial MT"/>
                <a:cs typeface="Arial MT"/>
              </a:rPr>
              <a:t>Messaggero</a:t>
            </a:r>
            <a:r>
              <a:rPr lang="en-US" sz="1800" i="1" dirty="0">
                <a:solidFill>
                  <a:srgbClr val="001F5F"/>
                </a:solidFill>
                <a:effectLst/>
                <a:latin typeface="Arial" panose="020B0604020202020204" pitchFamily="34" charset="0"/>
                <a:ea typeface="Arial MT"/>
                <a:cs typeface="Arial MT"/>
              </a:rPr>
              <a:t> </a:t>
            </a:r>
            <a:r>
              <a:rPr lang="en-US" sz="1800" dirty="0">
                <a:solidFill>
                  <a:srgbClr val="001F5F"/>
                </a:solidFill>
                <a:effectLst/>
                <a:latin typeface="Arial MT"/>
                <a:ea typeface="Arial MT"/>
                <a:cs typeface="Arial MT"/>
              </a:rPr>
              <a:t>in 2014: "People write expressing regret, having </a:t>
            </a:r>
            <a:r>
              <a:rPr lang="en-US" sz="1800" dirty="0" err="1">
                <a:solidFill>
                  <a:srgbClr val="001F5F"/>
                </a:solidFill>
                <a:effectLst/>
                <a:latin typeface="Arial MT"/>
                <a:ea typeface="Arial MT"/>
                <a:cs typeface="Arial MT"/>
              </a:rPr>
              <a:t>realised</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they</a:t>
            </a:r>
            <a:r>
              <a:rPr lang="en-US" sz="1800" spc="-1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have</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made</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terrible</a:t>
            </a:r>
            <a:r>
              <a:rPr lang="en-US" sz="1800" spc="-1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mistake</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and</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that</a:t>
            </a:r>
            <a:r>
              <a:rPr lang="en-US" sz="1800" spc="-1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they</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would</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never</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do</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it</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again</a:t>
            </a:r>
            <a:r>
              <a:rPr lang="en-US" sz="1800" spc="-1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and</a:t>
            </a:r>
            <a:r>
              <a:rPr lang="en-US" sz="1800" spc="-1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for</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this</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reason</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they</a:t>
            </a:r>
            <a:r>
              <a:rPr lang="en-US" sz="1800" spc="-1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are</a:t>
            </a:r>
            <a:r>
              <a:rPr lang="en-US" sz="1800" spc="-3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sending</a:t>
            </a:r>
            <a:r>
              <a:rPr lang="en-US" sz="1800" spc="-5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a:t>
            </a:r>
            <a:r>
              <a:rPr lang="en-US" sz="1800" spc="-5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stolen</a:t>
            </a:r>
            <a:r>
              <a:rPr lang="en-US" sz="1800" spc="-5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pieces</a:t>
            </a:r>
            <a:r>
              <a:rPr lang="en-US" sz="1800" spc="-4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back.</a:t>
            </a:r>
            <a:endParaRPr lang="fr-FR" sz="1800" dirty="0">
              <a:effectLst/>
              <a:latin typeface="Arial MT"/>
              <a:ea typeface="Arial MT"/>
              <a:cs typeface="Arial MT"/>
            </a:endParaRPr>
          </a:p>
          <a:p>
            <a:pPr marL="63500" marR="76200" algn="just">
              <a:lnSpc>
                <a:spcPct val="106000"/>
              </a:lnSpc>
              <a:spcBef>
                <a:spcPts val="1170"/>
              </a:spcBef>
              <a:spcAft>
                <a:spcPts val="0"/>
              </a:spcAft>
            </a:pPr>
            <a:r>
              <a:rPr lang="en-US" sz="1800" spc="-5" dirty="0">
                <a:solidFill>
                  <a:srgbClr val="001F5F"/>
                </a:solidFill>
                <a:effectLst/>
                <a:latin typeface="Arial MT"/>
                <a:ea typeface="Arial MT"/>
                <a:cs typeface="Arial MT"/>
              </a:rPr>
              <a:t>“But</a:t>
            </a:r>
            <a:r>
              <a:rPr lang="en-US" sz="1800" spc="-3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the</a:t>
            </a:r>
            <a:r>
              <a:rPr lang="en-US" sz="1800" spc="-25"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most</a:t>
            </a:r>
            <a:r>
              <a:rPr lang="en-US" sz="1800" spc="-35"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curious</a:t>
            </a:r>
            <a:r>
              <a:rPr lang="en-US" sz="1800" spc="-25"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thing,</a:t>
            </a:r>
            <a:r>
              <a:rPr lang="en-US" sz="1800" spc="-2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from</a:t>
            </a:r>
            <a:r>
              <a:rPr lang="en-US" sz="1800" spc="-25"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an</a:t>
            </a:r>
            <a:r>
              <a:rPr lang="en-US" sz="1800" spc="-30" dirty="0">
                <a:solidFill>
                  <a:srgbClr val="001F5F"/>
                </a:solidFill>
                <a:effectLst/>
                <a:latin typeface="Arial MT"/>
                <a:ea typeface="Arial MT"/>
                <a:cs typeface="Arial MT"/>
              </a:rPr>
              <a:t> </a:t>
            </a:r>
            <a:r>
              <a:rPr lang="en-US" sz="1800" spc="-5" dirty="0">
                <a:solidFill>
                  <a:srgbClr val="001F5F"/>
                </a:solidFill>
                <a:effectLst/>
                <a:latin typeface="Arial MT"/>
                <a:ea typeface="Arial MT"/>
                <a:cs typeface="Arial MT"/>
              </a:rPr>
              <a:t>anthropological</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point</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of</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view,</a:t>
            </a:r>
            <a:r>
              <a:rPr lang="en-US" sz="1800" spc="-2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are</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a:t>
            </a:r>
            <a:r>
              <a:rPr lang="en-US" sz="1800" spc="-3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letters</a:t>
            </a:r>
            <a:r>
              <a:rPr lang="en-US" sz="1800" spc="-3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that</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accompany</a:t>
            </a:r>
            <a:r>
              <a:rPr lang="en-US" sz="1800" spc="-2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the</a:t>
            </a:r>
            <a:r>
              <a:rPr lang="en-US" sz="1800" spc="-3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stolen</a:t>
            </a:r>
            <a:r>
              <a:rPr lang="en-US" sz="1800" spc="1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fragments</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which</a:t>
            </a:r>
            <a:r>
              <a:rPr lang="en-US" sz="1800" spc="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reveal</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a</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cross-section</a:t>
            </a:r>
            <a:r>
              <a:rPr lang="en-US" sz="1800" spc="1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of</a:t>
            </a:r>
            <a:r>
              <a:rPr lang="en-US" sz="1800" spc="25"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people</a:t>
            </a:r>
            <a:r>
              <a:rPr lang="en-US" sz="1800" spc="1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worth</a:t>
            </a:r>
            <a:r>
              <a:rPr lang="en-US" sz="1800" spc="20" dirty="0">
                <a:solidFill>
                  <a:srgbClr val="001F5F"/>
                </a:solidFill>
                <a:effectLst/>
                <a:latin typeface="Arial MT"/>
                <a:ea typeface="Arial MT"/>
                <a:cs typeface="Arial MT"/>
              </a:rPr>
              <a:t> </a:t>
            </a:r>
            <a:r>
              <a:rPr lang="en-US" sz="1800" dirty="0">
                <a:solidFill>
                  <a:srgbClr val="001F5F"/>
                </a:solidFill>
                <a:effectLst/>
                <a:latin typeface="Arial MT"/>
                <a:ea typeface="Arial MT"/>
                <a:cs typeface="Arial MT"/>
              </a:rPr>
              <a:t>studying.”</a:t>
            </a:r>
            <a:endParaRPr lang="fr-FR" dirty="0"/>
          </a:p>
        </p:txBody>
      </p:sp>
    </p:spTree>
    <p:extLst>
      <p:ext uri="{BB962C8B-B14F-4D97-AF65-F5344CB8AC3E}">
        <p14:creationId xmlns:p14="http://schemas.microsoft.com/office/powerpoint/2010/main" val="16241760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 name="Group 11">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6"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7" name="Isosceles Triangle 16">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8"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9"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0"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1" name="Isosceles Triangle 20">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9" name="Isosceles Triangle 21">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useBgFill="1">
        <p:nvSpPr>
          <p:cNvPr id="41" name="Rectangle 4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43" name="Rectangle 4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27">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29">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7"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6" name="Isosceles Triangle 35">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8"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0" name="Isosceles Triangle 39">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2" name="Freeform: Shape 41">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8" name="Graphic 8" descr="Crayon">
            <a:extLst>
              <a:ext uri="{FF2B5EF4-FFF2-40B4-BE49-F238E27FC236}">
                <a16:creationId xmlns:a16="http://schemas.microsoft.com/office/drawing/2014/main" id="{3A3BA1DC-49FA-6A2D-5912-3DEAFBC4FD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3856774" cy="3856774"/>
          </a:xfrm>
          <a:prstGeom prst="rect">
            <a:avLst/>
          </a:prstGeom>
        </p:spPr>
      </p:pic>
      <p:sp>
        <p:nvSpPr>
          <p:cNvPr id="5" name="ZoneTexte 4">
            <a:extLst>
              <a:ext uri="{FF2B5EF4-FFF2-40B4-BE49-F238E27FC236}">
                <a16:creationId xmlns:a16="http://schemas.microsoft.com/office/drawing/2014/main" id="{5FEDA288-3F9B-92FD-D7AF-AA12221803DE}"/>
              </a:ext>
            </a:extLst>
          </p:cNvPr>
          <p:cNvSpPr txBox="1"/>
          <p:nvPr/>
        </p:nvSpPr>
        <p:spPr>
          <a:xfrm>
            <a:off x="7265181" y="2263362"/>
            <a:ext cx="4845052" cy="3499675"/>
          </a:xfrm>
          <a:prstGeom prst="rect">
            <a:avLst/>
          </a:prstGeom>
        </p:spPr>
        <p:txBody>
          <a:bodyPr vert="horz" lIns="91440" tIns="45720" rIns="91440" bIns="45720" rtlCol="0" anchor="t">
            <a:normAutofit/>
          </a:bodyPr>
          <a:lstStyle/>
          <a:p>
            <a:pPr algn="just">
              <a:spcBef>
                <a:spcPts val="1000"/>
              </a:spcBef>
              <a:buClr>
                <a:schemeClr val="accent1"/>
              </a:buClr>
              <a:buSzPct val="80000"/>
            </a:pPr>
            <a:r>
              <a:rPr lang="en-US" sz="3200" b="1" dirty="0">
                <a:solidFill>
                  <a:srgbClr val="FFFFFF"/>
                </a:solidFill>
                <a:effectLst/>
              </a:rPr>
              <a:t>Task</a:t>
            </a:r>
            <a:r>
              <a:rPr lang="en-US" sz="3200" b="1" spc="45" dirty="0">
                <a:solidFill>
                  <a:srgbClr val="FFFFFF"/>
                </a:solidFill>
                <a:effectLst/>
              </a:rPr>
              <a:t> </a:t>
            </a:r>
            <a:r>
              <a:rPr lang="en-US" sz="3200" b="1" dirty="0">
                <a:solidFill>
                  <a:srgbClr val="FFFFFF"/>
                </a:solidFill>
                <a:effectLst/>
              </a:rPr>
              <a:t>#3:</a:t>
            </a:r>
            <a:r>
              <a:rPr lang="en-US" sz="3200" b="1" spc="40" dirty="0">
                <a:solidFill>
                  <a:srgbClr val="FFFFFF"/>
                </a:solidFill>
              </a:rPr>
              <a:t> </a:t>
            </a:r>
          </a:p>
          <a:p>
            <a:pPr algn="just">
              <a:spcBef>
                <a:spcPts val="1000"/>
              </a:spcBef>
              <a:buClr>
                <a:schemeClr val="accent1"/>
              </a:buClr>
              <a:buSzPct val="80000"/>
            </a:pPr>
            <a:r>
              <a:rPr lang="en-US" sz="3200" b="1" spc="40" dirty="0">
                <a:solidFill>
                  <a:srgbClr val="FFFFFF"/>
                </a:solidFill>
                <a:effectLst/>
              </a:rPr>
              <a:t>Visual </a:t>
            </a:r>
            <a:r>
              <a:rPr lang="en-US" sz="3200" b="1" spc="40" dirty="0">
                <a:solidFill>
                  <a:srgbClr val="FFFFFF"/>
                </a:solidFill>
              </a:rPr>
              <a:t>analysis</a:t>
            </a:r>
          </a:p>
          <a:p>
            <a:pPr algn="just">
              <a:spcBef>
                <a:spcPts val="1000"/>
              </a:spcBef>
              <a:buClr>
                <a:schemeClr val="accent1"/>
              </a:buClr>
              <a:buSzPct val="80000"/>
            </a:pPr>
            <a:r>
              <a:rPr lang="en-US" sz="3200" dirty="0">
                <a:solidFill>
                  <a:srgbClr val="FFFFFF"/>
                </a:solidFill>
                <a:effectLst/>
              </a:rPr>
              <a:t>(100</a:t>
            </a:r>
            <a:r>
              <a:rPr lang="en-US" sz="3200" spc="50" dirty="0">
                <a:solidFill>
                  <a:srgbClr val="FFFFFF"/>
                </a:solidFill>
                <a:effectLst/>
              </a:rPr>
              <a:t> </a:t>
            </a:r>
            <a:r>
              <a:rPr lang="en-US" sz="3200" dirty="0">
                <a:solidFill>
                  <a:srgbClr val="FFFFFF"/>
                </a:solidFill>
                <a:effectLst/>
              </a:rPr>
              <a:t>words</a:t>
            </a:r>
            <a:r>
              <a:rPr lang="en-US" sz="3200" dirty="0">
                <a:solidFill>
                  <a:srgbClr val="FFFFFF"/>
                </a:solidFill>
              </a:rPr>
              <a:t> minimum)</a:t>
            </a:r>
          </a:p>
        </p:txBody>
      </p:sp>
      <p:sp>
        <p:nvSpPr>
          <p:cNvPr id="2" name="Espace réservé du pied de page 1">
            <a:extLst>
              <a:ext uri="{FF2B5EF4-FFF2-40B4-BE49-F238E27FC236}">
                <a16:creationId xmlns:a16="http://schemas.microsoft.com/office/drawing/2014/main" id="{3949FCC6-C3FC-7A85-5B5C-30C0ED4D5B8F}"/>
              </a:ext>
            </a:extLst>
          </p:cNvPr>
          <p:cNvSpPr>
            <a:spLocks noGrp="1"/>
          </p:cNvSpPr>
          <p:nvPr>
            <p:ph type="ftr" sz="quarter" idx="11"/>
          </p:nvPr>
        </p:nvSpPr>
        <p:spPr>
          <a:xfrm>
            <a:off x="5246915" y="6041362"/>
            <a:ext cx="3329320" cy="365125"/>
          </a:xfrm>
        </p:spPr>
        <p:txBody>
          <a:bodyPr vert="horz" lIns="91440" tIns="45720" rIns="91440" bIns="45720" rtlCol="0" anchor="ctr">
            <a:normAutofit/>
          </a:bodyPr>
          <a:lstStyle/>
          <a:p>
            <a:pPr>
              <a:spcAft>
                <a:spcPts val="600"/>
              </a:spcAft>
            </a:pPr>
            <a:r>
              <a:rPr lang="en-US" kern="1200">
                <a:solidFill>
                  <a:srgbClr val="FFFFFF"/>
                </a:solidFill>
                <a:latin typeface="+mn-lt"/>
                <a:ea typeface="+mn-ea"/>
                <a:cs typeface="+mn-cs"/>
              </a:rPr>
              <a:t>DULASP Intermediate M1 2025/2026</a:t>
            </a:r>
          </a:p>
        </p:txBody>
      </p:sp>
    </p:spTree>
    <p:extLst>
      <p:ext uri="{BB962C8B-B14F-4D97-AF65-F5344CB8AC3E}">
        <p14:creationId xmlns:p14="http://schemas.microsoft.com/office/powerpoint/2010/main" val="16112670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C56FD9-6667-470F-BC55-0952DED1D2FE}"/>
              </a:ext>
            </a:extLst>
          </p:cNvPr>
          <p:cNvSpPr>
            <a:spLocks noGrp="1"/>
          </p:cNvSpPr>
          <p:nvPr>
            <p:ph type="title"/>
          </p:nvPr>
        </p:nvSpPr>
        <p:spPr/>
        <p:txBody>
          <a:bodyPr/>
          <a:lstStyle/>
          <a:p>
            <a:r>
              <a:rPr lang="fr-FR" dirty="0"/>
              <a:t>Over to </a:t>
            </a:r>
            <a:r>
              <a:rPr lang="fr-FR" dirty="0" err="1"/>
              <a:t>you</a:t>
            </a:r>
            <a:endParaRPr lang="fr-FR" dirty="0"/>
          </a:p>
        </p:txBody>
      </p:sp>
      <p:sp>
        <p:nvSpPr>
          <p:cNvPr id="4" name="Espace réservé du contenu 3">
            <a:extLst>
              <a:ext uri="{FF2B5EF4-FFF2-40B4-BE49-F238E27FC236}">
                <a16:creationId xmlns:a16="http://schemas.microsoft.com/office/drawing/2014/main" id="{84D279E3-84DA-4893-A6DF-F33B4173F08A}"/>
              </a:ext>
            </a:extLst>
          </p:cNvPr>
          <p:cNvSpPr>
            <a:spLocks noGrp="1"/>
          </p:cNvSpPr>
          <p:nvPr>
            <p:ph sz="half" idx="2"/>
          </p:nvPr>
        </p:nvSpPr>
        <p:spPr/>
        <p:txBody>
          <a:bodyPr>
            <a:normAutofit fontScale="55000" lnSpcReduction="20000"/>
          </a:bodyPr>
          <a:lstStyle/>
          <a:p>
            <a:r>
              <a:rPr lang="en-US" u="sng" dirty="0"/>
              <a:t>1Presnting the layout :</a:t>
            </a:r>
            <a:endParaRPr lang="fr-FR" dirty="0"/>
          </a:p>
          <a:p>
            <a:pPr marL="0" indent="0">
              <a:buNone/>
            </a:pPr>
            <a:r>
              <a:rPr lang="en-US" dirty="0"/>
              <a:t>The </a:t>
            </a:r>
            <a:r>
              <a:rPr lang="en-US" dirty="0" err="1"/>
              <a:t>informations</a:t>
            </a:r>
            <a:r>
              <a:rPr lang="en-US" dirty="0"/>
              <a:t> that we could have from this Ad are :</a:t>
            </a:r>
            <a:endParaRPr lang="fr-FR" dirty="0"/>
          </a:p>
          <a:p>
            <a:pPr marL="0" indent="0">
              <a:buNone/>
            </a:pPr>
            <a:r>
              <a:rPr lang="en-US" dirty="0"/>
              <a:t>The largest, central picture is </a:t>
            </a:r>
            <a:r>
              <a:rPr lang="en-US" dirty="0" err="1"/>
              <a:t>represnting</a:t>
            </a:r>
            <a:r>
              <a:rPr lang="en-US" dirty="0"/>
              <a:t> a </a:t>
            </a:r>
            <a:r>
              <a:rPr lang="en-US" dirty="0" err="1"/>
              <a:t>multipul</a:t>
            </a:r>
            <a:r>
              <a:rPr lang="en-US" dirty="0"/>
              <a:t> hands holding a various things of daily life represented by one hand.</a:t>
            </a:r>
            <a:endParaRPr lang="fr-FR" dirty="0"/>
          </a:p>
          <a:p>
            <a:pPr marL="0" indent="0">
              <a:buNone/>
            </a:pPr>
            <a:r>
              <a:rPr lang="en-US" dirty="0"/>
              <a:t>In the corner, we see a bottle of famous brand hand sanitizer « Dettol »</a:t>
            </a:r>
            <a:endParaRPr lang="fr-FR" dirty="0"/>
          </a:p>
          <a:p>
            <a:r>
              <a:rPr lang="en-US" u="sng" dirty="0"/>
              <a:t>2 Description the layout :</a:t>
            </a:r>
            <a:endParaRPr lang="fr-FR" dirty="0"/>
          </a:p>
          <a:p>
            <a:pPr marL="0" indent="0">
              <a:buNone/>
            </a:pPr>
            <a:r>
              <a:rPr lang="en-US" dirty="0"/>
              <a:t>This hands are holding a </a:t>
            </a:r>
            <a:r>
              <a:rPr lang="en-US" dirty="0" err="1"/>
              <a:t>diffrent</a:t>
            </a:r>
            <a:r>
              <a:rPr lang="en-US" dirty="0"/>
              <a:t> items like food (</a:t>
            </a:r>
            <a:r>
              <a:rPr lang="en-US" dirty="0" err="1"/>
              <a:t>hamburgur</a:t>
            </a:r>
            <a:r>
              <a:rPr lang="en-US" dirty="0"/>
              <a:t>), Medical items (</a:t>
            </a:r>
            <a:r>
              <a:rPr lang="en-US" dirty="0" err="1"/>
              <a:t>stethoscop</a:t>
            </a:r>
            <a:r>
              <a:rPr lang="en-US" dirty="0"/>
              <a:t>), daily life objects (remote, phone, money…) this objects we touch most of the time make us exposed to germs and bacteria, the brand which is placed in the corner is related to </a:t>
            </a:r>
            <a:r>
              <a:rPr lang="en-US" dirty="0" err="1"/>
              <a:t>disnfection</a:t>
            </a:r>
            <a:r>
              <a:rPr lang="en-US" dirty="0"/>
              <a:t>, protection and hygiene.</a:t>
            </a:r>
            <a:endParaRPr lang="fr-FR" dirty="0"/>
          </a:p>
          <a:p>
            <a:r>
              <a:rPr lang="en-US" u="sng" dirty="0"/>
              <a:t>3 </a:t>
            </a:r>
            <a:r>
              <a:rPr lang="en-US" u="sng" dirty="0" err="1"/>
              <a:t>Analysing</a:t>
            </a:r>
            <a:r>
              <a:rPr lang="en-US" u="sng" dirty="0"/>
              <a:t> :</a:t>
            </a:r>
            <a:endParaRPr lang="fr-FR" dirty="0"/>
          </a:p>
          <a:p>
            <a:pPr marL="0" indent="0">
              <a:buNone/>
            </a:pPr>
            <a:r>
              <a:rPr lang="en-US" dirty="0"/>
              <a:t>Hands are exposed to germs so the use of « Dettol » keeps you clean and safe, that’s why the Ad is using the cause and the </a:t>
            </a:r>
            <a:r>
              <a:rPr lang="en-US" dirty="0" err="1"/>
              <a:t>soution</a:t>
            </a:r>
            <a:r>
              <a:rPr lang="en-US" dirty="0"/>
              <a:t> on the same time (dirty hands full of germs Vs a famous brand of </a:t>
            </a:r>
            <a:r>
              <a:rPr lang="en-US" dirty="0" err="1"/>
              <a:t>cleannesse</a:t>
            </a:r>
            <a:r>
              <a:rPr lang="en-US" dirty="0"/>
              <a:t>)</a:t>
            </a:r>
            <a:endParaRPr lang="fr-FR" dirty="0"/>
          </a:p>
          <a:p>
            <a:r>
              <a:rPr lang="en-US" u="sng" dirty="0"/>
              <a:t>4 Opinion :</a:t>
            </a:r>
            <a:endParaRPr lang="fr-FR" dirty="0"/>
          </a:p>
          <a:p>
            <a:pPr marL="0" indent="0">
              <a:buNone/>
            </a:pPr>
            <a:r>
              <a:rPr lang="en-US" dirty="0"/>
              <a:t>I think this combination of the dirty hands and the most trusted brand is so logic, it’s encourages people to be more healthy and safe.</a:t>
            </a:r>
            <a:endParaRPr lang="fr-FR" dirty="0"/>
          </a:p>
          <a:p>
            <a:pPr marL="0" indent="0">
              <a:buNone/>
            </a:pPr>
            <a:endParaRPr lang="fr-FR" dirty="0"/>
          </a:p>
        </p:txBody>
      </p:sp>
      <p:sp>
        <p:nvSpPr>
          <p:cNvPr id="5" name="Espace réservé du pied de page 4">
            <a:extLst>
              <a:ext uri="{FF2B5EF4-FFF2-40B4-BE49-F238E27FC236}">
                <a16:creationId xmlns:a16="http://schemas.microsoft.com/office/drawing/2014/main" id="{85137FAB-926A-4CE0-99A0-C7CF80284BCB}"/>
              </a:ext>
            </a:extLst>
          </p:cNvPr>
          <p:cNvSpPr>
            <a:spLocks noGrp="1"/>
          </p:cNvSpPr>
          <p:nvPr>
            <p:ph type="ftr" sz="quarter" idx="11"/>
          </p:nvPr>
        </p:nvSpPr>
        <p:spPr/>
        <p:txBody>
          <a:bodyPr/>
          <a:lstStyle/>
          <a:p>
            <a:r>
              <a:rPr lang="fr-FR"/>
              <a:t>DULASP Intermediate M1 2025/2026</a:t>
            </a:r>
          </a:p>
        </p:txBody>
      </p:sp>
      <p:pic>
        <p:nvPicPr>
          <p:cNvPr id="6" name="Picture 2">
            <a:extLst>
              <a:ext uri="{FF2B5EF4-FFF2-40B4-BE49-F238E27FC236}">
                <a16:creationId xmlns:a16="http://schemas.microsoft.com/office/drawing/2014/main" id="{0E60023F-4AED-4585-93E5-C238E649F65D}"/>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1428681" y="2160588"/>
            <a:ext cx="2681426" cy="3881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9234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8ACA86-4DAB-4B40-9920-B6077E25A6DA}"/>
              </a:ext>
            </a:extLst>
          </p:cNvPr>
          <p:cNvSpPr>
            <a:spLocks noGrp="1"/>
          </p:cNvSpPr>
          <p:nvPr>
            <p:ph type="title"/>
          </p:nvPr>
        </p:nvSpPr>
        <p:spPr/>
        <p:txBody>
          <a:bodyPr/>
          <a:lstStyle/>
          <a:p>
            <a:r>
              <a:rPr lang="fr-FR" dirty="0"/>
              <a:t>Over to </a:t>
            </a:r>
            <a:r>
              <a:rPr lang="fr-FR" dirty="0" err="1"/>
              <a:t>you</a:t>
            </a:r>
            <a:endParaRPr lang="fr-FR" dirty="0"/>
          </a:p>
        </p:txBody>
      </p:sp>
      <p:sp>
        <p:nvSpPr>
          <p:cNvPr id="4" name="Espace réservé du contenu 3">
            <a:extLst>
              <a:ext uri="{FF2B5EF4-FFF2-40B4-BE49-F238E27FC236}">
                <a16:creationId xmlns:a16="http://schemas.microsoft.com/office/drawing/2014/main" id="{221655A5-487F-4D6B-B4D4-730B7C073C95}"/>
              </a:ext>
            </a:extLst>
          </p:cNvPr>
          <p:cNvSpPr>
            <a:spLocks noGrp="1"/>
          </p:cNvSpPr>
          <p:nvPr>
            <p:ph sz="half" idx="2"/>
          </p:nvPr>
        </p:nvSpPr>
        <p:spPr/>
        <p:txBody>
          <a:bodyPr>
            <a:normAutofit fontScale="92500" lnSpcReduction="10000"/>
          </a:bodyPr>
          <a:lstStyle/>
          <a:p>
            <a:pPr marL="0" indent="0">
              <a:buNone/>
            </a:pPr>
            <a:r>
              <a:rPr lang="en-US" u="sng" dirty="0"/>
              <a:t>Title: </a:t>
            </a:r>
            <a:r>
              <a:rPr lang="en-US" dirty="0"/>
              <a:t>Mother Earth. Top left corner.</a:t>
            </a:r>
            <a:br>
              <a:rPr lang="en-US" u="sng" dirty="0"/>
            </a:br>
            <a:r>
              <a:rPr lang="en-US" u="sng" dirty="0"/>
              <a:t>Date: </a:t>
            </a:r>
            <a:r>
              <a:rPr lang="en-US" dirty="0"/>
              <a:t>14/3/2018 – March 14th 2018.</a:t>
            </a:r>
            <a:br>
              <a:rPr lang="en-US" u="sng" dirty="0"/>
            </a:br>
            <a:r>
              <a:rPr lang="en-US" u="sng" dirty="0"/>
              <a:t>Illustrator: </a:t>
            </a:r>
            <a:r>
              <a:rPr lang="en-US" dirty="0"/>
              <a:t>Murdoch.</a:t>
            </a:r>
            <a:br>
              <a:rPr lang="en-US" dirty="0"/>
            </a:br>
            <a:r>
              <a:rPr lang="en-US" u="sng" dirty="0"/>
              <a:t>Text/Caption: </a:t>
            </a:r>
            <a:r>
              <a:rPr lang="en-US" dirty="0"/>
              <a:t>You’re the most beautiful planet in the galaxy – Why have you got that rubbish on your face?</a:t>
            </a:r>
            <a:endParaRPr lang="fr-FR" dirty="0"/>
          </a:p>
          <a:p>
            <a:pPr marL="0" indent="0">
              <a:buNone/>
            </a:pPr>
            <a:r>
              <a:rPr lang="en-US" u="sng" dirty="0"/>
              <a:t>Description: </a:t>
            </a:r>
            <a:r>
              <a:rPr lang="en-US" dirty="0"/>
              <a:t>Planet Earth covered by a plastic bag, the moon, stars, and Galaxy.</a:t>
            </a:r>
            <a:endParaRPr lang="fr-FR" dirty="0"/>
          </a:p>
          <a:p>
            <a:pPr marL="0" indent="0">
              <a:buNone/>
            </a:pPr>
            <a:r>
              <a:rPr lang="en-US" u="sng" dirty="0"/>
              <a:t>Goal : </a:t>
            </a:r>
            <a:r>
              <a:rPr lang="en-US" dirty="0"/>
              <a:t>Reducing the production and use of non-recyclable and single-use plastic by 2022.</a:t>
            </a:r>
            <a:endParaRPr lang="fr-FR" dirty="0"/>
          </a:p>
          <a:p>
            <a:pPr marL="0" indent="0">
              <a:buNone/>
            </a:pPr>
            <a:r>
              <a:rPr lang="en-US" u="sng" dirty="0"/>
              <a:t>Opinion:</a:t>
            </a:r>
            <a:r>
              <a:rPr lang="en-US" dirty="0"/>
              <a:t> Denouncing pollution, and the production and use of non-biodegradable bags.</a:t>
            </a:r>
            <a:endParaRPr lang="fr-FR" dirty="0"/>
          </a:p>
          <a:p>
            <a:endParaRPr lang="fr-FR" dirty="0"/>
          </a:p>
        </p:txBody>
      </p:sp>
      <p:sp>
        <p:nvSpPr>
          <p:cNvPr id="5" name="Espace réservé du pied de page 4">
            <a:extLst>
              <a:ext uri="{FF2B5EF4-FFF2-40B4-BE49-F238E27FC236}">
                <a16:creationId xmlns:a16="http://schemas.microsoft.com/office/drawing/2014/main" id="{2D478FC7-BD72-464B-941E-1089778C37B1}"/>
              </a:ext>
            </a:extLst>
          </p:cNvPr>
          <p:cNvSpPr>
            <a:spLocks noGrp="1"/>
          </p:cNvSpPr>
          <p:nvPr>
            <p:ph type="ftr" sz="quarter" idx="11"/>
          </p:nvPr>
        </p:nvSpPr>
        <p:spPr/>
        <p:txBody>
          <a:bodyPr/>
          <a:lstStyle/>
          <a:p>
            <a:r>
              <a:rPr lang="fr-FR"/>
              <a:t>DULASP Intermediate M1 2025/2026</a:t>
            </a:r>
          </a:p>
        </p:txBody>
      </p:sp>
      <p:pic>
        <p:nvPicPr>
          <p:cNvPr id="6" name="Espace réservé du contenu 5">
            <a:extLst>
              <a:ext uri="{FF2B5EF4-FFF2-40B4-BE49-F238E27FC236}">
                <a16:creationId xmlns:a16="http://schemas.microsoft.com/office/drawing/2014/main" id="{2C24B2FD-2401-4725-B374-9F39CDA4C635}"/>
              </a:ext>
            </a:extLst>
          </p:cNvPr>
          <p:cNvPicPr>
            <a:picLocks noGrp="1"/>
          </p:cNvPicPr>
          <p:nvPr>
            <p:ph sz="half" idx="1"/>
          </p:nvPr>
        </p:nvPicPr>
        <p:blipFill>
          <a:blip r:embed="rId2">
            <a:extLst>
              <a:ext uri="{28A0092B-C50C-407E-A947-70E740481C1C}">
                <a14:useLocalDpi xmlns:a14="http://schemas.microsoft.com/office/drawing/2010/main" val="0"/>
              </a:ext>
            </a:extLst>
          </a:blip>
          <a:stretch>
            <a:fillRect/>
          </a:stretch>
        </p:blipFill>
        <p:spPr>
          <a:xfrm>
            <a:off x="677863" y="2770595"/>
            <a:ext cx="4183062" cy="2661422"/>
          </a:xfrm>
          <a:prstGeom prst="rect">
            <a:avLst/>
          </a:prstGeom>
        </p:spPr>
      </p:pic>
    </p:spTree>
    <p:extLst>
      <p:ext uri="{BB962C8B-B14F-4D97-AF65-F5344CB8AC3E}">
        <p14:creationId xmlns:p14="http://schemas.microsoft.com/office/powerpoint/2010/main" val="2226817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2"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3"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4"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5"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6"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7"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8"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49" name="Picture 5" descr="A person reaching for a paper on a table full of paper and sticky notes">
            <a:extLst>
              <a:ext uri="{FF2B5EF4-FFF2-40B4-BE49-F238E27FC236}">
                <a16:creationId xmlns:a16="http://schemas.microsoft.com/office/drawing/2014/main" id="{7CB7359B-862F-EAA8-CB8F-01B7F28DDE8B}"/>
              </a:ext>
            </a:extLst>
          </p:cNvPr>
          <p:cNvPicPr>
            <a:picLocks noChangeAspect="1"/>
          </p:cNvPicPr>
          <p:nvPr/>
        </p:nvPicPr>
        <p:blipFill rotWithShape="1">
          <a:blip r:embed="rId2"/>
          <a:srcRect l="24756" r="22733"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3" name="ZoneTexte 2"/>
          <p:cNvSpPr txBox="1"/>
          <p:nvPr/>
        </p:nvSpPr>
        <p:spPr>
          <a:xfrm>
            <a:off x="4750256" y="1408524"/>
            <a:ext cx="5394941" cy="3665499"/>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4400" spc="600" dirty="0">
                <a:ln>
                  <a:solidFill>
                    <a:srgbClr val="00A98C"/>
                  </a:solidFill>
                </a:ln>
                <a:solidFill>
                  <a:schemeClr val="accent1"/>
                </a:solidFill>
                <a:effectLst>
                  <a:outerShdw blurRad="38100" dist="38100" dir="2700000" algn="tl">
                    <a:srgbClr val="000000">
                      <a:alpha val="43137"/>
                    </a:srgbClr>
                  </a:outerShdw>
                </a:effectLst>
                <a:latin typeface="+mj-lt"/>
                <a:ea typeface="+mj-ea"/>
                <a:cs typeface="+mj-cs"/>
              </a:rPr>
              <a:t>Media Mind Map</a:t>
            </a:r>
          </a:p>
          <a:p>
            <a:pPr algn="r">
              <a:lnSpc>
                <a:spcPct val="90000"/>
              </a:lnSpc>
              <a:spcBef>
                <a:spcPct val="0"/>
              </a:spcBef>
              <a:spcAft>
                <a:spcPts val="600"/>
              </a:spcAft>
            </a:pPr>
            <a:endParaRPr lang="en-US" sz="4400" spc="600" dirty="0">
              <a:ln>
                <a:solidFill>
                  <a:srgbClr val="00A98C"/>
                </a:solidFill>
              </a:ln>
              <a:solidFill>
                <a:schemeClr val="accent1"/>
              </a:solidFill>
              <a:effectLst>
                <a:outerShdw blurRad="38100" dist="38100" dir="2700000" algn="tl">
                  <a:srgbClr val="000000">
                    <a:alpha val="43137"/>
                  </a:srgbClr>
                </a:outerShdw>
              </a:effectLst>
              <a:latin typeface="+mj-lt"/>
              <a:ea typeface="+mj-ea"/>
              <a:cs typeface="+mj-cs"/>
            </a:endParaRPr>
          </a:p>
          <a:p>
            <a:pPr marL="342900" indent="-342900" algn="ctr">
              <a:lnSpc>
                <a:spcPct val="90000"/>
              </a:lnSpc>
              <a:spcBef>
                <a:spcPts val="1000"/>
              </a:spcBef>
              <a:buClr>
                <a:schemeClr val="accent1"/>
              </a:buClr>
              <a:buSzPct val="80000"/>
              <a:buFont typeface="Wingdings 3" charset="2"/>
              <a:buChar char=""/>
            </a:pPr>
            <a:r>
              <a:rPr lang="en-US" sz="2400" dirty="0">
                <a:solidFill>
                  <a:srgbClr val="002060"/>
                </a:solidFill>
                <a:latin typeface="Arial Narrow" panose="020B0606020202030204" pitchFamily="34" charset="0"/>
              </a:rPr>
              <a:t>1. Write down the types of media you read (newspapers, magazines, websites). </a:t>
            </a:r>
          </a:p>
          <a:p>
            <a:pPr marL="342900" indent="-342900" algn="ctr">
              <a:lnSpc>
                <a:spcPct val="90000"/>
              </a:lnSpc>
              <a:spcBef>
                <a:spcPts val="1000"/>
              </a:spcBef>
              <a:buClr>
                <a:schemeClr val="accent1"/>
              </a:buClr>
              <a:buSzPct val="80000"/>
              <a:buFont typeface="Wingdings 3" charset="2"/>
              <a:buChar char=""/>
            </a:pPr>
            <a:r>
              <a:rPr lang="en-US" sz="2400" dirty="0">
                <a:solidFill>
                  <a:srgbClr val="002060"/>
                </a:solidFill>
                <a:latin typeface="Arial Narrow" panose="020B0606020202030204" pitchFamily="34" charset="0"/>
              </a:rPr>
              <a:t>2. Then, classify them into categories: tabloid, broadsheet, lifestyle, sports, etc.</a:t>
            </a:r>
            <a:br>
              <a:rPr lang="en-US" sz="2400" dirty="0">
                <a:solidFill>
                  <a:srgbClr val="002060"/>
                </a:solidFill>
                <a:latin typeface="Arial Narrow" panose="020B0606020202030204" pitchFamily="34" charset="0"/>
              </a:rPr>
            </a:br>
            <a:endParaRPr lang="en-US" sz="2400" dirty="0">
              <a:solidFill>
                <a:srgbClr val="002060"/>
              </a:solidFill>
              <a:latin typeface="Arial Narrow" panose="020B0606020202030204" pitchFamily="34" charset="0"/>
            </a:endParaRPr>
          </a:p>
        </p:txBody>
      </p:sp>
      <p:sp>
        <p:nvSpPr>
          <p:cNvPr id="4" name="Espace réservé du pied de page 3"/>
          <p:cNvSpPr>
            <a:spLocks noGrp="1"/>
          </p:cNvSpPr>
          <p:nvPr>
            <p:ph type="ftr" sz="quarter" idx="11"/>
          </p:nvPr>
        </p:nvSpPr>
        <p:spPr>
          <a:xfrm>
            <a:off x="4711597" y="6041362"/>
            <a:ext cx="3404724"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DULASP Intermediate M1 2025/2026</a:t>
            </a:r>
          </a:p>
        </p:txBody>
      </p:sp>
    </p:spTree>
    <p:extLst>
      <p:ext uri="{BB962C8B-B14F-4D97-AF65-F5344CB8AC3E}">
        <p14:creationId xmlns:p14="http://schemas.microsoft.com/office/powerpoint/2010/main" val="37106872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09909D-5BC5-4B5C-B1AE-C3DDDE6C760C}"/>
              </a:ext>
            </a:extLst>
          </p:cNvPr>
          <p:cNvSpPr>
            <a:spLocks noGrp="1"/>
          </p:cNvSpPr>
          <p:nvPr>
            <p:ph type="title"/>
          </p:nvPr>
        </p:nvSpPr>
        <p:spPr/>
        <p:txBody>
          <a:bodyPr/>
          <a:lstStyle/>
          <a:p>
            <a:r>
              <a:rPr lang="fr-FR" dirty="0"/>
              <a:t>Over to </a:t>
            </a:r>
            <a:r>
              <a:rPr lang="fr-FR" dirty="0" err="1"/>
              <a:t>you</a:t>
            </a:r>
            <a:endParaRPr lang="fr-FR" dirty="0"/>
          </a:p>
        </p:txBody>
      </p:sp>
      <p:sp>
        <p:nvSpPr>
          <p:cNvPr id="4" name="Espace réservé du contenu 3">
            <a:extLst>
              <a:ext uri="{FF2B5EF4-FFF2-40B4-BE49-F238E27FC236}">
                <a16:creationId xmlns:a16="http://schemas.microsoft.com/office/drawing/2014/main" id="{61A1A32F-B3BF-4818-9E05-3EDBCFAAC90A}"/>
              </a:ext>
            </a:extLst>
          </p:cNvPr>
          <p:cNvSpPr>
            <a:spLocks noGrp="1"/>
          </p:cNvSpPr>
          <p:nvPr>
            <p:ph sz="half" idx="2"/>
          </p:nvPr>
        </p:nvSpPr>
        <p:spPr/>
        <p:txBody>
          <a:bodyPr>
            <a:normAutofit fontScale="92500" lnSpcReduction="10000"/>
          </a:bodyPr>
          <a:lstStyle/>
          <a:p>
            <a:r>
              <a:rPr lang="en-US" u="sng" dirty="0"/>
              <a:t>Analysis</a:t>
            </a:r>
            <a:endParaRPr lang="fr-FR" dirty="0"/>
          </a:p>
          <a:p>
            <a:pPr marL="0" indent="0">
              <a:buNone/>
            </a:pPr>
            <a:r>
              <a:rPr lang="en-US" dirty="0"/>
              <a:t>The cartoon was published on July 3, 2019.</a:t>
            </a:r>
            <a:br>
              <a:rPr lang="en-US" dirty="0"/>
            </a:br>
            <a:r>
              <a:rPr lang="en-US" dirty="0"/>
              <a:t>It shows a dead whale with blood forming the red circle of the Japanese flag.</a:t>
            </a:r>
            <a:br>
              <a:rPr lang="en-US" dirty="0"/>
            </a:br>
            <a:r>
              <a:rPr lang="en-US" dirty="0"/>
              <a:t>In the background, we see Mount Fuji and cherry blossom trees, symbols of Japan.</a:t>
            </a:r>
            <a:br>
              <a:rPr lang="en-US" dirty="0"/>
            </a:br>
            <a:r>
              <a:rPr lang="en-US" dirty="0"/>
              <a:t>The artist wants to criticize Japan’s decision to return to commercial whaling in 2019.</a:t>
            </a:r>
            <a:br>
              <a:rPr lang="en-US" dirty="0"/>
            </a:br>
            <a:r>
              <a:rPr lang="en-US" dirty="0"/>
              <a:t>The message is that this tradition of whaling damages Japan’s international image.</a:t>
            </a:r>
            <a:endParaRPr lang="fr-FR" dirty="0"/>
          </a:p>
          <a:p>
            <a:endParaRPr lang="fr-FR" dirty="0"/>
          </a:p>
        </p:txBody>
      </p:sp>
      <p:sp>
        <p:nvSpPr>
          <p:cNvPr id="5" name="Espace réservé du pied de page 4">
            <a:extLst>
              <a:ext uri="{FF2B5EF4-FFF2-40B4-BE49-F238E27FC236}">
                <a16:creationId xmlns:a16="http://schemas.microsoft.com/office/drawing/2014/main" id="{C1C8237D-C86A-4DF9-95ED-E3E8E417A6F5}"/>
              </a:ext>
            </a:extLst>
          </p:cNvPr>
          <p:cNvSpPr>
            <a:spLocks noGrp="1"/>
          </p:cNvSpPr>
          <p:nvPr>
            <p:ph type="ftr" sz="quarter" idx="11"/>
          </p:nvPr>
        </p:nvSpPr>
        <p:spPr/>
        <p:txBody>
          <a:bodyPr/>
          <a:lstStyle/>
          <a:p>
            <a:r>
              <a:rPr lang="fr-FR"/>
              <a:t>DULASP Intermediate M1 2025/2026</a:t>
            </a:r>
          </a:p>
        </p:txBody>
      </p:sp>
      <p:pic>
        <p:nvPicPr>
          <p:cNvPr id="6" name="Espace réservé du contenu 5" descr="Image chargée">
            <a:extLst>
              <a:ext uri="{FF2B5EF4-FFF2-40B4-BE49-F238E27FC236}">
                <a16:creationId xmlns:a16="http://schemas.microsoft.com/office/drawing/2014/main" id="{C45AB96B-0839-4B6D-94D3-85A673B98B08}"/>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77863" y="3022703"/>
            <a:ext cx="4183062" cy="2157207"/>
          </a:xfrm>
          <a:prstGeom prst="rect">
            <a:avLst/>
          </a:prstGeom>
          <a:noFill/>
          <a:ln>
            <a:noFill/>
          </a:ln>
        </p:spPr>
      </p:pic>
    </p:spTree>
    <p:extLst>
      <p:ext uri="{BB962C8B-B14F-4D97-AF65-F5344CB8AC3E}">
        <p14:creationId xmlns:p14="http://schemas.microsoft.com/office/powerpoint/2010/main" val="41872171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645B4E-DFAE-4EAE-B8CE-DF05C3D72DA3}"/>
              </a:ext>
            </a:extLst>
          </p:cNvPr>
          <p:cNvSpPr>
            <a:spLocks noGrp="1"/>
          </p:cNvSpPr>
          <p:nvPr>
            <p:ph type="title"/>
          </p:nvPr>
        </p:nvSpPr>
        <p:spPr/>
        <p:txBody>
          <a:bodyPr/>
          <a:lstStyle/>
          <a:p>
            <a:r>
              <a:rPr lang="fr-FR" dirty="0"/>
              <a:t>Over to </a:t>
            </a:r>
            <a:r>
              <a:rPr lang="fr-FR" dirty="0" err="1"/>
              <a:t>you</a:t>
            </a:r>
            <a:endParaRPr lang="fr-FR" dirty="0"/>
          </a:p>
        </p:txBody>
      </p:sp>
      <p:sp>
        <p:nvSpPr>
          <p:cNvPr id="4" name="Espace réservé du contenu 3">
            <a:extLst>
              <a:ext uri="{FF2B5EF4-FFF2-40B4-BE49-F238E27FC236}">
                <a16:creationId xmlns:a16="http://schemas.microsoft.com/office/drawing/2014/main" id="{13898170-C934-4E3F-90F8-AF64033CA736}"/>
              </a:ext>
            </a:extLst>
          </p:cNvPr>
          <p:cNvSpPr>
            <a:spLocks noGrp="1"/>
          </p:cNvSpPr>
          <p:nvPr>
            <p:ph sz="half" idx="2"/>
          </p:nvPr>
        </p:nvSpPr>
        <p:spPr/>
        <p:txBody>
          <a:bodyPr>
            <a:normAutofit fontScale="85000" lnSpcReduction="20000"/>
          </a:bodyPr>
          <a:lstStyle/>
          <a:p>
            <a:pPr marL="0" indent="0">
              <a:buNone/>
            </a:pPr>
            <a:r>
              <a:rPr lang="en-US" dirty="0"/>
              <a:t>The title is "Happy Labor Day" which if just consider the title it means people who works. But, in the center of poster we have an </a:t>
            </a:r>
            <a:r>
              <a:rPr lang="en-US" dirty="0" err="1"/>
              <a:t>artificiel</a:t>
            </a:r>
            <a:r>
              <a:rPr lang="en-US" dirty="0"/>
              <a:t> hand or robotic hand with a tool of a worker in it ,and a text on the hand that is </a:t>
            </a:r>
            <a:r>
              <a:rPr lang="en-US" dirty="0" err="1"/>
              <a:t>artificiel</a:t>
            </a:r>
            <a:r>
              <a:rPr lang="en-US" dirty="0"/>
              <a:t> intelligence. The hand’s picture has been put in foreground of the poster but the title is in the background that shows this technology has replaced humans . </a:t>
            </a:r>
            <a:endParaRPr lang="fr-FR" dirty="0"/>
          </a:p>
          <a:p>
            <a:pPr marL="0" indent="0">
              <a:buNone/>
            </a:pPr>
            <a:r>
              <a:rPr lang="en-US" dirty="0"/>
              <a:t>The color that is used in this picture is mostly a mixture of orange and yellow that both are the colors of technology. </a:t>
            </a:r>
            <a:endParaRPr lang="fr-FR" dirty="0"/>
          </a:p>
          <a:p>
            <a:pPr marL="0" indent="0">
              <a:buNone/>
            </a:pPr>
            <a:r>
              <a:rPr lang="en-US" dirty="0"/>
              <a:t>As a simple analysis and based on the date of the poster that has been posted I can say it is about how artificial intelligence has been used mostly instead of people in many and different sectors. </a:t>
            </a:r>
            <a:br>
              <a:rPr lang="en-US" dirty="0"/>
            </a:br>
            <a:endParaRPr lang="fr-FR" dirty="0"/>
          </a:p>
        </p:txBody>
      </p:sp>
      <p:sp>
        <p:nvSpPr>
          <p:cNvPr id="5" name="Espace réservé du pied de page 4">
            <a:extLst>
              <a:ext uri="{FF2B5EF4-FFF2-40B4-BE49-F238E27FC236}">
                <a16:creationId xmlns:a16="http://schemas.microsoft.com/office/drawing/2014/main" id="{1AA2897E-FCBA-4117-AE72-AF0E32ABC121}"/>
              </a:ext>
            </a:extLst>
          </p:cNvPr>
          <p:cNvSpPr>
            <a:spLocks noGrp="1"/>
          </p:cNvSpPr>
          <p:nvPr>
            <p:ph type="ftr" sz="quarter" idx="11"/>
          </p:nvPr>
        </p:nvSpPr>
        <p:spPr/>
        <p:txBody>
          <a:bodyPr/>
          <a:lstStyle/>
          <a:p>
            <a:r>
              <a:rPr lang="fr-FR"/>
              <a:t>DULASP Intermediate M1 2025/2026</a:t>
            </a:r>
          </a:p>
        </p:txBody>
      </p:sp>
      <p:pic>
        <p:nvPicPr>
          <p:cNvPr id="6" name="Picture 2">
            <a:extLst>
              <a:ext uri="{FF2B5EF4-FFF2-40B4-BE49-F238E27FC236}">
                <a16:creationId xmlns:a16="http://schemas.microsoft.com/office/drawing/2014/main" id="{4DEED71E-E64A-41EC-8201-F28421982E0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b="16045"/>
          <a:stretch/>
        </p:blipFill>
        <p:spPr bwMode="auto">
          <a:xfrm>
            <a:off x="606919" y="2574635"/>
            <a:ext cx="4183062" cy="2352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8336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Greenpeace - &quot;Save Water From Water&quot;">
            <a:extLst>
              <a:ext uri="{FF2B5EF4-FFF2-40B4-BE49-F238E27FC236}">
                <a16:creationId xmlns:a16="http://schemas.microsoft.com/office/drawing/2014/main" id="{719C0CEF-1C62-0298-896F-8577265E99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30" b="319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006B4832-B7CC-7848-179C-43CBD06CC4FE}"/>
              </a:ext>
            </a:extLst>
          </p:cNvPr>
          <p:cNvSpPr>
            <a:spLocks noGrp="1"/>
          </p:cNvSpPr>
          <p:nvPr>
            <p:ph type="ftr" sz="quarter" idx="11"/>
          </p:nvPr>
        </p:nvSpPr>
        <p:spPr>
          <a:xfrm>
            <a:off x="677334" y="6041362"/>
            <a:ext cx="6297612" cy="365125"/>
          </a:xfrm>
        </p:spPr>
        <p:txBody>
          <a:bodyPr>
            <a:normAutofit/>
          </a:bodyPr>
          <a:lstStyle/>
          <a:p>
            <a:pPr>
              <a:spcAft>
                <a:spcPts val="600"/>
              </a:spcAft>
            </a:pPr>
            <a:r>
              <a:rPr lang="fr-FR">
                <a:solidFill>
                  <a:srgbClr val="FFFFFF"/>
                </a:solidFill>
              </a:rPr>
              <a:t>DULASP Intermediate M1 2025/2026</a:t>
            </a:r>
          </a:p>
        </p:txBody>
      </p:sp>
    </p:spTree>
    <p:extLst>
      <p:ext uri="{BB962C8B-B14F-4D97-AF65-F5344CB8AC3E}">
        <p14:creationId xmlns:p14="http://schemas.microsoft.com/office/powerpoint/2010/main" val="20057628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8" name="Group 93">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5" name="Straight Connector 94">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9"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0"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1" name="Isosceles Triangle 98">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2"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3"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4"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5" name="Isosceles Triangle 102">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6" name="Isosceles Triangle 103">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41" name="Picture 5" descr="Writing an appointment on a paper agenda">
            <a:extLst>
              <a:ext uri="{FF2B5EF4-FFF2-40B4-BE49-F238E27FC236}">
                <a16:creationId xmlns:a16="http://schemas.microsoft.com/office/drawing/2014/main" id="{FADB3EC8-624D-3F33-4A3B-2A0572BB1FD9}"/>
              </a:ext>
            </a:extLst>
          </p:cNvPr>
          <p:cNvPicPr>
            <a:picLocks noChangeAspect="1"/>
          </p:cNvPicPr>
          <p:nvPr/>
        </p:nvPicPr>
        <p:blipFill rotWithShape="1">
          <a:blip r:embed="rId2"/>
          <a:srcRect t="9091" r="52264"/>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4" name="ZoneTexte 3">
            <a:extLst>
              <a:ext uri="{FF2B5EF4-FFF2-40B4-BE49-F238E27FC236}">
                <a16:creationId xmlns:a16="http://schemas.microsoft.com/office/drawing/2014/main" id="{634CDF8B-B782-1ACE-B222-E78D7BB03D44}"/>
              </a:ext>
            </a:extLst>
          </p:cNvPr>
          <p:cNvSpPr txBox="1"/>
          <p:nvPr/>
        </p:nvSpPr>
        <p:spPr>
          <a:xfrm>
            <a:off x="4032252" y="1626089"/>
            <a:ext cx="5779050" cy="2913000"/>
          </a:xfrm>
          <a:prstGeom prst="rect">
            <a:avLst/>
          </a:prstGeom>
        </p:spPr>
        <p:txBody>
          <a:bodyPr vert="horz" lIns="91440" tIns="45720" rIns="91440" bIns="45720" rtlCol="0" anchor="b">
            <a:normAutofit/>
          </a:bodyPr>
          <a:lstStyle/>
          <a:p>
            <a:pPr algn="r">
              <a:lnSpc>
                <a:spcPct val="90000"/>
              </a:lnSpc>
              <a:spcBef>
                <a:spcPct val="0"/>
              </a:spcBef>
              <a:spcAft>
                <a:spcPts val="600"/>
              </a:spcAft>
              <a:buClr>
                <a:schemeClr val="accent1"/>
              </a:buClr>
              <a:buSzPct val="80000"/>
            </a:pPr>
            <a:r>
              <a:rPr lang="en-US" sz="3800" dirty="0">
                <a:solidFill>
                  <a:schemeClr val="accent1"/>
                </a:solidFill>
                <a:latin typeface="+mj-lt"/>
                <a:ea typeface="+mj-ea"/>
                <a:cs typeface="+mj-cs"/>
              </a:rPr>
              <a:t>FRIENDLY REMINDER: </a:t>
            </a:r>
          </a:p>
          <a:p>
            <a:pPr algn="r">
              <a:lnSpc>
                <a:spcPct val="90000"/>
              </a:lnSpc>
              <a:spcBef>
                <a:spcPct val="0"/>
              </a:spcBef>
              <a:spcAft>
                <a:spcPts val="600"/>
              </a:spcAft>
              <a:buClr>
                <a:schemeClr val="accent1"/>
              </a:buClr>
              <a:buSzPct val="80000"/>
            </a:pPr>
            <a:r>
              <a:rPr lang="en-US" sz="3800" dirty="0">
                <a:solidFill>
                  <a:schemeClr val="accent1"/>
                </a:solidFill>
                <a:latin typeface="+mj-lt"/>
                <a:ea typeface="+mj-ea"/>
                <a:cs typeface="+mj-cs"/>
              </a:rPr>
              <a:t>the first assessment is next week!</a:t>
            </a:r>
          </a:p>
        </p:txBody>
      </p:sp>
      <p:sp>
        <p:nvSpPr>
          <p:cNvPr id="2" name="Espace réservé du pied de page 1">
            <a:extLst>
              <a:ext uri="{FF2B5EF4-FFF2-40B4-BE49-F238E27FC236}">
                <a16:creationId xmlns:a16="http://schemas.microsoft.com/office/drawing/2014/main" id="{D90776BA-35B9-9B8F-7467-BCAB78ADE5F8}"/>
              </a:ext>
            </a:extLst>
          </p:cNvPr>
          <p:cNvSpPr>
            <a:spLocks noGrp="1"/>
          </p:cNvSpPr>
          <p:nvPr>
            <p:ph type="ftr" sz="quarter" idx="11"/>
          </p:nvPr>
        </p:nvSpPr>
        <p:spPr>
          <a:xfrm>
            <a:off x="4711597" y="6041362"/>
            <a:ext cx="3404724"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DULASP Intermediate M1 2025/2026</a:t>
            </a:r>
          </a:p>
        </p:txBody>
      </p:sp>
    </p:spTree>
    <p:extLst>
      <p:ext uri="{BB962C8B-B14F-4D97-AF65-F5344CB8AC3E}">
        <p14:creationId xmlns:p14="http://schemas.microsoft.com/office/powerpoint/2010/main" val="24225285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66E0C31-7ECA-460A-9E8C-C65ACB40C3E5}"/>
              </a:ext>
            </a:extLst>
          </p:cNvPr>
          <p:cNvSpPr>
            <a:spLocks noGrp="1"/>
          </p:cNvSpPr>
          <p:nvPr>
            <p:ph type="ftr" sz="quarter" idx="11"/>
          </p:nvPr>
        </p:nvSpPr>
        <p:spPr/>
        <p:txBody>
          <a:bodyPr/>
          <a:lstStyle/>
          <a:p>
            <a:r>
              <a:rPr lang="fr-FR"/>
              <a:t>DULASP Intermediate M1 2025/2026</a:t>
            </a:r>
            <a:endParaRPr lang="fr-FR" dirty="0"/>
          </a:p>
        </p:txBody>
      </p:sp>
      <p:sp>
        <p:nvSpPr>
          <p:cNvPr id="5" name="ZoneTexte 4">
            <a:extLst>
              <a:ext uri="{FF2B5EF4-FFF2-40B4-BE49-F238E27FC236}">
                <a16:creationId xmlns:a16="http://schemas.microsoft.com/office/drawing/2014/main" id="{035ADF20-9D82-4FF7-92DB-338E5D884C70}"/>
              </a:ext>
            </a:extLst>
          </p:cNvPr>
          <p:cNvSpPr txBox="1"/>
          <p:nvPr/>
        </p:nvSpPr>
        <p:spPr>
          <a:xfrm>
            <a:off x="3381354" y="5210365"/>
            <a:ext cx="6026727" cy="830997"/>
          </a:xfrm>
          <a:prstGeom prst="rect">
            <a:avLst/>
          </a:prstGeom>
          <a:noFill/>
        </p:spPr>
        <p:txBody>
          <a:bodyPr wrap="square" rtlCol="0">
            <a:spAutoFit/>
          </a:bodyPr>
          <a:lstStyle/>
          <a:p>
            <a:r>
              <a:rPr lang="fr-FR" sz="4800" spc="600" dirty="0">
                <a:ln>
                  <a:solidFill>
                    <a:schemeClr val="accent1"/>
                  </a:solidFill>
                </a:ln>
                <a:solidFill>
                  <a:srgbClr val="002060"/>
                </a:solidFill>
                <a:effectLst>
                  <a:outerShdw blurRad="38100" dist="38100" dir="2700000" algn="tl">
                    <a:srgbClr val="000000">
                      <a:alpha val="43137"/>
                    </a:srgbClr>
                  </a:outerShdw>
                </a:effectLst>
                <a:latin typeface="Arial Narrow" panose="020B0606020202030204" pitchFamily="34" charset="0"/>
              </a:rPr>
              <a:t>To </a:t>
            </a:r>
            <a:r>
              <a:rPr lang="fr-FR" sz="4800" spc="600" dirty="0" err="1">
                <a:ln>
                  <a:solidFill>
                    <a:schemeClr val="accent1"/>
                  </a:solidFill>
                </a:ln>
                <a:solidFill>
                  <a:srgbClr val="002060"/>
                </a:solidFill>
                <a:effectLst>
                  <a:outerShdw blurRad="38100" dist="38100" dir="2700000" algn="tl">
                    <a:srgbClr val="000000">
                      <a:alpha val="43137"/>
                    </a:srgbClr>
                  </a:outerShdw>
                </a:effectLst>
                <a:latin typeface="Arial Narrow" panose="020B0606020202030204" pitchFamily="34" charset="0"/>
              </a:rPr>
              <a:t>be</a:t>
            </a:r>
            <a:r>
              <a:rPr lang="fr-FR" sz="4800" spc="600" dirty="0">
                <a:ln>
                  <a:solidFill>
                    <a:schemeClr val="accent1"/>
                  </a:solidFill>
                </a:ln>
                <a:solidFill>
                  <a:srgbClr val="002060"/>
                </a:solidFill>
                <a:effectLst>
                  <a:outerShdw blurRad="38100" dist="38100" dir="2700000" algn="tl">
                    <a:srgbClr val="000000">
                      <a:alpha val="43137"/>
                    </a:srgbClr>
                  </a:outerShdw>
                </a:effectLst>
                <a:latin typeface="Arial Narrow" panose="020B0606020202030204" pitchFamily="34" charset="0"/>
              </a:rPr>
              <a:t> </a:t>
            </a:r>
            <a:r>
              <a:rPr lang="fr-FR" sz="4800" spc="600" dirty="0" err="1">
                <a:ln>
                  <a:solidFill>
                    <a:schemeClr val="accent1"/>
                  </a:solidFill>
                </a:ln>
                <a:solidFill>
                  <a:srgbClr val="002060"/>
                </a:solidFill>
                <a:effectLst>
                  <a:outerShdw blurRad="38100" dist="38100" dir="2700000" algn="tl">
                    <a:srgbClr val="000000">
                      <a:alpha val="43137"/>
                    </a:srgbClr>
                  </a:outerShdw>
                </a:effectLst>
                <a:latin typeface="Arial Narrow" panose="020B0606020202030204" pitchFamily="34" charset="0"/>
              </a:rPr>
              <a:t>continued</a:t>
            </a:r>
            <a:r>
              <a:rPr lang="fr-FR" sz="4800" spc="600" dirty="0">
                <a:ln>
                  <a:solidFill>
                    <a:schemeClr val="accent1"/>
                  </a:solidFill>
                </a:ln>
                <a:solidFill>
                  <a:srgbClr val="002060"/>
                </a:solidFill>
                <a:effectLst>
                  <a:outerShdw blurRad="38100" dist="38100" dir="2700000" algn="tl">
                    <a:srgbClr val="000000">
                      <a:alpha val="43137"/>
                    </a:srgbClr>
                  </a:outerShdw>
                </a:effectLst>
                <a:latin typeface="Arial Narrow" panose="020B0606020202030204" pitchFamily="34" charset="0"/>
              </a:rPr>
              <a:t>…</a:t>
            </a:r>
            <a:endParaRPr lang="fr-FR" sz="4800" dirty="0"/>
          </a:p>
        </p:txBody>
      </p:sp>
    </p:spTree>
    <p:extLst>
      <p:ext uri="{BB962C8B-B14F-4D97-AF65-F5344CB8AC3E}">
        <p14:creationId xmlns:p14="http://schemas.microsoft.com/office/powerpoint/2010/main" val="14442398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duotone>
              <a:schemeClr val="accent2">
                <a:shade val="45000"/>
                <a:satMod val="135000"/>
              </a:schemeClr>
              <a:prstClr val="white"/>
            </a:duotone>
          </a:blip>
          <a:srcRect l="-1" r="-4693"/>
          <a:stretch/>
        </p:blipFill>
        <p:spPr>
          <a:xfrm>
            <a:off x="0" y="1804816"/>
            <a:ext cx="9503312" cy="5053184"/>
          </a:xfrm>
          <a:prstGeom prst="rect">
            <a:avLst/>
          </a:prstGeom>
        </p:spPr>
      </p:pic>
      <p:sp>
        <p:nvSpPr>
          <p:cNvPr id="2" name="Titre 1"/>
          <p:cNvSpPr>
            <a:spLocks noGrp="1"/>
          </p:cNvSpPr>
          <p:nvPr>
            <p:ph type="ctrTitle"/>
          </p:nvPr>
        </p:nvSpPr>
        <p:spPr>
          <a:xfrm>
            <a:off x="872309" y="190168"/>
            <a:ext cx="8733844" cy="2474374"/>
          </a:xfrm>
          <a:ln>
            <a:solidFill>
              <a:schemeClr val="bg1"/>
            </a:solidFill>
          </a:ln>
        </p:spPr>
        <p:txBody>
          <a:bodyPr/>
          <a:lstStyle/>
          <a:p>
            <a:pPr algn="l"/>
            <a:r>
              <a:rPr lang="fr-FR" sz="5400" i="1" spc="300" dirty="0">
                <a:ln>
                  <a:solidFill>
                    <a:schemeClr val="accent1">
                      <a:lumMod val="60000"/>
                      <a:lumOff val="40000"/>
                    </a:schemeClr>
                  </a:solidFill>
                </a:ln>
                <a:solidFill>
                  <a:schemeClr val="accent2"/>
                </a:solidFill>
                <a:effectLst>
                  <a:outerShdw blurRad="38100" dist="38100" dir="2700000" algn="tl">
                    <a:srgbClr val="000000">
                      <a:alpha val="43137"/>
                    </a:srgbClr>
                  </a:outerShdw>
                </a:effectLst>
                <a:latin typeface="Arial Narrow" panose="020B0606020202030204" pitchFamily="34" charset="0"/>
              </a:rPr>
              <a:t>Part II. Professional communication</a:t>
            </a:r>
            <a:endParaRPr lang="fr-FR" dirty="0">
              <a:ln>
                <a:solidFill>
                  <a:schemeClr val="accent1">
                    <a:lumMod val="60000"/>
                    <a:lumOff val="40000"/>
                  </a:schemeClr>
                </a:solidFill>
              </a:ln>
              <a:solidFill>
                <a:schemeClr val="accent2">
                  <a:lumMod val="75000"/>
                </a:schemeClr>
              </a:solidFill>
            </a:endParaRPr>
          </a:p>
        </p:txBody>
      </p:sp>
    </p:spTree>
    <p:extLst>
      <p:ext uri="{BB962C8B-B14F-4D97-AF65-F5344CB8AC3E}">
        <p14:creationId xmlns:p14="http://schemas.microsoft.com/office/powerpoint/2010/main" val="8983994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5" name="Isosceles Triangle 14">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6"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Isosceles Triangle 18">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0" name="Isosceles Triangle 19">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p:nvSpPr>
          <p:cNvPr id="2" name="Titre 1">
            <a:extLst>
              <a:ext uri="{FF2B5EF4-FFF2-40B4-BE49-F238E27FC236}">
                <a16:creationId xmlns:a16="http://schemas.microsoft.com/office/drawing/2014/main" id="{BD556B52-044A-481C-961C-AA134B075328}"/>
              </a:ext>
            </a:extLst>
          </p:cNvPr>
          <p:cNvSpPr>
            <a:spLocks noGrp="1"/>
          </p:cNvSpPr>
          <p:nvPr>
            <p:ph type="title"/>
          </p:nvPr>
        </p:nvSpPr>
        <p:spPr>
          <a:xfrm>
            <a:off x="4974337" y="1265314"/>
            <a:ext cx="4299666" cy="3249131"/>
          </a:xfrm>
        </p:spPr>
        <p:txBody>
          <a:bodyPr vert="horz" lIns="91440" tIns="45720" rIns="91440" bIns="45720" rtlCol="0" anchor="b">
            <a:normAutofit/>
          </a:bodyPr>
          <a:lstStyle/>
          <a:p>
            <a:r>
              <a:rPr lang="en-US" sz="4200" b="1" kern="1200" spc="600" dirty="0">
                <a:solidFill>
                  <a:schemeClr val="accent1"/>
                </a:solidFill>
                <a:effectLst>
                  <a:outerShdw blurRad="38100" dist="38100" dir="2700000" algn="tl">
                    <a:srgbClr val="000000">
                      <a:alpha val="43137"/>
                    </a:srgbClr>
                  </a:outerShdw>
                </a:effectLst>
                <a:latin typeface="+mj-lt"/>
                <a:ea typeface="+mj-ea"/>
                <a:cs typeface="+mj-cs"/>
              </a:rPr>
              <a:t>2.</a:t>
            </a:r>
            <a:r>
              <a:rPr lang="en-US" sz="4200" b="1" spc="600" dirty="0">
                <a:effectLst>
                  <a:outerShdw blurRad="38100" dist="38100" dir="2700000" algn="tl">
                    <a:srgbClr val="000000">
                      <a:alpha val="43137"/>
                    </a:srgbClr>
                  </a:outerShdw>
                </a:effectLst>
              </a:rPr>
              <a:t>1</a:t>
            </a:r>
            <a:r>
              <a:rPr lang="en-US" sz="4200" b="1" kern="1200" spc="600" dirty="0">
                <a:solidFill>
                  <a:schemeClr val="accent1"/>
                </a:solidFill>
                <a:effectLst>
                  <a:outerShdw blurRad="38100" dist="38100" dir="2700000" algn="tl">
                    <a:srgbClr val="000000">
                      <a:alpha val="43137"/>
                    </a:srgbClr>
                  </a:outerShdw>
                </a:effectLst>
                <a:latin typeface="+mj-lt"/>
                <a:ea typeface="+mj-ea"/>
                <a:cs typeface="+mj-cs"/>
              </a:rPr>
              <a:t>. Professional Letters</a:t>
            </a:r>
          </a:p>
        </p:txBody>
      </p:sp>
      <p:sp>
        <p:nvSpPr>
          <p:cNvPr id="22" name="Isosceles Triangle 21">
            <a:extLst>
              <a:ext uri="{FF2B5EF4-FFF2-40B4-BE49-F238E27FC236}">
                <a16:creationId xmlns:a16="http://schemas.microsoft.com/office/drawing/2014/main" id="{5A7802B6-FF37-40CF-A7E2-6F2A0D9A9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7" name="Graphic 6" descr="Boîte aux lettres">
            <a:extLst>
              <a:ext uri="{FF2B5EF4-FFF2-40B4-BE49-F238E27FC236}">
                <a16:creationId xmlns:a16="http://schemas.microsoft.com/office/drawing/2014/main" id="{9C9F8CCD-2994-8132-E6E8-32B03F2A3EB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8604" y="1550139"/>
            <a:ext cx="3765692" cy="3765692"/>
          </a:xfrm>
          <a:prstGeom prst="rect">
            <a:avLst/>
          </a:prstGeom>
        </p:spPr>
      </p:pic>
      <p:sp>
        <p:nvSpPr>
          <p:cNvPr id="3" name="Espace réservé du pied de page 2">
            <a:extLst>
              <a:ext uri="{FF2B5EF4-FFF2-40B4-BE49-F238E27FC236}">
                <a16:creationId xmlns:a16="http://schemas.microsoft.com/office/drawing/2014/main" id="{1D89777F-63B0-70C5-259F-5EEC0AC5F96D}"/>
              </a:ext>
            </a:extLst>
          </p:cNvPr>
          <p:cNvSpPr>
            <a:spLocks noGrp="1"/>
          </p:cNvSpPr>
          <p:nvPr>
            <p:ph type="ftr" sz="quarter" idx="11"/>
          </p:nvPr>
        </p:nvSpPr>
        <p:spPr>
          <a:xfrm>
            <a:off x="677334" y="6041362"/>
            <a:ext cx="6297612" cy="365125"/>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0376829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3"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Isosceles Triangle 13">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5"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6"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Isosceles Triangle 17">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Isosceles Triangle 18">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5" name="Picture 4" descr="Pen placed on top of a signature line">
            <a:extLst>
              <a:ext uri="{FF2B5EF4-FFF2-40B4-BE49-F238E27FC236}">
                <a16:creationId xmlns:a16="http://schemas.microsoft.com/office/drawing/2014/main" id="{CD24CC08-7954-05C3-80CB-911E3361AF39}"/>
              </a:ext>
            </a:extLst>
          </p:cNvPr>
          <p:cNvPicPr>
            <a:picLocks noChangeAspect="1"/>
          </p:cNvPicPr>
          <p:nvPr/>
        </p:nvPicPr>
        <p:blipFill rotWithShape="1">
          <a:blip r:embed="rId2"/>
          <a:srcRect l="47491" r="-2"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ZoneTexte 1"/>
          <p:cNvSpPr txBox="1"/>
          <p:nvPr/>
        </p:nvSpPr>
        <p:spPr>
          <a:xfrm>
            <a:off x="5394960" y="2580832"/>
            <a:ext cx="3887839" cy="2372168"/>
          </a:xfrm>
          <a:prstGeom prst="rect">
            <a:avLst/>
          </a:prstGeom>
        </p:spPr>
        <p:txBody>
          <a:bodyPr vert="horz" lIns="91440" tIns="45720" rIns="91440" bIns="45720" rtlCol="0" anchor="b">
            <a:noAutofit/>
          </a:bodyPr>
          <a:lstStyle/>
          <a:p>
            <a:pPr marL="0" marR="0" lvl="0" indent="0" algn="r" defTabSz="4572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600" normalizeH="0" baseline="0" noProof="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rPr>
              <a:t>In what situations are you likely to </a:t>
            </a:r>
          </a:p>
          <a:p>
            <a:pPr marL="0" marR="0" lvl="0" indent="0" algn="r" defTabSz="4572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600" normalizeH="0" baseline="0" noProof="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rPr>
              <a:t>have to write a formal letter in daily life?</a:t>
            </a:r>
            <a:endParaRPr kumimoji="0" lang="en-US" sz="3600" b="0"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endParaRPr>
          </a:p>
        </p:txBody>
      </p:sp>
      <p:sp>
        <p:nvSpPr>
          <p:cNvPr id="3" name="Espace réservé du pied de page 2">
            <a:extLst>
              <a:ext uri="{FF2B5EF4-FFF2-40B4-BE49-F238E27FC236}">
                <a16:creationId xmlns:a16="http://schemas.microsoft.com/office/drawing/2014/main" id="{F5E353C6-90D1-1096-E884-2A68FF7F1D0B}"/>
              </a:ext>
            </a:extLst>
          </p:cNvPr>
          <p:cNvSpPr>
            <a:spLocks noGrp="1"/>
          </p:cNvSpPr>
          <p:nvPr>
            <p:ph type="ftr" sz="quarter" idx="11"/>
          </p:nvPr>
        </p:nvSpPr>
        <p:spPr>
          <a:xfrm>
            <a:off x="4711597" y="6041362"/>
            <a:ext cx="3404724" cy="365125"/>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p>
        </p:txBody>
      </p:sp>
    </p:spTree>
    <p:extLst>
      <p:ext uri="{BB962C8B-B14F-4D97-AF65-F5344CB8AC3E}">
        <p14:creationId xmlns:p14="http://schemas.microsoft.com/office/powerpoint/2010/main" val="37838485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6" name="Group 25">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7" name="Straight Connector 26">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9" name="Isosceles Triangle 30">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3" name="Isosceles Triangle 34">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Isosceles Triangle 35">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p:nvSpPr>
          <p:cNvPr id="2" name="ZoneTexte 1"/>
          <p:cNvSpPr txBox="1"/>
          <p:nvPr/>
        </p:nvSpPr>
        <p:spPr>
          <a:xfrm>
            <a:off x="5380570" y="1977709"/>
            <a:ext cx="4064439" cy="3880773"/>
          </a:xfrm>
          <a:prstGeom prst="rect">
            <a:avLst/>
          </a:prstGeom>
        </p:spPr>
        <p:txBody>
          <a:bodyPr vert="horz" lIns="91440" tIns="45720" rIns="91440" bIns="45720" rtlCol="0">
            <a:normAutofit/>
          </a:bodyPr>
          <a:lstStyle/>
          <a:p>
            <a:pPr marL="285750" marR="0" lvl="0" indent="-285750" algn="l" defTabSz="457200" rtl="0" eaLnBrk="1" fontAlgn="auto" latinLnBrk="0" hangingPunct="1">
              <a:lnSpc>
                <a:spcPct val="100000"/>
              </a:lnSpc>
              <a:spcBef>
                <a:spcPts val="1000"/>
              </a:spcBef>
              <a:spcAft>
                <a:spcPts val="0"/>
              </a:spcAft>
              <a:buClr>
                <a:srgbClr val="F07F09"/>
              </a:buClr>
              <a:buSzPct val="80000"/>
              <a:buFont typeface="Wingdings 3" charset="2"/>
              <a:buChar char=""/>
              <a:tabLst/>
              <a:defRPr/>
            </a:pPr>
            <a:r>
              <a:rPr kumimoji="0" lang="en-US" sz="2400" b="0" i="0" u="none" strike="noStrike" kern="1200" cap="none" spc="6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 Interest</a:t>
            </a:r>
          </a:p>
          <a:p>
            <a:pPr marL="285750" marR="0" lvl="0" indent="-285750" algn="l" defTabSz="457200" rtl="0" eaLnBrk="1" fontAlgn="auto" latinLnBrk="0" hangingPunct="1">
              <a:lnSpc>
                <a:spcPct val="100000"/>
              </a:lnSpc>
              <a:spcBef>
                <a:spcPts val="1000"/>
              </a:spcBef>
              <a:spcAft>
                <a:spcPts val="0"/>
              </a:spcAft>
              <a:buClr>
                <a:srgbClr val="F07F09"/>
              </a:buClr>
              <a:buSzPct val="80000"/>
              <a:buFont typeface="Wingdings 3" charset="2"/>
              <a:buChar char=""/>
              <a:tabLst/>
              <a:defRPr/>
            </a:pPr>
            <a:r>
              <a:rPr kumimoji="0" lang="en-US" sz="2400" b="0" i="0" u="none" strike="noStrike" kern="1200" cap="none" spc="6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 Request</a:t>
            </a:r>
          </a:p>
          <a:p>
            <a:pPr marL="285750" marR="0" lvl="0" indent="-285750" algn="l" defTabSz="457200" rtl="0" eaLnBrk="1" fontAlgn="auto" latinLnBrk="0" hangingPunct="1">
              <a:lnSpc>
                <a:spcPct val="100000"/>
              </a:lnSpc>
              <a:spcBef>
                <a:spcPts val="1000"/>
              </a:spcBef>
              <a:spcAft>
                <a:spcPts val="0"/>
              </a:spcAft>
              <a:buClr>
                <a:srgbClr val="F07F09"/>
              </a:buClr>
              <a:buSzPct val="80000"/>
              <a:buFont typeface="Wingdings 3" charset="2"/>
              <a:buChar char=""/>
              <a:tabLst/>
              <a:defRPr/>
            </a:pPr>
            <a:r>
              <a:rPr kumimoji="0" lang="en-US" sz="2400" b="0" i="0" u="none" strike="noStrike" kern="1200" cap="none" spc="6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 Complaint</a:t>
            </a:r>
          </a:p>
          <a:p>
            <a:pPr marL="285750" marR="0" lvl="0" indent="-285750" algn="l" defTabSz="457200" rtl="0" eaLnBrk="1" fontAlgn="auto" latinLnBrk="0" hangingPunct="1">
              <a:lnSpc>
                <a:spcPct val="100000"/>
              </a:lnSpc>
              <a:spcBef>
                <a:spcPts val="1000"/>
              </a:spcBef>
              <a:spcAft>
                <a:spcPts val="0"/>
              </a:spcAft>
              <a:buClr>
                <a:srgbClr val="F07F09"/>
              </a:buClr>
              <a:buSzPct val="80000"/>
              <a:buFont typeface="Wingdings 3" charset="2"/>
              <a:buChar char=""/>
              <a:tabLst/>
              <a:defRPr/>
            </a:pPr>
            <a:r>
              <a:rPr kumimoji="0" lang="en-US" sz="2400" b="0" i="0" u="none" strike="noStrike" kern="1200" cap="none" spc="6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 Appeal</a:t>
            </a:r>
          </a:p>
          <a:p>
            <a:pPr marL="285750" marR="0" lvl="0" indent="-285750" algn="l" defTabSz="457200" rtl="0" eaLnBrk="1" fontAlgn="auto" latinLnBrk="0" hangingPunct="1">
              <a:lnSpc>
                <a:spcPct val="100000"/>
              </a:lnSpc>
              <a:spcBef>
                <a:spcPts val="1000"/>
              </a:spcBef>
              <a:spcAft>
                <a:spcPts val="0"/>
              </a:spcAft>
              <a:buClr>
                <a:srgbClr val="F07F09"/>
              </a:buClr>
              <a:buSzPct val="80000"/>
              <a:buFont typeface="Wingdings 3" charset="2"/>
              <a:buChar char=""/>
              <a:tabLst/>
              <a:defRPr/>
            </a:pPr>
            <a:r>
              <a:rPr kumimoji="0" lang="en-US" sz="2400" b="0" i="0" u="none" strike="noStrike" kern="1200" cap="none" spc="6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 Apology</a:t>
            </a:r>
          </a:p>
          <a:p>
            <a:pPr marL="285750" marR="0" lvl="0" indent="-285750" algn="l" defTabSz="457200" rtl="0" eaLnBrk="1" fontAlgn="auto" latinLnBrk="0" hangingPunct="1">
              <a:lnSpc>
                <a:spcPct val="100000"/>
              </a:lnSpc>
              <a:spcBef>
                <a:spcPts val="1000"/>
              </a:spcBef>
              <a:spcAft>
                <a:spcPts val="0"/>
              </a:spcAft>
              <a:buClr>
                <a:srgbClr val="F07F09"/>
              </a:buClr>
              <a:buSzPct val="80000"/>
              <a:buFont typeface="Wingdings 3" charset="2"/>
              <a:buChar char=""/>
              <a:tabLst/>
              <a:defRPr/>
            </a:pPr>
            <a:r>
              <a:rPr kumimoji="0" lang="en-US" sz="2400" b="0" i="0" u="none" strike="noStrike" kern="1200" cap="none" spc="6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 …</a:t>
            </a:r>
          </a:p>
        </p:txBody>
      </p:sp>
      <p:sp>
        <p:nvSpPr>
          <p:cNvPr id="3" name="Espace réservé du pied de page 2">
            <a:extLst>
              <a:ext uri="{FF2B5EF4-FFF2-40B4-BE49-F238E27FC236}">
                <a16:creationId xmlns:a16="http://schemas.microsoft.com/office/drawing/2014/main" id="{20518BC6-6363-23D9-80B4-8F0193645270}"/>
              </a:ext>
            </a:extLst>
          </p:cNvPr>
          <p:cNvSpPr>
            <a:spLocks noGrp="1"/>
          </p:cNvSpPr>
          <p:nvPr>
            <p:ph type="ftr" sz="quarter" idx="11"/>
          </p:nvPr>
        </p:nvSpPr>
        <p:spPr>
          <a:xfrm>
            <a:off x="5209563" y="6041362"/>
            <a:ext cx="2332140" cy="365125"/>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p>
        </p:txBody>
      </p:sp>
      <p:pic>
        <p:nvPicPr>
          <p:cNvPr id="5" name="Picture 4" descr="Wood human figure">
            <a:extLst>
              <a:ext uri="{FF2B5EF4-FFF2-40B4-BE49-F238E27FC236}">
                <a16:creationId xmlns:a16="http://schemas.microsoft.com/office/drawing/2014/main" id="{D35E5E7D-0D97-53AE-9C23-74A4604060EA}"/>
              </a:ext>
            </a:extLst>
          </p:cNvPr>
          <p:cNvPicPr>
            <a:picLocks noChangeAspect="1"/>
          </p:cNvPicPr>
          <p:nvPr/>
        </p:nvPicPr>
        <p:blipFill rotWithShape="1">
          <a:blip r:embed="rId2"/>
          <a:srcRect r="47489"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65" name="Isosceles Triangle 37">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7478349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11" name="Straight Connector 10">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5" name="Isosceles Triangle 14">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6"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Isosceles Triangle 1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5" name="Picture 4" descr="Sunlit desk">
            <a:extLst>
              <a:ext uri="{FF2B5EF4-FFF2-40B4-BE49-F238E27FC236}">
                <a16:creationId xmlns:a16="http://schemas.microsoft.com/office/drawing/2014/main" id="{ECC0CF88-D59C-A3BE-D2AF-CDFB4319E6FD}"/>
              </a:ext>
            </a:extLst>
          </p:cNvPr>
          <p:cNvPicPr>
            <a:picLocks noChangeAspect="1"/>
          </p:cNvPicPr>
          <p:nvPr/>
        </p:nvPicPr>
        <p:blipFill rotWithShape="1">
          <a:blip r:embed="rId2">
            <a:duotone>
              <a:prstClr val="black"/>
              <a:prstClr val="white"/>
            </a:duotone>
          </a:blip>
          <a:srcRect l="14832" r="16148" b="-2"/>
          <a:stretch/>
        </p:blipFill>
        <p:spPr>
          <a:xfrm>
            <a:off x="5097780" y="-1"/>
            <a:ext cx="7091044" cy="6858001"/>
          </a:xfrm>
          <a:custGeom>
            <a:avLst/>
            <a:gdLst/>
            <a:ahLst/>
            <a:cxnLst/>
            <a:rect l="l" t="t" r="r" b="b"/>
            <a:pathLst>
              <a:path w="7091044" h="6858001">
                <a:moveTo>
                  <a:pt x="405750" y="0"/>
                </a:moveTo>
                <a:lnTo>
                  <a:pt x="7091044" y="0"/>
                </a:lnTo>
                <a:lnTo>
                  <a:pt x="7091044" y="6858001"/>
                </a:lnTo>
                <a:lnTo>
                  <a:pt x="53572" y="6858001"/>
                </a:lnTo>
                <a:lnTo>
                  <a:pt x="1828991" y="4521201"/>
                </a:lnTo>
                <a:close/>
                <a:moveTo>
                  <a:pt x="0" y="0"/>
                </a:moveTo>
                <a:lnTo>
                  <a:pt x="405750" y="0"/>
                </a:lnTo>
                <a:lnTo>
                  <a:pt x="0" y="434"/>
                </a:lnTo>
                <a:close/>
              </a:path>
            </a:pathLst>
          </a:custGeom>
        </p:spPr>
      </p:pic>
      <p:sp>
        <p:nvSpPr>
          <p:cNvPr id="2" name="ZoneTexte 1"/>
          <p:cNvSpPr txBox="1"/>
          <p:nvPr/>
        </p:nvSpPr>
        <p:spPr>
          <a:xfrm>
            <a:off x="668866" y="1678666"/>
            <a:ext cx="5123515" cy="2369093"/>
          </a:xfrm>
          <a:prstGeom prst="rect">
            <a:avLst/>
          </a:prstGeom>
        </p:spPr>
        <p:txBody>
          <a:bodyPr vert="horz" lIns="91440" tIns="45720" rIns="91440" bIns="45720" rtlCol="0" anchor="b">
            <a:normAutofit/>
          </a:bodyPr>
          <a:lstStyle/>
          <a:p>
            <a:pPr marL="0" marR="0" lvl="0" indent="0" algn="r" defTabSz="457200" rtl="0" eaLnBrk="1" fontAlgn="auto" latinLnBrk="0" hangingPunct="1">
              <a:lnSpc>
                <a:spcPct val="100000"/>
              </a:lnSpc>
              <a:spcBef>
                <a:spcPct val="0"/>
              </a:spcBef>
              <a:spcAft>
                <a:spcPts val="600"/>
              </a:spcAft>
              <a:buClrTx/>
              <a:buSzTx/>
              <a:buFontTx/>
              <a:buNone/>
              <a:tabLst/>
              <a:defRPr/>
            </a:pPr>
            <a:r>
              <a:rPr kumimoji="0" lang="en-US" sz="4800" b="0" i="0" u="none" strike="noStrike" kern="1200" cap="none" spc="600" normalizeH="0" baseline="0" noProof="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rPr>
              <a:t>And job-wise?...</a:t>
            </a:r>
          </a:p>
        </p:txBody>
      </p:sp>
      <p:sp>
        <p:nvSpPr>
          <p:cNvPr id="3" name="Espace réservé du pied de page 2">
            <a:extLst>
              <a:ext uri="{FF2B5EF4-FFF2-40B4-BE49-F238E27FC236}">
                <a16:creationId xmlns:a16="http://schemas.microsoft.com/office/drawing/2014/main" id="{D6E33650-2D3B-D3A4-12DC-FB120860B88B}"/>
              </a:ext>
            </a:extLst>
          </p:cNvPr>
          <p:cNvSpPr>
            <a:spLocks noGrp="1"/>
          </p:cNvSpPr>
          <p:nvPr>
            <p:ph type="ftr" sz="quarter" idx="11"/>
          </p:nvPr>
        </p:nvSpPr>
        <p:spPr>
          <a:xfrm>
            <a:off x="677335" y="6041362"/>
            <a:ext cx="4841344" cy="365125"/>
          </a:xfrm>
        </p:spPr>
        <p:txBody>
          <a:bodyPr vert="horz" lIns="91440" tIns="45720" rIns="91440" bIns="45720" rtlCol="0" anchor="ct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lumMod val="50000"/>
                    <a:lumOff val="50000"/>
                  </a:prstClr>
                </a:solidFill>
                <a:effectLst/>
                <a:uLnTx/>
                <a:uFillTx/>
                <a:latin typeface="Trebuchet MS" panose="020B0603020202020204"/>
                <a:ea typeface="+mn-ea"/>
                <a:cs typeface="+mn-cs"/>
              </a:rPr>
              <a:t>DULASP Intermediate M1 2025/2026</a:t>
            </a:r>
          </a:p>
        </p:txBody>
      </p:sp>
      <p:cxnSp>
        <p:nvCxnSpPr>
          <p:cNvPr id="21" name="Straight Connector 20">
            <a:extLst>
              <a:ext uri="{FF2B5EF4-FFF2-40B4-BE49-F238E27FC236}">
                <a16:creationId xmlns:a16="http://schemas.microsoft.com/office/drawing/2014/main" id="{27A85E05-9D34-4977-8352-DB39569974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5CDED616-E554-4DB6-9F28-08F38A64A9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8CDA3497-1EDA-4EB3-9C27-4D9835D30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7" name="Rectangle 25">
            <a:extLst>
              <a:ext uri="{FF2B5EF4-FFF2-40B4-BE49-F238E27FC236}">
                <a16:creationId xmlns:a16="http://schemas.microsoft.com/office/drawing/2014/main" id="{41F9764E-9AA0-49A3-9EA2-885EE991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9" name="Isosceles Triangle 24">
            <a:extLst>
              <a:ext uri="{FF2B5EF4-FFF2-40B4-BE49-F238E27FC236}">
                <a16:creationId xmlns:a16="http://schemas.microsoft.com/office/drawing/2014/main" id="{FA3A4F4A-4DC4-43F2-AC2D-06211A812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1" name="Rectangle 27">
            <a:extLst>
              <a:ext uri="{FF2B5EF4-FFF2-40B4-BE49-F238E27FC236}">
                <a16:creationId xmlns:a16="http://schemas.microsoft.com/office/drawing/2014/main" id="{84CFB374-B343-457A-B567-B4D784B1F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3" name="Rectangle 28">
            <a:extLst>
              <a:ext uri="{FF2B5EF4-FFF2-40B4-BE49-F238E27FC236}">
                <a16:creationId xmlns:a16="http://schemas.microsoft.com/office/drawing/2014/main" id="{0597FEEE-1E11-4396-BB69-B43FA92F9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5" name="Rectangle 29">
            <a:extLst>
              <a:ext uri="{FF2B5EF4-FFF2-40B4-BE49-F238E27FC236}">
                <a16:creationId xmlns:a16="http://schemas.microsoft.com/office/drawing/2014/main" id="{A2DB2F81-3E68-4044-B7C2-03DEEC50D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7" name="Isosceles Triangle 29">
            <a:extLst>
              <a:ext uri="{FF2B5EF4-FFF2-40B4-BE49-F238E27FC236}">
                <a16:creationId xmlns:a16="http://schemas.microsoft.com/office/drawing/2014/main" id="{DC2F7294-2397-4C96-AB1E-E66CDEA3B5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57097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9" name="Group 24">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0" name="Straight Connector 25">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8"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1"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2" name="Isosceles Triangle 29">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3"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4"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5"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6" name="Isosceles Triangle 33">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67" name="Isosceles Triangle 34">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pic>
        <p:nvPicPr>
          <p:cNvPr id="6" name="Picture 5" descr="A calculus formula">
            <a:extLst>
              <a:ext uri="{FF2B5EF4-FFF2-40B4-BE49-F238E27FC236}">
                <a16:creationId xmlns:a16="http://schemas.microsoft.com/office/drawing/2014/main" id="{7B31F203-2246-7E09-1671-2F17324AE2B6}"/>
              </a:ext>
            </a:extLst>
          </p:cNvPr>
          <p:cNvPicPr>
            <a:picLocks noChangeAspect="1"/>
          </p:cNvPicPr>
          <p:nvPr/>
        </p:nvPicPr>
        <p:blipFill rotWithShape="1">
          <a:blip r:embed="rId2"/>
          <a:srcRect l="23945" t="839" r="23986"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re 1"/>
          <p:cNvSpPr>
            <a:spLocks noGrp="1"/>
          </p:cNvSpPr>
          <p:nvPr>
            <p:ph type="title"/>
          </p:nvPr>
        </p:nvSpPr>
        <p:spPr>
          <a:xfrm>
            <a:off x="5380563" y="1678665"/>
            <a:ext cx="3887839" cy="2372168"/>
          </a:xfrm>
        </p:spPr>
        <p:txBody>
          <a:bodyPr vert="horz" lIns="91440" tIns="45720" rIns="91440" bIns="45720" rtlCol="0" anchor="b">
            <a:normAutofit/>
          </a:bodyPr>
          <a:lstStyle/>
          <a:p>
            <a:pPr algn="r"/>
            <a:r>
              <a:rPr lang="en-US" sz="5400" i="1" spc="600">
                <a:ln>
                  <a:solidFill>
                    <a:srgbClr val="00A98C"/>
                  </a:solidFill>
                </a:ln>
              </a:rPr>
              <a:t>Examples</a:t>
            </a:r>
          </a:p>
        </p:txBody>
      </p:sp>
      <p:sp>
        <p:nvSpPr>
          <p:cNvPr id="4" name="Espace réservé du pied de page 3"/>
          <p:cNvSpPr>
            <a:spLocks noGrp="1"/>
          </p:cNvSpPr>
          <p:nvPr>
            <p:ph type="ftr" sz="quarter" idx="11"/>
          </p:nvPr>
        </p:nvSpPr>
        <p:spPr>
          <a:xfrm>
            <a:off x="4711597" y="6041362"/>
            <a:ext cx="3404724" cy="365125"/>
          </a:xfrm>
        </p:spPr>
        <p:txBody>
          <a:bodyPr vert="horz" lIns="91440" tIns="45720" rIns="91440" bIns="45720" rtlCol="0" anchor="ctr">
            <a:normAutofit/>
          </a:bodyPr>
          <a:lstStyle/>
          <a:p>
            <a:pPr defTabSz="914400">
              <a:spcAft>
                <a:spcPts val="600"/>
              </a:spcAft>
            </a:pPr>
            <a:r>
              <a:rPr lang="en-US" kern="1200">
                <a:solidFill>
                  <a:schemeClr val="tx1">
                    <a:tint val="75000"/>
                  </a:schemeClr>
                </a:solidFill>
                <a:latin typeface="+mn-lt"/>
                <a:ea typeface="+mn-ea"/>
                <a:cs typeface="+mn-cs"/>
              </a:rPr>
              <a:t>DULASP Intermediate M1 2025/2026</a:t>
            </a:r>
          </a:p>
        </p:txBody>
      </p:sp>
    </p:spTree>
    <p:extLst>
      <p:ext uri="{BB962C8B-B14F-4D97-AF65-F5344CB8AC3E}">
        <p14:creationId xmlns:p14="http://schemas.microsoft.com/office/powerpoint/2010/main" val="384963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8" name="Group 42">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4" name="Straight Connector 43">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0"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2"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Isosceles Triangle 47">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0"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2" name="Isosceles Triangle 51">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3" name="Isosceles Triangle 52">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5" name="Picture 4" descr="White puzzle with one red piece">
            <a:extLst>
              <a:ext uri="{FF2B5EF4-FFF2-40B4-BE49-F238E27FC236}">
                <a16:creationId xmlns:a16="http://schemas.microsoft.com/office/drawing/2014/main" id="{679ABF80-B40A-94DC-2297-1A5DC20FC1FB}"/>
              </a:ext>
            </a:extLst>
          </p:cNvPr>
          <p:cNvPicPr>
            <a:picLocks noChangeAspect="1"/>
          </p:cNvPicPr>
          <p:nvPr/>
        </p:nvPicPr>
        <p:blipFill rotWithShape="1">
          <a:blip r:embed="rId2"/>
          <a:srcRect l="18293" r="16729"/>
          <a:stretch/>
        </p:blipFill>
        <p:spPr>
          <a:xfrm>
            <a:off x="5852160" y="-1"/>
            <a:ext cx="638048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ZoneTexte 1"/>
          <p:cNvSpPr txBox="1"/>
          <p:nvPr/>
        </p:nvSpPr>
        <p:spPr>
          <a:xfrm>
            <a:off x="563771" y="2878866"/>
            <a:ext cx="7408186" cy="5113467"/>
          </a:xfrm>
          <a:prstGeom prst="rect">
            <a:avLst/>
          </a:prstGeom>
        </p:spPr>
        <p:txBody>
          <a:bodyPr vert="horz" lIns="91440" tIns="45720" rIns="91440" bIns="45720" rtlCol="0">
            <a:normAutofit/>
          </a:bodyPr>
          <a:lstStyle/>
          <a:p>
            <a:pPr marL="742950" marR="0" lvl="0" indent="-742950" algn="l" defTabSz="457200" rtl="0" eaLnBrk="1" fontAlgn="auto" latinLnBrk="0" hangingPunct="1">
              <a:lnSpc>
                <a:spcPct val="100000"/>
              </a:lnSpc>
              <a:spcBef>
                <a:spcPts val="1000"/>
              </a:spcBef>
              <a:spcAft>
                <a:spcPts val="0"/>
              </a:spcAft>
              <a:buClr>
                <a:srgbClr val="F07F09"/>
              </a:buClr>
              <a:buSzPct val="80000"/>
              <a:buFont typeface="Wingdings 3" charset="2"/>
              <a:buChar char=""/>
              <a:tabLst/>
              <a:defRPr/>
            </a:pPr>
            <a:r>
              <a:rPr kumimoji="0" lang="en-US" sz="2800" b="0" i="0" u="none" strike="noStrike" kern="1200" cap="none" spc="6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Cover Letter (application)</a:t>
            </a:r>
          </a:p>
          <a:p>
            <a:pPr marL="742950" marR="0" lvl="0" indent="-742950" algn="l" defTabSz="457200" rtl="0" eaLnBrk="1" fontAlgn="auto" latinLnBrk="0" hangingPunct="1">
              <a:lnSpc>
                <a:spcPct val="100000"/>
              </a:lnSpc>
              <a:spcBef>
                <a:spcPts val="1000"/>
              </a:spcBef>
              <a:spcAft>
                <a:spcPts val="0"/>
              </a:spcAft>
              <a:buClr>
                <a:srgbClr val="F07F09"/>
              </a:buClr>
              <a:buSzPct val="80000"/>
              <a:buFont typeface="Wingdings 3" charset="2"/>
              <a:buChar char=""/>
              <a:tabLst/>
              <a:defRPr/>
            </a:pPr>
            <a:r>
              <a:rPr kumimoji="0" lang="en-US" sz="2800" b="0" i="0" u="none" strike="noStrike" kern="1200" cap="none" spc="6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Resignation</a:t>
            </a:r>
          </a:p>
          <a:p>
            <a:pPr marL="742950" marR="0" lvl="0" indent="-742950" algn="l" defTabSz="457200" rtl="0" eaLnBrk="1" fontAlgn="auto" latinLnBrk="0" hangingPunct="1">
              <a:lnSpc>
                <a:spcPct val="100000"/>
              </a:lnSpc>
              <a:spcBef>
                <a:spcPts val="1000"/>
              </a:spcBef>
              <a:spcAft>
                <a:spcPts val="0"/>
              </a:spcAft>
              <a:buClr>
                <a:srgbClr val="F07F09"/>
              </a:buClr>
              <a:buSzPct val="80000"/>
              <a:buFont typeface="Wingdings 3" charset="2"/>
              <a:buChar char=""/>
              <a:tabLst/>
              <a:defRPr/>
            </a:pPr>
            <a:r>
              <a:rPr kumimoji="0" lang="en-US" sz="2800" b="0" i="0" u="none" strike="noStrike" kern="1200" cap="none" spc="6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Reference/Recommendation</a:t>
            </a:r>
          </a:p>
          <a:p>
            <a:pPr marL="0" marR="0" lvl="0" indent="0" algn="l" defTabSz="457200" rtl="0" eaLnBrk="1" fontAlgn="auto" latinLnBrk="0" hangingPunct="1">
              <a:lnSpc>
                <a:spcPct val="100000"/>
              </a:lnSpc>
              <a:spcBef>
                <a:spcPts val="1000"/>
              </a:spcBef>
              <a:spcAft>
                <a:spcPts val="0"/>
              </a:spcAft>
              <a:buClr>
                <a:srgbClr val="F07F09"/>
              </a:buClr>
              <a:buSzPct val="80000"/>
              <a:buFont typeface="Wingdings 3" charset="2"/>
              <a:buChar char=""/>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1000"/>
              </a:spcBef>
              <a:spcAft>
                <a:spcPts val="0"/>
              </a:spcAft>
              <a:buClr>
                <a:srgbClr val="F07F09"/>
              </a:buClr>
              <a:buSzPct val="80000"/>
              <a:buFont typeface="Wingdings 3" charset="2"/>
              <a:buChar char=""/>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3" name="Espace réservé du pied de page 2">
            <a:extLst>
              <a:ext uri="{FF2B5EF4-FFF2-40B4-BE49-F238E27FC236}">
                <a16:creationId xmlns:a16="http://schemas.microsoft.com/office/drawing/2014/main" id="{B60F3DAD-9A94-7483-4332-BC5094C71EAF}"/>
              </a:ext>
            </a:extLst>
          </p:cNvPr>
          <p:cNvSpPr>
            <a:spLocks noGrp="1"/>
          </p:cNvSpPr>
          <p:nvPr>
            <p:ph type="ftr" sz="quarter" idx="11"/>
          </p:nvPr>
        </p:nvSpPr>
        <p:spPr>
          <a:xfrm>
            <a:off x="677334" y="6041362"/>
            <a:ext cx="6297612" cy="365125"/>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p>
        </p:txBody>
      </p:sp>
      <p:cxnSp>
        <p:nvCxnSpPr>
          <p:cNvPr id="74" name="Straight Connector 54">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1"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3692067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11" name="Straight Connector 10">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5" name="Isosceles Triangle 14">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6"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Isosceles Triangle 1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5" name="Picture 4" descr="Close-up of a stopwatch">
            <a:extLst>
              <a:ext uri="{FF2B5EF4-FFF2-40B4-BE49-F238E27FC236}">
                <a16:creationId xmlns:a16="http://schemas.microsoft.com/office/drawing/2014/main" id="{21C11E2A-ABA3-DA26-2C94-D728E1DB99B3}"/>
              </a:ext>
            </a:extLst>
          </p:cNvPr>
          <p:cNvPicPr>
            <a:picLocks noChangeAspect="1"/>
          </p:cNvPicPr>
          <p:nvPr/>
        </p:nvPicPr>
        <p:blipFill rotWithShape="1">
          <a:blip r:embed="rId2">
            <a:duotone>
              <a:prstClr val="black"/>
              <a:prstClr val="white"/>
            </a:duotone>
          </a:blip>
          <a:srcRect l="10304" r="20677" b="-2"/>
          <a:stretch/>
        </p:blipFill>
        <p:spPr>
          <a:xfrm>
            <a:off x="5097780" y="-1"/>
            <a:ext cx="7091044" cy="6858001"/>
          </a:xfrm>
          <a:custGeom>
            <a:avLst/>
            <a:gdLst/>
            <a:ahLst/>
            <a:cxnLst/>
            <a:rect l="l" t="t" r="r" b="b"/>
            <a:pathLst>
              <a:path w="7091044" h="6858001">
                <a:moveTo>
                  <a:pt x="405750" y="0"/>
                </a:moveTo>
                <a:lnTo>
                  <a:pt x="7091044" y="0"/>
                </a:lnTo>
                <a:lnTo>
                  <a:pt x="7091044" y="6858001"/>
                </a:lnTo>
                <a:lnTo>
                  <a:pt x="53572" y="6858001"/>
                </a:lnTo>
                <a:lnTo>
                  <a:pt x="1828991" y="4521201"/>
                </a:lnTo>
                <a:close/>
                <a:moveTo>
                  <a:pt x="0" y="0"/>
                </a:moveTo>
                <a:lnTo>
                  <a:pt x="405750" y="0"/>
                </a:lnTo>
                <a:lnTo>
                  <a:pt x="0" y="434"/>
                </a:lnTo>
                <a:close/>
              </a:path>
            </a:pathLst>
          </a:custGeom>
        </p:spPr>
      </p:pic>
      <p:sp>
        <p:nvSpPr>
          <p:cNvPr id="2" name="ZoneTexte 1"/>
          <p:cNvSpPr txBox="1"/>
          <p:nvPr/>
        </p:nvSpPr>
        <p:spPr>
          <a:xfrm>
            <a:off x="668866" y="1678666"/>
            <a:ext cx="5123515" cy="2369093"/>
          </a:xfrm>
          <a:prstGeom prst="rect">
            <a:avLst/>
          </a:prstGeom>
        </p:spPr>
        <p:txBody>
          <a:bodyPr vert="horz" lIns="91440" tIns="45720" rIns="91440" bIns="45720" rtlCol="0" anchor="b">
            <a:normAutofit/>
          </a:bodyPr>
          <a:lstStyle/>
          <a:p>
            <a:pPr marL="0" marR="0" lvl="0" indent="0" algn="r" defTabSz="457200" rtl="0" eaLnBrk="1" fontAlgn="auto" latinLnBrk="0" hangingPunct="1">
              <a:lnSpc>
                <a:spcPct val="90000"/>
              </a:lnSpc>
              <a:spcBef>
                <a:spcPct val="0"/>
              </a:spcBef>
              <a:spcAft>
                <a:spcPts val="600"/>
              </a:spcAft>
              <a:buClrTx/>
              <a:buSzTx/>
              <a:buFontTx/>
              <a:buNone/>
              <a:tabLst/>
              <a:defRPr/>
            </a:pPr>
            <a:r>
              <a:rPr kumimoji="0" lang="en-US" sz="2300" b="0" i="0" u="none" strike="noStrike" kern="1200" cap="none" spc="300" normalizeH="0" baseline="0" noProof="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rPr>
              <a:t>Let’s start right from the beginning…</a:t>
            </a:r>
          </a:p>
          <a:p>
            <a:pPr marL="0" marR="0" lvl="0" indent="0" algn="r" defTabSz="457200" rtl="0" eaLnBrk="1" fontAlgn="auto" latinLnBrk="0" hangingPunct="1">
              <a:lnSpc>
                <a:spcPct val="90000"/>
              </a:lnSpc>
              <a:spcBef>
                <a:spcPct val="0"/>
              </a:spcBef>
              <a:spcAft>
                <a:spcPts val="600"/>
              </a:spcAft>
              <a:buClrTx/>
              <a:buSzTx/>
              <a:buFontTx/>
              <a:buNone/>
              <a:tabLst/>
              <a:defRPr/>
            </a:pPr>
            <a:endParaRPr kumimoji="0" lang="en-US" sz="2300" b="0" i="0" u="none" strike="noStrike" kern="1200" cap="none" spc="600" normalizeH="0" baseline="0" noProof="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endParaRPr>
          </a:p>
          <a:p>
            <a:pPr marL="0" marR="0" lvl="0" indent="0" algn="r" defTabSz="457200" rtl="0" eaLnBrk="1" fontAlgn="auto" latinLnBrk="0" hangingPunct="1">
              <a:lnSpc>
                <a:spcPct val="90000"/>
              </a:lnSpc>
              <a:spcBef>
                <a:spcPct val="0"/>
              </a:spcBef>
              <a:spcAft>
                <a:spcPts val="600"/>
              </a:spcAft>
              <a:buClrTx/>
              <a:buSzTx/>
              <a:buFontTx/>
              <a:buNone/>
              <a:tabLst/>
              <a:defRPr/>
            </a:pPr>
            <a:endParaRPr kumimoji="0" lang="en-US" sz="2300" b="0" i="0" u="none" strike="noStrike" kern="1200" cap="none" spc="600" normalizeH="0" baseline="0" noProof="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endParaRPr>
          </a:p>
          <a:p>
            <a:pPr marL="0" marR="0" lvl="0" indent="0" algn="r" defTabSz="457200" rtl="0" eaLnBrk="1" fontAlgn="auto" latinLnBrk="0" hangingPunct="1">
              <a:lnSpc>
                <a:spcPct val="90000"/>
              </a:lnSpc>
              <a:spcBef>
                <a:spcPct val="0"/>
              </a:spcBef>
              <a:spcAft>
                <a:spcPts val="600"/>
              </a:spcAft>
              <a:buClrTx/>
              <a:buSzTx/>
              <a:buFontTx/>
              <a:buNone/>
              <a:tabLst/>
              <a:defRPr/>
            </a:pPr>
            <a:endParaRPr kumimoji="0" lang="en-US" sz="2300" b="0" i="0" u="none" strike="noStrike" kern="1200" cap="none" spc="600" normalizeH="0" baseline="0" noProof="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endParaRPr>
          </a:p>
          <a:p>
            <a:pPr marL="0" marR="0" lvl="0" indent="0" algn="r" defTabSz="457200" rtl="0" eaLnBrk="1" fontAlgn="auto" latinLnBrk="0" hangingPunct="1">
              <a:lnSpc>
                <a:spcPct val="90000"/>
              </a:lnSpc>
              <a:spcBef>
                <a:spcPct val="0"/>
              </a:spcBef>
              <a:spcAft>
                <a:spcPts val="600"/>
              </a:spcAft>
              <a:buClrTx/>
              <a:buSzTx/>
              <a:buFontTx/>
              <a:buNone/>
              <a:tabLst/>
              <a:defRPr/>
            </a:pPr>
            <a:r>
              <a:rPr kumimoji="0" lang="en-US" sz="2300" b="0" i="0" u="none" strike="noStrike" kern="1200" cap="none" spc="600" normalizeH="0" baseline="0" noProof="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rPr>
              <a:t>Letter heading</a:t>
            </a:r>
          </a:p>
          <a:p>
            <a:pPr marL="0" marR="0" lvl="0" indent="0" algn="r" defTabSz="457200" rtl="0" eaLnBrk="1" fontAlgn="auto" latinLnBrk="0" hangingPunct="1">
              <a:lnSpc>
                <a:spcPct val="90000"/>
              </a:lnSpc>
              <a:spcBef>
                <a:spcPct val="0"/>
              </a:spcBef>
              <a:spcAft>
                <a:spcPts val="600"/>
              </a:spcAft>
              <a:buClrTx/>
              <a:buSzTx/>
              <a:buFontTx/>
              <a:buNone/>
              <a:tabLst/>
              <a:defRPr/>
            </a:pPr>
            <a:endParaRPr kumimoji="0" lang="en-US" sz="2300" b="0" i="0" u="none" strike="noStrike" kern="1200" cap="none" spc="600" normalizeH="0" baseline="0" noProof="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endParaRPr>
          </a:p>
        </p:txBody>
      </p:sp>
      <p:sp>
        <p:nvSpPr>
          <p:cNvPr id="3" name="Espace réservé du pied de page 2">
            <a:extLst>
              <a:ext uri="{FF2B5EF4-FFF2-40B4-BE49-F238E27FC236}">
                <a16:creationId xmlns:a16="http://schemas.microsoft.com/office/drawing/2014/main" id="{79574EA2-A767-AFD8-39BC-399564D95E15}"/>
              </a:ext>
            </a:extLst>
          </p:cNvPr>
          <p:cNvSpPr>
            <a:spLocks noGrp="1"/>
          </p:cNvSpPr>
          <p:nvPr>
            <p:ph type="ftr" sz="quarter" idx="11"/>
          </p:nvPr>
        </p:nvSpPr>
        <p:spPr>
          <a:xfrm>
            <a:off x="677335" y="6041362"/>
            <a:ext cx="4841344" cy="365125"/>
          </a:xfrm>
        </p:spPr>
        <p:txBody>
          <a:bodyPr vert="horz" lIns="91440" tIns="45720" rIns="91440" bIns="45720" rtlCol="0" anchor="ct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lumMod val="50000"/>
                    <a:lumOff val="50000"/>
                  </a:prstClr>
                </a:solidFill>
                <a:effectLst/>
                <a:uLnTx/>
                <a:uFillTx/>
                <a:latin typeface="Trebuchet MS" panose="020B0603020202020204"/>
                <a:ea typeface="+mn-ea"/>
                <a:cs typeface="+mn-cs"/>
              </a:rPr>
              <a:t>DULASP Intermediate M1 2025/2026</a:t>
            </a:r>
          </a:p>
        </p:txBody>
      </p:sp>
      <p:cxnSp>
        <p:nvCxnSpPr>
          <p:cNvPr id="21" name="Straight Connector 20">
            <a:extLst>
              <a:ext uri="{FF2B5EF4-FFF2-40B4-BE49-F238E27FC236}">
                <a16:creationId xmlns:a16="http://schemas.microsoft.com/office/drawing/2014/main" id="{27A85E05-9D34-4977-8352-DB39569974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5CDED616-E554-4DB6-9F28-08F38A64A9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8CDA3497-1EDA-4EB3-9C27-4D9835D30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7" name="Rectangle 25">
            <a:extLst>
              <a:ext uri="{FF2B5EF4-FFF2-40B4-BE49-F238E27FC236}">
                <a16:creationId xmlns:a16="http://schemas.microsoft.com/office/drawing/2014/main" id="{41F9764E-9AA0-49A3-9EA2-885EE991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9" name="Isosceles Triangle 24">
            <a:extLst>
              <a:ext uri="{FF2B5EF4-FFF2-40B4-BE49-F238E27FC236}">
                <a16:creationId xmlns:a16="http://schemas.microsoft.com/office/drawing/2014/main" id="{FA3A4F4A-4DC4-43F2-AC2D-06211A812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1" name="Rectangle 27">
            <a:extLst>
              <a:ext uri="{FF2B5EF4-FFF2-40B4-BE49-F238E27FC236}">
                <a16:creationId xmlns:a16="http://schemas.microsoft.com/office/drawing/2014/main" id="{84CFB374-B343-457A-B567-B4D784B1F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3" name="Rectangle 28">
            <a:extLst>
              <a:ext uri="{FF2B5EF4-FFF2-40B4-BE49-F238E27FC236}">
                <a16:creationId xmlns:a16="http://schemas.microsoft.com/office/drawing/2014/main" id="{0597FEEE-1E11-4396-BB69-B43FA92F9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5" name="Rectangle 29">
            <a:extLst>
              <a:ext uri="{FF2B5EF4-FFF2-40B4-BE49-F238E27FC236}">
                <a16:creationId xmlns:a16="http://schemas.microsoft.com/office/drawing/2014/main" id="{A2DB2F81-3E68-4044-B7C2-03DEEC50D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7" name="Isosceles Triangle 29">
            <a:extLst>
              <a:ext uri="{FF2B5EF4-FFF2-40B4-BE49-F238E27FC236}">
                <a16:creationId xmlns:a16="http://schemas.microsoft.com/office/drawing/2014/main" id="{DC2F7294-2397-4C96-AB1E-E66CDEA3B5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3579625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947CDE17-06F4-4FCE-8BFE-AD89EACB7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7" name="Straight Connector 56">
              <a:extLst>
                <a:ext uri="{FF2B5EF4-FFF2-40B4-BE49-F238E27FC236}">
                  <a16:creationId xmlns:a16="http://schemas.microsoft.com/office/drawing/2014/main" id="{4A64534B-C7D9-476B-876D-0A9259D50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C527E124-CDC8-4D04-848D-E43E18F425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9" name="Rectangle 23">
              <a:extLst>
                <a:ext uri="{FF2B5EF4-FFF2-40B4-BE49-F238E27FC236}">
                  <a16:creationId xmlns:a16="http://schemas.microsoft.com/office/drawing/2014/main" id="{A768FF94-39B1-44FB-9670-D6F5007FB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0" name="Rectangle 25">
              <a:extLst>
                <a:ext uri="{FF2B5EF4-FFF2-40B4-BE49-F238E27FC236}">
                  <a16:creationId xmlns:a16="http://schemas.microsoft.com/office/drawing/2014/main" id="{FCE6337A-0F72-4D0B-81DA-748DC80AB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1" name="Isosceles Triangle 60">
              <a:extLst>
                <a:ext uri="{FF2B5EF4-FFF2-40B4-BE49-F238E27FC236}">
                  <a16:creationId xmlns:a16="http://schemas.microsoft.com/office/drawing/2014/main" id="{2972CF86-A510-4E29-8CED-C0612D080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2" name="Rectangle 27">
              <a:extLst>
                <a:ext uri="{FF2B5EF4-FFF2-40B4-BE49-F238E27FC236}">
                  <a16:creationId xmlns:a16="http://schemas.microsoft.com/office/drawing/2014/main" id="{51B0A8D9-B28B-4CE3-8AB6-6633ADD99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3" name="Rectangle 28">
              <a:extLst>
                <a:ext uri="{FF2B5EF4-FFF2-40B4-BE49-F238E27FC236}">
                  <a16:creationId xmlns:a16="http://schemas.microsoft.com/office/drawing/2014/main" id="{525DA9CC-B1B1-4F33-9ED2-89012EA5B4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Rectangle 29">
              <a:extLst>
                <a:ext uri="{FF2B5EF4-FFF2-40B4-BE49-F238E27FC236}">
                  <a16:creationId xmlns:a16="http://schemas.microsoft.com/office/drawing/2014/main" id="{6AE546F2-92C0-4C9C-BF28-052A7D0A3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5" name="Isosceles Triangle 64">
              <a:extLst>
                <a:ext uri="{FF2B5EF4-FFF2-40B4-BE49-F238E27FC236}">
                  <a16:creationId xmlns:a16="http://schemas.microsoft.com/office/drawing/2014/main" id="{1111385C-91E7-44E8-AAE5-019E48D76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6" name="Isosceles Triangle 65">
              <a:extLst>
                <a:ext uri="{FF2B5EF4-FFF2-40B4-BE49-F238E27FC236}">
                  <a16:creationId xmlns:a16="http://schemas.microsoft.com/office/drawing/2014/main" id="{54455A30-C651-4002-BE70-2A0F05BA3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p:nvSpPr>
          <p:cNvPr id="68" name="Rectangle 67">
            <a:extLst>
              <a:ext uri="{FF2B5EF4-FFF2-40B4-BE49-F238E27FC236}">
                <a16:creationId xmlns:a16="http://schemas.microsoft.com/office/drawing/2014/main" id="{2D94F95D-89EF-455B-9F54-0F4231363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nvGrpSpPr>
          <p:cNvPr id="70" name="Group 69">
            <a:extLst>
              <a:ext uri="{FF2B5EF4-FFF2-40B4-BE49-F238E27FC236}">
                <a16:creationId xmlns:a16="http://schemas.microsoft.com/office/drawing/2014/main" id="{612B9F8D-6DD1-481E-8CCE-81A7EEB15F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71" name="Straight Connector 70">
              <a:extLst>
                <a:ext uri="{FF2B5EF4-FFF2-40B4-BE49-F238E27FC236}">
                  <a16:creationId xmlns:a16="http://schemas.microsoft.com/office/drawing/2014/main" id="{BD531F65-BE00-4220-96DD-64DD545E03C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95BD48B8-B8E0-4EC6-889B-B9D5035859F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73" name="Rectangle 23">
              <a:extLst>
                <a:ext uri="{FF2B5EF4-FFF2-40B4-BE49-F238E27FC236}">
                  <a16:creationId xmlns:a16="http://schemas.microsoft.com/office/drawing/2014/main" id="{4CB88335-CEFC-4E93-A849-B293A59F0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4" name="Rectangle 25">
              <a:extLst>
                <a:ext uri="{FF2B5EF4-FFF2-40B4-BE49-F238E27FC236}">
                  <a16:creationId xmlns:a16="http://schemas.microsoft.com/office/drawing/2014/main" id="{A68404B5-9CA3-4B1B-A75D-54F36B1B3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5" name="Isosceles Triangle 74">
              <a:extLst>
                <a:ext uri="{FF2B5EF4-FFF2-40B4-BE49-F238E27FC236}">
                  <a16:creationId xmlns:a16="http://schemas.microsoft.com/office/drawing/2014/main" id="{7260DE41-7357-49EC-A4FF-41B666696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6" name="Rectangle 27">
              <a:extLst>
                <a:ext uri="{FF2B5EF4-FFF2-40B4-BE49-F238E27FC236}">
                  <a16:creationId xmlns:a16="http://schemas.microsoft.com/office/drawing/2014/main" id="{1D9D87BA-A306-430B-8BCF-468FF820D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7" name="Rectangle 28">
              <a:extLst>
                <a:ext uri="{FF2B5EF4-FFF2-40B4-BE49-F238E27FC236}">
                  <a16:creationId xmlns:a16="http://schemas.microsoft.com/office/drawing/2014/main" id="{39F522E6-2DF0-48FC-873D-74BF21019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8" name="Rectangle 29">
              <a:extLst>
                <a:ext uri="{FF2B5EF4-FFF2-40B4-BE49-F238E27FC236}">
                  <a16:creationId xmlns:a16="http://schemas.microsoft.com/office/drawing/2014/main" id="{1015C585-0283-4901-9837-57DD565CE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9" name="Isosceles Triangle 78">
              <a:extLst>
                <a:ext uri="{FF2B5EF4-FFF2-40B4-BE49-F238E27FC236}">
                  <a16:creationId xmlns:a16="http://schemas.microsoft.com/office/drawing/2014/main" id="{CB6D253E-04B9-4649-B17B-DE58968B27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useBgFill="1">
        <p:nvSpPr>
          <p:cNvPr id="81" name="Rectangle 80">
            <a:extLst>
              <a:ext uri="{FF2B5EF4-FFF2-40B4-BE49-F238E27FC236}">
                <a16:creationId xmlns:a16="http://schemas.microsoft.com/office/drawing/2014/main" id="{A1AE21A0-AA96-4557-AB48-66255CF0AD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Espace réservé du pied de page 2">
            <a:extLst>
              <a:ext uri="{FF2B5EF4-FFF2-40B4-BE49-F238E27FC236}">
                <a16:creationId xmlns:a16="http://schemas.microsoft.com/office/drawing/2014/main" id="{12E0C8E0-D1D4-0521-0D74-42E17275C96E}"/>
              </a:ext>
            </a:extLst>
          </p:cNvPr>
          <p:cNvSpPr>
            <a:spLocks noGrp="1"/>
          </p:cNvSpPr>
          <p:nvPr>
            <p:ph type="ftr" sz="quarter" idx="11"/>
          </p:nvPr>
        </p:nvSpPr>
        <p:spPr>
          <a:xfrm>
            <a:off x="677334" y="6041362"/>
            <a:ext cx="6297612" cy="365125"/>
          </a:xfrm>
        </p:spPr>
        <p:txBody>
          <a:bodyPr vert="horz" lIns="91440" tIns="45720" rIns="91440" bIns="45720" rtlCol="0" anchor="ct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white"/>
                </a:solidFill>
                <a:effectLst/>
                <a:uLnTx/>
                <a:uFillTx/>
                <a:latin typeface="Trebuchet MS" panose="020B0603020202020204"/>
                <a:ea typeface="+mn-ea"/>
                <a:cs typeface="+mn-cs"/>
              </a:rPr>
              <a:t>DULASP Intermediate M1 2025/2026</a:t>
            </a:r>
          </a:p>
        </p:txBody>
      </p:sp>
      <p:graphicFrame>
        <p:nvGraphicFramePr>
          <p:cNvPr id="51" name="ZoneTexte 1">
            <a:extLst>
              <a:ext uri="{FF2B5EF4-FFF2-40B4-BE49-F238E27FC236}">
                <a16:creationId xmlns:a16="http://schemas.microsoft.com/office/drawing/2014/main" id="{BD036A82-677A-5321-865F-E7BF4BC14F97}"/>
              </a:ext>
            </a:extLst>
          </p:cNvPr>
          <p:cNvGraphicFramePr/>
          <p:nvPr/>
        </p:nvGraphicFramePr>
        <p:xfrm>
          <a:off x="437102" y="1767682"/>
          <a:ext cx="11274742" cy="3827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32252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 name="Group 8">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62"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3"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Isosceles Triangle 13">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5"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6"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7"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8" name="Isosceles Triangle 17">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9" name="Isosceles Triangle 18">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5" name="Picture 4" descr="Letters in shelves">
            <a:extLst>
              <a:ext uri="{FF2B5EF4-FFF2-40B4-BE49-F238E27FC236}">
                <a16:creationId xmlns:a16="http://schemas.microsoft.com/office/drawing/2014/main" id="{E300E735-697D-B21E-032A-D421E86584C3}"/>
              </a:ext>
            </a:extLst>
          </p:cNvPr>
          <p:cNvPicPr>
            <a:picLocks noChangeAspect="1"/>
          </p:cNvPicPr>
          <p:nvPr/>
        </p:nvPicPr>
        <p:blipFill rotWithShape="1">
          <a:blip r:embed="rId2"/>
          <a:srcRect l="35352" r="38174" b="-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70" name="Isosceles Triangle 20">
            <a:extLst>
              <a:ext uri="{FF2B5EF4-FFF2-40B4-BE49-F238E27FC236}">
                <a16:creationId xmlns:a16="http://schemas.microsoft.com/office/drawing/2014/main" id="{ECD25CC7-FC66-488C-8D61-0FE7ECF16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Espace réservé du pied de page 2">
            <a:extLst>
              <a:ext uri="{FF2B5EF4-FFF2-40B4-BE49-F238E27FC236}">
                <a16:creationId xmlns:a16="http://schemas.microsoft.com/office/drawing/2014/main" id="{3855988C-D2C0-8B35-08AD-F351263AC56F}"/>
              </a:ext>
            </a:extLst>
          </p:cNvPr>
          <p:cNvSpPr>
            <a:spLocks noGrp="1"/>
          </p:cNvSpPr>
          <p:nvPr>
            <p:ph type="ftr" sz="quarter" idx="11"/>
          </p:nvPr>
        </p:nvSpPr>
        <p:spPr>
          <a:xfrm>
            <a:off x="2849563" y="6041362"/>
            <a:ext cx="4125383" cy="365125"/>
          </a:xfrm>
        </p:spPr>
        <p:txBody>
          <a:bodyPr vert="horz" lIns="91440" tIns="45720" rIns="91440" bIns="45720" rtlCol="0" anchor="ct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p>
        </p:txBody>
      </p:sp>
      <p:graphicFrame>
        <p:nvGraphicFramePr>
          <p:cNvPr id="23" name="ZoneTexte 1">
            <a:extLst>
              <a:ext uri="{FF2B5EF4-FFF2-40B4-BE49-F238E27FC236}">
                <a16:creationId xmlns:a16="http://schemas.microsoft.com/office/drawing/2014/main" id="{1FD5E45C-F105-8358-A4FD-21E326C17062}"/>
              </a:ext>
            </a:extLst>
          </p:cNvPr>
          <p:cNvGraphicFramePr/>
          <p:nvPr/>
        </p:nvGraphicFramePr>
        <p:xfrm>
          <a:off x="2721412" y="1236200"/>
          <a:ext cx="6424440"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89621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70" cy="790575"/>
          </a:xfrm>
        </p:spPr>
        <p:txBody>
          <a:bodyPr>
            <a:normAutofit/>
          </a:bodyPr>
          <a:lstStyle/>
          <a:p>
            <a:r>
              <a:rPr lang="fr-FR" sz="4000" spc="600" dirty="0" err="1">
                <a:effectLst>
                  <a:outerShdw blurRad="38100" dist="38100" dir="2700000" algn="tl">
                    <a:srgbClr val="000000">
                      <a:alpha val="43137"/>
                    </a:srgbClr>
                  </a:outerShdw>
                </a:effectLst>
                <a:latin typeface="Arial Narrow" panose="020B0606020202030204" pitchFamily="34" charset="0"/>
              </a:rPr>
              <a:t>Examples</a:t>
            </a:r>
            <a:endParaRPr lang="fr-FR" sz="4000" spc="600" dirty="0">
              <a:effectLst>
                <a:outerShdw blurRad="38100" dist="38100" dir="2700000" algn="tl">
                  <a:srgbClr val="000000">
                    <a:alpha val="43137"/>
                  </a:srgbClr>
                </a:outerShdw>
              </a:effectLst>
              <a:latin typeface="Arial Narrow" panose="020B0606020202030204" pitchFamily="34" charset="0"/>
            </a:endParaRPr>
          </a:p>
        </p:txBody>
      </p:sp>
      <p:sp>
        <p:nvSpPr>
          <p:cNvPr id="3" name="Espace réservé du contenu 2"/>
          <p:cNvSpPr>
            <a:spLocks noGrp="1"/>
          </p:cNvSpPr>
          <p:nvPr>
            <p:ph sz="half" idx="1"/>
          </p:nvPr>
        </p:nvSpPr>
        <p:spPr>
          <a:xfrm>
            <a:off x="430742" y="1280781"/>
            <a:ext cx="4293658" cy="5491494"/>
          </a:xfrm>
          <a:ln>
            <a:solidFill>
              <a:schemeClr val="accent1"/>
            </a:solidFill>
          </a:ln>
        </p:spPr>
        <p:txBody>
          <a:bodyPr>
            <a:noAutofit/>
          </a:bodyPr>
          <a:lstStyle/>
          <a:p>
            <a:pPr marL="0" indent="0">
              <a:buNone/>
            </a:pPr>
            <a:r>
              <a:rPr lang="en-US" sz="1000" dirty="0">
                <a:solidFill>
                  <a:schemeClr val="accent2"/>
                </a:solidFill>
                <a:latin typeface="Arial Narrow" panose="020B0606020202030204" pitchFamily="34" charset="0"/>
              </a:rPr>
              <a:t>Sender’s name</a:t>
            </a: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Return Address </a:t>
            </a:r>
          </a:p>
          <a:p>
            <a:pPr marL="0" indent="0">
              <a:buNone/>
            </a:pPr>
            <a:r>
              <a:rPr lang="en-US" sz="1000" dirty="0">
                <a:solidFill>
                  <a:schemeClr val="accent2"/>
                </a:solidFill>
                <a:latin typeface="Arial Narrow" panose="020B0606020202030204" pitchFamily="34" charset="0"/>
              </a:rPr>
              <a:t>Date (Month Day, Year) </a:t>
            </a:r>
          </a:p>
          <a:p>
            <a:pPr marL="0" indent="0">
              <a:buNone/>
            </a:pPr>
            <a:r>
              <a:rPr lang="en-US" sz="1000" dirty="0">
                <a:solidFill>
                  <a:schemeClr val="accent2"/>
                </a:solidFill>
                <a:latin typeface="Arial Narrow" panose="020B0606020202030204" pitchFamily="34" charset="0"/>
              </a:rPr>
              <a:t>Mr./Mrs./Ms./Dr. Full name of recipient.</a:t>
            </a: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(Title/Position of Recipient)</a:t>
            </a: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(Company Name)</a:t>
            </a: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Recipient's Address Line (including zip code, city and country when different from yours)</a:t>
            </a:r>
          </a:p>
          <a:p>
            <a:pPr marL="0" indent="0">
              <a:buNone/>
            </a:pPr>
            <a:r>
              <a:rPr lang="en-US" sz="1000" dirty="0">
                <a:solidFill>
                  <a:schemeClr val="accent2"/>
                </a:solidFill>
                <a:latin typeface="Arial Narrow" panose="020B0606020202030204" pitchFamily="34" charset="0"/>
              </a:rPr>
              <a:t>Dear Ms./Mrs./Mr. Last Name: </a:t>
            </a:r>
          </a:p>
          <a:p>
            <a:pPr marL="0" indent="0">
              <a:buNone/>
            </a:pPr>
            <a:r>
              <a:rPr lang="en-US" sz="1000" dirty="0">
                <a:solidFill>
                  <a:schemeClr val="accent2"/>
                </a:solidFill>
                <a:latin typeface="Arial Narrow" panose="020B0606020202030204" pitchFamily="34" charset="0"/>
              </a:rPr>
              <a:t>Subject: Title of Subject </a:t>
            </a:r>
          </a:p>
          <a:p>
            <a:pPr marL="0" indent="0">
              <a:buNone/>
            </a:pPr>
            <a:r>
              <a:rPr lang="en-US" sz="1000" dirty="0">
                <a:solidFill>
                  <a:schemeClr val="accent2"/>
                </a:solidFill>
                <a:latin typeface="Arial Narrow" panose="020B0606020202030204" pitchFamily="34" charset="0"/>
              </a:rPr>
              <a:t>Body Paragraph 1 . . . . . . . . . . . . . . . . . . . . . . . . . . . . . . . . . . . . . . . . . . . . . . . . . . . . . . . . . . . . . . . . . . . . . . . . . . . . . . . . . . . . . . . . . . . . . . . . . . . . . . . . . . . . . . . . . . . . . . . . . . . . . . . . . . . . . . . . . . . . . . . . . . . . . . . . </a:t>
            </a:r>
          </a:p>
          <a:p>
            <a:pPr marL="0" indent="0">
              <a:buNone/>
            </a:pPr>
            <a:r>
              <a:rPr lang="en-US" sz="1000" dirty="0">
                <a:solidFill>
                  <a:schemeClr val="accent2"/>
                </a:solidFill>
                <a:latin typeface="Arial Narrow" panose="020B0606020202030204" pitchFamily="34" charset="0"/>
              </a:rPr>
              <a:t>Body Paragraph 2 . . . . . . . . . . . . . . . . . . . . . . . . . . . . . . . . . . . . . . . . . . . . . . . . . . . . . . . . . . . . . . . . . . . . . . . . . . . . . . . . . . . . . . . . . . . . . . . . . . . . . . . . . . . . . . . . . . . . . . . . . . . . . . . . . . . . . . . . . . . . . . . . . . . . . . . . </a:t>
            </a:r>
          </a:p>
          <a:p>
            <a:pPr marL="0" indent="0">
              <a:buNone/>
            </a:pPr>
            <a:r>
              <a:rPr lang="en-US" sz="1000" dirty="0">
                <a:solidFill>
                  <a:schemeClr val="accent2"/>
                </a:solidFill>
                <a:latin typeface="Arial Narrow" panose="020B0606020202030204" pitchFamily="34" charset="0"/>
              </a:rPr>
              <a:t>Body Paragraph 3 . . . . . . . . . . . . . . . . . . . . . . . . . . . . . . . . . . . . . . . . . . . . . . . . . . . . . . . . . . . . . . . . . . . . . . . . . . . . . . . . . . . . . . . . . . . . . . . . . . . . . . . . . . . . . . . . . . . . . . . . . . . . . . . . . . . . . . . . . . . . . . . . . . . . . . . . </a:t>
            </a:r>
            <a:br>
              <a:rPr lang="en-US" sz="1000" dirty="0">
                <a:solidFill>
                  <a:schemeClr val="accent2"/>
                </a:solidFill>
                <a:latin typeface="Arial Narrow" panose="020B0606020202030204" pitchFamily="34" charset="0"/>
              </a:rPr>
            </a:b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Complimentary Close (Sincerely...), </a:t>
            </a:r>
          </a:p>
          <a:p>
            <a:pPr marL="0" indent="0">
              <a:buNone/>
            </a:pPr>
            <a:r>
              <a:rPr lang="en-US" sz="1000" dirty="0">
                <a:solidFill>
                  <a:schemeClr val="accent2"/>
                </a:solidFill>
                <a:latin typeface="Arial Narrow" panose="020B0606020202030204" pitchFamily="34" charset="0"/>
              </a:rPr>
              <a:t>Signature </a:t>
            </a:r>
          </a:p>
          <a:p>
            <a:pPr marL="0" indent="0">
              <a:buNone/>
            </a:pPr>
            <a:r>
              <a:rPr lang="en-US" sz="1000" dirty="0">
                <a:solidFill>
                  <a:schemeClr val="accent2"/>
                </a:solidFill>
                <a:latin typeface="Arial Narrow" panose="020B0606020202030204" pitchFamily="34" charset="0"/>
              </a:rPr>
              <a:t>Your Name (Printed) </a:t>
            </a: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(Your Title) </a:t>
            </a:r>
            <a:br>
              <a:rPr lang="en-US" sz="1000" dirty="0">
                <a:solidFill>
                  <a:schemeClr val="accent2"/>
                </a:solidFill>
                <a:latin typeface="Arial Narrow" panose="020B0606020202030204" pitchFamily="34" charset="0"/>
              </a:rPr>
            </a:b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Enclosures (when applicable)</a:t>
            </a:r>
            <a:br>
              <a:rPr lang="en-US" sz="800" dirty="0">
                <a:solidFill>
                  <a:schemeClr val="accent2"/>
                </a:solidFill>
              </a:rPr>
            </a:br>
            <a:endParaRPr lang="fr-FR" sz="800" dirty="0">
              <a:solidFill>
                <a:schemeClr val="accent2"/>
              </a:solidFill>
            </a:endParaRPr>
          </a:p>
        </p:txBody>
      </p:sp>
      <p:sp>
        <p:nvSpPr>
          <p:cNvPr id="4" name="Espace réservé du contenu 3"/>
          <p:cNvSpPr>
            <a:spLocks noGrp="1"/>
          </p:cNvSpPr>
          <p:nvPr>
            <p:ph sz="half" idx="2"/>
          </p:nvPr>
        </p:nvSpPr>
        <p:spPr>
          <a:xfrm>
            <a:off x="4981849" y="1280781"/>
            <a:ext cx="4292155" cy="5491494"/>
          </a:xfrm>
          <a:ln>
            <a:solidFill>
              <a:schemeClr val="accent1"/>
            </a:solidFill>
          </a:ln>
        </p:spPr>
        <p:txBody>
          <a:bodyPr>
            <a:noAutofit/>
          </a:bodyPr>
          <a:lstStyle/>
          <a:p>
            <a:pPr marL="0" indent="0">
              <a:buNone/>
            </a:pPr>
            <a:r>
              <a:rPr lang="en-US" sz="1000" dirty="0">
                <a:solidFill>
                  <a:schemeClr val="accent2"/>
                </a:solidFill>
                <a:latin typeface="Arial Narrow" panose="020B0606020202030204" pitchFamily="34" charset="0"/>
              </a:rPr>
              <a:t>Jacob Ready</a:t>
            </a: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6G Carlton Gore Rd, Grafton Auckland 1023</a:t>
            </a:r>
            <a:br>
              <a:rPr lang="en-US" sz="1000" dirty="0">
                <a:solidFill>
                  <a:schemeClr val="accent2"/>
                </a:solidFill>
                <a:latin typeface="Arial Narrow" panose="020B0606020202030204" pitchFamily="34" charset="0"/>
              </a:rPr>
            </a:br>
            <a:endParaRPr lang="en-US" sz="1000" dirty="0">
              <a:solidFill>
                <a:schemeClr val="accent2"/>
              </a:solidFill>
              <a:latin typeface="Arial Narrow" panose="020B0606020202030204" pitchFamily="34" charset="0"/>
            </a:endParaRPr>
          </a:p>
          <a:p>
            <a:pPr marL="0" indent="0">
              <a:buNone/>
            </a:pPr>
            <a:r>
              <a:rPr lang="en-US" sz="1000" dirty="0">
                <a:solidFill>
                  <a:schemeClr val="accent2"/>
                </a:solidFill>
                <a:latin typeface="Arial Narrow" panose="020B0606020202030204" pitchFamily="34" charset="0"/>
              </a:rPr>
              <a:t>October, 19</a:t>
            </a:r>
            <a:r>
              <a:rPr lang="en-US" sz="1000" baseline="30000" dirty="0">
                <a:solidFill>
                  <a:schemeClr val="accent2"/>
                </a:solidFill>
                <a:latin typeface="Arial Narrow" panose="020B0606020202030204" pitchFamily="34" charset="0"/>
              </a:rPr>
              <a:t>th</a:t>
            </a:r>
            <a:r>
              <a:rPr lang="en-US" sz="1000" dirty="0">
                <a:solidFill>
                  <a:schemeClr val="accent2"/>
                </a:solidFill>
                <a:latin typeface="Arial Narrow" panose="020B0606020202030204" pitchFamily="34" charset="0"/>
              </a:rPr>
              <a:t>, 2024</a:t>
            </a:r>
          </a:p>
          <a:p>
            <a:pPr marL="0" indent="0">
              <a:buNone/>
            </a:pPr>
            <a:r>
              <a:rPr lang="en-US" sz="1000" dirty="0">
                <a:solidFill>
                  <a:schemeClr val="accent2"/>
                </a:solidFill>
                <a:latin typeface="Arial Narrow" panose="020B0606020202030204" pitchFamily="34" charset="0"/>
              </a:rPr>
              <a:t>M. John Nixon</a:t>
            </a: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Human Resources Manager</a:t>
            </a: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Rialto Cinemas</a:t>
            </a: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100 Broadway</a:t>
            </a:r>
            <a:br>
              <a:rPr lang="en-US" sz="1000" dirty="0">
                <a:solidFill>
                  <a:schemeClr val="accent2"/>
                </a:solidFill>
                <a:latin typeface="Arial Narrow" panose="020B0606020202030204" pitchFamily="34" charset="0"/>
              </a:rPr>
            </a:br>
            <a:r>
              <a:rPr lang="en-US" sz="1000" dirty="0" err="1">
                <a:solidFill>
                  <a:schemeClr val="accent2"/>
                </a:solidFill>
                <a:latin typeface="Arial Narrow" panose="020B0606020202030204" pitchFamily="34" charset="0"/>
              </a:rPr>
              <a:t>Newmarket</a:t>
            </a:r>
            <a:r>
              <a:rPr lang="en-US" sz="1000" dirty="0">
                <a:solidFill>
                  <a:schemeClr val="accent2"/>
                </a:solidFill>
                <a:latin typeface="Arial Narrow" panose="020B0606020202030204" pitchFamily="34" charset="0"/>
              </a:rPr>
              <a:t>, Auckland</a:t>
            </a:r>
          </a:p>
          <a:p>
            <a:pPr marL="0" indent="0">
              <a:buNone/>
            </a:pPr>
            <a:r>
              <a:rPr lang="en-US" sz="1000" dirty="0">
                <a:solidFill>
                  <a:schemeClr val="accent2"/>
                </a:solidFill>
                <a:latin typeface="Arial Narrow" panose="020B0606020202030204" pitchFamily="34" charset="0"/>
              </a:rPr>
              <a:t>Dear M. Nixon</a:t>
            </a:r>
          </a:p>
          <a:p>
            <a:pPr marL="0" indent="0">
              <a:buNone/>
            </a:pPr>
            <a:r>
              <a:rPr lang="en-US" sz="1000" dirty="0">
                <a:solidFill>
                  <a:schemeClr val="accent2"/>
                </a:solidFill>
                <a:latin typeface="Arial Narrow" panose="020B0606020202030204" pitchFamily="34" charset="0"/>
              </a:rPr>
              <a:t>Subject: customer service position available</a:t>
            </a:r>
          </a:p>
          <a:p>
            <a:pPr marL="0" indent="0">
              <a:buNone/>
            </a:pPr>
            <a:r>
              <a:rPr lang="en-US" sz="1000" dirty="0">
                <a:solidFill>
                  <a:schemeClr val="accent2"/>
                </a:solidFill>
                <a:latin typeface="Arial Narrow" panose="020B0606020202030204" pitchFamily="34" charset="0"/>
              </a:rPr>
              <a:t>Your recent advertisement in the Herald made it clear that customer satisfaction is an integral part of The Rialto Cinemas In addition, my close friend, Paul Smith who is an employee at The Rialto Cinemas suggested that my expertise might benefit your customer service department. </a:t>
            </a:r>
          </a:p>
          <a:p>
            <a:pPr marL="0" indent="0">
              <a:buNone/>
            </a:pPr>
            <a:r>
              <a:rPr lang="en-US" sz="1000" dirty="0">
                <a:solidFill>
                  <a:schemeClr val="accent2"/>
                </a:solidFill>
                <a:latin typeface="Arial Narrow" panose="020B0606020202030204" pitchFamily="34" charset="0"/>
              </a:rPr>
              <a:t>Part of my success is because I place a high value on personal integrity and represent both my employer and myself in an ethical and respectable manner. Also, I have a diligence in paying close attention to detail; as a representative of your company I would bring focus not only to the value of your services but also to quality of customer service. Furthermore, I am a hard, smart-working, self-starter who works well in a team environment. </a:t>
            </a:r>
          </a:p>
          <a:p>
            <a:pPr marL="0" indent="0">
              <a:buNone/>
            </a:pPr>
            <a:r>
              <a:rPr lang="en-US" sz="1000" dirty="0">
                <a:solidFill>
                  <a:schemeClr val="accent2"/>
                </a:solidFill>
                <a:latin typeface="Arial Narrow" panose="020B0606020202030204" pitchFamily="34" charset="0"/>
              </a:rPr>
              <a:t>I will call you on November 1</a:t>
            </a:r>
            <a:r>
              <a:rPr lang="en-US" sz="1000" baseline="30000" dirty="0">
                <a:solidFill>
                  <a:schemeClr val="accent2"/>
                </a:solidFill>
                <a:latin typeface="Arial Narrow" panose="020B0606020202030204" pitchFamily="34" charset="0"/>
              </a:rPr>
              <a:t>st</a:t>
            </a:r>
            <a:r>
              <a:rPr lang="en-US" sz="1000" dirty="0">
                <a:solidFill>
                  <a:schemeClr val="accent2"/>
                </a:solidFill>
                <a:latin typeface="Arial Narrow" panose="020B0606020202030204" pitchFamily="34" charset="0"/>
              </a:rPr>
              <a:t> to answer any questions about this letter or my resume in the hope of scheduling an interview. If you prefer, please contact me by phone 021 068 0041 or e-mail, j.ready@xtra.co.nz</a:t>
            </a:r>
          </a:p>
          <a:p>
            <a:pPr marL="0" indent="0">
              <a:buNone/>
            </a:pPr>
            <a:r>
              <a:rPr lang="en-US" sz="1000" dirty="0">
                <a:solidFill>
                  <a:schemeClr val="accent2"/>
                </a:solidFill>
                <a:latin typeface="Arial Narrow" panose="020B0606020202030204" pitchFamily="34" charset="0"/>
              </a:rPr>
              <a:t>Thank you for your time in considering my qualifications. </a:t>
            </a:r>
            <a:br>
              <a:rPr lang="en-US" sz="1000" dirty="0">
                <a:solidFill>
                  <a:schemeClr val="accent2"/>
                </a:solidFill>
                <a:latin typeface="Arial Narrow" panose="020B0606020202030204" pitchFamily="34" charset="0"/>
              </a:rPr>
            </a:br>
            <a:br>
              <a:rPr lang="en-US" sz="1000" dirty="0">
                <a:solidFill>
                  <a:schemeClr val="accent2"/>
                </a:solidFill>
                <a:latin typeface="Arial Narrow" panose="020B0606020202030204" pitchFamily="34" charset="0"/>
              </a:rPr>
            </a:br>
            <a:r>
              <a:rPr lang="en-US" sz="1000" dirty="0">
                <a:solidFill>
                  <a:schemeClr val="accent2"/>
                </a:solidFill>
                <a:latin typeface="Arial Narrow" panose="020B0606020202030204" pitchFamily="34" charset="0"/>
              </a:rPr>
              <a:t>Sincerely, </a:t>
            </a:r>
          </a:p>
          <a:p>
            <a:pPr marL="0" indent="0">
              <a:buNone/>
            </a:pPr>
            <a:r>
              <a:rPr lang="fr-FR" sz="1000" dirty="0">
                <a:solidFill>
                  <a:schemeClr val="accent2"/>
                </a:solidFill>
                <a:latin typeface="Arial Narrow" panose="020B0606020202030204" pitchFamily="34" charset="0"/>
              </a:rPr>
              <a:t>Jacob </a:t>
            </a:r>
            <a:r>
              <a:rPr lang="fr-FR" sz="1000" dirty="0" err="1">
                <a:solidFill>
                  <a:schemeClr val="accent2"/>
                </a:solidFill>
                <a:latin typeface="Arial Narrow" panose="020B0606020202030204" pitchFamily="34" charset="0"/>
              </a:rPr>
              <a:t>Ready</a:t>
            </a:r>
            <a:endParaRPr lang="fr-FR" sz="1000" dirty="0">
              <a:solidFill>
                <a:schemeClr val="accent2"/>
              </a:solidFill>
              <a:latin typeface="Arial Narrow" panose="020B0606020202030204" pitchFamily="34" charset="0"/>
            </a:endParaRPr>
          </a:p>
        </p:txBody>
      </p:sp>
      <p:sp>
        <p:nvSpPr>
          <p:cNvPr id="5" name="Espace réservé du pied de page 4">
            <a:extLst>
              <a:ext uri="{FF2B5EF4-FFF2-40B4-BE49-F238E27FC236}">
                <a16:creationId xmlns:a16="http://schemas.microsoft.com/office/drawing/2014/main" id="{E0EC30AB-78CF-0585-FC5B-6C7712E67E9C}"/>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1725775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358073-9C21-482C-B1D0-D7B73449341E}"/>
              </a:ext>
            </a:extLst>
          </p:cNvPr>
          <p:cNvSpPr>
            <a:spLocks noGrp="1"/>
          </p:cNvSpPr>
          <p:nvPr>
            <p:ph type="title"/>
          </p:nvPr>
        </p:nvSpPr>
        <p:spPr/>
        <p:txBody>
          <a:bodyPr/>
          <a:lstStyle/>
          <a:p>
            <a:r>
              <a:rPr lang="fr-FR" dirty="0"/>
              <a:t>   Warm up: </a:t>
            </a:r>
            <a:r>
              <a:rPr lang="fr-FR" dirty="0" err="1"/>
              <a:t>exercise</a:t>
            </a:r>
            <a:r>
              <a:rPr lang="fr-FR" dirty="0"/>
              <a:t> 1</a:t>
            </a:r>
          </a:p>
        </p:txBody>
      </p:sp>
      <p:sp>
        <p:nvSpPr>
          <p:cNvPr id="3" name="Espace réservé du contenu 2">
            <a:extLst>
              <a:ext uri="{FF2B5EF4-FFF2-40B4-BE49-F238E27FC236}">
                <a16:creationId xmlns:a16="http://schemas.microsoft.com/office/drawing/2014/main" id="{2E5A8917-94A9-44F2-B401-FA28D6BAE9A3}"/>
              </a:ext>
            </a:extLst>
          </p:cNvPr>
          <p:cNvSpPr>
            <a:spLocks noGrp="1"/>
          </p:cNvSpPr>
          <p:nvPr>
            <p:ph idx="1"/>
          </p:nvPr>
        </p:nvSpPr>
        <p:spPr>
          <a:xfrm>
            <a:off x="677334" y="1930400"/>
            <a:ext cx="8596668" cy="3880773"/>
          </a:xfrm>
        </p:spPr>
        <p:txBody>
          <a:bodyPr>
            <a:normAutofit fontScale="85000" lnSpcReduction="20000"/>
          </a:bodyPr>
          <a:lstStyle/>
          <a:p>
            <a:r>
              <a:rPr lang="en-US" b="1" dirty="0"/>
              <a:t>Complete each sentence with a suitable word or phrase:</a:t>
            </a:r>
          </a:p>
          <a:p>
            <a:pPr marL="0" indent="0">
              <a:buNone/>
            </a:pPr>
            <a:endParaRPr lang="en-US" dirty="0"/>
          </a:p>
          <a:p>
            <a:pPr marL="0" indent="0">
              <a:buNone/>
            </a:pPr>
            <a:r>
              <a:rPr lang="en-US" dirty="0" err="1"/>
              <a:t>i</a:t>
            </a:r>
            <a:r>
              <a:rPr lang="en-US" dirty="0"/>
              <a:t>. I would be </a:t>
            </a:r>
            <a:r>
              <a:rPr lang="en-US" b="1" dirty="0"/>
              <a:t>_________</a:t>
            </a:r>
            <a:r>
              <a:rPr lang="en-US" dirty="0"/>
              <a:t> if you could send me more information about the program.</a:t>
            </a:r>
          </a:p>
          <a:p>
            <a:pPr marL="0" indent="0">
              <a:buNone/>
            </a:pPr>
            <a:r>
              <a:rPr lang="en-US" dirty="0"/>
              <a:t>ii. I am writing to </a:t>
            </a:r>
            <a:r>
              <a:rPr lang="en-US" b="1" dirty="0"/>
              <a:t>_________</a:t>
            </a:r>
            <a:r>
              <a:rPr lang="en-US" dirty="0"/>
              <a:t> information about your online courses. </a:t>
            </a:r>
            <a:endParaRPr lang="en-US" i="1" dirty="0"/>
          </a:p>
          <a:p>
            <a:pPr marL="0" indent="0">
              <a:buNone/>
            </a:pPr>
            <a:r>
              <a:rPr lang="en-US" dirty="0"/>
              <a:t>iii. Please do not </a:t>
            </a:r>
            <a:r>
              <a:rPr lang="en-US" b="1" dirty="0"/>
              <a:t>_________</a:t>
            </a:r>
            <a:r>
              <a:rPr lang="en-US" dirty="0"/>
              <a:t> to contact me if you need further details. </a:t>
            </a:r>
          </a:p>
          <a:p>
            <a:pPr marL="0" indent="0">
              <a:buNone/>
            </a:pPr>
            <a:r>
              <a:rPr lang="en-US" dirty="0"/>
              <a:t>iv. I would like to </a:t>
            </a:r>
            <a:r>
              <a:rPr lang="en-US" b="1" dirty="0"/>
              <a:t>_________</a:t>
            </a:r>
            <a:r>
              <a:rPr lang="en-US" dirty="0"/>
              <a:t> whether scholarships are available. </a:t>
            </a:r>
          </a:p>
          <a:p>
            <a:pPr marL="0" indent="0">
              <a:buNone/>
            </a:pPr>
            <a:r>
              <a:rPr lang="en-US" dirty="0"/>
              <a:t>v. I am </a:t>
            </a:r>
            <a:r>
              <a:rPr lang="en-US" b="1" dirty="0"/>
              <a:t>_________</a:t>
            </a:r>
            <a:r>
              <a:rPr lang="en-US" dirty="0"/>
              <a:t> interested in applying for the internship. </a:t>
            </a:r>
            <a:endParaRPr lang="en-US" i="1" dirty="0"/>
          </a:p>
          <a:p>
            <a:pPr marL="0" indent="0">
              <a:buNone/>
            </a:pPr>
            <a:r>
              <a:rPr lang="en-US" i="1" dirty="0"/>
              <a:t>vi. </a:t>
            </a:r>
            <a:r>
              <a:rPr lang="en-US" dirty="0"/>
              <a:t>I would </a:t>
            </a:r>
            <a:r>
              <a:rPr lang="en-US" b="1" dirty="0"/>
              <a:t>_________</a:t>
            </a:r>
            <a:r>
              <a:rPr lang="en-US" dirty="0"/>
              <a:t> it if you could confirm the deadline. </a:t>
            </a:r>
          </a:p>
          <a:p>
            <a:pPr marL="0" indent="0">
              <a:buNone/>
            </a:pPr>
            <a:r>
              <a:rPr lang="en-US" dirty="0"/>
              <a:t>vii. I am looking </a:t>
            </a:r>
            <a:r>
              <a:rPr lang="en-US" b="1" dirty="0"/>
              <a:t>_________</a:t>
            </a:r>
            <a:r>
              <a:rPr lang="en-US" dirty="0"/>
              <a:t> to hearing from you soon. </a:t>
            </a:r>
            <a:endParaRPr lang="en-US" i="1" dirty="0"/>
          </a:p>
          <a:p>
            <a:pPr marL="0" indent="0">
              <a:buNone/>
            </a:pPr>
            <a:r>
              <a:rPr lang="en-US" i="1" dirty="0"/>
              <a:t>viii. </a:t>
            </a:r>
            <a:r>
              <a:rPr lang="en-US" dirty="0"/>
              <a:t>Could you </a:t>
            </a:r>
            <a:r>
              <a:rPr lang="en-US" b="1" dirty="0"/>
              <a:t>_________</a:t>
            </a:r>
            <a:r>
              <a:rPr lang="en-US" dirty="0"/>
              <a:t> me to the person in charge of applications? </a:t>
            </a:r>
            <a:endParaRPr lang="en-US" i="1" dirty="0"/>
          </a:p>
          <a:p>
            <a:pPr marL="0" indent="0">
              <a:buNone/>
            </a:pPr>
            <a:r>
              <a:rPr lang="en-US" dirty="0"/>
              <a:t>ix. I am writing </a:t>
            </a:r>
            <a:r>
              <a:rPr lang="en-US" b="1" dirty="0"/>
              <a:t>_________</a:t>
            </a:r>
            <a:r>
              <a:rPr lang="en-US" dirty="0"/>
              <a:t> to your recent advertisement. </a:t>
            </a:r>
          </a:p>
          <a:p>
            <a:pPr marL="0" indent="0">
              <a:buNone/>
            </a:pPr>
            <a:r>
              <a:rPr lang="en-US" dirty="0"/>
              <a:t>x. I would be happy to </a:t>
            </a:r>
            <a:r>
              <a:rPr lang="en-US" b="1" dirty="0"/>
              <a:t>_________</a:t>
            </a:r>
            <a:r>
              <a:rPr lang="en-US" dirty="0"/>
              <a:t> any further information if necessary. </a:t>
            </a:r>
          </a:p>
          <a:p>
            <a:endParaRPr lang="fr-FR" dirty="0"/>
          </a:p>
        </p:txBody>
      </p:sp>
      <p:sp>
        <p:nvSpPr>
          <p:cNvPr id="4" name="Espace réservé du pied de page 3">
            <a:extLst>
              <a:ext uri="{FF2B5EF4-FFF2-40B4-BE49-F238E27FC236}">
                <a16:creationId xmlns:a16="http://schemas.microsoft.com/office/drawing/2014/main" id="{CF985111-A493-4804-825F-48DC9618567A}"/>
              </a:ext>
            </a:extLst>
          </p:cNvPr>
          <p:cNvSpPr>
            <a:spLocks noGrp="1"/>
          </p:cNvSpPr>
          <p:nvPr>
            <p:ph type="ftr" sz="quarter" idx="11"/>
          </p:nvPr>
        </p:nvSpPr>
        <p:spPr/>
        <p:txBody>
          <a:bodyPr/>
          <a:lstStyle/>
          <a:p>
            <a:r>
              <a:rPr lang="en-US"/>
              <a:t>DULASP Intermediate M1 2025/2026</a:t>
            </a:r>
            <a:endParaRPr lang="en-US" dirty="0"/>
          </a:p>
        </p:txBody>
      </p:sp>
      <p:pic>
        <p:nvPicPr>
          <p:cNvPr id="5" name="Image 4">
            <a:extLst>
              <a:ext uri="{FF2B5EF4-FFF2-40B4-BE49-F238E27FC236}">
                <a16:creationId xmlns:a16="http://schemas.microsoft.com/office/drawing/2014/main" id="{197C1B7B-9FCD-420B-9AAD-40604E4DD4CC}"/>
              </a:ext>
            </a:extLst>
          </p:cNvPr>
          <p:cNvPicPr>
            <a:picLocks noChangeAspect="1"/>
          </p:cNvPicPr>
          <p:nvPr/>
        </p:nvPicPr>
        <p:blipFill>
          <a:blip r:embed="rId2"/>
          <a:stretch>
            <a:fillRect/>
          </a:stretch>
        </p:blipFill>
        <p:spPr>
          <a:xfrm>
            <a:off x="136635" y="321296"/>
            <a:ext cx="878946" cy="948704"/>
          </a:xfrm>
          <a:prstGeom prst="rect">
            <a:avLst/>
          </a:prstGeom>
        </p:spPr>
      </p:pic>
    </p:spTree>
    <p:extLst>
      <p:ext uri="{BB962C8B-B14F-4D97-AF65-F5344CB8AC3E}">
        <p14:creationId xmlns:p14="http://schemas.microsoft.com/office/powerpoint/2010/main" val="385416338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358073-9C21-482C-B1D0-D7B73449341E}"/>
              </a:ext>
            </a:extLst>
          </p:cNvPr>
          <p:cNvSpPr>
            <a:spLocks noGrp="1"/>
          </p:cNvSpPr>
          <p:nvPr>
            <p:ph type="title"/>
          </p:nvPr>
        </p:nvSpPr>
        <p:spPr/>
        <p:txBody>
          <a:bodyPr/>
          <a:lstStyle/>
          <a:p>
            <a:r>
              <a:rPr lang="fr-FR" dirty="0"/>
              <a:t>   Warm up: </a:t>
            </a:r>
            <a:r>
              <a:rPr lang="fr-FR" dirty="0" err="1"/>
              <a:t>exercise</a:t>
            </a:r>
            <a:r>
              <a:rPr lang="fr-FR" dirty="0"/>
              <a:t> 2</a:t>
            </a:r>
          </a:p>
        </p:txBody>
      </p:sp>
      <p:graphicFrame>
        <p:nvGraphicFramePr>
          <p:cNvPr id="6" name="Espace réservé du contenu 5">
            <a:extLst>
              <a:ext uri="{FF2B5EF4-FFF2-40B4-BE49-F238E27FC236}">
                <a16:creationId xmlns:a16="http://schemas.microsoft.com/office/drawing/2014/main" id="{8FF8F5C0-5692-49D8-80E5-D12F88C1A1C3}"/>
              </a:ext>
            </a:extLst>
          </p:cNvPr>
          <p:cNvGraphicFramePr>
            <a:graphicFrameLocks noGrp="1"/>
          </p:cNvGraphicFramePr>
          <p:nvPr>
            <p:ph idx="1"/>
            <p:extLst>
              <p:ext uri="{D42A27DB-BD31-4B8C-83A1-F6EECF244321}">
                <p14:modId xmlns:p14="http://schemas.microsoft.com/office/powerpoint/2010/main" val="3779424831"/>
              </p:ext>
            </p:extLst>
          </p:nvPr>
        </p:nvGraphicFramePr>
        <p:xfrm>
          <a:off x="859167" y="2396358"/>
          <a:ext cx="8596312" cy="2245604"/>
        </p:xfrm>
        <a:graphic>
          <a:graphicData uri="http://schemas.openxmlformats.org/drawingml/2006/table">
            <a:tbl>
              <a:tblPr/>
              <a:tblGrid>
                <a:gridCol w="4298156">
                  <a:extLst>
                    <a:ext uri="{9D8B030D-6E8A-4147-A177-3AD203B41FA5}">
                      <a16:colId xmlns:a16="http://schemas.microsoft.com/office/drawing/2014/main" val="864491797"/>
                    </a:ext>
                  </a:extLst>
                </a:gridCol>
                <a:gridCol w="4298156">
                  <a:extLst>
                    <a:ext uri="{9D8B030D-6E8A-4147-A177-3AD203B41FA5}">
                      <a16:colId xmlns:a16="http://schemas.microsoft.com/office/drawing/2014/main" val="3947375749"/>
                    </a:ext>
                  </a:extLst>
                </a:gridCol>
              </a:tblGrid>
              <a:tr h="230500">
                <a:tc>
                  <a:txBody>
                    <a:bodyPr/>
                    <a:lstStyle/>
                    <a:p>
                      <a:pPr algn="ctr"/>
                      <a:r>
                        <a:rPr lang="fr-FR" dirty="0" err="1">
                          <a:effectLst>
                            <a:outerShdw blurRad="38100" dist="38100" dir="2700000" algn="tl">
                              <a:srgbClr val="000000">
                                <a:alpha val="43137"/>
                              </a:srgbClr>
                            </a:outerShdw>
                          </a:effectLst>
                        </a:rPr>
                        <a:t>Openings</a:t>
                      </a:r>
                      <a:endParaRPr lang="fr-FR"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dirty="0" err="1">
                          <a:effectLst>
                            <a:outerShdw blurRad="38100" dist="38100" dir="2700000" algn="tl">
                              <a:srgbClr val="000000">
                                <a:alpha val="43137"/>
                              </a:srgbClr>
                            </a:outerShdw>
                          </a:effectLst>
                        </a:rPr>
                        <a:t>Closings</a:t>
                      </a:r>
                      <a:endParaRPr lang="fr-FR"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95809"/>
                  </a:ext>
                </a:extLst>
              </a:tr>
              <a:tr h="378521">
                <a:tc>
                  <a:txBody>
                    <a:bodyPr/>
                    <a:lstStyle/>
                    <a:p>
                      <a:r>
                        <a:rPr lang="en-US"/>
                        <a:t>1. Dear Sir or Madam,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a:t>a. Yours sincerely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4501783"/>
                  </a:ext>
                </a:extLst>
              </a:tr>
              <a:tr h="378521">
                <a:tc>
                  <a:txBody>
                    <a:bodyPr/>
                    <a:lstStyle/>
                    <a:p>
                      <a:r>
                        <a:rPr lang="fr-FR"/>
                        <a:t>2. Dear Mr. Brown,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a:t>b. Yours faithfully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1954606"/>
                  </a:ext>
                </a:extLst>
              </a:tr>
              <a:tr h="378521">
                <a:tc>
                  <a:txBody>
                    <a:bodyPr/>
                    <a:lstStyle/>
                    <a:p>
                      <a:r>
                        <a:rPr lang="en-US"/>
                        <a:t>3. To whom it may concern,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a:t>c. Kind regards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0717631"/>
                  </a:ext>
                </a:extLst>
              </a:tr>
              <a:tr h="312965">
                <a:tc>
                  <a:txBody>
                    <a:bodyPr/>
                    <a:lstStyle/>
                    <a:p>
                      <a:r>
                        <a:rPr lang="fr-FR"/>
                        <a:t>4. Dear Ms. Smith,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467545"/>
                  </a:ext>
                </a:extLst>
              </a:tr>
              <a:tr h="378521">
                <a:tc>
                  <a:txBody>
                    <a:bodyPr/>
                    <a:lstStyle/>
                    <a:p>
                      <a:r>
                        <a:rPr lang="en-US"/>
                        <a:t>5. Dear Human Resources Manager,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2718279"/>
                  </a:ext>
                </a:extLst>
              </a:tr>
            </a:tbl>
          </a:graphicData>
        </a:graphic>
      </p:graphicFrame>
      <p:sp>
        <p:nvSpPr>
          <p:cNvPr id="4" name="Espace réservé du pied de page 3">
            <a:extLst>
              <a:ext uri="{FF2B5EF4-FFF2-40B4-BE49-F238E27FC236}">
                <a16:creationId xmlns:a16="http://schemas.microsoft.com/office/drawing/2014/main" id="{CF985111-A493-4804-825F-48DC9618567A}"/>
              </a:ext>
            </a:extLst>
          </p:cNvPr>
          <p:cNvSpPr>
            <a:spLocks noGrp="1"/>
          </p:cNvSpPr>
          <p:nvPr>
            <p:ph type="ftr" sz="quarter" idx="11"/>
          </p:nvPr>
        </p:nvSpPr>
        <p:spPr/>
        <p:txBody>
          <a:bodyPr/>
          <a:lstStyle/>
          <a:p>
            <a:r>
              <a:rPr lang="en-US"/>
              <a:t>DULASP Intermediate M1 2025/2026</a:t>
            </a:r>
            <a:endParaRPr lang="en-US" dirty="0"/>
          </a:p>
        </p:txBody>
      </p:sp>
      <p:pic>
        <p:nvPicPr>
          <p:cNvPr id="5" name="Image 4">
            <a:extLst>
              <a:ext uri="{FF2B5EF4-FFF2-40B4-BE49-F238E27FC236}">
                <a16:creationId xmlns:a16="http://schemas.microsoft.com/office/drawing/2014/main" id="{197C1B7B-9FCD-420B-9AAD-40604E4DD4CC}"/>
              </a:ext>
            </a:extLst>
          </p:cNvPr>
          <p:cNvPicPr>
            <a:picLocks noChangeAspect="1"/>
          </p:cNvPicPr>
          <p:nvPr/>
        </p:nvPicPr>
        <p:blipFill>
          <a:blip r:embed="rId2"/>
          <a:stretch>
            <a:fillRect/>
          </a:stretch>
        </p:blipFill>
        <p:spPr>
          <a:xfrm>
            <a:off x="136635" y="321296"/>
            <a:ext cx="878946" cy="948704"/>
          </a:xfrm>
          <a:prstGeom prst="rect">
            <a:avLst/>
          </a:prstGeom>
        </p:spPr>
      </p:pic>
      <p:sp>
        <p:nvSpPr>
          <p:cNvPr id="8" name="Rectangle 7">
            <a:extLst>
              <a:ext uri="{FF2B5EF4-FFF2-40B4-BE49-F238E27FC236}">
                <a16:creationId xmlns:a16="http://schemas.microsoft.com/office/drawing/2014/main" id="{D9592D72-D866-42BD-BE52-C3ED047331A0}"/>
              </a:ext>
            </a:extLst>
          </p:cNvPr>
          <p:cNvSpPr/>
          <p:nvPr/>
        </p:nvSpPr>
        <p:spPr>
          <a:xfrm>
            <a:off x="780339" y="1607234"/>
            <a:ext cx="6096000" cy="276999"/>
          </a:xfrm>
          <a:prstGeom prst="rect">
            <a:avLst/>
          </a:prstGeom>
        </p:spPr>
        <p:txBody>
          <a:bodyPr>
            <a:spAutoFit/>
          </a:bodyPr>
          <a:lstStyle/>
          <a:p>
            <a:pPr marL="342900" lvl="0" indent="-342900" fontAlgn="base">
              <a:lnSpc>
                <a:spcPct val="80000"/>
              </a:lnSpc>
              <a:spcBef>
                <a:spcPts val="1000"/>
              </a:spcBef>
              <a:buClr>
                <a:schemeClr val="accent1"/>
              </a:buClr>
              <a:buSzPct val="80000"/>
              <a:buFont typeface="Wingdings 3" charset="2"/>
              <a:buChar char=""/>
            </a:pPr>
            <a:r>
              <a:rPr lang="fr-FR" altLang="fr-FR" sz="1500" b="1" dirty="0">
                <a:solidFill>
                  <a:schemeClr val="tx1">
                    <a:lumMod val="75000"/>
                    <a:lumOff val="25000"/>
                  </a:schemeClr>
                </a:solidFill>
              </a:rPr>
              <a:t>Match the </a:t>
            </a:r>
            <a:r>
              <a:rPr lang="fr-FR" altLang="fr-FR" sz="1500" b="1" dirty="0" err="1">
                <a:solidFill>
                  <a:schemeClr val="tx1">
                    <a:lumMod val="75000"/>
                    <a:lumOff val="25000"/>
                  </a:schemeClr>
                </a:solidFill>
              </a:rPr>
              <a:t>following</a:t>
            </a:r>
            <a:r>
              <a:rPr lang="fr-FR" altLang="fr-FR" sz="1500" b="1" dirty="0">
                <a:solidFill>
                  <a:schemeClr val="tx1">
                    <a:lumMod val="75000"/>
                    <a:lumOff val="25000"/>
                  </a:schemeClr>
                </a:solidFill>
              </a:rPr>
              <a:t> </a:t>
            </a:r>
            <a:r>
              <a:rPr lang="fr-FR" altLang="fr-FR" sz="1500" b="1" dirty="0" err="1">
                <a:solidFill>
                  <a:schemeClr val="tx1">
                    <a:lumMod val="75000"/>
                    <a:lumOff val="25000"/>
                  </a:schemeClr>
                </a:solidFill>
              </a:rPr>
              <a:t>greetings</a:t>
            </a:r>
            <a:r>
              <a:rPr lang="fr-FR" altLang="fr-FR" sz="1500" b="1" dirty="0">
                <a:solidFill>
                  <a:schemeClr val="tx1">
                    <a:lumMod val="75000"/>
                    <a:lumOff val="25000"/>
                  </a:schemeClr>
                </a:solidFill>
              </a:rPr>
              <a:t> to </a:t>
            </a:r>
            <a:r>
              <a:rPr lang="fr-FR" altLang="fr-FR" sz="1500" b="1" dirty="0" err="1">
                <a:solidFill>
                  <a:schemeClr val="tx1">
                    <a:lumMod val="75000"/>
                    <a:lumOff val="25000"/>
                  </a:schemeClr>
                </a:solidFill>
              </a:rPr>
              <a:t>their</a:t>
            </a:r>
            <a:r>
              <a:rPr lang="fr-FR" altLang="fr-FR" sz="1500" b="1" dirty="0">
                <a:solidFill>
                  <a:schemeClr val="tx1">
                    <a:lumMod val="75000"/>
                    <a:lumOff val="25000"/>
                  </a:schemeClr>
                </a:solidFill>
              </a:rPr>
              <a:t> correct </a:t>
            </a:r>
            <a:r>
              <a:rPr lang="fr-FR" altLang="fr-FR" sz="1500" b="1" dirty="0" err="1">
                <a:solidFill>
                  <a:schemeClr val="tx1">
                    <a:lumMod val="75000"/>
                    <a:lumOff val="25000"/>
                  </a:schemeClr>
                </a:solidFill>
              </a:rPr>
              <a:t>closings</a:t>
            </a:r>
            <a:r>
              <a:rPr lang="fr-FR" altLang="fr-FR" sz="1500" b="1" dirty="0">
                <a:solidFill>
                  <a:schemeClr val="tx1">
                    <a:lumMod val="75000"/>
                    <a:lumOff val="25000"/>
                  </a:schemeClr>
                </a:solidFill>
              </a:rPr>
              <a:t>:</a:t>
            </a:r>
          </a:p>
        </p:txBody>
      </p:sp>
    </p:spTree>
    <p:extLst>
      <p:ext uri="{BB962C8B-B14F-4D97-AF65-F5344CB8AC3E}">
        <p14:creationId xmlns:p14="http://schemas.microsoft.com/office/powerpoint/2010/main" val="355370617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358073-9C21-482C-B1D0-D7B73449341E}"/>
              </a:ext>
            </a:extLst>
          </p:cNvPr>
          <p:cNvSpPr>
            <a:spLocks noGrp="1"/>
          </p:cNvSpPr>
          <p:nvPr>
            <p:ph type="title"/>
          </p:nvPr>
        </p:nvSpPr>
        <p:spPr/>
        <p:txBody>
          <a:bodyPr/>
          <a:lstStyle/>
          <a:p>
            <a:r>
              <a:rPr lang="fr-FR" dirty="0"/>
              <a:t>   Warm up: </a:t>
            </a:r>
            <a:r>
              <a:rPr lang="fr-FR" dirty="0" err="1"/>
              <a:t>exercise</a:t>
            </a:r>
            <a:r>
              <a:rPr lang="fr-FR" dirty="0"/>
              <a:t> 3</a:t>
            </a:r>
          </a:p>
        </p:txBody>
      </p:sp>
      <p:sp>
        <p:nvSpPr>
          <p:cNvPr id="4" name="Espace réservé du pied de page 3">
            <a:extLst>
              <a:ext uri="{FF2B5EF4-FFF2-40B4-BE49-F238E27FC236}">
                <a16:creationId xmlns:a16="http://schemas.microsoft.com/office/drawing/2014/main" id="{CF985111-A493-4804-825F-48DC9618567A}"/>
              </a:ext>
            </a:extLst>
          </p:cNvPr>
          <p:cNvSpPr>
            <a:spLocks noGrp="1"/>
          </p:cNvSpPr>
          <p:nvPr>
            <p:ph type="ftr" sz="quarter" idx="11"/>
          </p:nvPr>
        </p:nvSpPr>
        <p:spPr/>
        <p:txBody>
          <a:bodyPr/>
          <a:lstStyle/>
          <a:p>
            <a:r>
              <a:rPr lang="en-US"/>
              <a:t>DULASP Intermediate M1 2025/2026</a:t>
            </a:r>
            <a:endParaRPr lang="en-US" dirty="0"/>
          </a:p>
        </p:txBody>
      </p:sp>
      <p:pic>
        <p:nvPicPr>
          <p:cNvPr id="5" name="Image 4">
            <a:extLst>
              <a:ext uri="{FF2B5EF4-FFF2-40B4-BE49-F238E27FC236}">
                <a16:creationId xmlns:a16="http://schemas.microsoft.com/office/drawing/2014/main" id="{197C1B7B-9FCD-420B-9AAD-40604E4DD4CC}"/>
              </a:ext>
            </a:extLst>
          </p:cNvPr>
          <p:cNvPicPr>
            <a:picLocks noChangeAspect="1"/>
          </p:cNvPicPr>
          <p:nvPr/>
        </p:nvPicPr>
        <p:blipFill>
          <a:blip r:embed="rId2"/>
          <a:stretch>
            <a:fillRect/>
          </a:stretch>
        </p:blipFill>
        <p:spPr>
          <a:xfrm>
            <a:off x="136635" y="321296"/>
            <a:ext cx="878946" cy="948704"/>
          </a:xfrm>
          <a:prstGeom prst="rect">
            <a:avLst/>
          </a:prstGeom>
        </p:spPr>
      </p:pic>
      <p:sp>
        <p:nvSpPr>
          <p:cNvPr id="7" name="Espace réservé du contenu 6">
            <a:extLst>
              <a:ext uri="{FF2B5EF4-FFF2-40B4-BE49-F238E27FC236}">
                <a16:creationId xmlns:a16="http://schemas.microsoft.com/office/drawing/2014/main" id="{2450CA35-8156-4133-BEE1-555F4EDF9D4F}"/>
              </a:ext>
            </a:extLst>
          </p:cNvPr>
          <p:cNvSpPr>
            <a:spLocks noGrp="1"/>
          </p:cNvSpPr>
          <p:nvPr>
            <p:ph idx="1"/>
          </p:nvPr>
        </p:nvSpPr>
        <p:spPr>
          <a:xfrm>
            <a:off x="890170" y="1796197"/>
            <a:ext cx="8596668" cy="3718967"/>
          </a:xfrm>
        </p:spPr>
        <p:txBody>
          <a:bodyPr>
            <a:spAutoFit/>
          </a:bodyPr>
          <a:lstStyle/>
          <a:p>
            <a:pPr fontAlgn="base">
              <a:lnSpc>
                <a:spcPct val="80000"/>
              </a:lnSpc>
            </a:pPr>
            <a:r>
              <a:rPr lang="en-US" sz="1500" b="1" dirty="0"/>
              <a:t>Rewrite the informal sentences in a formal way</a:t>
            </a:r>
          </a:p>
          <a:p>
            <a:pPr fontAlgn="base">
              <a:lnSpc>
                <a:spcPct val="80000"/>
              </a:lnSpc>
            </a:pPr>
            <a:endParaRPr lang="en-US" sz="1500" b="1" dirty="0"/>
          </a:p>
          <a:p>
            <a:pPr marL="0" indent="0" fontAlgn="base">
              <a:lnSpc>
                <a:spcPct val="80000"/>
              </a:lnSpc>
              <a:buNone/>
            </a:pPr>
            <a:r>
              <a:rPr lang="en-US" sz="1500" dirty="0" err="1"/>
              <a:t>i</a:t>
            </a:r>
            <a:r>
              <a:rPr lang="en-US" sz="1500" dirty="0"/>
              <a:t>. Can you send me info about your courses?</a:t>
            </a:r>
          </a:p>
          <a:p>
            <a:pPr marL="0" indent="0" fontAlgn="base">
              <a:lnSpc>
                <a:spcPct val="80000"/>
              </a:lnSpc>
              <a:buNone/>
            </a:pPr>
            <a:r>
              <a:rPr lang="en-US" sz="1500" dirty="0"/>
              <a:t>ii. I </a:t>
            </a:r>
            <a:r>
              <a:rPr lang="en-US" sz="1500" dirty="0" err="1"/>
              <a:t>wanna</a:t>
            </a:r>
            <a:r>
              <a:rPr lang="en-US" sz="1500" dirty="0"/>
              <a:t> know the price</a:t>
            </a:r>
          </a:p>
          <a:p>
            <a:pPr marL="0" indent="0" fontAlgn="base">
              <a:lnSpc>
                <a:spcPct val="80000"/>
              </a:lnSpc>
              <a:buNone/>
            </a:pPr>
            <a:r>
              <a:rPr lang="en-US" sz="1500" dirty="0"/>
              <a:t>iii. Thanks a lot!</a:t>
            </a:r>
          </a:p>
          <a:p>
            <a:pPr marL="0" indent="0" fontAlgn="base">
              <a:lnSpc>
                <a:spcPct val="80000"/>
              </a:lnSpc>
              <a:buNone/>
            </a:pPr>
            <a:r>
              <a:rPr lang="fr-FR" sz="1500" dirty="0"/>
              <a:t>iv. </a:t>
            </a:r>
            <a:r>
              <a:rPr lang="fr-FR" sz="1500" dirty="0" err="1"/>
              <a:t>I’m</a:t>
            </a:r>
            <a:r>
              <a:rPr lang="fr-FR" sz="1500" dirty="0"/>
              <a:t> </a:t>
            </a:r>
            <a:r>
              <a:rPr lang="fr-FR" sz="1500" dirty="0" err="1"/>
              <a:t>really</a:t>
            </a:r>
            <a:r>
              <a:rPr lang="fr-FR" sz="1500" dirty="0"/>
              <a:t> </a:t>
            </a:r>
            <a:r>
              <a:rPr lang="fr-FR" sz="1500" dirty="0" err="1"/>
              <a:t>into</a:t>
            </a:r>
            <a:r>
              <a:rPr lang="fr-FR" sz="1500" dirty="0"/>
              <a:t> </a:t>
            </a:r>
            <a:r>
              <a:rPr lang="fr-FR" sz="1500" dirty="0" err="1"/>
              <a:t>your</a:t>
            </a:r>
            <a:r>
              <a:rPr lang="fr-FR" sz="1500" dirty="0"/>
              <a:t> programme.</a:t>
            </a:r>
          </a:p>
          <a:p>
            <a:pPr marL="0" indent="0" fontAlgn="base">
              <a:lnSpc>
                <a:spcPct val="80000"/>
              </a:lnSpc>
              <a:buNone/>
            </a:pPr>
            <a:r>
              <a:rPr lang="fr-FR" sz="1500" dirty="0"/>
              <a:t>v. I </a:t>
            </a:r>
            <a:r>
              <a:rPr lang="fr-FR" sz="1500" dirty="0" err="1"/>
              <a:t>hope</a:t>
            </a:r>
            <a:r>
              <a:rPr lang="fr-FR" sz="1500" dirty="0"/>
              <a:t> </a:t>
            </a:r>
            <a:r>
              <a:rPr lang="fr-FR" sz="1500" dirty="0" err="1"/>
              <a:t>you</a:t>
            </a:r>
            <a:r>
              <a:rPr lang="fr-FR" sz="1500" dirty="0"/>
              <a:t> </a:t>
            </a:r>
            <a:r>
              <a:rPr lang="fr-FR" sz="1500" dirty="0" err="1"/>
              <a:t>get</a:t>
            </a:r>
            <a:r>
              <a:rPr lang="fr-FR" sz="1500" dirty="0"/>
              <a:t> back to me </a:t>
            </a:r>
            <a:r>
              <a:rPr lang="fr-FR" sz="1500" dirty="0" err="1"/>
              <a:t>soon</a:t>
            </a:r>
            <a:r>
              <a:rPr lang="fr-FR" sz="1500" dirty="0"/>
              <a:t>!!</a:t>
            </a:r>
          </a:p>
          <a:p>
            <a:pPr marL="0" indent="0" fontAlgn="base">
              <a:lnSpc>
                <a:spcPct val="80000"/>
              </a:lnSpc>
              <a:buNone/>
            </a:pPr>
            <a:r>
              <a:rPr lang="fr-FR" sz="1500" dirty="0"/>
              <a:t>vi. I </a:t>
            </a:r>
            <a:r>
              <a:rPr lang="fr-FR" sz="1500" dirty="0" err="1"/>
              <a:t>don’t</a:t>
            </a:r>
            <a:r>
              <a:rPr lang="fr-FR" sz="1500" dirty="0"/>
              <a:t> </a:t>
            </a:r>
            <a:r>
              <a:rPr lang="fr-FR" sz="1500" dirty="0" err="1"/>
              <a:t>get</a:t>
            </a:r>
            <a:r>
              <a:rPr lang="fr-FR" sz="1500" dirty="0"/>
              <a:t> </a:t>
            </a:r>
            <a:r>
              <a:rPr lang="fr-FR" sz="1500" dirty="0" err="1"/>
              <a:t>what</a:t>
            </a:r>
            <a:r>
              <a:rPr lang="fr-FR" sz="1500" dirty="0"/>
              <a:t> I </a:t>
            </a:r>
            <a:r>
              <a:rPr lang="fr-FR" sz="1500" dirty="0" err="1"/>
              <a:t>need</a:t>
            </a:r>
            <a:r>
              <a:rPr lang="fr-FR" sz="1500" dirty="0"/>
              <a:t> to do.</a:t>
            </a:r>
          </a:p>
          <a:p>
            <a:pPr marL="0" indent="0" fontAlgn="base">
              <a:lnSpc>
                <a:spcPct val="80000"/>
              </a:lnSpc>
              <a:buNone/>
            </a:pPr>
            <a:r>
              <a:rPr lang="fr-FR" sz="1500" dirty="0"/>
              <a:t>vii. I </a:t>
            </a:r>
            <a:r>
              <a:rPr lang="fr-FR" sz="1500" dirty="0" err="1"/>
              <a:t>can’t</a:t>
            </a:r>
            <a:r>
              <a:rPr lang="fr-FR" sz="1500" dirty="0"/>
              <a:t> go to the </a:t>
            </a:r>
            <a:r>
              <a:rPr lang="fr-FR" sz="1500" dirty="0" err="1"/>
              <a:t>interveiw</a:t>
            </a:r>
            <a:r>
              <a:rPr lang="fr-FR" sz="1500" dirty="0"/>
              <a:t> </a:t>
            </a:r>
            <a:r>
              <a:rPr lang="fr-FR" sz="1500" dirty="0" err="1"/>
              <a:t>next</a:t>
            </a:r>
            <a:r>
              <a:rPr lang="fr-FR" sz="1500" dirty="0"/>
              <a:t> </a:t>
            </a:r>
            <a:r>
              <a:rPr lang="fr-FR" sz="1500" dirty="0" err="1"/>
              <a:t>week</a:t>
            </a:r>
            <a:r>
              <a:rPr lang="fr-FR" sz="1500" dirty="0"/>
              <a:t>.</a:t>
            </a:r>
          </a:p>
          <a:p>
            <a:pPr marL="0" indent="0" fontAlgn="base">
              <a:lnSpc>
                <a:spcPct val="80000"/>
              </a:lnSpc>
              <a:buNone/>
            </a:pPr>
            <a:r>
              <a:rPr lang="fr-FR" sz="1500" dirty="0"/>
              <a:t>viii. </a:t>
            </a:r>
            <a:r>
              <a:rPr lang="fr-FR" sz="1500" dirty="0" err="1"/>
              <a:t>Here’s</a:t>
            </a:r>
            <a:r>
              <a:rPr lang="fr-FR" sz="1500" dirty="0"/>
              <a:t> </a:t>
            </a:r>
            <a:r>
              <a:rPr lang="fr-FR" sz="1500" dirty="0" err="1"/>
              <a:t>what</a:t>
            </a:r>
            <a:r>
              <a:rPr lang="fr-FR" sz="1500" dirty="0"/>
              <a:t> I </a:t>
            </a:r>
            <a:r>
              <a:rPr lang="fr-FR" sz="1500" dirty="0" err="1"/>
              <a:t>want</a:t>
            </a:r>
            <a:r>
              <a:rPr lang="fr-FR" sz="1500" dirty="0"/>
              <a:t> to know.</a:t>
            </a:r>
          </a:p>
          <a:p>
            <a:pPr marL="0" indent="0" fontAlgn="base">
              <a:lnSpc>
                <a:spcPct val="80000"/>
              </a:lnSpc>
              <a:buNone/>
            </a:pPr>
            <a:r>
              <a:rPr lang="fr-FR" sz="1500" dirty="0"/>
              <a:t>ix. </a:t>
            </a:r>
            <a:r>
              <a:rPr lang="fr-FR" sz="1500" dirty="0" err="1"/>
              <a:t>I’m</a:t>
            </a:r>
            <a:r>
              <a:rPr lang="fr-FR" sz="1500" dirty="0"/>
              <a:t> </a:t>
            </a:r>
            <a:r>
              <a:rPr lang="fr-FR" sz="1500" dirty="0" err="1"/>
              <a:t>gonna</a:t>
            </a:r>
            <a:r>
              <a:rPr lang="fr-FR" sz="1500" dirty="0"/>
              <a:t> </a:t>
            </a:r>
            <a:r>
              <a:rPr lang="fr-FR" sz="1500" dirty="0" err="1"/>
              <a:t>send</a:t>
            </a:r>
            <a:r>
              <a:rPr lang="fr-FR" sz="1500" dirty="0"/>
              <a:t> </a:t>
            </a:r>
            <a:r>
              <a:rPr lang="fr-FR" sz="1500" dirty="0" err="1"/>
              <a:t>my</a:t>
            </a:r>
            <a:r>
              <a:rPr lang="fr-FR" sz="1500" dirty="0"/>
              <a:t> CV </a:t>
            </a:r>
            <a:r>
              <a:rPr lang="fr-FR" sz="1500" dirty="0" err="1"/>
              <a:t>later</a:t>
            </a:r>
            <a:r>
              <a:rPr lang="fr-FR" sz="1500" dirty="0"/>
              <a:t>.</a:t>
            </a:r>
          </a:p>
          <a:p>
            <a:pPr marL="0" indent="0" fontAlgn="base">
              <a:lnSpc>
                <a:spcPct val="80000"/>
              </a:lnSpc>
              <a:buNone/>
            </a:pPr>
            <a:r>
              <a:rPr lang="fr-FR" sz="1500" dirty="0"/>
              <a:t>x. Bye for </a:t>
            </a:r>
            <a:r>
              <a:rPr lang="fr-FR" sz="1500" dirty="0" err="1"/>
              <a:t>now</a:t>
            </a:r>
            <a:endParaRPr lang="fr-FR" sz="1500" dirty="0"/>
          </a:p>
        </p:txBody>
      </p:sp>
    </p:spTree>
    <p:extLst>
      <p:ext uri="{BB962C8B-B14F-4D97-AF65-F5344CB8AC3E}">
        <p14:creationId xmlns:p14="http://schemas.microsoft.com/office/powerpoint/2010/main" val="10665484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400" spc="600" dirty="0">
                <a:effectLst>
                  <a:outerShdw blurRad="38100" dist="38100" dir="2700000" algn="tl">
                    <a:srgbClr val="000000">
                      <a:alpha val="43137"/>
                    </a:srgbClr>
                  </a:outerShdw>
                </a:effectLst>
                <a:latin typeface="Arial Narrow" panose="020B0606020202030204" pitchFamily="34" charset="0"/>
              </a:rPr>
              <a:t>Over to </a:t>
            </a:r>
            <a:r>
              <a:rPr lang="fr-FR" sz="4400" spc="600" dirty="0" err="1">
                <a:effectLst>
                  <a:outerShdw blurRad="38100" dist="38100" dir="2700000" algn="tl">
                    <a:srgbClr val="000000">
                      <a:alpha val="43137"/>
                    </a:srgbClr>
                  </a:outerShdw>
                </a:effectLst>
                <a:latin typeface="Arial Narrow" panose="020B0606020202030204" pitchFamily="34" charset="0"/>
              </a:rPr>
              <a:t>you</a:t>
            </a:r>
            <a:endParaRPr lang="fr-FR" sz="4400" spc="600" dirty="0">
              <a:effectLst>
                <a:outerShdw blurRad="38100" dist="38100" dir="2700000" algn="tl">
                  <a:srgbClr val="000000">
                    <a:alpha val="43137"/>
                  </a:srgbClr>
                </a:outerShdw>
              </a:effectLst>
              <a:latin typeface="Arial Narrow" panose="020B0606020202030204" pitchFamily="34" charset="0"/>
            </a:endParaRPr>
          </a:p>
        </p:txBody>
      </p:sp>
      <p:sp>
        <p:nvSpPr>
          <p:cNvPr id="3" name="Espace réservé du contenu 2"/>
          <p:cNvSpPr>
            <a:spLocks noGrp="1"/>
          </p:cNvSpPr>
          <p:nvPr>
            <p:ph sz="half" idx="1"/>
          </p:nvPr>
        </p:nvSpPr>
        <p:spPr>
          <a:xfrm>
            <a:off x="363009" y="1570038"/>
            <a:ext cx="4412636" cy="4259261"/>
          </a:xfrm>
        </p:spPr>
        <p:txBody>
          <a:bodyPr>
            <a:normAutofit fontScale="92500" lnSpcReduction="20000"/>
          </a:bodyPr>
          <a:lstStyle/>
          <a:p>
            <a:pPr marL="0" indent="0">
              <a:buNone/>
            </a:pPr>
            <a:r>
              <a:rPr lang="en-US" i="1" dirty="0">
                <a:solidFill>
                  <a:schemeClr val="accent2"/>
                </a:solidFill>
                <a:latin typeface="Arial Narrow" panose="020B0606020202030204" pitchFamily="34" charset="0"/>
              </a:rPr>
              <a:t>Exercise #1</a:t>
            </a:r>
          </a:p>
          <a:p>
            <a:pPr marL="0" indent="0" algn="just">
              <a:buNone/>
            </a:pPr>
            <a:r>
              <a:rPr lang="en-US" dirty="0">
                <a:solidFill>
                  <a:schemeClr val="accent2"/>
                </a:solidFill>
                <a:latin typeface="Arial Narrow" panose="020B0606020202030204" pitchFamily="34" charset="0"/>
              </a:rPr>
              <a:t>You have planned to get back to your studies and are interested in a particular degree at an international university. </a:t>
            </a:r>
          </a:p>
          <a:p>
            <a:pPr marL="0" indent="0" algn="just">
              <a:buNone/>
            </a:pPr>
            <a:r>
              <a:rPr lang="en-US" dirty="0">
                <a:solidFill>
                  <a:schemeClr val="accent2"/>
                </a:solidFill>
                <a:latin typeface="Arial Narrow" panose="020B0606020202030204" pitchFamily="34" charset="0"/>
              </a:rPr>
              <a:t>Write a </a:t>
            </a:r>
            <a:r>
              <a:rPr lang="en-US" b="1" dirty="0">
                <a:solidFill>
                  <a:schemeClr val="accent2"/>
                </a:solidFill>
                <a:latin typeface="Arial Narrow" panose="020B0606020202030204" pitchFamily="34" charset="0"/>
              </a:rPr>
              <a:t>request letter </a:t>
            </a:r>
            <a:r>
              <a:rPr lang="en-US" dirty="0">
                <a:solidFill>
                  <a:schemeClr val="accent2"/>
                </a:solidFill>
                <a:latin typeface="Arial Narrow" panose="020B0606020202030204" pitchFamily="34" charset="0"/>
              </a:rPr>
              <a:t>to the university international officer requesting information about the course. In </a:t>
            </a:r>
            <a:r>
              <a:rPr lang="fr-FR" dirty="0" err="1">
                <a:solidFill>
                  <a:schemeClr val="accent2"/>
                </a:solidFill>
                <a:latin typeface="Arial Narrow" panose="020B0606020202030204" pitchFamily="34" charset="0"/>
              </a:rPr>
              <a:t>your</a:t>
            </a:r>
            <a:r>
              <a:rPr lang="fr-FR" dirty="0">
                <a:solidFill>
                  <a:schemeClr val="accent2"/>
                </a:solidFill>
                <a:latin typeface="Arial Narrow" panose="020B0606020202030204" pitchFamily="34" charset="0"/>
              </a:rPr>
              <a:t> </a:t>
            </a:r>
            <a:r>
              <a:rPr lang="fr-FR" dirty="0" err="1">
                <a:solidFill>
                  <a:schemeClr val="accent2"/>
                </a:solidFill>
                <a:latin typeface="Arial Narrow" panose="020B0606020202030204" pitchFamily="34" charset="0"/>
              </a:rPr>
              <a:t>letter</a:t>
            </a:r>
            <a:r>
              <a:rPr lang="fr-FR" dirty="0">
                <a:solidFill>
                  <a:schemeClr val="accent2"/>
                </a:solidFill>
                <a:latin typeface="Arial Narrow" panose="020B0606020202030204" pitchFamily="34" charset="0"/>
              </a:rPr>
              <a:t>, </a:t>
            </a:r>
            <a:r>
              <a:rPr lang="fr-FR" dirty="0" err="1">
                <a:solidFill>
                  <a:schemeClr val="accent2"/>
                </a:solidFill>
                <a:latin typeface="Arial Narrow" panose="020B0606020202030204" pitchFamily="34" charset="0"/>
              </a:rPr>
              <a:t>write</a:t>
            </a:r>
            <a:r>
              <a:rPr lang="fr-FR" dirty="0">
                <a:solidFill>
                  <a:schemeClr val="accent2"/>
                </a:solidFill>
                <a:latin typeface="Arial Narrow" panose="020B0606020202030204" pitchFamily="34" charset="0"/>
              </a:rPr>
              <a:t>:</a:t>
            </a:r>
          </a:p>
          <a:p>
            <a:pPr marL="0" indent="0">
              <a:buNone/>
            </a:pPr>
            <a:r>
              <a:rPr lang="en-US" dirty="0">
                <a:solidFill>
                  <a:schemeClr val="accent2"/>
                </a:solidFill>
                <a:latin typeface="Arial Narrow" panose="020B0606020202030204" pitchFamily="34" charset="0"/>
              </a:rPr>
              <a:t>1. Why you are writing;</a:t>
            </a:r>
          </a:p>
          <a:p>
            <a:pPr marL="0" indent="0">
              <a:buNone/>
            </a:pPr>
            <a:r>
              <a:rPr lang="en-US" dirty="0">
                <a:solidFill>
                  <a:schemeClr val="accent2"/>
                </a:solidFill>
                <a:latin typeface="Arial Narrow" panose="020B0606020202030204" pitchFamily="34" charset="0"/>
              </a:rPr>
              <a:t>2. Which course you are interested in and when you plan to study;</a:t>
            </a:r>
          </a:p>
          <a:p>
            <a:pPr marL="0" indent="0">
              <a:buNone/>
            </a:pPr>
            <a:r>
              <a:rPr lang="en-US" dirty="0">
                <a:solidFill>
                  <a:schemeClr val="accent2"/>
                </a:solidFill>
                <a:latin typeface="Arial Narrow" panose="020B0606020202030204" pitchFamily="34" charset="0"/>
              </a:rPr>
              <a:t>3. Why you want to study this course;</a:t>
            </a:r>
          </a:p>
          <a:p>
            <a:pPr marL="0" indent="0">
              <a:buNone/>
            </a:pPr>
            <a:r>
              <a:rPr lang="en-US" dirty="0">
                <a:solidFill>
                  <a:schemeClr val="accent2"/>
                </a:solidFill>
                <a:latin typeface="Arial Narrow" panose="020B0606020202030204" pitchFamily="34" charset="0"/>
              </a:rPr>
              <a:t>Tip: you are most welcome to browse through real offers online!</a:t>
            </a:r>
            <a:endParaRPr lang="fr-FR" dirty="0">
              <a:solidFill>
                <a:schemeClr val="accent2"/>
              </a:solidFill>
              <a:latin typeface="Arial Narrow" panose="020B0606020202030204" pitchFamily="34" charset="0"/>
            </a:endParaRPr>
          </a:p>
        </p:txBody>
      </p:sp>
      <p:sp>
        <p:nvSpPr>
          <p:cNvPr id="4" name="Espace réservé du contenu 3"/>
          <p:cNvSpPr>
            <a:spLocks noGrp="1"/>
          </p:cNvSpPr>
          <p:nvPr>
            <p:ph sz="half" idx="2"/>
          </p:nvPr>
        </p:nvSpPr>
        <p:spPr>
          <a:xfrm>
            <a:off x="4975668" y="1597027"/>
            <a:ext cx="4184034" cy="3880773"/>
          </a:xfrm>
        </p:spPr>
        <p:txBody>
          <a:bodyPr>
            <a:normAutofit fontScale="92500" lnSpcReduction="20000"/>
          </a:bodyPr>
          <a:lstStyle/>
          <a:p>
            <a:pPr marL="0" indent="0">
              <a:buNone/>
            </a:pPr>
            <a:r>
              <a:rPr lang="en-US" i="1" dirty="0">
                <a:solidFill>
                  <a:schemeClr val="accent2"/>
                </a:solidFill>
                <a:latin typeface="Arial Narrow" panose="020B0606020202030204" pitchFamily="34" charset="0"/>
              </a:rPr>
              <a:t>Exercise #2</a:t>
            </a:r>
          </a:p>
          <a:p>
            <a:pPr marL="0" indent="0" algn="just">
              <a:buNone/>
            </a:pPr>
            <a:r>
              <a:rPr lang="en-US" dirty="0">
                <a:solidFill>
                  <a:schemeClr val="accent2"/>
                </a:solidFill>
                <a:latin typeface="Arial Narrow" panose="020B0606020202030204" pitchFamily="34" charset="0"/>
              </a:rPr>
              <a:t>You wish to apply to get into a particular degree in an international university. </a:t>
            </a:r>
          </a:p>
          <a:p>
            <a:pPr marL="0" indent="0" algn="just">
              <a:buNone/>
            </a:pPr>
            <a:r>
              <a:rPr lang="en-US" dirty="0">
                <a:solidFill>
                  <a:schemeClr val="accent2"/>
                </a:solidFill>
                <a:latin typeface="Arial Narrow" panose="020B0606020202030204" pitchFamily="34" charset="0"/>
              </a:rPr>
              <a:t>Write your </a:t>
            </a:r>
            <a:r>
              <a:rPr lang="en-US" b="1" dirty="0">
                <a:solidFill>
                  <a:schemeClr val="accent2"/>
                </a:solidFill>
                <a:latin typeface="Arial Narrow" panose="020B0606020202030204" pitchFamily="34" charset="0"/>
              </a:rPr>
              <a:t>application letter </a:t>
            </a:r>
            <a:r>
              <a:rPr lang="en-US" dirty="0">
                <a:solidFill>
                  <a:schemeClr val="accent2"/>
                </a:solidFill>
                <a:latin typeface="Arial Narrow" panose="020B0606020202030204" pitchFamily="34" charset="0"/>
              </a:rPr>
              <a:t>to the boards of examiners. In your letter, write about:</a:t>
            </a:r>
          </a:p>
          <a:p>
            <a:pPr marL="0" indent="0">
              <a:buNone/>
            </a:pPr>
            <a:r>
              <a:rPr lang="fr-FR" dirty="0">
                <a:solidFill>
                  <a:schemeClr val="accent2"/>
                </a:solidFill>
                <a:latin typeface="Arial Narrow" panose="020B0606020202030204" pitchFamily="34" charset="0"/>
              </a:rPr>
              <a:t>1. </a:t>
            </a:r>
            <a:r>
              <a:rPr lang="fr-FR" dirty="0" err="1">
                <a:solidFill>
                  <a:schemeClr val="accent2"/>
                </a:solidFill>
                <a:latin typeface="Arial Narrow" panose="020B0606020202030204" pitchFamily="34" charset="0"/>
              </a:rPr>
              <a:t>Yourself</a:t>
            </a:r>
            <a:r>
              <a:rPr lang="fr-FR" dirty="0">
                <a:solidFill>
                  <a:schemeClr val="accent2"/>
                </a:solidFill>
                <a:latin typeface="Arial Narrow" panose="020B0606020202030204" pitchFamily="34" charset="0"/>
              </a:rPr>
              <a:t>;</a:t>
            </a:r>
          </a:p>
          <a:p>
            <a:pPr marL="0" indent="0">
              <a:buNone/>
            </a:pPr>
            <a:r>
              <a:rPr lang="fr-FR" dirty="0">
                <a:solidFill>
                  <a:schemeClr val="accent2"/>
                </a:solidFill>
                <a:latin typeface="Arial Narrow" panose="020B0606020202030204" pitchFamily="34" charset="0"/>
              </a:rPr>
              <a:t>2. </a:t>
            </a:r>
            <a:r>
              <a:rPr lang="fr-FR" dirty="0" err="1">
                <a:solidFill>
                  <a:schemeClr val="accent2"/>
                </a:solidFill>
                <a:latin typeface="Arial Narrow" panose="020B0606020202030204" pitchFamily="34" charset="0"/>
              </a:rPr>
              <a:t>Your</a:t>
            </a:r>
            <a:r>
              <a:rPr lang="fr-FR" dirty="0">
                <a:solidFill>
                  <a:schemeClr val="accent2"/>
                </a:solidFill>
                <a:latin typeface="Arial Narrow" panose="020B0606020202030204" pitchFamily="34" charset="0"/>
              </a:rPr>
              <a:t> </a:t>
            </a:r>
            <a:r>
              <a:rPr lang="fr-FR" dirty="0" err="1">
                <a:solidFill>
                  <a:schemeClr val="accent2"/>
                </a:solidFill>
                <a:latin typeface="Arial Narrow" panose="020B0606020202030204" pitchFamily="34" charset="0"/>
              </a:rPr>
              <a:t>education</a:t>
            </a:r>
            <a:r>
              <a:rPr lang="fr-FR" dirty="0">
                <a:solidFill>
                  <a:schemeClr val="accent2"/>
                </a:solidFill>
                <a:latin typeface="Arial Narrow" panose="020B0606020202030204" pitchFamily="34" charset="0"/>
              </a:rPr>
              <a:t>;</a:t>
            </a:r>
          </a:p>
          <a:p>
            <a:pPr marL="0" indent="0">
              <a:buNone/>
            </a:pPr>
            <a:r>
              <a:rPr lang="en-US" dirty="0">
                <a:solidFill>
                  <a:schemeClr val="accent2"/>
                </a:solidFill>
                <a:latin typeface="Arial Narrow" panose="020B0606020202030204" pitchFamily="34" charset="0"/>
              </a:rPr>
              <a:t>3. Your reasons for applying;</a:t>
            </a:r>
          </a:p>
          <a:p>
            <a:pPr marL="0" indent="0">
              <a:buNone/>
            </a:pPr>
            <a:r>
              <a:rPr lang="en-US" dirty="0">
                <a:solidFill>
                  <a:schemeClr val="accent2"/>
                </a:solidFill>
                <a:latin typeface="Arial Narrow" panose="020B0606020202030204" pitchFamily="34" charset="0"/>
              </a:rPr>
              <a:t>4. What the degree will bring to your career</a:t>
            </a:r>
          </a:p>
          <a:p>
            <a:pPr marL="0" indent="0">
              <a:buNone/>
            </a:pPr>
            <a:endParaRPr lang="en-US" dirty="0">
              <a:solidFill>
                <a:schemeClr val="accent2"/>
              </a:solidFill>
              <a:latin typeface="Arial Narrow" panose="020B0606020202030204" pitchFamily="34" charset="0"/>
            </a:endParaRPr>
          </a:p>
          <a:p>
            <a:pPr marL="0" indent="0">
              <a:buNone/>
            </a:pPr>
            <a:r>
              <a:rPr lang="en-US" dirty="0">
                <a:solidFill>
                  <a:schemeClr val="accent2"/>
                </a:solidFill>
                <a:latin typeface="Arial Narrow" panose="020B0606020202030204" pitchFamily="34" charset="0"/>
              </a:rPr>
              <a:t>Tip: you are most welcome to browse through real offers online!</a:t>
            </a:r>
            <a:endParaRPr lang="fr-FR" dirty="0">
              <a:solidFill>
                <a:schemeClr val="accent2"/>
              </a:solidFill>
              <a:latin typeface="Arial Narrow" panose="020B0606020202030204" pitchFamily="34" charset="0"/>
            </a:endParaRPr>
          </a:p>
        </p:txBody>
      </p:sp>
      <p:sp>
        <p:nvSpPr>
          <p:cNvPr id="5" name="Espace réservé du pied de page 4">
            <a:extLst>
              <a:ext uri="{FF2B5EF4-FFF2-40B4-BE49-F238E27FC236}">
                <a16:creationId xmlns:a16="http://schemas.microsoft.com/office/drawing/2014/main" id="{E7AF6EC2-2201-69BF-CA2D-AE8CFB02E905}"/>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8510880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43"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44" name="Straight Connector 43">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7"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8" name="Isosceles Triangle 47">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9"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0"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1"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2" name="Isosceles Triangle 51">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5" name="Picture 4" descr="Person holding mouse">
            <a:extLst>
              <a:ext uri="{FF2B5EF4-FFF2-40B4-BE49-F238E27FC236}">
                <a16:creationId xmlns:a16="http://schemas.microsoft.com/office/drawing/2014/main" id="{6EA9002D-2794-0276-FA2E-B3EC10244CFB}"/>
              </a:ext>
            </a:extLst>
          </p:cNvPr>
          <p:cNvPicPr>
            <a:picLocks noChangeAspect="1"/>
          </p:cNvPicPr>
          <p:nvPr/>
        </p:nvPicPr>
        <p:blipFill rotWithShape="1">
          <a:blip r:embed="rId2"/>
          <a:srcRect l="20456" t="9091" r="9447"/>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re 1">
            <a:extLst>
              <a:ext uri="{FF2B5EF4-FFF2-40B4-BE49-F238E27FC236}">
                <a16:creationId xmlns:a16="http://schemas.microsoft.com/office/drawing/2014/main" id="{49F1EC85-649B-4138-AE33-B9E5EED4E4D4}"/>
              </a:ext>
            </a:extLst>
          </p:cNvPr>
          <p:cNvSpPr>
            <a:spLocks noGrp="1"/>
          </p:cNvSpPr>
          <p:nvPr>
            <p:ph type="title"/>
          </p:nvPr>
        </p:nvSpPr>
        <p:spPr>
          <a:xfrm>
            <a:off x="668867" y="1678666"/>
            <a:ext cx="4088190" cy="2369093"/>
          </a:xfrm>
        </p:spPr>
        <p:txBody>
          <a:bodyPr vert="horz" lIns="91440" tIns="45720" rIns="91440" bIns="45720" rtlCol="0" anchor="b">
            <a:normAutofit/>
          </a:bodyPr>
          <a:lstStyle/>
          <a:p>
            <a:pPr algn="r"/>
            <a:r>
              <a:rPr lang="en-US" sz="4100" b="1" spc="600" dirty="0">
                <a:effectLst>
                  <a:outerShdw blurRad="38100" dist="38100" dir="2700000" algn="tl">
                    <a:srgbClr val="000000">
                      <a:alpha val="43137"/>
                    </a:srgbClr>
                  </a:outerShdw>
                </a:effectLst>
              </a:rPr>
              <a:t>2.2. Professional Emails</a:t>
            </a:r>
          </a:p>
        </p:txBody>
      </p:sp>
      <p:sp>
        <p:nvSpPr>
          <p:cNvPr id="3" name="Espace réservé du pied de page 2">
            <a:extLst>
              <a:ext uri="{FF2B5EF4-FFF2-40B4-BE49-F238E27FC236}">
                <a16:creationId xmlns:a16="http://schemas.microsoft.com/office/drawing/2014/main" id="{B5FEBC93-0A70-F82B-3C2D-24C7CDB431C3}"/>
              </a:ext>
            </a:extLst>
          </p:cNvPr>
          <p:cNvSpPr>
            <a:spLocks noGrp="1"/>
          </p:cNvSpPr>
          <p:nvPr>
            <p:ph type="ftr" sz="quarter" idx="11"/>
          </p:nvPr>
        </p:nvSpPr>
        <p:spPr>
          <a:xfrm>
            <a:off x="677335" y="6041362"/>
            <a:ext cx="3993887" cy="365125"/>
          </a:xfrm>
        </p:spPr>
        <p:txBody>
          <a:bodyPr vert="horz" lIns="91440" tIns="45720" rIns="91440" bIns="45720" rtlCol="0" anchor="ct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lumMod val="50000"/>
                    <a:lumOff val="50000"/>
                  </a:prstClr>
                </a:solidFill>
                <a:effectLst/>
                <a:uLnTx/>
                <a:uFillTx/>
                <a:latin typeface="Trebuchet MS" panose="020B0603020202020204"/>
                <a:ea typeface="+mn-ea"/>
                <a:cs typeface="+mn-cs"/>
              </a:rPr>
              <a:t>DULASP Intermediate M1 2025/2026</a:t>
            </a:r>
          </a:p>
        </p:txBody>
      </p:sp>
      <p:cxnSp>
        <p:nvCxnSpPr>
          <p:cNvPr id="54" name="Straight Connector 53">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0"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2"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6"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8"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0"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097375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33000"/>
                    </a14:imgEffect>
                  </a14:imgLayer>
                </a14:imgProps>
              </a:ext>
            </a:extLst>
          </a:blip>
          <a:srcRect/>
          <a:stretch>
            <a:fillRect t="-69000" b="-69000"/>
          </a:stretch>
        </a:blipFill>
        <a:effectLst/>
      </p:bgPr>
    </p:bg>
    <p:spTree>
      <p:nvGrpSpPr>
        <p:cNvPr id="1" name=""/>
        <p:cNvGrpSpPr/>
        <p:nvPr/>
      </p:nvGrpSpPr>
      <p:grpSpPr>
        <a:xfrm>
          <a:off x="0" y="0"/>
          <a:ext cx="0" cy="0"/>
          <a:chOff x="0" y="0"/>
          <a:chExt cx="0" cy="0"/>
        </a:xfrm>
      </p:grpSpPr>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62929" y="101964"/>
            <a:ext cx="4142792" cy="2761861"/>
          </a:xfrm>
          <a:prstGeom prst="rect">
            <a:avLst/>
          </a:prstGeom>
          <a:effectLst>
            <a:softEdge rad="38100"/>
          </a:effectLst>
        </p:spPr>
      </p:pic>
      <p:pic>
        <p:nvPicPr>
          <p:cNvPr id="8" name="Image 7"/>
          <p:cNvPicPr>
            <a:picLocks noChangeAspect="1"/>
          </p:cNvPicPr>
          <p:nvPr/>
        </p:nvPicPr>
        <p:blipFill>
          <a:blip r:embed="rId5"/>
          <a:stretch>
            <a:fillRect/>
          </a:stretch>
        </p:blipFill>
        <p:spPr>
          <a:xfrm>
            <a:off x="8975317" y="1"/>
            <a:ext cx="3216684" cy="4535035"/>
          </a:xfrm>
          <a:prstGeom prst="rect">
            <a:avLst/>
          </a:prstGeom>
          <a:effectLst>
            <a:softEdge rad="50800"/>
          </a:effectLst>
        </p:spPr>
      </p:pic>
      <p:pic>
        <p:nvPicPr>
          <p:cNvPr id="9" name="Image 8"/>
          <p:cNvPicPr>
            <a:picLocks noChangeAspect="1"/>
          </p:cNvPicPr>
          <p:nvPr/>
        </p:nvPicPr>
        <p:blipFill>
          <a:blip r:embed="rId6"/>
          <a:stretch>
            <a:fillRect/>
          </a:stretch>
        </p:blipFill>
        <p:spPr>
          <a:xfrm>
            <a:off x="9093892" y="4660644"/>
            <a:ext cx="2871820" cy="1949468"/>
          </a:xfrm>
          <a:prstGeom prst="rect">
            <a:avLst/>
          </a:prstGeom>
          <a:effectLst>
            <a:softEdge rad="38100"/>
          </a:effectLst>
        </p:spPr>
      </p:pic>
      <p:pic>
        <p:nvPicPr>
          <p:cNvPr id="11" name="Image 10"/>
          <p:cNvPicPr>
            <a:picLocks noChangeAspect="1"/>
          </p:cNvPicPr>
          <p:nvPr/>
        </p:nvPicPr>
        <p:blipFill>
          <a:blip r:embed="rId7"/>
          <a:stretch>
            <a:fillRect/>
          </a:stretch>
        </p:blipFill>
        <p:spPr>
          <a:xfrm>
            <a:off x="1" y="0"/>
            <a:ext cx="2070766" cy="2863825"/>
          </a:xfrm>
          <a:prstGeom prst="rect">
            <a:avLst/>
          </a:prstGeom>
          <a:effectLst>
            <a:softEdge rad="38100"/>
          </a:effectLst>
        </p:spPr>
      </p:pic>
      <p:pic>
        <p:nvPicPr>
          <p:cNvPr id="14" name="Image 13"/>
          <p:cNvPicPr>
            <a:picLocks noChangeAspect="1"/>
          </p:cNvPicPr>
          <p:nvPr/>
        </p:nvPicPr>
        <p:blipFill>
          <a:blip r:embed="rId8"/>
          <a:stretch>
            <a:fillRect/>
          </a:stretch>
        </p:blipFill>
        <p:spPr>
          <a:xfrm>
            <a:off x="6305721" y="0"/>
            <a:ext cx="2409825" cy="2761861"/>
          </a:xfrm>
          <a:prstGeom prst="rect">
            <a:avLst/>
          </a:prstGeom>
          <a:effectLst>
            <a:softEdge rad="38100"/>
          </a:effectLst>
        </p:spPr>
      </p:pic>
      <p:pic>
        <p:nvPicPr>
          <p:cNvPr id="12" name="Image 11"/>
          <p:cNvPicPr>
            <a:picLocks noChangeAspect="1"/>
          </p:cNvPicPr>
          <p:nvPr/>
        </p:nvPicPr>
        <p:blipFill>
          <a:blip r:embed="rId9"/>
          <a:stretch>
            <a:fillRect/>
          </a:stretch>
        </p:blipFill>
        <p:spPr>
          <a:xfrm>
            <a:off x="2755231" y="3173659"/>
            <a:ext cx="2913676" cy="3600364"/>
          </a:xfrm>
          <a:prstGeom prst="rect">
            <a:avLst/>
          </a:prstGeom>
          <a:effectLst>
            <a:softEdge rad="38100"/>
          </a:effectLst>
        </p:spPr>
      </p:pic>
      <p:pic>
        <p:nvPicPr>
          <p:cNvPr id="18" name="Image 17"/>
          <p:cNvPicPr>
            <a:picLocks noChangeAspect="1"/>
          </p:cNvPicPr>
          <p:nvPr/>
        </p:nvPicPr>
        <p:blipFill>
          <a:blip r:embed="rId10"/>
          <a:stretch>
            <a:fillRect/>
          </a:stretch>
        </p:blipFill>
        <p:spPr>
          <a:xfrm>
            <a:off x="5803641" y="2761861"/>
            <a:ext cx="3051110" cy="4096139"/>
          </a:xfrm>
          <a:prstGeom prst="rect">
            <a:avLst/>
          </a:prstGeom>
          <a:effectLst>
            <a:softEdge rad="50800"/>
          </a:effectLst>
        </p:spPr>
      </p:pic>
      <p:pic>
        <p:nvPicPr>
          <p:cNvPr id="19" name="Image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341" y="2979724"/>
            <a:ext cx="2648569" cy="3794299"/>
          </a:xfrm>
          <a:prstGeom prst="rect">
            <a:avLst/>
          </a:prstGeom>
          <a:effectLst>
            <a:softEdge rad="50800"/>
          </a:effectLst>
        </p:spPr>
      </p:pic>
      <p:sp>
        <p:nvSpPr>
          <p:cNvPr id="3" name="Espace réservé du pied de page 2"/>
          <p:cNvSpPr>
            <a:spLocks noGrp="1"/>
          </p:cNvSpPr>
          <p:nvPr>
            <p:ph type="ftr" sz="quarter" idx="11"/>
          </p:nvPr>
        </p:nvSpPr>
        <p:spPr/>
        <p:txBody>
          <a:bodyPr/>
          <a:lstStyle/>
          <a:p>
            <a:r>
              <a:rPr lang="fr-FR"/>
              <a:t>DULASP Intermediate M1 2025/2026</a:t>
            </a:r>
          </a:p>
        </p:txBody>
      </p:sp>
    </p:spTree>
    <p:extLst>
      <p:ext uri="{BB962C8B-B14F-4D97-AF65-F5344CB8AC3E}">
        <p14:creationId xmlns:p14="http://schemas.microsoft.com/office/powerpoint/2010/main" val="18042909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11" name="Straight Connector 10">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5" name="Isosceles Triangle 14">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6"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Isosceles Triangle 1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5" name="Picture 4" descr="Person holding mouse">
            <a:extLst>
              <a:ext uri="{FF2B5EF4-FFF2-40B4-BE49-F238E27FC236}">
                <a16:creationId xmlns:a16="http://schemas.microsoft.com/office/drawing/2014/main" id="{6E5C58AB-CE56-99EC-ACB3-650010997853}"/>
              </a:ext>
            </a:extLst>
          </p:cNvPr>
          <p:cNvPicPr>
            <a:picLocks noChangeAspect="1"/>
          </p:cNvPicPr>
          <p:nvPr/>
        </p:nvPicPr>
        <p:blipFill rotWithShape="1">
          <a:blip r:embed="rId2">
            <a:duotone>
              <a:prstClr val="black"/>
              <a:prstClr val="white"/>
            </a:duotone>
          </a:blip>
          <a:srcRect l="20649" r="10331" b="-2"/>
          <a:stretch/>
        </p:blipFill>
        <p:spPr>
          <a:xfrm>
            <a:off x="5097780" y="-1"/>
            <a:ext cx="7091044" cy="6858001"/>
          </a:xfrm>
          <a:custGeom>
            <a:avLst/>
            <a:gdLst/>
            <a:ahLst/>
            <a:cxnLst/>
            <a:rect l="l" t="t" r="r" b="b"/>
            <a:pathLst>
              <a:path w="7091044" h="6858001">
                <a:moveTo>
                  <a:pt x="405750" y="0"/>
                </a:moveTo>
                <a:lnTo>
                  <a:pt x="7091044" y="0"/>
                </a:lnTo>
                <a:lnTo>
                  <a:pt x="7091044" y="6858001"/>
                </a:lnTo>
                <a:lnTo>
                  <a:pt x="53572" y="6858001"/>
                </a:lnTo>
                <a:lnTo>
                  <a:pt x="1828991" y="4521201"/>
                </a:lnTo>
                <a:close/>
                <a:moveTo>
                  <a:pt x="0" y="0"/>
                </a:moveTo>
                <a:lnTo>
                  <a:pt x="405750" y="0"/>
                </a:lnTo>
                <a:lnTo>
                  <a:pt x="0" y="434"/>
                </a:lnTo>
                <a:close/>
              </a:path>
            </a:pathLst>
          </a:custGeom>
        </p:spPr>
      </p:pic>
      <p:sp>
        <p:nvSpPr>
          <p:cNvPr id="2" name="ZoneTexte 1">
            <a:extLst>
              <a:ext uri="{FF2B5EF4-FFF2-40B4-BE49-F238E27FC236}">
                <a16:creationId xmlns:a16="http://schemas.microsoft.com/office/drawing/2014/main" id="{FBFB46AB-85C0-43CB-BB47-FA14D89F7664}"/>
              </a:ext>
            </a:extLst>
          </p:cNvPr>
          <p:cNvSpPr txBox="1"/>
          <p:nvPr/>
        </p:nvSpPr>
        <p:spPr>
          <a:xfrm>
            <a:off x="493528" y="3304361"/>
            <a:ext cx="5123515" cy="2369093"/>
          </a:xfrm>
          <a:prstGeom prst="rect">
            <a:avLst/>
          </a:prstGeom>
        </p:spPr>
        <p:txBody>
          <a:bodyPr vert="horz" lIns="91440" tIns="45720" rIns="91440" bIns="45720" rtlCol="0" anchor="b">
            <a:normAutofit fontScale="92500" lnSpcReduction="20000"/>
          </a:bodyPr>
          <a:lstStyle/>
          <a:p>
            <a:pPr marL="0" marR="0" lvl="0" indent="0" algn="r" defTabSz="4572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rPr>
              <a:t>How to write </a:t>
            </a:r>
          </a:p>
          <a:p>
            <a:pPr marL="0" marR="0" lvl="0" indent="0" algn="r" defTabSz="4572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rPr>
              <a:t>successful and efficient professional emails</a:t>
            </a:r>
          </a:p>
          <a:p>
            <a:pPr marL="0" marR="0" lvl="0" indent="0" algn="r" defTabSz="457200" rtl="0" eaLnBrk="1" fontAlgn="auto" latinLnBrk="0" hangingPunct="1">
              <a:lnSpc>
                <a:spcPct val="90000"/>
              </a:lnSpc>
              <a:spcBef>
                <a:spcPct val="0"/>
              </a:spcBef>
              <a:spcAft>
                <a:spcPts val="600"/>
              </a:spcAft>
              <a:buClrTx/>
              <a:buSzTx/>
              <a:buFontTx/>
              <a:buNone/>
              <a:tabLst/>
              <a:defRPr/>
            </a:pPr>
            <a:endParaRPr kumimoji="0" lang="en-US" sz="3000" b="0" i="0" u="none" strike="noStrike" kern="1200" cap="none" spc="0" normalizeH="0" baseline="0" noProof="0" dirty="0">
              <a:ln>
                <a:noFill/>
              </a:ln>
              <a:solidFill>
                <a:srgbClr val="F07F09"/>
              </a:solidFill>
              <a:effectLst/>
              <a:uLnTx/>
              <a:uFillTx/>
              <a:latin typeface="Trebuchet MS" panose="020B0603020202020204"/>
              <a:ea typeface="+mn-ea"/>
              <a:cs typeface="+mn-cs"/>
            </a:endParaRPr>
          </a:p>
          <a:p>
            <a:pPr marL="0" marR="0" lvl="0" indent="0" algn="r" defTabSz="457200" rtl="0" eaLnBrk="1" fontAlgn="auto" latinLnBrk="0" hangingPunct="1">
              <a:lnSpc>
                <a:spcPct val="90000"/>
              </a:lnSpc>
              <a:spcBef>
                <a:spcPct val="0"/>
              </a:spcBef>
              <a:spcAft>
                <a:spcPts val="600"/>
              </a:spcAft>
              <a:buClrTx/>
              <a:buSzTx/>
              <a:buFontTx/>
              <a:buNone/>
              <a:tabLst/>
              <a:defRPr/>
            </a:pPr>
            <a:endParaRPr kumimoji="0" lang="en-US" sz="3000" b="0" i="0" u="none" strike="noStrike" kern="1200" cap="none" spc="0" normalizeH="0" baseline="0" noProof="0" dirty="0">
              <a:ln>
                <a:noFill/>
              </a:ln>
              <a:solidFill>
                <a:srgbClr val="F07F09"/>
              </a:solidFill>
              <a:effectLst/>
              <a:uLnTx/>
              <a:uFillTx/>
              <a:latin typeface="Trebuchet MS" panose="020B0603020202020204"/>
              <a:ea typeface="+mn-ea"/>
              <a:cs typeface="+mn-cs"/>
            </a:endParaRPr>
          </a:p>
          <a:p>
            <a:pPr marL="0" marR="0" lvl="0" indent="0" algn="r" defTabSz="457200" rtl="0" eaLnBrk="1" fontAlgn="auto" latinLnBrk="0" hangingPunct="1">
              <a:lnSpc>
                <a:spcPct val="90000"/>
              </a:lnSpc>
              <a:spcBef>
                <a:spcPct val="0"/>
              </a:spcBef>
              <a:spcAft>
                <a:spcPts val="600"/>
              </a:spcAft>
              <a:buClrTx/>
              <a:buSzTx/>
              <a:buFontTx/>
              <a:buNone/>
              <a:tabLst/>
              <a:defRPr/>
            </a:pPr>
            <a:endParaRPr kumimoji="0" lang="en-US" sz="3000" b="0" i="0" u="none" strike="noStrike" kern="1200" cap="none" spc="0" normalizeH="0" baseline="0" noProof="0" dirty="0">
              <a:ln>
                <a:noFill/>
              </a:ln>
              <a:solidFill>
                <a:srgbClr val="F07F09"/>
              </a:solidFill>
              <a:effectLst/>
              <a:uLnTx/>
              <a:uFillTx/>
              <a:latin typeface="Trebuchet MS" panose="020B0603020202020204"/>
              <a:ea typeface="+mn-ea"/>
              <a:cs typeface="+mn-cs"/>
            </a:endParaRPr>
          </a:p>
        </p:txBody>
      </p:sp>
      <p:sp>
        <p:nvSpPr>
          <p:cNvPr id="3" name="Espace réservé du pied de page 2">
            <a:extLst>
              <a:ext uri="{FF2B5EF4-FFF2-40B4-BE49-F238E27FC236}">
                <a16:creationId xmlns:a16="http://schemas.microsoft.com/office/drawing/2014/main" id="{7847D70C-EEC9-C6AC-B10D-B525C4B47AC5}"/>
              </a:ext>
            </a:extLst>
          </p:cNvPr>
          <p:cNvSpPr>
            <a:spLocks noGrp="1"/>
          </p:cNvSpPr>
          <p:nvPr>
            <p:ph type="ftr" sz="quarter" idx="11"/>
          </p:nvPr>
        </p:nvSpPr>
        <p:spPr>
          <a:xfrm>
            <a:off x="677335" y="6041362"/>
            <a:ext cx="4841344" cy="365125"/>
          </a:xfrm>
        </p:spPr>
        <p:txBody>
          <a:bodyPr vert="horz" lIns="91440" tIns="45720" rIns="91440" bIns="45720" rtlCol="0" anchor="ct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lumMod val="50000"/>
                    <a:lumOff val="50000"/>
                  </a:prstClr>
                </a:solidFill>
                <a:effectLst/>
                <a:uLnTx/>
                <a:uFillTx/>
                <a:latin typeface="Trebuchet MS" panose="020B0603020202020204"/>
                <a:ea typeface="+mn-ea"/>
                <a:cs typeface="+mn-cs"/>
              </a:rPr>
              <a:t>DULASP Intermediate M1 2025/2026</a:t>
            </a:r>
          </a:p>
        </p:txBody>
      </p:sp>
      <p:cxnSp>
        <p:nvCxnSpPr>
          <p:cNvPr id="21" name="Straight Connector 20">
            <a:extLst>
              <a:ext uri="{FF2B5EF4-FFF2-40B4-BE49-F238E27FC236}">
                <a16:creationId xmlns:a16="http://schemas.microsoft.com/office/drawing/2014/main" id="{27A85E05-9D34-4977-8352-DB39569974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5CDED616-E554-4DB6-9F28-08F38A64A9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8CDA3497-1EDA-4EB3-9C27-4D9835D30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7" name="Rectangle 25">
            <a:extLst>
              <a:ext uri="{FF2B5EF4-FFF2-40B4-BE49-F238E27FC236}">
                <a16:creationId xmlns:a16="http://schemas.microsoft.com/office/drawing/2014/main" id="{41F9764E-9AA0-49A3-9EA2-885EE991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9" name="Isosceles Triangle 24">
            <a:extLst>
              <a:ext uri="{FF2B5EF4-FFF2-40B4-BE49-F238E27FC236}">
                <a16:creationId xmlns:a16="http://schemas.microsoft.com/office/drawing/2014/main" id="{FA3A4F4A-4DC4-43F2-AC2D-06211A812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1" name="Rectangle 27">
            <a:extLst>
              <a:ext uri="{FF2B5EF4-FFF2-40B4-BE49-F238E27FC236}">
                <a16:creationId xmlns:a16="http://schemas.microsoft.com/office/drawing/2014/main" id="{84CFB374-B343-457A-B567-B4D784B1F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3" name="Rectangle 28">
            <a:extLst>
              <a:ext uri="{FF2B5EF4-FFF2-40B4-BE49-F238E27FC236}">
                <a16:creationId xmlns:a16="http://schemas.microsoft.com/office/drawing/2014/main" id="{0597FEEE-1E11-4396-BB69-B43FA92F9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5" name="Rectangle 29">
            <a:extLst>
              <a:ext uri="{FF2B5EF4-FFF2-40B4-BE49-F238E27FC236}">
                <a16:creationId xmlns:a16="http://schemas.microsoft.com/office/drawing/2014/main" id="{A2DB2F81-3E68-4044-B7C2-03DEEC50D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7" name="Isosceles Triangle 29">
            <a:extLst>
              <a:ext uri="{FF2B5EF4-FFF2-40B4-BE49-F238E27FC236}">
                <a16:creationId xmlns:a16="http://schemas.microsoft.com/office/drawing/2014/main" id="{DC2F7294-2397-4C96-AB1E-E66CDEA3B5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659636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3" name="Straight Connector 42">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5"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6"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7" name="Isosceles Triangle 46">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8"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9"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0"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1" name="Isosceles Triangle 50">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2" name="Isosceles Triangle 51">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5" name="Picture 4" descr="Colourful envelopes">
            <a:extLst>
              <a:ext uri="{FF2B5EF4-FFF2-40B4-BE49-F238E27FC236}">
                <a16:creationId xmlns:a16="http://schemas.microsoft.com/office/drawing/2014/main" id="{E3D7A091-C686-F2D5-8C7F-9DC59E9B7B4B}"/>
              </a:ext>
            </a:extLst>
          </p:cNvPr>
          <p:cNvPicPr>
            <a:picLocks noChangeAspect="1"/>
          </p:cNvPicPr>
          <p:nvPr/>
        </p:nvPicPr>
        <p:blipFill rotWithShape="1">
          <a:blip r:embed="rId2">
            <a:duotone>
              <a:schemeClr val="accent1">
                <a:shade val="45000"/>
                <a:satMod val="135000"/>
              </a:schemeClr>
              <a:prstClr val="white"/>
            </a:duotone>
          </a:blip>
          <a:srcRect l="9091" t="12020" b="11372"/>
          <a:stretch/>
        </p:blipFill>
        <p:spPr>
          <a:xfrm>
            <a:off x="1" y="10"/>
            <a:ext cx="12191999" cy="6857990"/>
          </a:xfrm>
          <a:prstGeom prst="rect">
            <a:avLst/>
          </a:prstGeom>
        </p:spPr>
      </p:pic>
      <p:sp>
        <p:nvSpPr>
          <p:cNvPr id="54" name="Isosceles Triangle 53">
            <a:extLst>
              <a:ext uri="{FF2B5EF4-FFF2-40B4-BE49-F238E27FC236}">
                <a16:creationId xmlns:a16="http://schemas.microsoft.com/office/drawing/2014/main" id="{F5F0CD5C-72F3-4090-8A69-8E15CB432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Parallelogram 55">
            <a:extLst>
              <a:ext uri="{FF2B5EF4-FFF2-40B4-BE49-F238E27FC236}">
                <a16:creationId xmlns:a16="http://schemas.microsoft.com/office/drawing/2014/main" id="{217496A2-9394-4FB7-BA0E-717D2D2E7A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3800" y="0"/>
            <a:ext cx="7315200" cy="6858000"/>
          </a:xfrm>
          <a:prstGeom prst="parallelogram">
            <a:avLst>
              <a:gd name="adj" fmla="val 15925"/>
            </a:avLst>
          </a:prstGeom>
          <a:solidFill>
            <a:schemeClr val="bg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58" name="Straight Connector 57">
            <a:extLst>
              <a:ext uri="{FF2B5EF4-FFF2-40B4-BE49-F238E27FC236}">
                <a16:creationId xmlns:a16="http://schemas.microsoft.com/office/drawing/2014/main" id="{D02CF681-4765-4E88-802F-B2474DCD51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3D57B2BA-243C-45C7-A5D8-46CA719437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2" name="Rectangle 23">
            <a:extLst>
              <a:ext uri="{FF2B5EF4-FFF2-40B4-BE49-F238E27FC236}">
                <a16:creationId xmlns:a16="http://schemas.microsoft.com/office/drawing/2014/main" id="{67374FB5-CBB7-46FF-95B5-2251BC685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Rectangle 25">
            <a:extLst>
              <a:ext uri="{FF2B5EF4-FFF2-40B4-BE49-F238E27FC236}">
                <a16:creationId xmlns:a16="http://schemas.microsoft.com/office/drawing/2014/main" id="{34BCEAB7-D9E0-40A4-9254-8593BD346E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6" name="Isosceles Triangle 65">
            <a:extLst>
              <a:ext uri="{FF2B5EF4-FFF2-40B4-BE49-F238E27FC236}">
                <a16:creationId xmlns:a16="http://schemas.microsoft.com/office/drawing/2014/main" id="{D567A354-BB63-405C-8E5F-2F510E670F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57F07545-4A97-4858-9411-937964B5583F}"/>
              </a:ext>
            </a:extLst>
          </p:cNvPr>
          <p:cNvSpPr>
            <a:spLocks noGrp="1"/>
          </p:cNvSpPr>
          <p:nvPr>
            <p:ph type="title"/>
          </p:nvPr>
        </p:nvSpPr>
        <p:spPr>
          <a:xfrm>
            <a:off x="4534064" y="2043790"/>
            <a:ext cx="5104390" cy="3553735"/>
          </a:xfrm>
        </p:spPr>
        <p:txBody>
          <a:bodyPr vert="horz" lIns="91440" tIns="45720" rIns="91440" bIns="45720" rtlCol="0" anchor="b">
            <a:noAutofit/>
          </a:bodyPr>
          <a:lstStyle/>
          <a:p>
            <a:pPr algn="r">
              <a:lnSpc>
                <a:spcPct val="90000"/>
              </a:lnSpc>
            </a:pPr>
            <a:r>
              <a:rPr lang="en-US" sz="4000" dirty="0"/>
              <a:t>A good hundreds of billions emails are being sent and received every day,</a:t>
            </a:r>
            <a:br>
              <a:rPr lang="en-US" sz="4000" dirty="0"/>
            </a:br>
            <a:r>
              <a:rPr lang="en-US" sz="4000" dirty="0"/>
              <a:t>so make your ones stand out!</a:t>
            </a:r>
            <a:br>
              <a:rPr lang="en-US" sz="4000" dirty="0"/>
            </a:br>
            <a:endParaRPr lang="en-US" sz="4000" dirty="0"/>
          </a:p>
        </p:txBody>
      </p:sp>
      <p:sp>
        <p:nvSpPr>
          <p:cNvPr id="3" name="Espace réservé du pied de page 2">
            <a:extLst>
              <a:ext uri="{FF2B5EF4-FFF2-40B4-BE49-F238E27FC236}">
                <a16:creationId xmlns:a16="http://schemas.microsoft.com/office/drawing/2014/main" id="{D62CC5D9-8210-7102-3D81-C8D489B10B40}"/>
              </a:ext>
            </a:extLst>
          </p:cNvPr>
          <p:cNvSpPr>
            <a:spLocks noGrp="1"/>
          </p:cNvSpPr>
          <p:nvPr>
            <p:ph type="ftr" sz="quarter" idx="11"/>
          </p:nvPr>
        </p:nvSpPr>
        <p:spPr>
          <a:xfrm>
            <a:off x="4092401" y="6041362"/>
            <a:ext cx="4021497" cy="365125"/>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p>
        </p:txBody>
      </p:sp>
      <p:sp>
        <p:nvSpPr>
          <p:cNvPr id="68" name="Rectangle 27">
            <a:extLst>
              <a:ext uri="{FF2B5EF4-FFF2-40B4-BE49-F238E27FC236}">
                <a16:creationId xmlns:a16="http://schemas.microsoft.com/office/drawing/2014/main" id="{9185A8D7-2F20-4F7A-97BE-21DB1654C7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0" name="Rectangle 28">
            <a:extLst>
              <a:ext uri="{FF2B5EF4-FFF2-40B4-BE49-F238E27FC236}">
                <a16:creationId xmlns:a16="http://schemas.microsoft.com/office/drawing/2014/main" id="{CB65BD56-22B3-4E13-BFCA-B8E8BEB92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2" name="Rectangle 29">
            <a:extLst>
              <a:ext uri="{FF2B5EF4-FFF2-40B4-BE49-F238E27FC236}">
                <a16:creationId xmlns:a16="http://schemas.microsoft.com/office/drawing/2014/main" id="{6790ED68-BCA0-4247-A72F-1CB85DF068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4" name="Isosceles Triangle 73">
            <a:extLst>
              <a:ext uri="{FF2B5EF4-FFF2-40B4-BE49-F238E27FC236}">
                <a16:creationId xmlns:a16="http://schemas.microsoft.com/office/drawing/2014/main" id="{DD0F2B3F-DC55-4FA7-B667-1ACD079209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032181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E4951899-B99C-47AB-9C7C-16264D7A1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8" name="Straight Connector 27">
              <a:extLst>
                <a:ext uri="{FF2B5EF4-FFF2-40B4-BE49-F238E27FC236}">
                  <a16:creationId xmlns:a16="http://schemas.microsoft.com/office/drawing/2014/main" id="{B94D217E-92A1-48B2-B6BF-8B6A35AF9D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69582FD9-95AB-4339-8A07-BAD420BE1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6778DC79-DE09-4F89-81B1-275C542D7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1" name="Rectangle 25">
              <a:extLst>
                <a:ext uri="{FF2B5EF4-FFF2-40B4-BE49-F238E27FC236}">
                  <a16:creationId xmlns:a16="http://schemas.microsoft.com/office/drawing/2014/main" id="{EAEC370A-1F34-4D8E-B065-81F6F568AA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2" name="Isosceles Triangle 31">
              <a:extLst>
                <a:ext uri="{FF2B5EF4-FFF2-40B4-BE49-F238E27FC236}">
                  <a16:creationId xmlns:a16="http://schemas.microsoft.com/office/drawing/2014/main" id="{A816EDF3-D9EE-488C-AFDC-022381513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3" name="Rectangle 27">
              <a:extLst>
                <a:ext uri="{FF2B5EF4-FFF2-40B4-BE49-F238E27FC236}">
                  <a16:creationId xmlns:a16="http://schemas.microsoft.com/office/drawing/2014/main" id="{E8330BD4-97D9-4D24-815A-0E557B04F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4" name="Rectangle 28">
              <a:extLst>
                <a:ext uri="{FF2B5EF4-FFF2-40B4-BE49-F238E27FC236}">
                  <a16:creationId xmlns:a16="http://schemas.microsoft.com/office/drawing/2014/main" id="{EA8EDE67-BAC0-478C-99D9-BBC5AD532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5" name="Rectangle 29">
              <a:extLst>
                <a:ext uri="{FF2B5EF4-FFF2-40B4-BE49-F238E27FC236}">
                  <a16:creationId xmlns:a16="http://schemas.microsoft.com/office/drawing/2014/main" id="{33DFB3F3-2523-4F1F-BC2B-B97C172F2C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6" name="Isosceles Triangle 35">
              <a:extLst>
                <a:ext uri="{FF2B5EF4-FFF2-40B4-BE49-F238E27FC236}">
                  <a16:creationId xmlns:a16="http://schemas.microsoft.com/office/drawing/2014/main" id="{5E5660E4-7443-4FCC-AD43-9D1AE972B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7" name="Isosceles Triangle 36">
              <a:extLst>
                <a:ext uri="{FF2B5EF4-FFF2-40B4-BE49-F238E27FC236}">
                  <a16:creationId xmlns:a16="http://schemas.microsoft.com/office/drawing/2014/main" id="{4EDF9C36-B365-4426-85B9-82E0DE18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6" name="Picture 5" descr="Sticky notes on a wall">
            <a:extLst>
              <a:ext uri="{FF2B5EF4-FFF2-40B4-BE49-F238E27FC236}">
                <a16:creationId xmlns:a16="http://schemas.microsoft.com/office/drawing/2014/main" id="{F1C72DDD-8CFF-C8EB-E622-958C42EBA86E}"/>
              </a:ext>
            </a:extLst>
          </p:cNvPr>
          <p:cNvPicPr>
            <a:picLocks noChangeAspect="1"/>
          </p:cNvPicPr>
          <p:nvPr/>
        </p:nvPicPr>
        <p:blipFill rotWithShape="1">
          <a:blip r:embed="rId2"/>
          <a:srcRect l="9091" t="13653" b="13033"/>
          <a:stretch/>
        </p:blipFill>
        <p:spPr>
          <a:xfrm>
            <a:off x="1" y="10"/>
            <a:ext cx="12191999" cy="6857990"/>
          </a:xfrm>
          <a:prstGeom prst="rect">
            <a:avLst/>
          </a:prstGeom>
        </p:spPr>
      </p:pic>
      <p:sp>
        <p:nvSpPr>
          <p:cNvPr id="39" name="Isosceles Triangle 38">
            <a:extLst>
              <a:ext uri="{FF2B5EF4-FFF2-40B4-BE49-F238E27FC236}">
                <a16:creationId xmlns:a16="http://schemas.microsoft.com/office/drawing/2014/main" id="{2A4588C6-4069-4731-BFB4-10F1E6D378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1" name="Parallelogram 40">
            <a:extLst>
              <a:ext uri="{FF2B5EF4-FFF2-40B4-BE49-F238E27FC236}">
                <a16:creationId xmlns:a16="http://schemas.microsoft.com/office/drawing/2014/main" id="{23370524-0FE7-41B4-ABCF-7FB26B6CF1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43" name="Straight Connector 42">
            <a:extLst>
              <a:ext uri="{FF2B5EF4-FFF2-40B4-BE49-F238E27FC236}">
                <a16:creationId xmlns:a16="http://schemas.microsoft.com/office/drawing/2014/main" id="{E0A9CA40-1F57-4A6D-ACDA-F720AA468CF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2A94EDB-B0FE-4678-8E69-0F137AE3BE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4E93B92B-0DD5-4277-9D69-972ABADC3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FED43CE6-A2E6-4887-9700-D13CBB4D649A}"/>
              </a:ext>
            </a:extLst>
          </p:cNvPr>
          <p:cNvSpPr txBox="1"/>
          <p:nvPr/>
        </p:nvSpPr>
        <p:spPr>
          <a:xfrm>
            <a:off x="2766842" y="-8467"/>
            <a:ext cx="7604824" cy="1156547"/>
          </a:xfrm>
          <a:prstGeom prst="rect">
            <a:avLst/>
          </a:prstGeom>
        </p:spPr>
        <p:txBody>
          <a:bodyPr vert="horz" lIns="91440" tIns="45720" rIns="91440" bIns="45720" rtlCol="0" anchor="t">
            <a:normAutofit lnSpcReduction="10000"/>
          </a:bodyPr>
          <a:lstStyle/>
          <a:p>
            <a:pPr marL="0" marR="0" lvl="0" indent="0" algn="l" defTabSz="457200" rtl="0" eaLnBrk="1" fontAlgn="auto" latinLnBrk="0" hangingPunct="1">
              <a:lnSpc>
                <a:spcPct val="100000"/>
              </a:lnSpc>
              <a:spcBef>
                <a:spcPct val="0"/>
              </a:spcBef>
              <a:spcAft>
                <a:spcPts val="600"/>
              </a:spcAft>
              <a:buClrTx/>
              <a:buSzTx/>
              <a:buFontTx/>
              <a:buNone/>
              <a:tabLst/>
              <a:defRPr/>
            </a:pPr>
            <a:r>
              <a:rPr kumimoji="0" lang="en-US" sz="36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Trebuchet MS" panose="020B0603020202020204"/>
                <a:ea typeface="+mn-ea"/>
                <a:cs typeface="+mn-cs"/>
              </a:rPr>
              <a:t>A few keys to a successful email</a:t>
            </a:r>
          </a:p>
        </p:txBody>
      </p:sp>
      <p:sp>
        <p:nvSpPr>
          <p:cNvPr id="49" name="Rectangle 25">
            <a:extLst>
              <a:ext uri="{FF2B5EF4-FFF2-40B4-BE49-F238E27FC236}">
                <a16:creationId xmlns:a16="http://schemas.microsoft.com/office/drawing/2014/main" id="{7CE87768-354E-4E3F-8202-9F387CF50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1" name="Isosceles Triangle 50">
            <a:extLst>
              <a:ext uri="{FF2B5EF4-FFF2-40B4-BE49-F238E27FC236}">
                <a16:creationId xmlns:a16="http://schemas.microsoft.com/office/drawing/2014/main" id="{09E5B98F-BD75-4A30-BF72-0A91074702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ZoneTexte 1">
            <a:extLst>
              <a:ext uri="{FF2B5EF4-FFF2-40B4-BE49-F238E27FC236}">
                <a16:creationId xmlns:a16="http://schemas.microsoft.com/office/drawing/2014/main" id="{5AC677D3-C82B-4764-B567-B91F5CC1CE83}"/>
              </a:ext>
            </a:extLst>
          </p:cNvPr>
          <p:cNvSpPr txBox="1"/>
          <p:nvPr/>
        </p:nvSpPr>
        <p:spPr>
          <a:xfrm>
            <a:off x="2580826" y="1106819"/>
            <a:ext cx="8006194" cy="3882362"/>
          </a:xfrm>
          <a:prstGeom prst="rect">
            <a:avLst/>
          </a:prstGeom>
        </p:spPr>
        <p:txBody>
          <a:bodyPr vert="horz" lIns="91440" tIns="45720" rIns="91440" bIns="45720" rtlCol="0">
            <a:noAutofit/>
          </a:bodyPr>
          <a:lstStyle/>
          <a:p>
            <a:pPr marL="285750" marR="0" lvl="0" indent="-28575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1600" b="1" i="0" u="none" strike="noStrike" kern="1200" cap="none" spc="3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IDENTIFY your GOAL (aim of the email) as well as your AUDIENCE</a:t>
            </a: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Note that an email that is not being addressed to the right person may end up… in the bin!</a:t>
            </a:r>
          </a:p>
          <a:p>
            <a:pPr marL="285750" marR="0" lvl="0" indent="-28575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285750" marR="0" lvl="0" indent="-28575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1600" b="1" i="0" u="none" strike="noStrike" kern="1200" cap="none" spc="3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KEEP it CLEAR, CONCISE &amp; COURTEOUS</a:t>
            </a: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Address the point immediately;</a:t>
            </a: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Use short and simple sentences;</a:t>
            </a: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Avoid vague or unspecific words, remove excessive details, redundant ideas, etc.</a:t>
            </a:r>
          </a:p>
          <a:p>
            <a:pPr marL="285750" marR="0" lvl="0" indent="-28575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285750" marR="0" lvl="0" indent="-28575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1600" b="1" i="0" u="none" strike="noStrike" kern="1200" cap="none" spc="3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PROOFREAD your email</a:t>
            </a: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An mistake-free email will demonstrate your professionalism: </a:t>
            </a: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Pay attention to details, re-read your email before sending it and make sure that the attachment(s) that may be mentioned in your email are included.</a:t>
            </a:r>
          </a:p>
          <a:p>
            <a:pPr marL="285750" marR="0" lvl="0" indent="-28575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285750" marR="0" lvl="0" indent="-28575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1600" b="1" i="0" u="none" strike="noStrike" kern="1200" cap="none" spc="300" normalizeH="0" baseline="0" noProof="0" dirty="0">
                <a:ln>
                  <a:noFill/>
                </a:ln>
                <a:solidFill>
                  <a:prstClr val="black">
                    <a:lumMod val="75000"/>
                    <a:lumOff val="25000"/>
                  </a:prstClr>
                </a:solidFill>
                <a:effectLst>
                  <a:outerShdw blurRad="38100" dist="38100" dir="2700000" algn="tl">
                    <a:srgbClr val="000000">
                      <a:alpha val="43137"/>
                    </a:srgbClr>
                  </a:outerShdw>
                </a:effectLst>
                <a:uLnTx/>
                <a:uFillTx/>
                <a:latin typeface="Trebuchet MS" panose="020B0603020202020204"/>
                <a:ea typeface="+mn-ea"/>
                <a:cs typeface="+mn-cs"/>
              </a:rPr>
              <a:t>FOLLOW-UP</a:t>
            </a:r>
          </a:p>
          <a:p>
            <a:pPr marL="0" marR="0" lvl="0" indent="0" algn="l" defTabSz="457200" rtl="0" eaLnBrk="1" fontAlgn="auto" latinLnBrk="0" hangingPunct="1">
              <a:lnSpc>
                <a:spcPct val="90000"/>
              </a:lnSpc>
              <a:spcBef>
                <a:spcPts val="1000"/>
              </a:spcBef>
              <a:spcAft>
                <a:spcPts val="0"/>
              </a:spcAft>
              <a:buClr>
                <a:srgbClr val="F07F09"/>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Consider re-sending your email after in a few days if you have not received any reply (give it some time for the recipient to reply though!)</a:t>
            </a:r>
          </a:p>
        </p:txBody>
      </p:sp>
      <p:sp>
        <p:nvSpPr>
          <p:cNvPr id="4" name="Espace réservé du pied de page 3">
            <a:extLst>
              <a:ext uri="{FF2B5EF4-FFF2-40B4-BE49-F238E27FC236}">
                <a16:creationId xmlns:a16="http://schemas.microsoft.com/office/drawing/2014/main" id="{C269CB94-0D2F-FDB8-A136-D604ED002267}"/>
              </a:ext>
            </a:extLst>
          </p:cNvPr>
          <p:cNvSpPr>
            <a:spLocks noGrp="1"/>
          </p:cNvSpPr>
          <p:nvPr>
            <p:ph type="ftr" sz="quarter" idx="11"/>
          </p:nvPr>
        </p:nvSpPr>
        <p:spPr>
          <a:xfrm>
            <a:off x="1973729" y="6041362"/>
            <a:ext cx="5001217" cy="365125"/>
          </a:xfrm>
        </p:spPr>
        <p:txBody>
          <a:bodyPr vert="horz" lIns="91440" tIns="45720" rIns="91440" bIns="45720" rtlCol="0" anchor="ct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prstClr val="black"/>
                </a:solidFill>
                <a:effectLst/>
                <a:uLnTx/>
                <a:uFillTx/>
                <a:latin typeface="Trebuchet MS" panose="020B0603020202020204"/>
                <a:ea typeface="+mn-ea"/>
                <a:cs typeface="+mn-cs"/>
              </a:rPr>
              <a:t>DULASP Intermediate M1 2025/2026</a:t>
            </a:r>
            <a:endParaRPr kumimoji="0" lang="en-US" sz="9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3" name="Rectangle 27">
            <a:extLst>
              <a:ext uri="{FF2B5EF4-FFF2-40B4-BE49-F238E27FC236}">
                <a16:creationId xmlns:a16="http://schemas.microsoft.com/office/drawing/2014/main" id="{8AAB91E3-41BE-4478-BF23-A24D43E146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5" name="Rectangle 28">
            <a:extLst>
              <a:ext uri="{FF2B5EF4-FFF2-40B4-BE49-F238E27FC236}">
                <a16:creationId xmlns:a16="http://schemas.microsoft.com/office/drawing/2014/main" id="{96DFC7EA-8516-41F1-8ED9-C0A8E1E08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7" name="Rectangle 29">
            <a:extLst>
              <a:ext uri="{FF2B5EF4-FFF2-40B4-BE49-F238E27FC236}">
                <a16:creationId xmlns:a16="http://schemas.microsoft.com/office/drawing/2014/main" id="{E24E972C-8744-4CFA-B783-41EA3CC381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9" name="Isosceles Triangle 58">
            <a:extLst>
              <a:ext uri="{FF2B5EF4-FFF2-40B4-BE49-F238E27FC236}">
                <a16:creationId xmlns:a16="http://schemas.microsoft.com/office/drawing/2014/main" id="{C7C88F2E-E233-48BA-B85F-D06BA522B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174870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2">
            <a:extLst>
              <a:ext uri="{FF2B5EF4-FFF2-40B4-BE49-F238E27FC236}">
                <a16:creationId xmlns:a16="http://schemas.microsoft.com/office/drawing/2014/main" id="{6AB085EF-53BE-4CF4-9256-7053BEC4561E}"/>
              </a:ext>
            </a:extLst>
          </p:cNvPr>
          <p:cNvGraphicFramePr>
            <a:graphicFrameLocks noGrp="1"/>
          </p:cNvGraphicFramePr>
          <p:nvPr>
            <p:extLst>
              <p:ext uri="{D42A27DB-BD31-4B8C-83A1-F6EECF244321}">
                <p14:modId xmlns:p14="http://schemas.microsoft.com/office/powerpoint/2010/main" val="2893361556"/>
              </p:ext>
            </p:extLst>
          </p:nvPr>
        </p:nvGraphicFramePr>
        <p:xfrm>
          <a:off x="727705" y="1387147"/>
          <a:ext cx="9868577" cy="4852289"/>
        </p:xfrm>
        <a:graphic>
          <a:graphicData uri="http://schemas.openxmlformats.org/drawingml/2006/table">
            <a:tbl>
              <a:tblPr firstRow="1" bandRow="1">
                <a:tableStyleId>{284E427A-3D55-4303-BF80-6455036E1DE7}</a:tableStyleId>
              </a:tblPr>
              <a:tblGrid>
                <a:gridCol w="2245487">
                  <a:extLst>
                    <a:ext uri="{9D8B030D-6E8A-4147-A177-3AD203B41FA5}">
                      <a16:colId xmlns:a16="http://schemas.microsoft.com/office/drawing/2014/main" val="3929186302"/>
                    </a:ext>
                  </a:extLst>
                </a:gridCol>
                <a:gridCol w="7623090">
                  <a:extLst>
                    <a:ext uri="{9D8B030D-6E8A-4147-A177-3AD203B41FA5}">
                      <a16:colId xmlns:a16="http://schemas.microsoft.com/office/drawing/2014/main" val="3400533640"/>
                    </a:ext>
                  </a:extLst>
                </a:gridCol>
              </a:tblGrid>
              <a:tr h="873587">
                <a:tc>
                  <a:txBody>
                    <a:bodyPr/>
                    <a:lstStyle/>
                    <a:p>
                      <a:pPr algn="ctr"/>
                      <a:r>
                        <a:rPr lang="fr-FR" sz="2400" b="1" dirty="0">
                          <a:solidFill>
                            <a:schemeClr val="bg1"/>
                          </a:solidFill>
                          <a:effectLst>
                            <a:outerShdw blurRad="38100" dist="38100" dir="2700000" algn="tl">
                              <a:srgbClr val="000000">
                                <a:alpha val="43137"/>
                              </a:srgbClr>
                            </a:outerShdw>
                          </a:effectLst>
                          <a:latin typeface="Arial Narrow" panose="020B0606020202030204" pitchFamily="34" charset="0"/>
                        </a:rPr>
                        <a:t>SUBJECT LINE</a:t>
                      </a:r>
                    </a:p>
                  </a:txBody>
                  <a:tcPr/>
                </a:tc>
                <a:tc>
                  <a:txBody>
                    <a:bodyPr/>
                    <a:lstStyle/>
                    <a:p>
                      <a:pPr marL="342900" indent="-342900">
                        <a:buFont typeface="Wingdings" panose="05000000000000000000" pitchFamily="2" charset="2"/>
                        <a:buChar char="ü"/>
                      </a:pPr>
                      <a:r>
                        <a:rPr lang="fr-FR" sz="2400" b="0" dirty="0">
                          <a:solidFill>
                            <a:schemeClr val="bg1"/>
                          </a:solidFill>
                          <a:effectLst>
                            <a:outerShdw blurRad="38100" dist="38100" dir="2700000" algn="tl">
                              <a:srgbClr val="000000">
                                <a:alpha val="43137"/>
                              </a:srgbClr>
                            </a:outerShdw>
                          </a:effectLst>
                          <a:latin typeface="Arial Narrow" panose="020B0606020202030204" pitchFamily="34" charset="0"/>
                        </a:rPr>
                        <a:t>must </a:t>
                      </a:r>
                      <a:r>
                        <a:rPr lang="fr-FR" sz="2400" b="0" dirty="0" err="1">
                          <a:solidFill>
                            <a:schemeClr val="bg1"/>
                          </a:solidFill>
                          <a:effectLst>
                            <a:outerShdw blurRad="38100" dist="38100" dir="2700000" algn="tl">
                              <a:srgbClr val="000000">
                                <a:alpha val="43137"/>
                              </a:srgbClr>
                            </a:outerShdw>
                          </a:effectLst>
                          <a:latin typeface="Arial Narrow" panose="020B0606020202030204" pitchFamily="34" charset="0"/>
                        </a:rPr>
                        <a:t>be</a:t>
                      </a:r>
                      <a:r>
                        <a:rPr lang="fr-FR" sz="2400" b="0" dirty="0">
                          <a:solidFill>
                            <a:schemeClr val="bg1"/>
                          </a:solidFill>
                          <a:effectLst>
                            <a:outerShdw blurRad="38100" dist="38100" dir="2700000" algn="tl">
                              <a:srgbClr val="000000">
                                <a:alpha val="43137"/>
                              </a:srgbClr>
                            </a:outerShdw>
                          </a:effectLst>
                          <a:latin typeface="Arial Narrow" panose="020B0606020202030204" pitchFamily="34" charset="0"/>
                        </a:rPr>
                        <a:t> as informative as possible</a:t>
                      </a:r>
                    </a:p>
                  </a:txBody>
                  <a:tcPr/>
                </a:tc>
                <a:extLst>
                  <a:ext uri="{0D108BD9-81ED-4DB2-BD59-A6C34878D82A}">
                    <a16:rowId xmlns:a16="http://schemas.microsoft.com/office/drawing/2014/main" val="737282002"/>
                  </a:ext>
                </a:extLst>
              </a:tr>
              <a:tr h="490398">
                <a:tc>
                  <a:txBody>
                    <a:bodyPr/>
                    <a:lstStyle/>
                    <a:p>
                      <a:pPr algn="ctr"/>
                      <a:r>
                        <a:rPr lang="fr-FR" sz="2400" b="1" dirty="0">
                          <a:solidFill>
                            <a:schemeClr val="bg1"/>
                          </a:solidFill>
                          <a:effectLst>
                            <a:outerShdw blurRad="38100" dist="38100" dir="2700000" algn="tl">
                              <a:srgbClr val="000000">
                                <a:alpha val="43137"/>
                              </a:srgbClr>
                            </a:outerShdw>
                          </a:effectLst>
                          <a:latin typeface="Arial Narrow" panose="020B0606020202030204" pitchFamily="34" charset="0"/>
                        </a:rPr>
                        <a:t>SALUTATION</a:t>
                      </a:r>
                    </a:p>
                  </a:txBody>
                  <a:tcPr/>
                </a:tc>
                <a:tc>
                  <a:txBody>
                    <a:bodyPr/>
                    <a:lstStyle/>
                    <a:p>
                      <a:pPr marL="285750" indent="-285750">
                        <a:buFont typeface="Wingdings" panose="05000000000000000000" pitchFamily="2" charset="2"/>
                        <a:buChar char="ü"/>
                      </a:pP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must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be</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polite</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and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appropriate</a:t>
                      </a:r>
                      <a:endParaRPr lang="fr-FR" sz="2400" dirty="0">
                        <a:solidFill>
                          <a:schemeClr val="bg1"/>
                        </a:solidFill>
                        <a:effectLst>
                          <a:outerShdw blurRad="38100" dist="38100" dir="2700000" algn="tl">
                            <a:srgbClr val="000000">
                              <a:alpha val="43137"/>
                            </a:srgbClr>
                          </a:outerShdw>
                        </a:effectLst>
                        <a:latin typeface="Arial Narrow" panose="020B0606020202030204" pitchFamily="34" charset="0"/>
                      </a:endParaRPr>
                    </a:p>
                  </a:txBody>
                  <a:tcPr/>
                </a:tc>
                <a:extLst>
                  <a:ext uri="{0D108BD9-81ED-4DB2-BD59-A6C34878D82A}">
                    <a16:rowId xmlns:a16="http://schemas.microsoft.com/office/drawing/2014/main" val="585778909"/>
                  </a:ext>
                </a:extLst>
              </a:tr>
              <a:tr h="938236">
                <a:tc>
                  <a:txBody>
                    <a:bodyPr/>
                    <a:lstStyle/>
                    <a:p>
                      <a:pPr algn="ctr"/>
                      <a:r>
                        <a:rPr lang="fr-FR" sz="2400" b="1" dirty="0">
                          <a:solidFill>
                            <a:schemeClr val="bg1"/>
                          </a:solidFill>
                          <a:effectLst>
                            <a:outerShdw blurRad="38100" dist="38100" dir="2700000" algn="tl">
                              <a:srgbClr val="000000">
                                <a:alpha val="43137"/>
                              </a:srgbClr>
                            </a:outerShdw>
                          </a:effectLst>
                          <a:latin typeface="Arial Narrow" panose="020B0606020202030204" pitchFamily="34" charset="0"/>
                        </a:rPr>
                        <a:t>BODY</a:t>
                      </a:r>
                    </a:p>
                  </a:txBody>
                  <a:tcPr/>
                </a:tc>
                <a:tc>
                  <a:txBody>
                    <a:bodyPr/>
                    <a:lstStyle/>
                    <a:p>
                      <a:pPr marL="285750" indent="-285750">
                        <a:buFont typeface="Wingdings" panose="05000000000000000000" pitchFamily="2" charset="2"/>
                        <a:buChar char="ü"/>
                      </a:pP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optional</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you</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may</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have to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briefly</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introduce</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yourself</a:t>
                      </a:r>
                      <a:endParaRPr lang="fr-FR" sz="2400" dirty="0">
                        <a:solidFill>
                          <a:schemeClr val="bg1"/>
                        </a:solidFill>
                        <a:effectLst>
                          <a:outerShdw blurRad="38100" dist="38100" dir="2700000" algn="tl">
                            <a:srgbClr val="000000">
                              <a:alpha val="43137"/>
                            </a:srgbClr>
                          </a:outerShdw>
                        </a:effectLst>
                        <a:latin typeface="Arial Narrow" panose="020B0606020202030204" pitchFamily="34" charset="0"/>
                      </a:endParaRPr>
                    </a:p>
                    <a:p>
                      <a:pPr marL="285750" indent="-285750">
                        <a:buFont typeface="Wingdings" panose="05000000000000000000" pitchFamily="2" charset="2"/>
                        <a:buChar char="ü"/>
                      </a:pP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address</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the point straight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away</a:t>
                      </a:r>
                      <a:endParaRPr lang="fr-FR" sz="2400" dirty="0">
                        <a:solidFill>
                          <a:schemeClr val="bg1"/>
                        </a:solidFill>
                        <a:effectLst>
                          <a:outerShdw blurRad="38100" dist="38100" dir="2700000" algn="tl">
                            <a:srgbClr val="000000">
                              <a:alpha val="43137"/>
                            </a:srgbClr>
                          </a:outerShdw>
                        </a:effectLst>
                        <a:latin typeface="Arial Narrow" panose="020B0606020202030204" pitchFamily="34" charset="0"/>
                      </a:endParaRPr>
                    </a:p>
                  </a:txBody>
                  <a:tcPr/>
                </a:tc>
                <a:extLst>
                  <a:ext uri="{0D108BD9-81ED-4DB2-BD59-A6C34878D82A}">
                    <a16:rowId xmlns:a16="http://schemas.microsoft.com/office/drawing/2014/main" val="2116234229"/>
                  </a:ext>
                </a:extLst>
              </a:tr>
              <a:tr h="1275034">
                <a:tc>
                  <a:txBody>
                    <a:bodyPr/>
                    <a:lstStyle/>
                    <a:p>
                      <a:pPr algn="ctr"/>
                      <a:r>
                        <a:rPr lang="fr-FR" sz="2400" b="1" dirty="0">
                          <a:solidFill>
                            <a:schemeClr val="bg1"/>
                          </a:solidFill>
                          <a:effectLst>
                            <a:outerShdw blurRad="38100" dist="38100" dir="2700000" algn="tl">
                              <a:srgbClr val="000000">
                                <a:alpha val="43137"/>
                              </a:srgbClr>
                            </a:outerShdw>
                          </a:effectLst>
                          <a:latin typeface="Arial Narrow" panose="020B0606020202030204" pitchFamily="34" charset="0"/>
                        </a:rPr>
                        <a:t>CLOSING</a:t>
                      </a:r>
                    </a:p>
                  </a:txBody>
                  <a:tcPr/>
                </a:tc>
                <a:tc>
                  <a:txBody>
                    <a:bodyPr/>
                    <a:lstStyle/>
                    <a:p>
                      <a:pPr marL="285750" indent="-285750">
                        <a:buFont typeface="Wingdings" panose="05000000000000000000" pitchFamily="2" charset="2"/>
                        <a:buChar char="ü"/>
                      </a:pP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provide</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the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recipient</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with</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your</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contact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details</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and information</a:t>
                      </a:r>
                    </a:p>
                    <a:p>
                      <a:pPr marL="285750" indent="-285750">
                        <a:buFont typeface="Wingdings" panose="05000000000000000000" pitchFamily="2" charset="2"/>
                        <a:buChar char="ü"/>
                      </a:pP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close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with</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appropriate</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greetings</a:t>
                      </a:r>
                      <a:endParaRPr lang="fr-FR" sz="2400" dirty="0">
                        <a:solidFill>
                          <a:schemeClr val="bg1"/>
                        </a:solidFill>
                        <a:effectLst>
                          <a:outerShdw blurRad="38100" dist="38100" dir="2700000" algn="tl">
                            <a:srgbClr val="000000">
                              <a:alpha val="43137"/>
                            </a:srgbClr>
                          </a:outerShdw>
                        </a:effectLst>
                        <a:latin typeface="Arial Narrow" panose="020B0606020202030204" pitchFamily="34" charset="0"/>
                      </a:endParaRPr>
                    </a:p>
                  </a:txBody>
                  <a:tcPr/>
                </a:tc>
                <a:extLst>
                  <a:ext uri="{0D108BD9-81ED-4DB2-BD59-A6C34878D82A}">
                    <a16:rowId xmlns:a16="http://schemas.microsoft.com/office/drawing/2014/main" val="1469346115"/>
                  </a:ext>
                </a:extLst>
              </a:tr>
              <a:tr h="1275034">
                <a:tc>
                  <a:txBody>
                    <a:bodyPr/>
                    <a:lstStyle/>
                    <a:p>
                      <a:pPr algn="ctr"/>
                      <a:r>
                        <a:rPr lang="fr-FR" sz="2400" b="1" dirty="0">
                          <a:solidFill>
                            <a:schemeClr val="bg1"/>
                          </a:solidFill>
                          <a:effectLst>
                            <a:outerShdw blurRad="38100" dist="38100" dir="2700000" algn="tl">
                              <a:srgbClr val="000000">
                                <a:alpha val="43137"/>
                              </a:srgbClr>
                            </a:outerShdw>
                          </a:effectLst>
                          <a:latin typeface="Arial Narrow" panose="020B0606020202030204" pitchFamily="34" charset="0"/>
                        </a:rPr>
                        <a:t>SIGNATURE</a:t>
                      </a:r>
                    </a:p>
                  </a:txBody>
                  <a:tcPr/>
                </a:tc>
                <a:tc>
                  <a:txBody>
                    <a:bodyPr/>
                    <a:lstStyle/>
                    <a:p>
                      <a:pPr marL="285750" indent="-285750">
                        <a:buFont typeface="Wingdings" panose="05000000000000000000" pitchFamily="2" charset="2"/>
                        <a:buChar char="ü"/>
                      </a:pP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your</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full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name</a:t>
                      </a:r>
                      <a:endParaRPr lang="fr-FR" sz="2400" dirty="0">
                        <a:solidFill>
                          <a:schemeClr val="bg1"/>
                        </a:solidFill>
                        <a:effectLst>
                          <a:outerShdw blurRad="38100" dist="38100" dir="2700000" algn="tl">
                            <a:srgbClr val="000000">
                              <a:alpha val="43137"/>
                            </a:srgbClr>
                          </a:outerShdw>
                        </a:effectLst>
                        <a:latin typeface="Arial Narrow" panose="020B0606020202030204" pitchFamily="34" charset="0"/>
                      </a:endParaRPr>
                    </a:p>
                    <a:p>
                      <a:pPr marL="285750" indent="-285750">
                        <a:buFont typeface="Wingdings" panose="05000000000000000000" pitchFamily="2" charset="2"/>
                        <a:buChar char="ü"/>
                      </a:pP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Identification (e.g.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she</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her</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hers</a:t>
                      </a:r>
                      <a:endParaRPr lang="fr-FR" sz="2400" dirty="0">
                        <a:solidFill>
                          <a:schemeClr val="bg1"/>
                        </a:solidFill>
                        <a:effectLst>
                          <a:outerShdw blurRad="38100" dist="38100" dir="2700000" algn="tl">
                            <a:srgbClr val="000000">
                              <a:alpha val="43137"/>
                            </a:srgbClr>
                          </a:outerShdw>
                        </a:effectLst>
                        <a:latin typeface="Arial Narrow" panose="020B0606020202030204" pitchFamily="34" charset="0"/>
                      </a:endParaRPr>
                    </a:p>
                    <a:p>
                      <a:pPr marL="285750" indent="-285750">
                        <a:buFont typeface="Wingdings" panose="05000000000000000000" pitchFamily="2" charset="2"/>
                        <a:buChar char="ü"/>
                      </a:pP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your</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title</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the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name</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of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your</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a:t>
                      </a:r>
                      <a:r>
                        <a:rPr lang="fr-FR" sz="2400" dirty="0" err="1">
                          <a:solidFill>
                            <a:schemeClr val="bg1"/>
                          </a:solidFill>
                          <a:effectLst>
                            <a:outerShdw blurRad="38100" dist="38100" dir="2700000" algn="tl">
                              <a:srgbClr val="000000">
                                <a:alpha val="43137"/>
                              </a:srgbClr>
                            </a:outerShdw>
                          </a:effectLst>
                          <a:latin typeface="Arial Narrow" panose="020B0606020202030204" pitchFamily="34" charset="0"/>
                        </a:rPr>
                        <a:t>Company</a:t>
                      </a:r>
                      <a:r>
                        <a:rPr lang="fr-FR" sz="2400" dirty="0">
                          <a:solidFill>
                            <a:schemeClr val="bg1"/>
                          </a:solidFill>
                          <a:effectLst>
                            <a:outerShdw blurRad="38100" dist="38100" dir="2700000" algn="tl">
                              <a:srgbClr val="000000">
                                <a:alpha val="43137"/>
                              </a:srgbClr>
                            </a:outerShdw>
                          </a:effectLst>
                          <a:latin typeface="Arial Narrow" panose="020B0606020202030204" pitchFamily="34" charset="0"/>
                        </a:rPr>
                        <a:t> if applicable</a:t>
                      </a:r>
                    </a:p>
                  </a:txBody>
                  <a:tcPr/>
                </a:tc>
                <a:extLst>
                  <a:ext uri="{0D108BD9-81ED-4DB2-BD59-A6C34878D82A}">
                    <a16:rowId xmlns:a16="http://schemas.microsoft.com/office/drawing/2014/main" val="67203705"/>
                  </a:ext>
                </a:extLst>
              </a:tr>
            </a:tbl>
          </a:graphicData>
        </a:graphic>
      </p:graphicFrame>
      <p:sp>
        <p:nvSpPr>
          <p:cNvPr id="3" name="Flèche : droite 2">
            <a:extLst>
              <a:ext uri="{FF2B5EF4-FFF2-40B4-BE49-F238E27FC236}">
                <a16:creationId xmlns:a16="http://schemas.microsoft.com/office/drawing/2014/main" id="{BA230D9A-4B69-4C2A-B64A-5055B812D799}"/>
              </a:ext>
            </a:extLst>
          </p:cNvPr>
          <p:cNvSpPr/>
          <p:nvPr/>
        </p:nvSpPr>
        <p:spPr>
          <a:xfrm>
            <a:off x="5264458" y="1225118"/>
            <a:ext cx="4571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 name="ZoneTexte 3">
            <a:extLst>
              <a:ext uri="{FF2B5EF4-FFF2-40B4-BE49-F238E27FC236}">
                <a16:creationId xmlns:a16="http://schemas.microsoft.com/office/drawing/2014/main" id="{BA7BF173-835F-4C2D-8E27-8C64BEF4555F}"/>
              </a:ext>
            </a:extLst>
          </p:cNvPr>
          <p:cNvSpPr txBox="1"/>
          <p:nvPr/>
        </p:nvSpPr>
        <p:spPr>
          <a:xfrm>
            <a:off x="417249" y="230818"/>
            <a:ext cx="8851037" cy="80021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Organise </a:t>
            </a:r>
            <a:r>
              <a:rPr kumimoji="0" lang="fr-FR" sz="3200" b="1" i="0" u="none" strike="noStrike" kern="1200" cap="none" spc="600" normalizeH="0" baseline="0" noProof="0" dirty="0" err="1">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your</a:t>
            </a:r>
            <a:r>
              <a:rPr kumimoji="0" lang="fr-FR" sz="32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 email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4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34220958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EB630E-F452-4D7B-BE0D-5F3B5475EEB4}"/>
              </a:ext>
            </a:extLst>
          </p:cNvPr>
          <p:cNvSpPr>
            <a:spLocks noGrp="1"/>
          </p:cNvSpPr>
          <p:nvPr>
            <p:ph type="title"/>
          </p:nvPr>
        </p:nvSpPr>
        <p:spPr>
          <a:xfrm>
            <a:off x="677334" y="609600"/>
            <a:ext cx="8395645" cy="535619"/>
          </a:xfrm>
        </p:spPr>
        <p:txBody>
          <a:bodyPr>
            <a:normAutofit fontScale="90000"/>
          </a:bodyPr>
          <a:lstStyle/>
          <a:p>
            <a:r>
              <a:rPr lang="fr-FR" sz="4700" dirty="0" err="1">
                <a:latin typeface="Arial Narrow" panose="020B0606020202030204" pitchFamily="34" charset="0"/>
                <a:cs typeface="Arial" panose="020B0604020202020204" pitchFamily="34" charset="0"/>
              </a:rPr>
              <a:t>Exercise</a:t>
            </a:r>
            <a:r>
              <a:rPr lang="fr-FR" sz="4700" dirty="0">
                <a:latin typeface="Arial Narrow" panose="020B0606020202030204" pitchFamily="34" charset="0"/>
                <a:cs typeface="Arial" panose="020B0604020202020204" pitchFamily="34" charset="0"/>
              </a:rPr>
              <a:t> 1: </a:t>
            </a:r>
            <a:r>
              <a:rPr lang="en-US" sz="4700" dirty="0">
                <a:latin typeface="Arial Narrow" panose="020B0606020202030204" pitchFamily="34" charset="0"/>
                <a:cs typeface="Arial" panose="020B0604020202020204" pitchFamily="34" charset="0"/>
              </a:rPr>
              <a:t>“Fix That Email!” Challenge</a:t>
            </a:r>
            <a:br>
              <a:rPr lang="en-US" b="1" dirty="0">
                <a:latin typeface="Arial Narrow" panose="020B0606020202030204" pitchFamily="34" charset="0"/>
              </a:rPr>
            </a:br>
            <a:r>
              <a:rPr lang="en-US" sz="2400" dirty="0">
                <a:latin typeface="Arial Narrow" panose="020B0606020202030204" pitchFamily="34" charset="0"/>
              </a:rPr>
              <a:t>Objective: Spot and fix tone, layout, and grammar issues.</a:t>
            </a:r>
            <a:br>
              <a:rPr lang="en-US" sz="2400" dirty="0">
                <a:latin typeface="Arial Narrow" panose="020B0606020202030204" pitchFamily="34" charset="0"/>
              </a:rPr>
            </a:br>
            <a:br>
              <a:rPr lang="fr-FR" dirty="0"/>
            </a:br>
            <a:endParaRPr lang="fr-FR" dirty="0"/>
          </a:p>
        </p:txBody>
      </p:sp>
      <p:sp>
        <p:nvSpPr>
          <p:cNvPr id="3" name="Espace réservé du contenu 2">
            <a:extLst>
              <a:ext uri="{FF2B5EF4-FFF2-40B4-BE49-F238E27FC236}">
                <a16:creationId xmlns:a16="http://schemas.microsoft.com/office/drawing/2014/main" id="{3BB1A217-325C-434B-90B6-C31C07DCF34F}"/>
              </a:ext>
            </a:extLst>
          </p:cNvPr>
          <p:cNvSpPr>
            <a:spLocks noGrp="1"/>
          </p:cNvSpPr>
          <p:nvPr>
            <p:ph sz="half" idx="1"/>
          </p:nvPr>
        </p:nvSpPr>
        <p:spPr>
          <a:xfrm>
            <a:off x="553047" y="2952024"/>
            <a:ext cx="4072219" cy="3078955"/>
          </a:xfrm>
          <a:ln>
            <a:solidFill>
              <a:schemeClr val="accent2"/>
            </a:solidFill>
          </a:ln>
        </p:spPr>
        <p:txBody>
          <a:bodyPr>
            <a:normAutofit/>
          </a:bodyPr>
          <a:lstStyle/>
          <a:p>
            <a:pPr marL="0" indent="0">
              <a:spcBef>
                <a:spcPts val="0"/>
              </a:spcBef>
              <a:buClrTx/>
              <a:buSzTx/>
              <a:buNone/>
              <a:defRPr/>
            </a:pPr>
            <a:r>
              <a:rPr lang="en-US" sz="3000" dirty="0">
                <a:solidFill>
                  <a:srgbClr val="9F2936"/>
                </a:solidFill>
                <a:latin typeface="Arial Narrow" panose="020B0606020202030204" pitchFamily="34" charset="0"/>
              </a:rPr>
              <a:t>hey prof,</a:t>
            </a:r>
            <a:br>
              <a:rPr lang="en-US" sz="3000" dirty="0">
                <a:solidFill>
                  <a:srgbClr val="9F2936"/>
                </a:solidFill>
                <a:latin typeface="Arial Narrow" panose="020B0606020202030204" pitchFamily="34" charset="0"/>
              </a:rPr>
            </a:br>
            <a:r>
              <a:rPr lang="en-US" sz="3000" dirty="0" err="1">
                <a:solidFill>
                  <a:srgbClr val="9F2936"/>
                </a:solidFill>
                <a:latin typeface="Arial Narrow" panose="020B0606020202030204" pitchFamily="34" charset="0"/>
              </a:rPr>
              <a:t>i</a:t>
            </a:r>
            <a:r>
              <a:rPr lang="en-US" sz="3000" dirty="0">
                <a:solidFill>
                  <a:srgbClr val="9F2936"/>
                </a:solidFill>
                <a:latin typeface="Arial Narrow" panose="020B0606020202030204" pitchFamily="34" charset="0"/>
              </a:rPr>
              <a:t> forgot to send u my essay and now </a:t>
            </a:r>
            <a:r>
              <a:rPr lang="en-US" sz="3000" dirty="0" err="1">
                <a:solidFill>
                  <a:srgbClr val="9F2936"/>
                </a:solidFill>
                <a:latin typeface="Arial Narrow" panose="020B0606020202030204" pitchFamily="34" charset="0"/>
              </a:rPr>
              <a:t>i</a:t>
            </a:r>
            <a:r>
              <a:rPr lang="en-US" sz="3000" dirty="0">
                <a:solidFill>
                  <a:srgbClr val="9F2936"/>
                </a:solidFill>
                <a:latin typeface="Arial Narrow" panose="020B0606020202030204" pitchFamily="34" charset="0"/>
              </a:rPr>
              <a:t> need extension </a:t>
            </a:r>
            <a:r>
              <a:rPr lang="en-US" sz="3000" dirty="0" err="1">
                <a:solidFill>
                  <a:srgbClr val="9F2936"/>
                </a:solidFill>
                <a:latin typeface="Arial Narrow" panose="020B0606020202030204" pitchFamily="34" charset="0"/>
              </a:rPr>
              <a:t>bc</a:t>
            </a:r>
            <a:r>
              <a:rPr lang="en-US" sz="3000" dirty="0">
                <a:solidFill>
                  <a:srgbClr val="9F2936"/>
                </a:solidFill>
                <a:latin typeface="Arial Narrow" panose="020B0606020202030204" pitchFamily="34" charset="0"/>
              </a:rPr>
              <a:t> my computer broke lol</a:t>
            </a:r>
            <a:br>
              <a:rPr lang="en-US" sz="3000" dirty="0">
                <a:solidFill>
                  <a:srgbClr val="9F2936"/>
                </a:solidFill>
                <a:latin typeface="Arial Narrow" panose="020B0606020202030204" pitchFamily="34" charset="0"/>
              </a:rPr>
            </a:br>
            <a:r>
              <a:rPr lang="en-US" sz="3000" dirty="0">
                <a:solidFill>
                  <a:srgbClr val="9F2936"/>
                </a:solidFill>
                <a:latin typeface="Arial Narrow" panose="020B0606020202030204" pitchFamily="34" charset="0"/>
              </a:rPr>
              <a:t>pls tell me if its ok</a:t>
            </a:r>
            <a:br>
              <a:rPr lang="en-US" sz="3000" dirty="0">
                <a:solidFill>
                  <a:srgbClr val="9F2936"/>
                </a:solidFill>
                <a:latin typeface="Arial Narrow" panose="020B0606020202030204" pitchFamily="34" charset="0"/>
              </a:rPr>
            </a:br>
            <a:r>
              <a:rPr lang="en-US" sz="3000" dirty="0">
                <a:solidFill>
                  <a:srgbClr val="9F2936"/>
                </a:solidFill>
                <a:latin typeface="Arial Narrow" panose="020B0606020202030204" pitchFamily="34" charset="0"/>
              </a:rPr>
              <a:t>thx bye</a:t>
            </a:r>
            <a:endParaRPr lang="fr-FR" sz="3000" dirty="0">
              <a:solidFill>
                <a:srgbClr val="9F2936"/>
              </a:solidFill>
              <a:latin typeface="Arial Narrow" panose="020B0606020202030204" pitchFamily="34" charset="0"/>
            </a:endParaRPr>
          </a:p>
        </p:txBody>
      </p:sp>
      <p:sp>
        <p:nvSpPr>
          <p:cNvPr id="4" name="Espace réservé du contenu 3">
            <a:extLst>
              <a:ext uri="{FF2B5EF4-FFF2-40B4-BE49-F238E27FC236}">
                <a16:creationId xmlns:a16="http://schemas.microsoft.com/office/drawing/2014/main" id="{B80EB47A-DD64-4860-8C50-1D4F1070EE7A}"/>
              </a:ext>
            </a:extLst>
          </p:cNvPr>
          <p:cNvSpPr>
            <a:spLocks noGrp="1"/>
          </p:cNvSpPr>
          <p:nvPr>
            <p:ph sz="half" idx="2"/>
          </p:nvPr>
        </p:nvSpPr>
        <p:spPr>
          <a:xfrm>
            <a:off x="4965683" y="2950455"/>
            <a:ext cx="4329238" cy="3078955"/>
          </a:xfrm>
          <a:ln>
            <a:solidFill>
              <a:schemeClr val="accent2"/>
            </a:solidFill>
          </a:ln>
        </p:spPr>
        <p:txBody>
          <a:bodyPr>
            <a:normAutofit/>
          </a:bodyPr>
          <a:lstStyle/>
          <a:p>
            <a:pPr marL="0" indent="0">
              <a:buNone/>
            </a:pPr>
            <a:r>
              <a:rPr lang="fr-FR" sz="2800" b="1" dirty="0" err="1">
                <a:solidFill>
                  <a:schemeClr val="accent2"/>
                </a:solidFill>
                <a:latin typeface="Arial Narrow" panose="020B0606020202030204" pitchFamily="34" charset="0"/>
              </a:rPr>
              <a:t>Task</a:t>
            </a:r>
            <a:r>
              <a:rPr lang="fr-FR" sz="2800" b="1" dirty="0">
                <a:solidFill>
                  <a:schemeClr val="accent2"/>
                </a:solidFill>
                <a:latin typeface="Arial Narrow" panose="020B0606020202030204" pitchFamily="34" charset="0"/>
              </a:rPr>
              <a:t>: </a:t>
            </a:r>
            <a:r>
              <a:rPr lang="fr-FR" sz="2800" dirty="0" err="1">
                <a:solidFill>
                  <a:schemeClr val="accent2"/>
                </a:solidFill>
                <a:latin typeface="Arial Narrow" panose="020B0606020202030204" pitchFamily="34" charset="0"/>
              </a:rPr>
              <a:t>edit</a:t>
            </a:r>
            <a:r>
              <a:rPr lang="fr-FR" sz="2800" dirty="0">
                <a:solidFill>
                  <a:schemeClr val="accent2"/>
                </a:solidFill>
                <a:latin typeface="Arial Narrow" panose="020B0606020202030204" pitchFamily="34" charset="0"/>
              </a:rPr>
              <a:t> the complaint email on the </a:t>
            </a:r>
            <a:r>
              <a:rPr lang="fr-FR" sz="2800" dirty="0" err="1">
                <a:solidFill>
                  <a:schemeClr val="accent2"/>
                </a:solidFill>
                <a:latin typeface="Arial Narrow" panose="020B0606020202030204" pitchFamily="34" charset="0"/>
              </a:rPr>
              <a:t>left</a:t>
            </a:r>
            <a:r>
              <a:rPr lang="fr-FR" sz="2800" dirty="0">
                <a:solidFill>
                  <a:schemeClr val="accent2"/>
                </a:solidFill>
                <a:latin typeface="Arial Narrow" panose="020B0606020202030204" pitchFamily="34" charset="0"/>
              </a:rPr>
              <a:t> to </a:t>
            </a:r>
            <a:r>
              <a:rPr lang="fr-FR" sz="2800" dirty="0" err="1">
                <a:solidFill>
                  <a:schemeClr val="accent2"/>
                </a:solidFill>
                <a:latin typeface="Arial Narrow" panose="020B0606020202030204" pitchFamily="34" charset="0"/>
              </a:rPr>
              <a:t>make</a:t>
            </a:r>
            <a:r>
              <a:rPr lang="fr-FR" sz="2800" dirty="0">
                <a:solidFill>
                  <a:schemeClr val="accent2"/>
                </a:solidFill>
                <a:latin typeface="Arial Narrow" panose="020B0606020202030204" pitchFamily="34" charset="0"/>
              </a:rPr>
              <a:t> </a:t>
            </a:r>
            <a:r>
              <a:rPr lang="fr-FR" sz="2800" dirty="0" err="1">
                <a:solidFill>
                  <a:schemeClr val="accent2"/>
                </a:solidFill>
                <a:latin typeface="Arial Narrow" panose="020B0606020202030204" pitchFamily="34" charset="0"/>
              </a:rPr>
              <a:t>it</a:t>
            </a:r>
            <a:r>
              <a:rPr lang="fr-FR" sz="2800" dirty="0">
                <a:solidFill>
                  <a:schemeClr val="accent2"/>
                </a:solidFill>
                <a:latin typeface="Arial Narrow" panose="020B0606020202030204" pitchFamily="34" charset="0"/>
              </a:rPr>
              <a:t> look more acceptable !</a:t>
            </a:r>
          </a:p>
        </p:txBody>
      </p:sp>
      <p:sp>
        <p:nvSpPr>
          <p:cNvPr id="5" name="ZoneTexte 4">
            <a:extLst>
              <a:ext uri="{FF2B5EF4-FFF2-40B4-BE49-F238E27FC236}">
                <a16:creationId xmlns:a16="http://schemas.microsoft.com/office/drawing/2014/main" id="{A8A2A585-C2DF-4A46-BB85-383BE4CCF667}"/>
              </a:ext>
            </a:extLst>
          </p:cNvPr>
          <p:cNvSpPr txBox="1"/>
          <p:nvPr/>
        </p:nvSpPr>
        <p:spPr>
          <a:xfrm>
            <a:off x="553047" y="1992801"/>
            <a:ext cx="4072219" cy="738664"/>
          </a:xfrm>
          <a:prstGeom prst="rect">
            <a:avLst/>
          </a:prstGeom>
          <a:noFill/>
          <a:ln>
            <a:solidFill>
              <a:schemeClr val="accent2"/>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err="1">
                <a:ln>
                  <a:noFill/>
                </a:ln>
                <a:solidFill>
                  <a:srgbClr val="9F2936"/>
                </a:solidFill>
                <a:effectLst/>
                <a:uLnTx/>
                <a:uFillTx/>
                <a:latin typeface="Arial Narrow" panose="020B0606020202030204" pitchFamily="34" charset="0"/>
                <a:ea typeface="+mn-ea"/>
                <a:cs typeface="+mn-cs"/>
              </a:rPr>
              <a:t>From</a:t>
            </a:r>
            <a:r>
              <a:rPr kumimoji="0" lang="fr-FR" sz="1400" b="0" i="0" u="none" strike="noStrike" kern="1200" cap="none" spc="0" normalizeH="0" baseline="0" noProof="0" dirty="0">
                <a:ln>
                  <a:noFill/>
                </a:ln>
                <a:solidFill>
                  <a:srgbClr val="9F2936"/>
                </a:solidFill>
                <a:effectLst/>
                <a:uLnTx/>
                <a:uFillTx/>
                <a:latin typeface="Arial Narrow" panose="020B0606020202030204" pitchFamily="34" charset="0"/>
                <a:ea typeface="+mn-ea"/>
                <a:cs typeface="+mn-cs"/>
              </a:rPr>
              <a:t>: Wednesday@theaddamsfamily.com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9F2936"/>
                </a:solidFill>
                <a:effectLst/>
                <a:uLnTx/>
                <a:uFillTx/>
                <a:latin typeface="Arial Narrow" panose="020B0606020202030204" pitchFamily="34" charset="0"/>
                <a:ea typeface="+mn-ea"/>
                <a:cs typeface="+mn-cs"/>
              </a:rPr>
              <a:t>To: </a:t>
            </a:r>
            <a:r>
              <a:rPr lang="fr-FR" sz="1400" dirty="0">
                <a:solidFill>
                  <a:srgbClr val="9F2936"/>
                </a:solidFill>
                <a:latin typeface="Arial Narrow" panose="020B0606020202030204" pitchFamily="34" charset="0"/>
              </a:rPr>
              <a:t>jane.doe@univ-lorraine.fr</a:t>
            </a:r>
            <a:endParaRPr kumimoji="0" lang="fr-FR" sz="1400" b="0" i="0" u="none" strike="noStrike" kern="1200" cap="none" spc="0" normalizeH="0" baseline="0" noProof="0" dirty="0">
              <a:ln>
                <a:noFill/>
              </a:ln>
              <a:solidFill>
                <a:srgbClr val="9F2936"/>
              </a:solidFill>
              <a:effectLst/>
              <a:uLnTx/>
              <a:uFillTx/>
              <a:latin typeface="Arial Narrow" panose="020B0606020202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fr-FR" sz="1400" dirty="0" err="1">
                <a:solidFill>
                  <a:srgbClr val="9F2936"/>
                </a:solidFill>
                <a:latin typeface="Arial Narrow" panose="020B0606020202030204" pitchFamily="34" charset="0"/>
              </a:rPr>
              <a:t>Sub</a:t>
            </a:r>
            <a:r>
              <a:rPr kumimoji="0" lang="fr-FR" sz="1400" b="0" i="0" u="none" strike="noStrike" kern="1200" cap="none" spc="0" normalizeH="0" baseline="0" noProof="0" dirty="0" err="1">
                <a:ln>
                  <a:noFill/>
                </a:ln>
                <a:solidFill>
                  <a:srgbClr val="9F2936"/>
                </a:solidFill>
                <a:effectLst/>
                <a:uLnTx/>
                <a:uFillTx/>
                <a:latin typeface="Arial Narrow" panose="020B0606020202030204" pitchFamily="34" charset="0"/>
                <a:ea typeface="+mn-ea"/>
                <a:cs typeface="+mn-cs"/>
              </a:rPr>
              <a:t>ject</a:t>
            </a:r>
            <a:r>
              <a:rPr kumimoji="0" lang="fr-FR" sz="1400" b="0" i="0" u="none" strike="noStrike" kern="1200" cap="none" spc="0" normalizeH="0" baseline="0" noProof="0" dirty="0">
                <a:ln>
                  <a:noFill/>
                </a:ln>
                <a:solidFill>
                  <a:srgbClr val="9F2936"/>
                </a:solidFill>
                <a:effectLst/>
                <a:uLnTx/>
                <a:uFillTx/>
                <a:latin typeface="Arial Narrow" panose="020B0606020202030204" pitchFamily="34" charset="0"/>
                <a:ea typeface="+mn-ea"/>
                <a:cs typeface="+mn-cs"/>
              </a:rPr>
              <a:t>: HELP NEEDED FAST</a:t>
            </a:r>
          </a:p>
        </p:txBody>
      </p:sp>
      <p:sp>
        <p:nvSpPr>
          <p:cNvPr id="6" name="ZoneTexte 5">
            <a:extLst>
              <a:ext uri="{FF2B5EF4-FFF2-40B4-BE49-F238E27FC236}">
                <a16:creationId xmlns:a16="http://schemas.microsoft.com/office/drawing/2014/main" id="{A3E40010-FE3D-4C99-8AC2-F5DB91E8BD4A}"/>
              </a:ext>
            </a:extLst>
          </p:cNvPr>
          <p:cNvSpPr txBox="1"/>
          <p:nvPr/>
        </p:nvSpPr>
        <p:spPr>
          <a:xfrm>
            <a:off x="4965683" y="1992801"/>
            <a:ext cx="4329238" cy="738664"/>
          </a:xfrm>
          <a:prstGeom prst="rect">
            <a:avLst/>
          </a:prstGeom>
          <a:noFill/>
          <a:ln>
            <a:solidFill>
              <a:schemeClr val="accent2"/>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400" dirty="0" err="1">
                <a:solidFill>
                  <a:srgbClr val="9F2936"/>
                </a:solidFill>
                <a:latin typeface="Arial Narrow" panose="020B0606020202030204" pitchFamily="34" charset="0"/>
              </a:rPr>
              <a:t>From</a:t>
            </a:r>
            <a:r>
              <a:rPr lang="fr-FR" sz="1400" dirty="0">
                <a:solidFill>
                  <a:srgbClr val="9F2936"/>
                </a:solidFill>
                <a:latin typeface="Arial Narrow" panose="020B0606020202030204" pitchFamily="34" charset="0"/>
              </a:rPr>
              <a:t>: </a:t>
            </a:r>
            <a:endParaRPr kumimoji="0" lang="fr-FR" sz="1400" b="0" i="0" u="none" strike="noStrike" kern="1200" cap="none" spc="0" normalizeH="0" baseline="0" noProof="0" dirty="0">
              <a:ln>
                <a:noFill/>
              </a:ln>
              <a:solidFill>
                <a:srgbClr val="9F2936"/>
              </a:solidFill>
              <a:effectLst/>
              <a:uLnTx/>
              <a:uFillTx/>
              <a:latin typeface="Arial Narrow" panose="020B0606020202030204" pitchFamily="34" charset="0"/>
              <a:ea typeface="+mn-ea"/>
              <a:cs typeface="+mn-cs"/>
            </a:endParaRPr>
          </a:p>
          <a:p>
            <a:pPr>
              <a:defRPr/>
            </a:pPr>
            <a:r>
              <a:rPr kumimoji="0" lang="fr-FR" sz="1400" b="0" i="0" u="none" strike="noStrike" kern="1200" cap="none" spc="0" normalizeH="0" baseline="0" noProof="0" dirty="0">
                <a:ln>
                  <a:noFill/>
                </a:ln>
                <a:solidFill>
                  <a:srgbClr val="9F2936"/>
                </a:solidFill>
                <a:effectLst/>
                <a:uLnTx/>
                <a:uFillTx/>
                <a:latin typeface="Arial Narrow" panose="020B0606020202030204" pitchFamily="34" charset="0"/>
                <a:ea typeface="+mn-ea"/>
                <a:cs typeface="+mn-cs"/>
              </a:rPr>
              <a:t>To: </a:t>
            </a:r>
            <a:r>
              <a:rPr lang="fr-FR" sz="1400" dirty="0">
                <a:solidFill>
                  <a:srgbClr val="9F2936"/>
                </a:solidFill>
                <a:latin typeface="Arial Narrow" panose="020B0606020202030204" pitchFamily="34" charset="0"/>
              </a:rPr>
              <a:t>jane.doe@univ-lorraine.fr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err="1">
                <a:ln>
                  <a:noFill/>
                </a:ln>
                <a:solidFill>
                  <a:srgbClr val="9F2936"/>
                </a:solidFill>
                <a:effectLst/>
                <a:uLnTx/>
                <a:uFillTx/>
                <a:latin typeface="Arial Narrow" panose="020B0606020202030204" pitchFamily="34" charset="0"/>
                <a:ea typeface="+mn-ea"/>
                <a:cs typeface="+mn-cs"/>
              </a:rPr>
              <a:t>Subject</a:t>
            </a:r>
            <a:r>
              <a:rPr kumimoji="0" lang="fr-FR" sz="1400" b="0" i="0" u="none" strike="noStrike" kern="1200" cap="none" spc="0" normalizeH="0" baseline="0" noProof="0" dirty="0">
                <a:ln>
                  <a:noFill/>
                </a:ln>
                <a:solidFill>
                  <a:srgbClr val="9F2936"/>
                </a:solidFill>
                <a:effectLst/>
                <a:uLnTx/>
                <a:uFillTx/>
                <a:latin typeface="Arial Narrow" panose="020B0606020202030204" pitchFamily="34" charset="0"/>
                <a:ea typeface="+mn-ea"/>
                <a:cs typeface="+mn-cs"/>
              </a:rPr>
              <a:t>: </a:t>
            </a:r>
          </a:p>
        </p:txBody>
      </p:sp>
      <p:sp>
        <p:nvSpPr>
          <p:cNvPr id="7" name="Espace réservé du pied de page 6">
            <a:extLst>
              <a:ext uri="{FF2B5EF4-FFF2-40B4-BE49-F238E27FC236}">
                <a16:creationId xmlns:a16="http://schemas.microsoft.com/office/drawing/2014/main" id="{D19B8653-94D9-E07E-1BC8-37AF30BD26CF}"/>
              </a:ext>
            </a:extLst>
          </p:cNvPr>
          <p:cNvSpPr>
            <a:spLocks noGrp="1"/>
          </p:cNvSpPr>
          <p:nvPr>
            <p:ph type="ftr" sz="quarter" idx="11"/>
          </p:nvPr>
        </p:nvSpPr>
        <p:spPr>
          <a:xfrm>
            <a:off x="677334" y="6248400"/>
            <a:ext cx="6297612"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34671716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1AF30B-AFD6-40F4-9452-F067ABBA8709}"/>
              </a:ext>
            </a:extLst>
          </p:cNvPr>
          <p:cNvSpPr>
            <a:spLocks noGrp="1"/>
          </p:cNvSpPr>
          <p:nvPr>
            <p:ph type="title"/>
          </p:nvPr>
        </p:nvSpPr>
        <p:spPr/>
        <p:txBody>
          <a:bodyPr>
            <a:normAutofit/>
          </a:bodyPr>
          <a:lstStyle/>
          <a:p>
            <a:r>
              <a:rPr lang="fr-FR" sz="4200" dirty="0" err="1">
                <a:latin typeface="Arial Narrow" panose="020B0606020202030204" pitchFamily="34" charset="0"/>
                <a:cs typeface="Arabic Typesetting" panose="03020402040406030203" pitchFamily="66" charset="-78"/>
              </a:rPr>
              <a:t>Exercise</a:t>
            </a:r>
            <a:r>
              <a:rPr lang="fr-FR" sz="4200" dirty="0">
                <a:latin typeface="Arial Narrow" panose="020B0606020202030204" pitchFamily="34" charset="0"/>
                <a:cs typeface="Arabic Typesetting" panose="03020402040406030203" pitchFamily="66" charset="-78"/>
              </a:rPr>
              <a:t> 2: </a:t>
            </a:r>
            <a:r>
              <a:rPr lang="en-US" sz="4200" dirty="0">
                <a:latin typeface="Arial Narrow" panose="020B0606020202030204" pitchFamily="34" charset="0"/>
                <a:cs typeface="Arabic Typesetting" panose="03020402040406030203" pitchFamily="66" charset="-78"/>
              </a:rPr>
              <a:t>“Email Puzzle” </a:t>
            </a:r>
            <a:br>
              <a:rPr lang="en-US" dirty="0">
                <a:latin typeface="Arial Narrow" panose="020B0606020202030204" pitchFamily="34" charset="0"/>
                <a:cs typeface="Arabic Typesetting" panose="03020402040406030203" pitchFamily="66" charset="-78"/>
              </a:rPr>
            </a:br>
            <a:r>
              <a:rPr lang="en-US" sz="2400" dirty="0">
                <a:latin typeface="Arial Narrow" panose="020B0606020202030204" pitchFamily="34" charset="0"/>
                <a:cs typeface="Arabic Typesetting" panose="03020402040406030203" pitchFamily="66" charset="-78"/>
              </a:rPr>
              <a:t>Task: Put the parts in the correct order and justify your choice.</a:t>
            </a:r>
            <a:endParaRPr lang="fr-FR" sz="2400" dirty="0">
              <a:latin typeface="Arial Narrow" panose="020B0606020202030204" pitchFamily="34" charset="0"/>
              <a:cs typeface="Arabic Typesetting" panose="03020402040406030203" pitchFamily="66" charset="-78"/>
            </a:endParaRPr>
          </a:p>
        </p:txBody>
      </p:sp>
      <p:sp>
        <p:nvSpPr>
          <p:cNvPr id="3" name="Espace réservé du contenu 2">
            <a:extLst>
              <a:ext uri="{FF2B5EF4-FFF2-40B4-BE49-F238E27FC236}">
                <a16:creationId xmlns:a16="http://schemas.microsoft.com/office/drawing/2014/main" id="{BE6880FF-0427-4E41-B288-410B69513865}"/>
              </a:ext>
            </a:extLst>
          </p:cNvPr>
          <p:cNvSpPr>
            <a:spLocks noGrp="1"/>
          </p:cNvSpPr>
          <p:nvPr>
            <p:ph sz="half" idx="1"/>
          </p:nvPr>
        </p:nvSpPr>
        <p:spPr>
          <a:ln>
            <a:solidFill>
              <a:schemeClr val="accent2"/>
            </a:solidFill>
          </a:ln>
        </p:spPr>
        <p:txBody>
          <a:bodyPr>
            <a:normAutofit fontScale="92500"/>
          </a:bodyPr>
          <a:lstStyle/>
          <a:p>
            <a:r>
              <a:rPr lang="en-US" dirty="0">
                <a:solidFill>
                  <a:schemeClr val="accent2"/>
                </a:solidFill>
              </a:rPr>
              <a:t>1️⃣   I look forward to hearing from you soon.</a:t>
            </a:r>
          </a:p>
          <a:p>
            <a:r>
              <a:rPr lang="en-US" dirty="0">
                <a:solidFill>
                  <a:schemeClr val="accent2"/>
                </a:solidFill>
              </a:rPr>
              <a:t>2️⃣   I am writing to inquire about the internship positions your company offers each summer.</a:t>
            </a:r>
          </a:p>
          <a:p>
            <a:r>
              <a:rPr lang="en-US" dirty="0">
                <a:solidFill>
                  <a:schemeClr val="accent2"/>
                </a:solidFill>
              </a:rPr>
              <a:t>3️⃣   Dear Human Resources Manager,</a:t>
            </a:r>
          </a:p>
          <a:p>
            <a:r>
              <a:rPr lang="en-US" dirty="0">
                <a:solidFill>
                  <a:schemeClr val="accent2"/>
                </a:solidFill>
              </a:rPr>
              <a:t>4️⃣   Thank you for your time and consideration.</a:t>
            </a:r>
          </a:p>
          <a:p>
            <a:r>
              <a:rPr lang="en-US" dirty="0">
                <a:solidFill>
                  <a:schemeClr val="accent2"/>
                </a:solidFill>
              </a:rPr>
              <a:t>5️⃣   Yours faithfully, John Doe</a:t>
            </a:r>
          </a:p>
          <a:p>
            <a:r>
              <a:rPr lang="en-US" dirty="0">
                <a:solidFill>
                  <a:schemeClr val="accent2"/>
                </a:solidFill>
              </a:rPr>
              <a:t>6️⃣   Could you please confirm whether the internship is available for international students?</a:t>
            </a:r>
            <a:endParaRPr lang="fr-FR" dirty="0">
              <a:solidFill>
                <a:schemeClr val="accent2"/>
              </a:solidFill>
            </a:endParaRPr>
          </a:p>
        </p:txBody>
      </p:sp>
      <p:sp>
        <p:nvSpPr>
          <p:cNvPr id="4" name="Espace réservé du contenu 3">
            <a:extLst>
              <a:ext uri="{FF2B5EF4-FFF2-40B4-BE49-F238E27FC236}">
                <a16:creationId xmlns:a16="http://schemas.microsoft.com/office/drawing/2014/main" id="{B0C54805-D4BD-492B-B353-87845DFFADB5}"/>
              </a:ext>
            </a:extLst>
          </p:cNvPr>
          <p:cNvSpPr>
            <a:spLocks noGrp="1"/>
          </p:cNvSpPr>
          <p:nvPr>
            <p:ph sz="half" idx="2"/>
          </p:nvPr>
        </p:nvSpPr>
        <p:spPr>
          <a:ln>
            <a:solidFill>
              <a:schemeClr val="accent2"/>
            </a:solidFill>
          </a:ln>
        </p:spPr>
        <p:txBody>
          <a:bodyPr>
            <a:normAutofit fontScale="92500"/>
          </a:bodyPr>
          <a:lstStyle/>
          <a:p>
            <a:endParaRPr lang="fr-FR" dirty="0"/>
          </a:p>
        </p:txBody>
      </p:sp>
      <p:sp>
        <p:nvSpPr>
          <p:cNvPr id="5" name="Espace réservé du pied de page 4">
            <a:extLst>
              <a:ext uri="{FF2B5EF4-FFF2-40B4-BE49-F238E27FC236}">
                <a16:creationId xmlns:a16="http://schemas.microsoft.com/office/drawing/2014/main" id="{B28DC76C-74CA-42EB-8ABD-4C621AA76639}"/>
              </a:ext>
            </a:extLst>
          </p:cNvPr>
          <p:cNvSpPr>
            <a:spLocks noGrp="1"/>
          </p:cNvSpPr>
          <p:nvPr>
            <p:ph type="ftr" sz="quarter" idx="11"/>
          </p:nvPr>
        </p:nvSpPr>
        <p:spPr/>
        <p:txBody>
          <a:bodyPr/>
          <a:lstStyle/>
          <a:p>
            <a:r>
              <a:rPr lang="en-US"/>
              <a:t>DULASP Intermediate M1 2025/2026</a:t>
            </a:r>
            <a:endParaRPr lang="en-US" dirty="0"/>
          </a:p>
        </p:txBody>
      </p:sp>
    </p:spTree>
    <p:extLst>
      <p:ext uri="{BB962C8B-B14F-4D97-AF65-F5344CB8AC3E}">
        <p14:creationId xmlns:p14="http://schemas.microsoft.com/office/powerpoint/2010/main" val="40630268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F25F93-6135-437F-95FB-D5026EBBFBB8}"/>
              </a:ext>
            </a:extLst>
          </p:cNvPr>
          <p:cNvSpPr>
            <a:spLocks noGrp="1"/>
          </p:cNvSpPr>
          <p:nvPr>
            <p:ph type="title"/>
          </p:nvPr>
        </p:nvSpPr>
        <p:spPr/>
        <p:txBody>
          <a:bodyPr>
            <a:normAutofit fontScale="90000"/>
          </a:bodyPr>
          <a:lstStyle/>
          <a:p>
            <a:r>
              <a:rPr lang="fr-FR" sz="4700" dirty="0" err="1">
                <a:latin typeface="Arial Narrow" panose="020B0606020202030204" pitchFamily="34" charset="0"/>
              </a:rPr>
              <a:t>Exercise</a:t>
            </a:r>
            <a:r>
              <a:rPr lang="fr-FR" sz="4700" dirty="0">
                <a:latin typeface="Arial Narrow" panose="020B0606020202030204" pitchFamily="34" charset="0"/>
              </a:rPr>
              <a:t> 3: </a:t>
            </a:r>
            <a:r>
              <a:rPr lang="en-US" sz="4700" dirty="0">
                <a:latin typeface="Arial Narrow" panose="020B0606020202030204" pitchFamily="34" charset="0"/>
                <a:cs typeface="Arial" panose="020B0604020202020204" pitchFamily="34" charset="0"/>
              </a:rPr>
              <a:t>“</a:t>
            </a:r>
            <a:r>
              <a:rPr lang="fr-FR" sz="4700" dirty="0">
                <a:latin typeface="Arial Narrow" panose="020B0606020202030204" pitchFamily="34" charset="0"/>
              </a:rPr>
              <a:t>Inbox Race</a:t>
            </a:r>
            <a:r>
              <a:rPr lang="en-US" sz="4700" dirty="0">
                <a:latin typeface="Arial Narrow" panose="020B0606020202030204" pitchFamily="34" charset="0"/>
                <a:cs typeface="Arial" panose="020B0604020202020204" pitchFamily="34" charset="0"/>
              </a:rPr>
              <a:t>”</a:t>
            </a:r>
            <a:br>
              <a:rPr lang="fr-FR" sz="4700" dirty="0">
                <a:latin typeface="Arial Narrow" panose="020B0606020202030204" pitchFamily="34" charset="0"/>
              </a:rPr>
            </a:br>
            <a:r>
              <a:rPr lang="en-US" sz="2400" b="1" dirty="0">
                <a:latin typeface="Arial Narrow" panose="020B0606020202030204" pitchFamily="34" charset="0"/>
              </a:rPr>
              <a:t>Objective: </a:t>
            </a:r>
            <a:r>
              <a:rPr lang="en-US" sz="2400" dirty="0">
                <a:latin typeface="Arial Narrow" panose="020B0606020202030204" pitchFamily="34" charset="0"/>
              </a:rPr>
              <a:t>Choose or create the most professional </a:t>
            </a:r>
            <a:r>
              <a:rPr lang="en-US" sz="2400" b="1" dirty="0">
                <a:latin typeface="Arial Narrow" panose="020B0606020202030204" pitchFamily="34" charset="0"/>
              </a:rPr>
              <a:t>subject line </a:t>
            </a:r>
            <a:r>
              <a:rPr lang="en-US" sz="2400" dirty="0">
                <a:latin typeface="Arial Narrow" panose="020B0606020202030204" pitchFamily="34" charset="0"/>
              </a:rPr>
              <a:t>for each real-life situation below</a:t>
            </a:r>
            <a:endParaRPr lang="fr-FR" dirty="0"/>
          </a:p>
        </p:txBody>
      </p:sp>
      <p:graphicFrame>
        <p:nvGraphicFramePr>
          <p:cNvPr id="9" name="Espace réservé du contenu 8">
            <a:extLst>
              <a:ext uri="{FF2B5EF4-FFF2-40B4-BE49-F238E27FC236}">
                <a16:creationId xmlns:a16="http://schemas.microsoft.com/office/drawing/2014/main" id="{B320322E-5085-4B28-886E-246BD17E3340}"/>
              </a:ext>
            </a:extLst>
          </p:cNvPr>
          <p:cNvGraphicFramePr>
            <a:graphicFrameLocks noGrp="1"/>
          </p:cNvGraphicFramePr>
          <p:nvPr>
            <p:ph idx="1"/>
            <p:extLst>
              <p:ext uri="{D42A27DB-BD31-4B8C-83A1-F6EECF244321}">
                <p14:modId xmlns:p14="http://schemas.microsoft.com/office/powerpoint/2010/main" val="633028129"/>
              </p:ext>
            </p:extLst>
          </p:nvPr>
        </p:nvGraphicFramePr>
        <p:xfrm>
          <a:off x="1219200" y="2012106"/>
          <a:ext cx="7879977" cy="4678178"/>
        </p:xfrm>
        <a:graphic>
          <a:graphicData uri="http://schemas.openxmlformats.org/drawingml/2006/table">
            <a:tbl>
              <a:tblPr/>
              <a:tblGrid>
                <a:gridCol w="502024">
                  <a:extLst>
                    <a:ext uri="{9D8B030D-6E8A-4147-A177-3AD203B41FA5}">
                      <a16:colId xmlns:a16="http://schemas.microsoft.com/office/drawing/2014/main" val="1652593521"/>
                    </a:ext>
                  </a:extLst>
                </a:gridCol>
                <a:gridCol w="7377953">
                  <a:extLst>
                    <a:ext uri="{9D8B030D-6E8A-4147-A177-3AD203B41FA5}">
                      <a16:colId xmlns:a16="http://schemas.microsoft.com/office/drawing/2014/main" val="448537001"/>
                    </a:ext>
                  </a:extLst>
                </a:gridCol>
              </a:tblGrid>
              <a:tr h="268531">
                <a:tc>
                  <a:txBody>
                    <a:bodyPr/>
                    <a:lstStyle/>
                    <a:p>
                      <a:r>
                        <a:rPr lang="fr-FR" sz="2000" dirty="0">
                          <a:solidFill>
                            <a:schemeClr val="accent2"/>
                          </a:solidFill>
                          <a:latin typeface="Arial Narrow" panose="020B0606020202030204" pitchFamily="34" charset="0"/>
                        </a:rPr>
                        <a:t>#</a:t>
                      </a:r>
                    </a:p>
                  </a:txBody>
                  <a:tcPr marL="13524" marR="13524" marT="6762" marB="6762" anchor="ctr">
                    <a:lnL>
                      <a:noFill/>
                    </a:lnL>
                    <a:lnR>
                      <a:noFill/>
                    </a:lnR>
                    <a:lnT>
                      <a:noFill/>
                    </a:lnT>
                    <a:lnB>
                      <a:noFill/>
                    </a:lnB>
                  </a:tcPr>
                </a:tc>
                <a:tc>
                  <a:txBody>
                    <a:bodyPr/>
                    <a:lstStyle/>
                    <a:p>
                      <a:endParaRPr lang="fr-FR" sz="2000" dirty="0">
                        <a:solidFill>
                          <a:schemeClr val="accent2"/>
                        </a:solidFill>
                        <a:latin typeface="Arial Narrow" panose="020B0606020202030204" pitchFamily="34" charset="0"/>
                      </a:endParaRPr>
                    </a:p>
                  </a:txBody>
                  <a:tcPr marL="13524" marR="13524" marT="6762" marB="6762" anchor="ctr">
                    <a:lnL>
                      <a:noFill/>
                    </a:lnL>
                    <a:lnR>
                      <a:noFill/>
                    </a:lnR>
                    <a:lnT>
                      <a:noFill/>
                    </a:lnT>
                    <a:lnB>
                      <a:noFill/>
                    </a:lnB>
                  </a:tcPr>
                </a:tc>
                <a:extLst>
                  <a:ext uri="{0D108BD9-81ED-4DB2-BD59-A6C34878D82A}">
                    <a16:rowId xmlns:a16="http://schemas.microsoft.com/office/drawing/2014/main" val="1857272683"/>
                  </a:ext>
                </a:extLst>
              </a:tr>
              <a:tr h="470254">
                <a:tc>
                  <a:txBody>
                    <a:bodyPr/>
                    <a:lstStyle/>
                    <a:p>
                      <a:r>
                        <a:rPr lang="fr-FR" sz="2000" b="1" dirty="0">
                          <a:solidFill>
                            <a:schemeClr val="accent2"/>
                          </a:solidFill>
                          <a:latin typeface="Arial Narrow" panose="020B0606020202030204" pitchFamily="34" charset="0"/>
                        </a:rPr>
                        <a:t>1</a:t>
                      </a:r>
                      <a:endParaRPr lang="fr-FR" sz="2000" dirty="0">
                        <a:solidFill>
                          <a:schemeClr val="accent2"/>
                        </a:solidFill>
                        <a:latin typeface="Arial Narrow" panose="020B0606020202030204" pitchFamily="34" charset="0"/>
                      </a:endParaRPr>
                    </a:p>
                  </a:txBody>
                  <a:tcPr marL="13524" marR="13524" marT="6762" marB="6762" anchor="ctr">
                    <a:lnL>
                      <a:noFill/>
                    </a:lnL>
                    <a:lnR>
                      <a:noFill/>
                    </a:lnR>
                    <a:lnT>
                      <a:noFill/>
                    </a:lnT>
                    <a:lnB>
                      <a:noFill/>
                    </a:lnB>
                  </a:tcPr>
                </a:tc>
                <a:tc>
                  <a:txBody>
                    <a:bodyPr/>
                    <a:lstStyle/>
                    <a:p>
                      <a:r>
                        <a:rPr lang="en-US" sz="2000" dirty="0">
                          <a:solidFill>
                            <a:schemeClr val="accent2"/>
                          </a:solidFill>
                          <a:latin typeface="Arial Narrow" panose="020B0606020202030204" pitchFamily="34" charset="0"/>
                        </a:rPr>
                        <a:t>You want to ask your boss for one day off.</a:t>
                      </a:r>
                    </a:p>
                  </a:txBody>
                  <a:tcPr marL="13524" marR="13524" marT="6762" marB="6762" anchor="ctr">
                    <a:lnL>
                      <a:noFill/>
                    </a:lnL>
                    <a:lnR>
                      <a:noFill/>
                    </a:lnR>
                    <a:lnT>
                      <a:noFill/>
                    </a:lnT>
                    <a:lnB>
                      <a:noFill/>
                    </a:lnB>
                  </a:tcPr>
                </a:tc>
                <a:extLst>
                  <a:ext uri="{0D108BD9-81ED-4DB2-BD59-A6C34878D82A}">
                    <a16:rowId xmlns:a16="http://schemas.microsoft.com/office/drawing/2014/main" val="329956938"/>
                  </a:ext>
                </a:extLst>
              </a:tr>
              <a:tr h="470254">
                <a:tc>
                  <a:txBody>
                    <a:bodyPr/>
                    <a:lstStyle/>
                    <a:p>
                      <a:r>
                        <a:rPr lang="fr-FR" sz="2000" b="1">
                          <a:solidFill>
                            <a:schemeClr val="accent2"/>
                          </a:solidFill>
                          <a:latin typeface="Arial Narrow" panose="020B0606020202030204" pitchFamily="34" charset="0"/>
                        </a:rPr>
                        <a:t>2</a:t>
                      </a:r>
                      <a:endParaRPr lang="fr-FR" sz="2000">
                        <a:solidFill>
                          <a:schemeClr val="accent2"/>
                        </a:solidFill>
                        <a:latin typeface="Arial Narrow" panose="020B0606020202030204" pitchFamily="34" charset="0"/>
                      </a:endParaRPr>
                    </a:p>
                  </a:txBody>
                  <a:tcPr marL="13524" marR="13524" marT="6762" marB="6762" anchor="ctr">
                    <a:lnL>
                      <a:noFill/>
                    </a:lnL>
                    <a:lnR>
                      <a:noFill/>
                    </a:lnR>
                    <a:lnT>
                      <a:noFill/>
                    </a:lnT>
                    <a:lnB>
                      <a:noFill/>
                    </a:lnB>
                  </a:tcPr>
                </a:tc>
                <a:tc>
                  <a:txBody>
                    <a:bodyPr/>
                    <a:lstStyle/>
                    <a:p>
                      <a:r>
                        <a:rPr lang="en-US" sz="2000" dirty="0">
                          <a:solidFill>
                            <a:schemeClr val="accent2"/>
                          </a:solidFill>
                          <a:latin typeface="Arial Narrow" panose="020B0606020202030204" pitchFamily="34" charset="0"/>
                        </a:rPr>
                        <a:t>You are sending your CV for a job offer.</a:t>
                      </a:r>
                    </a:p>
                  </a:txBody>
                  <a:tcPr marL="13524" marR="13524" marT="6762" marB="6762" anchor="ctr">
                    <a:lnL>
                      <a:noFill/>
                    </a:lnL>
                    <a:lnR>
                      <a:noFill/>
                    </a:lnR>
                    <a:lnT>
                      <a:noFill/>
                    </a:lnT>
                    <a:lnB>
                      <a:noFill/>
                    </a:lnB>
                  </a:tcPr>
                </a:tc>
                <a:extLst>
                  <a:ext uri="{0D108BD9-81ED-4DB2-BD59-A6C34878D82A}">
                    <a16:rowId xmlns:a16="http://schemas.microsoft.com/office/drawing/2014/main" val="3396995304"/>
                  </a:ext>
                </a:extLst>
              </a:tr>
              <a:tr h="279159">
                <a:tc>
                  <a:txBody>
                    <a:bodyPr/>
                    <a:lstStyle/>
                    <a:p>
                      <a:r>
                        <a:rPr lang="fr-FR" sz="2000" b="1">
                          <a:solidFill>
                            <a:schemeClr val="accent2"/>
                          </a:solidFill>
                          <a:latin typeface="Arial Narrow" panose="020B0606020202030204" pitchFamily="34" charset="0"/>
                        </a:rPr>
                        <a:t>3</a:t>
                      </a:r>
                      <a:endParaRPr lang="fr-FR" sz="2000">
                        <a:solidFill>
                          <a:schemeClr val="accent2"/>
                        </a:solidFill>
                        <a:latin typeface="Arial Narrow" panose="020B0606020202030204" pitchFamily="34" charset="0"/>
                      </a:endParaRPr>
                    </a:p>
                  </a:txBody>
                  <a:tcPr marL="13524" marR="13524" marT="6762" marB="6762" anchor="ctr">
                    <a:lnL>
                      <a:noFill/>
                    </a:lnL>
                    <a:lnR>
                      <a:noFill/>
                    </a:lnR>
                    <a:lnT>
                      <a:noFill/>
                    </a:lnT>
                    <a:lnB>
                      <a:noFill/>
                    </a:lnB>
                  </a:tcPr>
                </a:tc>
                <a:tc>
                  <a:txBody>
                    <a:bodyPr/>
                    <a:lstStyle/>
                    <a:p>
                      <a:r>
                        <a:rPr lang="en-US" sz="2000" dirty="0">
                          <a:solidFill>
                            <a:schemeClr val="accent2"/>
                          </a:solidFill>
                          <a:latin typeface="Arial Narrow" panose="020B0606020202030204" pitchFamily="34" charset="0"/>
                        </a:rPr>
                        <a:t>You want to thank a guest speaker.</a:t>
                      </a:r>
                    </a:p>
                  </a:txBody>
                  <a:tcPr marL="13524" marR="13524" marT="6762" marB="6762" anchor="ctr">
                    <a:lnL>
                      <a:noFill/>
                    </a:lnL>
                    <a:lnR>
                      <a:noFill/>
                    </a:lnR>
                    <a:lnT>
                      <a:noFill/>
                    </a:lnT>
                    <a:lnB>
                      <a:noFill/>
                    </a:lnB>
                  </a:tcPr>
                </a:tc>
                <a:extLst>
                  <a:ext uri="{0D108BD9-81ED-4DB2-BD59-A6C34878D82A}">
                    <a16:rowId xmlns:a16="http://schemas.microsoft.com/office/drawing/2014/main" val="297138508"/>
                  </a:ext>
                </a:extLst>
              </a:tr>
              <a:tr h="470254">
                <a:tc>
                  <a:txBody>
                    <a:bodyPr/>
                    <a:lstStyle/>
                    <a:p>
                      <a:r>
                        <a:rPr lang="fr-FR" sz="2000" b="1">
                          <a:solidFill>
                            <a:schemeClr val="accent2"/>
                          </a:solidFill>
                          <a:latin typeface="Arial Narrow" panose="020B0606020202030204" pitchFamily="34" charset="0"/>
                        </a:rPr>
                        <a:t>4</a:t>
                      </a:r>
                      <a:endParaRPr lang="fr-FR" sz="2000">
                        <a:solidFill>
                          <a:schemeClr val="accent2"/>
                        </a:solidFill>
                        <a:latin typeface="Arial Narrow" panose="020B0606020202030204" pitchFamily="34" charset="0"/>
                      </a:endParaRPr>
                    </a:p>
                  </a:txBody>
                  <a:tcPr marL="13524" marR="13524" marT="6762" marB="6762" anchor="ctr">
                    <a:lnL>
                      <a:noFill/>
                    </a:lnL>
                    <a:lnR>
                      <a:noFill/>
                    </a:lnR>
                    <a:lnT>
                      <a:noFill/>
                    </a:lnT>
                    <a:lnB>
                      <a:noFill/>
                    </a:lnB>
                  </a:tcPr>
                </a:tc>
                <a:tc>
                  <a:txBody>
                    <a:bodyPr/>
                    <a:lstStyle/>
                    <a:p>
                      <a:r>
                        <a:rPr lang="en-US" sz="2000" dirty="0">
                          <a:solidFill>
                            <a:schemeClr val="accent2"/>
                          </a:solidFill>
                          <a:latin typeface="Arial Narrow" panose="020B0606020202030204" pitchFamily="34" charset="0"/>
                        </a:rPr>
                        <a:t>You are asking a professor for a reference letter.</a:t>
                      </a:r>
                    </a:p>
                  </a:txBody>
                  <a:tcPr marL="13524" marR="13524" marT="6762" marB="6762" anchor="ctr">
                    <a:lnL>
                      <a:noFill/>
                    </a:lnL>
                    <a:lnR>
                      <a:noFill/>
                    </a:lnR>
                    <a:lnT>
                      <a:noFill/>
                    </a:lnT>
                    <a:lnB>
                      <a:noFill/>
                    </a:lnB>
                  </a:tcPr>
                </a:tc>
                <a:extLst>
                  <a:ext uri="{0D108BD9-81ED-4DB2-BD59-A6C34878D82A}">
                    <a16:rowId xmlns:a16="http://schemas.microsoft.com/office/drawing/2014/main" val="3136250160"/>
                  </a:ext>
                </a:extLst>
              </a:tr>
              <a:tr h="279159">
                <a:tc>
                  <a:txBody>
                    <a:bodyPr/>
                    <a:lstStyle/>
                    <a:p>
                      <a:r>
                        <a:rPr lang="fr-FR" sz="2000" b="1">
                          <a:solidFill>
                            <a:schemeClr val="accent2"/>
                          </a:solidFill>
                          <a:latin typeface="Arial Narrow" panose="020B0606020202030204" pitchFamily="34" charset="0"/>
                        </a:rPr>
                        <a:t>5</a:t>
                      </a:r>
                      <a:endParaRPr lang="fr-FR" sz="2000">
                        <a:solidFill>
                          <a:schemeClr val="accent2"/>
                        </a:solidFill>
                        <a:latin typeface="Arial Narrow" panose="020B0606020202030204" pitchFamily="34" charset="0"/>
                      </a:endParaRPr>
                    </a:p>
                  </a:txBody>
                  <a:tcPr marL="13524" marR="13524" marT="6762" marB="6762" anchor="ctr">
                    <a:lnL>
                      <a:noFill/>
                    </a:lnL>
                    <a:lnR>
                      <a:noFill/>
                    </a:lnR>
                    <a:lnT>
                      <a:noFill/>
                    </a:lnT>
                    <a:lnB>
                      <a:noFill/>
                    </a:lnB>
                  </a:tcPr>
                </a:tc>
                <a:tc>
                  <a:txBody>
                    <a:bodyPr/>
                    <a:lstStyle/>
                    <a:p>
                      <a:r>
                        <a:rPr lang="en-US" sz="2000">
                          <a:solidFill>
                            <a:schemeClr val="accent2"/>
                          </a:solidFill>
                          <a:latin typeface="Arial Narrow" panose="020B0606020202030204" pitchFamily="34" charset="0"/>
                        </a:rPr>
                        <a:t>You are confirming a meeting.</a:t>
                      </a:r>
                    </a:p>
                  </a:txBody>
                  <a:tcPr marL="13524" marR="13524" marT="6762" marB="6762" anchor="ctr">
                    <a:lnL>
                      <a:noFill/>
                    </a:lnL>
                    <a:lnR>
                      <a:noFill/>
                    </a:lnR>
                    <a:lnT>
                      <a:noFill/>
                    </a:lnT>
                    <a:lnB>
                      <a:noFill/>
                    </a:lnB>
                  </a:tcPr>
                </a:tc>
                <a:extLst>
                  <a:ext uri="{0D108BD9-81ED-4DB2-BD59-A6C34878D82A}">
                    <a16:rowId xmlns:a16="http://schemas.microsoft.com/office/drawing/2014/main" val="2090304038"/>
                  </a:ext>
                </a:extLst>
              </a:tr>
              <a:tr h="470254">
                <a:tc>
                  <a:txBody>
                    <a:bodyPr/>
                    <a:lstStyle/>
                    <a:p>
                      <a:r>
                        <a:rPr lang="fr-FR" sz="2000" b="1">
                          <a:solidFill>
                            <a:schemeClr val="accent2"/>
                          </a:solidFill>
                          <a:latin typeface="Arial Narrow" panose="020B0606020202030204" pitchFamily="34" charset="0"/>
                        </a:rPr>
                        <a:t>6</a:t>
                      </a:r>
                      <a:endParaRPr lang="fr-FR" sz="2000">
                        <a:solidFill>
                          <a:schemeClr val="accent2"/>
                        </a:solidFill>
                        <a:latin typeface="Arial Narrow" panose="020B0606020202030204" pitchFamily="34" charset="0"/>
                      </a:endParaRPr>
                    </a:p>
                  </a:txBody>
                  <a:tcPr marL="13524" marR="13524" marT="6762" marB="6762" anchor="ctr">
                    <a:lnL>
                      <a:noFill/>
                    </a:lnL>
                    <a:lnR>
                      <a:noFill/>
                    </a:lnR>
                    <a:lnT>
                      <a:noFill/>
                    </a:lnT>
                    <a:lnB>
                      <a:noFill/>
                    </a:lnB>
                  </a:tcPr>
                </a:tc>
                <a:tc>
                  <a:txBody>
                    <a:bodyPr/>
                    <a:lstStyle/>
                    <a:p>
                      <a:r>
                        <a:rPr lang="en-US" sz="2000">
                          <a:solidFill>
                            <a:schemeClr val="accent2"/>
                          </a:solidFill>
                          <a:latin typeface="Arial Narrow" panose="020B0606020202030204" pitchFamily="34" charset="0"/>
                        </a:rPr>
                        <a:t>You are apologizing for missing a deadline.</a:t>
                      </a:r>
                    </a:p>
                  </a:txBody>
                  <a:tcPr marL="13524" marR="13524" marT="6762" marB="6762" anchor="ctr">
                    <a:lnL>
                      <a:noFill/>
                    </a:lnL>
                    <a:lnR>
                      <a:noFill/>
                    </a:lnR>
                    <a:lnT>
                      <a:noFill/>
                    </a:lnT>
                    <a:lnB>
                      <a:noFill/>
                    </a:lnB>
                  </a:tcPr>
                </a:tc>
                <a:extLst>
                  <a:ext uri="{0D108BD9-81ED-4DB2-BD59-A6C34878D82A}">
                    <a16:rowId xmlns:a16="http://schemas.microsoft.com/office/drawing/2014/main" val="4122906304"/>
                  </a:ext>
                </a:extLst>
              </a:tr>
              <a:tr h="431428">
                <a:tc>
                  <a:txBody>
                    <a:bodyPr/>
                    <a:lstStyle/>
                    <a:p>
                      <a:r>
                        <a:rPr lang="fr-FR" sz="2000" b="1">
                          <a:solidFill>
                            <a:schemeClr val="accent2"/>
                          </a:solidFill>
                          <a:latin typeface="Arial Narrow" panose="020B0606020202030204" pitchFamily="34" charset="0"/>
                        </a:rPr>
                        <a:t>7</a:t>
                      </a:r>
                      <a:endParaRPr lang="fr-FR" sz="2000">
                        <a:solidFill>
                          <a:schemeClr val="accent2"/>
                        </a:solidFill>
                        <a:latin typeface="Arial Narrow" panose="020B0606020202030204" pitchFamily="34" charset="0"/>
                      </a:endParaRPr>
                    </a:p>
                  </a:txBody>
                  <a:tcPr marL="13524" marR="13524" marT="6762" marB="6762" anchor="ctr">
                    <a:lnL>
                      <a:noFill/>
                    </a:lnL>
                    <a:lnR>
                      <a:noFill/>
                    </a:lnR>
                    <a:lnT>
                      <a:noFill/>
                    </a:lnT>
                    <a:lnB>
                      <a:noFill/>
                    </a:lnB>
                  </a:tcPr>
                </a:tc>
                <a:tc>
                  <a:txBody>
                    <a:bodyPr/>
                    <a:lstStyle/>
                    <a:p>
                      <a:r>
                        <a:rPr lang="en-US" sz="2000">
                          <a:solidFill>
                            <a:schemeClr val="accent2"/>
                          </a:solidFill>
                          <a:latin typeface="Arial Narrow" panose="020B0606020202030204" pitchFamily="34" charset="0"/>
                        </a:rPr>
                        <a:t>You need to follow up after no reply.</a:t>
                      </a:r>
                    </a:p>
                  </a:txBody>
                  <a:tcPr marL="13524" marR="13524" marT="6762" marB="6762" anchor="ctr">
                    <a:lnL>
                      <a:noFill/>
                    </a:lnL>
                    <a:lnR>
                      <a:noFill/>
                    </a:lnR>
                    <a:lnT>
                      <a:noFill/>
                    </a:lnT>
                    <a:lnB>
                      <a:noFill/>
                    </a:lnB>
                  </a:tcPr>
                </a:tc>
                <a:extLst>
                  <a:ext uri="{0D108BD9-81ED-4DB2-BD59-A6C34878D82A}">
                    <a16:rowId xmlns:a16="http://schemas.microsoft.com/office/drawing/2014/main" val="2181240495"/>
                  </a:ext>
                </a:extLst>
              </a:tr>
              <a:tr h="470254">
                <a:tc>
                  <a:txBody>
                    <a:bodyPr/>
                    <a:lstStyle/>
                    <a:p>
                      <a:r>
                        <a:rPr lang="fr-FR" sz="2000" b="1">
                          <a:solidFill>
                            <a:schemeClr val="accent2"/>
                          </a:solidFill>
                          <a:latin typeface="Arial Narrow" panose="020B0606020202030204" pitchFamily="34" charset="0"/>
                        </a:rPr>
                        <a:t>8</a:t>
                      </a:r>
                      <a:endParaRPr lang="fr-FR" sz="2000">
                        <a:solidFill>
                          <a:schemeClr val="accent2"/>
                        </a:solidFill>
                        <a:latin typeface="Arial Narrow" panose="020B0606020202030204" pitchFamily="34" charset="0"/>
                      </a:endParaRPr>
                    </a:p>
                  </a:txBody>
                  <a:tcPr marL="13524" marR="13524" marT="6762" marB="6762" anchor="ctr">
                    <a:lnL>
                      <a:noFill/>
                    </a:lnL>
                    <a:lnR>
                      <a:noFill/>
                    </a:lnR>
                    <a:lnT>
                      <a:noFill/>
                    </a:lnT>
                    <a:lnB>
                      <a:noFill/>
                    </a:lnB>
                  </a:tcPr>
                </a:tc>
                <a:tc>
                  <a:txBody>
                    <a:bodyPr/>
                    <a:lstStyle/>
                    <a:p>
                      <a:r>
                        <a:rPr lang="en-US" sz="2000">
                          <a:solidFill>
                            <a:schemeClr val="accent2"/>
                          </a:solidFill>
                          <a:latin typeface="Arial Narrow" panose="020B0606020202030204" pitchFamily="34" charset="0"/>
                        </a:rPr>
                        <a:t>You need to request payment confirmation from an organization.</a:t>
                      </a:r>
                    </a:p>
                  </a:txBody>
                  <a:tcPr marL="13524" marR="13524" marT="6762" marB="6762" anchor="ctr">
                    <a:lnL>
                      <a:noFill/>
                    </a:lnL>
                    <a:lnR>
                      <a:noFill/>
                    </a:lnR>
                    <a:lnT>
                      <a:noFill/>
                    </a:lnT>
                    <a:lnB>
                      <a:noFill/>
                    </a:lnB>
                  </a:tcPr>
                </a:tc>
                <a:extLst>
                  <a:ext uri="{0D108BD9-81ED-4DB2-BD59-A6C34878D82A}">
                    <a16:rowId xmlns:a16="http://schemas.microsoft.com/office/drawing/2014/main" val="2465006409"/>
                  </a:ext>
                </a:extLst>
              </a:tr>
              <a:tr h="470254">
                <a:tc>
                  <a:txBody>
                    <a:bodyPr/>
                    <a:lstStyle/>
                    <a:p>
                      <a:r>
                        <a:rPr lang="fr-FR" sz="2000" b="1">
                          <a:solidFill>
                            <a:schemeClr val="accent2"/>
                          </a:solidFill>
                          <a:latin typeface="Arial Narrow" panose="020B0606020202030204" pitchFamily="34" charset="0"/>
                        </a:rPr>
                        <a:t>9</a:t>
                      </a:r>
                      <a:endParaRPr lang="fr-FR" sz="2000">
                        <a:solidFill>
                          <a:schemeClr val="accent2"/>
                        </a:solidFill>
                        <a:latin typeface="Arial Narrow" panose="020B0606020202030204" pitchFamily="34" charset="0"/>
                      </a:endParaRPr>
                    </a:p>
                  </a:txBody>
                  <a:tcPr marL="13524" marR="13524" marT="6762" marB="6762" anchor="ctr">
                    <a:lnL>
                      <a:noFill/>
                    </a:lnL>
                    <a:lnR>
                      <a:noFill/>
                    </a:lnR>
                    <a:lnT>
                      <a:noFill/>
                    </a:lnT>
                    <a:lnB>
                      <a:noFill/>
                    </a:lnB>
                  </a:tcPr>
                </a:tc>
                <a:tc>
                  <a:txBody>
                    <a:bodyPr/>
                    <a:lstStyle/>
                    <a:p>
                      <a:r>
                        <a:rPr lang="en-US" sz="2000">
                          <a:solidFill>
                            <a:schemeClr val="accent2"/>
                          </a:solidFill>
                          <a:latin typeface="Arial Narrow" panose="020B0606020202030204" pitchFamily="34" charset="0"/>
                        </a:rPr>
                        <a:t>You want to thank someone after an interview.</a:t>
                      </a:r>
                    </a:p>
                  </a:txBody>
                  <a:tcPr marL="13524" marR="13524" marT="6762" marB="6762" anchor="ctr">
                    <a:lnL>
                      <a:noFill/>
                    </a:lnL>
                    <a:lnR>
                      <a:noFill/>
                    </a:lnR>
                    <a:lnT>
                      <a:noFill/>
                    </a:lnT>
                    <a:lnB>
                      <a:noFill/>
                    </a:lnB>
                  </a:tcPr>
                </a:tc>
                <a:extLst>
                  <a:ext uri="{0D108BD9-81ED-4DB2-BD59-A6C34878D82A}">
                    <a16:rowId xmlns:a16="http://schemas.microsoft.com/office/drawing/2014/main" val="4050261890"/>
                  </a:ext>
                </a:extLst>
              </a:tr>
              <a:tr h="470254">
                <a:tc>
                  <a:txBody>
                    <a:bodyPr/>
                    <a:lstStyle/>
                    <a:p>
                      <a:r>
                        <a:rPr lang="fr-FR" sz="2000" b="1">
                          <a:solidFill>
                            <a:schemeClr val="accent2"/>
                          </a:solidFill>
                          <a:latin typeface="Arial Narrow" panose="020B0606020202030204" pitchFamily="34" charset="0"/>
                        </a:rPr>
                        <a:t>10</a:t>
                      </a:r>
                      <a:endParaRPr lang="fr-FR" sz="2000">
                        <a:solidFill>
                          <a:schemeClr val="accent2"/>
                        </a:solidFill>
                        <a:latin typeface="Arial Narrow" panose="020B0606020202030204" pitchFamily="34" charset="0"/>
                      </a:endParaRPr>
                    </a:p>
                  </a:txBody>
                  <a:tcPr marL="13524" marR="13524" marT="6762" marB="6762" anchor="ctr">
                    <a:lnL>
                      <a:noFill/>
                    </a:lnL>
                    <a:lnR>
                      <a:noFill/>
                    </a:lnR>
                    <a:lnT>
                      <a:noFill/>
                    </a:lnT>
                    <a:lnB>
                      <a:noFill/>
                    </a:lnB>
                  </a:tcPr>
                </a:tc>
                <a:tc>
                  <a:txBody>
                    <a:bodyPr/>
                    <a:lstStyle/>
                    <a:p>
                      <a:r>
                        <a:rPr lang="en-US" sz="2000" dirty="0">
                          <a:solidFill>
                            <a:schemeClr val="accent2"/>
                          </a:solidFill>
                          <a:latin typeface="Arial Narrow" panose="020B0606020202030204" pitchFamily="34" charset="0"/>
                        </a:rPr>
                        <a:t>You are inviting colleagues to a meeting.</a:t>
                      </a:r>
                    </a:p>
                  </a:txBody>
                  <a:tcPr marL="13524" marR="13524" marT="6762" marB="6762" anchor="ctr">
                    <a:lnL>
                      <a:noFill/>
                    </a:lnL>
                    <a:lnR>
                      <a:noFill/>
                    </a:lnR>
                    <a:lnT>
                      <a:noFill/>
                    </a:lnT>
                    <a:lnB>
                      <a:noFill/>
                    </a:lnB>
                  </a:tcPr>
                </a:tc>
                <a:extLst>
                  <a:ext uri="{0D108BD9-81ED-4DB2-BD59-A6C34878D82A}">
                    <a16:rowId xmlns:a16="http://schemas.microsoft.com/office/drawing/2014/main" val="3523103164"/>
                  </a:ext>
                </a:extLst>
              </a:tr>
            </a:tbl>
          </a:graphicData>
        </a:graphic>
      </p:graphicFrame>
    </p:spTree>
    <p:extLst>
      <p:ext uri="{BB962C8B-B14F-4D97-AF65-F5344CB8AC3E}">
        <p14:creationId xmlns:p14="http://schemas.microsoft.com/office/powerpoint/2010/main" val="38128839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DDEE2B-226F-4D2F-85DC-2B28174CE2E5}"/>
              </a:ext>
            </a:extLst>
          </p:cNvPr>
          <p:cNvSpPr>
            <a:spLocks noGrp="1"/>
          </p:cNvSpPr>
          <p:nvPr>
            <p:ph type="title"/>
          </p:nvPr>
        </p:nvSpPr>
        <p:spPr>
          <a:xfrm>
            <a:off x="489075" y="0"/>
            <a:ext cx="8596668" cy="1320800"/>
          </a:xfrm>
        </p:spPr>
        <p:txBody>
          <a:bodyPr/>
          <a:lstStyle/>
          <a:p>
            <a:r>
              <a:rPr lang="fr-FR" sz="4200" dirty="0" err="1">
                <a:latin typeface="Arial Narrow" panose="020B0606020202030204" pitchFamily="34" charset="0"/>
              </a:rPr>
              <a:t>Exercise</a:t>
            </a:r>
            <a:r>
              <a:rPr lang="fr-FR" sz="4200" dirty="0">
                <a:latin typeface="Arial Narrow" panose="020B0606020202030204" pitchFamily="34" charset="0"/>
              </a:rPr>
              <a:t> 4: “</a:t>
            </a:r>
            <a:r>
              <a:rPr lang="fr-FR" sz="4200" dirty="0" err="1">
                <a:latin typeface="Arial Narrow" panose="020B0606020202030204" pitchFamily="34" charset="0"/>
              </a:rPr>
              <a:t>Reply</a:t>
            </a:r>
            <a:r>
              <a:rPr lang="fr-FR" sz="4200" dirty="0">
                <a:latin typeface="Arial Narrow" panose="020B0606020202030204" pitchFamily="34" charset="0"/>
              </a:rPr>
              <a:t> or </a:t>
            </a:r>
            <a:r>
              <a:rPr lang="fr-FR" sz="4200" dirty="0" err="1">
                <a:latin typeface="Arial Narrow" panose="020B0606020202030204" pitchFamily="34" charset="0"/>
              </a:rPr>
              <a:t>Forward</a:t>
            </a:r>
            <a:r>
              <a:rPr lang="fr-FR" sz="4200" dirty="0">
                <a:latin typeface="Arial Narrow" panose="020B0606020202030204" pitchFamily="34" charset="0"/>
              </a:rPr>
              <a:t>?” Game</a:t>
            </a:r>
            <a:br>
              <a:rPr lang="fr-FR" dirty="0"/>
            </a:br>
            <a:endParaRPr lang="fr-FR" dirty="0"/>
          </a:p>
        </p:txBody>
      </p:sp>
      <p:graphicFrame>
        <p:nvGraphicFramePr>
          <p:cNvPr id="5" name="Espace réservé du contenu 4">
            <a:extLst>
              <a:ext uri="{FF2B5EF4-FFF2-40B4-BE49-F238E27FC236}">
                <a16:creationId xmlns:a16="http://schemas.microsoft.com/office/drawing/2014/main" id="{FCDB74AD-82A6-4EC6-B564-6EA1733E1F47}"/>
              </a:ext>
            </a:extLst>
          </p:cNvPr>
          <p:cNvGraphicFramePr>
            <a:graphicFrameLocks noGrp="1"/>
          </p:cNvGraphicFramePr>
          <p:nvPr>
            <p:ph idx="1"/>
            <p:extLst>
              <p:ext uri="{D42A27DB-BD31-4B8C-83A1-F6EECF244321}">
                <p14:modId xmlns:p14="http://schemas.microsoft.com/office/powerpoint/2010/main" val="3425851187"/>
              </p:ext>
            </p:extLst>
          </p:nvPr>
        </p:nvGraphicFramePr>
        <p:xfrm>
          <a:off x="677333" y="1622611"/>
          <a:ext cx="8596667" cy="5180818"/>
        </p:xfrm>
        <a:graphic>
          <a:graphicData uri="http://schemas.openxmlformats.org/drawingml/2006/table">
            <a:tbl>
              <a:tblPr/>
              <a:tblGrid>
                <a:gridCol w="370212">
                  <a:extLst>
                    <a:ext uri="{9D8B030D-6E8A-4147-A177-3AD203B41FA5}">
                      <a16:colId xmlns:a16="http://schemas.microsoft.com/office/drawing/2014/main" val="3556920891"/>
                    </a:ext>
                  </a:extLst>
                </a:gridCol>
                <a:gridCol w="4735780">
                  <a:extLst>
                    <a:ext uri="{9D8B030D-6E8A-4147-A177-3AD203B41FA5}">
                      <a16:colId xmlns:a16="http://schemas.microsoft.com/office/drawing/2014/main" val="3314368859"/>
                    </a:ext>
                  </a:extLst>
                </a:gridCol>
                <a:gridCol w="1815441">
                  <a:extLst>
                    <a:ext uri="{9D8B030D-6E8A-4147-A177-3AD203B41FA5}">
                      <a16:colId xmlns:a16="http://schemas.microsoft.com/office/drawing/2014/main" val="4106771519"/>
                    </a:ext>
                  </a:extLst>
                </a:gridCol>
                <a:gridCol w="1675234">
                  <a:extLst>
                    <a:ext uri="{9D8B030D-6E8A-4147-A177-3AD203B41FA5}">
                      <a16:colId xmlns:a16="http://schemas.microsoft.com/office/drawing/2014/main" val="3463014843"/>
                    </a:ext>
                  </a:extLst>
                </a:gridCol>
              </a:tblGrid>
              <a:tr h="323772">
                <a:tc>
                  <a:txBody>
                    <a:bodyPr/>
                    <a:lstStyle/>
                    <a:p>
                      <a:r>
                        <a:rPr lang="fr-FR" sz="1200" dirty="0">
                          <a:solidFill>
                            <a:schemeClr val="accent2"/>
                          </a:solidFill>
                          <a:latin typeface="Arial Narrow" panose="020B0606020202030204" pitchFamily="34" charset="0"/>
                        </a:rPr>
                        <a:t>#</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000" dirty="0">
                          <a:solidFill>
                            <a:schemeClr val="accent2"/>
                          </a:solidFill>
                          <a:effectLst>
                            <a:outerShdw blurRad="38100" dist="38100" dir="2700000" algn="tl">
                              <a:srgbClr val="000000">
                                <a:alpha val="43137"/>
                              </a:srgbClr>
                            </a:outerShdw>
                          </a:effectLst>
                          <a:latin typeface="Arial Narrow" panose="020B0606020202030204" pitchFamily="34" charset="0"/>
                        </a:rPr>
                        <a:t>Scenarii</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000">
                          <a:solidFill>
                            <a:schemeClr val="accent2"/>
                          </a:solidFill>
                          <a:effectLst>
                            <a:outerShdw blurRad="38100" dist="38100" dir="2700000" algn="tl">
                              <a:srgbClr val="000000">
                                <a:alpha val="43137"/>
                              </a:srgbClr>
                            </a:outerShdw>
                          </a:effectLst>
                          <a:latin typeface="Arial Narrow" panose="020B0606020202030204" pitchFamily="34" charset="0"/>
                        </a:rPr>
                        <a:t>Best Action</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000" dirty="0">
                          <a:solidFill>
                            <a:schemeClr val="accent2"/>
                          </a:solidFill>
                          <a:effectLst>
                            <a:outerShdw blurRad="38100" dist="38100" dir="2700000" algn="tl">
                              <a:srgbClr val="000000">
                                <a:alpha val="43137"/>
                              </a:srgbClr>
                            </a:outerShdw>
                          </a:effectLst>
                          <a:latin typeface="Arial Narrow" panose="020B0606020202030204" pitchFamily="34" charset="0"/>
                        </a:rPr>
                        <a:t>Tone</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1873580"/>
                  </a:ext>
                </a:extLst>
              </a:tr>
              <a:tr h="506241">
                <a:tc>
                  <a:txBody>
                    <a:bodyPr/>
                    <a:lstStyle/>
                    <a:p>
                      <a:r>
                        <a:rPr lang="fr-FR" sz="1200" b="1">
                          <a:solidFill>
                            <a:schemeClr val="accent2"/>
                          </a:solidFill>
                          <a:latin typeface="Arial Narrow" panose="020B0606020202030204" pitchFamily="34" charset="0"/>
                        </a:rPr>
                        <a:t>1</a:t>
                      </a:r>
                      <a:endParaRPr lang="fr-FR" sz="120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accent2"/>
                          </a:solidFill>
                          <a:latin typeface="Arial Narrow" panose="020B0606020202030204" pitchFamily="34" charset="0"/>
                        </a:rPr>
                        <a:t>Your professor emails </a:t>
                      </a:r>
                      <a:r>
                        <a:rPr lang="en-US" sz="1600" i="1" dirty="0">
                          <a:solidFill>
                            <a:schemeClr val="accent2"/>
                          </a:solidFill>
                          <a:latin typeface="Arial Narrow" panose="020B0606020202030204" pitchFamily="34" charset="0"/>
                        </a:rPr>
                        <a:t>only you</a:t>
                      </a:r>
                      <a:r>
                        <a:rPr lang="en-US" sz="1600" dirty="0">
                          <a:solidFill>
                            <a:schemeClr val="accent2"/>
                          </a:solidFill>
                          <a:latin typeface="Arial Narrow" panose="020B0606020202030204" pitchFamily="34" charset="0"/>
                        </a:rPr>
                        <a:t> asking for your project update.</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1381477"/>
                  </a:ext>
                </a:extLst>
              </a:tr>
              <a:tr h="506241">
                <a:tc>
                  <a:txBody>
                    <a:bodyPr/>
                    <a:lstStyle/>
                    <a:p>
                      <a:r>
                        <a:rPr lang="fr-FR" sz="1200" b="1" dirty="0">
                          <a:solidFill>
                            <a:schemeClr val="accent2"/>
                          </a:solidFill>
                          <a:latin typeface="Arial Narrow" panose="020B0606020202030204" pitchFamily="34" charset="0"/>
                        </a:rPr>
                        <a:t>2</a:t>
                      </a:r>
                      <a:endParaRPr lang="fr-FR" sz="12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accent2"/>
                          </a:solidFill>
                          <a:latin typeface="Arial Narrow" panose="020B0606020202030204" pitchFamily="34" charset="0"/>
                        </a:rPr>
                        <a:t>Your professor emails the </a:t>
                      </a:r>
                      <a:r>
                        <a:rPr lang="en-US" sz="1600" i="1" dirty="0">
                          <a:solidFill>
                            <a:schemeClr val="accent2"/>
                          </a:solidFill>
                          <a:latin typeface="Arial Narrow" panose="020B0606020202030204" pitchFamily="34" charset="0"/>
                        </a:rPr>
                        <a:t>whole class</a:t>
                      </a:r>
                      <a:r>
                        <a:rPr lang="en-US" sz="1600" dirty="0">
                          <a:solidFill>
                            <a:schemeClr val="accent2"/>
                          </a:solidFill>
                          <a:latin typeface="Arial Narrow" panose="020B0606020202030204" pitchFamily="34" charset="0"/>
                        </a:rPr>
                        <a:t> about a deadline extension.</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40601043"/>
                  </a:ext>
                </a:extLst>
              </a:tr>
              <a:tr h="331249">
                <a:tc>
                  <a:txBody>
                    <a:bodyPr/>
                    <a:lstStyle/>
                    <a:p>
                      <a:r>
                        <a:rPr lang="fr-FR" sz="1200" b="1">
                          <a:solidFill>
                            <a:schemeClr val="accent2"/>
                          </a:solidFill>
                          <a:latin typeface="Arial Narrow" panose="020B0606020202030204" pitchFamily="34" charset="0"/>
                        </a:rPr>
                        <a:t>3</a:t>
                      </a:r>
                      <a:endParaRPr lang="fr-FR" sz="120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accent2"/>
                          </a:solidFill>
                          <a:latin typeface="Arial Narrow" panose="020B0606020202030204" pitchFamily="34" charset="0"/>
                        </a:rPr>
                        <a:t>Your manager sends a meeting invite to 10 people.</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0147338"/>
                  </a:ext>
                </a:extLst>
              </a:tr>
              <a:tr h="331249">
                <a:tc>
                  <a:txBody>
                    <a:bodyPr/>
                    <a:lstStyle/>
                    <a:p>
                      <a:r>
                        <a:rPr lang="fr-FR" sz="1200" b="1">
                          <a:solidFill>
                            <a:schemeClr val="accent2"/>
                          </a:solidFill>
                          <a:latin typeface="Arial Narrow" panose="020B0606020202030204" pitchFamily="34" charset="0"/>
                        </a:rPr>
                        <a:t>4</a:t>
                      </a:r>
                      <a:endParaRPr lang="fr-FR" sz="120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accent2"/>
                          </a:solidFill>
                          <a:latin typeface="Arial Narrow" panose="020B0606020202030204" pitchFamily="34" charset="0"/>
                        </a:rPr>
                        <a:t>You receive feedback from HR after an interview.</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1860934"/>
                  </a:ext>
                </a:extLst>
              </a:tr>
              <a:tr h="506241">
                <a:tc>
                  <a:txBody>
                    <a:bodyPr/>
                    <a:lstStyle/>
                    <a:p>
                      <a:r>
                        <a:rPr lang="fr-FR" sz="1200" b="1">
                          <a:solidFill>
                            <a:schemeClr val="accent2"/>
                          </a:solidFill>
                          <a:latin typeface="Arial Narrow" panose="020B0606020202030204" pitchFamily="34" charset="0"/>
                        </a:rPr>
                        <a:t>5</a:t>
                      </a:r>
                      <a:endParaRPr lang="fr-FR" sz="120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accent2"/>
                          </a:solidFill>
                          <a:latin typeface="Arial Narrow" panose="020B0606020202030204" pitchFamily="34" charset="0"/>
                        </a:rPr>
                        <a:t>You receive travel details for a conference and want to share them with your colleague.</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6983422"/>
                  </a:ext>
                </a:extLst>
              </a:tr>
              <a:tr h="506241">
                <a:tc>
                  <a:txBody>
                    <a:bodyPr/>
                    <a:lstStyle/>
                    <a:p>
                      <a:r>
                        <a:rPr lang="fr-FR" sz="1200" b="1">
                          <a:solidFill>
                            <a:schemeClr val="accent2"/>
                          </a:solidFill>
                          <a:latin typeface="Arial Narrow" panose="020B0606020202030204" pitchFamily="34" charset="0"/>
                        </a:rPr>
                        <a:t>6</a:t>
                      </a:r>
                      <a:endParaRPr lang="fr-FR" sz="120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accent2"/>
                          </a:solidFill>
                          <a:latin typeface="Arial Narrow" panose="020B0606020202030204" pitchFamily="34" charset="0"/>
                        </a:rPr>
                        <a:t>You get an angry customer email that also includes your boss.</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613490"/>
                  </a:ext>
                </a:extLst>
              </a:tr>
              <a:tr h="645567">
                <a:tc>
                  <a:txBody>
                    <a:bodyPr/>
                    <a:lstStyle/>
                    <a:p>
                      <a:r>
                        <a:rPr lang="fr-FR" sz="1200" b="1">
                          <a:solidFill>
                            <a:schemeClr val="accent2"/>
                          </a:solidFill>
                          <a:latin typeface="Arial Narrow" panose="020B0606020202030204" pitchFamily="34" charset="0"/>
                        </a:rPr>
                        <a:t>7</a:t>
                      </a:r>
                      <a:endParaRPr lang="fr-FR" sz="120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accent2"/>
                          </a:solidFill>
                          <a:latin typeface="Arial Narrow" panose="020B0606020202030204" pitchFamily="34" charset="0"/>
                        </a:rPr>
                        <a:t>Your classmate sends you useful internship info. You want to share it with your group.</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9953142"/>
                  </a:ext>
                </a:extLst>
              </a:tr>
              <a:tr h="506241">
                <a:tc>
                  <a:txBody>
                    <a:bodyPr/>
                    <a:lstStyle/>
                    <a:p>
                      <a:r>
                        <a:rPr lang="fr-FR" sz="1200" b="1">
                          <a:solidFill>
                            <a:schemeClr val="accent2"/>
                          </a:solidFill>
                          <a:latin typeface="Arial Narrow" panose="020B0606020202030204" pitchFamily="34" charset="0"/>
                        </a:rPr>
                        <a:t>8</a:t>
                      </a:r>
                      <a:endParaRPr lang="fr-FR" sz="120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accent2"/>
                          </a:solidFill>
                          <a:latin typeface="Arial Narrow" panose="020B0606020202030204" pitchFamily="34" charset="0"/>
                        </a:rPr>
                        <a:t>You receive a general announcement from “no-reply@university.edu.”</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435840"/>
                  </a:ext>
                </a:extLst>
              </a:tr>
              <a:tr h="506241">
                <a:tc>
                  <a:txBody>
                    <a:bodyPr/>
                    <a:lstStyle/>
                    <a:p>
                      <a:r>
                        <a:rPr lang="fr-FR" sz="1200" b="1">
                          <a:solidFill>
                            <a:schemeClr val="accent2"/>
                          </a:solidFill>
                          <a:latin typeface="Arial Narrow" panose="020B0606020202030204" pitchFamily="34" charset="0"/>
                        </a:rPr>
                        <a:t>9</a:t>
                      </a:r>
                      <a:endParaRPr lang="fr-FR" sz="120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accent2"/>
                          </a:solidFill>
                          <a:latin typeface="Arial Narrow" panose="020B0606020202030204" pitchFamily="34" charset="0"/>
                        </a:rPr>
                        <a:t>Your team is planning a group presentation. You need to confirm time and materials.</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3505668"/>
                  </a:ext>
                </a:extLst>
              </a:tr>
              <a:tr h="506241">
                <a:tc>
                  <a:txBody>
                    <a:bodyPr/>
                    <a:lstStyle/>
                    <a:p>
                      <a:r>
                        <a:rPr lang="fr-FR" sz="1200" b="1">
                          <a:solidFill>
                            <a:schemeClr val="accent2"/>
                          </a:solidFill>
                          <a:latin typeface="Arial Narrow" panose="020B0606020202030204" pitchFamily="34" charset="0"/>
                        </a:rPr>
                        <a:t>10</a:t>
                      </a:r>
                      <a:endParaRPr lang="fr-FR" sz="120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solidFill>
                            <a:schemeClr val="accent2"/>
                          </a:solidFill>
                          <a:latin typeface="Arial Narrow" panose="020B0606020202030204" pitchFamily="34" charset="0"/>
                        </a:rPr>
                        <a:t>You accidentally receive a confidential email not meant for you.</a:t>
                      </a: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1600" dirty="0">
                        <a:solidFill>
                          <a:schemeClr val="accent2"/>
                        </a:solidFill>
                        <a:latin typeface="Arial Narrow" panose="020B0606020202030204" pitchFamily="34" charset="0"/>
                      </a:endParaRPr>
                    </a:p>
                  </a:txBody>
                  <a:tcPr marL="19703" marR="19703" marT="9851" marB="98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8582762"/>
                  </a:ext>
                </a:extLst>
              </a:tr>
            </a:tbl>
          </a:graphicData>
        </a:graphic>
      </p:graphicFrame>
      <p:sp>
        <p:nvSpPr>
          <p:cNvPr id="7" name="Rectangle 2">
            <a:extLst>
              <a:ext uri="{FF2B5EF4-FFF2-40B4-BE49-F238E27FC236}">
                <a16:creationId xmlns:a16="http://schemas.microsoft.com/office/drawing/2014/main" id="{DD1A26C5-DB34-46CE-993A-B96F94C9E99D}"/>
              </a:ext>
            </a:extLst>
          </p:cNvPr>
          <p:cNvSpPr>
            <a:spLocks noChangeArrowheads="1"/>
          </p:cNvSpPr>
          <p:nvPr/>
        </p:nvSpPr>
        <p:spPr bwMode="auto">
          <a:xfrm>
            <a:off x="307849" y="598420"/>
            <a:ext cx="9980233"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fr-FR" altLang="fr-FR" dirty="0">
                <a:solidFill>
                  <a:schemeClr val="accent1"/>
                </a:solidFill>
                <a:latin typeface="Arial" panose="020B0604020202020204" pitchFamily="34" charset="0"/>
              </a:rPr>
              <a:t>i. </a:t>
            </a:r>
            <a:r>
              <a:rPr kumimoji="0" lang="fr-FR" altLang="fr-FR" sz="2200" b="0" i="0" u="none" strike="noStrike" cap="none" normalizeH="0" baseline="0" dirty="0">
                <a:ln>
                  <a:noFill/>
                </a:ln>
                <a:solidFill>
                  <a:schemeClr val="accent1"/>
                </a:solidFill>
                <a:effectLst/>
                <a:latin typeface="Arial Narrow" panose="020B0606020202030204" pitchFamily="34" charset="0"/>
              </a:rPr>
              <a:t>Read (or </a:t>
            </a:r>
            <a:r>
              <a:rPr kumimoji="0" lang="fr-FR" altLang="fr-FR" sz="2200" b="0" i="0" u="none" strike="noStrike" cap="none" normalizeH="0" baseline="0" dirty="0" err="1">
                <a:ln>
                  <a:noFill/>
                </a:ln>
                <a:solidFill>
                  <a:schemeClr val="accent1"/>
                </a:solidFill>
                <a:effectLst/>
                <a:latin typeface="Arial Narrow" panose="020B0606020202030204" pitchFamily="34" charset="0"/>
              </a:rPr>
              <a:t>project</a:t>
            </a:r>
            <a:r>
              <a:rPr kumimoji="0" lang="fr-FR" altLang="fr-FR" sz="2200" b="0" i="0" u="none" strike="noStrike" cap="none" normalizeH="0" baseline="0" dirty="0">
                <a:ln>
                  <a:noFill/>
                </a:ln>
                <a:solidFill>
                  <a:schemeClr val="accent1"/>
                </a:solidFill>
                <a:effectLst/>
                <a:latin typeface="Arial Narrow" panose="020B0606020202030204" pitchFamily="34" charset="0"/>
              </a:rPr>
              <a:t>) </a:t>
            </a:r>
            <a:r>
              <a:rPr kumimoji="0" lang="fr-FR" altLang="fr-FR" sz="2200" b="0" i="0" u="none" strike="noStrike" cap="none" normalizeH="0" baseline="0" dirty="0" err="1">
                <a:ln>
                  <a:noFill/>
                </a:ln>
                <a:solidFill>
                  <a:schemeClr val="accent1"/>
                </a:solidFill>
                <a:effectLst/>
                <a:latin typeface="Arial Narrow" panose="020B0606020202030204" pitchFamily="34" charset="0"/>
              </a:rPr>
              <a:t>each</a:t>
            </a:r>
            <a:r>
              <a:rPr kumimoji="0" lang="fr-FR" altLang="fr-FR" sz="2200" b="0" i="0" u="none" strike="noStrike" cap="none" normalizeH="0" baseline="0" dirty="0">
                <a:ln>
                  <a:noFill/>
                </a:ln>
                <a:solidFill>
                  <a:schemeClr val="accent1"/>
                </a:solidFill>
                <a:effectLst/>
                <a:latin typeface="Arial Narrow" panose="020B0606020202030204" pitchFamily="34" charset="0"/>
              </a:rPr>
              <a:t> short scenario.</a:t>
            </a:r>
          </a:p>
          <a:p>
            <a:pPr marL="0" marR="0" lvl="0" indent="0" algn="l" defTabSz="914400" rtl="0" eaLnBrk="0" fontAlgn="base" latinLnBrk="0" hangingPunct="0">
              <a:lnSpc>
                <a:spcPct val="100000"/>
              </a:lnSpc>
              <a:spcBef>
                <a:spcPct val="0"/>
              </a:spcBef>
              <a:spcAft>
                <a:spcPct val="0"/>
              </a:spcAft>
              <a:buClrTx/>
              <a:buSzTx/>
              <a:tabLst/>
            </a:pPr>
            <a:r>
              <a:rPr lang="fr-FR" altLang="fr-FR" sz="2200" dirty="0">
                <a:solidFill>
                  <a:schemeClr val="accent1"/>
                </a:solidFill>
                <a:latin typeface="Arial Narrow" panose="020B0606020202030204" pitchFamily="34" charset="0"/>
              </a:rPr>
              <a:t>ii. </a:t>
            </a:r>
            <a:r>
              <a:rPr lang="fr-FR" altLang="fr-FR" sz="2200" dirty="0" err="1">
                <a:solidFill>
                  <a:schemeClr val="accent1"/>
                </a:solidFill>
                <a:latin typeface="Arial Narrow" panose="020B0606020202030204" pitchFamily="34" charset="0"/>
              </a:rPr>
              <a:t>C</a:t>
            </a:r>
            <a:r>
              <a:rPr kumimoji="0" lang="fr-FR" altLang="fr-FR" sz="2200" b="0" i="0" u="none" strike="noStrike" cap="none" normalizeH="0" baseline="0" dirty="0" err="1">
                <a:ln>
                  <a:noFill/>
                </a:ln>
                <a:solidFill>
                  <a:schemeClr val="accent1"/>
                </a:solidFill>
                <a:effectLst/>
                <a:latin typeface="Arial Narrow" panose="020B0606020202030204" pitchFamily="34" charset="0"/>
              </a:rPr>
              <a:t>hoose</a:t>
            </a:r>
            <a:r>
              <a:rPr kumimoji="0" lang="fr-FR" altLang="fr-FR" sz="2200" b="0" i="0" u="none" strike="noStrike" cap="none" normalizeH="0" baseline="0" dirty="0">
                <a:ln>
                  <a:noFill/>
                </a:ln>
                <a:solidFill>
                  <a:schemeClr val="accent1"/>
                </a:solidFill>
                <a:effectLst/>
                <a:latin typeface="Arial Narrow" panose="020B0606020202030204" pitchFamily="34" charset="0"/>
              </a:rPr>
              <a:t> the best action </a:t>
            </a:r>
            <a:r>
              <a:rPr kumimoji="0" lang="fr-FR" altLang="fr-FR" sz="2200" b="0" i="0" u="none" strike="noStrike" cap="none" normalizeH="0" baseline="0" dirty="0" err="1">
                <a:ln>
                  <a:noFill/>
                </a:ln>
                <a:solidFill>
                  <a:schemeClr val="accent1"/>
                </a:solidFill>
                <a:effectLst/>
                <a:latin typeface="Arial Narrow" panose="020B0606020202030204" pitchFamily="34" charset="0"/>
              </a:rPr>
              <a:t>between</a:t>
            </a:r>
            <a:r>
              <a:rPr kumimoji="0" lang="fr-FR" altLang="fr-FR" sz="2200" b="0" i="0" u="none" strike="noStrike" cap="none" normalizeH="0" baseline="0" dirty="0">
                <a:ln>
                  <a:noFill/>
                </a:ln>
                <a:solidFill>
                  <a:schemeClr val="accent1"/>
                </a:solidFill>
                <a:effectLst/>
                <a:latin typeface="Arial Narrow" panose="020B0606020202030204" pitchFamily="34" charset="0"/>
              </a:rPr>
              <a:t>: </a:t>
            </a:r>
            <a:r>
              <a:rPr kumimoji="0" lang="fr-FR" altLang="fr-FR" sz="2200" b="1" i="0" u="none" strike="noStrike" cap="none" normalizeH="0" baseline="0" dirty="0">
                <a:ln>
                  <a:noFill/>
                </a:ln>
                <a:solidFill>
                  <a:schemeClr val="accent1"/>
                </a:solidFill>
                <a:effectLst/>
                <a:latin typeface="Arial Narrow" panose="020B0606020202030204" pitchFamily="34" charset="0"/>
              </a:rPr>
              <a:t>👉 </a:t>
            </a:r>
            <a:r>
              <a:rPr kumimoji="0" lang="fr-FR" altLang="fr-FR" sz="2200" b="1" i="0" u="none" strike="noStrike" cap="none" normalizeH="0" baseline="0" dirty="0" err="1">
                <a:ln>
                  <a:noFill/>
                </a:ln>
                <a:solidFill>
                  <a:schemeClr val="accent1"/>
                </a:solidFill>
                <a:effectLst/>
                <a:latin typeface="Arial Narrow" panose="020B0606020202030204" pitchFamily="34" charset="0"/>
              </a:rPr>
              <a:t>Reply</a:t>
            </a:r>
            <a:r>
              <a:rPr kumimoji="0" lang="fr-FR" altLang="fr-FR" sz="2200" b="1" i="0" u="none" strike="noStrike" cap="none" normalizeH="0" baseline="0" dirty="0">
                <a:ln>
                  <a:noFill/>
                </a:ln>
                <a:solidFill>
                  <a:schemeClr val="accent1"/>
                </a:solidFill>
                <a:effectLst/>
                <a:latin typeface="Arial Narrow" panose="020B0606020202030204" pitchFamily="34" charset="0"/>
              </a:rPr>
              <a:t> 👉 </a:t>
            </a:r>
            <a:r>
              <a:rPr kumimoji="0" lang="fr-FR" altLang="fr-FR" sz="2200" b="1" i="0" u="none" strike="noStrike" cap="none" normalizeH="0" baseline="0" dirty="0" err="1">
                <a:ln>
                  <a:noFill/>
                </a:ln>
                <a:solidFill>
                  <a:schemeClr val="accent1"/>
                </a:solidFill>
                <a:effectLst/>
                <a:latin typeface="Arial Narrow" panose="020B0606020202030204" pitchFamily="34" charset="0"/>
              </a:rPr>
              <a:t>Reply</a:t>
            </a:r>
            <a:r>
              <a:rPr kumimoji="0" lang="fr-FR" altLang="fr-FR" sz="2200" b="1" i="0" u="none" strike="noStrike" cap="none" normalizeH="0" baseline="0" dirty="0">
                <a:ln>
                  <a:noFill/>
                </a:ln>
                <a:solidFill>
                  <a:schemeClr val="accent1"/>
                </a:solidFill>
                <a:effectLst/>
                <a:latin typeface="Arial Narrow" panose="020B0606020202030204" pitchFamily="34" charset="0"/>
              </a:rPr>
              <a:t> All 👉 </a:t>
            </a:r>
            <a:r>
              <a:rPr kumimoji="0" lang="fr-FR" altLang="fr-FR" sz="2200" b="1" i="0" u="none" strike="noStrike" cap="none" normalizeH="0" baseline="0" dirty="0" err="1">
                <a:ln>
                  <a:noFill/>
                </a:ln>
                <a:solidFill>
                  <a:schemeClr val="accent1"/>
                </a:solidFill>
                <a:effectLst/>
                <a:latin typeface="Arial Narrow" panose="020B0606020202030204" pitchFamily="34" charset="0"/>
              </a:rPr>
              <a:t>Forward</a:t>
            </a:r>
            <a:r>
              <a:rPr kumimoji="0" lang="fr-FR" altLang="fr-FR" sz="2200" b="1" i="0" u="none" strike="noStrike" cap="none" normalizeH="0" baseline="0" dirty="0">
                <a:ln>
                  <a:noFill/>
                </a:ln>
                <a:solidFill>
                  <a:schemeClr val="accent1"/>
                </a:solidFill>
                <a:effectLst/>
                <a:latin typeface="Arial Narrow" panose="020B0606020202030204" pitchFamily="34" charset="0"/>
              </a:rPr>
              <a:t> 👉 No </a:t>
            </a:r>
            <a:r>
              <a:rPr kumimoji="0" lang="fr-FR" altLang="fr-FR" sz="2200" b="1" i="0" u="none" strike="noStrike" cap="none" normalizeH="0" baseline="0" dirty="0" err="1">
                <a:ln>
                  <a:noFill/>
                </a:ln>
                <a:solidFill>
                  <a:schemeClr val="accent1"/>
                </a:solidFill>
                <a:effectLst/>
                <a:latin typeface="Arial Narrow" panose="020B0606020202030204" pitchFamily="34" charset="0"/>
              </a:rPr>
              <a:t>Reply</a:t>
            </a:r>
            <a:endParaRPr kumimoji="0" lang="fr-FR" altLang="fr-FR" sz="2200" b="0" i="0" u="none" strike="noStrike" cap="none" normalizeH="0" baseline="0" dirty="0">
              <a:ln>
                <a:noFill/>
              </a:ln>
              <a:solidFill>
                <a:schemeClr val="accent1"/>
              </a:solidFill>
              <a:effectLst/>
              <a:latin typeface="Arial Narrow" panose="020B0606020202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fr-FR" altLang="fr-FR" sz="2200" dirty="0">
                <a:solidFill>
                  <a:schemeClr val="accent1"/>
                </a:solidFill>
                <a:latin typeface="Arial Narrow" panose="020B0606020202030204" pitchFamily="34" charset="0"/>
              </a:rPr>
              <a:t>iii. </a:t>
            </a:r>
            <a:r>
              <a:rPr lang="fr-FR" altLang="fr-FR" sz="2200" dirty="0" err="1">
                <a:solidFill>
                  <a:schemeClr val="accent1"/>
                </a:solidFill>
                <a:latin typeface="Arial Narrow" panose="020B0606020202030204" pitchFamily="34" charset="0"/>
              </a:rPr>
              <a:t>C</a:t>
            </a:r>
            <a:r>
              <a:rPr kumimoji="0" lang="fr-FR" altLang="fr-FR" sz="2200" b="0" i="0" u="none" strike="noStrike" cap="none" normalizeH="0" baseline="0" dirty="0" err="1">
                <a:ln>
                  <a:noFill/>
                </a:ln>
                <a:solidFill>
                  <a:schemeClr val="accent1"/>
                </a:solidFill>
                <a:effectLst/>
                <a:latin typeface="Arial Narrow" panose="020B0606020202030204" pitchFamily="34" charset="0"/>
              </a:rPr>
              <a:t>hoose</a:t>
            </a:r>
            <a:r>
              <a:rPr kumimoji="0" lang="fr-FR" altLang="fr-FR" sz="2200" b="0" i="0" u="none" strike="noStrike" cap="none" normalizeH="0" baseline="0" dirty="0">
                <a:ln>
                  <a:noFill/>
                </a:ln>
                <a:solidFill>
                  <a:schemeClr val="accent1"/>
                </a:solidFill>
                <a:effectLst/>
                <a:latin typeface="Arial Narrow" panose="020B0606020202030204" pitchFamily="34" charset="0"/>
              </a:rPr>
              <a:t> a </a:t>
            </a:r>
            <a:r>
              <a:rPr kumimoji="0" lang="fr-FR" altLang="fr-FR" sz="2200" b="0" i="0" u="none" strike="noStrike" cap="none" normalizeH="0" baseline="0" dirty="0" err="1">
                <a:ln>
                  <a:noFill/>
                </a:ln>
                <a:solidFill>
                  <a:schemeClr val="accent1"/>
                </a:solidFill>
                <a:effectLst/>
                <a:latin typeface="Arial Narrow" panose="020B0606020202030204" pitchFamily="34" charset="0"/>
              </a:rPr>
              <a:t>most</a:t>
            </a:r>
            <a:r>
              <a:rPr kumimoji="0" lang="fr-FR" altLang="fr-FR" sz="2200" b="0" i="0" u="none" strike="noStrike" cap="none" normalizeH="0" baseline="0" dirty="0">
                <a:ln>
                  <a:noFill/>
                </a:ln>
                <a:solidFill>
                  <a:schemeClr val="accent1"/>
                </a:solidFill>
                <a:effectLst/>
                <a:latin typeface="Arial Narrow" panose="020B0606020202030204" pitchFamily="34" charset="0"/>
              </a:rPr>
              <a:t> </a:t>
            </a:r>
            <a:r>
              <a:rPr kumimoji="0" lang="fr-FR" altLang="fr-FR" sz="2200" b="0" i="0" u="none" strike="noStrike" cap="none" normalizeH="0" baseline="0" dirty="0" err="1">
                <a:ln>
                  <a:noFill/>
                </a:ln>
                <a:solidFill>
                  <a:schemeClr val="accent1"/>
                </a:solidFill>
                <a:effectLst/>
                <a:latin typeface="Arial Narrow" panose="020B0606020202030204" pitchFamily="34" charset="0"/>
              </a:rPr>
              <a:t>appropriate</a:t>
            </a:r>
            <a:r>
              <a:rPr kumimoji="0" lang="fr-FR" altLang="fr-FR" sz="2200" b="0" i="0" u="none" strike="noStrike" cap="none" normalizeH="0" baseline="0" dirty="0">
                <a:ln>
                  <a:noFill/>
                </a:ln>
                <a:solidFill>
                  <a:schemeClr val="accent1"/>
                </a:solidFill>
                <a:effectLst/>
                <a:latin typeface="Arial Narrow" panose="020B0606020202030204" pitchFamily="34" charset="0"/>
              </a:rPr>
              <a:t> </a:t>
            </a:r>
            <a:r>
              <a:rPr kumimoji="0" lang="fr-FR" altLang="fr-FR" sz="2200" b="1" i="0" u="none" strike="noStrike" cap="none" normalizeH="0" baseline="0" dirty="0" err="1">
                <a:ln>
                  <a:noFill/>
                </a:ln>
                <a:solidFill>
                  <a:schemeClr val="accent1"/>
                </a:solidFill>
                <a:effectLst/>
                <a:latin typeface="Arial Narrow" panose="020B0606020202030204" pitchFamily="34" charset="0"/>
              </a:rPr>
              <a:t>tone</a:t>
            </a:r>
            <a:r>
              <a:rPr kumimoji="0" lang="fr-FR" altLang="fr-FR" sz="2200" b="0" i="0" u="none" strike="noStrike" cap="none" normalizeH="0" baseline="0" dirty="0">
                <a:ln>
                  <a:noFill/>
                </a:ln>
                <a:solidFill>
                  <a:schemeClr val="accent1"/>
                </a:solidFill>
                <a:effectLst/>
                <a:latin typeface="Arial Narrow" panose="020B0606020202030204" pitchFamily="34" charset="0"/>
              </a:rPr>
              <a:t> (</a:t>
            </a:r>
            <a:r>
              <a:rPr kumimoji="0" lang="fr-FR" altLang="fr-FR" sz="2200" b="0" i="0" u="none" strike="noStrike" cap="none" normalizeH="0" baseline="0" dirty="0" err="1">
                <a:ln>
                  <a:noFill/>
                </a:ln>
                <a:solidFill>
                  <a:schemeClr val="accent1"/>
                </a:solidFill>
                <a:effectLst/>
                <a:latin typeface="Arial Narrow" panose="020B0606020202030204" pitchFamily="34" charset="0"/>
              </a:rPr>
              <a:t>formal</a:t>
            </a:r>
            <a:r>
              <a:rPr kumimoji="0" lang="fr-FR" altLang="fr-FR" sz="2200" b="0" i="0" u="none" strike="noStrike" cap="none" normalizeH="0" baseline="0" dirty="0">
                <a:ln>
                  <a:noFill/>
                </a:ln>
                <a:solidFill>
                  <a:schemeClr val="accent1"/>
                </a:solidFill>
                <a:effectLst/>
                <a:latin typeface="Arial Narrow" panose="020B0606020202030204" pitchFamily="34" charset="0"/>
              </a:rPr>
              <a:t> / neutral / </a:t>
            </a:r>
            <a:r>
              <a:rPr kumimoji="0" lang="fr-FR" altLang="fr-FR" sz="2200" b="0" i="0" u="none" strike="noStrike" cap="none" normalizeH="0" baseline="0" dirty="0" err="1">
                <a:ln>
                  <a:noFill/>
                </a:ln>
                <a:solidFill>
                  <a:schemeClr val="accent1"/>
                </a:solidFill>
                <a:effectLst/>
                <a:latin typeface="Arial Narrow" panose="020B0606020202030204" pitchFamily="34" charset="0"/>
              </a:rPr>
              <a:t>friendly</a:t>
            </a:r>
            <a:r>
              <a:rPr kumimoji="0" lang="fr-FR" altLang="fr-FR" sz="2200" b="0" i="0" u="none" strike="noStrike" cap="none" normalizeH="0" baseline="0" dirty="0">
                <a:ln>
                  <a:noFill/>
                </a:ln>
                <a:solidFill>
                  <a:schemeClr val="accent1"/>
                </a:solidFill>
                <a:effectLst/>
                <a:latin typeface="Arial Narrow" panose="020B060602020203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45516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EF7955-195E-40AE-9590-7F3E007B54E6}"/>
              </a:ext>
            </a:extLst>
          </p:cNvPr>
          <p:cNvSpPr>
            <a:spLocks noGrp="1"/>
          </p:cNvSpPr>
          <p:nvPr>
            <p:ph type="title"/>
          </p:nvPr>
        </p:nvSpPr>
        <p:spPr>
          <a:xfrm>
            <a:off x="458241" y="206188"/>
            <a:ext cx="8815761" cy="1724212"/>
          </a:xfrm>
        </p:spPr>
        <p:txBody>
          <a:bodyPr>
            <a:normAutofit fontScale="90000"/>
          </a:bodyPr>
          <a:lstStyle/>
          <a:p>
            <a:r>
              <a:rPr lang="fr-FR" sz="4700" dirty="0" err="1">
                <a:latin typeface="Arial Narrow" panose="020B0606020202030204" pitchFamily="34" charset="0"/>
              </a:rPr>
              <a:t>Exercise</a:t>
            </a:r>
            <a:r>
              <a:rPr lang="fr-FR" sz="4700" dirty="0">
                <a:latin typeface="Arial Narrow" panose="020B0606020202030204" pitchFamily="34" charset="0"/>
              </a:rPr>
              <a:t> 5: Emoji → Email</a:t>
            </a:r>
            <a:br>
              <a:rPr lang="fr-FR" b="1" dirty="0">
                <a:latin typeface="Arial Narrow" panose="020B0606020202030204" pitchFamily="34" charset="0"/>
              </a:rPr>
            </a:br>
            <a:r>
              <a:rPr lang="fr-FR" dirty="0">
                <a:latin typeface="Arial Narrow" panose="020B0606020202030204" pitchFamily="34" charset="0"/>
              </a:rPr>
              <a:t>Objective: </a:t>
            </a:r>
            <a:r>
              <a:rPr lang="fr-FR" dirty="0" err="1">
                <a:latin typeface="Arial Narrow" panose="020B0606020202030204" pitchFamily="34" charset="0"/>
              </a:rPr>
              <a:t>Transform</a:t>
            </a:r>
            <a:r>
              <a:rPr lang="fr-FR" dirty="0">
                <a:latin typeface="Arial Narrow" panose="020B0606020202030204" pitchFamily="34" charset="0"/>
              </a:rPr>
              <a:t> </a:t>
            </a:r>
            <a:r>
              <a:rPr lang="fr-FR" dirty="0" err="1">
                <a:latin typeface="Arial Narrow" panose="020B0606020202030204" pitchFamily="34" charset="0"/>
              </a:rPr>
              <a:t>informal</a:t>
            </a:r>
            <a:r>
              <a:rPr lang="fr-FR" dirty="0">
                <a:latin typeface="Arial Narrow" panose="020B0606020202030204" pitchFamily="34" charset="0"/>
              </a:rPr>
              <a:t>, emoji-</a:t>
            </a:r>
            <a:r>
              <a:rPr lang="fr-FR" dirty="0" err="1">
                <a:latin typeface="Arial Narrow" panose="020B0606020202030204" pitchFamily="34" charset="0"/>
              </a:rPr>
              <a:t>filled</a:t>
            </a:r>
            <a:r>
              <a:rPr lang="fr-FR" dirty="0">
                <a:latin typeface="Arial Narrow" panose="020B0606020202030204" pitchFamily="34" charset="0"/>
              </a:rPr>
              <a:t> messages </a:t>
            </a:r>
            <a:r>
              <a:rPr lang="fr-FR" dirty="0" err="1">
                <a:latin typeface="Arial Narrow" panose="020B0606020202030204" pitchFamily="34" charset="0"/>
              </a:rPr>
              <a:t>into</a:t>
            </a:r>
            <a:r>
              <a:rPr lang="fr-FR" dirty="0">
                <a:latin typeface="Arial Narrow" panose="020B0606020202030204" pitchFamily="34" charset="0"/>
              </a:rPr>
              <a:t> </a:t>
            </a:r>
            <a:r>
              <a:rPr lang="fr-FR" dirty="0" err="1">
                <a:latin typeface="Arial Narrow" panose="020B0606020202030204" pitchFamily="34" charset="0"/>
              </a:rPr>
              <a:t>clear</a:t>
            </a:r>
            <a:r>
              <a:rPr lang="fr-FR" dirty="0">
                <a:latin typeface="Arial Narrow" panose="020B0606020202030204" pitchFamily="34" charset="0"/>
              </a:rPr>
              <a:t>, </a:t>
            </a:r>
            <a:r>
              <a:rPr lang="fr-FR" dirty="0" err="1">
                <a:latin typeface="Arial Narrow" panose="020B0606020202030204" pitchFamily="34" charset="0"/>
              </a:rPr>
              <a:t>polite</a:t>
            </a:r>
            <a:r>
              <a:rPr lang="fr-FR" dirty="0">
                <a:latin typeface="Arial Narrow" panose="020B0606020202030204" pitchFamily="34" charset="0"/>
              </a:rPr>
              <a:t> </a:t>
            </a:r>
            <a:r>
              <a:rPr lang="fr-FR" dirty="0" err="1">
                <a:latin typeface="Arial Narrow" panose="020B0606020202030204" pitchFamily="34" charset="0"/>
              </a:rPr>
              <a:t>professional</a:t>
            </a:r>
            <a:r>
              <a:rPr lang="fr-FR" dirty="0">
                <a:latin typeface="Arial Narrow" panose="020B0606020202030204" pitchFamily="34" charset="0"/>
              </a:rPr>
              <a:t> email sentences.</a:t>
            </a:r>
            <a:br>
              <a:rPr lang="fr-FR" dirty="0">
                <a:latin typeface="Arial Narrow" panose="020B0606020202030204" pitchFamily="34" charset="0"/>
              </a:rPr>
            </a:br>
            <a:endParaRPr lang="fr-FR" dirty="0">
              <a:latin typeface="Arial Narrow" panose="020B0606020202030204" pitchFamily="34" charset="0"/>
            </a:endParaRPr>
          </a:p>
        </p:txBody>
      </p:sp>
      <p:graphicFrame>
        <p:nvGraphicFramePr>
          <p:cNvPr id="5" name="Espace réservé du contenu 4">
            <a:extLst>
              <a:ext uri="{FF2B5EF4-FFF2-40B4-BE49-F238E27FC236}">
                <a16:creationId xmlns:a16="http://schemas.microsoft.com/office/drawing/2014/main" id="{9E4ADCA0-5198-447E-AE3D-7B9299253525}"/>
              </a:ext>
            </a:extLst>
          </p:cNvPr>
          <p:cNvGraphicFramePr>
            <a:graphicFrameLocks noGrp="1"/>
          </p:cNvGraphicFramePr>
          <p:nvPr>
            <p:ph idx="1"/>
            <p:extLst>
              <p:ext uri="{D42A27DB-BD31-4B8C-83A1-F6EECF244321}">
                <p14:modId xmlns:p14="http://schemas.microsoft.com/office/powerpoint/2010/main" val="1388917913"/>
              </p:ext>
            </p:extLst>
          </p:nvPr>
        </p:nvGraphicFramePr>
        <p:xfrm>
          <a:off x="567787" y="2294536"/>
          <a:ext cx="8815761" cy="4187374"/>
        </p:xfrm>
        <a:graphic>
          <a:graphicData uri="http://schemas.openxmlformats.org/drawingml/2006/table">
            <a:tbl>
              <a:tblPr firstRow="1" firstCol="1" bandRow="1">
                <a:tableStyleId>{5C22544A-7EE6-4342-B048-85BDC9FD1C3A}</a:tableStyleId>
              </a:tblPr>
              <a:tblGrid>
                <a:gridCol w="352898">
                  <a:extLst>
                    <a:ext uri="{9D8B030D-6E8A-4147-A177-3AD203B41FA5}">
                      <a16:colId xmlns:a16="http://schemas.microsoft.com/office/drawing/2014/main" val="3489335380"/>
                    </a:ext>
                  </a:extLst>
                </a:gridCol>
                <a:gridCol w="4468071">
                  <a:extLst>
                    <a:ext uri="{9D8B030D-6E8A-4147-A177-3AD203B41FA5}">
                      <a16:colId xmlns:a16="http://schemas.microsoft.com/office/drawing/2014/main" val="2043389641"/>
                    </a:ext>
                  </a:extLst>
                </a:gridCol>
                <a:gridCol w="3994792">
                  <a:extLst>
                    <a:ext uri="{9D8B030D-6E8A-4147-A177-3AD203B41FA5}">
                      <a16:colId xmlns:a16="http://schemas.microsoft.com/office/drawing/2014/main" val="1946936252"/>
                    </a:ext>
                  </a:extLst>
                </a:gridCol>
              </a:tblGrid>
              <a:tr h="280258">
                <a:tc>
                  <a:txBody>
                    <a:bodyPr/>
                    <a:lstStyle/>
                    <a:p>
                      <a:pPr algn="ctr">
                        <a:lnSpc>
                          <a:spcPct val="107000"/>
                        </a:lnSpc>
                        <a:spcAft>
                          <a:spcPts val="0"/>
                        </a:spcAft>
                      </a:pPr>
                      <a:r>
                        <a:rPr lang="fr-FR" sz="2000" dirty="0">
                          <a:solidFill>
                            <a:schemeClr val="tx1"/>
                          </a:solidFill>
                          <a:effectLst/>
                          <a:latin typeface="Arial Narrow" panose="020B0606020202030204" pitchFamily="34" charset="0"/>
                        </a:rPr>
                        <a:t>#</a:t>
                      </a:r>
                      <a:endParaRPr lang="fr-FR" sz="20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gn="ctr">
                        <a:lnSpc>
                          <a:spcPct val="107000"/>
                        </a:lnSpc>
                        <a:spcAft>
                          <a:spcPts val="0"/>
                        </a:spcAft>
                      </a:pPr>
                      <a:r>
                        <a:rPr lang="fr-FR" sz="2000" dirty="0">
                          <a:solidFill>
                            <a:schemeClr val="tx1"/>
                          </a:solidFill>
                          <a:effectLst/>
                          <a:latin typeface="Arial Narrow" panose="020B0606020202030204" pitchFamily="34" charset="0"/>
                        </a:rPr>
                        <a:t>Informal Message (</a:t>
                      </a:r>
                      <a:r>
                        <a:rPr lang="fr-FR" sz="2000" dirty="0" err="1">
                          <a:solidFill>
                            <a:schemeClr val="tx1"/>
                          </a:solidFill>
                          <a:effectLst/>
                          <a:latin typeface="Arial Narrow" panose="020B0606020202030204" pitchFamily="34" charset="0"/>
                        </a:rPr>
                        <a:t>with</a:t>
                      </a:r>
                      <a:r>
                        <a:rPr lang="fr-FR" sz="2000" dirty="0">
                          <a:solidFill>
                            <a:schemeClr val="tx1"/>
                          </a:solidFill>
                          <a:effectLst/>
                          <a:latin typeface="Arial Narrow" panose="020B0606020202030204" pitchFamily="34" charset="0"/>
                        </a:rPr>
                        <a:t> Emojis)</a:t>
                      </a:r>
                      <a:endParaRPr lang="fr-FR" sz="20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gn="ctr">
                        <a:lnSpc>
                          <a:spcPct val="107000"/>
                        </a:lnSpc>
                        <a:spcAft>
                          <a:spcPts val="0"/>
                        </a:spcAft>
                      </a:pPr>
                      <a:r>
                        <a:rPr lang="fr-FR" sz="2000">
                          <a:solidFill>
                            <a:schemeClr val="tx1"/>
                          </a:solidFill>
                          <a:effectLst/>
                          <a:latin typeface="Arial Narrow" panose="020B0606020202030204" pitchFamily="34" charset="0"/>
                        </a:rPr>
                        <a:t>Professional Email Equivalent</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extLst>
                  <a:ext uri="{0D108BD9-81ED-4DB2-BD59-A6C34878D82A}">
                    <a16:rowId xmlns:a16="http://schemas.microsoft.com/office/drawing/2014/main" val="2939238926"/>
                  </a:ext>
                </a:extLst>
              </a:tr>
              <a:tr h="547590">
                <a:tc>
                  <a:txBody>
                    <a:bodyPr/>
                    <a:lstStyle/>
                    <a:p>
                      <a:pPr>
                        <a:lnSpc>
                          <a:spcPct val="107000"/>
                        </a:lnSpc>
                        <a:spcAft>
                          <a:spcPts val="0"/>
                        </a:spcAft>
                      </a:pPr>
                      <a:r>
                        <a:rPr lang="fr-FR" sz="2000">
                          <a:solidFill>
                            <a:schemeClr val="tx1"/>
                          </a:solidFill>
                          <a:effectLst/>
                          <a:latin typeface="Arial Narrow" panose="020B0606020202030204" pitchFamily="34" charset="0"/>
                        </a:rPr>
                        <a:t>1</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spcAft>
                          <a:spcPts val="0"/>
                        </a:spcAft>
                      </a:pPr>
                      <a:r>
                        <a:rPr lang="fr-FR" sz="2000" dirty="0">
                          <a:solidFill>
                            <a:schemeClr val="tx1"/>
                          </a:solidFill>
                          <a:effectLst/>
                          <a:latin typeface="Arial Narrow" panose="020B0606020202030204" pitchFamily="34" charset="0"/>
                        </a:rPr>
                        <a:t>😬 </a:t>
                      </a:r>
                      <a:r>
                        <a:rPr lang="en-US" sz="2000" dirty="0" err="1">
                          <a:solidFill>
                            <a:schemeClr val="tx1"/>
                          </a:solidFill>
                          <a:effectLst/>
                          <a:latin typeface="Arial Narrow" panose="020B0606020202030204" pitchFamily="34" charset="0"/>
                        </a:rPr>
                        <a:t>Sry</a:t>
                      </a:r>
                      <a:r>
                        <a:rPr lang="en-US" sz="2000" dirty="0">
                          <a:solidFill>
                            <a:schemeClr val="tx1"/>
                          </a:solidFill>
                          <a:effectLst/>
                          <a:latin typeface="Arial Narrow" panose="020B0606020202030204" pitchFamily="34" charset="0"/>
                        </a:rPr>
                        <a:t> I’m late for the meeting lol</a:t>
                      </a:r>
                      <a:endParaRPr lang="fr-FR" sz="20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spcAft>
                          <a:spcPts val="0"/>
                        </a:spcAft>
                      </a:pPr>
                      <a:r>
                        <a:rPr lang="en-US" sz="2000">
                          <a:solidFill>
                            <a:schemeClr val="tx1"/>
                          </a:solidFill>
                          <a:effectLst/>
                          <a:latin typeface="Arial Narrow" panose="020B0606020202030204" pitchFamily="34" charset="0"/>
                        </a:rPr>
                        <a:t>I apologize for being late to the meeting. Thank you for your understanding.</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extLst>
                  <a:ext uri="{0D108BD9-81ED-4DB2-BD59-A6C34878D82A}">
                    <a16:rowId xmlns:a16="http://schemas.microsoft.com/office/drawing/2014/main" val="1381090792"/>
                  </a:ext>
                </a:extLst>
              </a:tr>
              <a:tr h="308795">
                <a:tc>
                  <a:txBody>
                    <a:bodyPr/>
                    <a:lstStyle/>
                    <a:p>
                      <a:pPr>
                        <a:lnSpc>
                          <a:spcPct val="107000"/>
                        </a:lnSpc>
                        <a:spcAft>
                          <a:spcPts val="0"/>
                        </a:spcAft>
                      </a:pPr>
                      <a:r>
                        <a:rPr lang="fr-FR" sz="2000">
                          <a:solidFill>
                            <a:schemeClr val="tx1"/>
                          </a:solidFill>
                          <a:effectLst/>
                          <a:latin typeface="Arial Narrow" panose="020B0606020202030204" pitchFamily="34" charset="0"/>
                        </a:rPr>
                        <a:t>2</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spcAft>
                          <a:spcPts val="0"/>
                        </a:spcAft>
                      </a:pPr>
                      <a:r>
                        <a:rPr lang="fr-FR" sz="2000" dirty="0">
                          <a:solidFill>
                            <a:schemeClr val="tx1"/>
                          </a:solidFill>
                          <a:effectLst/>
                          <a:latin typeface="Arial Narrow" panose="020B0606020202030204" pitchFamily="34" charset="0"/>
                        </a:rPr>
                        <a:t>🎉 </a:t>
                      </a:r>
                      <a:r>
                        <a:rPr lang="en-US" sz="2000" dirty="0">
                          <a:solidFill>
                            <a:schemeClr val="tx1"/>
                          </a:solidFill>
                          <a:effectLst/>
                          <a:latin typeface="Arial Narrow" panose="020B0606020202030204" pitchFamily="34" charset="0"/>
                        </a:rPr>
                        <a:t>Thx so much for the opportunity!!</a:t>
                      </a:r>
                      <a:endParaRPr lang="fr-FR" sz="20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pPr>
                      <a:endParaRPr lang="fr-FR" sz="2000">
                        <a:solidFill>
                          <a:schemeClr val="tx1"/>
                        </a:solidFill>
                        <a:effectLst/>
                        <a:latin typeface="Arial Narrow" panose="020B0606020202030204" pitchFamily="34" charset="0"/>
                        <a:cs typeface="Times New Roman" panose="02020603050405020304" pitchFamily="18" charset="0"/>
                      </a:endParaRPr>
                    </a:p>
                  </a:txBody>
                  <a:tcPr marL="8821" marR="8821" marT="8821" marB="8821" anchor="ctr"/>
                </a:tc>
                <a:extLst>
                  <a:ext uri="{0D108BD9-81ED-4DB2-BD59-A6C34878D82A}">
                    <a16:rowId xmlns:a16="http://schemas.microsoft.com/office/drawing/2014/main" val="1311596472"/>
                  </a:ext>
                </a:extLst>
              </a:tr>
              <a:tr h="308795">
                <a:tc>
                  <a:txBody>
                    <a:bodyPr/>
                    <a:lstStyle/>
                    <a:p>
                      <a:pPr>
                        <a:lnSpc>
                          <a:spcPct val="107000"/>
                        </a:lnSpc>
                        <a:spcAft>
                          <a:spcPts val="0"/>
                        </a:spcAft>
                      </a:pPr>
                      <a:r>
                        <a:rPr lang="fr-FR" sz="2000">
                          <a:solidFill>
                            <a:schemeClr val="tx1"/>
                          </a:solidFill>
                          <a:effectLst/>
                          <a:latin typeface="Arial Narrow" panose="020B0606020202030204" pitchFamily="34" charset="0"/>
                        </a:rPr>
                        <a:t>3</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spcAft>
                          <a:spcPts val="0"/>
                        </a:spcAft>
                      </a:pPr>
                      <a:r>
                        <a:rPr lang="fr-FR" sz="2000" dirty="0">
                          <a:solidFill>
                            <a:schemeClr val="tx1"/>
                          </a:solidFill>
                          <a:effectLst/>
                          <a:latin typeface="Arial Narrow" panose="020B0606020202030204" pitchFamily="34" charset="0"/>
                        </a:rPr>
                        <a:t>😡 </a:t>
                      </a:r>
                      <a:r>
                        <a:rPr lang="fr-FR" sz="2000" dirty="0" err="1">
                          <a:solidFill>
                            <a:schemeClr val="tx1"/>
                          </a:solidFill>
                          <a:effectLst/>
                          <a:latin typeface="Arial Narrow" panose="020B0606020202030204" pitchFamily="34" charset="0"/>
                        </a:rPr>
                        <a:t>Still</a:t>
                      </a:r>
                      <a:r>
                        <a:rPr lang="fr-FR" sz="2000" dirty="0">
                          <a:solidFill>
                            <a:schemeClr val="tx1"/>
                          </a:solidFill>
                          <a:effectLst/>
                          <a:latin typeface="Arial Narrow" panose="020B0606020202030204" pitchFamily="34" charset="0"/>
                        </a:rPr>
                        <a:t> no </a:t>
                      </a:r>
                      <a:r>
                        <a:rPr lang="fr-FR" sz="2000" dirty="0" err="1">
                          <a:solidFill>
                            <a:schemeClr val="tx1"/>
                          </a:solidFill>
                          <a:effectLst/>
                          <a:latin typeface="Arial Narrow" panose="020B0606020202030204" pitchFamily="34" charset="0"/>
                        </a:rPr>
                        <a:t>reply</a:t>
                      </a:r>
                      <a:r>
                        <a:rPr lang="fr-FR" sz="2000" dirty="0">
                          <a:solidFill>
                            <a:schemeClr val="tx1"/>
                          </a:solidFill>
                          <a:effectLst/>
                          <a:latin typeface="Arial Narrow" panose="020B0606020202030204" pitchFamily="34" charset="0"/>
                        </a:rPr>
                        <a:t>??</a:t>
                      </a:r>
                      <a:endParaRPr lang="fr-FR" sz="20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pPr>
                      <a:endParaRPr lang="fr-FR" sz="2000">
                        <a:solidFill>
                          <a:schemeClr val="tx1"/>
                        </a:solidFill>
                        <a:effectLst/>
                        <a:latin typeface="Arial Narrow" panose="020B0606020202030204" pitchFamily="34" charset="0"/>
                        <a:cs typeface="Times New Roman" panose="02020603050405020304" pitchFamily="18" charset="0"/>
                      </a:endParaRPr>
                    </a:p>
                  </a:txBody>
                  <a:tcPr marL="8821" marR="8821" marT="8821" marB="8821" anchor="ctr"/>
                </a:tc>
                <a:extLst>
                  <a:ext uri="{0D108BD9-81ED-4DB2-BD59-A6C34878D82A}">
                    <a16:rowId xmlns:a16="http://schemas.microsoft.com/office/drawing/2014/main" val="2323575743"/>
                  </a:ext>
                </a:extLst>
              </a:tr>
              <a:tr h="327009">
                <a:tc>
                  <a:txBody>
                    <a:bodyPr/>
                    <a:lstStyle/>
                    <a:p>
                      <a:pPr>
                        <a:lnSpc>
                          <a:spcPct val="107000"/>
                        </a:lnSpc>
                        <a:spcAft>
                          <a:spcPts val="0"/>
                        </a:spcAft>
                      </a:pPr>
                      <a:r>
                        <a:rPr lang="fr-FR" sz="2000">
                          <a:solidFill>
                            <a:schemeClr val="tx1"/>
                          </a:solidFill>
                          <a:effectLst/>
                          <a:latin typeface="Arial Narrow" panose="020B0606020202030204" pitchFamily="34" charset="0"/>
                        </a:rPr>
                        <a:t>4</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spcAft>
                          <a:spcPts val="0"/>
                        </a:spcAft>
                      </a:pPr>
                      <a:r>
                        <a:rPr lang="fr-FR" sz="2000" dirty="0">
                          <a:solidFill>
                            <a:schemeClr val="tx1"/>
                          </a:solidFill>
                          <a:effectLst/>
                          <a:latin typeface="Arial Narrow" panose="020B0606020202030204" pitchFamily="34" charset="0"/>
                        </a:rPr>
                        <a:t>👍 </a:t>
                      </a:r>
                      <a:r>
                        <a:rPr lang="en-US" sz="2000" dirty="0">
                          <a:solidFill>
                            <a:schemeClr val="tx1"/>
                          </a:solidFill>
                          <a:effectLst/>
                          <a:latin typeface="Arial Narrow" panose="020B0606020202030204" pitchFamily="34" charset="0"/>
                        </a:rPr>
                        <a:t>Got it, see </a:t>
                      </a:r>
                      <a:r>
                        <a:rPr lang="en-US" sz="2000" dirty="0" err="1">
                          <a:solidFill>
                            <a:schemeClr val="tx1"/>
                          </a:solidFill>
                          <a:effectLst/>
                          <a:latin typeface="Arial Narrow" panose="020B0606020202030204" pitchFamily="34" charset="0"/>
                        </a:rPr>
                        <a:t>ya</a:t>
                      </a:r>
                      <a:r>
                        <a:rPr lang="en-US" sz="2000" dirty="0">
                          <a:solidFill>
                            <a:schemeClr val="tx1"/>
                          </a:solidFill>
                          <a:effectLst/>
                          <a:latin typeface="Arial Narrow" panose="020B0606020202030204" pitchFamily="34" charset="0"/>
                        </a:rPr>
                        <a:t>!</a:t>
                      </a:r>
                      <a:endParaRPr lang="fr-FR" sz="20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pPr>
                      <a:endParaRPr lang="fr-FR" sz="2000">
                        <a:solidFill>
                          <a:schemeClr val="tx1"/>
                        </a:solidFill>
                        <a:effectLst/>
                        <a:latin typeface="Arial Narrow" panose="020B0606020202030204" pitchFamily="34" charset="0"/>
                        <a:cs typeface="Times New Roman" panose="02020603050405020304" pitchFamily="18" charset="0"/>
                      </a:endParaRPr>
                    </a:p>
                  </a:txBody>
                  <a:tcPr marL="8821" marR="8821" marT="8821" marB="8821" anchor="ctr"/>
                </a:tc>
                <a:extLst>
                  <a:ext uri="{0D108BD9-81ED-4DB2-BD59-A6C34878D82A}">
                    <a16:rowId xmlns:a16="http://schemas.microsoft.com/office/drawing/2014/main" val="2598190487"/>
                  </a:ext>
                </a:extLst>
              </a:tr>
              <a:tr h="308795">
                <a:tc>
                  <a:txBody>
                    <a:bodyPr/>
                    <a:lstStyle/>
                    <a:p>
                      <a:pPr>
                        <a:lnSpc>
                          <a:spcPct val="107000"/>
                        </a:lnSpc>
                        <a:spcAft>
                          <a:spcPts val="0"/>
                        </a:spcAft>
                      </a:pPr>
                      <a:r>
                        <a:rPr lang="fr-FR" sz="2000">
                          <a:solidFill>
                            <a:schemeClr val="tx1"/>
                          </a:solidFill>
                          <a:effectLst/>
                          <a:latin typeface="Arial Narrow" panose="020B0606020202030204" pitchFamily="34" charset="0"/>
                        </a:rPr>
                        <a:t>5</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spcAft>
                          <a:spcPts val="0"/>
                        </a:spcAft>
                      </a:pPr>
                      <a:r>
                        <a:rPr lang="fr-FR" sz="2000" dirty="0">
                          <a:solidFill>
                            <a:schemeClr val="tx1"/>
                          </a:solidFill>
                          <a:effectLst/>
                          <a:latin typeface="Arial Narrow" panose="020B0606020202030204" pitchFamily="34" charset="0"/>
                        </a:rPr>
                        <a:t>😅 </a:t>
                      </a:r>
                      <a:r>
                        <a:rPr lang="en-US" sz="2000" dirty="0">
                          <a:solidFill>
                            <a:schemeClr val="tx1"/>
                          </a:solidFill>
                          <a:effectLst/>
                          <a:latin typeface="Arial Narrow" panose="020B0606020202030204" pitchFamily="34" charset="0"/>
                        </a:rPr>
                        <a:t>Forgot to attach the file, oops!</a:t>
                      </a:r>
                      <a:endParaRPr lang="fr-FR" sz="20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pPr>
                      <a:endParaRPr lang="fr-FR" sz="2000" dirty="0">
                        <a:solidFill>
                          <a:schemeClr val="tx1"/>
                        </a:solidFill>
                        <a:effectLst/>
                        <a:latin typeface="Arial Narrow" panose="020B0606020202030204" pitchFamily="34" charset="0"/>
                        <a:cs typeface="Times New Roman" panose="02020603050405020304" pitchFamily="18" charset="0"/>
                      </a:endParaRPr>
                    </a:p>
                  </a:txBody>
                  <a:tcPr marL="8821" marR="8821" marT="8821" marB="8821" anchor="ctr"/>
                </a:tc>
                <a:extLst>
                  <a:ext uri="{0D108BD9-81ED-4DB2-BD59-A6C34878D82A}">
                    <a16:rowId xmlns:a16="http://schemas.microsoft.com/office/drawing/2014/main" val="1191090903"/>
                  </a:ext>
                </a:extLst>
              </a:tr>
              <a:tr h="308795">
                <a:tc>
                  <a:txBody>
                    <a:bodyPr/>
                    <a:lstStyle/>
                    <a:p>
                      <a:pPr>
                        <a:lnSpc>
                          <a:spcPct val="107000"/>
                        </a:lnSpc>
                        <a:spcAft>
                          <a:spcPts val="0"/>
                        </a:spcAft>
                      </a:pPr>
                      <a:r>
                        <a:rPr lang="fr-FR" sz="2000">
                          <a:solidFill>
                            <a:schemeClr val="tx1"/>
                          </a:solidFill>
                          <a:effectLst/>
                          <a:latin typeface="Arial Narrow" panose="020B0606020202030204" pitchFamily="34" charset="0"/>
                        </a:rPr>
                        <a:t>6</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spcAft>
                          <a:spcPts val="0"/>
                        </a:spcAft>
                      </a:pPr>
                      <a:r>
                        <a:rPr lang="fr-FR" sz="2000">
                          <a:solidFill>
                            <a:schemeClr val="tx1"/>
                          </a:solidFill>
                          <a:effectLst/>
                          <a:latin typeface="Arial Narrow" panose="020B0606020202030204" pitchFamily="34" charset="0"/>
                        </a:rPr>
                        <a:t>🙄 </a:t>
                      </a:r>
                      <a:r>
                        <a:rPr lang="en-US" sz="2000">
                          <a:solidFill>
                            <a:schemeClr val="tx1"/>
                          </a:solidFill>
                          <a:effectLst/>
                          <a:latin typeface="Arial Narrow" panose="020B0606020202030204" pitchFamily="34" charset="0"/>
                        </a:rPr>
                        <a:t>U didn’t answer my question again…</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pPr>
                      <a:endParaRPr lang="fr-FR" sz="2000" dirty="0">
                        <a:solidFill>
                          <a:schemeClr val="tx1"/>
                        </a:solidFill>
                        <a:effectLst/>
                        <a:latin typeface="Arial Narrow" panose="020B0606020202030204" pitchFamily="34" charset="0"/>
                        <a:cs typeface="Times New Roman" panose="02020603050405020304" pitchFamily="18" charset="0"/>
                      </a:endParaRPr>
                    </a:p>
                  </a:txBody>
                  <a:tcPr marL="8821" marR="8821" marT="8821" marB="8821" anchor="ctr"/>
                </a:tc>
                <a:extLst>
                  <a:ext uri="{0D108BD9-81ED-4DB2-BD59-A6C34878D82A}">
                    <a16:rowId xmlns:a16="http://schemas.microsoft.com/office/drawing/2014/main" val="2884860474"/>
                  </a:ext>
                </a:extLst>
              </a:tr>
              <a:tr h="280258">
                <a:tc>
                  <a:txBody>
                    <a:bodyPr/>
                    <a:lstStyle/>
                    <a:p>
                      <a:pPr>
                        <a:lnSpc>
                          <a:spcPct val="107000"/>
                        </a:lnSpc>
                        <a:spcAft>
                          <a:spcPts val="0"/>
                        </a:spcAft>
                      </a:pPr>
                      <a:r>
                        <a:rPr lang="fr-FR" sz="2000">
                          <a:solidFill>
                            <a:schemeClr val="tx1"/>
                          </a:solidFill>
                          <a:effectLst/>
                          <a:latin typeface="Arial Narrow" panose="020B0606020202030204" pitchFamily="34" charset="0"/>
                        </a:rPr>
                        <a:t>7</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spcAft>
                          <a:spcPts val="0"/>
                        </a:spcAft>
                      </a:pPr>
                      <a:r>
                        <a:rPr lang="fr-FR" sz="2000">
                          <a:solidFill>
                            <a:schemeClr val="tx1"/>
                          </a:solidFill>
                          <a:effectLst/>
                          <a:latin typeface="Arial Narrow" panose="020B0606020202030204" pitchFamily="34" charset="0"/>
                        </a:rPr>
                        <a:t> 🎉 </a:t>
                      </a:r>
                      <a:r>
                        <a:rPr lang="en-US" sz="2000">
                          <a:solidFill>
                            <a:schemeClr val="tx1"/>
                          </a:solidFill>
                          <a:effectLst/>
                          <a:latin typeface="Arial Narrow" panose="020B0606020202030204" pitchFamily="34" charset="0"/>
                        </a:rPr>
                        <a:t>Yay, can’t wait to start working with u guys!</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pPr>
                      <a:endParaRPr lang="fr-FR" sz="2000" dirty="0">
                        <a:solidFill>
                          <a:schemeClr val="tx1"/>
                        </a:solidFill>
                        <a:effectLst/>
                        <a:latin typeface="Arial Narrow" panose="020B0606020202030204" pitchFamily="34" charset="0"/>
                        <a:cs typeface="Times New Roman" panose="02020603050405020304" pitchFamily="18" charset="0"/>
                      </a:endParaRPr>
                    </a:p>
                  </a:txBody>
                  <a:tcPr marL="8821" marR="8821" marT="8821" marB="8821" anchor="ctr"/>
                </a:tc>
                <a:extLst>
                  <a:ext uri="{0D108BD9-81ED-4DB2-BD59-A6C34878D82A}">
                    <a16:rowId xmlns:a16="http://schemas.microsoft.com/office/drawing/2014/main" val="2585561379"/>
                  </a:ext>
                </a:extLst>
              </a:tr>
              <a:tr h="327009">
                <a:tc>
                  <a:txBody>
                    <a:bodyPr/>
                    <a:lstStyle/>
                    <a:p>
                      <a:pPr>
                        <a:lnSpc>
                          <a:spcPct val="107000"/>
                        </a:lnSpc>
                        <a:spcAft>
                          <a:spcPts val="0"/>
                        </a:spcAft>
                      </a:pPr>
                      <a:r>
                        <a:rPr lang="fr-FR" sz="2000">
                          <a:solidFill>
                            <a:schemeClr val="tx1"/>
                          </a:solidFill>
                          <a:effectLst/>
                          <a:latin typeface="Arial Narrow" panose="020B0606020202030204" pitchFamily="34" charset="0"/>
                        </a:rPr>
                        <a:t>8</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spcAft>
                          <a:spcPts val="0"/>
                        </a:spcAft>
                      </a:pPr>
                      <a:r>
                        <a:rPr lang="fr-FR" sz="2000">
                          <a:solidFill>
                            <a:schemeClr val="tx1"/>
                          </a:solidFill>
                          <a:effectLst/>
                          <a:latin typeface="Arial Narrow" panose="020B0606020202030204" pitchFamily="34" charset="0"/>
                        </a:rPr>
                        <a:t>😔 </a:t>
                      </a:r>
                      <a:r>
                        <a:rPr lang="en-US" sz="2000">
                          <a:solidFill>
                            <a:schemeClr val="tx1"/>
                          </a:solidFill>
                          <a:effectLst/>
                          <a:latin typeface="Arial Narrow" panose="020B0606020202030204" pitchFamily="34" charset="0"/>
                        </a:rPr>
                        <a:t>Sorry but I can’t make it tomorrow</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pPr>
                      <a:endParaRPr lang="fr-FR" sz="2000" dirty="0">
                        <a:solidFill>
                          <a:schemeClr val="tx1"/>
                        </a:solidFill>
                        <a:effectLst/>
                        <a:latin typeface="Arial Narrow" panose="020B0606020202030204" pitchFamily="34" charset="0"/>
                        <a:cs typeface="Times New Roman" panose="02020603050405020304" pitchFamily="18" charset="0"/>
                      </a:endParaRPr>
                    </a:p>
                  </a:txBody>
                  <a:tcPr marL="8821" marR="8821" marT="8821" marB="8821" anchor="ctr"/>
                </a:tc>
                <a:extLst>
                  <a:ext uri="{0D108BD9-81ED-4DB2-BD59-A6C34878D82A}">
                    <a16:rowId xmlns:a16="http://schemas.microsoft.com/office/drawing/2014/main" val="4022732204"/>
                  </a:ext>
                </a:extLst>
              </a:tr>
              <a:tr h="547590">
                <a:tc>
                  <a:txBody>
                    <a:bodyPr/>
                    <a:lstStyle/>
                    <a:p>
                      <a:pPr>
                        <a:lnSpc>
                          <a:spcPct val="107000"/>
                        </a:lnSpc>
                        <a:spcAft>
                          <a:spcPts val="0"/>
                        </a:spcAft>
                      </a:pPr>
                      <a:r>
                        <a:rPr lang="fr-FR" sz="2000">
                          <a:solidFill>
                            <a:schemeClr val="tx1"/>
                          </a:solidFill>
                          <a:effectLst/>
                          <a:latin typeface="Arial Narrow" panose="020B0606020202030204" pitchFamily="34" charset="0"/>
                        </a:rPr>
                        <a:t>9</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spcAft>
                          <a:spcPts val="0"/>
                        </a:spcAft>
                      </a:pPr>
                      <a:r>
                        <a:rPr lang="fr-FR" sz="2000">
                          <a:solidFill>
                            <a:schemeClr val="tx1"/>
                          </a:solidFill>
                          <a:effectLst/>
                          <a:latin typeface="Arial Narrow" panose="020B0606020202030204" pitchFamily="34" charset="0"/>
                        </a:rPr>
                        <a:t>💡 </a:t>
                      </a:r>
                      <a:r>
                        <a:rPr lang="en-US" sz="2000">
                          <a:solidFill>
                            <a:schemeClr val="tx1"/>
                          </a:solidFill>
                          <a:effectLst/>
                          <a:latin typeface="Arial Narrow" panose="020B0606020202030204" pitchFamily="34" charset="0"/>
                        </a:rPr>
                        <a:t>Hey, just a quick reminder about our project thing!</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pPr>
                      <a:endParaRPr lang="fr-FR" sz="2000" dirty="0">
                        <a:solidFill>
                          <a:schemeClr val="tx1"/>
                        </a:solidFill>
                        <a:effectLst/>
                        <a:latin typeface="Arial Narrow" panose="020B0606020202030204" pitchFamily="34" charset="0"/>
                        <a:cs typeface="Times New Roman" panose="02020603050405020304" pitchFamily="18" charset="0"/>
                      </a:endParaRPr>
                    </a:p>
                  </a:txBody>
                  <a:tcPr marL="8821" marR="8821" marT="8821" marB="8821" anchor="ctr"/>
                </a:tc>
                <a:extLst>
                  <a:ext uri="{0D108BD9-81ED-4DB2-BD59-A6C34878D82A}">
                    <a16:rowId xmlns:a16="http://schemas.microsoft.com/office/drawing/2014/main" val="1859630664"/>
                  </a:ext>
                </a:extLst>
              </a:tr>
              <a:tr h="327009">
                <a:tc>
                  <a:txBody>
                    <a:bodyPr/>
                    <a:lstStyle/>
                    <a:p>
                      <a:pPr>
                        <a:lnSpc>
                          <a:spcPct val="107000"/>
                        </a:lnSpc>
                        <a:spcAft>
                          <a:spcPts val="0"/>
                        </a:spcAft>
                      </a:pPr>
                      <a:r>
                        <a:rPr lang="fr-FR" sz="2000">
                          <a:solidFill>
                            <a:schemeClr val="tx1"/>
                          </a:solidFill>
                          <a:effectLst/>
                          <a:latin typeface="Arial Narrow" panose="020B0606020202030204" pitchFamily="34" charset="0"/>
                        </a:rPr>
                        <a:t>10</a:t>
                      </a:r>
                      <a:endParaRPr lang="fr-FR" sz="200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spcAft>
                          <a:spcPts val="0"/>
                        </a:spcAft>
                      </a:pPr>
                      <a:r>
                        <a:rPr lang="fr-FR" sz="2000" dirty="0">
                          <a:solidFill>
                            <a:schemeClr val="tx1"/>
                          </a:solidFill>
                          <a:effectLst/>
                          <a:latin typeface="Arial Narrow" panose="020B0606020202030204" pitchFamily="34" charset="0"/>
                        </a:rPr>
                        <a:t>💬 </a:t>
                      </a:r>
                      <a:r>
                        <a:rPr lang="en-US" sz="2000" dirty="0">
                          <a:solidFill>
                            <a:schemeClr val="tx1"/>
                          </a:solidFill>
                          <a:effectLst/>
                          <a:latin typeface="Arial Narrow" panose="020B0606020202030204" pitchFamily="34" charset="0"/>
                        </a:rPr>
                        <a:t>Can u send me that info ASAP?</a:t>
                      </a:r>
                      <a:endParaRPr lang="fr-FR" sz="20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8821" marR="8821" marT="8821" marB="8821" anchor="ctr"/>
                </a:tc>
                <a:tc>
                  <a:txBody>
                    <a:bodyPr/>
                    <a:lstStyle/>
                    <a:p>
                      <a:pPr>
                        <a:lnSpc>
                          <a:spcPct val="107000"/>
                        </a:lnSpc>
                      </a:pPr>
                      <a:endParaRPr lang="fr-FR" sz="2000" dirty="0">
                        <a:solidFill>
                          <a:schemeClr val="tx1"/>
                        </a:solidFill>
                        <a:effectLst/>
                        <a:latin typeface="Arial Narrow" panose="020B0606020202030204" pitchFamily="34" charset="0"/>
                        <a:cs typeface="Times New Roman" panose="02020603050405020304" pitchFamily="18" charset="0"/>
                      </a:endParaRPr>
                    </a:p>
                  </a:txBody>
                  <a:tcPr marL="8821" marR="8821" marT="8821" marB="8821" anchor="ctr"/>
                </a:tc>
                <a:extLst>
                  <a:ext uri="{0D108BD9-81ED-4DB2-BD59-A6C34878D82A}">
                    <a16:rowId xmlns:a16="http://schemas.microsoft.com/office/drawing/2014/main" val="1404764497"/>
                  </a:ext>
                </a:extLst>
              </a:tr>
            </a:tbl>
          </a:graphicData>
        </a:graphic>
      </p:graphicFrame>
    </p:spTree>
    <p:extLst>
      <p:ext uri="{BB962C8B-B14F-4D97-AF65-F5344CB8AC3E}">
        <p14:creationId xmlns:p14="http://schemas.microsoft.com/office/powerpoint/2010/main" val="204240208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A99259E-FA51-41C7-90D1-3BCCDC23A1AF}"/>
              </a:ext>
            </a:extLst>
          </p:cNvPr>
          <p:cNvSpPr txBox="1"/>
          <p:nvPr/>
        </p:nvSpPr>
        <p:spPr>
          <a:xfrm>
            <a:off x="1917577" y="2890591"/>
            <a:ext cx="707550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4000" b="1" spc="600" dirty="0">
                <a:solidFill>
                  <a:srgbClr val="F07F09"/>
                </a:solidFill>
                <a:effectLst>
                  <a:outerShdw blurRad="38100" dist="38100" dir="2700000" algn="tl">
                    <a:srgbClr val="000000">
                      <a:alpha val="43137"/>
                    </a:srgbClr>
                  </a:outerShdw>
                </a:effectLst>
                <a:latin typeface="Arial Narrow" panose="020B0606020202030204" pitchFamily="34" charset="0"/>
              </a:rPr>
              <a:t>2</a:t>
            </a:r>
            <a:r>
              <a:rPr kumimoji="0" lang="fr-FR" sz="4000" b="1" i="0" u="none" strike="noStrike" kern="1200" cap="none" spc="600" normalizeH="0" baseline="0" noProof="0" dirty="0">
                <a:ln>
                  <a:noFill/>
                </a:ln>
                <a:solidFill>
                  <a:srgbClr val="F07F09"/>
                </a:solidFill>
                <a:effectLst>
                  <a:outerShdw blurRad="38100" dist="38100" dir="2700000" algn="tl">
                    <a:srgbClr val="000000">
                      <a:alpha val="43137"/>
                    </a:srgbClr>
                  </a:outerShdw>
                </a:effectLst>
                <a:uLnTx/>
                <a:uFillTx/>
                <a:latin typeface="Arial Narrow" panose="020B0606020202030204" pitchFamily="34" charset="0"/>
                <a:ea typeface="+mn-ea"/>
                <a:cs typeface="+mn-cs"/>
              </a:rPr>
              <a:t>.3. Forms</a:t>
            </a:r>
            <a:endParaRPr kumimoji="0" lang="fr-FR" sz="4000" b="0" i="0" u="none" strike="noStrike" kern="1200" cap="none" spc="0" normalizeH="0" baseline="0" noProof="0" dirty="0">
              <a:ln>
                <a:noFill/>
              </a:ln>
              <a:solidFill>
                <a:srgbClr val="F07F09"/>
              </a:solidFill>
              <a:effectLst/>
              <a:uLnTx/>
              <a:uFillTx/>
              <a:latin typeface="Trebuchet MS" panose="020B0603020202020204"/>
              <a:ea typeface="+mn-ea"/>
              <a:cs typeface="+mn-cs"/>
            </a:endParaRPr>
          </a:p>
        </p:txBody>
      </p:sp>
      <p:sp>
        <p:nvSpPr>
          <p:cNvPr id="3" name="Espace réservé du pied de page 2">
            <a:extLst>
              <a:ext uri="{FF2B5EF4-FFF2-40B4-BE49-F238E27FC236}">
                <a16:creationId xmlns:a16="http://schemas.microsoft.com/office/drawing/2014/main" id="{2EFD104E-FED6-8495-8CFB-E133D4FE0070}"/>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rPr>
              <a:t>DULASP Intermediate M1 2025/2026</a:t>
            </a:r>
            <a:endParaRPr kumimoji="0" lang="en-US"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929193828"/>
      </p:ext>
    </p:extLst>
  </p:cSld>
  <p:clrMapOvr>
    <a:masterClrMapping/>
  </p:clrMapOvr>
</p:sld>
</file>

<file path=ppt/theme/theme1.xml><?xml version="1.0" encoding="utf-8"?>
<a:theme xmlns:a="http://schemas.openxmlformats.org/drawingml/2006/main" name="Facette">
  <a:themeElements>
    <a:clrScheme name="Personnalisé 2">
      <a:dk1>
        <a:sysClr val="windowText" lastClr="000000"/>
      </a:dk1>
      <a:lt1>
        <a:sysClr val="window" lastClr="FFFFFF"/>
      </a:lt1>
      <a:dk2>
        <a:srgbClr val="2C3C43"/>
      </a:dk2>
      <a:lt2>
        <a:srgbClr val="EBEBEB"/>
      </a:lt2>
      <a:accent1>
        <a:srgbClr val="00A48F"/>
      </a:accent1>
      <a:accent2>
        <a:srgbClr val="002060"/>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1_Facett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21873</TotalTime>
  <Words>9313</Words>
  <Application>Microsoft Office PowerPoint</Application>
  <PresentationFormat>Grand écran</PresentationFormat>
  <Paragraphs>823</Paragraphs>
  <Slides>109</Slides>
  <Notes>0</Notes>
  <HiddenSlides>0</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109</vt:i4>
      </vt:variant>
    </vt:vector>
  </HeadingPairs>
  <TitlesOfParts>
    <vt:vector size="122" baseType="lpstr">
      <vt:lpstr>SimSun</vt:lpstr>
      <vt:lpstr>Arabic Typesetting</vt:lpstr>
      <vt:lpstr>Arial</vt:lpstr>
      <vt:lpstr>Arial MT</vt:lpstr>
      <vt:lpstr>Arial Narrow</vt:lpstr>
      <vt:lpstr>Calibri</vt:lpstr>
      <vt:lpstr>Indy Sans</vt:lpstr>
      <vt:lpstr>Times New Roman</vt:lpstr>
      <vt:lpstr>Trebuchet MS</vt:lpstr>
      <vt:lpstr>Wingdings</vt:lpstr>
      <vt:lpstr>Wingdings 3</vt:lpstr>
      <vt:lpstr>Facette</vt:lpstr>
      <vt:lpstr>1_Facette</vt:lpstr>
      <vt:lpstr>DULASP Intermediate M1Lire &amp; écrire l’anglais pratique</vt:lpstr>
      <vt:lpstr>Welcome Team!</vt:lpstr>
      <vt:lpstr>Part I. Press Reading &amp; Writing</vt:lpstr>
      <vt:lpstr>1.Press Articles </vt:lpstr>
      <vt:lpstr>Présentation PowerPoint</vt:lpstr>
      <vt:lpstr>Different types of print media </vt:lpstr>
      <vt:lpstr>Présentation PowerPoint</vt:lpstr>
      <vt:lpstr>Examples</vt:lpstr>
      <vt:lpstr>Présentation PowerPoint</vt:lpstr>
      <vt:lpstr>Présentation PowerPoint</vt:lpstr>
      <vt:lpstr>Tabloid   vs. Broadsheet  </vt:lpstr>
      <vt:lpstr>The biggest difference between the two types of paper is to be found in language </vt:lpstr>
      <vt:lpstr>Determining the Readership?</vt:lpstr>
      <vt:lpstr>Présentation PowerPoint</vt:lpstr>
      <vt:lpstr>Présentation PowerPoint</vt:lpstr>
      <vt:lpstr>Présentation PowerPoint</vt:lpstr>
      <vt:lpstr>Présentation PowerPoint</vt:lpstr>
      <vt:lpstr>I.i. Writing a Headline</vt:lpstr>
      <vt:lpstr>Présentation PowerPoint</vt:lpstr>
      <vt:lpstr>Présentation PowerPoint</vt:lpstr>
      <vt:lpstr>I.ii. Writing an Introduction</vt:lpstr>
      <vt:lpstr>Présentation PowerPoint</vt:lpstr>
      <vt:lpstr>  Ready to take up the challenge?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Warm up: Sharing your opinion</vt:lpstr>
      <vt:lpstr>Présentation PowerPoint</vt:lpstr>
      <vt:lpstr>Présentation PowerPoint</vt:lpstr>
      <vt:lpstr>Letters to the Editor: No matter what Paris does, a ‘green’ Olympics is impossible July 31, 2024 3 AM PT </vt:lpstr>
      <vt:lpstr>Présentation PowerPoint</vt:lpstr>
      <vt:lpstr>Présentation PowerPoint</vt:lpstr>
      <vt:lpstr>Présentation PowerPoint</vt:lpstr>
      <vt:lpstr>3. Cartoons &amp; Ads                   Analysing visuals</vt:lpstr>
      <vt:lpstr>Ads and Cartoons: analysing visuals</vt:lpstr>
      <vt:lpstr>Introduction:  Presenting the document</vt:lpstr>
      <vt:lpstr>Commentary:  i. Describing the layout</vt:lpstr>
      <vt:lpstr>Commentary:  ii. Analysing the visual</vt:lpstr>
      <vt:lpstr>On the lighter side  Below are some famous slogans, can you guess the brand?</vt:lpstr>
      <vt:lpstr>On the lighter side  Match the slogans with their logo</vt:lpstr>
      <vt:lpstr>Conclusion: Giving your personal opinion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Over to you</vt:lpstr>
      <vt:lpstr>Over to you</vt:lpstr>
      <vt:lpstr>Over to you</vt:lpstr>
      <vt:lpstr>Over to you</vt:lpstr>
      <vt:lpstr>Présentation PowerPoint</vt:lpstr>
      <vt:lpstr>Présentation PowerPoint</vt:lpstr>
      <vt:lpstr>Présentation PowerPoint</vt:lpstr>
      <vt:lpstr>Part II. Professional communication</vt:lpstr>
      <vt:lpstr>2.1. Professional Letters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Examples</vt:lpstr>
      <vt:lpstr>   Warm up: exercise 1</vt:lpstr>
      <vt:lpstr>   Warm up: exercise 2</vt:lpstr>
      <vt:lpstr>   Warm up: exercise 3</vt:lpstr>
      <vt:lpstr>Over to you</vt:lpstr>
      <vt:lpstr>2.2. Professional Emails</vt:lpstr>
      <vt:lpstr>Présentation PowerPoint</vt:lpstr>
      <vt:lpstr>A good hundreds of billions emails are being sent and received every day, so make your ones stand out! </vt:lpstr>
      <vt:lpstr>Présentation PowerPoint</vt:lpstr>
      <vt:lpstr>Présentation PowerPoint</vt:lpstr>
      <vt:lpstr>Exercise 1: “Fix That Email!” Challenge Objective: Spot and fix tone, layout, and grammar issues.  </vt:lpstr>
      <vt:lpstr>Exercise 2: “Email Puzzle”  Task: Put the parts in the correct order and justify your choice.</vt:lpstr>
      <vt:lpstr>Exercise 3: “Inbox Race” Objective: Choose or create the most professional subject line for each real-life situation below</vt:lpstr>
      <vt:lpstr>Exercise 4: “Reply or Forward?” Game </vt:lpstr>
      <vt:lpstr>Exercise 5: Emoji → Email Objective: Transform informal, emoji-filled messages into clear, polite professional email sentences. </vt:lpstr>
      <vt:lpstr>Présentation PowerPoint</vt:lpstr>
      <vt:lpstr>Présentation PowerPoint</vt:lpstr>
      <vt:lpstr>Different types of forms…  for different purposes</vt:lpstr>
      <vt:lpstr>Sections   What does it contain?</vt:lpstr>
      <vt:lpstr>Présentation PowerPoint</vt:lpstr>
      <vt:lpstr>Follow the instructions</vt:lpstr>
      <vt:lpstr>The language of forms </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DULASP Intermediate M1Lire &amp; écrire l’anglais pratique</dc:title>
  <dc:creator>Claire Soitin</dc:creator>
  <cp:lastModifiedBy>Claire Soitin</cp:lastModifiedBy>
  <cp:revision>58</cp:revision>
  <dcterms:created xsi:type="dcterms:W3CDTF">2020-10-03T14:30:38Z</dcterms:created>
  <dcterms:modified xsi:type="dcterms:W3CDTF">2025-11-10T10:58:36Z</dcterms:modified>
</cp:coreProperties>
</file>