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6" r:id="rId1"/>
  </p:sldMasterIdLst>
  <p:notesMasterIdLst>
    <p:notesMasterId r:id="rId14"/>
  </p:notesMasterIdLst>
  <p:sldIdLst>
    <p:sldId id="256" r:id="rId2"/>
    <p:sldId id="267" r:id="rId3"/>
    <p:sldId id="265" r:id="rId4"/>
    <p:sldId id="257" r:id="rId5"/>
    <p:sldId id="258" r:id="rId6"/>
    <p:sldId id="259" r:id="rId7"/>
    <p:sldId id="260" r:id="rId8"/>
    <p:sldId id="261" r:id="rId9"/>
    <p:sldId id="262" r:id="rId10"/>
    <p:sldId id="268" r:id="rId11"/>
    <p:sldId id="269" r:id="rId12"/>
    <p:sldId id="26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ire Semin" initials="CS" lastIdx="1" clrIdx="0">
    <p:extLst>
      <p:ext uri="{19B8F6BF-5375-455C-9EA6-DF929625EA0E}">
        <p15:presenceInfo xmlns:p15="http://schemas.microsoft.com/office/powerpoint/2012/main" userId="S-1-5-21-2016635700-1495810237-3208286788-1705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293" autoAdjust="0"/>
  </p:normalViewPr>
  <p:slideViewPr>
    <p:cSldViewPr snapToGrid="0">
      <p:cViewPr varScale="1">
        <p:scale>
          <a:sx n="63" d="100"/>
          <a:sy n="63" d="100"/>
        </p:scale>
        <p:origin x="10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28T14:23:43.786"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1579A-A8B8-4477-A251-DA7B7E20E83A}" type="datetimeFigureOut">
              <a:rPr lang="fr-FR" smtClean="0"/>
              <a:t>20/09/2022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A07C88-D5AB-4ABE-86B6-7F87E1F0E2A0}" type="slidenum">
              <a:rPr lang="fr-FR" smtClean="0"/>
              <a:t>‹N°›</a:t>
            </a:fld>
            <a:endParaRPr lang="fr-FR"/>
          </a:p>
        </p:txBody>
      </p:sp>
    </p:spTree>
    <p:extLst>
      <p:ext uri="{BB962C8B-B14F-4D97-AF65-F5344CB8AC3E}">
        <p14:creationId xmlns:p14="http://schemas.microsoft.com/office/powerpoint/2010/main" val="840943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5A07C88-D5AB-4ABE-86B6-7F87E1F0E2A0}" type="slidenum">
              <a:rPr lang="fr-FR" smtClean="0"/>
              <a:t>1</a:t>
            </a:fld>
            <a:endParaRPr lang="fr-FR"/>
          </a:p>
        </p:txBody>
      </p:sp>
    </p:spTree>
    <p:extLst>
      <p:ext uri="{BB962C8B-B14F-4D97-AF65-F5344CB8AC3E}">
        <p14:creationId xmlns:p14="http://schemas.microsoft.com/office/powerpoint/2010/main" val="1773343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err="1"/>
              <a:t>Precedent</a:t>
            </a:r>
            <a:r>
              <a:rPr lang="fr-FR" dirty="0"/>
              <a:t> </a:t>
            </a:r>
            <a:r>
              <a:rPr lang="fr-FR" dirty="0">
                <a:sym typeface="Wingdings" panose="05000000000000000000" pitchFamily="2" charset="2"/>
              </a:rPr>
              <a:t> </a:t>
            </a:r>
            <a:r>
              <a:rPr lang="fr-FR" b="1" dirty="0">
                <a:sym typeface="Wingdings" panose="05000000000000000000" pitchFamily="2" charset="2"/>
              </a:rPr>
              <a:t>Common Law </a:t>
            </a:r>
            <a:r>
              <a:rPr lang="fr-FR" dirty="0" err="1">
                <a:sym typeface="Wingdings" panose="05000000000000000000" pitchFamily="2" charset="2"/>
              </a:rPr>
              <a:t>based</a:t>
            </a:r>
            <a:r>
              <a:rPr lang="fr-FR" dirty="0">
                <a:sym typeface="Wingdings" panose="05000000000000000000" pitchFamily="2" charset="2"/>
              </a:rPr>
              <a:t> on the doctrine of </a:t>
            </a:r>
            <a:r>
              <a:rPr lang="fr-FR" b="1" dirty="0" err="1">
                <a:sym typeface="Wingdings" panose="05000000000000000000" pitchFamily="2" charset="2"/>
              </a:rPr>
              <a:t>stare</a:t>
            </a:r>
            <a:r>
              <a:rPr lang="fr-FR" b="1" dirty="0">
                <a:sym typeface="Wingdings" panose="05000000000000000000" pitchFamily="2" charset="2"/>
              </a:rPr>
              <a:t> </a:t>
            </a:r>
            <a:r>
              <a:rPr lang="fr-FR" b="1" dirty="0" err="1">
                <a:sym typeface="Wingdings" panose="05000000000000000000" pitchFamily="2" charset="2"/>
              </a:rPr>
              <a:t>decisis</a:t>
            </a:r>
            <a:r>
              <a:rPr lang="fr-FR" b="1" dirty="0">
                <a:sym typeface="Wingdings" panose="05000000000000000000" pitchFamily="2" charset="2"/>
              </a:rPr>
              <a:t>… </a:t>
            </a:r>
            <a:r>
              <a:rPr lang="fr-FR" dirty="0">
                <a:sym typeface="Wingdings" panose="05000000000000000000" pitchFamily="2" charset="2"/>
              </a:rPr>
              <a:t>/ The </a:t>
            </a:r>
            <a:r>
              <a:rPr lang="fr-FR" dirty="0" err="1">
                <a:sym typeface="Wingdings" panose="05000000000000000000" pitchFamily="2" charset="2"/>
              </a:rPr>
              <a:t>law</a:t>
            </a:r>
            <a:r>
              <a:rPr lang="fr-FR" dirty="0">
                <a:sym typeface="Wingdings" panose="05000000000000000000" pitchFamily="2" charset="2"/>
              </a:rPr>
              <a:t> = </a:t>
            </a:r>
            <a:r>
              <a:rPr lang="fr-FR" dirty="0" err="1">
                <a:sym typeface="Wingdings" panose="05000000000000000000" pitchFamily="2" charset="2"/>
              </a:rPr>
              <a:t>developed</a:t>
            </a:r>
            <a:r>
              <a:rPr lang="fr-FR" dirty="0">
                <a:sym typeface="Wingdings" panose="05000000000000000000" pitchFamily="2" charset="2"/>
              </a:rPr>
              <a:t> </a:t>
            </a:r>
            <a:r>
              <a:rPr lang="fr-FR" dirty="0" err="1">
                <a:sym typeface="Wingdings" panose="05000000000000000000" pitchFamily="2" charset="2"/>
              </a:rPr>
              <a:t>through</a:t>
            </a:r>
            <a:r>
              <a:rPr lang="fr-FR" dirty="0">
                <a:sym typeface="Wingdings" panose="05000000000000000000" pitchFamily="2" charset="2"/>
              </a:rPr>
              <a:t> </a:t>
            </a:r>
            <a:r>
              <a:rPr lang="fr-FR" dirty="0" err="1">
                <a:sym typeface="Wingdings" panose="05000000000000000000" pitchFamily="2" charset="2"/>
              </a:rPr>
              <a:t>judicial</a:t>
            </a:r>
            <a:r>
              <a:rPr lang="fr-FR" dirty="0">
                <a:sym typeface="Wingdings" panose="05000000000000000000" pitchFamily="2" charset="2"/>
              </a:rPr>
              <a:t> </a:t>
            </a:r>
            <a:r>
              <a:rPr lang="fr-FR" dirty="0" err="1">
                <a:sym typeface="Wingdings" panose="05000000000000000000" pitchFamily="2" charset="2"/>
              </a:rPr>
              <a:t>decisions</a:t>
            </a:r>
            <a:endParaRPr lang="fr-FR" dirty="0">
              <a:sym typeface="Wingdings" panose="05000000000000000000" pitchFamily="2" charset="2"/>
            </a:endParaRPr>
          </a:p>
        </p:txBody>
      </p:sp>
      <p:sp>
        <p:nvSpPr>
          <p:cNvPr id="4" name="Espace réservé du numéro de diapositive 3"/>
          <p:cNvSpPr>
            <a:spLocks noGrp="1"/>
          </p:cNvSpPr>
          <p:nvPr>
            <p:ph type="sldNum" sz="quarter" idx="5"/>
          </p:nvPr>
        </p:nvSpPr>
        <p:spPr/>
        <p:txBody>
          <a:bodyPr/>
          <a:lstStyle/>
          <a:p>
            <a:fld id="{15A07C88-D5AB-4ABE-86B6-7F87E1F0E2A0}" type="slidenum">
              <a:rPr lang="fr-FR" smtClean="0"/>
              <a:t>3</a:t>
            </a:fld>
            <a:endParaRPr lang="fr-FR"/>
          </a:p>
        </p:txBody>
      </p:sp>
    </p:spTree>
    <p:extLst>
      <p:ext uri="{BB962C8B-B14F-4D97-AF65-F5344CB8AC3E}">
        <p14:creationId xmlns:p14="http://schemas.microsoft.com/office/powerpoint/2010/main" val="853433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err="1"/>
              <a:t>These</a:t>
            </a:r>
            <a:r>
              <a:rPr lang="fr-FR" b="1" dirty="0"/>
              <a:t> </a:t>
            </a:r>
            <a:r>
              <a:rPr lang="fr-FR" b="1" dirty="0" err="1"/>
              <a:t>steps</a:t>
            </a:r>
            <a:r>
              <a:rPr lang="fr-FR" b="1" dirty="0"/>
              <a:t> </a:t>
            </a:r>
            <a:r>
              <a:rPr lang="fr-FR" b="1" dirty="0" err="1"/>
              <a:t>should</a:t>
            </a:r>
            <a:r>
              <a:rPr lang="fr-FR" b="1" dirty="0"/>
              <a:t> </a:t>
            </a:r>
            <a:r>
              <a:rPr lang="fr-FR" b="1" dirty="0" err="1"/>
              <a:t>appear</a:t>
            </a:r>
            <a:r>
              <a:rPr lang="fr-FR" b="1" dirty="0"/>
              <a:t> in </a:t>
            </a:r>
            <a:r>
              <a:rPr lang="fr-FR" b="1" dirty="0" err="1"/>
              <a:t>your</a:t>
            </a:r>
            <a:r>
              <a:rPr lang="fr-FR" b="1" dirty="0"/>
              <a:t> PPT</a:t>
            </a:r>
          </a:p>
        </p:txBody>
      </p:sp>
      <p:sp>
        <p:nvSpPr>
          <p:cNvPr id="4" name="Espace réservé du numéro de diapositive 3"/>
          <p:cNvSpPr>
            <a:spLocks noGrp="1"/>
          </p:cNvSpPr>
          <p:nvPr>
            <p:ph type="sldNum" sz="quarter" idx="5"/>
          </p:nvPr>
        </p:nvSpPr>
        <p:spPr/>
        <p:txBody>
          <a:bodyPr/>
          <a:lstStyle/>
          <a:p>
            <a:fld id="{15A07C88-D5AB-4ABE-86B6-7F87E1F0E2A0}" type="slidenum">
              <a:rPr lang="fr-FR" smtClean="0"/>
              <a:t>4</a:t>
            </a:fld>
            <a:endParaRPr lang="fr-FR"/>
          </a:p>
        </p:txBody>
      </p:sp>
    </p:spTree>
    <p:extLst>
      <p:ext uri="{BB962C8B-B14F-4D97-AF65-F5344CB8AC3E}">
        <p14:creationId xmlns:p14="http://schemas.microsoft.com/office/powerpoint/2010/main" val="699055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WHO? </a:t>
            </a:r>
            <a:r>
              <a:rPr lang="fr-FR" dirty="0" err="1"/>
              <a:t>Identify</a:t>
            </a:r>
            <a:r>
              <a:rPr lang="fr-FR" dirty="0"/>
              <a:t> the </a:t>
            </a:r>
            <a:r>
              <a:rPr lang="fr-FR" b="1" dirty="0" err="1"/>
              <a:t>appellant</a:t>
            </a:r>
            <a:r>
              <a:rPr lang="fr-FR" dirty="0"/>
              <a:t> = the </a:t>
            </a:r>
            <a:r>
              <a:rPr lang="fr-FR" b="1" dirty="0" err="1"/>
              <a:t>petitioner</a:t>
            </a:r>
            <a:r>
              <a:rPr lang="fr-FR" dirty="0"/>
              <a:t> = </a:t>
            </a:r>
            <a:r>
              <a:rPr lang="fr-FR" dirty="0" err="1"/>
              <a:t>makes</a:t>
            </a:r>
            <a:r>
              <a:rPr lang="fr-FR" dirty="0"/>
              <a:t> an </a:t>
            </a:r>
            <a:r>
              <a:rPr lang="fr-FR" dirty="0" err="1"/>
              <a:t>appeal</a:t>
            </a:r>
            <a:r>
              <a:rPr lang="fr-FR" dirty="0"/>
              <a:t> / </a:t>
            </a:r>
            <a:r>
              <a:rPr lang="fr-FR" dirty="0" err="1"/>
              <a:t>seeks</a:t>
            </a:r>
            <a:r>
              <a:rPr lang="fr-FR" dirty="0"/>
              <a:t> reversal of a </a:t>
            </a:r>
            <a:r>
              <a:rPr lang="fr-FR" dirty="0" err="1"/>
              <a:t>legal</a:t>
            </a:r>
            <a:r>
              <a:rPr lang="fr-FR" dirty="0"/>
              <a:t> </a:t>
            </a:r>
            <a:r>
              <a:rPr lang="fr-FR" dirty="0" err="1"/>
              <a:t>decision</a:t>
            </a:r>
            <a:endParaRPr lang="fr-FR" dirty="0"/>
          </a:p>
          <a:p>
            <a:r>
              <a:rPr lang="fr-FR" dirty="0"/>
              <a:t>&amp; the </a:t>
            </a:r>
            <a:r>
              <a:rPr lang="fr-FR" b="1" dirty="0" err="1"/>
              <a:t>appellee</a:t>
            </a:r>
            <a:r>
              <a:rPr lang="fr-FR" b="1" dirty="0"/>
              <a:t> </a:t>
            </a:r>
            <a:r>
              <a:rPr lang="fr-FR" b="0" dirty="0"/>
              <a:t>(= the </a:t>
            </a:r>
            <a:r>
              <a:rPr lang="fr-FR" b="1" dirty="0" err="1"/>
              <a:t>respondent</a:t>
            </a:r>
            <a:r>
              <a:rPr lang="fr-FR" b="1" dirty="0"/>
              <a:t> , </a:t>
            </a:r>
            <a:r>
              <a:rPr lang="fr-FR" b="0" dirty="0"/>
              <a:t>the </a:t>
            </a:r>
            <a:r>
              <a:rPr lang="fr-FR" b="0" dirty="0" err="1"/>
              <a:t>defendant</a:t>
            </a:r>
            <a:r>
              <a:rPr lang="fr-FR" b="0" dirty="0"/>
              <a:t> in </a:t>
            </a:r>
            <a:r>
              <a:rPr lang="fr-FR" b="0" dirty="0" err="1"/>
              <a:t>appellate</a:t>
            </a:r>
            <a:r>
              <a:rPr lang="fr-FR" b="0" dirty="0"/>
              <a:t> </a:t>
            </a:r>
            <a:r>
              <a:rPr lang="fr-FR" b="0" dirty="0" err="1"/>
              <a:t>proceeding</a:t>
            </a:r>
            <a:r>
              <a:rPr lang="fr-FR" b="0" dirty="0"/>
              <a:t>)</a:t>
            </a:r>
          </a:p>
        </p:txBody>
      </p:sp>
      <p:sp>
        <p:nvSpPr>
          <p:cNvPr id="4" name="Espace réservé du numéro de diapositive 3"/>
          <p:cNvSpPr>
            <a:spLocks noGrp="1"/>
          </p:cNvSpPr>
          <p:nvPr>
            <p:ph type="sldNum" sz="quarter" idx="5"/>
          </p:nvPr>
        </p:nvSpPr>
        <p:spPr/>
        <p:txBody>
          <a:bodyPr/>
          <a:lstStyle/>
          <a:p>
            <a:fld id="{15A07C88-D5AB-4ABE-86B6-7F87E1F0E2A0}" type="slidenum">
              <a:rPr lang="fr-FR" smtClean="0"/>
              <a:t>6</a:t>
            </a:fld>
            <a:endParaRPr lang="fr-FR"/>
          </a:p>
        </p:txBody>
      </p:sp>
    </p:spTree>
    <p:extLst>
      <p:ext uri="{BB962C8B-B14F-4D97-AF65-F5344CB8AC3E}">
        <p14:creationId xmlns:p14="http://schemas.microsoft.com/office/powerpoint/2010/main" val="3707473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 </a:t>
            </a:r>
            <a:r>
              <a:rPr lang="fr-FR" b="1" dirty="0"/>
              <a:t>reverse</a:t>
            </a:r>
            <a:r>
              <a:rPr lang="fr-FR" dirty="0"/>
              <a:t> = to cancel</a:t>
            </a:r>
          </a:p>
          <a:p>
            <a:r>
              <a:rPr lang="fr-FR" dirty="0"/>
              <a:t>To </a:t>
            </a:r>
            <a:r>
              <a:rPr lang="fr-FR" b="1" dirty="0" err="1"/>
              <a:t>remand</a:t>
            </a:r>
            <a:r>
              <a:rPr lang="fr-FR" dirty="0"/>
              <a:t> the case = to </a:t>
            </a:r>
            <a:r>
              <a:rPr lang="fr-FR" dirty="0" err="1"/>
              <a:t>send</a:t>
            </a:r>
            <a:r>
              <a:rPr lang="fr-FR" dirty="0"/>
              <a:t> </a:t>
            </a:r>
            <a:r>
              <a:rPr lang="fr-FR" dirty="0" err="1"/>
              <a:t>it</a:t>
            </a:r>
            <a:r>
              <a:rPr lang="fr-FR" dirty="0"/>
              <a:t> back to court</a:t>
            </a:r>
          </a:p>
        </p:txBody>
      </p:sp>
      <p:sp>
        <p:nvSpPr>
          <p:cNvPr id="4" name="Espace réservé du numéro de diapositive 3"/>
          <p:cNvSpPr>
            <a:spLocks noGrp="1"/>
          </p:cNvSpPr>
          <p:nvPr>
            <p:ph type="sldNum" sz="quarter" idx="5"/>
          </p:nvPr>
        </p:nvSpPr>
        <p:spPr/>
        <p:txBody>
          <a:bodyPr/>
          <a:lstStyle/>
          <a:p>
            <a:fld id="{15A07C88-D5AB-4ABE-86B6-7F87E1F0E2A0}" type="slidenum">
              <a:rPr lang="fr-FR" smtClean="0"/>
              <a:t>7</a:t>
            </a:fld>
            <a:endParaRPr lang="fr-FR"/>
          </a:p>
        </p:txBody>
      </p:sp>
    </p:spTree>
    <p:extLst>
      <p:ext uri="{BB962C8B-B14F-4D97-AF65-F5344CB8AC3E}">
        <p14:creationId xmlns:p14="http://schemas.microsoft.com/office/powerpoint/2010/main" val="3060786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err="1"/>
              <a:t>Error</a:t>
            </a:r>
            <a:r>
              <a:rPr lang="fr-FR" b="1" dirty="0"/>
              <a:t> of </a:t>
            </a:r>
            <a:r>
              <a:rPr lang="fr-FR" b="1" dirty="0" err="1"/>
              <a:t>law</a:t>
            </a:r>
            <a:r>
              <a:rPr lang="fr-FR" b="1" dirty="0"/>
              <a:t> -&gt; </a:t>
            </a:r>
            <a:r>
              <a:rPr lang="fr-FR" b="0" dirty="0"/>
              <a:t>Duncan </a:t>
            </a:r>
            <a:r>
              <a:rPr lang="fr-FR" b="0" dirty="0" err="1"/>
              <a:t>appealed</a:t>
            </a:r>
            <a:r>
              <a:rPr lang="fr-FR" b="0" dirty="0"/>
              <a:t> on the grounds </a:t>
            </a:r>
            <a:r>
              <a:rPr lang="fr-FR" b="0" dirty="0" err="1"/>
              <a:t>that</a:t>
            </a:r>
            <a:r>
              <a:rPr lang="fr-FR" b="0" dirty="0"/>
              <a:t> the state </a:t>
            </a:r>
            <a:r>
              <a:rPr lang="fr-FR" b="0" dirty="0" err="1"/>
              <a:t>had</a:t>
            </a:r>
            <a:r>
              <a:rPr lang="fr-FR" b="0" dirty="0"/>
              <a:t> </a:t>
            </a:r>
            <a:r>
              <a:rPr lang="fr-FR" b="0" dirty="0" err="1"/>
              <a:t>violated</a:t>
            </a:r>
            <a:r>
              <a:rPr lang="fr-FR" b="0" dirty="0"/>
              <a:t> the 6th &amp; 14th </a:t>
            </a:r>
            <a:r>
              <a:rPr lang="fr-FR" b="0" dirty="0" err="1"/>
              <a:t>amdts</a:t>
            </a:r>
            <a:r>
              <a:rPr lang="fr-FR" b="0" dirty="0"/>
              <a:t> </a:t>
            </a:r>
            <a:r>
              <a:rPr lang="fr-FR" b="0" dirty="0" err="1"/>
              <a:t>guaranteeing</a:t>
            </a:r>
            <a:r>
              <a:rPr lang="fr-FR" b="0" dirty="0"/>
              <a:t> </a:t>
            </a:r>
            <a:r>
              <a:rPr lang="fr-FR" b="0" dirty="0" err="1"/>
              <a:t>his</a:t>
            </a:r>
            <a:r>
              <a:rPr lang="fr-FR" b="0" dirty="0"/>
              <a:t> right to a jury trial.  </a:t>
            </a:r>
          </a:p>
          <a:p>
            <a:r>
              <a:rPr lang="fr-FR" b="1" dirty="0" err="1"/>
              <a:t>Quote</a:t>
            </a:r>
            <a:r>
              <a:rPr lang="fr-FR" b="1" dirty="0"/>
              <a:t> + </a:t>
            </a:r>
            <a:r>
              <a:rPr lang="fr-FR" b="1" dirty="0" err="1"/>
              <a:t>explanations</a:t>
            </a:r>
            <a:endParaRPr lang="fr-FR" b="1" dirty="0"/>
          </a:p>
          <a:p>
            <a:r>
              <a:rPr lang="fr-FR" dirty="0"/>
              <a:t>Duncan v. </a:t>
            </a:r>
            <a:r>
              <a:rPr lang="fr-FR" dirty="0" err="1"/>
              <a:t>Louisiana</a:t>
            </a:r>
            <a:r>
              <a:rPr lang="fr-FR" dirty="0"/>
              <a:t> </a:t>
            </a:r>
            <a:r>
              <a:rPr lang="fr-FR" dirty="0" err="1"/>
              <a:t>asked</a:t>
            </a:r>
            <a:r>
              <a:rPr lang="fr-FR" dirty="0"/>
              <a:t> the SC </a:t>
            </a:r>
            <a:r>
              <a:rPr lang="fr-FR" b="1" dirty="0"/>
              <a:t>to </a:t>
            </a:r>
            <a:r>
              <a:rPr lang="fr-FR" b="1" dirty="0" err="1"/>
              <a:t>determine</a:t>
            </a:r>
            <a:r>
              <a:rPr lang="fr-FR" b="1" dirty="0"/>
              <a:t> </a:t>
            </a:r>
            <a:r>
              <a:rPr lang="fr-FR" b="1" dirty="0" err="1"/>
              <a:t>whether</a:t>
            </a:r>
            <a:r>
              <a:rPr lang="fr-FR" b="1" dirty="0"/>
              <a:t> a state </a:t>
            </a:r>
            <a:r>
              <a:rPr lang="fr-FR" b="1" dirty="0" err="1"/>
              <a:t>could</a:t>
            </a:r>
            <a:r>
              <a:rPr lang="fr-FR" b="1" dirty="0"/>
              <a:t> </a:t>
            </a:r>
            <a:r>
              <a:rPr lang="fr-FR" b="1" dirty="0" err="1"/>
              <a:t>deny</a:t>
            </a:r>
            <a:r>
              <a:rPr lang="fr-FR" b="1" dirty="0"/>
              <a:t> </a:t>
            </a:r>
            <a:r>
              <a:rPr lang="fr-FR" b="1" dirty="0" err="1"/>
              <a:t>s.o</a:t>
            </a:r>
            <a:r>
              <a:rPr lang="fr-FR" b="1" dirty="0"/>
              <a:t> the right to a trial by jury</a:t>
            </a:r>
          </a:p>
        </p:txBody>
      </p:sp>
      <p:sp>
        <p:nvSpPr>
          <p:cNvPr id="4" name="Espace réservé du numéro de diapositive 3"/>
          <p:cNvSpPr>
            <a:spLocks noGrp="1"/>
          </p:cNvSpPr>
          <p:nvPr>
            <p:ph type="sldNum" sz="quarter" idx="5"/>
          </p:nvPr>
        </p:nvSpPr>
        <p:spPr/>
        <p:txBody>
          <a:bodyPr/>
          <a:lstStyle/>
          <a:p>
            <a:fld id="{15A07C88-D5AB-4ABE-86B6-7F87E1F0E2A0}" type="slidenum">
              <a:rPr lang="fr-FR" smtClean="0"/>
              <a:t>8</a:t>
            </a:fld>
            <a:endParaRPr lang="fr-FR"/>
          </a:p>
        </p:txBody>
      </p:sp>
    </p:spTree>
    <p:extLst>
      <p:ext uri="{BB962C8B-B14F-4D97-AF65-F5344CB8AC3E}">
        <p14:creationId xmlns:p14="http://schemas.microsoft.com/office/powerpoint/2010/main" val="363735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a:t>Some</a:t>
            </a:r>
            <a:r>
              <a:rPr lang="fr-FR" b="1" dirty="0"/>
              <a:t> </a:t>
            </a:r>
            <a:r>
              <a:rPr lang="fr-FR" b="1" dirty="0" err="1"/>
              <a:t>decisions</a:t>
            </a:r>
            <a:r>
              <a:rPr lang="fr-FR" b="1" dirty="0"/>
              <a:t> </a:t>
            </a:r>
            <a:r>
              <a:rPr lang="fr-FR" b="1" dirty="0" err="1"/>
              <a:t>were</a:t>
            </a:r>
            <a:r>
              <a:rPr lang="fr-FR" b="1" dirty="0"/>
              <a:t> </a:t>
            </a:r>
            <a:r>
              <a:rPr lang="fr-FR" b="1" dirty="0" err="1"/>
              <a:t>threatened</a:t>
            </a:r>
            <a:r>
              <a:rPr lang="fr-FR" b="1" dirty="0"/>
              <a:t> and </a:t>
            </a:r>
            <a:r>
              <a:rPr lang="fr-FR" b="1" dirty="0" err="1"/>
              <a:t>overturned</a:t>
            </a:r>
            <a:r>
              <a:rPr lang="fr-FR" b="1" dirty="0"/>
              <a:t> </a:t>
            </a:r>
            <a:r>
              <a:rPr lang="fr-FR" b="1" dirty="0">
                <a:sym typeface="Wingdings" panose="05000000000000000000" pitchFamily="2" charset="2"/>
              </a:rPr>
              <a:t></a:t>
            </a:r>
            <a:r>
              <a:rPr lang="fr-FR" b="1" dirty="0"/>
              <a:t> </a:t>
            </a:r>
            <a:r>
              <a:rPr lang="fr-FR" dirty="0"/>
              <a:t>Ex: Roe v. Wade</a:t>
            </a:r>
          </a:p>
        </p:txBody>
      </p:sp>
      <p:sp>
        <p:nvSpPr>
          <p:cNvPr id="4" name="Espace réservé du numéro de diapositive 3"/>
          <p:cNvSpPr>
            <a:spLocks noGrp="1"/>
          </p:cNvSpPr>
          <p:nvPr>
            <p:ph type="sldNum" sz="quarter" idx="5"/>
          </p:nvPr>
        </p:nvSpPr>
        <p:spPr/>
        <p:txBody>
          <a:bodyPr/>
          <a:lstStyle/>
          <a:p>
            <a:fld id="{15A07C88-D5AB-4ABE-86B6-7F87E1F0E2A0}" type="slidenum">
              <a:rPr lang="fr-FR" smtClean="0"/>
              <a:t>12</a:t>
            </a:fld>
            <a:endParaRPr lang="fr-FR"/>
          </a:p>
        </p:txBody>
      </p:sp>
    </p:spTree>
    <p:extLst>
      <p:ext uri="{BB962C8B-B14F-4D97-AF65-F5344CB8AC3E}">
        <p14:creationId xmlns:p14="http://schemas.microsoft.com/office/powerpoint/2010/main" val="855447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227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76123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46342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00383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04638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659471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831153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14588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477564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9847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33045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713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3355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91129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smtClean="0"/>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2788389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9/20/2022</a:t>
            </a:fld>
            <a:endParaRPr lang="en-US" dirty="0"/>
          </a:p>
        </p:txBody>
      </p:sp>
    </p:spTree>
    <p:extLst>
      <p:ext uri="{BB962C8B-B14F-4D97-AF65-F5344CB8AC3E}">
        <p14:creationId xmlns:p14="http://schemas.microsoft.com/office/powerpoint/2010/main" val="3365224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9/20/2022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5006370"/>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How to </a:t>
            </a:r>
            <a:r>
              <a:rPr lang="fr-FR" dirty="0" err="1"/>
              <a:t>brief</a:t>
            </a:r>
            <a:r>
              <a:rPr lang="fr-FR" dirty="0"/>
              <a:t> a case</a:t>
            </a:r>
          </a:p>
        </p:txBody>
      </p:sp>
      <p:sp>
        <p:nvSpPr>
          <p:cNvPr id="3" name="Sous-titre 2"/>
          <p:cNvSpPr>
            <a:spLocks noGrp="1"/>
          </p:cNvSpPr>
          <p:nvPr>
            <p:ph type="subTitle" idx="1"/>
          </p:nvPr>
        </p:nvSpPr>
        <p:spPr>
          <a:xfrm>
            <a:off x="1507067" y="4050836"/>
            <a:ext cx="7766936" cy="2027992"/>
          </a:xfrm>
        </p:spPr>
        <p:txBody>
          <a:bodyPr>
            <a:normAutofit/>
          </a:bodyPr>
          <a:lstStyle/>
          <a:p>
            <a:r>
              <a:rPr lang="fr-FR" dirty="0"/>
              <a:t>Annabel Mangin</a:t>
            </a:r>
          </a:p>
          <a:p>
            <a:r>
              <a:rPr lang="fr-FR" dirty="0"/>
              <a:t>Claire </a:t>
            </a:r>
            <a:r>
              <a:rPr lang="fr-FR" dirty="0" err="1"/>
              <a:t>Semin</a:t>
            </a:r>
            <a:endParaRPr lang="fr-FR" dirty="0"/>
          </a:p>
          <a:p>
            <a:r>
              <a:rPr lang="fr-FR" i="1" dirty="0" err="1"/>
              <a:t>Semester</a:t>
            </a:r>
            <a:r>
              <a:rPr lang="fr-FR" dirty="0"/>
              <a:t> 5</a:t>
            </a:r>
          </a:p>
          <a:p>
            <a:endParaRPr lang="fr-FR" dirty="0"/>
          </a:p>
        </p:txBody>
      </p:sp>
    </p:spTree>
    <p:extLst>
      <p:ext uri="{BB962C8B-B14F-4D97-AF65-F5344CB8AC3E}">
        <p14:creationId xmlns:p14="http://schemas.microsoft.com/office/powerpoint/2010/main" val="4099673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87B8A1-088D-4361-AD85-38F0E22A47AD}"/>
              </a:ext>
            </a:extLst>
          </p:cNvPr>
          <p:cNvSpPr>
            <a:spLocks noGrp="1"/>
          </p:cNvSpPr>
          <p:nvPr>
            <p:ph type="title"/>
          </p:nvPr>
        </p:nvSpPr>
        <p:spPr/>
        <p:txBody>
          <a:bodyPr/>
          <a:lstStyle/>
          <a:p>
            <a:r>
              <a:rPr lang="fr-FR" dirty="0"/>
              <a:t>REASONING</a:t>
            </a:r>
          </a:p>
        </p:txBody>
      </p:sp>
      <p:sp>
        <p:nvSpPr>
          <p:cNvPr id="3" name="Espace réservé du contenu 2">
            <a:extLst>
              <a:ext uri="{FF2B5EF4-FFF2-40B4-BE49-F238E27FC236}">
                <a16:creationId xmlns:a16="http://schemas.microsoft.com/office/drawing/2014/main" id="{83561D92-AA1E-47F2-BAE1-FAC63F589943}"/>
              </a:ext>
            </a:extLst>
          </p:cNvPr>
          <p:cNvSpPr>
            <a:spLocks noGrp="1"/>
          </p:cNvSpPr>
          <p:nvPr>
            <p:ph idx="1"/>
          </p:nvPr>
        </p:nvSpPr>
        <p:spPr>
          <a:xfrm>
            <a:off x="677334" y="1541721"/>
            <a:ext cx="8838806" cy="4499641"/>
          </a:xfrm>
        </p:spPr>
        <p:txBody>
          <a:bodyPr>
            <a:normAutofit fontScale="85000" lnSpcReduction="10000"/>
          </a:bodyPr>
          <a:lstStyle/>
          <a:p>
            <a:pPr marL="0" indent="0">
              <a:buNone/>
            </a:pPr>
            <a:r>
              <a:rPr lang="en-US" b="1" dirty="0">
                <a:solidFill>
                  <a:srgbClr val="FF0000"/>
                </a:solidFill>
                <a:latin typeface="Arial" panose="020B0604020202020204" pitchFamily="34" charset="0"/>
                <a:cs typeface="Arial" panose="020B0604020202020204" pitchFamily="34" charset="0"/>
              </a:rPr>
              <a:t>REASONING (the Court’s reasons)</a:t>
            </a:r>
          </a:p>
          <a:p>
            <a:r>
              <a:rPr lang="en-US" dirty="0">
                <a:latin typeface="Arial" panose="020B0604020202020204" pitchFamily="34" charset="0"/>
                <a:cs typeface="Arial" panose="020B0604020202020204" pitchFamily="34" charset="0"/>
              </a:rPr>
              <a:t>This is the most important part of your brief as it describes why the court ruled the way that it did. </a:t>
            </a:r>
          </a:p>
          <a:p>
            <a:r>
              <a:rPr lang="en-US" dirty="0">
                <a:latin typeface="Arial" panose="020B0604020202020204" pitchFamily="34" charset="0"/>
                <a:cs typeface="Arial" panose="020B0604020202020204" pitchFamily="34" charset="0"/>
              </a:rPr>
              <a:t>This means that you need to describe the court’s reasoning,</a:t>
            </a:r>
          </a:p>
          <a:p>
            <a:r>
              <a:rPr lang="en-US" dirty="0">
                <a:latin typeface="Arial" panose="020B0604020202020204" pitchFamily="34" charset="0"/>
                <a:cs typeface="Arial" panose="020B0604020202020204" pitchFamily="34" charset="0"/>
              </a:rPr>
              <a:t> It is the court’s justification of the holding and disposition of the case:</a:t>
            </a:r>
          </a:p>
          <a:p>
            <a:pPr marL="0" indent="0" algn="just">
              <a:buNone/>
            </a:pPr>
            <a:r>
              <a:rPr lang="en-US" b="1" i="1" dirty="0">
                <a:latin typeface="Arial" panose="020B0604020202020204" pitchFamily="34" charset="0"/>
                <a:cs typeface="Arial" panose="020B0604020202020204" pitchFamily="34" charset="0"/>
              </a:rPr>
              <a:t>The Fourteenth Amendment requires states to use trial procedures that are “fundamental,” or “essential to a fair trial.” Throughout American history, trial by jury has been regarded as an important protection against oppression, and the Bill of Rights (the Sixth Amendment) requires it of the federal government (except for petty crimes). Therefore, “all criminal cases which -- were they to be tried in a federal court -- that would come within the Sixth Amendment's guarantee” require a trial by jury.</a:t>
            </a:r>
          </a:p>
          <a:p>
            <a:pPr marL="0" indent="0" algn="just">
              <a:buNone/>
            </a:pPr>
            <a:r>
              <a:rPr lang="en-US" b="1" i="1" dirty="0">
                <a:latin typeface="Arial" panose="020B0604020202020204" pitchFamily="34" charset="0"/>
                <a:cs typeface="Arial" panose="020B0604020202020204" pitchFamily="34" charset="0"/>
              </a:rPr>
              <a:t>This guarantee extends to all “serious” crimes, but not to “petty” crimes. Regardless of the sentence actually imposed, all other states grant a jury trial in cases in which the possible penalty is greater than one year in prison, and the federal practice is to provide juries for crimes punishable by more than six months imprisonment. Therefore, a crime punishable by as much as two years in prison is not petty, but serious, and requires a jury trial (unless the defendant waives this right).</a:t>
            </a:r>
          </a:p>
          <a:p>
            <a:endParaRPr lang="fr-FR" b="1" dirty="0"/>
          </a:p>
          <a:p>
            <a:pPr marL="0" indent="0" algn="just">
              <a:buNone/>
            </a:pPr>
            <a:endParaRPr lang="en-US" b="1" i="1" dirty="0">
              <a:latin typeface="Arial" panose="020B060402020202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097548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93D3BF-F998-49D8-83A2-426CB551757A}"/>
              </a:ext>
            </a:extLst>
          </p:cNvPr>
          <p:cNvSpPr>
            <a:spLocks noGrp="1"/>
          </p:cNvSpPr>
          <p:nvPr>
            <p:ph type="ctrTitle"/>
          </p:nvPr>
        </p:nvSpPr>
        <p:spPr/>
        <p:txBody>
          <a:bodyPr/>
          <a:lstStyle/>
          <a:p>
            <a:pPr algn="l"/>
            <a:r>
              <a:rPr lang="fr-FR" dirty="0"/>
              <a:t>CONCURRING and DISSENTING OPINION(S)</a:t>
            </a:r>
          </a:p>
        </p:txBody>
      </p:sp>
      <p:sp>
        <p:nvSpPr>
          <p:cNvPr id="3" name="Sous-titre 2">
            <a:extLst>
              <a:ext uri="{FF2B5EF4-FFF2-40B4-BE49-F238E27FC236}">
                <a16:creationId xmlns:a16="http://schemas.microsoft.com/office/drawing/2014/main" id="{3777BB20-6C6A-41B2-9E91-D22D0CD66E73}"/>
              </a:ext>
            </a:extLst>
          </p:cNvPr>
          <p:cNvSpPr>
            <a:spLocks noGrp="1"/>
          </p:cNvSpPr>
          <p:nvPr>
            <p:ph type="subTitle" idx="1"/>
          </p:nvPr>
        </p:nvSpPr>
        <p:spPr>
          <a:xfrm>
            <a:off x="1507067" y="4050832"/>
            <a:ext cx="7766936" cy="2500887"/>
          </a:xfrm>
        </p:spPr>
        <p:txBody>
          <a:bodyPr>
            <a:normAutofit fontScale="70000" lnSpcReduction="20000"/>
          </a:bodyPr>
          <a:lstStyle/>
          <a:p>
            <a:endParaRPr lang="en-US" dirty="0"/>
          </a:p>
          <a:p>
            <a:pPr algn="just"/>
            <a:r>
              <a:rPr lang="en-US" sz="3100" b="1" dirty="0">
                <a:solidFill>
                  <a:srgbClr val="FF0000"/>
                </a:solidFill>
              </a:rPr>
              <a:t>Concurring opinion</a:t>
            </a:r>
            <a:r>
              <a:rPr lang="en-US" sz="3100" dirty="0"/>
              <a:t>, or </a:t>
            </a:r>
            <a:r>
              <a:rPr lang="en-US" sz="3100" dirty="0">
                <a:solidFill>
                  <a:srgbClr val="FF0000"/>
                </a:solidFill>
              </a:rPr>
              <a:t>concurrence</a:t>
            </a:r>
            <a:r>
              <a:rPr lang="en-US" sz="3100" dirty="0"/>
              <a:t>, is </a:t>
            </a:r>
            <a:r>
              <a:rPr lang="en-US" sz="3100" b="1" dirty="0"/>
              <a:t>the separate judicial opinion of an appellate judge who voted with the majority</a:t>
            </a:r>
            <a:r>
              <a:rPr lang="en-US" sz="3100" dirty="0"/>
              <a:t>. </a:t>
            </a:r>
          </a:p>
          <a:p>
            <a:pPr algn="just"/>
            <a:r>
              <a:rPr lang="en-US" sz="3100" b="1" dirty="0">
                <a:solidFill>
                  <a:srgbClr val="FF0000"/>
                </a:solidFill>
              </a:rPr>
              <a:t>Dissenting opinion</a:t>
            </a:r>
            <a:r>
              <a:rPr lang="en-US" sz="3100" dirty="0"/>
              <a:t>, or </a:t>
            </a:r>
            <a:r>
              <a:rPr lang="en-US" sz="3100" dirty="0">
                <a:solidFill>
                  <a:srgbClr val="FF0000"/>
                </a:solidFill>
              </a:rPr>
              <a:t>dissent</a:t>
            </a:r>
            <a:r>
              <a:rPr lang="en-US" sz="3100" dirty="0"/>
              <a:t>, is </a:t>
            </a:r>
            <a:r>
              <a:rPr lang="en-US" sz="3100" b="1" dirty="0"/>
              <a:t>the separate judicial opinion of an appellate judge who disagreed with the majority's decision</a:t>
            </a:r>
            <a:r>
              <a:rPr lang="en-US" sz="3100" dirty="0"/>
              <a:t> explaining the disagreement.</a:t>
            </a:r>
          </a:p>
          <a:p>
            <a:endParaRPr lang="fr-FR" dirty="0"/>
          </a:p>
        </p:txBody>
      </p:sp>
    </p:spTree>
    <p:extLst>
      <p:ext uri="{BB962C8B-B14F-4D97-AF65-F5344CB8AC3E}">
        <p14:creationId xmlns:p14="http://schemas.microsoft.com/office/powerpoint/2010/main" val="2254219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599"/>
            <a:ext cx="8596668" cy="1787371"/>
          </a:xfrm>
        </p:spPr>
        <p:txBody>
          <a:bodyPr>
            <a:normAutofit fontScale="90000"/>
          </a:bodyPr>
          <a:lstStyle/>
          <a:p>
            <a:r>
              <a:rPr lang="en-US" dirty="0"/>
              <a:t>ADDITIONAL COMMENTS / IMPACT OF THE COURT’S DECISION ON SOCIETY / PERSONAL IMPRESSIONS</a:t>
            </a:r>
            <a:br>
              <a:rPr lang="fr-FR" dirty="0"/>
            </a:br>
            <a:endParaRPr lang="fr-FR" sz="5400" dirty="0"/>
          </a:p>
        </p:txBody>
      </p:sp>
      <p:sp>
        <p:nvSpPr>
          <p:cNvPr id="3" name="Espace réservé du contenu 2"/>
          <p:cNvSpPr>
            <a:spLocks noGrp="1"/>
          </p:cNvSpPr>
          <p:nvPr>
            <p:ph idx="1"/>
          </p:nvPr>
        </p:nvSpPr>
        <p:spPr>
          <a:xfrm>
            <a:off x="677334" y="2645546"/>
            <a:ext cx="8596668" cy="2867487"/>
          </a:xfrm>
        </p:spPr>
        <p:txBody>
          <a:bodyPr>
            <a:normAutofit/>
          </a:bodyPr>
          <a:lstStyle/>
          <a:p>
            <a:r>
              <a:rPr lang="fr-FR" sz="2400" dirty="0" err="1">
                <a:latin typeface="Arial" panose="020B0604020202020204" pitchFamily="34" charset="0"/>
                <a:cs typeface="Arial" panose="020B0604020202020204" pitchFamily="34" charset="0"/>
              </a:rPr>
              <a:t>Evaluating</a:t>
            </a:r>
            <a:r>
              <a:rPr lang="fr-FR" sz="2400" dirty="0">
                <a:latin typeface="Arial" panose="020B0604020202020204" pitchFamily="34" charset="0"/>
                <a:cs typeface="Arial" panose="020B0604020202020204" pitchFamily="34" charset="0"/>
              </a:rPr>
              <a:t> the </a:t>
            </a:r>
            <a:r>
              <a:rPr lang="fr-FR" sz="2400" dirty="0" err="1">
                <a:latin typeface="Arial" panose="020B0604020202020204" pitchFamily="34" charset="0"/>
                <a:cs typeface="Arial" panose="020B0604020202020204" pitchFamily="34" charset="0"/>
              </a:rPr>
              <a:t>Court’s</a:t>
            </a:r>
            <a:r>
              <a:rPr lang="fr-FR" sz="2400" dirty="0">
                <a:latin typeface="Arial" panose="020B0604020202020204" pitchFamily="34" charset="0"/>
                <a:cs typeface="Arial" panose="020B0604020202020204" pitchFamily="34" charset="0"/>
              </a:rPr>
              <a:t> </a:t>
            </a:r>
            <a:r>
              <a:rPr lang="fr-FR" sz="2400" dirty="0" err="1">
                <a:latin typeface="Arial" panose="020B0604020202020204" pitchFamily="34" charset="0"/>
                <a:cs typeface="Arial" panose="020B0604020202020204" pitchFamily="34" charset="0"/>
              </a:rPr>
              <a:t>decision</a:t>
            </a:r>
            <a:r>
              <a:rPr lang="fr-FR" sz="2400" dirty="0">
                <a:latin typeface="Arial" panose="020B0604020202020204" pitchFamily="34" charset="0"/>
                <a:cs typeface="Arial" panose="020B0604020202020204" pitchFamily="34" charset="0"/>
              </a:rPr>
              <a:t> and </a:t>
            </a:r>
            <a:r>
              <a:rPr lang="fr-FR" sz="2400" dirty="0" err="1">
                <a:latin typeface="Arial" panose="020B0604020202020204" pitchFamily="34" charset="0"/>
                <a:cs typeface="Arial" panose="020B0604020202020204" pitchFamily="34" charset="0"/>
              </a:rPr>
              <a:t>its</a:t>
            </a:r>
            <a:r>
              <a:rPr lang="fr-FR" sz="2400" dirty="0">
                <a:latin typeface="Arial" panose="020B0604020202020204" pitchFamily="34" charset="0"/>
                <a:cs typeface="Arial" panose="020B0604020202020204" pitchFamily="34" charset="0"/>
              </a:rPr>
              <a:t> </a:t>
            </a:r>
            <a:r>
              <a:rPr lang="fr-FR" sz="2400" b="1" dirty="0">
                <a:latin typeface="Arial" panose="020B0604020202020204" pitchFamily="34" charset="0"/>
                <a:cs typeface="Arial" panose="020B0604020202020204" pitchFamily="34" charset="0"/>
              </a:rPr>
              <a:t>impact on society </a:t>
            </a:r>
            <a:r>
              <a:rPr lang="fr-FR" sz="2400" dirty="0">
                <a:latin typeface="Arial" panose="020B0604020202020204" pitchFamily="34" charset="0"/>
                <a:cs typeface="Arial" panose="020B0604020202020204" pitchFamily="34" charset="0"/>
              </a:rPr>
              <a:t>(in the </a:t>
            </a:r>
            <a:r>
              <a:rPr lang="fr-FR" sz="2400" dirty="0" err="1">
                <a:latin typeface="Arial" panose="020B0604020202020204" pitchFamily="34" charset="0"/>
                <a:cs typeface="Arial" panose="020B0604020202020204" pitchFamily="34" charset="0"/>
              </a:rPr>
              <a:t>past</a:t>
            </a:r>
            <a:r>
              <a:rPr lang="fr-FR" sz="2400" dirty="0">
                <a:latin typeface="Arial" panose="020B0604020202020204" pitchFamily="34" charset="0"/>
                <a:cs typeface="Arial" panose="020B0604020202020204" pitchFamily="34" charset="0"/>
              </a:rPr>
              <a:t> and </a:t>
            </a:r>
            <a:r>
              <a:rPr lang="fr-FR" sz="2400" dirty="0" err="1">
                <a:latin typeface="Arial" panose="020B0604020202020204" pitchFamily="34" charset="0"/>
                <a:cs typeface="Arial" panose="020B0604020202020204" pitchFamily="34" charset="0"/>
              </a:rPr>
              <a:t>today</a:t>
            </a:r>
            <a:r>
              <a:rPr lang="fr-FR" sz="2400" dirty="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Has the passage of time eroded the soundness of the decision? </a:t>
            </a:r>
          </a:p>
          <a:p>
            <a:r>
              <a:rPr lang="en-US" sz="2400" dirty="0">
                <a:latin typeface="Arial" panose="020B0604020202020204" pitchFamily="34" charset="0"/>
                <a:cs typeface="Arial" panose="020B0604020202020204" pitchFamily="34" charset="0"/>
              </a:rPr>
              <a:t>What do you think of the decision? Is it logical, just, fair, or otherwise? </a:t>
            </a:r>
            <a:endParaRPr lang="fr-FR" sz="2400" dirty="0">
              <a:latin typeface="Arial" panose="020B0604020202020204" pitchFamily="34" charset="0"/>
              <a:cs typeface="Arial" panose="020B0604020202020204" pitchFamily="34" charset="0"/>
            </a:endParaRPr>
          </a:p>
          <a:p>
            <a:endParaRPr lang="fr-FR" sz="2400" b="1" dirty="0"/>
          </a:p>
        </p:txBody>
      </p:sp>
    </p:spTree>
    <p:extLst>
      <p:ext uri="{BB962C8B-B14F-4D97-AF65-F5344CB8AC3E}">
        <p14:creationId xmlns:p14="http://schemas.microsoft.com/office/powerpoint/2010/main" val="2792173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Types of Case </a:t>
            </a:r>
            <a:r>
              <a:rPr lang="fr-FR" dirty="0" err="1"/>
              <a:t>Brief</a:t>
            </a:r>
            <a:endParaRPr lang="fr-FR" dirty="0"/>
          </a:p>
        </p:txBody>
      </p:sp>
      <p:sp>
        <p:nvSpPr>
          <p:cNvPr id="3" name="Espace réservé du contenu 2"/>
          <p:cNvSpPr>
            <a:spLocks noGrp="1"/>
          </p:cNvSpPr>
          <p:nvPr>
            <p:ph idx="1"/>
          </p:nvPr>
        </p:nvSpPr>
        <p:spPr/>
        <p:txBody>
          <a:bodyPr>
            <a:normAutofit lnSpcReduction="10000"/>
          </a:bodyPr>
          <a:lstStyle/>
          <a:p>
            <a:pPr marL="0" indent="0">
              <a:buNone/>
            </a:pPr>
            <a:r>
              <a:rPr lang="fr-FR" dirty="0"/>
              <a:t>There are at least </a:t>
            </a:r>
            <a:r>
              <a:rPr lang="fr-FR" dirty="0" err="1"/>
              <a:t>two</a:t>
            </a:r>
            <a:r>
              <a:rPr lang="fr-FR" dirty="0"/>
              <a:t> </a:t>
            </a:r>
            <a:r>
              <a:rPr lang="fr-FR" dirty="0" err="1"/>
              <a:t>different</a:t>
            </a:r>
            <a:r>
              <a:rPr lang="fr-FR" dirty="0"/>
              <a:t> </a:t>
            </a:r>
            <a:r>
              <a:rPr lang="fr-FR" dirty="0" err="1"/>
              <a:t>senses</a:t>
            </a:r>
            <a:r>
              <a:rPr lang="fr-FR" dirty="0"/>
              <a:t> in </a:t>
            </a:r>
            <a:r>
              <a:rPr lang="fr-FR" dirty="0" err="1"/>
              <a:t>which</a:t>
            </a:r>
            <a:r>
              <a:rPr lang="fr-FR" dirty="0"/>
              <a:t> the </a:t>
            </a:r>
            <a:r>
              <a:rPr lang="fr-FR" dirty="0" err="1"/>
              <a:t>term</a:t>
            </a:r>
            <a:r>
              <a:rPr lang="fr-FR" dirty="0"/>
              <a:t> </a:t>
            </a:r>
            <a:r>
              <a:rPr lang="fr-FR" dirty="0" err="1"/>
              <a:t>is</a:t>
            </a:r>
            <a:r>
              <a:rPr lang="fr-FR" dirty="0"/>
              <a:t> </a:t>
            </a:r>
            <a:r>
              <a:rPr lang="fr-FR" dirty="0" err="1"/>
              <a:t>used</a:t>
            </a:r>
            <a:r>
              <a:rPr lang="fr-FR" dirty="0"/>
              <a:t>:</a:t>
            </a:r>
          </a:p>
          <a:p>
            <a:endParaRPr lang="fr-FR" dirty="0"/>
          </a:p>
          <a:p>
            <a:pPr marL="0" indent="0">
              <a:buNone/>
            </a:pPr>
            <a:r>
              <a:rPr lang="fr-FR" b="1" dirty="0" err="1"/>
              <a:t>Appellate</a:t>
            </a:r>
            <a:r>
              <a:rPr lang="fr-FR" b="1" dirty="0"/>
              <a:t> </a:t>
            </a:r>
            <a:r>
              <a:rPr lang="fr-FR" b="1" dirty="0" err="1"/>
              <a:t>brief</a:t>
            </a:r>
            <a:endParaRPr lang="fr-FR" dirty="0"/>
          </a:p>
          <a:p>
            <a:pPr algn="just"/>
            <a:r>
              <a:rPr lang="fr-FR" dirty="0"/>
              <a:t>An </a:t>
            </a:r>
            <a:r>
              <a:rPr lang="fr-FR" dirty="0" err="1"/>
              <a:t>appellate</a:t>
            </a:r>
            <a:r>
              <a:rPr lang="fr-FR" dirty="0"/>
              <a:t> </a:t>
            </a:r>
            <a:r>
              <a:rPr lang="fr-FR" dirty="0" err="1"/>
              <a:t>brief</a:t>
            </a:r>
            <a:r>
              <a:rPr lang="fr-FR" dirty="0"/>
              <a:t> </a:t>
            </a:r>
            <a:r>
              <a:rPr lang="fr-FR" dirty="0" err="1"/>
              <a:t>is</a:t>
            </a:r>
            <a:r>
              <a:rPr lang="fr-FR" dirty="0"/>
              <a:t> a </a:t>
            </a:r>
            <a:r>
              <a:rPr lang="fr-FR" dirty="0" err="1"/>
              <a:t>written</a:t>
            </a:r>
            <a:r>
              <a:rPr lang="fr-FR" dirty="0"/>
              <a:t> </a:t>
            </a:r>
            <a:r>
              <a:rPr lang="fr-FR" dirty="0" err="1"/>
              <a:t>legal</a:t>
            </a:r>
            <a:r>
              <a:rPr lang="fr-FR" dirty="0"/>
              <a:t> argument </a:t>
            </a:r>
            <a:r>
              <a:rPr lang="fr-FR" dirty="0" err="1"/>
              <a:t>presented</a:t>
            </a:r>
            <a:r>
              <a:rPr lang="fr-FR" dirty="0"/>
              <a:t> to an </a:t>
            </a:r>
            <a:r>
              <a:rPr lang="fr-FR" dirty="0" err="1"/>
              <a:t>appellate</a:t>
            </a:r>
            <a:r>
              <a:rPr lang="fr-FR" dirty="0"/>
              <a:t> court. </a:t>
            </a:r>
            <a:r>
              <a:rPr lang="fr-FR" dirty="0" err="1"/>
              <a:t>Its</a:t>
            </a:r>
            <a:r>
              <a:rPr lang="fr-FR" dirty="0"/>
              <a:t> </a:t>
            </a:r>
            <a:r>
              <a:rPr lang="fr-FR" dirty="0" err="1"/>
              <a:t>purpose</a:t>
            </a:r>
            <a:r>
              <a:rPr lang="fr-FR" dirty="0"/>
              <a:t> </a:t>
            </a:r>
            <a:r>
              <a:rPr lang="fr-FR" dirty="0" err="1"/>
              <a:t>is</a:t>
            </a:r>
            <a:r>
              <a:rPr lang="fr-FR" dirty="0"/>
              <a:t> to persuade the </a:t>
            </a:r>
            <a:r>
              <a:rPr lang="fr-FR" dirty="0" err="1"/>
              <a:t>higher</a:t>
            </a:r>
            <a:r>
              <a:rPr lang="fr-FR" dirty="0"/>
              <a:t> court to </a:t>
            </a:r>
            <a:r>
              <a:rPr lang="fr-FR" dirty="0" err="1"/>
              <a:t>uphold</a:t>
            </a:r>
            <a:r>
              <a:rPr lang="fr-FR" dirty="0"/>
              <a:t> or reverse the trial </a:t>
            </a:r>
            <a:r>
              <a:rPr lang="fr-FR" dirty="0" err="1"/>
              <a:t>court’s</a:t>
            </a:r>
            <a:r>
              <a:rPr lang="fr-FR" dirty="0"/>
              <a:t> </a:t>
            </a:r>
            <a:r>
              <a:rPr lang="fr-FR" dirty="0" err="1"/>
              <a:t>decision</a:t>
            </a:r>
            <a:r>
              <a:rPr lang="fr-FR" dirty="0"/>
              <a:t>. </a:t>
            </a:r>
            <a:r>
              <a:rPr lang="fr-FR" dirty="0" err="1"/>
              <a:t>Briefs</a:t>
            </a:r>
            <a:r>
              <a:rPr lang="fr-FR" dirty="0"/>
              <a:t> of </a:t>
            </a:r>
            <a:r>
              <a:rPr lang="fr-FR" dirty="0" err="1"/>
              <a:t>this</a:t>
            </a:r>
            <a:r>
              <a:rPr lang="fr-FR" dirty="0"/>
              <a:t> </a:t>
            </a:r>
            <a:r>
              <a:rPr lang="fr-FR" dirty="0" err="1"/>
              <a:t>kind</a:t>
            </a:r>
            <a:r>
              <a:rPr lang="fr-FR" dirty="0"/>
              <a:t> are </a:t>
            </a:r>
            <a:r>
              <a:rPr lang="fr-FR" dirty="0" err="1"/>
              <a:t>therefore</a:t>
            </a:r>
            <a:r>
              <a:rPr lang="fr-FR" dirty="0"/>
              <a:t> </a:t>
            </a:r>
            <a:r>
              <a:rPr lang="fr-FR" dirty="0" err="1"/>
              <a:t>geared</a:t>
            </a:r>
            <a:r>
              <a:rPr lang="fr-FR" dirty="0"/>
              <a:t> to </a:t>
            </a:r>
            <a:r>
              <a:rPr lang="fr-FR" dirty="0" err="1"/>
              <a:t>presenting</a:t>
            </a:r>
            <a:r>
              <a:rPr lang="fr-FR" dirty="0"/>
              <a:t> the issues </a:t>
            </a:r>
            <a:r>
              <a:rPr lang="fr-FR" dirty="0" err="1"/>
              <a:t>involved</a:t>
            </a:r>
            <a:r>
              <a:rPr lang="fr-FR" dirty="0"/>
              <a:t> in the case </a:t>
            </a:r>
            <a:r>
              <a:rPr lang="fr-FR" dirty="0" err="1"/>
              <a:t>from</a:t>
            </a:r>
            <a:r>
              <a:rPr lang="fr-FR" dirty="0"/>
              <a:t> the perspective of one </a:t>
            </a:r>
            <a:r>
              <a:rPr lang="fr-FR" dirty="0" err="1"/>
              <a:t>side</a:t>
            </a:r>
            <a:r>
              <a:rPr lang="fr-FR" dirty="0"/>
              <a:t> </a:t>
            </a:r>
            <a:r>
              <a:rPr lang="fr-FR" dirty="0" err="1"/>
              <a:t>only</a:t>
            </a:r>
            <a:r>
              <a:rPr lang="fr-FR" dirty="0"/>
              <a:t>.</a:t>
            </a:r>
          </a:p>
          <a:p>
            <a:pPr marL="0" indent="0" algn="just">
              <a:buNone/>
            </a:pPr>
            <a:r>
              <a:rPr lang="fr-FR" b="1" dirty="0" err="1"/>
              <a:t>Student</a:t>
            </a:r>
            <a:r>
              <a:rPr lang="fr-FR" b="1" dirty="0"/>
              <a:t> </a:t>
            </a:r>
            <a:r>
              <a:rPr lang="fr-FR" b="1" dirty="0" err="1"/>
              <a:t>brief</a:t>
            </a:r>
            <a:endParaRPr lang="fr-FR" dirty="0"/>
          </a:p>
          <a:p>
            <a:pPr algn="just"/>
            <a:r>
              <a:rPr lang="fr-FR" dirty="0"/>
              <a:t>A </a:t>
            </a:r>
            <a:r>
              <a:rPr lang="fr-FR" dirty="0" err="1"/>
              <a:t>student</a:t>
            </a:r>
            <a:r>
              <a:rPr lang="fr-FR" dirty="0"/>
              <a:t> </a:t>
            </a:r>
            <a:r>
              <a:rPr lang="fr-FR" dirty="0" err="1"/>
              <a:t>brief</a:t>
            </a:r>
            <a:r>
              <a:rPr lang="fr-FR" dirty="0"/>
              <a:t> </a:t>
            </a:r>
            <a:r>
              <a:rPr lang="fr-FR" dirty="0" err="1"/>
              <a:t>is</a:t>
            </a:r>
            <a:r>
              <a:rPr lang="fr-FR" dirty="0"/>
              <a:t> a short </a:t>
            </a:r>
            <a:r>
              <a:rPr lang="fr-FR" dirty="0" err="1"/>
              <a:t>summary</a:t>
            </a:r>
            <a:r>
              <a:rPr lang="fr-FR" dirty="0"/>
              <a:t> and </a:t>
            </a:r>
            <a:r>
              <a:rPr lang="fr-FR" dirty="0" err="1"/>
              <a:t>analysis</a:t>
            </a:r>
            <a:r>
              <a:rPr lang="fr-FR" dirty="0"/>
              <a:t> of the case </a:t>
            </a:r>
            <a:r>
              <a:rPr lang="fr-FR" dirty="0" err="1"/>
              <a:t>prepared</a:t>
            </a:r>
            <a:r>
              <a:rPr lang="fr-FR" dirty="0"/>
              <a:t> for use in </a:t>
            </a:r>
            <a:r>
              <a:rPr lang="fr-FR" dirty="0" err="1"/>
              <a:t>classroom</a:t>
            </a:r>
            <a:r>
              <a:rPr lang="fr-FR" dirty="0"/>
              <a:t> discussion. It </a:t>
            </a:r>
            <a:r>
              <a:rPr lang="fr-FR" dirty="0" err="1"/>
              <a:t>is</a:t>
            </a:r>
            <a:r>
              <a:rPr lang="fr-FR" dirty="0"/>
              <a:t> a set of notes, </a:t>
            </a:r>
            <a:r>
              <a:rPr lang="fr-FR" dirty="0" err="1"/>
              <a:t>presented</a:t>
            </a:r>
            <a:r>
              <a:rPr lang="fr-FR" dirty="0"/>
              <a:t> in a </a:t>
            </a:r>
            <a:r>
              <a:rPr lang="fr-FR" dirty="0" err="1"/>
              <a:t>systematic</a:t>
            </a:r>
            <a:r>
              <a:rPr lang="fr-FR" dirty="0"/>
              <a:t> </a:t>
            </a:r>
            <a:r>
              <a:rPr lang="fr-FR" dirty="0" err="1"/>
              <a:t>way</a:t>
            </a:r>
            <a:r>
              <a:rPr lang="fr-FR" dirty="0"/>
              <a:t>, in </a:t>
            </a:r>
            <a:r>
              <a:rPr lang="fr-FR" dirty="0" err="1"/>
              <a:t>order</a:t>
            </a:r>
            <a:r>
              <a:rPr lang="fr-FR" dirty="0"/>
              <a:t> to sort out the parties, </a:t>
            </a:r>
            <a:r>
              <a:rPr lang="fr-FR" dirty="0" err="1"/>
              <a:t>identify</a:t>
            </a:r>
            <a:r>
              <a:rPr lang="fr-FR" dirty="0"/>
              <a:t> the issues, </a:t>
            </a:r>
            <a:r>
              <a:rPr lang="fr-FR" dirty="0" err="1"/>
              <a:t>ascertain</a:t>
            </a:r>
            <a:r>
              <a:rPr lang="fr-FR" dirty="0"/>
              <a:t> </a:t>
            </a:r>
            <a:r>
              <a:rPr lang="fr-FR" dirty="0" err="1"/>
              <a:t>what</a:t>
            </a:r>
            <a:r>
              <a:rPr lang="fr-FR" dirty="0"/>
              <a:t> </a:t>
            </a:r>
            <a:r>
              <a:rPr lang="fr-FR" dirty="0" err="1"/>
              <a:t>was</a:t>
            </a:r>
            <a:r>
              <a:rPr lang="fr-FR" dirty="0"/>
              <a:t> </a:t>
            </a:r>
            <a:r>
              <a:rPr lang="fr-FR" dirty="0" err="1"/>
              <a:t>decided</a:t>
            </a:r>
            <a:r>
              <a:rPr lang="fr-FR" dirty="0"/>
              <a:t>, and </a:t>
            </a:r>
            <a:r>
              <a:rPr lang="fr-FR" dirty="0" err="1"/>
              <a:t>analyze</a:t>
            </a:r>
            <a:r>
              <a:rPr lang="fr-FR" dirty="0"/>
              <a:t> the </a:t>
            </a:r>
            <a:r>
              <a:rPr lang="fr-FR" dirty="0" err="1"/>
              <a:t>reasoning</a:t>
            </a:r>
            <a:r>
              <a:rPr lang="fr-FR" dirty="0"/>
              <a:t> </a:t>
            </a:r>
            <a:r>
              <a:rPr lang="fr-FR" dirty="0" err="1"/>
              <a:t>behind</a:t>
            </a:r>
            <a:r>
              <a:rPr lang="fr-FR" dirty="0"/>
              <a:t> </a:t>
            </a:r>
            <a:r>
              <a:rPr lang="fr-FR" dirty="0" err="1"/>
              <a:t>decisions</a:t>
            </a:r>
            <a:r>
              <a:rPr lang="fr-FR" dirty="0"/>
              <a:t> made by the courts.</a:t>
            </a:r>
          </a:p>
          <a:p>
            <a:pPr algn="just"/>
            <a:endParaRPr lang="fr-FR" dirty="0"/>
          </a:p>
        </p:txBody>
      </p:sp>
    </p:spTree>
    <p:extLst>
      <p:ext uri="{BB962C8B-B14F-4D97-AF65-F5344CB8AC3E}">
        <p14:creationId xmlns:p14="http://schemas.microsoft.com/office/powerpoint/2010/main" val="2530056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5400" dirty="0"/>
              <a:t>CASE BRIEF</a:t>
            </a:r>
          </a:p>
        </p:txBody>
      </p:sp>
      <p:sp>
        <p:nvSpPr>
          <p:cNvPr id="3" name="Espace réservé du contenu 2"/>
          <p:cNvSpPr>
            <a:spLocks noGrp="1"/>
          </p:cNvSpPr>
          <p:nvPr>
            <p:ph idx="1"/>
          </p:nvPr>
        </p:nvSpPr>
        <p:spPr/>
        <p:txBody>
          <a:bodyPr/>
          <a:lstStyle/>
          <a:p>
            <a:r>
              <a:rPr lang="fr-FR" dirty="0"/>
              <a:t>A long </a:t>
            </a:r>
            <a:r>
              <a:rPr lang="fr-FR" dirty="0" err="1"/>
              <a:t>used</a:t>
            </a:r>
            <a:r>
              <a:rPr lang="fr-FR" dirty="0"/>
              <a:t> </a:t>
            </a:r>
            <a:r>
              <a:rPr lang="fr-FR" dirty="0" err="1"/>
              <a:t>method</a:t>
            </a:r>
            <a:r>
              <a:rPr lang="fr-FR" dirty="0"/>
              <a:t> of </a:t>
            </a:r>
            <a:r>
              <a:rPr lang="fr-FR" dirty="0" err="1"/>
              <a:t>studying</a:t>
            </a:r>
            <a:r>
              <a:rPr lang="fr-FR" dirty="0"/>
              <a:t> </a:t>
            </a:r>
            <a:r>
              <a:rPr lang="fr-FR" dirty="0" err="1"/>
              <a:t>law</a:t>
            </a:r>
            <a:endParaRPr lang="fr-FR" dirty="0"/>
          </a:p>
          <a:p>
            <a:pPr algn="just"/>
            <a:r>
              <a:rPr lang="en-US" dirty="0"/>
              <a:t>Identify the rules of law found in court cases and analyze how courts apply these rules of law to the facts of a case in an objective and rational manner</a:t>
            </a:r>
          </a:p>
          <a:p>
            <a:pPr algn="just"/>
            <a:r>
              <a:rPr lang="en-US" u="sng" dirty="0"/>
              <a:t>Purposes</a:t>
            </a:r>
            <a:r>
              <a:rPr lang="en-US" dirty="0"/>
              <a:t>:</a:t>
            </a:r>
          </a:p>
          <a:p>
            <a:pPr>
              <a:buFont typeface="+mj-lt"/>
              <a:buAutoNum type="arabicPeriod"/>
            </a:pPr>
            <a:r>
              <a:rPr lang="en-US" dirty="0"/>
              <a:t>bringing the facts of a case back to memory in a short time</a:t>
            </a:r>
          </a:p>
          <a:p>
            <a:pPr>
              <a:buFont typeface="+mj-lt"/>
              <a:buAutoNum type="arabicPeriod"/>
            </a:pPr>
            <a:r>
              <a:rPr lang="en-US" dirty="0"/>
              <a:t>extracting from a judicial decision its future value as precedent</a:t>
            </a:r>
          </a:p>
          <a:p>
            <a:pPr>
              <a:buFont typeface="+mj-lt"/>
              <a:buAutoNum type="arabicPeriod"/>
            </a:pPr>
            <a:r>
              <a:rPr lang="en-US" dirty="0"/>
              <a:t>allowing for easier and smoother review of an area of law</a:t>
            </a:r>
            <a:endParaRPr lang="fr-FR" dirty="0"/>
          </a:p>
        </p:txBody>
      </p:sp>
    </p:spTree>
    <p:extLst>
      <p:ext uri="{BB962C8B-B14F-4D97-AF65-F5344CB8AC3E}">
        <p14:creationId xmlns:p14="http://schemas.microsoft.com/office/powerpoint/2010/main" val="1973292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5400" dirty="0"/>
              <a:t>FORMAT FOR THE BRIEF</a:t>
            </a:r>
          </a:p>
        </p:txBody>
      </p:sp>
      <p:sp>
        <p:nvSpPr>
          <p:cNvPr id="3" name="Espace réservé du contenu 2"/>
          <p:cNvSpPr>
            <a:spLocks noGrp="1"/>
          </p:cNvSpPr>
          <p:nvPr>
            <p:ph idx="1"/>
          </p:nvPr>
        </p:nvSpPr>
        <p:spPr>
          <a:xfrm>
            <a:off x="677333" y="1828800"/>
            <a:ext cx="8785644" cy="4749553"/>
          </a:xfrm>
          <a:ln>
            <a:solidFill>
              <a:schemeClr val="accent1">
                <a:lumMod val="60000"/>
                <a:lumOff val="40000"/>
              </a:schemeClr>
            </a:solidFill>
          </a:ln>
        </p:spPr>
        <p:txBody>
          <a:bodyPr>
            <a:normAutofit fontScale="92500" lnSpcReduction="10000"/>
          </a:bodyPr>
          <a:lstStyle/>
          <a:p>
            <a:pPr marL="0" indent="0">
              <a:buNone/>
            </a:pPr>
            <a:r>
              <a:rPr lang="fr-FR" dirty="0"/>
              <a:t>A </a:t>
            </a:r>
            <a:r>
              <a:rPr lang="fr-FR" dirty="0" err="1"/>
              <a:t>brief</a:t>
            </a:r>
            <a:r>
              <a:rPr lang="fr-FR" dirty="0"/>
              <a:t> </a:t>
            </a:r>
            <a:r>
              <a:rPr lang="fr-FR" dirty="0" err="1"/>
              <a:t>should</a:t>
            </a:r>
            <a:r>
              <a:rPr lang="fr-FR" dirty="0"/>
              <a:t> </a:t>
            </a:r>
            <a:r>
              <a:rPr lang="fr-FR" dirty="0" err="1"/>
              <a:t>be</a:t>
            </a:r>
            <a:r>
              <a:rPr lang="fr-FR" dirty="0"/>
              <a:t> </a:t>
            </a:r>
            <a:r>
              <a:rPr lang="fr-FR" dirty="0" err="1"/>
              <a:t>brief</a:t>
            </a:r>
            <a:r>
              <a:rPr lang="fr-FR" dirty="0"/>
              <a:t>! The objective </a:t>
            </a:r>
            <a:r>
              <a:rPr lang="fr-FR" dirty="0" err="1"/>
              <a:t>is</a:t>
            </a:r>
            <a:r>
              <a:rPr lang="fr-FR" dirty="0"/>
              <a:t> to </a:t>
            </a:r>
            <a:r>
              <a:rPr lang="fr-FR" dirty="0" err="1"/>
              <a:t>reduce</a:t>
            </a:r>
            <a:r>
              <a:rPr lang="fr-FR" dirty="0"/>
              <a:t> a </a:t>
            </a:r>
            <a:r>
              <a:rPr lang="fr-FR" dirty="0" err="1"/>
              <a:t>complex</a:t>
            </a:r>
            <a:r>
              <a:rPr lang="fr-FR" dirty="0"/>
              <a:t> case to </a:t>
            </a:r>
            <a:r>
              <a:rPr lang="fr-FR" dirty="0" err="1"/>
              <a:t>its</a:t>
            </a:r>
            <a:r>
              <a:rPr lang="fr-FR" dirty="0"/>
              <a:t> essence!</a:t>
            </a:r>
          </a:p>
          <a:p>
            <a:pPr marL="0" indent="0">
              <a:buNone/>
            </a:pPr>
            <a:r>
              <a:rPr lang="fr-FR" u="sng" dirty="0"/>
              <a:t>The basic components of a brief</a:t>
            </a:r>
            <a:r>
              <a:rPr lang="fr-FR" dirty="0"/>
              <a:t>:</a:t>
            </a:r>
          </a:p>
          <a:p>
            <a:pPr marL="0" indent="0">
              <a:buNone/>
            </a:pPr>
            <a:endParaRPr lang="fr-FR" sz="300" dirty="0"/>
          </a:p>
          <a:p>
            <a:pPr>
              <a:buFont typeface="+mj-lt"/>
              <a:buAutoNum type="arabicPeriod"/>
            </a:pPr>
            <a:r>
              <a:rPr lang="fr-FR" b="1" dirty="0"/>
              <a:t>Identification</a:t>
            </a:r>
            <a:r>
              <a:rPr lang="fr-FR" dirty="0"/>
              <a:t> (case </a:t>
            </a:r>
            <a:r>
              <a:rPr lang="fr-FR" dirty="0" err="1"/>
              <a:t>name</a:t>
            </a:r>
            <a:r>
              <a:rPr lang="fr-FR" dirty="0"/>
              <a:t>, court and date)</a:t>
            </a:r>
          </a:p>
          <a:p>
            <a:pPr>
              <a:buFont typeface="+mj-lt"/>
              <a:buAutoNum type="arabicPeriod"/>
            </a:pPr>
            <a:r>
              <a:rPr lang="fr-FR" b="1" dirty="0" err="1"/>
              <a:t>Facts</a:t>
            </a:r>
            <a:r>
              <a:rPr lang="fr-FR" b="1" dirty="0"/>
              <a:t> of the case</a:t>
            </a:r>
          </a:p>
          <a:p>
            <a:pPr>
              <a:buFont typeface="+mj-lt"/>
              <a:buAutoNum type="arabicPeriod"/>
            </a:pPr>
            <a:r>
              <a:rPr lang="fr-FR" b="1" dirty="0" err="1"/>
              <a:t>Procedural</a:t>
            </a:r>
            <a:r>
              <a:rPr lang="fr-FR" b="1" dirty="0"/>
              <a:t> </a:t>
            </a:r>
            <a:r>
              <a:rPr lang="fr-FR" b="1" dirty="0" err="1"/>
              <a:t>History</a:t>
            </a:r>
            <a:r>
              <a:rPr lang="fr-FR" dirty="0"/>
              <a:t> (How </a:t>
            </a:r>
            <a:r>
              <a:rPr lang="fr-FR" dirty="0" err="1"/>
              <a:t>did</a:t>
            </a:r>
            <a:r>
              <a:rPr lang="fr-FR" dirty="0"/>
              <a:t> the case </a:t>
            </a:r>
            <a:r>
              <a:rPr lang="fr-FR" dirty="0" err="1"/>
              <a:t>get</a:t>
            </a:r>
            <a:r>
              <a:rPr lang="fr-FR" dirty="0"/>
              <a:t> to the US Supreme Court?)</a:t>
            </a:r>
          </a:p>
          <a:p>
            <a:pPr>
              <a:buFont typeface="+mj-lt"/>
              <a:buAutoNum type="arabicPeriod"/>
            </a:pPr>
            <a:r>
              <a:rPr lang="fr-FR" b="1" dirty="0"/>
              <a:t>Issue</a:t>
            </a:r>
            <a:r>
              <a:rPr lang="fr-FR" dirty="0"/>
              <a:t> (</a:t>
            </a:r>
            <a:r>
              <a:rPr lang="fr-FR" dirty="0" err="1"/>
              <a:t>What</a:t>
            </a:r>
            <a:r>
              <a:rPr lang="fr-FR" dirty="0"/>
              <a:t> </a:t>
            </a:r>
            <a:r>
              <a:rPr lang="fr-FR" dirty="0" err="1"/>
              <a:t>is</a:t>
            </a:r>
            <a:r>
              <a:rPr lang="fr-FR" dirty="0"/>
              <a:t> the </a:t>
            </a:r>
            <a:r>
              <a:rPr lang="fr-FR" dirty="0" err="1"/>
              <a:t>Constitutional</a:t>
            </a:r>
            <a:r>
              <a:rPr lang="fr-FR" dirty="0"/>
              <a:t>/</a:t>
            </a:r>
            <a:r>
              <a:rPr lang="fr-FR" dirty="0" err="1"/>
              <a:t>legal</a:t>
            </a:r>
            <a:r>
              <a:rPr lang="fr-FR" dirty="0"/>
              <a:t> question?)</a:t>
            </a:r>
          </a:p>
          <a:p>
            <a:pPr>
              <a:buFont typeface="+mj-lt"/>
              <a:buAutoNum type="arabicPeriod"/>
            </a:pPr>
            <a:r>
              <a:rPr lang="fr-FR" b="1" dirty="0"/>
              <a:t>Holding</a:t>
            </a:r>
            <a:r>
              <a:rPr lang="fr-FR" dirty="0"/>
              <a:t> (the </a:t>
            </a:r>
            <a:r>
              <a:rPr lang="fr-FR" dirty="0" err="1"/>
              <a:t>Court’s</a:t>
            </a:r>
            <a:r>
              <a:rPr lang="fr-FR" dirty="0"/>
              <a:t> </a:t>
            </a:r>
            <a:r>
              <a:rPr lang="fr-FR" dirty="0" err="1"/>
              <a:t>decision</a:t>
            </a:r>
            <a:r>
              <a:rPr lang="fr-FR" dirty="0"/>
              <a:t>, the </a:t>
            </a:r>
            <a:r>
              <a:rPr lang="fr-FR" dirty="0" err="1"/>
              <a:t>decision</a:t>
            </a:r>
            <a:r>
              <a:rPr lang="fr-FR" dirty="0"/>
              <a:t> the </a:t>
            </a:r>
            <a:r>
              <a:rPr lang="fr-FR" dirty="0" err="1"/>
              <a:t>judge</a:t>
            </a:r>
            <a:r>
              <a:rPr lang="fr-FR" dirty="0"/>
              <a:t> made in </a:t>
            </a:r>
            <a:r>
              <a:rPr lang="fr-FR" dirty="0" err="1"/>
              <a:t>this</a:t>
            </a:r>
            <a:r>
              <a:rPr lang="fr-FR" dirty="0"/>
              <a:t> case) </a:t>
            </a:r>
          </a:p>
          <a:p>
            <a:pPr>
              <a:buFont typeface="+mj-lt"/>
              <a:buAutoNum type="arabicPeriod"/>
            </a:pPr>
            <a:r>
              <a:rPr lang="fr-FR" b="1" dirty="0" err="1"/>
              <a:t>Reasoning</a:t>
            </a:r>
            <a:r>
              <a:rPr lang="fr-FR" b="1" dirty="0"/>
              <a:t> </a:t>
            </a:r>
            <a:r>
              <a:rPr lang="fr-FR" dirty="0"/>
              <a:t>(the </a:t>
            </a:r>
            <a:r>
              <a:rPr lang="fr-FR" dirty="0" err="1"/>
              <a:t>Court’s</a:t>
            </a:r>
            <a:r>
              <a:rPr lang="fr-FR" dirty="0"/>
              <a:t> </a:t>
            </a:r>
            <a:r>
              <a:rPr lang="fr-FR" dirty="0" err="1"/>
              <a:t>reasons</a:t>
            </a:r>
            <a:r>
              <a:rPr lang="fr-FR" dirty="0"/>
              <a:t>)</a:t>
            </a:r>
          </a:p>
          <a:p>
            <a:pPr>
              <a:buFont typeface="+mj-lt"/>
              <a:buAutoNum type="arabicPeriod"/>
            </a:pPr>
            <a:r>
              <a:rPr lang="fr-FR" b="1" dirty="0" err="1"/>
              <a:t>Concurring</a:t>
            </a:r>
            <a:r>
              <a:rPr lang="fr-FR" b="1" dirty="0"/>
              <a:t> and </a:t>
            </a:r>
            <a:r>
              <a:rPr lang="fr-FR" b="1" dirty="0" err="1"/>
              <a:t>Dissenting</a:t>
            </a:r>
            <a:r>
              <a:rPr lang="fr-FR" b="1" dirty="0"/>
              <a:t> Opinion(s)</a:t>
            </a:r>
          </a:p>
          <a:p>
            <a:pPr marL="0" indent="0">
              <a:buNone/>
            </a:pPr>
            <a:r>
              <a:rPr lang="fr-FR" dirty="0">
                <a:solidFill>
                  <a:schemeClr val="accent1">
                    <a:lumMod val="60000"/>
                    <a:lumOff val="40000"/>
                  </a:schemeClr>
                </a:solidFill>
              </a:rPr>
              <a:t>8.  </a:t>
            </a:r>
            <a:r>
              <a:rPr lang="fr-FR" b="1" dirty="0"/>
              <a:t>Impact/</a:t>
            </a:r>
            <a:r>
              <a:rPr lang="fr-FR" b="1" dirty="0" err="1"/>
              <a:t>Analysis</a:t>
            </a:r>
            <a:r>
              <a:rPr lang="fr-FR" dirty="0"/>
              <a:t> of the </a:t>
            </a:r>
            <a:r>
              <a:rPr lang="fr-FR" dirty="0" err="1"/>
              <a:t>Court’s</a:t>
            </a:r>
            <a:r>
              <a:rPr lang="fr-FR" dirty="0"/>
              <a:t> </a:t>
            </a:r>
            <a:r>
              <a:rPr lang="fr-FR" dirty="0" err="1"/>
              <a:t>decision</a:t>
            </a:r>
            <a:r>
              <a:rPr lang="fr-FR" dirty="0"/>
              <a:t> on society</a:t>
            </a:r>
          </a:p>
          <a:p>
            <a:pPr>
              <a:buFont typeface="+mj-lt"/>
              <a:buAutoNum type="arabicPeriod"/>
            </a:pPr>
            <a:endParaRPr lang="fr-FR" dirty="0"/>
          </a:p>
          <a:p>
            <a:pPr marL="0" indent="0">
              <a:buNone/>
            </a:pPr>
            <a:r>
              <a:rPr lang="fr-FR" dirty="0"/>
              <a:t>Read the case </a:t>
            </a:r>
            <a:r>
              <a:rPr lang="fr-FR" dirty="0" err="1"/>
              <a:t>completely</a:t>
            </a:r>
            <a:r>
              <a:rPr lang="fr-FR" dirty="0"/>
              <a:t> </a:t>
            </a:r>
            <a:r>
              <a:rPr lang="fr-FR" dirty="0" err="1"/>
              <a:t>before</a:t>
            </a:r>
            <a:r>
              <a:rPr lang="fr-FR" dirty="0"/>
              <a:t> </a:t>
            </a:r>
            <a:r>
              <a:rPr lang="fr-FR" dirty="0" err="1"/>
              <a:t>you</a:t>
            </a:r>
            <a:r>
              <a:rPr lang="fr-FR" dirty="0"/>
              <a:t> start the brief.</a:t>
            </a:r>
          </a:p>
        </p:txBody>
      </p:sp>
    </p:spTree>
    <p:extLst>
      <p:ext uri="{BB962C8B-B14F-4D97-AF65-F5344CB8AC3E}">
        <p14:creationId xmlns:p14="http://schemas.microsoft.com/office/powerpoint/2010/main" val="2685844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5400" dirty="0"/>
              <a:t>IDENTIFICATION</a:t>
            </a:r>
          </a:p>
        </p:txBody>
      </p:sp>
      <p:sp>
        <p:nvSpPr>
          <p:cNvPr id="3" name="Espace réservé du contenu 2"/>
          <p:cNvSpPr>
            <a:spLocks noGrp="1"/>
          </p:cNvSpPr>
          <p:nvPr>
            <p:ph idx="1"/>
          </p:nvPr>
        </p:nvSpPr>
        <p:spPr/>
        <p:txBody>
          <a:bodyPr>
            <a:normAutofit/>
          </a:bodyPr>
          <a:lstStyle/>
          <a:p>
            <a:r>
              <a:rPr lang="fr-FR" dirty="0" err="1"/>
              <a:t>Identify</a:t>
            </a:r>
            <a:r>
              <a:rPr lang="fr-FR" dirty="0"/>
              <a:t> the case by </a:t>
            </a:r>
            <a:r>
              <a:rPr lang="fr-FR" dirty="0" err="1"/>
              <a:t>giving</a:t>
            </a:r>
            <a:r>
              <a:rPr lang="fr-FR" dirty="0"/>
              <a:t> </a:t>
            </a:r>
            <a:r>
              <a:rPr lang="fr-FR" dirty="0" err="1"/>
              <a:t>its</a:t>
            </a:r>
            <a:r>
              <a:rPr lang="fr-FR" dirty="0"/>
              <a:t> </a:t>
            </a:r>
            <a:r>
              <a:rPr lang="fr-FR" dirty="0" err="1"/>
              <a:t>name</a:t>
            </a:r>
            <a:r>
              <a:rPr lang="fr-FR" dirty="0"/>
              <a:t> and the </a:t>
            </a:r>
            <a:r>
              <a:rPr lang="fr-FR" dirty="0" err="1"/>
              <a:t>reference</a:t>
            </a:r>
            <a:r>
              <a:rPr lang="fr-FR" dirty="0"/>
              <a:t> to the place in </a:t>
            </a:r>
            <a:r>
              <a:rPr lang="fr-FR" dirty="0" err="1"/>
              <a:t>which</a:t>
            </a:r>
            <a:r>
              <a:rPr lang="fr-FR" dirty="0"/>
              <a:t> the opinion </a:t>
            </a:r>
            <a:r>
              <a:rPr lang="fr-FR" dirty="0" err="1"/>
              <a:t>is</a:t>
            </a:r>
            <a:r>
              <a:rPr lang="fr-FR" dirty="0"/>
              <a:t> </a:t>
            </a:r>
            <a:r>
              <a:rPr lang="fr-FR" dirty="0" err="1"/>
              <a:t>published</a:t>
            </a:r>
            <a:endParaRPr lang="fr-FR" dirty="0"/>
          </a:p>
          <a:p>
            <a:pPr marL="0" indent="0">
              <a:buNone/>
            </a:pPr>
            <a:r>
              <a:rPr lang="fr-FR" i="1" dirty="0"/>
              <a:t>	</a:t>
            </a:r>
            <a:r>
              <a:rPr lang="fr-FR" b="1" i="1" dirty="0"/>
              <a:t>Ex: Duncan v. </a:t>
            </a:r>
            <a:r>
              <a:rPr lang="fr-FR" b="1" i="1" dirty="0" err="1"/>
              <a:t>Louisiana</a:t>
            </a:r>
            <a:r>
              <a:rPr lang="fr-FR" b="1" dirty="0"/>
              <a:t>, 391 U.S. 145 (1968).</a:t>
            </a:r>
          </a:p>
          <a:p>
            <a:pPr>
              <a:buFont typeface="+mj-lt"/>
              <a:buAutoNum type="arabicPeriod"/>
            </a:pPr>
            <a:r>
              <a:rPr lang="en-US" dirty="0"/>
              <a:t>the names of the two adverse parties</a:t>
            </a:r>
          </a:p>
          <a:p>
            <a:pPr>
              <a:buFont typeface="+mj-lt"/>
              <a:buAutoNum type="arabicPeriod"/>
            </a:pPr>
            <a:r>
              <a:rPr lang="en-US" dirty="0"/>
              <a:t>The court that issued the opinion must be part of the citation. </a:t>
            </a:r>
            <a:r>
              <a:rPr lang="en-US" i="1" dirty="0"/>
              <a:t>Duncan</a:t>
            </a:r>
            <a:r>
              <a:rPr lang="en-US" dirty="0"/>
              <a:t> was decided by the Supreme Court. This is shown by the “U.S.” which refers to the </a:t>
            </a:r>
            <a:r>
              <a:rPr lang="en-US" i="1" dirty="0"/>
              <a:t>U.S. Reports. </a:t>
            </a:r>
          </a:p>
          <a:p>
            <a:pPr>
              <a:buFont typeface="+mj-lt"/>
              <a:buAutoNum type="arabicPeriod"/>
            </a:pPr>
            <a:r>
              <a:rPr lang="en-US" dirty="0"/>
              <a:t>The year of the opinion must be part of the citation. </a:t>
            </a:r>
          </a:p>
          <a:p>
            <a:pPr marL="0" indent="0">
              <a:buNone/>
            </a:pPr>
            <a:r>
              <a:rPr lang="en-US" i="1" dirty="0"/>
              <a:t>     Duncan</a:t>
            </a:r>
            <a:r>
              <a:rPr lang="en-US" dirty="0"/>
              <a:t> was decided in 1968</a:t>
            </a:r>
          </a:p>
          <a:p>
            <a:pPr>
              <a:buFont typeface="+mj-lt"/>
              <a:buAutoNum type="arabicPeriod"/>
            </a:pPr>
            <a:r>
              <a:rPr lang="en-US" dirty="0"/>
              <a:t>The other numbers in the citation are the volume of the </a:t>
            </a:r>
            <a:r>
              <a:rPr lang="en-US" i="1" dirty="0"/>
              <a:t>U.S. Reports</a:t>
            </a:r>
            <a:r>
              <a:rPr lang="en-US" dirty="0"/>
              <a:t> (391) and the starting page (145) of the opinion.</a:t>
            </a:r>
          </a:p>
          <a:p>
            <a:endParaRPr lang="fr-FR" dirty="0"/>
          </a:p>
          <a:p>
            <a:endParaRPr lang="fr-FR" dirty="0"/>
          </a:p>
        </p:txBody>
      </p:sp>
    </p:spTree>
    <p:extLst>
      <p:ext uri="{BB962C8B-B14F-4D97-AF65-F5344CB8AC3E}">
        <p14:creationId xmlns:p14="http://schemas.microsoft.com/office/powerpoint/2010/main" val="1359344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5400" dirty="0"/>
              <a:t>FACTS</a:t>
            </a:r>
          </a:p>
        </p:txBody>
      </p:sp>
      <p:sp>
        <p:nvSpPr>
          <p:cNvPr id="3" name="Espace réservé du contenu 2"/>
          <p:cNvSpPr>
            <a:spLocks noGrp="1"/>
          </p:cNvSpPr>
          <p:nvPr>
            <p:ph idx="1"/>
          </p:nvPr>
        </p:nvSpPr>
        <p:spPr/>
        <p:txBody>
          <a:bodyPr/>
          <a:lstStyle/>
          <a:p>
            <a:r>
              <a:rPr lang="en-US" dirty="0"/>
              <a:t>List the significant facts – those that were important or necessary to the decision: </a:t>
            </a:r>
          </a:p>
          <a:p>
            <a:pPr marL="0" indent="0">
              <a:buNone/>
            </a:pPr>
            <a:r>
              <a:rPr lang="en-US" dirty="0"/>
              <a:t>      -&gt; what happened in this case? </a:t>
            </a:r>
          </a:p>
          <a:p>
            <a:pPr marL="0" indent="0">
              <a:buNone/>
            </a:pPr>
            <a:r>
              <a:rPr lang="en-US" dirty="0"/>
              <a:t>      -&gt; Who were the people/organizations involved?</a:t>
            </a:r>
          </a:p>
          <a:p>
            <a:r>
              <a:rPr lang="en-US" dirty="0"/>
              <a:t>Tell the story of what happened before the legal proceedings began, but be concise</a:t>
            </a:r>
          </a:p>
          <a:p>
            <a:r>
              <a:rPr lang="fr-FR" dirty="0"/>
              <a:t>In </a:t>
            </a:r>
            <a:r>
              <a:rPr lang="fr-FR" i="1" dirty="0"/>
              <a:t>Duncan</a:t>
            </a:r>
            <a:r>
              <a:rPr lang="fr-FR" dirty="0"/>
              <a:t>,</a:t>
            </a:r>
            <a:r>
              <a:rPr lang="en-US" dirty="0"/>
              <a:t> all we need to know about the background to the legal proceedings:</a:t>
            </a:r>
          </a:p>
          <a:p>
            <a:pPr marL="0" indent="0">
              <a:buNone/>
            </a:pPr>
            <a:r>
              <a:rPr lang="en-US" b="1" i="1" dirty="0"/>
              <a:t>In Louisiana, the crime of simple battery could be punished by as much as two years in prison and a $300 fine.</a:t>
            </a:r>
            <a:endParaRPr lang="fr-FR" b="1" i="1" dirty="0"/>
          </a:p>
        </p:txBody>
      </p:sp>
    </p:spTree>
    <p:extLst>
      <p:ext uri="{BB962C8B-B14F-4D97-AF65-F5344CB8AC3E}">
        <p14:creationId xmlns:p14="http://schemas.microsoft.com/office/powerpoint/2010/main" val="3261177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5400" dirty="0"/>
              <a:t>PROCEDURAL HISTORY</a:t>
            </a:r>
          </a:p>
        </p:txBody>
      </p:sp>
      <p:sp>
        <p:nvSpPr>
          <p:cNvPr id="3" name="Espace réservé du contenu 2"/>
          <p:cNvSpPr>
            <a:spLocks noGrp="1"/>
          </p:cNvSpPr>
          <p:nvPr>
            <p:ph idx="1"/>
          </p:nvPr>
        </p:nvSpPr>
        <p:spPr>
          <a:xfrm>
            <a:off x="677334" y="1606797"/>
            <a:ext cx="8596668" cy="4935671"/>
          </a:xfrm>
        </p:spPr>
        <p:txBody>
          <a:bodyPr>
            <a:noAutofit/>
          </a:bodyPr>
          <a:lstStyle/>
          <a:p>
            <a:pPr algn="just"/>
            <a:r>
              <a:rPr lang="en-US" sz="2000" dirty="0"/>
              <a:t>Explain </a:t>
            </a:r>
            <a:r>
              <a:rPr lang="en-US" sz="2000" b="1" dirty="0"/>
              <a:t>how the case got to the court</a:t>
            </a:r>
            <a:r>
              <a:rPr lang="en-US" sz="2000" dirty="0"/>
              <a:t> that wrote the opinion. If this is an appellate court, as it usually will be, state </a:t>
            </a:r>
            <a:r>
              <a:rPr lang="en-US" sz="2000" b="1" dirty="0"/>
              <a:t>what happened in the lower courts,</a:t>
            </a:r>
            <a:r>
              <a:rPr lang="en-US" sz="2000" dirty="0"/>
              <a:t> then in the court that issued the final opinion.</a:t>
            </a:r>
          </a:p>
          <a:p>
            <a:pPr algn="just"/>
            <a:r>
              <a:rPr lang="en-US" sz="2000" dirty="0"/>
              <a:t>Think about which </a:t>
            </a:r>
            <a:r>
              <a:rPr lang="en-US" sz="2000" b="1" dirty="0"/>
              <a:t>appellate court </a:t>
            </a:r>
            <a:r>
              <a:rPr lang="en-US" sz="2000" dirty="0"/>
              <a:t>they are from: state or federal? Is it a final court of appeal or an intermediate court? </a:t>
            </a:r>
          </a:p>
          <a:p>
            <a:pPr marL="0" indent="0" algn="just">
              <a:buNone/>
            </a:pPr>
            <a:r>
              <a:rPr lang="en-US" i="1" dirty="0">
                <a:solidFill>
                  <a:srgbClr val="0070C0"/>
                </a:solidFill>
              </a:rPr>
              <a:t>The state of Louisiana charged Gary Duncan with the crime of simple battery. The trial court denied Duncan’s request for a jury trial. He was convicted and sentenced to serve 60 days in prison and to pay $150. Finding “[n]o error of law,” the Louisiana Supreme Court declined to review the case. Duncan appealed to the U.S. Supreme Court, which granted review. The Supreme Court reversed the conviction and remanded the case.</a:t>
            </a:r>
          </a:p>
          <a:p>
            <a:pPr algn="just"/>
            <a:r>
              <a:rPr lang="en-US" sz="2000" dirty="0"/>
              <a:t>These six sentences describe the procedural history of the case as opposed to its factual history, which was given in the facts section.</a:t>
            </a:r>
            <a:endParaRPr lang="fr-FR" sz="2000" i="1" dirty="0"/>
          </a:p>
        </p:txBody>
      </p:sp>
    </p:spTree>
    <p:extLst>
      <p:ext uri="{BB962C8B-B14F-4D97-AF65-F5344CB8AC3E}">
        <p14:creationId xmlns:p14="http://schemas.microsoft.com/office/powerpoint/2010/main" val="3001499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5400" dirty="0"/>
              <a:t>ISSUE</a:t>
            </a:r>
          </a:p>
        </p:txBody>
      </p:sp>
      <p:sp>
        <p:nvSpPr>
          <p:cNvPr id="3" name="Espace réservé du contenu 2"/>
          <p:cNvSpPr>
            <a:spLocks noGrp="1"/>
          </p:cNvSpPr>
          <p:nvPr>
            <p:ph idx="1"/>
          </p:nvPr>
        </p:nvSpPr>
        <p:spPr/>
        <p:txBody>
          <a:bodyPr/>
          <a:lstStyle/>
          <a:p>
            <a:endParaRPr lang="en-US" dirty="0"/>
          </a:p>
          <a:p>
            <a:r>
              <a:rPr lang="en-US" dirty="0"/>
              <a:t>Ask yourself what legal questions/questions of law are posed by the appealing party</a:t>
            </a:r>
          </a:p>
          <a:p>
            <a:r>
              <a:rPr lang="en-US" dirty="0"/>
              <a:t>The appealing party is alleging that an error of law was made. What is that error? What question is the court answering? </a:t>
            </a:r>
          </a:p>
          <a:p>
            <a:r>
              <a:rPr lang="en-US" dirty="0"/>
              <a:t>The issue is the question of law that the court must answer:</a:t>
            </a:r>
          </a:p>
          <a:p>
            <a:pPr marL="0" indent="0">
              <a:buNone/>
            </a:pPr>
            <a:r>
              <a:rPr lang="en-US" b="1" i="1" dirty="0">
                <a:solidFill>
                  <a:srgbClr val="0070C0"/>
                </a:solidFill>
              </a:rPr>
              <a:t>Does the Due Process Clause of the Fourteenth Amendment to the U.S. Constitution permit a state to refuse a defendant’s request for a jury trial when the crime charged carries a penalty of two-year imprisonment and a sentence of six months in prison is imposed?</a:t>
            </a:r>
            <a:endParaRPr lang="fr-FR" b="1" i="1" dirty="0">
              <a:solidFill>
                <a:srgbClr val="0070C0"/>
              </a:solidFill>
            </a:endParaRPr>
          </a:p>
        </p:txBody>
      </p:sp>
    </p:spTree>
    <p:extLst>
      <p:ext uri="{BB962C8B-B14F-4D97-AF65-F5344CB8AC3E}">
        <p14:creationId xmlns:p14="http://schemas.microsoft.com/office/powerpoint/2010/main" val="221200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5400" dirty="0"/>
              <a:t>HOLDING </a:t>
            </a:r>
          </a:p>
        </p:txBody>
      </p:sp>
      <p:sp>
        <p:nvSpPr>
          <p:cNvPr id="3" name="Espace réservé du contenu 2"/>
          <p:cNvSpPr>
            <a:spLocks noGrp="1"/>
          </p:cNvSpPr>
          <p:nvPr>
            <p:ph idx="1"/>
          </p:nvPr>
        </p:nvSpPr>
        <p:spPr>
          <a:xfrm>
            <a:off x="677334" y="1545465"/>
            <a:ext cx="8596668" cy="5847008"/>
          </a:xfrm>
        </p:spPr>
        <p:txBody>
          <a:bodyPr>
            <a:normAutofit/>
          </a:bodyPr>
          <a:lstStyle/>
          <a:p>
            <a:pPr marL="0" indent="0">
              <a:buNone/>
            </a:pPr>
            <a:endParaRPr lang="en-US" sz="1600" b="1" dirty="0">
              <a:solidFill>
                <a:srgbClr val="FF0000"/>
              </a:solidFill>
              <a:latin typeface="Arial" panose="020B0604020202020204" pitchFamily="34" charset="0"/>
              <a:cs typeface="Arial" panose="020B0604020202020204" pitchFamily="34" charset="0"/>
            </a:endParaRPr>
          </a:p>
          <a:p>
            <a:pPr marL="0" indent="0">
              <a:buNone/>
            </a:pPr>
            <a:r>
              <a:rPr lang="en-US" sz="1600" b="1" dirty="0">
                <a:solidFill>
                  <a:srgbClr val="FF0000"/>
                </a:solidFill>
                <a:latin typeface="Arial" panose="020B0604020202020204" pitchFamily="34" charset="0"/>
                <a:cs typeface="Arial" panose="020B0604020202020204" pitchFamily="34" charset="0"/>
              </a:rPr>
              <a:t>HOLDING (= the Court’s decision)</a:t>
            </a:r>
          </a:p>
          <a:p>
            <a:r>
              <a:rPr lang="en-US" sz="2000" dirty="0">
                <a:latin typeface="Arial" panose="020B0604020202020204" pitchFamily="34" charset="0"/>
                <a:cs typeface="Arial" panose="020B0604020202020204" pitchFamily="34" charset="0"/>
              </a:rPr>
              <a:t>What is the ruling by the court? Who won? </a:t>
            </a:r>
          </a:p>
          <a:p>
            <a:pPr marL="0" indent="0">
              <a:buNone/>
            </a:pPr>
            <a:r>
              <a:rPr lang="en-US" sz="2000" dirty="0">
                <a:latin typeface="Arial" panose="020B0604020202020204" pitchFamily="34" charset="0"/>
                <a:cs typeface="Arial" panose="020B0604020202020204" pitchFamily="34" charset="0"/>
              </a:rPr>
              <a:t>  Answering these questions forces you to identify the outcome of the case</a:t>
            </a:r>
          </a:p>
          <a:p>
            <a:r>
              <a:rPr lang="en-US" sz="2000" dirty="0">
                <a:latin typeface="Arial" panose="020B0604020202020204" pitchFamily="34" charset="0"/>
                <a:cs typeface="Arial" panose="020B0604020202020204" pitchFamily="34" charset="0"/>
              </a:rPr>
              <a:t>How did the court decide the issue? </a:t>
            </a:r>
          </a:p>
          <a:p>
            <a:pPr marL="0" indent="0">
              <a:buNone/>
            </a:pPr>
            <a:r>
              <a:rPr lang="en-US" sz="2000" dirty="0">
                <a:latin typeface="Arial" panose="020B0604020202020204" pitchFamily="34" charset="0"/>
                <a:cs typeface="Arial" panose="020B0604020202020204" pitchFamily="34" charset="0"/>
              </a:rPr>
              <a:t>     What rule of law is provided by the case? </a:t>
            </a:r>
          </a:p>
          <a:p>
            <a:r>
              <a:rPr lang="en-US" sz="2000" dirty="0">
                <a:latin typeface="Arial" panose="020B0604020202020204" pitchFamily="34" charset="0"/>
                <a:cs typeface="Arial" panose="020B0604020202020204" pitchFamily="34" charset="0"/>
              </a:rPr>
              <a:t>It is a narrow statement of what the case implies for future cases:</a:t>
            </a:r>
          </a:p>
          <a:p>
            <a:pPr marL="0" indent="0">
              <a:buNone/>
            </a:pPr>
            <a:r>
              <a:rPr lang="en-US" sz="2000" b="1" i="1" dirty="0">
                <a:latin typeface="Arial" panose="020B0604020202020204" pitchFamily="34" charset="0"/>
                <a:cs typeface="Arial" panose="020B0604020202020204" pitchFamily="34" charset="0"/>
              </a:rPr>
              <a:t>Due Process requires a trial by jury for a crime that is punishable by two years in prison</a:t>
            </a:r>
            <a:r>
              <a:rPr lang="en-US" sz="2000" b="1" dirty="0">
                <a:latin typeface="Arial" panose="020B0604020202020204" pitchFamily="34" charset="0"/>
                <a:cs typeface="Arial" panose="020B0604020202020204" pitchFamily="34" charset="0"/>
              </a:rPr>
              <a:t>.</a:t>
            </a:r>
          </a:p>
          <a:p>
            <a:pPr marL="0" indent="0">
              <a:buNone/>
            </a:pPr>
            <a:endParaRPr lang="en-US" sz="2000" b="1" dirty="0">
              <a:solidFill>
                <a:srgbClr val="FF0000"/>
              </a:solidFill>
              <a:latin typeface="Arial" panose="020B0604020202020204" pitchFamily="34" charset="0"/>
              <a:cs typeface="Arial" panose="020B0604020202020204" pitchFamily="34" charset="0"/>
            </a:endParaRPr>
          </a:p>
          <a:p>
            <a:pPr marL="0" indent="0">
              <a:buNone/>
            </a:pPr>
            <a:endParaRPr lang="fr-FR" b="1" dirty="0"/>
          </a:p>
        </p:txBody>
      </p:sp>
    </p:spTree>
    <p:extLst>
      <p:ext uri="{BB962C8B-B14F-4D97-AF65-F5344CB8AC3E}">
        <p14:creationId xmlns:p14="http://schemas.microsoft.com/office/powerpoint/2010/main" val="1684328709"/>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469</TotalTime>
  <Words>1447</Words>
  <Application>Microsoft Office PowerPoint</Application>
  <PresentationFormat>Grand écran</PresentationFormat>
  <Paragraphs>100</Paragraphs>
  <Slides>12</Slides>
  <Notes>7</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Trebuchet MS</vt:lpstr>
      <vt:lpstr>Wingdings</vt:lpstr>
      <vt:lpstr>Wingdings 3</vt:lpstr>
      <vt:lpstr>Facette</vt:lpstr>
      <vt:lpstr>How to brief a case</vt:lpstr>
      <vt:lpstr>Types of Case Brief</vt:lpstr>
      <vt:lpstr>CASE BRIEF</vt:lpstr>
      <vt:lpstr>FORMAT FOR THE BRIEF</vt:lpstr>
      <vt:lpstr>IDENTIFICATION</vt:lpstr>
      <vt:lpstr>FACTS</vt:lpstr>
      <vt:lpstr>PROCEDURAL HISTORY</vt:lpstr>
      <vt:lpstr>ISSUE</vt:lpstr>
      <vt:lpstr>HOLDING </vt:lpstr>
      <vt:lpstr>REASONING</vt:lpstr>
      <vt:lpstr>CONCURRING and DISSENTING OPINION(S)</vt:lpstr>
      <vt:lpstr>ADDITIONAL COMMENTS / IMPACT OF THE COURT’S DECISION ON SOCIETY / PERSONAL IMPRESSIONS </vt:lpstr>
    </vt:vector>
  </TitlesOfParts>
  <Company>cnrs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brief a case</dc:title>
  <dc:creator>Hélène Zumbihl</dc:creator>
  <cp:lastModifiedBy>Claire Semin</cp:lastModifiedBy>
  <cp:revision>35</cp:revision>
  <dcterms:created xsi:type="dcterms:W3CDTF">2018-11-25T10:01:35Z</dcterms:created>
  <dcterms:modified xsi:type="dcterms:W3CDTF">2022-09-20T07:43:55Z</dcterms:modified>
</cp:coreProperties>
</file>