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63" r:id="rId5"/>
    <p:sldId id="259" r:id="rId6"/>
    <p:sldId id="260" r:id="rId7"/>
    <p:sldId id="266" r:id="rId8"/>
    <p:sldId id="267" r:id="rId9"/>
    <p:sldId id="268" r:id="rId10"/>
    <p:sldId id="264" r:id="rId11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Eric LEVRAT" initials="EL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038"/>
    <p:restoredTop sz="92721"/>
  </p:normalViewPr>
  <p:slideViewPr>
    <p:cSldViewPr snapToGrid="0" snapToObjects="1">
      <p:cViewPr varScale="1">
        <p:scale>
          <a:sx n="118" d="100"/>
          <a:sy n="118" d="100"/>
        </p:scale>
        <p:origin x="2240" y="20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E1A7CFA-C8B0-0C43-858D-BC6257C87F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CA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F7DAE53-63BF-F744-830B-BA9EA4EB5B12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841213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/>
              <a:t>Cliquez pour modifier le style des sous-titres du masque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693725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5852511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38804234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0918286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12913853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4772150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3292040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8008338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CA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19588910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  <a:endParaRPr lang="fr-CA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fr-CA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CA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</p:spTree>
    <p:extLst>
      <p:ext uri="{BB962C8B-B14F-4D97-AF65-F5344CB8AC3E}">
        <p14:creationId xmlns:p14="http://schemas.microsoft.com/office/powerpoint/2010/main" val="2207165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117600"/>
            <a:ext cx="8229600" cy="5008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fr-CA" dirty="0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403282-8295-1444-8172-C521CE0DF06A}" type="datetimeFigureOut">
              <a:rPr lang="fr-FR" smtClean="0"/>
              <a:t>24/10/2023</a:t>
            </a:fld>
            <a:endParaRPr lang="fr-CA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CA"/>
          </a:p>
        </p:txBody>
      </p:sp>
      <p:sp>
        <p:nvSpPr>
          <p:cNvPr id="7" name="Rectangle 11"/>
          <p:cNvSpPr>
            <a:spLocks noChangeArrowheads="1"/>
          </p:cNvSpPr>
          <p:nvPr userDrawn="1"/>
        </p:nvSpPr>
        <p:spPr bwMode="auto">
          <a:xfrm>
            <a:off x="0" y="-5443"/>
            <a:ext cx="9144000" cy="846138"/>
          </a:xfrm>
          <a:prstGeom prst="rect">
            <a:avLst/>
          </a:prstGeom>
          <a:solidFill>
            <a:srgbClr val="7197CA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25400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fr-CA" b="0">
              <a:solidFill>
                <a:srgbClr val="FFFFFF"/>
              </a:solidFill>
              <a:latin typeface="Calibri" charset="0"/>
              <a:ea typeface="ヒラギノ角ゴ Pro W3" charset="0"/>
              <a:cs typeface="ヒラギノ角ゴ Pro W3" charset="0"/>
            </a:endParaRPr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7D13BFE-6BFE-9040-80F5-F54E72DF3EDC}" type="slidenum">
              <a:rPr lang="fr-CA" smtClean="0"/>
              <a:t>‹N°›</a:t>
            </a:fld>
            <a:endParaRPr lang="fr-CA"/>
          </a:p>
        </p:txBody>
      </p:sp>
      <p:pic>
        <p:nvPicPr>
          <p:cNvPr id="8" name="Picture 10" descr="V:\CHARTE GRAPHIQUE ET LOGOS\Archive - Nancy-Université etc\universite_de_lorraine\Charte_graphique\CHARTE_UL_PACK\CHARTE_UL_PACK\UL_CHARTE\UL_LOGO_MONOCHROME\RVB\UL_LOGO_BLANC.png"/>
          <p:cNvPicPr>
            <a:picLocks noChangeAspect="1" noChangeArrowheads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25" y="50800"/>
            <a:ext cx="1258888" cy="554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dirty="0"/>
              <a:t>Cliquez et modifiez le titre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01157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3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bg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orfolio.fr/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A" dirty="0">
                <a:solidFill>
                  <a:schemeClr val="tx1"/>
                </a:solidFill>
              </a:rPr>
              <a:t>Déroulement des 2 semaines de professionnalisation  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CA" dirty="0"/>
              <a:t>Pascale </a:t>
            </a:r>
            <a:r>
              <a:rPr lang="fr-CA" dirty="0" err="1"/>
              <a:t>Marangé</a:t>
            </a:r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239335035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Dates des rendus	de livrables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1744" y="1117600"/>
            <a:ext cx="8802255" cy="5008563"/>
          </a:xfrm>
        </p:spPr>
        <p:txBody>
          <a:bodyPr>
            <a:noAutofit/>
          </a:bodyPr>
          <a:lstStyle/>
          <a:p>
            <a:r>
              <a:rPr lang="fr-CA" sz="2000" dirty="0"/>
              <a:t>Pour lundi 18 octobre à 18h : déposer sur ARCHE </a:t>
            </a:r>
            <a:r>
              <a:rPr lang="fr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la constitution de chaque groupe et votre planning prévisionnel pour le mini-projet Escape </a:t>
            </a:r>
            <a:r>
              <a:rPr lang="fr-CA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game</a:t>
            </a:r>
            <a:r>
              <a:rPr lang="fr-CA" sz="2000" dirty="0"/>
              <a:t> et</a:t>
            </a:r>
            <a:r>
              <a:rPr lang="fr-CA" sz="2000" dirty="0">
                <a:solidFill>
                  <a:schemeClr val="accent3">
                    <a:lumMod val="75000"/>
                  </a:schemeClr>
                </a:solidFill>
              </a:rPr>
              <a:t> votre planning prévisionnel personnel</a:t>
            </a:r>
          </a:p>
          <a:p>
            <a:pPr marL="0" indent="0">
              <a:buNone/>
            </a:pPr>
            <a:endParaRPr lang="fr-CA" sz="2000" dirty="0"/>
          </a:p>
          <a:p>
            <a:r>
              <a:rPr lang="fr-CA" sz="2000" dirty="0"/>
              <a:t>Pour vendredi 22 octobre à 18h : </a:t>
            </a:r>
            <a:r>
              <a:rPr lang="fr-CA" sz="2000" dirty="0">
                <a:solidFill>
                  <a:schemeClr val="accent3">
                    <a:lumMod val="75000"/>
                  </a:schemeClr>
                </a:solidFill>
              </a:rPr>
              <a:t>déposer un bilan de la première semaine par rapport à votre planning prévisionnel personnel, déposer votre avancement sur analyse de projet </a:t>
            </a:r>
            <a:r>
              <a:rPr lang="fr-CA" sz="2000" dirty="0" err="1">
                <a:solidFill>
                  <a:schemeClr val="accent3">
                    <a:lumMod val="75000"/>
                  </a:schemeClr>
                </a:solidFill>
              </a:rPr>
              <a:t>professionel</a:t>
            </a:r>
            <a:endParaRPr lang="fr-CA" sz="2000" dirty="0">
              <a:solidFill>
                <a:schemeClr val="accent3">
                  <a:lumMod val="75000"/>
                </a:schemeClr>
              </a:solidFill>
            </a:endParaRPr>
          </a:p>
          <a:p>
            <a:endParaRPr lang="fr-CA" sz="2000" dirty="0"/>
          </a:p>
          <a:p>
            <a:r>
              <a:rPr lang="fr-CA" sz="2000" dirty="0"/>
              <a:t>Pour vendredi 22 octobre à 11h : </a:t>
            </a:r>
            <a:r>
              <a:rPr lang="fr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présenter votre avancement de l’escape </a:t>
            </a:r>
            <a:r>
              <a:rPr lang="fr-CA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game</a:t>
            </a:r>
            <a:endParaRPr lang="fr-CA" sz="2000" dirty="0">
              <a:solidFill>
                <a:schemeClr val="accent4">
                  <a:lumMod val="60000"/>
                  <a:lumOff val="40000"/>
                </a:schemeClr>
              </a:solidFill>
            </a:endParaRPr>
          </a:p>
          <a:p>
            <a:endParaRPr lang="fr-CA" sz="2000" dirty="0"/>
          </a:p>
          <a:p>
            <a:r>
              <a:rPr lang="fr-CA" sz="2000" dirty="0"/>
              <a:t>Pour jeudi 4 novembre  à 18h : </a:t>
            </a:r>
            <a:r>
              <a:rPr lang="fr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déposer une archive de votre escape </a:t>
            </a:r>
            <a:r>
              <a:rPr lang="fr-CA" sz="2000" dirty="0" err="1">
                <a:solidFill>
                  <a:schemeClr val="accent4">
                    <a:lumMod val="60000"/>
                    <a:lumOff val="40000"/>
                  </a:schemeClr>
                </a:solidFill>
              </a:rPr>
              <a:t>game</a:t>
            </a:r>
            <a:r>
              <a:rPr lang="fr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, de votre management de projet de l’escape et son analyse</a:t>
            </a:r>
            <a:r>
              <a:rPr lang="fr-CA" sz="2000" dirty="0">
                <a:solidFill>
                  <a:srgbClr val="000000"/>
                </a:solidFill>
              </a:rPr>
              <a:t>.</a:t>
            </a:r>
            <a:endParaRPr lang="fr-CA" sz="2000" dirty="0"/>
          </a:p>
          <a:p>
            <a:r>
              <a:rPr lang="fr-CA" sz="2000" dirty="0"/>
              <a:t>Pour vendredi 5 novembre  à 18h : </a:t>
            </a:r>
            <a:r>
              <a:rPr lang="fr-CA" sz="2000" dirty="0">
                <a:solidFill>
                  <a:schemeClr val="accent3">
                    <a:lumMod val="75000"/>
                  </a:schemeClr>
                </a:solidFill>
              </a:rPr>
              <a:t>déposer une archive du dossier projet professionnel individuel et une archive contenant votre planning réel et son analyse.</a:t>
            </a:r>
          </a:p>
          <a:p>
            <a:r>
              <a:rPr lang="fr-CA" sz="2000" dirty="0"/>
              <a:t>Légende : </a:t>
            </a:r>
            <a:r>
              <a:rPr lang="fr-CA" sz="2000" dirty="0">
                <a:solidFill>
                  <a:schemeClr val="accent3">
                    <a:lumMod val="75000"/>
                  </a:schemeClr>
                </a:solidFill>
              </a:rPr>
              <a:t>Dépôt individuel </a:t>
            </a:r>
            <a:r>
              <a:rPr lang="fr-CA" sz="2000" dirty="0">
                <a:solidFill>
                  <a:schemeClr val="accent4">
                    <a:lumMod val="60000"/>
                    <a:lumOff val="40000"/>
                  </a:schemeClr>
                </a:solidFill>
              </a:rPr>
              <a:t>Dépôt en groupe </a:t>
            </a:r>
          </a:p>
        </p:txBody>
      </p:sp>
    </p:spTree>
    <p:extLst>
      <p:ext uri="{BB962C8B-B14F-4D97-AF65-F5344CB8AC3E}">
        <p14:creationId xmlns:p14="http://schemas.microsoft.com/office/powerpoint/2010/main" val="36595489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A" dirty="0"/>
              <a:t>Objectifs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 algn="just">
              <a:buFont typeface="+mj-lt"/>
              <a:buAutoNum type="arabicPeriod"/>
            </a:pPr>
            <a:r>
              <a:rPr lang="fr-CA" dirty="0"/>
              <a:t>Travailler sur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votre projet professionnel</a:t>
            </a:r>
            <a:r>
              <a:rPr lang="fr-CA" dirty="0"/>
              <a:t> (préparation recherche de stage et alternance en M2, choix éclairé des UE)</a:t>
            </a:r>
          </a:p>
          <a:p>
            <a:pPr marL="514350" indent="-514350" algn="just">
              <a:buFont typeface="+mj-lt"/>
              <a:buAutoNum type="arabicPeriod"/>
            </a:pPr>
            <a:endParaRPr lang="fr-CA" dirty="0"/>
          </a:p>
          <a:p>
            <a:pPr marL="514350" indent="-514350" algn="just">
              <a:buFont typeface="+mj-lt"/>
              <a:buAutoNum type="arabicPeriod"/>
            </a:pPr>
            <a:r>
              <a:rPr lang="fr-CA" dirty="0"/>
              <a:t>Monter en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compétence par un travail personnel</a:t>
            </a:r>
          </a:p>
          <a:p>
            <a:pPr lvl="1" algn="just"/>
            <a:r>
              <a:rPr lang="fr-CA" dirty="0"/>
              <a:t>Dans un (ou plusieurs) cœur de métier (production, maintenance, réseaux)</a:t>
            </a:r>
          </a:p>
          <a:p>
            <a:pPr lvl="1" algn="just"/>
            <a:r>
              <a:rPr lang="fr-CA" dirty="0"/>
              <a:t>En ingénierie système</a:t>
            </a:r>
          </a:p>
          <a:p>
            <a:pPr lvl="1" algn="just"/>
            <a:r>
              <a:rPr lang="fr-CA" dirty="0"/>
              <a:t>En anglais</a:t>
            </a:r>
          </a:p>
          <a:p>
            <a:pPr marL="514350" indent="-514350" algn="just">
              <a:buFont typeface="+mj-lt"/>
              <a:buAutoNum type="arabicPeriod"/>
            </a:pPr>
            <a:endParaRPr lang="fr-CA" dirty="0"/>
          </a:p>
          <a:p>
            <a:pPr marL="514350" indent="-514350" algn="just">
              <a:buFont typeface="+mj-lt"/>
              <a:buAutoNum type="arabicPeriod"/>
            </a:pPr>
            <a:r>
              <a:rPr lang="fr-CA" dirty="0"/>
              <a:t>Travailler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votre créativité </a:t>
            </a:r>
            <a:r>
              <a:rPr lang="fr-CA" dirty="0"/>
              <a:t>pour les projets et le management de projet</a:t>
            </a:r>
          </a:p>
          <a:p>
            <a:pPr lvl="1" algn="just"/>
            <a:endParaRPr lang="fr-CA" dirty="0"/>
          </a:p>
          <a:p>
            <a:pPr algn="just"/>
            <a:r>
              <a:rPr lang="fr-CA" dirty="0"/>
              <a:t>Ces objectifs peuvent être évalués par l’équipe pédagogique et conduiront à des notes qui seront comptabilisées : en anglais, en projet professionnel et en projet</a:t>
            </a:r>
          </a:p>
          <a:p>
            <a:pPr algn="just"/>
            <a:endParaRPr lang="fr-CA" dirty="0"/>
          </a:p>
        </p:txBody>
      </p:sp>
    </p:spTree>
    <p:extLst>
      <p:ext uri="{BB962C8B-B14F-4D97-AF65-F5344CB8AC3E}">
        <p14:creationId xmlns:p14="http://schemas.microsoft.com/office/powerpoint/2010/main" val="1413496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fr-CA" sz="3600" dirty="0"/>
              <a:t>1- Réfléchir à son projet professionnel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7086" y="1117600"/>
            <a:ext cx="9133114" cy="5359400"/>
          </a:xfrm>
        </p:spPr>
        <p:txBody>
          <a:bodyPr>
            <a:normAutofit lnSpcReduction="10000"/>
          </a:bodyPr>
          <a:lstStyle/>
          <a:p>
            <a:r>
              <a:rPr lang="fr-CA" sz="2400" dirty="0">
                <a:solidFill>
                  <a:srgbClr val="000000"/>
                </a:solidFill>
              </a:rPr>
              <a:t>Rédaction de vos </a:t>
            </a:r>
            <a:r>
              <a:rPr lang="fr-CA" sz="2400" dirty="0" err="1">
                <a:solidFill>
                  <a:srgbClr val="000000"/>
                </a:solidFill>
              </a:rPr>
              <a:t>CVs</a:t>
            </a:r>
            <a:r>
              <a:rPr lang="fr-CA" sz="2400" dirty="0">
                <a:solidFill>
                  <a:srgbClr val="000000"/>
                </a:solidFill>
              </a:rPr>
              <a:t> et lettres de motivation</a:t>
            </a:r>
          </a:p>
          <a:p>
            <a:pPr lvl="1"/>
            <a:r>
              <a:rPr lang="fr-CA" sz="2000" dirty="0">
                <a:solidFill>
                  <a:srgbClr val="000000"/>
                </a:solidFill>
              </a:rPr>
              <a:t>Faire compétences : </a:t>
            </a:r>
            <a:r>
              <a:rPr lang="fr-CA" sz="2000" dirty="0">
                <a:solidFill>
                  <a:srgbClr val="000000"/>
                </a:solidFill>
                <a:hlinkClick r:id="rId2"/>
              </a:rPr>
              <a:t>https://www.lorfolio.fr/</a:t>
            </a:r>
            <a:endParaRPr lang="fr-CA" sz="2000" dirty="0">
              <a:solidFill>
                <a:srgbClr val="000000"/>
              </a:solidFill>
            </a:endParaRPr>
          </a:p>
          <a:p>
            <a:pPr lvl="1"/>
            <a:r>
              <a:rPr lang="fr-CA" sz="2000" dirty="0">
                <a:solidFill>
                  <a:srgbClr val="000000"/>
                </a:solidFill>
              </a:rPr>
              <a:t>Décrire et justifier votre trajectoire de formation ainsi que votre projet professionnel</a:t>
            </a:r>
          </a:p>
          <a:p>
            <a:pPr lvl="1"/>
            <a:r>
              <a:rPr lang="fr-CA" sz="2000" dirty="0">
                <a:solidFill>
                  <a:srgbClr val="000000"/>
                </a:solidFill>
              </a:rPr>
              <a:t>Justifier ensuite votre choix  d’intégrer le Master ISC et votre choix d’UE selon votre projet professionnel</a:t>
            </a:r>
          </a:p>
          <a:p>
            <a:pPr lvl="1"/>
            <a:r>
              <a:rPr lang="fr-CA" sz="2000" dirty="0">
                <a:solidFill>
                  <a:srgbClr val="000000"/>
                </a:solidFill>
              </a:rPr>
              <a:t>Identifier des entreprises (au moins 10) dans le(s) domaine(s) qui vous intéresse(nt) au niveau lorrain, grand est et national voire international. Pour chacune donner les caractéristiques de celle-ci (statut, domaine, nbre d’employés, chiffre d’affaires, </a:t>
            </a:r>
            <a:r>
              <a:rPr lang="mr-IN" sz="2000" dirty="0">
                <a:solidFill>
                  <a:srgbClr val="000000"/>
                </a:solidFill>
              </a:rPr>
              <a:t>…</a:t>
            </a:r>
            <a:r>
              <a:rPr lang="fr-FR" sz="2000" dirty="0">
                <a:solidFill>
                  <a:srgbClr val="000000"/>
                </a:solidFill>
              </a:rPr>
              <a:t>)</a:t>
            </a:r>
          </a:p>
          <a:p>
            <a:pPr lvl="1"/>
            <a:r>
              <a:rPr lang="fr-FR" sz="2000" dirty="0">
                <a:solidFill>
                  <a:srgbClr val="000000"/>
                </a:solidFill>
              </a:rPr>
              <a:t>Identifier des offres d’emploi ou d’alternance qui pourraient vous convenir, rédiger un CV et une lettre de motivation p identifier les compétences associées pour au moins 2 offres. </a:t>
            </a:r>
          </a:p>
          <a:p>
            <a:pPr lvl="1"/>
            <a:r>
              <a:rPr lang="fr-FR" sz="2000" dirty="0">
                <a:solidFill>
                  <a:srgbClr val="000000"/>
                </a:solidFill>
              </a:rPr>
              <a:t>Identifier l’adéquation entre vos compétences actuelles et celles à acquérir et identifiées pour postuler sur les offres de ces entreprises</a:t>
            </a:r>
          </a:p>
          <a:p>
            <a:r>
              <a:rPr lang="fr-CA" sz="2400" dirty="0">
                <a:solidFill>
                  <a:srgbClr val="000000"/>
                </a:solidFill>
              </a:rPr>
              <a:t>Prévoyez 2-3 jours de travail</a:t>
            </a:r>
          </a:p>
        </p:txBody>
      </p:sp>
    </p:spTree>
    <p:extLst>
      <p:ext uri="{BB962C8B-B14F-4D97-AF65-F5344CB8AC3E}">
        <p14:creationId xmlns:p14="http://schemas.microsoft.com/office/powerpoint/2010/main" val="391885204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41744" y="1117600"/>
            <a:ext cx="8882937" cy="5008563"/>
          </a:xfrm>
        </p:spPr>
        <p:txBody>
          <a:bodyPr>
            <a:normAutofit/>
          </a:bodyPr>
          <a:lstStyle/>
          <a:p>
            <a:r>
              <a:rPr lang="fr-CA" dirty="0"/>
              <a:t>D</a:t>
            </a:r>
            <a:r>
              <a:rPr lang="fr-CA" dirty="0">
                <a:solidFill>
                  <a:srgbClr val="000000"/>
                </a:solidFill>
              </a:rPr>
              <a:t>ocuments à disposition sur ARCHE : </a:t>
            </a:r>
          </a:p>
          <a:p>
            <a:pPr lvl="1"/>
            <a:r>
              <a:rPr lang="fr-CA" dirty="0">
                <a:solidFill>
                  <a:srgbClr val="000000"/>
                </a:solidFill>
              </a:rPr>
              <a:t> fiches </a:t>
            </a:r>
            <a:r>
              <a:rPr lang="fr-CA" dirty="0" err="1">
                <a:solidFill>
                  <a:srgbClr val="000000"/>
                </a:solidFill>
              </a:rPr>
              <a:t>ROMEs</a:t>
            </a:r>
            <a:r>
              <a:rPr lang="fr-CA" dirty="0">
                <a:solidFill>
                  <a:srgbClr val="000000"/>
                </a:solidFill>
              </a:rPr>
              <a:t>, </a:t>
            </a:r>
          </a:p>
          <a:p>
            <a:pPr lvl="1"/>
            <a:r>
              <a:rPr lang="fr-CA" dirty="0">
                <a:solidFill>
                  <a:srgbClr val="000000"/>
                </a:solidFill>
              </a:rPr>
              <a:t>Présentation des objectifs du Master ISC</a:t>
            </a:r>
          </a:p>
          <a:p>
            <a:pPr lvl="1"/>
            <a:r>
              <a:rPr lang="fr-CA" dirty="0">
                <a:solidFill>
                  <a:srgbClr val="000000"/>
                </a:solidFill>
              </a:rPr>
              <a:t>aides sur la recherche d’offres de stages ou d’emplois</a:t>
            </a:r>
          </a:p>
          <a:p>
            <a:pPr lvl="1"/>
            <a:r>
              <a:rPr lang="fr-CA" dirty="0">
                <a:solidFill>
                  <a:srgbClr val="000000"/>
                </a:solidFill>
              </a:rPr>
              <a:t>aides sur l’écriture CV lettre de motivation</a:t>
            </a:r>
          </a:p>
          <a:p>
            <a:pPr lvl="1"/>
            <a:r>
              <a:rPr lang="mr-IN" dirty="0">
                <a:solidFill>
                  <a:srgbClr val="000000"/>
                </a:solidFill>
              </a:rPr>
              <a:t>…</a:t>
            </a:r>
            <a:endParaRPr lang="fr-FR" dirty="0">
              <a:solidFill>
                <a:srgbClr val="000000"/>
              </a:solidFill>
            </a:endParaRPr>
          </a:p>
          <a:p>
            <a:pPr lvl="1"/>
            <a:endParaRPr lang="fr-FR" dirty="0">
              <a:solidFill>
                <a:srgbClr val="000000"/>
              </a:solidFill>
            </a:endParaRP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B34F744F-39AF-E84E-8502-EBD594C03C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Autofit/>
          </a:bodyPr>
          <a:lstStyle/>
          <a:p>
            <a:r>
              <a:rPr lang="fr-CA" sz="3600" dirty="0"/>
              <a:t>1- Réfléchir à son projet professionnel</a:t>
            </a:r>
          </a:p>
        </p:txBody>
      </p:sp>
    </p:spTree>
    <p:extLst>
      <p:ext uri="{BB962C8B-B14F-4D97-AF65-F5344CB8AC3E}">
        <p14:creationId xmlns:p14="http://schemas.microsoft.com/office/powerpoint/2010/main" val="40293290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2451" y="1117600"/>
            <a:ext cx="8981549" cy="5008563"/>
          </a:xfrm>
        </p:spPr>
        <p:txBody>
          <a:bodyPr>
            <a:normAutofit fontScale="92500"/>
          </a:bodyPr>
          <a:lstStyle/>
          <a:p>
            <a:r>
              <a:rPr lang="fr-CA" dirty="0"/>
              <a:t>L</a:t>
            </a:r>
            <a:r>
              <a:rPr lang="fr-CA" dirty="0">
                <a:solidFill>
                  <a:srgbClr val="000000"/>
                </a:solidFill>
              </a:rPr>
              <a:t>ivrables attendus pour le 27/10 à 18h00: </a:t>
            </a:r>
          </a:p>
          <a:p>
            <a:pPr lvl="1"/>
            <a:r>
              <a:rPr lang="fr-CA" dirty="0">
                <a:solidFill>
                  <a:srgbClr val="000000"/>
                </a:solidFill>
              </a:rPr>
              <a:t>Dossier projet professionnel individuel contenant</a:t>
            </a:r>
          </a:p>
          <a:p>
            <a:pPr lvl="2"/>
            <a:r>
              <a:rPr lang="fr-CA" dirty="0">
                <a:solidFill>
                  <a:srgbClr val="000000"/>
                </a:solidFill>
              </a:rPr>
              <a:t>La </a:t>
            </a:r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cartographie de vos compétences  </a:t>
            </a:r>
            <a:r>
              <a:rPr lang="fr-CA" dirty="0">
                <a:solidFill>
                  <a:srgbClr val="000000"/>
                </a:solidFill>
              </a:rPr>
              <a:t>(actuelle et à acquérir sous la forme d’un diagramme de </a:t>
            </a:r>
            <a:r>
              <a:rPr lang="fr-CA" dirty="0" err="1">
                <a:solidFill>
                  <a:srgbClr val="000000"/>
                </a:solidFill>
              </a:rPr>
              <a:t>Kiviat</a:t>
            </a:r>
            <a:r>
              <a:rPr lang="fr-CA" dirty="0">
                <a:solidFill>
                  <a:srgbClr val="000000"/>
                </a:solidFill>
              </a:rPr>
              <a:t> : diagramme en radar),</a:t>
            </a:r>
          </a:p>
          <a:p>
            <a:pPr lvl="2"/>
            <a:r>
              <a:rPr lang="fr-CA" dirty="0">
                <a:solidFill>
                  <a:srgbClr val="000000"/>
                </a:solidFill>
              </a:rPr>
              <a:t>Une liste de métiers qui vous intéressent avec une justification de l’adéquation de votre choix de formation</a:t>
            </a:r>
          </a:p>
          <a:p>
            <a:pPr lvl="2"/>
            <a:r>
              <a:rPr lang="fr-CA" dirty="0">
                <a:solidFill>
                  <a:srgbClr val="000000"/>
                </a:solidFill>
              </a:rPr>
              <a:t>liste d’entreprises dans votre domaine d’intérêt avec une description de leur caractéristiques, le secteur d’activité, le domaine de spécialisation. </a:t>
            </a:r>
          </a:p>
          <a:p>
            <a:pPr lvl="2"/>
            <a:r>
              <a:rPr lang="fr-CA" dirty="0">
                <a:solidFill>
                  <a:srgbClr val="000000"/>
                </a:solidFill>
              </a:rPr>
              <a:t>liste d’offres de stage / d’alternance / d’emploi dans les métiers qui vous intéressent (de 10 à 15)</a:t>
            </a:r>
          </a:p>
          <a:p>
            <a:pPr lvl="2"/>
            <a:r>
              <a:rPr lang="fr-CA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CV et lettre de motivation pour 2 offres (en français et en anglais)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A7172E3-C899-EF42-852E-24FDF06080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Autofit/>
          </a:bodyPr>
          <a:lstStyle/>
          <a:p>
            <a:r>
              <a:rPr lang="fr-CA" sz="3600" dirty="0"/>
              <a:t>1- Réfléchir à son projet professionnel</a:t>
            </a:r>
          </a:p>
        </p:txBody>
      </p:sp>
    </p:spTree>
    <p:extLst>
      <p:ext uri="{BB962C8B-B14F-4D97-AF65-F5344CB8AC3E}">
        <p14:creationId xmlns:p14="http://schemas.microsoft.com/office/powerpoint/2010/main" val="37514222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CA" sz="4000" dirty="0"/>
              <a:t>2- Monter en compétences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fr-CA" sz="2800" dirty="0"/>
          </a:p>
          <a:p>
            <a:r>
              <a:rPr lang="fr-CA" sz="2800" dirty="0"/>
              <a:t>(</a:t>
            </a:r>
            <a:r>
              <a:rPr lang="fr-CA" sz="2800" dirty="0" err="1"/>
              <a:t>Re</a:t>
            </a:r>
            <a:r>
              <a:rPr lang="fr-CA" sz="2800" dirty="0"/>
              <a:t>)travailler l’ensemble de vos cours (6 UE à réviser). </a:t>
            </a:r>
          </a:p>
          <a:p>
            <a:r>
              <a:rPr lang="fr-CA" sz="2800" dirty="0"/>
              <a:t>Avancer, refaire les TD ou TP sur les nouveaux outils logiciel</a:t>
            </a:r>
          </a:p>
          <a:p>
            <a:endParaRPr lang="fr-CA" sz="2800" dirty="0"/>
          </a:p>
          <a:p>
            <a:r>
              <a:rPr lang="fr-CA" sz="2800" dirty="0">
                <a:solidFill>
                  <a:srgbClr val="000000"/>
                </a:solidFill>
              </a:rPr>
              <a:t>Prévoyez 3 jours de travail</a:t>
            </a:r>
            <a:endParaRPr lang="fr-CA" sz="2800" dirty="0"/>
          </a:p>
          <a:p>
            <a:endParaRPr lang="fr-CA" sz="2800" dirty="0"/>
          </a:p>
          <a:p>
            <a:endParaRPr lang="fr-CA" sz="2800" dirty="0"/>
          </a:p>
        </p:txBody>
      </p:sp>
    </p:spTree>
    <p:extLst>
      <p:ext uri="{BB962C8B-B14F-4D97-AF65-F5344CB8AC3E}">
        <p14:creationId xmlns:p14="http://schemas.microsoft.com/office/powerpoint/2010/main" val="262085056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52BF645-F142-224F-8212-13F2709E4E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600" dirty="0"/>
              <a:t>3- Développer votre créativité en projet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EF625A-066F-E147-AC81-A78917E2B9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5506" y="1126565"/>
            <a:ext cx="8579224" cy="5008563"/>
          </a:xfrm>
        </p:spPr>
        <p:txBody>
          <a:bodyPr>
            <a:normAutofit/>
          </a:bodyPr>
          <a:lstStyle/>
          <a:p>
            <a:r>
              <a:rPr lang="fr-FR" sz="2400" dirty="0"/>
              <a:t>Constat : les étudiants ont du mal à s’ouvrir, à se poser des questions dans les phases d’ingénierie : analyse des besoins, expressions des exigences, proposition d’architecture fonctionnelle et organique …</a:t>
            </a:r>
          </a:p>
          <a:p>
            <a:endParaRPr lang="fr-FR" sz="2400" dirty="0"/>
          </a:p>
          <a:p>
            <a:r>
              <a:rPr lang="fr-FR" sz="2400" dirty="0"/>
              <a:t>Proposition pour développer votre créativité : une initiation autour d’un sujet hors compétences métiers</a:t>
            </a:r>
          </a:p>
          <a:p>
            <a:r>
              <a:rPr lang="fr-FR" sz="2400" dirty="0"/>
              <a:t>Travailler le management de projet, et cohésion de groupe</a:t>
            </a:r>
          </a:p>
          <a:p>
            <a:endParaRPr lang="fr-FR" sz="2400" dirty="0"/>
          </a:p>
          <a:p>
            <a:r>
              <a:rPr lang="fr-FR" sz="2400" dirty="0"/>
              <a:t>Vous avez 2 semaines pour 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Créer un Escape Game du Master ISC</a:t>
            </a:r>
          </a:p>
          <a:p>
            <a:pPr marL="0" indent="0" algn="ctr">
              <a:buNone/>
            </a:pPr>
            <a:r>
              <a:rPr lang="fr-FR" sz="24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Définir des activités pour l’association du Master ISC</a:t>
            </a:r>
          </a:p>
          <a:p>
            <a:endParaRPr lang="fr-FR" sz="2400" dirty="0"/>
          </a:p>
        </p:txBody>
      </p:sp>
    </p:spTree>
    <p:extLst>
      <p:ext uri="{BB962C8B-B14F-4D97-AF65-F5344CB8AC3E}">
        <p14:creationId xmlns:p14="http://schemas.microsoft.com/office/powerpoint/2010/main" val="762701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27114-8949-ED48-AAE2-8E3F14F97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fr-FR" sz="2800" dirty="0"/>
              <a:t>Organisation : </a:t>
            </a:r>
          </a:p>
          <a:p>
            <a:pPr lvl="1"/>
            <a:r>
              <a:rPr lang="fr-FR" sz="2400" dirty="0"/>
              <a:t>2 groupes : constituer les groupes en essayant de mixer les compétences, les origines de formations</a:t>
            </a:r>
          </a:p>
          <a:p>
            <a:pPr lvl="1"/>
            <a:r>
              <a:rPr lang="fr-FR" sz="2400" dirty="0"/>
              <a:t>A l’intérieur des groupes, former des sous groupes 2-3 étudiants pour créer 1 ou 2 énigmes</a:t>
            </a:r>
          </a:p>
          <a:p>
            <a:pPr lvl="1"/>
            <a:endParaRPr lang="fr-FR" sz="2400" b="1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r>
              <a:rPr lang="fr-FR" sz="2800" dirty="0"/>
              <a:t>Contraintes</a:t>
            </a:r>
          </a:p>
          <a:p>
            <a:pPr lvl="1"/>
            <a:r>
              <a:rPr lang="fr-FR" sz="2400" dirty="0"/>
              <a:t>Choisir un thème qui représente le master et qui sera le fil rouge de l’Escape Game / association</a:t>
            </a:r>
          </a:p>
          <a:p>
            <a:pPr lvl="1"/>
            <a:r>
              <a:rPr lang="fr-FR" sz="2400" dirty="0"/>
              <a:t> Créer des énigmes / activités sur les connaissances de Licence et Master</a:t>
            </a:r>
          </a:p>
          <a:p>
            <a:pPr lvl="1"/>
            <a:r>
              <a:rPr lang="fr-FR" sz="2400" dirty="0"/>
              <a:t>Enigmes pouvant se faire sur papier ou sur logiciel ou sur plateforme, pouvant utiliser une maquette à créer, pouvant nécessité des indices / Activité pour les anciens, pour les actuels et les futurs étudiants en présentiel ou en distanciel </a:t>
            </a:r>
          </a:p>
          <a:p>
            <a:pPr lvl="1"/>
            <a:r>
              <a:rPr lang="fr-FR" sz="2400" dirty="0"/>
              <a:t>Durée de l’escape </a:t>
            </a:r>
            <a:r>
              <a:rPr lang="fr-FR" sz="2400" dirty="0" err="1"/>
              <a:t>game</a:t>
            </a:r>
            <a:r>
              <a:rPr lang="fr-FR" sz="2400" dirty="0"/>
              <a:t> entre 45min et 1h / sur l’année 2022/2023</a:t>
            </a:r>
          </a:p>
          <a:p>
            <a:pPr lvl="1"/>
            <a:endParaRPr lang="fr-FR" sz="2400" dirty="0"/>
          </a:p>
          <a:p>
            <a:pPr lvl="1"/>
            <a:endParaRPr lang="fr-FR" sz="2400" dirty="0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00A50C8-F086-9540-ACA0-476D3B0F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rmAutofit/>
          </a:bodyPr>
          <a:lstStyle/>
          <a:p>
            <a:r>
              <a:rPr lang="fr-FR" sz="3600" dirty="0"/>
              <a:t>3- Développer votre créativité en projet</a:t>
            </a:r>
          </a:p>
        </p:txBody>
      </p:sp>
    </p:spTree>
    <p:extLst>
      <p:ext uri="{BB962C8B-B14F-4D97-AF65-F5344CB8AC3E}">
        <p14:creationId xmlns:p14="http://schemas.microsoft.com/office/powerpoint/2010/main" val="12509079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3327114-8949-ED48-AAE2-8E3F14F976D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800" dirty="0"/>
              <a:t>Livrables : </a:t>
            </a:r>
            <a:endParaRPr lang="fr-FR" sz="2400" dirty="0"/>
          </a:p>
          <a:p>
            <a:pPr lvl="1"/>
            <a:r>
              <a:rPr lang="fr-FR" sz="2400" dirty="0"/>
              <a:t>Vendredi 22 octobre à 11h, vous présentez la thématique et la répartition et début d’énigmes à P. </a:t>
            </a:r>
            <a:r>
              <a:rPr lang="fr-FR" sz="2400" dirty="0" err="1"/>
              <a:t>Marangé</a:t>
            </a:r>
            <a:endParaRPr lang="fr-FR" sz="2400" dirty="0"/>
          </a:p>
          <a:p>
            <a:pPr lvl="1"/>
            <a:r>
              <a:rPr lang="fr-FR" sz="2400" dirty="0"/>
              <a:t>Jeudi 4 novembre à 14h : </a:t>
            </a:r>
          </a:p>
          <a:p>
            <a:pPr lvl="2"/>
            <a:r>
              <a:rPr lang="fr-FR" sz="2000" dirty="0"/>
              <a:t>vous présentez votre prototype d’escape Game à l’équipe enseignante </a:t>
            </a:r>
          </a:p>
          <a:p>
            <a:pPr lvl="2"/>
            <a:r>
              <a:rPr lang="fr-FR" sz="2000" dirty="0"/>
              <a:t>un test  sera fait par l’autre groupe (mettre en place votre escape </a:t>
            </a:r>
            <a:r>
              <a:rPr lang="fr-FR" sz="2000" dirty="0" err="1"/>
              <a:t>game</a:t>
            </a:r>
            <a:r>
              <a:rPr lang="fr-FR" sz="2000" dirty="0"/>
              <a:t> pour 13h30)</a:t>
            </a:r>
          </a:p>
          <a:p>
            <a:pPr lvl="2"/>
            <a:r>
              <a:rPr lang="fr-FR" sz="2000" dirty="0"/>
              <a:t>Déposer un dossier zip avec les énigmes et les fiches descriptives sur arche</a:t>
            </a:r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800A50C8-F086-9540-ACA0-476D3B0F45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31913" y="20638"/>
            <a:ext cx="7812087" cy="825500"/>
          </a:xfrm>
        </p:spPr>
        <p:txBody>
          <a:bodyPr>
            <a:normAutofit/>
          </a:bodyPr>
          <a:lstStyle/>
          <a:p>
            <a:r>
              <a:rPr lang="fr-FR" sz="3600" dirty="0"/>
              <a:t>3- Développer votre créativité en projet</a:t>
            </a:r>
          </a:p>
        </p:txBody>
      </p:sp>
    </p:spTree>
    <p:extLst>
      <p:ext uri="{BB962C8B-B14F-4D97-AF65-F5344CB8AC3E}">
        <p14:creationId xmlns:p14="http://schemas.microsoft.com/office/powerpoint/2010/main" val="4144365905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10495</TotalTime>
  <Words>867</Words>
  <Application>Microsoft Macintosh PowerPoint</Application>
  <PresentationFormat>Affichage à l'écran (4:3)</PresentationFormat>
  <Paragraphs>79</Paragraphs>
  <Slides>10</Slides>
  <Notes>0</Notes>
  <HiddenSlides>5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Thème Office</vt:lpstr>
      <vt:lpstr>Déroulement des 2 semaines de professionnalisation  </vt:lpstr>
      <vt:lpstr>Objectifs</vt:lpstr>
      <vt:lpstr>1- Réfléchir à son projet professionnel</vt:lpstr>
      <vt:lpstr>1- Réfléchir à son projet professionnel</vt:lpstr>
      <vt:lpstr>1- Réfléchir à son projet professionnel</vt:lpstr>
      <vt:lpstr>2- Monter en compétences</vt:lpstr>
      <vt:lpstr>3- Développer votre créativité en projet</vt:lpstr>
      <vt:lpstr>3- Développer votre créativité en projet</vt:lpstr>
      <vt:lpstr>3- Développer votre créativité en projet</vt:lpstr>
      <vt:lpstr>Dates des rendus de livrables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Déroulement de la semaine professionnalisation</dc:title>
  <dc:creator>Marangé</dc:creator>
  <cp:lastModifiedBy>Eric Levrat</cp:lastModifiedBy>
  <cp:revision>30</cp:revision>
  <cp:lastPrinted>2019-10-14T05:25:43Z</cp:lastPrinted>
  <dcterms:created xsi:type="dcterms:W3CDTF">2018-10-03T09:45:17Z</dcterms:created>
  <dcterms:modified xsi:type="dcterms:W3CDTF">2023-10-25T07:22:26Z</dcterms:modified>
</cp:coreProperties>
</file>