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91" r:id="rId3"/>
    <p:sldId id="292" r:id="rId4"/>
    <p:sldId id="289" r:id="rId5"/>
    <p:sldId id="293" r:id="rId6"/>
    <p:sldId id="294" r:id="rId7"/>
    <p:sldId id="290" r:id="rId8"/>
    <p:sldId id="287" r:id="rId9"/>
    <p:sldId id="263" r:id="rId10"/>
    <p:sldId id="264" r:id="rId11"/>
    <p:sldId id="261" r:id="rId12"/>
    <p:sldId id="262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95" r:id="rId24"/>
    <p:sldId id="296" r:id="rId25"/>
    <p:sldId id="302" r:id="rId26"/>
    <p:sldId id="303" r:id="rId27"/>
    <p:sldId id="297" r:id="rId28"/>
    <p:sldId id="275" r:id="rId29"/>
    <p:sldId id="300" r:id="rId30"/>
    <p:sldId id="301" r:id="rId31"/>
    <p:sldId id="298" r:id="rId32"/>
    <p:sldId id="279" r:id="rId33"/>
    <p:sldId id="280" r:id="rId34"/>
    <p:sldId id="281" r:id="rId35"/>
    <p:sldId id="282" r:id="rId3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310F3-50A5-49A0-8CB3-33411A9F5700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716DB-F25F-46EF-861F-D1217D694E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12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Ajouter extrapolation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F90FCB-3B2B-4A24-8944-5E31E49019C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798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F344EA-883E-476C-BC77-F83475ACA639}" type="slidenum">
              <a:rPr lang="fr-FR" smtClean="0"/>
              <a:pPr/>
              <a:t>18</a:t>
            </a:fld>
            <a:endParaRPr lang="fr-FR" dirty="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90074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13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2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566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Connecteur droit 9"/>
          <p:cNvCxnSpPr>
            <a:cxnSpLocks/>
          </p:cNvCxnSpPr>
          <p:nvPr userDrawn="1"/>
        </p:nvCxnSpPr>
        <p:spPr bwMode="auto">
          <a:xfrm>
            <a:off x="7816" y="311747"/>
            <a:ext cx="12192000" cy="21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re 7"/>
          <p:cNvSpPr>
            <a:spLocks noGrp="1"/>
          </p:cNvSpPr>
          <p:nvPr>
            <p:ph type="ctrTitle"/>
          </p:nvPr>
        </p:nvSpPr>
        <p:spPr bwMode="auto">
          <a:xfrm>
            <a:off x="1064383" y="841857"/>
            <a:ext cx="10063236" cy="2011079"/>
          </a:xfrm>
          <a:prstGeom prst="rect">
            <a:avLst/>
          </a:prstGeom>
        </p:spPr>
        <p:txBody>
          <a:bodyPr lIns="0" tIns="0" rIns="0" bIns="0" anchor="t" anchorCtr="1">
            <a:noAutofit/>
          </a:bodyPr>
          <a:lstStyle>
            <a:lvl1pPr algn="ctr">
              <a:lnSpc>
                <a:spcPct val="100000"/>
              </a:lnSpc>
              <a:spcBef>
                <a:spcPts val="5600"/>
              </a:spcBef>
              <a:defRPr sz="8000" b="1" i="0" cap="small" baseline="-25000">
                <a:solidFill>
                  <a:srgbClr val="008080"/>
                </a:solidFill>
                <a:latin typeface="Century Gothic" panose="020B0502020202020204" pitchFamily="34" charset="0"/>
                <a:ea typeface="DejaVu Sans"/>
                <a:cs typeface="DejaVu Sans"/>
              </a:defRPr>
            </a:lvl1pPr>
          </a:lstStyle>
          <a:p>
            <a:pPr>
              <a:defRPr/>
            </a:pPr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1064382" y="3140967"/>
            <a:ext cx="10063237" cy="1503611"/>
          </a:xfrm>
          <a:prstGeom prst="rect">
            <a:avLst/>
          </a:prstGeom>
        </p:spPr>
        <p:txBody>
          <a:bodyPr wrap="none" lIns="0" tIns="0" rIns="0" bIns="0" anchor="ctr" anchorCtr="1">
            <a:normAutofit/>
          </a:bodyPr>
          <a:lstStyle>
            <a:lvl1pPr>
              <a:buNone/>
              <a:defRPr>
                <a:latin typeface="Century Gothic" panose="020B0502020202020204" pitchFamily="34" charset="0"/>
              </a:defRPr>
            </a:lvl1pPr>
          </a:lstStyle>
          <a:p>
            <a:pPr lvl="0">
              <a:defRPr/>
            </a:pPr>
            <a:r>
              <a:rPr lang="fr-FR" dirty="0" err="1" smtClean="0"/>
              <a:t>Sub</a:t>
            </a:r>
            <a:endParaRPr dirty="0"/>
          </a:p>
        </p:txBody>
      </p:sp>
      <p:sp>
        <p:nvSpPr>
          <p:cNvPr id="7" name="ZoneTexte 16"/>
          <p:cNvSpPr txBox="1"/>
          <p:nvPr userDrawn="1"/>
        </p:nvSpPr>
        <p:spPr bwMode="auto">
          <a:xfrm>
            <a:off x="0" y="6551230"/>
            <a:ext cx="12192000" cy="280609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 w="19050">
            <a:noFill/>
          </a:ln>
          <a:effectLst/>
        </p:spPr>
        <p:txBody>
          <a:bodyPr wrap="square" lIns="0" tIns="0" rIns="240000" bIns="0" rtlCol="0" anchor="ctr" anchorCtr="0">
            <a:noAutofit/>
          </a:bodyPr>
          <a:lstStyle/>
          <a:p>
            <a:pPr algn="l">
              <a:defRPr/>
            </a:pPr>
            <a:endParaRPr lang="fr-FR" sz="2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/>
            </a:endParaRPr>
          </a:p>
        </p:txBody>
      </p:sp>
      <p:cxnSp>
        <p:nvCxnSpPr>
          <p:cNvPr id="8" name="Connecteur droit 17"/>
          <p:cNvCxnSpPr>
            <a:cxnSpLocks/>
          </p:cNvCxnSpPr>
          <p:nvPr userDrawn="1"/>
        </p:nvCxnSpPr>
        <p:spPr bwMode="auto">
          <a:xfrm>
            <a:off x="0" y="6540801"/>
            <a:ext cx="12192000" cy="635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18"/>
          <p:cNvSpPr txBox="1"/>
          <p:nvPr userDrawn="1"/>
        </p:nvSpPr>
        <p:spPr bwMode="auto">
          <a:xfrm>
            <a:off x="0" y="6552440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0">
            <a:noAutofit/>
          </a:bodyPr>
          <a:lstStyle/>
          <a:p>
            <a:pPr>
              <a:defRPr/>
            </a:pPr>
            <a:r>
              <a:rPr lang="fr-FR" sz="1600" dirty="0" smtClean="0">
                <a:latin typeface="+mn-lt"/>
              </a:rPr>
              <a:t>Marchal</a:t>
            </a:r>
            <a:endParaRPr dirty="0">
              <a:latin typeface="+mn-lt"/>
            </a:endParaRPr>
          </a:p>
        </p:txBody>
      </p:sp>
      <p:pic>
        <p:nvPicPr>
          <p:cNvPr id="10" name="Image 16"/>
          <p:cNvPicPr>
            <a:picLocks noChangeAspect="1"/>
          </p:cNvPicPr>
          <p:nvPr userDrawn="1"/>
        </p:nvPicPr>
        <p:blipFill>
          <a:blip r:embed="rId2">
            <a:alphaModFix amt="85000"/>
          </a:blip>
          <a:srcRect t="61081" b="33841"/>
          <a:stretch/>
        </p:blipFill>
        <p:spPr bwMode="auto">
          <a:xfrm>
            <a:off x="187032" y="260648"/>
            <a:ext cx="11802537" cy="928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rnd">
            <a:solidFill>
              <a:srgbClr val="292929"/>
            </a:solidFill>
          </a:ln>
        </p:spPr>
      </p:pic>
      <p:pic>
        <p:nvPicPr>
          <p:cNvPr id="11" name="Image 16"/>
          <p:cNvPicPr>
            <a:picLocks noChangeAspect="1"/>
          </p:cNvPicPr>
          <p:nvPr userDrawn="1"/>
        </p:nvPicPr>
        <p:blipFill>
          <a:blip r:embed="rId3">
            <a:alphaModFix amt="85000"/>
          </a:blip>
          <a:srcRect t="61081" b="33841"/>
          <a:stretch/>
        </p:blipFill>
        <p:spPr bwMode="auto">
          <a:xfrm>
            <a:off x="246125" y="6501342"/>
            <a:ext cx="11802537" cy="928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rnd">
            <a:solidFill>
              <a:srgbClr val="292929"/>
            </a:solidFill>
          </a:ln>
        </p:spPr>
      </p:pic>
      <p:sp>
        <p:nvSpPr>
          <p:cNvPr id="12" name="ZoneTexte 4"/>
          <p:cNvSpPr txBox="1"/>
          <p:nvPr userDrawn="1"/>
        </p:nvSpPr>
        <p:spPr bwMode="auto">
          <a:xfrm>
            <a:off x="4914206" y="6553048"/>
            <a:ext cx="2429933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>
              <a:defRPr/>
            </a:pPr>
            <a:r>
              <a:rPr lang="en-US" sz="1600" dirty="0" smtClean="0">
                <a:latin typeface="+mn-lt"/>
              </a:rPr>
              <a:t>Master</a:t>
            </a:r>
            <a:r>
              <a:rPr lang="en-US" sz="1600" baseline="0" dirty="0" smtClean="0">
                <a:latin typeface="+mn-lt"/>
              </a:rPr>
              <a:t> SMGE – </a:t>
            </a:r>
            <a:r>
              <a:rPr lang="en-US" sz="1600" baseline="0" dirty="0" err="1" smtClean="0">
                <a:latin typeface="+mn-lt"/>
              </a:rPr>
              <a:t>Cours</a:t>
            </a:r>
            <a:r>
              <a:rPr lang="en-US" sz="1600" baseline="0" dirty="0" smtClean="0">
                <a:latin typeface="+mn-lt"/>
              </a:rPr>
              <a:t> Géomodélisation </a:t>
            </a:r>
            <a:r>
              <a:rPr lang="en-US" sz="1600" baseline="0" dirty="0" err="1" smtClean="0">
                <a:latin typeface="+mn-lt"/>
              </a:rPr>
              <a:t>Minière</a:t>
            </a:r>
            <a:endParaRPr lang="fr-FR" sz="1600" dirty="0">
              <a:latin typeface="+mn-lt"/>
            </a:endParaRPr>
          </a:p>
        </p:txBody>
      </p:sp>
      <p:sp>
        <p:nvSpPr>
          <p:cNvPr id="14" name="ZoneTexte 14"/>
          <p:cNvSpPr txBox="1"/>
          <p:nvPr userDrawn="1"/>
        </p:nvSpPr>
        <p:spPr bwMode="auto">
          <a:xfrm>
            <a:off x="9840416" y="6544581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>
              <a:defRPr/>
            </a:pPr>
            <a:r>
              <a:rPr lang="fr-FR" sz="1600" dirty="0" smtClean="0">
                <a:latin typeface="+mn-lt"/>
              </a:rPr>
              <a:t>10-2022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1886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3_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 userDrawn="1"/>
        </p:nvSpPr>
        <p:spPr bwMode="auto">
          <a:xfrm>
            <a:off x="0" y="6551230"/>
            <a:ext cx="12192000" cy="280609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 w="19050">
            <a:noFill/>
          </a:ln>
          <a:effectLst/>
        </p:spPr>
        <p:txBody>
          <a:bodyPr wrap="square" lIns="0" tIns="0" rIns="240000" bIns="0" rtlCol="0" anchor="ctr" anchorCtr="0">
            <a:noAutofit/>
          </a:bodyPr>
          <a:lstStyle/>
          <a:p>
            <a:pPr algn="l">
              <a:defRPr/>
            </a:pPr>
            <a:endParaRPr lang="fr-FR" sz="2400" b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/>
            </a:endParaRPr>
          </a:p>
        </p:txBody>
      </p:sp>
      <p:cxnSp>
        <p:nvCxnSpPr>
          <p:cNvPr id="9" name="Connecteur droit 8"/>
          <p:cNvCxnSpPr>
            <a:cxnSpLocks/>
          </p:cNvCxnSpPr>
          <p:nvPr userDrawn="1"/>
        </p:nvCxnSpPr>
        <p:spPr bwMode="auto">
          <a:xfrm>
            <a:off x="0" y="6540801"/>
            <a:ext cx="12192000" cy="635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11"/>
          <p:cNvSpPr txBox="1"/>
          <p:nvPr userDrawn="1"/>
        </p:nvSpPr>
        <p:spPr bwMode="auto">
          <a:xfrm>
            <a:off x="0" y="6552440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0">
            <a:noAutofit/>
          </a:bodyPr>
          <a:lstStyle/>
          <a:p>
            <a:pPr>
              <a:defRPr/>
            </a:pPr>
            <a:r>
              <a:rPr lang="fr-FR" sz="1600" b="0" dirty="0" smtClean="0">
                <a:latin typeface="+mn-lt"/>
              </a:rPr>
              <a:t>Marchal</a:t>
            </a:r>
            <a:endParaRPr b="0" dirty="0">
              <a:latin typeface="+mn-lt"/>
            </a:endParaRPr>
          </a:p>
        </p:txBody>
      </p:sp>
      <p:pic>
        <p:nvPicPr>
          <p:cNvPr id="11" name="Image 16"/>
          <p:cNvPicPr>
            <a:picLocks noChangeAspect="1"/>
          </p:cNvPicPr>
          <p:nvPr userDrawn="1"/>
        </p:nvPicPr>
        <p:blipFill>
          <a:blip r:embed="rId2">
            <a:alphaModFix amt="85000"/>
          </a:blip>
          <a:srcRect t="61081" b="33841"/>
          <a:stretch/>
        </p:blipFill>
        <p:spPr bwMode="auto">
          <a:xfrm>
            <a:off x="189931" y="6501341"/>
            <a:ext cx="11418495" cy="8984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rnd">
            <a:solidFill>
              <a:srgbClr val="292929"/>
            </a:solidFill>
          </a:ln>
        </p:spPr>
      </p:pic>
      <p:sp>
        <p:nvSpPr>
          <p:cNvPr id="12" name="ZoneTexte 12"/>
          <p:cNvSpPr txBox="1"/>
          <p:nvPr userDrawn="1"/>
        </p:nvSpPr>
        <p:spPr bwMode="auto">
          <a:xfrm>
            <a:off x="4914206" y="6553048"/>
            <a:ext cx="2429933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>
                <a:latin typeface="+mn-lt"/>
              </a:rPr>
              <a:t>Master</a:t>
            </a:r>
            <a:r>
              <a:rPr lang="en-US" sz="1600" baseline="0" dirty="0" smtClean="0">
                <a:latin typeface="+mn-lt"/>
              </a:rPr>
              <a:t> SMGE – </a:t>
            </a:r>
            <a:r>
              <a:rPr lang="en-US" sz="1600" baseline="0" dirty="0" err="1" smtClean="0">
                <a:latin typeface="+mn-lt"/>
              </a:rPr>
              <a:t>Cours</a:t>
            </a:r>
            <a:r>
              <a:rPr lang="en-US" sz="1600" baseline="0" dirty="0" smtClean="0">
                <a:latin typeface="+mn-lt"/>
              </a:rPr>
              <a:t> Géomodélisation </a:t>
            </a:r>
            <a:r>
              <a:rPr lang="en-US" sz="1600" baseline="0" dirty="0" err="1" smtClean="0">
                <a:latin typeface="+mn-lt"/>
              </a:rPr>
              <a:t>Minière</a:t>
            </a:r>
            <a:endParaRPr lang="fr-FR" sz="1600" dirty="0" smtClean="0">
              <a:latin typeface="+mn-lt"/>
            </a:endParaRPr>
          </a:p>
        </p:txBody>
      </p:sp>
      <p:sp>
        <p:nvSpPr>
          <p:cNvPr id="13" name="ZoneTexte 14"/>
          <p:cNvSpPr txBox="1"/>
          <p:nvPr userDrawn="1"/>
        </p:nvSpPr>
        <p:spPr bwMode="auto">
          <a:xfrm>
            <a:off x="9840416" y="6544581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>
              <a:defRPr/>
            </a:pPr>
            <a:r>
              <a:rPr lang="fr-FR" sz="1600" b="0" dirty="0" smtClean="0">
                <a:latin typeface="+mn-lt"/>
              </a:rPr>
              <a:t>10-2022</a:t>
            </a:r>
            <a:endParaRPr b="0" dirty="0">
              <a:latin typeface="+mn-lt"/>
            </a:endParaRPr>
          </a:p>
        </p:txBody>
      </p:sp>
      <p:pic>
        <p:nvPicPr>
          <p:cNvPr id="20" name="Image 15"/>
          <p:cNvPicPr>
            <a:picLocks noChangeAspect="1"/>
          </p:cNvPicPr>
          <p:nvPr userDrawn="1"/>
        </p:nvPicPr>
        <p:blipFill>
          <a:blip r:embed="rId2">
            <a:alphaModFix amt="85000"/>
          </a:blip>
          <a:srcRect t="13673" b="1"/>
          <a:stretch/>
        </p:blipFill>
        <p:spPr bwMode="auto">
          <a:xfrm>
            <a:off x="5726448" y="73615"/>
            <a:ext cx="6465552" cy="864860"/>
          </a:xfrm>
          <a:prstGeom prst="rect">
            <a:avLst/>
          </a:prstGeom>
          <a:noFill/>
        </p:spPr>
      </p:pic>
      <p:sp>
        <p:nvSpPr>
          <p:cNvPr id="21" name="Rectangle 16"/>
          <p:cNvSpPr/>
          <p:nvPr userDrawn="1"/>
        </p:nvSpPr>
        <p:spPr bwMode="auto">
          <a:xfrm>
            <a:off x="1775520" y="73614"/>
            <a:ext cx="10297144" cy="864860"/>
          </a:xfrm>
          <a:prstGeom prst="rect">
            <a:avLst/>
          </a:prstGeom>
          <a:gradFill>
            <a:gsLst>
              <a:gs pos="0">
                <a:schemeClr val="bg1"/>
              </a:gs>
              <a:gs pos="4800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22" name="Titre 1"/>
          <p:cNvSpPr>
            <a:spLocks noGrp="1"/>
          </p:cNvSpPr>
          <p:nvPr>
            <p:ph type="title"/>
          </p:nvPr>
        </p:nvSpPr>
        <p:spPr bwMode="auto">
          <a:xfrm>
            <a:off x="0" y="99315"/>
            <a:ext cx="12167277" cy="8134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1"/>
                </a:solidFill>
                <a:effectLst/>
                <a:latin typeface="+mn-lt"/>
                <a:cs typeface="Arial"/>
              </a:defRPr>
            </a:lvl1pPr>
          </a:lstStyle>
          <a:p>
            <a:pPr>
              <a:defRPr/>
            </a:pPr>
            <a:r>
              <a:rPr lang="fr-FR" dirty="0"/>
              <a:t>Cliquez pour modifier le style du titre</a:t>
            </a:r>
            <a:endParaRPr dirty="0"/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quarter" idx="10"/>
          </p:nvPr>
        </p:nvSpPr>
        <p:spPr bwMode="auto">
          <a:xfrm>
            <a:off x="0" y="1052736"/>
            <a:ext cx="12167277" cy="5328592"/>
          </a:xfrm>
          <a:prstGeom prst="rect">
            <a:avLst/>
          </a:prstGeom>
        </p:spPr>
        <p:txBody>
          <a:bodyPr/>
          <a:lstStyle>
            <a:lvl1pPr marL="514350" indent="-514350">
              <a:buClr>
                <a:srgbClr val="3D6C83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  <a:cs typeface="Arial"/>
              </a:defRPr>
            </a:lvl1pPr>
            <a:lvl2pPr marL="914400" indent="-457200">
              <a:buFont typeface="+mj-lt"/>
              <a:buAutoNum type="arabicPeriod"/>
              <a:defRPr>
                <a:solidFill>
                  <a:srgbClr val="008080"/>
                </a:solidFill>
                <a:latin typeface="+mj-lt"/>
                <a:cs typeface="Arial"/>
              </a:defRPr>
            </a:lvl2pPr>
            <a:lvl3pPr marL="1371600" indent="-457200">
              <a:buFont typeface="+mj-lt"/>
              <a:buAutoNum type="arabicPeriod"/>
              <a:defRPr>
                <a:solidFill>
                  <a:srgbClr val="00CC99"/>
                </a:solidFill>
                <a:latin typeface="+mj-lt"/>
                <a:cs typeface="Arial"/>
              </a:defRPr>
            </a:lvl3pPr>
          </a:lstStyle>
          <a:p>
            <a:pPr lvl="0">
              <a:defRPr/>
            </a:pPr>
            <a:r>
              <a:rPr lang="fr-FR" dirty="0"/>
              <a:t>Cliquez pour 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029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83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46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10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2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904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32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4068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35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B4985-9B31-45EF-8648-21F13C14115E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0D01A-479D-4FB5-9C27-B28CFD260C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30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79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1.emf"/><Relationship Id="rId12" Type="http://schemas.openxmlformats.org/officeDocument/2006/relationships/image" Target="../media/image3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4.png"/><Relationship Id="rId5" Type="http://schemas.openxmlformats.org/officeDocument/2006/relationships/image" Target="../media/image30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2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1064383" y="1196752"/>
            <a:ext cx="10063236" cy="165618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7200" dirty="0" smtClean="0"/>
              <a:t>GEOSTATISTICS </a:t>
            </a:r>
            <a:r>
              <a:rPr lang="fr-FR" sz="7200" dirty="0"/>
              <a:t>APPLIED TO MINING STUDIES</a:t>
            </a:r>
            <a:endParaRPr sz="7200" dirty="0"/>
          </a:p>
        </p:txBody>
      </p:sp>
      <p:sp>
        <p:nvSpPr>
          <p:cNvPr id="5" name="Sous-titre 2"/>
          <p:cNvSpPr>
            <a:spLocks noGrp="1"/>
          </p:cNvSpPr>
          <p:nvPr>
            <p:ph type="body" sz="quarter" idx="10"/>
          </p:nvPr>
        </p:nvSpPr>
        <p:spPr bwMode="auto">
          <a:xfrm>
            <a:off x="1064382" y="2568271"/>
            <a:ext cx="10063237" cy="2076307"/>
          </a:xfrm>
        </p:spPr>
        <p:txBody>
          <a:bodyPr/>
          <a:lstStyle/>
          <a:p>
            <a:pPr algn="ctr">
              <a:defRPr/>
            </a:pPr>
            <a:r>
              <a:rPr lang="fr-FR" dirty="0" smtClean="0"/>
              <a:t>Part 2.</a:t>
            </a:r>
            <a:endParaRPr dirty="0"/>
          </a:p>
        </p:txBody>
      </p:sp>
      <p:sp>
        <p:nvSpPr>
          <p:cNvPr id="6" name="Sous-titre 2"/>
          <p:cNvSpPr txBox="1"/>
          <p:nvPr/>
        </p:nvSpPr>
        <p:spPr bwMode="auto">
          <a:xfrm>
            <a:off x="1524000" y="4565471"/>
            <a:ext cx="9144000" cy="1081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P</a:t>
            </a:r>
            <a:r>
              <a:rPr lang="fr-FR" dirty="0"/>
              <a:t>. MARCHAL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898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Modelling</a:t>
            </a:r>
            <a:r>
              <a:rPr lang="fr-FR" dirty="0" smtClean="0"/>
              <a:t> : Interpolation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5481879" y="1175896"/>
            <a:ext cx="5999269" cy="374582"/>
          </a:xfrm>
        </p:spPr>
        <p:txBody>
          <a:bodyPr>
            <a:normAutofit fontScale="92500" lnSpcReduction="10000"/>
          </a:bodyPr>
          <a:lstStyle/>
          <a:p>
            <a:pPr marL="394023" indent="-394023">
              <a:buFont typeface="Arial"/>
              <a:buAutoNum type="arabicPeriod"/>
              <a:defRPr/>
            </a:pPr>
            <a:r>
              <a:rPr lang="en-US" sz="2400" b="1" dirty="0" err="1" smtClean="0"/>
              <a:t>Deterministics</a:t>
            </a:r>
            <a:r>
              <a:rPr lang="en-US" sz="2400" b="1" dirty="0" smtClean="0"/>
              <a:t> methods </a:t>
            </a:r>
            <a:r>
              <a:rPr lang="en-US" sz="2400" dirty="0" smtClean="0"/>
              <a:t>:</a:t>
            </a:r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" t="9525" r="8327" b="5503"/>
          <a:stretch/>
        </p:blipFill>
        <p:spPr>
          <a:xfrm>
            <a:off x="5549405" y="1769076"/>
            <a:ext cx="2862729" cy="198418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" t="7167" r="8415" b="5046"/>
          <a:stretch/>
        </p:blipFill>
        <p:spPr>
          <a:xfrm>
            <a:off x="5549405" y="4149080"/>
            <a:ext cx="2856753" cy="204993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" t="6658" r="6885" b="4703"/>
          <a:stretch/>
        </p:blipFill>
        <p:spPr>
          <a:xfrm>
            <a:off x="203988" y="1988840"/>
            <a:ext cx="3460590" cy="2469638"/>
          </a:xfrm>
          <a:prstGeom prst="rect">
            <a:avLst/>
          </a:prstGeom>
        </p:spPr>
      </p:pic>
      <p:sp>
        <p:nvSpPr>
          <p:cNvPr id="8" name="Flèche droite 7"/>
          <p:cNvSpPr/>
          <p:nvPr/>
        </p:nvSpPr>
        <p:spPr>
          <a:xfrm rot="19438875">
            <a:off x="3079078" y="1634768"/>
            <a:ext cx="2252429" cy="6872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droite 8"/>
          <p:cNvSpPr/>
          <p:nvPr/>
        </p:nvSpPr>
        <p:spPr>
          <a:xfrm rot="2134304">
            <a:off x="3240429" y="4596078"/>
            <a:ext cx="2252429" cy="6872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5600627" y="1745214"/>
            <a:ext cx="145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Nearest</a:t>
            </a:r>
            <a:r>
              <a:rPr lang="fr-FR" i="1" dirty="0" smtClean="0"/>
              <a:t> </a:t>
            </a:r>
            <a:r>
              <a:rPr lang="fr-FR" i="1" dirty="0" err="1" smtClean="0"/>
              <a:t>neighbour</a:t>
            </a:r>
            <a:endParaRPr lang="fr-FR" i="1" dirty="0"/>
          </a:p>
        </p:txBody>
      </p:sp>
      <p:sp>
        <p:nvSpPr>
          <p:cNvPr id="11" name="Flèche droite 10"/>
          <p:cNvSpPr/>
          <p:nvPr/>
        </p:nvSpPr>
        <p:spPr>
          <a:xfrm>
            <a:off x="8546379" y="1832714"/>
            <a:ext cx="820934" cy="471329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8529299" y="4222813"/>
            <a:ext cx="820934" cy="471329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texte 2"/>
          <p:cNvSpPr txBox="1">
            <a:spLocks/>
          </p:cNvSpPr>
          <p:nvPr/>
        </p:nvSpPr>
        <p:spPr bwMode="auto">
          <a:xfrm>
            <a:off x="9473374" y="1832714"/>
            <a:ext cx="4312096" cy="3162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 smtClean="0"/>
              <a:t>Constants </a:t>
            </a:r>
            <a:r>
              <a:rPr lang="fr-FR" sz="2400" dirty="0" err="1" smtClean="0"/>
              <a:t>results</a:t>
            </a:r>
            <a:endParaRPr lang="fr-FR" sz="2400" dirty="0"/>
          </a:p>
        </p:txBody>
      </p:sp>
      <p:sp>
        <p:nvSpPr>
          <p:cNvPr id="14" name="Espace réservé du texte 2"/>
          <p:cNvSpPr txBox="1">
            <a:spLocks/>
          </p:cNvSpPr>
          <p:nvPr/>
        </p:nvSpPr>
        <p:spPr bwMode="auto">
          <a:xfrm>
            <a:off x="9467398" y="4133428"/>
            <a:ext cx="2383266" cy="1794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b="1" dirty="0" smtClean="0"/>
              <a:t>Variables </a:t>
            </a:r>
            <a:r>
              <a:rPr lang="fr-FR" sz="2400" b="1" dirty="0" err="1" smtClean="0"/>
              <a:t>results</a:t>
            </a:r>
            <a:r>
              <a:rPr lang="fr-FR" sz="2400" b="1" dirty="0" smtClean="0"/>
              <a:t> : </a:t>
            </a:r>
            <a:r>
              <a:rPr lang="fr-FR" sz="2400" b="1" dirty="0" err="1" smtClean="0"/>
              <a:t>uncertainties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taken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into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account</a:t>
            </a:r>
            <a:r>
              <a:rPr lang="fr-FR" sz="2400" b="1" dirty="0" smtClean="0"/>
              <a:t> </a:t>
            </a:r>
            <a:endParaRPr lang="fr-FR" sz="2400" b="1" dirty="0"/>
          </a:p>
        </p:txBody>
      </p:sp>
      <p:sp>
        <p:nvSpPr>
          <p:cNvPr id="16" name="Espace réservé du texte 2"/>
          <p:cNvSpPr txBox="1">
            <a:spLocks/>
          </p:cNvSpPr>
          <p:nvPr/>
        </p:nvSpPr>
        <p:spPr bwMode="auto">
          <a:xfrm>
            <a:off x="5481878" y="3817772"/>
            <a:ext cx="5999269" cy="3745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3" indent="-394023">
              <a:buFont typeface="Arial"/>
              <a:buAutoNum type="arabicPeriod"/>
              <a:defRPr/>
            </a:pPr>
            <a:r>
              <a:rPr lang="en-US" sz="2400" b="1" dirty="0" smtClean="0"/>
              <a:t>Geostatistical methods </a:t>
            </a:r>
            <a:r>
              <a:rPr lang="en-US" sz="2400" dirty="0" smtClean="0"/>
              <a:t>:</a:t>
            </a:r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273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2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Aims</a:t>
            </a:r>
            <a:endParaRPr lang="en-US" dirty="0"/>
          </a:p>
        </p:txBody>
      </p:sp>
      <p:sp>
        <p:nvSpPr>
          <p:cNvPr id="5" name="Espace réservé du contenu 1"/>
          <p:cNvSpPr>
            <a:spLocks noGrp="1"/>
          </p:cNvSpPr>
          <p:nvPr>
            <p:ph type="body" sz="quarter" idx="4294967295"/>
          </p:nvPr>
        </p:nvSpPr>
        <p:spPr bwMode="auto">
          <a:xfrm>
            <a:off x="398219" y="1588984"/>
            <a:ext cx="11239499" cy="495303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Characterize the subsurface statistically</a:t>
            </a:r>
            <a:endParaRPr lang="en-US" dirty="0"/>
          </a:p>
          <a:p>
            <a:pPr lvl="1">
              <a:defRPr/>
            </a:pPr>
            <a:r>
              <a:rPr lang="en-US" dirty="0" smtClean="0"/>
              <a:t>Regions</a:t>
            </a:r>
            <a:r>
              <a:rPr lang="en-US" dirty="0"/>
              <a:t>, texture, </a:t>
            </a:r>
            <a:r>
              <a:rPr lang="en-US" dirty="0" smtClean="0"/>
              <a:t>anisotropy, </a:t>
            </a:r>
            <a:r>
              <a:rPr lang="en-US" dirty="0" err="1"/>
              <a:t>etc</a:t>
            </a:r>
            <a:endParaRPr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Estimate or simulate to predict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Manage the uncertainties</a:t>
            </a:r>
            <a:endParaRPr dirty="0"/>
          </a:p>
          <a:p>
            <a:pPr lvl="1">
              <a:defRPr/>
            </a:pPr>
            <a:r>
              <a:rPr lang="en-US" dirty="0" smtClean="0"/>
              <a:t>To evaluate the risks </a:t>
            </a:r>
            <a:endParaRPr dirty="0"/>
          </a:p>
          <a:p>
            <a:pPr lvl="1">
              <a:defRPr/>
            </a:pPr>
            <a:r>
              <a:rPr lang="en-US" dirty="0" smtClean="0"/>
              <a:t>To establish sampling strategies</a:t>
            </a:r>
            <a:endParaRPr lang="en-US" dirty="0"/>
          </a:p>
        </p:txBody>
      </p:sp>
      <p:sp>
        <p:nvSpPr>
          <p:cNvPr id="6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7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33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7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So more </a:t>
            </a:r>
            <a:r>
              <a:rPr lang="fr-FR" dirty="0" err="1" smtClean="0"/>
              <a:t>precisely</a:t>
            </a:r>
            <a:r>
              <a:rPr lang="fr-FR" dirty="0" smtClean="0"/>
              <a:t> in </a:t>
            </a:r>
            <a:r>
              <a:rPr lang="fr-FR" dirty="0" err="1" smtClean="0"/>
              <a:t>our</a:t>
            </a:r>
            <a:r>
              <a:rPr lang="fr-FR" dirty="0" smtClean="0"/>
              <a:t> </a:t>
            </a:r>
            <a:r>
              <a:rPr lang="fr-FR" dirty="0" err="1" smtClean="0"/>
              <a:t>context</a:t>
            </a:r>
            <a:r>
              <a:rPr lang="fr-FR" dirty="0" smtClean="0"/>
              <a:t>:</a:t>
            </a:r>
            <a:endParaRPr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4294967295"/>
          </p:nvPr>
        </p:nvSpPr>
        <p:spPr bwMode="auto">
          <a:xfrm>
            <a:off x="407187" y="1598381"/>
            <a:ext cx="11239499" cy="4953035"/>
          </a:xfrm>
        </p:spPr>
        <p:txBody>
          <a:bodyPr/>
          <a:lstStyle/>
          <a:p>
            <a:pPr>
              <a:defRPr/>
            </a:pPr>
            <a:r>
              <a:rPr lang="fr-FR" dirty="0"/>
              <a:t>Once spatial </a:t>
            </a:r>
            <a:r>
              <a:rPr lang="fr-FR" dirty="0" err="1"/>
              <a:t>context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set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geological</a:t>
            </a:r>
            <a:r>
              <a:rPr lang="fr-FR" dirty="0"/>
              <a:t> 3D model</a:t>
            </a:r>
            <a:endParaRPr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Need to:</a:t>
            </a:r>
            <a:endParaRPr dirty="0"/>
          </a:p>
          <a:p>
            <a:pPr lvl="1">
              <a:defRPr/>
            </a:pPr>
            <a:r>
              <a:rPr lang="en-US" dirty="0"/>
              <a:t>Characterize ore grade spatial variability</a:t>
            </a:r>
            <a:endParaRPr dirty="0"/>
          </a:p>
          <a:p>
            <a:pPr lvl="1">
              <a:defRPr/>
            </a:pPr>
            <a:r>
              <a:rPr lang="en-US" dirty="0"/>
              <a:t>Estimate in situ ore reserves</a:t>
            </a:r>
            <a:endParaRPr dirty="0"/>
          </a:p>
          <a:p>
            <a:pPr lvl="1">
              <a:defRPr/>
            </a:pPr>
            <a:r>
              <a:rPr lang="en-US" dirty="0"/>
              <a:t>Define the cut-off</a:t>
            </a:r>
            <a:endParaRPr dirty="0"/>
          </a:p>
          <a:p>
            <a:pPr lvl="1">
              <a:defRPr/>
            </a:pPr>
            <a:r>
              <a:rPr lang="en-US" dirty="0"/>
              <a:t>Estimate recoverable reserves</a:t>
            </a:r>
            <a:endParaRPr lang="fr-FR" dirty="0"/>
          </a:p>
        </p:txBody>
      </p:sp>
      <p:sp>
        <p:nvSpPr>
          <p:cNvPr id="6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7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34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24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Geostatistics : Spatial </a:t>
            </a:r>
            <a:r>
              <a:rPr lang="fr-FR" dirty="0" err="1" smtClean="0"/>
              <a:t>statistics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 smtClean="0"/>
              <a:t>How to </a:t>
            </a:r>
            <a:r>
              <a:rPr lang="fr-FR" dirty="0" err="1" smtClean="0"/>
              <a:t>take</a:t>
            </a:r>
            <a:r>
              <a:rPr lang="fr-FR" dirty="0" smtClean="0"/>
              <a:t> spatial variations of </a:t>
            </a:r>
            <a:r>
              <a:rPr lang="fr-FR" dirty="0" err="1" smtClean="0"/>
              <a:t>properties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</a:t>
            </a:r>
            <a:r>
              <a:rPr lang="fr-FR" dirty="0" err="1" smtClean="0"/>
              <a:t>account</a:t>
            </a:r>
            <a:r>
              <a:rPr lang="fr-FR" dirty="0" smtClean="0"/>
              <a:t> ? </a:t>
            </a:r>
            <a:endParaRPr lang="fr-FR" dirty="0"/>
          </a:p>
        </p:txBody>
      </p:sp>
      <p:sp>
        <p:nvSpPr>
          <p:cNvPr id="6" name="Flèche droite 5"/>
          <p:cNvSpPr/>
          <p:nvPr/>
        </p:nvSpPr>
        <p:spPr>
          <a:xfrm>
            <a:off x="5262704" y="1891274"/>
            <a:ext cx="820934" cy="471329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 bwMode="auto">
          <a:xfrm>
            <a:off x="6221720" y="1901684"/>
            <a:ext cx="4975714" cy="931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 smtClean="0"/>
              <a:t>Dispersion of a variable</a:t>
            </a:r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4043" b="85271"/>
          <a:stretch/>
        </p:blipFill>
        <p:spPr>
          <a:xfrm>
            <a:off x="98861" y="2510113"/>
            <a:ext cx="6717219" cy="746895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>
            <a:off x="5569080" y="2727043"/>
            <a:ext cx="820934" cy="471329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texte 2"/>
          <p:cNvSpPr txBox="1">
            <a:spLocks/>
          </p:cNvSpPr>
          <p:nvPr/>
        </p:nvSpPr>
        <p:spPr bwMode="auto">
          <a:xfrm>
            <a:off x="6390014" y="5071581"/>
            <a:ext cx="4975714" cy="931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/>
              <a:t>E</a:t>
            </a:r>
            <a:r>
              <a:rPr lang="en-US" sz="2400" dirty="0" smtClean="0"/>
              <a:t>xtension of covariance principle for 1 VAR at different points in space</a:t>
            </a:r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146404" y="1901684"/>
                <a:ext cx="3886128" cy="3926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dirty="0" smtClean="0"/>
                  <a:t>Variance :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</a:rPr>
                      <m:t>∗</m:t>
                    </m:r>
                    <m:nary>
                      <m:naryPr>
                        <m:chr m:val="∑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fr-F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)²</m:t>
                        </m:r>
                      </m:e>
                    </m:nary>
                    <m:r>
                      <a:rPr lang="fr-F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04" y="1901684"/>
                <a:ext cx="3886128" cy="392608"/>
              </a:xfrm>
              <a:prstGeom prst="rect">
                <a:avLst/>
              </a:prstGeom>
              <a:blipFill rotWithShape="0">
                <a:blip r:embed="rId3"/>
                <a:stretch>
                  <a:fillRect l="-3605" t="-110938" b="-1734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624" y="1065915"/>
            <a:ext cx="2117732" cy="156679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l="2475" t="13885" r="49902" b="72214"/>
          <a:stretch/>
        </p:blipFill>
        <p:spPr>
          <a:xfrm>
            <a:off x="0" y="3761834"/>
            <a:ext cx="3333672" cy="70488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/>
          <a:srcRect l="3260" t="27590" r="23652" b="58509"/>
          <a:stretch/>
        </p:blipFill>
        <p:spPr>
          <a:xfrm>
            <a:off x="146404" y="5071581"/>
            <a:ext cx="5116300" cy="704889"/>
          </a:xfrm>
          <a:prstGeom prst="rect">
            <a:avLst/>
          </a:prstGeom>
        </p:spPr>
      </p:pic>
      <p:sp>
        <p:nvSpPr>
          <p:cNvPr id="14" name="Flèche droite 13"/>
          <p:cNvSpPr/>
          <p:nvPr/>
        </p:nvSpPr>
        <p:spPr>
          <a:xfrm>
            <a:off x="5419355" y="5188360"/>
            <a:ext cx="820934" cy="471329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texte 2"/>
          <p:cNvSpPr txBox="1">
            <a:spLocks/>
          </p:cNvSpPr>
          <p:nvPr/>
        </p:nvSpPr>
        <p:spPr bwMode="auto">
          <a:xfrm>
            <a:off x="6613348" y="2683750"/>
            <a:ext cx="4975714" cy="931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 smtClean="0"/>
              <a:t>Similarity measurement between 2 Variables</a:t>
            </a:r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/>
          </a:p>
        </p:txBody>
      </p:sp>
      <p:sp>
        <p:nvSpPr>
          <p:cNvPr id="16" name="Espace réservé du texte 2"/>
          <p:cNvSpPr txBox="1">
            <a:spLocks/>
          </p:cNvSpPr>
          <p:nvPr/>
        </p:nvSpPr>
        <p:spPr bwMode="auto">
          <a:xfrm>
            <a:off x="98860" y="6002587"/>
            <a:ext cx="11888923" cy="931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b="1" dirty="0" smtClean="0"/>
              <a:t>Kriging is based on “minimizing variance “ of the variable of interest =&gt; get rid of sampling bias</a:t>
            </a:r>
          </a:p>
          <a:p>
            <a:pPr marL="394023" indent="-394023">
              <a:buFont typeface="Arial"/>
              <a:buAutoNum type="arabicPeriod"/>
              <a:defRPr/>
            </a:pPr>
            <a:endParaRPr lang="en-US" sz="2400" b="1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b="1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b="1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4533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H-</a:t>
            </a:r>
            <a:r>
              <a:rPr lang="en-GB" dirty="0" err="1" smtClean="0"/>
              <a:t>scattergram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Investigate if there is a relation between Z(x) and Z(</a:t>
            </a:r>
            <a:r>
              <a:rPr lang="en-GB" dirty="0" err="1" smtClean="0"/>
              <a:t>x+h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5542" t="3152" r="51226" b="55877"/>
          <a:stretch/>
        </p:blipFill>
        <p:spPr bwMode="auto">
          <a:xfrm>
            <a:off x="333071" y="1862690"/>
            <a:ext cx="3429585" cy="2286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8828" t="66908" r="55700"/>
          <a:stretch/>
        </p:blipFill>
        <p:spPr bwMode="auto">
          <a:xfrm>
            <a:off x="4639602" y="2253783"/>
            <a:ext cx="2888072" cy="189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52098" t="59880" r="10214" b="725"/>
          <a:stretch/>
        </p:blipFill>
        <p:spPr bwMode="auto">
          <a:xfrm>
            <a:off x="8313187" y="1892774"/>
            <a:ext cx="3068576" cy="225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0334724" y="6042774"/>
            <a:ext cx="18325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i="1" dirty="0" smtClean="0">
                <a:latin typeface="Helvetica" pitchFamily="2" charset="0"/>
              </a:rPr>
              <a:t>[</a:t>
            </a:r>
            <a:r>
              <a:rPr lang="fr-FR" sz="1600" i="1" dirty="0" err="1" smtClean="0">
                <a:latin typeface="Helvetica" pitchFamily="2" charset="0"/>
              </a:rPr>
              <a:t>from</a:t>
            </a:r>
            <a:r>
              <a:rPr lang="fr-FR" sz="1600" i="1" dirty="0" smtClean="0">
                <a:latin typeface="Helvetica" pitchFamily="2" charset="0"/>
              </a:rPr>
              <a:t> D</a:t>
            </a:r>
            <a:r>
              <a:rPr lang="fr-FR" sz="1600" i="1" dirty="0">
                <a:latin typeface="Helvetica" pitchFamily="2" charset="0"/>
              </a:rPr>
              <a:t>. Marcotte]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09645" y="4289043"/>
            <a:ext cx="2276436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i="1" dirty="0" err="1" smtClean="0"/>
              <a:t>Stationnarity</a:t>
            </a:r>
            <a:r>
              <a:rPr lang="fr-FR" sz="1400" i="1" dirty="0" smtClean="0"/>
              <a:t> </a:t>
            </a:r>
            <a:r>
              <a:rPr lang="fr-FR" sz="1400" i="1" dirty="0" err="1" smtClean="0"/>
              <a:t>hypothesis</a:t>
            </a:r>
            <a:r>
              <a:rPr lang="fr-FR" sz="1400" i="1" dirty="0" smtClean="0"/>
              <a:t> : </a:t>
            </a:r>
            <a:r>
              <a:rPr lang="fr-FR" sz="1400" i="1" dirty="0" err="1" smtClean="0"/>
              <a:t>mean</a:t>
            </a:r>
            <a:r>
              <a:rPr lang="fr-FR" sz="1400" i="1" dirty="0" smtClean="0"/>
              <a:t> &amp; variance </a:t>
            </a:r>
            <a:r>
              <a:rPr lang="fr-FR" sz="1400" dirty="0" smtClean="0"/>
              <a:t>stables in </a:t>
            </a:r>
            <a:r>
              <a:rPr lang="fr-FR" sz="1400" dirty="0" err="1" smtClean="0"/>
              <a:t>space</a:t>
            </a:r>
            <a:endParaRPr lang="fr-FR" sz="1400" i="1" dirty="0" smtClean="0"/>
          </a:p>
          <a:p>
            <a:endParaRPr lang="fr-FR" sz="1400" i="1" dirty="0"/>
          </a:p>
          <a:p>
            <a:pPr marL="285750" indent="-285750">
              <a:buFontTx/>
              <a:buChar char="-"/>
            </a:pPr>
            <a:r>
              <a:rPr lang="fr-FR" sz="1400" i="1" dirty="0" smtClean="0"/>
              <a:t>h : </a:t>
            </a:r>
            <a:r>
              <a:rPr lang="fr-FR" sz="1400" i="1" dirty="0" err="1" smtClean="0"/>
              <a:t>lag</a:t>
            </a:r>
            <a:r>
              <a:rPr lang="fr-FR" sz="1400" i="1" dirty="0" smtClean="0"/>
              <a:t> distance; </a:t>
            </a:r>
          </a:p>
          <a:p>
            <a:pPr marL="285750" indent="-285750">
              <a:buFontTx/>
              <a:buChar char="-"/>
            </a:pPr>
            <a:r>
              <a:rPr lang="fr-FR" sz="1400" i="1" dirty="0" smtClean="0"/>
              <a:t>Z(x) </a:t>
            </a:r>
            <a:r>
              <a:rPr lang="fr-FR" sz="1400" i="1" dirty="0" err="1" smtClean="0"/>
              <a:t>property</a:t>
            </a:r>
            <a:r>
              <a:rPr lang="fr-FR" sz="1400" i="1" dirty="0" smtClean="0"/>
              <a:t> value at x</a:t>
            </a:r>
            <a:endParaRPr lang="fr-FR" sz="1400" i="1" dirty="0"/>
          </a:p>
        </p:txBody>
      </p:sp>
      <p:sp>
        <p:nvSpPr>
          <p:cNvPr id="9" name="Flèche droite 8"/>
          <p:cNvSpPr/>
          <p:nvPr/>
        </p:nvSpPr>
        <p:spPr>
          <a:xfrm>
            <a:off x="3575304" y="2670048"/>
            <a:ext cx="879772" cy="6217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èche droite 9"/>
          <p:cNvSpPr/>
          <p:nvPr/>
        </p:nvSpPr>
        <p:spPr>
          <a:xfrm>
            <a:off x="7525080" y="2700165"/>
            <a:ext cx="879772" cy="6217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lèche courbée vers la droite 10"/>
          <p:cNvSpPr/>
          <p:nvPr/>
        </p:nvSpPr>
        <p:spPr>
          <a:xfrm>
            <a:off x="4455076" y="4419384"/>
            <a:ext cx="1106424" cy="169164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Espace réservé du texte 2"/>
          <p:cNvSpPr txBox="1">
            <a:spLocks/>
          </p:cNvSpPr>
          <p:nvPr/>
        </p:nvSpPr>
        <p:spPr bwMode="auto">
          <a:xfrm>
            <a:off x="5722502" y="5645521"/>
            <a:ext cx="4975714" cy="931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 smtClean="0"/>
              <a:t>Repeat for several values of h distance</a:t>
            </a:r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 smtClean="0"/>
          </a:p>
          <a:p>
            <a:pPr marL="394023" indent="-394023">
              <a:buFont typeface="Arial"/>
              <a:buAutoNum type="arabicPeriod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006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2191957" cy="1047725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Application des h-scattergram</a:t>
            </a:r>
            <a:endParaRPr lang="fr-FR" dirty="0"/>
          </a:p>
        </p:txBody>
      </p:sp>
      <p:pic>
        <p:nvPicPr>
          <p:cNvPr id="140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2" y="980728"/>
            <a:ext cx="7409850" cy="52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0274844" y="6090251"/>
            <a:ext cx="13628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i="1" dirty="0" smtClean="0">
                <a:latin typeface="Helvetica" pitchFamily="2" charset="0"/>
              </a:rPr>
              <a:t>[D</a:t>
            </a:r>
            <a:r>
              <a:rPr lang="fr-FR" sz="1600" i="1" dirty="0">
                <a:latin typeface="Helvetica" pitchFamily="2" charset="0"/>
              </a:rPr>
              <a:t>. Marcotte]</a:t>
            </a:r>
          </a:p>
        </p:txBody>
      </p:sp>
      <p:sp>
        <p:nvSpPr>
          <p:cNvPr id="7" name="Espace réservé du texte 6"/>
          <p:cNvSpPr txBox="1">
            <a:spLocks noGrp="1"/>
          </p:cNvSpPr>
          <p:nvPr>
            <p:ph type="body" sz="quarter" idx="4294967295"/>
          </p:nvPr>
        </p:nvSpPr>
        <p:spPr>
          <a:xfrm>
            <a:off x="2442138" y="1124744"/>
            <a:ext cx="4229925" cy="3139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fr-FR" sz="1600" dirty="0" smtClean="0"/>
              <a:t>« h  » </a:t>
            </a:r>
            <a:r>
              <a:rPr lang="fr-FR" sz="1600" dirty="0" err="1" smtClean="0"/>
              <a:t>can</a:t>
            </a:r>
            <a:r>
              <a:rPr lang="fr-FR" sz="1600" dirty="0" smtClean="0"/>
              <a:t> </a:t>
            </a:r>
            <a:r>
              <a:rPr lang="fr-FR" sz="1600" dirty="0" err="1" smtClean="0"/>
              <a:t>vary</a:t>
            </a:r>
            <a:r>
              <a:rPr lang="fr-FR" sz="1600" dirty="0" smtClean="0"/>
              <a:t> in </a:t>
            </a:r>
            <a:r>
              <a:rPr lang="fr-FR" sz="1600" u="sng" dirty="0" smtClean="0"/>
              <a:t>direction and module</a:t>
            </a:r>
            <a:endParaRPr lang="fr-FR" sz="1600" u="sng" dirty="0"/>
          </a:p>
        </p:txBody>
      </p:sp>
      <p:sp>
        <p:nvSpPr>
          <p:cNvPr id="8" name="Espace réservé du texte 6"/>
          <p:cNvSpPr txBox="1">
            <a:spLocks/>
          </p:cNvSpPr>
          <p:nvPr/>
        </p:nvSpPr>
        <p:spPr bwMode="auto">
          <a:xfrm>
            <a:off x="2639616" y="5419298"/>
            <a:ext cx="3024336" cy="8402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The </a:t>
            </a:r>
            <a:r>
              <a:rPr lang="fr-FR" sz="1800" dirty="0" err="1" smtClean="0">
                <a:solidFill>
                  <a:srgbClr val="FF0000"/>
                </a:solidFill>
              </a:rPr>
              <a:t>aim</a:t>
            </a:r>
            <a:r>
              <a:rPr lang="fr-FR" sz="1800" dirty="0" smtClean="0">
                <a:solidFill>
                  <a:srgbClr val="FF0000"/>
                </a:solidFill>
              </a:rPr>
              <a:t> </a:t>
            </a:r>
            <a:r>
              <a:rPr lang="fr-FR" sz="1800" dirty="0" err="1" smtClean="0">
                <a:solidFill>
                  <a:srgbClr val="FF0000"/>
                </a:solidFill>
              </a:rPr>
              <a:t>is</a:t>
            </a:r>
            <a:r>
              <a:rPr lang="fr-FR" sz="1800" dirty="0" smtClean="0">
                <a:solidFill>
                  <a:srgbClr val="FF0000"/>
                </a:solidFill>
              </a:rPr>
              <a:t> to have at least 30 points on </a:t>
            </a:r>
            <a:r>
              <a:rPr lang="fr-FR" sz="1800" dirty="0" err="1" smtClean="0">
                <a:solidFill>
                  <a:srgbClr val="FF0000"/>
                </a:solidFill>
              </a:rPr>
              <a:t>each</a:t>
            </a:r>
            <a:r>
              <a:rPr lang="fr-FR" sz="1800" dirty="0" smtClean="0">
                <a:solidFill>
                  <a:srgbClr val="FF0000"/>
                </a:solidFill>
              </a:rPr>
              <a:t> </a:t>
            </a:r>
            <a:r>
              <a:rPr lang="fr-FR" sz="1800" dirty="0" err="1" smtClean="0">
                <a:solidFill>
                  <a:srgbClr val="FF0000"/>
                </a:solidFill>
              </a:rPr>
              <a:t>diagram</a:t>
            </a:r>
            <a:r>
              <a:rPr lang="fr-FR" sz="1800" dirty="0" smtClean="0">
                <a:solidFill>
                  <a:srgbClr val="FF0000"/>
                </a:solidFill>
              </a:rPr>
              <a:t> if possible</a:t>
            </a:r>
            <a:endParaRPr lang="fr-FR" sz="1800" u="sng" dirty="0">
              <a:solidFill>
                <a:srgbClr val="FF0000"/>
              </a:solidFill>
            </a:endParaRPr>
          </a:p>
        </p:txBody>
      </p:sp>
      <p:sp>
        <p:nvSpPr>
          <p:cNvPr id="9" name="Espace réservé du texte 6"/>
          <p:cNvSpPr txBox="1">
            <a:spLocks/>
          </p:cNvSpPr>
          <p:nvPr/>
        </p:nvSpPr>
        <p:spPr bwMode="auto">
          <a:xfrm>
            <a:off x="7248128" y="5387336"/>
            <a:ext cx="4229925" cy="66377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fr-FR" sz="1600" dirty="0" smtClean="0"/>
              <a:t>Direction </a:t>
            </a:r>
            <a:r>
              <a:rPr lang="fr-FR" sz="1600" dirty="0" err="1" smtClean="0"/>
              <a:t>tolerance</a:t>
            </a:r>
            <a:endParaRPr lang="fr-FR" sz="1600" dirty="0" smtClean="0"/>
          </a:p>
          <a:p>
            <a:pPr>
              <a:buFontTx/>
              <a:buChar char="-"/>
            </a:pPr>
            <a:r>
              <a:rPr lang="fr-FR" sz="1600" dirty="0" smtClean="0"/>
              <a:t>Module </a:t>
            </a:r>
            <a:r>
              <a:rPr lang="fr-FR" sz="1600" dirty="0" err="1" smtClean="0"/>
              <a:t>tolerance</a:t>
            </a:r>
            <a:endParaRPr lang="fr-FR" sz="1600" dirty="0"/>
          </a:p>
        </p:txBody>
      </p:sp>
      <p:sp>
        <p:nvSpPr>
          <p:cNvPr id="10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11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37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2191957" cy="1047725"/>
          </a:xfrm>
          <a:prstGeom prst="rect">
            <a:avLst/>
          </a:prstGeom>
        </p:spPr>
        <p:txBody>
          <a:bodyPr/>
          <a:lstStyle/>
          <a:p>
            <a:r>
              <a:rPr lang="fr-FR" dirty="0" err="1" smtClean="0"/>
              <a:t>Definition</a:t>
            </a:r>
            <a:r>
              <a:rPr lang="fr-FR" dirty="0" smtClean="0"/>
              <a:t> of a </a:t>
            </a:r>
            <a:r>
              <a:rPr lang="fr-FR" dirty="0" err="1" smtClean="0"/>
              <a:t>variogra</a:t>
            </a:r>
            <a:r>
              <a:rPr lang="fr-FR" dirty="0" err="1"/>
              <a:t>m</a:t>
            </a:r>
            <a:endParaRPr lang="fr-FR" dirty="0"/>
          </a:p>
        </p:txBody>
      </p:sp>
      <p:pic>
        <p:nvPicPr>
          <p:cNvPr id="137217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t="11629"/>
          <a:stretch/>
        </p:blipFill>
        <p:spPr bwMode="auto">
          <a:xfrm>
            <a:off x="1710396" y="1007230"/>
            <a:ext cx="9066124" cy="540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0244377" y="6140043"/>
            <a:ext cx="13628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i="1" dirty="0" smtClean="0">
                <a:latin typeface="Helvetica" pitchFamily="2" charset="0"/>
              </a:rPr>
              <a:t>[D</a:t>
            </a:r>
            <a:r>
              <a:rPr lang="fr-FR" sz="1600" i="1" dirty="0">
                <a:latin typeface="Helvetica" pitchFamily="2" charset="0"/>
              </a:rPr>
              <a:t>. Marcotte]</a:t>
            </a:r>
          </a:p>
        </p:txBody>
      </p:sp>
      <p:sp>
        <p:nvSpPr>
          <p:cNvPr id="5" name="Rectangle 4"/>
          <p:cNvSpPr/>
          <p:nvPr/>
        </p:nvSpPr>
        <p:spPr>
          <a:xfrm>
            <a:off x="3503712" y="5877272"/>
            <a:ext cx="367240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texte 6"/>
          <p:cNvSpPr txBox="1">
            <a:spLocks/>
          </p:cNvSpPr>
          <p:nvPr/>
        </p:nvSpPr>
        <p:spPr bwMode="auto">
          <a:xfrm>
            <a:off x="2999657" y="5995388"/>
            <a:ext cx="4104455" cy="3139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1600" dirty="0" err="1" smtClean="0"/>
              <a:t>Measure</a:t>
            </a:r>
            <a:r>
              <a:rPr lang="fr-FR" sz="1600" dirty="0" smtClean="0"/>
              <a:t> the dispersion on </a:t>
            </a:r>
            <a:r>
              <a:rPr lang="fr-FR" sz="1600" dirty="0" err="1" smtClean="0"/>
              <a:t>this</a:t>
            </a:r>
            <a:r>
              <a:rPr lang="fr-FR" sz="1600" dirty="0" smtClean="0"/>
              <a:t> straight line</a:t>
            </a:r>
            <a:endParaRPr lang="fr-FR" sz="1600" u="sng" dirty="0"/>
          </a:p>
        </p:txBody>
      </p:sp>
      <p:sp>
        <p:nvSpPr>
          <p:cNvPr id="8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9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fld id="{26D7C99F-4CEB-44AD-A342-3FE42B279969}" type="slidenum">
              <a:rPr lang="en-US" sz="1850" smtClean="0">
                <a:solidFill>
                  <a:schemeClr val="bg1">
                    <a:lumMod val="50000"/>
                  </a:schemeClr>
                </a:solidFill>
              </a:rPr>
              <a:t>16</a:t>
            </a:fld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3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0" y="-27383"/>
            <a:ext cx="12191956" cy="104772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r>
              <a:rPr/>
              <a:t>Geostatistics : What is a Variogram 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Espace réservé du texte 3"/>
              <p:cNvSpPr>
                <a:spLocks noGrp="1"/>
              </p:cNvSpPr>
              <p:nvPr>
                <p:ph type="body" sz="quarter" idx="4294967295"/>
              </p:nvPr>
            </p:nvSpPr>
            <p:spPr bwMode="auto">
              <a:xfrm>
                <a:off x="258432" y="1257747"/>
                <a:ext cx="5076785" cy="4953034"/>
              </a:xfrm>
              <a:prstGeom prst="rect">
                <a:avLst/>
              </a:prstGeom>
            </p:spPr>
            <p:txBody>
              <a:bodyPr/>
              <a:lstStyle>
                <a:lvl1pPr>
                  <a:buClr>
                    <a:srgbClr val="3D6C83"/>
                  </a:buClr>
                  <a:defRPr>
                    <a:latin typeface="Arial"/>
                    <a:cs typeface="Arial"/>
                  </a:defRPr>
                </a:lvl1pPr>
                <a:lvl2pPr>
                  <a:defRPr>
                    <a:solidFill>
                      <a:srgbClr val="3D6C83"/>
                    </a:solidFill>
                    <a:latin typeface="Arial"/>
                    <a:cs typeface="Arial"/>
                  </a:defRPr>
                </a:lvl2pPr>
                <a:lvl3pPr>
                  <a:defRPr>
                    <a:latin typeface="Arial"/>
                    <a:cs typeface="Arial"/>
                  </a:defRPr>
                </a:lvl3pPr>
              </a:lstStyle>
              <a:p>
                <a:pPr>
                  <a:defRPr/>
                </a:pPr>
                <a:r>
                  <a:rPr sz="2600" dirty="0">
                    <a:latin typeface="+mj-lt"/>
                  </a:rPr>
                  <a:t>Understand </a:t>
                </a:r>
                <a:r>
                  <a:rPr sz="2600" b="1" dirty="0">
                    <a:latin typeface="+mj-lt"/>
                  </a:rPr>
                  <a:t>spatial </a:t>
                </a:r>
                <a:r>
                  <a:rPr sz="2600" b="1" dirty="0" err="1">
                    <a:latin typeface="+mj-lt"/>
                  </a:rPr>
                  <a:t>corelation</a:t>
                </a:r>
                <a:r>
                  <a:rPr sz="2600" dirty="0">
                    <a:latin typeface="+mj-lt"/>
                  </a:rPr>
                  <a:t> between points in space, for a given property.</a:t>
                </a:r>
                <a:endParaRPr dirty="0">
                  <a:latin typeface="+mj-lt"/>
                </a:endParaRPr>
              </a:p>
              <a:p>
                <a:pPr>
                  <a:defRPr/>
                </a:pPr>
                <a:endParaRPr dirty="0">
                  <a:latin typeface="+mj-lt"/>
                </a:endParaRPr>
              </a:p>
              <a:p>
                <a:pPr>
                  <a:defRPr/>
                </a:pPr>
                <a:r>
                  <a:rPr sz="2400" dirty="0">
                    <a:latin typeface="+mj-lt"/>
                  </a:rPr>
                  <a:t>Mean : </a:t>
                </a:r>
                <a:endParaRPr dirty="0">
                  <a:latin typeface="+mj-lt"/>
                </a:endParaRPr>
              </a:p>
              <a:p>
                <a:pPr>
                  <a:defRPr/>
                </a:pPr>
                <a:endParaRPr sz="2400" dirty="0">
                  <a:latin typeface="+mj-lt"/>
                </a:endParaRPr>
              </a:p>
              <a:p>
                <a:pPr>
                  <a:defRPr/>
                </a:pPr>
                <a:r>
                  <a:rPr sz="2400" dirty="0">
                    <a:latin typeface="+mj-lt"/>
                  </a:rPr>
                  <a:t>Variance : </a:t>
                </a:r>
                <a:endParaRPr dirty="0">
                  <a:latin typeface="+mj-lt"/>
                </a:endParaRPr>
              </a:p>
              <a:p>
                <a:pPr>
                  <a:defRPr/>
                </a:pPr>
                <a:endParaRPr sz="2400" dirty="0">
                  <a:latin typeface="+mj-lt"/>
                </a:endParaRPr>
              </a:p>
              <a:p>
                <a:pPr>
                  <a:defRPr/>
                </a:pPr>
                <a:r>
                  <a:rPr sz="2400" dirty="0">
                    <a:latin typeface="+mj-lt"/>
                  </a:rPr>
                  <a:t>Semi-Variance 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bPr>
                      <m:e>
                        <m:r>
                          <a:rPr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  <m:t> </m:t>
                        </m:r>
                        <m:r>
                          <a:rPr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  <m:t>𝑥</m:t>
                        </m:r>
                      </m:e>
                      <m:sub>
                        <m:r>
                          <a:rPr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  <m:t>𝑖</m:t>
                        </m:r>
                      </m:sub>
                    </m:sSub>
                    <m:r>
                      <a:rPr>
                        <a:latin typeface="Cambria Math" panose="02040503050406030204" pitchFamily="18" charset="0"/>
                        <a:ea typeface="Cambria Math"/>
                        <a:cs typeface="Cambria Math"/>
                      </a:rPr>
                      <m:t>&lt;µ</m:t>
                    </m:r>
                  </m:oMath>
                </a14:m>
                <a:endParaRPr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Espace réservé du text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 bwMode="auto">
              <a:xfrm>
                <a:off x="258432" y="1257747"/>
                <a:ext cx="5076785" cy="4953034"/>
              </a:xfrm>
              <a:prstGeom prst="rect">
                <a:avLst/>
              </a:prstGeom>
              <a:blipFill rotWithShape="0">
                <a:blip r:embed="rId2"/>
                <a:stretch>
                  <a:fillRect l="-1801" t="-18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 bwMode="auto">
              <a:xfrm>
                <a:off x="1623002" y="2717069"/>
                <a:ext cx="1808702" cy="9100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>
                          <a:latin typeface="Cambria Math"/>
                          <a:ea typeface="Cambria Math"/>
                          <a:cs typeface="Cambria Math"/>
                        </a:rPr>
                        <m:t>µ=</m:t>
                      </m:r>
                      <m:f>
                        <m:fPr>
                          <m:ctrlPr>
                            <a:rPr i="1">
                              <a:latin typeface="Cambria Math" panose="02040503050406030204" pitchFamily="18" charset="0"/>
                              <a:ea typeface="Cambria Math"/>
                              <a:cs typeface="Cambria Math"/>
                            </a:rPr>
                          </m:ctrlPr>
                        </m:fPr>
                        <m:num>
                          <m:r>
                            <a:rPr>
                              <a:latin typeface="Cambria Math"/>
                              <a:ea typeface="Cambria Math"/>
                              <a:cs typeface="Cambria Math"/>
                            </a:rPr>
                            <m:t>1</m:t>
                          </m:r>
                        </m:num>
                        <m:den>
                          <m:r>
                            <a:rPr>
                              <a:latin typeface="Cambria Math"/>
                              <a:ea typeface="Cambria Math"/>
                              <a:cs typeface="Cambria Math"/>
                            </a:rPr>
                            <m:t>𝑛</m:t>
                          </m:r>
                        </m:den>
                      </m:f>
                      <m:r>
                        <a:rPr>
                          <a:latin typeface="Cambria Math"/>
                          <a:ea typeface="Cambria Math"/>
                          <a:cs typeface="Cambria Math"/>
                        </a:rPr>
                        <m:t>∗</m:t>
                      </m:r>
                      <m:nary>
                        <m:naryPr>
                          <m:chr m:val="∑"/>
                          <m:limLoc m:val="undOvr"/>
                          <m:ctrlPr>
                            <a:rPr i="1">
                              <a:latin typeface="Cambria Math" panose="02040503050406030204" pitchFamily="18" charset="0"/>
                              <a:ea typeface="Cambria Math"/>
                              <a:cs typeface="Cambria Math"/>
                            </a:rPr>
                          </m:ctrlPr>
                        </m:naryPr>
                        <m:sub>
                          <m:r>
                            <a:rPr>
                              <a:latin typeface="Cambria Math"/>
                              <a:ea typeface="Cambria Math"/>
                              <a:cs typeface="Cambria Math"/>
                            </a:rPr>
                            <m:t>𝑖</m:t>
                          </m:r>
                          <m:r>
                            <a:rPr>
                              <a:latin typeface="Cambria Math"/>
                              <a:ea typeface="Cambria Math"/>
                              <a:cs typeface="Cambria Math"/>
                            </a:rPr>
                            <m:t>=1</m:t>
                          </m:r>
                        </m:sub>
                        <m:sup>
                          <m:r>
                            <a:rPr>
                              <a:latin typeface="Cambria Math"/>
                              <a:ea typeface="Cambria Math"/>
                              <a:cs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sz="1800" i="1" u="none" strike="noStrik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Cambria Math"/>
                                </a:rPr>
                              </m:ctrlPr>
                            </m:sSubPr>
                            <m:e>
                              <m:r>
                                <a:rPr sz="1800" u="none" strike="noStrike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sz="1800" u="none" strike="noStrike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dirty="0">
                  <a:latin typeface="Cambria Math"/>
                  <a:ea typeface="Cambria Math"/>
                  <a:cs typeface="Cambria Math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23002" y="2717069"/>
                <a:ext cx="1808702" cy="91003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 bwMode="auto">
              <a:xfrm>
                <a:off x="1989562" y="3841197"/>
                <a:ext cx="2391937" cy="4996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sz="1800" u="none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Cambria Math"/>
                      </a:rPr>
                      <m:t>γ</m:t>
                    </m:r>
                    <m:r>
                      <a:rPr sz="1800">
                        <a:latin typeface="Cambria Math"/>
                        <a:ea typeface="Cambria Math"/>
                        <a:cs typeface="Cambria Math"/>
                      </a:rPr>
                      <m:t>=</m:t>
                    </m:r>
                    <m:f>
                      <m:fPr>
                        <m:ctrlPr>
                          <a:rPr sz="1800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fPr>
                      <m:num>
                        <m:r>
                          <a:rPr sz="1800">
                            <a:latin typeface="Cambria Math"/>
                            <a:ea typeface="Cambria Math"/>
                            <a:cs typeface="Cambria Math"/>
                          </a:rPr>
                          <m:t>1</m:t>
                        </m:r>
                      </m:num>
                      <m:den>
                        <m:r>
                          <a:rPr sz="1800">
                            <a:latin typeface="Cambria Math"/>
                            <a:ea typeface="Cambria Math"/>
                            <a:cs typeface="Cambria Math"/>
                          </a:rPr>
                          <m:t>𝑛</m:t>
                        </m:r>
                      </m:den>
                    </m:f>
                    <m:r>
                      <a:rPr sz="1800">
                        <a:latin typeface="Cambria Math"/>
                        <a:ea typeface="Cambria Math"/>
                        <a:cs typeface="Cambria Math"/>
                      </a:rPr>
                      <m:t>∗</m:t>
                    </m:r>
                    <m:nary>
                      <m:naryPr>
                        <m:chr m:val="∑"/>
                        <m:limLoc m:val="undOvr"/>
                        <m:ctrlPr>
                          <a:rPr sz="1800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naryPr>
                      <m:sub>
                        <m:r>
                          <a:rPr sz="1800">
                            <a:latin typeface="Cambria Math"/>
                            <a:ea typeface="Cambria Math"/>
                            <a:cs typeface="Cambria Math"/>
                          </a:rPr>
                          <m:t>𝑖</m:t>
                        </m:r>
                        <m:r>
                          <a:rPr sz="1800">
                            <a:latin typeface="Cambria Math"/>
                            <a:ea typeface="Cambria Math"/>
                            <a:cs typeface="Cambria Math"/>
                          </a:rPr>
                          <m:t>=1</m:t>
                        </m:r>
                      </m:sub>
                      <m:sup>
                        <m:r>
                          <a:rPr sz="1800">
                            <a:latin typeface="Cambria Math"/>
                            <a:ea typeface="Cambria Math"/>
                            <a:cs typeface="Cambria Math"/>
                          </a:rPr>
                          <m:t>𝑛</m:t>
                        </m:r>
                      </m:sup>
                      <m:e>
                        <m:r>
                          <a:rPr sz="1800" u="none" strike="noStrike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Cambria Math"/>
                          </a:rPr>
                          <m:t>(</m:t>
                        </m:r>
                        <m:sSub>
                          <m:sSubPr>
                            <m:ctrlPr>
                              <a:rPr sz="1800" i="1" u="none" strike="noStrike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Cambria Math"/>
                              </a:rPr>
                            </m:ctrlPr>
                          </m:sSubPr>
                          <m:e>
                            <m:r>
                              <a:rPr sz="1800" u="none" strike="noStrike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sz="1800" u="none" strike="noStrike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Cambria Math"/>
                              </a:rPr>
                              <m:t>𝑖</m:t>
                            </m:r>
                          </m:sub>
                        </m:sSub>
                        <m:r>
                          <a:rPr sz="1800" u="none" strike="noStrike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Cambria Math"/>
                          </a:rPr>
                          <m:t>−</m:t>
                        </m:r>
                      </m:e>
                    </m:nary>
                  </m:oMath>
                </a14:m>
                <a:r>
                  <a:rPr sz="1800" dirty="0">
                    <a:latin typeface="Cambria Math"/>
                    <a:ea typeface="Cambria Math"/>
                    <a:cs typeface="Cambria Math"/>
                  </a:rPr>
                  <a:t>µ)²</a:t>
                </a:r>
                <a:endParaRPr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89562" y="3841197"/>
                <a:ext cx="2391937" cy="499614"/>
              </a:xfrm>
              <a:prstGeom prst="rect">
                <a:avLst/>
              </a:prstGeom>
              <a:blipFill rotWithShape="0">
                <a:blip r:embed="rId4"/>
                <a:stretch>
                  <a:fillRect t="-76829" b="-1231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310062" y="1178718"/>
            <a:ext cx="7769121" cy="5155870"/>
          </a:xfrm>
          <a:prstGeom prst="rect">
            <a:avLst/>
          </a:prstGeom>
        </p:spPr>
      </p:pic>
      <p:sp>
        <p:nvSpPr>
          <p:cNvPr id="9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10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39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2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12191957" cy="10477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fr-FR" dirty="0" smtClean="0"/>
              <a:t>Relation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variogram</a:t>
            </a:r>
            <a:r>
              <a:rPr lang="fr-FR" dirty="0" smtClean="0"/>
              <a:t> and covariance</a:t>
            </a:r>
          </a:p>
        </p:txBody>
      </p:sp>
      <p:pic>
        <p:nvPicPr>
          <p:cNvPr id="136193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r="31662"/>
          <a:stretch/>
        </p:blipFill>
        <p:spPr bwMode="auto">
          <a:xfrm>
            <a:off x="2615614" y="1277735"/>
            <a:ext cx="4968552" cy="5112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112224" y="6140043"/>
            <a:ext cx="38843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i="1" dirty="0">
                <a:latin typeface="Helvetica" pitchFamily="2" charset="0"/>
              </a:rPr>
              <a:t>[Intro stat + </a:t>
            </a:r>
            <a:r>
              <a:rPr lang="fr-FR" sz="1600" i="1" dirty="0" err="1">
                <a:latin typeface="Helvetica" pitchFamily="2" charset="0"/>
              </a:rPr>
              <a:t>variogrammes</a:t>
            </a:r>
            <a:r>
              <a:rPr lang="fr-FR" sz="1600" i="1" dirty="0">
                <a:latin typeface="Helvetica" pitchFamily="2" charset="0"/>
              </a:rPr>
              <a:t> - D. Marcotte]</a:t>
            </a:r>
          </a:p>
        </p:txBody>
      </p:sp>
      <p:sp>
        <p:nvSpPr>
          <p:cNvPr id="7" name="Espace réservé du texte 6"/>
          <p:cNvSpPr txBox="1">
            <a:spLocks/>
          </p:cNvSpPr>
          <p:nvPr/>
        </p:nvSpPr>
        <p:spPr bwMode="auto">
          <a:xfrm>
            <a:off x="7680176" y="3752850"/>
            <a:ext cx="1368152" cy="3416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1800" dirty="0" err="1" smtClean="0"/>
              <a:t>Variogram</a:t>
            </a:r>
            <a:endParaRPr lang="fr-FR" sz="1800" u="sng" dirty="0"/>
          </a:p>
        </p:txBody>
      </p:sp>
      <p:sp>
        <p:nvSpPr>
          <p:cNvPr id="8" name="Espace réservé du texte 6"/>
          <p:cNvSpPr txBox="1">
            <a:spLocks/>
          </p:cNvSpPr>
          <p:nvPr/>
        </p:nvSpPr>
        <p:spPr bwMode="auto">
          <a:xfrm>
            <a:off x="7536160" y="4985810"/>
            <a:ext cx="1368152" cy="3416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1800" dirty="0" smtClean="0"/>
              <a:t>Covariance</a:t>
            </a:r>
            <a:endParaRPr lang="fr-FR" sz="1800" u="sng" dirty="0"/>
          </a:p>
        </p:txBody>
      </p:sp>
      <p:sp>
        <p:nvSpPr>
          <p:cNvPr id="9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10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40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43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0" y="-27383"/>
            <a:ext cx="12191956" cy="104772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r>
              <a:rPr/>
              <a:t>Geostatistics : What is a Variogram ? </a:t>
            </a:r>
          </a:p>
        </p:txBody>
      </p:sp>
      <p:sp>
        <p:nvSpPr>
          <p:cNvPr id="5" name="Espace réservé du texte 3"/>
          <p:cNvSpPr>
            <a:spLocks noGrp="1"/>
          </p:cNvSpPr>
          <p:nvPr>
            <p:ph type="body" sz="quarter" idx="4294967295"/>
          </p:nvPr>
        </p:nvSpPr>
        <p:spPr bwMode="auto">
          <a:xfrm>
            <a:off x="258432" y="2060847"/>
            <a:ext cx="5076785" cy="4149933"/>
          </a:xfrm>
          <a:prstGeom prst="rect">
            <a:avLst/>
          </a:prstGeom>
        </p:spPr>
        <p:txBody>
          <a:bodyPr/>
          <a:lstStyle>
            <a:lvl1pPr>
              <a:buClr>
                <a:srgbClr val="3D6C83"/>
              </a:buClr>
              <a:defRPr>
                <a:latin typeface="Arial"/>
                <a:cs typeface="Arial"/>
              </a:defRPr>
            </a:lvl1pPr>
            <a:lvl2pPr>
              <a:defRPr>
                <a:solidFill>
                  <a:srgbClr val="3D6C83"/>
                </a:solidFill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</a:lstStyle>
          <a:p>
            <a:pPr>
              <a:defRPr/>
            </a:pPr>
            <a:r>
              <a:rPr b="1" dirty="0">
                <a:latin typeface="+mj-lt"/>
              </a:rPr>
              <a:t>Nugget effect : </a:t>
            </a:r>
            <a:r>
              <a:rPr dirty="0">
                <a:latin typeface="+mj-lt"/>
              </a:rPr>
              <a:t>low-scale chaotic variations </a:t>
            </a:r>
          </a:p>
          <a:p>
            <a:pPr>
              <a:defRPr/>
            </a:pPr>
            <a:endParaRPr dirty="0">
              <a:latin typeface="+mj-lt"/>
            </a:endParaRPr>
          </a:p>
          <a:p>
            <a:pPr>
              <a:defRPr/>
            </a:pPr>
            <a:r>
              <a:rPr b="1" dirty="0">
                <a:latin typeface="+mj-lt"/>
              </a:rPr>
              <a:t>Range :</a:t>
            </a:r>
            <a:r>
              <a:rPr dirty="0">
                <a:latin typeface="+mj-lt"/>
              </a:rPr>
              <a:t> Maximal distance beyond there is no spatial correlation between points </a:t>
            </a:r>
          </a:p>
          <a:p>
            <a:pPr>
              <a:defRPr/>
            </a:pPr>
            <a:endParaRPr dirty="0">
              <a:latin typeface="+mj-l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594093" y="188603"/>
            <a:ext cx="2345107" cy="186299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8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41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32120" y="2206110"/>
            <a:ext cx="5815543" cy="385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6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Geostatistics :  spatial </a:t>
            </a:r>
            <a:r>
              <a:rPr lang="fr-FR" dirty="0" err="1" smtClean="0"/>
              <a:t>statistics</a:t>
            </a:r>
            <a:endParaRPr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4294967295"/>
          </p:nvPr>
        </p:nvSpPr>
        <p:spPr bwMode="auto">
          <a:xfrm>
            <a:off x="407187" y="1437640"/>
            <a:ext cx="11239499" cy="495303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“Geo</a:t>
            </a:r>
            <a:r>
              <a:rPr lang="en-US" dirty="0"/>
              <a:t>” does not stand for “geology” but “geographic</a:t>
            </a:r>
            <a:r>
              <a:rPr lang="en-US" dirty="0" smtClean="0"/>
              <a:t>”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Statistics for studying </a:t>
            </a:r>
            <a:r>
              <a:rPr lang="en-US" b="1" dirty="0" smtClean="0"/>
              <a:t>spatial</a:t>
            </a:r>
            <a:r>
              <a:rPr lang="en-US" dirty="0" smtClean="0"/>
              <a:t> &amp; </a:t>
            </a:r>
            <a:r>
              <a:rPr lang="en-US" b="1" dirty="0" err="1" smtClean="0"/>
              <a:t>spatio</a:t>
            </a:r>
            <a:r>
              <a:rPr lang="en-US" b="1" dirty="0" smtClean="0"/>
              <a:t>-temporal</a:t>
            </a:r>
            <a:r>
              <a:rPr lang="en-US" dirty="0" smtClean="0"/>
              <a:t> datasets 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i="1" dirty="0" smtClean="0"/>
              <a:t>Regionalized variable</a:t>
            </a:r>
            <a:r>
              <a:rPr lang="en-US" dirty="0" smtClean="0"/>
              <a:t>, i.e. </a:t>
            </a:r>
            <a:r>
              <a:rPr lang="en-US" b="1" dirty="0" smtClean="0"/>
              <a:t>spatial variability</a:t>
            </a:r>
            <a:r>
              <a:rPr lang="en-US" dirty="0" smtClean="0"/>
              <a:t> of the variable </a:t>
            </a:r>
          </a:p>
          <a:p>
            <a:pPr marL="0" indent="0">
              <a:buNone/>
              <a:defRPr/>
            </a:pPr>
            <a:r>
              <a:rPr lang="en-US" dirty="0" err="1" smtClean="0"/>
              <a:t>Var</a:t>
            </a:r>
            <a:r>
              <a:rPr lang="en-US" dirty="0" smtClean="0"/>
              <a:t>(Z) = f(X, Y, Z, t)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Multiple &amp; various purposes …</a:t>
            </a:r>
            <a:endParaRPr dirty="0"/>
          </a:p>
        </p:txBody>
      </p:sp>
      <p:sp>
        <p:nvSpPr>
          <p:cNvPr id="10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11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29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7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7" name="Connecteur droit 46"/>
          <p:cNvCxnSpPr>
            <a:stCxn id="36" idx="0"/>
            <a:endCxn id="36" idx="1"/>
          </p:cNvCxnSpPr>
          <p:nvPr/>
        </p:nvCxnSpPr>
        <p:spPr>
          <a:xfrm>
            <a:off x="838200" y="4267200"/>
            <a:ext cx="5562600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re 2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+mj-lt"/>
              </a:rPr>
              <a:t>Theoretical </a:t>
            </a:r>
            <a:r>
              <a:rPr lang="en-US" dirty="0" err="1" smtClean="0">
                <a:latin typeface="+mj-lt"/>
              </a:rPr>
              <a:t>variogram</a:t>
            </a:r>
            <a:r>
              <a:rPr lang="en-US" dirty="0" smtClean="0">
                <a:latin typeface="+mj-lt"/>
              </a:rPr>
              <a:t> models</a:t>
            </a:r>
            <a:endParaRPr lang="en-US" dirty="0">
              <a:latin typeface="+mj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823833" y="1234291"/>
            <a:ext cx="3744416" cy="265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Line 2"/>
          <p:cNvSpPr>
            <a:spLocks noChangeShapeType="1"/>
          </p:cNvSpPr>
          <p:nvPr/>
        </p:nvSpPr>
        <p:spPr bwMode="auto">
          <a:xfrm flipV="1">
            <a:off x="838200" y="3679825"/>
            <a:ext cx="0" cy="2446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>
            <a:off x="838200" y="6126163"/>
            <a:ext cx="56689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>
            <a:off x="1795463" y="6035675"/>
            <a:ext cx="0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2740025" y="6035675"/>
            <a:ext cx="0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22" name="Line 6"/>
          <p:cNvSpPr>
            <a:spLocks noChangeShapeType="1"/>
          </p:cNvSpPr>
          <p:nvPr/>
        </p:nvSpPr>
        <p:spPr bwMode="auto">
          <a:xfrm>
            <a:off x="3684588" y="6035675"/>
            <a:ext cx="0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>
            <a:off x="4629150" y="6035675"/>
            <a:ext cx="0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6508750" y="5892800"/>
            <a:ext cx="3465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400" dirty="0">
                <a:latin typeface="+mj-lt"/>
              </a:rPr>
              <a:t>h</a:t>
            </a:r>
            <a:endParaRPr lang="en-GB" sz="2400" dirty="0">
              <a:latin typeface="+mj-lt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534826" y="3251469"/>
            <a:ext cx="670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+mj-lt"/>
                <a:cs typeface="Times New Roman" pitchFamily="18" charset="0"/>
                <a:sym typeface="Symbol" pitchFamily="18" charset="2"/>
              </a:rPr>
              <a:t>ɣ</a:t>
            </a:r>
            <a:r>
              <a:rPr lang="fr-FR" sz="2000" baseline="-30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>
                <a:latin typeface="+mj-lt"/>
                <a:cs typeface="Times New Roman" pitchFamily="18" charset="0"/>
              </a:rPr>
              <a:t>(h)</a:t>
            </a:r>
            <a:endParaRPr lang="en-GB" sz="2000" dirty="0">
              <a:latin typeface="+mj-lt"/>
              <a:cs typeface="Times New Roman" pitchFamily="18" charset="0"/>
            </a:endParaRPr>
          </a:p>
        </p:txBody>
      </p:sp>
      <p:sp>
        <p:nvSpPr>
          <p:cNvPr id="26" name="Freeform 10"/>
          <p:cNvSpPr>
            <a:spLocks/>
          </p:cNvSpPr>
          <p:nvPr/>
        </p:nvSpPr>
        <p:spPr bwMode="auto">
          <a:xfrm>
            <a:off x="838200" y="4262438"/>
            <a:ext cx="5583238" cy="1871662"/>
          </a:xfrm>
          <a:custGeom>
            <a:avLst/>
            <a:gdLst/>
            <a:ahLst/>
            <a:cxnLst>
              <a:cxn ang="0">
                <a:pos x="0" y="1179"/>
              </a:cxn>
              <a:cxn ang="0">
                <a:pos x="1395" y="194"/>
              </a:cxn>
              <a:cxn ang="0">
                <a:pos x="2154" y="17"/>
              </a:cxn>
              <a:cxn ang="0">
                <a:pos x="3517" y="0"/>
              </a:cxn>
            </a:cxnLst>
            <a:rect l="0" t="0" r="r" b="b"/>
            <a:pathLst>
              <a:path w="3517" h="1179">
                <a:moveTo>
                  <a:pt x="0" y="1179"/>
                </a:moveTo>
                <a:cubicBezTo>
                  <a:pt x="232" y="1015"/>
                  <a:pt x="1036" y="388"/>
                  <a:pt x="1395" y="194"/>
                </a:cubicBezTo>
                <a:cubicBezTo>
                  <a:pt x="1754" y="0"/>
                  <a:pt x="1800" y="49"/>
                  <a:pt x="2154" y="17"/>
                </a:cubicBezTo>
                <a:cubicBezTo>
                  <a:pt x="2502" y="0"/>
                  <a:pt x="3233" y="4"/>
                  <a:pt x="3517" y="0"/>
                </a:cubicBezTo>
              </a:path>
            </a:pathLst>
          </a:custGeom>
          <a:noFill/>
          <a:ln w="38100" cmpd="sng">
            <a:solidFill>
              <a:srgbClr val="FF33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27" name="Freeform 11"/>
          <p:cNvSpPr>
            <a:spLocks/>
          </p:cNvSpPr>
          <p:nvPr/>
        </p:nvSpPr>
        <p:spPr bwMode="auto">
          <a:xfrm>
            <a:off x="869950" y="4278823"/>
            <a:ext cx="5529263" cy="1843088"/>
          </a:xfrm>
          <a:custGeom>
            <a:avLst/>
            <a:gdLst/>
            <a:ahLst/>
            <a:cxnLst>
              <a:cxn ang="0">
                <a:pos x="0" y="1151"/>
              </a:cxn>
              <a:cxn ang="0">
                <a:pos x="468" y="1027"/>
              </a:cxn>
              <a:cxn ang="0">
                <a:pos x="1189" y="348"/>
              </a:cxn>
              <a:cxn ang="0">
                <a:pos x="1771" y="58"/>
              </a:cxn>
              <a:cxn ang="0">
                <a:pos x="2917" y="9"/>
              </a:cxn>
              <a:cxn ang="0">
                <a:pos x="3483" y="4"/>
              </a:cxn>
            </a:cxnLst>
            <a:rect l="0" t="0" r="r" b="b"/>
            <a:pathLst>
              <a:path w="3483" h="1161">
                <a:moveTo>
                  <a:pt x="0" y="1151"/>
                </a:moveTo>
                <a:cubicBezTo>
                  <a:pt x="78" y="1130"/>
                  <a:pt x="270" y="1161"/>
                  <a:pt x="468" y="1027"/>
                </a:cubicBezTo>
                <a:cubicBezTo>
                  <a:pt x="666" y="893"/>
                  <a:pt x="972" y="510"/>
                  <a:pt x="1189" y="348"/>
                </a:cubicBezTo>
                <a:cubicBezTo>
                  <a:pt x="1406" y="186"/>
                  <a:pt x="1483" y="114"/>
                  <a:pt x="1771" y="58"/>
                </a:cubicBezTo>
                <a:cubicBezTo>
                  <a:pt x="2059" y="2"/>
                  <a:pt x="2632" y="18"/>
                  <a:pt x="2917" y="9"/>
                </a:cubicBezTo>
                <a:cubicBezTo>
                  <a:pt x="3202" y="0"/>
                  <a:pt x="3365" y="5"/>
                  <a:pt x="3483" y="4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28" name="Freeform 12"/>
          <p:cNvSpPr>
            <a:spLocks/>
          </p:cNvSpPr>
          <p:nvPr/>
        </p:nvSpPr>
        <p:spPr bwMode="auto">
          <a:xfrm>
            <a:off x="836613" y="4210123"/>
            <a:ext cx="5562600" cy="1846262"/>
          </a:xfrm>
          <a:custGeom>
            <a:avLst/>
            <a:gdLst/>
            <a:ahLst/>
            <a:cxnLst>
              <a:cxn ang="0">
                <a:pos x="0" y="1163"/>
              </a:cxn>
              <a:cxn ang="0">
                <a:pos x="488" y="364"/>
              </a:cxn>
              <a:cxn ang="0">
                <a:pos x="1776" y="59"/>
              </a:cxn>
              <a:cxn ang="0">
                <a:pos x="3504" y="11"/>
              </a:cxn>
            </a:cxnLst>
            <a:rect l="0" t="0" r="r" b="b"/>
            <a:pathLst>
              <a:path w="3504" h="1163">
                <a:moveTo>
                  <a:pt x="0" y="1163"/>
                </a:moveTo>
                <a:cubicBezTo>
                  <a:pt x="81" y="1030"/>
                  <a:pt x="192" y="548"/>
                  <a:pt x="488" y="364"/>
                </a:cubicBezTo>
                <a:cubicBezTo>
                  <a:pt x="784" y="180"/>
                  <a:pt x="1273" y="118"/>
                  <a:pt x="1776" y="59"/>
                </a:cubicBezTo>
                <a:cubicBezTo>
                  <a:pt x="2279" y="0"/>
                  <a:pt x="3216" y="19"/>
                  <a:pt x="3504" y="11"/>
                </a:cubicBezTo>
              </a:path>
            </a:pathLst>
          </a:custGeom>
          <a:noFill/>
          <a:ln w="381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1745969" y="1843781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dirty="0" err="1" smtClean="0">
                <a:solidFill>
                  <a:schemeClr val="tx2"/>
                </a:solidFill>
              </a:rPr>
              <a:t>Exponential</a:t>
            </a:r>
            <a:r>
              <a:rPr lang="fr-FR" sz="2400" dirty="0" smtClean="0">
                <a:solidFill>
                  <a:schemeClr val="tx2"/>
                </a:solidFill>
              </a:rPr>
              <a:t> model</a:t>
            </a:r>
            <a:endParaRPr lang="fr-FR" sz="2400" dirty="0">
              <a:solidFill>
                <a:schemeClr val="tx2"/>
              </a:solidFill>
            </a:endParaRPr>
          </a:p>
        </p:txBody>
      </p:sp>
      <p:graphicFrame>
        <p:nvGraphicFramePr>
          <p:cNvPr id="31" name="Object 15"/>
          <p:cNvGraphicFramePr>
            <a:graphicFrameLocks noChangeAspect="1"/>
          </p:cNvGraphicFramePr>
          <p:nvPr>
            <p:extLst/>
          </p:nvPr>
        </p:nvGraphicFramePr>
        <p:xfrm>
          <a:off x="4751107" y="2409729"/>
          <a:ext cx="228600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Equation" r:id="rId4" imgW="1384200" imgH="482400" progId="Equation.3">
                  <p:embed/>
                </p:oleObj>
              </mc:Choice>
              <mc:Fallback>
                <p:oleObj name="Equation" r:id="rId4" imgW="13842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107" y="2409729"/>
                        <a:ext cx="2286000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6"/>
          <p:cNvGraphicFramePr>
            <a:graphicFrameLocks noChangeAspect="1"/>
          </p:cNvGraphicFramePr>
          <p:nvPr>
            <p:extLst/>
          </p:nvPr>
        </p:nvGraphicFramePr>
        <p:xfrm>
          <a:off x="4751107" y="1648595"/>
          <a:ext cx="249555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Equation" r:id="rId6" imgW="1511280" imgH="457200" progId="Equation.3">
                  <p:embed/>
                </p:oleObj>
              </mc:Choice>
              <mc:Fallback>
                <p:oleObj name="Equation" r:id="rId6" imgW="15112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107" y="1648595"/>
                        <a:ext cx="249555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7"/>
          <p:cNvGraphicFramePr>
            <a:graphicFrameLocks noChangeAspect="1"/>
          </p:cNvGraphicFramePr>
          <p:nvPr>
            <p:extLst/>
          </p:nvPr>
        </p:nvGraphicFramePr>
        <p:xfrm>
          <a:off x="4741582" y="3095529"/>
          <a:ext cx="26003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Equation" r:id="rId8" imgW="1574640" imgH="507960" progId="Equation.3">
                  <p:embed/>
                </p:oleObj>
              </mc:Choice>
              <mc:Fallback>
                <p:oleObj name="Equation" r:id="rId8" imgW="157464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582" y="3095529"/>
                        <a:ext cx="26003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18"/>
          <p:cNvSpPr>
            <a:spLocks noChangeArrowheads="1"/>
          </p:cNvSpPr>
          <p:nvPr/>
        </p:nvSpPr>
        <p:spPr bwMode="auto">
          <a:xfrm>
            <a:off x="1745969" y="3213004"/>
            <a:ext cx="2170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dirty="0" err="1" smtClean="0">
                <a:solidFill>
                  <a:schemeClr val="accent2"/>
                </a:solidFill>
              </a:rPr>
              <a:t>Gaussian</a:t>
            </a:r>
            <a:r>
              <a:rPr lang="fr-FR" sz="2400" dirty="0" smtClean="0">
                <a:solidFill>
                  <a:schemeClr val="accent2"/>
                </a:solidFill>
              </a:rPr>
              <a:t> model</a:t>
            </a:r>
            <a:endParaRPr lang="fr-FR" sz="2400" dirty="0">
              <a:solidFill>
                <a:schemeClr val="accent2"/>
              </a:solidFill>
            </a:endParaRPr>
          </a:p>
        </p:txBody>
      </p:sp>
      <p:sp>
        <p:nvSpPr>
          <p:cNvPr id="35" name="Rectangle 19"/>
          <p:cNvSpPr>
            <a:spLocks noChangeArrowheads="1"/>
          </p:cNvSpPr>
          <p:nvPr/>
        </p:nvSpPr>
        <p:spPr bwMode="auto">
          <a:xfrm>
            <a:off x="1745969" y="2527204"/>
            <a:ext cx="2192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dirty="0" err="1" smtClean="0">
                <a:solidFill>
                  <a:srgbClr val="FF33CC"/>
                </a:solidFill>
              </a:rPr>
              <a:t>Sph</a:t>
            </a:r>
            <a:r>
              <a:rPr lang="fr-FR" sz="2400" dirty="0" err="1" smtClean="0">
                <a:solidFill>
                  <a:srgbClr val="FF33CC"/>
                </a:solidFill>
                <a:cs typeface="Times New Roman" pitchFamily="18" charset="0"/>
              </a:rPr>
              <a:t>e</a:t>
            </a:r>
            <a:r>
              <a:rPr lang="fr-FR" sz="2400" dirty="0" err="1" smtClean="0">
                <a:solidFill>
                  <a:srgbClr val="FF33CC"/>
                </a:solidFill>
              </a:rPr>
              <a:t>rical</a:t>
            </a:r>
            <a:r>
              <a:rPr lang="fr-FR" sz="2400" dirty="0" smtClean="0">
                <a:solidFill>
                  <a:srgbClr val="FF33CC"/>
                </a:solidFill>
              </a:rPr>
              <a:t> model</a:t>
            </a:r>
            <a:endParaRPr lang="fr-FR" sz="2400" dirty="0">
              <a:solidFill>
                <a:srgbClr val="FF33CC"/>
              </a:solidFill>
            </a:endParaRPr>
          </a:p>
        </p:txBody>
      </p:sp>
      <p:sp>
        <p:nvSpPr>
          <p:cNvPr id="36" name="Line 20"/>
          <p:cNvSpPr>
            <a:spLocks noChangeShapeType="1"/>
          </p:cNvSpPr>
          <p:nvPr/>
        </p:nvSpPr>
        <p:spPr bwMode="auto">
          <a:xfrm>
            <a:off x="838200" y="4267200"/>
            <a:ext cx="55626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37" name="Line 21"/>
          <p:cNvSpPr>
            <a:spLocks noChangeShapeType="1"/>
          </p:cNvSpPr>
          <p:nvPr/>
        </p:nvSpPr>
        <p:spPr bwMode="auto">
          <a:xfrm>
            <a:off x="3810000" y="4343400"/>
            <a:ext cx="0" cy="17526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r-FR" dirty="0">
              <a:latin typeface="+mj-lt"/>
            </a:endParaRPr>
          </a:p>
        </p:txBody>
      </p:sp>
      <p:sp>
        <p:nvSpPr>
          <p:cNvPr id="38" name="Text Box 22"/>
          <p:cNvSpPr txBox="1">
            <a:spLocks noChangeArrowheads="1"/>
          </p:cNvSpPr>
          <p:nvPr/>
        </p:nvSpPr>
        <p:spPr bwMode="auto">
          <a:xfrm>
            <a:off x="304800" y="40386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latin typeface="+mj-lt"/>
              </a:rPr>
              <a:t>C</a:t>
            </a:r>
            <a:endParaRPr lang="fr-FR" sz="2400" dirty="0">
              <a:latin typeface="+mj-lt"/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3657600" y="60960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latin typeface="+mj-lt"/>
              </a:rPr>
              <a:t>a</a:t>
            </a:r>
            <a:endParaRPr lang="fr-FR" sz="2400" dirty="0">
              <a:latin typeface="+mj-lt"/>
            </a:endParaRPr>
          </a:p>
        </p:txBody>
      </p:sp>
      <p:sp>
        <p:nvSpPr>
          <p:cNvPr id="41" name="Rectangle 18"/>
          <p:cNvSpPr>
            <a:spLocks noChangeArrowheads="1"/>
          </p:cNvSpPr>
          <p:nvPr/>
        </p:nvSpPr>
        <p:spPr bwMode="auto">
          <a:xfrm>
            <a:off x="1745969" y="1148753"/>
            <a:ext cx="19527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dirty="0" smtClean="0">
                <a:solidFill>
                  <a:srgbClr val="00B0F0"/>
                </a:solidFill>
              </a:rPr>
              <a:t>Nugget model</a:t>
            </a:r>
            <a:endParaRPr lang="fr-FR" sz="2400" dirty="0">
              <a:solidFill>
                <a:srgbClr val="00B0F0"/>
              </a:solidFill>
            </a:endParaRPr>
          </a:p>
        </p:txBody>
      </p:sp>
      <p:graphicFrame>
        <p:nvGraphicFramePr>
          <p:cNvPr id="42" name="Object 16"/>
          <p:cNvGraphicFramePr>
            <a:graphicFrameLocks noChangeAspect="1"/>
          </p:cNvGraphicFramePr>
          <p:nvPr>
            <p:extLst/>
          </p:nvPr>
        </p:nvGraphicFramePr>
        <p:xfrm>
          <a:off x="4735120" y="957055"/>
          <a:ext cx="249555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Equation" r:id="rId10" imgW="1511280" imgH="457200" progId="Equation.3">
                  <p:embed/>
                </p:oleObj>
              </mc:Choice>
              <mc:Fallback>
                <p:oleObj name="Equation" r:id="rId10" imgW="15112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5120" y="957055"/>
                        <a:ext cx="249555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44"/>
          <p:cNvSpPr/>
          <p:nvPr/>
        </p:nvSpPr>
        <p:spPr>
          <a:xfrm>
            <a:off x="5428588" y="948456"/>
            <a:ext cx="1802082" cy="755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5405322" y="1102337"/>
            <a:ext cx="221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smtClean="0">
                <a:solidFill>
                  <a:srgbClr val="00B0F0"/>
                </a:solidFill>
              </a:rPr>
              <a:t>h</a:t>
            </a:r>
            <a:endParaRPr lang="fr-FR" sz="2000" i="1" dirty="0">
              <a:solidFill>
                <a:srgbClr val="00B0F0"/>
              </a:solidFill>
            </a:endParaRPr>
          </a:p>
        </p:txBody>
      </p:sp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11"/>
          <a:stretch/>
        </p:blipFill>
        <p:spPr bwMode="auto">
          <a:xfrm>
            <a:off x="7817875" y="1235439"/>
            <a:ext cx="3746004" cy="2655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6"/>
          <p:cNvPicPr>
            <a:picLocks noChangeAspect="1" noChangeArrowheads="1"/>
          </p:cNvPicPr>
          <p:nvPr/>
        </p:nvPicPr>
        <p:blipFill>
          <a:blip r:embed="rId12"/>
          <a:stretch/>
        </p:blipFill>
        <p:spPr bwMode="auto">
          <a:xfrm>
            <a:off x="7817875" y="1234302"/>
            <a:ext cx="3746004" cy="2655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9"/>
          <p:cNvPicPr>
            <a:picLocks noChangeAspect="1" noChangeArrowheads="1"/>
          </p:cNvPicPr>
          <p:nvPr/>
        </p:nvPicPr>
        <p:blipFill>
          <a:blip r:embed="rId13"/>
          <a:stretch/>
        </p:blipFill>
        <p:spPr bwMode="auto">
          <a:xfrm>
            <a:off x="7819463" y="1232017"/>
            <a:ext cx="3744416" cy="265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ZoneTexte 35"/>
          <p:cNvSpPr txBox="1"/>
          <p:nvPr/>
        </p:nvSpPr>
        <p:spPr bwMode="auto">
          <a:xfrm>
            <a:off x="9242391" y="6137196"/>
            <a:ext cx="3004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[</a:t>
            </a:r>
            <a:r>
              <a:rPr lang="en-US" dirty="0" err="1">
                <a:latin typeface="+mj-lt"/>
              </a:rPr>
              <a:t>cours</a:t>
            </a:r>
            <a:r>
              <a:rPr lang="en-US" dirty="0">
                <a:latin typeface="+mj-lt"/>
              </a:rPr>
              <a:t> Royer &amp; </a:t>
            </a:r>
            <a:r>
              <a:rPr lang="en-US" dirty="0" err="1">
                <a:latin typeface="+mj-lt"/>
              </a:rPr>
              <a:t>Caumon</a:t>
            </a:r>
            <a:r>
              <a:rPr lang="en-US" dirty="0">
                <a:latin typeface="+mj-lt"/>
              </a:rPr>
              <a:t> 2015]</a:t>
            </a:r>
            <a:endParaRPr lang="fr-FR" dirty="0">
              <a:latin typeface="+mj-lt"/>
            </a:endParaRPr>
          </a:p>
        </p:txBody>
      </p:sp>
      <p:sp>
        <p:nvSpPr>
          <p:cNvPr id="40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>
              <a:latin typeface="+mj-lt"/>
            </a:endParaRPr>
          </a:p>
        </p:txBody>
      </p:sp>
      <p:sp>
        <p:nvSpPr>
          <p:cNvPr id="43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42</a:t>
            </a:r>
            <a:endParaRPr lang="en-US" sz="185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7004601" y="4117591"/>
            <a:ext cx="50676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Spherical</a:t>
            </a:r>
            <a:r>
              <a:rPr lang="fr-FR" b="1" dirty="0" smtClean="0"/>
              <a:t> : </a:t>
            </a:r>
            <a:r>
              <a:rPr lang="fr-FR" dirty="0" smtClean="0"/>
              <a:t>non-</a:t>
            </a:r>
            <a:r>
              <a:rPr lang="fr-FR" dirty="0" err="1" smtClean="0"/>
              <a:t>asymptotic</a:t>
            </a:r>
            <a:r>
              <a:rPr lang="fr-FR" dirty="0" smtClean="0"/>
              <a:t> </a:t>
            </a:r>
          </a:p>
          <a:p>
            <a:r>
              <a:rPr lang="fr-FR" b="1" dirty="0" smtClean="0"/>
              <a:t>Nugget : </a:t>
            </a:r>
            <a:r>
              <a:rPr lang="fr-FR" dirty="0" smtClean="0"/>
              <a:t>no-spatial </a:t>
            </a:r>
            <a:r>
              <a:rPr lang="fr-FR" dirty="0" err="1" smtClean="0"/>
              <a:t>correlation</a:t>
            </a:r>
            <a:endParaRPr lang="fr-FR" dirty="0" smtClean="0"/>
          </a:p>
          <a:p>
            <a:r>
              <a:rPr lang="fr-FR" b="1" dirty="0" err="1" smtClean="0"/>
              <a:t>Gaussian</a:t>
            </a:r>
            <a:r>
              <a:rPr lang="fr-FR" b="1" dirty="0" smtClean="0"/>
              <a:t> : </a:t>
            </a:r>
            <a:r>
              <a:rPr lang="fr-FR" dirty="0" err="1" smtClean="0"/>
              <a:t>parabolic</a:t>
            </a:r>
            <a:r>
              <a:rPr lang="fr-FR" dirty="0" smtClean="0"/>
              <a:t> at </a:t>
            </a:r>
            <a:r>
              <a:rPr lang="fr-FR" dirty="0" err="1" smtClean="0"/>
              <a:t>origin</a:t>
            </a:r>
            <a:r>
              <a:rPr lang="fr-FR" dirty="0" smtClean="0"/>
              <a:t>: </a:t>
            </a:r>
            <a:r>
              <a:rPr lang="fr-FR" dirty="0" err="1" smtClean="0"/>
              <a:t>smooth</a:t>
            </a:r>
            <a:r>
              <a:rPr lang="fr-FR" dirty="0" smtClean="0"/>
              <a:t> variations</a:t>
            </a:r>
          </a:p>
          <a:p>
            <a:r>
              <a:rPr lang="fr-FR" b="1" dirty="0" err="1" smtClean="0"/>
              <a:t>Spherical</a:t>
            </a:r>
            <a:r>
              <a:rPr lang="fr-FR" b="1" dirty="0" smtClean="0"/>
              <a:t> / </a:t>
            </a:r>
            <a:r>
              <a:rPr lang="fr-FR" b="1" dirty="0" err="1" smtClean="0"/>
              <a:t>Exponential</a:t>
            </a:r>
            <a:r>
              <a:rPr lang="fr-FR" b="1" dirty="0" smtClean="0"/>
              <a:t> : </a:t>
            </a:r>
            <a:r>
              <a:rPr lang="fr-FR" dirty="0" err="1" smtClean="0"/>
              <a:t>linear</a:t>
            </a:r>
            <a:r>
              <a:rPr lang="fr-FR" dirty="0" smtClean="0"/>
              <a:t> at </a:t>
            </a:r>
            <a:r>
              <a:rPr lang="fr-FR" dirty="0" err="1" smtClean="0"/>
              <a:t>origin</a:t>
            </a:r>
            <a:r>
              <a:rPr lang="fr-FR" dirty="0" smtClean="0"/>
              <a:t> : high variation at </a:t>
            </a:r>
            <a:r>
              <a:rPr lang="fr-FR" dirty="0" err="1" smtClean="0"/>
              <a:t>small</a:t>
            </a:r>
            <a:r>
              <a:rPr lang="fr-FR" dirty="0" smtClean="0"/>
              <a:t> </a:t>
            </a:r>
            <a:r>
              <a:rPr lang="fr-FR" dirty="0" err="1" smtClean="0"/>
              <a:t>scale</a:t>
            </a:r>
            <a:endParaRPr lang="fr-FR" dirty="0" smtClean="0"/>
          </a:p>
          <a:p>
            <a:r>
              <a:rPr lang="fr-FR" b="1" dirty="0" smtClean="0"/>
              <a:t>Power-</a:t>
            </a:r>
            <a:r>
              <a:rPr lang="fr-FR" b="1" dirty="0" err="1" smtClean="0"/>
              <a:t>law</a:t>
            </a:r>
            <a:r>
              <a:rPr lang="fr-FR" b="1" dirty="0" smtClean="0"/>
              <a:t> : </a:t>
            </a:r>
            <a:r>
              <a:rPr lang="fr-FR" dirty="0" smtClean="0"/>
              <a:t>Ø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sill</a:t>
            </a:r>
            <a:r>
              <a:rPr lang="fr-FR" dirty="0" smtClean="0">
                <a:sym typeface="Wingdings" panose="05000000000000000000" pitchFamily="2" charset="2"/>
              </a:rPr>
              <a:t>, </a:t>
            </a:r>
            <a:r>
              <a:rPr lang="fr-FR" dirty="0" smtClean="0"/>
              <a:t>fractal </a:t>
            </a:r>
            <a:r>
              <a:rPr lang="fr-FR" dirty="0" err="1" smtClean="0"/>
              <a:t>behaviour</a:t>
            </a:r>
            <a:endParaRPr lang="fr-FR" dirty="0" smtClean="0"/>
          </a:p>
          <a:p>
            <a:r>
              <a:rPr lang="fr-FR" dirty="0" smtClean="0">
                <a:sym typeface="Wingdings" panose="05000000000000000000" pitchFamily="2" charset="2"/>
              </a:rPr>
              <a:t>All </a:t>
            </a:r>
            <a:r>
              <a:rPr lang="fr-FR" dirty="0" err="1" smtClean="0">
                <a:sym typeface="Wingdings" panose="05000000000000000000" pitchFamily="2" charset="2"/>
              </a:rPr>
              <a:t>linear</a:t>
            </a:r>
            <a:r>
              <a:rPr lang="fr-FR" dirty="0" smtClean="0">
                <a:sym typeface="Wingdings" panose="05000000000000000000" pitchFamily="2" charset="2"/>
              </a:rPr>
              <a:t> combinaison of </a:t>
            </a:r>
            <a:r>
              <a:rPr lang="fr-FR" dirty="0" err="1" smtClean="0">
                <a:sym typeface="Wingdings" panose="05000000000000000000" pitchFamily="2" charset="2"/>
              </a:rPr>
              <a:t>these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models</a:t>
            </a:r>
            <a:r>
              <a:rPr lang="fr-FR" dirty="0" smtClean="0">
                <a:sym typeface="Wingdings" panose="05000000000000000000" pitchFamily="2" charset="2"/>
              </a:rPr>
              <a:t> are valables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938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/>
      <p:bldP spid="35" grpId="0"/>
      <p:bldP spid="4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294967295"/>
          </p:nvPr>
        </p:nvSpPr>
        <p:spPr>
          <a:xfrm>
            <a:off x="476228" y="1193684"/>
            <a:ext cx="11239499" cy="4953035"/>
          </a:xfrm>
        </p:spPr>
        <p:txBody>
          <a:bodyPr/>
          <a:lstStyle/>
          <a:p>
            <a:r>
              <a:rPr lang="fr-FR" dirty="0" err="1" smtClean="0"/>
              <a:t>Kriging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 dirty="0" err="1" smtClean="0"/>
              <a:t>Kriging</a:t>
            </a:r>
            <a:r>
              <a:rPr lang="fr-FR" dirty="0" smtClean="0"/>
              <a:t> </a:t>
            </a:r>
            <a:r>
              <a:rPr lang="fr-FR" dirty="0" err="1" smtClean="0"/>
              <a:t>equations</a:t>
            </a:r>
            <a:endParaRPr dirty="0"/>
          </a:p>
        </p:txBody>
      </p:sp>
      <p:sp>
        <p:nvSpPr>
          <p:cNvPr id="25" name="Rectangle 6"/>
          <p:cNvSpPr/>
          <p:nvPr/>
        </p:nvSpPr>
        <p:spPr bwMode="auto">
          <a:xfrm>
            <a:off x="11735395" y="655505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26" name="Espace réservé du numéro de diapositive 8"/>
          <p:cNvSpPr txBox="1"/>
          <p:nvPr/>
        </p:nvSpPr>
        <p:spPr bwMode="auto">
          <a:xfrm>
            <a:off x="11634902" y="655505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43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207568" y="1146419"/>
                <a:ext cx="1523174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acc>
                      <m:r>
                        <a:rPr lang="fr-FR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1146419"/>
                <a:ext cx="1523174" cy="67076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1415480" y="1884691"/>
            <a:ext cx="1194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Unkwown</a:t>
            </a:r>
            <a:r>
              <a:rPr lang="fr-FR" i="1" dirty="0" smtClean="0"/>
              <a:t> value </a:t>
            </a:r>
            <a:endParaRPr lang="fr-FR" i="1" dirty="0"/>
          </a:p>
        </p:txBody>
      </p:sp>
      <p:sp>
        <p:nvSpPr>
          <p:cNvPr id="29" name="ZoneTexte 28"/>
          <p:cNvSpPr txBox="1"/>
          <p:nvPr/>
        </p:nvSpPr>
        <p:spPr bwMode="auto">
          <a:xfrm>
            <a:off x="3732939" y="1877141"/>
            <a:ext cx="1269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Known</a:t>
            </a:r>
            <a:r>
              <a:rPr lang="fr-FR" i="1" dirty="0"/>
              <a:t> </a:t>
            </a:r>
            <a:r>
              <a:rPr lang="fr-FR" i="1" dirty="0" smtClean="0"/>
              <a:t>values</a:t>
            </a:r>
            <a:endParaRPr lang="fr-FR" i="1" dirty="0"/>
          </a:p>
        </p:txBody>
      </p:sp>
      <p:sp>
        <p:nvSpPr>
          <p:cNvPr id="30" name="ZoneTexte 29"/>
          <p:cNvSpPr txBox="1"/>
          <p:nvPr/>
        </p:nvSpPr>
        <p:spPr bwMode="auto">
          <a:xfrm>
            <a:off x="2813233" y="1877141"/>
            <a:ext cx="1194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weights</a:t>
            </a:r>
            <a:endParaRPr lang="fr-FR" i="1" dirty="0"/>
          </a:p>
        </p:txBody>
      </p:sp>
      <p:cxnSp>
        <p:nvCxnSpPr>
          <p:cNvPr id="28" name="Connecteur droit 27"/>
          <p:cNvCxnSpPr>
            <a:stCxn id="5" idx="0"/>
          </p:cNvCxnSpPr>
          <p:nvPr/>
        </p:nvCxnSpPr>
        <p:spPr>
          <a:xfrm flipV="1">
            <a:off x="2012748" y="1624428"/>
            <a:ext cx="266828" cy="2602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 bwMode="auto">
          <a:xfrm flipH="1" flipV="1">
            <a:off x="3139672" y="1660338"/>
            <a:ext cx="4000" cy="2243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 bwMode="auto">
          <a:xfrm flipH="1" flipV="1">
            <a:off x="3677329" y="1624428"/>
            <a:ext cx="248233" cy="2527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8239205" y="1090075"/>
                <a:ext cx="10607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fr-F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205" y="1090075"/>
                <a:ext cx="1060740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5172" r="-4023"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4998845" y="1828533"/>
                <a:ext cx="6937540" cy="17086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3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mr>
                                  <m:m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21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23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mr>
                                  <m:mr>
                                    <m:e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  <m:e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</m: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</m: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</m:e>
                                    <m:e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fr-FR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  <m:e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  <m:e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3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mr>
                                  <m:m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</m:e>
                                    <m:e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sSub>
                                                <m:sSubPr>
                                                  <m:ctrlPr>
                                                    <a:rPr lang="fr-FR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fr-FR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fr-FR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−1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fr-FR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fr-FR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i="1" smtClean="0">
                                          <a:latin typeface="Cambria Math" panose="02040503050406030204" pitchFamily="18" charset="0"/>
                                        </a:rPr>
                                        <m:t>λ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mr>
                                  <m:m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mr>
                                  <m:m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ɣ</m:t>
                                      </m:r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mr>
                                  <m:m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845" y="1828533"/>
                <a:ext cx="6937540" cy="170867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7011604" y="4515675"/>
                <a:ext cx="3891706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brk m:alnAt="7"/>
                          </m:rPr>
                          <a:rPr lang="fr-FR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fr-FR" i="1" dirty="0" smtClean="0"/>
                  <a:t>distance </a:t>
                </a:r>
                <a:r>
                  <a:rPr lang="fr-FR" i="1" dirty="0" err="1" smtClean="0"/>
                  <a:t>between</a:t>
                </a:r>
                <a:r>
                  <a:rPr lang="fr-FR" i="1" dirty="0" smtClean="0"/>
                  <a:t> input point i and j</a:t>
                </a:r>
                <a:endParaRPr lang="fr-FR" i="1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1604" y="4515675"/>
                <a:ext cx="3891706" cy="391646"/>
              </a:xfrm>
              <a:prstGeom prst="rect">
                <a:avLst/>
              </a:prstGeom>
              <a:blipFill rotWithShape="0">
                <a:blip r:embed="rId5"/>
                <a:stretch>
                  <a:fillRect t="-7813" b="-203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 bwMode="auto">
              <a:xfrm>
                <a:off x="7016572" y="4913213"/>
                <a:ext cx="5028236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brk m:alnAt="7"/>
                          </m:rPr>
                          <a:rPr lang="fr-FR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𝑝𝑖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fr-FR" i="1" dirty="0" smtClean="0"/>
                  <a:t>distance </a:t>
                </a:r>
                <a:r>
                  <a:rPr lang="fr-FR" i="1" dirty="0" err="1" smtClean="0"/>
                  <a:t>between</a:t>
                </a:r>
                <a:r>
                  <a:rPr lang="fr-FR" i="1" dirty="0" smtClean="0"/>
                  <a:t> </a:t>
                </a:r>
                <a:r>
                  <a:rPr lang="fr-FR" i="1" dirty="0" err="1" smtClean="0"/>
                  <a:t>search</a:t>
                </a:r>
                <a:r>
                  <a:rPr lang="fr-FR" i="1" dirty="0" smtClean="0"/>
                  <a:t> point and input point i</a:t>
                </a:r>
                <a:endParaRPr lang="fr-FR" i="1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16572" y="4913213"/>
                <a:ext cx="5028236" cy="390748"/>
              </a:xfrm>
              <a:prstGeom prst="rect">
                <a:avLst/>
              </a:prstGeom>
              <a:blipFill rotWithShape="0">
                <a:blip r:embed="rId6"/>
                <a:stretch>
                  <a:fillRect t="-7813" b="-203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 bwMode="auto">
              <a:xfrm>
                <a:off x="7016572" y="5712297"/>
                <a:ext cx="31772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</a:rPr>
                      <m:t>ɣ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i="1" dirty="0" smtClean="0"/>
                  <a:t> semi-</a:t>
                </a:r>
                <a:r>
                  <a:rPr lang="fr-FR" i="1" dirty="0" err="1" smtClean="0"/>
                  <a:t>variogram</a:t>
                </a:r>
                <a:r>
                  <a:rPr lang="fr-FR" i="1" dirty="0" smtClean="0"/>
                  <a:t> value for x</a:t>
                </a:r>
                <a:endParaRPr lang="fr-FR" i="1" dirty="0"/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16572" y="5712297"/>
                <a:ext cx="3177280" cy="369332"/>
              </a:xfrm>
              <a:prstGeom prst="rect">
                <a:avLst/>
              </a:prstGeom>
              <a:blipFill rotWithShape="0">
                <a:blip r:embed="rId7"/>
                <a:stretch>
                  <a:fillRect t="-8197" r="-768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 bwMode="auto">
              <a:xfrm>
                <a:off x="7016572" y="5295700"/>
                <a:ext cx="32380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fr-FR" i="1" dirty="0" err="1" smtClean="0"/>
                  <a:t>weight</a:t>
                </a:r>
                <a:r>
                  <a:rPr lang="fr-FR" i="1" dirty="0" smtClean="0"/>
                  <a:t> factor for input point i</a:t>
                </a:r>
                <a:endParaRPr lang="fr-FR" i="1" dirty="0"/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16572" y="5295700"/>
                <a:ext cx="3238002" cy="369332"/>
              </a:xfrm>
              <a:prstGeom prst="rect">
                <a:avLst/>
              </a:prstGeom>
              <a:blipFill rotWithShape="0">
                <a:blip r:embed="rId8"/>
                <a:stretch>
                  <a:fillRect t="-10000" r="-188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Ellipse 45"/>
          <p:cNvSpPr/>
          <p:nvPr/>
        </p:nvSpPr>
        <p:spPr>
          <a:xfrm>
            <a:off x="1919536" y="4005064"/>
            <a:ext cx="288032" cy="2791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</a:t>
            </a:r>
            <a:endParaRPr lang="fr-FR" dirty="0"/>
          </a:p>
        </p:txBody>
      </p:sp>
      <p:sp>
        <p:nvSpPr>
          <p:cNvPr id="50" name="Ellipse 49"/>
          <p:cNvSpPr/>
          <p:nvPr/>
        </p:nvSpPr>
        <p:spPr bwMode="auto">
          <a:xfrm>
            <a:off x="551384" y="4574455"/>
            <a:ext cx="288032" cy="2791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51" name="Ellipse 50"/>
          <p:cNvSpPr/>
          <p:nvPr/>
        </p:nvSpPr>
        <p:spPr bwMode="auto">
          <a:xfrm>
            <a:off x="839416" y="3537206"/>
            <a:ext cx="288032" cy="2791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cxnSp>
        <p:nvCxnSpPr>
          <p:cNvPr id="62" name="Connecteur droit avec flèche 61"/>
          <p:cNvCxnSpPr/>
          <p:nvPr/>
        </p:nvCxnSpPr>
        <p:spPr bwMode="auto">
          <a:xfrm flipH="1">
            <a:off x="957742" y="4249907"/>
            <a:ext cx="834552" cy="32434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 bwMode="auto">
          <a:xfrm flipH="1" flipV="1">
            <a:off x="1151506" y="3816317"/>
            <a:ext cx="703418" cy="2602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/>
          <p:nvPr/>
        </p:nvCxnSpPr>
        <p:spPr bwMode="auto">
          <a:xfrm flipV="1">
            <a:off x="787768" y="3925662"/>
            <a:ext cx="136313" cy="5098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0" name="Ellipse 69"/>
          <p:cNvSpPr/>
          <p:nvPr/>
        </p:nvSpPr>
        <p:spPr bwMode="auto">
          <a:xfrm>
            <a:off x="2069010" y="3151666"/>
            <a:ext cx="288032" cy="2791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cxnSp>
        <p:nvCxnSpPr>
          <p:cNvPr id="71" name="Connecteur droit avec flèche 70"/>
          <p:cNvCxnSpPr/>
          <p:nvPr/>
        </p:nvCxnSpPr>
        <p:spPr bwMode="auto">
          <a:xfrm flipH="1">
            <a:off x="904028" y="3534050"/>
            <a:ext cx="1264884" cy="97507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/>
        </p:nvCxnSpPr>
        <p:spPr bwMode="auto">
          <a:xfrm flipH="1">
            <a:off x="1212468" y="3288321"/>
            <a:ext cx="748180" cy="2833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7" name="Connecteur droit avec flèche 76"/>
          <p:cNvCxnSpPr/>
          <p:nvPr/>
        </p:nvCxnSpPr>
        <p:spPr bwMode="auto">
          <a:xfrm flipH="1">
            <a:off x="2118525" y="3473771"/>
            <a:ext cx="147100" cy="45189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>
              <a:xfrm rot="20350822">
                <a:off x="1246284" y="3053173"/>
                <a:ext cx="6024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50822">
                <a:off x="1246284" y="3053173"/>
                <a:ext cx="602473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 bwMode="auto">
              <a:xfrm rot="17019685">
                <a:off x="324280" y="3876057"/>
                <a:ext cx="6024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7019685">
                <a:off x="324280" y="3876057"/>
                <a:ext cx="602473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 bwMode="auto">
              <a:xfrm rot="17104497">
                <a:off x="2049202" y="3441020"/>
                <a:ext cx="580993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fr-FR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7104497">
                <a:off x="2049202" y="3441020"/>
                <a:ext cx="580993" cy="390748"/>
              </a:xfrm>
              <a:prstGeom prst="rect">
                <a:avLst/>
              </a:prstGeom>
              <a:blipFill rotWithShape="0">
                <a:blip r:embed="rId11"/>
                <a:stretch>
                  <a:fillRect r="-11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/>
              <p:cNvSpPr/>
              <p:nvPr/>
            </p:nvSpPr>
            <p:spPr bwMode="auto">
              <a:xfrm rot="19181327">
                <a:off x="1546857" y="3404106"/>
                <a:ext cx="6077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2" name="Rectangle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9181327">
                <a:off x="1546857" y="3404106"/>
                <a:ext cx="607795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/>
              <p:cNvSpPr/>
              <p:nvPr/>
            </p:nvSpPr>
            <p:spPr bwMode="auto">
              <a:xfrm rot="20234895">
                <a:off x="1169786" y="4313747"/>
                <a:ext cx="580993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fr-FR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3" name="Rectangle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20234895">
                <a:off x="1169786" y="4313747"/>
                <a:ext cx="580993" cy="390748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Rectangle 83"/>
              <p:cNvSpPr/>
              <p:nvPr/>
            </p:nvSpPr>
            <p:spPr bwMode="auto">
              <a:xfrm rot="1148251">
                <a:off x="1207776" y="3580366"/>
                <a:ext cx="612540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fr-FR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fr-FR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148251">
                <a:off x="1207776" y="3580366"/>
                <a:ext cx="612540" cy="390748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Connecteur droit avec flèche 86"/>
          <p:cNvCxnSpPr/>
          <p:nvPr/>
        </p:nvCxnSpPr>
        <p:spPr>
          <a:xfrm flipH="1">
            <a:off x="7089763" y="1362543"/>
            <a:ext cx="1238485" cy="454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Connecteur droit avec flèche 87"/>
          <p:cNvCxnSpPr>
            <a:stCxn id="34" idx="2"/>
          </p:cNvCxnSpPr>
          <p:nvPr/>
        </p:nvCxnSpPr>
        <p:spPr bwMode="auto">
          <a:xfrm>
            <a:off x="8769575" y="1367074"/>
            <a:ext cx="1214857" cy="538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Connecteur droit avec flèche 90"/>
          <p:cNvCxnSpPr/>
          <p:nvPr/>
        </p:nvCxnSpPr>
        <p:spPr bwMode="auto">
          <a:xfrm>
            <a:off x="9441111" y="1362543"/>
            <a:ext cx="1439897" cy="465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/>
              <p:cNvSpPr/>
              <p:nvPr/>
            </p:nvSpPr>
            <p:spPr bwMode="auto">
              <a:xfrm>
                <a:off x="7016572" y="6132787"/>
                <a:ext cx="2178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i="1" dirty="0" smtClean="0"/>
                  <a:t>Lagrange multiplier</a:t>
                </a:r>
                <a:endParaRPr lang="fr-FR" i="1" dirty="0"/>
              </a:p>
            </p:txBody>
          </p:sp>
        </mc:Choice>
        <mc:Fallback xmlns="">
          <p:sp>
            <p:nvSpPr>
              <p:cNvPr id="95" name="Rectangle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16572" y="6132787"/>
                <a:ext cx="2178802" cy="369332"/>
              </a:xfrm>
              <a:prstGeom prst="rect">
                <a:avLst/>
              </a:prstGeom>
              <a:blipFill rotWithShape="0">
                <a:blip r:embed="rId15"/>
                <a:stretch>
                  <a:fillRect t="-8197" r="-2521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95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 of </a:t>
            </a:r>
            <a:r>
              <a:rPr lang="fr-FR" dirty="0" err="1" smtClean="0"/>
              <a:t>Kriging</a:t>
            </a:r>
            <a:r>
              <a:rPr lang="fr-FR" dirty="0" smtClean="0"/>
              <a:t> : </a:t>
            </a:r>
            <a:r>
              <a:rPr lang="fr-FR" dirty="0" err="1" smtClean="0"/>
              <a:t>mean</a:t>
            </a:r>
            <a:r>
              <a:rPr lang="fr-FR" dirty="0" smtClean="0"/>
              <a:t> </a:t>
            </a:r>
            <a:r>
              <a:rPr lang="fr-FR" dirty="0" err="1" smtClean="0"/>
              <a:t>laws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 bwMode="auto">
          <a:xfrm>
            <a:off x="470141" y="1916832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Simple kriging</a:t>
            </a:r>
            <a:endParaRPr lang="en-US" i="1" dirty="0"/>
          </a:p>
        </p:txBody>
      </p:sp>
      <p:sp>
        <p:nvSpPr>
          <p:cNvPr id="5" name="ZoneTexte 4"/>
          <p:cNvSpPr txBox="1"/>
          <p:nvPr/>
        </p:nvSpPr>
        <p:spPr bwMode="auto">
          <a:xfrm>
            <a:off x="6568613" y="1653611"/>
            <a:ext cx="1691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Ordinary kriging</a:t>
            </a:r>
            <a:endParaRPr lang="en-US" i="1" dirty="0"/>
          </a:p>
        </p:txBody>
      </p:sp>
      <p:sp>
        <p:nvSpPr>
          <p:cNvPr id="6" name="ZoneTexte 5"/>
          <p:cNvSpPr txBox="1"/>
          <p:nvPr/>
        </p:nvSpPr>
        <p:spPr bwMode="auto">
          <a:xfrm>
            <a:off x="2478100" y="4357397"/>
            <a:ext cx="178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Universal kriging / with drift</a:t>
            </a:r>
            <a:endParaRPr lang="en-US" i="1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194" y="1119657"/>
            <a:ext cx="2892779" cy="217212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4746" y="1141736"/>
            <a:ext cx="2893774" cy="2127961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8116" y="3751369"/>
            <a:ext cx="3280450" cy="2288746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 bwMode="auto">
          <a:xfrm>
            <a:off x="10612844" y="5577752"/>
            <a:ext cx="12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+ Co-kriging</a:t>
            </a:r>
            <a:endParaRPr lang="en-US" i="1" dirty="0"/>
          </a:p>
        </p:txBody>
      </p:sp>
      <p:sp>
        <p:nvSpPr>
          <p:cNvPr id="19" name="ZoneTexte 18"/>
          <p:cNvSpPr txBox="1"/>
          <p:nvPr/>
        </p:nvSpPr>
        <p:spPr bwMode="auto">
          <a:xfrm>
            <a:off x="10357166" y="5855449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Colocated</a:t>
            </a:r>
            <a:r>
              <a:rPr lang="en-US" i="1" dirty="0" smtClean="0"/>
              <a:t> kriging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3451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Kriging is good but …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Kriging : minimize variance of variable : allows to reduce bias on data sampling for statistics</a:t>
            </a:r>
          </a:p>
          <a:p>
            <a:r>
              <a:rPr lang="en-GB" dirty="0" smtClean="0"/>
              <a:t>BUT smoothing effect </a:t>
            </a:r>
            <a:r>
              <a:rPr lang="en-GB" dirty="0" smtClean="0">
                <a:sym typeface="Wingdings" panose="05000000000000000000" pitchFamily="2" charset="2"/>
              </a:rPr>
              <a:t> lower dispersion of values =&gt; it does not reproduce spatial variability but gives the conditional </a:t>
            </a:r>
            <a:r>
              <a:rPr lang="en-GB" dirty="0" err="1" smtClean="0">
                <a:sym typeface="Wingdings" panose="05000000000000000000" pitchFamily="2" charset="2"/>
              </a:rPr>
              <a:t>esperance</a:t>
            </a:r>
            <a:endParaRPr lang="en-GB" dirty="0" smtClean="0">
              <a:sym typeface="Wingdings" panose="05000000000000000000" pitchFamily="2" charset="2"/>
            </a:endParaRPr>
          </a:p>
          <a:p>
            <a:endParaRPr lang="en-GB" dirty="0">
              <a:sym typeface="Wingdings" panose="05000000000000000000" pitchFamily="2" charset="2"/>
            </a:endParaRPr>
          </a:p>
          <a:p>
            <a:r>
              <a:rPr lang="en-GB" dirty="0" smtClean="0">
                <a:sym typeface="Wingdings" panose="05000000000000000000" pitchFamily="2" charset="2"/>
              </a:rPr>
              <a:t>It can be an issue depending on what we want to know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404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700" y="1237326"/>
            <a:ext cx="4089577" cy="424281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Kriging is good but …</a:t>
            </a:r>
            <a:endParaRPr lang="en-GB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71" y="4128450"/>
            <a:ext cx="4208493" cy="184461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l="2471"/>
          <a:stretch/>
        </p:blipFill>
        <p:spPr>
          <a:xfrm>
            <a:off x="70899" y="922873"/>
            <a:ext cx="3970749" cy="248157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/>
          <a:srcRect l="55591"/>
          <a:stretch/>
        </p:blipFill>
        <p:spPr>
          <a:xfrm>
            <a:off x="10741767" y="992250"/>
            <a:ext cx="1371600" cy="49015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6"/>
          <a:srcRect t="7860" r="29243" b="55619"/>
          <a:stretch/>
        </p:blipFill>
        <p:spPr>
          <a:xfrm>
            <a:off x="10969358" y="5522776"/>
            <a:ext cx="1144009" cy="43387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6"/>
          <a:srcRect l="15625" t="53277" r="24426" b="10202"/>
          <a:stretch/>
        </p:blipFill>
        <p:spPr>
          <a:xfrm>
            <a:off x="3071352" y="3562560"/>
            <a:ext cx="969264" cy="43387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77178" y="795528"/>
            <a:ext cx="2157984" cy="319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1987" y="940420"/>
            <a:ext cx="1104279" cy="296905"/>
          </a:xfrm>
          <a:prstGeom prst="rect">
            <a:avLst/>
          </a:prstGeom>
        </p:spPr>
      </p:pic>
      <p:sp>
        <p:nvSpPr>
          <p:cNvPr id="18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4547778" y="1237325"/>
            <a:ext cx="3501969" cy="5328592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Estimations methods </a:t>
            </a:r>
          </a:p>
          <a:p>
            <a:pPr marL="0" indent="0">
              <a:buNone/>
            </a:pPr>
            <a:r>
              <a:rPr lang="en-GB" b="1" dirty="0" smtClean="0"/>
              <a:t>underestimates variability</a:t>
            </a:r>
          </a:p>
          <a:p>
            <a:pPr marL="457200" indent="-457200">
              <a:buFont typeface="Symbol" panose="05050102010706020507" pitchFamily="18" charset="2"/>
              <a:buChar char="Þ"/>
            </a:pPr>
            <a:r>
              <a:rPr lang="en-GB" dirty="0" smtClean="0"/>
              <a:t>Here surface and </a:t>
            </a:r>
          </a:p>
          <a:p>
            <a:pPr marL="0" indent="0">
              <a:buNone/>
            </a:pPr>
            <a:r>
              <a:rPr lang="en-GB" dirty="0" smtClean="0"/>
              <a:t>distance are lower </a:t>
            </a:r>
          </a:p>
          <a:p>
            <a:pPr marL="0" indent="0">
              <a:buNone/>
            </a:pPr>
            <a:r>
              <a:rPr lang="en-GB" dirty="0" smtClean="0"/>
              <a:t>than expected </a:t>
            </a:r>
          </a:p>
          <a:p>
            <a:pPr marL="0" indent="0">
              <a:buNone/>
            </a:pPr>
            <a:r>
              <a:rPr lang="en-GB" dirty="0" smtClean="0"/>
              <a:t>=&gt; It’s the same for every estimation methods</a:t>
            </a:r>
            <a:endParaRPr lang="en-GB" dirty="0"/>
          </a:p>
        </p:txBody>
      </p:sp>
      <p:sp>
        <p:nvSpPr>
          <p:cNvPr id="19" name="Espace réservé du texte 2"/>
          <p:cNvSpPr txBox="1">
            <a:spLocks/>
          </p:cNvSpPr>
          <p:nvPr/>
        </p:nvSpPr>
        <p:spPr bwMode="auto">
          <a:xfrm>
            <a:off x="519754" y="6012325"/>
            <a:ext cx="5779008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en-GB" sz="2000" b="1" i="1" dirty="0" smtClean="0"/>
              <a:t>Reference topography model</a:t>
            </a:r>
            <a:endParaRPr lang="en-GB" sz="2000" i="1" dirty="0"/>
          </a:p>
        </p:txBody>
      </p:sp>
      <p:sp>
        <p:nvSpPr>
          <p:cNvPr id="20" name="Espace réservé du texte 2"/>
          <p:cNvSpPr txBox="1">
            <a:spLocks/>
          </p:cNvSpPr>
          <p:nvPr/>
        </p:nvSpPr>
        <p:spPr bwMode="auto">
          <a:xfrm>
            <a:off x="8199261" y="6004630"/>
            <a:ext cx="5779008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en-GB" sz="2000" b="1" i="1" dirty="0" smtClean="0"/>
              <a:t>Model obtained by simple kriging</a:t>
            </a:r>
            <a:endParaRPr lang="en-GB" sz="2000" i="1" dirty="0"/>
          </a:p>
        </p:txBody>
      </p:sp>
      <p:sp>
        <p:nvSpPr>
          <p:cNvPr id="21" name="Espace réservé du texte 2"/>
          <p:cNvSpPr txBox="1">
            <a:spLocks/>
          </p:cNvSpPr>
          <p:nvPr/>
        </p:nvSpPr>
        <p:spPr bwMode="auto">
          <a:xfrm>
            <a:off x="4962759" y="6051584"/>
            <a:ext cx="5779008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en-GB" sz="2000" dirty="0" smtClean="0"/>
              <a:t>[Caumon, 2017]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2202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about simulations ? </a:t>
            </a:r>
            <a:endParaRPr lang="en-GB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656"/>
          <a:stretch/>
        </p:blipFill>
        <p:spPr>
          <a:xfrm>
            <a:off x="64333" y="1119696"/>
            <a:ext cx="3779744" cy="456567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r="41074"/>
          <a:stretch/>
        </p:blipFill>
        <p:spPr>
          <a:xfrm>
            <a:off x="3778175" y="1095642"/>
            <a:ext cx="3792398" cy="46584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/>
          <a:srcRect r="42944"/>
          <a:stretch/>
        </p:blipFill>
        <p:spPr>
          <a:xfrm>
            <a:off x="7570573" y="1090007"/>
            <a:ext cx="3713842" cy="466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8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Simulation for uncertainties assessment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87" y="1045698"/>
            <a:ext cx="7587048" cy="514681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55591"/>
          <a:stretch/>
        </p:blipFill>
        <p:spPr>
          <a:xfrm>
            <a:off x="9748906" y="3619104"/>
            <a:ext cx="1371600" cy="49015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0080" y="1820581"/>
            <a:ext cx="1286766" cy="345970"/>
          </a:xfrm>
          <a:prstGeom prst="rect">
            <a:avLst/>
          </a:prstGeom>
        </p:spPr>
      </p:pic>
      <p:sp>
        <p:nvSpPr>
          <p:cNvPr id="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9119778" y="1045698"/>
            <a:ext cx="3501969" cy="5328592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Reference Value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/>
        </p:nvSpPr>
        <p:spPr bwMode="auto">
          <a:xfrm>
            <a:off x="9369521" y="3091903"/>
            <a:ext cx="3501969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fr-FR" b="1" dirty="0" err="1" smtClean="0"/>
              <a:t>Kriging</a:t>
            </a:r>
            <a:r>
              <a:rPr lang="fr-FR" b="1" dirty="0" smtClean="0"/>
              <a:t> value</a:t>
            </a:r>
            <a:endParaRPr lang="en-GB" dirty="0"/>
          </a:p>
        </p:txBody>
      </p:sp>
      <p:sp>
        <p:nvSpPr>
          <p:cNvPr id="10" name="ZoneTexte 9"/>
          <p:cNvSpPr txBox="1"/>
          <p:nvPr/>
        </p:nvSpPr>
        <p:spPr>
          <a:xfrm>
            <a:off x="8015416" y="4482476"/>
            <a:ext cx="40620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+mj-lt"/>
              </a:rPr>
              <a:t>Main idea =&gt; reproduces variability of the property of </a:t>
            </a:r>
            <a:r>
              <a:rPr lang="en-GB" sz="2400" dirty="0" smtClean="0">
                <a:latin typeface="+mj-lt"/>
              </a:rPr>
              <a:t>interest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err="1" smtClean="0">
                <a:latin typeface="+mj-lt"/>
              </a:rPr>
              <a:t>Assess</a:t>
            </a:r>
            <a:r>
              <a:rPr lang="fr-FR" sz="2400" dirty="0" smtClean="0">
                <a:latin typeface="+mj-lt"/>
              </a:rPr>
              <a:t> </a:t>
            </a:r>
            <a:r>
              <a:rPr lang="fr-FR" sz="2400" dirty="0" err="1" smtClean="0">
                <a:latin typeface="+mj-lt"/>
              </a:rPr>
              <a:t>uncertainties</a:t>
            </a: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0440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simulation ?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-1" y="1529408"/>
            <a:ext cx="12167277" cy="532859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Sampling of probability density function of a variable 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Numerous types of simulation depending on what kind of property you have : </a:t>
            </a:r>
          </a:p>
          <a:p>
            <a:pPr marL="457200" indent="-457200">
              <a:buFontTx/>
              <a:buChar char="-"/>
            </a:pPr>
            <a:r>
              <a:rPr lang="en-GB" dirty="0" smtClean="0"/>
              <a:t>Continuous :</a:t>
            </a:r>
            <a:r>
              <a:rPr lang="en-GB" dirty="0"/>
              <a:t> SGS : Sequential Gaussian Simulations, P-Fields, </a:t>
            </a:r>
            <a:r>
              <a:rPr lang="en-GB" dirty="0" smtClean="0"/>
              <a:t>…</a:t>
            </a:r>
          </a:p>
          <a:p>
            <a:pPr marL="457200" indent="-457200">
              <a:buFontTx/>
              <a:buChar char="-"/>
            </a:pPr>
            <a:r>
              <a:rPr lang="en-GB" dirty="0" smtClean="0"/>
              <a:t>Discrete : </a:t>
            </a:r>
            <a:r>
              <a:rPr lang="en-GB" dirty="0"/>
              <a:t>Truncated Gaussians, Sequential indicator Simulation, … 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457200" indent="-457200">
              <a:buFontTx/>
              <a:buChar char="-"/>
            </a:pPr>
            <a:r>
              <a:rPr lang="en-GB" dirty="0" smtClean="0"/>
              <a:t>Simulation generates several </a:t>
            </a:r>
            <a:r>
              <a:rPr lang="en-GB" b="1" dirty="0" smtClean="0"/>
              <a:t>Realizations </a:t>
            </a:r>
          </a:p>
        </p:txBody>
      </p:sp>
    </p:spTree>
    <p:extLst>
      <p:ext uri="{BB962C8B-B14F-4D97-AF65-F5344CB8AC3E}">
        <p14:creationId xmlns:p14="http://schemas.microsoft.com/office/powerpoint/2010/main" val="44948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Sequential Gaussian Simulation</a:t>
            </a:r>
            <a:endParaRPr lang="en-US" dirty="0"/>
          </a:p>
        </p:txBody>
      </p:sp>
      <p:sp>
        <p:nvSpPr>
          <p:cNvPr id="20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21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44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2927" y="686358"/>
            <a:ext cx="1866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/>
              <a:t>Gaussian </a:t>
            </a:r>
            <a:r>
              <a:rPr lang="en-US" i="1" dirty="0" smtClean="0"/>
              <a:t>function</a:t>
            </a:r>
            <a:endParaRPr lang="en-US" i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6" y="1058715"/>
            <a:ext cx="3938157" cy="266133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26098"/>
            <a:ext cx="2467429" cy="784857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78" y="1252142"/>
            <a:ext cx="4467849" cy="80021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3236" y="2114458"/>
            <a:ext cx="3658111" cy="257210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412" y="4758571"/>
            <a:ext cx="5382376" cy="70494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6035" y="5358661"/>
            <a:ext cx="6373114" cy="70494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733143" y="5358661"/>
            <a:ext cx="1806006" cy="5404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 bwMode="auto">
          <a:xfrm>
            <a:off x="5973327" y="5961200"/>
            <a:ext cx="2935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 smtClean="0"/>
              <a:t>To be calculated using kriging</a:t>
            </a:r>
            <a:endParaRPr lang="en-US" i="1" dirty="0"/>
          </a:p>
        </p:txBody>
      </p:sp>
      <p:sp>
        <p:nvSpPr>
          <p:cNvPr id="23" name="Espace réservé du texte 2"/>
          <p:cNvSpPr txBox="1">
            <a:spLocks/>
          </p:cNvSpPr>
          <p:nvPr/>
        </p:nvSpPr>
        <p:spPr bwMode="auto">
          <a:xfrm>
            <a:off x="9868588" y="6063609"/>
            <a:ext cx="5779008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en-GB" sz="2000" dirty="0" smtClean="0"/>
              <a:t>[Caumon, 2017]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2081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Sequential Gaussian Simulation</a:t>
            </a:r>
            <a:endParaRPr lang="en-US" dirty="0"/>
          </a:p>
        </p:txBody>
      </p:sp>
      <p:sp>
        <p:nvSpPr>
          <p:cNvPr id="20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21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44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5509" y="1298098"/>
            <a:ext cx="8532698" cy="4814819"/>
          </a:xfrm>
          <a:prstGeom prst="rect">
            <a:avLst/>
          </a:prstGeom>
        </p:spPr>
      </p:pic>
      <p:pic>
        <p:nvPicPr>
          <p:cNvPr id="24" name="Picture 7" descr="sim1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754697" y="138544"/>
            <a:ext cx="2089150" cy="193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8" descr="sim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9754697" y="2263579"/>
            <a:ext cx="21018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 descr="sim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9759460" y="4449162"/>
            <a:ext cx="209708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4208267"/>
            <a:ext cx="3585029" cy="264973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! To order of computation between Zn, Zn-1, Zn-2, …. </a:t>
            </a:r>
          </a:p>
          <a:p>
            <a:pPr marL="0" indent="0">
              <a:buNone/>
            </a:pPr>
            <a:r>
              <a:rPr lang="en-GB" b="1" dirty="0" smtClean="0"/>
              <a:t>=&gt; random order</a:t>
            </a:r>
          </a:p>
        </p:txBody>
      </p:sp>
      <p:sp>
        <p:nvSpPr>
          <p:cNvPr id="28" name="Espace réservé du texte 2"/>
          <p:cNvSpPr txBox="1">
            <a:spLocks/>
          </p:cNvSpPr>
          <p:nvPr/>
        </p:nvSpPr>
        <p:spPr bwMode="auto">
          <a:xfrm>
            <a:off x="4962759" y="6051584"/>
            <a:ext cx="5779008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en-GB" sz="2000" dirty="0" smtClean="0"/>
              <a:t>[Caumon, 2017]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6038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Geostatistics : </a:t>
            </a:r>
            <a:r>
              <a:rPr lang="fr-FR" dirty="0" err="1"/>
              <a:t>examples</a:t>
            </a:r>
            <a:r>
              <a:rPr lang="fr-FR" dirty="0"/>
              <a:t> of application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" y="1052736"/>
            <a:ext cx="9180576" cy="532859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 err="1" smtClean="0"/>
              <a:t>Criminology</a:t>
            </a:r>
            <a:r>
              <a:rPr lang="fr-FR" dirty="0" smtClean="0"/>
              <a:t> : </a:t>
            </a:r>
            <a:r>
              <a:rPr lang="fr-FR" dirty="0" err="1" smtClean="0"/>
              <a:t>using</a:t>
            </a:r>
            <a:r>
              <a:rPr lang="fr-FR" dirty="0" smtClean="0"/>
              <a:t> crime location to </a:t>
            </a:r>
            <a:r>
              <a:rPr lang="fr-FR" dirty="0" err="1" smtClean="0"/>
              <a:t>estimate</a:t>
            </a:r>
            <a:r>
              <a:rPr lang="fr-FR" dirty="0" smtClean="0"/>
              <a:t> </a:t>
            </a:r>
            <a:r>
              <a:rPr lang="fr-FR" dirty="0" err="1" smtClean="0"/>
              <a:t>criminal’s</a:t>
            </a:r>
            <a:r>
              <a:rPr lang="fr-FR" dirty="0" smtClean="0"/>
              <a:t> house</a:t>
            </a:r>
            <a:endParaRPr lang="fr-FR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808302" y="3328416"/>
            <a:ext cx="3252490" cy="27320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902039" y="3328416"/>
            <a:ext cx="3252489" cy="2732092"/>
          </a:xfrm>
          <a:prstGeom prst="rect">
            <a:avLst/>
          </a:prstGeom>
        </p:spPr>
      </p:pic>
      <p:sp>
        <p:nvSpPr>
          <p:cNvPr id="7" name="ZoneTexte 3"/>
          <p:cNvSpPr txBox="1">
            <a:spLocks noChangeArrowheads="1"/>
          </p:cNvSpPr>
          <p:nvPr/>
        </p:nvSpPr>
        <p:spPr bwMode="auto">
          <a:xfrm>
            <a:off x="9624392" y="2450258"/>
            <a:ext cx="203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>
                <a:latin typeface="Calibri"/>
              </a:rPr>
              <a:t>[Srivastava, 2015]</a:t>
            </a:r>
            <a:endParaRPr dirty="0"/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624392" y="428566"/>
            <a:ext cx="2194025" cy="192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19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Sequential Gaussian Simulation</a:t>
            </a:r>
            <a:endParaRPr lang="en-US" dirty="0"/>
          </a:p>
        </p:txBody>
      </p:sp>
      <p:sp>
        <p:nvSpPr>
          <p:cNvPr id="20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21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44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Picture 7" descr="sim1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754697" y="138544"/>
            <a:ext cx="2089150" cy="193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8" descr="sim4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754697" y="2263579"/>
            <a:ext cx="21018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 descr="sim5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9759460" y="4449162"/>
            <a:ext cx="209708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304800" y="1558535"/>
            <a:ext cx="8171543" cy="2649732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! To order of computation between Zn, Zn-1, Zn-2, …. </a:t>
            </a:r>
          </a:p>
          <a:p>
            <a:pPr marL="457200" indent="-457200">
              <a:buFont typeface="Symbol" panose="05050102010706020507" pitchFamily="18" charset="2"/>
              <a:buChar char="Þ"/>
            </a:pPr>
            <a:r>
              <a:rPr lang="en-GB" b="1" dirty="0" smtClean="0"/>
              <a:t>random order</a:t>
            </a:r>
          </a:p>
          <a:p>
            <a:pPr marL="457200" indent="-457200">
              <a:buFont typeface="Symbol" panose="05050102010706020507" pitchFamily="18" charset="2"/>
              <a:buChar char="Þ"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If Z not follows Gaussian distribution -&gt; Gaussian </a:t>
            </a:r>
            <a:r>
              <a:rPr lang="en-GB" b="1" dirty="0" err="1" smtClean="0"/>
              <a:t>anamorphosis</a:t>
            </a:r>
            <a:endParaRPr lang="en-GB" b="1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727" y="4208267"/>
            <a:ext cx="3623664" cy="1941513"/>
          </a:xfrm>
          <a:prstGeom prst="rect">
            <a:avLst/>
          </a:prstGeom>
        </p:spPr>
      </p:pic>
      <p:sp>
        <p:nvSpPr>
          <p:cNvPr id="11" name="Espace réservé du texte 2"/>
          <p:cNvSpPr txBox="1">
            <a:spLocks/>
          </p:cNvSpPr>
          <p:nvPr/>
        </p:nvSpPr>
        <p:spPr bwMode="auto">
          <a:xfrm>
            <a:off x="4962759" y="6051584"/>
            <a:ext cx="5779008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en-GB" sz="2000" dirty="0" smtClean="0"/>
              <a:t>[Caumon, 2017]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07397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Truncated</a:t>
            </a:r>
            <a:r>
              <a:rPr lang="fr-FR" dirty="0" smtClean="0"/>
              <a:t> </a:t>
            </a:r>
            <a:r>
              <a:rPr lang="fr-FR" dirty="0" err="1" smtClean="0"/>
              <a:t>Gaussian</a:t>
            </a:r>
            <a:r>
              <a:rPr lang="fr-FR" dirty="0" smtClean="0"/>
              <a:t> simulations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Sampling of a Gaussian distribution and use of threshold</a:t>
            </a:r>
          </a:p>
          <a:p>
            <a:pPr marL="457200" indent="-457200">
              <a:buFont typeface="Symbol" panose="05050102010706020507" pitchFamily="18" charset="2"/>
              <a:buChar char="Þ"/>
            </a:pPr>
            <a:r>
              <a:rPr lang="en-GB" dirty="0" smtClean="0"/>
              <a:t>Useful of sequential deposits </a:t>
            </a:r>
          </a:p>
          <a:p>
            <a:pPr marL="457200" indent="-457200">
              <a:buFont typeface="Symbol" panose="05050102010706020507" pitchFamily="18" charset="2"/>
              <a:buChar char="Þ"/>
            </a:pPr>
            <a:endParaRPr lang="en-GB" dirty="0"/>
          </a:p>
          <a:p>
            <a:pPr marL="457200" indent="-457200">
              <a:buFont typeface="Symbol" panose="05050102010706020507" pitchFamily="18" charset="2"/>
              <a:buChar char="Þ"/>
            </a:pP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2" t="15090" r="12571" b="7606"/>
          <a:stretch/>
        </p:blipFill>
        <p:spPr>
          <a:xfrm>
            <a:off x="105650" y="2186507"/>
            <a:ext cx="3520441" cy="227076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" t="15090" r="9539" b="8644"/>
          <a:stretch/>
        </p:blipFill>
        <p:spPr>
          <a:xfrm>
            <a:off x="3882082" y="2224601"/>
            <a:ext cx="3611881" cy="219457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l="2188" t="9244" r="3313" b="5719"/>
          <a:stretch/>
        </p:blipFill>
        <p:spPr>
          <a:xfrm>
            <a:off x="1370090" y="4597230"/>
            <a:ext cx="4017460" cy="172974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7623" y="2521189"/>
            <a:ext cx="3263537" cy="345423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684179" y="6039839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Beucher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63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/>
              <a:t>Estimation				Simulation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425121" y="1214868"/>
            <a:ext cx="5598872" cy="4953035"/>
          </a:xfrm>
        </p:spPr>
        <p:txBody>
          <a:bodyPr>
            <a:norm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sz="2400" b="1" dirty="0" smtClean="0"/>
              <a:t>One “optimal” deterministic model</a:t>
            </a:r>
          </a:p>
          <a:p>
            <a:pPr algn="ctr">
              <a:spcBef>
                <a:spcPts val="1200"/>
              </a:spcBef>
              <a:defRPr/>
            </a:pPr>
            <a:r>
              <a:rPr lang="en-GB" sz="2400" dirty="0" smtClean="0"/>
              <a:t>Use </a:t>
            </a:r>
            <a:r>
              <a:rPr lang="en-GB" sz="2400" dirty="0" err="1" smtClean="0"/>
              <a:t>variogram</a:t>
            </a:r>
            <a:r>
              <a:rPr lang="en-GB" sz="2400" dirty="0" smtClean="0"/>
              <a:t>, mean models, data</a:t>
            </a:r>
            <a:endParaRPr lang="en-GB" sz="2400" dirty="0" smtClean="0"/>
          </a:p>
          <a:p>
            <a:pPr algn="ctr">
              <a:spcBef>
                <a:spcPts val="1200"/>
              </a:spcBef>
              <a:defRPr/>
            </a:pPr>
            <a:r>
              <a:rPr lang="en-GB" sz="2400" dirty="0" smtClean="0"/>
              <a:t>Smooth model, does not respect : the input </a:t>
            </a:r>
            <a:r>
              <a:rPr lang="en-GB" sz="2400" dirty="0" err="1" smtClean="0"/>
              <a:t>variogram</a:t>
            </a:r>
            <a:r>
              <a:rPr lang="en-GB" sz="2400" dirty="0" smtClean="0"/>
              <a:t>, the histogram</a:t>
            </a:r>
            <a:endParaRPr lang="en-GB" sz="2000" dirty="0" smtClean="0"/>
          </a:p>
          <a:p>
            <a:pPr algn="ctr">
              <a:spcBef>
                <a:spcPts val="1200"/>
              </a:spcBef>
              <a:defRPr/>
            </a:pPr>
            <a:r>
              <a:rPr lang="en-GB" sz="2400" dirty="0" smtClean="0"/>
              <a:t>Not realistic</a:t>
            </a:r>
          </a:p>
          <a:p>
            <a:pPr algn="ctr">
              <a:spcBef>
                <a:spcPts val="1200"/>
              </a:spcBef>
              <a:defRPr/>
            </a:pPr>
            <a:endParaRPr lang="en-GB" sz="2400" dirty="0" smtClean="0"/>
          </a:p>
          <a:p>
            <a:pPr algn="ctr">
              <a:spcBef>
                <a:spcPts val="1200"/>
              </a:spcBef>
              <a:defRPr/>
            </a:pPr>
            <a:r>
              <a:rPr lang="en-GB" sz="2400" b="1" dirty="0" smtClean="0"/>
              <a:t>Obje</a:t>
            </a:r>
            <a:r>
              <a:rPr lang="en-GB" sz="2400" b="1" dirty="0" smtClean="0"/>
              <a:t>ctives : </a:t>
            </a:r>
          </a:p>
          <a:p>
            <a:pPr algn="ctr">
              <a:spcBef>
                <a:spcPts val="1200"/>
              </a:spcBef>
              <a:buFontTx/>
              <a:buChar char="-"/>
              <a:defRPr/>
            </a:pPr>
            <a:r>
              <a:rPr lang="en-GB" sz="2400" dirty="0" smtClean="0"/>
              <a:t>understand &amp; visualize data</a:t>
            </a:r>
          </a:p>
          <a:p>
            <a:pPr algn="ctr">
              <a:spcBef>
                <a:spcPts val="1200"/>
              </a:spcBef>
              <a:buFontTx/>
              <a:buChar char="-"/>
              <a:defRPr/>
            </a:pPr>
            <a:r>
              <a:rPr lang="en-GB" sz="2400" dirty="0" smtClean="0"/>
              <a:t>Estimates linear combinations of values on all cells (total volumes of mineralisation, total porous volume, …)</a:t>
            </a:r>
            <a:endParaRPr lang="en-GB" sz="240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sz="half" idx="4294967295"/>
          </p:nvPr>
        </p:nvSpPr>
        <p:spPr bwMode="auto">
          <a:xfrm>
            <a:off x="6312025" y="1214868"/>
            <a:ext cx="4967437" cy="5334000"/>
          </a:xfrm>
        </p:spPr>
        <p:txBody>
          <a:bodyPr>
            <a:norm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US" sz="2400" b="1" dirty="0" smtClean="0"/>
              <a:t>Several stochastic models</a:t>
            </a:r>
          </a:p>
          <a:p>
            <a:pPr algn="ctr">
              <a:spcBef>
                <a:spcPts val="1200"/>
              </a:spcBef>
              <a:defRPr/>
            </a:pPr>
            <a:r>
              <a:rPr lang="en-US" sz="2400" dirty="0" smtClean="0"/>
              <a:t>Use </a:t>
            </a:r>
            <a:r>
              <a:rPr lang="en-US" sz="2400" dirty="0" err="1" smtClean="0"/>
              <a:t>variogram</a:t>
            </a:r>
            <a:r>
              <a:rPr lang="en-US" sz="2400" dirty="0" smtClean="0"/>
              <a:t> density function, data (optional)</a:t>
            </a:r>
          </a:p>
          <a:p>
            <a:pPr algn="ctr">
              <a:spcBef>
                <a:spcPts val="1200"/>
              </a:spcBef>
              <a:defRPr/>
            </a:pPr>
            <a:endParaRPr lang="en-US" sz="2400" dirty="0"/>
          </a:p>
          <a:p>
            <a:pPr marL="0" indent="0" algn="ctr">
              <a:spcBef>
                <a:spcPts val="1200"/>
              </a:spcBef>
              <a:buNone/>
              <a:defRPr/>
            </a:pPr>
            <a:r>
              <a:rPr lang="en-US" sz="2400" dirty="0" smtClean="0"/>
              <a:t>Approx. respect distribution &amp; </a:t>
            </a:r>
            <a:r>
              <a:rPr lang="en-US" sz="2400" dirty="0" err="1" smtClean="0"/>
              <a:t>variogram</a:t>
            </a:r>
            <a:endParaRPr lang="en-US" sz="2400" dirty="0" smtClean="0"/>
          </a:p>
          <a:p>
            <a:pPr marL="0" indent="0" algn="ctr">
              <a:spcBef>
                <a:spcPts val="1200"/>
              </a:spcBef>
              <a:buNone/>
              <a:defRPr/>
            </a:pPr>
            <a:endParaRPr lang="en-US" sz="2400" dirty="0"/>
          </a:p>
          <a:p>
            <a:pPr algn="ctr">
              <a:spcBef>
                <a:spcPts val="1200"/>
              </a:spcBef>
              <a:defRPr/>
            </a:pPr>
            <a:r>
              <a:rPr lang="en-GB" sz="2400" b="1" dirty="0"/>
              <a:t>Objectives : </a:t>
            </a:r>
          </a:p>
          <a:p>
            <a:pPr algn="ctr">
              <a:spcBef>
                <a:spcPts val="1200"/>
              </a:spcBef>
              <a:buFontTx/>
              <a:buChar char="-"/>
              <a:defRPr/>
            </a:pPr>
            <a:r>
              <a:rPr lang="fr-FR" sz="2400" dirty="0" err="1" smtClean="0"/>
              <a:t>Assess</a:t>
            </a:r>
            <a:r>
              <a:rPr lang="fr-FR" sz="2400" dirty="0" smtClean="0"/>
              <a:t> non-</a:t>
            </a:r>
            <a:r>
              <a:rPr lang="fr-FR" sz="2400" dirty="0" err="1" smtClean="0"/>
              <a:t>linear</a:t>
            </a:r>
            <a:r>
              <a:rPr lang="fr-FR" sz="2400" dirty="0" smtClean="0"/>
              <a:t> </a:t>
            </a:r>
            <a:r>
              <a:rPr lang="fr-FR" sz="2400" dirty="0" err="1" smtClean="0"/>
              <a:t>processes</a:t>
            </a:r>
            <a:r>
              <a:rPr lang="fr-FR" sz="2400" dirty="0" smtClean="0"/>
              <a:t> (front propagation, </a:t>
            </a:r>
            <a:r>
              <a:rPr lang="fr-FR" sz="2400" dirty="0" err="1" smtClean="0"/>
              <a:t>fluid</a:t>
            </a:r>
            <a:r>
              <a:rPr lang="fr-FR" sz="2400" dirty="0"/>
              <a:t> </a:t>
            </a:r>
            <a:r>
              <a:rPr lang="fr-FR" sz="2400" dirty="0" err="1" smtClean="0"/>
              <a:t>flows</a:t>
            </a:r>
            <a:r>
              <a:rPr lang="fr-FR" sz="2400" dirty="0" smtClean="0"/>
              <a:t>, …)</a:t>
            </a:r>
            <a:endParaRPr lang="en-GB" sz="2400" dirty="0"/>
          </a:p>
          <a:p>
            <a:pPr marL="0" indent="0" algn="ctr">
              <a:spcBef>
                <a:spcPts val="1200"/>
              </a:spcBef>
              <a:buNone/>
              <a:defRPr/>
            </a:pPr>
            <a:endParaRPr lang="en-US" sz="2400" dirty="0"/>
          </a:p>
        </p:txBody>
      </p:sp>
      <p:sp>
        <p:nvSpPr>
          <p:cNvPr id="7" name="ZoneTexte 4"/>
          <p:cNvSpPr txBox="1"/>
          <p:nvPr/>
        </p:nvSpPr>
        <p:spPr bwMode="auto">
          <a:xfrm>
            <a:off x="6312025" y="692696"/>
            <a:ext cx="364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dirty="0"/>
              <a:t>= Estimation + </a:t>
            </a:r>
            <a:r>
              <a:rPr lang="en-US" dirty="0" err="1" smtClean="0"/>
              <a:t>autocorrelated</a:t>
            </a:r>
            <a:r>
              <a:rPr lang="en-US" dirty="0" smtClean="0"/>
              <a:t> noise</a:t>
            </a:r>
            <a:endParaRPr lang="en-US" dirty="0"/>
          </a:p>
        </p:txBody>
      </p:sp>
      <p:sp>
        <p:nvSpPr>
          <p:cNvPr id="8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9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fld id="{26D7C99F-4CEB-44AD-A342-3FE42B279969}" type="slidenum">
              <a:rPr lang="en-US" sz="1850" smtClean="0">
                <a:solidFill>
                  <a:schemeClr val="bg1">
                    <a:lumMod val="50000"/>
                  </a:schemeClr>
                </a:solidFill>
              </a:rPr>
              <a:t>32</a:t>
            </a:fld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" name="Connecteur droit 2"/>
          <p:cNvCxnSpPr>
            <a:stCxn id="4" idx="2"/>
          </p:cNvCxnSpPr>
          <p:nvPr/>
        </p:nvCxnSpPr>
        <p:spPr>
          <a:xfrm>
            <a:off x="6095979" y="1020341"/>
            <a:ext cx="16497" cy="51475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97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2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Regionalisation</a:t>
            </a:r>
            <a:r>
              <a:rPr lang="en-US" dirty="0" smtClean="0"/>
              <a:t> and </a:t>
            </a:r>
            <a:r>
              <a:rPr lang="en-US" dirty="0" err="1" smtClean="0"/>
              <a:t>stationnarity</a:t>
            </a:r>
            <a:endParaRPr lang="en-US" dirty="0"/>
          </a:p>
        </p:txBody>
      </p:sp>
      <p:sp>
        <p:nvSpPr>
          <p:cNvPr id="6" name="ZoneTexte 3"/>
          <p:cNvSpPr txBox="1"/>
          <p:nvPr/>
        </p:nvSpPr>
        <p:spPr bwMode="auto">
          <a:xfrm>
            <a:off x="79462" y="2359793"/>
            <a:ext cx="9921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3"/>
                </a:solidFill>
              </a:rPr>
              <a:t>First order observations</a:t>
            </a:r>
            <a:r>
              <a:rPr lang="en-US" dirty="0" smtClean="0">
                <a:solidFill>
                  <a:schemeClr val="accent3"/>
                </a:solidFill>
              </a:rPr>
              <a:t>:</a:t>
            </a:r>
          </a:p>
          <a:p>
            <a:pPr>
              <a:defRPr/>
            </a:pPr>
            <a:endParaRPr dirty="0"/>
          </a:p>
          <a:p>
            <a:pPr>
              <a:buFontTx/>
              <a:buChar char="-"/>
              <a:defRPr/>
            </a:pPr>
            <a:r>
              <a:rPr lang="en-US" dirty="0"/>
              <a:t> </a:t>
            </a:r>
            <a:r>
              <a:rPr lang="en-US" dirty="0" smtClean="0"/>
              <a:t>How many regions have to be used to infer statistics?</a:t>
            </a:r>
            <a:endParaRPr dirty="0"/>
          </a:p>
          <a:p>
            <a:pPr>
              <a:buFontTx/>
              <a:buChar char="-"/>
              <a:defRPr/>
            </a:pPr>
            <a:r>
              <a:rPr lang="en-US" dirty="0"/>
              <a:t> </a:t>
            </a:r>
            <a:r>
              <a:rPr lang="en-US" dirty="0" smtClean="0"/>
              <a:t>How to define regions </a:t>
            </a:r>
            <a:r>
              <a:rPr lang="en-US" dirty="0"/>
              <a:t>?</a:t>
            </a:r>
            <a:endParaRPr dirty="0"/>
          </a:p>
          <a:p>
            <a:pPr lvl="1">
              <a:buFontTx/>
              <a:buChar char="-"/>
              <a:defRPr/>
            </a:pPr>
            <a:r>
              <a:rPr lang="en-US" dirty="0"/>
              <a:t> </a:t>
            </a:r>
            <a:r>
              <a:rPr lang="en-US" dirty="0" smtClean="0"/>
              <a:t>deterministically (for example, by mapping)</a:t>
            </a:r>
            <a:endParaRPr dirty="0"/>
          </a:p>
          <a:p>
            <a:pPr lvl="1">
              <a:buFontTx/>
              <a:buChar char="-"/>
              <a:defRPr/>
            </a:pPr>
            <a:r>
              <a:rPr lang="en-US" dirty="0"/>
              <a:t> </a:t>
            </a:r>
            <a:r>
              <a:rPr lang="en-US" dirty="0" smtClean="0"/>
              <a:t>stochastically (indicator, </a:t>
            </a:r>
            <a:r>
              <a:rPr lang="en-US" dirty="0" err="1" smtClean="0"/>
              <a:t>plurigaussians</a:t>
            </a:r>
            <a:r>
              <a:rPr lang="en-US" dirty="0" smtClean="0"/>
              <a:t> or multiple point simulations)</a:t>
            </a:r>
            <a:endParaRPr dirty="0"/>
          </a:p>
          <a:p>
            <a:pPr>
              <a:buFontTx/>
              <a:buChar char="-"/>
              <a:defRPr/>
            </a:pPr>
            <a:r>
              <a:rPr lang="en-US" dirty="0"/>
              <a:t> </a:t>
            </a:r>
            <a:r>
              <a:rPr lang="en-US" dirty="0" smtClean="0"/>
              <a:t>Which coordinates system to use? Which local anisotropy directions to respect?</a:t>
            </a:r>
            <a:endParaRPr dirty="0"/>
          </a:p>
        </p:txBody>
      </p:sp>
      <p:sp>
        <p:nvSpPr>
          <p:cNvPr id="7" name="ZoneTexte 4"/>
          <p:cNvSpPr txBox="1"/>
          <p:nvPr/>
        </p:nvSpPr>
        <p:spPr bwMode="auto">
          <a:xfrm>
            <a:off x="378184" y="1337452"/>
            <a:ext cx="5222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dirty="0" smtClean="0"/>
              <a:t>Global computation </a:t>
            </a:r>
            <a:r>
              <a:rPr lang="en-US" dirty="0"/>
              <a:t>= </a:t>
            </a:r>
            <a:r>
              <a:rPr lang="en-US" dirty="0" smtClean="0"/>
              <a:t>global stationarity observation</a:t>
            </a:r>
            <a:endParaRPr lang="en-US" dirty="0"/>
          </a:p>
          <a:p>
            <a:pPr>
              <a:defRPr/>
            </a:pPr>
            <a:r>
              <a:rPr lang="en-US" dirty="0" smtClean="0"/>
              <a:t>Regional computation </a:t>
            </a:r>
            <a:r>
              <a:rPr lang="en-US" dirty="0"/>
              <a:t>= </a:t>
            </a:r>
            <a:r>
              <a:rPr lang="en-US" dirty="0" smtClean="0"/>
              <a:t>local </a:t>
            </a:r>
            <a:r>
              <a:rPr lang="en-US" dirty="0"/>
              <a:t>stationarity observation</a:t>
            </a:r>
          </a:p>
        </p:txBody>
      </p:sp>
      <p:sp>
        <p:nvSpPr>
          <p:cNvPr id="8" name="Rectangle 5"/>
          <p:cNvSpPr/>
          <p:nvPr/>
        </p:nvSpPr>
        <p:spPr bwMode="auto">
          <a:xfrm>
            <a:off x="378184" y="5314737"/>
            <a:ext cx="8409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/>
              <a:buChar char="à"/>
              <a:defRPr/>
            </a:pPr>
            <a:r>
              <a:rPr lang="en-US" dirty="0"/>
              <a:t> </a:t>
            </a:r>
            <a:r>
              <a:rPr lang="en-US" dirty="0" smtClean="0"/>
              <a:t>Statistics observations on data (multi-modals distributions, spatial trends)</a:t>
            </a:r>
            <a:endParaRPr dirty="0"/>
          </a:p>
          <a:p>
            <a:pPr>
              <a:buFont typeface="Wingdings"/>
              <a:buChar char="à"/>
              <a:defRPr/>
            </a:pPr>
            <a:r>
              <a:rPr lang="en-US" dirty="0"/>
              <a:t> </a:t>
            </a:r>
            <a:r>
              <a:rPr lang="en-US" dirty="0" smtClean="0"/>
              <a:t>Link with geological observations ( age, facies variations or other associated processes…)</a:t>
            </a:r>
            <a:endParaRPr dirty="0"/>
          </a:p>
        </p:txBody>
      </p:sp>
      <p:sp>
        <p:nvSpPr>
          <p:cNvPr id="16" name="ZoneTexte 14"/>
          <p:cNvSpPr txBox="1"/>
          <p:nvPr/>
        </p:nvSpPr>
        <p:spPr bwMode="auto">
          <a:xfrm>
            <a:off x="79462" y="864128"/>
            <a:ext cx="9289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3"/>
                </a:solidFill>
              </a:rPr>
              <a:t>Strategies</a:t>
            </a:r>
            <a:r>
              <a:rPr lang="en-US" dirty="0" smtClean="0"/>
              <a:t> </a:t>
            </a:r>
            <a:r>
              <a:rPr lang="en-US" dirty="0"/>
              <a:t>:</a:t>
            </a:r>
            <a:endParaRPr dirty="0"/>
          </a:p>
        </p:txBody>
      </p:sp>
      <p:sp>
        <p:nvSpPr>
          <p:cNvPr id="17" name="ZoneTexte 15"/>
          <p:cNvSpPr txBox="1"/>
          <p:nvPr/>
        </p:nvSpPr>
        <p:spPr bwMode="auto">
          <a:xfrm>
            <a:off x="188335" y="4911788"/>
            <a:ext cx="9289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3"/>
                </a:solidFill>
              </a:rPr>
              <a:t>Guidelines </a:t>
            </a:r>
            <a:r>
              <a:rPr lang="en-US" dirty="0"/>
              <a:t>:</a:t>
            </a:r>
            <a:endParaRPr dirty="0"/>
          </a:p>
        </p:txBody>
      </p:sp>
      <p:sp>
        <p:nvSpPr>
          <p:cNvPr id="9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10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49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6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2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 dirty="0" err="1" smtClean="0"/>
              <a:t>Region</a:t>
            </a:r>
            <a:r>
              <a:rPr lang="fr-FR" dirty="0" smtClean="0"/>
              <a:t> </a:t>
            </a:r>
            <a:r>
              <a:rPr lang="fr-FR" dirty="0" err="1" smtClean="0"/>
              <a:t>definition</a:t>
            </a:r>
            <a:endParaRPr lang="fr-FR" dirty="0"/>
          </a:p>
        </p:txBody>
      </p:sp>
      <p:sp>
        <p:nvSpPr>
          <p:cNvPr id="5" name="Espace réservé du contenu 1"/>
          <p:cNvSpPr>
            <a:spLocks noGrp="1"/>
          </p:cNvSpPr>
          <p:nvPr>
            <p:ph type="body" sz="quarter" idx="4294967295"/>
          </p:nvPr>
        </p:nvSpPr>
        <p:spPr bwMode="auto">
          <a:xfrm>
            <a:off x="425120" y="1214868"/>
            <a:ext cx="11239499" cy="495303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3"/>
                </a:solidFill>
              </a:rPr>
              <a:t>On data </a:t>
            </a:r>
            <a:r>
              <a:rPr lang="en-US" dirty="0">
                <a:solidFill>
                  <a:schemeClr val="accent3"/>
                </a:solidFill>
              </a:rPr>
              <a:t>(</a:t>
            </a:r>
            <a:r>
              <a:rPr lang="en-US" dirty="0" smtClean="0">
                <a:solidFill>
                  <a:schemeClr val="accent3"/>
                </a:solidFill>
              </a:rPr>
              <a:t>deterministic): </a:t>
            </a:r>
            <a:endParaRPr dirty="0"/>
          </a:p>
          <a:p>
            <a:pPr lvl="1">
              <a:defRPr/>
            </a:pPr>
            <a:r>
              <a:rPr lang="en-US" dirty="0" smtClean="0"/>
              <a:t>By layer </a:t>
            </a:r>
            <a:endParaRPr dirty="0"/>
          </a:p>
          <a:p>
            <a:pPr lvl="1">
              <a:defRPr/>
            </a:pPr>
            <a:r>
              <a:rPr lang="en-US" dirty="0" smtClean="0"/>
              <a:t>By rock</a:t>
            </a:r>
            <a:endParaRPr lang="en-US" dirty="0"/>
          </a:p>
          <a:p>
            <a:pPr lvl="1">
              <a:defRPr/>
            </a:pPr>
            <a:r>
              <a:rPr lang="en-US" dirty="0" smtClean="0"/>
              <a:t>By value range (thresholding)</a:t>
            </a:r>
            <a:endParaRPr dirty="0"/>
          </a:p>
          <a:p>
            <a:pPr lvl="3">
              <a:defRPr/>
            </a:pPr>
            <a:endParaRPr lang="en-US" sz="1900" dirty="0"/>
          </a:p>
          <a:p>
            <a:pPr>
              <a:defRPr/>
            </a:pPr>
            <a:r>
              <a:rPr lang="en-US" dirty="0" smtClean="0">
                <a:solidFill>
                  <a:schemeClr val="accent3"/>
                </a:solidFill>
              </a:rPr>
              <a:t>On 3D models / simulation grids</a:t>
            </a:r>
            <a:endParaRPr lang="en-US" dirty="0">
              <a:solidFill>
                <a:schemeClr val="accent3"/>
              </a:solidFill>
            </a:endParaRPr>
          </a:p>
          <a:p>
            <a:pPr lvl="1">
              <a:defRPr/>
            </a:pPr>
            <a:r>
              <a:rPr lang="en-US" dirty="0" smtClean="0"/>
              <a:t>Indicator kriging </a:t>
            </a:r>
            <a:r>
              <a:rPr lang="en-US" dirty="0" smtClean="0"/>
              <a:t> </a:t>
            </a:r>
            <a:r>
              <a:rPr lang="en-US" dirty="0" smtClean="0"/>
              <a:t>probability to fall into one category. </a:t>
            </a:r>
            <a:endParaRPr dirty="0" smtClean="0"/>
          </a:p>
          <a:p>
            <a:pPr lvl="2">
              <a:buFont typeface="Wingdings"/>
              <a:buChar char="à"/>
              <a:defRPr/>
            </a:pPr>
            <a:r>
              <a:rPr lang="en-US" sz="1700" dirty="0" smtClean="0"/>
              <a:t>M</a:t>
            </a:r>
            <a:r>
              <a:rPr lang="en-US" sz="2100" dirty="0" smtClean="0"/>
              <a:t>ulti-</a:t>
            </a:r>
            <a:r>
              <a:rPr lang="en-US" sz="2100" dirty="0" err="1" smtClean="0"/>
              <a:t>scénarii</a:t>
            </a:r>
            <a:r>
              <a:rPr lang="en-US" sz="2100" dirty="0" smtClean="0"/>
              <a:t> on values of potential continuous variables, or on means of each category</a:t>
            </a:r>
            <a:endParaRPr lang="en-US" sz="1700" dirty="0" smtClean="0"/>
          </a:p>
          <a:p>
            <a:pPr lvl="1">
              <a:defRPr/>
            </a:pPr>
            <a:r>
              <a:rPr lang="en-US" dirty="0" smtClean="0"/>
              <a:t>Indicator simulation, MPS</a:t>
            </a:r>
            <a:r>
              <a:rPr lang="en-US" dirty="0"/>
              <a:t>, </a:t>
            </a:r>
            <a:r>
              <a:rPr lang="en-US" dirty="0" smtClean="0"/>
              <a:t>object methods  potential geometries for each region</a:t>
            </a:r>
            <a:endParaRPr dirty="0"/>
          </a:p>
          <a:p>
            <a:pPr lvl="2">
              <a:buFont typeface="Wingdings"/>
              <a:buChar char="à"/>
              <a:defRPr/>
            </a:pPr>
            <a:r>
              <a:rPr lang="en-US" dirty="0"/>
              <a:t>Simulation </a:t>
            </a:r>
            <a:r>
              <a:rPr lang="en-US" dirty="0" smtClean="0"/>
              <a:t>or estimation of continuous variables on each region</a:t>
            </a:r>
          </a:p>
          <a:p>
            <a:pPr lvl="2">
              <a:buFont typeface="Wingdings"/>
              <a:buChar char="à"/>
              <a:defRPr/>
            </a:pPr>
            <a:r>
              <a:rPr lang="en-US" dirty="0" smtClean="0"/>
              <a:t>Multiple </a:t>
            </a:r>
            <a:r>
              <a:rPr lang="en-US" dirty="0" err="1" smtClean="0"/>
              <a:t>realisations</a:t>
            </a:r>
            <a:r>
              <a:rPr lang="en-US" dirty="0" smtClean="0"/>
              <a:t> to represent the spatial uncertainty</a:t>
            </a:r>
            <a:endParaRPr lang="en-US" dirty="0"/>
          </a:p>
        </p:txBody>
      </p:sp>
      <p:sp>
        <p:nvSpPr>
          <p:cNvPr id="6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7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50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56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2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 dirty="0" err="1" smtClean="0"/>
              <a:t>Geostatistics</a:t>
            </a:r>
            <a:r>
              <a:rPr lang="fr-FR" dirty="0" smtClean="0"/>
              <a:t> and </a:t>
            </a:r>
            <a:r>
              <a:rPr lang="fr-FR" dirty="0" err="1" smtClean="0"/>
              <a:t>uncertainties</a:t>
            </a:r>
            <a:endParaRPr lang="fr-FR" dirty="0"/>
          </a:p>
        </p:txBody>
      </p:sp>
      <p:sp>
        <p:nvSpPr>
          <p:cNvPr id="5" name="Espace réservé du contenu 1"/>
          <p:cNvSpPr>
            <a:spLocks noGrp="1"/>
          </p:cNvSpPr>
          <p:nvPr>
            <p:ph type="body" sz="quarter" idx="4294967295"/>
          </p:nvPr>
        </p:nvSpPr>
        <p:spPr bwMode="auto">
          <a:xfrm>
            <a:off x="425120" y="1214868"/>
            <a:ext cx="11239499" cy="495303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fr-FR" dirty="0" smtClean="0"/>
              <a:t>Tools to </a:t>
            </a:r>
            <a:r>
              <a:rPr lang="fr-FR" dirty="0" err="1" smtClean="0"/>
              <a:t>quantify</a:t>
            </a:r>
            <a:r>
              <a:rPr lang="fr-FR" dirty="0" smtClean="0"/>
              <a:t> </a:t>
            </a:r>
            <a:r>
              <a:rPr lang="fr-FR" dirty="0" err="1" smtClean="0"/>
              <a:t>uncertainties</a:t>
            </a:r>
            <a:endParaRPr dirty="0"/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 err="1" smtClean="0"/>
              <a:t>Depends</a:t>
            </a:r>
            <a:r>
              <a:rPr lang="fr-FR" dirty="0" smtClean="0"/>
              <a:t> on the model </a:t>
            </a:r>
            <a:r>
              <a:rPr lang="fr-FR" dirty="0"/>
              <a:t>(</a:t>
            </a:r>
            <a:r>
              <a:rPr lang="fr-FR" dirty="0" smtClean="0"/>
              <a:t>subjective)</a:t>
            </a:r>
            <a:endParaRPr dirty="0"/>
          </a:p>
          <a:p>
            <a:pPr lvl="1">
              <a:buFont typeface="Wingdings"/>
              <a:buChar char="à"/>
              <a:defRPr/>
            </a:pPr>
            <a:r>
              <a:rPr lang="fr-FR" dirty="0" smtClean="0"/>
              <a:t>Explicit the </a:t>
            </a:r>
            <a:r>
              <a:rPr lang="fr-FR" dirty="0" err="1" smtClean="0"/>
              <a:t>used</a:t>
            </a:r>
            <a:r>
              <a:rPr lang="fr-FR" dirty="0" smtClean="0"/>
              <a:t> </a:t>
            </a:r>
            <a:r>
              <a:rPr lang="fr-FR" dirty="0" err="1" smtClean="0"/>
              <a:t>parameters</a:t>
            </a:r>
            <a:endParaRPr dirty="0"/>
          </a:p>
          <a:p>
            <a:pPr>
              <a:buNone/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Impact </a:t>
            </a:r>
            <a:r>
              <a:rPr lang="fr-FR" dirty="0" smtClean="0"/>
              <a:t>of </a:t>
            </a:r>
            <a:r>
              <a:rPr lang="fr-FR" dirty="0" err="1" smtClean="0"/>
              <a:t>uncertains</a:t>
            </a:r>
            <a:r>
              <a:rPr lang="fr-FR" dirty="0" smtClean="0"/>
              <a:t> </a:t>
            </a:r>
            <a:r>
              <a:rPr lang="fr-FR" dirty="0" err="1" smtClean="0"/>
              <a:t>parameters</a:t>
            </a:r>
            <a:r>
              <a:rPr lang="fr-FR" dirty="0" smtClean="0"/>
              <a:t> on </a:t>
            </a:r>
            <a:r>
              <a:rPr lang="fr-FR" dirty="0" err="1" smtClean="0"/>
              <a:t>uncertainty</a:t>
            </a:r>
            <a:r>
              <a:rPr lang="fr-FR" dirty="0" smtClean="0"/>
              <a:t> </a:t>
            </a:r>
            <a:r>
              <a:rPr lang="fr-FR" dirty="0"/>
              <a:t>: </a:t>
            </a:r>
            <a:br>
              <a:rPr lang="fr-FR" dirty="0"/>
            </a:br>
            <a:r>
              <a:rPr lang="fr-FR" dirty="0" err="1" smtClean="0"/>
              <a:t>Depends</a:t>
            </a:r>
            <a:r>
              <a:rPr lang="fr-FR" dirty="0" smtClean="0"/>
              <a:t> on the </a:t>
            </a:r>
            <a:r>
              <a:rPr lang="fr-FR" dirty="0" err="1" smtClean="0"/>
              <a:t>problematic</a:t>
            </a:r>
            <a:r>
              <a:rPr lang="fr-FR" dirty="0" smtClean="0"/>
              <a:t> </a:t>
            </a:r>
            <a:endParaRPr dirty="0"/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 smtClean="0"/>
              <a:t>Validation </a:t>
            </a:r>
            <a:r>
              <a:rPr lang="fr-FR" dirty="0" err="1" smtClean="0"/>
              <a:t>strategies</a:t>
            </a:r>
            <a:endParaRPr dirty="0"/>
          </a:p>
          <a:p>
            <a:pPr lvl="1">
              <a:defRPr/>
            </a:pPr>
            <a:r>
              <a:rPr lang="fr-FR" dirty="0" smtClean="0"/>
              <a:t>Cross validation</a:t>
            </a:r>
            <a:endParaRPr dirty="0"/>
          </a:p>
          <a:p>
            <a:pPr lvl="1">
              <a:defRPr/>
            </a:pPr>
            <a:r>
              <a:rPr lang="fr-FR" dirty="0" err="1" smtClean="0"/>
              <a:t>Frequential</a:t>
            </a:r>
            <a:r>
              <a:rPr lang="fr-FR" dirty="0" smtClean="0"/>
              <a:t> </a:t>
            </a:r>
            <a:r>
              <a:rPr lang="fr-FR" dirty="0" err="1" smtClean="0"/>
              <a:t>interpretation</a:t>
            </a:r>
            <a:r>
              <a:rPr lang="fr-FR" dirty="0" smtClean="0"/>
              <a:t> on multiple </a:t>
            </a:r>
            <a:r>
              <a:rPr lang="fr-FR" dirty="0" err="1" smtClean="0"/>
              <a:t>studies</a:t>
            </a:r>
            <a:endParaRPr dirty="0"/>
          </a:p>
          <a:p>
            <a:pPr>
              <a:buNone/>
              <a:defRPr/>
            </a:pPr>
            <a:endParaRPr lang="fr-FR" dirty="0"/>
          </a:p>
        </p:txBody>
      </p:sp>
      <p:sp>
        <p:nvSpPr>
          <p:cNvPr id="6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7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51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05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Geostatistics : </a:t>
            </a:r>
            <a:r>
              <a:rPr lang="fr-FR" dirty="0" err="1"/>
              <a:t>examples</a:t>
            </a:r>
            <a:r>
              <a:rPr lang="fr-FR" dirty="0"/>
              <a:t> of application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b="1" dirty="0" err="1" smtClean="0"/>
              <a:t>Weather</a:t>
            </a:r>
            <a:r>
              <a:rPr lang="fr-FR" b="1" dirty="0" smtClean="0"/>
              <a:t> </a:t>
            </a:r>
            <a:r>
              <a:rPr lang="fr-FR" b="1" dirty="0" err="1" smtClean="0"/>
              <a:t>forecast</a:t>
            </a:r>
            <a:r>
              <a:rPr lang="fr-FR" b="1" dirty="0" smtClean="0"/>
              <a:t> </a:t>
            </a:r>
            <a:r>
              <a:rPr lang="fr-FR" dirty="0" smtClean="0"/>
              <a:t>: </a:t>
            </a:r>
            <a:r>
              <a:rPr lang="fr-FR" dirty="0" err="1" smtClean="0"/>
              <a:t>wind</a:t>
            </a:r>
            <a:r>
              <a:rPr lang="fr-FR" dirty="0" smtClean="0"/>
              <a:t>, </a:t>
            </a:r>
          </a:p>
          <a:p>
            <a:pPr marL="0" indent="0">
              <a:buNone/>
            </a:pPr>
            <a:r>
              <a:rPr lang="fr-FR" dirty="0" err="1" smtClean="0"/>
              <a:t>temperature</a:t>
            </a:r>
            <a:r>
              <a:rPr lang="fr-FR" dirty="0" smtClean="0"/>
              <a:t>, </a:t>
            </a:r>
            <a:r>
              <a:rPr lang="fr-FR" dirty="0" err="1" smtClean="0"/>
              <a:t>humidity</a:t>
            </a:r>
            <a:r>
              <a:rPr lang="fr-FR" dirty="0" smtClean="0"/>
              <a:t>, </a:t>
            </a:r>
            <a:r>
              <a:rPr lang="fr-FR" dirty="0" err="1" smtClean="0"/>
              <a:t>pluviometry</a:t>
            </a:r>
            <a:r>
              <a:rPr lang="fr-FR" dirty="0" smtClean="0"/>
              <a:t>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b="1" dirty="0" err="1" smtClean="0"/>
              <a:t>Climate</a:t>
            </a:r>
            <a:r>
              <a:rPr lang="fr-FR" b="1" dirty="0" smtClean="0"/>
              <a:t> Change scenarios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5364" y="2306366"/>
            <a:ext cx="6547743" cy="394813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137" y="174912"/>
            <a:ext cx="3121152" cy="175564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832" y="3758185"/>
            <a:ext cx="5037362" cy="249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1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Geostatistics : </a:t>
            </a:r>
            <a:r>
              <a:rPr lang="fr-FR" dirty="0" err="1"/>
              <a:t>examples</a:t>
            </a:r>
            <a:r>
              <a:rPr lang="fr-FR" dirty="0"/>
              <a:t> of application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 smtClean="0"/>
              <a:t>Multiple </a:t>
            </a:r>
            <a:r>
              <a:rPr lang="fr-FR" dirty="0" err="1" smtClean="0"/>
              <a:t>purposes</a:t>
            </a:r>
            <a:r>
              <a:rPr lang="fr-FR" dirty="0" smtClean="0"/>
              <a:t> :</a:t>
            </a:r>
          </a:p>
          <a:p>
            <a:pPr marL="457200" indent="-457200">
              <a:buFontTx/>
              <a:buChar char="-"/>
            </a:pPr>
            <a:r>
              <a:rPr lang="fr-FR" dirty="0" smtClean="0"/>
              <a:t>Pollution &amp; </a:t>
            </a:r>
            <a:r>
              <a:rPr lang="fr-FR" dirty="0" err="1" smtClean="0"/>
              <a:t>Risk</a:t>
            </a:r>
            <a:r>
              <a:rPr lang="fr-FR" dirty="0" smtClean="0"/>
              <a:t> </a:t>
            </a:r>
            <a:r>
              <a:rPr lang="fr-FR" dirty="0" err="1" smtClean="0"/>
              <a:t>assessment</a:t>
            </a:r>
            <a:r>
              <a:rPr lang="fr-FR" dirty="0" smtClean="0"/>
              <a:t> :  </a:t>
            </a:r>
            <a:r>
              <a:rPr lang="fr-FR" dirty="0" err="1" smtClean="0"/>
              <a:t>after</a:t>
            </a:r>
            <a:r>
              <a:rPr lang="fr-FR" dirty="0" smtClean="0"/>
              <a:t> </a:t>
            </a:r>
            <a:r>
              <a:rPr lang="fr-FR" dirty="0" err="1" smtClean="0"/>
              <a:t>events</a:t>
            </a:r>
            <a:r>
              <a:rPr lang="fr-FR" dirty="0" smtClean="0"/>
              <a:t>, ... </a:t>
            </a:r>
          </a:p>
          <a:p>
            <a:pPr marL="457200" indent="-457200">
              <a:buFontTx/>
              <a:buChar char="-"/>
            </a:pPr>
            <a:r>
              <a:rPr lang="fr-FR" dirty="0" err="1"/>
              <a:t>A</a:t>
            </a:r>
            <a:r>
              <a:rPr lang="fr-FR" dirty="0" err="1" smtClean="0"/>
              <a:t>fter</a:t>
            </a:r>
            <a:r>
              <a:rPr lang="fr-FR" dirty="0" smtClean="0"/>
              <a:t> mine exploitation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01" y="2652540"/>
            <a:ext cx="3791486" cy="31353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744" y="5787929"/>
            <a:ext cx="39749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/>
              <a:t>Fukushima, µSv estimation </a:t>
            </a:r>
            <a:r>
              <a:rPr lang="fr-FR" i="1" dirty="0" err="1" smtClean="0"/>
              <a:t>using</a:t>
            </a:r>
            <a:r>
              <a:rPr lang="fr-FR" i="1" dirty="0" smtClean="0"/>
              <a:t> </a:t>
            </a:r>
            <a:r>
              <a:rPr lang="fr-FR" i="1" dirty="0" err="1" smtClean="0"/>
              <a:t>kriging</a:t>
            </a:r>
            <a:r>
              <a:rPr lang="fr-FR" i="1" dirty="0" smtClean="0"/>
              <a:t> </a:t>
            </a:r>
          </a:p>
          <a:p>
            <a:r>
              <a:rPr lang="fr-FR" i="1" dirty="0" smtClean="0"/>
              <a:t>[</a:t>
            </a:r>
            <a:r>
              <a:rPr lang="fr-FR" i="1" dirty="0" err="1" smtClean="0"/>
              <a:t>Jeannée</a:t>
            </a:r>
            <a:r>
              <a:rPr lang="fr-FR" i="1" dirty="0" smtClean="0"/>
              <a:t>, 2015]</a:t>
            </a:r>
            <a:endParaRPr lang="fr-FR" i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r="1377"/>
          <a:stretch/>
        </p:blipFill>
        <p:spPr>
          <a:xfrm>
            <a:off x="7144131" y="1130294"/>
            <a:ext cx="4703105" cy="43331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144131" y="5438298"/>
            <a:ext cx="37153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err="1" smtClean="0"/>
              <a:t>Metals</a:t>
            </a:r>
            <a:r>
              <a:rPr lang="fr-FR" i="1" dirty="0" smtClean="0"/>
              <a:t> estimation in </a:t>
            </a:r>
            <a:r>
              <a:rPr lang="fr-FR" i="1" dirty="0" err="1" smtClean="0"/>
              <a:t>soil</a:t>
            </a:r>
            <a:endParaRPr lang="fr-FR" i="1" dirty="0" smtClean="0"/>
          </a:p>
          <a:p>
            <a:r>
              <a:rPr lang="fr-FR" i="1" dirty="0" smtClean="0"/>
              <a:t> </a:t>
            </a:r>
            <a:r>
              <a:rPr lang="fr-FR" i="1" dirty="0" err="1" smtClean="0"/>
              <a:t>after</a:t>
            </a:r>
            <a:r>
              <a:rPr lang="fr-FR" i="1" dirty="0" smtClean="0"/>
              <a:t> mine exploitation, [Khalil, 2013]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48507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Traffic Jam &amp; Accident estimations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Exemples of applications …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658" t="29735" r="565" b="9507"/>
          <a:stretch/>
        </p:blipFill>
        <p:spPr>
          <a:xfrm>
            <a:off x="0" y="1803510"/>
            <a:ext cx="8429232" cy="423152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43" b="31500"/>
          <a:stretch/>
        </p:blipFill>
        <p:spPr>
          <a:xfrm>
            <a:off x="8432298" y="310896"/>
            <a:ext cx="3754759" cy="26334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21317" y="5805670"/>
            <a:ext cx="1222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/>
              <a:t>[Wu, 2022]</a:t>
            </a:r>
            <a:endParaRPr lang="fr-FR" i="1" dirty="0"/>
          </a:p>
        </p:txBody>
      </p:sp>
      <p:sp>
        <p:nvSpPr>
          <p:cNvPr id="7" name="Rectangle 6"/>
          <p:cNvSpPr/>
          <p:nvPr/>
        </p:nvSpPr>
        <p:spPr>
          <a:xfrm>
            <a:off x="10778755" y="2971283"/>
            <a:ext cx="1388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/>
              <a:t>[A330, 2022]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43540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Geostatistics : </a:t>
            </a:r>
            <a:r>
              <a:rPr lang="fr-FR" dirty="0" err="1"/>
              <a:t>examples</a:t>
            </a:r>
            <a:r>
              <a:rPr lang="fr-FR" dirty="0"/>
              <a:t> of application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01169" y="1436784"/>
            <a:ext cx="4277062" cy="532859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Resources/reserves estimation</a:t>
            </a:r>
          </a:p>
          <a:p>
            <a:pPr marL="457200" indent="-457200">
              <a:buFontTx/>
              <a:buChar char="-"/>
            </a:pPr>
            <a:r>
              <a:rPr lang="en-GB" dirty="0" smtClean="0"/>
              <a:t>Grade estimation</a:t>
            </a:r>
          </a:p>
          <a:p>
            <a:pPr marL="457200" indent="-457200">
              <a:buFontTx/>
              <a:buChar char="-"/>
            </a:pPr>
            <a:r>
              <a:rPr lang="en-GB" dirty="0" smtClean="0"/>
              <a:t>Volumes estimation</a:t>
            </a:r>
          </a:p>
          <a:p>
            <a:pPr marL="457200" indent="-457200">
              <a:buFontTx/>
              <a:buChar char="-"/>
            </a:pPr>
            <a:r>
              <a:rPr lang="en-GB" dirty="0" smtClean="0"/>
              <a:t>Location </a:t>
            </a:r>
          </a:p>
          <a:p>
            <a:pPr marL="457200" indent="-457200">
              <a:buFontTx/>
              <a:buChar char="-"/>
            </a:pPr>
            <a:r>
              <a:rPr lang="en-GB" dirty="0" smtClean="0"/>
              <a:t>Economic value of geological bodies</a:t>
            </a:r>
          </a:p>
          <a:p>
            <a:pPr marL="457200" indent="-457200">
              <a:buFontTx/>
              <a:buChar char="-"/>
            </a:pPr>
            <a:endParaRPr lang="en-GB" dirty="0"/>
          </a:p>
        </p:txBody>
      </p:sp>
      <p:pic>
        <p:nvPicPr>
          <p:cNvPr id="5" name="Picture 6" descr="proba_map_and_volum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4277062" y="1828800"/>
            <a:ext cx="7423075" cy="323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16"/>
          <p:cNvSpPr txBox="1"/>
          <p:nvPr/>
        </p:nvSpPr>
        <p:spPr bwMode="auto">
          <a:xfrm>
            <a:off x="10351812" y="5409247"/>
            <a:ext cx="16206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dirty="0"/>
              <a:t>[</a:t>
            </a:r>
            <a:r>
              <a:rPr lang="en-US" sz="1600" dirty="0" err="1"/>
              <a:t>Bazli</a:t>
            </a:r>
            <a:r>
              <a:rPr lang="en-US" sz="1600" dirty="0"/>
              <a:t> et al, 2019]</a:t>
            </a:r>
          </a:p>
        </p:txBody>
      </p:sp>
    </p:spTree>
    <p:extLst>
      <p:ext uri="{BB962C8B-B14F-4D97-AF65-F5344CB8AC3E}">
        <p14:creationId xmlns:p14="http://schemas.microsoft.com/office/powerpoint/2010/main" val="233895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en-US" dirty="0"/>
              <a:t>Geostatistics: what for?</a:t>
            </a:r>
            <a:endParaRPr lang="fr-FR" dirty="0"/>
          </a:p>
        </p:txBody>
      </p:sp>
      <p:sp>
        <p:nvSpPr>
          <p:cNvPr id="9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10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31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" t="9525" r="8327" b="5503"/>
          <a:stretch/>
        </p:blipFill>
        <p:spPr>
          <a:xfrm>
            <a:off x="9311342" y="4776389"/>
            <a:ext cx="2862729" cy="198418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" t="8702" r="8388" b="4545"/>
          <a:stretch/>
        </p:blipFill>
        <p:spPr>
          <a:xfrm>
            <a:off x="9341224" y="2595026"/>
            <a:ext cx="2850776" cy="2025783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" t="7167" r="8415" b="5046"/>
          <a:stretch/>
        </p:blipFill>
        <p:spPr>
          <a:xfrm>
            <a:off x="9317318" y="292983"/>
            <a:ext cx="2856753" cy="204993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" t="6658" r="6885" b="4703"/>
          <a:stretch/>
        </p:blipFill>
        <p:spPr>
          <a:xfrm>
            <a:off x="5002092" y="2265219"/>
            <a:ext cx="3460590" cy="2469638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" t="8171" r="7572" b="4301"/>
          <a:stretch/>
        </p:blipFill>
        <p:spPr>
          <a:xfrm>
            <a:off x="0" y="2295259"/>
            <a:ext cx="3520841" cy="2481130"/>
          </a:xfrm>
          <a:prstGeom prst="rect">
            <a:avLst/>
          </a:prstGeom>
        </p:spPr>
      </p:pic>
      <p:sp>
        <p:nvSpPr>
          <p:cNvPr id="24" name="Flèche droite 23"/>
          <p:cNvSpPr/>
          <p:nvPr/>
        </p:nvSpPr>
        <p:spPr>
          <a:xfrm>
            <a:off x="3520841" y="4283185"/>
            <a:ext cx="1676978" cy="366368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3441446" y="3722709"/>
            <a:ext cx="1703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Partial </a:t>
            </a:r>
            <a:r>
              <a:rPr lang="fr-FR" b="1" dirty="0" err="1" smtClean="0"/>
              <a:t>Sampling</a:t>
            </a:r>
            <a:r>
              <a:rPr lang="fr-FR" b="1" dirty="0" smtClean="0"/>
              <a:t> </a:t>
            </a:r>
          </a:p>
        </p:txBody>
      </p:sp>
      <p:sp>
        <p:nvSpPr>
          <p:cNvPr id="26" name="Flèche droite 25"/>
          <p:cNvSpPr/>
          <p:nvPr/>
        </p:nvSpPr>
        <p:spPr>
          <a:xfrm>
            <a:off x="7989960" y="3230177"/>
            <a:ext cx="2252429" cy="6872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droite 26"/>
          <p:cNvSpPr/>
          <p:nvPr/>
        </p:nvSpPr>
        <p:spPr>
          <a:xfrm rot="19438875">
            <a:off x="7989961" y="1525527"/>
            <a:ext cx="2252429" cy="6872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 droite 27"/>
          <p:cNvSpPr/>
          <p:nvPr/>
        </p:nvSpPr>
        <p:spPr>
          <a:xfrm rot="2134304">
            <a:off x="7940430" y="4929924"/>
            <a:ext cx="2252429" cy="6872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9445456" y="2617052"/>
            <a:ext cx="1455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Cubic</a:t>
            </a:r>
            <a:r>
              <a:rPr lang="fr-FR" i="1" dirty="0" smtClean="0"/>
              <a:t> </a:t>
            </a:r>
            <a:r>
              <a:rPr lang="fr-FR" i="1" dirty="0" err="1" smtClean="0"/>
              <a:t>law</a:t>
            </a:r>
            <a:endParaRPr lang="fr-FR" i="1" dirty="0"/>
          </a:p>
        </p:txBody>
      </p:sp>
      <p:sp>
        <p:nvSpPr>
          <p:cNvPr id="30" name="ZoneTexte 29"/>
          <p:cNvSpPr txBox="1"/>
          <p:nvPr/>
        </p:nvSpPr>
        <p:spPr>
          <a:xfrm>
            <a:off x="9514679" y="4872922"/>
            <a:ext cx="145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Nearest neighbour</a:t>
            </a:r>
            <a:endParaRPr lang="en-GB" i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9514679" y="376609"/>
            <a:ext cx="145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Simple </a:t>
            </a:r>
            <a:r>
              <a:rPr lang="fr-FR" i="1" dirty="0" err="1" smtClean="0"/>
              <a:t>Kriging</a:t>
            </a:r>
            <a:endParaRPr lang="fr-FR" i="1" dirty="0"/>
          </a:p>
        </p:txBody>
      </p:sp>
      <p:sp>
        <p:nvSpPr>
          <p:cNvPr id="33" name="ZoneTexte 32"/>
          <p:cNvSpPr txBox="1"/>
          <p:nvPr/>
        </p:nvSpPr>
        <p:spPr bwMode="auto">
          <a:xfrm>
            <a:off x="584862" y="1973581"/>
            <a:ext cx="2351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/>
              <a:t>Geological</a:t>
            </a:r>
            <a:r>
              <a:rPr lang="fr-FR" b="1" dirty="0" smtClean="0"/>
              <a:t> reality</a:t>
            </a:r>
            <a:endParaRPr lang="fr-FR" b="1" dirty="0"/>
          </a:p>
        </p:txBody>
      </p:sp>
      <p:sp>
        <p:nvSpPr>
          <p:cNvPr id="34" name="ZoneTexte 33"/>
          <p:cNvSpPr txBox="1"/>
          <p:nvPr/>
        </p:nvSpPr>
        <p:spPr bwMode="auto">
          <a:xfrm>
            <a:off x="5556829" y="1948357"/>
            <a:ext cx="2351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Available Data</a:t>
            </a:r>
            <a:endParaRPr lang="en-GB" b="1" dirty="0"/>
          </a:p>
        </p:txBody>
      </p:sp>
      <p:sp>
        <p:nvSpPr>
          <p:cNvPr id="35" name="Espace réservé du texte 4"/>
          <p:cNvSpPr>
            <a:spLocks noGrp="1"/>
          </p:cNvSpPr>
          <p:nvPr>
            <p:ph type="body" sz="quarter" idx="4294967295"/>
          </p:nvPr>
        </p:nvSpPr>
        <p:spPr bwMode="auto">
          <a:xfrm>
            <a:off x="131299" y="928953"/>
            <a:ext cx="7503914" cy="4953035"/>
          </a:xfrm>
        </p:spPr>
        <p:txBody>
          <a:bodyPr/>
          <a:lstStyle/>
          <a:p>
            <a:pPr>
              <a:defRPr/>
            </a:pPr>
            <a:r>
              <a:rPr lang="fr-FR" dirty="0" err="1" smtClean="0"/>
              <a:t>Subsurface</a:t>
            </a:r>
            <a:r>
              <a:rPr lang="fr-FR" dirty="0" smtClean="0"/>
              <a:t> </a:t>
            </a:r>
            <a:r>
              <a:rPr lang="fr-FR" dirty="0" err="1" smtClean="0"/>
              <a:t>sampling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largely</a:t>
            </a:r>
            <a:r>
              <a:rPr lang="fr-FR" dirty="0" smtClean="0"/>
              <a:t> </a:t>
            </a:r>
            <a:r>
              <a:rPr lang="fr-FR" dirty="0" err="1" smtClean="0"/>
              <a:t>incomplete</a:t>
            </a:r>
            <a:endParaRPr lang="fr-FR" dirty="0" smtClean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 smtClean="0"/>
          </a:p>
        </p:txBody>
      </p:sp>
      <p:sp>
        <p:nvSpPr>
          <p:cNvPr id="2" name="Rectangle 1"/>
          <p:cNvSpPr/>
          <p:nvPr/>
        </p:nvSpPr>
        <p:spPr>
          <a:xfrm>
            <a:off x="145069" y="5597936"/>
            <a:ext cx="7569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/>
              <a:t>Data do not </a:t>
            </a:r>
            <a:r>
              <a:rPr lang="fr-FR" dirty="0" err="1"/>
              <a:t>cover</a:t>
            </a:r>
            <a:r>
              <a:rPr lang="fr-FR" dirty="0"/>
              <a:t> all </a:t>
            </a:r>
            <a:r>
              <a:rPr lang="fr-FR" dirty="0" smtClean="0"/>
              <a:t>the </a:t>
            </a:r>
            <a:r>
              <a:rPr lang="fr-FR" dirty="0"/>
              <a:t>area of </a:t>
            </a:r>
            <a:r>
              <a:rPr lang="fr-FR" dirty="0" err="1"/>
              <a:t>interest</a:t>
            </a:r>
            <a:endParaRPr lang="fr-FR" dirty="0"/>
          </a:p>
          <a:p>
            <a:pPr lvl="1">
              <a:defRPr/>
            </a:pPr>
            <a:r>
              <a:rPr lang="fr-FR" dirty="0" smtClean="0"/>
              <a:t>Interpolation, </a:t>
            </a:r>
            <a:r>
              <a:rPr lang="fr-FR" dirty="0" err="1" smtClean="0"/>
              <a:t>Representativity</a:t>
            </a:r>
            <a:r>
              <a:rPr lang="fr-FR" dirty="0" smtClean="0"/>
              <a:t>, </a:t>
            </a:r>
            <a:r>
              <a:rPr lang="fr-FR" dirty="0" err="1" smtClean="0"/>
              <a:t>Errors</a:t>
            </a:r>
            <a:r>
              <a:rPr lang="fr-FR" dirty="0" smtClean="0"/>
              <a:t> on volumes, Location </a:t>
            </a:r>
            <a:r>
              <a:rPr lang="fr-FR" dirty="0" err="1" smtClean="0"/>
              <a:t>Errors</a:t>
            </a:r>
            <a:endParaRPr lang="fr-FR" dirty="0"/>
          </a:p>
        </p:txBody>
      </p:sp>
      <p:sp>
        <p:nvSpPr>
          <p:cNvPr id="36" name="ZoneTexte 35"/>
          <p:cNvSpPr txBox="1"/>
          <p:nvPr/>
        </p:nvSpPr>
        <p:spPr bwMode="auto">
          <a:xfrm>
            <a:off x="8191588" y="3118380"/>
            <a:ext cx="1509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/>
              <a:t>Unkwown</a:t>
            </a:r>
            <a:r>
              <a:rPr lang="fr-FR" b="1" dirty="0" smtClean="0"/>
              <a:t> values</a:t>
            </a:r>
          </a:p>
          <a:p>
            <a:pPr algn="ctr"/>
            <a:r>
              <a:rPr lang="fr-FR" b="1" dirty="0" smtClean="0"/>
              <a:t>estimation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14227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 dirty="0" err="1"/>
              <a:t>Modeling</a:t>
            </a:r>
            <a:r>
              <a:rPr lang="fr-FR" dirty="0"/>
              <a:t> : Interpolation</a:t>
            </a:r>
            <a:endParaRPr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4294967295"/>
          </p:nvPr>
        </p:nvSpPr>
        <p:spPr bwMode="auto">
          <a:xfrm>
            <a:off x="425119" y="1214867"/>
            <a:ext cx="8577223" cy="4953034"/>
          </a:xfrm>
        </p:spPr>
        <p:txBody>
          <a:bodyPr/>
          <a:lstStyle/>
          <a:p>
            <a:pPr>
              <a:defRPr/>
            </a:pPr>
            <a:r>
              <a:rPr lang="fr-FR" dirty="0"/>
              <a:t>How to </a:t>
            </a:r>
            <a:r>
              <a:rPr lang="fr-FR" dirty="0" err="1"/>
              <a:t>fill</a:t>
            </a:r>
            <a:r>
              <a:rPr lang="fr-FR" dirty="0"/>
              <a:t> gaps </a:t>
            </a:r>
            <a:r>
              <a:rPr lang="fr-FR" dirty="0" err="1"/>
              <a:t>between</a:t>
            </a:r>
            <a:r>
              <a:rPr lang="fr-FR" dirty="0"/>
              <a:t> points to </a:t>
            </a:r>
            <a:r>
              <a:rPr lang="fr-FR" dirty="0" err="1"/>
              <a:t>build</a:t>
            </a:r>
            <a:r>
              <a:rPr lang="fr-FR" dirty="0"/>
              <a:t> a model ?</a:t>
            </a:r>
            <a:endParaRPr dirty="0"/>
          </a:p>
          <a:p>
            <a:pPr>
              <a:defRPr/>
            </a:pPr>
            <a:endParaRPr lang="fr-FR" dirty="0"/>
          </a:p>
          <a:p>
            <a:pPr marL="394023" indent="-394023">
              <a:buClr>
                <a:srgbClr val="3D6C83"/>
              </a:buClr>
              <a:buFont typeface="Arial"/>
              <a:buAutoNum type="arabicPeriod"/>
              <a:defRPr/>
            </a:pPr>
            <a:r>
              <a:rPr lang="fr-FR" b="1" dirty="0" err="1"/>
              <a:t>Deterministics</a:t>
            </a:r>
            <a:r>
              <a:rPr lang="fr-FR" b="1" dirty="0"/>
              <a:t> </a:t>
            </a:r>
            <a:r>
              <a:rPr lang="fr-FR" b="1" dirty="0" err="1"/>
              <a:t>methods</a:t>
            </a:r>
            <a:r>
              <a:rPr lang="fr-FR" b="1" dirty="0"/>
              <a:t> </a:t>
            </a:r>
            <a:r>
              <a:rPr lang="fr-FR" dirty="0"/>
              <a:t>: IDW (Inverse Distance </a:t>
            </a:r>
            <a:r>
              <a:rPr lang="fr-FR" dirty="0" err="1"/>
              <a:t>Weight</a:t>
            </a:r>
            <a:r>
              <a:rPr lang="fr-FR" dirty="0"/>
              <a:t>), Triangulation</a:t>
            </a:r>
            <a:r>
              <a:rPr lang="fr-FR" dirty="0" smtClean="0"/>
              <a:t>, DSI </a:t>
            </a:r>
            <a:r>
              <a:rPr lang="fr-FR" dirty="0"/>
              <a:t>...</a:t>
            </a:r>
            <a:endParaRPr dirty="0"/>
          </a:p>
          <a:p>
            <a:pPr marL="394023" indent="-394023">
              <a:buClr>
                <a:srgbClr val="3D6C83"/>
              </a:buClr>
              <a:buFont typeface="Arial"/>
              <a:buAutoNum type="arabicPeriod"/>
              <a:defRPr/>
            </a:pPr>
            <a:r>
              <a:rPr lang="fr-FR" b="1" dirty="0" err="1" smtClean="0"/>
              <a:t>Geostatistical</a:t>
            </a:r>
            <a:r>
              <a:rPr lang="fr-FR" b="1" dirty="0" smtClean="0"/>
              <a:t> </a:t>
            </a:r>
            <a:r>
              <a:rPr lang="fr-FR" b="1" dirty="0" err="1"/>
              <a:t>methods</a:t>
            </a:r>
            <a:r>
              <a:rPr lang="fr-FR" b="1" dirty="0"/>
              <a:t> :</a:t>
            </a:r>
            <a:r>
              <a:rPr lang="fr-FR" dirty="0"/>
              <a:t> </a:t>
            </a:r>
            <a:r>
              <a:rPr lang="fr-FR" dirty="0" err="1"/>
              <a:t>Kriging</a:t>
            </a:r>
            <a:r>
              <a:rPr lang="fr-FR" dirty="0"/>
              <a:t>, ....</a:t>
            </a:r>
            <a:endParaRPr dirty="0"/>
          </a:p>
          <a:p>
            <a:pPr marL="394023" indent="-394023">
              <a:buClr>
                <a:srgbClr val="3D6C83"/>
              </a:buClr>
              <a:buFont typeface="Arial"/>
              <a:buAutoNum type="arabicPeriod"/>
              <a:defRPr/>
            </a:pPr>
            <a:endParaRPr lang="fr-FR" dirty="0"/>
          </a:p>
          <a:p>
            <a:pPr marL="0" indent="0">
              <a:buClr>
                <a:srgbClr val="3D6C83"/>
              </a:buClr>
              <a:buFont typeface="Arial"/>
              <a:buNone/>
              <a:defRPr/>
            </a:pPr>
            <a:r>
              <a:rPr lang="fr-FR" dirty="0"/>
              <a:t>=&gt; </a:t>
            </a:r>
            <a:r>
              <a:rPr lang="fr-FR" dirty="0" err="1"/>
              <a:t>Kriging</a:t>
            </a:r>
            <a:r>
              <a:rPr lang="fr-FR" dirty="0"/>
              <a:t> : Spatial Interpolation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b="1" dirty="0" err="1"/>
              <a:t>Variograms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66701" y="3861048"/>
            <a:ext cx="2407523" cy="237886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1742696" y="6390675"/>
            <a:ext cx="401977" cy="30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8" name="Espace réservé du numéro de diapositive 8"/>
          <p:cNvSpPr txBox="1"/>
          <p:nvPr/>
        </p:nvSpPr>
        <p:spPr bwMode="auto">
          <a:xfrm>
            <a:off x="11637718" y="6390675"/>
            <a:ext cx="602965" cy="3026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 defTabSz="1219170">
              <a:defRPr/>
            </a:pPr>
            <a:r>
              <a:rPr lang="en-US" sz="1850" dirty="0" smtClean="0">
                <a:solidFill>
                  <a:schemeClr val="bg1">
                    <a:lumMod val="50000"/>
                  </a:schemeClr>
                </a:solidFill>
              </a:rPr>
              <a:t>35</a:t>
            </a:r>
            <a:endParaRPr lang="en-US" sz="18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342801" y="1124744"/>
            <a:ext cx="3596399" cy="239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1192</Words>
  <Application>Microsoft Office PowerPoint</Application>
  <PresentationFormat>Grand écran</PresentationFormat>
  <Paragraphs>306</Paragraphs>
  <Slides>35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7" baseType="lpstr">
      <vt:lpstr>Arial</vt:lpstr>
      <vt:lpstr>Calibri</vt:lpstr>
      <vt:lpstr>Calibri Light</vt:lpstr>
      <vt:lpstr>Cambria Math</vt:lpstr>
      <vt:lpstr>Century Gothic</vt:lpstr>
      <vt:lpstr>DejaVu Sans</vt:lpstr>
      <vt:lpstr>Helvetica</vt:lpstr>
      <vt:lpstr>Symbol</vt:lpstr>
      <vt:lpstr>Times New Roman</vt:lpstr>
      <vt:lpstr>Wingdings</vt:lpstr>
      <vt:lpstr>Thème Office</vt:lpstr>
      <vt:lpstr>Equation</vt:lpstr>
      <vt:lpstr>GEOSTATISTICS APPLIED TO MINING STUDIES</vt:lpstr>
      <vt:lpstr>Geostatistics :  spatial statistics</vt:lpstr>
      <vt:lpstr>Geostatistics : examples of application</vt:lpstr>
      <vt:lpstr>Geostatistics : examples of application</vt:lpstr>
      <vt:lpstr>Geostatistics : examples of application</vt:lpstr>
      <vt:lpstr>Exemples of applications …</vt:lpstr>
      <vt:lpstr>Geostatistics : examples of application</vt:lpstr>
      <vt:lpstr>Geostatistics: what for?</vt:lpstr>
      <vt:lpstr>Modeling : Interpolation</vt:lpstr>
      <vt:lpstr>Modelling : Interpolation</vt:lpstr>
      <vt:lpstr>Aims</vt:lpstr>
      <vt:lpstr>So more precisely in our context:</vt:lpstr>
      <vt:lpstr>Geostatistics : Spatial statistics</vt:lpstr>
      <vt:lpstr>H-scattergram</vt:lpstr>
      <vt:lpstr>Application des h-scattergram</vt:lpstr>
      <vt:lpstr>Definition of a variogram</vt:lpstr>
      <vt:lpstr>Geostatistics : What is a Variogram ? </vt:lpstr>
      <vt:lpstr>Relation between variogram and covariance</vt:lpstr>
      <vt:lpstr>Geostatistics : What is a Variogram ? </vt:lpstr>
      <vt:lpstr>Theoretical variogram models</vt:lpstr>
      <vt:lpstr>Kriging equations</vt:lpstr>
      <vt:lpstr>Type of Kriging : mean laws</vt:lpstr>
      <vt:lpstr>Kriging is good but …</vt:lpstr>
      <vt:lpstr>Kriging is good but …</vt:lpstr>
      <vt:lpstr>What about simulations ? </vt:lpstr>
      <vt:lpstr>Simulation for uncertainties assessment</vt:lpstr>
      <vt:lpstr>What is a simulation ? </vt:lpstr>
      <vt:lpstr>Sequential Gaussian Simulation</vt:lpstr>
      <vt:lpstr>Sequential Gaussian Simulation</vt:lpstr>
      <vt:lpstr>Sequential Gaussian Simulation</vt:lpstr>
      <vt:lpstr>Truncated Gaussian simulations</vt:lpstr>
      <vt:lpstr>Estimation    Simulation</vt:lpstr>
      <vt:lpstr>Regionalisation and stationnarity</vt:lpstr>
      <vt:lpstr>Region definition</vt:lpstr>
      <vt:lpstr>Geostatistics and uncertainties</vt:lpstr>
    </vt:vector>
  </TitlesOfParts>
  <Company>GeoRessources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GEOSTATISTICS APPLIED TO MINING STUDIES</dc:title>
  <dc:creator>Paul Marchal</dc:creator>
  <cp:lastModifiedBy>Paul Marchal</cp:lastModifiedBy>
  <cp:revision>21</cp:revision>
  <dcterms:created xsi:type="dcterms:W3CDTF">2022-10-10T17:09:21Z</dcterms:created>
  <dcterms:modified xsi:type="dcterms:W3CDTF">2022-10-11T21:21:37Z</dcterms:modified>
</cp:coreProperties>
</file>