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845" r:id="rId1"/>
    <p:sldMasterId id="2147483864" r:id="rId2"/>
    <p:sldMasterId id="2147483964" r:id="rId3"/>
    <p:sldMasterId id="2147483851" r:id="rId4"/>
    <p:sldMasterId id="2147483979" r:id="rId5"/>
  </p:sldMasterIdLst>
  <p:notesMasterIdLst>
    <p:notesMasterId r:id="rId31"/>
  </p:notesMasterIdLst>
  <p:handoutMasterIdLst>
    <p:handoutMasterId r:id="rId32"/>
  </p:handoutMasterIdLst>
  <p:sldIdLst>
    <p:sldId id="256" r:id="rId6"/>
    <p:sldId id="257" r:id="rId7"/>
    <p:sldId id="258" r:id="rId8"/>
    <p:sldId id="259" r:id="rId9"/>
    <p:sldId id="261" r:id="rId10"/>
    <p:sldId id="262" r:id="rId11"/>
    <p:sldId id="411" r:id="rId12"/>
    <p:sldId id="412" r:id="rId13"/>
    <p:sldId id="263" r:id="rId14"/>
    <p:sldId id="264" r:id="rId15"/>
    <p:sldId id="413" r:id="rId16"/>
    <p:sldId id="409" r:id="rId17"/>
    <p:sldId id="408" r:id="rId18"/>
    <p:sldId id="410" r:id="rId19"/>
    <p:sldId id="265" r:id="rId20"/>
    <p:sldId id="266" r:id="rId21"/>
    <p:sldId id="267" r:id="rId22"/>
    <p:sldId id="268" r:id="rId23"/>
    <p:sldId id="269" r:id="rId24"/>
    <p:sldId id="270" r:id="rId25"/>
    <p:sldId id="271" r:id="rId26"/>
    <p:sldId id="294" r:id="rId27"/>
    <p:sldId id="295" r:id="rId28"/>
    <p:sldId id="415" r:id="rId29"/>
    <p:sldId id="414" r:id="rId30"/>
  </p:sldIdLst>
  <p:sldSz cx="12192000" cy="6858000"/>
  <p:notesSz cx="9929813" cy="1435735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1pPr>
    <a:lvl2pPr marL="455613" indent="1588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2pPr>
    <a:lvl3pPr marL="912813" indent="1588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3pPr>
    <a:lvl4pPr marL="1370013" indent="1588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4pPr>
    <a:lvl5pPr marL="1827213" indent="1588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9pPr>
  </p:defaultTextStyle>
  <p:extLst>
    <p:ext uri="{EFAFB233-063F-42B5-8137-9DF3F51BA10A}">
      <p15:sldGuideLst xmlns:p15="http://schemas.microsoft.com/office/powerpoint/2012/main">
        <p15:guide id="1" orient="horz" pos="119" userDrawn="1">
          <p15:clr>
            <a:srgbClr val="A4A3A4"/>
          </p15:clr>
        </p15:guide>
        <p15:guide id="2" orient="horz" pos="4065" userDrawn="1">
          <p15:clr>
            <a:srgbClr val="A4A3A4"/>
          </p15:clr>
        </p15:guide>
        <p15:guide id="3" orient="horz" pos="3838" userDrawn="1">
          <p15:clr>
            <a:srgbClr val="A4A3A4"/>
          </p15:clr>
        </p15:guide>
        <p15:guide id="4" orient="horz" pos="618" userDrawn="1">
          <p15:clr>
            <a:srgbClr val="A4A3A4"/>
          </p15:clr>
        </p15:guide>
        <p15:guide id="5" orient="horz" pos="255" userDrawn="1">
          <p15:clr>
            <a:srgbClr val="A4A3A4"/>
          </p15:clr>
        </p15:guide>
        <p15:guide id="6" pos="151" userDrawn="1">
          <p15:clr>
            <a:srgbClr val="A4A3A4"/>
          </p15:clr>
        </p15:guide>
        <p15:guide id="7" pos="7529" userDrawn="1">
          <p15:clr>
            <a:srgbClr val="A4A3A4"/>
          </p15:clr>
        </p15:guide>
        <p15:guide id="8" pos="7348" userDrawn="1">
          <p15:clr>
            <a:srgbClr val="A4A3A4"/>
          </p15:clr>
        </p15:guide>
        <p15:guide id="9" pos="33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4523" userDrawn="1">
          <p15:clr>
            <a:srgbClr val="A4A3A4"/>
          </p15:clr>
        </p15:guide>
        <p15:guide id="2" pos="312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elia Dugast" initials="CD" lastIdx="1" clrIdx="0">
    <p:extLst>
      <p:ext uri="{19B8F6BF-5375-455C-9EA6-DF929625EA0E}">
        <p15:presenceInfo xmlns:p15="http://schemas.microsoft.com/office/powerpoint/2012/main" userId="Celia Dugas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257F"/>
    <a:srgbClr val="62257F"/>
    <a:srgbClr val="8D36B8"/>
    <a:srgbClr val="292E47"/>
    <a:srgbClr val="F1E5F7"/>
    <a:srgbClr val="C28BDD"/>
    <a:srgbClr val="D6B2E8"/>
    <a:srgbClr val="FAFAFA"/>
    <a:srgbClr val="B4B9D4"/>
    <a:srgbClr val="6D77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C4B1156A-380E-4F78-BDF5-A606A8083BF9}" styleName="Style moyen 4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Style moyen 1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1" autoAdjust="0"/>
    <p:restoredTop sz="91081" autoAdjust="0"/>
  </p:normalViewPr>
  <p:slideViewPr>
    <p:cSldViewPr showGuides="1">
      <p:cViewPr varScale="1">
        <p:scale>
          <a:sx n="101" d="100"/>
          <a:sy n="101" d="100"/>
        </p:scale>
        <p:origin x="840" y="96"/>
      </p:cViewPr>
      <p:guideLst>
        <p:guide orient="horz" pos="119"/>
        <p:guide orient="horz" pos="4065"/>
        <p:guide orient="horz" pos="3838"/>
        <p:guide orient="horz" pos="618"/>
        <p:guide orient="horz" pos="255"/>
        <p:guide pos="151"/>
        <p:guide pos="7529"/>
        <p:guide pos="7348"/>
        <p:guide pos="3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92" d="100"/>
        <a:sy n="92" d="100"/>
      </p:scale>
      <p:origin x="0" y="0"/>
    </p:cViewPr>
  </p:sorterViewPr>
  <p:notesViewPr>
    <p:cSldViewPr showGuides="1">
      <p:cViewPr varScale="1">
        <p:scale>
          <a:sx n="94" d="100"/>
          <a:sy n="94" d="100"/>
        </p:scale>
        <p:origin x="3184" y="208"/>
      </p:cViewPr>
      <p:guideLst>
        <p:guide orient="horz" pos="4523"/>
        <p:guide pos="312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BAE0E4-7CF1-4487-BF70-FF8BAF952C4D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05836296-B418-41D8-A986-04BB4320A8D1}">
      <dgm:prSet phldrT="[Texte]"/>
      <dgm:spPr>
        <a:solidFill>
          <a:srgbClr val="62257F"/>
        </a:solidFill>
      </dgm:spPr>
      <dgm:t>
        <a:bodyPr/>
        <a:lstStyle/>
        <a:p>
          <a:r>
            <a:rPr lang="fr-FR" dirty="0">
              <a:latin typeface="Roboto Condensed" pitchFamily="2" charset="0"/>
              <a:ea typeface="Roboto Condensed" pitchFamily="2" charset="0"/>
            </a:rPr>
            <a:t>1AI GSI</a:t>
          </a:r>
        </a:p>
      </dgm:t>
    </dgm:pt>
    <dgm:pt modelId="{54E51E4F-F473-4405-98E0-5C5DC3CE12C8}" type="parTrans" cxnId="{4AABC28E-5DAF-462C-BE91-5AB74F60CE33}">
      <dgm:prSet/>
      <dgm:spPr/>
      <dgm:t>
        <a:bodyPr/>
        <a:lstStyle/>
        <a:p>
          <a:endParaRPr lang="fr-FR"/>
        </a:p>
      </dgm:t>
    </dgm:pt>
    <dgm:pt modelId="{D551D702-6200-4023-82A6-DCDBA9EDBE7C}" type="sibTrans" cxnId="{4AABC28E-5DAF-462C-BE91-5AB74F60CE33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2C2D83DC-839F-4BBB-8EE5-AD5DE5B3BBC8}">
      <dgm:prSet phldrT="[Texte]"/>
      <dgm:spPr>
        <a:solidFill>
          <a:srgbClr val="62257F"/>
        </a:solidFill>
      </dgm:spPr>
      <dgm:t>
        <a:bodyPr/>
        <a:lstStyle/>
        <a:p>
          <a:r>
            <a:rPr lang="fr-FR" dirty="0">
              <a:latin typeface="Roboto Condensed" pitchFamily="2" charset="0"/>
              <a:ea typeface="Roboto Condensed" pitchFamily="2" charset="0"/>
            </a:rPr>
            <a:t>2AI GSI</a:t>
          </a:r>
        </a:p>
      </dgm:t>
    </dgm:pt>
    <dgm:pt modelId="{F2D1D940-984A-42A1-92B2-4BC1F73AA857}" type="parTrans" cxnId="{0C0BDE36-D789-492F-974F-F582463DB7A0}">
      <dgm:prSet/>
      <dgm:spPr/>
      <dgm:t>
        <a:bodyPr/>
        <a:lstStyle/>
        <a:p>
          <a:endParaRPr lang="fr-FR"/>
        </a:p>
      </dgm:t>
    </dgm:pt>
    <dgm:pt modelId="{0690C37C-E77F-4EE2-9472-CA54857270DD}" type="sibTrans" cxnId="{0C0BDE36-D789-492F-974F-F582463DB7A0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E53D699B-085B-4AAE-96DC-888A6D6F6AF1}">
      <dgm:prSet phldrT="[Texte]"/>
      <dgm:spPr>
        <a:solidFill>
          <a:srgbClr val="62257F"/>
        </a:solidFill>
      </dgm:spPr>
      <dgm:t>
        <a:bodyPr/>
        <a:lstStyle/>
        <a:p>
          <a:r>
            <a:rPr lang="fr-FR" dirty="0">
              <a:latin typeface="Roboto Condensed" pitchFamily="2" charset="0"/>
              <a:ea typeface="Roboto Condensed" pitchFamily="2" charset="0"/>
            </a:rPr>
            <a:t>3AI GSI</a:t>
          </a:r>
        </a:p>
      </dgm:t>
    </dgm:pt>
    <dgm:pt modelId="{B5AA28D3-FFD3-4119-91E3-00E12A54DB10}" type="parTrans" cxnId="{3C6EE512-0A19-49C0-B98B-F30996158154}">
      <dgm:prSet/>
      <dgm:spPr/>
      <dgm:t>
        <a:bodyPr/>
        <a:lstStyle/>
        <a:p>
          <a:endParaRPr lang="fr-FR"/>
        </a:p>
      </dgm:t>
    </dgm:pt>
    <dgm:pt modelId="{8C080842-C544-4032-9111-FD123EEDB5C7}" type="sibTrans" cxnId="{3C6EE512-0A19-49C0-B98B-F30996158154}">
      <dgm:prSet/>
      <dgm:spPr/>
      <dgm:t>
        <a:bodyPr/>
        <a:lstStyle/>
        <a:p>
          <a:endParaRPr lang="fr-FR"/>
        </a:p>
      </dgm:t>
    </dgm:pt>
    <dgm:pt modelId="{61049BE8-944D-4CC4-95C0-25E7F119297F}" type="pres">
      <dgm:prSet presAssocID="{B8BAE0E4-7CF1-4487-BF70-FF8BAF952C4D}" presName="linearFlow" presStyleCnt="0">
        <dgm:presLayoutVars>
          <dgm:resizeHandles val="exact"/>
        </dgm:presLayoutVars>
      </dgm:prSet>
      <dgm:spPr/>
    </dgm:pt>
    <dgm:pt modelId="{179ECC00-AB10-4C61-A5AF-150A321999EE}" type="pres">
      <dgm:prSet presAssocID="{05836296-B418-41D8-A986-04BB4320A8D1}" presName="node" presStyleLbl="node1" presStyleIdx="0" presStyleCnt="3">
        <dgm:presLayoutVars>
          <dgm:bulletEnabled val="1"/>
        </dgm:presLayoutVars>
      </dgm:prSet>
      <dgm:spPr/>
    </dgm:pt>
    <dgm:pt modelId="{63D209AD-6B72-4ADA-BC32-57B27568B5AF}" type="pres">
      <dgm:prSet presAssocID="{D551D702-6200-4023-82A6-DCDBA9EDBE7C}" presName="sibTrans" presStyleLbl="sibTrans2D1" presStyleIdx="0" presStyleCnt="2"/>
      <dgm:spPr/>
    </dgm:pt>
    <dgm:pt modelId="{4AC290CB-6F72-42F4-8C9C-888A6D311FE4}" type="pres">
      <dgm:prSet presAssocID="{D551D702-6200-4023-82A6-DCDBA9EDBE7C}" presName="connectorText" presStyleLbl="sibTrans2D1" presStyleIdx="0" presStyleCnt="2"/>
      <dgm:spPr/>
    </dgm:pt>
    <dgm:pt modelId="{CD1B2C47-827C-49E8-81D7-8F015667A7D3}" type="pres">
      <dgm:prSet presAssocID="{2C2D83DC-839F-4BBB-8EE5-AD5DE5B3BBC8}" presName="node" presStyleLbl="node1" presStyleIdx="1" presStyleCnt="3">
        <dgm:presLayoutVars>
          <dgm:bulletEnabled val="1"/>
        </dgm:presLayoutVars>
      </dgm:prSet>
      <dgm:spPr/>
    </dgm:pt>
    <dgm:pt modelId="{73AE8A09-10A0-4B10-882F-C930CFFE063C}" type="pres">
      <dgm:prSet presAssocID="{0690C37C-E77F-4EE2-9472-CA54857270DD}" presName="sibTrans" presStyleLbl="sibTrans2D1" presStyleIdx="1" presStyleCnt="2"/>
      <dgm:spPr/>
    </dgm:pt>
    <dgm:pt modelId="{96F7ADED-1DBE-4A0D-8D16-B0DF13F3AEBD}" type="pres">
      <dgm:prSet presAssocID="{0690C37C-E77F-4EE2-9472-CA54857270DD}" presName="connectorText" presStyleLbl="sibTrans2D1" presStyleIdx="1" presStyleCnt="2"/>
      <dgm:spPr/>
    </dgm:pt>
    <dgm:pt modelId="{0325B9FC-EA8F-43C6-9964-075FA4404CCD}" type="pres">
      <dgm:prSet presAssocID="{E53D699B-085B-4AAE-96DC-888A6D6F6AF1}" presName="node" presStyleLbl="node1" presStyleIdx="2" presStyleCnt="3">
        <dgm:presLayoutVars>
          <dgm:bulletEnabled val="1"/>
        </dgm:presLayoutVars>
      </dgm:prSet>
      <dgm:spPr/>
    </dgm:pt>
  </dgm:ptLst>
  <dgm:cxnLst>
    <dgm:cxn modelId="{3C6EE512-0A19-49C0-B98B-F30996158154}" srcId="{B8BAE0E4-7CF1-4487-BF70-FF8BAF952C4D}" destId="{E53D699B-085B-4AAE-96DC-888A6D6F6AF1}" srcOrd="2" destOrd="0" parTransId="{B5AA28D3-FFD3-4119-91E3-00E12A54DB10}" sibTransId="{8C080842-C544-4032-9111-FD123EEDB5C7}"/>
    <dgm:cxn modelId="{1EC5FB15-5009-40B1-970B-413679C103FE}" type="presOf" srcId="{0690C37C-E77F-4EE2-9472-CA54857270DD}" destId="{73AE8A09-10A0-4B10-882F-C930CFFE063C}" srcOrd="0" destOrd="0" presId="urn:microsoft.com/office/officeart/2005/8/layout/process2"/>
    <dgm:cxn modelId="{4A392518-22CC-4204-9203-C5CE043322E8}" type="presOf" srcId="{D551D702-6200-4023-82A6-DCDBA9EDBE7C}" destId="{4AC290CB-6F72-42F4-8C9C-888A6D311FE4}" srcOrd="1" destOrd="0" presId="urn:microsoft.com/office/officeart/2005/8/layout/process2"/>
    <dgm:cxn modelId="{77F28428-9459-4131-9C1B-2B98C0902322}" type="presOf" srcId="{D551D702-6200-4023-82A6-DCDBA9EDBE7C}" destId="{63D209AD-6B72-4ADA-BC32-57B27568B5AF}" srcOrd="0" destOrd="0" presId="urn:microsoft.com/office/officeart/2005/8/layout/process2"/>
    <dgm:cxn modelId="{339D742C-2863-495F-9760-EBDAB99DA410}" type="presOf" srcId="{05836296-B418-41D8-A986-04BB4320A8D1}" destId="{179ECC00-AB10-4C61-A5AF-150A321999EE}" srcOrd="0" destOrd="0" presId="urn:microsoft.com/office/officeart/2005/8/layout/process2"/>
    <dgm:cxn modelId="{0C0BDE36-D789-492F-974F-F582463DB7A0}" srcId="{B8BAE0E4-7CF1-4487-BF70-FF8BAF952C4D}" destId="{2C2D83DC-839F-4BBB-8EE5-AD5DE5B3BBC8}" srcOrd="1" destOrd="0" parTransId="{F2D1D940-984A-42A1-92B2-4BC1F73AA857}" sibTransId="{0690C37C-E77F-4EE2-9472-CA54857270DD}"/>
    <dgm:cxn modelId="{640ADC66-3C0E-49A1-BE90-75AA9CCC2ABE}" type="presOf" srcId="{E53D699B-085B-4AAE-96DC-888A6D6F6AF1}" destId="{0325B9FC-EA8F-43C6-9964-075FA4404CCD}" srcOrd="0" destOrd="0" presId="urn:microsoft.com/office/officeart/2005/8/layout/process2"/>
    <dgm:cxn modelId="{8524734B-167F-46DB-A35E-0FD5DCDAD4A7}" type="presOf" srcId="{2C2D83DC-839F-4BBB-8EE5-AD5DE5B3BBC8}" destId="{CD1B2C47-827C-49E8-81D7-8F015667A7D3}" srcOrd="0" destOrd="0" presId="urn:microsoft.com/office/officeart/2005/8/layout/process2"/>
    <dgm:cxn modelId="{4AABC28E-5DAF-462C-BE91-5AB74F60CE33}" srcId="{B8BAE0E4-7CF1-4487-BF70-FF8BAF952C4D}" destId="{05836296-B418-41D8-A986-04BB4320A8D1}" srcOrd="0" destOrd="0" parTransId="{54E51E4F-F473-4405-98E0-5C5DC3CE12C8}" sibTransId="{D551D702-6200-4023-82A6-DCDBA9EDBE7C}"/>
    <dgm:cxn modelId="{5E4AF2F2-D983-4EFD-A10C-799CC3214D46}" type="presOf" srcId="{0690C37C-E77F-4EE2-9472-CA54857270DD}" destId="{96F7ADED-1DBE-4A0D-8D16-B0DF13F3AEBD}" srcOrd="1" destOrd="0" presId="urn:microsoft.com/office/officeart/2005/8/layout/process2"/>
    <dgm:cxn modelId="{1A23EDF5-88DD-4090-A0C6-719B8299978D}" type="presOf" srcId="{B8BAE0E4-7CF1-4487-BF70-FF8BAF952C4D}" destId="{61049BE8-944D-4CC4-95C0-25E7F119297F}" srcOrd="0" destOrd="0" presId="urn:microsoft.com/office/officeart/2005/8/layout/process2"/>
    <dgm:cxn modelId="{43DAAF33-F7ED-4322-88F4-F2864EC72713}" type="presParOf" srcId="{61049BE8-944D-4CC4-95C0-25E7F119297F}" destId="{179ECC00-AB10-4C61-A5AF-150A321999EE}" srcOrd="0" destOrd="0" presId="urn:microsoft.com/office/officeart/2005/8/layout/process2"/>
    <dgm:cxn modelId="{6C206E4D-DDFD-446A-A6F8-0A38BA185A6B}" type="presParOf" srcId="{61049BE8-944D-4CC4-95C0-25E7F119297F}" destId="{63D209AD-6B72-4ADA-BC32-57B27568B5AF}" srcOrd="1" destOrd="0" presId="urn:microsoft.com/office/officeart/2005/8/layout/process2"/>
    <dgm:cxn modelId="{8CF74AFD-D8E9-41F9-BC5B-94F023CB6398}" type="presParOf" srcId="{63D209AD-6B72-4ADA-BC32-57B27568B5AF}" destId="{4AC290CB-6F72-42F4-8C9C-888A6D311FE4}" srcOrd="0" destOrd="0" presId="urn:microsoft.com/office/officeart/2005/8/layout/process2"/>
    <dgm:cxn modelId="{7A2B7D0F-76A9-4988-9B0F-A9DCBD6561FD}" type="presParOf" srcId="{61049BE8-944D-4CC4-95C0-25E7F119297F}" destId="{CD1B2C47-827C-49E8-81D7-8F015667A7D3}" srcOrd="2" destOrd="0" presId="urn:microsoft.com/office/officeart/2005/8/layout/process2"/>
    <dgm:cxn modelId="{C33706A8-071D-4911-AB96-6F3BF40A6B74}" type="presParOf" srcId="{61049BE8-944D-4CC4-95C0-25E7F119297F}" destId="{73AE8A09-10A0-4B10-882F-C930CFFE063C}" srcOrd="3" destOrd="0" presId="urn:microsoft.com/office/officeart/2005/8/layout/process2"/>
    <dgm:cxn modelId="{1C0C4E35-6BD5-4014-AA33-07D155ECEB44}" type="presParOf" srcId="{73AE8A09-10A0-4B10-882F-C930CFFE063C}" destId="{96F7ADED-1DBE-4A0D-8D16-B0DF13F3AEBD}" srcOrd="0" destOrd="0" presId="urn:microsoft.com/office/officeart/2005/8/layout/process2"/>
    <dgm:cxn modelId="{79BFC667-9AC0-4B4A-ADBE-4DC8DF19527C}" type="presParOf" srcId="{61049BE8-944D-4CC4-95C0-25E7F119297F}" destId="{0325B9FC-EA8F-43C6-9964-075FA4404CCD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8BAE0E4-7CF1-4487-BF70-FF8BAF952C4D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05836296-B418-41D8-A986-04BB4320A8D1}">
      <dgm:prSet phldrT="[Texte]"/>
      <dgm:spPr>
        <a:solidFill>
          <a:schemeClr val="accent2"/>
        </a:solidFill>
      </dgm:spPr>
      <dgm:t>
        <a:bodyPr/>
        <a:lstStyle/>
        <a:p>
          <a:r>
            <a:rPr lang="fr-FR" dirty="0">
              <a:latin typeface="Roboto Condensed" pitchFamily="2" charset="0"/>
              <a:ea typeface="Roboto Condensed" pitchFamily="2" charset="0"/>
            </a:rPr>
            <a:t>1A ICN</a:t>
          </a:r>
        </a:p>
      </dgm:t>
    </dgm:pt>
    <dgm:pt modelId="{54E51E4F-F473-4405-98E0-5C5DC3CE12C8}" type="parTrans" cxnId="{4AABC28E-5DAF-462C-BE91-5AB74F60CE33}">
      <dgm:prSet/>
      <dgm:spPr/>
      <dgm:t>
        <a:bodyPr/>
        <a:lstStyle/>
        <a:p>
          <a:endParaRPr lang="fr-FR"/>
        </a:p>
      </dgm:t>
    </dgm:pt>
    <dgm:pt modelId="{D551D702-6200-4023-82A6-DCDBA9EDBE7C}" type="sibTrans" cxnId="{4AABC28E-5DAF-462C-BE91-5AB74F60CE33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 dirty="0"/>
        </a:p>
      </dgm:t>
    </dgm:pt>
    <dgm:pt modelId="{2C2D83DC-839F-4BBB-8EE5-AD5DE5B3BBC8}">
      <dgm:prSet phldrT="[Texte]"/>
      <dgm:spPr>
        <a:solidFill>
          <a:schemeClr val="accent2"/>
        </a:solidFill>
      </dgm:spPr>
      <dgm:t>
        <a:bodyPr/>
        <a:lstStyle/>
        <a:p>
          <a:r>
            <a:rPr lang="fr-FR" dirty="0">
              <a:latin typeface="Roboto Condensed" pitchFamily="2" charset="0"/>
              <a:ea typeface="Roboto Condensed" pitchFamily="2" charset="0"/>
            </a:rPr>
            <a:t>2A ICN</a:t>
          </a:r>
        </a:p>
      </dgm:t>
    </dgm:pt>
    <dgm:pt modelId="{F2D1D940-984A-42A1-92B2-4BC1F73AA857}" type="parTrans" cxnId="{0C0BDE36-D789-492F-974F-F582463DB7A0}">
      <dgm:prSet/>
      <dgm:spPr/>
      <dgm:t>
        <a:bodyPr/>
        <a:lstStyle/>
        <a:p>
          <a:endParaRPr lang="fr-FR"/>
        </a:p>
      </dgm:t>
    </dgm:pt>
    <dgm:pt modelId="{0690C37C-E77F-4EE2-9472-CA54857270DD}" type="sibTrans" cxnId="{0C0BDE36-D789-492F-974F-F582463DB7A0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E53D699B-085B-4AAE-96DC-888A6D6F6AF1}">
      <dgm:prSet phldrT="[Texte]"/>
      <dgm:spPr>
        <a:solidFill>
          <a:schemeClr val="accent2"/>
        </a:solidFill>
      </dgm:spPr>
      <dgm:t>
        <a:bodyPr/>
        <a:lstStyle/>
        <a:p>
          <a:r>
            <a:rPr lang="fr-FR" dirty="0">
              <a:latin typeface="Roboto Condensed" pitchFamily="2" charset="0"/>
              <a:ea typeface="Roboto Condensed" pitchFamily="2" charset="0"/>
            </a:rPr>
            <a:t>3A ICN</a:t>
          </a:r>
        </a:p>
      </dgm:t>
    </dgm:pt>
    <dgm:pt modelId="{B5AA28D3-FFD3-4119-91E3-00E12A54DB10}" type="parTrans" cxnId="{3C6EE512-0A19-49C0-B98B-F30996158154}">
      <dgm:prSet/>
      <dgm:spPr/>
      <dgm:t>
        <a:bodyPr/>
        <a:lstStyle/>
        <a:p>
          <a:endParaRPr lang="fr-FR"/>
        </a:p>
      </dgm:t>
    </dgm:pt>
    <dgm:pt modelId="{8C080842-C544-4032-9111-FD123EEDB5C7}" type="sibTrans" cxnId="{3C6EE512-0A19-49C0-B98B-F30996158154}">
      <dgm:prSet/>
      <dgm:spPr/>
      <dgm:t>
        <a:bodyPr/>
        <a:lstStyle/>
        <a:p>
          <a:endParaRPr lang="fr-FR"/>
        </a:p>
      </dgm:t>
    </dgm:pt>
    <dgm:pt modelId="{61049BE8-944D-4CC4-95C0-25E7F119297F}" type="pres">
      <dgm:prSet presAssocID="{B8BAE0E4-7CF1-4487-BF70-FF8BAF952C4D}" presName="linearFlow" presStyleCnt="0">
        <dgm:presLayoutVars>
          <dgm:resizeHandles val="exact"/>
        </dgm:presLayoutVars>
      </dgm:prSet>
      <dgm:spPr/>
    </dgm:pt>
    <dgm:pt modelId="{179ECC00-AB10-4C61-A5AF-150A321999EE}" type="pres">
      <dgm:prSet presAssocID="{05836296-B418-41D8-A986-04BB4320A8D1}" presName="node" presStyleLbl="node1" presStyleIdx="0" presStyleCnt="3">
        <dgm:presLayoutVars>
          <dgm:bulletEnabled val="1"/>
        </dgm:presLayoutVars>
      </dgm:prSet>
      <dgm:spPr/>
    </dgm:pt>
    <dgm:pt modelId="{63D209AD-6B72-4ADA-BC32-57B27568B5AF}" type="pres">
      <dgm:prSet presAssocID="{D551D702-6200-4023-82A6-DCDBA9EDBE7C}" presName="sibTrans" presStyleLbl="sibTrans2D1" presStyleIdx="0" presStyleCnt="2"/>
      <dgm:spPr/>
    </dgm:pt>
    <dgm:pt modelId="{4AC290CB-6F72-42F4-8C9C-888A6D311FE4}" type="pres">
      <dgm:prSet presAssocID="{D551D702-6200-4023-82A6-DCDBA9EDBE7C}" presName="connectorText" presStyleLbl="sibTrans2D1" presStyleIdx="0" presStyleCnt="2"/>
      <dgm:spPr/>
    </dgm:pt>
    <dgm:pt modelId="{CD1B2C47-827C-49E8-81D7-8F015667A7D3}" type="pres">
      <dgm:prSet presAssocID="{2C2D83DC-839F-4BBB-8EE5-AD5DE5B3BBC8}" presName="node" presStyleLbl="node1" presStyleIdx="1" presStyleCnt="3">
        <dgm:presLayoutVars>
          <dgm:bulletEnabled val="1"/>
        </dgm:presLayoutVars>
      </dgm:prSet>
      <dgm:spPr/>
    </dgm:pt>
    <dgm:pt modelId="{73AE8A09-10A0-4B10-882F-C930CFFE063C}" type="pres">
      <dgm:prSet presAssocID="{0690C37C-E77F-4EE2-9472-CA54857270DD}" presName="sibTrans" presStyleLbl="sibTrans2D1" presStyleIdx="1" presStyleCnt="2"/>
      <dgm:spPr/>
    </dgm:pt>
    <dgm:pt modelId="{96F7ADED-1DBE-4A0D-8D16-B0DF13F3AEBD}" type="pres">
      <dgm:prSet presAssocID="{0690C37C-E77F-4EE2-9472-CA54857270DD}" presName="connectorText" presStyleLbl="sibTrans2D1" presStyleIdx="1" presStyleCnt="2"/>
      <dgm:spPr/>
    </dgm:pt>
    <dgm:pt modelId="{0325B9FC-EA8F-43C6-9964-075FA4404CCD}" type="pres">
      <dgm:prSet presAssocID="{E53D699B-085B-4AAE-96DC-888A6D6F6AF1}" presName="node" presStyleLbl="node1" presStyleIdx="2" presStyleCnt="3">
        <dgm:presLayoutVars>
          <dgm:bulletEnabled val="1"/>
        </dgm:presLayoutVars>
      </dgm:prSet>
      <dgm:spPr/>
    </dgm:pt>
  </dgm:ptLst>
  <dgm:cxnLst>
    <dgm:cxn modelId="{B9E3B000-2251-4F66-AE28-AD1C84F427CB}" type="presOf" srcId="{0690C37C-E77F-4EE2-9472-CA54857270DD}" destId="{73AE8A09-10A0-4B10-882F-C930CFFE063C}" srcOrd="0" destOrd="0" presId="urn:microsoft.com/office/officeart/2005/8/layout/process2"/>
    <dgm:cxn modelId="{3C6EE512-0A19-49C0-B98B-F30996158154}" srcId="{B8BAE0E4-7CF1-4487-BF70-FF8BAF952C4D}" destId="{E53D699B-085B-4AAE-96DC-888A6D6F6AF1}" srcOrd="2" destOrd="0" parTransId="{B5AA28D3-FFD3-4119-91E3-00E12A54DB10}" sibTransId="{8C080842-C544-4032-9111-FD123EEDB5C7}"/>
    <dgm:cxn modelId="{0C0BDE36-D789-492F-974F-F582463DB7A0}" srcId="{B8BAE0E4-7CF1-4487-BF70-FF8BAF952C4D}" destId="{2C2D83DC-839F-4BBB-8EE5-AD5DE5B3BBC8}" srcOrd="1" destOrd="0" parTransId="{F2D1D940-984A-42A1-92B2-4BC1F73AA857}" sibTransId="{0690C37C-E77F-4EE2-9472-CA54857270DD}"/>
    <dgm:cxn modelId="{7A385947-543D-4239-9A41-B879E08C964F}" type="presOf" srcId="{2C2D83DC-839F-4BBB-8EE5-AD5DE5B3BBC8}" destId="{CD1B2C47-827C-49E8-81D7-8F015667A7D3}" srcOrd="0" destOrd="0" presId="urn:microsoft.com/office/officeart/2005/8/layout/process2"/>
    <dgm:cxn modelId="{8EED365A-DD7B-443F-A3E5-5947752AF835}" type="presOf" srcId="{0690C37C-E77F-4EE2-9472-CA54857270DD}" destId="{96F7ADED-1DBE-4A0D-8D16-B0DF13F3AEBD}" srcOrd="1" destOrd="0" presId="urn:microsoft.com/office/officeart/2005/8/layout/process2"/>
    <dgm:cxn modelId="{4AABC28E-5DAF-462C-BE91-5AB74F60CE33}" srcId="{B8BAE0E4-7CF1-4487-BF70-FF8BAF952C4D}" destId="{05836296-B418-41D8-A986-04BB4320A8D1}" srcOrd="0" destOrd="0" parTransId="{54E51E4F-F473-4405-98E0-5C5DC3CE12C8}" sibTransId="{D551D702-6200-4023-82A6-DCDBA9EDBE7C}"/>
    <dgm:cxn modelId="{78A0689B-B714-4393-8C71-A0E6C1C567D2}" type="presOf" srcId="{B8BAE0E4-7CF1-4487-BF70-FF8BAF952C4D}" destId="{61049BE8-944D-4CC4-95C0-25E7F119297F}" srcOrd="0" destOrd="0" presId="urn:microsoft.com/office/officeart/2005/8/layout/process2"/>
    <dgm:cxn modelId="{75276EB8-B698-42D4-B2F2-14A30EA7D916}" type="presOf" srcId="{D551D702-6200-4023-82A6-DCDBA9EDBE7C}" destId="{4AC290CB-6F72-42F4-8C9C-888A6D311FE4}" srcOrd="1" destOrd="0" presId="urn:microsoft.com/office/officeart/2005/8/layout/process2"/>
    <dgm:cxn modelId="{3E6968BC-00F1-4E11-B00A-A0278213FC67}" type="presOf" srcId="{05836296-B418-41D8-A986-04BB4320A8D1}" destId="{179ECC00-AB10-4C61-A5AF-150A321999EE}" srcOrd="0" destOrd="0" presId="urn:microsoft.com/office/officeart/2005/8/layout/process2"/>
    <dgm:cxn modelId="{2467FDDB-2BB8-4FE9-AF20-42DD75572DC8}" type="presOf" srcId="{E53D699B-085B-4AAE-96DC-888A6D6F6AF1}" destId="{0325B9FC-EA8F-43C6-9964-075FA4404CCD}" srcOrd="0" destOrd="0" presId="urn:microsoft.com/office/officeart/2005/8/layout/process2"/>
    <dgm:cxn modelId="{E6E51EFB-62D5-4043-9EEF-8CCD1B86A0AC}" type="presOf" srcId="{D551D702-6200-4023-82A6-DCDBA9EDBE7C}" destId="{63D209AD-6B72-4ADA-BC32-57B27568B5AF}" srcOrd="0" destOrd="0" presId="urn:microsoft.com/office/officeart/2005/8/layout/process2"/>
    <dgm:cxn modelId="{0FFB2BA0-B44D-46C1-B107-4C66AE43B710}" type="presParOf" srcId="{61049BE8-944D-4CC4-95C0-25E7F119297F}" destId="{179ECC00-AB10-4C61-A5AF-150A321999EE}" srcOrd="0" destOrd="0" presId="urn:microsoft.com/office/officeart/2005/8/layout/process2"/>
    <dgm:cxn modelId="{700E9EEB-A247-4786-8B61-C008779F45EA}" type="presParOf" srcId="{61049BE8-944D-4CC4-95C0-25E7F119297F}" destId="{63D209AD-6B72-4ADA-BC32-57B27568B5AF}" srcOrd="1" destOrd="0" presId="urn:microsoft.com/office/officeart/2005/8/layout/process2"/>
    <dgm:cxn modelId="{A646ECEC-9FFD-48A6-9488-C6CF2837353C}" type="presParOf" srcId="{63D209AD-6B72-4ADA-BC32-57B27568B5AF}" destId="{4AC290CB-6F72-42F4-8C9C-888A6D311FE4}" srcOrd="0" destOrd="0" presId="urn:microsoft.com/office/officeart/2005/8/layout/process2"/>
    <dgm:cxn modelId="{BA07E8B8-0D38-475B-9C35-A932E66FF503}" type="presParOf" srcId="{61049BE8-944D-4CC4-95C0-25E7F119297F}" destId="{CD1B2C47-827C-49E8-81D7-8F015667A7D3}" srcOrd="2" destOrd="0" presId="urn:microsoft.com/office/officeart/2005/8/layout/process2"/>
    <dgm:cxn modelId="{3DB6B60E-AE05-4A54-9A77-070BC792D79E}" type="presParOf" srcId="{61049BE8-944D-4CC4-95C0-25E7F119297F}" destId="{73AE8A09-10A0-4B10-882F-C930CFFE063C}" srcOrd="3" destOrd="0" presId="urn:microsoft.com/office/officeart/2005/8/layout/process2"/>
    <dgm:cxn modelId="{86EC8A72-B8B3-48E5-AE1B-E6D5796476CD}" type="presParOf" srcId="{73AE8A09-10A0-4B10-882F-C930CFFE063C}" destId="{96F7ADED-1DBE-4A0D-8D16-B0DF13F3AEBD}" srcOrd="0" destOrd="0" presId="urn:microsoft.com/office/officeart/2005/8/layout/process2"/>
    <dgm:cxn modelId="{054F5042-89BB-46D7-B965-F766350635E5}" type="presParOf" srcId="{61049BE8-944D-4CC4-95C0-25E7F119297F}" destId="{0325B9FC-EA8F-43C6-9964-075FA4404CCD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8BAE0E4-7CF1-4487-BF70-FF8BAF952C4D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05836296-B418-41D8-A986-04BB4320A8D1}">
      <dgm:prSet phldrT="[Texte]"/>
      <dgm:spPr>
        <a:solidFill>
          <a:srgbClr val="62257F"/>
        </a:solidFill>
      </dgm:spPr>
      <dgm:t>
        <a:bodyPr/>
        <a:lstStyle/>
        <a:p>
          <a:r>
            <a:rPr lang="fr-FR" dirty="0">
              <a:latin typeface="Roboto Condensed" pitchFamily="2" charset="0"/>
              <a:ea typeface="Roboto Condensed" pitchFamily="2" charset="0"/>
            </a:rPr>
            <a:t>1AI GSI</a:t>
          </a:r>
        </a:p>
      </dgm:t>
    </dgm:pt>
    <dgm:pt modelId="{54E51E4F-F473-4405-98E0-5C5DC3CE12C8}" type="parTrans" cxnId="{4AABC28E-5DAF-462C-BE91-5AB74F60CE33}">
      <dgm:prSet/>
      <dgm:spPr/>
      <dgm:t>
        <a:bodyPr/>
        <a:lstStyle/>
        <a:p>
          <a:endParaRPr lang="fr-FR"/>
        </a:p>
      </dgm:t>
    </dgm:pt>
    <dgm:pt modelId="{D551D702-6200-4023-82A6-DCDBA9EDBE7C}" type="sibTrans" cxnId="{4AABC28E-5DAF-462C-BE91-5AB74F60CE33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2C2D83DC-839F-4BBB-8EE5-AD5DE5B3BBC8}">
      <dgm:prSet phldrT="[Texte]"/>
      <dgm:spPr>
        <a:solidFill>
          <a:srgbClr val="62257F"/>
        </a:solidFill>
      </dgm:spPr>
      <dgm:t>
        <a:bodyPr/>
        <a:lstStyle/>
        <a:p>
          <a:r>
            <a:rPr lang="fr-FR" dirty="0">
              <a:latin typeface="Roboto Condensed" pitchFamily="2" charset="0"/>
              <a:ea typeface="Roboto Condensed" pitchFamily="2" charset="0"/>
              <a:cs typeface="Roboto" panose="02000000000000000000" pitchFamily="2" charset="0"/>
            </a:rPr>
            <a:t>2AI GSI</a:t>
          </a:r>
        </a:p>
      </dgm:t>
    </dgm:pt>
    <dgm:pt modelId="{F2D1D940-984A-42A1-92B2-4BC1F73AA857}" type="parTrans" cxnId="{0C0BDE36-D789-492F-974F-F582463DB7A0}">
      <dgm:prSet/>
      <dgm:spPr/>
      <dgm:t>
        <a:bodyPr/>
        <a:lstStyle/>
        <a:p>
          <a:endParaRPr lang="fr-FR"/>
        </a:p>
      </dgm:t>
    </dgm:pt>
    <dgm:pt modelId="{0690C37C-E77F-4EE2-9472-CA54857270DD}" type="sibTrans" cxnId="{0C0BDE36-D789-492F-974F-F582463DB7A0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E53D699B-085B-4AAE-96DC-888A6D6F6AF1}">
      <dgm:prSet phldrT="[Texte]"/>
      <dgm:spPr>
        <a:solidFill>
          <a:srgbClr val="62257F"/>
        </a:solidFill>
      </dgm:spPr>
      <dgm:t>
        <a:bodyPr/>
        <a:lstStyle/>
        <a:p>
          <a:r>
            <a:rPr lang="fr-FR" dirty="0">
              <a:latin typeface="Roboto Condensed" pitchFamily="2" charset="0"/>
              <a:ea typeface="Roboto Condensed" pitchFamily="2" charset="0"/>
            </a:rPr>
            <a:t>3AI GSI</a:t>
          </a:r>
        </a:p>
      </dgm:t>
    </dgm:pt>
    <dgm:pt modelId="{B5AA28D3-FFD3-4119-91E3-00E12A54DB10}" type="parTrans" cxnId="{3C6EE512-0A19-49C0-B98B-F30996158154}">
      <dgm:prSet/>
      <dgm:spPr/>
      <dgm:t>
        <a:bodyPr/>
        <a:lstStyle/>
        <a:p>
          <a:endParaRPr lang="fr-FR"/>
        </a:p>
      </dgm:t>
    </dgm:pt>
    <dgm:pt modelId="{8C080842-C544-4032-9111-FD123EEDB5C7}" type="sibTrans" cxnId="{3C6EE512-0A19-49C0-B98B-F30996158154}">
      <dgm:prSet/>
      <dgm:spPr/>
      <dgm:t>
        <a:bodyPr/>
        <a:lstStyle/>
        <a:p>
          <a:endParaRPr lang="fr-FR"/>
        </a:p>
      </dgm:t>
    </dgm:pt>
    <dgm:pt modelId="{61049BE8-944D-4CC4-95C0-25E7F119297F}" type="pres">
      <dgm:prSet presAssocID="{B8BAE0E4-7CF1-4487-BF70-FF8BAF952C4D}" presName="linearFlow" presStyleCnt="0">
        <dgm:presLayoutVars>
          <dgm:resizeHandles val="exact"/>
        </dgm:presLayoutVars>
      </dgm:prSet>
      <dgm:spPr/>
    </dgm:pt>
    <dgm:pt modelId="{179ECC00-AB10-4C61-A5AF-150A321999EE}" type="pres">
      <dgm:prSet presAssocID="{05836296-B418-41D8-A986-04BB4320A8D1}" presName="node" presStyleLbl="node1" presStyleIdx="0" presStyleCnt="3">
        <dgm:presLayoutVars>
          <dgm:bulletEnabled val="1"/>
        </dgm:presLayoutVars>
      </dgm:prSet>
      <dgm:spPr/>
    </dgm:pt>
    <dgm:pt modelId="{63D209AD-6B72-4ADA-BC32-57B27568B5AF}" type="pres">
      <dgm:prSet presAssocID="{D551D702-6200-4023-82A6-DCDBA9EDBE7C}" presName="sibTrans" presStyleLbl="sibTrans2D1" presStyleIdx="0" presStyleCnt="2"/>
      <dgm:spPr/>
    </dgm:pt>
    <dgm:pt modelId="{4AC290CB-6F72-42F4-8C9C-888A6D311FE4}" type="pres">
      <dgm:prSet presAssocID="{D551D702-6200-4023-82A6-DCDBA9EDBE7C}" presName="connectorText" presStyleLbl="sibTrans2D1" presStyleIdx="0" presStyleCnt="2"/>
      <dgm:spPr/>
    </dgm:pt>
    <dgm:pt modelId="{CD1B2C47-827C-49E8-81D7-8F015667A7D3}" type="pres">
      <dgm:prSet presAssocID="{2C2D83DC-839F-4BBB-8EE5-AD5DE5B3BBC8}" presName="node" presStyleLbl="node1" presStyleIdx="1" presStyleCnt="3">
        <dgm:presLayoutVars>
          <dgm:bulletEnabled val="1"/>
        </dgm:presLayoutVars>
      </dgm:prSet>
      <dgm:spPr/>
    </dgm:pt>
    <dgm:pt modelId="{73AE8A09-10A0-4B10-882F-C930CFFE063C}" type="pres">
      <dgm:prSet presAssocID="{0690C37C-E77F-4EE2-9472-CA54857270DD}" presName="sibTrans" presStyleLbl="sibTrans2D1" presStyleIdx="1" presStyleCnt="2"/>
      <dgm:spPr/>
    </dgm:pt>
    <dgm:pt modelId="{96F7ADED-1DBE-4A0D-8D16-B0DF13F3AEBD}" type="pres">
      <dgm:prSet presAssocID="{0690C37C-E77F-4EE2-9472-CA54857270DD}" presName="connectorText" presStyleLbl="sibTrans2D1" presStyleIdx="1" presStyleCnt="2"/>
      <dgm:spPr/>
    </dgm:pt>
    <dgm:pt modelId="{0325B9FC-EA8F-43C6-9964-075FA4404CCD}" type="pres">
      <dgm:prSet presAssocID="{E53D699B-085B-4AAE-96DC-888A6D6F6AF1}" presName="node" presStyleLbl="node1" presStyleIdx="2" presStyleCnt="3">
        <dgm:presLayoutVars>
          <dgm:bulletEnabled val="1"/>
        </dgm:presLayoutVars>
      </dgm:prSet>
      <dgm:spPr/>
    </dgm:pt>
  </dgm:ptLst>
  <dgm:cxnLst>
    <dgm:cxn modelId="{3C6EE512-0A19-49C0-B98B-F30996158154}" srcId="{B8BAE0E4-7CF1-4487-BF70-FF8BAF952C4D}" destId="{E53D699B-085B-4AAE-96DC-888A6D6F6AF1}" srcOrd="2" destOrd="0" parTransId="{B5AA28D3-FFD3-4119-91E3-00E12A54DB10}" sibTransId="{8C080842-C544-4032-9111-FD123EEDB5C7}"/>
    <dgm:cxn modelId="{1EC5FB15-5009-40B1-970B-413679C103FE}" type="presOf" srcId="{0690C37C-E77F-4EE2-9472-CA54857270DD}" destId="{73AE8A09-10A0-4B10-882F-C930CFFE063C}" srcOrd="0" destOrd="0" presId="urn:microsoft.com/office/officeart/2005/8/layout/process2"/>
    <dgm:cxn modelId="{4A392518-22CC-4204-9203-C5CE043322E8}" type="presOf" srcId="{D551D702-6200-4023-82A6-DCDBA9EDBE7C}" destId="{4AC290CB-6F72-42F4-8C9C-888A6D311FE4}" srcOrd="1" destOrd="0" presId="urn:microsoft.com/office/officeart/2005/8/layout/process2"/>
    <dgm:cxn modelId="{77F28428-9459-4131-9C1B-2B98C0902322}" type="presOf" srcId="{D551D702-6200-4023-82A6-DCDBA9EDBE7C}" destId="{63D209AD-6B72-4ADA-BC32-57B27568B5AF}" srcOrd="0" destOrd="0" presId="urn:microsoft.com/office/officeart/2005/8/layout/process2"/>
    <dgm:cxn modelId="{339D742C-2863-495F-9760-EBDAB99DA410}" type="presOf" srcId="{05836296-B418-41D8-A986-04BB4320A8D1}" destId="{179ECC00-AB10-4C61-A5AF-150A321999EE}" srcOrd="0" destOrd="0" presId="urn:microsoft.com/office/officeart/2005/8/layout/process2"/>
    <dgm:cxn modelId="{0C0BDE36-D789-492F-974F-F582463DB7A0}" srcId="{B8BAE0E4-7CF1-4487-BF70-FF8BAF952C4D}" destId="{2C2D83DC-839F-4BBB-8EE5-AD5DE5B3BBC8}" srcOrd="1" destOrd="0" parTransId="{F2D1D940-984A-42A1-92B2-4BC1F73AA857}" sibTransId="{0690C37C-E77F-4EE2-9472-CA54857270DD}"/>
    <dgm:cxn modelId="{640ADC66-3C0E-49A1-BE90-75AA9CCC2ABE}" type="presOf" srcId="{E53D699B-085B-4AAE-96DC-888A6D6F6AF1}" destId="{0325B9FC-EA8F-43C6-9964-075FA4404CCD}" srcOrd="0" destOrd="0" presId="urn:microsoft.com/office/officeart/2005/8/layout/process2"/>
    <dgm:cxn modelId="{8524734B-167F-46DB-A35E-0FD5DCDAD4A7}" type="presOf" srcId="{2C2D83DC-839F-4BBB-8EE5-AD5DE5B3BBC8}" destId="{CD1B2C47-827C-49E8-81D7-8F015667A7D3}" srcOrd="0" destOrd="0" presId="urn:microsoft.com/office/officeart/2005/8/layout/process2"/>
    <dgm:cxn modelId="{4AABC28E-5DAF-462C-BE91-5AB74F60CE33}" srcId="{B8BAE0E4-7CF1-4487-BF70-FF8BAF952C4D}" destId="{05836296-B418-41D8-A986-04BB4320A8D1}" srcOrd="0" destOrd="0" parTransId="{54E51E4F-F473-4405-98E0-5C5DC3CE12C8}" sibTransId="{D551D702-6200-4023-82A6-DCDBA9EDBE7C}"/>
    <dgm:cxn modelId="{5E4AF2F2-D983-4EFD-A10C-799CC3214D46}" type="presOf" srcId="{0690C37C-E77F-4EE2-9472-CA54857270DD}" destId="{96F7ADED-1DBE-4A0D-8D16-B0DF13F3AEBD}" srcOrd="1" destOrd="0" presId="urn:microsoft.com/office/officeart/2005/8/layout/process2"/>
    <dgm:cxn modelId="{1A23EDF5-88DD-4090-A0C6-719B8299978D}" type="presOf" srcId="{B8BAE0E4-7CF1-4487-BF70-FF8BAF952C4D}" destId="{61049BE8-944D-4CC4-95C0-25E7F119297F}" srcOrd="0" destOrd="0" presId="urn:microsoft.com/office/officeart/2005/8/layout/process2"/>
    <dgm:cxn modelId="{43DAAF33-F7ED-4322-88F4-F2864EC72713}" type="presParOf" srcId="{61049BE8-944D-4CC4-95C0-25E7F119297F}" destId="{179ECC00-AB10-4C61-A5AF-150A321999EE}" srcOrd="0" destOrd="0" presId="urn:microsoft.com/office/officeart/2005/8/layout/process2"/>
    <dgm:cxn modelId="{6C206E4D-DDFD-446A-A6F8-0A38BA185A6B}" type="presParOf" srcId="{61049BE8-944D-4CC4-95C0-25E7F119297F}" destId="{63D209AD-6B72-4ADA-BC32-57B27568B5AF}" srcOrd="1" destOrd="0" presId="urn:microsoft.com/office/officeart/2005/8/layout/process2"/>
    <dgm:cxn modelId="{8CF74AFD-D8E9-41F9-BC5B-94F023CB6398}" type="presParOf" srcId="{63D209AD-6B72-4ADA-BC32-57B27568B5AF}" destId="{4AC290CB-6F72-42F4-8C9C-888A6D311FE4}" srcOrd="0" destOrd="0" presId="urn:microsoft.com/office/officeart/2005/8/layout/process2"/>
    <dgm:cxn modelId="{7A2B7D0F-76A9-4988-9B0F-A9DCBD6561FD}" type="presParOf" srcId="{61049BE8-944D-4CC4-95C0-25E7F119297F}" destId="{CD1B2C47-827C-49E8-81D7-8F015667A7D3}" srcOrd="2" destOrd="0" presId="urn:microsoft.com/office/officeart/2005/8/layout/process2"/>
    <dgm:cxn modelId="{C33706A8-071D-4911-AB96-6F3BF40A6B74}" type="presParOf" srcId="{61049BE8-944D-4CC4-95C0-25E7F119297F}" destId="{73AE8A09-10A0-4B10-882F-C930CFFE063C}" srcOrd="3" destOrd="0" presId="urn:microsoft.com/office/officeart/2005/8/layout/process2"/>
    <dgm:cxn modelId="{1C0C4E35-6BD5-4014-AA33-07D155ECEB44}" type="presParOf" srcId="{73AE8A09-10A0-4B10-882F-C930CFFE063C}" destId="{96F7ADED-1DBE-4A0D-8D16-B0DF13F3AEBD}" srcOrd="0" destOrd="0" presId="urn:microsoft.com/office/officeart/2005/8/layout/process2"/>
    <dgm:cxn modelId="{79BFC667-9AC0-4B4A-ADBE-4DC8DF19527C}" type="presParOf" srcId="{61049BE8-944D-4CC4-95C0-25E7F119297F}" destId="{0325B9FC-EA8F-43C6-9964-075FA4404CCD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8BAE0E4-7CF1-4487-BF70-FF8BAF952C4D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05836296-B418-41D8-A986-04BB4320A8D1}">
      <dgm:prSet phldrT="[Texte]"/>
      <dgm:spPr>
        <a:solidFill>
          <a:schemeClr val="accent2"/>
        </a:solidFill>
      </dgm:spPr>
      <dgm:t>
        <a:bodyPr/>
        <a:lstStyle/>
        <a:p>
          <a:r>
            <a:rPr lang="fr-FR" dirty="0">
              <a:latin typeface="Roboto Condensed" pitchFamily="2" charset="0"/>
              <a:ea typeface="Roboto Condensed" pitchFamily="2" charset="0"/>
            </a:rPr>
            <a:t>1A TN</a:t>
          </a:r>
        </a:p>
      </dgm:t>
    </dgm:pt>
    <dgm:pt modelId="{54E51E4F-F473-4405-98E0-5C5DC3CE12C8}" type="parTrans" cxnId="{4AABC28E-5DAF-462C-BE91-5AB74F60CE33}">
      <dgm:prSet/>
      <dgm:spPr/>
      <dgm:t>
        <a:bodyPr/>
        <a:lstStyle/>
        <a:p>
          <a:endParaRPr lang="fr-FR"/>
        </a:p>
      </dgm:t>
    </dgm:pt>
    <dgm:pt modelId="{D551D702-6200-4023-82A6-DCDBA9EDBE7C}" type="sibTrans" cxnId="{4AABC28E-5DAF-462C-BE91-5AB74F60CE33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 dirty="0"/>
        </a:p>
      </dgm:t>
    </dgm:pt>
    <dgm:pt modelId="{2C2D83DC-839F-4BBB-8EE5-AD5DE5B3BBC8}">
      <dgm:prSet phldrT="[Texte]"/>
      <dgm:spPr>
        <a:solidFill>
          <a:schemeClr val="accent2"/>
        </a:solidFill>
      </dgm:spPr>
      <dgm:t>
        <a:bodyPr/>
        <a:lstStyle/>
        <a:p>
          <a:r>
            <a:rPr lang="fr-FR" dirty="0">
              <a:latin typeface="Roboto Condensed" pitchFamily="2" charset="0"/>
              <a:ea typeface="Roboto Condensed" pitchFamily="2" charset="0"/>
            </a:rPr>
            <a:t>2A TN</a:t>
          </a:r>
        </a:p>
      </dgm:t>
    </dgm:pt>
    <dgm:pt modelId="{F2D1D940-984A-42A1-92B2-4BC1F73AA857}" type="parTrans" cxnId="{0C0BDE36-D789-492F-974F-F582463DB7A0}">
      <dgm:prSet/>
      <dgm:spPr/>
      <dgm:t>
        <a:bodyPr/>
        <a:lstStyle/>
        <a:p>
          <a:endParaRPr lang="fr-FR"/>
        </a:p>
      </dgm:t>
    </dgm:pt>
    <dgm:pt modelId="{0690C37C-E77F-4EE2-9472-CA54857270DD}" type="sibTrans" cxnId="{0C0BDE36-D789-492F-974F-F582463DB7A0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E53D699B-085B-4AAE-96DC-888A6D6F6AF1}">
      <dgm:prSet phldrT="[Texte]"/>
      <dgm:spPr>
        <a:solidFill>
          <a:schemeClr val="accent2"/>
        </a:solidFill>
      </dgm:spPr>
      <dgm:t>
        <a:bodyPr/>
        <a:lstStyle/>
        <a:p>
          <a:r>
            <a:rPr lang="fr-FR" dirty="0">
              <a:latin typeface="Roboto Condensed" pitchFamily="2" charset="0"/>
              <a:ea typeface="Roboto Condensed" pitchFamily="2" charset="0"/>
            </a:rPr>
            <a:t>3A TN</a:t>
          </a:r>
        </a:p>
      </dgm:t>
    </dgm:pt>
    <dgm:pt modelId="{B5AA28D3-FFD3-4119-91E3-00E12A54DB10}" type="parTrans" cxnId="{3C6EE512-0A19-49C0-B98B-F30996158154}">
      <dgm:prSet/>
      <dgm:spPr/>
      <dgm:t>
        <a:bodyPr/>
        <a:lstStyle/>
        <a:p>
          <a:endParaRPr lang="fr-FR"/>
        </a:p>
      </dgm:t>
    </dgm:pt>
    <dgm:pt modelId="{8C080842-C544-4032-9111-FD123EEDB5C7}" type="sibTrans" cxnId="{3C6EE512-0A19-49C0-B98B-F30996158154}">
      <dgm:prSet/>
      <dgm:spPr/>
      <dgm:t>
        <a:bodyPr/>
        <a:lstStyle/>
        <a:p>
          <a:endParaRPr lang="fr-FR"/>
        </a:p>
      </dgm:t>
    </dgm:pt>
    <dgm:pt modelId="{61049BE8-944D-4CC4-95C0-25E7F119297F}" type="pres">
      <dgm:prSet presAssocID="{B8BAE0E4-7CF1-4487-BF70-FF8BAF952C4D}" presName="linearFlow" presStyleCnt="0">
        <dgm:presLayoutVars>
          <dgm:resizeHandles val="exact"/>
        </dgm:presLayoutVars>
      </dgm:prSet>
      <dgm:spPr/>
    </dgm:pt>
    <dgm:pt modelId="{179ECC00-AB10-4C61-A5AF-150A321999EE}" type="pres">
      <dgm:prSet presAssocID="{05836296-B418-41D8-A986-04BB4320A8D1}" presName="node" presStyleLbl="node1" presStyleIdx="0" presStyleCnt="3">
        <dgm:presLayoutVars>
          <dgm:bulletEnabled val="1"/>
        </dgm:presLayoutVars>
      </dgm:prSet>
      <dgm:spPr/>
    </dgm:pt>
    <dgm:pt modelId="{63D209AD-6B72-4ADA-BC32-57B27568B5AF}" type="pres">
      <dgm:prSet presAssocID="{D551D702-6200-4023-82A6-DCDBA9EDBE7C}" presName="sibTrans" presStyleLbl="sibTrans2D1" presStyleIdx="0" presStyleCnt="2"/>
      <dgm:spPr/>
    </dgm:pt>
    <dgm:pt modelId="{4AC290CB-6F72-42F4-8C9C-888A6D311FE4}" type="pres">
      <dgm:prSet presAssocID="{D551D702-6200-4023-82A6-DCDBA9EDBE7C}" presName="connectorText" presStyleLbl="sibTrans2D1" presStyleIdx="0" presStyleCnt="2"/>
      <dgm:spPr/>
    </dgm:pt>
    <dgm:pt modelId="{CD1B2C47-827C-49E8-81D7-8F015667A7D3}" type="pres">
      <dgm:prSet presAssocID="{2C2D83DC-839F-4BBB-8EE5-AD5DE5B3BBC8}" presName="node" presStyleLbl="node1" presStyleIdx="1" presStyleCnt="3">
        <dgm:presLayoutVars>
          <dgm:bulletEnabled val="1"/>
        </dgm:presLayoutVars>
      </dgm:prSet>
      <dgm:spPr/>
    </dgm:pt>
    <dgm:pt modelId="{73AE8A09-10A0-4B10-882F-C930CFFE063C}" type="pres">
      <dgm:prSet presAssocID="{0690C37C-E77F-4EE2-9472-CA54857270DD}" presName="sibTrans" presStyleLbl="sibTrans2D1" presStyleIdx="1" presStyleCnt="2"/>
      <dgm:spPr/>
    </dgm:pt>
    <dgm:pt modelId="{96F7ADED-1DBE-4A0D-8D16-B0DF13F3AEBD}" type="pres">
      <dgm:prSet presAssocID="{0690C37C-E77F-4EE2-9472-CA54857270DD}" presName="connectorText" presStyleLbl="sibTrans2D1" presStyleIdx="1" presStyleCnt="2"/>
      <dgm:spPr/>
    </dgm:pt>
    <dgm:pt modelId="{0325B9FC-EA8F-43C6-9964-075FA4404CCD}" type="pres">
      <dgm:prSet presAssocID="{E53D699B-085B-4AAE-96DC-888A6D6F6AF1}" presName="node" presStyleLbl="node1" presStyleIdx="2" presStyleCnt="3">
        <dgm:presLayoutVars>
          <dgm:bulletEnabled val="1"/>
        </dgm:presLayoutVars>
      </dgm:prSet>
      <dgm:spPr/>
    </dgm:pt>
  </dgm:ptLst>
  <dgm:cxnLst>
    <dgm:cxn modelId="{B9E3B000-2251-4F66-AE28-AD1C84F427CB}" type="presOf" srcId="{0690C37C-E77F-4EE2-9472-CA54857270DD}" destId="{73AE8A09-10A0-4B10-882F-C930CFFE063C}" srcOrd="0" destOrd="0" presId="urn:microsoft.com/office/officeart/2005/8/layout/process2"/>
    <dgm:cxn modelId="{3C6EE512-0A19-49C0-B98B-F30996158154}" srcId="{B8BAE0E4-7CF1-4487-BF70-FF8BAF952C4D}" destId="{E53D699B-085B-4AAE-96DC-888A6D6F6AF1}" srcOrd="2" destOrd="0" parTransId="{B5AA28D3-FFD3-4119-91E3-00E12A54DB10}" sibTransId="{8C080842-C544-4032-9111-FD123EEDB5C7}"/>
    <dgm:cxn modelId="{0C0BDE36-D789-492F-974F-F582463DB7A0}" srcId="{B8BAE0E4-7CF1-4487-BF70-FF8BAF952C4D}" destId="{2C2D83DC-839F-4BBB-8EE5-AD5DE5B3BBC8}" srcOrd="1" destOrd="0" parTransId="{F2D1D940-984A-42A1-92B2-4BC1F73AA857}" sibTransId="{0690C37C-E77F-4EE2-9472-CA54857270DD}"/>
    <dgm:cxn modelId="{7A385947-543D-4239-9A41-B879E08C964F}" type="presOf" srcId="{2C2D83DC-839F-4BBB-8EE5-AD5DE5B3BBC8}" destId="{CD1B2C47-827C-49E8-81D7-8F015667A7D3}" srcOrd="0" destOrd="0" presId="urn:microsoft.com/office/officeart/2005/8/layout/process2"/>
    <dgm:cxn modelId="{8EED365A-DD7B-443F-A3E5-5947752AF835}" type="presOf" srcId="{0690C37C-E77F-4EE2-9472-CA54857270DD}" destId="{96F7ADED-1DBE-4A0D-8D16-B0DF13F3AEBD}" srcOrd="1" destOrd="0" presId="urn:microsoft.com/office/officeart/2005/8/layout/process2"/>
    <dgm:cxn modelId="{4AABC28E-5DAF-462C-BE91-5AB74F60CE33}" srcId="{B8BAE0E4-7CF1-4487-BF70-FF8BAF952C4D}" destId="{05836296-B418-41D8-A986-04BB4320A8D1}" srcOrd="0" destOrd="0" parTransId="{54E51E4F-F473-4405-98E0-5C5DC3CE12C8}" sibTransId="{D551D702-6200-4023-82A6-DCDBA9EDBE7C}"/>
    <dgm:cxn modelId="{78A0689B-B714-4393-8C71-A0E6C1C567D2}" type="presOf" srcId="{B8BAE0E4-7CF1-4487-BF70-FF8BAF952C4D}" destId="{61049BE8-944D-4CC4-95C0-25E7F119297F}" srcOrd="0" destOrd="0" presId="urn:microsoft.com/office/officeart/2005/8/layout/process2"/>
    <dgm:cxn modelId="{75276EB8-B698-42D4-B2F2-14A30EA7D916}" type="presOf" srcId="{D551D702-6200-4023-82A6-DCDBA9EDBE7C}" destId="{4AC290CB-6F72-42F4-8C9C-888A6D311FE4}" srcOrd="1" destOrd="0" presId="urn:microsoft.com/office/officeart/2005/8/layout/process2"/>
    <dgm:cxn modelId="{3E6968BC-00F1-4E11-B00A-A0278213FC67}" type="presOf" srcId="{05836296-B418-41D8-A986-04BB4320A8D1}" destId="{179ECC00-AB10-4C61-A5AF-150A321999EE}" srcOrd="0" destOrd="0" presId="urn:microsoft.com/office/officeart/2005/8/layout/process2"/>
    <dgm:cxn modelId="{2467FDDB-2BB8-4FE9-AF20-42DD75572DC8}" type="presOf" srcId="{E53D699B-085B-4AAE-96DC-888A6D6F6AF1}" destId="{0325B9FC-EA8F-43C6-9964-075FA4404CCD}" srcOrd="0" destOrd="0" presId="urn:microsoft.com/office/officeart/2005/8/layout/process2"/>
    <dgm:cxn modelId="{E6E51EFB-62D5-4043-9EEF-8CCD1B86A0AC}" type="presOf" srcId="{D551D702-6200-4023-82A6-DCDBA9EDBE7C}" destId="{63D209AD-6B72-4ADA-BC32-57B27568B5AF}" srcOrd="0" destOrd="0" presId="urn:microsoft.com/office/officeart/2005/8/layout/process2"/>
    <dgm:cxn modelId="{0FFB2BA0-B44D-46C1-B107-4C66AE43B710}" type="presParOf" srcId="{61049BE8-944D-4CC4-95C0-25E7F119297F}" destId="{179ECC00-AB10-4C61-A5AF-150A321999EE}" srcOrd="0" destOrd="0" presId="urn:microsoft.com/office/officeart/2005/8/layout/process2"/>
    <dgm:cxn modelId="{700E9EEB-A247-4786-8B61-C008779F45EA}" type="presParOf" srcId="{61049BE8-944D-4CC4-95C0-25E7F119297F}" destId="{63D209AD-6B72-4ADA-BC32-57B27568B5AF}" srcOrd="1" destOrd="0" presId="urn:microsoft.com/office/officeart/2005/8/layout/process2"/>
    <dgm:cxn modelId="{A646ECEC-9FFD-48A6-9488-C6CF2837353C}" type="presParOf" srcId="{63D209AD-6B72-4ADA-BC32-57B27568B5AF}" destId="{4AC290CB-6F72-42F4-8C9C-888A6D311FE4}" srcOrd="0" destOrd="0" presId="urn:microsoft.com/office/officeart/2005/8/layout/process2"/>
    <dgm:cxn modelId="{BA07E8B8-0D38-475B-9C35-A932E66FF503}" type="presParOf" srcId="{61049BE8-944D-4CC4-95C0-25E7F119297F}" destId="{CD1B2C47-827C-49E8-81D7-8F015667A7D3}" srcOrd="2" destOrd="0" presId="urn:microsoft.com/office/officeart/2005/8/layout/process2"/>
    <dgm:cxn modelId="{3DB6B60E-AE05-4A54-9A77-070BC792D79E}" type="presParOf" srcId="{61049BE8-944D-4CC4-95C0-25E7F119297F}" destId="{73AE8A09-10A0-4B10-882F-C930CFFE063C}" srcOrd="3" destOrd="0" presId="urn:microsoft.com/office/officeart/2005/8/layout/process2"/>
    <dgm:cxn modelId="{86EC8A72-B8B3-48E5-AE1B-E6D5796476CD}" type="presParOf" srcId="{73AE8A09-10A0-4B10-882F-C930CFFE063C}" destId="{96F7ADED-1DBE-4A0D-8D16-B0DF13F3AEBD}" srcOrd="0" destOrd="0" presId="urn:microsoft.com/office/officeart/2005/8/layout/process2"/>
    <dgm:cxn modelId="{054F5042-89BB-46D7-B965-F766350635E5}" type="presParOf" srcId="{61049BE8-944D-4CC4-95C0-25E7F119297F}" destId="{0325B9FC-EA8F-43C6-9964-075FA4404CCD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9ECC00-AB10-4C61-A5AF-150A321999EE}">
      <dsp:nvSpPr>
        <dsp:cNvPr id="0" name=""/>
        <dsp:cNvSpPr/>
      </dsp:nvSpPr>
      <dsp:spPr>
        <a:xfrm>
          <a:off x="429580" y="0"/>
          <a:ext cx="1828800" cy="1016000"/>
        </a:xfrm>
        <a:prstGeom prst="roundRect">
          <a:avLst>
            <a:gd name="adj" fmla="val 10000"/>
          </a:avLst>
        </a:prstGeom>
        <a:solidFill>
          <a:srgbClr val="62257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000" kern="1200" dirty="0">
              <a:latin typeface="Roboto Condensed" pitchFamily="2" charset="0"/>
              <a:ea typeface="Roboto Condensed" pitchFamily="2" charset="0"/>
            </a:rPr>
            <a:t>1AI GSI</a:t>
          </a:r>
        </a:p>
      </dsp:txBody>
      <dsp:txXfrm>
        <a:off x="459338" y="29758"/>
        <a:ext cx="1769284" cy="956484"/>
      </dsp:txXfrm>
    </dsp:sp>
    <dsp:sp modelId="{63D209AD-6B72-4ADA-BC32-57B27568B5AF}">
      <dsp:nvSpPr>
        <dsp:cNvPr id="0" name=""/>
        <dsp:cNvSpPr/>
      </dsp:nvSpPr>
      <dsp:spPr>
        <a:xfrm rot="5400000">
          <a:off x="1153480" y="1041399"/>
          <a:ext cx="380999" cy="457200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900" kern="1200"/>
        </a:p>
      </dsp:txBody>
      <dsp:txXfrm rot="-5400000">
        <a:off x="1206820" y="1079499"/>
        <a:ext cx="274320" cy="266699"/>
      </dsp:txXfrm>
    </dsp:sp>
    <dsp:sp modelId="{CD1B2C47-827C-49E8-81D7-8F015667A7D3}">
      <dsp:nvSpPr>
        <dsp:cNvPr id="0" name=""/>
        <dsp:cNvSpPr/>
      </dsp:nvSpPr>
      <dsp:spPr>
        <a:xfrm>
          <a:off x="429580" y="1523999"/>
          <a:ext cx="1828800" cy="1016000"/>
        </a:xfrm>
        <a:prstGeom prst="roundRect">
          <a:avLst>
            <a:gd name="adj" fmla="val 10000"/>
          </a:avLst>
        </a:prstGeom>
        <a:solidFill>
          <a:srgbClr val="62257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000" kern="1200" dirty="0">
              <a:latin typeface="Roboto Condensed" pitchFamily="2" charset="0"/>
              <a:ea typeface="Roboto Condensed" pitchFamily="2" charset="0"/>
            </a:rPr>
            <a:t>2AI GSI</a:t>
          </a:r>
        </a:p>
      </dsp:txBody>
      <dsp:txXfrm>
        <a:off x="459338" y="1553757"/>
        <a:ext cx="1769284" cy="956484"/>
      </dsp:txXfrm>
    </dsp:sp>
    <dsp:sp modelId="{73AE8A09-10A0-4B10-882F-C930CFFE063C}">
      <dsp:nvSpPr>
        <dsp:cNvPr id="0" name=""/>
        <dsp:cNvSpPr/>
      </dsp:nvSpPr>
      <dsp:spPr>
        <a:xfrm rot="5400000">
          <a:off x="1153479" y="2565399"/>
          <a:ext cx="381000" cy="457200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900" kern="1200"/>
        </a:p>
      </dsp:txBody>
      <dsp:txXfrm rot="-5400000">
        <a:off x="1206819" y="2603499"/>
        <a:ext cx="274320" cy="266700"/>
      </dsp:txXfrm>
    </dsp:sp>
    <dsp:sp modelId="{0325B9FC-EA8F-43C6-9964-075FA4404CCD}">
      <dsp:nvSpPr>
        <dsp:cNvPr id="0" name=""/>
        <dsp:cNvSpPr/>
      </dsp:nvSpPr>
      <dsp:spPr>
        <a:xfrm>
          <a:off x="429580" y="3047999"/>
          <a:ext cx="1828800" cy="1016000"/>
        </a:xfrm>
        <a:prstGeom prst="roundRect">
          <a:avLst>
            <a:gd name="adj" fmla="val 10000"/>
          </a:avLst>
        </a:prstGeom>
        <a:solidFill>
          <a:srgbClr val="62257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000" kern="1200" dirty="0">
              <a:latin typeface="Roboto Condensed" pitchFamily="2" charset="0"/>
              <a:ea typeface="Roboto Condensed" pitchFamily="2" charset="0"/>
            </a:rPr>
            <a:t>3AI GSI</a:t>
          </a:r>
        </a:p>
      </dsp:txBody>
      <dsp:txXfrm>
        <a:off x="459338" y="3077757"/>
        <a:ext cx="1769284" cy="9564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9ECC00-AB10-4C61-A5AF-150A321999EE}">
      <dsp:nvSpPr>
        <dsp:cNvPr id="0" name=""/>
        <dsp:cNvSpPr/>
      </dsp:nvSpPr>
      <dsp:spPr>
        <a:xfrm>
          <a:off x="429580" y="0"/>
          <a:ext cx="1828800" cy="1016000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200" kern="1200" dirty="0">
              <a:latin typeface="Roboto Condensed" pitchFamily="2" charset="0"/>
              <a:ea typeface="Roboto Condensed" pitchFamily="2" charset="0"/>
            </a:rPr>
            <a:t>1A ICN</a:t>
          </a:r>
        </a:p>
      </dsp:txBody>
      <dsp:txXfrm>
        <a:off x="459338" y="29758"/>
        <a:ext cx="1769284" cy="956484"/>
      </dsp:txXfrm>
    </dsp:sp>
    <dsp:sp modelId="{63D209AD-6B72-4ADA-BC32-57B27568B5AF}">
      <dsp:nvSpPr>
        <dsp:cNvPr id="0" name=""/>
        <dsp:cNvSpPr/>
      </dsp:nvSpPr>
      <dsp:spPr>
        <a:xfrm rot="5400000">
          <a:off x="1153480" y="1041399"/>
          <a:ext cx="380999" cy="457200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900" kern="1200" dirty="0"/>
        </a:p>
      </dsp:txBody>
      <dsp:txXfrm rot="-5400000">
        <a:off x="1206820" y="1079499"/>
        <a:ext cx="274320" cy="266699"/>
      </dsp:txXfrm>
    </dsp:sp>
    <dsp:sp modelId="{CD1B2C47-827C-49E8-81D7-8F015667A7D3}">
      <dsp:nvSpPr>
        <dsp:cNvPr id="0" name=""/>
        <dsp:cNvSpPr/>
      </dsp:nvSpPr>
      <dsp:spPr>
        <a:xfrm>
          <a:off x="429580" y="1523999"/>
          <a:ext cx="1828800" cy="1016000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200" kern="1200" dirty="0">
              <a:latin typeface="Roboto Condensed" pitchFamily="2" charset="0"/>
              <a:ea typeface="Roboto Condensed" pitchFamily="2" charset="0"/>
            </a:rPr>
            <a:t>2A ICN</a:t>
          </a:r>
        </a:p>
      </dsp:txBody>
      <dsp:txXfrm>
        <a:off x="459338" y="1553757"/>
        <a:ext cx="1769284" cy="956484"/>
      </dsp:txXfrm>
    </dsp:sp>
    <dsp:sp modelId="{73AE8A09-10A0-4B10-882F-C930CFFE063C}">
      <dsp:nvSpPr>
        <dsp:cNvPr id="0" name=""/>
        <dsp:cNvSpPr/>
      </dsp:nvSpPr>
      <dsp:spPr>
        <a:xfrm rot="5400000">
          <a:off x="1153479" y="2565399"/>
          <a:ext cx="381000" cy="457200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900" kern="1200"/>
        </a:p>
      </dsp:txBody>
      <dsp:txXfrm rot="-5400000">
        <a:off x="1206819" y="2603499"/>
        <a:ext cx="274320" cy="266700"/>
      </dsp:txXfrm>
    </dsp:sp>
    <dsp:sp modelId="{0325B9FC-EA8F-43C6-9964-075FA4404CCD}">
      <dsp:nvSpPr>
        <dsp:cNvPr id="0" name=""/>
        <dsp:cNvSpPr/>
      </dsp:nvSpPr>
      <dsp:spPr>
        <a:xfrm>
          <a:off x="429580" y="3047999"/>
          <a:ext cx="1828800" cy="1016000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200" kern="1200" dirty="0">
              <a:latin typeface="Roboto Condensed" pitchFamily="2" charset="0"/>
              <a:ea typeface="Roboto Condensed" pitchFamily="2" charset="0"/>
            </a:rPr>
            <a:t>3A ICN</a:t>
          </a:r>
        </a:p>
      </dsp:txBody>
      <dsp:txXfrm>
        <a:off x="459338" y="3077757"/>
        <a:ext cx="1769284" cy="95648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9ECC00-AB10-4C61-A5AF-150A321999EE}">
      <dsp:nvSpPr>
        <dsp:cNvPr id="0" name=""/>
        <dsp:cNvSpPr/>
      </dsp:nvSpPr>
      <dsp:spPr>
        <a:xfrm>
          <a:off x="429580" y="0"/>
          <a:ext cx="1828800" cy="1016000"/>
        </a:xfrm>
        <a:prstGeom prst="roundRect">
          <a:avLst>
            <a:gd name="adj" fmla="val 10000"/>
          </a:avLst>
        </a:prstGeom>
        <a:solidFill>
          <a:srgbClr val="62257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000" kern="1200" dirty="0">
              <a:latin typeface="Roboto Condensed" pitchFamily="2" charset="0"/>
              <a:ea typeface="Roboto Condensed" pitchFamily="2" charset="0"/>
            </a:rPr>
            <a:t>1AI GSI</a:t>
          </a:r>
        </a:p>
      </dsp:txBody>
      <dsp:txXfrm>
        <a:off x="459338" y="29758"/>
        <a:ext cx="1769284" cy="956484"/>
      </dsp:txXfrm>
    </dsp:sp>
    <dsp:sp modelId="{63D209AD-6B72-4ADA-BC32-57B27568B5AF}">
      <dsp:nvSpPr>
        <dsp:cNvPr id="0" name=""/>
        <dsp:cNvSpPr/>
      </dsp:nvSpPr>
      <dsp:spPr>
        <a:xfrm rot="5400000">
          <a:off x="1153480" y="1041399"/>
          <a:ext cx="380999" cy="457200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900" kern="1200"/>
        </a:p>
      </dsp:txBody>
      <dsp:txXfrm rot="-5400000">
        <a:off x="1206820" y="1079499"/>
        <a:ext cx="274320" cy="266699"/>
      </dsp:txXfrm>
    </dsp:sp>
    <dsp:sp modelId="{CD1B2C47-827C-49E8-81D7-8F015667A7D3}">
      <dsp:nvSpPr>
        <dsp:cNvPr id="0" name=""/>
        <dsp:cNvSpPr/>
      </dsp:nvSpPr>
      <dsp:spPr>
        <a:xfrm>
          <a:off x="429580" y="1523999"/>
          <a:ext cx="1828800" cy="1016000"/>
        </a:xfrm>
        <a:prstGeom prst="roundRect">
          <a:avLst>
            <a:gd name="adj" fmla="val 10000"/>
          </a:avLst>
        </a:prstGeom>
        <a:solidFill>
          <a:srgbClr val="62257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000" kern="1200" dirty="0">
              <a:latin typeface="Roboto Condensed" pitchFamily="2" charset="0"/>
              <a:ea typeface="Roboto Condensed" pitchFamily="2" charset="0"/>
              <a:cs typeface="Roboto" panose="02000000000000000000" pitchFamily="2" charset="0"/>
            </a:rPr>
            <a:t>2AI GSI</a:t>
          </a:r>
        </a:p>
      </dsp:txBody>
      <dsp:txXfrm>
        <a:off x="459338" y="1553757"/>
        <a:ext cx="1769284" cy="956484"/>
      </dsp:txXfrm>
    </dsp:sp>
    <dsp:sp modelId="{73AE8A09-10A0-4B10-882F-C930CFFE063C}">
      <dsp:nvSpPr>
        <dsp:cNvPr id="0" name=""/>
        <dsp:cNvSpPr/>
      </dsp:nvSpPr>
      <dsp:spPr>
        <a:xfrm rot="5400000">
          <a:off x="1153479" y="2565399"/>
          <a:ext cx="381000" cy="457200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900" kern="1200"/>
        </a:p>
      </dsp:txBody>
      <dsp:txXfrm rot="-5400000">
        <a:off x="1206819" y="2603499"/>
        <a:ext cx="274320" cy="266700"/>
      </dsp:txXfrm>
    </dsp:sp>
    <dsp:sp modelId="{0325B9FC-EA8F-43C6-9964-075FA4404CCD}">
      <dsp:nvSpPr>
        <dsp:cNvPr id="0" name=""/>
        <dsp:cNvSpPr/>
      </dsp:nvSpPr>
      <dsp:spPr>
        <a:xfrm>
          <a:off x="429580" y="3047999"/>
          <a:ext cx="1828800" cy="1016000"/>
        </a:xfrm>
        <a:prstGeom prst="roundRect">
          <a:avLst>
            <a:gd name="adj" fmla="val 10000"/>
          </a:avLst>
        </a:prstGeom>
        <a:solidFill>
          <a:srgbClr val="62257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000" kern="1200" dirty="0">
              <a:latin typeface="Roboto Condensed" pitchFamily="2" charset="0"/>
              <a:ea typeface="Roboto Condensed" pitchFamily="2" charset="0"/>
            </a:rPr>
            <a:t>3AI GSI</a:t>
          </a:r>
        </a:p>
      </dsp:txBody>
      <dsp:txXfrm>
        <a:off x="459338" y="3077757"/>
        <a:ext cx="1769284" cy="95648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9ECC00-AB10-4C61-A5AF-150A321999EE}">
      <dsp:nvSpPr>
        <dsp:cNvPr id="0" name=""/>
        <dsp:cNvSpPr/>
      </dsp:nvSpPr>
      <dsp:spPr>
        <a:xfrm>
          <a:off x="429580" y="0"/>
          <a:ext cx="1828800" cy="1016000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400" kern="1200" dirty="0">
              <a:latin typeface="Roboto Condensed" pitchFamily="2" charset="0"/>
              <a:ea typeface="Roboto Condensed" pitchFamily="2" charset="0"/>
            </a:rPr>
            <a:t>1A TN</a:t>
          </a:r>
        </a:p>
      </dsp:txBody>
      <dsp:txXfrm>
        <a:off x="459338" y="29758"/>
        <a:ext cx="1769284" cy="956484"/>
      </dsp:txXfrm>
    </dsp:sp>
    <dsp:sp modelId="{63D209AD-6B72-4ADA-BC32-57B27568B5AF}">
      <dsp:nvSpPr>
        <dsp:cNvPr id="0" name=""/>
        <dsp:cNvSpPr/>
      </dsp:nvSpPr>
      <dsp:spPr>
        <a:xfrm rot="5400000">
          <a:off x="1153480" y="1041399"/>
          <a:ext cx="380999" cy="457200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900" kern="1200" dirty="0"/>
        </a:p>
      </dsp:txBody>
      <dsp:txXfrm rot="-5400000">
        <a:off x="1206820" y="1079499"/>
        <a:ext cx="274320" cy="266699"/>
      </dsp:txXfrm>
    </dsp:sp>
    <dsp:sp modelId="{CD1B2C47-827C-49E8-81D7-8F015667A7D3}">
      <dsp:nvSpPr>
        <dsp:cNvPr id="0" name=""/>
        <dsp:cNvSpPr/>
      </dsp:nvSpPr>
      <dsp:spPr>
        <a:xfrm>
          <a:off x="429580" y="1523999"/>
          <a:ext cx="1828800" cy="1016000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400" kern="1200" dirty="0">
              <a:latin typeface="Roboto Condensed" pitchFamily="2" charset="0"/>
              <a:ea typeface="Roboto Condensed" pitchFamily="2" charset="0"/>
            </a:rPr>
            <a:t>2A TN</a:t>
          </a:r>
        </a:p>
      </dsp:txBody>
      <dsp:txXfrm>
        <a:off x="459338" y="1553757"/>
        <a:ext cx="1769284" cy="956484"/>
      </dsp:txXfrm>
    </dsp:sp>
    <dsp:sp modelId="{73AE8A09-10A0-4B10-882F-C930CFFE063C}">
      <dsp:nvSpPr>
        <dsp:cNvPr id="0" name=""/>
        <dsp:cNvSpPr/>
      </dsp:nvSpPr>
      <dsp:spPr>
        <a:xfrm rot="5400000">
          <a:off x="1153479" y="2565399"/>
          <a:ext cx="381000" cy="457200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900" kern="1200"/>
        </a:p>
      </dsp:txBody>
      <dsp:txXfrm rot="-5400000">
        <a:off x="1206819" y="2603499"/>
        <a:ext cx="274320" cy="266700"/>
      </dsp:txXfrm>
    </dsp:sp>
    <dsp:sp modelId="{0325B9FC-EA8F-43C6-9964-075FA4404CCD}">
      <dsp:nvSpPr>
        <dsp:cNvPr id="0" name=""/>
        <dsp:cNvSpPr/>
      </dsp:nvSpPr>
      <dsp:spPr>
        <a:xfrm>
          <a:off x="429580" y="3047999"/>
          <a:ext cx="1828800" cy="1016000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400" kern="1200" dirty="0">
              <a:latin typeface="Roboto Condensed" pitchFamily="2" charset="0"/>
              <a:ea typeface="Roboto Condensed" pitchFamily="2" charset="0"/>
            </a:rPr>
            <a:t>3A TN</a:t>
          </a:r>
        </a:p>
      </dsp:txBody>
      <dsp:txXfrm>
        <a:off x="459338" y="3077757"/>
        <a:ext cx="1769284" cy="9564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2919" cy="717868"/>
          </a:xfrm>
          <a:prstGeom prst="rect">
            <a:avLst/>
          </a:prstGeom>
        </p:spPr>
        <p:txBody>
          <a:bodyPr vert="horz" wrap="square" lIns="132762" tIns="66381" rIns="132762" bIns="66381" numCol="1" anchor="t" anchorCtr="0" compatLnSpc="1">
            <a:prstTxWarp prst="textNoShape">
              <a:avLst/>
            </a:prstTxWarp>
          </a:bodyPr>
          <a:lstStyle>
            <a:lvl1pPr>
              <a:defRPr sz="1700">
                <a:latin typeface="Times" pitchFamily="-112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624597" y="1"/>
            <a:ext cx="4302919" cy="717868"/>
          </a:xfrm>
          <a:prstGeom prst="rect">
            <a:avLst/>
          </a:prstGeom>
        </p:spPr>
        <p:txBody>
          <a:bodyPr vert="horz" wrap="square" lIns="132762" tIns="66381" rIns="132762" bIns="66381" numCol="1" anchor="t" anchorCtr="0" compatLnSpc="1">
            <a:prstTxWarp prst="textNoShape">
              <a:avLst/>
            </a:prstTxWarp>
          </a:bodyPr>
          <a:lstStyle>
            <a:lvl1pPr algn="r">
              <a:defRPr sz="1700">
                <a:latin typeface="Times" pitchFamily="-112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83E60E53-F045-4913-8E7F-6FE3146C87BC}" type="datetime1">
              <a:rPr lang="fr-FR"/>
              <a:pPr>
                <a:defRPr/>
              </a:pPr>
              <a:t>26/11/2024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13636991"/>
            <a:ext cx="4302919" cy="717868"/>
          </a:xfrm>
          <a:prstGeom prst="rect">
            <a:avLst/>
          </a:prstGeom>
        </p:spPr>
        <p:txBody>
          <a:bodyPr vert="horz" wrap="square" lIns="132762" tIns="66381" rIns="132762" bIns="66381" numCol="1" anchor="b" anchorCtr="0" compatLnSpc="1">
            <a:prstTxWarp prst="textNoShape">
              <a:avLst/>
            </a:prstTxWarp>
          </a:bodyPr>
          <a:lstStyle>
            <a:lvl1pPr>
              <a:defRPr sz="1700">
                <a:latin typeface="Times" pitchFamily="-112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624597" y="13636991"/>
            <a:ext cx="4302919" cy="717868"/>
          </a:xfrm>
          <a:prstGeom prst="rect">
            <a:avLst/>
          </a:prstGeom>
        </p:spPr>
        <p:txBody>
          <a:bodyPr vert="horz" wrap="square" lIns="132762" tIns="66381" rIns="132762" bIns="66381" numCol="1" anchor="b" anchorCtr="0" compatLnSpc="1">
            <a:prstTxWarp prst="textNoShape">
              <a:avLst/>
            </a:prstTxWarp>
          </a:bodyPr>
          <a:lstStyle>
            <a:lvl1pPr algn="r">
              <a:defRPr sz="1700">
                <a:latin typeface="Times" pitchFamily="-112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BECB2C05-C35C-4C0B-AF25-D296231BACE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476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2919" cy="717868"/>
          </a:xfrm>
          <a:prstGeom prst="rect">
            <a:avLst/>
          </a:prstGeom>
        </p:spPr>
        <p:txBody>
          <a:bodyPr vert="horz" wrap="square" lIns="132762" tIns="66381" rIns="132762" bIns="66381" numCol="1" anchor="t" anchorCtr="0" compatLnSpc="1">
            <a:prstTxWarp prst="textNoShape">
              <a:avLst/>
            </a:prstTxWarp>
          </a:bodyPr>
          <a:lstStyle>
            <a:lvl1pPr>
              <a:defRPr sz="1700">
                <a:latin typeface="Times" pitchFamily="-112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624597" y="1"/>
            <a:ext cx="4302919" cy="717868"/>
          </a:xfrm>
          <a:prstGeom prst="rect">
            <a:avLst/>
          </a:prstGeom>
        </p:spPr>
        <p:txBody>
          <a:bodyPr vert="horz" wrap="square" lIns="132762" tIns="66381" rIns="132762" bIns="66381" numCol="1" anchor="t" anchorCtr="0" compatLnSpc="1">
            <a:prstTxWarp prst="textNoShape">
              <a:avLst/>
            </a:prstTxWarp>
          </a:bodyPr>
          <a:lstStyle>
            <a:lvl1pPr algn="r">
              <a:defRPr sz="1700">
                <a:latin typeface="Times" pitchFamily="-112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EC14C2DD-5DD3-431C-94F6-CF347C514599}" type="datetime1">
              <a:rPr lang="fr-FR"/>
              <a:pPr>
                <a:defRPr/>
              </a:pPr>
              <a:t>26/11/2024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77800" y="1076325"/>
            <a:ext cx="9574213" cy="538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132762" tIns="66381" rIns="132762" bIns="66381" numCol="1" anchor="ctr" anchorCtr="0" compatLnSpc="1">
            <a:prstTxWarp prst="textNoShape">
              <a:avLst/>
            </a:prstTxWarp>
          </a:bodyPr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992982" y="6819741"/>
            <a:ext cx="7943850" cy="6460808"/>
          </a:xfrm>
          <a:prstGeom prst="rect">
            <a:avLst/>
          </a:prstGeom>
        </p:spPr>
        <p:txBody>
          <a:bodyPr vert="horz" wrap="square" lIns="132762" tIns="66381" rIns="132762" bIns="66381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13636991"/>
            <a:ext cx="4302919" cy="717868"/>
          </a:xfrm>
          <a:prstGeom prst="rect">
            <a:avLst/>
          </a:prstGeom>
        </p:spPr>
        <p:txBody>
          <a:bodyPr vert="horz" wrap="square" lIns="132762" tIns="66381" rIns="132762" bIns="66381" numCol="1" anchor="b" anchorCtr="0" compatLnSpc="1">
            <a:prstTxWarp prst="textNoShape">
              <a:avLst/>
            </a:prstTxWarp>
          </a:bodyPr>
          <a:lstStyle>
            <a:lvl1pPr>
              <a:defRPr sz="1700">
                <a:latin typeface="Times" pitchFamily="-112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624597" y="13636991"/>
            <a:ext cx="4302919" cy="717868"/>
          </a:xfrm>
          <a:prstGeom prst="rect">
            <a:avLst/>
          </a:prstGeom>
        </p:spPr>
        <p:txBody>
          <a:bodyPr vert="horz" wrap="square" lIns="132762" tIns="66381" rIns="132762" bIns="66381" numCol="1" anchor="b" anchorCtr="0" compatLnSpc="1">
            <a:prstTxWarp prst="textNoShape">
              <a:avLst/>
            </a:prstTxWarp>
          </a:bodyPr>
          <a:lstStyle>
            <a:lvl1pPr algn="r">
              <a:defRPr sz="1700">
                <a:latin typeface="Times" pitchFamily="-112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98679E9C-52BD-410C-8728-DAC3C47D807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74662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56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pitchFamily="-65" charset="-128"/>
        <a:cs typeface="Geneva" pitchFamily="-65" charset="-128"/>
      </a:defRPr>
    </a:lvl1pPr>
    <a:lvl2pPr marL="455613" algn="l" defTabSz="4556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pitchFamily="-65" charset="-128"/>
        <a:cs typeface="Geneva"/>
      </a:defRPr>
    </a:lvl2pPr>
    <a:lvl3pPr marL="912813" algn="l" defTabSz="4556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pitchFamily="-65" charset="-128"/>
        <a:cs typeface="Geneva"/>
      </a:defRPr>
    </a:lvl3pPr>
    <a:lvl4pPr marL="1370013" algn="l" defTabSz="4556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pitchFamily="-65" charset="-128"/>
        <a:cs typeface="Geneva"/>
      </a:defRPr>
    </a:lvl4pPr>
    <a:lvl5pPr marL="1827213" algn="l" defTabSz="4556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pitchFamily="-65" charset="-128"/>
        <a:cs typeface="Geneva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8679E9C-52BD-410C-8728-DAC3C47D8078}" type="slidenum">
              <a:rPr lang="fr-FR" smtClean="0"/>
              <a:pPr>
                <a:defRPr/>
              </a:pPr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18372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561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FR" sz="1200" b="1" dirty="0">
              <a:solidFill>
                <a:srgbClr val="62257F"/>
              </a:solidFill>
              <a:latin typeface="Roboto Condensed" pitchFamily="2" charset="0"/>
              <a:ea typeface="Roboto Condensed" pitchFamily="2" charset="0"/>
              <a:cs typeface="Arial" panose="020B0604020202020204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8679E9C-52BD-410C-8728-DAC3C47D8078}" type="slidenum">
              <a:rPr lang="fr-FR" smtClean="0"/>
              <a:pPr>
                <a:defRPr/>
              </a:pPr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0866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À </a:t>
            </a:r>
            <a:r>
              <a:rPr lang="en-US" dirty="0" err="1"/>
              <a:t>envoyer</a:t>
            </a:r>
            <a:r>
              <a:rPr lang="en-US" dirty="0"/>
              <a:t> à qui ?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8679E9C-52BD-410C-8728-DAC3C47D8078}" type="slidenum">
              <a:rPr lang="fr-FR" smtClean="0"/>
              <a:pPr>
                <a:defRPr/>
              </a:pPr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06006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SG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E63B3493-9FBC-4926-BD08-FADEBF8C68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95" r="37938"/>
          <a:stretch/>
        </p:blipFill>
        <p:spPr>
          <a:xfrm>
            <a:off x="-15232" y="3409450"/>
            <a:ext cx="4206093" cy="3445545"/>
          </a:xfrm>
          <a:prstGeom prst="rect">
            <a:avLst/>
          </a:prstGeom>
        </p:spPr>
      </p:pic>
      <p:sp>
        <p:nvSpPr>
          <p:cNvPr id="9" name="Graphique 28">
            <a:extLst>
              <a:ext uri="{FF2B5EF4-FFF2-40B4-BE49-F238E27FC236}">
                <a16:creationId xmlns:a16="http://schemas.microsoft.com/office/drawing/2014/main" id="{3D39FDA9-1409-4F27-8D09-7E893798F317}"/>
              </a:ext>
            </a:extLst>
          </p:cNvPr>
          <p:cNvSpPr/>
          <p:nvPr userDrawn="1"/>
        </p:nvSpPr>
        <p:spPr>
          <a:xfrm>
            <a:off x="0" y="-3464"/>
            <a:ext cx="9156700" cy="6870700"/>
          </a:xfrm>
          <a:custGeom>
            <a:avLst/>
            <a:gdLst>
              <a:gd name="connsiteX0" fmla="*/ 9525 w 9156700"/>
              <a:gd name="connsiteY0" fmla="*/ 9525 h 6870700"/>
              <a:gd name="connsiteX1" fmla="*/ 9525 w 9156700"/>
              <a:gd name="connsiteY1" fmla="*/ 3473069 h 6870700"/>
              <a:gd name="connsiteX2" fmla="*/ 3039110 w 9156700"/>
              <a:gd name="connsiteY2" fmla="*/ 5634101 h 6870700"/>
              <a:gd name="connsiteX3" fmla="*/ 3739388 w 9156700"/>
              <a:gd name="connsiteY3" fmla="*/ 6867525 h 6870700"/>
              <a:gd name="connsiteX4" fmla="*/ 9153525 w 9156700"/>
              <a:gd name="connsiteY4" fmla="*/ 6867525 h 6870700"/>
              <a:gd name="connsiteX5" fmla="*/ 9153525 w 9156700"/>
              <a:gd name="connsiteY5" fmla="*/ 9525 h 6870700"/>
              <a:gd name="connsiteX6" fmla="*/ 9525 w 9156700"/>
              <a:gd name="connsiteY6" fmla="*/ 9525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6700" h="6870700">
                <a:moveTo>
                  <a:pt x="9525" y="9525"/>
                </a:moveTo>
                <a:lnTo>
                  <a:pt x="9525" y="3473069"/>
                </a:lnTo>
                <a:lnTo>
                  <a:pt x="3039110" y="5634101"/>
                </a:lnTo>
                <a:cubicBezTo>
                  <a:pt x="3360039" y="5862955"/>
                  <a:pt x="3633597" y="6363462"/>
                  <a:pt x="3739388" y="6867525"/>
                </a:cubicBezTo>
                <a:lnTo>
                  <a:pt x="9153525" y="6867525"/>
                </a:lnTo>
                <a:lnTo>
                  <a:pt x="9153525" y="9525"/>
                </a:lnTo>
                <a:lnTo>
                  <a:pt x="9525" y="952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872BD05C-041F-4415-BF43-DC8E603FB89E}"/>
              </a:ext>
            </a:extLst>
          </p:cNvPr>
          <p:cNvSpPr/>
          <p:nvPr userDrawn="1"/>
        </p:nvSpPr>
        <p:spPr bwMode="auto">
          <a:xfrm>
            <a:off x="0" y="2614964"/>
            <a:ext cx="1326123" cy="1641153"/>
          </a:xfrm>
          <a:custGeom>
            <a:avLst/>
            <a:gdLst>
              <a:gd name="connsiteX0" fmla="*/ 0 w 1326123"/>
              <a:gd name="connsiteY0" fmla="*/ 0 h 1641153"/>
              <a:gd name="connsiteX1" fmla="*/ 1152632 w 1326123"/>
              <a:gd name="connsiteY1" fmla="*/ 822191 h 1641153"/>
              <a:gd name="connsiteX2" fmla="*/ 1326123 w 1326123"/>
              <a:gd name="connsiteY2" fmla="*/ 1207706 h 1641153"/>
              <a:gd name="connsiteX3" fmla="*/ 1326123 w 1326123"/>
              <a:gd name="connsiteY3" fmla="*/ 1641153 h 1641153"/>
              <a:gd name="connsiteX4" fmla="*/ 0 w 1326123"/>
              <a:gd name="connsiteY4" fmla="*/ 695259 h 1641153"/>
              <a:gd name="connsiteX5" fmla="*/ 0 w 1326123"/>
              <a:gd name="connsiteY5" fmla="*/ 0 h 164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6123" h="1641153">
                <a:moveTo>
                  <a:pt x="0" y="0"/>
                </a:moveTo>
                <a:lnTo>
                  <a:pt x="1152632" y="822191"/>
                </a:lnTo>
                <a:cubicBezTo>
                  <a:pt x="1248494" y="890516"/>
                  <a:pt x="1326123" y="1063161"/>
                  <a:pt x="1326123" y="1207706"/>
                </a:cubicBezTo>
                <a:lnTo>
                  <a:pt x="1326123" y="1641153"/>
                </a:lnTo>
                <a:lnTo>
                  <a:pt x="0" y="695259"/>
                </a:lnTo>
                <a:lnTo>
                  <a:pt x="0" y="0"/>
                </a:lnTo>
                <a:close/>
              </a:path>
            </a:pathLst>
          </a:custGeom>
          <a:solidFill>
            <a:srgbClr val="62257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BC50F5F0-6F74-49D9-8581-303DCEEA183D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206093" y="2420888"/>
            <a:ext cx="383378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2A863927-C358-4504-B859-1BD49324EEFD}"/>
              </a:ext>
            </a:extLst>
          </p:cNvPr>
          <p:cNvSpPr/>
          <p:nvPr userDrawn="1"/>
        </p:nvSpPr>
        <p:spPr bwMode="auto">
          <a:xfrm>
            <a:off x="10293613" y="0"/>
            <a:ext cx="1894517" cy="1704513"/>
          </a:xfrm>
          <a:custGeom>
            <a:avLst/>
            <a:gdLst>
              <a:gd name="connsiteX0" fmla="*/ 0 w 1894517"/>
              <a:gd name="connsiteY0" fmla="*/ 0 h 1704513"/>
              <a:gd name="connsiteX1" fmla="*/ 1239603 w 1894517"/>
              <a:gd name="connsiteY1" fmla="*/ 0 h 1704513"/>
              <a:gd name="connsiteX2" fmla="*/ 1894517 w 1894517"/>
              <a:gd name="connsiteY2" fmla="*/ 467161 h 1704513"/>
              <a:gd name="connsiteX3" fmla="*/ 1894517 w 1894517"/>
              <a:gd name="connsiteY3" fmla="*/ 1704513 h 1704513"/>
              <a:gd name="connsiteX4" fmla="*/ 298591 w 1894517"/>
              <a:gd name="connsiteY4" fmla="*/ 566174 h 1704513"/>
              <a:gd name="connsiteX5" fmla="*/ 14110 w 1894517"/>
              <a:gd name="connsiteY5" fmla="*/ 78637 h 1704513"/>
              <a:gd name="connsiteX6" fmla="*/ 0 w 1894517"/>
              <a:gd name="connsiteY6" fmla="*/ 0 h 1704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94517" h="1704513">
                <a:moveTo>
                  <a:pt x="0" y="0"/>
                </a:moveTo>
                <a:lnTo>
                  <a:pt x="1239603" y="0"/>
                </a:lnTo>
                <a:lnTo>
                  <a:pt x="1894517" y="467161"/>
                </a:lnTo>
                <a:lnTo>
                  <a:pt x="1894517" y="1704513"/>
                </a:lnTo>
                <a:lnTo>
                  <a:pt x="298591" y="566174"/>
                </a:lnTo>
                <a:cubicBezTo>
                  <a:pt x="170766" y="474976"/>
                  <a:pt x="61003" y="279347"/>
                  <a:pt x="14110" y="78637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A2706F53-4C12-4BB5-BC6A-BC206D30C599}"/>
              </a:ext>
            </a:extLst>
          </p:cNvPr>
          <p:cNvSpPr/>
          <p:nvPr userDrawn="1"/>
        </p:nvSpPr>
        <p:spPr bwMode="auto">
          <a:xfrm>
            <a:off x="10645212" y="673269"/>
            <a:ext cx="1542918" cy="1568643"/>
          </a:xfrm>
          <a:custGeom>
            <a:avLst/>
            <a:gdLst>
              <a:gd name="connsiteX0" fmla="*/ 0 w 1542918"/>
              <a:gd name="connsiteY0" fmla="*/ 0 h 1568643"/>
              <a:gd name="connsiteX1" fmla="*/ 1542918 w 1542918"/>
              <a:gd name="connsiteY1" fmla="*/ 1100589 h 1568643"/>
              <a:gd name="connsiteX2" fmla="*/ 1542918 w 1542918"/>
              <a:gd name="connsiteY2" fmla="*/ 1568643 h 1568643"/>
              <a:gd name="connsiteX3" fmla="*/ 116802 w 1542918"/>
              <a:gd name="connsiteY3" fmla="*/ 551425 h 1568643"/>
              <a:gd name="connsiteX4" fmla="*/ 0 w 1542918"/>
              <a:gd name="connsiteY4" fmla="*/ 291815 h 1568643"/>
              <a:gd name="connsiteX5" fmla="*/ 0 w 1542918"/>
              <a:gd name="connsiteY5" fmla="*/ 0 h 1568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42918" h="1568643">
                <a:moveTo>
                  <a:pt x="0" y="0"/>
                </a:moveTo>
                <a:lnTo>
                  <a:pt x="1542918" y="1100589"/>
                </a:lnTo>
                <a:lnTo>
                  <a:pt x="1542918" y="1568643"/>
                </a:lnTo>
                <a:lnTo>
                  <a:pt x="116802" y="551425"/>
                </a:lnTo>
                <a:cubicBezTo>
                  <a:pt x="52327" y="505425"/>
                  <a:pt x="0" y="389193"/>
                  <a:pt x="0" y="291815"/>
                </a:cubicBezTo>
                <a:lnTo>
                  <a:pt x="0" y="0"/>
                </a:lnTo>
                <a:close/>
              </a:path>
            </a:pathLst>
          </a:custGeom>
          <a:solidFill>
            <a:srgbClr val="62257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pic>
        <p:nvPicPr>
          <p:cNvPr id="88" name="Image 87">
            <a:extLst>
              <a:ext uri="{FF2B5EF4-FFF2-40B4-BE49-F238E27FC236}">
                <a16:creationId xmlns:a16="http://schemas.microsoft.com/office/drawing/2014/main" id="{47106A17-FD6E-46B5-DAE6-6429EFFF444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190861" y="839650"/>
            <a:ext cx="3773767" cy="1303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39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BFDCA65-91A9-46AD-9884-1D86B6A04517}" type="datetimeFigureOut">
              <a:rPr lang="fr-FR" smtClean="0"/>
              <a:t>26/11/2024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7D15103D-038D-4A6C-95E3-9ADF9315D9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2000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538F-867E-4245-943E-678BDEB7BCDC}" type="datetimeFigureOut">
              <a:rPr lang="fr-FR" smtClean="0"/>
              <a:t>26/11/2024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F7F9A-534B-4182-B29E-8D3538EB96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34612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302ED81-5005-47C3-B979-537C24F8B2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 b="1">
                <a:latin typeface="Ando" pitchFamily="2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5FA692F-8CEF-4236-8989-F693F16E90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latin typeface="Roboto Condensed" pitchFamily="2" charset="0"/>
                <a:ea typeface="Roboto Condensed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751EDC8-9B8A-4AD3-8005-F50B692E49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Roboto Condensed" pitchFamily="2" charset="0"/>
                <a:ea typeface="Roboto Condensed" pitchFamily="2" charset="0"/>
              </a:defRPr>
            </a:lvl1pPr>
          </a:lstStyle>
          <a:p>
            <a:fld id="{5FE95805-2444-4B61-9078-FC85618C2ACD}" type="datetimeFigureOut">
              <a:rPr lang="fr-FR" smtClean="0"/>
              <a:pPr/>
              <a:t>26/11/2024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D550F4A-694F-45E5-9859-066FF7F2B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Roboto Condensed" pitchFamily="2" charset="0"/>
                <a:ea typeface="Roboto Condensed" pitchFamily="2" charset="0"/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E172B69-3BA5-4F94-9BF9-C153B14AE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Roboto Condensed" pitchFamily="2" charset="0"/>
                <a:ea typeface="Roboto Condensed" pitchFamily="2" charset="0"/>
              </a:defRPr>
            </a:lvl1pPr>
          </a:lstStyle>
          <a:p>
            <a:fld id="{3F400994-DA4B-46C5-9583-31BF99B80A8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0336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2A3B53-B0AE-4622-9BBB-069AD2C80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latin typeface="Ando 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9D7A022-EF76-43D0-9DC4-85B48B772F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Roboto Condensed" pitchFamily="2" charset="0"/>
                <a:ea typeface="Roboto Condensed" pitchFamily="2" charset="0"/>
              </a:defRPr>
            </a:lvl1pPr>
            <a:lvl2pPr>
              <a:defRPr>
                <a:latin typeface="Roboto Condensed" pitchFamily="2" charset="0"/>
                <a:ea typeface="Roboto Condensed" pitchFamily="2" charset="0"/>
              </a:defRPr>
            </a:lvl2pPr>
            <a:lvl3pPr>
              <a:defRPr>
                <a:latin typeface="Roboto Condensed" pitchFamily="2" charset="0"/>
                <a:ea typeface="Roboto Condensed" pitchFamily="2" charset="0"/>
              </a:defRPr>
            </a:lvl3pPr>
            <a:lvl4pPr>
              <a:defRPr>
                <a:latin typeface="Roboto Condensed" pitchFamily="2" charset="0"/>
                <a:ea typeface="Roboto Condensed" pitchFamily="2" charset="0"/>
              </a:defRPr>
            </a:lvl4pPr>
            <a:lvl5pPr>
              <a:defRPr>
                <a:latin typeface="Roboto Condensed" pitchFamily="2" charset="0"/>
                <a:ea typeface="Roboto Condensed" pitchFamily="2" charset="0"/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5418C11-10AF-41DD-98CA-9F66797579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Roboto Condensed" pitchFamily="2" charset="0"/>
                <a:ea typeface="Roboto Condensed" pitchFamily="2" charset="0"/>
              </a:defRPr>
            </a:lvl1pPr>
          </a:lstStyle>
          <a:p>
            <a:fld id="{5FE95805-2444-4B61-9078-FC85618C2ACD}" type="datetimeFigureOut">
              <a:rPr lang="fr-FR" smtClean="0"/>
              <a:pPr/>
              <a:t>26/11/2024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33264C9-5352-4E39-A1B0-5F0DDBA4B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Roboto Condensed" pitchFamily="2" charset="0"/>
                <a:ea typeface="Roboto Condensed" pitchFamily="2" charset="0"/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7335261-2C1C-4CE8-972D-867F41B33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Roboto Condensed" pitchFamily="2" charset="0"/>
                <a:ea typeface="Roboto Condensed" pitchFamily="2" charset="0"/>
              </a:defRPr>
            </a:lvl1pPr>
          </a:lstStyle>
          <a:p>
            <a:fld id="{3F400994-DA4B-46C5-9583-31BF99B80A8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1045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660DBC-C675-41E6-882C-4E58E80E0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 b="1">
                <a:latin typeface="Ando 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48CAF19-E5FF-45FC-923D-D91161FE87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Roboto Condensed" pitchFamily="2" charset="0"/>
                <a:ea typeface="Roboto Condensed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C54A8B2-87A5-4CF0-92B8-BB25B07B1C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Roboto Condensed" pitchFamily="2" charset="0"/>
                <a:ea typeface="Roboto Condensed" pitchFamily="2" charset="0"/>
              </a:defRPr>
            </a:lvl1pPr>
          </a:lstStyle>
          <a:p>
            <a:fld id="{5FE95805-2444-4B61-9078-FC85618C2ACD}" type="datetimeFigureOut">
              <a:rPr lang="fr-FR" smtClean="0"/>
              <a:pPr/>
              <a:t>26/11/2024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F84BB50-16CF-4C47-8591-A8F8C4CFB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Roboto Condensed" pitchFamily="2" charset="0"/>
                <a:ea typeface="Roboto Condensed" pitchFamily="2" charset="0"/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7E0C932-36E2-4563-9C85-63CB3E91A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Roboto Condensed" pitchFamily="2" charset="0"/>
                <a:ea typeface="Roboto Condensed" pitchFamily="2" charset="0"/>
              </a:defRPr>
            </a:lvl1pPr>
          </a:lstStyle>
          <a:p>
            <a:fld id="{3F400994-DA4B-46C5-9583-31BF99B80A8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70090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83C92F-F57F-4F95-806D-3E0DC06E3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07F7DD7-01A6-41B9-A86E-8CF9D8D66A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C8AA79A-54EC-4179-89AC-DEB6A6E2B7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2CDBB79-3DF9-4F9A-9FE4-2AE0991FE0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95805-2444-4B61-9078-FC85618C2ACD}" type="datetimeFigureOut">
              <a:rPr lang="fr-FR" smtClean="0"/>
              <a:t>26/11/2024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0A06015-E448-44AF-BCC3-3EBF8C080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ADE20C0-ECC4-42E1-A1C9-8BF281FDB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400994-DA4B-46C5-9583-31BF99B80A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84624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0944D9-B720-4EF6-B44B-D61A74BB1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F7E8C9B-1A24-4651-8397-53ED6848E8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2157C90-3297-4AE9-AF5D-24862676B2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4469EA4-5419-43E6-B617-0AB6A57636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755E09A-F479-41EC-802A-ABD2FF8D4A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69B81A5-0265-4134-AB18-3C3ED8A2B8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95805-2444-4B61-9078-FC85618C2ACD}" type="datetimeFigureOut">
              <a:rPr lang="fr-FR" smtClean="0"/>
              <a:t>26/11/2024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189D9CB5-CB3C-4B30-908F-6FE28E24D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A710ED96-A7DB-48B8-A67F-A79609DC3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400994-DA4B-46C5-9583-31BF99B80A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4137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D8A3CB-A020-462B-9893-8AD997196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14576D3-89E9-48F2-BF52-9E9F74E5E8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95805-2444-4B61-9078-FC85618C2ACD}" type="datetimeFigureOut">
              <a:rPr lang="fr-FR" smtClean="0"/>
              <a:t>26/11/2024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3406D8A-8C34-48F7-9B82-99A399DC8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2271A07-40CF-4201-BA39-9BF1F2FD8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400994-DA4B-46C5-9583-31BF99B80A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45756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60E1952C-AD70-4AFD-BD79-26E5EB65A6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95805-2444-4B61-9078-FC85618C2ACD}" type="datetimeFigureOut">
              <a:rPr lang="fr-FR" smtClean="0"/>
              <a:t>26/11/2024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855212A-9EDB-4A6B-814F-797AC0F7F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79A57FE-9A12-478D-8237-4B229FECD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400994-DA4B-46C5-9583-31BF99B80A87}" type="slidenum">
              <a:rPr lang="fr-FR" smtClean="0"/>
              <a:t>‹N°›</a:t>
            </a:fld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ED60B4C-1B2E-4473-AFFD-194AA42BBDB6}"/>
              </a:ext>
            </a:extLst>
          </p:cNvPr>
          <p:cNvSpPr/>
          <p:nvPr userDrawn="1"/>
        </p:nvSpPr>
        <p:spPr>
          <a:xfrm>
            <a:off x="10704512" y="6165304"/>
            <a:ext cx="1368152" cy="6926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47505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973327-4FDF-4D5D-A62A-E0330F004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9D4C46E-BBB0-48BF-B4CC-123015D1CB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2AECECD-30CC-44BE-A285-B15EE3B95A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66F407C-5B28-4FA8-B786-51179D3FDB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95805-2444-4B61-9078-FC85618C2ACD}" type="datetimeFigureOut">
              <a:rPr lang="fr-FR" smtClean="0"/>
              <a:t>26/11/2024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3E0C99-8F96-4335-9AA1-A0D2434DE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AF5C71-1D00-4763-8860-4BE72A2D7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400994-DA4B-46C5-9583-31BF99B80A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7872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1 (vie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DAD20E5-F7F8-4CA6-80D4-F91EB9D67868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8" name="Espace réservé de la date 3">
            <a:extLst>
              <a:ext uri="{FF2B5EF4-FFF2-40B4-BE49-F238E27FC236}">
                <a16:creationId xmlns:a16="http://schemas.microsoft.com/office/drawing/2014/main" id="{F2BD57AD-288E-43EA-857A-DE57AFD9D9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CF0E306D-7F6F-49DC-8F29-77E409F242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225663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5135B9-E2C5-4359-9003-87DEF1878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EACA39E9-CCA8-4CCD-BF92-5DB223C2EC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8BB83C2-356C-4C43-99EE-DEE80C0F64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1451B20-C6A4-4DDD-A45C-38D5D5B2D8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95805-2444-4B61-9078-FC85618C2ACD}" type="datetimeFigureOut">
              <a:rPr lang="fr-FR" smtClean="0"/>
              <a:t>26/11/2024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51FAB58-7A3B-49EF-86B7-3D838B207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8EB5704-571C-42A5-AF56-213D8CD56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400994-DA4B-46C5-9583-31BF99B80A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74544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BBE2D7-29E5-44C0-B7F9-C602A4F6A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EC7B4A1-8B47-43BA-929E-1853AA7192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58357AC-7D83-4B73-92CF-907589B2CC8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95805-2444-4B61-9078-FC85618C2ACD}" type="datetimeFigureOut">
              <a:rPr lang="fr-FR" smtClean="0"/>
              <a:t>26/11/2024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F8E7437-2EB4-4984-B7C3-91B9043A7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EACE819-C6BC-41A8-A2EC-9EABA7CED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400994-DA4B-46C5-9583-31BF99B80A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33674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DFE6BC9B-2311-498F-BB24-A9820B0300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A08321E-51EA-4905-A717-B36A155D3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FD2DA43-CB33-4004-B1B4-4D5DB8CF28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95805-2444-4B61-9078-FC85618C2ACD}" type="datetimeFigureOut">
              <a:rPr lang="fr-FR" smtClean="0"/>
              <a:t>26/11/2024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FF7B06D-B424-4FCD-B79D-2AAD83AEF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0C27B32-E17F-4CC4-814F-54A0A854C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400994-DA4B-46C5-9583-31BF99B80A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36009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y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raphique 23">
            <a:extLst>
              <a:ext uri="{FF2B5EF4-FFF2-40B4-BE49-F238E27FC236}">
                <a16:creationId xmlns:a16="http://schemas.microsoft.com/office/drawing/2014/main" id="{B7CDB21D-3F0C-DB4F-9739-E0907344F17A}"/>
              </a:ext>
            </a:extLst>
          </p:cNvPr>
          <p:cNvSpPr/>
          <p:nvPr userDrawn="1"/>
        </p:nvSpPr>
        <p:spPr>
          <a:xfrm>
            <a:off x="8805830" y="411962"/>
            <a:ext cx="2990769" cy="2926681"/>
          </a:xfrm>
          <a:custGeom>
            <a:avLst/>
            <a:gdLst>
              <a:gd name="connsiteX0" fmla="*/ 2492026 w 2667000"/>
              <a:gd name="connsiteY0" fmla="*/ 1779651 h 2609850"/>
              <a:gd name="connsiteX1" fmla="*/ 2667857 w 2667000"/>
              <a:gd name="connsiteY1" fmla="*/ 2170367 h 2609850"/>
              <a:gd name="connsiteX2" fmla="*/ 2667857 w 2667000"/>
              <a:gd name="connsiteY2" fmla="*/ 2609660 h 2609850"/>
              <a:gd name="connsiteX3" fmla="*/ 182975 w 2667000"/>
              <a:gd name="connsiteY3" fmla="*/ 837248 h 2609850"/>
              <a:gd name="connsiteX4" fmla="*/ 7144 w 2667000"/>
              <a:gd name="connsiteY4" fmla="*/ 446437 h 2609850"/>
              <a:gd name="connsiteX5" fmla="*/ 7144 w 2667000"/>
              <a:gd name="connsiteY5" fmla="*/ 7144 h 2609850"/>
              <a:gd name="connsiteX6" fmla="*/ 2492026 w 2667000"/>
              <a:gd name="connsiteY6" fmla="*/ 1779651 h 260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67000" h="2609850">
                <a:moveTo>
                  <a:pt x="2492026" y="1779651"/>
                </a:moveTo>
                <a:cubicBezTo>
                  <a:pt x="2589181" y="1848898"/>
                  <a:pt x="2667857" y="2023872"/>
                  <a:pt x="2667857" y="2170367"/>
                </a:cubicBezTo>
                <a:lnTo>
                  <a:pt x="2667857" y="2609660"/>
                </a:lnTo>
                <a:lnTo>
                  <a:pt x="182975" y="837248"/>
                </a:lnTo>
                <a:cubicBezTo>
                  <a:pt x="85916" y="768001"/>
                  <a:pt x="7144" y="593027"/>
                  <a:pt x="7144" y="446437"/>
                </a:cubicBezTo>
                <a:lnTo>
                  <a:pt x="7144" y="7144"/>
                </a:lnTo>
                <a:lnTo>
                  <a:pt x="2492026" y="17796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fr-FR" sz="1351">
              <a:solidFill>
                <a:srgbClr val="003366"/>
              </a:solidFill>
            </a:endParaRPr>
          </a:p>
        </p:txBody>
      </p:sp>
      <p:sp>
        <p:nvSpPr>
          <p:cNvPr id="16" name="Forme libre : forme 12">
            <a:extLst>
              <a:ext uri="{FF2B5EF4-FFF2-40B4-BE49-F238E27FC236}">
                <a16:creationId xmlns:a16="http://schemas.microsoft.com/office/drawing/2014/main" id="{9B95420D-B663-3248-830D-E7EB74BDCD25}"/>
              </a:ext>
            </a:extLst>
          </p:cNvPr>
          <p:cNvSpPr/>
          <p:nvPr userDrawn="1"/>
        </p:nvSpPr>
        <p:spPr>
          <a:xfrm>
            <a:off x="10275133" y="3429002"/>
            <a:ext cx="1904683" cy="2595993"/>
          </a:xfrm>
          <a:custGeom>
            <a:avLst/>
            <a:gdLst>
              <a:gd name="connsiteX0" fmla="*/ 0 w 1904683"/>
              <a:gd name="connsiteY0" fmla="*/ 0 h 2595993"/>
              <a:gd name="connsiteX1" fmla="*/ 1904683 w 1904683"/>
              <a:gd name="connsiteY1" fmla="*/ 1358641 h 2595993"/>
              <a:gd name="connsiteX2" fmla="*/ 1904683 w 1904683"/>
              <a:gd name="connsiteY2" fmla="*/ 2595993 h 2595993"/>
              <a:gd name="connsiteX3" fmla="*/ 308757 w 1904683"/>
              <a:gd name="connsiteY3" fmla="*/ 1457654 h 2595993"/>
              <a:gd name="connsiteX4" fmla="*/ 0 w 1904683"/>
              <a:gd name="connsiteY4" fmla="*/ 771394 h 2595993"/>
              <a:gd name="connsiteX5" fmla="*/ 0 w 1904683"/>
              <a:gd name="connsiteY5" fmla="*/ 0 h 2595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4683" h="2595993">
                <a:moveTo>
                  <a:pt x="0" y="0"/>
                </a:moveTo>
                <a:lnTo>
                  <a:pt x="1904683" y="1358641"/>
                </a:lnTo>
                <a:lnTo>
                  <a:pt x="1904683" y="2595993"/>
                </a:lnTo>
                <a:lnTo>
                  <a:pt x="308757" y="1457654"/>
                </a:lnTo>
                <a:cubicBezTo>
                  <a:pt x="138323" y="1336057"/>
                  <a:pt x="0" y="1028804"/>
                  <a:pt x="0" y="771394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fr-FR" sz="1351" dirty="0">
              <a:solidFill>
                <a:srgbClr val="003366"/>
              </a:solidFill>
            </a:endParaRPr>
          </a:p>
        </p:txBody>
      </p:sp>
      <p:sp>
        <p:nvSpPr>
          <p:cNvPr id="17" name="Forme libre : forme 12">
            <a:extLst>
              <a:ext uri="{FF2B5EF4-FFF2-40B4-BE49-F238E27FC236}">
                <a16:creationId xmlns:a16="http://schemas.microsoft.com/office/drawing/2014/main" id="{C843B07D-02BD-364D-933A-BE4A251DB5AF}"/>
              </a:ext>
            </a:extLst>
          </p:cNvPr>
          <p:cNvSpPr/>
          <p:nvPr userDrawn="1"/>
        </p:nvSpPr>
        <p:spPr>
          <a:xfrm>
            <a:off x="11470069" y="1383324"/>
            <a:ext cx="721931" cy="983957"/>
          </a:xfrm>
          <a:custGeom>
            <a:avLst/>
            <a:gdLst>
              <a:gd name="connsiteX0" fmla="*/ 0 w 1904683"/>
              <a:gd name="connsiteY0" fmla="*/ 0 h 2595993"/>
              <a:gd name="connsiteX1" fmla="*/ 1904683 w 1904683"/>
              <a:gd name="connsiteY1" fmla="*/ 1358641 h 2595993"/>
              <a:gd name="connsiteX2" fmla="*/ 1904683 w 1904683"/>
              <a:gd name="connsiteY2" fmla="*/ 2595993 h 2595993"/>
              <a:gd name="connsiteX3" fmla="*/ 308757 w 1904683"/>
              <a:gd name="connsiteY3" fmla="*/ 1457654 h 2595993"/>
              <a:gd name="connsiteX4" fmla="*/ 0 w 1904683"/>
              <a:gd name="connsiteY4" fmla="*/ 771394 h 2595993"/>
              <a:gd name="connsiteX5" fmla="*/ 0 w 1904683"/>
              <a:gd name="connsiteY5" fmla="*/ 0 h 2595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4683" h="2595993">
                <a:moveTo>
                  <a:pt x="0" y="0"/>
                </a:moveTo>
                <a:lnTo>
                  <a:pt x="1904683" y="1358641"/>
                </a:lnTo>
                <a:lnTo>
                  <a:pt x="1904683" y="2595993"/>
                </a:lnTo>
                <a:lnTo>
                  <a:pt x="308757" y="1457654"/>
                </a:lnTo>
                <a:cubicBezTo>
                  <a:pt x="138323" y="1336057"/>
                  <a:pt x="0" y="1028804"/>
                  <a:pt x="0" y="771394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fr-FR" sz="1351">
              <a:solidFill>
                <a:srgbClr val="003366"/>
              </a:solidFill>
            </a:endParaRPr>
          </a:p>
        </p:txBody>
      </p:sp>
      <p:sp>
        <p:nvSpPr>
          <p:cNvPr id="18" name="Graphique 23">
            <a:extLst>
              <a:ext uri="{FF2B5EF4-FFF2-40B4-BE49-F238E27FC236}">
                <a16:creationId xmlns:a16="http://schemas.microsoft.com/office/drawing/2014/main" id="{511249DB-563D-A740-B63C-BAE54F1ADE26}"/>
              </a:ext>
            </a:extLst>
          </p:cNvPr>
          <p:cNvSpPr/>
          <p:nvPr userDrawn="1"/>
        </p:nvSpPr>
        <p:spPr>
          <a:xfrm>
            <a:off x="8472265" y="4453453"/>
            <a:ext cx="1326123" cy="1297707"/>
          </a:xfrm>
          <a:custGeom>
            <a:avLst/>
            <a:gdLst>
              <a:gd name="connsiteX0" fmla="*/ 2492026 w 2667000"/>
              <a:gd name="connsiteY0" fmla="*/ 1779651 h 2609850"/>
              <a:gd name="connsiteX1" fmla="*/ 2667857 w 2667000"/>
              <a:gd name="connsiteY1" fmla="*/ 2170367 h 2609850"/>
              <a:gd name="connsiteX2" fmla="*/ 2667857 w 2667000"/>
              <a:gd name="connsiteY2" fmla="*/ 2609660 h 2609850"/>
              <a:gd name="connsiteX3" fmla="*/ 182975 w 2667000"/>
              <a:gd name="connsiteY3" fmla="*/ 837248 h 2609850"/>
              <a:gd name="connsiteX4" fmla="*/ 7144 w 2667000"/>
              <a:gd name="connsiteY4" fmla="*/ 446437 h 2609850"/>
              <a:gd name="connsiteX5" fmla="*/ 7144 w 2667000"/>
              <a:gd name="connsiteY5" fmla="*/ 7144 h 2609850"/>
              <a:gd name="connsiteX6" fmla="*/ 2492026 w 2667000"/>
              <a:gd name="connsiteY6" fmla="*/ 1779651 h 260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67000" h="2609850">
                <a:moveTo>
                  <a:pt x="2492026" y="1779651"/>
                </a:moveTo>
                <a:cubicBezTo>
                  <a:pt x="2589181" y="1848898"/>
                  <a:pt x="2667857" y="2023872"/>
                  <a:pt x="2667857" y="2170367"/>
                </a:cubicBezTo>
                <a:lnTo>
                  <a:pt x="2667857" y="2609660"/>
                </a:lnTo>
                <a:lnTo>
                  <a:pt x="182975" y="837248"/>
                </a:lnTo>
                <a:cubicBezTo>
                  <a:pt x="85916" y="768001"/>
                  <a:pt x="7144" y="593027"/>
                  <a:pt x="7144" y="446437"/>
                </a:cubicBezTo>
                <a:lnTo>
                  <a:pt x="7144" y="7144"/>
                </a:lnTo>
                <a:lnTo>
                  <a:pt x="2492026" y="17796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fr-FR" sz="1351">
              <a:solidFill>
                <a:srgbClr val="003366"/>
              </a:solidFill>
            </a:endParaRPr>
          </a:p>
        </p:txBody>
      </p:sp>
      <p:sp>
        <p:nvSpPr>
          <p:cNvPr id="19" name="Forme libre : forme 12">
            <a:extLst>
              <a:ext uri="{FF2B5EF4-FFF2-40B4-BE49-F238E27FC236}">
                <a16:creationId xmlns:a16="http://schemas.microsoft.com/office/drawing/2014/main" id="{814A45AD-A882-6346-99FD-CA811B3C3091}"/>
              </a:ext>
            </a:extLst>
          </p:cNvPr>
          <p:cNvSpPr/>
          <p:nvPr userDrawn="1"/>
        </p:nvSpPr>
        <p:spPr>
          <a:xfrm rot="10800000">
            <a:off x="0" y="87924"/>
            <a:ext cx="623392" cy="849653"/>
          </a:xfrm>
          <a:custGeom>
            <a:avLst/>
            <a:gdLst>
              <a:gd name="connsiteX0" fmla="*/ 0 w 1904683"/>
              <a:gd name="connsiteY0" fmla="*/ 0 h 2595993"/>
              <a:gd name="connsiteX1" fmla="*/ 1904683 w 1904683"/>
              <a:gd name="connsiteY1" fmla="*/ 1358641 h 2595993"/>
              <a:gd name="connsiteX2" fmla="*/ 1904683 w 1904683"/>
              <a:gd name="connsiteY2" fmla="*/ 2595993 h 2595993"/>
              <a:gd name="connsiteX3" fmla="*/ 308757 w 1904683"/>
              <a:gd name="connsiteY3" fmla="*/ 1457654 h 2595993"/>
              <a:gd name="connsiteX4" fmla="*/ 0 w 1904683"/>
              <a:gd name="connsiteY4" fmla="*/ 771394 h 2595993"/>
              <a:gd name="connsiteX5" fmla="*/ 0 w 1904683"/>
              <a:gd name="connsiteY5" fmla="*/ 0 h 2595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4683" h="2595993">
                <a:moveTo>
                  <a:pt x="0" y="0"/>
                </a:moveTo>
                <a:lnTo>
                  <a:pt x="1904683" y="1358641"/>
                </a:lnTo>
                <a:lnTo>
                  <a:pt x="1904683" y="2595993"/>
                </a:lnTo>
                <a:lnTo>
                  <a:pt x="308757" y="1457654"/>
                </a:lnTo>
                <a:cubicBezTo>
                  <a:pt x="138323" y="1336057"/>
                  <a:pt x="0" y="1028804"/>
                  <a:pt x="0" y="771394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fr-FR" sz="1351">
              <a:solidFill>
                <a:srgbClr val="003366"/>
              </a:solidFill>
            </a:endParaRPr>
          </a:p>
        </p:txBody>
      </p:sp>
      <p:sp>
        <p:nvSpPr>
          <p:cNvPr id="26" name="Espace réservé de la date 3">
            <a:extLst>
              <a:ext uri="{FF2B5EF4-FFF2-40B4-BE49-F238E27FC236}">
                <a16:creationId xmlns:a16="http://schemas.microsoft.com/office/drawing/2014/main" id="{AE3F83E4-4478-D648-8ECB-7FDA676B1DE1}"/>
              </a:ext>
            </a:extLst>
          </p:cNvPr>
          <p:cNvSpPr txBox="1">
            <a:spLocks/>
          </p:cNvSpPr>
          <p:nvPr userDrawn="1"/>
        </p:nvSpPr>
        <p:spPr>
          <a:xfrm>
            <a:off x="10058400" y="150025"/>
            <a:ext cx="2133600" cy="261937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685783" rtl="0" eaLnBrk="1" latinLnBrk="0" hangingPunct="1">
              <a:defRPr sz="800" kern="120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342892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83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675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566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457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348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40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132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18A995EA-4E48-44AF-AC4A-9FDDF5FE50B4}" type="slidenum">
              <a:rPr lang="fr-FR" sz="1067" smtClean="0">
                <a:solidFill>
                  <a:schemeClr val="bg1"/>
                </a:solidFill>
                <a:latin typeface="Roboto Condensed" pitchFamily="2" charset="0"/>
                <a:ea typeface="Roboto Condensed" pitchFamily="2" charset="0"/>
              </a:rPr>
              <a:pPr>
                <a:defRPr/>
              </a:pPr>
              <a:t>‹N°›</a:t>
            </a:fld>
            <a:endParaRPr lang="fr-FR" sz="1067" dirty="0">
              <a:solidFill>
                <a:schemeClr val="bg1"/>
              </a:solidFill>
              <a:latin typeface="Roboto Condensed" pitchFamily="2" charset="0"/>
              <a:ea typeface="Roboto Condensed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A0DBA65-5F7E-4CD2-9860-865B97C277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73203" y="6219909"/>
            <a:ext cx="1308542" cy="452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9603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1 (vie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DAD20E5-F7F8-4CA6-80D4-F91EB9D67868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8" name="Espace réservé de la date 3">
            <a:extLst>
              <a:ext uri="{FF2B5EF4-FFF2-40B4-BE49-F238E27FC236}">
                <a16:creationId xmlns:a16="http://schemas.microsoft.com/office/drawing/2014/main" id="{F2BD57AD-288E-43EA-857A-DE57AFD9D9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CF0E306D-7F6F-49DC-8F29-77E409F242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20628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7CB317-36AD-4FD0-A5D7-70E30575AF96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6" name="Espace réservé de la date 3">
            <a:extLst>
              <a:ext uri="{FF2B5EF4-FFF2-40B4-BE49-F238E27FC236}">
                <a16:creationId xmlns:a16="http://schemas.microsoft.com/office/drawing/2014/main" id="{F61B3035-A038-4345-B4F6-59533BB44E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1FA4B939-5938-4EB5-A7B3-9C35FCB9D8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pic>
        <p:nvPicPr>
          <p:cNvPr id="39" name="Image 38">
            <a:extLst>
              <a:ext uri="{FF2B5EF4-FFF2-40B4-BE49-F238E27FC236}">
                <a16:creationId xmlns:a16="http://schemas.microsoft.com/office/drawing/2014/main" id="{E3C0980D-4E4E-F597-023A-0E524F2B7E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0930" y="376038"/>
            <a:ext cx="1542622" cy="532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827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3 (avec pied de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C0C749-1663-4AAA-A23A-02C868F1A85D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1" name="Espace réservé de la date 3">
            <a:extLst>
              <a:ext uri="{FF2B5EF4-FFF2-40B4-BE49-F238E27FC236}">
                <a16:creationId xmlns:a16="http://schemas.microsoft.com/office/drawing/2014/main" id="{6C9AD06C-2E35-4690-9C66-C85620E9FB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3057730D-33D3-4E01-89F1-F172E4714D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pic>
        <p:nvPicPr>
          <p:cNvPr id="39" name="Image 38">
            <a:extLst>
              <a:ext uri="{FF2B5EF4-FFF2-40B4-BE49-F238E27FC236}">
                <a16:creationId xmlns:a16="http://schemas.microsoft.com/office/drawing/2014/main" id="{6932391A-8D6F-4159-380B-8ADF579E65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0930" y="376038"/>
            <a:ext cx="1542622" cy="532682"/>
          </a:xfrm>
          <a:prstGeom prst="rect">
            <a:avLst/>
          </a:prstGeom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A84DF6DD-7351-09A7-BD75-F0B43BFA48B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49698" y="6093296"/>
            <a:ext cx="509910" cy="178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5699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tablissement - Fr -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D3FF194D-9FA7-0B41-9B27-B9F204345A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66226" y="3151530"/>
            <a:ext cx="5832433" cy="1816100"/>
          </a:xfrm>
        </p:spPr>
        <p:txBody>
          <a:bodyPr>
            <a:noAutofit/>
          </a:bodyPr>
          <a:lstStyle>
            <a:lvl1pPr marL="0" indent="0">
              <a:lnSpc>
                <a:spcPts val="6500"/>
              </a:lnSpc>
              <a:buNone/>
              <a:defRPr sz="7300" b="1" spc="300">
                <a:solidFill>
                  <a:schemeClr val="bg1"/>
                </a:solidFill>
                <a:latin typeface="Ando Bold" pitchFamily="2" charset="0"/>
              </a:defRPr>
            </a:lvl1pPr>
          </a:lstStyle>
          <a:p>
            <a:pPr lvl="0"/>
            <a:r>
              <a:rPr lang="fr-FR" dirty="0"/>
              <a:t>TITRE </a:t>
            </a:r>
            <a:br>
              <a:rPr lang="fr-FR" dirty="0"/>
            </a:br>
            <a:r>
              <a:rPr lang="fr-FR" dirty="0"/>
              <a:t>PRÉSENTATION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8DFBD843-15AE-804E-9FCA-84BBD964AB25}"/>
              </a:ext>
            </a:extLst>
          </p:cNvPr>
          <p:cNvCxnSpPr/>
          <p:nvPr userDrawn="1"/>
        </p:nvCxnSpPr>
        <p:spPr>
          <a:xfrm>
            <a:off x="5165123" y="5078628"/>
            <a:ext cx="568410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3138A68F-20BE-1B41-BE21-093A5214BC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561438" y="5189627"/>
            <a:ext cx="9968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0E6747-10C3-C04A-B75F-B9D3B6181600}" type="datetime1">
              <a:rPr lang="fr-FR" smtClean="0"/>
              <a:t>26/11/2024</a:t>
            </a:fld>
            <a:endParaRPr lang="fr-FR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6A2D165D-1FBA-4346-BF00-A69E2E23F9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66226" y="5189627"/>
            <a:ext cx="1495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Lorraine INP </a:t>
            </a:r>
          </a:p>
        </p:txBody>
      </p:sp>
    </p:spTree>
    <p:extLst>
      <p:ext uri="{BB962C8B-B14F-4D97-AF65-F5344CB8AC3E}">
        <p14:creationId xmlns:p14="http://schemas.microsoft.com/office/powerpoint/2010/main" val="12373061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tablissement - Fr - Titre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8A13F2A0-6E15-E764-4743-90FA66CF40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1536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04D9C01-A874-26D2-7157-FB4CD65D3F2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A2D46">
              <a:alpha val="8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du texte 12">
            <a:extLst>
              <a:ext uri="{FF2B5EF4-FFF2-40B4-BE49-F238E27FC236}">
                <a16:creationId xmlns:a16="http://schemas.microsoft.com/office/drawing/2014/main" id="{281F94CC-51DD-6F17-1472-7AE32703273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65996" y="2783072"/>
            <a:ext cx="4149725" cy="26733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8800"/>
              </a:lnSpc>
              <a:buNone/>
              <a:defRPr sz="10100" b="0" spc="300">
                <a:solidFill>
                  <a:schemeClr val="bg1"/>
                </a:solidFill>
                <a:latin typeface="Ando Bold" pitchFamily="2" charset="0"/>
              </a:defRPr>
            </a:lvl1pPr>
          </a:lstStyle>
          <a:p>
            <a:pPr lvl="0"/>
            <a:r>
              <a:rPr lang="fr-FR" dirty="0"/>
              <a:t>TITRE PARTIE</a:t>
            </a: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09F115C9-ECF4-8FBA-10F8-17E27C380D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60382" y="6289916"/>
            <a:ext cx="967154" cy="365125"/>
          </a:xfrm>
          <a:prstGeom prst="rect">
            <a:avLst/>
          </a:prstGeom>
        </p:spPr>
        <p:txBody>
          <a:bodyPr/>
          <a:lstStyle/>
          <a:p>
            <a:fld id="{C4888C54-99A6-6645-BE2D-AAA62A347654}" type="datetime1">
              <a:rPr lang="fr-FR" smtClean="0"/>
              <a:t>26/11/2024</a:t>
            </a:fld>
            <a:endParaRPr lang="fr-FR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A60DA188-6828-5B7D-F2BC-C37AD3E2C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45582" y="6289915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Lorraine INP </a:t>
            </a:r>
          </a:p>
        </p:txBody>
      </p:sp>
    </p:spTree>
    <p:extLst>
      <p:ext uri="{BB962C8B-B14F-4D97-AF65-F5344CB8AC3E}">
        <p14:creationId xmlns:p14="http://schemas.microsoft.com/office/powerpoint/2010/main" val="13893081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y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raphique 23">
            <a:extLst>
              <a:ext uri="{FF2B5EF4-FFF2-40B4-BE49-F238E27FC236}">
                <a16:creationId xmlns:a16="http://schemas.microsoft.com/office/drawing/2014/main" id="{B7CDB21D-3F0C-DB4F-9739-E0907344F17A}"/>
              </a:ext>
            </a:extLst>
          </p:cNvPr>
          <p:cNvSpPr/>
          <p:nvPr userDrawn="1"/>
        </p:nvSpPr>
        <p:spPr>
          <a:xfrm>
            <a:off x="8805830" y="411962"/>
            <a:ext cx="2990769" cy="2926681"/>
          </a:xfrm>
          <a:custGeom>
            <a:avLst/>
            <a:gdLst>
              <a:gd name="connsiteX0" fmla="*/ 2492026 w 2667000"/>
              <a:gd name="connsiteY0" fmla="*/ 1779651 h 2609850"/>
              <a:gd name="connsiteX1" fmla="*/ 2667857 w 2667000"/>
              <a:gd name="connsiteY1" fmla="*/ 2170367 h 2609850"/>
              <a:gd name="connsiteX2" fmla="*/ 2667857 w 2667000"/>
              <a:gd name="connsiteY2" fmla="*/ 2609660 h 2609850"/>
              <a:gd name="connsiteX3" fmla="*/ 182975 w 2667000"/>
              <a:gd name="connsiteY3" fmla="*/ 837248 h 2609850"/>
              <a:gd name="connsiteX4" fmla="*/ 7144 w 2667000"/>
              <a:gd name="connsiteY4" fmla="*/ 446437 h 2609850"/>
              <a:gd name="connsiteX5" fmla="*/ 7144 w 2667000"/>
              <a:gd name="connsiteY5" fmla="*/ 7144 h 2609850"/>
              <a:gd name="connsiteX6" fmla="*/ 2492026 w 2667000"/>
              <a:gd name="connsiteY6" fmla="*/ 1779651 h 260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67000" h="2609850">
                <a:moveTo>
                  <a:pt x="2492026" y="1779651"/>
                </a:moveTo>
                <a:cubicBezTo>
                  <a:pt x="2589181" y="1848898"/>
                  <a:pt x="2667857" y="2023872"/>
                  <a:pt x="2667857" y="2170367"/>
                </a:cubicBezTo>
                <a:lnTo>
                  <a:pt x="2667857" y="2609660"/>
                </a:lnTo>
                <a:lnTo>
                  <a:pt x="182975" y="837248"/>
                </a:lnTo>
                <a:cubicBezTo>
                  <a:pt x="85916" y="768001"/>
                  <a:pt x="7144" y="593027"/>
                  <a:pt x="7144" y="446437"/>
                </a:cubicBezTo>
                <a:lnTo>
                  <a:pt x="7144" y="7144"/>
                </a:lnTo>
                <a:lnTo>
                  <a:pt x="2492026" y="17796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fr-FR" sz="1351">
              <a:solidFill>
                <a:srgbClr val="003366"/>
              </a:solidFill>
            </a:endParaRPr>
          </a:p>
        </p:txBody>
      </p:sp>
      <p:sp>
        <p:nvSpPr>
          <p:cNvPr id="16" name="Forme libre : forme 12">
            <a:extLst>
              <a:ext uri="{FF2B5EF4-FFF2-40B4-BE49-F238E27FC236}">
                <a16:creationId xmlns:a16="http://schemas.microsoft.com/office/drawing/2014/main" id="{9B95420D-B663-3248-830D-E7EB74BDCD25}"/>
              </a:ext>
            </a:extLst>
          </p:cNvPr>
          <p:cNvSpPr/>
          <p:nvPr userDrawn="1"/>
        </p:nvSpPr>
        <p:spPr>
          <a:xfrm>
            <a:off x="10275133" y="3429002"/>
            <a:ext cx="1904683" cy="2595993"/>
          </a:xfrm>
          <a:custGeom>
            <a:avLst/>
            <a:gdLst>
              <a:gd name="connsiteX0" fmla="*/ 0 w 1904683"/>
              <a:gd name="connsiteY0" fmla="*/ 0 h 2595993"/>
              <a:gd name="connsiteX1" fmla="*/ 1904683 w 1904683"/>
              <a:gd name="connsiteY1" fmla="*/ 1358641 h 2595993"/>
              <a:gd name="connsiteX2" fmla="*/ 1904683 w 1904683"/>
              <a:gd name="connsiteY2" fmla="*/ 2595993 h 2595993"/>
              <a:gd name="connsiteX3" fmla="*/ 308757 w 1904683"/>
              <a:gd name="connsiteY3" fmla="*/ 1457654 h 2595993"/>
              <a:gd name="connsiteX4" fmla="*/ 0 w 1904683"/>
              <a:gd name="connsiteY4" fmla="*/ 771394 h 2595993"/>
              <a:gd name="connsiteX5" fmla="*/ 0 w 1904683"/>
              <a:gd name="connsiteY5" fmla="*/ 0 h 2595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4683" h="2595993">
                <a:moveTo>
                  <a:pt x="0" y="0"/>
                </a:moveTo>
                <a:lnTo>
                  <a:pt x="1904683" y="1358641"/>
                </a:lnTo>
                <a:lnTo>
                  <a:pt x="1904683" y="2595993"/>
                </a:lnTo>
                <a:lnTo>
                  <a:pt x="308757" y="1457654"/>
                </a:lnTo>
                <a:cubicBezTo>
                  <a:pt x="138323" y="1336057"/>
                  <a:pt x="0" y="1028804"/>
                  <a:pt x="0" y="771394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fr-FR" sz="1351" dirty="0">
              <a:solidFill>
                <a:srgbClr val="003366"/>
              </a:solidFill>
            </a:endParaRPr>
          </a:p>
        </p:txBody>
      </p:sp>
      <p:sp>
        <p:nvSpPr>
          <p:cNvPr id="17" name="Forme libre : forme 12">
            <a:extLst>
              <a:ext uri="{FF2B5EF4-FFF2-40B4-BE49-F238E27FC236}">
                <a16:creationId xmlns:a16="http://schemas.microsoft.com/office/drawing/2014/main" id="{C843B07D-02BD-364D-933A-BE4A251DB5AF}"/>
              </a:ext>
            </a:extLst>
          </p:cNvPr>
          <p:cNvSpPr/>
          <p:nvPr userDrawn="1"/>
        </p:nvSpPr>
        <p:spPr>
          <a:xfrm>
            <a:off x="11470069" y="1383324"/>
            <a:ext cx="721931" cy="983957"/>
          </a:xfrm>
          <a:custGeom>
            <a:avLst/>
            <a:gdLst>
              <a:gd name="connsiteX0" fmla="*/ 0 w 1904683"/>
              <a:gd name="connsiteY0" fmla="*/ 0 h 2595993"/>
              <a:gd name="connsiteX1" fmla="*/ 1904683 w 1904683"/>
              <a:gd name="connsiteY1" fmla="*/ 1358641 h 2595993"/>
              <a:gd name="connsiteX2" fmla="*/ 1904683 w 1904683"/>
              <a:gd name="connsiteY2" fmla="*/ 2595993 h 2595993"/>
              <a:gd name="connsiteX3" fmla="*/ 308757 w 1904683"/>
              <a:gd name="connsiteY3" fmla="*/ 1457654 h 2595993"/>
              <a:gd name="connsiteX4" fmla="*/ 0 w 1904683"/>
              <a:gd name="connsiteY4" fmla="*/ 771394 h 2595993"/>
              <a:gd name="connsiteX5" fmla="*/ 0 w 1904683"/>
              <a:gd name="connsiteY5" fmla="*/ 0 h 2595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4683" h="2595993">
                <a:moveTo>
                  <a:pt x="0" y="0"/>
                </a:moveTo>
                <a:lnTo>
                  <a:pt x="1904683" y="1358641"/>
                </a:lnTo>
                <a:lnTo>
                  <a:pt x="1904683" y="2595993"/>
                </a:lnTo>
                <a:lnTo>
                  <a:pt x="308757" y="1457654"/>
                </a:lnTo>
                <a:cubicBezTo>
                  <a:pt x="138323" y="1336057"/>
                  <a:pt x="0" y="1028804"/>
                  <a:pt x="0" y="771394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fr-FR" sz="1351">
              <a:solidFill>
                <a:srgbClr val="003366"/>
              </a:solidFill>
            </a:endParaRPr>
          </a:p>
        </p:txBody>
      </p:sp>
      <p:sp>
        <p:nvSpPr>
          <p:cNvPr id="18" name="Graphique 23">
            <a:extLst>
              <a:ext uri="{FF2B5EF4-FFF2-40B4-BE49-F238E27FC236}">
                <a16:creationId xmlns:a16="http://schemas.microsoft.com/office/drawing/2014/main" id="{511249DB-563D-A740-B63C-BAE54F1ADE26}"/>
              </a:ext>
            </a:extLst>
          </p:cNvPr>
          <p:cNvSpPr/>
          <p:nvPr userDrawn="1"/>
        </p:nvSpPr>
        <p:spPr>
          <a:xfrm>
            <a:off x="8472265" y="4453453"/>
            <a:ext cx="1326123" cy="1297707"/>
          </a:xfrm>
          <a:custGeom>
            <a:avLst/>
            <a:gdLst>
              <a:gd name="connsiteX0" fmla="*/ 2492026 w 2667000"/>
              <a:gd name="connsiteY0" fmla="*/ 1779651 h 2609850"/>
              <a:gd name="connsiteX1" fmla="*/ 2667857 w 2667000"/>
              <a:gd name="connsiteY1" fmla="*/ 2170367 h 2609850"/>
              <a:gd name="connsiteX2" fmla="*/ 2667857 w 2667000"/>
              <a:gd name="connsiteY2" fmla="*/ 2609660 h 2609850"/>
              <a:gd name="connsiteX3" fmla="*/ 182975 w 2667000"/>
              <a:gd name="connsiteY3" fmla="*/ 837248 h 2609850"/>
              <a:gd name="connsiteX4" fmla="*/ 7144 w 2667000"/>
              <a:gd name="connsiteY4" fmla="*/ 446437 h 2609850"/>
              <a:gd name="connsiteX5" fmla="*/ 7144 w 2667000"/>
              <a:gd name="connsiteY5" fmla="*/ 7144 h 2609850"/>
              <a:gd name="connsiteX6" fmla="*/ 2492026 w 2667000"/>
              <a:gd name="connsiteY6" fmla="*/ 1779651 h 260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67000" h="2609850">
                <a:moveTo>
                  <a:pt x="2492026" y="1779651"/>
                </a:moveTo>
                <a:cubicBezTo>
                  <a:pt x="2589181" y="1848898"/>
                  <a:pt x="2667857" y="2023872"/>
                  <a:pt x="2667857" y="2170367"/>
                </a:cubicBezTo>
                <a:lnTo>
                  <a:pt x="2667857" y="2609660"/>
                </a:lnTo>
                <a:lnTo>
                  <a:pt x="182975" y="837248"/>
                </a:lnTo>
                <a:cubicBezTo>
                  <a:pt x="85916" y="768001"/>
                  <a:pt x="7144" y="593027"/>
                  <a:pt x="7144" y="446437"/>
                </a:cubicBezTo>
                <a:lnTo>
                  <a:pt x="7144" y="7144"/>
                </a:lnTo>
                <a:lnTo>
                  <a:pt x="2492026" y="17796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fr-FR" sz="1351">
              <a:solidFill>
                <a:srgbClr val="003366"/>
              </a:solidFill>
            </a:endParaRPr>
          </a:p>
        </p:txBody>
      </p:sp>
      <p:sp>
        <p:nvSpPr>
          <p:cNvPr id="19" name="Forme libre : forme 12">
            <a:extLst>
              <a:ext uri="{FF2B5EF4-FFF2-40B4-BE49-F238E27FC236}">
                <a16:creationId xmlns:a16="http://schemas.microsoft.com/office/drawing/2014/main" id="{814A45AD-A882-6346-99FD-CA811B3C3091}"/>
              </a:ext>
            </a:extLst>
          </p:cNvPr>
          <p:cNvSpPr/>
          <p:nvPr userDrawn="1"/>
        </p:nvSpPr>
        <p:spPr>
          <a:xfrm rot="10800000">
            <a:off x="0" y="87924"/>
            <a:ext cx="623392" cy="849653"/>
          </a:xfrm>
          <a:custGeom>
            <a:avLst/>
            <a:gdLst>
              <a:gd name="connsiteX0" fmla="*/ 0 w 1904683"/>
              <a:gd name="connsiteY0" fmla="*/ 0 h 2595993"/>
              <a:gd name="connsiteX1" fmla="*/ 1904683 w 1904683"/>
              <a:gd name="connsiteY1" fmla="*/ 1358641 h 2595993"/>
              <a:gd name="connsiteX2" fmla="*/ 1904683 w 1904683"/>
              <a:gd name="connsiteY2" fmla="*/ 2595993 h 2595993"/>
              <a:gd name="connsiteX3" fmla="*/ 308757 w 1904683"/>
              <a:gd name="connsiteY3" fmla="*/ 1457654 h 2595993"/>
              <a:gd name="connsiteX4" fmla="*/ 0 w 1904683"/>
              <a:gd name="connsiteY4" fmla="*/ 771394 h 2595993"/>
              <a:gd name="connsiteX5" fmla="*/ 0 w 1904683"/>
              <a:gd name="connsiteY5" fmla="*/ 0 h 2595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4683" h="2595993">
                <a:moveTo>
                  <a:pt x="0" y="0"/>
                </a:moveTo>
                <a:lnTo>
                  <a:pt x="1904683" y="1358641"/>
                </a:lnTo>
                <a:lnTo>
                  <a:pt x="1904683" y="2595993"/>
                </a:lnTo>
                <a:lnTo>
                  <a:pt x="308757" y="1457654"/>
                </a:lnTo>
                <a:cubicBezTo>
                  <a:pt x="138323" y="1336057"/>
                  <a:pt x="0" y="1028804"/>
                  <a:pt x="0" y="771394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fr-FR" sz="1351">
              <a:solidFill>
                <a:srgbClr val="003366"/>
              </a:solidFill>
            </a:endParaRPr>
          </a:p>
        </p:txBody>
      </p:sp>
      <p:sp>
        <p:nvSpPr>
          <p:cNvPr id="26" name="Espace réservé de la date 3">
            <a:extLst>
              <a:ext uri="{FF2B5EF4-FFF2-40B4-BE49-F238E27FC236}">
                <a16:creationId xmlns:a16="http://schemas.microsoft.com/office/drawing/2014/main" id="{AE3F83E4-4478-D648-8ECB-7FDA676B1DE1}"/>
              </a:ext>
            </a:extLst>
          </p:cNvPr>
          <p:cNvSpPr txBox="1">
            <a:spLocks/>
          </p:cNvSpPr>
          <p:nvPr userDrawn="1"/>
        </p:nvSpPr>
        <p:spPr>
          <a:xfrm>
            <a:off x="9838944" y="6517554"/>
            <a:ext cx="2133600" cy="261937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685783" rtl="0" eaLnBrk="1" latinLnBrk="0" hangingPunct="1">
              <a:defRPr sz="800" kern="120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342892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83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675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566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457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348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40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132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1067" dirty="0">
                <a:solidFill>
                  <a:schemeClr val="bg1"/>
                </a:solidFill>
              </a:rPr>
              <a:t>//  </a:t>
            </a:r>
            <a:fld id="{18A995EA-4E48-44AF-AC4A-9FDDF5FE50B4}" type="slidenum">
              <a:rPr lang="fr-FR" sz="1067" smtClean="0">
                <a:solidFill>
                  <a:schemeClr val="bg1"/>
                </a:solidFill>
              </a:rPr>
              <a:pPr>
                <a:defRPr/>
              </a:pPr>
              <a:t>‹N°›</a:t>
            </a:fld>
            <a:endParaRPr lang="fr-FR" sz="1067" dirty="0">
              <a:solidFill>
                <a:schemeClr val="bg1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ED6BB04-109D-0450-E640-43A164FDA9BC}"/>
              </a:ext>
            </a:extLst>
          </p:cNvPr>
          <p:cNvSpPr txBox="1"/>
          <p:nvPr userDrawn="1"/>
        </p:nvSpPr>
        <p:spPr>
          <a:xfrm>
            <a:off x="1075973" y="2059800"/>
            <a:ext cx="172819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0" b="1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1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7D25751-20FE-DF3E-9F62-9FDD5E476848}"/>
              </a:ext>
            </a:extLst>
          </p:cNvPr>
          <p:cNvSpPr txBox="1"/>
          <p:nvPr userDrawn="1"/>
        </p:nvSpPr>
        <p:spPr>
          <a:xfrm>
            <a:off x="2802091" y="2564904"/>
            <a:ext cx="4536504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51" b="1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TITRE CHAPITRE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0DE71C7-3604-12AB-B778-F6F734E7DD1E}"/>
              </a:ext>
            </a:extLst>
          </p:cNvPr>
          <p:cNvSpPr txBox="1"/>
          <p:nvPr userDrawn="1"/>
        </p:nvSpPr>
        <p:spPr>
          <a:xfrm>
            <a:off x="2831235" y="3177896"/>
            <a:ext cx="44644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Sous-titre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Sous-titre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Sous-titre</a:t>
            </a:r>
          </a:p>
          <a:p>
            <a:endParaRPr lang="fr-FR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8822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7CB317-36AD-4FD0-A5D7-70E30575AF96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6" name="Espace réservé de la date 3">
            <a:extLst>
              <a:ext uri="{FF2B5EF4-FFF2-40B4-BE49-F238E27FC236}">
                <a16:creationId xmlns:a16="http://schemas.microsoft.com/office/drawing/2014/main" id="{F61B3035-A038-4345-B4F6-59533BB44E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1FA4B939-5938-4EB5-A7B3-9C35FCB9D8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pic>
        <p:nvPicPr>
          <p:cNvPr id="39" name="Image 38">
            <a:extLst>
              <a:ext uri="{FF2B5EF4-FFF2-40B4-BE49-F238E27FC236}">
                <a16:creationId xmlns:a16="http://schemas.microsoft.com/office/drawing/2014/main" id="{E3C0980D-4E4E-F597-023A-0E524F2B7E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28448" y="5733256"/>
            <a:ext cx="1542622" cy="532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1823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re de sec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560382" y="6289916"/>
            <a:ext cx="967154" cy="365125"/>
          </a:xfrm>
        </p:spPr>
        <p:txBody>
          <a:bodyPr/>
          <a:lstStyle/>
          <a:p>
            <a:fld id="{C4888C54-99A6-6645-BE2D-AAA62A347654}" type="datetime1">
              <a:rPr lang="fr-FR" smtClean="0"/>
              <a:t>26/11/2024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445582" y="6289915"/>
            <a:ext cx="4114800" cy="365125"/>
          </a:xfrm>
        </p:spPr>
        <p:txBody>
          <a:bodyPr/>
          <a:lstStyle/>
          <a:p>
            <a:r>
              <a:rPr lang="fr-FR" dirty="0"/>
              <a:t>Lorraine INP 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0A7E8334-9555-9146-972F-A2A47EF839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01043" y="421542"/>
            <a:ext cx="3810000" cy="269875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Titre partie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19DB5349-D141-6646-8819-7204D26C7F8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01043" y="1371600"/>
            <a:ext cx="4230688" cy="750521"/>
          </a:xfrm>
        </p:spPr>
        <p:txBody>
          <a:bodyPr>
            <a:normAutofit/>
          </a:bodyPr>
          <a:lstStyle>
            <a:lvl1pPr marL="0" indent="0">
              <a:lnSpc>
                <a:spcPts val="6000"/>
              </a:lnSpc>
              <a:buNone/>
              <a:defRPr sz="6600" spc="300">
                <a:solidFill>
                  <a:schemeClr val="bg1"/>
                </a:solidFill>
                <a:latin typeface="Ando Bold" pitchFamily="2" charset="0"/>
              </a:defRPr>
            </a:lvl1pPr>
          </a:lstStyle>
          <a:p>
            <a:pPr lvl="0"/>
            <a:r>
              <a:rPr lang="fr-FR" dirty="0"/>
              <a:t>TITRE PAGE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E337F8C4-B6E2-A14B-B0C2-4DA0DE92D54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01044" y="2122121"/>
            <a:ext cx="4230688" cy="503848"/>
          </a:xfrm>
        </p:spPr>
        <p:txBody>
          <a:bodyPr>
            <a:normAutofit/>
          </a:bodyPr>
          <a:lstStyle>
            <a:lvl1pPr marL="0" indent="0">
              <a:lnSpc>
                <a:spcPts val="3400"/>
              </a:lnSpc>
              <a:buNone/>
              <a:defRPr sz="3200" spc="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sous titre</a:t>
            </a:r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4645057D-F85B-4F41-A5C0-DDF1F26DD5E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01776" y="3130550"/>
            <a:ext cx="3809267" cy="2613025"/>
          </a:xfrm>
        </p:spPr>
        <p:txBody>
          <a:bodyPr>
            <a:normAutofit/>
          </a:bodyPr>
          <a:lstStyle>
            <a:lvl1pPr marL="0" indent="0">
              <a:lnSpc>
                <a:spcPts val="1600"/>
              </a:lnSpc>
              <a:buNone/>
              <a:defRPr sz="12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Quisque</a:t>
            </a:r>
            <a:r>
              <a:rPr lang="fr-FR" dirty="0"/>
              <a:t> </a:t>
            </a:r>
            <a:r>
              <a:rPr lang="fr-FR" dirty="0" err="1"/>
              <a:t>rhoncus</a:t>
            </a:r>
            <a:r>
              <a:rPr lang="fr-FR" dirty="0"/>
              <a:t> </a:t>
            </a:r>
            <a:r>
              <a:rPr lang="fr-FR" dirty="0" err="1"/>
              <a:t>facilisis</a:t>
            </a:r>
            <a:r>
              <a:rPr lang="fr-FR" dirty="0"/>
              <a:t> </a:t>
            </a:r>
            <a:r>
              <a:rPr lang="fr-FR" dirty="0" err="1"/>
              <a:t>tellus</a:t>
            </a:r>
            <a:r>
              <a:rPr lang="fr-FR" dirty="0"/>
              <a:t>,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iaculis</a:t>
            </a:r>
            <a:r>
              <a:rPr lang="fr-FR" dirty="0"/>
              <a:t> </a:t>
            </a:r>
            <a:r>
              <a:rPr lang="fr-FR" dirty="0" err="1"/>
              <a:t>tellus</a:t>
            </a:r>
            <a:r>
              <a:rPr lang="fr-FR" dirty="0"/>
              <a:t> </a:t>
            </a:r>
            <a:r>
              <a:rPr lang="fr-FR" dirty="0" err="1"/>
              <a:t>efficitur</a:t>
            </a:r>
            <a:r>
              <a:rPr lang="fr-FR" dirty="0"/>
              <a:t> </a:t>
            </a:r>
            <a:r>
              <a:rPr lang="fr-FR" dirty="0" err="1"/>
              <a:t>vel</a:t>
            </a:r>
            <a:r>
              <a:rPr lang="fr-FR" dirty="0"/>
              <a:t>. </a:t>
            </a:r>
          </a:p>
          <a:p>
            <a:pPr lvl="0"/>
            <a:r>
              <a:rPr lang="fr-FR" dirty="0"/>
              <a:t>Nam </a:t>
            </a:r>
            <a:r>
              <a:rPr lang="fr-FR" dirty="0" err="1"/>
              <a:t>maximus</a:t>
            </a:r>
            <a:r>
              <a:rPr lang="fr-FR" dirty="0"/>
              <a:t> </a:t>
            </a:r>
            <a:r>
              <a:rPr lang="fr-FR" dirty="0" err="1"/>
              <a:t>convallis</a:t>
            </a:r>
            <a:r>
              <a:rPr lang="fr-FR" dirty="0"/>
              <a:t> </a:t>
            </a:r>
            <a:r>
              <a:rPr lang="fr-FR" dirty="0" err="1"/>
              <a:t>dignissim</a:t>
            </a:r>
            <a:r>
              <a:rPr lang="fr-FR" dirty="0"/>
              <a:t>. </a:t>
            </a:r>
            <a:r>
              <a:rPr lang="fr-FR" dirty="0" err="1"/>
              <a:t>Donec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tortor</a:t>
            </a:r>
            <a:r>
              <a:rPr lang="fr-FR" dirty="0"/>
              <a:t>, </a:t>
            </a:r>
            <a:r>
              <a:rPr lang="fr-FR" dirty="0" err="1"/>
              <a:t>luctus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 non, </a:t>
            </a:r>
            <a:r>
              <a:rPr lang="fr-FR" dirty="0" err="1"/>
              <a:t>ornare</a:t>
            </a:r>
            <a:r>
              <a:rPr lang="fr-FR" dirty="0"/>
              <a:t> </a:t>
            </a:r>
            <a:r>
              <a:rPr lang="fr-FR" dirty="0" err="1"/>
              <a:t>tincidunt</a:t>
            </a:r>
            <a:r>
              <a:rPr lang="fr-FR" dirty="0"/>
              <a:t> nunc. Ut id </a:t>
            </a:r>
            <a:r>
              <a:rPr lang="fr-FR" dirty="0" err="1"/>
              <a:t>sem</a:t>
            </a:r>
            <a:r>
              <a:rPr lang="fr-FR" dirty="0"/>
              <a:t> </a:t>
            </a:r>
            <a:r>
              <a:rPr lang="fr-FR" dirty="0" err="1"/>
              <a:t>sagittis</a:t>
            </a:r>
            <a:r>
              <a:rPr lang="fr-FR" dirty="0"/>
              <a:t>, </a:t>
            </a:r>
            <a:r>
              <a:rPr lang="fr-FR" dirty="0" err="1"/>
              <a:t>lacinia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non, tristique </a:t>
            </a:r>
            <a:r>
              <a:rPr lang="fr-FR" dirty="0" err="1"/>
              <a:t>orci</a:t>
            </a:r>
            <a:r>
              <a:rPr lang="fr-FR" dirty="0"/>
              <a:t>. In </a:t>
            </a:r>
            <a:r>
              <a:rPr lang="fr-FR" dirty="0" err="1"/>
              <a:t>vulputate</a:t>
            </a:r>
            <a:r>
              <a:rPr lang="fr-FR" dirty="0"/>
              <a:t> </a:t>
            </a:r>
            <a:r>
              <a:rPr lang="fr-FR" dirty="0" err="1"/>
              <a:t>luctus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facilisis</a:t>
            </a:r>
            <a:r>
              <a:rPr lang="fr-FR" dirty="0"/>
              <a:t>. Nam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risus</a:t>
            </a:r>
            <a:r>
              <a:rPr lang="fr-FR" dirty="0"/>
              <a:t> est. </a:t>
            </a:r>
            <a:r>
              <a:rPr lang="fr-FR" dirty="0" err="1"/>
              <a:t>Interdum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ante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primis</a:t>
            </a:r>
            <a:r>
              <a:rPr lang="fr-FR" dirty="0"/>
              <a:t> in </a:t>
            </a:r>
            <a:r>
              <a:rPr lang="fr-FR" dirty="0" err="1"/>
              <a:t>faucibus</a:t>
            </a:r>
            <a:r>
              <a:rPr lang="fr-FR" dirty="0"/>
              <a:t>. </a:t>
            </a:r>
            <a:r>
              <a:rPr lang="fr-FR" dirty="0" err="1"/>
              <a:t>Morbi</a:t>
            </a:r>
            <a:r>
              <a:rPr lang="fr-FR" dirty="0"/>
              <a:t> est </a:t>
            </a:r>
            <a:r>
              <a:rPr lang="fr-FR" dirty="0" err="1"/>
              <a:t>sem</a:t>
            </a:r>
            <a:r>
              <a:rPr lang="fr-FR" dirty="0"/>
              <a:t>, </a:t>
            </a:r>
            <a:r>
              <a:rPr lang="fr-FR" dirty="0" err="1"/>
              <a:t>faucibus</a:t>
            </a:r>
            <a:r>
              <a:rPr lang="fr-FR" dirty="0"/>
              <a:t> vitae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eget</a:t>
            </a:r>
            <a:r>
              <a:rPr lang="fr-FR" dirty="0"/>
              <a:t>, </a:t>
            </a:r>
            <a:r>
              <a:rPr lang="fr-FR" dirty="0" err="1"/>
              <a:t>fermentum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est. 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E70D178C-5C2E-4340-9B1E-7DB810145AB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03438" y="3130549"/>
            <a:ext cx="3809267" cy="2613025"/>
          </a:xfrm>
        </p:spPr>
        <p:txBody>
          <a:bodyPr>
            <a:normAutofit/>
          </a:bodyPr>
          <a:lstStyle>
            <a:lvl1pPr marL="0" indent="0">
              <a:lnSpc>
                <a:spcPts val="1600"/>
              </a:lnSpc>
              <a:buNone/>
              <a:defRPr sz="12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Quisque</a:t>
            </a:r>
            <a:r>
              <a:rPr lang="fr-FR" dirty="0"/>
              <a:t> </a:t>
            </a:r>
            <a:r>
              <a:rPr lang="fr-FR" dirty="0" err="1"/>
              <a:t>rhoncus</a:t>
            </a:r>
            <a:r>
              <a:rPr lang="fr-FR" dirty="0"/>
              <a:t> </a:t>
            </a:r>
            <a:r>
              <a:rPr lang="fr-FR" dirty="0" err="1"/>
              <a:t>facilisis</a:t>
            </a:r>
            <a:r>
              <a:rPr lang="fr-FR" dirty="0"/>
              <a:t> </a:t>
            </a:r>
            <a:r>
              <a:rPr lang="fr-FR" dirty="0" err="1"/>
              <a:t>tellus</a:t>
            </a:r>
            <a:r>
              <a:rPr lang="fr-FR" dirty="0"/>
              <a:t>,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iaculis</a:t>
            </a:r>
            <a:r>
              <a:rPr lang="fr-FR" dirty="0"/>
              <a:t> </a:t>
            </a:r>
            <a:r>
              <a:rPr lang="fr-FR" dirty="0" err="1"/>
              <a:t>tellus</a:t>
            </a:r>
            <a:r>
              <a:rPr lang="fr-FR" dirty="0"/>
              <a:t> </a:t>
            </a:r>
            <a:r>
              <a:rPr lang="fr-FR" dirty="0" err="1"/>
              <a:t>efficitur</a:t>
            </a:r>
            <a:r>
              <a:rPr lang="fr-FR" dirty="0"/>
              <a:t> </a:t>
            </a:r>
            <a:r>
              <a:rPr lang="fr-FR" dirty="0" err="1"/>
              <a:t>vel</a:t>
            </a:r>
            <a:r>
              <a:rPr lang="fr-FR" dirty="0"/>
              <a:t>. Nam </a:t>
            </a:r>
            <a:r>
              <a:rPr lang="fr-FR" dirty="0" err="1"/>
              <a:t>maximus</a:t>
            </a:r>
            <a:r>
              <a:rPr lang="fr-FR" dirty="0"/>
              <a:t> </a:t>
            </a:r>
            <a:r>
              <a:rPr lang="fr-FR" dirty="0" err="1"/>
              <a:t>convallis</a:t>
            </a:r>
            <a:r>
              <a:rPr lang="fr-FR" dirty="0"/>
              <a:t> </a:t>
            </a:r>
            <a:r>
              <a:rPr lang="fr-FR" dirty="0" err="1"/>
              <a:t>dignissim</a:t>
            </a:r>
            <a:r>
              <a:rPr lang="fr-FR" dirty="0"/>
              <a:t>. </a:t>
            </a:r>
            <a:r>
              <a:rPr lang="fr-FR" dirty="0" err="1"/>
              <a:t>Donec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tortor</a:t>
            </a:r>
            <a:r>
              <a:rPr lang="fr-FR" dirty="0"/>
              <a:t>, </a:t>
            </a:r>
            <a:r>
              <a:rPr lang="fr-FR" dirty="0" err="1"/>
              <a:t>luctus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 non, </a:t>
            </a:r>
            <a:r>
              <a:rPr lang="fr-FR" dirty="0" err="1"/>
              <a:t>ornare</a:t>
            </a:r>
            <a:r>
              <a:rPr lang="fr-FR" dirty="0"/>
              <a:t> </a:t>
            </a:r>
            <a:r>
              <a:rPr lang="fr-FR" dirty="0" err="1"/>
              <a:t>tincidunt</a:t>
            </a:r>
            <a:r>
              <a:rPr lang="fr-FR" dirty="0"/>
              <a:t> nunc. Ut id </a:t>
            </a:r>
            <a:r>
              <a:rPr lang="fr-FR" dirty="0" err="1"/>
              <a:t>sem</a:t>
            </a:r>
            <a:r>
              <a:rPr lang="fr-FR" dirty="0"/>
              <a:t> </a:t>
            </a:r>
            <a:r>
              <a:rPr lang="fr-FR" dirty="0" err="1"/>
              <a:t>sagittis</a:t>
            </a:r>
            <a:r>
              <a:rPr lang="fr-FR" dirty="0"/>
              <a:t>, </a:t>
            </a:r>
            <a:r>
              <a:rPr lang="fr-FR" dirty="0" err="1"/>
              <a:t>lacinia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non, tristique </a:t>
            </a:r>
            <a:r>
              <a:rPr lang="fr-FR" dirty="0" err="1"/>
              <a:t>orci</a:t>
            </a:r>
            <a:r>
              <a:rPr lang="fr-FR" dirty="0"/>
              <a:t>. In </a:t>
            </a:r>
            <a:r>
              <a:rPr lang="fr-FR" dirty="0" err="1"/>
              <a:t>vulputate</a:t>
            </a:r>
            <a:r>
              <a:rPr lang="fr-FR" dirty="0"/>
              <a:t> </a:t>
            </a:r>
            <a:r>
              <a:rPr lang="fr-FR" dirty="0" err="1"/>
              <a:t>luctus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facilisis</a:t>
            </a:r>
            <a:r>
              <a:rPr lang="fr-FR" dirty="0"/>
              <a:t>. Nam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risus</a:t>
            </a:r>
            <a:r>
              <a:rPr lang="fr-FR" dirty="0"/>
              <a:t> est. </a:t>
            </a:r>
            <a:r>
              <a:rPr lang="fr-FR" dirty="0" err="1"/>
              <a:t>Interdum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ante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primis</a:t>
            </a:r>
            <a:r>
              <a:rPr lang="fr-FR" dirty="0"/>
              <a:t> in </a:t>
            </a:r>
            <a:r>
              <a:rPr lang="fr-FR" dirty="0" err="1"/>
              <a:t>faucibus</a:t>
            </a:r>
            <a:r>
              <a:rPr lang="fr-FR" dirty="0"/>
              <a:t>. </a:t>
            </a:r>
            <a:r>
              <a:rPr lang="fr-FR" dirty="0" err="1"/>
              <a:t>Morbi</a:t>
            </a:r>
            <a:r>
              <a:rPr lang="fr-FR" dirty="0"/>
              <a:t> est </a:t>
            </a:r>
            <a:r>
              <a:rPr lang="fr-FR" dirty="0" err="1"/>
              <a:t>sem</a:t>
            </a:r>
            <a:r>
              <a:rPr lang="fr-FR" dirty="0"/>
              <a:t>, </a:t>
            </a:r>
            <a:r>
              <a:rPr lang="fr-FR" dirty="0" err="1"/>
              <a:t>faucibus</a:t>
            </a:r>
            <a:r>
              <a:rPr lang="fr-FR" dirty="0"/>
              <a:t> vitae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eget</a:t>
            </a:r>
            <a:r>
              <a:rPr lang="fr-FR" dirty="0"/>
              <a:t>, </a:t>
            </a:r>
            <a:r>
              <a:rPr lang="fr-FR" dirty="0" err="1"/>
              <a:t>fermentum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est. </a:t>
            </a:r>
          </a:p>
        </p:txBody>
      </p:sp>
    </p:spTree>
    <p:extLst>
      <p:ext uri="{BB962C8B-B14F-4D97-AF65-F5344CB8AC3E}">
        <p14:creationId xmlns:p14="http://schemas.microsoft.com/office/powerpoint/2010/main" val="38970416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re de sec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0A7E8334-9555-9146-972F-A2A47EF839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01043" y="421542"/>
            <a:ext cx="3810000" cy="269875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Titre partie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19DB5349-D141-6646-8819-7204D26C7F8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01043" y="1371600"/>
            <a:ext cx="4230688" cy="750521"/>
          </a:xfrm>
        </p:spPr>
        <p:txBody>
          <a:bodyPr>
            <a:normAutofit/>
          </a:bodyPr>
          <a:lstStyle>
            <a:lvl1pPr marL="0" indent="0">
              <a:lnSpc>
                <a:spcPts val="6000"/>
              </a:lnSpc>
              <a:buNone/>
              <a:defRPr sz="6600" spc="300">
                <a:solidFill>
                  <a:schemeClr val="bg1"/>
                </a:solidFill>
                <a:latin typeface="Ando Bold" pitchFamily="2" charset="0"/>
              </a:defRPr>
            </a:lvl1pPr>
          </a:lstStyle>
          <a:p>
            <a:pPr lvl="0"/>
            <a:r>
              <a:rPr lang="fr-FR" dirty="0"/>
              <a:t>TITRE PAGE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E337F8C4-B6E2-A14B-B0C2-4DA0DE92D54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01044" y="2122121"/>
            <a:ext cx="4230688" cy="503848"/>
          </a:xfrm>
        </p:spPr>
        <p:txBody>
          <a:bodyPr>
            <a:normAutofit/>
          </a:bodyPr>
          <a:lstStyle>
            <a:lvl1pPr marL="0" indent="0">
              <a:lnSpc>
                <a:spcPts val="3400"/>
              </a:lnSpc>
              <a:buNone/>
              <a:defRPr sz="3200" spc="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sous titre</a:t>
            </a:r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4645057D-F85B-4F41-A5C0-DDF1F26DD5E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01776" y="3130550"/>
            <a:ext cx="3809267" cy="2613025"/>
          </a:xfrm>
        </p:spPr>
        <p:txBody>
          <a:bodyPr>
            <a:normAutofit/>
          </a:bodyPr>
          <a:lstStyle>
            <a:lvl1pPr marL="0" indent="0">
              <a:lnSpc>
                <a:spcPts val="1600"/>
              </a:lnSpc>
              <a:buNone/>
              <a:defRPr sz="12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Quisque</a:t>
            </a:r>
            <a:r>
              <a:rPr lang="fr-FR" dirty="0"/>
              <a:t> </a:t>
            </a:r>
            <a:r>
              <a:rPr lang="fr-FR" dirty="0" err="1"/>
              <a:t>rhoncus</a:t>
            </a:r>
            <a:r>
              <a:rPr lang="fr-FR" dirty="0"/>
              <a:t> </a:t>
            </a:r>
            <a:r>
              <a:rPr lang="fr-FR" dirty="0" err="1"/>
              <a:t>facilisis</a:t>
            </a:r>
            <a:r>
              <a:rPr lang="fr-FR" dirty="0"/>
              <a:t> </a:t>
            </a:r>
            <a:r>
              <a:rPr lang="fr-FR" dirty="0" err="1"/>
              <a:t>tellus</a:t>
            </a:r>
            <a:r>
              <a:rPr lang="fr-FR" dirty="0"/>
              <a:t>,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iaculis</a:t>
            </a:r>
            <a:r>
              <a:rPr lang="fr-FR" dirty="0"/>
              <a:t> </a:t>
            </a:r>
            <a:r>
              <a:rPr lang="fr-FR" dirty="0" err="1"/>
              <a:t>tellus</a:t>
            </a:r>
            <a:r>
              <a:rPr lang="fr-FR" dirty="0"/>
              <a:t> </a:t>
            </a:r>
            <a:r>
              <a:rPr lang="fr-FR" dirty="0" err="1"/>
              <a:t>efficitur</a:t>
            </a:r>
            <a:r>
              <a:rPr lang="fr-FR" dirty="0"/>
              <a:t> </a:t>
            </a:r>
            <a:r>
              <a:rPr lang="fr-FR" dirty="0" err="1"/>
              <a:t>vel</a:t>
            </a:r>
            <a:r>
              <a:rPr lang="fr-FR" dirty="0"/>
              <a:t>. </a:t>
            </a:r>
          </a:p>
          <a:p>
            <a:pPr lvl="0"/>
            <a:r>
              <a:rPr lang="fr-FR" dirty="0"/>
              <a:t>Nam </a:t>
            </a:r>
            <a:r>
              <a:rPr lang="fr-FR" dirty="0" err="1"/>
              <a:t>maximus</a:t>
            </a:r>
            <a:r>
              <a:rPr lang="fr-FR" dirty="0"/>
              <a:t> </a:t>
            </a:r>
            <a:r>
              <a:rPr lang="fr-FR" dirty="0" err="1"/>
              <a:t>convallis</a:t>
            </a:r>
            <a:r>
              <a:rPr lang="fr-FR" dirty="0"/>
              <a:t> </a:t>
            </a:r>
            <a:r>
              <a:rPr lang="fr-FR" dirty="0" err="1"/>
              <a:t>dignissim</a:t>
            </a:r>
            <a:r>
              <a:rPr lang="fr-FR" dirty="0"/>
              <a:t>. </a:t>
            </a:r>
            <a:r>
              <a:rPr lang="fr-FR" dirty="0" err="1"/>
              <a:t>Donec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tortor</a:t>
            </a:r>
            <a:r>
              <a:rPr lang="fr-FR" dirty="0"/>
              <a:t>, </a:t>
            </a:r>
            <a:r>
              <a:rPr lang="fr-FR" dirty="0" err="1"/>
              <a:t>luctus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 non, </a:t>
            </a:r>
            <a:r>
              <a:rPr lang="fr-FR" dirty="0" err="1"/>
              <a:t>ornare</a:t>
            </a:r>
            <a:r>
              <a:rPr lang="fr-FR" dirty="0"/>
              <a:t> </a:t>
            </a:r>
            <a:r>
              <a:rPr lang="fr-FR" dirty="0" err="1"/>
              <a:t>tincidunt</a:t>
            </a:r>
            <a:r>
              <a:rPr lang="fr-FR" dirty="0"/>
              <a:t> nunc. Ut id </a:t>
            </a:r>
            <a:r>
              <a:rPr lang="fr-FR" dirty="0" err="1"/>
              <a:t>sem</a:t>
            </a:r>
            <a:r>
              <a:rPr lang="fr-FR" dirty="0"/>
              <a:t> </a:t>
            </a:r>
            <a:r>
              <a:rPr lang="fr-FR" dirty="0" err="1"/>
              <a:t>sagittis</a:t>
            </a:r>
            <a:r>
              <a:rPr lang="fr-FR" dirty="0"/>
              <a:t>, </a:t>
            </a:r>
            <a:r>
              <a:rPr lang="fr-FR" dirty="0" err="1"/>
              <a:t>lacinia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non, tristique </a:t>
            </a:r>
            <a:r>
              <a:rPr lang="fr-FR" dirty="0" err="1"/>
              <a:t>orci</a:t>
            </a:r>
            <a:r>
              <a:rPr lang="fr-FR" dirty="0"/>
              <a:t>. In </a:t>
            </a:r>
            <a:r>
              <a:rPr lang="fr-FR" dirty="0" err="1"/>
              <a:t>vulputate</a:t>
            </a:r>
            <a:r>
              <a:rPr lang="fr-FR" dirty="0"/>
              <a:t> </a:t>
            </a:r>
            <a:r>
              <a:rPr lang="fr-FR" dirty="0" err="1"/>
              <a:t>luctus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facilisis</a:t>
            </a:r>
            <a:r>
              <a:rPr lang="fr-FR" dirty="0"/>
              <a:t>. Nam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risus</a:t>
            </a:r>
            <a:r>
              <a:rPr lang="fr-FR" dirty="0"/>
              <a:t> est. </a:t>
            </a:r>
            <a:r>
              <a:rPr lang="fr-FR" dirty="0" err="1"/>
              <a:t>Interdum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ante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primis</a:t>
            </a:r>
            <a:r>
              <a:rPr lang="fr-FR" dirty="0"/>
              <a:t> in </a:t>
            </a:r>
            <a:r>
              <a:rPr lang="fr-FR" dirty="0" err="1"/>
              <a:t>faucibus</a:t>
            </a:r>
            <a:r>
              <a:rPr lang="fr-FR" dirty="0"/>
              <a:t>. </a:t>
            </a:r>
            <a:r>
              <a:rPr lang="fr-FR" dirty="0" err="1"/>
              <a:t>Morbi</a:t>
            </a:r>
            <a:r>
              <a:rPr lang="fr-FR" dirty="0"/>
              <a:t> est </a:t>
            </a:r>
            <a:r>
              <a:rPr lang="fr-FR" dirty="0" err="1"/>
              <a:t>sem</a:t>
            </a:r>
            <a:r>
              <a:rPr lang="fr-FR" dirty="0"/>
              <a:t>, </a:t>
            </a:r>
            <a:r>
              <a:rPr lang="fr-FR" dirty="0" err="1"/>
              <a:t>faucibus</a:t>
            </a:r>
            <a:r>
              <a:rPr lang="fr-FR" dirty="0"/>
              <a:t> vitae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eget</a:t>
            </a:r>
            <a:r>
              <a:rPr lang="fr-FR" dirty="0"/>
              <a:t>, </a:t>
            </a:r>
            <a:r>
              <a:rPr lang="fr-FR" dirty="0" err="1"/>
              <a:t>fermentum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est. 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27BA9BD-3459-B24F-A250-263D2528441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78550" y="2122122"/>
            <a:ext cx="4302125" cy="3621454"/>
          </a:xfrm>
        </p:spPr>
        <p:txBody>
          <a:bodyPr/>
          <a:lstStyle/>
          <a:p>
            <a:endParaRPr lang="fr-FR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37810C1A-7749-3248-AA4E-5792F0DE21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60382" y="6289916"/>
            <a:ext cx="967154" cy="365125"/>
          </a:xfrm>
        </p:spPr>
        <p:txBody>
          <a:bodyPr/>
          <a:lstStyle/>
          <a:p>
            <a:fld id="{C4888C54-99A6-6645-BE2D-AAA62A347654}" type="datetime1">
              <a:rPr lang="fr-FR" smtClean="0"/>
              <a:t>26/11/2024</a:t>
            </a:fld>
            <a:endParaRPr lang="fr-FR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6585E62-5198-AA48-A62C-D93D9008D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45582" y="6289915"/>
            <a:ext cx="4114800" cy="365125"/>
          </a:xfrm>
        </p:spPr>
        <p:txBody>
          <a:bodyPr/>
          <a:lstStyle/>
          <a:p>
            <a:r>
              <a:rPr lang="fr-FR" dirty="0"/>
              <a:t>Lorraine INP </a:t>
            </a:r>
          </a:p>
        </p:txBody>
      </p:sp>
    </p:spTree>
    <p:extLst>
      <p:ext uri="{BB962C8B-B14F-4D97-AF65-F5344CB8AC3E}">
        <p14:creationId xmlns:p14="http://schemas.microsoft.com/office/powerpoint/2010/main" val="886089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3 (avec pied de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C0C749-1663-4AAA-A23A-02C868F1A85D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1" name="Espace réservé de la date 3">
            <a:extLst>
              <a:ext uri="{FF2B5EF4-FFF2-40B4-BE49-F238E27FC236}">
                <a16:creationId xmlns:a16="http://schemas.microsoft.com/office/drawing/2014/main" id="{6C9AD06C-2E35-4690-9C66-C85620E9FB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3057730D-33D3-4E01-89F1-F172E4714D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pic>
        <p:nvPicPr>
          <p:cNvPr id="39" name="Image 38">
            <a:extLst>
              <a:ext uri="{FF2B5EF4-FFF2-40B4-BE49-F238E27FC236}">
                <a16:creationId xmlns:a16="http://schemas.microsoft.com/office/drawing/2014/main" id="{6932391A-8D6F-4159-380B-8ADF579E65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0930" y="376038"/>
            <a:ext cx="1542622" cy="532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410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tablissement - Fr -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CAF11EC-9C50-4545-BB9D-800FC218D9E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3352" y="260648"/>
            <a:ext cx="1308542" cy="45225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85A14F7-79BE-44F1-BE14-57FAD9BF1C2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04512" y="6273874"/>
            <a:ext cx="1281025" cy="467494"/>
          </a:xfrm>
          <a:prstGeom prst="rect">
            <a:avLst/>
          </a:prstGeom>
        </p:spPr>
      </p:pic>
      <p:sp>
        <p:nvSpPr>
          <p:cNvPr id="6" name="Graphique 23">
            <a:extLst>
              <a:ext uri="{FF2B5EF4-FFF2-40B4-BE49-F238E27FC236}">
                <a16:creationId xmlns:a16="http://schemas.microsoft.com/office/drawing/2014/main" id="{8150F166-28A3-4E19-AA58-9F581AEC33D2}"/>
              </a:ext>
            </a:extLst>
          </p:cNvPr>
          <p:cNvSpPr/>
          <p:nvPr userDrawn="1"/>
        </p:nvSpPr>
        <p:spPr>
          <a:xfrm>
            <a:off x="-1536848" y="2759083"/>
            <a:ext cx="1800200" cy="1758490"/>
          </a:xfrm>
          <a:custGeom>
            <a:avLst/>
            <a:gdLst>
              <a:gd name="connsiteX0" fmla="*/ 2492026 w 2667000"/>
              <a:gd name="connsiteY0" fmla="*/ 1779651 h 2609850"/>
              <a:gd name="connsiteX1" fmla="*/ 2667857 w 2667000"/>
              <a:gd name="connsiteY1" fmla="*/ 2170367 h 2609850"/>
              <a:gd name="connsiteX2" fmla="*/ 2667857 w 2667000"/>
              <a:gd name="connsiteY2" fmla="*/ 2609660 h 2609850"/>
              <a:gd name="connsiteX3" fmla="*/ 182975 w 2667000"/>
              <a:gd name="connsiteY3" fmla="*/ 837248 h 2609850"/>
              <a:gd name="connsiteX4" fmla="*/ 7144 w 2667000"/>
              <a:gd name="connsiteY4" fmla="*/ 446437 h 2609850"/>
              <a:gd name="connsiteX5" fmla="*/ 7144 w 2667000"/>
              <a:gd name="connsiteY5" fmla="*/ 7144 h 2609850"/>
              <a:gd name="connsiteX6" fmla="*/ 2492026 w 2667000"/>
              <a:gd name="connsiteY6" fmla="*/ 1779651 h 260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67000" h="2609850">
                <a:moveTo>
                  <a:pt x="2492026" y="1779651"/>
                </a:moveTo>
                <a:cubicBezTo>
                  <a:pt x="2589181" y="1848898"/>
                  <a:pt x="2667857" y="2023872"/>
                  <a:pt x="2667857" y="2170367"/>
                </a:cubicBezTo>
                <a:lnTo>
                  <a:pt x="2667857" y="2609660"/>
                </a:lnTo>
                <a:lnTo>
                  <a:pt x="182975" y="837248"/>
                </a:lnTo>
                <a:cubicBezTo>
                  <a:pt x="85916" y="768001"/>
                  <a:pt x="7144" y="593027"/>
                  <a:pt x="7144" y="446437"/>
                </a:cubicBezTo>
                <a:lnTo>
                  <a:pt x="7144" y="7144"/>
                </a:lnTo>
                <a:lnTo>
                  <a:pt x="2492026" y="17796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fr-FR" sz="3200">
              <a:solidFill>
                <a:srgbClr val="003366"/>
              </a:solidFill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372E2CB7-7016-4A59-9611-A3A07AE872D4}"/>
              </a:ext>
            </a:extLst>
          </p:cNvPr>
          <p:cNvSpPr/>
          <p:nvPr userDrawn="1"/>
        </p:nvSpPr>
        <p:spPr>
          <a:xfrm flipH="1" flipV="1">
            <a:off x="-1680864" y="3192635"/>
            <a:ext cx="1872208" cy="2551732"/>
          </a:xfrm>
          <a:custGeom>
            <a:avLst/>
            <a:gdLst>
              <a:gd name="connsiteX0" fmla="*/ 0 w 1904683"/>
              <a:gd name="connsiteY0" fmla="*/ 0 h 2595993"/>
              <a:gd name="connsiteX1" fmla="*/ 1904683 w 1904683"/>
              <a:gd name="connsiteY1" fmla="*/ 1358641 h 2595993"/>
              <a:gd name="connsiteX2" fmla="*/ 1904683 w 1904683"/>
              <a:gd name="connsiteY2" fmla="*/ 2595993 h 2595993"/>
              <a:gd name="connsiteX3" fmla="*/ 308757 w 1904683"/>
              <a:gd name="connsiteY3" fmla="*/ 1457654 h 2595993"/>
              <a:gd name="connsiteX4" fmla="*/ 0 w 1904683"/>
              <a:gd name="connsiteY4" fmla="*/ 771394 h 2595993"/>
              <a:gd name="connsiteX5" fmla="*/ 0 w 1904683"/>
              <a:gd name="connsiteY5" fmla="*/ 0 h 2595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4683" h="2595993">
                <a:moveTo>
                  <a:pt x="0" y="0"/>
                </a:moveTo>
                <a:lnTo>
                  <a:pt x="1904683" y="1358641"/>
                </a:lnTo>
                <a:lnTo>
                  <a:pt x="1904683" y="2595993"/>
                </a:lnTo>
                <a:lnTo>
                  <a:pt x="308757" y="1457654"/>
                </a:lnTo>
                <a:cubicBezTo>
                  <a:pt x="138323" y="1336057"/>
                  <a:pt x="0" y="1028804"/>
                  <a:pt x="0" y="771394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fr-FR">
              <a:solidFill>
                <a:srgbClr val="003366"/>
              </a:solidFill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F082FD64-A7CF-43A1-B16E-8D7C354CE619}"/>
              </a:ext>
            </a:extLst>
          </p:cNvPr>
          <p:cNvSpPr/>
          <p:nvPr userDrawn="1"/>
        </p:nvSpPr>
        <p:spPr>
          <a:xfrm rot="10800000" flipH="1" flipV="1">
            <a:off x="10992544" y="-1159234"/>
            <a:ext cx="1872208" cy="2551732"/>
          </a:xfrm>
          <a:custGeom>
            <a:avLst/>
            <a:gdLst>
              <a:gd name="connsiteX0" fmla="*/ 0 w 1904683"/>
              <a:gd name="connsiteY0" fmla="*/ 0 h 2595993"/>
              <a:gd name="connsiteX1" fmla="*/ 1904683 w 1904683"/>
              <a:gd name="connsiteY1" fmla="*/ 1358641 h 2595993"/>
              <a:gd name="connsiteX2" fmla="*/ 1904683 w 1904683"/>
              <a:gd name="connsiteY2" fmla="*/ 2595993 h 2595993"/>
              <a:gd name="connsiteX3" fmla="*/ 308757 w 1904683"/>
              <a:gd name="connsiteY3" fmla="*/ 1457654 h 2595993"/>
              <a:gd name="connsiteX4" fmla="*/ 0 w 1904683"/>
              <a:gd name="connsiteY4" fmla="*/ 771394 h 2595993"/>
              <a:gd name="connsiteX5" fmla="*/ 0 w 1904683"/>
              <a:gd name="connsiteY5" fmla="*/ 0 h 2595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4683" h="2595993">
                <a:moveTo>
                  <a:pt x="0" y="0"/>
                </a:moveTo>
                <a:lnTo>
                  <a:pt x="1904683" y="1358641"/>
                </a:lnTo>
                <a:lnTo>
                  <a:pt x="1904683" y="2595993"/>
                </a:lnTo>
                <a:lnTo>
                  <a:pt x="308757" y="1457654"/>
                </a:lnTo>
                <a:cubicBezTo>
                  <a:pt x="138323" y="1336057"/>
                  <a:pt x="0" y="1028804"/>
                  <a:pt x="0" y="771394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fr-FR">
              <a:solidFill>
                <a:srgbClr val="003366"/>
              </a:solidFill>
            </a:endParaRPr>
          </a:p>
        </p:txBody>
      </p:sp>
      <p:sp>
        <p:nvSpPr>
          <p:cNvPr id="9" name="Graphique 23">
            <a:extLst>
              <a:ext uri="{FF2B5EF4-FFF2-40B4-BE49-F238E27FC236}">
                <a16:creationId xmlns:a16="http://schemas.microsoft.com/office/drawing/2014/main" id="{52863086-0E22-4423-8E07-5E510EA9E710}"/>
              </a:ext>
            </a:extLst>
          </p:cNvPr>
          <p:cNvSpPr/>
          <p:nvPr userDrawn="1"/>
        </p:nvSpPr>
        <p:spPr>
          <a:xfrm>
            <a:off x="11640616" y="620688"/>
            <a:ext cx="2232248" cy="2180528"/>
          </a:xfrm>
          <a:custGeom>
            <a:avLst/>
            <a:gdLst>
              <a:gd name="connsiteX0" fmla="*/ 2492026 w 2667000"/>
              <a:gd name="connsiteY0" fmla="*/ 1779651 h 2609850"/>
              <a:gd name="connsiteX1" fmla="*/ 2667857 w 2667000"/>
              <a:gd name="connsiteY1" fmla="*/ 2170367 h 2609850"/>
              <a:gd name="connsiteX2" fmla="*/ 2667857 w 2667000"/>
              <a:gd name="connsiteY2" fmla="*/ 2609660 h 2609850"/>
              <a:gd name="connsiteX3" fmla="*/ 182975 w 2667000"/>
              <a:gd name="connsiteY3" fmla="*/ 837248 h 2609850"/>
              <a:gd name="connsiteX4" fmla="*/ 7144 w 2667000"/>
              <a:gd name="connsiteY4" fmla="*/ 446437 h 2609850"/>
              <a:gd name="connsiteX5" fmla="*/ 7144 w 2667000"/>
              <a:gd name="connsiteY5" fmla="*/ 7144 h 2609850"/>
              <a:gd name="connsiteX6" fmla="*/ 2492026 w 2667000"/>
              <a:gd name="connsiteY6" fmla="*/ 1779651 h 260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67000" h="2609850">
                <a:moveTo>
                  <a:pt x="2492026" y="1779651"/>
                </a:moveTo>
                <a:cubicBezTo>
                  <a:pt x="2589181" y="1848898"/>
                  <a:pt x="2667857" y="2023872"/>
                  <a:pt x="2667857" y="2170367"/>
                </a:cubicBezTo>
                <a:lnTo>
                  <a:pt x="2667857" y="2609660"/>
                </a:lnTo>
                <a:lnTo>
                  <a:pt x="182975" y="837248"/>
                </a:lnTo>
                <a:cubicBezTo>
                  <a:pt x="85916" y="768001"/>
                  <a:pt x="7144" y="593027"/>
                  <a:pt x="7144" y="446437"/>
                </a:cubicBezTo>
                <a:lnTo>
                  <a:pt x="7144" y="7144"/>
                </a:lnTo>
                <a:lnTo>
                  <a:pt x="2492026" y="17796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fr-FR" sz="3200">
              <a:solidFill>
                <a:srgbClr val="003366"/>
              </a:solidFill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FBD07F6F-11B9-482D-8926-511C8042287F}"/>
              </a:ext>
            </a:extLst>
          </p:cNvPr>
          <p:cNvSpPr/>
          <p:nvPr userDrawn="1"/>
        </p:nvSpPr>
        <p:spPr>
          <a:xfrm rot="10800000" flipH="1" flipV="1">
            <a:off x="11910644" y="1712480"/>
            <a:ext cx="1872208" cy="2551732"/>
          </a:xfrm>
          <a:custGeom>
            <a:avLst/>
            <a:gdLst>
              <a:gd name="connsiteX0" fmla="*/ 0 w 1904683"/>
              <a:gd name="connsiteY0" fmla="*/ 0 h 2595993"/>
              <a:gd name="connsiteX1" fmla="*/ 1904683 w 1904683"/>
              <a:gd name="connsiteY1" fmla="*/ 1358641 h 2595993"/>
              <a:gd name="connsiteX2" fmla="*/ 1904683 w 1904683"/>
              <a:gd name="connsiteY2" fmla="*/ 2595993 h 2595993"/>
              <a:gd name="connsiteX3" fmla="*/ 308757 w 1904683"/>
              <a:gd name="connsiteY3" fmla="*/ 1457654 h 2595993"/>
              <a:gd name="connsiteX4" fmla="*/ 0 w 1904683"/>
              <a:gd name="connsiteY4" fmla="*/ 771394 h 2595993"/>
              <a:gd name="connsiteX5" fmla="*/ 0 w 1904683"/>
              <a:gd name="connsiteY5" fmla="*/ 0 h 2595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4683" h="2595993">
                <a:moveTo>
                  <a:pt x="0" y="0"/>
                </a:moveTo>
                <a:lnTo>
                  <a:pt x="1904683" y="1358641"/>
                </a:lnTo>
                <a:lnTo>
                  <a:pt x="1904683" y="2595993"/>
                </a:lnTo>
                <a:lnTo>
                  <a:pt x="308757" y="1457654"/>
                </a:lnTo>
                <a:cubicBezTo>
                  <a:pt x="138323" y="1336057"/>
                  <a:pt x="0" y="1028804"/>
                  <a:pt x="0" y="771394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fr-FR">
              <a:solidFill>
                <a:srgbClr val="003366"/>
              </a:solidFill>
            </a:endParaRPr>
          </a:p>
        </p:txBody>
      </p:sp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749D70F6-19BF-4258-8099-FBB0627C6455}"/>
              </a:ext>
            </a:extLst>
          </p:cNvPr>
          <p:cNvSpPr/>
          <p:nvPr userDrawn="1"/>
        </p:nvSpPr>
        <p:spPr bwMode="auto">
          <a:xfrm>
            <a:off x="-456728" y="5445224"/>
            <a:ext cx="1542147" cy="1908495"/>
          </a:xfrm>
          <a:custGeom>
            <a:avLst/>
            <a:gdLst>
              <a:gd name="connsiteX0" fmla="*/ 0 w 1326123"/>
              <a:gd name="connsiteY0" fmla="*/ 0 h 1641153"/>
              <a:gd name="connsiteX1" fmla="*/ 1152632 w 1326123"/>
              <a:gd name="connsiteY1" fmla="*/ 822191 h 1641153"/>
              <a:gd name="connsiteX2" fmla="*/ 1326123 w 1326123"/>
              <a:gd name="connsiteY2" fmla="*/ 1207706 h 1641153"/>
              <a:gd name="connsiteX3" fmla="*/ 1326123 w 1326123"/>
              <a:gd name="connsiteY3" fmla="*/ 1641153 h 1641153"/>
              <a:gd name="connsiteX4" fmla="*/ 0 w 1326123"/>
              <a:gd name="connsiteY4" fmla="*/ 695259 h 1641153"/>
              <a:gd name="connsiteX5" fmla="*/ 0 w 1326123"/>
              <a:gd name="connsiteY5" fmla="*/ 0 h 164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6123" h="1641153">
                <a:moveTo>
                  <a:pt x="0" y="0"/>
                </a:moveTo>
                <a:lnTo>
                  <a:pt x="1152632" y="822191"/>
                </a:lnTo>
                <a:cubicBezTo>
                  <a:pt x="1248494" y="890516"/>
                  <a:pt x="1326123" y="1063161"/>
                  <a:pt x="1326123" y="1207706"/>
                </a:cubicBezTo>
                <a:lnTo>
                  <a:pt x="1326123" y="1641153"/>
                </a:lnTo>
                <a:lnTo>
                  <a:pt x="0" y="695259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3608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tablissement - Fr - Titre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8A13F2A0-6E15-E764-4743-90FA66CF40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15209"/>
          <a:stretch/>
        </p:blipFill>
        <p:spPr>
          <a:xfrm>
            <a:off x="-2738" y="-19124"/>
            <a:ext cx="12194737" cy="687082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04D9C01-A874-26D2-7157-FB4CD65D3F24}"/>
              </a:ext>
            </a:extLst>
          </p:cNvPr>
          <p:cNvSpPr/>
          <p:nvPr userDrawn="1"/>
        </p:nvSpPr>
        <p:spPr>
          <a:xfrm>
            <a:off x="-29974" y="-19124"/>
            <a:ext cx="12318661" cy="6991424"/>
          </a:xfrm>
          <a:prstGeom prst="rect">
            <a:avLst/>
          </a:prstGeom>
          <a:solidFill>
            <a:srgbClr val="2A2D46">
              <a:alpha val="8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du texte 12">
            <a:extLst>
              <a:ext uri="{FF2B5EF4-FFF2-40B4-BE49-F238E27FC236}">
                <a16:creationId xmlns:a16="http://schemas.microsoft.com/office/drawing/2014/main" id="{281F94CC-51DD-6F17-1472-7AE32703273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65996" y="2783072"/>
            <a:ext cx="4149725" cy="26733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8800"/>
              </a:lnSpc>
              <a:buNone/>
              <a:defRPr sz="10100" b="0" spc="300">
                <a:solidFill>
                  <a:schemeClr val="bg1"/>
                </a:solidFill>
                <a:latin typeface="Ando Bold" pitchFamily="2" charset="0"/>
              </a:defRPr>
            </a:lvl1pPr>
          </a:lstStyle>
          <a:p>
            <a:pPr lvl="0"/>
            <a:r>
              <a:rPr lang="fr-FR" dirty="0"/>
              <a:t>TITRE PARTIE</a:t>
            </a: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09F115C9-ECF4-8FBA-10F8-17E27C380D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60382" y="6289916"/>
            <a:ext cx="967154" cy="365125"/>
          </a:xfrm>
          <a:prstGeom prst="rect">
            <a:avLst/>
          </a:prstGeom>
        </p:spPr>
        <p:txBody>
          <a:bodyPr/>
          <a:lstStyle/>
          <a:p>
            <a:fld id="{C4888C54-99A6-6645-BE2D-AAA62A347654}" type="datetime1">
              <a:rPr lang="fr-FR" smtClean="0"/>
              <a:t>26/11/2024</a:t>
            </a:fld>
            <a:endParaRPr lang="fr-FR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A60DA188-6828-5B7D-F2BC-C37AD3E2C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45582" y="6289915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Lorraine INP </a:t>
            </a:r>
          </a:p>
        </p:txBody>
      </p:sp>
    </p:spTree>
    <p:extLst>
      <p:ext uri="{BB962C8B-B14F-4D97-AF65-F5344CB8AC3E}">
        <p14:creationId xmlns:p14="http://schemas.microsoft.com/office/powerpoint/2010/main" val="3870186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y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raphique 23">
            <a:extLst>
              <a:ext uri="{FF2B5EF4-FFF2-40B4-BE49-F238E27FC236}">
                <a16:creationId xmlns:a16="http://schemas.microsoft.com/office/drawing/2014/main" id="{B7CDB21D-3F0C-DB4F-9739-E0907344F17A}"/>
              </a:ext>
            </a:extLst>
          </p:cNvPr>
          <p:cNvSpPr/>
          <p:nvPr userDrawn="1"/>
        </p:nvSpPr>
        <p:spPr>
          <a:xfrm>
            <a:off x="8805830" y="411962"/>
            <a:ext cx="2990769" cy="2926681"/>
          </a:xfrm>
          <a:custGeom>
            <a:avLst/>
            <a:gdLst>
              <a:gd name="connsiteX0" fmla="*/ 2492026 w 2667000"/>
              <a:gd name="connsiteY0" fmla="*/ 1779651 h 2609850"/>
              <a:gd name="connsiteX1" fmla="*/ 2667857 w 2667000"/>
              <a:gd name="connsiteY1" fmla="*/ 2170367 h 2609850"/>
              <a:gd name="connsiteX2" fmla="*/ 2667857 w 2667000"/>
              <a:gd name="connsiteY2" fmla="*/ 2609660 h 2609850"/>
              <a:gd name="connsiteX3" fmla="*/ 182975 w 2667000"/>
              <a:gd name="connsiteY3" fmla="*/ 837248 h 2609850"/>
              <a:gd name="connsiteX4" fmla="*/ 7144 w 2667000"/>
              <a:gd name="connsiteY4" fmla="*/ 446437 h 2609850"/>
              <a:gd name="connsiteX5" fmla="*/ 7144 w 2667000"/>
              <a:gd name="connsiteY5" fmla="*/ 7144 h 2609850"/>
              <a:gd name="connsiteX6" fmla="*/ 2492026 w 2667000"/>
              <a:gd name="connsiteY6" fmla="*/ 1779651 h 260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67000" h="2609850">
                <a:moveTo>
                  <a:pt x="2492026" y="1779651"/>
                </a:moveTo>
                <a:cubicBezTo>
                  <a:pt x="2589181" y="1848898"/>
                  <a:pt x="2667857" y="2023872"/>
                  <a:pt x="2667857" y="2170367"/>
                </a:cubicBezTo>
                <a:lnTo>
                  <a:pt x="2667857" y="2609660"/>
                </a:lnTo>
                <a:lnTo>
                  <a:pt x="182975" y="837248"/>
                </a:lnTo>
                <a:cubicBezTo>
                  <a:pt x="85916" y="768001"/>
                  <a:pt x="7144" y="593027"/>
                  <a:pt x="7144" y="446437"/>
                </a:cubicBezTo>
                <a:lnTo>
                  <a:pt x="7144" y="7144"/>
                </a:lnTo>
                <a:lnTo>
                  <a:pt x="2492026" y="17796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fr-FR" sz="1351">
              <a:solidFill>
                <a:srgbClr val="003366"/>
              </a:solidFill>
            </a:endParaRPr>
          </a:p>
        </p:txBody>
      </p:sp>
      <p:sp>
        <p:nvSpPr>
          <p:cNvPr id="16" name="Forme libre : forme 12">
            <a:extLst>
              <a:ext uri="{FF2B5EF4-FFF2-40B4-BE49-F238E27FC236}">
                <a16:creationId xmlns:a16="http://schemas.microsoft.com/office/drawing/2014/main" id="{9B95420D-B663-3248-830D-E7EB74BDCD25}"/>
              </a:ext>
            </a:extLst>
          </p:cNvPr>
          <p:cNvSpPr/>
          <p:nvPr userDrawn="1"/>
        </p:nvSpPr>
        <p:spPr>
          <a:xfrm>
            <a:off x="10275133" y="3429002"/>
            <a:ext cx="1904683" cy="2595993"/>
          </a:xfrm>
          <a:custGeom>
            <a:avLst/>
            <a:gdLst>
              <a:gd name="connsiteX0" fmla="*/ 0 w 1904683"/>
              <a:gd name="connsiteY0" fmla="*/ 0 h 2595993"/>
              <a:gd name="connsiteX1" fmla="*/ 1904683 w 1904683"/>
              <a:gd name="connsiteY1" fmla="*/ 1358641 h 2595993"/>
              <a:gd name="connsiteX2" fmla="*/ 1904683 w 1904683"/>
              <a:gd name="connsiteY2" fmla="*/ 2595993 h 2595993"/>
              <a:gd name="connsiteX3" fmla="*/ 308757 w 1904683"/>
              <a:gd name="connsiteY3" fmla="*/ 1457654 h 2595993"/>
              <a:gd name="connsiteX4" fmla="*/ 0 w 1904683"/>
              <a:gd name="connsiteY4" fmla="*/ 771394 h 2595993"/>
              <a:gd name="connsiteX5" fmla="*/ 0 w 1904683"/>
              <a:gd name="connsiteY5" fmla="*/ 0 h 2595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4683" h="2595993">
                <a:moveTo>
                  <a:pt x="0" y="0"/>
                </a:moveTo>
                <a:lnTo>
                  <a:pt x="1904683" y="1358641"/>
                </a:lnTo>
                <a:lnTo>
                  <a:pt x="1904683" y="2595993"/>
                </a:lnTo>
                <a:lnTo>
                  <a:pt x="308757" y="1457654"/>
                </a:lnTo>
                <a:cubicBezTo>
                  <a:pt x="138323" y="1336057"/>
                  <a:pt x="0" y="1028804"/>
                  <a:pt x="0" y="771394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fr-FR" sz="1351" dirty="0">
              <a:solidFill>
                <a:srgbClr val="003366"/>
              </a:solidFill>
            </a:endParaRPr>
          </a:p>
        </p:txBody>
      </p:sp>
      <p:sp>
        <p:nvSpPr>
          <p:cNvPr id="17" name="Forme libre : forme 12">
            <a:extLst>
              <a:ext uri="{FF2B5EF4-FFF2-40B4-BE49-F238E27FC236}">
                <a16:creationId xmlns:a16="http://schemas.microsoft.com/office/drawing/2014/main" id="{C843B07D-02BD-364D-933A-BE4A251DB5AF}"/>
              </a:ext>
            </a:extLst>
          </p:cNvPr>
          <p:cNvSpPr/>
          <p:nvPr userDrawn="1"/>
        </p:nvSpPr>
        <p:spPr>
          <a:xfrm>
            <a:off x="11470069" y="1383324"/>
            <a:ext cx="721931" cy="983957"/>
          </a:xfrm>
          <a:custGeom>
            <a:avLst/>
            <a:gdLst>
              <a:gd name="connsiteX0" fmla="*/ 0 w 1904683"/>
              <a:gd name="connsiteY0" fmla="*/ 0 h 2595993"/>
              <a:gd name="connsiteX1" fmla="*/ 1904683 w 1904683"/>
              <a:gd name="connsiteY1" fmla="*/ 1358641 h 2595993"/>
              <a:gd name="connsiteX2" fmla="*/ 1904683 w 1904683"/>
              <a:gd name="connsiteY2" fmla="*/ 2595993 h 2595993"/>
              <a:gd name="connsiteX3" fmla="*/ 308757 w 1904683"/>
              <a:gd name="connsiteY3" fmla="*/ 1457654 h 2595993"/>
              <a:gd name="connsiteX4" fmla="*/ 0 w 1904683"/>
              <a:gd name="connsiteY4" fmla="*/ 771394 h 2595993"/>
              <a:gd name="connsiteX5" fmla="*/ 0 w 1904683"/>
              <a:gd name="connsiteY5" fmla="*/ 0 h 2595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4683" h="2595993">
                <a:moveTo>
                  <a:pt x="0" y="0"/>
                </a:moveTo>
                <a:lnTo>
                  <a:pt x="1904683" y="1358641"/>
                </a:lnTo>
                <a:lnTo>
                  <a:pt x="1904683" y="2595993"/>
                </a:lnTo>
                <a:lnTo>
                  <a:pt x="308757" y="1457654"/>
                </a:lnTo>
                <a:cubicBezTo>
                  <a:pt x="138323" y="1336057"/>
                  <a:pt x="0" y="1028804"/>
                  <a:pt x="0" y="771394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fr-FR" sz="1351">
              <a:solidFill>
                <a:srgbClr val="003366"/>
              </a:solidFill>
            </a:endParaRPr>
          </a:p>
        </p:txBody>
      </p:sp>
      <p:sp>
        <p:nvSpPr>
          <p:cNvPr id="18" name="Graphique 23">
            <a:extLst>
              <a:ext uri="{FF2B5EF4-FFF2-40B4-BE49-F238E27FC236}">
                <a16:creationId xmlns:a16="http://schemas.microsoft.com/office/drawing/2014/main" id="{511249DB-563D-A740-B63C-BAE54F1ADE26}"/>
              </a:ext>
            </a:extLst>
          </p:cNvPr>
          <p:cNvSpPr/>
          <p:nvPr userDrawn="1"/>
        </p:nvSpPr>
        <p:spPr>
          <a:xfrm>
            <a:off x="8472265" y="4453453"/>
            <a:ext cx="1326123" cy="1297707"/>
          </a:xfrm>
          <a:custGeom>
            <a:avLst/>
            <a:gdLst>
              <a:gd name="connsiteX0" fmla="*/ 2492026 w 2667000"/>
              <a:gd name="connsiteY0" fmla="*/ 1779651 h 2609850"/>
              <a:gd name="connsiteX1" fmla="*/ 2667857 w 2667000"/>
              <a:gd name="connsiteY1" fmla="*/ 2170367 h 2609850"/>
              <a:gd name="connsiteX2" fmla="*/ 2667857 w 2667000"/>
              <a:gd name="connsiteY2" fmla="*/ 2609660 h 2609850"/>
              <a:gd name="connsiteX3" fmla="*/ 182975 w 2667000"/>
              <a:gd name="connsiteY3" fmla="*/ 837248 h 2609850"/>
              <a:gd name="connsiteX4" fmla="*/ 7144 w 2667000"/>
              <a:gd name="connsiteY4" fmla="*/ 446437 h 2609850"/>
              <a:gd name="connsiteX5" fmla="*/ 7144 w 2667000"/>
              <a:gd name="connsiteY5" fmla="*/ 7144 h 2609850"/>
              <a:gd name="connsiteX6" fmla="*/ 2492026 w 2667000"/>
              <a:gd name="connsiteY6" fmla="*/ 1779651 h 260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67000" h="2609850">
                <a:moveTo>
                  <a:pt x="2492026" y="1779651"/>
                </a:moveTo>
                <a:cubicBezTo>
                  <a:pt x="2589181" y="1848898"/>
                  <a:pt x="2667857" y="2023872"/>
                  <a:pt x="2667857" y="2170367"/>
                </a:cubicBezTo>
                <a:lnTo>
                  <a:pt x="2667857" y="2609660"/>
                </a:lnTo>
                <a:lnTo>
                  <a:pt x="182975" y="837248"/>
                </a:lnTo>
                <a:cubicBezTo>
                  <a:pt x="85916" y="768001"/>
                  <a:pt x="7144" y="593027"/>
                  <a:pt x="7144" y="446437"/>
                </a:cubicBezTo>
                <a:lnTo>
                  <a:pt x="7144" y="7144"/>
                </a:lnTo>
                <a:lnTo>
                  <a:pt x="2492026" y="17796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fr-FR" sz="1351">
              <a:solidFill>
                <a:srgbClr val="003366"/>
              </a:solidFill>
            </a:endParaRPr>
          </a:p>
        </p:txBody>
      </p:sp>
      <p:sp>
        <p:nvSpPr>
          <p:cNvPr id="19" name="Forme libre : forme 12">
            <a:extLst>
              <a:ext uri="{FF2B5EF4-FFF2-40B4-BE49-F238E27FC236}">
                <a16:creationId xmlns:a16="http://schemas.microsoft.com/office/drawing/2014/main" id="{814A45AD-A882-6346-99FD-CA811B3C3091}"/>
              </a:ext>
            </a:extLst>
          </p:cNvPr>
          <p:cNvSpPr/>
          <p:nvPr userDrawn="1"/>
        </p:nvSpPr>
        <p:spPr>
          <a:xfrm rot="10800000">
            <a:off x="0" y="87924"/>
            <a:ext cx="623392" cy="849653"/>
          </a:xfrm>
          <a:custGeom>
            <a:avLst/>
            <a:gdLst>
              <a:gd name="connsiteX0" fmla="*/ 0 w 1904683"/>
              <a:gd name="connsiteY0" fmla="*/ 0 h 2595993"/>
              <a:gd name="connsiteX1" fmla="*/ 1904683 w 1904683"/>
              <a:gd name="connsiteY1" fmla="*/ 1358641 h 2595993"/>
              <a:gd name="connsiteX2" fmla="*/ 1904683 w 1904683"/>
              <a:gd name="connsiteY2" fmla="*/ 2595993 h 2595993"/>
              <a:gd name="connsiteX3" fmla="*/ 308757 w 1904683"/>
              <a:gd name="connsiteY3" fmla="*/ 1457654 h 2595993"/>
              <a:gd name="connsiteX4" fmla="*/ 0 w 1904683"/>
              <a:gd name="connsiteY4" fmla="*/ 771394 h 2595993"/>
              <a:gd name="connsiteX5" fmla="*/ 0 w 1904683"/>
              <a:gd name="connsiteY5" fmla="*/ 0 h 2595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4683" h="2595993">
                <a:moveTo>
                  <a:pt x="0" y="0"/>
                </a:moveTo>
                <a:lnTo>
                  <a:pt x="1904683" y="1358641"/>
                </a:lnTo>
                <a:lnTo>
                  <a:pt x="1904683" y="2595993"/>
                </a:lnTo>
                <a:lnTo>
                  <a:pt x="308757" y="1457654"/>
                </a:lnTo>
                <a:cubicBezTo>
                  <a:pt x="138323" y="1336057"/>
                  <a:pt x="0" y="1028804"/>
                  <a:pt x="0" y="771394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fr-FR" sz="1351">
              <a:solidFill>
                <a:srgbClr val="003366"/>
              </a:solidFill>
            </a:endParaRPr>
          </a:p>
        </p:txBody>
      </p:sp>
      <p:sp>
        <p:nvSpPr>
          <p:cNvPr id="26" name="Espace réservé de la date 3">
            <a:extLst>
              <a:ext uri="{FF2B5EF4-FFF2-40B4-BE49-F238E27FC236}">
                <a16:creationId xmlns:a16="http://schemas.microsoft.com/office/drawing/2014/main" id="{AE3F83E4-4478-D648-8ECB-7FDA676B1DE1}"/>
              </a:ext>
            </a:extLst>
          </p:cNvPr>
          <p:cNvSpPr txBox="1">
            <a:spLocks/>
          </p:cNvSpPr>
          <p:nvPr userDrawn="1"/>
        </p:nvSpPr>
        <p:spPr>
          <a:xfrm>
            <a:off x="10058400" y="150025"/>
            <a:ext cx="2133600" cy="261937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685783" rtl="0" eaLnBrk="1" latinLnBrk="0" hangingPunct="1">
              <a:defRPr sz="800" kern="120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342892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83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675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566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457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348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40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132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18A995EA-4E48-44AF-AC4A-9FDDF5FE50B4}" type="slidenum">
              <a:rPr lang="fr-FR" sz="1067" smtClean="0">
                <a:solidFill>
                  <a:schemeClr val="bg1"/>
                </a:solidFill>
                <a:latin typeface="Roboto Condensed" pitchFamily="2" charset="0"/>
                <a:ea typeface="Roboto Condensed" pitchFamily="2" charset="0"/>
              </a:rPr>
              <a:pPr>
                <a:defRPr/>
              </a:pPr>
              <a:t>‹N°›</a:t>
            </a:fld>
            <a:endParaRPr lang="fr-FR" sz="1067" dirty="0">
              <a:solidFill>
                <a:schemeClr val="bg1"/>
              </a:solidFill>
              <a:latin typeface="Roboto Condensed" pitchFamily="2" charset="0"/>
              <a:ea typeface="Roboto Condensed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A0DBA65-5F7E-4CD2-9860-865B97C277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73203" y="6219909"/>
            <a:ext cx="1308542" cy="452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239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re de sec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560382" y="6289916"/>
            <a:ext cx="967154" cy="365125"/>
          </a:xfrm>
        </p:spPr>
        <p:txBody>
          <a:bodyPr/>
          <a:lstStyle/>
          <a:p>
            <a:fld id="{C4888C54-99A6-6645-BE2D-AAA62A347654}" type="datetime1">
              <a:rPr lang="fr-FR" smtClean="0"/>
              <a:t>26/11/2024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445582" y="6289915"/>
            <a:ext cx="4114800" cy="365125"/>
          </a:xfrm>
        </p:spPr>
        <p:txBody>
          <a:bodyPr/>
          <a:lstStyle/>
          <a:p>
            <a:r>
              <a:rPr lang="fr-FR" dirty="0"/>
              <a:t>Lorraine INP 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0A7E8334-9555-9146-972F-A2A47EF839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01043" y="421542"/>
            <a:ext cx="3810000" cy="269875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Titre partie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19DB5349-D141-6646-8819-7204D26C7F8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01043" y="1371600"/>
            <a:ext cx="4230688" cy="750521"/>
          </a:xfrm>
        </p:spPr>
        <p:txBody>
          <a:bodyPr>
            <a:normAutofit/>
          </a:bodyPr>
          <a:lstStyle>
            <a:lvl1pPr marL="0" indent="0">
              <a:lnSpc>
                <a:spcPts val="6000"/>
              </a:lnSpc>
              <a:buNone/>
              <a:defRPr sz="6600" spc="300">
                <a:solidFill>
                  <a:schemeClr val="bg1"/>
                </a:solidFill>
                <a:latin typeface="Ando Bold" pitchFamily="2" charset="0"/>
              </a:defRPr>
            </a:lvl1pPr>
          </a:lstStyle>
          <a:p>
            <a:pPr lvl="0"/>
            <a:r>
              <a:rPr lang="fr-FR" dirty="0"/>
              <a:t>TITRE PAGE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E337F8C4-B6E2-A14B-B0C2-4DA0DE92D54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01044" y="2122121"/>
            <a:ext cx="4230688" cy="503848"/>
          </a:xfrm>
        </p:spPr>
        <p:txBody>
          <a:bodyPr>
            <a:normAutofit/>
          </a:bodyPr>
          <a:lstStyle>
            <a:lvl1pPr marL="0" indent="0">
              <a:lnSpc>
                <a:spcPts val="3400"/>
              </a:lnSpc>
              <a:buNone/>
              <a:defRPr sz="3200" spc="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sous titre</a:t>
            </a:r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4645057D-F85B-4F41-A5C0-DDF1F26DD5E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01776" y="3130550"/>
            <a:ext cx="3809267" cy="2613025"/>
          </a:xfrm>
        </p:spPr>
        <p:txBody>
          <a:bodyPr>
            <a:normAutofit/>
          </a:bodyPr>
          <a:lstStyle>
            <a:lvl1pPr marL="0" indent="0">
              <a:lnSpc>
                <a:spcPts val="1600"/>
              </a:lnSpc>
              <a:buNone/>
              <a:defRPr sz="1200">
                <a:solidFill>
                  <a:schemeClr val="bg2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Quisque</a:t>
            </a:r>
            <a:r>
              <a:rPr lang="fr-FR" dirty="0"/>
              <a:t> </a:t>
            </a:r>
            <a:r>
              <a:rPr lang="fr-FR" dirty="0" err="1"/>
              <a:t>rhoncus</a:t>
            </a:r>
            <a:r>
              <a:rPr lang="fr-FR" dirty="0"/>
              <a:t> </a:t>
            </a:r>
            <a:r>
              <a:rPr lang="fr-FR" dirty="0" err="1"/>
              <a:t>facilisis</a:t>
            </a:r>
            <a:r>
              <a:rPr lang="fr-FR" dirty="0"/>
              <a:t> </a:t>
            </a:r>
            <a:r>
              <a:rPr lang="fr-FR" dirty="0" err="1"/>
              <a:t>tellus</a:t>
            </a:r>
            <a:r>
              <a:rPr lang="fr-FR" dirty="0"/>
              <a:t>,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iaculis</a:t>
            </a:r>
            <a:r>
              <a:rPr lang="fr-FR" dirty="0"/>
              <a:t> </a:t>
            </a:r>
            <a:r>
              <a:rPr lang="fr-FR" dirty="0" err="1"/>
              <a:t>tellus</a:t>
            </a:r>
            <a:r>
              <a:rPr lang="fr-FR" dirty="0"/>
              <a:t> </a:t>
            </a:r>
            <a:r>
              <a:rPr lang="fr-FR" dirty="0" err="1"/>
              <a:t>efficitur</a:t>
            </a:r>
            <a:r>
              <a:rPr lang="fr-FR" dirty="0"/>
              <a:t> </a:t>
            </a:r>
            <a:r>
              <a:rPr lang="fr-FR" dirty="0" err="1"/>
              <a:t>vel</a:t>
            </a:r>
            <a:r>
              <a:rPr lang="fr-FR" dirty="0"/>
              <a:t>. </a:t>
            </a:r>
          </a:p>
          <a:p>
            <a:pPr lvl="0"/>
            <a:r>
              <a:rPr lang="fr-FR" dirty="0"/>
              <a:t>Nam </a:t>
            </a:r>
            <a:r>
              <a:rPr lang="fr-FR" dirty="0" err="1"/>
              <a:t>maximus</a:t>
            </a:r>
            <a:r>
              <a:rPr lang="fr-FR" dirty="0"/>
              <a:t> </a:t>
            </a:r>
            <a:r>
              <a:rPr lang="fr-FR" dirty="0" err="1"/>
              <a:t>convallis</a:t>
            </a:r>
            <a:r>
              <a:rPr lang="fr-FR" dirty="0"/>
              <a:t> </a:t>
            </a:r>
            <a:r>
              <a:rPr lang="fr-FR" dirty="0" err="1"/>
              <a:t>dignissim</a:t>
            </a:r>
            <a:r>
              <a:rPr lang="fr-FR" dirty="0"/>
              <a:t>. </a:t>
            </a:r>
            <a:r>
              <a:rPr lang="fr-FR" dirty="0" err="1"/>
              <a:t>Donec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tortor</a:t>
            </a:r>
            <a:r>
              <a:rPr lang="fr-FR" dirty="0"/>
              <a:t>, </a:t>
            </a:r>
            <a:r>
              <a:rPr lang="fr-FR" dirty="0" err="1"/>
              <a:t>luctus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 non, </a:t>
            </a:r>
            <a:r>
              <a:rPr lang="fr-FR" dirty="0" err="1"/>
              <a:t>ornare</a:t>
            </a:r>
            <a:r>
              <a:rPr lang="fr-FR" dirty="0"/>
              <a:t> </a:t>
            </a:r>
            <a:r>
              <a:rPr lang="fr-FR" dirty="0" err="1"/>
              <a:t>tincidunt</a:t>
            </a:r>
            <a:r>
              <a:rPr lang="fr-FR" dirty="0"/>
              <a:t> nunc. Ut id </a:t>
            </a:r>
            <a:r>
              <a:rPr lang="fr-FR" dirty="0" err="1"/>
              <a:t>sem</a:t>
            </a:r>
            <a:r>
              <a:rPr lang="fr-FR" dirty="0"/>
              <a:t> </a:t>
            </a:r>
            <a:r>
              <a:rPr lang="fr-FR" dirty="0" err="1"/>
              <a:t>sagittis</a:t>
            </a:r>
            <a:r>
              <a:rPr lang="fr-FR" dirty="0"/>
              <a:t>, </a:t>
            </a:r>
            <a:r>
              <a:rPr lang="fr-FR" dirty="0" err="1"/>
              <a:t>lacinia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non, tristique </a:t>
            </a:r>
            <a:r>
              <a:rPr lang="fr-FR" dirty="0" err="1"/>
              <a:t>orci</a:t>
            </a:r>
            <a:r>
              <a:rPr lang="fr-FR" dirty="0"/>
              <a:t>. In </a:t>
            </a:r>
            <a:r>
              <a:rPr lang="fr-FR" dirty="0" err="1"/>
              <a:t>vulputate</a:t>
            </a:r>
            <a:r>
              <a:rPr lang="fr-FR" dirty="0"/>
              <a:t> </a:t>
            </a:r>
            <a:r>
              <a:rPr lang="fr-FR" dirty="0" err="1"/>
              <a:t>luctus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facilisis</a:t>
            </a:r>
            <a:r>
              <a:rPr lang="fr-FR" dirty="0"/>
              <a:t>. Nam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risus</a:t>
            </a:r>
            <a:r>
              <a:rPr lang="fr-FR" dirty="0"/>
              <a:t> est. </a:t>
            </a:r>
            <a:r>
              <a:rPr lang="fr-FR" dirty="0" err="1"/>
              <a:t>Interdum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ante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primis</a:t>
            </a:r>
            <a:r>
              <a:rPr lang="fr-FR" dirty="0"/>
              <a:t> in </a:t>
            </a:r>
            <a:r>
              <a:rPr lang="fr-FR" dirty="0" err="1"/>
              <a:t>faucibus</a:t>
            </a:r>
            <a:r>
              <a:rPr lang="fr-FR" dirty="0"/>
              <a:t>. </a:t>
            </a:r>
            <a:r>
              <a:rPr lang="fr-FR" dirty="0" err="1"/>
              <a:t>Morbi</a:t>
            </a:r>
            <a:r>
              <a:rPr lang="fr-FR" dirty="0"/>
              <a:t> est </a:t>
            </a:r>
            <a:r>
              <a:rPr lang="fr-FR" dirty="0" err="1"/>
              <a:t>sem</a:t>
            </a:r>
            <a:r>
              <a:rPr lang="fr-FR" dirty="0"/>
              <a:t>, </a:t>
            </a:r>
            <a:r>
              <a:rPr lang="fr-FR" dirty="0" err="1"/>
              <a:t>faucibus</a:t>
            </a:r>
            <a:r>
              <a:rPr lang="fr-FR" dirty="0"/>
              <a:t> vitae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eget</a:t>
            </a:r>
            <a:r>
              <a:rPr lang="fr-FR" dirty="0"/>
              <a:t>, </a:t>
            </a:r>
            <a:r>
              <a:rPr lang="fr-FR" dirty="0" err="1"/>
              <a:t>fermentum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est. 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E70D178C-5C2E-4340-9B1E-7DB810145AB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03438" y="3130549"/>
            <a:ext cx="3809267" cy="2613025"/>
          </a:xfrm>
        </p:spPr>
        <p:txBody>
          <a:bodyPr>
            <a:normAutofit/>
          </a:bodyPr>
          <a:lstStyle>
            <a:lvl1pPr marL="0" indent="0">
              <a:lnSpc>
                <a:spcPts val="1600"/>
              </a:lnSpc>
              <a:buNone/>
              <a:defRPr sz="1200">
                <a:solidFill>
                  <a:schemeClr val="bg2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Quisque</a:t>
            </a:r>
            <a:r>
              <a:rPr lang="fr-FR" dirty="0"/>
              <a:t> </a:t>
            </a:r>
            <a:r>
              <a:rPr lang="fr-FR" dirty="0" err="1"/>
              <a:t>rhoncus</a:t>
            </a:r>
            <a:r>
              <a:rPr lang="fr-FR" dirty="0"/>
              <a:t> </a:t>
            </a:r>
            <a:r>
              <a:rPr lang="fr-FR" dirty="0" err="1"/>
              <a:t>facilisis</a:t>
            </a:r>
            <a:r>
              <a:rPr lang="fr-FR" dirty="0"/>
              <a:t> </a:t>
            </a:r>
            <a:r>
              <a:rPr lang="fr-FR" dirty="0" err="1"/>
              <a:t>tellus</a:t>
            </a:r>
            <a:r>
              <a:rPr lang="fr-FR" dirty="0"/>
              <a:t>,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iaculis</a:t>
            </a:r>
            <a:r>
              <a:rPr lang="fr-FR" dirty="0"/>
              <a:t> </a:t>
            </a:r>
            <a:r>
              <a:rPr lang="fr-FR" dirty="0" err="1"/>
              <a:t>tellus</a:t>
            </a:r>
            <a:r>
              <a:rPr lang="fr-FR" dirty="0"/>
              <a:t> </a:t>
            </a:r>
            <a:r>
              <a:rPr lang="fr-FR" dirty="0" err="1"/>
              <a:t>efficitur</a:t>
            </a:r>
            <a:r>
              <a:rPr lang="fr-FR" dirty="0"/>
              <a:t> </a:t>
            </a:r>
            <a:r>
              <a:rPr lang="fr-FR" dirty="0" err="1"/>
              <a:t>vel</a:t>
            </a:r>
            <a:r>
              <a:rPr lang="fr-FR" dirty="0"/>
              <a:t>. Nam </a:t>
            </a:r>
            <a:r>
              <a:rPr lang="fr-FR" dirty="0" err="1"/>
              <a:t>maximus</a:t>
            </a:r>
            <a:r>
              <a:rPr lang="fr-FR" dirty="0"/>
              <a:t> </a:t>
            </a:r>
            <a:r>
              <a:rPr lang="fr-FR" dirty="0" err="1"/>
              <a:t>convallis</a:t>
            </a:r>
            <a:r>
              <a:rPr lang="fr-FR" dirty="0"/>
              <a:t> </a:t>
            </a:r>
            <a:r>
              <a:rPr lang="fr-FR" dirty="0" err="1"/>
              <a:t>dignissim</a:t>
            </a:r>
            <a:r>
              <a:rPr lang="fr-FR" dirty="0"/>
              <a:t>. </a:t>
            </a:r>
            <a:r>
              <a:rPr lang="fr-FR" dirty="0" err="1"/>
              <a:t>Donec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tortor</a:t>
            </a:r>
            <a:r>
              <a:rPr lang="fr-FR" dirty="0"/>
              <a:t>, </a:t>
            </a:r>
            <a:r>
              <a:rPr lang="fr-FR" dirty="0" err="1"/>
              <a:t>luctus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 non, </a:t>
            </a:r>
            <a:r>
              <a:rPr lang="fr-FR" dirty="0" err="1"/>
              <a:t>ornare</a:t>
            </a:r>
            <a:r>
              <a:rPr lang="fr-FR" dirty="0"/>
              <a:t> </a:t>
            </a:r>
            <a:r>
              <a:rPr lang="fr-FR" dirty="0" err="1"/>
              <a:t>tincidunt</a:t>
            </a:r>
            <a:r>
              <a:rPr lang="fr-FR" dirty="0"/>
              <a:t> nunc. Ut id </a:t>
            </a:r>
            <a:r>
              <a:rPr lang="fr-FR" dirty="0" err="1"/>
              <a:t>sem</a:t>
            </a:r>
            <a:r>
              <a:rPr lang="fr-FR" dirty="0"/>
              <a:t> </a:t>
            </a:r>
            <a:r>
              <a:rPr lang="fr-FR" dirty="0" err="1"/>
              <a:t>sagittis</a:t>
            </a:r>
            <a:r>
              <a:rPr lang="fr-FR" dirty="0"/>
              <a:t>, </a:t>
            </a:r>
            <a:r>
              <a:rPr lang="fr-FR" dirty="0" err="1"/>
              <a:t>lacinia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non, tristique </a:t>
            </a:r>
            <a:r>
              <a:rPr lang="fr-FR" dirty="0" err="1"/>
              <a:t>orci</a:t>
            </a:r>
            <a:r>
              <a:rPr lang="fr-FR" dirty="0"/>
              <a:t>. In </a:t>
            </a:r>
            <a:r>
              <a:rPr lang="fr-FR" dirty="0" err="1"/>
              <a:t>vulputate</a:t>
            </a:r>
            <a:r>
              <a:rPr lang="fr-FR" dirty="0"/>
              <a:t> </a:t>
            </a:r>
            <a:r>
              <a:rPr lang="fr-FR" dirty="0" err="1"/>
              <a:t>luctus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facilisis</a:t>
            </a:r>
            <a:r>
              <a:rPr lang="fr-FR" dirty="0"/>
              <a:t>. Nam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risus</a:t>
            </a:r>
            <a:r>
              <a:rPr lang="fr-FR" dirty="0"/>
              <a:t> est. </a:t>
            </a:r>
            <a:r>
              <a:rPr lang="fr-FR" dirty="0" err="1"/>
              <a:t>Interdum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ante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primis</a:t>
            </a:r>
            <a:r>
              <a:rPr lang="fr-FR" dirty="0"/>
              <a:t> in </a:t>
            </a:r>
            <a:r>
              <a:rPr lang="fr-FR" dirty="0" err="1"/>
              <a:t>faucibus</a:t>
            </a:r>
            <a:r>
              <a:rPr lang="fr-FR" dirty="0"/>
              <a:t>. </a:t>
            </a:r>
            <a:r>
              <a:rPr lang="fr-FR" dirty="0" err="1"/>
              <a:t>Morbi</a:t>
            </a:r>
            <a:r>
              <a:rPr lang="fr-FR" dirty="0"/>
              <a:t> est </a:t>
            </a:r>
            <a:r>
              <a:rPr lang="fr-FR" dirty="0" err="1"/>
              <a:t>sem</a:t>
            </a:r>
            <a:r>
              <a:rPr lang="fr-FR" dirty="0"/>
              <a:t>, </a:t>
            </a:r>
            <a:r>
              <a:rPr lang="fr-FR" dirty="0" err="1"/>
              <a:t>faucibus</a:t>
            </a:r>
            <a:r>
              <a:rPr lang="fr-FR" dirty="0"/>
              <a:t> vitae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eget</a:t>
            </a:r>
            <a:r>
              <a:rPr lang="fr-FR" dirty="0"/>
              <a:t>, </a:t>
            </a:r>
            <a:r>
              <a:rPr lang="fr-FR" dirty="0" err="1"/>
              <a:t>fermentum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est. </a:t>
            </a:r>
          </a:p>
        </p:txBody>
      </p:sp>
    </p:spTree>
    <p:extLst>
      <p:ext uri="{BB962C8B-B14F-4D97-AF65-F5344CB8AC3E}">
        <p14:creationId xmlns:p14="http://schemas.microsoft.com/office/powerpoint/2010/main" val="1883508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re de sec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0A7E8334-9555-9146-972F-A2A47EF839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01043" y="421542"/>
            <a:ext cx="3810000" cy="269875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Titre partie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19DB5349-D141-6646-8819-7204D26C7F8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01043" y="1371600"/>
            <a:ext cx="4230688" cy="750521"/>
          </a:xfrm>
        </p:spPr>
        <p:txBody>
          <a:bodyPr>
            <a:normAutofit/>
          </a:bodyPr>
          <a:lstStyle>
            <a:lvl1pPr marL="0" indent="0">
              <a:lnSpc>
                <a:spcPts val="6000"/>
              </a:lnSpc>
              <a:buNone/>
              <a:defRPr sz="6600" spc="300">
                <a:solidFill>
                  <a:schemeClr val="bg1"/>
                </a:solidFill>
                <a:latin typeface="Ando Bold" pitchFamily="2" charset="0"/>
              </a:defRPr>
            </a:lvl1pPr>
          </a:lstStyle>
          <a:p>
            <a:pPr lvl="0"/>
            <a:r>
              <a:rPr lang="fr-FR" dirty="0"/>
              <a:t>TITRE PAGE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E337F8C4-B6E2-A14B-B0C2-4DA0DE92D54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01044" y="2122121"/>
            <a:ext cx="4230688" cy="503848"/>
          </a:xfrm>
        </p:spPr>
        <p:txBody>
          <a:bodyPr>
            <a:normAutofit/>
          </a:bodyPr>
          <a:lstStyle>
            <a:lvl1pPr marL="0" indent="0">
              <a:lnSpc>
                <a:spcPts val="3400"/>
              </a:lnSpc>
              <a:buNone/>
              <a:defRPr sz="3200" spc="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sous titre</a:t>
            </a:r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4645057D-F85B-4F41-A5C0-DDF1F26DD5E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01776" y="3130550"/>
            <a:ext cx="3809267" cy="2613025"/>
          </a:xfrm>
        </p:spPr>
        <p:txBody>
          <a:bodyPr>
            <a:normAutofit/>
          </a:bodyPr>
          <a:lstStyle>
            <a:lvl1pPr marL="0" indent="0">
              <a:lnSpc>
                <a:spcPts val="1600"/>
              </a:lnSpc>
              <a:buNone/>
              <a:defRPr sz="1200">
                <a:solidFill>
                  <a:schemeClr val="bg2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Quisque</a:t>
            </a:r>
            <a:r>
              <a:rPr lang="fr-FR" dirty="0"/>
              <a:t> </a:t>
            </a:r>
            <a:r>
              <a:rPr lang="fr-FR" dirty="0" err="1"/>
              <a:t>rhoncus</a:t>
            </a:r>
            <a:r>
              <a:rPr lang="fr-FR" dirty="0"/>
              <a:t> </a:t>
            </a:r>
            <a:r>
              <a:rPr lang="fr-FR" dirty="0" err="1"/>
              <a:t>facilisis</a:t>
            </a:r>
            <a:r>
              <a:rPr lang="fr-FR" dirty="0"/>
              <a:t> </a:t>
            </a:r>
            <a:r>
              <a:rPr lang="fr-FR" dirty="0" err="1"/>
              <a:t>tellus</a:t>
            </a:r>
            <a:r>
              <a:rPr lang="fr-FR" dirty="0"/>
              <a:t>,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iaculis</a:t>
            </a:r>
            <a:r>
              <a:rPr lang="fr-FR" dirty="0"/>
              <a:t> </a:t>
            </a:r>
            <a:r>
              <a:rPr lang="fr-FR" dirty="0" err="1"/>
              <a:t>tellus</a:t>
            </a:r>
            <a:r>
              <a:rPr lang="fr-FR" dirty="0"/>
              <a:t> </a:t>
            </a:r>
            <a:r>
              <a:rPr lang="fr-FR" dirty="0" err="1"/>
              <a:t>efficitur</a:t>
            </a:r>
            <a:r>
              <a:rPr lang="fr-FR" dirty="0"/>
              <a:t> </a:t>
            </a:r>
            <a:r>
              <a:rPr lang="fr-FR" dirty="0" err="1"/>
              <a:t>vel</a:t>
            </a:r>
            <a:r>
              <a:rPr lang="fr-FR" dirty="0"/>
              <a:t>. </a:t>
            </a:r>
          </a:p>
          <a:p>
            <a:pPr lvl="0"/>
            <a:r>
              <a:rPr lang="fr-FR" dirty="0"/>
              <a:t>Nam </a:t>
            </a:r>
            <a:r>
              <a:rPr lang="fr-FR" dirty="0" err="1"/>
              <a:t>maximus</a:t>
            </a:r>
            <a:r>
              <a:rPr lang="fr-FR" dirty="0"/>
              <a:t> </a:t>
            </a:r>
            <a:r>
              <a:rPr lang="fr-FR" dirty="0" err="1"/>
              <a:t>convallis</a:t>
            </a:r>
            <a:r>
              <a:rPr lang="fr-FR" dirty="0"/>
              <a:t> </a:t>
            </a:r>
            <a:r>
              <a:rPr lang="fr-FR" dirty="0" err="1"/>
              <a:t>dignissim</a:t>
            </a:r>
            <a:r>
              <a:rPr lang="fr-FR" dirty="0"/>
              <a:t>. </a:t>
            </a:r>
            <a:r>
              <a:rPr lang="fr-FR" dirty="0" err="1"/>
              <a:t>Donec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tortor</a:t>
            </a:r>
            <a:r>
              <a:rPr lang="fr-FR" dirty="0"/>
              <a:t>, </a:t>
            </a:r>
            <a:r>
              <a:rPr lang="fr-FR" dirty="0" err="1"/>
              <a:t>luctus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 non, </a:t>
            </a:r>
            <a:r>
              <a:rPr lang="fr-FR" dirty="0" err="1"/>
              <a:t>ornare</a:t>
            </a:r>
            <a:r>
              <a:rPr lang="fr-FR" dirty="0"/>
              <a:t> </a:t>
            </a:r>
            <a:r>
              <a:rPr lang="fr-FR" dirty="0" err="1"/>
              <a:t>tincidunt</a:t>
            </a:r>
            <a:r>
              <a:rPr lang="fr-FR" dirty="0"/>
              <a:t> nunc. Ut id </a:t>
            </a:r>
            <a:r>
              <a:rPr lang="fr-FR" dirty="0" err="1"/>
              <a:t>sem</a:t>
            </a:r>
            <a:r>
              <a:rPr lang="fr-FR" dirty="0"/>
              <a:t> </a:t>
            </a:r>
            <a:r>
              <a:rPr lang="fr-FR" dirty="0" err="1"/>
              <a:t>sagittis</a:t>
            </a:r>
            <a:r>
              <a:rPr lang="fr-FR" dirty="0"/>
              <a:t>, </a:t>
            </a:r>
            <a:r>
              <a:rPr lang="fr-FR" dirty="0" err="1"/>
              <a:t>lacinia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non, tristique </a:t>
            </a:r>
            <a:r>
              <a:rPr lang="fr-FR" dirty="0" err="1"/>
              <a:t>orci</a:t>
            </a:r>
            <a:r>
              <a:rPr lang="fr-FR" dirty="0"/>
              <a:t>. In </a:t>
            </a:r>
            <a:r>
              <a:rPr lang="fr-FR" dirty="0" err="1"/>
              <a:t>vulputate</a:t>
            </a:r>
            <a:r>
              <a:rPr lang="fr-FR" dirty="0"/>
              <a:t> </a:t>
            </a:r>
            <a:r>
              <a:rPr lang="fr-FR" dirty="0" err="1"/>
              <a:t>luctus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facilisis</a:t>
            </a:r>
            <a:r>
              <a:rPr lang="fr-FR" dirty="0"/>
              <a:t>. Nam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risus</a:t>
            </a:r>
            <a:r>
              <a:rPr lang="fr-FR" dirty="0"/>
              <a:t> est. </a:t>
            </a:r>
            <a:r>
              <a:rPr lang="fr-FR" dirty="0" err="1"/>
              <a:t>Interdum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ante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primis</a:t>
            </a:r>
            <a:r>
              <a:rPr lang="fr-FR" dirty="0"/>
              <a:t> in </a:t>
            </a:r>
            <a:r>
              <a:rPr lang="fr-FR" dirty="0" err="1"/>
              <a:t>faucibus</a:t>
            </a:r>
            <a:r>
              <a:rPr lang="fr-FR" dirty="0"/>
              <a:t>. </a:t>
            </a:r>
            <a:r>
              <a:rPr lang="fr-FR" dirty="0" err="1"/>
              <a:t>Morbi</a:t>
            </a:r>
            <a:r>
              <a:rPr lang="fr-FR" dirty="0"/>
              <a:t> est </a:t>
            </a:r>
            <a:r>
              <a:rPr lang="fr-FR" dirty="0" err="1"/>
              <a:t>sem</a:t>
            </a:r>
            <a:r>
              <a:rPr lang="fr-FR" dirty="0"/>
              <a:t>, </a:t>
            </a:r>
            <a:r>
              <a:rPr lang="fr-FR" dirty="0" err="1"/>
              <a:t>faucibus</a:t>
            </a:r>
            <a:r>
              <a:rPr lang="fr-FR" dirty="0"/>
              <a:t> vitae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eget</a:t>
            </a:r>
            <a:r>
              <a:rPr lang="fr-FR" dirty="0"/>
              <a:t>, </a:t>
            </a:r>
            <a:r>
              <a:rPr lang="fr-FR" dirty="0" err="1"/>
              <a:t>fermentum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est. 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27BA9BD-3459-B24F-A250-263D2528441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78550" y="2122122"/>
            <a:ext cx="4302125" cy="3621454"/>
          </a:xfrm>
        </p:spPr>
        <p:txBody>
          <a:bodyPr/>
          <a:lstStyle/>
          <a:p>
            <a:endParaRPr lang="fr-FR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37810C1A-7749-3248-AA4E-5792F0DE21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60382" y="6289916"/>
            <a:ext cx="967154" cy="365125"/>
          </a:xfrm>
        </p:spPr>
        <p:txBody>
          <a:bodyPr/>
          <a:lstStyle/>
          <a:p>
            <a:fld id="{C4888C54-99A6-6645-BE2D-AAA62A347654}" type="datetime1">
              <a:rPr lang="fr-FR" smtClean="0"/>
              <a:t>26/11/2024</a:t>
            </a:fld>
            <a:endParaRPr lang="fr-FR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6585E62-5198-AA48-A62C-D93D9008D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45582" y="6289915"/>
            <a:ext cx="4114800" cy="365125"/>
          </a:xfrm>
        </p:spPr>
        <p:txBody>
          <a:bodyPr/>
          <a:lstStyle/>
          <a:p>
            <a:r>
              <a:rPr lang="fr-FR" dirty="0"/>
              <a:t>Lorraine INP </a:t>
            </a:r>
          </a:p>
        </p:txBody>
      </p:sp>
    </p:spTree>
    <p:extLst>
      <p:ext uri="{BB962C8B-B14F-4D97-AF65-F5344CB8AC3E}">
        <p14:creationId xmlns:p14="http://schemas.microsoft.com/office/powerpoint/2010/main" val="908213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8.emf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Relationship Id="rId9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2543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Geneva" pitchFamily="-65" charset="-128"/>
          <a:cs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Calibri" panose="020F0502020204030204" pitchFamily="34" charset="0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05608666-AFCB-488D-BFA6-AF4B48369202}"/>
              </a:ext>
            </a:extLst>
          </p:cNvPr>
          <p:cNvSpPr/>
          <p:nvPr userDrawn="1"/>
        </p:nvSpPr>
        <p:spPr bwMode="auto">
          <a:xfrm>
            <a:off x="0" y="0"/>
            <a:ext cx="12191998" cy="6858000"/>
          </a:xfrm>
          <a:prstGeom prst="rect">
            <a:avLst/>
          </a:prstGeom>
          <a:solidFill>
            <a:srgbClr val="62257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 Condensed" pitchFamily="2" charset="0"/>
              <a:ea typeface="Roboto Condensed" pitchFamily="2" charset="0"/>
            </a:endParaRPr>
          </a:p>
        </p:txBody>
      </p:sp>
      <p:sp>
        <p:nvSpPr>
          <p:cNvPr id="14" name="Espace réservé du titre 1">
            <a:extLst>
              <a:ext uri="{FF2B5EF4-FFF2-40B4-BE49-F238E27FC236}">
                <a16:creationId xmlns:a16="http://schemas.microsoft.com/office/drawing/2014/main" id="{3A430F23-141A-473D-9818-D02C336D983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Modèle pour écoles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672AC796-621A-4FC2-A086-62652550E5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981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03BF4D16-6242-4E19-AC04-ACDDA0FED3FA}"/>
              </a:ext>
            </a:extLst>
          </p:cNvPr>
          <p:cNvSpPr/>
          <p:nvPr userDrawn="1"/>
        </p:nvSpPr>
        <p:spPr bwMode="auto">
          <a:xfrm>
            <a:off x="1" y="3861048"/>
            <a:ext cx="211823" cy="613372"/>
          </a:xfrm>
          <a:custGeom>
            <a:avLst/>
            <a:gdLst>
              <a:gd name="connsiteX0" fmla="*/ 0 w 151451"/>
              <a:gd name="connsiteY0" fmla="*/ 0 h 438554"/>
              <a:gd name="connsiteX1" fmla="*/ 68969 w 151451"/>
              <a:gd name="connsiteY1" fmla="*/ 49197 h 438554"/>
              <a:gd name="connsiteX2" fmla="*/ 151451 w 151451"/>
              <a:gd name="connsiteY2" fmla="*/ 232482 h 438554"/>
              <a:gd name="connsiteX3" fmla="*/ 151451 w 151451"/>
              <a:gd name="connsiteY3" fmla="*/ 438554 h 438554"/>
              <a:gd name="connsiteX4" fmla="*/ 0 w 151451"/>
              <a:gd name="connsiteY4" fmla="*/ 330528 h 438554"/>
              <a:gd name="connsiteX5" fmla="*/ 0 w 151451"/>
              <a:gd name="connsiteY5" fmla="*/ 0 h 438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51" h="438554">
                <a:moveTo>
                  <a:pt x="0" y="0"/>
                </a:moveTo>
                <a:lnTo>
                  <a:pt x="68969" y="49197"/>
                </a:lnTo>
                <a:cubicBezTo>
                  <a:pt x="114544" y="81681"/>
                  <a:pt x="151451" y="163761"/>
                  <a:pt x="151451" y="232482"/>
                </a:cubicBezTo>
                <a:lnTo>
                  <a:pt x="151451" y="438554"/>
                </a:lnTo>
                <a:lnTo>
                  <a:pt x="0" y="33052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B3A711B0-2A9B-4FA5-9DB4-9733EBF912B7}"/>
              </a:ext>
            </a:extLst>
          </p:cNvPr>
          <p:cNvSpPr/>
          <p:nvPr userDrawn="1"/>
        </p:nvSpPr>
        <p:spPr bwMode="auto">
          <a:xfrm>
            <a:off x="0" y="4406828"/>
            <a:ext cx="211824" cy="1362669"/>
          </a:xfrm>
          <a:custGeom>
            <a:avLst/>
            <a:gdLst>
              <a:gd name="connsiteX0" fmla="*/ 0 w 211824"/>
              <a:gd name="connsiteY0" fmla="*/ 0 h 1362669"/>
              <a:gd name="connsiteX1" fmla="*/ 23283 w 211824"/>
              <a:gd name="connsiteY1" fmla="*/ 27507 h 1362669"/>
              <a:gd name="connsiteX2" fmla="*/ 211824 w 211824"/>
              <a:gd name="connsiteY2" fmla="*/ 591275 h 1362669"/>
              <a:gd name="connsiteX3" fmla="*/ 211824 w 211824"/>
              <a:gd name="connsiteY3" fmla="*/ 1362669 h 1362669"/>
              <a:gd name="connsiteX4" fmla="*/ 0 w 211824"/>
              <a:gd name="connsiteY4" fmla="*/ 1211580 h 1362669"/>
              <a:gd name="connsiteX5" fmla="*/ 0 w 211824"/>
              <a:gd name="connsiteY5" fmla="*/ 0 h 1362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824" h="1362669">
                <a:moveTo>
                  <a:pt x="0" y="0"/>
                </a:moveTo>
                <a:lnTo>
                  <a:pt x="23283" y="27507"/>
                </a:lnTo>
                <a:cubicBezTo>
                  <a:pt x="134112" y="177279"/>
                  <a:pt x="211824" y="398342"/>
                  <a:pt x="211824" y="591275"/>
                </a:cubicBezTo>
                <a:lnTo>
                  <a:pt x="211824" y="1362669"/>
                </a:lnTo>
                <a:lnTo>
                  <a:pt x="0" y="1211580"/>
                </a:ln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4" name="Forme libre : forme 23">
            <a:extLst>
              <a:ext uri="{FF2B5EF4-FFF2-40B4-BE49-F238E27FC236}">
                <a16:creationId xmlns:a16="http://schemas.microsoft.com/office/drawing/2014/main" id="{B3B80A10-00CA-4B5F-ABF9-C8661A46EF9C}"/>
              </a:ext>
            </a:extLst>
          </p:cNvPr>
          <p:cNvSpPr/>
          <p:nvPr userDrawn="1"/>
        </p:nvSpPr>
        <p:spPr bwMode="auto">
          <a:xfrm>
            <a:off x="0" y="5803529"/>
            <a:ext cx="1077934" cy="1054471"/>
          </a:xfrm>
          <a:custGeom>
            <a:avLst/>
            <a:gdLst>
              <a:gd name="connsiteX0" fmla="*/ 0 w 1077934"/>
              <a:gd name="connsiteY0" fmla="*/ 0 h 1054471"/>
              <a:gd name="connsiteX1" fmla="*/ 887196 w 1077934"/>
              <a:gd name="connsiteY1" fmla="*/ 632851 h 1054471"/>
              <a:gd name="connsiteX2" fmla="*/ 1074223 w 1077934"/>
              <a:gd name="connsiteY2" fmla="*/ 996248 h 1054471"/>
              <a:gd name="connsiteX3" fmla="*/ 1077934 w 1077934"/>
              <a:gd name="connsiteY3" fmla="*/ 1054471 h 1054471"/>
              <a:gd name="connsiteX4" fmla="*/ 405804 w 1077934"/>
              <a:gd name="connsiteY4" fmla="*/ 1054471 h 1054471"/>
              <a:gd name="connsiteX5" fmla="*/ 0 w 1077934"/>
              <a:gd name="connsiteY5" fmla="*/ 765020 h 1054471"/>
              <a:gd name="connsiteX6" fmla="*/ 0 w 1077934"/>
              <a:gd name="connsiteY6" fmla="*/ 0 h 1054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7934" h="1054471">
                <a:moveTo>
                  <a:pt x="0" y="0"/>
                </a:moveTo>
                <a:lnTo>
                  <a:pt x="887196" y="632851"/>
                </a:lnTo>
                <a:cubicBezTo>
                  <a:pt x="979494" y="698636"/>
                  <a:pt x="1056431" y="852306"/>
                  <a:pt x="1074223" y="996248"/>
                </a:cubicBezTo>
                <a:lnTo>
                  <a:pt x="1077934" y="1054471"/>
                </a:lnTo>
                <a:lnTo>
                  <a:pt x="405804" y="1054471"/>
                </a:lnTo>
                <a:lnTo>
                  <a:pt x="0" y="76502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5" name="Forme libre : forme 24">
            <a:extLst>
              <a:ext uri="{FF2B5EF4-FFF2-40B4-BE49-F238E27FC236}">
                <a16:creationId xmlns:a16="http://schemas.microsoft.com/office/drawing/2014/main" id="{EDA1C906-327A-4DF1-BF0A-2D8AC46ED8B4}"/>
              </a:ext>
            </a:extLst>
          </p:cNvPr>
          <p:cNvSpPr/>
          <p:nvPr userDrawn="1"/>
        </p:nvSpPr>
        <p:spPr bwMode="auto">
          <a:xfrm>
            <a:off x="11150471" y="1"/>
            <a:ext cx="1041529" cy="932293"/>
          </a:xfrm>
          <a:custGeom>
            <a:avLst/>
            <a:gdLst>
              <a:gd name="connsiteX0" fmla="*/ 0 w 1041529"/>
              <a:gd name="connsiteY0" fmla="*/ 0 h 932293"/>
              <a:gd name="connsiteX1" fmla="*/ 1041529 w 1041529"/>
              <a:gd name="connsiteY1" fmla="*/ 0 h 932293"/>
              <a:gd name="connsiteX2" fmla="*/ 1041529 w 1041529"/>
              <a:gd name="connsiteY2" fmla="*/ 932293 h 932293"/>
              <a:gd name="connsiteX3" fmla="*/ 247215 w 1041529"/>
              <a:gd name="connsiteY3" fmla="*/ 365726 h 932293"/>
              <a:gd name="connsiteX4" fmla="*/ 28924 w 1041529"/>
              <a:gd name="connsiteY4" fmla="*/ 73526 h 932293"/>
              <a:gd name="connsiteX5" fmla="*/ 0 w 1041529"/>
              <a:gd name="connsiteY5" fmla="*/ 0 h 932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1529" h="932293">
                <a:moveTo>
                  <a:pt x="0" y="0"/>
                </a:moveTo>
                <a:lnTo>
                  <a:pt x="1041529" y="0"/>
                </a:lnTo>
                <a:lnTo>
                  <a:pt x="1041529" y="932293"/>
                </a:lnTo>
                <a:lnTo>
                  <a:pt x="247215" y="365726"/>
                </a:lnTo>
                <a:cubicBezTo>
                  <a:pt x="161998" y="304928"/>
                  <a:pt x="84809" y="197715"/>
                  <a:pt x="28924" y="73526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6" name="Forme libre : forme 25">
            <a:extLst>
              <a:ext uri="{FF2B5EF4-FFF2-40B4-BE49-F238E27FC236}">
                <a16:creationId xmlns:a16="http://schemas.microsoft.com/office/drawing/2014/main" id="{771355CE-436E-4975-A253-F91E3D8D5C8F}"/>
              </a:ext>
            </a:extLst>
          </p:cNvPr>
          <p:cNvSpPr/>
          <p:nvPr userDrawn="1"/>
        </p:nvSpPr>
        <p:spPr bwMode="auto">
          <a:xfrm>
            <a:off x="11707042" y="692685"/>
            <a:ext cx="484956" cy="886957"/>
          </a:xfrm>
          <a:custGeom>
            <a:avLst/>
            <a:gdLst>
              <a:gd name="connsiteX0" fmla="*/ 0 w 484956"/>
              <a:gd name="connsiteY0" fmla="*/ 0 h 886957"/>
              <a:gd name="connsiteX1" fmla="*/ 484956 w 484956"/>
              <a:gd name="connsiteY1" fmla="*/ 345927 h 886957"/>
              <a:gd name="connsiteX2" fmla="*/ 484956 w 484956"/>
              <a:gd name="connsiteY2" fmla="*/ 886957 h 886957"/>
              <a:gd name="connsiteX3" fmla="*/ 135000 w 484956"/>
              <a:gd name="connsiteY3" fmla="*/ 637341 h 886957"/>
              <a:gd name="connsiteX4" fmla="*/ 0 w 484956"/>
              <a:gd name="connsiteY4" fmla="*/ 337282 h 886957"/>
              <a:gd name="connsiteX5" fmla="*/ 0 w 484956"/>
              <a:gd name="connsiteY5" fmla="*/ 0 h 886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4956" h="886957">
                <a:moveTo>
                  <a:pt x="0" y="0"/>
                </a:moveTo>
                <a:lnTo>
                  <a:pt x="484956" y="345927"/>
                </a:lnTo>
                <a:lnTo>
                  <a:pt x="484956" y="886957"/>
                </a:lnTo>
                <a:lnTo>
                  <a:pt x="135000" y="637341"/>
                </a:lnTo>
                <a:cubicBezTo>
                  <a:pt x="60480" y="584174"/>
                  <a:pt x="0" y="449832"/>
                  <a:pt x="0" y="33728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7" name="Forme libre : forme 26">
            <a:extLst>
              <a:ext uri="{FF2B5EF4-FFF2-40B4-BE49-F238E27FC236}">
                <a16:creationId xmlns:a16="http://schemas.microsoft.com/office/drawing/2014/main" id="{91673781-313A-4198-9971-8943BA63EB0B}"/>
              </a:ext>
            </a:extLst>
          </p:cNvPr>
          <p:cNvSpPr/>
          <p:nvPr userDrawn="1"/>
        </p:nvSpPr>
        <p:spPr bwMode="auto">
          <a:xfrm>
            <a:off x="11881016" y="1744752"/>
            <a:ext cx="310983" cy="1459242"/>
          </a:xfrm>
          <a:custGeom>
            <a:avLst/>
            <a:gdLst>
              <a:gd name="connsiteX0" fmla="*/ 0 w 310983"/>
              <a:gd name="connsiteY0" fmla="*/ 0 h 1459242"/>
              <a:gd name="connsiteX1" fmla="*/ 310983 w 310983"/>
              <a:gd name="connsiteY1" fmla="*/ 221829 h 1459242"/>
              <a:gd name="connsiteX2" fmla="*/ 310983 w 310983"/>
              <a:gd name="connsiteY2" fmla="*/ 1459242 h 1459242"/>
              <a:gd name="connsiteX3" fmla="*/ 308757 w 310983"/>
              <a:gd name="connsiteY3" fmla="*/ 1457654 h 1459242"/>
              <a:gd name="connsiteX4" fmla="*/ 0 w 310983"/>
              <a:gd name="connsiteY4" fmla="*/ 771394 h 1459242"/>
              <a:gd name="connsiteX5" fmla="*/ 0 w 310983"/>
              <a:gd name="connsiteY5" fmla="*/ 0 h 145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0983" h="1459242">
                <a:moveTo>
                  <a:pt x="0" y="0"/>
                </a:moveTo>
                <a:lnTo>
                  <a:pt x="310983" y="221829"/>
                </a:lnTo>
                <a:lnTo>
                  <a:pt x="310983" y="1459242"/>
                </a:lnTo>
                <a:lnTo>
                  <a:pt x="308757" y="1457654"/>
                </a:lnTo>
                <a:cubicBezTo>
                  <a:pt x="138323" y="1336057"/>
                  <a:pt x="0" y="1028804"/>
                  <a:pt x="0" y="771394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77" name="Espace réservé de la date 3">
            <a:extLst>
              <a:ext uri="{FF2B5EF4-FFF2-40B4-BE49-F238E27FC236}">
                <a16:creationId xmlns:a16="http://schemas.microsoft.com/office/drawing/2014/main" id="{6F799A37-5113-4C5F-8C2D-EE79F3D450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81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Roboto Condensed" pitchFamily="2" charset="0"/>
                <a:ea typeface="Roboto Condensed" pitchFamily="2" charset="0"/>
                <a:cs typeface="+mn-cs"/>
              </a:defRPr>
            </a:lvl1pPr>
          </a:lstStyle>
          <a:p>
            <a:pPr>
              <a:defRPr/>
            </a:pPr>
            <a:fld id="{FD5EA77E-AB17-4CAB-887D-E55E2CC9E38D}" type="datetimeFigureOut">
              <a:rPr lang="fr-FR" smtClean="0"/>
              <a:pPr>
                <a:defRPr/>
              </a:pPr>
              <a:t>26/11/2024</a:t>
            </a:fld>
            <a:endParaRPr lang="fr-FR" dirty="0"/>
          </a:p>
        </p:txBody>
      </p:sp>
      <p:sp>
        <p:nvSpPr>
          <p:cNvPr id="78" name="Espace réservé du pied de page 4">
            <a:extLst>
              <a:ext uri="{FF2B5EF4-FFF2-40B4-BE49-F238E27FC236}">
                <a16:creationId xmlns:a16="http://schemas.microsoft.com/office/drawing/2014/main" id="{1026F38C-8D4C-4F98-AE76-9DFC3E2C7F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48200" y="613931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Roboto Condensed" pitchFamily="2" charset="0"/>
                <a:ea typeface="Roboto Condensed" pitchFamily="2" charset="0"/>
                <a:cs typeface="+mn-cs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79" name="Espace réservé du numéro de diapositive 5">
            <a:extLst>
              <a:ext uri="{FF2B5EF4-FFF2-40B4-BE49-F238E27FC236}">
                <a16:creationId xmlns:a16="http://schemas.microsoft.com/office/drawing/2014/main" id="{8B83E28B-FEAA-469C-B6F6-7286AD6AD5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77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Roboto Condensed" pitchFamily="2" charset="0"/>
                <a:ea typeface="Roboto Condensed" pitchFamily="2" charset="0"/>
                <a:cs typeface="+mn-cs"/>
              </a:defRPr>
            </a:lvl1pPr>
          </a:lstStyle>
          <a:p>
            <a:pPr>
              <a:defRPr/>
            </a:pPr>
            <a:fld id="{17138208-ADF5-48B3-82F2-0E377832A01B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29235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946" r:id="rId4"/>
    <p:sldLayoutId id="2147483947" r:id="rId5"/>
    <p:sldLayoutId id="2147483943" r:id="rId6"/>
    <p:sldLayoutId id="2147483944" r:id="rId7"/>
    <p:sldLayoutId id="2147483939" r:id="rId8"/>
    <p:sldLayoutId id="2147483977" r:id="rId9"/>
    <p:sldLayoutId id="2147483978" r:id="rId1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ndo" pitchFamily="2" charset="0"/>
          <a:ea typeface="Geneva" pitchFamily="-65" charset="-128"/>
          <a:cs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bg1"/>
          </a:solidFill>
          <a:latin typeface="Roboto Condensed" pitchFamily="2" charset="0"/>
          <a:ea typeface="Roboto Condensed" pitchFamily="2" charset="0"/>
          <a:cs typeface="Calibri" panose="020F0502020204030204" pitchFamily="34" charset="0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Roboto Condensed" pitchFamily="2" charset="0"/>
          <a:ea typeface="Roboto Condensed" pitchFamily="2" charset="0"/>
          <a:cs typeface="Geneva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Roboto Condensed" pitchFamily="2" charset="0"/>
          <a:ea typeface="Roboto Condensed" pitchFamily="2" charset="0"/>
          <a:cs typeface="Geneva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Roboto Condensed" pitchFamily="2" charset="0"/>
          <a:ea typeface="Roboto Condensed" pitchFamily="2" charset="0"/>
          <a:cs typeface="Geneva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Roboto Condensed" pitchFamily="2" charset="0"/>
          <a:ea typeface="Roboto Condensed" pitchFamily="2" charset="0"/>
          <a:cs typeface="Genev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que 23">
            <a:extLst>
              <a:ext uri="{FF2B5EF4-FFF2-40B4-BE49-F238E27FC236}">
                <a16:creationId xmlns:a16="http://schemas.microsoft.com/office/drawing/2014/main" id="{84F6C1A8-8378-4389-92B1-D0EE6CA673BE}"/>
              </a:ext>
            </a:extLst>
          </p:cNvPr>
          <p:cNvSpPr/>
          <p:nvPr userDrawn="1"/>
        </p:nvSpPr>
        <p:spPr>
          <a:xfrm>
            <a:off x="-1536848" y="2759083"/>
            <a:ext cx="1800200" cy="1758490"/>
          </a:xfrm>
          <a:custGeom>
            <a:avLst/>
            <a:gdLst>
              <a:gd name="connsiteX0" fmla="*/ 2492026 w 2667000"/>
              <a:gd name="connsiteY0" fmla="*/ 1779651 h 2609850"/>
              <a:gd name="connsiteX1" fmla="*/ 2667857 w 2667000"/>
              <a:gd name="connsiteY1" fmla="*/ 2170367 h 2609850"/>
              <a:gd name="connsiteX2" fmla="*/ 2667857 w 2667000"/>
              <a:gd name="connsiteY2" fmla="*/ 2609660 h 2609850"/>
              <a:gd name="connsiteX3" fmla="*/ 182975 w 2667000"/>
              <a:gd name="connsiteY3" fmla="*/ 837248 h 2609850"/>
              <a:gd name="connsiteX4" fmla="*/ 7144 w 2667000"/>
              <a:gd name="connsiteY4" fmla="*/ 446437 h 2609850"/>
              <a:gd name="connsiteX5" fmla="*/ 7144 w 2667000"/>
              <a:gd name="connsiteY5" fmla="*/ 7144 h 2609850"/>
              <a:gd name="connsiteX6" fmla="*/ 2492026 w 2667000"/>
              <a:gd name="connsiteY6" fmla="*/ 1779651 h 260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67000" h="2609850">
                <a:moveTo>
                  <a:pt x="2492026" y="1779651"/>
                </a:moveTo>
                <a:cubicBezTo>
                  <a:pt x="2589181" y="1848898"/>
                  <a:pt x="2667857" y="2023872"/>
                  <a:pt x="2667857" y="2170367"/>
                </a:cubicBezTo>
                <a:lnTo>
                  <a:pt x="2667857" y="2609660"/>
                </a:lnTo>
                <a:lnTo>
                  <a:pt x="182975" y="837248"/>
                </a:lnTo>
                <a:cubicBezTo>
                  <a:pt x="85916" y="768001"/>
                  <a:pt x="7144" y="593027"/>
                  <a:pt x="7144" y="446437"/>
                </a:cubicBezTo>
                <a:lnTo>
                  <a:pt x="7144" y="7144"/>
                </a:lnTo>
                <a:lnTo>
                  <a:pt x="2492026" y="1779651"/>
                </a:lnTo>
                <a:close/>
              </a:path>
            </a:pathLst>
          </a:custGeom>
          <a:solidFill>
            <a:srgbClr val="6225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fr-FR" sz="3200">
              <a:solidFill>
                <a:srgbClr val="003366"/>
              </a:solidFill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DC1B45A1-1289-4BF8-8500-7F5BB335AC04}"/>
              </a:ext>
            </a:extLst>
          </p:cNvPr>
          <p:cNvSpPr/>
          <p:nvPr userDrawn="1"/>
        </p:nvSpPr>
        <p:spPr>
          <a:xfrm flipH="1" flipV="1">
            <a:off x="-1680864" y="3192635"/>
            <a:ext cx="1872208" cy="2551732"/>
          </a:xfrm>
          <a:custGeom>
            <a:avLst/>
            <a:gdLst>
              <a:gd name="connsiteX0" fmla="*/ 0 w 1904683"/>
              <a:gd name="connsiteY0" fmla="*/ 0 h 2595993"/>
              <a:gd name="connsiteX1" fmla="*/ 1904683 w 1904683"/>
              <a:gd name="connsiteY1" fmla="*/ 1358641 h 2595993"/>
              <a:gd name="connsiteX2" fmla="*/ 1904683 w 1904683"/>
              <a:gd name="connsiteY2" fmla="*/ 2595993 h 2595993"/>
              <a:gd name="connsiteX3" fmla="*/ 308757 w 1904683"/>
              <a:gd name="connsiteY3" fmla="*/ 1457654 h 2595993"/>
              <a:gd name="connsiteX4" fmla="*/ 0 w 1904683"/>
              <a:gd name="connsiteY4" fmla="*/ 771394 h 2595993"/>
              <a:gd name="connsiteX5" fmla="*/ 0 w 1904683"/>
              <a:gd name="connsiteY5" fmla="*/ 0 h 2595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4683" h="2595993">
                <a:moveTo>
                  <a:pt x="0" y="0"/>
                </a:moveTo>
                <a:lnTo>
                  <a:pt x="1904683" y="1358641"/>
                </a:lnTo>
                <a:lnTo>
                  <a:pt x="1904683" y="2595993"/>
                </a:lnTo>
                <a:lnTo>
                  <a:pt x="308757" y="1457654"/>
                </a:lnTo>
                <a:cubicBezTo>
                  <a:pt x="138323" y="1336057"/>
                  <a:pt x="0" y="1028804"/>
                  <a:pt x="0" y="771394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fr-FR">
              <a:solidFill>
                <a:srgbClr val="003366"/>
              </a:solidFill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57C37118-D5FD-4E86-AE90-8D2F8A31E865}"/>
              </a:ext>
            </a:extLst>
          </p:cNvPr>
          <p:cNvSpPr/>
          <p:nvPr userDrawn="1"/>
        </p:nvSpPr>
        <p:spPr>
          <a:xfrm rot="10800000" flipH="1" flipV="1">
            <a:off x="10992544" y="-1159234"/>
            <a:ext cx="1872208" cy="2551732"/>
          </a:xfrm>
          <a:custGeom>
            <a:avLst/>
            <a:gdLst>
              <a:gd name="connsiteX0" fmla="*/ 0 w 1904683"/>
              <a:gd name="connsiteY0" fmla="*/ 0 h 2595993"/>
              <a:gd name="connsiteX1" fmla="*/ 1904683 w 1904683"/>
              <a:gd name="connsiteY1" fmla="*/ 1358641 h 2595993"/>
              <a:gd name="connsiteX2" fmla="*/ 1904683 w 1904683"/>
              <a:gd name="connsiteY2" fmla="*/ 2595993 h 2595993"/>
              <a:gd name="connsiteX3" fmla="*/ 308757 w 1904683"/>
              <a:gd name="connsiteY3" fmla="*/ 1457654 h 2595993"/>
              <a:gd name="connsiteX4" fmla="*/ 0 w 1904683"/>
              <a:gd name="connsiteY4" fmla="*/ 771394 h 2595993"/>
              <a:gd name="connsiteX5" fmla="*/ 0 w 1904683"/>
              <a:gd name="connsiteY5" fmla="*/ 0 h 2595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4683" h="2595993">
                <a:moveTo>
                  <a:pt x="0" y="0"/>
                </a:moveTo>
                <a:lnTo>
                  <a:pt x="1904683" y="1358641"/>
                </a:lnTo>
                <a:lnTo>
                  <a:pt x="1904683" y="2595993"/>
                </a:lnTo>
                <a:lnTo>
                  <a:pt x="308757" y="1457654"/>
                </a:lnTo>
                <a:cubicBezTo>
                  <a:pt x="138323" y="1336057"/>
                  <a:pt x="0" y="1028804"/>
                  <a:pt x="0" y="771394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fr-FR">
              <a:solidFill>
                <a:srgbClr val="003366"/>
              </a:solidFill>
            </a:endParaRPr>
          </a:p>
        </p:txBody>
      </p:sp>
      <p:sp>
        <p:nvSpPr>
          <p:cNvPr id="10" name="Graphique 23">
            <a:extLst>
              <a:ext uri="{FF2B5EF4-FFF2-40B4-BE49-F238E27FC236}">
                <a16:creationId xmlns:a16="http://schemas.microsoft.com/office/drawing/2014/main" id="{CFE61DD8-61AF-4657-B227-DF85D657BAA5}"/>
              </a:ext>
            </a:extLst>
          </p:cNvPr>
          <p:cNvSpPr/>
          <p:nvPr userDrawn="1"/>
        </p:nvSpPr>
        <p:spPr>
          <a:xfrm>
            <a:off x="11640616" y="620688"/>
            <a:ext cx="2232248" cy="2180528"/>
          </a:xfrm>
          <a:custGeom>
            <a:avLst/>
            <a:gdLst>
              <a:gd name="connsiteX0" fmla="*/ 2492026 w 2667000"/>
              <a:gd name="connsiteY0" fmla="*/ 1779651 h 2609850"/>
              <a:gd name="connsiteX1" fmla="*/ 2667857 w 2667000"/>
              <a:gd name="connsiteY1" fmla="*/ 2170367 h 2609850"/>
              <a:gd name="connsiteX2" fmla="*/ 2667857 w 2667000"/>
              <a:gd name="connsiteY2" fmla="*/ 2609660 h 2609850"/>
              <a:gd name="connsiteX3" fmla="*/ 182975 w 2667000"/>
              <a:gd name="connsiteY3" fmla="*/ 837248 h 2609850"/>
              <a:gd name="connsiteX4" fmla="*/ 7144 w 2667000"/>
              <a:gd name="connsiteY4" fmla="*/ 446437 h 2609850"/>
              <a:gd name="connsiteX5" fmla="*/ 7144 w 2667000"/>
              <a:gd name="connsiteY5" fmla="*/ 7144 h 2609850"/>
              <a:gd name="connsiteX6" fmla="*/ 2492026 w 2667000"/>
              <a:gd name="connsiteY6" fmla="*/ 1779651 h 260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67000" h="2609850">
                <a:moveTo>
                  <a:pt x="2492026" y="1779651"/>
                </a:moveTo>
                <a:cubicBezTo>
                  <a:pt x="2589181" y="1848898"/>
                  <a:pt x="2667857" y="2023872"/>
                  <a:pt x="2667857" y="2170367"/>
                </a:cubicBezTo>
                <a:lnTo>
                  <a:pt x="2667857" y="2609660"/>
                </a:lnTo>
                <a:lnTo>
                  <a:pt x="182975" y="837248"/>
                </a:lnTo>
                <a:cubicBezTo>
                  <a:pt x="85916" y="768001"/>
                  <a:pt x="7144" y="593027"/>
                  <a:pt x="7144" y="446437"/>
                </a:cubicBezTo>
                <a:lnTo>
                  <a:pt x="7144" y="7144"/>
                </a:lnTo>
                <a:lnTo>
                  <a:pt x="2492026" y="1779651"/>
                </a:lnTo>
                <a:close/>
              </a:path>
            </a:pathLst>
          </a:custGeom>
          <a:solidFill>
            <a:srgbClr val="6225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fr-FR" sz="3200">
              <a:solidFill>
                <a:srgbClr val="003366"/>
              </a:solidFill>
            </a:endParaRPr>
          </a:p>
        </p:txBody>
      </p:sp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0AC82688-EFF2-432E-ADEE-C933A80D119E}"/>
              </a:ext>
            </a:extLst>
          </p:cNvPr>
          <p:cNvSpPr/>
          <p:nvPr userDrawn="1"/>
        </p:nvSpPr>
        <p:spPr>
          <a:xfrm rot="10800000" flipH="1" flipV="1">
            <a:off x="11910644" y="1712480"/>
            <a:ext cx="1872208" cy="2551732"/>
          </a:xfrm>
          <a:custGeom>
            <a:avLst/>
            <a:gdLst>
              <a:gd name="connsiteX0" fmla="*/ 0 w 1904683"/>
              <a:gd name="connsiteY0" fmla="*/ 0 h 2595993"/>
              <a:gd name="connsiteX1" fmla="*/ 1904683 w 1904683"/>
              <a:gd name="connsiteY1" fmla="*/ 1358641 h 2595993"/>
              <a:gd name="connsiteX2" fmla="*/ 1904683 w 1904683"/>
              <a:gd name="connsiteY2" fmla="*/ 2595993 h 2595993"/>
              <a:gd name="connsiteX3" fmla="*/ 308757 w 1904683"/>
              <a:gd name="connsiteY3" fmla="*/ 1457654 h 2595993"/>
              <a:gd name="connsiteX4" fmla="*/ 0 w 1904683"/>
              <a:gd name="connsiteY4" fmla="*/ 771394 h 2595993"/>
              <a:gd name="connsiteX5" fmla="*/ 0 w 1904683"/>
              <a:gd name="connsiteY5" fmla="*/ 0 h 2595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4683" h="2595993">
                <a:moveTo>
                  <a:pt x="0" y="0"/>
                </a:moveTo>
                <a:lnTo>
                  <a:pt x="1904683" y="1358641"/>
                </a:lnTo>
                <a:lnTo>
                  <a:pt x="1904683" y="2595993"/>
                </a:lnTo>
                <a:lnTo>
                  <a:pt x="308757" y="1457654"/>
                </a:lnTo>
                <a:cubicBezTo>
                  <a:pt x="138323" y="1336057"/>
                  <a:pt x="0" y="1028804"/>
                  <a:pt x="0" y="771394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fr-FR">
              <a:solidFill>
                <a:srgbClr val="003366"/>
              </a:solidFill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0094019B-1CF4-4162-952A-8C35F05FA4B9}"/>
              </a:ext>
            </a:extLst>
          </p:cNvPr>
          <p:cNvSpPr/>
          <p:nvPr userDrawn="1"/>
        </p:nvSpPr>
        <p:spPr bwMode="auto">
          <a:xfrm>
            <a:off x="-456728" y="5445224"/>
            <a:ext cx="1542147" cy="1908495"/>
          </a:xfrm>
          <a:custGeom>
            <a:avLst/>
            <a:gdLst>
              <a:gd name="connsiteX0" fmla="*/ 0 w 1326123"/>
              <a:gd name="connsiteY0" fmla="*/ 0 h 1641153"/>
              <a:gd name="connsiteX1" fmla="*/ 1152632 w 1326123"/>
              <a:gd name="connsiteY1" fmla="*/ 822191 h 1641153"/>
              <a:gd name="connsiteX2" fmla="*/ 1326123 w 1326123"/>
              <a:gd name="connsiteY2" fmla="*/ 1207706 h 1641153"/>
              <a:gd name="connsiteX3" fmla="*/ 1326123 w 1326123"/>
              <a:gd name="connsiteY3" fmla="*/ 1641153 h 1641153"/>
              <a:gd name="connsiteX4" fmla="*/ 0 w 1326123"/>
              <a:gd name="connsiteY4" fmla="*/ 695259 h 1641153"/>
              <a:gd name="connsiteX5" fmla="*/ 0 w 1326123"/>
              <a:gd name="connsiteY5" fmla="*/ 0 h 164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6123" h="1641153">
                <a:moveTo>
                  <a:pt x="0" y="0"/>
                </a:moveTo>
                <a:lnTo>
                  <a:pt x="1152632" y="822191"/>
                </a:lnTo>
                <a:cubicBezTo>
                  <a:pt x="1248494" y="890516"/>
                  <a:pt x="1326123" y="1063161"/>
                  <a:pt x="1326123" y="1207706"/>
                </a:cubicBezTo>
                <a:lnTo>
                  <a:pt x="1326123" y="1641153"/>
                </a:lnTo>
                <a:lnTo>
                  <a:pt x="0" y="695259"/>
                </a:lnTo>
                <a:lnTo>
                  <a:pt x="0" y="0"/>
                </a:lnTo>
                <a:close/>
              </a:path>
            </a:pathLst>
          </a:custGeom>
          <a:solidFill>
            <a:srgbClr val="62257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3D9C44-A862-44C9-9E26-785D6CFA4C7D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0766008" y="6309320"/>
            <a:ext cx="1144636" cy="395254"/>
          </a:xfrm>
          <a:prstGeom prst="rect">
            <a:avLst/>
          </a:prstGeom>
        </p:spPr>
      </p:pic>
      <p:sp>
        <p:nvSpPr>
          <p:cNvPr id="14" name="Espace réservé de la date 3">
            <a:extLst>
              <a:ext uri="{FF2B5EF4-FFF2-40B4-BE49-F238E27FC236}">
                <a16:creationId xmlns:a16="http://schemas.microsoft.com/office/drawing/2014/main" id="{559B799D-8E04-4FA8-9A38-9B8336717289}"/>
              </a:ext>
            </a:extLst>
          </p:cNvPr>
          <p:cNvSpPr txBox="1">
            <a:spLocks/>
          </p:cNvSpPr>
          <p:nvPr userDrawn="1"/>
        </p:nvSpPr>
        <p:spPr>
          <a:xfrm>
            <a:off x="10058400" y="150025"/>
            <a:ext cx="2133600" cy="261937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685783" rtl="0" eaLnBrk="1" latinLnBrk="0" hangingPunct="1">
              <a:defRPr sz="800" kern="120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342892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83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675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566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457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348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40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132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18A995EA-4E48-44AF-AC4A-9FDDF5FE50B4}" type="slidenum">
              <a:rPr lang="fr-FR" sz="1067" smtClean="0">
                <a:solidFill>
                  <a:schemeClr val="bg1"/>
                </a:solidFill>
                <a:latin typeface="Roboto Condensed" pitchFamily="2" charset="0"/>
                <a:ea typeface="Roboto Condensed" pitchFamily="2" charset="0"/>
              </a:rPr>
              <a:pPr>
                <a:defRPr/>
              </a:pPr>
              <a:t>‹N°›</a:t>
            </a:fld>
            <a:endParaRPr lang="fr-FR" sz="1067" dirty="0">
              <a:solidFill>
                <a:schemeClr val="bg1"/>
              </a:solidFill>
              <a:latin typeface="Roboto Condensed" pitchFamily="2" charset="0"/>
              <a:ea typeface="Roboto Condensed" pitchFamily="2" charset="0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25655E64-4CB2-487D-B168-66047B1838A0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-312712" y="-99392"/>
            <a:ext cx="864096" cy="1069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317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5" r:id="rId1"/>
    <p:sldLayoutId id="2147483966" r:id="rId2"/>
    <p:sldLayoutId id="2147483967" r:id="rId3"/>
    <p:sldLayoutId id="2147483968" r:id="rId4"/>
    <p:sldLayoutId id="2147483969" r:id="rId5"/>
    <p:sldLayoutId id="2147483970" r:id="rId6"/>
    <p:sldLayoutId id="2147483971" r:id="rId7"/>
    <p:sldLayoutId id="2147483972" r:id="rId8"/>
    <p:sldLayoutId id="2147483973" r:id="rId9"/>
    <p:sldLayoutId id="2147483974" r:id="rId10"/>
    <p:sldLayoutId id="2147483975" r:id="rId11"/>
    <p:sldLayoutId id="214748398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raphique 23">
            <a:extLst>
              <a:ext uri="{FF2B5EF4-FFF2-40B4-BE49-F238E27FC236}">
                <a16:creationId xmlns:a16="http://schemas.microsoft.com/office/drawing/2014/main" id="{D5A2D6EC-9DB1-4F23-A88F-AD9A6C52ABA1}"/>
              </a:ext>
            </a:extLst>
          </p:cNvPr>
          <p:cNvSpPr/>
          <p:nvPr userDrawn="1"/>
        </p:nvSpPr>
        <p:spPr>
          <a:xfrm>
            <a:off x="179512" y="3140968"/>
            <a:ext cx="2990769" cy="2926681"/>
          </a:xfrm>
          <a:custGeom>
            <a:avLst/>
            <a:gdLst>
              <a:gd name="connsiteX0" fmla="*/ 2492026 w 2667000"/>
              <a:gd name="connsiteY0" fmla="*/ 1779651 h 2609850"/>
              <a:gd name="connsiteX1" fmla="*/ 2667857 w 2667000"/>
              <a:gd name="connsiteY1" fmla="*/ 2170367 h 2609850"/>
              <a:gd name="connsiteX2" fmla="*/ 2667857 w 2667000"/>
              <a:gd name="connsiteY2" fmla="*/ 2609660 h 2609850"/>
              <a:gd name="connsiteX3" fmla="*/ 182975 w 2667000"/>
              <a:gd name="connsiteY3" fmla="*/ 837248 h 2609850"/>
              <a:gd name="connsiteX4" fmla="*/ 7144 w 2667000"/>
              <a:gd name="connsiteY4" fmla="*/ 446437 h 2609850"/>
              <a:gd name="connsiteX5" fmla="*/ 7144 w 2667000"/>
              <a:gd name="connsiteY5" fmla="*/ 7144 h 2609850"/>
              <a:gd name="connsiteX6" fmla="*/ 2492026 w 2667000"/>
              <a:gd name="connsiteY6" fmla="*/ 1779651 h 260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67000" h="2609850">
                <a:moveTo>
                  <a:pt x="2492026" y="1779651"/>
                </a:moveTo>
                <a:cubicBezTo>
                  <a:pt x="2589181" y="1848898"/>
                  <a:pt x="2667857" y="2023872"/>
                  <a:pt x="2667857" y="2170367"/>
                </a:cubicBezTo>
                <a:lnTo>
                  <a:pt x="2667857" y="2609660"/>
                </a:lnTo>
                <a:lnTo>
                  <a:pt x="182975" y="837248"/>
                </a:lnTo>
                <a:cubicBezTo>
                  <a:pt x="85916" y="768001"/>
                  <a:pt x="7144" y="593027"/>
                  <a:pt x="7144" y="446437"/>
                </a:cubicBezTo>
                <a:lnTo>
                  <a:pt x="7144" y="7144"/>
                </a:lnTo>
                <a:lnTo>
                  <a:pt x="2492026" y="1779651"/>
                </a:lnTo>
                <a:close/>
              </a:path>
            </a:pathLst>
          </a:custGeom>
          <a:solidFill>
            <a:srgbClr val="282D4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fr-FR">
              <a:solidFill>
                <a:srgbClr val="003366"/>
              </a:solidFill>
            </a:endParaRP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93B5F55D-437D-4C46-8375-22D34DF4769A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524000" y="6647"/>
            <a:ext cx="9144000" cy="2926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anose="020F0502020204030204" pitchFamily="34" charset="0"/>
                <a:ea typeface="Geneva" pitchFamily="-65" charset="-128"/>
                <a:cs typeface="Calibri" panose="020F050202020403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  <a:ea typeface="Geneva" pitchFamily="-65" charset="-128"/>
                <a:cs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  <a:ea typeface="Geneva" pitchFamily="-65" charset="-128"/>
                <a:cs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  <a:ea typeface="Geneva" pitchFamily="-65" charset="-128"/>
                <a:cs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  <a:ea typeface="Geneva" pitchFamily="-65" charset="-128"/>
                <a:cs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-65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-65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-65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-65" charset="0"/>
              </a:defRPr>
            </a:lvl9pPr>
          </a:lstStyle>
          <a:p>
            <a:pPr>
              <a:defRPr/>
            </a:pPr>
            <a:r>
              <a:rPr lang="fr-FR" altLang="fr-FR" sz="9600" kern="0" dirty="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Arial" charset="0"/>
              </a:rPr>
              <a:t>Boite à outils</a:t>
            </a:r>
          </a:p>
          <a:p>
            <a:pPr>
              <a:defRPr/>
            </a:pPr>
            <a:r>
              <a:rPr lang="fr-FR" altLang="fr-FR" sz="6000" kern="0" dirty="0">
                <a:solidFill>
                  <a:schemeClr val="bg1">
                    <a:lumMod val="50000"/>
                  </a:schemeClr>
                </a:solidFill>
                <a:latin typeface="Calibri Light" pitchFamily="34" charset="0"/>
                <a:ea typeface="MS PGothic" pitchFamily="34" charset="-128"/>
                <a:cs typeface="Arial" charset="0"/>
              </a:rPr>
              <a:t>Formes disponibles</a:t>
            </a:r>
            <a:br>
              <a:rPr lang="fr-FR" altLang="fr-FR" sz="6000" kern="0" dirty="0">
                <a:solidFill>
                  <a:schemeClr val="bg1">
                    <a:lumMod val="50000"/>
                  </a:schemeClr>
                </a:solidFill>
                <a:latin typeface="Calibri Light" pitchFamily="34" charset="0"/>
                <a:ea typeface="MS PGothic" pitchFamily="34" charset="-128"/>
                <a:cs typeface="Arial" charset="0"/>
              </a:rPr>
            </a:br>
            <a:r>
              <a:rPr lang="fr-FR" altLang="fr-FR" sz="3600" kern="0" dirty="0">
                <a:solidFill>
                  <a:schemeClr val="bg1">
                    <a:lumMod val="50000"/>
                  </a:schemeClr>
                </a:solidFill>
                <a:latin typeface="Calibri Light" pitchFamily="34" charset="0"/>
                <a:ea typeface="MS PGothic" pitchFamily="34" charset="-128"/>
                <a:cs typeface="Arial" charset="0"/>
              </a:rPr>
              <a:t>Possibilité de décliner les codes couleurs</a:t>
            </a: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29DA4DFE-19A9-40D7-B3ED-0452F915B475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0" y="2348880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699FDD0C-E956-46EB-B009-0506E5BB7D79}"/>
              </a:ext>
            </a:extLst>
          </p:cNvPr>
          <p:cNvSpPr/>
          <p:nvPr userDrawn="1"/>
        </p:nvSpPr>
        <p:spPr>
          <a:xfrm>
            <a:off x="10287317" y="4077072"/>
            <a:ext cx="1904683" cy="2595993"/>
          </a:xfrm>
          <a:custGeom>
            <a:avLst/>
            <a:gdLst>
              <a:gd name="connsiteX0" fmla="*/ 0 w 1904683"/>
              <a:gd name="connsiteY0" fmla="*/ 0 h 2595993"/>
              <a:gd name="connsiteX1" fmla="*/ 1904683 w 1904683"/>
              <a:gd name="connsiteY1" fmla="*/ 1358641 h 2595993"/>
              <a:gd name="connsiteX2" fmla="*/ 1904683 w 1904683"/>
              <a:gd name="connsiteY2" fmla="*/ 2595993 h 2595993"/>
              <a:gd name="connsiteX3" fmla="*/ 308757 w 1904683"/>
              <a:gd name="connsiteY3" fmla="*/ 1457654 h 2595993"/>
              <a:gd name="connsiteX4" fmla="*/ 0 w 1904683"/>
              <a:gd name="connsiteY4" fmla="*/ 771394 h 2595993"/>
              <a:gd name="connsiteX5" fmla="*/ 0 w 1904683"/>
              <a:gd name="connsiteY5" fmla="*/ 0 h 2595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4683" h="2595993">
                <a:moveTo>
                  <a:pt x="0" y="0"/>
                </a:moveTo>
                <a:lnTo>
                  <a:pt x="1904683" y="1358641"/>
                </a:lnTo>
                <a:lnTo>
                  <a:pt x="1904683" y="2595993"/>
                </a:lnTo>
                <a:lnTo>
                  <a:pt x="308757" y="1457654"/>
                </a:lnTo>
                <a:cubicBezTo>
                  <a:pt x="138323" y="1336057"/>
                  <a:pt x="0" y="1028804"/>
                  <a:pt x="0" y="771394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fr-FR">
              <a:solidFill>
                <a:srgbClr val="003366"/>
              </a:solidFill>
            </a:endParaRPr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41535CEA-181E-4B71-AEAB-3B5AF4614E38}"/>
              </a:ext>
            </a:extLst>
          </p:cNvPr>
          <p:cNvSpPr/>
          <p:nvPr userDrawn="1"/>
        </p:nvSpPr>
        <p:spPr bwMode="auto">
          <a:xfrm>
            <a:off x="1960" y="4077072"/>
            <a:ext cx="1326123" cy="1641153"/>
          </a:xfrm>
          <a:custGeom>
            <a:avLst/>
            <a:gdLst>
              <a:gd name="connsiteX0" fmla="*/ 0 w 1326123"/>
              <a:gd name="connsiteY0" fmla="*/ 0 h 1641153"/>
              <a:gd name="connsiteX1" fmla="*/ 1152632 w 1326123"/>
              <a:gd name="connsiteY1" fmla="*/ 822191 h 1641153"/>
              <a:gd name="connsiteX2" fmla="*/ 1326123 w 1326123"/>
              <a:gd name="connsiteY2" fmla="*/ 1207706 h 1641153"/>
              <a:gd name="connsiteX3" fmla="*/ 1326123 w 1326123"/>
              <a:gd name="connsiteY3" fmla="*/ 1641153 h 1641153"/>
              <a:gd name="connsiteX4" fmla="*/ 0 w 1326123"/>
              <a:gd name="connsiteY4" fmla="*/ 695259 h 1641153"/>
              <a:gd name="connsiteX5" fmla="*/ 0 w 1326123"/>
              <a:gd name="connsiteY5" fmla="*/ 0 h 164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6123" h="1641153">
                <a:moveTo>
                  <a:pt x="0" y="0"/>
                </a:moveTo>
                <a:lnTo>
                  <a:pt x="1152632" y="822191"/>
                </a:lnTo>
                <a:cubicBezTo>
                  <a:pt x="1248494" y="890516"/>
                  <a:pt x="1326123" y="1063161"/>
                  <a:pt x="1326123" y="1207706"/>
                </a:cubicBezTo>
                <a:lnTo>
                  <a:pt x="1326123" y="1641153"/>
                </a:lnTo>
                <a:lnTo>
                  <a:pt x="0" y="695259"/>
                </a:lnTo>
                <a:lnTo>
                  <a:pt x="0" y="0"/>
                </a:lnTo>
                <a:close/>
              </a:path>
            </a:pathLst>
          </a:custGeom>
          <a:solidFill>
            <a:srgbClr val="9E175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7" name="Graphique 23">
            <a:extLst>
              <a:ext uri="{FF2B5EF4-FFF2-40B4-BE49-F238E27FC236}">
                <a16:creationId xmlns:a16="http://schemas.microsoft.com/office/drawing/2014/main" id="{7C092405-FB2C-26D5-4164-FBCC6C39635B}"/>
              </a:ext>
            </a:extLst>
          </p:cNvPr>
          <p:cNvSpPr/>
          <p:nvPr userDrawn="1"/>
        </p:nvSpPr>
        <p:spPr>
          <a:xfrm>
            <a:off x="3678420" y="3459987"/>
            <a:ext cx="2542919" cy="2488428"/>
          </a:xfrm>
          <a:custGeom>
            <a:avLst/>
            <a:gdLst>
              <a:gd name="connsiteX0" fmla="*/ 2492026 w 2667000"/>
              <a:gd name="connsiteY0" fmla="*/ 1779651 h 2609850"/>
              <a:gd name="connsiteX1" fmla="*/ 2667857 w 2667000"/>
              <a:gd name="connsiteY1" fmla="*/ 2170367 h 2609850"/>
              <a:gd name="connsiteX2" fmla="*/ 2667857 w 2667000"/>
              <a:gd name="connsiteY2" fmla="*/ 2609660 h 2609850"/>
              <a:gd name="connsiteX3" fmla="*/ 182975 w 2667000"/>
              <a:gd name="connsiteY3" fmla="*/ 837248 h 2609850"/>
              <a:gd name="connsiteX4" fmla="*/ 7144 w 2667000"/>
              <a:gd name="connsiteY4" fmla="*/ 446437 h 2609850"/>
              <a:gd name="connsiteX5" fmla="*/ 7144 w 2667000"/>
              <a:gd name="connsiteY5" fmla="*/ 7144 h 2609850"/>
              <a:gd name="connsiteX6" fmla="*/ 2492026 w 2667000"/>
              <a:gd name="connsiteY6" fmla="*/ 1779651 h 260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67000" h="2609850">
                <a:moveTo>
                  <a:pt x="2492026" y="1779651"/>
                </a:moveTo>
                <a:cubicBezTo>
                  <a:pt x="2589181" y="1848898"/>
                  <a:pt x="2667857" y="2023872"/>
                  <a:pt x="2667857" y="2170367"/>
                </a:cubicBezTo>
                <a:lnTo>
                  <a:pt x="2667857" y="2609660"/>
                </a:lnTo>
                <a:lnTo>
                  <a:pt x="182975" y="837248"/>
                </a:lnTo>
                <a:cubicBezTo>
                  <a:pt x="85916" y="768001"/>
                  <a:pt x="7144" y="593027"/>
                  <a:pt x="7144" y="446437"/>
                </a:cubicBezTo>
                <a:lnTo>
                  <a:pt x="7144" y="7144"/>
                </a:lnTo>
                <a:lnTo>
                  <a:pt x="2492026" y="1779651"/>
                </a:lnTo>
                <a:close/>
              </a:path>
            </a:pathLst>
          </a:custGeom>
          <a:solidFill>
            <a:srgbClr val="282D4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fr-FR" sz="3200">
              <a:solidFill>
                <a:srgbClr val="003366"/>
              </a:solidFill>
            </a:endParaRPr>
          </a:p>
        </p:txBody>
      </p:sp>
      <p:sp>
        <p:nvSpPr>
          <p:cNvPr id="8" name="Forme libre : forme 12">
            <a:extLst>
              <a:ext uri="{FF2B5EF4-FFF2-40B4-BE49-F238E27FC236}">
                <a16:creationId xmlns:a16="http://schemas.microsoft.com/office/drawing/2014/main" id="{03EDF3A7-B872-A6C2-466B-E24F19BB1F96}"/>
              </a:ext>
            </a:extLst>
          </p:cNvPr>
          <p:cNvSpPr/>
          <p:nvPr userDrawn="1"/>
        </p:nvSpPr>
        <p:spPr>
          <a:xfrm>
            <a:off x="10257516" y="2577557"/>
            <a:ext cx="1619468" cy="2207259"/>
          </a:xfrm>
          <a:custGeom>
            <a:avLst/>
            <a:gdLst>
              <a:gd name="connsiteX0" fmla="*/ 0 w 1904683"/>
              <a:gd name="connsiteY0" fmla="*/ 0 h 2595993"/>
              <a:gd name="connsiteX1" fmla="*/ 1904683 w 1904683"/>
              <a:gd name="connsiteY1" fmla="*/ 1358641 h 2595993"/>
              <a:gd name="connsiteX2" fmla="*/ 1904683 w 1904683"/>
              <a:gd name="connsiteY2" fmla="*/ 2595993 h 2595993"/>
              <a:gd name="connsiteX3" fmla="*/ 308757 w 1904683"/>
              <a:gd name="connsiteY3" fmla="*/ 1457654 h 2595993"/>
              <a:gd name="connsiteX4" fmla="*/ 0 w 1904683"/>
              <a:gd name="connsiteY4" fmla="*/ 771394 h 2595993"/>
              <a:gd name="connsiteX5" fmla="*/ 0 w 1904683"/>
              <a:gd name="connsiteY5" fmla="*/ 0 h 2595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4683" h="2595993">
                <a:moveTo>
                  <a:pt x="0" y="0"/>
                </a:moveTo>
                <a:lnTo>
                  <a:pt x="1904683" y="1358641"/>
                </a:lnTo>
                <a:lnTo>
                  <a:pt x="1904683" y="2595993"/>
                </a:lnTo>
                <a:lnTo>
                  <a:pt x="308757" y="1457654"/>
                </a:lnTo>
                <a:cubicBezTo>
                  <a:pt x="138323" y="1336057"/>
                  <a:pt x="0" y="1028804"/>
                  <a:pt x="0" y="771394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fr-FR" sz="3200">
              <a:solidFill>
                <a:srgbClr val="003366"/>
              </a:solidFill>
            </a:endParaRPr>
          </a:p>
        </p:txBody>
      </p:sp>
      <p:sp>
        <p:nvSpPr>
          <p:cNvPr id="10" name="Forme libre : forme 13">
            <a:extLst>
              <a:ext uri="{FF2B5EF4-FFF2-40B4-BE49-F238E27FC236}">
                <a16:creationId xmlns:a16="http://schemas.microsoft.com/office/drawing/2014/main" id="{0E20C258-1CFD-78C5-2E9F-DE60A1AAD36E}"/>
              </a:ext>
            </a:extLst>
          </p:cNvPr>
          <p:cNvSpPr/>
          <p:nvPr userDrawn="1"/>
        </p:nvSpPr>
        <p:spPr bwMode="auto">
          <a:xfrm>
            <a:off x="3441684" y="4087116"/>
            <a:ext cx="1127544" cy="1395400"/>
          </a:xfrm>
          <a:custGeom>
            <a:avLst/>
            <a:gdLst>
              <a:gd name="connsiteX0" fmla="*/ 0 w 1326123"/>
              <a:gd name="connsiteY0" fmla="*/ 0 h 1641153"/>
              <a:gd name="connsiteX1" fmla="*/ 1152632 w 1326123"/>
              <a:gd name="connsiteY1" fmla="*/ 822191 h 1641153"/>
              <a:gd name="connsiteX2" fmla="*/ 1326123 w 1326123"/>
              <a:gd name="connsiteY2" fmla="*/ 1207706 h 1641153"/>
              <a:gd name="connsiteX3" fmla="*/ 1326123 w 1326123"/>
              <a:gd name="connsiteY3" fmla="*/ 1641153 h 1641153"/>
              <a:gd name="connsiteX4" fmla="*/ 0 w 1326123"/>
              <a:gd name="connsiteY4" fmla="*/ 695259 h 1641153"/>
              <a:gd name="connsiteX5" fmla="*/ 0 w 1326123"/>
              <a:gd name="connsiteY5" fmla="*/ 0 h 164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6123" h="1641153">
                <a:moveTo>
                  <a:pt x="0" y="0"/>
                </a:moveTo>
                <a:lnTo>
                  <a:pt x="1152632" y="822191"/>
                </a:lnTo>
                <a:cubicBezTo>
                  <a:pt x="1248494" y="890516"/>
                  <a:pt x="1326123" y="1063161"/>
                  <a:pt x="1326123" y="1207706"/>
                </a:cubicBezTo>
                <a:lnTo>
                  <a:pt x="1326123" y="1641153"/>
                </a:lnTo>
                <a:lnTo>
                  <a:pt x="0" y="695259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defTabSz="1219170"/>
            <a:endParaRPr lang="fr-FR" sz="3200">
              <a:latin typeface="Times" pitchFamily="-65" charset="0"/>
            </a:endParaRPr>
          </a:p>
        </p:txBody>
      </p:sp>
      <p:sp>
        <p:nvSpPr>
          <p:cNvPr id="15" name="Graphique 23">
            <a:extLst>
              <a:ext uri="{FF2B5EF4-FFF2-40B4-BE49-F238E27FC236}">
                <a16:creationId xmlns:a16="http://schemas.microsoft.com/office/drawing/2014/main" id="{880A53AD-3358-CC02-792A-DED0A28089C5}"/>
              </a:ext>
            </a:extLst>
          </p:cNvPr>
          <p:cNvSpPr/>
          <p:nvPr userDrawn="1"/>
        </p:nvSpPr>
        <p:spPr>
          <a:xfrm>
            <a:off x="7315108" y="3752427"/>
            <a:ext cx="2542919" cy="2488428"/>
          </a:xfrm>
          <a:custGeom>
            <a:avLst/>
            <a:gdLst>
              <a:gd name="connsiteX0" fmla="*/ 2492026 w 2667000"/>
              <a:gd name="connsiteY0" fmla="*/ 1779651 h 2609850"/>
              <a:gd name="connsiteX1" fmla="*/ 2667857 w 2667000"/>
              <a:gd name="connsiteY1" fmla="*/ 2170367 h 2609850"/>
              <a:gd name="connsiteX2" fmla="*/ 2667857 w 2667000"/>
              <a:gd name="connsiteY2" fmla="*/ 2609660 h 2609850"/>
              <a:gd name="connsiteX3" fmla="*/ 182975 w 2667000"/>
              <a:gd name="connsiteY3" fmla="*/ 837248 h 2609850"/>
              <a:gd name="connsiteX4" fmla="*/ 7144 w 2667000"/>
              <a:gd name="connsiteY4" fmla="*/ 446437 h 2609850"/>
              <a:gd name="connsiteX5" fmla="*/ 7144 w 2667000"/>
              <a:gd name="connsiteY5" fmla="*/ 7144 h 2609850"/>
              <a:gd name="connsiteX6" fmla="*/ 2492026 w 2667000"/>
              <a:gd name="connsiteY6" fmla="*/ 1779651 h 260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67000" h="2609850">
                <a:moveTo>
                  <a:pt x="2492026" y="1779651"/>
                </a:moveTo>
                <a:cubicBezTo>
                  <a:pt x="2589181" y="1848898"/>
                  <a:pt x="2667857" y="2023872"/>
                  <a:pt x="2667857" y="2170367"/>
                </a:cubicBezTo>
                <a:lnTo>
                  <a:pt x="2667857" y="2609660"/>
                </a:lnTo>
                <a:lnTo>
                  <a:pt x="182975" y="837248"/>
                </a:lnTo>
                <a:cubicBezTo>
                  <a:pt x="85916" y="768001"/>
                  <a:pt x="7144" y="593027"/>
                  <a:pt x="7144" y="446437"/>
                </a:cubicBezTo>
                <a:lnTo>
                  <a:pt x="7144" y="7144"/>
                </a:lnTo>
                <a:lnTo>
                  <a:pt x="2492026" y="1779651"/>
                </a:lnTo>
                <a:close/>
              </a:path>
            </a:pathLst>
          </a:custGeom>
          <a:solidFill>
            <a:schemeClr val="bg1"/>
          </a:solidFill>
          <a:ln w="9525" cap="flat">
            <a:solidFill>
              <a:srgbClr val="003366"/>
            </a:solidFill>
            <a:prstDash val="solid"/>
            <a:miter/>
          </a:ln>
        </p:spPr>
        <p:txBody>
          <a:bodyPr rtlCol="0" anchor="ctr"/>
          <a:lstStyle/>
          <a:p>
            <a:endParaRPr lang="fr-FR" sz="3200">
              <a:solidFill>
                <a:srgbClr val="003366"/>
              </a:solidFill>
            </a:endParaRPr>
          </a:p>
        </p:txBody>
      </p:sp>
      <p:sp>
        <p:nvSpPr>
          <p:cNvPr id="16" name="Forme libre : forme 13">
            <a:extLst>
              <a:ext uri="{FF2B5EF4-FFF2-40B4-BE49-F238E27FC236}">
                <a16:creationId xmlns:a16="http://schemas.microsoft.com/office/drawing/2014/main" id="{B353122A-B203-12AA-3423-C911D92309F0}"/>
              </a:ext>
            </a:extLst>
          </p:cNvPr>
          <p:cNvSpPr/>
          <p:nvPr userDrawn="1"/>
        </p:nvSpPr>
        <p:spPr bwMode="auto">
          <a:xfrm>
            <a:off x="7078373" y="4379556"/>
            <a:ext cx="1127544" cy="1395400"/>
          </a:xfrm>
          <a:custGeom>
            <a:avLst/>
            <a:gdLst>
              <a:gd name="connsiteX0" fmla="*/ 0 w 1326123"/>
              <a:gd name="connsiteY0" fmla="*/ 0 h 1641153"/>
              <a:gd name="connsiteX1" fmla="*/ 1152632 w 1326123"/>
              <a:gd name="connsiteY1" fmla="*/ 822191 h 1641153"/>
              <a:gd name="connsiteX2" fmla="*/ 1326123 w 1326123"/>
              <a:gd name="connsiteY2" fmla="*/ 1207706 h 1641153"/>
              <a:gd name="connsiteX3" fmla="*/ 1326123 w 1326123"/>
              <a:gd name="connsiteY3" fmla="*/ 1641153 h 1641153"/>
              <a:gd name="connsiteX4" fmla="*/ 0 w 1326123"/>
              <a:gd name="connsiteY4" fmla="*/ 695259 h 1641153"/>
              <a:gd name="connsiteX5" fmla="*/ 0 w 1326123"/>
              <a:gd name="connsiteY5" fmla="*/ 0 h 164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6123" h="1641153">
                <a:moveTo>
                  <a:pt x="0" y="0"/>
                </a:moveTo>
                <a:lnTo>
                  <a:pt x="1152632" y="822191"/>
                </a:lnTo>
                <a:cubicBezTo>
                  <a:pt x="1248494" y="890516"/>
                  <a:pt x="1326123" y="1063161"/>
                  <a:pt x="1326123" y="1207706"/>
                </a:cubicBezTo>
                <a:lnTo>
                  <a:pt x="1326123" y="1641153"/>
                </a:lnTo>
                <a:lnTo>
                  <a:pt x="0" y="695259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solidFill>
              <a:srgbClr val="00A0E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defTabSz="1219170"/>
            <a:endParaRPr lang="fr-FR" sz="3200">
              <a:latin typeface="Times" pitchFamily="-65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A9268611-87D1-9E2E-E45E-DC69322B44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11928" y="5475883"/>
            <a:ext cx="655340" cy="811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60325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Geneva" pitchFamily="-65" charset="-128"/>
          <a:cs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Calibri" panose="020F0502020204030204" pitchFamily="34" charset="0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05608666-AFCB-488D-BFA6-AF4B48369202}"/>
              </a:ext>
            </a:extLst>
          </p:cNvPr>
          <p:cNvSpPr/>
          <p:nvPr userDrawn="1"/>
        </p:nvSpPr>
        <p:spPr bwMode="auto">
          <a:xfrm>
            <a:off x="0" y="0"/>
            <a:ext cx="12191998" cy="6858000"/>
          </a:xfrm>
          <a:prstGeom prst="rect">
            <a:avLst/>
          </a:prstGeom>
          <a:solidFill>
            <a:srgbClr val="62257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Espace réservé du titre 1">
            <a:extLst>
              <a:ext uri="{FF2B5EF4-FFF2-40B4-BE49-F238E27FC236}">
                <a16:creationId xmlns:a16="http://schemas.microsoft.com/office/drawing/2014/main" id="{3A430F23-141A-473D-9818-D02C336D983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Modèle pour écoles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672AC796-621A-4FC2-A086-62652550E5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981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03BF4D16-6242-4E19-AC04-ACDDA0FED3FA}"/>
              </a:ext>
            </a:extLst>
          </p:cNvPr>
          <p:cNvSpPr/>
          <p:nvPr userDrawn="1"/>
        </p:nvSpPr>
        <p:spPr bwMode="auto">
          <a:xfrm>
            <a:off x="1" y="3861048"/>
            <a:ext cx="211823" cy="613372"/>
          </a:xfrm>
          <a:custGeom>
            <a:avLst/>
            <a:gdLst>
              <a:gd name="connsiteX0" fmla="*/ 0 w 151451"/>
              <a:gd name="connsiteY0" fmla="*/ 0 h 438554"/>
              <a:gd name="connsiteX1" fmla="*/ 68969 w 151451"/>
              <a:gd name="connsiteY1" fmla="*/ 49197 h 438554"/>
              <a:gd name="connsiteX2" fmla="*/ 151451 w 151451"/>
              <a:gd name="connsiteY2" fmla="*/ 232482 h 438554"/>
              <a:gd name="connsiteX3" fmla="*/ 151451 w 151451"/>
              <a:gd name="connsiteY3" fmla="*/ 438554 h 438554"/>
              <a:gd name="connsiteX4" fmla="*/ 0 w 151451"/>
              <a:gd name="connsiteY4" fmla="*/ 330528 h 438554"/>
              <a:gd name="connsiteX5" fmla="*/ 0 w 151451"/>
              <a:gd name="connsiteY5" fmla="*/ 0 h 438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51" h="438554">
                <a:moveTo>
                  <a:pt x="0" y="0"/>
                </a:moveTo>
                <a:lnTo>
                  <a:pt x="68969" y="49197"/>
                </a:lnTo>
                <a:cubicBezTo>
                  <a:pt x="114544" y="81681"/>
                  <a:pt x="151451" y="163761"/>
                  <a:pt x="151451" y="232482"/>
                </a:cubicBezTo>
                <a:lnTo>
                  <a:pt x="151451" y="438554"/>
                </a:lnTo>
                <a:lnTo>
                  <a:pt x="0" y="33052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B3A711B0-2A9B-4FA5-9DB4-9733EBF912B7}"/>
              </a:ext>
            </a:extLst>
          </p:cNvPr>
          <p:cNvSpPr/>
          <p:nvPr userDrawn="1"/>
        </p:nvSpPr>
        <p:spPr bwMode="auto">
          <a:xfrm>
            <a:off x="0" y="4406828"/>
            <a:ext cx="211824" cy="1362669"/>
          </a:xfrm>
          <a:custGeom>
            <a:avLst/>
            <a:gdLst>
              <a:gd name="connsiteX0" fmla="*/ 0 w 211824"/>
              <a:gd name="connsiteY0" fmla="*/ 0 h 1362669"/>
              <a:gd name="connsiteX1" fmla="*/ 23283 w 211824"/>
              <a:gd name="connsiteY1" fmla="*/ 27507 h 1362669"/>
              <a:gd name="connsiteX2" fmla="*/ 211824 w 211824"/>
              <a:gd name="connsiteY2" fmla="*/ 591275 h 1362669"/>
              <a:gd name="connsiteX3" fmla="*/ 211824 w 211824"/>
              <a:gd name="connsiteY3" fmla="*/ 1362669 h 1362669"/>
              <a:gd name="connsiteX4" fmla="*/ 0 w 211824"/>
              <a:gd name="connsiteY4" fmla="*/ 1211580 h 1362669"/>
              <a:gd name="connsiteX5" fmla="*/ 0 w 211824"/>
              <a:gd name="connsiteY5" fmla="*/ 0 h 1362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824" h="1362669">
                <a:moveTo>
                  <a:pt x="0" y="0"/>
                </a:moveTo>
                <a:lnTo>
                  <a:pt x="23283" y="27507"/>
                </a:lnTo>
                <a:cubicBezTo>
                  <a:pt x="134112" y="177279"/>
                  <a:pt x="211824" y="398342"/>
                  <a:pt x="211824" y="591275"/>
                </a:cubicBezTo>
                <a:lnTo>
                  <a:pt x="211824" y="1362669"/>
                </a:lnTo>
                <a:lnTo>
                  <a:pt x="0" y="1211580"/>
                </a:ln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4" name="Forme libre : forme 23">
            <a:extLst>
              <a:ext uri="{FF2B5EF4-FFF2-40B4-BE49-F238E27FC236}">
                <a16:creationId xmlns:a16="http://schemas.microsoft.com/office/drawing/2014/main" id="{B3B80A10-00CA-4B5F-ABF9-C8661A46EF9C}"/>
              </a:ext>
            </a:extLst>
          </p:cNvPr>
          <p:cNvSpPr/>
          <p:nvPr userDrawn="1"/>
        </p:nvSpPr>
        <p:spPr bwMode="auto">
          <a:xfrm>
            <a:off x="0" y="5803529"/>
            <a:ext cx="1077934" cy="1054471"/>
          </a:xfrm>
          <a:custGeom>
            <a:avLst/>
            <a:gdLst>
              <a:gd name="connsiteX0" fmla="*/ 0 w 1077934"/>
              <a:gd name="connsiteY0" fmla="*/ 0 h 1054471"/>
              <a:gd name="connsiteX1" fmla="*/ 887196 w 1077934"/>
              <a:gd name="connsiteY1" fmla="*/ 632851 h 1054471"/>
              <a:gd name="connsiteX2" fmla="*/ 1074223 w 1077934"/>
              <a:gd name="connsiteY2" fmla="*/ 996248 h 1054471"/>
              <a:gd name="connsiteX3" fmla="*/ 1077934 w 1077934"/>
              <a:gd name="connsiteY3" fmla="*/ 1054471 h 1054471"/>
              <a:gd name="connsiteX4" fmla="*/ 405804 w 1077934"/>
              <a:gd name="connsiteY4" fmla="*/ 1054471 h 1054471"/>
              <a:gd name="connsiteX5" fmla="*/ 0 w 1077934"/>
              <a:gd name="connsiteY5" fmla="*/ 765020 h 1054471"/>
              <a:gd name="connsiteX6" fmla="*/ 0 w 1077934"/>
              <a:gd name="connsiteY6" fmla="*/ 0 h 1054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7934" h="1054471">
                <a:moveTo>
                  <a:pt x="0" y="0"/>
                </a:moveTo>
                <a:lnTo>
                  <a:pt x="887196" y="632851"/>
                </a:lnTo>
                <a:cubicBezTo>
                  <a:pt x="979494" y="698636"/>
                  <a:pt x="1056431" y="852306"/>
                  <a:pt x="1074223" y="996248"/>
                </a:cubicBezTo>
                <a:lnTo>
                  <a:pt x="1077934" y="1054471"/>
                </a:lnTo>
                <a:lnTo>
                  <a:pt x="405804" y="1054471"/>
                </a:lnTo>
                <a:lnTo>
                  <a:pt x="0" y="76502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5" name="Forme libre : forme 24">
            <a:extLst>
              <a:ext uri="{FF2B5EF4-FFF2-40B4-BE49-F238E27FC236}">
                <a16:creationId xmlns:a16="http://schemas.microsoft.com/office/drawing/2014/main" id="{EDA1C906-327A-4DF1-BF0A-2D8AC46ED8B4}"/>
              </a:ext>
            </a:extLst>
          </p:cNvPr>
          <p:cNvSpPr/>
          <p:nvPr userDrawn="1"/>
        </p:nvSpPr>
        <p:spPr bwMode="auto">
          <a:xfrm>
            <a:off x="11150471" y="1"/>
            <a:ext cx="1041529" cy="932293"/>
          </a:xfrm>
          <a:custGeom>
            <a:avLst/>
            <a:gdLst>
              <a:gd name="connsiteX0" fmla="*/ 0 w 1041529"/>
              <a:gd name="connsiteY0" fmla="*/ 0 h 932293"/>
              <a:gd name="connsiteX1" fmla="*/ 1041529 w 1041529"/>
              <a:gd name="connsiteY1" fmla="*/ 0 h 932293"/>
              <a:gd name="connsiteX2" fmla="*/ 1041529 w 1041529"/>
              <a:gd name="connsiteY2" fmla="*/ 932293 h 932293"/>
              <a:gd name="connsiteX3" fmla="*/ 247215 w 1041529"/>
              <a:gd name="connsiteY3" fmla="*/ 365726 h 932293"/>
              <a:gd name="connsiteX4" fmla="*/ 28924 w 1041529"/>
              <a:gd name="connsiteY4" fmla="*/ 73526 h 932293"/>
              <a:gd name="connsiteX5" fmla="*/ 0 w 1041529"/>
              <a:gd name="connsiteY5" fmla="*/ 0 h 932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1529" h="932293">
                <a:moveTo>
                  <a:pt x="0" y="0"/>
                </a:moveTo>
                <a:lnTo>
                  <a:pt x="1041529" y="0"/>
                </a:lnTo>
                <a:lnTo>
                  <a:pt x="1041529" y="932293"/>
                </a:lnTo>
                <a:lnTo>
                  <a:pt x="247215" y="365726"/>
                </a:lnTo>
                <a:cubicBezTo>
                  <a:pt x="161998" y="304928"/>
                  <a:pt x="84809" y="197715"/>
                  <a:pt x="28924" y="73526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6" name="Forme libre : forme 25">
            <a:extLst>
              <a:ext uri="{FF2B5EF4-FFF2-40B4-BE49-F238E27FC236}">
                <a16:creationId xmlns:a16="http://schemas.microsoft.com/office/drawing/2014/main" id="{771355CE-436E-4975-A253-F91E3D8D5C8F}"/>
              </a:ext>
            </a:extLst>
          </p:cNvPr>
          <p:cNvSpPr/>
          <p:nvPr userDrawn="1"/>
        </p:nvSpPr>
        <p:spPr bwMode="auto">
          <a:xfrm>
            <a:off x="11707042" y="692685"/>
            <a:ext cx="484956" cy="886957"/>
          </a:xfrm>
          <a:custGeom>
            <a:avLst/>
            <a:gdLst>
              <a:gd name="connsiteX0" fmla="*/ 0 w 484956"/>
              <a:gd name="connsiteY0" fmla="*/ 0 h 886957"/>
              <a:gd name="connsiteX1" fmla="*/ 484956 w 484956"/>
              <a:gd name="connsiteY1" fmla="*/ 345927 h 886957"/>
              <a:gd name="connsiteX2" fmla="*/ 484956 w 484956"/>
              <a:gd name="connsiteY2" fmla="*/ 886957 h 886957"/>
              <a:gd name="connsiteX3" fmla="*/ 135000 w 484956"/>
              <a:gd name="connsiteY3" fmla="*/ 637341 h 886957"/>
              <a:gd name="connsiteX4" fmla="*/ 0 w 484956"/>
              <a:gd name="connsiteY4" fmla="*/ 337282 h 886957"/>
              <a:gd name="connsiteX5" fmla="*/ 0 w 484956"/>
              <a:gd name="connsiteY5" fmla="*/ 0 h 886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4956" h="886957">
                <a:moveTo>
                  <a:pt x="0" y="0"/>
                </a:moveTo>
                <a:lnTo>
                  <a:pt x="484956" y="345927"/>
                </a:lnTo>
                <a:lnTo>
                  <a:pt x="484956" y="886957"/>
                </a:lnTo>
                <a:lnTo>
                  <a:pt x="135000" y="637341"/>
                </a:lnTo>
                <a:cubicBezTo>
                  <a:pt x="60480" y="584174"/>
                  <a:pt x="0" y="449832"/>
                  <a:pt x="0" y="33728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7" name="Forme libre : forme 26">
            <a:extLst>
              <a:ext uri="{FF2B5EF4-FFF2-40B4-BE49-F238E27FC236}">
                <a16:creationId xmlns:a16="http://schemas.microsoft.com/office/drawing/2014/main" id="{91673781-313A-4198-9971-8943BA63EB0B}"/>
              </a:ext>
            </a:extLst>
          </p:cNvPr>
          <p:cNvSpPr/>
          <p:nvPr userDrawn="1"/>
        </p:nvSpPr>
        <p:spPr bwMode="auto">
          <a:xfrm>
            <a:off x="11881016" y="1744752"/>
            <a:ext cx="310983" cy="1459242"/>
          </a:xfrm>
          <a:custGeom>
            <a:avLst/>
            <a:gdLst>
              <a:gd name="connsiteX0" fmla="*/ 0 w 310983"/>
              <a:gd name="connsiteY0" fmla="*/ 0 h 1459242"/>
              <a:gd name="connsiteX1" fmla="*/ 310983 w 310983"/>
              <a:gd name="connsiteY1" fmla="*/ 221829 h 1459242"/>
              <a:gd name="connsiteX2" fmla="*/ 310983 w 310983"/>
              <a:gd name="connsiteY2" fmla="*/ 1459242 h 1459242"/>
              <a:gd name="connsiteX3" fmla="*/ 308757 w 310983"/>
              <a:gd name="connsiteY3" fmla="*/ 1457654 h 1459242"/>
              <a:gd name="connsiteX4" fmla="*/ 0 w 310983"/>
              <a:gd name="connsiteY4" fmla="*/ 771394 h 1459242"/>
              <a:gd name="connsiteX5" fmla="*/ 0 w 310983"/>
              <a:gd name="connsiteY5" fmla="*/ 0 h 145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0983" h="1459242">
                <a:moveTo>
                  <a:pt x="0" y="0"/>
                </a:moveTo>
                <a:lnTo>
                  <a:pt x="310983" y="221829"/>
                </a:lnTo>
                <a:lnTo>
                  <a:pt x="310983" y="1459242"/>
                </a:lnTo>
                <a:lnTo>
                  <a:pt x="308757" y="1457654"/>
                </a:lnTo>
                <a:cubicBezTo>
                  <a:pt x="138323" y="1336057"/>
                  <a:pt x="0" y="1028804"/>
                  <a:pt x="0" y="771394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77" name="Espace réservé de la date 3">
            <a:extLst>
              <a:ext uri="{FF2B5EF4-FFF2-40B4-BE49-F238E27FC236}">
                <a16:creationId xmlns:a16="http://schemas.microsoft.com/office/drawing/2014/main" id="{6F799A37-5113-4C5F-8C2D-EE79F3D450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81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FD5EA77E-AB17-4CAB-887D-E55E2CC9E38D}" type="datetimeFigureOut">
              <a:rPr lang="fr-FR"/>
              <a:pPr>
                <a:defRPr/>
              </a:pPr>
              <a:t>26/11/2024</a:t>
            </a:fld>
            <a:endParaRPr lang="fr-FR" dirty="0"/>
          </a:p>
        </p:txBody>
      </p:sp>
      <p:sp>
        <p:nvSpPr>
          <p:cNvPr id="78" name="Espace réservé du pied de page 4">
            <a:extLst>
              <a:ext uri="{FF2B5EF4-FFF2-40B4-BE49-F238E27FC236}">
                <a16:creationId xmlns:a16="http://schemas.microsoft.com/office/drawing/2014/main" id="{1026F38C-8D4C-4F98-AE76-9DFC3E2C7F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48200" y="613931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9" name="Espace réservé du numéro de diapositive 5">
            <a:extLst>
              <a:ext uri="{FF2B5EF4-FFF2-40B4-BE49-F238E27FC236}">
                <a16:creationId xmlns:a16="http://schemas.microsoft.com/office/drawing/2014/main" id="{8B83E28B-FEAA-469C-B6F6-7286AD6AD5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77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17138208-ADF5-48B3-82F2-0E377832A01B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95623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0" r:id="rId1"/>
    <p:sldLayoutId id="2147483981" r:id="rId2"/>
    <p:sldLayoutId id="2147483982" r:id="rId3"/>
    <p:sldLayoutId id="2147483983" r:id="rId4"/>
    <p:sldLayoutId id="2147483984" r:id="rId5"/>
    <p:sldLayoutId id="2147483985" r:id="rId6"/>
    <p:sldLayoutId id="2147483986" r:id="rId7"/>
    <p:sldLayoutId id="2147483987" r:id="rId8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+mj-lt"/>
          <a:ea typeface="Geneva" pitchFamily="-65" charset="-128"/>
          <a:cs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bg1"/>
          </a:solidFill>
          <a:latin typeface="Calibri" panose="020F0502020204030204" pitchFamily="34" charset="0"/>
          <a:ea typeface="Geneva" pitchFamily="-65" charset="-128"/>
          <a:cs typeface="Calibri" panose="020F0502020204030204" pitchFamily="34" charset="0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Calibri" panose="020F0502020204030204" pitchFamily="34" charset="0"/>
          <a:ea typeface="Geneva" pitchFamily="-65" charset="-128"/>
          <a:cs typeface="Geneva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Calibri" panose="020F0502020204030204" pitchFamily="34" charset="0"/>
          <a:ea typeface="Geneva" pitchFamily="-65" charset="-128"/>
          <a:cs typeface="Geneva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Calibri" panose="020F0502020204030204" pitchFamily="34" charset="0"/>
          <a:ea typeface="Geneva" pitchFamily="-65" charset="-128"/>
          <a:cs typeface="Geneva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Calibri" panose="020F0502020204030204" pitchFamily="34" charset="0"/>
          <a:ea typeface="Geneva" pitchFamily="-65" charset="-128"/>
          <a:cs typeface="Genev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ensgsi-scolarite-contact@univ-lorraine.fr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13" Type="http://schemas.openxmlformats.org/officeDocument/2006/relationships/image" Target="../media/image2.png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12" Type="http://schemas.openxmlformats.org/officeDocument/2006/relationships/image" Target="../media/image14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hyperlink" Target="mailto:clement.goupil2@etu.univ-lorraine.fr" TargetMode="External"/><Relationship Id="rId5" Type="http://schemas.openxmlformats.org/officeDocument/2006/relationships/hyperlink" Target="mailto:victor.menestrel3@etu.univ-lorraine.fr" TargetMode="Externa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eva.laheurte4@etu.univ-lorraine.fr" TargetMode="External"/><Relationship Id="rId2" Type="http://schemas.openxmlformats.org/officeDocument/2006/relationships/hyperlink" Target="mailto:helene.darcq4@etu.univ-lorraine.fr" TargetMode="External"/><Relationship Id="rId1" Type="http://schemas.openxmlformats.org/officeDocument/2006/relationships/slideLayout" Target="../slideLayouts/slideLayout13.xml"/><Relationship Id="rId5" Type="http://schemas.openxmlformats.org/officeDocument/2006/relationships/hyperlink" Target="mailto:antonin.schilling6@etu.univ-lorraine.fr" TargetMode="External"/><Relationship Id="rId4" Type="http://schemas.openxmlformats.org/officeDocument/2006/relationships/hyperlink" Target="mailto:arnaud.le-priol8@etu.univ-lorraine.fr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Relationship Id="rId6" Type="http://schemas.openxmlformats.org/officeDocument/2006/relationships/hyperlink" Target="mailto:celia.le-garrec9@etu.univ-lorraine.fr" TargetMode="External"/><Relationship Id="rId5" Type="http://schemas.openxmlformats.org/officeDocument/2006/relationships/hyperlink" Target="mailto:hugo.krikava2@etu.univ-lorraine.fr" TargetMode="External"/><Relationship Id="rId4" Type="http://schemas.openxmlformats.org/officeDocument/2006/relationships/hyperlink" Target="mailto:eliot.chopin2@etu.univ-lorraine.fr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ervice-public.fr/particuliers/vosdroits/N11240" TargetMode="Externa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image" Target="../media/image12.png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mailto:mathieu.guerin5@etu.univ-lorraine.fr" TargetMode="External"/><Relationship Id="rId13" Type="http://schemas.openxmlformats.org/officeDocument/2006/relationships/hyperlink" Target="mailto:juliette.viaud7@etu.univ-lorraine.fr" TargetMode="External"/><Relationship Id="rId3" Type="http://schemas.openxmlformats.org/officeDocument/2006/relationships/image" Target="../media/image12.png"/><Relationship Id="rId7" Type="http://schemas.openxmlformats.org/officeDocument/2006/relationships/hyperlink" Target="mailto:quitterie.eboko-eboko6@etu.univ-lorraine.fr" TargetMode="External"/><Relationship Id="rId12" Type="http://schemas.openxmlformats.org/officeDocument/2006/relationships/hyperlink" Target="mailto:eva.thomas5@etu.univ-lorraine.fr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6" Type="http://schemas.openxmlformats.org/officeDocument/2006/relationships/hyperlink" Target="mailto:eliz.din9@etu.univ-lorraine.fr" TargetMode="External"/><Relationship Id="rId11" Type="http://schemas.openxmlformats.org/officeDocument/2006/relationships/hyperlink" Target="mailto:hanae.oukadir3@etu.univ-lorraine.fr" TargetMode="External"/><Relationship Id="rId5" Type="http://schemas.openxmlformats.org/officeDocument/2006/relationships/hyperlink" Target="mailto:victor.danielou5@etu.univ-lorraine.fr" TargetMode="External"/><Relationship Id="rId10" Type="http://schemas.openxmlformats.org/officeDocument/2006/relationships/hyperlink" Target="mailto:julia.kentwazi-kepele7@etu.univ-lorraine.fr" TargetMode="External"/><Relationship Id="rId4" Type="http://schemas.openxmlformats.org/officeDocument/2006/relationships/hyperlink" Target="mailto:seny-marie-josette.coman4@etu.univ-lorraine.fr" TargetMode="External"/><Relationship Id="rId9" Type="http://schemas.openxmlformats.org/officeDocument/2006/relationships/hyperlink" Target="mailto:enzo.hoa2@etu.univ-lorraine.fr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D92EAE-C415-4AE3-B8F8-6A1543A6F408}"/>
              </a:ext>
            </a:extLst>
          </p:cNvPr>
          <p:cNvSpPr/>
          <p:nvPr/>
        </p:nvSpPr>
        <p:spPr>
          <a:xfrm>
            <a:off x="767408" y="2276872"/>
            <a:ext cx="1101722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5400" b="1" dirty="0">
                <a:solidFill>
                  <a:srgbClr val="62257F"/>
                </a:solidFill>
                <a:latin typeface="Ando Semibold" pitchFamily="2" charset="0"/>
                <a:cs typeface="Arial" panose="020B0604020202020204" pitchFamily="34" charset="0"/>
              </a:rPr>
              <a:t>Les cursus Personnalisés</a:t>
            </a:r>
          </a:p>
          <a:p>
            <a:pPr algn="ctr"/>
            <a:r>
              <a:rPr lang="fr-FR" sz="5400" b="1" dirty="0">
                <a:solidFill>
                  <a:srgbClr val="62257F"/>
                </a:solidFill>
                <a:latin typeface="Ando Semibold" pitchFamily="2" charset="0"/>
                <a:cs typeface="Arial" panose="020B0604020202020204" pitchFamily="34" charset="0"/>
              </a:rPr>
              <a:t>Hors mobilité internationale </a:t>
            </a:r>
          </a:p>
          <a:p>
            <a:pPr algn="ctr"/>
            <a:endParaRPr lang="fr-FR" b="1" dirty="0">
              <a:solidFill>
                <a:srgbClr val="62257F"/>
              </a:solidFill>
              <a:latin typeface="Ando Semibold" pitchFamily="2" charset="0"/>
              <a:cs typeface="Arial" panose="020B0604020202020204" pitchFamily="34" charset="0"/>
            </a:endParaRPr>
          </a:p>
          <a:p>
            <a:pPr algn="ctr"/>
            <a:r>
              <a:rPr lang="fr-FR" sz="2800" b="1" dirty="0">
                <a:solidFill>
                  <a:srgbClr val="62257F"/>
                </a:solidFill>
                <a:latin typeface="Ando Semibold" pitchFamily="2" charset="0"/>
                <a:cs typeface="Arial" panose="020B0604020202020204" pitchFamily="34" charset="0"/>
                <a:hlinkClick r:id="rId3"/>
              </a:rPr>
              <a:t>ensgsi-scolarite-contact@univ-lorraine.fr</a:t>
            </a:r>
            <a:r>
              <a:rPr lang="fr-FR" sz="2800" b="1" dirty="0">
                <a:solidFill>
                  <a:srgbClr val="62257F"/>
                </a:solidFill>
                <a:latin typeface="Ando Semibold" pitchFamily="2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43027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2214449754"/>
              </p:ext>
            </p:extLst>
          </p:nvPr>
        </p:nvGraphicFramePr>
        <p:xfrm>
          <a:off x="2126851" y="980728"/>
          <a:ext cx="268796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1525972881"/>
              </p:ext>
            </p:extLst>
          </p:nvPr>
        </p:nvGraphicFramePr>
        <p:xfrm>
          <a:off x="7167411" y="980728"/>
          <a:ext cx="268796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cxnSp>
        <p:nvCxnSpPr>
          <p:cNvPr id="6" name="Connecteur en angle 5"/>
          <p:cNvCxnSpPr/>
          <p:nvPr/>
        </p:nvCxnSpPr>
        <p:spPr>
          <a:xfrm flipV="1">
            <a:off x="3783829" y="2204219"/>
            <a:ext cx="4103687" cy="1584325"/>
          </a:xfrm>
          <a:prstGeom prst="bentConnector3">
            <a:avLst>
              <a:gd name="adj1" fmla="val 34087"/>
            </a:avLst>
          </a:prstGeom>
          <a:ln w="28575">
            <a:solidFill>
              <a:srgbClr val="62257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Arrondir un rectangle avec un coin diagonal 6"/>
          <p:cNvSpPr/>
          <p:nvPr/>
        </p:nvSpPr>
        <p:spPr>
          <a:xfrm>
            <a:off x="5439591" y="1795609"/>
            <a:ext cx="1943100" cy="768973"/>
          </a:xfrm>
          <a:prstGeom prst="round2DiagRect">
            <a:avLst/>
          </a:prstGeom>
          <a:solidFill>
            <a:srgbClr val="62257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itchFamily="16" charset="0"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Sélection sur dossier 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(commission mixte)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itchFamily="16" charset="0"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+ entretien avec examen 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(</a:t>
            </a:r>
            <a:r>
              <a:rPr kumimoji="0" lang="fr-F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ens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. TN)</a:t>
            </a:r>
          </a:p>
        </p:txBody>
      </p:sp>
      <p:sp>
        <p:nvSpPr>
          <p:cNvPr id="10" name="Parenthèse ouvrante 9"/>
          <p:cNvSpPr/>
          <p:nvPr/>
        </p:nvSpPr>
        <p:spPr>
          <a:xfrm rot="16200000">
            <a:off x="5834142" y="3055682"/>
            <a:ext cx="658800" cy="4905476"/>
          </a:xfrm>
          <a:prstGeom prst="leftBracket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itchFamily="16" charset="0"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Parenthèse ouvrante 10"/>
          <p:cNvSpPr/>
          <p:nvPr/>
        </p:nvSpPr>
        <p:spPr>
          <a:xfrm rot="16200000">
            <a:off x="5866222" y="3577814"/>
            <a:ext cx="658041" cy="3673475"/>
          </a:xfrm>
          <a:prstGeom prst="leftBracket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itchFamily="16" charset="0"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ZoneTexte 31"/>
          <p:cNvSpPr txBox="1">
            <a:spLocks noChangeArrowheads="1"/>
          </p:cNvSpPr>
          <p:nvPr/>
        </p:nvSpPr>
        <p:spPr bwMode="auto">
          <a:xfrm>
            <a:off x="4027137" y="5071422"/>
            <a:ext cx="433620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Mission avec </a:t>
            </a:r>
            <a:r>
              <a:rPr kumimoji="0" lang="fr-FR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CdC</a:t>
            </a:r>
            <a:r>
              <a:rPr kumimoji="0" lang="fr-FR" sz="1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 commun et double tutorat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1 rapport et une soutenance à TELECOM</a:t>
            </a:r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5371" y="5883177"/>
            <a:ext cx="1335709" cy="6588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83786F1C-CDA7-422E-8B52-003C1FD21C6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43472" y="6080330"/>
            <a:ext cx="1335709" cy="461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2687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5371" y="5883177"/>
            <a:ext cx="1335709" cy="6588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83786F1C-CDA7-422E-8B52-003C1FD21C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3472" y="6080330"/>
            <a:ext cx="1335709" cy="46164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34C2080-1CDA-4338-8492-168817AEF565}"/>
              </a:ext>
            </a:extLst>
          </p:cNvPr>
          <p:cNvSpPr txBox="1"/>
          <p:nvPr/>
        </p:nvSpPr>
        <p:spPr>
          <a:xfrm>
            <a:off x="839416" y="264997"/>
            <a:ext cx="10873208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fr-FR" sz="2000" b="1" dirty="0">
                <a:solidFill>
                  <a:srgbClr val="61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En 2</a:t>
            </a:r>
            <a:r>
              <a:rPr lang="fr-FR" sz="2000" b="1" baseline="30000" dirty="0">
                <a:solidFill>
                  <a:srgbClr val="61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ème</a:t>
            </a:r>
            <a:r>
              <a:rPr lang="fr-FR" sz="2000" b="1" dirty="0">
                <a:solidFill>
                  <a:srgbClr val="61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 année à TELECOM : tronc commun +</a:t>
            </a:r>
          </a:p>
          <a:p>
            <a:pPr marL="342900" lvl="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fr-FR" sz="2000" dirty="0">
              <a:solidFill>
                <a:prstClr val="black"/>
              </a:solidFill>
              <a:latin typeface="Roboto Condensed" pitchFamily="2" charset="0"/>
              <a:ea typeface="Roboto Condensed" pitchFamily="2" charset="0"/>
              <a:cs typeface="Arial" panose="020B0604020202020204" pitchFamily="34" charset="0"/>
            </a:endParaRPr>
          </a:p>
          <a:p>
            <a:pPr marL="342900" lvl="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>
                <a:solidFill>
                  <a:prstClr val="black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    Intelligence Artificielle et Masses de Données </a:t>
            </a:r>
          </a:p>
          <a:p>
            <a:pPr marL="342900" lvl="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>
                <a:solidFill>
                  <a:prstClr val="black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    Ingénierie du Logiciel (IL)</a:t>
            </a:r>
          </a:p>
          <a:p>
            <a:pPr marL="342900" lvl="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>
                <a:solidFill>
                  <a:prstClr val="black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    Internet </a:t>
            </a:r>
            <a:r>
              <a:rPr lang="fr-FR" sz="2000" dirty="0" err="1">
                <a:solidFill>
                  <a:prstClr val="black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Systems</a:t>
            </a:r>
            <a:r>
              <a:rPr lang="fr-FR" sz="2000" dirty="0">
                <a:solidFill>
                  <a:prstClr val="black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 and Security (ISS – Internet, Systèmes connectés et Sécurité)</a:t>
            </a:r>
          </a:p>
          <a:p>
            <a:pPr marL="342900" lvl="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>
                <a:solidFill>
                  <a:prstClr val="black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    Systèmes et Logiciels Embarqués (SLE)</a:t>
            </a:r>
          </a:p>
          <a:p>
            <a:pPr marL="342900" lvl="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>
                <a:solidFill>
                  <a:prstClr val="black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    Systèmes d’Information d’Entreprise (SIE)</a:t>
            </a:r>
          </a:p>
          <a:p>
            <a:pPr lvl="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sz="2000" dirty="0">
              <a:solidFill>
                <a:prstClr val="black"/>
              </a:solidFill>
              <a:latin typeface="Roboto Condensed" pitchFamily="2" charset="0"/>
              <a:ea typeface="Roboto Condensed" pitchFamily="2" charset="0"/>
              <a:cs typeface="Arial" panose="020B0604020202020204" pitchFamily="34" charset="0"/>
            </a:endParaRPr>
          </a:p>
          <a:p>
            <a:pPr marL="342900" lvl="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>
                <a:solidFill>
                  <a:prstClr val="black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Flux d’échange : </a:t>
            </a:r>
            <a:r>
              <a:rPr lang="fr-FR" sz="2000" b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3 étudiants </a:t>
            </a:r>
            <a:r>
              <a:rPr lang="fr-FR" sz="2000" dirty="0">
                <a:solidFill>
                  <a:prstClr val="black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maximum   </a:t>
            </a:r>
          </a:p>
          <a:p>
            <a:pPr marL="342900" lvl="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>
                <a:solidFill>
                  <a:prstClr val="black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Double-diplôme en </a:t>
            </a:r>
            <a:r>
              <a:rPr lang="fr-FR" sz="2000" b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2 ans + 2 ans </a:t>
            </a:r>
          </a:p>
          <a:p>
            <a:pPr marL="342900" lvl="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>
                <a:solidFill>
                  <a:prstClr val="black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Dossier</a:t>
            </a:r>
            <a:r>
              <a:rPr lang="fr-FR" sz="2000" b="1" dirty="0">
                <a:solidFill>
                  <a:srgbClr val="7030A0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 </a:t>
            </a:r>
            <a:r>
              <a:rPr lang="fr-FR" sz="2000" b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avril-mai – envoyé par la scolarité</a:t>
            </a:r>
          </a:p>
          <a:p>
            <a:pPr marL="342900" lvl="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fr-FR" sz="2000" b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Recommandation</a:t>
            </a:r>
            <a:r>
              <a:rPr lang="fr-FR" sz="2000" dirty="0">
                <a:solidFill>
                  <a:prstClr val="black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 : pas de rattrapage + classement dans les 10 premiers</a:t>
            </a:r>
          </a:p>
          <a:p>
            <a:endParaRPr lang="fr-FR" sz="2000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EC32525-386B-4349-AE3D-CE3E583DB436}"/>
              </a:ext>
            </a:extLst>
          </p:cNvPr>
          <p:cNvSpPr txBox="1"/>
          <p:nvPr/>
        </p:nvSpPr>
        <p:spPr>
          <a:xfrm>
            <a:off x="2495600" y="4690731"/>
            <a:ext cx="8868704" cy="1015663"/>
          </a:xfrm>
          <a:prstGeom prst="rect">
            <a:avLst/>
          </a:prstGeom>
          <a:noFill/>
          <a:ln>
            <a:solidFill>
              <a:srgbClr val="8D36B8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i="1" u="sng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Contact étudiant </a:t>
            </a:r>
          </a:p>
          <a:p>
            <a:r>
              <a:rPr lang="fr-FR" sz="2000" b="1" i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MENESTREL Victor	</a:t>
            </a:r>
            <a:r>
              <a:rPr lang="fr-FR" sz="2000" b="1" i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  <a:hlinkClick r:id="rId5"/>
              </a:rPr>
              <a:t>victor.menestrel3@etu.univ-lorraine.fr</a:t>
            </a:r>
            <a:endParaRPr lang="fr-FR" sz="2000" b="1" i="1" dirty="0">
              <a:solidFill>
                <a:srgbClr val="62257F"/>
              </a:solidFill>
              <a:latin typeface="Roboto Condensed" pitchFamily="2" charset="0"/>
              <a:ea typeface="Roboto Condensed" pitchFamily="2" charset="0"/>
              <a:cs typeface="Arial" panose="020B0604020202020204" pitchFamily="34" charset="0"/>
            </a:endParaRPr>
          </a:p>
          <a:p>
            <a:r>
              <a:rPr lang="fr-FR" sz="2000" b="1" i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GOUPIL Clément		</a:t>
            </a:r>
            <a:r>
              <a:rPr lang="fr-FR" sz="2000" b="1" i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  <a:hlinkClick r:id="rId6"/>
              </a:rPr>
              <a:t>clement.goupil2@etu.univ-lorraine.fr</a:t>
            </a:r>
            <a:endParaRPr lang="fr-FR" sz="2000" b="1" i="1" dirty="0">
              <a:solidFill>
                <a:srgbClr val="62257F"/>
              </a:solidFill>
              <a:latin typeface="Roboto Condensed" pitchFamily="2" charset="0"/>
              <a:ea typeface="Roboto Condensed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8543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4426432B-6337-49C9-BC2A-9CDEBFE1A72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67408" y="112940"/>
            <a:ext cx="8352928" cy="1656184"/>
          </a:xfrm>
        </p:spPr>
        <p:txBody>
          <a:bodyPr/>
          <a:lstStyle/>
          <a:p>
            <a:pPr marL="0" indent="0">
              <a:buNone/>
            </a:pPr>
            <a:r>
              <a:rPr lang="fr-FR" sz="9600" dirty="0">
                <a:latin typeface="Ando Semibold" pitchFamily="2" charset="0"/>
              </a:rPr>
              <a:t>Master 1 et 2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2020C41-73E3-414B-9C0D-DC4632FB3C51}"/>
              </a:ext>
            </a:extLst>
          </p:cNvPr>
          <p:cNvSpPr/>
          <p:nvPr/>
        </p:nvSpPr>
        <p:spPr>
          <a:xfrm>
            <a:off x="767408" y="1268760"/>
            <a:ext cx="928903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do Semibold" pitchFamily="2" charset="0"/>
                <a:ea typeface="Roboto Condensed" pitchFamily="2" charset="0"/>
                <a:cs typeface="Calibri" panose="020F0502020204030204" pitchFamily="34" charset="0"/>
              </a:rPr>
              <a:t>Economie de l’Entreprise et des Marchés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itchFamily="18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F22EC75-578C-4049-B2B2-2612AA61DC11}"/>
              </a:ext>
            </a:extLst>
          </p:cNvPr>
          <p:cNvSpPr txBox="1"/>
          <p:nvPr/>
        </p:nvSpPr>
        <p:spPr>
          <a:xfrm>
            <a:off x="1271464" y="5611892"/>
            <a:ext cx="70438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itchFamily="2" charset="0"/>
                <a:ea typeface="Roboto Condensed" pitchFamily="2" charset="0"/>
              </a:rPr>
              <a:t>Contact responsable </a:t>
            </a:r>
          </a:p>
          <a:p>
            <a:pPr lvl="0">
              <a:defRPr/>
            </a:pPr>
            <a:r>
              <a:rPr lang="fr-FR" i="1" dirty="0">
                <a:solidFill>
                  <a:prstClr val="white"/>
                </a:solidFill>
                <a:latin typeface="Roboto Condensed" pitchFamily="2" charset="0"/>
                <a:ea typeface="Roboto Condensed" pitchFamily="2" charset="0"/>
              </a:rPr>
              <a:t>veronica.acurio-vasconez@univ-lorraine.fr</a:t>
            </a:r>
            <a:endParaRPr kumimoji="0" lang="de-DE" sz="24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 Condensed" pitchFamily="2" charset="0"/>
              <a:ea typeface="Roboto Condens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7853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695399" y="193262"/>
            <a:ext cx="96490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Réalisé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en parallèle de la 2AI et de la 3AI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Cours à distance,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après 17h30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Autorisation du cursus soumise au même processus que les départs à l’étranger </a:t>
            </a: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(lettre de motivation, avis et décision de jurys)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AAFB6D-DE75-4320-A3FA-B775AF6163F8}"/>
              </a:ext>
            </a:extLst>
          </p:cNvPr>
          <p:cNvSpPr/>
          <p:nvPr/>
        </p:nvSpPr>
        <p:spPr>
          <a:xfrm>
            <a:off x="1847528" y="1516701"/>
            <a:ext cx="8208912" cy="5078313"/>
          </a:xfrm>
          <a:prstGeom prst="rect">
            <a:avLst/>
          </a:prstGeom>
          <a:solidFill>
            <a:srgbClr val="62257F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M1 INGÉNIERIE ÉCONOMIQUE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</a:b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S7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24h Macroéconomie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24h Economie des Migrations</a:t>
            </a:r>
            <a:b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</a:br>
            <a:r>
              <a:rPr lang="fr-FR" sz="2000" dirty="0">
                <a:solidFill>
                  <a:prstClr val="white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30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h Théorie et gestion financières </a:t>
            </a:r>
            <a:b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</a:b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30h Microéconomie </a:t>
            </a:r>
            <a:b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</a:b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Projet économie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</a:b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S8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20h Théorie des jeux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24h Econométrie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20h Economie industrielle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20h Economie et politiques publiques </a:t>
            </a:r>
            <a:b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</a:b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Projet économie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26439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51384" y="181701"/>
            <a:ext cx="11233248" cy="4621201"/>
          </a:xfrm>
          <a:prstGeom prst="rect">
            <a:avLst/>
          </a:prstGeom>
          <a:solidFill>
            <a:srgbClr val="61257F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M2 ÉCONOMIE DE LA TRANSITION ÉNERGÉTIQUE, ENVIRONNEMENTALE ET NUMÉRIQUE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</a:b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S9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1800" b="1" dirty="0">
                <a:solidFill>
                  <a:prstClr val="white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NUMERIQUE ET COMPORTEMENT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: 40h Les TIC au cœur de la transformation économique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+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40h Economie expérimentale et étude des comportements</a:t>
            </a:r>
            <a:b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</a:b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ENVIRONNEMENT  ET RISQUES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: 44h Gestion durable des ressources naturelles et protection de l’environnement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+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40h Analyse économique des risques majeurs</a:t>
            </a:r>
            <a:b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</a:b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ENERGIE ET </a:t>
            </a:r>
            <a:r>
              <a:rPr lang="fr-FR" sz="1800" b="1" dirty="0">
                <a:solidFill>
                  <a:prstClr val="white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FINANCE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: 40h Méthodes d’évaluation des politiques énergétiques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+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40h Trading de produits énergétiques</a:t>
            </a:r>
            <a:b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</a:b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S10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</a:t>
            </a:r>
          </a:p>
          <a:p>
            <a:pPr lvl="0">
              <a:lnSpc>
                <a:spcPct val="150000"/>
              </a:lnSpc>
            </a:pPr>
            <a:r>
              <a:rPr lang="fr-FR" sz="1800" b="1" dirty="0">
                <a:solidFill>
                  <a:prstClr val="white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PROJET</a:t>
            </a:r>
            <a:r>
              <a:rPr lang="fr-FR" sz="1600" dirty="0">
                <a:solidFill>
                  <a:prstClr val="white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</a:t>
            </a:r>
            <a:r>
              <a:rPr lang="fr-FR" sz="1800" b="1" dirty="0">
                <a:solidFill>
                  <a:prstClr val="white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ECONOMIE</a:t>
            </a:r>
            <a:b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</a:b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PROJET PROFESSIONNEL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: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Stage ou Mémoire de recherche</a:t>
            </a:r>
            <a:endParaRPr kumimoji="0" lang="fr-FR" alt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67F95F-1826-4D53-BD87-05C56ECC7F98}"/>
              </a:ext>
            </a:extLst>
          </p:cNvPr>
          <p:cNvSpPr txBox="1"/>
          <p:nvPr/>
        </p:nvSpPr>
        <p:spPr>
          <a:xfrm>
            <a:off x="1343472" y="5085184"/>
            <a:ext cx="7200800" cy="1477328"/>
          </a:xfrm>
          <a:prstGeom prst="rect">
            <a:avLst/>
          </a:prstGeom>
          <a:noFill/>
          <a:ln>
            <a:solidFill>
              <a:srgbClr val="8D36B8"/>
            </a:solidFill>
          </a:ln>
        </p:spPr>
        <p:txBody>
          <a:bodyPr wrap="square" rtlCol="0">
            <a:spAutoFit/>
          </a:bodyPr>
          <a:lstStyle/>
          <a:p>
            <a:r>
              <a:rPr lang="fr-FR" sz="1800" b="1" i="1" u="sng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Contact étudiant </a:t>
            </a:r>
          </a:p>
          <a:p>
            <a:r>
              <a:rPr lang="fr-FR" sz="1800" b="1" i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DARCQ Hélène	</a:t>
            </a:r>
            <a:r>
              <a:rPr lang="fr-FR" sz="1800" b="1" i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  <a:hlinkClick r:id="rId2"/>
              </a:rPr>
              <a:t>helene.darcq4@etu.univ-lorraine.fr</a:t>
            </a:r>
            <a:endParaRPr lang="fr-FR" sz="1800" b="1" i="1" dirty="0">
              <a:solidFill>
                <a:srgbClr val="62257F"/>
              </a:solidFill>
              <a:latin typeface="Roboto Condensed" pitchFamily="2" charset="0"/>
              <a:ea typeface="Roboto Condensed" pitchFamily="2" charset="0"/>
              <a:cs typeface="Arial" panose="020B0604020202020204" pitchFamily="34" charset="0"/>
            </a:endParaRPr>
          </a:p>
          <a:p>
            <a:r>
              <a:rPr lang="fr-FR" sz="1800" b="1" i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LAHEURTE Eva	</a:t>
            </a:r>
            <a:r>
              <a:rPr lang="fr-FR" sz="1800" b="1" i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  <a:hlinkClick r:id="rId3"/>
              </a:rPr>
              <a:t>eva.laheurte4@etu.univ-lorraine.fr</a:t>
            </a:r>
            <a:endParaRPr lang="fr-FR" sz="1800" b="1" i="1" dirty="0">
              <a:solidFill>
                <a:srgbClr val="62257F"/>
              </a:solidFill>
              <a:latin typeface="Roboto Condensed" pitchFamily="2" charset="0"/>
              <a:ea typeface="Roboto Condensed" pitchFamily="2" charset="0"/>
              <a:cs typeface="Arial" panose="020B0604020202020204" pitchFamily="34" charset="0"/>
            </a:endParaRPr>
          </a:p>
          <a:p>
            <a:r>
              <a:rPr lang="fr-FR" sz="1800" b="1" i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LE PRIOL Arnaud	</a:t>
            </a:r>
            <a:r>
              <a:rPr lang="fr-FR" sz="1800" b="1" i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  <a:hlinkClick r:id="rId4"/>
              </a:rPr>
              <a:t>arnaud.le-priol8@etu.univ-lorraine.fr</a:t>
            </a:r>
            <a:endParaRPr lang="fr-FR" sz="1800" b="1" i="1" dirty="0">
              <a:solidFill>
                <a:srgbClr val="62257F"/>
              </a:solidFill>
              <a:latin typeface="Roboto Condensed" pitchFamily="2" charset="0"/>
              <a:ea typeface="Roboto Condensed" pitchFamily="2" charset="0"/>
              <a:cs typeface="Arial" panose="020B0604020202020204" pitchFamily="34" charset="0"/>
            </a:endParaRPr>
          </a:p>
          <a:p>
            <a:r>
              <a:rPr lang="fr-FR" sz="1800" b="1" i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SCHILLING Antonin	</a:t>
            </a:r>
            <a:r>
              <a:rPr lang="nl-NL" sz="1800" b="1" i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  <a:hlinkClick r:id="rId5"/>
              </a:rPr>
              <a:t>antonin.schilling6@etu.univ-lorraine.fr</a:t>
            </a:r>
            <a:endParaRPr lang="fr-FR" sz="1800" b="1" i="1" dirty="0">
              <a:solidFill>
                <a:srgbClr val="62257F"/>
              </a:solidFill>
              <a:latin typeface="Roboto Condensed" pitchFamily="2" charset="0"/>
              <a:ea typeface="Roboto Condensed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2321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4426432B-6337-49C9-BC2A-9CDEBFE1A72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23392" y="1484784"/>
            <a:ext cx="9073008" cy="2232248"/>
          </a:xfrm>
        </p:spPr>
        <p:txBody>
          <a:bodyPr/>
          <a:lstStyle/>
          <a:p>
            <a:pPr marL="0" indent="0">
              <a:buNone/>
            </a:pPr>
            <a:r>
              <a:rPr lang="fr-FR" sz="9600" dirty="0">
                <a:latin typeface="Ando Semibold" pitchFamily="2" charset="0"/>
              </a:rPr>
              <a:t>Master « à la place » </a:t>
            </a:r>
            <a:br>
              <a:rPr lang="fr-FR" sz="9600" dirty="0">
                <a:latin typeface="Ando Semibold" pitchFamily="2" charset="0"/>
              </a:rPr>
            </a:br>
            <a:r>
              <a:rPr lang="fr-FR" sz="9600" dirty="0">
                <a:latin typeface="Ando Semibold" pitchFamily="2" charset="0"/>
              </a:rPr>
              <a:t>de la 3AI</a:t>
            </a:r>
          </a:p>
          <a:p>
            <a:pPr marL="0" indent="0">
              <a:buNone/>
            </a:pPr>
            <a:endParaRPr lang="fr-FR" sz="9600" dirty="0">
              <a:latin typeface="Ando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38099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362F40CF-6441-4FFC-8A8B-AF2FCF7458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72"/>
          <a:stretch/>
        </p:blipFill>
        <p:spPr>
          <a:xfrm>
            <a:off x="9336360" y="380222"/>
            <a:ext cx="1711951" cy="19077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ZoneTexte 14">
            <a:extLst>
              <a:ext uri="{FF2B5EF4-FFF2-40B4-BE49-F238E27FC236}">
                <a16:creationId xmlns:a16="http://schemas.microsoft.com/office/drawing/2014/main" id="{DE04DF23-35BC-46C1-A081-D9A1500D6B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5440" y="2892923"/>
            <a:ext cx="1125020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Times New Roman" pitchFamily="16" charset="0"/>
              <a:buNone/>
              <a:defRPr/>
            </a:pPr>
            <a:r>
              <a:rPr lang="fr-FR" dirty="0"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Validation de </a:t>
            </a:r>
            <a:r>
              <a:rPr lang="fr-FR" b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cursus académique M2 </a:t>
            </a:r>
          </a:p>
          <a:p>
            <a:pPr>
              <a:buFont typeface="Times New Roman" pitchFamily="16" charset="0"/>
              <a:buNone/>
              <a:defRPr/>
            </a:pPr>
            <a:r>
              <a:rPr lang="fr-FR" dirty="0"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en </a:t>
            </a:r>
            <a:r>
              <a:rPr lang="fr-FR" b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substitution des cours de S9 en 3AI</a:t>
            </a:r>
          </a:p>
        </p:txBody>
      </p:sp>
      <p:sp>
        <p:nvSpPr>
          <p:cNvPr id="7" name="ZoneTexte 20">
            <a:extLst>
              <a:ext uri="{FF2B5EF4-FFF2-40B4-BE49-F238E27FC236}">
                <a16:creationId xmlns:a16="http://schemas.microsoft.com/office/drawing/2014/main" id="{DA824AF0-9828-4235-8631-84926B2074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391" y="4323046"/>
            <a:ext cx="1157242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Times New Roman" pitchFamily="16" charset="0"/>
              <a:buNone/>
              <a:defRPr/>
            </a:pPr>
            <a:r>
              <a:rPr lang="fr-FR" sz="2400" dirty="0">
                <a:latin typeface="Roboto Condensed" pitchFamily="2" charset="0"/>
                <a:ea typeface="Roboto Condensed" pitchFamily="2" charset="0"/>
              </a:rPr>
              <a:t>Autorisation du cursus soumise au même processus que les départs à l’étranger </a:t>
            </a:r>
          </a:p>
          <a:p>
            <a:pPr>
              <a:buFont typeface="Times New Roman" pitchFamily="16" charset="0"/>
              <a:buNone/>
              <a:defRPr/>
            </a:pPr>
            <a:r>
              <a:rPr lang="fr-FR" sz="2400" i="1" dirty="0">
                <a:latin typeface="Roboto Condensed" pitchFamily="2" charset="0"/>
                <a:ea typeface="Roboto Condensed" pitchFamily="2" charset="0"/>
              </a:rPr>
              <a:t> - lettre de motivation, avis et décision de jurys -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BC9D491-3772-48DC-8994-10963BED5098}"/>
              </a:ext>
            </a:extLst>
          </p:cNvPr>
          <p:cNvSpPr txBox="1"/>
          <p:nvPr/>
        </p:nvSpPr>
        <p:spPr>
          <a:xfrm>
            <a:off x="623391" y="461621"/>
            <a:ext cx="1122253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solidFill>
                  <a:srgbClr val="62257F"/>
                </a:solidFill>
                <a:latin typeface="Ando Semibold" pitchFamily="2" charset="0"/>
                <a:cs typeface="Arial" panose="020B0604020202020204" pitchFamily="34" charset="0"/>
              </a:rPr>
              <a:t>Master Urbanisme et Aménagement</a:t>
            </a:r>
          </a:p>
          <a:p>
            <a:r>
              <a:rPr lang="fr-FR" sz="3200" dirty="0">
                <a:solidFill>
                  <a:srgbClr val="62257F"/>
                </a:solidFill>
                <a:latin typeface="Ando Semibold" pitchFamily="2" charset="0"/>
                <a:cs typeface="Arial" panose="020B0604020202020204" pitchFamily="34" charset="0"/>
              </a:rPr>
              <a:t>Innovation Urbaine pour des Villes et </a:t>
            </a:r>
          </a:p>
          <a:p>
            <a:r>
              <a:rPr lang="fr-FR" sz="3200" dirty="0">
                <a:solidFill>
                  <a:srgbClr val="62257F"/>
                </a:solidFill>
                <a:latin typeface="Ando Semibold" pitchFamily="2" charset="0"/>
                <a:cs typeface="Arial" panose="020B0604020202020204" pitchFamily="34" charset="0"/>
              </a:rPr>
              <a:t>Territoires en Transformation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DE3D31D-F8EE-492E-937D-188896BF44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5104" y="6246518"/>
            <a:ext cx="1188413" cy="410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609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493EA532-6465-4A8C-9AD0-11B55C94A32F}"/>
              </a:ext>
            </a:extLst>
          </p:cNvPr>
          <p:cNvSpPr txBox="1"/>
          <p:nvPr/>
        </p:nvSpPr>
        <p:spPr>
          <a:xfrm>
            <a:off x="623391" y="461621"/>
            <a:ext cx="87849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solidFill>
                  <a:srgbClr val="62257F"/>
                </a:solidFill>
                <a:latin typeface="Ando Semibold" pitchFamily="2" charset="0"/>
                <a:cs typeface="Arial" panose="020B0604020202020204" pitchFamily="34" charset="0"/>
              </a:rPr>
              <a:t>Master Urbanisme et Aménagement</a:t>
            </a:r>
          </a:p>
          <a:p>
            <a:r>
              <a:rPr lang="fr-FR" sz="3200" dirty="0">
                <a:solidFill>
                  <a:srgbClr val="62257F"/>
                </a:solidFill>
                <a:latin typeface="Ando Semibold" pitchFamily="2" charset="0"/>
                <a:cs typeface="Arial" panose="020B0604020202020204" pitchFamily="34" charset="0"/>
              </a:rPr>
              <a:t>Innovation Urbaine pour des Villes et Territoires en Transformation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62F40CF-6441-4FFC-8A8B-AF2FCF7458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72"/>
          <a:stretch/>
        </p:blipFill>
        <p:spPr>
          <a:xfrm>
            <a:off x="9336360" y="380222"/>
            <a:ext cx="1711951" cy="19077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54D9CB4-7034-435C-B350-F920430372D8}"/>
              </a:ext>
            </a:extLst>
          </p:cNvPr>
          <p:cNvSpPr/>
          <p:nvPr/>
        </p:nvSpPr>
        <p:spPr>
          <a:xfrm>
            <a:off x="659396" y="2341345"/>
            <a:ext cx="1087320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Objectif : </a:t>
            </a:r>
            <a:r>
              <a:rPr lang="fr-FR" sz="2000" b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former des chefs de projets capables de répondre aux nouveaux enjeux des métiers du territoire</a:t>
            </a:r>
          </a:p>
          <a:p>
            <a:endParaRPr lang="fr-FR" sz="2000" dirty="0">
              <a:latin typeface="Roboto Condensed" pitchFamily="2" charset="0"/>
              <a:ea typeface="Roboto Condensed" pitchFamily="2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Conception et pilotage de projets urbains par une approche systémique</a:t>
            </a:r>
          </a:p>
          <a:p>
            <a:endParaRPr lang="fr-FR" sz="2000" dirty="0">
              <a:latin typeface="Roboto Condensed" pitchFamily="2" charset="0"/>
              <a:ea typeface="Roboto Condensed" pitchFamily="2" charset="0"/>
              <a:cs typeface="Arial" panose="020B0604020202020204" pitchFamily="34" charset="0"/>
            </a:endParaRPr>
          </a:p>
          <a:p>
            <a:r>
              <a:rPr lang="fr-FR" sz="2000" b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Parcours Professionnel et Recherche : </a:t>
            </a:r>
            <a:r>
              <a:rPr lang="fr-FR" sz="2000" b="1" dirty="0"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380 heures en présentiel </a:t>
            </a:r>
            <a:r>
              <a:rPr lang="fr-FR" sz="2000" dirty="0"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&amp; </a:t>
            </a:r>
            <a:r>
              <a:rPr lang="fr-FR" sz="2000" b="1" dirty="0"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700 heures de stage minimum (924h maxi) </a:t>
            </a:r>
            <a:r>
              <a:rPr lang="fr-FR" sz="2000" dirty="0"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en entreprise ou en laboratoire</a:t>
            </a:r>
          </a:p>
          <a:p>
            <a:endParaRPr lang="fr-FR" sz="2000" dirty="0">
              <a:latin typeface="Roboto Condensed" pitchFamily="2" charset="0"/>
              <a:ea typeface="Roboto Condensed" pitchFamily="2" charset="0"/>
              <a:cs typeface="Arial" panose="020B0604020202020204" pitchFamily="34" charset="0"/>
            </a:endParaRPr>
          </a:p>
          <a:p>
            <a:r>
              <a:rPr lang="fr-FR" sz="2000" b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Possibilité d’alternance</a:t>
            </a:r>
            <a:r>
              <a:rPr lang="fr-FR" sz="2000" dirty="0"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 sous forme de contrat de professionnalisation ou d’apprentissage</a:t>
            </a:r>
          </a:p>
          <a:p>
            <a:endParaRPr lang="fr-FR" sz="2000" dirty="0">
              <a:latin typeface="Roboto Condensed" pitchFamily="2" charset="0"/>
              <a:ea typeface="Roboto Condensed" pitchFamily="2" charset="0"/>
              <a:cs typeface="Arial" panose="020B0604020202020204" pitchFamily="34" charset="0"/>
            </a:endParaRPr>
          </a:p>
          <a:p>
            <a:r>
              <a:rPr lang="fr-FR" sz="2000" b="1" i="1" dirty="0">
                <a:solidFill>
                  <a:srgbClr val="C28BDD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Plus d’information : Laurent DUPONT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F217BA4-7B5E-47FF-B37E-80AB146001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5104" y="6246518"/>
            <a:ext cx="1188413" cy="41073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F8F83FB-2FB1-46B9-8005-FE97D471A787}"/>
              </a:ext>
            </a:extLst>
          </p:cNvPr>
          <p:cNvSpPr txBox="1"/>
          <p:nvPr/>
        </p:nvSpPr>
        <p:spPr>
          <a:xfrm>
            <a:off x="5879976" y="5232102"/>
            <a:ext cx="5598691" cy="1077218"/>
          </a:xfrm>
          <a:prstGeom prst="rect">
            <a:avLst/>
          </a:prstGeom>
          <a:noFill/>
          <a:ln>
            <a:solidFill>
              <a:srgbClr val="8D36B8"/>
            </a:solidFill>
          </a:ln>
        </p:spPr>
        <p:txBody>
          <a:bodyPr wrap="square" rtlCol="0">
            <a:spAutoFit/>
          </a:bodyPr>
          <a:lstStyle/>
          <a:p>
            <a:r>
              <a:rPr lang="fr-FR" sz="1600" b="1" i="1" u="sng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Contact étudiant </a:t>
            </a:r>
          </a:p>
          <a:p>
            <a:r>
              <a:rPr lang="fr-FR" sz="1600" b="1" i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CHOPIN Eliot	</a:t>
            </a:r>
            <a:r>
              <a:rPr lang="fr-FR" sz="1600" b="1" i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  <a:hlinkClick r:id="rId4"/>
              </a:rPr>
              <a:t>eliot.chopin2@etu.univ-lorraine.fr</a:t>
            </a:r>
            <a:endParaRPr lang="fr-FR" sz="1600" b="1" i="1" dirty="0">
              <a:solidFill>
                <a:srgbClr val="62257F"/>
              </a:solidFill>
              <a:latin typeface="Roboto Condensed" pitchFamily="2" charset="0"/>
              <a:ea typeface="Roboto Condensed" pitchFamily="2" charset="0"/>
              <a:cs typeface="Arial" panose="020B0604020202020204" pitchFamily="34" charset="0"/>
            </a:endParaRPr>
          </a:p>
          <a:p>
            <a:r>
              <a:rPr lang="fr-FR" sz="1600" b="1" i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KRIKAVA Hugo	</a:t>
            </a:r>
            <a:r>
              <a:rPr lang="fr-FR" sz="1600" b="1" i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  <a:hlinkClick r:id="rId5"/>
              </a:rPr>
              <a:t>hugo.krikava2@etu.univ-lorraine.fr</a:t>
            </a:r>
            <a:endParaRPr lang="fr-FR" sz="1600" b="1" i="1" dirty="0">
              <a:solidFill>
                <a:srgbClr val="62257F"/>
              </a:solidFill>
              <a:latin typeface="Roboto Condensed" pitchFamily="2" charset="0"/>
              <a:ea typeface="Roboto Condensed" pitchFamily="2" charset="0"/>
              <a:cs typeface="Arial" panose="020B0604020202020204" pitchFamily="34" charset="0"/>
            </a:endParaRPr>
          </a:p>
          <a:p>
            <a:r>
              <a:rPr lang="fr-FR" sz="1600" b="1" i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LE GARREC Célia	</a:t>
            </a:r>
            <a:r>
              <a:rPr lang="fr-FR" sz="1600" b="1" i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  <a:hlinkClick r:id="rId6"/>
              </a:rPr>
              <a:t>celia.le-garrec9@etu.univ-lorraine</a:t>
            </a:r>
            <a:r>
              <a:rPr lang="fr-FR" sz="1600" b="1" i="1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  <a:hlinkClick r:id="rId6"/>
              </a:rPr>
              <a:t>.fr</a:t>
            </a:r>
            <a:endParaRPr lang="fr-FR" sz="1600" b="1" i="1" dirty="0">
              <a:solidFill>
                <a:srgbClr val="62257F"/>
              </a:solidFill>
              <a:latin typeface="Roboto Condensed" pitchFamily="2" charset="0"/>
              <a:ea typeface="Roboto Condensed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2158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4426432B-6337-49C9-BC2A-9CDEBFE1A72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51070" y="682450"/>
            <a:ext cx="9073008" cy="1589489"/>
          </a:xfrm>
        </p:spPr>
        <p:txBody>
          <a:bodyPr/>
          <a:lstStyle/>
          <a:p>
            <a:pPr marL="0" indent="0">
              <a:buNone/>
            </a:pPr>
            <a:r>
              <a:rPr lang="fr-FR" sz="9600" dirty="0">
                <a:latin typeface="Ando Semibold" pitchFamily="2" charset="0"/>
              </a:rPr>
              <a:t>Master « en parallèle »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70771B8-8B92-4B62-8458-B43C09C160FC}"/>
              </a:ext>
            </a:extLst>
          </p:cNvPr>
          <p:cNvSpPr/>
          <p:nvPr/>
        </p:nvSpPr>
        <p:spPr>
          <a:xfrm>
            <a:off x="974954" y="4394134"/>
            <a:ext cx="300755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200" b="1" dirty="0">
                <a:solidFill>
                  <a:srgbClr val="D6B2E8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Master IAE (MAE et EDA)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31AF68D-5111-43B3-9613-98892A3A3AA4}"/>
              </a:ext>
            </a:extLst>
          </p:cNvPr>
          <p:cNvSpPr/>
          <p:nvPr/>
        </p:nvSpPr>
        <p:spPr>
          <a:xfrm>
            <a:off x="974954" y="4839219"/>
            <a:ext cx="370486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200" b="1" dirty="0">
                <a:solidFill>
                  <a:srgbClr val="D6B2E8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Master Design, parcours IDEAS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7B66B09-298D-4B56-8DE5-6C3790B3550F}"/>
              </a:ext>
            </a:extLst>
          </p:cNvPr>
          <p:cNvSpPr txBox="1"/>
          <p:nvPr/>
        </p:nvSpPr>
        <p:spPr>
          <a:xfrm>
            <a:off x="758930" y="3658579"/>
            <a:ext cx="81250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i="1" dirty="0">
                <a:solidFill>
                  <a:schemeClr val="bg1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Validation du cursus académique M2 en plus du cursus standard 3AI, moyennant validation d’acquis antérieurs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7BBF202-F918-45AA-9EA0-461E3BC5CE42}"/>
              </a:ext>
            </a:extLst>
          </p:cNvPr>
          <p:cNvSpPr txBox="1"/>
          <p:nvPr/>
        </p:nvSpPr>
        <p:spPr>
          <a:xfrm>
            <a:off x="686922" y="5373216"/>
            <a:ext cx="118075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i="1" dirty="0">
                <a:solidFill>
                  <a:schemeClr val="bg1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Information à donner à l’ENSGSI (pas de décision d’autorisation de l’école pour IDEAS) </a:t>
            </a:r>
          </a:p>
          <a:p>
            <a:r>
              <a:rPr lang="fr-FR" sz="1800" i="1" dirty="0">
                <a:solidFill>
                  <a:schemeClr val="bg1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Processus d’admission propre aux entités d’accueil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0113869-70AB-4C91-953A-19668EA39DE2}"/>
              </a:ext>
            </a:extLst>
          </p:cNvPr>
          <p:cNvSpPr/>
          <p:nvPr/>
        </p:nvSpPr>
        <p:spPr>
          <a:xfrm>
            <a:off x="5879976" y="2119213"/>
            <a:ext cx="317266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9600" dirty="0">
                <a:solidFill>
                  <a:schemeClr val="bg1"/>
                </a:solidFill>
                <a:latin typeface="Ando Semibold" pitchFamily="2" charset="0"/>
                <a:ea typeface="Roboto Condensed" pitchFamily="2" charset="0"/>
                <a:cs typeface="Calibri" panose="020F0502020204030204" pitchFamily="34" charset="0"/>
              </a:rPr>
              <a:t>de la 3AI</a:t>
            </a:r>
          </a:p>
        </p:txBody>
      </p:sp>
    </p:spTree>
    <p:extLst>
      <p:ext uri="{BB962C8B-B14F-4D97-AF65-F5344CB8AC3E}">
        <p14:creationId xmlns:p14="http://schemas.microsoft.com/office/powerpoint/2010/main" val="345285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5B0E023E-6C40-4D00-B846-916EBE62CD59}"/>
              </a:ext>
            </a:extLst>
          </p:cNvPr>
          <p:cNvSpPr txBox="1"/>
          <p:nvPr/>
        </p:nvSpPr>
        <p:spPr>
          <a:xfrm>
            <a:off x="767408" y="332656"/>
            <a:ext cx="80902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000" b="1" dirty="0">
                <a:solidFill>
                  <a:srgbClr val="62257F"/>
                </a:solidFill>
                <a:latin typeface="Ando Semibold" pitchFamily="2" charset="0"/>
                <a:ea typeface="Roboto Condensed" pitchFamily="2" charset="0"/>
                <a:cs typeface="Arial" panose="020B0604020202020204" pitchFamily="34" charset="0"/>
              </a:rPr>
              <a:t>Master IAE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7878488-C199-42F4-AC7C-15CF181ACDFE}"/>
              </a:ext>
            </a:extLst>
          </p:cNvPr>
          <p:cNvSpPr/>
          <p:nvPr/>
        </p:nvSpPr>
        <p:spPr>
          <a:xfrm>
            <a:off x="2456535" y="1357174"/>
            <a:ext cx="6728381" cy="2287850"/>
          </a:xfrm>
          <a:prstGeom prst="rect">
            <a:avLst/>
          </a:prstGeom>
          <a:solidFill>
            <a:srgbClr val="62257F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Roboto Condensed" pitchFamily="2" charset="0"/>
                <a:ea typeface="Roboto Condensed" pitchFamily="2" charset="0"/>
              </a:rPr>
              <a:t>BLOC COMMUN MASTER IAE – ENTREPRENEUR</a:t>
            </a:r>
          </a:p>
          <a:p>
            <a:pPr>
              <a:buFontTx/>
              <a:buChar char="-"/>
            </a:pPr>
            <a:r>
              <a:rPr lang="fr-FR" sz="1600" dirty="0">
                <a:solidFill>
                  <a:schemeClr val="bg1"/>
                </a:solidFill>
                <a:latin typeface="Roboto Condensed" pitchFamily="2" charset="0"/>
                <a:ea typeface="Roboto Condensed" pitchFamily="2" charset="0"/>
              </a:rPr>
              <a:t> Finance d'entreprise </a:t>
            </a:r>
          </a:p>
          <a:p>
            <a:pPr>
              <a:buFontTx/>
              <a:buChar char="-"/>
            </a:pPr>
            <a:r>
              <a:rPr lang="fr-FR" sz="1600" dirty="0">
                <a:solidFill>
                  <a:schemeClr val="bg1"/>
                </a:solidFill>
                <a:latin typeface="Roboto Condensed" pitchFamily="2" charset="0"/>
                <a:ea typeface="Roboto Condensed" pitchFamily="2" charset="0"/>
              </a:rPr>
              <a:t> Marketing stratégique </a:t>
            </a:r>
          </a:p>
          <a:p>
            <a:pPr>
              <a:buFontTx/>
              <a:buChar char="-"/>
            </a:pPr>
            <a:r>
              <a:rPr lang="fr-FR" sz="1600" dirty="0">
                <a:solidFill>
                  <a:schemeClr val="bg1"/>
                </a:solidFill>
                <a:latin typeface="Roboto Condensed" pitchFamily="2" charset="0"/>
                <a:ea typeface="Roboto Condensed" pitchFamily="2" charset="0"/>
              </a:rPr>
              <a:t> Note sectorielle et connaissance du marché</a:t>
            </a:r>
          </a:p>
          <a:p>
            <a:pPr>
              <a:buFontTx/>
              <a:buChar char="-"/>
            </a:pPr>
            <a:r>
              <a:rPr lang="fr-FR" sz="1600" dirty="0">
                <a:solidFill>
                  <a:schemeClr val="bg1"/>
                </a:solidFill>
                <a:latin typeface="Roboto Condensed" pitchFamily="2" charset="0"/>
                <a:ea typeface="Roboto Condensed" pitchFamily="2" charset="0"/>
              </a:rPr>
              <a:t> MBTI et connaissance de soi</a:t>
            </a:r>
          </a:p>
          <a:p>
            <a:pPr>
              <a:buFontTx/>
              <a:buChar char="-"/>
            </a:pPr>
            <a:r>
              <a:rPr lang="fr-FR" sz="1600" dirty="0">
                <a:solidFill>
                  <a:schemeClr val="bg1"/>
                </a:solidFill>
                <a:latin typeface="Roboto Condensed" pitchFamily="2" charset="0"/>
                <a:ea typeface="Roboto Condensed" pitchFamily="2" charset="0"/>
              </a:rPr>
              <a:t> Management RH et Leadership </a:t>
            </a:r>
          </a:p>
          <a:p>
            <a:pPr>
              <a:buFontTx/>
              <a:buChar char="-"/>
            </a:pPr>
            <a:r>
              <a:rPr lang="fr-FR" sz="1600" dirty="0">
                <a:solidFill>
                  <a:schemeClr val="bg1"/>
                </a:solidFill>
                <a:latin typeface="Roboto Condensed" pitchFamily="2" charset="0"/>
                <a:ea typeface="Roboto Condensed" pitchFamily="2" charset="0"/>
              </a:rPr>
              <a:t> Création de valeur, </a:t>
            </a:r>
            <a:r>
              <a:rPr lang="fr-FR" sz="1600" dirty="0" err="1">
                <a:solidFill>
                  <a:schemeClr val="bg1"/>
                </a:solidFill>
                <a:latin typeface="Roboto Condensed" pitchFamily="2" charset="0"/>
                <a:ea typeface="Roboto Condensed" pitchFamily="2" charset="0"/>
              </a:rPr>
              <a:t>IDéO</a:t>
            </a:r>
            <a:r>
              <a:rPr lang="fr-FR" sz="1600" dirty="0">
                <a:solidFill>
                  <a:schemeClr val="bg1"/>
                </a:solidFill>
                <a:latin typeface="Roboto Condensed" pitchFamily="2" charset="0"/>
                <a:ea typeface="Roboto Condensed" pitchFamily="2" charset="0"/>
              </a:rPr>
              <a:t> et opportunité d’affaire</a:t>
            </a:r>
          </a:p>
          <a:p>
            <a:pPr>
              <a:buFontTx/>
              <a:buChar char="-"/>
            </a:pPr>
            <a:r>
              <a:rPr lang="fr-FR" sz="1600" dirty="0">
                <a:solidFill>
                  <a:schemeClr val="bg1"/>
                </a:solidFill>
                <a:latin typeface="Roboto Condensed" pitchFamily="2" charset="0"/>
                <a:ea typeface="Roboto Condensed" pitchFamily="2" charset="0"/>
              </a:rPr>
              <a:t> Droit des affaires, fiscal, du travail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CC0CE9-19C4-4F01-8CCC-11C8B09B7AEC}"/>
              </a:ext>
            </a:extLst>
          </p:cNvPr>
          <p:cNvSpPr/>
          <p:nvPr/>
        </p:nvSpPr>
        <p:spPr>
          <a:xfrm>
            <a:off x="5735960" y="3726722"/>
            <a:ext cx="3448956" cy="1214446"/>
          </a:xfrm>
          <a:prstGeom prst="rect">
            <a:avLst/>
          </a:prstGeom>
          <a:solidFill>
            <a:srgbClr val="8D36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atin typeface="Roboto Condensed" pitchFamily="2" charset="0"/>
                <a:ea typeface="Roboto Condensed" pitchFamily="2" charset="0"/>
              </a:rPr>
              <a:t>BLOC EDA</a:t>
            </a:r>
          </a:p>
          <a:p>
            <a:pPr algn="ctr"/>
            <a:r>
              <a:rPr lang="fr-FR" sz="1700" dirty="0">
                <a:latin typeface="Roboto Condensed" pitchFamily="2" charset="0"/>
                <a:ea typeface="Roboto Condensed" pitchFamily="2" charset="0"/>
              </a:rPr>
              <a:t>Projet entrepreneurial &amp; Reprise d’entreprise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241009F-3969-43AD-8DDE-A1D220C1C39F}"/>
              </a:ext>
            </a:extLst>
          </p:cNvPr>
          <p:cNvSpPr/>
          <p:nvPr/>
        </p:nvSpPr>
        <p:spPr>
          <a:xfrm>
            <a:off x="2448863" y="3726722"/>
            <a:ext cx="3215089" cy="1214446"/>
          </a:xfrm>
          <a:prstGeom prst="rect">
            <a:avLst/>
          </a:prstGeom>
          <a:solidFill>
            <a:srgbClr val="C28B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atin typeface="Roboto Condensed" pitchFamily="2" charset="0"/>
                <a:ea typeface="Roboto Condensed" pitchFamily="2" charset="0"/>
              </a:rPr>
              <a:t>BLOC MAE</a:t>
            </a:r>
          </a:p>
          <a:p>
            <a:pPr algn="ctr"/>
            <a:r>
              <a:rPr lang="fr-FR" sz="1800" dirty="0">
                <a:latin typeface="Roboto Condensed" pitchFamily="2" charset="0"/>
                <a:ea typeface="Roboto Condensed" pitchFamily="2" charset="0"/>
              </a:rPr>
              <a:t>Outils d’aide à la décision &amp; Contrôle de Gestion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007F4D9-93B2-42C9-80B0-A479CEB62FDF}"/>
              </a:ext>
            </a:extLst>
          </p:cNvPr>
          <p:cNvSpPr/>
          <p:nvPr/>
        </p:nvSpPr>
        <p:spPr>
          <a:xfrm>
            <a:off x="2448863" y="5022866"/>
            <a:ext cx="6728380" cy="1000132"/>
          </a:xfrm>
          <a:prstGeom prst="rect">
            <a:avLst/>
          </a:prstGeom>
          <a:solidFill>
            <a:srgbClr val="F1E5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chemeClr val="tx1"/>
                </a:solidFill>
                <a:latin typeface="Roboto Condensed" pitchFamily="2" charset="0"/>
                <a:ea typeface="Roboto Condensed" pitchFamily="2" charset="0"/>
              </a:rPr>
              <a:t>1 stage – 1 ou 2 rapports – 1 ou 2 soutenances – </a:t>
            </a:r>
          </a:p>
          <a:p>
            <a:pPr algn="ctr"/>
            <a:r>
              <a:rPr lang="fr-FR" sz="2000" dirty="0">
                <a:solidFill>
                  <a:schemeClr val="tx1"/>
                </a:solidFill>
                <a:latin typeface="Roboto Condensed" pitchFamily="2" charset="0"/>
                <a:ea typeface="Roboto Condensed" pitchFamily="2" charset="0"/>
              </a:rPr>
              <a:t>2 diplômes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6A1627D6-73E6-4A78-AB73-0B5FAB9C91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4391" y="3990698"/>
            <a:ext cx="2016224" cy="133146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8CB227A-CF97-4795-82ED-38B8CE06F0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3082" y="1703604"/>
            <a:ext cx="1378843" cy="137884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320B0F6-4111-43E9-8B45-7A7A240A80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5104" y="6246518"/>
            <a:ext cx="1188413" cy="410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442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4426432B-6337-49C9-BC2A-9CDEBFE1A72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51384" y="1844824"/>
            <a:ext cx="8352928" cy="2673350"/>
          </a:xfrm>
        </p:spPr>
        <p:txBody>
          <a:bodyPr/>
          <a:lstStyle/>
          <a:p>
            <a:pPr marL="0" indent="0">
              <a:buNone/>
            </a:pPr>
            <a:r>
              <a:rPr lang="fr-FR" sz="13800" dirty="0">
                <a:latin typeface="Ando Semibold" pitchFamily="2" charset="0"/>
              </a:rPr>
              <a:t>Les césures </a:t>
            </a:r>
          </a:p>
        </p:txBody>
      </p:sp>
    </p:spTree>
    <p:extLst>
      <p:ext uri="{BB962C8B-B14F-4D97-AF65-F5344CB8AC3E}">
        <p14:creationId xmlns:p14="http://schemas.microsoft.com/office/powerpoint/2010/main" val="20497019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5B0E023E-6C40-4D00-B846-916EBE62CD59}"/>
              </a:ext>
            </a:extLst>
          </p:cNvPr>
          <p:cNvSpPr txBox="1"/>
          <p:nvPr/>
        </p:nvSpPr>
        <p:spPr>
          <a:xfrm>
            <a:off x="767408" y="332656"/>
            <a:ext cx="80902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000" b="1">
                <a:solidFill>
                  <a:srgbClr val="62257F"/>
                </a:solidFill>
                <a:latin typeface="Ando Semibold" pitchFamily="2" charset="0"/>
                <a:ea typeface="Roboto Condensed" pitchFamily="2" charset="0"/>
                <a:cs typeface="Arial" panose="020B0604020202020204" pitchFamily="34" charset="0"/>
              </a:rPr>
              <a:t>Master IAE</a:t>
            </a:r>
            <a:endParaRPr lang="fr-FR" sz="5000" b="1" dirty="0">
              <a:solidFill>
                <a:srgbClr val="62257F"/>
              </a:solidFill>
              <a:latin typeface="Ando Semibold" pitchFamily="2" charset="0"/>
              <a:ea typeface="Roboto Condensed" pitchFamily="2" charset="0"/>
              <a:cs typeface="Arial" panose="020B0604020202020204" pitchFamily="34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6A1627D6-73E6-4A78-AB73-0B5FAB9C91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1486" y="204829"/>
            <a:ext cx="2016224" cy="133146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8CB227A-CF97-4795-82ED-38B8CE06F0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4392" y="116632"/>
            <a:ext cx="1378843" cy="1378843"/>
          </a:xfrm>
          <a:prstGeom prst="rect">
            <a:avLst/>
          </a:prstGeom>
        </p:spPr>
      </p:pic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FC481076-0468-4D83-BD2F-102746B67757}"/>
              </a:ext>
            </a:extLst>
          </p:cNvPr>
          <p:cNvSpPr txBox="1">
            <a:spLocks/>
          </p:cNvSpPr>
          <p:nvPr/>
        </p:nvSpPr>
        <p:spPr>
          <a:xfrm>
            <a:off x="884022" y="1322257"/>
            <a:ext cx="9910355" cy="416665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fr-FR" sz="2000" b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3</a:t>
            </a:r>
            <a:r>
              <a:rPr lang="fr-FR" sz="2000" b="1" baseline="30000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ème</a:t>
            </a:r>
            <a:r>
              <a:rPr lang="fr-FR" sz="2000" b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 année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fr-FR" sz="1400" b="1" dirty="0">
              <a:latin typeface="Roboto Condensed" pitchFamily="2" charset="0"/>
              <a:ea typeface="Roboto Condensed" pitchFamily="2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</a:pPr>
            <a:r>
              <a:rPr lang="fr-FR" sz="2000" b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Equivalent de 35 jours de formation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fr-FR" sz="1200" b="1" dirty="0">
              <a:latin typeface="Roboto Condensed" pitchFamily="2" charset="0"/>
              <a:ea typeface="Roboto Condensed" pitchFamily="2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</a:pPr>
            <a:r>
              <a:rPr lang="fr-FR" sz="2000" b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Proposition</a:t>
            </a:r>
            <a:r>
              <a:rPr lang="fr-FR" sz="2000" b="1" dirty="0"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 </a:t>
            </a:r>
          </a:p>
          <a:p>
            <a:pPr lvl="1" fontAlgn="auto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fr-FR" sz="2000" dirty="0"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3 semaines de formation (rentrée, Toussaint, février) : 15 jours</a:t>
            </a:r>
          </a:p>
          <a:p>
            <a:pPr lvl="1" fontAlgn="auto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fr-FR" sz="2000" dirty="0"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20 jours à répartir le soir et samedi</a:t>
            </a:r>
          </a:p>
          <a:p>
            <a:pPr marL="457200" lvl="1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fr-FR" sz="1400" dirty="0">
              <a:latin typeface="Roboto Condensed" pitchFamily="2" charset="0"/>
              <a:ea typeface="Roboto Condensed" pitchFamily="2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</a:pPr>
            <a:r>
              <a:rPr lang="fr-FR" sz="2000" b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Pédagogie </a:t>
            </a:r>
          </a:p>
          <a:p>
            <a:pPr lvl="1" fontAlgn="auto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fr-FR" sz="2000" dirty="0"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Mise en situation autour de problématiques économiques régionales</a:t>
            </a:r>
          </a:p>
          <a:p>
            <a:pPr lvl="1" fontAlgn="auto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fr-FR" sz="2000" dirty="0"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Cas pratiques autour de PME lorraines</a:t>
            </a:r>
          </a:p>
          <a:p>
            <a:pPr lvl="1" fontAlgn="auto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fr-FR" sz="2000" dirty="0"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Formation à distance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751B03F0-DF65-4C3E-87C0-F503BD4488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5104" y="6246518"/>
            <a:ext cx="1188413" cy="410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65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493EA532-6465-4A8C-9AD0-11B55C94A32F}"/>
              </a:ext>
            </a:extLst>
          </p:cNvPr>
          <p:cNvSpPr txBox="1"/>
          <p:nvPr/>
        </p:nvSpPr>
        <p:spPr>
          <a:xfrm>
            <a:off x="623391" y="81771"/>
            <a:ext cx="11222531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solidFill>
                  <a:srgbClr val="62257F"/>
                </a:solidFill>
                <a:latin typeface="Ando Semibold" pitchFamily="2" charset="0"/>
                <a:cs typeface="Arial" panose="020B0604020202020204" pitchFamily="34" charset="0"/>
              </a:rPr>
              <a:t>Master Design</a:t>
            </a:r>
          </a:p>
          <a:p>
            <a:r>
              <a:rPr lang="fr-FR" sz="4000" dirty="0">
                <a:solidFill>
                  <a:srgbClr val="62257F"/>
                </a:solidFill>
                <a:latin typeface="Ando Semibold" pitchFamily="2" charset="0"/>
                <a:cs typeface="Arial" panose="020B0604020202020204" pitchFamily="34" charset="0"/>
              </a:rPr>
              <a:t>Innovation et Design </a:t>
            </a:r>
            <a:r>
              <a:rPr lang="fr-FR" sz="4000" dirty="0" err="1">
                <a:solidFill>
                  <a:srgbClr val="62257F"/>
                </a:solidFill>
                <a:latin typeface="Ando Semibold" pitchFamily="2" charset="0"/>
                <a:cs typeface="Arial" panose="020B0604020202020204" pitchFamily="34" charset="0"/>
              </a:rPr>
              <a:t>EvAlués</a:t>
            </a:r>
            <a:r>
              <a:rPr lang="fr-FR" sz="4000" dirty="0">
                <a:solidFill>
                  <a:srgbClr val="62257F"/>
                </a:solidFill>
                <a:latin typeface="Ando Semibold" pitchFamily="2" charset="0"/>
                <a:cs typeface="Arial" panose="020B0604020202020204" pitchFamily="34" charset="0"/>
              </a:rPr>
              <a:t> </a:t>
            </a:r>
          </a:p>
          <a:p>
            <a:r>
              <a:rPr lang="fr-FR" sz="4000" dirty="0">
                <a:solidFill>
                  <a:srgbClr val="62257F"/>
                </a:solidFill>
                <a:latin typeface="Ando Semibold" pitchFamily="2" charset="0"/>
                <a:cs typeface="Arial" panose="020B0604020202020204" pitchFamily="34" charset="0"/>
              </a:rPr>
              <a:t>par les Usages (IDEAS)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54D9CB4-7034-435C-B350-F920430372D8}"/>
              </a:ext>
            </a:extLst>
          </p:cNvPr>
          <p:cNvSpPr/>
          <p:nvPr/>
        </p:nvSpPr>
        <p:spPr>
          <a:xfrm>
            <a:off x="798053" y="2082319"/>
            <a:ext cx="1087320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Objectif : </a:t>
            </a:r>
            <a:r>
              <a:rPr lang="fr-FR" sz="2000" b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élargir la vision d’une mission industrielle par une méthodologie recherche </a:t>
            </a:r>
          </a:p>
          <a:p>
            <a:r>
              <a:rPr lang="fr-FR" sz="2000" b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en s’appuyant sur les compétences acquises dans le module « Recherche-Innovation-Développement » (CI 12) du S9  </a:t>
            </a:r>
          </a:p>
          <a:p>
            <a:endParaRPr lang="fr-FR" sz="2000" dirty="0">
              <a:latin typeface="Roboto Condensed" pitchFamily="2" charset="0"/>
              <a:ea typeface="Roboto Condensed" pitchFamily="2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Pour les 3AI : </a:t>
            </a:r>
          </a:p>
          <a:p>
            <a:pPr marL="630238" lvl="1" indent="-342900">
              <a:buFont typeface="Wingdings" panose="05000000000000000000" pitchFamily="2" charset="2"/>
              <a:buChar char="ü"/>
            </a:pPr>
            <a:r>
              <a:rPr lang="fr-FR" sz="2000" b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pas de cours complémentaires car ce Master regroupe, dans son contenu, les enseignements suivis à l’ENSGSI.</a:t>
            </a:r>
          </a:p>
          <a:p>
            <a:pPr marL="630238" lvl="1" indent="-342900">
              <a:buFont typeface="Wingdings" panose="05000000000000000000" pitchFamily="2" charset="2"/>
              <a:buChar char="ü"/>
            </a:pPr>
            <a:endParaRPr lang="fr-FR" sz="2000" dirty="0">
              <a:latin typeface="Roboto Condensed" pitchFamily="2" charset="0"/>
              <a:ea typeface="Roboto Condensed" pitchFamily="2" charset="0"/>
              <a:cs typeface="Arial" panose="020B0604020202020204" pitchFamily="34" charset="0"/>
            </a:endParaRPr>
          </a:p>
          <a:p>
            <a:pPr marL="630238" lvl="1" indent="-342900">
              <a:buFont typeface="Wingdings" panose="05000000000000000000" pitchFamily="2" charset="2"/>
              <a:buChar char="ü"/>
            </a:pPr>
            <a:r>
              <a:rPr lang="fr-FR" sz="2000" b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étude d’une problématique de recherche pour enrichir la mission industrielle de S10 avec accompagnement par un tuteur de l’ERPI.</a:t>
            </a:r>
          </a:p>
          <a:p>
            <a:pPr marL="630238" lvl="1" indent="-342900">
              <a:buFont typeface="Wingdings" panose="05000000000000000000" pitchFamily="2" charset="2"/>
              <a:buChar char="ü"/>
            </a:pPr>
            <a:endParaRPr lang="fr-FR" sz="2000" dirty="0">
              <a:latin typeface="Roboto Condensed" pitchFamily="2" charset="0"/>
              <a:ea typeface="Roboto Condensed" pitchFamily="2" charset="0"/>
              <a:cs typeface="Arial" panose="020B0604020202020204" pitchFamily="34" charset="0"/>
            </a:endParaRPr>
          </a:p>
          <a:p>
            <a:pPr marL="630238" lvl="1" indent="-342900">
              <a:buFont typeface="Wingdings" panose="05000000000000000000" pitchFamily="2" charset="2"/>
              <a:buChar char="ü"/>
            </a:pPr>
            <a:r>
              <a:rPr lang="fr-FR" sz="2000" b="1" dirty="0">
                <a:solidFill>
                  <a:srgbClr val="62257F"/>
                </a:solidFill>
                <a:latin typeface="Roboto Condensed" pitchFamily="2" charset="0"/>
                <a:cs typeface="Arial" panose="020B0604020202020204" pitchFamily="34" charset="0"/>
              </a:rPr>
              <a:t>! ! livrables : un rapport + une soutenance recherche (qui sont différents des livrables pour la mission industrielle GSI) ! !</a:t>
            </a:r>
          </a:p>
          <a:p>
            <a:endParaRPr lang="fr-FR" sz="2000" dirty="0">
              <a:latin typeface="Roboto Condensed" pitchFamily="2" charset="0"/>
              <a:ea typeface="Roboto Condensed" pitchFamily="2" charset="0"/>
              <a:cs typeface="Arial" panose="020B0604020202020204" pitchFamily="34" charset="0"/>
            </a:endParaRPr>
          </a:p>
          <a:p>
            <a:r>
              <a:rPr lang="fr-FR" sz="2000" b="1" i="1" dirty="0">
                <a:solidFill>
                  <a:srgbClr val="C28BDD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    Plus d’information : Olivier CHERY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FAFCEAC-D523-4024-93E4-A49276A5E8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4392" y="374476"/>
            <a:ext cx="1491581" cy="16460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F4A6462-55A9-4427-864A-BA5EE44E27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5104" y="6246518"/>
            <a:ext cx="1188413" cy="410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4984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4426432B-6337-49C9-BC2A-9CDEBFE1A72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67408" y="620688"/>
            <a:ext cx="9073008" cy="1589489"/>
          </a:xfrm>
        </p:spPr>
        <p:txBody>
          <a:bodyPr/>
          <a:lstStyle/>
          <a:p>
            <a:pPr marL="0" indent="0">
              <a:buNone/>
            </a:pPr>
            <a:r>
              <a:rPr lang="fr-FR" sz="10000" dirty="0">
                <a:latin typeface="Ando Semibold" pitchFamily="2" charset="0"/>
              </a:rPr>
              <a:t>S9 dans une école </a:t>
            </a:r>
          </a:p>
          <a:p>
            <a:pPr marL="0" indent="0">
              <a:buNone/>
            </a:pPr>
            <a:r>
              <a:rPr lang="fr-FR" sz="10000" dirty="0">
                <a:latin typeface="Ando Semibold" pitchFamily="2" charset="0"/>
              </a:rPr>
              <a:t>du réseau INP</a:t>
            </a:r>
          </a:p>
        </p:txBody>
      </p:sp>
    </p:spTree>
    <p:extLst>
      <p:ext uri="{BB962C8B-B14F-4D97-AF65-F5344CB8AC3E}">
        <p14:creationId xmlns:p14="http://schemas.microsoft.com/office/powerpoint/2010/main" val="8047822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B4EE792-549B-49E0-8EDB-422014D753E6}"/>
              </a:ext>
            </a:extLst>
          </p:cNvPr>
          <p:cNvSpPr/>
          <p:nvPr/>
        </p:nvSpPr>
        <p:spPr>
          <a:xfrm>
            <a:off x="695400" y="406112"/>
            <a:ext cx="111208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400" b="1" dirty="0">
                <a:solidFill>
                  <a:srgbClr val="62257F"/>
                </a:solidFill>
                <a:latin typeface="Ando Semibold" pitchFamily="2" charset="0"/>
                <a:cs typeface="Arial" panose="020B0604020202020204" pitchFamily="34" charset="0"/>
              </a:rPr>
              <a:t>S9 dans une école du réseau INP</a:t>
            </a:r>
          </a:p>
          <a:p>
            <a:endParaRPr lang="fr-FR" sz="10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3D34B21-CB3D-4517-AA9F-C60254AE073F}"/>
              </a:ext>
            </a:extLst>
          </p:cNvPr>
          <p:cNvSpPr/>
          <p:nvPr/>
        </p:nvSpPr>
        <p:spPr>
          <a:xfrm>
            <a:off x="1055440" y="1988840"/>
            <a:ext cx="1008112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prstClr val="black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Tout étudiant de l’ENSGSI peut effectuer son </a:t>
            </a:r>
            <a:r>
              <a:rPr lang="fr-FR" sz="1800" b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1er semestre de 3AI dans une école du réseau INP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fr-FR" sz="1800" dirty="0">
              <a:solidFill>
                <a:prstClr val="black"/>
              </a:solidFill>
              <a:latin typeface="Roboto Condensed" pitchFamily="2" charset="0"/>
              <a:ea typeface="Roboto Condensed" pitchFamily="2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sz="1800" b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Conditions : </a:t>
            </a:r>
            <a:r>
              <a:rPr lang="fr-FR" sz="1800" dirty="0">
                <a:solidFill>
                  <a:prstClr val="black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accord des directions des études de l’ENSGSI et de l’école d’accueil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fr-FR" sz="1800" dirty="0">
              <a:solidFill>
                <a:prstClr val="black"/>
              </a:solidFill>
              <a:latin typeface="Roboto Condensed" pitchFamily="2" charset="0"/>
              <a:ea typeface="Roboto Condensed" pitchFamily="2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sz="1800" b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Administration : </a:t>
            </a:r>
            <a:r>
              <a:rPr lang="fr-FR" sz="1800" dirty="0">
                <a:solidFill>
                  <a:prstClr val="black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	- convention + annexe pédagogique à remplir et faire signer </a:t>
            </a:r>
          </a:p>
          <a:p>
            <a:pPr lvl="0"/>
            <a:r>
              <a:rPr lang="fr-FR" sz="1800" dirty="0">
                <a:solidFill>
                  <a:prstClr val="black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		- inscription principale à l’ENSGSI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fr-FR" sz="1800" dirty="0">
              <a:solidFill>
                <a:prstClr val="black"/>
              </a:solidFill>
              <a:latin typeface="Roboto Condensed" pitchFamily="2" charset="0"/>
              <a:ea typeface="Roboto Condensed" pitchFamily="2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prstClr val="black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L’élève remplace le </a:t>
            </a:r>
            <a:r>
              <a:rPr lang="fr-FR" sz="1800" b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S9 ENSGSI par le S9 de l’école d’accueil </a:t>
            </a:r>
            <a:r>
              <a:rPr lang="fr-FR" sz="1800" dirty="0">
                <a:solidFill>
                  <a:prstClr val="black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et doit donc valider 30 crédits ECTS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fr-FR" sz="1800" dirty="0">
              <a:solidFill>
                <a:prstClr val="black"/>
              </a:solidFill>
              <a:latin typeface="Roboto Condensed" pitchFamily="2" charset="0"/>
              <a:ea typeface="Roboto Condensed" pitchFamily="2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sz="1800" b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Réseau INP </a:t>
            </a:r>
            <a:r>
              <a:rPr lang="fr-FR" sz="1800" dirty="0">
                <a:solidFill>
                  <a:prstClr val="black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: Bordeaux (6 écoles d'ingénieurs), Grenoble (8 écoles d'ingénieurs), Lorraine (11 écoles d'ingénieurs), Clermont Auvergne INP (3 écoles), </a:t>
            </a:r>
            <a:r>
              <a:rPr lang="fr-FR" sz="1800" dirty="0"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Toulouse (3 écoles)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fr-FR" sz="1800" dirty="0">
              <a:solidFill>
                <a:prstClr val="black"/>
              </a:solidFill>
              <a:latin typeface="Roboto Condensed" pitchFamily="2" charset="0"/>
              <a:ea typeface="Roboto Condensed" pitchFamily="2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sz="1800" b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! ! Mission de fin d’études validée par l’ENSGSI ! !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84E4C18-2B23-487E-9CE1-731706A90C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0336" y="321330"/>
            <a:ext cx="1696250" cy="100811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936486A-AFE4-47AD-A860-B1AE611F7B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5104" y="6246518"/>
            <a:ext cx="1188413" cy="410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583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4426432B-6337-49C9-BC2A-9CDEBFE1A72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631504" y="1412776"/>
            <a:ext cx="9074150" cy="1589087"/>
          </a:xfrm>
        </p:spPr>
        <p:txBody>
          <a:bodyPr/>
          <a:lstStyle/>
          <a:p>
            <a:pPr marL="0" indent="0">
              <a:buNone/>
            </a:pPr>
            <a:r>
              <a:rPr lang="fr-FR" sz="10000" dirty="0">
                <a:latin typeface="Ando Semibold" pitchFamily="2" charset="0"/>
              </a:rPr>
              <a:t>ALTERNANCE</a:t>
            </a:r>
          </a:p>
        </p:txBody>
      </p:sp>
    </p:spTree>
    <p:extLst>
      <p:ext uri="{BB962C8B-B14F-4D97-AF65-F5344CB8AC3E}">
        <p14:creationId xmlns:p14="http://schemas.microsoft.com/office/powerpoint/2010/main" val="6300929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71EEA7-1550-44E3-AE73-6C63C149A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0" dirty="0" err="1">
                <a:solidFill>
                  <a:srgbClr val="62257F"/>
                </a:solidFill>
                <a:latin typeface="Ando Bold" pitchFamily="2" charset="0"/>
              </a:rPr>
              <a:t>Apprentissage</a:t>
            </a:r>
            <a:r>
              <a:rPr lang="en-US" sz="4000" b="0" dirty="0">
                <a:solidFill>
                  <a:srgbClr val="62257F"/>
                </a:solidFill>
                <a:latin typeface="Ando Bold" pitchFamily="2" charset="0"/>
              </a:rPr>
              <a:t> et </a:t>
            </a:r>
            <a:r>
              <a:rPr lang="en-US" sz="4000" b="0" dirty="0" err="1">
                <a:solidFill>
                  <a:srgbClr val="62257F"/>
                </a:solidFill>
                <a:latin typeface="Ando Bold" pitchFamily="2" charset="0"/>
              </a:rPr>
              <a:t>contrat</a:t>
            </a:r>
            <a:r>
              <a:rPr lang="en-US" sz="4000" b="0" dirty="0">
                <a:solidFill>
                  <a:srgbClr val="62257F"/>
                </a:solidFill>
                <a:latin typeface="Ando Bold" pitchFamily="2" charset="0"/>
              </a:rPr>
              <a:t> de </a:t>
            </a:r>
            <a:r>
              <a:rPr lang="en-US" sz="4000" b="0" dirty="0" err="1">
                <a:solidFill>
                  <a:srgbClr val="62257F"/>
                </a:solidFill>
                <a:latin typeface="Ando Bold" pitchFamily="2" charset="0"/>
              </a:rPr>
              <a:t>professionnalisation</a:t>
            </a:r>
            <a:r>
              <a:rPr lang="en-US" sz="4000" b="0" dirty="0">
                <a:solidFill>
                  <a:srgbClr val="62257F"/>
                </a:solidFill>
                <a:latin typeface="Ando Bold" pitchFamily="2" charset="0"/>
              </a:rPr>
              <a:t>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005C5B8-8824-4F78-866D-192DCF8BD7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196752"/>
            <a:ext cx="11161240" cy="5296123"/>
          </a:xfrm>
        </p:spPr>
        <p:txBody>
          <a:bodyPr/>
          <a:lstStyle/>
          <a:p>
            <a:r>
              <a:rPr lang="en-US" sz="2000" b="1" u="sng" dirty="0">
                <a:solidFill>
                  <a:srgbClr val="62257F"/>
                </a:solidFill>
              </a:rPr>
              <a:t>FISEA – </a:t>
            </a:r>
            <a:r>
              <a:rPr lang="en-US" sz="2000" b="1" u="sng" dirty="0" err="1">
                <a:solidFill>
                  <a:srgbClr val="62257F"/>
                </a:solidFill>
              </a:rPr>
              <a:t>Apprentissage</a:t>
            </a:r>
            <a:r>
              <a:rPr lang="en-US" sz="2000" b="1" u="sng" dirty="0">
                <a:solidFill>
                  <a:srgbClr val="62257F"/>
                </a:solidFill>
              </a:rPr>
              <a:t> sur la 2AI + 3AI</a:t>
            </a:r>
            <a:endParaRPr lang="en-US" sz="600" b="1" dirty="0">
              <a:solidFill>
                <a:srgbClr val="62257F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fr-FR" sz="1600" b="1" dirty="0">
                <a:solidFill>
                  <a:srgbClr val="62257F"/>
                </a:solidFill>
              </a:rPr>
              <a:t>Public</a:t>
            </a:r>
            <a:r>
              <a:rPr lang="fr-FR" sz="1600" dirty="0"/>
              <a:t> : étudiant de 16 à </a:t>
            </a:r>
            <a:r>
              <a:rPr lang="fr-FR" sz="1600" b="1" dirty="0"/>
              <a:t>29 ans </a:t>
            </a:r>
            <a:r>
              <a:rPr lang="fr-FR" sz="1600" dirty="0"/>
              <a:t>révolus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sz="1600" b="1" dirty="0">
                <a:solidFill>
                  <a:srgbClr val="62257F"/>
                </a:solidFill>
              </a:rPr>
              <a:t>Type d’entreprise </a:t>
            </a:r>
            <a:r>
              <a:rPr lang="fr-FR" sz="1600" dirty="0"/>
              <a:t>: secteur privé ET secteur public</a:t>
            </a:r>
            <a:br>
              <a:rPr lang="fr-FR" sz="1600" dirty="0"/>
            </a:br>
            <a:r>
              <a:rPr lang="fr-FR" sz="1600" b="1" dirty="0">
                <a:solidFill>
                  <a:srgbClr val="62257F"/>
                </a:solidFill>
              </a:rPr>
              <a:t>Rythme-durée du contrat </a:t>
            </a:r>
            <a:r>
              <a:rPr lang="fr-FR" sz="1600" dirty="0"/>
              <a:t>: formation sur 2 ans de début septembre à début septembre n+2 – jury compris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sz="1600" dirty="0"/>
              <a:t> 2  semaines écoles/2semaines entreprise 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sz="1600" b="1" dirty="0">
                <a:solidFill>
                  <a:srgbClr val="62257F"/>
                </a:solidFill>
              </a:rPr>
              <a:t>Mobilité internationale </a:t>
            </a:r>
            <a:r>
              <a:rPr lang="fr-FR" sz="1600" dirty="0"/>
              <a:t>(pour les étudiants n’étant pas parti avant) de 9 à 12 semaines</a:t>
            </a:r>
          </a:p>
          <a:p>
            <a:pPr marL="0" indent="0">
              <a:spcBef>
                <a:spcPts val="0"/>
              </a:spcBef>
              <a:buNone/>
            </a:pPr>
            <a:endParaRPr lang="fr-FR" sz="1600" u="sng" dirty="0"/>
          </a:p>
          <a:p>
            <a:pPr>
              <a:spcBef>
                <a:spcPts val="0"/>
              </a:spcBef>
            </a:pPr>
            <a:r>
              <a:rPr lang="en-US" sz="2000" b="1" u="sng" dirty="0" err="1">
                <a:solidFill>
                  <a:srgbClr val="62257F"/>
                </a:solidFill>
              </a:rPr>
              <a:t>Contrat</a:t>
            </a:r>
            <a:r>
              <a:rPr lang="en-US" sz="2000" b="1" u="sng" dirty="0">
                <a:solidFill>
                  <a:srgbClr val="62257F"/>
                </a:solidFill>
              </a:rPr>
              <a:t> pro sur la 3AI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sz="1600" b="1" dirty="0">
                <a:solidFill>
                  <a:srgbClr val="62257F"/>
                </a:solidFill>
              </a:rPr>
              <a:t>Public</a:t>
            </a:r>
            <a:r>
              <a:rPr lang="fr-FR" sz="1600" dirty="0"/>
              <a:t> : étudiant de 16 à </a:t>
            </a:r>
            <a:r>
              <a:rPr lang="fr-FR" sz="1600" b="1" dirty="0"/>
              <a:t>25 ans </a:t>
            </a:r>
            <a:r>
              <a:rPr lang="fr-FR" sz="1600" dirty="0"/>
              <a:t>révolus (si +26 ans : inscription Pôle Emploi) 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sz="1600" b="1" dirty="0">
                <a:solidFill>
                  <a:srgbClr val="62257F"/>
                </a:solidFill>
              </a:rPr>
              <a:t>Type d’entreprise </a:t>
            </a:r>
            <a:r>
              <a:rPr lang="fr-FR" sz="1600" dirty="0"/>
              <a:t>: exclusivement secteur privé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sz="1600" b="1" dirty="0">
                <a:solidFill>
                  <a:srgbClr val="62257F"/>
                </a:solidFill>
              </a:rPr>
              <a:t>Rythme-durée du contrat </a:t>
            </a:r>
            <a:r>
              <a:rPr lang="fr-FR" sz="1600" dirty="0"/>
              <a:t>: contrat de 12 mois, de début septembre à début septembre n+1 – jury compris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sz="1600" dirty="0"/>
              <a:t>2  semaines écoles/2-3semaines entreprise 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sz="1600" b="1" dirty="0">
                <a:solidFill>
                  <a:srgbClr val="62257F"/>
                </a:solidFill>
              </a:rPr>
              <a:t>Mobilité internationale : </a:t>
            </a:r>
            <a:r>
              <a:rPr lang="fr-FR" sz="1600" dirty="0"/>
              <a:t>obligation d’avoir validé sa mobilité avant la 3AI</a:t>
            </a:r>
          </a:p>
          <a:p>
            <a:pPr marL="0" indent="0">
              <a:spcBef>
                <a:spcPts val="0"/>
              </a:spcBef>
              <a:buNone/>
            </a:pPr>
            <a:endParaRPr lang="fr-FR" sz="1600" dirty="0"/>
          </a:p>
          <a:p>
            <a:pPr marL="0" indent="0">
              <a:spcBef>
                <a:spcPts val="0"/>
              </a:spcBef>
              <a:buNone/>
            </a:pPr>
            <a:endParaRPr lang="fr-FR" sz="1600" dirty="0"/>
          </a:p>
          <a:p>
            <a:pPr>
              <a:spcBef>
                <a:spcPts val="0"/>
              </a:spcBef>
            </a:pPr>
            <a:r>
              <a:rPr lang="fr-FR" sz="2000" b="1" dirty="0">
                <a:solidFill>
                  <a:srgbClr val="62257F"/>
                </a:solidFill>
              </a:rPr>
              <a:t>Modalités communes 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sz="1600" b="1" dirty="0">
                <a:solidFill>
                  <a:srgbClr val="62257F"/>
                </a:solidFill>
              </a:rPr>
              <a:t>Salaire : </a:t>
            </a:r>
            <a:r>
              <a:rPr lang="fr-FR" sz="1600" dirty="0"/>
              <a:t>% du SMIC selon l’âge (et pour l’apprentissage selon l’année de contrat) -infos sur le site </a:t>
            </a:r>
            <a:r>
              <a:rPr lang="fr-FR" sz="1600" dirty="0">
                <a:hlinkClick r:id="rId2"/>
              </a:rPr>
              <a:t>https://www.service-public.fr/particuliers/vosdroits/N11240</a:t>
            </a:r>
            <a:endParaRPr lang="fr-FR" sz="1600" dirty="0"/>
          </a:p>
          <a:p>
            <a:pPr marL="0" indent="0">
              <a:spcBef>
                <a:spcPts val="0"/>
              </a:spcBef>
              <a:buNone/>
            </a:pPr>
            <a:r>
              <a:rPr lang="fr-FR" sz="1600" b="1" dirty="0">
                <a:solidFill>
                  <a:srgbClr val="62257F"/>
                </a:solidFill>
                <a:cs typeface="Arial" panose="020B0604020202020204" pitchFamily="34" charset="0"/>
              </a:rPr>
              <a:t>Pédagogie:  </a:t>
            </a:r>
            <a:r>
              <a:rPr lang="fr-FR" sz="1600" dirty="0">
                <a:cs typeface="Arial" panose="020B0604020202020204" pitchFamily="34" charset="0"/>
              </a:rPr>
              <a:t>Un tuteur pédagogique école + un tuteur en entreprise par apprenti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sz="1600" b="1" dirty="0">
                <a:solidFill>
                  <a:srgbClr val="62257F"/>
                </a:solidFill>
                <a:cs typeface="Arial" panose="020B0604020202020204" pitchFamily="34" charset="0"/>
              </a:rPr>
              <a:t>Enseignements : </a:t>
            </a:r>
            <a:r>
              <a:rPr lang="fr-FR" sz="1600" dirty="0">
                <a:cs typeface="Arial" panose="020B0604020202020204" pitchFamily="34" charset="0"/>
              </a:rPr>
              <a:t>dispense de certains cours de la maquette qui seront évalués par un </a:t>
            </a:r>
            <a:r>
              <a:rPr lang="fr-FR" sz="1600" b="1" dirty="0">
                <a:solidFill>
                  <a:srgbClr val="61257F"/>
                </a:solidFill>
                <a:cs typeface="Arial" panose="020B0604020202020204" pitchFamily="34" charset="0"/>
              </a:rPr>
              <a:t>rapport + soutenance sur les périodes en entreprise</a:t>
            </a:r>
          </a:p>
          <a:p>
            <a:pPr marL="0" indent="0">
              <a:spcBef>
                <a:spcPts val="0"/>
              </a:spcBef>
              <a:buNone/>
            </a:pPr>
            <a:endParaRPr lang="fr-FR" sz="1600" b="1" dirty="0">
              <a:solidFill>
                <a:srgbClr val="62257F"/>
              </a:solidFill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fr-FR" sz="1600" b="1" dirty="0">
                <a:solidFill>
                  <a:srgbClr val="62257F"/>
                </a:solidFill>
              </a:rPr>
              <a:t>         Responsable alternance : Raphaël BARY</a:t>
            </a:r>
          </a:p>
          <a:p>
            <a:pPr marL="0" indent="0">
              <a:spcBef>
                <a:spcPts val="0"/>
              </a:spcBef>
              <a:buNone/>
            </a:pPr>
            <a:endParaRPr lang="fr-FR" sz="2000" dirty="0"/>
          </a:p>
          <a:p>
            <a:pPr>
              <a:spcBef>
                <a:spcPts val="0"/>
              </a:spcBef>
            </a:pPr>
            <a:endParaRPr lang="en-US" sz="2000" b="1" dirty="0">
              <a:solidFill>
                <a:srgbClr val="62257F"/>
              </a:solidFill>
            </a:endParaRPr>
          </a:p>
          <a:p>
            <a:pPr>
              <a:spcBef>
                <a:spcPts val="0"/>
              </a:spcBef>
            </a:pPr>
            <a:endParaRPr lang="en-US" sz="2000" b="1" dirty="0">
              <a:solidFill>
                <a:srgbClr val="62257F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fr-FR" sz="1600" dirty="0"/>
          </a:p>
          <a:p>
            <a:pPr marL="0" indent="0">
              <a:spcBef>
                <a:spcPts val="0"/>
              </a:spcBef>
              <a:buNone/>
            </a:pP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1975561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B07FD56-85B9-453E-8F32-09B346A9F8F2}"/>
              </a:ext>
            </a:extLst>
          </p:cNvPr>
          <p:cNvSpPr txBox="1"/>
          <p:nvPr/>
        </p:nvSpPr>
        <p:spPr>
          <a:xfrm>
            <a:off x="767408" y="188640"/>
            <a:ext cx="72728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600" b="1" i="0" u="none" strike="noStrike" kern="1200" cap="none" spc="0" normalizeH="0" baseline="0" noProof="0" dirty="0">
                <a:ln>
                  <a:noFill/>
                </a:ln>
                <a:solidFill>
                  <a:srgbClr val="62257F"/>
                </a:solidFill>
                <a:effectLst/>
                <a:uLnTx/>
                <a:uFillTx/>
                <a:latin typeface="Ando Semibold" pitchFamily="2" charset="0"/>
              </a:rPr>
              <a:t>3 CAS :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718B1D5-5FF1-4EB6-8F84-A2B01B46EB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1079459"/>
              </p:ext>
            </p:extLst>
          </p:nvPr>
        </p:nvGraphicFramePr>
        <p:xfrm>
          <a:off x="623392" y="3152291"/>
          <a:ext cx="10990345" cy="22178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1143">
                  <a:extLst>
                    <a:ext uri="{9D8B030D-6E8A-4147-A177-3AD203B41FA5}">
                      <a16:colId xmlns:a16="http://schemas.microsoft.com/office/drawing/2014/main" val="1118679651"/>
                    </a:ext>
                  </a:extLst>
                </a:gridCol>
                <a:gridCol w="1655382">
                  <a:extLst>
                    <a:ext uri="{9D8B030D-6E8A-4147-A177-3AD203B41FA5}">
                      <a16:colId xmlns:a16="http://schemas.microsoft.com/office/drawing/2014/main" val="1090909402"/>
                    </a:ext>
                  </a:extLst>
                </a:gridCol>
                <a:gridCol w="1679735">
                  <a:extLst>
                    <a:ext uri="{9D8B030D-6E8A-4147-A177-3AD203B41FA5}">
                      <a16:colId xmlns:a16="http://schemas.microsoft.com/office/drawing/2014/main" val="4055159626"/>
                    </a:ext>
                  </a:extLst>
                </a:gridCol>
                <a:gridCol w="1577788">
                  <a:extLst>
                    <a:ext uri="{9D8B030D-6E8A-4147-A177-3AD203B41FA5}">
                      <a16:colId xmlns:a16="http://schemas.microsoft.com/office/drawing/2014/main" val="1465778362"/>
                    </a:ext>
                  </a:extLst>
                </a:gridCol>
                <a:gridCol w="1846832">
                  <a:extLst>
                    <a:ext uri="{9D8B030D-6E8A-4147-A177-3AD203B41FA5}">
                      <a16:colId xmlns:a16="http://schemas.microsoft.com/office/drawing/2014/main" val="4279602501"/>
                    </a:ext>
                  </a:extLst>
                </a:gridCol>
                <a:gridCol w="1680847">
                  <a:extLst>
                    <a:ext uri="{9D8B030D-6E8A-4147-A177-3AD203B41FA5}">
                      <a16:colId xmlns:a16="http://schemas.microsoft.com/office/drawing/2014/main" val="1146038168"/>
                    </a:ext>
                  </a:extLst>
                </a:gridCol>
                <a:gridCol w="1388618">
                  <a:extLst>
                    <a:ext uri="{9D8B030D-6E8A-4147-A177-3AD203B41FA5}">
                      <a16:colId xmlns:a16="http://schemas.microsoft.com/office/drawing/2014/main" val="2800646977"/>
                    </a:ext>
                  </a:extLst>
                </a:gridCol>
              </a:tblGrid>
              <a:tr h="1120595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rgbClr val="FF0000"/>
                          </a:solidFill>
                          <a:latin typeface="Roboto Condensed" pitchFamily="2" charset="0"/>
                          <a:ea typeface="Roboto Condensed" pitchFamily="2" charset="0"/>
                        </a:rPr>
                        <a:t>Cas 2</a:t>
                      </a:r>
                    </a:p>
                  </a:txBody>
                  <a:tcPr anchor="ctr">
                    <a:solidFill>
                      <a:srgbClr val="6225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>
                          <a:latin typeface="Roboto Condensed" pitchFamily="2" charset="0"/>
                          <a:ea typeface="Roboto Condensed" pitchFamily="2" charset="0"/>
                        </a:rPr>
                        <a:t>Semestre 7</a:t>
                      </a:r>
                    </a:p>
                  </a:txBody>
                  <a:tcPr anchor="ctr">
                    <a:solidFill>
                      <a:srgbClr val="6225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latin typeface="Roboto Condensed" pitchFamily="2" charset="0"/>
                          <a:ea typeface="Roboto Condensed" pitchFamily="2" charset="0"/>
                        </a:rPr>
                        <a:t>Césure inscrite </a:t>
                      </a:r>
                    </a:p>
                    <a:p>
                      <a:pPr algn="ctr"/>
                      <a:r>
                        <a:rPr lang="fr-FR" sz="1600" b="0" i="1" dirty="0">
                          <a:latin typeface="Roboto Condensed" pitchFamily="2" charset="0"/>
                          <a:ea typeface="Roboto Condensed" pitchFamily="2" charset="0"/>
                        </a:rPr>
                        <a:t>avec possibilité </a:t>
                      </a:r>
                    </a:p>
                    <a:p>
                      <a:pPr algn="ctr"/>
                      <a:r>
                        <a:rPr lang="fr-FR" sz="1600" b="0" i="1" dirty="0">
                          <a:latin typeface="Roboto Condensed" pitchFamily="2" charset="0"/>
                          <a:ea typeface="Roboto Condensed" pitchFamily="2" charset="0"/>
                        </a:rPr>
                        <a:t>de stage conventionné</a:t>
                      </a:r>
                    </a:p>
                  </a:txBody>
                  <a:tcPr anchor="ctr">
                    <a:solidFill>
                      <a:srgbClr val="6225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latin typeface="Roboto Condensed" pitchFamily="2" charset="0"/>
                          <a:ea typeface="Roboto Condensed" pitchFamily="2" charset="0"/>
                        </a:rPr>
                        <a:t>Césure inscrite </a:t>
                      </a:r>
                      <a:r>
                        <a:rPr lang="fr-FR" sz="1600" b="0" i="1" dirty="0">
                          <a:latin typeface="Roboto Condensed" pitchFamily="2" charset="0"/>
                          <a:ea typeface="Roboto Condensed" pitchFamily="2" charset="0"/>
                        </a:rPr>
                        <a:t>avec possibilité </a:t>
                      </a:r>
                    </a:p>
                    <a:p>
                      <a:pPr algn="ctr"/>
                      <a:r>
                        <a:rPr lang="fr-FR" sz="1600" b="0" i="1" dirty="0">
                          <a:latin typeface="Roboto Condensed" pitchFamily="2" charset="0"/>
                          <a:ea typeface="Roboto Condensed" pitchFamily="2" charset="0"/>
                        </a:rPr>
                        <a:t>de stage conventionné</a:t>
                      </a:r>
                    </a:p>
                  </a:txBody>
                  <a:tcPr anchor="ctr">
                    <a:solidFill>
                      <a:srgbClr val="6225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>
                          <a:latin typeface="Roboto Condensed" pitchFamily="2" charset="0"/>
                          <a:ea typeface="Roboto Condensed" pitchFamily="2" charset="0"/>
                        </a:rPr>
                        <a:t>Semestre 8</a:t>
                      </a:r>
                    </a:p>
                  </a:txBody>
                  <a:tcPr anchor="ctr">
                    <a:solidFill>
                      <a:srgbClr val="6225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>
                          <a:latin typeface="Roboto Condensed" pitchFamily="2" charset="0"/>
                          <a:ea typeface="Roboto Condensed" pitchFamily="2" charset="0"/>
                        </a:rPr>
                        <a:t>Semestre 9</a:t>
                      </a:r>
                    </a:p>
                  </a:txBody>
                  <a:tcPr anchor="ctr">
                    <a:solidFill>
                      <a:srgbClr val="6225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>
                          <a:latin typeface="Roboto Condensed" pitchFamily="2" charset="0"/>
                          <a:ea typeface="Roboto Condensed" pitchFamily="2" charset="0"/>
                        </a:rPr>
                        <a:t>Semestre 10</a:t>
                      </a:r>
                    </a:p>
                  </a:txBody>
                  <a:tcPr anchor="ctr">
                    <a:solidFill>
                      <a:srgbClr val="6225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031752"/>
                  </a:ext>
                </a:extLst>
              </a:tr>
              <a:tr h="1048696"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FF0000"/>
                          </a:solidFill>
                          <a:latin typeface="Roboto Condensed" pitchFamily="2" charset="0"/>
                          <a:ea typeface="Roboto Condensed" pitchFamily="2" charset="0"/>
                        </a:rPr>
                        <a:t>Cas 3</a:t>
                      </a:r>
                    </a:p>
                  </a:txBody>
                  <a:tcPr anchor="ctr">
                    <a:solidFill>
                      <a:srgbClr val="D6B2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>
                          <a:latin typeface="Roboto Condensed" pitchFamily="2" charset="0"/>
                          <a:ea typeface="Roboto Condensed" pitchFamily="2" charset="0"/>
                        </a:rPr>
                        <a:t>Semestre 7</a:t>
                      </a:r>
                    </a:p>
                  </a:txBody>
                  <a:tcPr anchor="ctr">
                    <a:solidFill>
                      <a:srgbClr val="D6B2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>
                          <a:latin typeface="Roboto Condensed" pitchFamily="2" charset="0"/>
                          <a:ea typeface="Roboto Condensed" pitchFamily="2" charset="0"/>
                        </a:rPr>
                        <a:t>Semestre 8</a:t>
                      </a:r>
                    </a:p>
                  </a:txBody>
                  <a:tcPr anchor="ctr">
                    <a:solidFill>
                      <a:srgbClr val="D6B2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latin typeface="Roboto Condensed" pitchFamily="2" charset="0"/>
                          <a:ea typeface="Roboto Condensed" pitchFamily="2" charset="0"/>
                        </a:rPr>
                        <a:t>Césure inscrite </a:t>
                      </a:r>
                    </a:p>
                    <a:p>
                      <a:pPr algn="ctr"/>
                      <a:r>
                        <a:rPr lang="fr-FR" sz="1600" b="0" i="1" dirty="0">
                          <a:latin typeface="Roboto Condensed" pitchFamily="2" charset="0"/>
                          <a:ea typeface="Roboto Condensed" pitchFamily="2" charset="0"/>
                        </a:rPr>
                        <a:t>avec possibilité </a:t>
                      </a:r>
                    </a:p>
                    <a:p>
                      <a:pPr algn="ctr"/>
                      <a:r>
                        <a:rPr lang="fr-FR" sz="1600" b="0" i="1" dirty="0">
                          <a:latin typeface="Roboto Condensed" pitchFamily="2" charset="0"/>
                          <a:ea typeface="Roboto Condensed" pitchFamily="2" charset="0"/>
                        </a:rPr>
                        <a:t>de stage conventionné</a:t>
                      </a:r>
                    </a:p>
                  </a:txBody>
                  <a:tcPr anchor="ctr">
                    <a:solidFill>
                      <a:srgbClr val="D6B2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latin typeface="Roboto Condensed" pitchFamily="2" charset="0"/>
                          <a:ea typeface="Roboto Condensed" pitchFamily="2" charset="0"/>
                        </a:rPr>
                        <a:t>Césure inscrite </a:t>
                      </a:r>
                    </a:p>
                    <a:p>
                      <a:pPr algn="ctr"/>
                      <a:r>
                        <a:rPr lang="fr-FR" sz="1600" b="0" i="1" dirty="0">
                          <a:latin typeface="Roboto Condensed" pitchFamily="2" charset="0"/>
                          <a:ea typeface="Roboto Condensed" pitchFamily="2" charset="0"/>
                        </a:rPr>
                        <a:t>avec possibilité </a:t>
                      </a:r>
                    </a:p>
                    <a:p>
                      <a:pPr algn="ctr"/>
                      <a:r>
                        <a:rPr lang="fr-FR" sz="1600" b="0" i="1" dirty="0">
                          <a:latin typeface="Roboto Condensed" pitchFamily="2" charset="0"/>
                          <a:ea typeface="Roboto Condensed" pitchFamily="2" charset="0"/>
                        </a:rPr>
                        <a:t>de stage conventionné</a:t>
                      </a:r>
                    </a:p>
                  </a:txBody>
                  <a:tcPr anchor="ctr">
                    <a:solidFill>
                      <a:srgbClr val="D6B2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>
                          <a:latin typeface="Roboto Condensed" pitchFamily="2" charset="0"/>
                          <a:ea typeface="Roboto Condensed" pitchFamily="2" charset="0"/>
                        </a:rPr>
                        <a:t>Semestre 9</a:t>
                      </a:r>
                    </a:p>
                  </a:txBody>
                  <a:tcPr anchor="ctr">
                    <a:solidFill>
                      <a:srgbClr val="D6B2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>
                          <a:latin typeface="Roboto Condensed" pitchFamily="2" charset="0"/>
                          <a:ea typeface="Roboto Condensed" pitchFamily="2" charset="0"/>
                        </a:rPr>
                        <a:t>Semestre</a:t>
                      </a:r>
                      <a:r>
                        <a:rPr lang="fr-FR" b="0" baseline="0" dirty="0">
                          <a:latin typeface="Roboto Condensed" pitchFamily="2" charset="0"/>
                          <a:ea typeface="Roboto Condensed" pitchFamily="2" charset="0"/>
                        </a:rPr>
                        <a:t> 10</a:t>
                      </a:r>
                      <a:endParaRPr lang="fr-FR" b="0" dirty="0">
                        <a:latin typeface="Roboto Condensed" pitchFamily="2" charset="0"/>
                        <a:ea typeface="Roboto Condensed" pitchFamily="2" charset="0"/>
                      </a:endParaRPr>
                    </a:p>
                  </a:txBody>
                  <a:tcPr anchor="ctr">
                    <a:solidFill>
                      <a:srgbClr val="D6B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8042469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6E6A5623-DDF4-4432-912B-5FF9E2A05C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5104" y="6246518"/>
            <a:ext cx="1188413" cy="410739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6DD2FAA-1DF7-404A-8606-651069030E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9977584"/>
              </p:ext>
            </p:extLst>
          </p:nvPr>
        </p:nvGraphicFramePr>
        <p:xfrm>
          <a:off x="623392" y="1988840"/>
          <a:ext cx="10990345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1143">
                  <a:extLst>
                    <a:ext uri="{9D8B030D-6E8A-4147-A177-3AD203B41FA5}">
                      <a16:colId xmlns:a16="http://schemas.microsoft.com/office/drawing/2014/main" val="3345212657"/>
                    </a:ext>
                  </a:extLst>
                </a:gridCol>
                <a:gridCol w="1655382">
                  <a:extLst>
                    <a:ext uri="{9D8B030D-6E8A-4147-A177-3AD203B41FA5}">
                      <a16:colId xmlns:a16="http://schemas.microsoft.com/office/drawing/2014/main" val="3643510453"/>
                    </a:ext>
                  </a:extLst>
                </a:gridCol>
                <a:gridCol w="1679735">
                  <a:extLst>
                    <a:ext uri="{9D8B030D-6E8A-4147-A177-3AD203B41FA5}">
                      <a16:colId xmlns:a16="http://schemas.microsoft.com/office/drawing/2014/main" val="1147131301"/>
                    </a:ext>
                  </a:extLst>
                </a:gridCol>
                <a:gridCol w="1577788">
                  <a:extLst>
                    <a:ext uri="{9D8B030D-6E8A-4147-A177-3AD203B41FA5}">
                      <a16:colId xmlns:a16="http://schemas.microsoft.com/office/drawing/2014/main" val="2558504527"/>
                    </a:ext>
                  </a:extLst>
                </a:gridCol>
                <a:gridCol w="1846832">
                  <a:extLst>
                    <a:ext uri="{9D8B030D-6E8A-4147-A177-3AD203B41FA5}">
                      <a16:colId xmlns:a16="http://schemas.microsoft.com/office/drawing/2014/main" val="233298014"/>
                    </a:ext>
                  </a:extLst>
                </a:gridCol>
                <a:gridCol w="1680847">
                  <a:extLst>
                    <a:ext uri="{9D8B030D-6E8A-4147-A177-3AD203B41FA5}">
                      <a16:colId xmlns:a16="http://schemas.microsoft.com/office/drawing/2014/main" val="365000294"/>
                    </a:ext>
                  </a:extLst>
                </a:gridCol>
                <a:gridCol w="1388618">
                  <a:extLst>
                    <a:ext uri="{9D8B030D-6E8A-4147-A177-3AD203B41FA5}">
                      <a16:colId xmlns:a16="http://schemas.microsoft.com/office/drawing/2014/main" val="11474488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FF0000"/>
                          </a:solidFill>
                          <a:latin typeface="Roboto Condensed" pitchFamily="2" charset="0"/>
                          <a:ea typeface="Roboto Condensed" pitchFamily="2" charset="0"/>
                        </a:rPr>
                        <a:t>Cas 1</a:t>
                      </a:r>
                    </a:p>
                  </a:txBody>
                  <a:tcPr anchor="ctr">
                    <a:solidFill>
                      <a:srgbClr val="D6B2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latin typeface="Roboto Condensed" pitchFamily="2" charset="0"/>
                          <a:ea typeface="Roboto Condensed" pitchFamily="2" charset="0"/>
                        </a:rPr>
                        <a:t>Césure inscrite </a:t>
                      </a:r>
                    </a:p>
                    <a:p>
                      <a:pPr algn="ctr"/>
                      <a:r>
                        <a:rPr lang="fr-FR" sz="1800" b="0" i="1" dirty="0">
                          <a:latin typeface="Roboto Condensed" pitchFamily="2" charset="0"/>
                          <a:ea typeface="Roboto Condensed" pitchFamily="2" charset="0"/>
                        </a:rPr>
                        <a:t>avec possibilité </a:t>
                      </a:r>
                    </a:p>
                    <a:p>
                      <a:pPr algn="ctr"/>
                      <a:r>
                        <a:rPr lang="fr-FR" sz="1800" b="0" i="1" dirty="0">
                          <a:latin typeface="Roboto Condensed" pitchFamily="2" charset="0"/>
                          <a:ea typeface="Roboto Condensed" pitchFamily="2" charset="0"/>
                        </a:rPr>
                        <a:t>de stage conventionné</a:t>
                      </a:r>
                    </a:p>
                  </a:txBody>
                  <a:tcPr anchor="ctr">
                    <a:solidFill>
                      <a:srgbClr val="D6B2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latin typeface="Roboto Condensed" pitchFamily="2" charset="0"/>
                          <a:ea typeface="Roboto Condensed" pitchFamily="2" charset="0"/>
                        </a:rPr>
                        <a:t>Césure inscrite </a:t>
                      </a:r>
                    </a:p>
                    <a:p>
                      <a:pPr algn="ctr"/>
                      <a:r>
                        <a:rPr lang="fr-FR" sz="1800" b="0" i="1" dirty="0">
                          <a:latin typeface="Roboto Condensed" pitchFamily="2" charset="0"/>
                          <a:ea typeface="Roboto Condensed" pitchFamily="2" charset="0"/>
                        </a:rPr>
                        <a:t>avec possibilité </a:t>
                      </a:r>
                    </a:p>
                    <a:p>
                      <a:pPr algn="ctr"/>
                      <a:r>
                        <a:rPr lang="fr-FR" sz="1800" b="0" i="1" dirty="0">
                          <a:latin typeface="Roboto Condensed" pitchFamily="2" charset="0"/>
                          <a:ea typeface="Roboto Condensed" pitchFamily="2" charset="0"/>
                        </a:rPr>
                        <a:t>de stage conventionné</a:t>
                      </a:r>
                    </a:p>
                  </a:txBody>
                  <a:tcPr anchor="ctr">
                    <a:solidFill>
                      <a:srgbClr val="D6B2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>
                          <a:latin typeface="Roboto Condensed" pitchFamily="2" charset="0"/>
                          <a:ea typeface="Roboto Condensed" pitchFamily="2" charset="0"/>
                        </a:rPr>
                        <a:t>Semestre 7</a:t>
                      </a:r>
                    </a:p>
                  </a:txBody>
                  <a:tcPr anchor="ctr">
                    <a:solidFill>
                      <a:srgbClr val="D6B2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>
                          <a:latin typeface="Roboto Condensed" pitchFamily="2" charset="0"/>
                          <a:ea typeface="Roboto Condensed" pitchFamily="2" charset="0"/>
                        </a:rPr>
                        <a:t>Semestre 8</a:t>
                      </a:r>
                    </a:p>
                  </a:txBody>
                  <a:tcPr anchor="ctr">
                    <a:solidFill>
                      <a:srgbClr val="D6B2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>
                          <a:latin typeface="Roboto Condensed" pitchFamily="2" charset="0"/>
                          <a:ea typeface="Roboto Condensed" pitchFamily="2" charset="0"/>
                        </a:rPr>
                        <a:t>Semestre 9</a:t>
                      </a:r>
                    </a:p>
                  </a:txBody>
                  <a:tcPr anchor="ctr">
                    <a:solidFill>
                      <a:srgbClr val="D6B2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>
                          <a:latin typeface="Roboto Condensed" pitchFamily="2" charset="0"/>
                          <a:ea typeface="Roboto Condensed" pitchFamily="2" charset="0"/>
                        </a:rPr>
                        <a:t>Semestre</a:t>
                      </a:r>
                      <a:r>
                        <a:rPr lang="fr-FR" b="0" baseline="0" dirty="0">
                          <a:latin typeface="Roboto Condensed" pitchFamily="2" charset="0"/>
                          <a:ea typeface="Roboto Condensed" pitchFamily="2" charset="0"/>
                        </a:rPr>
                        <a:t> 10</a:t>
                      </a:r>
                      <a:endParaRPr lang="fr-FR" b="0" dirty="0">
                        <a:latin typeface="Roboto Condensed" pitchFamily="2" charset="0"/>
                        <a:ea typeface="Roboto Condensed" pitchFamily="2" charset="0"/>
                      </a:endParaRPr>
                    </a:p>
                  </a:txBody>
                  <a:tcPr anchor="ctr">
                    <a:solidFill>
                      <a:srgbClr val="D6B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27699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934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B4EE792-549B-49E0-8EDB-422014D753E6}"/>
              </a:ext>
            </a:extLst>
          </p:cNvPr>
          <p:cNvSpPr/>
          <p:nvPr/>
        </p:nvSpPr>
        <p:spPr>
          <a:xfrm>
            <a:off x="839415" y="251063"/>
            <a:ext cx="10801202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dirty="0">
                <a:solidFill>
                  <a:srgbClr val="62257F"/>
                </a:solidFill>
                <a:latin typeface="Ando Semibold" pitchFamily="2" charset="0"/>
                <a:cs typeface="Arial" panose="020B0604020202020204" pitchFamily="34" charset="0"/>
              </a:rPr>
              <a:t>Contextes possibles de césure inscrite</a:t>
            </a:r>
            <a:endParaRPr lang="fr-FR" sz="1400" b="1" dirty="0">
              <a:solidFill>
                <a:srgbClr val="62257F"/>
              </a:solidFill>
              <a:latin typeface="Ando Semibold" pitchFamily="2" charset="0"/>
              <a:cs typeface="Arial" panose="020B0604020202020204" pitchFamily="34" charset="0"/>
            </a:endParaRPr>
          </a:p>
          <a:p>
            <a:endParaRPr lang="fr-FR" sz="10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sz="1800" dirty="0"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Formation dans un </a:t>
            </a:r>
            <a:r>
              <a:rPr lang="fr-FR" sz="1800" b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domaine différent de la formation d’inscription d’origine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sz="1800" dirty="0"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Expérience en </a:t>
            </a:r>
            <a:r>
              <a:rPr lang="fr-FR" sz="1800" b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milieu professionnel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fr-FR" sz="1800" dirty="0"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contrat de travail,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fr-FR" sz="1800" dirty="0"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bénévolat,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fr-FR" sz="1800" dirty="0"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stage conventionné avec contenu en rapport avec le cursus de l’ENSGSI 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fr-FR" sz="1800" dirty="0"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Engagement de </a:t>
            </a:r>
            <a:r>
              <a:rPr lang="fr-FR" sz="1800" b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service civique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sz="1800" dirty="0"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Projet </a:t>
            </a:r>
            <a:r>
              <a:rPr lang="fr-FR" sz="1800" b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de création d’activité </a:t>
            </a:r>
            <a:r>
              <a:rPr lang="fr-FR" sz="1800" dirty="0"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en qualité d’étudiant-entrepreneur</a:t>
            </a:r>
          </a:p>
          <a:p>
            <a:endParaRPr lang="fr-FR" sz="900" dirty="0">
              <a:latin typeface="Roboto Condensed" pitchFamily="2" charset="0"/>
              <a:ea typeface="Roboto Condensed" pitchFamily="2" charset="0"/>
              <a:cs typeface="Arial" panose="020B0604020202020204" pitchFamily="34" charset="0"/>
            </a:endParaRPr>
          </a:p>
          <a:p>
            <a:r>
              <a:rPr lang="fr-FR" sz="1800" dirty="0"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Les projets de césure en dehors de ces contextes ne pourront s’effectuer qu’en </a:t>
            </a:r>
            <a:r>
              <a:rPr lang="fr-FR" sz="1800" b="1" dirty="0">
                <a:solidFill>
                  <a:srgbClr val="0070C0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interruption d’études non inscrite</a:t>
            </a:r>
            <a:r>
              <a:rPr lang="fr-FR" sz="1800" b="1" dirty="0"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 </a:t>
            </a:r>
            <a:r>
              <a:rPr lang="fr-FR" sz="1800" dirty="0"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(ex : voyages en France ou à l’étranger, …)</a:t>
            </a:r>
          </a:p>
          <a:p>
            <a:endParaRPr lang="fr-FR" sz="1600" dirty="0">
              <a:latin typeface="Roboto Condensed" pitchFamily="2" charset="0"/>
              <a:ea typeface="Roboto Condensed" pitchFamily="2" charset="0"/>
              <a:cs typeface="Arial" panose="020B0604020202020204" pitchFamily="34" charset="0"/>
            </a:endParaRPr>
          </a:p>
          <a:p>
            <a:r>
              <a:rPr lang="fr-FR" sz="1800" b="1" dirty="0">
                <a:solidFill>
                  <a:srgbClr val="C00000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La césure n’est possible qu’une fois par cycle d’études et sur une année (universitaire ou civile).</a:t>
            </a:r>
          </a:p>
          <a:p>
            <a:r>
              <a:rPr lang="fr-FR" sz="1800" b="1" dirty="0">
                <a:solidFill>
                  <a:srgbClr val="C00000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Elle ne compte pas comme une année d’études supplémentaire.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5C62500-DB5D-47FF-8C2A-73C8610A359C}"/>
              </a:ext>
            </a:extLst>
          </p:cNvPr>
          <p:cNvSpPr/>
          <p:nvPr/>
        </p:nvSpPr>
        <p:spPr>
          <a:xfrm>
            <a:off x="726458" y="4437112"/>
            <a:ext cx="11202745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dirty="0">
                <a:solidFill>
                  <a:srgbClr val="62257F"/>
                </a:solidFill>
                <a:latin typeface="Ando Semibold" pitchFamily="2" charset="0"/>
                <a:cs typeface="Arial" panose="020B0604020202020204" pitchFamily="34" charset="0"/>
              </a:rPr>
              <a:t>Obligations de l’étudiant </a:t>
            </a:r>
          </a:p>
          <a:p>
            <a:endParaRPr lang="fr-FR" sz="11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L’étudiant s’engage à </a:t>
            </a:r>
            <a:r>
              <a:rPr lang="fr-FR" sz="1800" b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poursuivre ses études </a:t>
            </a:r>
            <a:r>
              <a:rPr lang="fr-FR" sz="1800" dirty="0"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à l’école à l’issue de sa </a:t>
            </a:r>
            <a:r>
              <a:rPr lang="fr-FR" sz="1800" b="1" dirty="0">
                <a:solidFill>
                  <a:srgbClr val="0070C0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césure inscrite ou interruption d’études.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Durant la césure</a:t>
            </a:r>
            <a:r>
              <a:rPr lang="fr-FR" sz="1800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, </a:t>
            </a:r>
            <a:r>
              <a:rPr lang="fr-FR" sz="1800" b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l’étudiant rend compte de sa situation </a:t>
            </a:r>
            <a:r>
              <a:rPr lang="fr-FR" sz="1800" dirty="0"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à son tuteur pédagogique ou au Directeur des Etudes, au moins </a:t>
            </a:r>
            <a:r>
              <a:rPr lang="fr-FR" sz="1800" b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deux fois par semestre</a:t>
            </a:r>
            <a:r>
              <a:rPr lang="fr-FR" sz="1800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A son retour, l’étudiant devra fournir un </a:t>
            </a:r>
            <a:r>
              <a:rPr lang="fr-FR" sz="1800" b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bilan</a:t>
            </a:r>
            <a:r>
              <a:rPr lang="fr-FR" sz="1800" dirty="0"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 de sa période de césure sous forme d’un rapport écrit.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E0678D7-8D50-4380-B650-A8B613F036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5104" y="6246518"/>
            <a:ext cx="1188413" cy="410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299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4426432B-6337-49C9-BC2A-9CDEBFE1A72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79376" y="980728"/>
            <a:ext cx="8352928" cy="1656184"/>
          </a:xfrm>
        </p:spPr>
        <p:txBody>
          <a:bodyPr/>
          <a:lstStyle/>
          <a:p>
            <a:pPr marL="0" indent="0">
              <a:buNone/>
            </a:pPr>
            <a:r>
              <a:rPr lang="fr-FR" sz="9600" dirty="0">
                <a:latin typeface="Ando Semibold" pitchFamily="2" charset="0"/>
              </a:rPr>
              <a:t>Double-diplôme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2020C41-73E3-414B-9C0D-DC4632FB3C51}"/>
              </a:ext>
            </a:extLst>
          </p:cNvPr>
          <p:cNvSpPr/>
          <p:nvPr/>
        </p:nvSpPr>
        <p:spPr>
          <a:xfrm>
            <a:off x="479376" y="2348880"/>
            <a:ext cx="8712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9600" kern="0" dirty="0">
                <a:solidFill>
                  <a:prstClr val="white"/>
                </a:solidFill>
                <a:latin typeface="Ando Semibold" pitchFamily="2" charset="0"/>
                <a:ea typeface="Roboto Condensed" pitchFamily="2" charset="0"/>
                <a:cs typeface="Calibri" panose="020F0502020204030204" pitchFamily="34" charset="0"/>
              </a:rPr>
              <a:t>Ingénieur-manager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511DE13-9A31-4580-92F9-289D8382E27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59896" y="4009026"/>
            <a:ext cx="3384376" cy="1895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4770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10"/>
          <p:cNvSpPr txBox="1">
            <a:spLocks noChangeArrowheads="1"/>
          </p:cNvSpPr>
          <p:nvPr/>
        </p:nvSpPr>
        <p:spPr bwMode="auto">
          <a:xfrm>
            <a:off x="767408" y="214761"/>
            <a:ext cx="11424592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numCol="2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200" dirty="0"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Flux d’échange : </a:t>
            </a:r>
            <a:r>
              <a:rPr lang="fr-FR" sz="2200" b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5 étudiants </a:t>
            </a:r>
            <a:r>
              <a:rPr lang="fr-FR" sz="2200" dirty="0"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maximum /an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200" dirty="0"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Double-diplôme en </a:t>
            </a:r>
            <a:r>
              <a:rPr lang="fr-FR" sz="2200" b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2 ans + 2 ans	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200" dirty="0"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Dossier</a:t>
            </a:r>
            <a:r>
              <a:rPr lang="fr-FR" sz="2200" b="1" dirty="0">
                <a:solidFill>
                  <a:srgbClr val="7030A0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 </a:t>
            </a:r>
            <a:r>
              <a:rPr lang="fr-FR" sz="2200" b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avril- mai – envoyé par la scolarité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200" b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Possibilité d’alternance à l’ICN BS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200" b="1" dirty="0">
              <a:solidFill>
                <a:srgbClr val="62257F"/>
              </a:solidFill>
              <a:latin typeface="Roboto Condensed" pitchFamily="2" charset="0"/>
              <a:ea typeface="Roboto Condensed" pitchFamily="2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200" b="1" dirty="0">
              <a:solidFill>
                <a:srgbClr val="62257F"/>
              </a:solidFill>
              <a:latin typeface="Roboto Condensed" pitchFamily="2" charset="0"/>
              <a:ea typeface="Roboto Condensed" pitchFamily="2" charset="0"/>
              <a:cs typeface="Arial" panose="020B0604020202020204" pitchFamily="34" charset="0"/>
            </a:endParaRP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1054060338"/>
              </p:ext>
            </p:extLst>
          </p:nvPr>
        </p:nvGraphicFramePr>
        <p:xfrm>
          <a:off x="2126851" y="1772840"/>
          <a:ext cx="268796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122864414"/>
              </p:ext>
            </p:extLst>
          </p:nvPr>
        </p:nvGraphicFramePr>
        <p:xfrm>
          <a:off x="7167411" y="1772840"/>
          <a:ext cx="268796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cxnSp>
        <p:nvCxnSpPr>
          <p:cNvPr id="6" name="Connecteur en angle 5"/>
          <p:cNvCxnSpPr/>
          <p:nvPr/>
        </p:nvCxnSpPr>
        <p:spPr>
          <a:xfrm flipV="1">
            <a:off x="3783829" y="2996331"/>
            <a:ext cx="4103687" cy="1584325"/>
          </a:xfrm>
          <a:prstGeom prst="bentConnector3">
            <a:avLst>
              <a:gd name="adj1" fmla="val 34087"/>
            </a:avLst>
          </a:prstGeom>
          <a:ln w="28575">
            <a:solidFill>
              <a:srgbClr val="62257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Arrondir un rectangle avec un coin diagonal 6"/>
          <p:cNvSpPr/>
          <p:nvPr/>
        </p:nvSpPr>
        <p:spPr>
          <a:xfrm>
            <a:off x="5439591" y="2637556"/>
            <a:ext cx="1943100" cy="1367508"/>
          </a:xfrm>
          <a:prstGeom prst="round2DiagRect">
            <a:avLst/>
          </a:prstGeom>
          <a:solidFill>
            <a:srgbClr val="62257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Times New Roman" pitchFamily="16" charset="0"/>
              <a:buNone/>
              <a:defRPr/>
            </a:pPr>
            <a:r>
              <a:rPr lang="fr-FR" sz="1400" b="1" dirty="0"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Sélection sur dossier </a:t>
            </a:r>
            <a:r>
              <a:rPr lang="fr-FR" sz="1400" dirty="0"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(commission mixte)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Times New Roman" pitchFamily="16" charset="0"/>
              <a:buNone/>
              <a:defRPr/>
            </a:pPr>
            <a:r>
              <a:rPr lang="fr-FR" sz="1400" b="1" dirty="0"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+ entretien </a:t>
            </a:r>
            <a:r>
              <a:rPr lang="fr-FR" sz="1400" dirty="0"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(</a:t>
            </a:r>
            <a:r>
              <a:rPr lang="fr-FR" sz="1400" dirty="0" err="1"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ens</a:t>
            </a:r>
            <a:r>
              <a:rPr lang="fr-FR" sz="1400" dirty="0"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. ICN)</a:t>
            </a:r>
          </a:p>
        </p:txBody>
      </p:sp>
      <p:sp>
        <p:nvSpPr>
          <p:cNvPr id="10" name="Parenthèse ouvrante 9"/>
          <p:cNvSpPr/>
          <p:nvPr/>
        </p:nvSpPr>
        <p:spPr>
          <a:xfrm rot="16200000">
            <a:off x="5947579" y="4120204"/>
            <a:ext cx="576263" cy="4329091"/>
          </a:xfrm>
          <a:prstGeom prst="leftBracket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Times New Roman" pitchFamily="16" charset="0"/>
              <a:buNone/>
              <a:defRPr/>
            </a:pPr>
            <a:endParaRPr lang="fr-FR">
              <a:latin typeface="Roboto Condensed" pitchFamily="2" charset="0"/>
              <a:ea typeface="Roboto Condensed" pitchFamily="2" charset="0"/>
            </a:endParaRPr>
          </a:p>
        </p:txBody>
      </p:sp>
      <p:sp>
        <p:nvSpPr>
          <p:cNvPr id="11" name="Parenthèse ouvrante 10"/>
          <p:cNvSpPr/>
          <p:nvPr/>
        </p:nvSpPr>
        <p:spPr>
          <a:xfrm rot="16200000">
            <a:off x="5947578" y="4074494"/>
            <a:ext cx="576262" cy="4163800"/>
          </a:xfrm>
          <a:prstGeom prst="leftBracket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Times New Roman" pitchFamily="16" charset="0"/>
              <a:buNone/>
              <a:defRPr/>
            </a:pPr>
            <a:endParaRPr lang="fr-FR">
              <a:latin typeface="Roboto Condensed" pitchFamily="2" charset="0"/>
              <a:ea typeface="Roboto Condensed" pitchFamily="2" charset="0"/>
            </a:endParaRPr>
          </a:p>
        </p:txBody>
      </p:sp>
      <p:sp>
        <p:nvSpPr>
          <p:cNvPr id="12" name="ZoneTexte 31"/>
          <p:cNvSpPr txBox="1">
            <a:spLocks noChangeArrowheads="1"/>
          </p:cNvSpPr>
          <p:nvPr/>
        </p:nvSpPr>
        <p:spPr bwMode="auto">
          <a:xfrm>
            <a:off x="4236450" y="5739906"/>
            <a:ext cx="399851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1800" b="1" i="1" dirty="0">
                <a:solidFill>
                  <a:srgbClr val="FF0000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Mission validée par l’ENSGSI</a:t>
            </a:r>
          </a:p>
          <a:p>
            <a:pPr algn="ctr"/>
            <a:r>
              <a:rPr lang="fr-FR" sz="1800" b="1" i="1" dirty="0">
                <a:solidFill>
                  <a:srgbClr val="FF0000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Avec 1 rapport et 1 soutenance à l’ENSGSI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D9EBF0EA-F2B9-4785-98AA-173FBDA0242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78094" y="6079379"/>
            <a:ext cx="1188413" cy="41073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8FC41E0C-9134-47BA-8B92-92DE2AC8874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64552" y="5910648"/>
            <a:ext cx="590550" cy="58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0742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>
            <a:extLst>
              <a:ext uri="{FF2B5EF4-FFF2-40B4-BE49-F238E27FC236}">
                <a16:creationId xmlns:a16="http://schemas.microsoft.com/office/drawing/2014/main" id="{D9EBF0EA-F2B9-4785-98AA-173FBDA024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8094" y="6079379"/>
            <a:ext cx="1188413" cy="41073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4398170-EB01-4247-B8A1-D2B70AE0E7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6560" y="5909093"/>
            <a:ext cx="590550" cy="58102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8F21391-70B2-486D-B269-2F4FB61FE814}"/>
              </a:ext>
            </a:extLst>
          </p:cNvPr>
          <p:cNvSpPr/>
          <p:nvPr/>
        </p:nvSpPr>
        <p:spPr>
          <a:xfrm>
            <a:off x="1055440" y="77736"/>
            <a:ext cx="9865096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u="sng" dirty="0">
                <a:solidFill>
                  <a:srgbClr val="61257F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Les mineures - PGE 2</a:t>
            </a:r>
          </a:p>
          <a:p>
            <a:r>
              <a:rPr lang="fr-FR" dirty="0">
                <a:solidFill>
                  <a:srgbClr val="61257F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En PGE 2 (M1), choix de la mineure pour donner une première coloration à votre parcours généraliste : </a:t>
            </a:r>
          </a:p>
          <a:p>
            <a:endParaRPr lang="fr-FR" dirty="0">
              <a:solidFill>
                <a:srgbClr val="61257F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  <a:p>
            <a:r>
              <a:rPr lang="fr-FR" sz="2000" b="1" dirty="0">
                <a:solidFill>
                  <a:srgbClr val="61257F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FINANCE</a:t>
            </a:r>
            <a:endParaRPr lang="fr-FR" sz="2000" dirty="0">
              <a:solidFill>
                <a:srgbClr val="61257F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61257F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Audit et contrôle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61257F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Finance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61257F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Risk Management</a:t>
            </a:r>
          </a:p>
          <a:p>
            <a:pPr>
              <a:buFont typeface="Arial" panose="020B0604020202020204" pitchFamily="34" charset="0"/>
              <a:buChar char="•"/>
            </a:pPr>
            <a:endParaRPr lang="fr-FR" sz="2000" dirty="0">
              <a:solidFill>
                <a:srgbClr val="61257F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  <a:p>
            <a:r>
              <a:rPr lang="fr-FR" sz="2000" b="1" dirty="0">
                <a:solidFill>
                  <a:srgbClr val="61257F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MARKETING &amp; BUSINESS DEVELOPMENT</a:t>
            </a:r>
            <a:endParaRPr lang="fr-FR" sz="2000" dirty="0">
              <a:solidFill>
                <a:srgbClr val="61257F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61257F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Marketing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61257F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Management of Organisations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61257F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</a:t>
            </a:r>
            <a:r>
              <a:rPr lang="fr-FR" sz="2000" dirty="0" err="1">
                <a:solidFill>
                  <a:srgbClr val="61257F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Branding</a:t>
            </a:r>
            <a:endParaRPr lang="fr-FR" sz="2000" dirty="0">
              <a:solidFill>
                <a:srgbClr val="61257F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fr-FR" sz="2000" dirty="0">
              <a:solidFill>
                <a:srgbClr val="61257F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  <a:p>
            <a:r>
              <a:rPr lang="fr-FR" sz="2000" b="1" dirty="0">
                <a:solidFill>
                  <a:srgbClr val="61257F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ORGANISATION MANAGEMENT &amp; STRATEGY</a:t>
            </a:r>
            <a:endParaRPr lang="fr-FR" sz="2000" dirty="0">
              <a:solidFill>
                <a:srgbClr val="61257F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61257F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Management des organisations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61257F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Ressources humaines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61257F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Innovation and </a:t>
            </a:r>
            <a:r>
              <a:rPr lang="fr-FR" sz="2000" dirty="0" err="1">
                <a:solidFill>
                  <a:srgbClr val="61257F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Sustainability</a:t>
            </a:r>
            <a:endParaRPr lang="fr-FR" dirty="0">
              <a:solidFill>
                <a:srgbClr val="61257F"/>
              </a:solidFill>
              <a:effectLst/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88040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>
            <a:extLst>
              <a:ext uri="{FF2B5EF4-FFF2-40B4-BE49-F238E27FC236}">
                <a16:creationId xmlns:a16="http://schemas.microsoft.com/office/drawing/2014/main" id="{D9EBF0EA-F2B9-4785-98AA-173FBDA024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8094" y="6079379"/>
            <a:ext cx="1188413" cy="41073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4398170-EB01-4247-B8A1-D2B70AE0E7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6560" y="5909093"/>
            <a:ext cx="590550" cy="58102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8F21391-70B2-486D-B269-2F4FB61FE814}"/>
              </a:ext>
            </a:extLst>
          </p:cNvPr>
          <p:cNvSpPr/>
          <p:nvPr/>
        </p:nvSpPr>
        <p:spPr>
          <a:xfrm>
            <a:off x="1055440" y="116632"/>
            <a:ext cx="9865096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u="sng" dirty="0">
                <a:solidFill>
                  <a:srgbClr val="61257F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Les majeures - PGE 3</a:t>
            </a:r>
            <a:endParaRPr lang="fr-FR" b="1" dirty="0">
              <a:solidFill>
                <a:srgbClr val="61257F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  <a:p>
            <a:r>
              <a:rPr lang="fr-FR" dirty="0">
                <a:solidFill>
                  <a:srgbClr val="61257F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En 3ème année, choix de la majeure : </a:t>
            </a:r>
          </a:p>
          <a:p>
            <a:r>
              <a:rPr lang="fr-FR" sz="1800" b="1" dirty="0">
                <a:solidFill>
                  <a:srgbClr val="61257F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FINANCE</a:t>
            </a:r>
          </a:p>
          <a:p>
            <a:r>
              <a:rPr lang="fr-FR" sz="1800" dirty="0">
                <a:solidFill>
                  <a:srgbClr val="61257F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   Audit et compliance</a:t>
            </a:r>
          </a:p>
          <a:p>
            <a:r>
              <a:rPr lang="fr-FR" sz="1800" dirty="0">
                <a:solidFill>
                  <a:srgbClr val="61257F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   Business Analytics</a:t>
            </a:r>
          </a:p>
          <a:p>
            <a:r>
              <a:rPr lang="fr-FR" sz="1800" dirty="0">
                <a:solidFill>
                  <a:srgbClr val="61257F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   International Finance and Fintech</a:t>
            </a:r>
          </a:p>
          <a:p>
            <a:r>
              <a:rPr lang="fr-FR" sz="1800" dirty="0">
                <a:solidFill>
                  <a:srgbClr val="61257F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   Finance d'entreprise</a:t>
            </a:r>
          </a:p>
          <a:p>
            <a:r>
              <a:rPr lang="fr-FR" sz="1800" dirty="0">
                <a:solidFill>
                  <a:srgbClr val="61257F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   </a:t>
            </a:r>
            <a:r>
              <a:rPr lang="fr-FR" sz="1800" dirty="0" err="1">
                <a:solidFill>
                  <a:srgbClr val="61257F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Corporate</a:t>
            </a:r>
            <a:r>
              <a:rPr lang="fr-FR" sz="1800" dirty="0">
                <a:solidFill>
                  <a:srgbClr val="61257F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Finance</a:t>
            </a:r>
          </a:p>
          <a:p>
            <a:r>
              <a:rPr lang="fr-FR" sz="1800" dirty="0">
                <a:solidFill>
                  <a:srgbClr val="61257F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   Finance &amp; Risk Management</a:t>
            </a:r>
          </a:p>
          <a:p>
            <a:endParaRPr lang="fr-FR" sz="1800" b="1" dirty="0">
              <a:solidFill>
                <a:srgbClr val="61257F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  <a:p>
            <a:r>
              <a:rPr lang="fr-FR" sz="1800" b="1" dirty="0">
                <a:solidFill>
                  <a:srgbClr val="61257F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MARKETING &amp; BUSINESS DEVELOPMENT</a:t>
            </a:r>
          </a:p>
          <a:p>
            <a:r>
              <a:rPr lang="fr-FR" sz="1800" b="1" dirty="0">
                <a:solidFill>
                  <a:srgbClr val="61257F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   </a:t>
            </a:r>
            <a:r>
              <a:rPr lang="fr-FR" sz="1800" dirty="0">
                <a:solidFill>
                  <a:srgbClr val="61257F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Marketing et innovation produit</a:t>
            </a:r>
          </a:p>
          <a:p>
            <a:r>
              <a:rPr lang="fr-FR" sz="1800" dirty="0">
                <a:solidFill>
                  <a:srgbClr val="61257F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   Stratégie marketing et développement commercial</a:t>
            </a:r>
          </a:p>
          <a:p>
            <a:r>
              <a:rPr lang="fr-FR" sz="1800" dirty="0">
                <a:solidFill>
                  <a:srgbClr val="61257F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   International Business </a:t>
            </a:r>
            <a:r>
              <a:rPr lang="fr-FR" sz="1800" dirty="0" err="1">
                <a:solidFill>
                  <a:srgbClr val="61257F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Development</a:t>
            </a:r>
            <a:endParaRPr lang="fr-FR" sz="1800" dirty="0">
              <a:solidFill>
                <a:srgbClr val="61257F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  <a:p>
            <a:r>
              <a:rPr lang="fr-FR" sz="1800" dirty="0">
                <a:solidFill>
                  <a:srgbClr val="61257F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   Brand and Marketing Management</a:t>
            </a:r>
          </a:p>
          <a:p>
            <a:endParaRPr lang="fr-FR" sz="1800" b="1" dirty="0">
              <a:solidFill>
                <a:srgbClr val="61257F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  <a:p>
            <a:r>
              <a:rPr lang="fr-FR" sz="1800" b="1" dirty="0">
                <a:solidFill>
                  <a:srgbClr val="61257F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ORGANISATION MANAGEMENT &amp; STRATEGY</a:t>
            </a:r>
          </a:p>
          <a:p>
            <a:r>
              <a:rPr lang="fr-FR" sz="1800" dirty="0">
                <a:solidFill>
                  <a:srgbClr val="61257F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   Management de la </a:t>
            </a:r>
            <a:r>
              <a:rPr lang="fr-FR" sz="1800" dirty="0" err="1">
                <a:solidFill>
                  <a:srgbClr val="61257F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supply</a:t>
            </a:r>
            <a:r>
              <a:rPr lang="fr-FR" sz="1800" dirty="0">
                <a:solidFill>
                  <a:srgbClr val="61257F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</a:t>
            </a:r>
            <a:r>
              <a:rPr lang="fr-FR" sz="1800" dirty="0" err="1">
                <a:solidFill>
                  <a:srgbClr val="61257F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chain</a:t>
            </a:r>
            <a:r>
              <a:rPr lang="fr-FR" sz="1800" dirty="0">
                <a:solidFill>
                  <a:srgbClr val="61257F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et des achats</a:t>
            </a:r>
          </a:p>
          <a:p>
            <a:r>
              <a:rPr lang="fr-FR" sz="1800" dirty="0">
                <a:solidFill>
                  <a:srgbClr val="61257F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   Management des ressources humaines et innovations sociales</a:t>
            </a:r>
          </a:p>
          <a:p>
            <a:r>
              <a:rPr lang="fr-FR" sz="1800" dirty="0">
                <a:solidFill>
                  <a:srgbClr val="61257F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   </a:t>
            </a:r>
            <a:r>
              <a:rPr lang="fr-FR" sz="1800" dirty="0" err="1">
                <a:solidFill>
                  <a:srgbClr val="61257F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Entrepreneurship</a:t>
            </a:r>
            <a:r>
              <a:rPr lang="fr-FR" sz="1800" dirty="0">
                <a:solidFill>
                  <a:srgbClr val="61257F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and Business Innovation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AF493DD-5713-4064-9694-854283FB13BB}"/>
              </a:ext>
            </a:extLst>
          </p:cNvPr>
          <p:cNvSpPr txBox="1"/>
          <p:nvPr/>
        </p:nvSpPr>
        <p:spPr>
          <a:xfrm>
            <a:off x="6600056" y="1124744"/>
            <a:ext cx="5728061" cy="3539430"/>
          </a:xfrm>
          <a:prstGeom prst="rect">
            <a:avLst/>
          </a:prstGeom>
          <a:noFill/>
          <a:ln>
            <a:solidFill>
              <a:srgbClr val="8D36B8"/>
            </a:solidFill>
          </a:ln>
        </p:spPr>
        <p:txBody>
          <a:bodyPr wrap="square" rtlCol="0">
            <a:spAutoFit/>
          </a:bodyPr>
          <a:lstStyle/>
          <a:p>
            <a:r>
              <a:rPr lang="fr-FR" sz="1400" b="1" i="1" u="sng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Contacts étudiants</a:t>
            </a:r>
          </a:p>
          <a:p>
            <a:r>
              <a:rPr lang="fr-FR" sz="1400" b="1" i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COMAN Marie-Josette (3A): </a:t>
            </a:r>
            <a:r>
              <a:rPr lang="fr-FR" sz="1400" b="1" i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  <a:hlinkClick r:id="rId4"/>
              </a:rPr>
              <a:t>seny-marie-josette.coman4@etu.univ-lorraine.fr</a:t>
            </a:r>
            <a:endParaRPr lang="fr-FR" sz="1400" b="1" i="1" dirty="0">
              <a:solidFill>
                <a:srgbClr val="62257F"/>
              </a:solidFill>
              <a:latin typeface="Roboto Condensed" pitchFamily="2" charset="0"/>
              <a:ea typeface="Roboto Condensed" pitchFamily="2" charset="0"/>
              <a:cs typeface="Arial" panose="020B0604020202020204" pitchFamily="34" charset="0"/>
            </a:endParaRPr>
          </a:p>
          <a:p>
            <a:r>
              <a:rPr lang="fr-FR" sz="1400" b="1" i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DANIELOU Victor : </a:t>
            </a:r>
            <a:r>
              <a:rPr lang="pt-BR" sz="1400" b="1" i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  <a:hlinkClick r:id="rId5"/>
              </a:rPr>
              <a:t>victor.danielou5@etu.univ-lorraine.fr</a:t>
            </a:r>
            <a:endParaRPr lang="pt-BR" sz="1400" b="1" i="1" dirty="0">
              <a:solidFill>
                <a:srgbClr val="62257F"/>
              </a:solidFill>
              <a:latin typeface="Roboto Condensed" pitchFamily="2" charset="0"/>
              <a:ea typeface="Roboto Condensed" pitchFamily="2" charset="0"/>
              <a:cs typeface="Arial" panose="020B0604020202020204" pitchFamily="34" charset="0"/>
            </a:endParaRPr>
          </a:p>
          <a:p>
            <a:r>
              <a:rPr lang="fr-FR" sz="1400" b="1" i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DIN </a:t>
            </a:r>
            <a:r>
              <a:rPr lang="fr-FR" sz="1400" b="1" i="1" dirty="0" err="1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Eliz</a:t>
            </a:r>
            <a:r>
              <a:rPr lang="fr-FR" sz="1400" b="1" i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: </a:t>
            </a:r>
            <a:r>
              <a:rPr lang="fr-FR" sz="1400" b="1" i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  <a:hlinkClick r:id="rId6"/>
              </a:rPr>
              <a:t>eliz.din9@etu.univ-lorraine.fr</a:t>
            </a:r>
            <a:endParaRPr lang="fr-FR" sz="1400" b="1" i="1" dirty="0">
              <a:solidFill>
                <a:srgbClr val="62257F"/>
              </a:solidFill>
              <a:latin typeface="Roboto Condensed" pitchFamily="2" charset="0"/>
              <a:ea typeface="Roboto Condensed" pitchFamily="2" charset="0"/>
              <a:cs typeface="Arial" panose="020B0604020202020204" pitchFamily="34" charset="0"/>
            </a:endParaRPr>
          </a:p>
          <a:p>
            <a:r>
              <a:rPr lang="fr-FR" sz="1400" b="1" i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EBOKO </a:t>
            </a:r>
            <a:r>
              <a:rPr lang="fr-FR" sz="1400" b="1" i="1" dirty="0" err="1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EBOKO</a:t>
            </a:r>
            <a:r>
              <a:rPr lang="fr-FR" sz="1400" b="1" i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 Quitterie: </a:t>
            </a:r>
            <a:r>
              <a:rPr lang="fr-FR" sz="1400" b="1" i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  <a:hlinkClick r:id="rId7"/>
              </a:rPr>
              <a:t>quitterie.eboko-eboko6@etu.univ-lorraine.fr</a:t>
            </a:r>
            <a:endParaRPr lang="fr-FR" sz="1400" b="1" i="1" dirty="0">
              <a:solidFill>
                <a:srgbClr val="62257F"/>
              </a:solidFill>
              <a:latin typeface="Roboto Condensed" pitchFamily="2" charset="0"/>
              <a:ea typeface="Roboto Condensed" pitchFamily="2" charset="0"/>
              <a:cs typeface="Arial" panose="020B0604020202020204" pitchFamily="34" charset="0"/>
            </a:endParaRPr>
          </a:p>
          <a:p>
            <a:r>
              <a:rPr lang="fr-FR" sz="1400" b="1" i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GUERIN Mathieu: </a:t>
            </a:r>
            <a:r>
              <a:rPr lang="fr-FR" sz="1400" b="1" i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  <a:hlinkClick r:id="rId8"/>
              </a:rPr>
              <a:t>mathieu.guerin5@etu.univ-lorraine.fr</a:t>
            </a:r>
            <a:endParaRPr lang="fr-FR" sz="1400" b="1" i="1" dirty="0">
              <a:solidFill>
                <a:srgbClr val="62257F"/>
              </a:solidFill>
              <a:latin typeface="Roboto Condensed" pitchFamily="2" charset="0"/>
              <a:ea typeface="Roboto Condensed" pitchFamily="2" charset="0"/>
              <a:cs typeface="Arial" panose="020B0604020202020204" pitchFamily="34" charset="0"/>
            </a:endParaRPr>
          </a:p>
          <a:p>
            <a:r>
              <a:rPr lang="fr-FR" sz="1400" b="1" i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HOA Enzo: </a:t>
            </a:r>
            <a:r>
              <a:rPr lang="fr-FR" sz="1400" b="1" i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  <a:hlinkClick r:id="rId9"/>
              </a:rPr>
              <a:t>enzo.hoa2@etu.univ-lorraine.fr</a:t>
            </a:r>
            <a:endParaRPr lang="fr-FR" sz="1400" b="1" i="1" dirty="0">
              <a:solidFill>
                <a:srgbClr val="62257F"/>
              </a:solidFill>
              <a:latin typeface="Roboto Condensed" pitchFamily="2" charset="0"/>
              <a:ea typeface="Roboto Condensed" pitchFamily="2" charset="0"/>
              <a:cs typeface="Arial" panose="020B0604020202020204" pitchFamily="34" charset="0"/>
            </a:endParaRPr>
          </a:p>
          <a:p>
            <a:r>
              <a:rPr lang="fr-FR" sz="1400" b="1" i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KENTWAZI-KEPELE Julia (3A): </a:t>
            </a:r>
            <a:r>
              <a:rPr lang="fr-FR" sz="1400" b="1" i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  <a:hlinkClick r:id="rId10"/>
              </a:rPr>
              <a:t>julia.kentwazi-kepele7@etu.univ-lorraine.fr</a:t>
            </a:r>
            <a:endParaRPr lang="fr-FR" sz="1400" b="1" i="1" dirty="0">
              <a:solidFill>
                <a:srgbClr val="62257F"/>
              </a:solidFill>
              <a:latin typeface="Roboto Condensed" pitchFamily="2" charset="0"/>
              <a:ea typeface="Roboto Condensed" pitchFamily="2" charset="0"/>
              <a:cs typeface="Arial" panose="020B0604020202020204" pitchFamily="34" charset="0"/>
            </a:endParaRPr>
          </a:p>
          <a:p>
            <a:r>
              <a:rPr lang="fr-FR" sz="1400" b="1" i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OUKADIR </a:t>
            </a:r>
            <a:r>
              <a:rPr lang="fr-FR" sz="1400" b="1" i="1" dirty="0" err="1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Hanae</a:t>
            </a:r>
            <a:r>
              <a:rPr lang="fr-FR" sz="1400" b="1" i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 (3A): </a:t>
            </a:r>
            <a:r>
              <a:rPr lang="fr-FR" sz="1400" b="1" i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  <a:hlinkClick r:id="rId11"/>
              </a:rPr>
              <a:t>hanae.oukadir3@etu.univ-lorraine.fr</a:t>
            </a:r>
            <a:endParaRPr lang="fr-FR" sz="1400" b="1" i="1" dirty="0">
              <a:solidFill>
                <a:srgbClr val="62257F"/>
              </a:solidFill>
              <a:latin typeface="Roboto Condensed" pitchFamily="2" charset="0"/>
              <a:ea typeface="Roboto Condensed" pitchFamily="2" charset="0"/>
              <a:cs typeface="Arial" panose="020B0604020202020204" pitchFamily="34" charset="0"/>
            </a:endParaRPr>
          </a:p>
          <a:p>
            <a:r>
              <a:rPr lang="fr-FR" sz="1400" b="1" i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THOMAS Eva: </a:t>
            </a:r>
            <a:r>
              <a:rPr lang="fr-FR" sz="1400" b="1" i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  <a:hlinkClick r:id="rId12"/>
              </a:rPr>
              <a:t>eva.thomas5@etu.univ-lorraine.fr</a:t>
            </a:r>
            <a:endParaRPr lang="fr-FR" sz="1400" b="1" i="1" dirty="0">
              <a:solidFill>
                <a:srgbClr val="62257F"/>
              </a:solidFill>
              <a:latin typeface="Roboto Condensed" pitchFamily="2" charset="0"/>
              <a:ea typeface="Roboto Condensed" pitchFamily="2" charset="0"/>
              <a:cs typeface="Arial" panose="020B0604020202020204" pitchFamily="34" charset="0"/>
            </a:endParaRPr>
          </a:p>
          <a:p>
            <a:r>
              <a:rPr lang="fr-FR" sz="1400" b="1" i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</a:rPr>
              <a:t>VIAUD Juliette: </a:t>
            </a:r>
            <a:r>
              <a:rPr lang="fr-FR" sz="1400" b="1" i="1" dirty="0">
                <a:solidFill>
                  <a:srgbClr val="62257F"/>
                </a:solidFill>
                <a:latin typeface="Roboto Condensed" pitchFamily="2" charset="0"/>
                <a:ea typeface="Roboto Condensed" pitchFamily="2" charset="0"/>
                <a:cs typeface="Arial" panose="020B0604020202020204" pitchFamily="34" charset="0"/>
                <a:hlinkClick r:id="rId13"/>
              </a:rPr>
              <a:t>juliette.viaud7@etu.univ-lorraine.fr</a:t>
            </a:r>
            <a:endParaRPr lang="fr-FR" sz="1400" b="1" i="1" dirty="0">
              <a:solidFill>
                <a:srgbClr val="62257F"/>
              </a:solidFill>
              <a:latin typeface="Roboto Condensed" pitchFamily="2" charset="0"/>
              <a:ea typeface="Roboto Condensed" pitchFamily="2" charset="0"/>
              <a:cs typeface="Arial" panose="020B0604020202020204" pitchFamily="34" charset="0"/>
            </a:endParaRPr>
          </a:p>
          <a:p>
            <a:endParaRPr lang="fr-FR" sz="1400" b="1" i="1" u="sng" dirty="0">
              <a:solidFill>
                <a:srgbClr val="62257F"/>
              </a:solidFill>
              <a:latin typeface="Roboto Condensed" pitchFamily="2" charset="0"/>
              <a:ea typeface="Roboto Condensed" pitchFamily="2" charset="0"/>
              <a:cs typeface="Arial" panose="020B0604020202020204" pitchFamily="34" charset="0"/>
            </a:endParaRPr>
          </a:p>
          <a:p>
            <a:endParaRPr lang="fr-FR" sz="1400" b="1" i="1" u="sng" dirty="0">
              <a:solidFill>
                <a:srgbClr val="62257F"/>
              </a:solidFill>
              <a:latin typeface="Roboto Condensed" pitchFamily="2" charset="0"/>
              <a:ea typeface="Roboto Condensed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47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4426432B-6337-49C9-BC2A-9CDEBFE1A72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79376" y="1196752"/>
            <a:ext cx="8352928" cy="1656184"/>
          </a:xfrm>
        </p:spPr>
        <p:txBody>
          <a:bodyPr/>
          <a:lstStyle/>
          <a:p>
            <a:pPr marL="0" indent="0">
              <a:buNone/>
            </a:pPr>
            <a:r>
              <a:rPr lang="fr-FR" sz="9600" dirty="0">
                <a:latin typeface="Ando Semibold" pitchFamily="2" charset="0"/>
              </a:rPr>
              <a:t>Double-diplôme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2020C41-73E3-414B-9C0D-DC4632FB3C51}"/>
              </a:ext>
            </a:extLst>
          </p:cNvPr>
          <p:cNvSpPr/>
          <p:nvPr/>
        </p:nvSpPr>
        <p:spPr>
          <a:xfrm>
            <a:off x="479376" y="2564904"/>
            <a:ext cx="8712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9600" kern="0" dirty="0">
                <a:solidFill>
                  <a:prstClr val="white"/>
                </a:solidFill>
                <a:latin typeface="Ando Semibold" pitchFamily="2" charset="0"/>
                <a:ea typeface="Roboto Condensed" pitchFamily="2" charset="0"/>
                <a:cs typeface="Calibri" panose="020F0502020204030204" pitchFamily="34" charset="0"/>
              </a:rPr>
              <a:t>Ingénieur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8A8A313-E203-41D6-AFB6-79C60882EF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31661" y="2822642"/>
            <a:ext cx="3460683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462190"/>
      </p:ext>
    </p:extLst>
  </p:cSld>
  <p:clrMapOvr>
    <a:masterClrMapping/>
  </p:clrMapOvr>
</p:sld>
</file>

<file path=ppt/theme/theme1.xml><?xml version="1.0" encoding="utf-8"?>
<a:theme xmlns:a="http://schemas.openxmlformats.org/drawingml/2006/main" name="Couvertures">
  <a:themeElements>
    <a:clrScheme name="Lorraine INP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 light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ENSGSI - Intérieu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 light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Etablissement - Boite à outil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 light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ENSGSI - Intérieu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 light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29624</TotalTime>
  <Words>1845</Words>
  <Application>Microsoft Office PowerPoint</Application>
  <PresentationFormat>Grand écran</PresentationFormat>
  <Paragraphs>289</Paragraphs>
  <Slides>25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25</vt:i4>
      </vt:variant>
    </vt:vector>
  </HeadingPairs>
  <TitlesOfParts>
    <vt:vector size="44" baseType="lpstr">
      <vt:lpstr>MS PGothic</vt:lpstr>
      <vt:lpstr>Ando</vt:lpstr>
      <vt:lpstr>Ando </vt:lpstr>
      <vt:lpstr>Ando Bold</vt:lpstr>
      <vt:lpstr>Ando Semibold</vt:lpstr>
      <vt:lpstr>Arial</vt:lpstr>
      <vt:lpstr>Calibri</vt:lpstr>
      <vt:lpstr>Calibri Light</vt:lpstr>
      <vt:lpstr>Geneva</vt:lpstr>
      <vt:lpstr>Roboto</vt:lpstr>
      <vt:lpstr>Roboto Condensed</vt:lpstr>
      <vt:lpstr>Times</vt:lpstr>
      <vt:lpstr>Times New Roman</vt:lpstr>
      <vt:lpstr>Wingdings</vt:lpstr>
      <vt:lpstr>Couvertures</vt:lpstr>
      <vt:lpstr>ENSGSI - Intérieur</vt:lpstr>
      <vt:lpstr>Conception personnalisée</vt:lpstr>
      <vt:lpstr>Etablissement - Boite à outils</vt:lpstr>
      <vt:lpstr>1_ENSGSI - Intérieur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Apprentissage et contrat de professionnalisation </vt:lpstr>
    </vt:vector>
  </TitlesOfParts>
  <Company>pamlemousse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SANGIORGIO Arnaud (sangiora)</dc:creator>
  <cp:lastModifiedBy>Celine Droy</cp:lastModifiedBy>
  <cp:revision>623</cp:revision>
  <cp:lastPrinted>2022-07-04T14:07:52Z</cp:lastPrinted>
  <dcterms:modified xsi:type="dcterms:W3CDTF">2024-11-26T13:21:43Z</dcterms:modified>
</cp:coreProperties>
</file>