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69"/>
  </p:notesMasterIdLst>
  <p:handoutMasterIdLst>
    <p:handoutMasterId r:id="rId170"/>
  </p:handoutMasterIdLst>
  <p:sldIdLst>
    <p:sldId id="265" r:id="rId3"/>
    <p:sldId id="310" r:id="rId4"/>
    <p:sldId id="320" r:id="rId5"/>
    <p:sldId id="342" r:id="rId6"/>
    <p:sldId id="331" r:id="rId7"/>
    <p:sldId id="332" r:id="rId8"/>
    <p:sldId id="338" r:id="rId9"/>
    <p:sldId id="333" r:id="rId10"/>
    <p:sldId id="337" r:id="rId11"/>
    <p:sldId id="340" r:id="rId12"/>
    <p:sldId id="482" r:id="rId13"/>
    <p:sldId id="493" r:id="rId14"/>
    <p:sldId id="494" r:id="rId15"/>
    <p:sldId id="498" r:id="rId16"/>
    <p:sldId id="500" r:id="rId17"/>
    <p:sldId id="501" r:id="rId18"/>
    <p:sldId id="495" r:id="rId19"/>
    <p:sldId id="496" r:id="rId20"/>
    <p:sldId id="502" r:id="rId21"/>
    <p:sldId id="508" r:id="rId22"/>
    <p:sldId id="509" r:id="rId23"/>
    <p:sldId id="510" r:id="rId24"/>
    <p:sldId id="503" r:id="rId25"/>
    <p:sldId id="504" r:id="rId26"/>
    <p:sldId id="492" r:id="rId27"/>
    <p:sldId id="339" r:id="rId28"/>
    <p:sldId id="341" r:id="rId29"/>
    <p:sldId id="497" r:id="rId30"/>
    <p:sldId id="485" r:id="rId31"/>
    <p:sldId id="507" r:id="rId32"/>
    <p:sldId id="505" r:id="rId33"/>
    <p:sldId id="506" r:id="rId34"/>
    <p:sldId id="343" r:id="rId35"/>
    <p:sldId id="323" r:id="rId36"/>
    <p:sldId id="325" r:id="rId37"/>
    <p:sldId id="330" r:id="rId38"/>
    <p:sldId id="432" r:id="rId39"/>
    <p:sldId id="345" r:id="rId40"/>
    <p:sldId id="326" r:id="rId41"/>
    <p:sldId id="311" r:id="rId42"/>
    <p:sldId id="335" r:id="rId43"/>
    <p:sldId id="336" r:id="rId44"/>
    <p:sldId id="416" r:id="rId45"/>
    <p:sldId id="420" r:id="rId46"/>
    <p:sldId id="419" r:id="rId47"/>
    <p:sldId id="417" r:id="rId48"/>
    <p:sldId id="344" r:id="rId49"/>
    <p:sldId id="312" r:id="rId50"/>
    <p:sldId id="350" r:id="rId51"/>
    <p:sldId id="351" r:id="rId52"/>
    <p:sldId id="352" r:id="rId53"/>
    <p:sldId id="353" r:id="rId54"/>
    <p:sldId id="354" r:id="rId55"/>
    <p:sldId id="355" r:id="rId56"/>
    <p:sldId id="356" r:id="rId57"/>
    <p:sldId id="395" r:id="rId58"/>
    <p:sldId id="346" r:id="rId59"/>
    <p:sldId id="357" r:id="rId60"/>
    <p:sldId id="358" r:id="rId61"/>
    <p:sldId id="359" r:id="rId62"/>
    <p:sldId id="360" r:id="rId63"/>
    <p:sldId id="361" r:id="rId64"/>
    <p:sldId id="362" r:id="rId65"/>
    <p:sldId id="363" r:id="rId66"/>
    <p:sldId id="347" r:id="rId67"/>
    <p:sldId id="348" r:id="rId68"/>
    <p:sldId id="349" r:id="rId69"/>
    <p:sldId id="368" r:id="rId70"/>
    <p:sldId id="377" r:id="rId71"/>
    <p:sldId id="380" r:id="rId72"/>
    <p:sldId id="381" r:id="rId73"/>
    <p:sldId id="382" r:id="rId74"/>
    <p:sldId id="384" r:id="rId75"/>
    <p:sldId id="385" r:id="rId76"/>
    <p:sldId id="383" r:id="rId77"/>
    <p:sldId id="401" r:id="rId78"/>
    <p:sldId id="379" r:id="rId79"/>
    <p:sldId id="378" r:id="rId80"/>
    <p:sldId id="386" r:id="rId81"/>
    <p:sldId id="390" r:id="rId82"/>
    <p:sldId id="391" r:id="rId83"/>
    <p:sldId id="392" r:id="rId84"/>
    <p:sldId id="394" r:id="rId85"/>
    <p:sldId id="393" r:id="rId86"/>
    <p:sldId id="396" r:id="rId87"/>
    <p:sldId id="397" r:id="rId88"/>
    <p:sldId id="398" r:id="rId89"/>
    <p:sldId id="399" r:id="rId90"/>
    <p:sldId id="400" r:id="rId91"/>
    <p:sldId id="387" r:id="rId92"/>
    <p:sldId id="364" r:id="rId93"/>
    <p:sldId id="425" r:id="rId94"/>
    <p:sldId id="402" r:id="rId95"/>
    <p:sldId id="403" r:id="rId96"/>
    <p:sldId id="365" r:id="rId97"/>
    <p:sldId id="404" r:id="rId98"/>
    <p:sldId id="367" r:id="rId99"/>
    <p:sldId id="409" r:id="rId100"/>
    <p:sldId id="408" r:id="rId101"/>
    <p:sldId id="405" r:id="rId102"/>
    <p:sldId id="511" r:id="rId103"/>
    <p:sldId id="407" r:id="rId104"/>
    <p:sldId id="315" r:id="rId105"/>
    <p:sldId id="369" r:id="rId106"/>
    <p:sldId id="366" r:id="rId107"/>
    <p:sldId id="406" r:id="rId108"/>
    <p:sldId id="410" r:id="rId109"/>
    <p:sldId id="374" r:id="rId110"/>
    <p:sldId id="371" r:id="rId111"/>
    <p:sldId id="388" r:id="rId112"/>
    <p:sldId id="372" r:id="rId113"/>
    <p:sldId id="411" r:id="rId114"/>
    <p:sldId id="412" r:id="rId115"/>
    <p:sldId id="413" r:id="rId116"/>
    <p:sldId id="414" r:id="rId117"/>
    <p:sldId id="415" r:id="rId118"/>
    <p:sldId id="421" r:id="rId119"/>
    <p:sldId id="422" r:id="rId120"/>
    <p:sldId id="423" r:id="rId121"/>
    <p:sldId id="426" r:id="rId122"/>
    <p:sldId id="427" r:id="rId123"/>
    <p:sldId id="433" r:id="rId124"/>
    <p:sldId id="428" r:id="rId125"/>
    <p:sldId id="436" r:id="rId126"/>
    <p:sldId id="439" r:id="rId127"/>
    <p:sldId id="438" r:id="rId128"/>
    <p:sldId id="451" r:id="rId129"/>
    <p:sldId id="435" r:id="rId130"/>
    <p:sldId id="434" r:id="rId131"/>
    <p:sldId id="450" r:id="rId132"/>
    <p:sldId id="440" r:id="rId133"/>
    <p:sldId id="441" r:id="rId134"/>
    <p:sldId id="442" r:id="rId135"/>
    <p:sldId id="445" r:id="rId136"/>
    <p:sldId id="443" r:id="rId137"/>
    <p:sldId id="444" r:id="rId138"/>
    <p:sldId id="431" r:id="rId139"/>
    <p:sldId id="448" r:id="rId140"/>
    <p:sldId id="449" r:id="rId141"/>
    <p:sldId id="456" r:id="rId142"/>
    <p:sldId id="457" r:id="rId143"/>
    <p:sldId id="452" r:id="rId144"/>
    <p:sldId id="458" r:id="rId145"/>
    <p:sldId id="459" r:id="rId146"/>
    <p:sldId id="460" r:id="rId147"/>
    <p:sldId id="464" r:id="rId148"/>
    <p:sldId id="465" r:id="rId149"/>
    <p:sldId id="466" r:id="rId150"/>
    <p:sldId id="461" r:id="rId151"/>
    <p:sldId id="462" r:id="rId152"/>
    <p:sldId id="463" r:id="rId153"/>
    <p:sldId id="469" r:id="rId154"/>
    <p:sldId id="468" r:id="rId155"/>
    <p:sldId id="470" r:id="rId156"/>
    <p:sldId id="467" r:id="rId157"/>
    <p:sldId id="471" r:id="rId158"/>
    <p:sldId id="472" r:id="rId159"/>
    <p:sldId id="473" r:id="rId160"/>
    <p:sldId id="475" r:id="rId161"/>
    <p:sldId id="476" r:id="rId162"/>
    <p:sldId id="477" r:id="rId163"/>
    <p:sldId id="478" r:id="rId164"/>
    <p:sldId id="480" r:id="rId165"/>
    <p:sldId id="481" r:id="rId166"/>
    <p:sldId id="474" r:id="rId167"/>
    <p:sldId id="479" r:id="rId168"/>
  </p:sldIdLst>
  <p:sldSz cx="12188825" cy="6858000"/>
  <p:notesSz cx="6858000" cy="9144000"/>
  <p:custDataLst>
    <p:tags r:id="rId17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19" autoAdjust="0"/>
    <p:restoredTop sz="95256" autoAdjust="0"/>
  </p:normalViewPr>
  <p:slideViewPr>
    <p:cSldViewPr showGuides="1">
      <p:cViewPr varScale="1">
        <p:scale>
          <a:sx n="82" d="100"/>
          <a:sy n="82" d="100"/>
        </p:scale>
        <p:origin x="773" y="72"/>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66" d="100"/>
          <a:sy n="66" d="100"/>
        </p:scale>
        <p:origin x="2250" y="9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handoutMaster" Target="handoutMasters/handoutMaster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tags" Target="tags/tag1.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 Type="http://schemas.openxmlformats.org/officeDocument/2006/relationships/customXml" Target="../customXml/item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2"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theme" Target="theme/theme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tableStyles" Target="tableStyle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11/29/2023</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‹N°›</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11/29/2023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‹N°›</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3199CD-3E1B-4AE6-990F-76F925F5EA9F}" type="slidenum">
              <a:rPr lang="fr-FR" smtClean="0"/>
              <a:t>87</a:t>
            </a:fld>
            <a:endParaRPr lang="fr-FR"/>
          </a:p>
        </p:txBody>
      </p:sp>
    </p:spTree>
    <p:extLst>
      <p:ext uri="{BB962C8B-B14F-4D97-AF65-F5344CB8AC3E}">
        <p14:creationId xmlns:p14="http://schemas.microsoft.com/office/powerpoint/2010/main" val="174854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3199CD-3E1B-4AE6-990F-76F925F5EA9F}" type="slidenum">
              <a:rPr lang="fr-FR" smtClean="0"/>
              <a:t>88</a:t>
            </a:fld>
            <a:endParaRPr lang="fr-FR"/>
          </a:p>
        </p:txBody>
      </p:sp>
    </p:spTree>
    <p:extLst>
      <p:ext uri="{BB962C8B-B14F-4D97-AF65-F5344CB8AC3E}">
        <p14:creationId xmlns:p14="http://schemas.microsoft.com/office/powerpoint/2010/main" val="3172888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fr-FR"/>
              <a:t>Modifiez le style du titre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03F41C87-7AD9-4845-A077-840E4A0F3F06}" type="datetimeFigureOut">
              <a:rPr lang="en-US"/>
              <a:t>11/29/2023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fr-FR"/>
              <a:t>Modifiez le style du titre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03F41C87-7AD9-4845-A077-840E4A0F3F06}" type="datetimeFigureOut">
              <a:rPr lang="en-US"/>
              <a:t>11/29/2023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Content Placeholder 2"/>
          <p:cNvSpPr>
            <a:spLocks noGrp="1"/>
          </p:cNvSpPr>
          <p:nvPr>
            <p:ph idx="1"/>
          </p:nvPr>
        </p:nvSpPr>
        <p:spPr/>
        <p:txBody>
          <a:bodyPr/>
          <a:lstStyle>
            <a:lvl5pPr>
              <a:defRPr/>
            </a:lvl5pPr>
            <a:lvl6pPr>
              <a:defRPr/>
            </a:lvl6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03F41C87-7AD9-4845-A077-840E4A0F3F06}" type="datetimeFigureOut">
              <a:rPr lang="en-US"/>
              <a:t>11/29/2023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fr-FR"/>
              <a:t>Modifiez le style du titre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03F41C87-7AD9-4845-A077-840E4A0F3F06}" type="datetimeFigureOut">
              <a:rPr lang="en-US"/>
              <a:t>11/29/2023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p>
            <a:r>
              <a:rPr lang="fr-FR"/>
              <a:t>Modifiez le style du titre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Date Placeholder 4"/>
          <p:cNvSpPr>
            <a:spLocks noGrp="1"/>
          </p:cNvSpPr>
          <p:nvPr>
            <p:ph type="dt" sz="half" idx="10"/>
          </p:nvPr>
        </p:nvSpPr>
        <p:spPr/>
        <p:txBody>
          <a:bodyPr/>
          <a:lstStyle/>
          <a:p>
            <a:fld id="{03F41C87-7AD9-4845-A077-840E4A0F3F06}" type="datetimeFigureOut">
              <a:rPr lang="en-US"/>
              <a:t>11/29/2023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lvl1pPr>
              <a:defRPr/>
            </a:lvl1pPr>
          </a:lstStyle>
          <a:p>
            <a:r>
              <a:rPr lang="fr-FR"/>
              <a:t>Modifiez le style du titre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7" name="Date Placeholder 6"/>
          <p:cNvSpPr>
            <a:spLocks noGrp="1"/>
          </p:cNvSpPr>
          <p:nvPr>
            <p:ph type="dt" sz="half" idx="10"/>
          </p:nvPr>
        </p:nvSpPr>
        <p:spPr/>
        <p:txBody>
          <a:bodyPr/>
          <a:lstStyle/>
          <a:p>
            <a:fld id="{03F41C87-7AD9-4845-A077-840E4A0F3F06}" type="datetimeFigureOut">
              <a:rPr lang="en-US"/>
              <a:t>11/29/2023</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Date Placeholder 2"/>
          <p:cNvSpPr>
            <a:spLocks noGrp="1"/>
          </p:cNvSpPr>
          <p:nvPr>
            <p:ph type="dt" sz="half" idx="10"/>
          </p:nvPr>
        </p:nvSpPr>
        <p:spPr/>
        <p:txBody>
          <a:bodyPr/>
          <a:lstStyle/>
          <a:p>
            <a:fld id="{03F41C87-7AD9-4845-A077-840E4A0F3F06}" type="datetimeFigureOut">
              <a:rPr lang="en-US"/>
              <a:t>11/29/2023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41C87-7AD9-4845-A077-840E4A0F3F06}" type="datetimeFigureOut">
              <a:rPr lang="en-US"/>
              <a:t>11/29/2023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fr-FR"/>
              <a:t>Modifiez le style du titre</a:t>
            </a:r>
            <a:endParaRP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03F41C87-7AD9-4845-A077-840E4A0F3F06}" type="datetimeFigureOut">
              <a:rPr lang="en-US"/>
              <a:t>11/29/2023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‹N°›</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a:p>
        </p:txBody>
      </p:sp>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fr-FR"/>
              <a:t>Modifiez le style du titre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03F41C87-7AD9-4845-A077-840E4A0F3F06}" type="datetimeFigureOut">
              <a:rPr lang="en-US"/>
              <a:pPr/>
              <a:t>11/29/2023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‹N°›</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fr-FR"/>
              <a:t>Modifiez le style du titre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11/29/2023</a:t>
            </a:fld>
            <a:endParaRPr/>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‹N°›</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60.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8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1065214" y="1772816"/>
            <a:ext cx="8229600" cy="2895600"/>
          </a:xfrm>
        </p:spPr>
        <p:txBody>
          <a:bodyPr>
            <a:normAutofit/>
          </a:bodyPr>
          <a:lstStyle/>
          <a:p>
            <a:r>
              <a:rPr lang="fr-FR" dirty="0"/>
              <a:t>Imagerie par rayonnements ionisants</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sp>
        <p:nvSpPr>
          <p:cNvPr id="3" name="Espace réservé du contenu 2"/>
          <p:cNvSpPr>
            <a:spLocks noGrp="1"/>
          </p:cNvSpPr>
          <p:nvPr>
            <p:ph idx="1"/>
          </p:nvPr>
        </p:nvSpPr>
        <p:spPr>
          <a:xfrm>
            <a:off x="1522413" y="1904999"/>
            <a:ext cx="5292079" cy="4114801"/>
          </a:xfrm>
        </p:spPr>
        <p:txBody>
          <a:bodyPr/>
          <a:lstStyle/>
          <a:p>
            <a:pPr algn="just"/>
            <a:r>
              <a:rPr lang="fr-FR" dirty="0"/>
              <a:t>1</a:t>
            </a:r>
            <a:r>
              <a:rPr lang="fr-FR" baseline="30000" dirty="0"/>
              <a:t>ère</a:t>
            </a:r>
            <a:r>
              <a:rPr lang="fr-FR" dirty="0"/>
              <a:t> guerre mondiale : Marie Curie est à la tête d’un service de radiologie de l’armée. Elle crée des camions équipés d’appareils de radiologie « Les Petites Curies »</a:t>
            </a:r>
          </a:p>
          <a:p>
            <a:pPr algn="just"/>
            <a:r>
              <a:rPr lang="fr-FR" dirty="0"/>
              <a:t>Utilisés principalement pour repérer les éclats métalliques et balles des blessés de guerre</a:t>
            </a:r>
          </a:p>
          <a:p>
            <a:pPr algn="just"/>
            <a:r>
              <a:rPr lang="fr-FR" dirty="0"/>
              <a:t>Nombreuses vies sauvées</a:t>
            </a:r>
          </a:p>
        </p:txBody>
      </p:sp>
      <p:pic>
        <p:nvPicPr>
          <p:cNvPr id="7170" name="Picture 2" descr="Les petites Cur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3232" y="2132856"/>
            <a:ext cx="5037937" cy="318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52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8923" y="381000"/>
            <a:ext cx="9144001" cy="1371600"/>
          </a:xfrm>
        </p:spPr>
        <p:txBody>
          <a:bodyPr/>
          <a:lstStyle/>
          <a:p>
            <a:r>
              <a:rPr lang="fr-FR" dirty="0"/>
              <a:t>RADIOSCOPIE INTERVENTIONNELLE</a:t>
            </a:r>
          </a:p>
        </p:txBody>
      </p:sp>
      <p:sp>
        <p:nvSpPr>
          <p:cNvPr id="5" name="Espace réservé du contenu 2"/>
          <p:cNvSpPr txBox="1">
            <a:spLocks/>
          </p:cNvSpPr>
          <p:nvPr/>
        </p:nvSpPr>
        <p:spPr>
          <a:xfrm>
            <a:off x="1522413" y="1904999"/>
            <a:ext cx="9180511" cy="4114801"/>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Utilisée en salle interventionnelle ou au bloc opératoire</a:t>
            </a:r>
          </a:p>
          <a:p>
            <a:pPr algn="just"/>
            <a:r>
              <a:rPr lang="fr-FR" dirty="0"/>
              <a:t>Principalement utilisée en repérage</a:t>
            </a:r>
          </a:p>
          <a:p>
            <a:pPr algn="just"/>
            <a:r>
              <a:rPr lang="fr-FR" dirty="0"/>
              <a:t>Emission de rayons X en continue afin de pouvoir diriger les instruments (ex : cathéters)</a:t>
            </a:r>
          </a:p>
          <a:p>
            <a:pPr algn="just"/>
            <a:r>
              <a:rPr lang="fr-FR" dirty="0"/>
              <a:t>Ou pour voir les résultats des gestes réalisés en temps réel (ex : injection de produit de contraste pour voir la suppression d’une sténose…)</a:t>
            </a:r>
          </a:p>
        </p:txBody>
      </p:sp>
    </p:spTree>
    <p:extLst>
      <p:ext uri="{BB962C8B-B14F-4D97-AF65-F5344CB8AC3E}">
        <p14:creationId xmlns:p14="http://schemas.microsoft.com/office/powerpoint/2010/main" val="12663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forum.tth-news.be/fichiers/uploads/upload_18_2/stent.jpg">
            <a:extLst>
              <a:ext uri="{FF2B5EF4-FFF2-40B4-BE49-F238E27FC236}">
                <a16:creationId xmlns:a16="http://schemas.microsoft.com/office/drawing/2014/main" id="{9B778564-2CBB-4A26-8024-AF18A1B6C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168" y="2348880"/>
            <a:ext cx="4421460" cy="4421460"/>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a:extLst>
              <a:ext uri="{FF2B5EF4-FFF2-40B4-BE49-F238E27FC236}">
                <a16:creationId xmlns:a16="http://schemas.microsoft.com/office/drawing/2014/main" id="{3FD637A0-4FC7-4F0A-8932-674E06627E1E}"/>
              </a:ext>
            </a:extLst>
          </p:cNvPr>
          <p:cNvSpPr txBox="1">
            <a:spLocks/>
          </p:cNvSpPr>
          <p:nvPr/>
        </p:nvSpPr>
        <p:spPr>
          <a:xfrm>
            <a:off x="1674813" y="533400"/>
            <a:ext cx="9144001" cy="1371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a:lstStyle>
          <a:p>
            <a:r>
              <a:rPr lang="fr-FR"/>
              <a:t>RADIOSCOPIE INTERVENTIONNELLE</a:t>
            </a:r>
            <a:endParaRPr lang="fr-FR" dirty="0"/>
          </a:p>
        </p:txBody>
      </p:sp>
      <p:sp>
        <p:nvSpPr>
          <p:cNvPr id="6" name="Espace réservé du contenu 2">
            <a:extLst>
              <a:ext uri="{FF2B5EF4-FFF2-40B4-BE49-F238E27FC236}">
                <a16:creationId xmlns:a16="http://schemas.microsoft.com/office/drawing/2014/main" id="{96DE6BE3-A156-42E4-B02C-E9414DBFEE4F}"/>
              </a:ext>
            </a:extLst>
          </p:cNvPr>
          <p:cNvSpPr txBox="1">
            <a:spLocks/>
          </p:cNvSpPr>
          <p:nvPr/>
        </p:nvSpPr>
        <p:spPr>
          <a:xfrm>
            <a:off x="1522413" y="1904999"/>
            <a:ext cx="2771799" cy="587897"/>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fr-FR" dirty="0"/>
              <a:t>Pose d’un </a:t>
            </a:r>
            <a:r>
              <a:rPr lang="fr-FR" dirty="0" err="1"/>
              <a:t>stent</a:t>
            </a:r>
            <a:endParaRPr lang="fr-FR" dirty="0"/>
          </a:p>
        </p:txBody>
      </p:sp>
    </p:spTree>
    <p:extLst>
      <p:ext uri="{BB962C8B-B14F-4D97-AF65-F5344CB8AC3E}">
        <p14:creationId xmlns:p14="http://schemas.microsoft.com/office/powerpoint/2010/main" val="2011642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RADIOSCOPIE INTERVENTIONNELLE</a:t>
            </a:r>
          </a:p>
        </p:txBody>
      </p:sp>
      <p:pic>
        <p:nvPicPr>
          <p:cNvPr id="4" name="Picture 2" descr="http://www.latunisiemedicale.com/userfiles/Ar14-Figure-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88" y="2574285"/>
            <a:ext cx="11060958" cy="3951059"/>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2"/>
          <p:cNvSpPr txBox="1">
            <a:spLocks/>
          </p:cNvSpPr>
          <p:nvPr/>
        </p:nvSpPr>
        <p:spPr>
          <a:xfrm>
            <a:off x="1522413" y="1904999"/>
            <a:ext cx="2771799" cy="587897"/>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fr-FR" dirty="0"/>
              <a:t>Pose d’un </a:t>
            </a:r>
            <a:r>
              <a:rPr lang="fr-FR" dirty="0" err="1"/>
              <a:t>stent</a:t>
            </a:r>
            <a:endParaRPr lang="fr-FR" dirty="0"/>
          </a:p>
        </p:txBody>
      </p:sp>
    </p:spTree>
    <p:extLst>
      <p:ext uri="{BB962C8B-B14F-4D97-AF65-F5344CB8AC3E}">
        <p14:creationId xmlns:p14="http://schemas.microsoft.com/office/powerpoint/2010/main" val="331120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www.somatechnology.com/images/normal/philips_bv_212_c_a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1624" y="1752600"/>
            <a:ext cx="5473257" cy="5004122"/>
          </a:xfrm>
          <a:prstGeom prst="rect">
            <a:avLst/>
          </a:prstGeom>
          <a:noFill/>
          <a:extLst>
            <a:ext uri="{909E8E84-426E-40DD-AFC4-6F175D3DCCD1}">
              <a14:hiddenFill xmlns:a14="http://schemas.microsoft.com/office/drawing/2010/main">
                <a:solidFill>
                  <a:srgbClr val="FFFFFF"/>
                </a:solidFill>
              </a14:hiddenFill>
            </a:ext>
          </a:extLst>
        </p:spPr>
      </p:pic>
      <p:sp>
        <p:nvSpPr>
          <p:cNvPr id="5" name="Titre 4"/>
          <p:cNvSpPr txBox="1">
            <a:spLocks/>
          </p:cNvSpPr>
          <p:nvPr/>
        </p:nvSpPr>
        <p:spPr>
          <a:xfrm>
            <a:off x="1522413" y="381000"/>
            <a:ext cx="9144001" cy="1371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a:lstStyle>
          <a:p>
            <a:r>
              <a:rPr lang="fr-FR" noProof="1"/>
              <a:t>ARCEAU MOBILE DE RADIOSCOPIE</a:t>
            </a:r>
            <a:endParaRPr lang="fr-FR" dirty="0"/>
          </a:p>
        </p:txBody>
      </p:sp>
      <p:sp>
        <p:nvSpPr>
          <p:cNvPr id="7" name="ZoneTexte 6"/>
          <p:cNvSpPr txBox="1"/>
          <p:nvPr/>
        </p:nvSpPr>
        <p:spPr>
          <a:xfrm>
            <a:off x="117748" y="2348829"/>
            <a:ext cx="2313262" cy="369332"/>
          </a:xfrm>
          <a:prstGeom prst="rect">
            <a:avLst/>
          </a:prstGeom>
          <a:noFill/>
        </p:spPr>
        <p:txBody>
          <a:bodyPr wrap="none" rtlCol="0">
            <a:spAutoFit/>
          </a:bodyPr>
          <a:lstStyle/>
          <a:p>
            <a:pPr>
              <a:lnSpc>
                <a:spcPct val="90000"/>
              </a:lnSpc>
            </a:pPr>
            <a:r>
              <a:rPr lang="fr-FR" sz="2000" dirty="0"/>
              <a:t>Avec tube analyseur</a:t>
            </a:r>
          </a:p>
        </p:txBody>
      </p:sp>
      <p:sp>
        <p:nvSpPr>
          <p:cNvPr id="8" name="Flèche droite 7"/>
          <p:cNvSpPr/>
          <p:nvPr/>
        </p:nvSpPr>
        <p:spPr>
          <a:xfrm rot="20964518">
            <a:off x="2423824" y="2227950"/>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7">
            <a:extLst>
              <a:ext uri="{FF2B5EF4-FFF2-40B4-BE49-F238E27FC236}">
                <a16:creationId xmlns:a16="http://schemas.microsoft.com/office/drawing/2014/main" id="{22A62A3A-65C5-4137-BBC4-7784899070F6}"/>
              </a:ext>
            </a:extLst>
          </p:cNvPr>
          <p:cNvSpPr/>
          <p:nvPr/>
        </p:nvSpPr>
        <p:spPr>
          <a:xfrm rot="20964518">
            <a:off x="2504317" y="3308120"/>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7">
            <a:extLst>
              <a:ext uri="{FF2B5EF4-FFF2-40B4-BE49-F238E27FC236}">
                <a16:creationId xmlns:a16="http://schemas.microsoft.com/office/drawing/2014/main" id="{0D480732-783A-458B-9532-A3D88281359F}"/>
              </a:ext>
            </a:extLst>
          </p:cNvPr>
          <p:cNvSpPr/>
          <p:nvPr/>
        </p:nvSpPr>
        <p:spPr>
          <a:xfrm rot="20964518">
            <a:off x="2403483" y="5499667"/>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1B1944D0-0CD4-4EEE-95EB-CD8BACC059F2}"/>
              </a:ext>
            </a:extLst>
          </p:cNvPr>
          <p:cNvSpPr txBox="1"/>
          <p:nvPr/>
        </p:nvSpPr>
        <p:spPr>
          <a:xfrm>
            <a:off x="861834" y="3329878"/>
            <a:ext cx="1632178" cy="646331"/>
          </a:xfrm>
          <a:prstGeom prst="rect">
            <a:avLst/>
          </a:prstGeom>
          <a:noFill/>
        </p:spPr>
        <p:txBody>
          <a:bodyPr wrap="none" rtlCol="0">
            <a:spAutoFit/>
          </a:bodyPr>
          <a:lstStyle/>
          <a:p>
            <a:pPr>
              <a:lnSpc>
                <a:spcPct val="90000"/>
              </a:lnSpc>
            </a:pPr>
            <a:r>
              <a:rPr lang="fr-FR" sz="2000" dirty="0"/>
              <a:t>Amplificateur</a:t>
            </a:r>
          </a:p>
          <a:p>
            <a:pPr>
              <a:lnSpc>
                <a:spcPct val="90000"/>
              </a:lnSpc>
            </a:pPr>
            <a:r>
              <a:rPr lang="fr-FR" sz="2000" dirty="0"/>
              <a:t>de luminance</a:t>
            </a:r>
          </a:p>
        </p:txBody>
      </p:sp>
      <p:sp>
        <p:nvSpPr>
          <p:cNvPr id="11" name="ZoneTexte 10">
            <a:extLst>
              <a:ext uri="{FF2B5EF4-FFF2-40B4-BE49-F238E27FC236}">
                <a16:creationId xmlns:a16="http://schemas.microsoft.com/office/drawing/2014/main" id="{760C382B-2218-4556-B079-90AD3DB924F3}"/>
              </a:ext>
            </a:extLst>
          </p:cNvPr>
          <p:cNvSpPr txBox="1"/>
          <p:nvPr/>
        </p:nvSpPr>
        <p:spPr>
          <a:xfrm>
            <a:off x="79914" y="5498546"/>
            <a:ext cx="2313262" cy="369332"/>
          </a:xfrm>
          <a:prstGeom prst="rect">
            <a:avLst/>
          </a:prstGeom>
          <a:noFill/>
        </p:spPr>
        <p:txBody>
          <a:bodyPr wrap="none" rtlCol="0">
            <a:spAutoFit/>
          </a:bodyPr>
          <a:lstStyle/>
          <a:p>
            <a:pPr>
              <a:lnSpc>
                <a:spcPct val="90000"/>
              </a:lnSpc>
            </a:pPr>
            <a:r>
              <a:rPr lang="fr-FR" sz="2000" dirty="0"/>
              <a:t>Avec tube analyseur</a:t>
            </a:r>
          </a:p>
        </p:txBody>
      </p:sp>
    </p:spTree>
    <p:extLst>
      <p:ext uri="{BB962C8B-B14F-4D97-AF65-F5344CB8AC3E}">
        <p14:creationId xmlns:p14="http://schemas.microsoft.com/office/powerpoint/2010/main" val="268142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ARCEAU MOBILE DE RADIOSCOPIE</a:t>
            </a:r>
          </a:p>
        </p:txBody>
      </p:sp>
      <p:pic>
        <p:nvPicPr>
          <p:cNvPr id="2050" name="Picture 2" descr="https://procuremed.com/img/uploads/product_images/d1cdb336cd1da1eff34dee3aa00c28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889" y="1736204"/>
            <a:ext cx="6337867" cy="4991071"/>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9910836" y="1916832"/>
            <a:ext cx="2076338" cy="369332"/>
          </a:xfrm>
          <a:prstGeom prst="rect">
            <a:avLst/>
          </a:prstGeom>
          <a:noFill/>
        </p:spPr>
        <p:txBody>
          <a:bodyPr wrap="none" rtlCol="0">
            <a:spAutoFit/>
          </a:bodyPr>
          <a:lstStyle/>
          <a:p>
            <a:pPr>
              <a:lnSpc>
                <a:spcPct val="90000"/>
              </a:lnSpc>
            </a:pPr>
            <a:r>
              <a:rPr lang="fr-FR" sz="2000" dirty="0"/>
              <a:t>Avec capteur CCD</a:t>
            </a:r>
          </a:p>
        </p:txBody>
      </p:sp>
      <p:sp>
        <p:nvSpPr>
          <p:cNvPr id="6" name="Flèche droite 5"/>
          <p:cNvSpPr/>
          <p:nvPr/>
        </p:nvSpPr>
        <p:spPr>
          <a:xfrm rot="10289490">
            <a:off x="8517104" y="2078819"/>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5">
            <a:extLst>
              <a:ext uri="{FF2B5EF4-FFF2-40B4-BE49-F238E27FC236}">
                <a16:creationId xmlns:a16="http://schemas.microsoft.com/office/drawing/2014/main" id="{31D1898E-D74E-43D8-A97D-E09C5018687D}"/>
              </a:ext>
            </a:extLst>
          </p:cNvPr>
          <p:cNvSpPr/>
          <p:nvPr/>
        </p:nvSpPr>
        <p:spPr>
          <a:xfrm rot="10289490">
            <a:off x="8636759" y="2986924"/>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1C852E84-F22E-4A80-BB60-ED14412D1348}"/>
              </a:ext>
            </a:extLst>
          </p:cNvPr>
          <p:cNvSpPr txBox="1"/>
          <p:nvPr/>
        </p:nvSpPr>
        <p:spPr>
          <a:xfrm>
            <a:off x="10045302" y="2746604"/>
            <a:ext cx="1632178" cy="646331"/>
          </a:xfrm>
          <a:prstGeom prst="rect">
            <a:avLst/>
          </a:prstGeom>
          <a:noFill/>
        </p:spPr>
        <p:txBody>
          <a:bodyPr wrap="none" rtlCol="0">
            <a:spAutoFit/>
          </a:bodyPr>
          <a:lstStyle/>
          <a:p>
            <a:pPr>
              <a:lnSpc>
                <a:spcPct val="90000"/>
              </a:lnSpc>
            </a:pPr>
            <a:r>
              <a:rPr lang="fr-FR" sz="2000" dirty="0"/>
              <a:t>Amplificateur</a:t>
            </a:r>
          </a:p>
          <a:p>
            <a:pPr>
              <a:lnSpc>
                <a:spcPct val="90000"/>
              </a:lnSpc>
            </a:pPr>
            <a:r>
              <a:rPr lang="fr-FR" sz="2000" dirty="0"/>
              <a:t>de luminance</a:t>
            </a:r>
          </a:p>
        </p:txBody>
      </p:sp>
      <p:sp>
        <p:nvSpPr>
          <p:cNvPr id="9" name="Flèche droite 5">
            <a:extLst>
              <a:ext uri="{FF2B5EF4-FFF2-40B4-BE49-F238E27FC236}">
                <a16:creationId xmlns:a16="http://schemas.microsoft.com/office/drawing/2014/main" id="{B35C50AB-B748-4310-8FCD-9AA989D26A56}"/>
              </a:ext>
            </a:extLst>
          </p:cNvPr>
          <p:cNvSpPr/>
          <p:nvPr/>
        </p:nvSpPr>
        <p:spPr>
          <a:xfrm rot="10289490">
            <a:off x="8602506" y="4827262"/>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4AEEFEB-3B68-4ADE-8199-760C218117C3}"/>
              </a:ext>
            </a:extLst>
          </p:cNvPr>
          <p:cNvSpPr txBox="1"/>
          <p:nvPr/>
        </p:nvSpPr>
        <p:spPr>
          <a:xfrm>
            <a:off x="10059770" y="4571837"/>
            <a:ext cx="1905265" cy="369332"/>
          </a:xfrm>
          <a:prstGeom prst="rect">
            <a:avLst/>
          </a:prstGeom>
          <a:noFill/>
        </p:spPr>
        <p:txBody>
          <a:bodyPr wrap="none" rtlCol="0">
            <a:spAutoFit/>
          </a:bodyPr>
          <a:lstStyle/>
          <a:p>
            <a:pPr>
              <a:lnSpc>
                <a:spcPct val="90000"/>
              </a:lnSpc>
            </a:pPr>
            <a:r>
              <a:rPr lang="fr-FR" sz="2000" dirty="0"/>
              <a:t>Tube à Rayons X</a:t>
            </a:r>
          </a:p>
        </p:txBody>
      </p:sp>
    </p:spTree>
    <p:extLst>
      <p:ext uri="{BB962C8B-B14F-4D97-AF65-F5344CB8AC3E}">
        <p14:creationId xmlns:p14="http://schemas.microsoft.com/office/powerpoint/2010/main" val="325009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noProof="1"/>
              <a:t>ARCEAU MOBILE DE RADIOSCOPIE</a:t>
            </a:r>
            <a:endParaRPr lang="fr-FR" dirty="0"/>
          </a:p>
        </p:txBody>
      </p:sp>
      <p:pic>
        <p:nvPicPr>
          <p:cNvPr id="7170" name="Picture 2" descr="http://www.ugap.fr/images/media-wp/2015/04/Loupe_ofcf_cios_alpha_9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163" y="1738400"/>
            <a:ext cx="8572500" cy="482917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89756" y="3460307"/>
            <a:ext cx="1849365" cy="369332"/>
          </a:xfrm>
          <a:prstGeom prst="rect">
            <a:avLst/>
          </a:prstGeom>
          <a:noFill/>
        </p:spPr>
        <p:txBody>
          <a:bodyPr wrap="square" rtlCol="0">
            <a:spAutoFit/>
          </a:bodyPr>
          <a:lstStyle/>
          <a:p>
            <a:pPr>
              <a:lnSpc>
                <a:spcPct val="90000"/>
              </a:lnSpc>
            </a:pPr>
            <a:r>
              <a:rPr lang="fr-FR" sz="2000" dirty="0"/>
              <a:t>Capteur plan</a:t>
            </a:r>
          </a:p>
        </p:txBody>
      </p:sp>
      <p:sp>
        <p:nvSpPr>
          <p:cNvPr id="6" name="Flèche droite 5"/>
          <p:cNvSpPr/>
          <p:nvPr/>
        </p:nvSpPr>
        <p:spPr>
          <a:xfrm rot="20964518">
            <a:off x="1712230" y="3339428"/>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5">
            <a:extLst>
              <a:ext uri="{FF2B5EF4-FFF2-40B4-BE49-F238E27FC236}">
                <a16:creationId xmlns:a16="http://schemas.microsoft.com/office/drawing/2014/main" id="{D884F034-52FB-4F7A-AF4A-707A6522FBC3}"/>
              </a:ext>
            </a:extLst>
          </p:cNvPr>
          <p:cNvSpPr/>
          <p:nvPr/>
        </p:nvSpPr>
        <p:spPr>
          <a:xfrm rot="20964518">
            <a:off x="1712230" y="5571676"/>
            <a:ext cx="1398353" cy="241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F0E601D-9177-424C-8304-FBD3BB31754E}"/>
              </a:ext>
            </a:extLst>
          </p:cNvPr>
          <p:cNvSpPr txBox="1"/>
          <p:nvPr/>
        </p:nvSpPr>
        <p:spPr>
          <a:xfrm>
            <a:off x="500631" y="5570555"/>
            <a:ext cx="1849365" cy="646331"/>
          </a:xfrm>
          <a:prstGeom prst="rect">
            <a:avLst/>
          </a:prstGeom>
          <a:noFill/>
        </p:spPr>
        <p:txBody>
          <a:bodyPr wrap="square" rtlCol="0">
            <a:spAutoFit/>
          </a:bodyPr>
          <a:lstStyle/>
          <a:p>
            <a:pPr>
              <a:lnSpc>
                <a:spcPct val="90000"/>
              </a:lnSpc>
            </a:pPr>
            <a:r>
              <a:rPr lang="fr-FR" sz="2000" dirty="0"/>
              <a:t>Tube à</a:t>
            </a:r>
          </a:p>
          <a:p>
            <a:pPr>
              <a:lnSpc>
                <a:spcPct val="90000"/>
              </a:lnSpc>
            </a:pPr>
            <a:r>
              <a:rPr lang="fr-FR" sz="2000" dirty="0"/>
              <a:t>Rayons X</a:t>
            </a:r>
          </a:p>
        </p:txBody>
      </p:sp>
    </p:spTree>
    <p:extLst>
      <p:ext uri="{BB962C8B-B14F-4D97-AF65-F5344CB8AC3E}">
        <p14:creationId xmlns:p14="http://schemas.microsoft.com/office/powerpoint/2010/main" val="30808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ARCEAU MOBILE DE RADIOSCOPIE</a:t>
            </a:r>
            <a:endParaRPr lang="fr-FR" dirty="0"/>
          </a:p>
        </p:txBody>
      </p:sp>
      <p:sp>
        <p:nvSpPr>
          <p:cNvPr id="4" name="Espace réservé du contenu 3"/>
          <p:cNvSpPr>
            <a:spLocks noGrp="1"/>
          </p:cNvSpPr>
          <p:nvPr>
            <p:ph idx="1"/>
          </p:nvPr>
        </p:nvSpPr>
        <p:spPr/>
        <p:txBody>
          <a:bodyPr/>
          <a:lstStyle/>
          <a:p>
            <a:pPr algn="just"/>
            <a:r>
              <a:rPr lang="fr-FR" dirty="0"/>
              <a:t>Dispositif médical, plus petit que l’installation de radioscopie </a:t>
            </a:r>
            <a:r>
              <a:rPr lang="fr-FR" dirty="0" err="1"/>
              <a:t>inerventionnelle</a:t>
            </a:r>
            <a:r>
              <a:rPr lang="fr-FR" dirty="0"/>
              <a:t>, et surtout mobile, permettant de libérer facilement l’espace s’il n’est pas utilisé</a:t>
            </a:r>
          </a:p>
          <a:p>
            <a:pPr algn="just"/>
            <a:r>
              <a:rPr lang="fr-FR" dirty="0"/>
              <a:t>Beaucoup plus facile d’utilisation</a:t>
            </a:r>
          </a:p>
          <a:p>
            <a:pPr lvl="1" algn="just"/>
            <a:r>
              <a:rPr lang="fr-FR" dirty="0"/>
              <a:t>Mise en marche</a:t>
            </a:r>
          </a:p>
          <a:p>
            <a:pPr lvl="1" algn="just"/>
            <a:r>
              <a:rPr lang="fr-FR" dirty="0"/>
              <a:t>Placement de l’arceau plus facile pour que les structures à analyser se trouvent dans l’axe Tube RX / Capteur</a:t>
            </a:r>
          </a:p>
          <a:p>
            <a:pPr lvl="1" algn="just"/>
            <a:r>
              <a:rPr lang="fr-FR" dirty="0"/>
              <a:t>Appui sur une pédale, ou un bouton pour faire l’imagerie avec ajustement automatique des paramétrages (</a:t>
            </a:r>
            <a:r>
              <a:rPr lang="fr-FR" dirty="0" err="1"/>
              <a:t>mA.s</a:t>
            </a:r>
            <a:r>
              <a:rPr lang="fr-FR" dirty="0"/>
              <a:t>, kV…)</a:t>
            </a:r>
          </a:p>
        </p:txBody>
      </p:sp>
    </p:spTree>
    <p:extLst>
      <p:ext uri="{BB962C8B-B14F-4D97-AF65-F5344CB8AC3E}">
        <p14:creationId xmlns:p14="http://schemas.microsoft.com/office/powerpoint/2010/main" val="252097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EOS</a:t>
            </a:r>
          </a:p>
        </p:txBody>
      </p:sp>
      <p:sp>
        <p:nvSpPr>
          <p:cNvPr id="3" name="Espace réservé du contenu 2"/>
          <p:cNvSpPr>
            <a:spLocks noGrp="1"/>
          </p:cNvSpPr>
          <p:nvPr>
            <p:ph idx="1"/>
          </p:nvPr>
        </p:nvSpPr>
        <p:spPr>
          <a:xfrm>
            <a:off x="1522413" y="1904999"/>
            <a:ext cx="6876255" cy="4953001"/>
          </a:xfrm>
        </p:spPr>
        <p:txBody>
          <a:bodyPr>
            <a:normAutofit/>
          </a:bodyPr>
          <a:lstStyle/>
          <a:p>
            <a:pPr algn="just"/>
            <a:r>
              <a:rPr lang="fr-FR" dirty="0"/>
              <a:t>Permet une acquisition de 2 radiographies du corps entier sur 2 plans orthogonaux, sans assemblage à réaliser</a:t>
            </a:r>
          </a:p>
          <a:p>
            <a:pPr algn="just"/>
            <a:r>
              <a:rPr lang="fr-FR" dirty="0"/>
              <a:t>Durée d’un balayage environ 2 à 4 min selon l’examen</a:t>
            </a:r>
          </a:p>
          <a:p>
            <a:pPr algn="just"/>
            <a:r>
              <a:rPr lang="fr-FR" dirty="0"/>
              <a:t>Dispose de logiciels permettant de faire une reconstruction 3D de l’image. Permet également des simulations de pose de prothèse de hanche par exemple…</a:t>
            </a:r>
          </a:p>
          <a:p>
            <a:pPr algn="just"/>
            <a:r>
              <a:rPr lang="fr-FR" dirty="0"/>
              <a:t>Faible dose émise en comparaison à la tomodensitométrie et à la radiographie conventionnelle</a:t>
            </a:r>
          </a:p>
          <a:p>
            <a:endParaRPr lang="fr-FR" dirty="0"/>
          </a:p>
        </p:txBody>
      </p:sp>
      <p:pic>
        <p:nvPicPr>
          <p:cNvPr id="5" name="Image 4"/>
          <p:cNvPicPr>
            <a:picLocks noChangeAspect="1"/>
          </p:cNvPicPr>
          <p:nvPr/>
        </p:nvPicPr>
        <p:blipFill>
          <a:blip r:embed="rId2"/>
          <a:stretch>
            <a:fillRect/>
          </a:stretch>
        </p:blipFill>
        <p:spPr>
          <a:xfrm>
            <a:off x="8974732" y="461760"/>
            <a:ext cx="2724530" cy="2886478"/>
          </a:xfrm>
          <a:prstGeom prst="rect">
            <a:avLst/>
          </a:prstGeom>
        </p:spPr>
      </p:pic>
      <p:pic>
        <p:nvPicPr>
          <p:cNvPr id="6" name="Image 5"/>
          <p:cNvPicPr>
            <a:picLocks noChangeAspect="1"/>
          </p:cNvPicPr>
          <p:nvPr/>
        </p:nvPicPr>
        <p:blipFill>
          <a:blip r:embed="rId3"/>
          <a:stretch>
            <a:fillRect/>
          </a:stretch>
        </p:blipFill>
        <p:spPr>
          <a:xfrm>
            <a:off x="8974732" y="3573016"/>
            <a:ext cx="2305372" cy="2934109"/>
          </a:xfrm>
          <a:prstGeom prst="rect">
            <a:avLst/>
          </a:prstGeom>
        </p:spPr>
      </p:pic>
    </p:spTree>
    <p:extLst>
      <p:ext uri="{BB962C8B-B14F-4D97-AF65-F5344CB8AC3E}">
        <p14:creationId xmlns:p14="http://schemas.microsoft.com/office/powerpoint/2010/main" val="369036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EOS</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6967" y="692696"/>
            <a:ext cx="6567845" cy="6408712"/>
          </a:xfrm>
          <a:prstGeom prst="rect">
            <a:avLst/>
          </a:prstGeom>
          <a:ln>
            <a:noFill/>
          </a:ln>
          <a:effectLst>
            <a:softEdge rad="112500"/>
          </a:effectLst>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6" y="1880828"/>
            <a:ext cx="4279435" cy="4032448"/>
          </a:xfrm>
          <a:prstGeom prst="rect">
            <a:avLst/>
          </a:prstGeom>
        </p:spPr>
      </p:pic>
      <p:pic>
        <p:nvPicPr>
          <p:cNvPr id="7" name="Picture 2" descr="http://www.eos-imaging.com/uploads/images/photo_corps_entier_et_3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53657" y="395114"/>
            <a:ext cx="3535168" cy="6269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94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nimation 3 D EOS imag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23" y="0"/>
            <a:ext cx="12191648" cy="6858001"/>
          </a:xfrm>
          <a:prstGeom prst="rect">
            <a:avLst/>
          </a:prstGeom>
        </p:spPr>
      </p:pic>
    </p:spTree>
    <p:extLst>
      <p:ext uri="{BB962C8B-B14F-4D97-AF65-F5344CB8AC3E}">
        <p14:creationId xmlns:p14="http://schemas.microsoft.com/office/powerpoint/2010/main" val="215746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Radioprotection</a:t>
            </a:r>
          </a:p>
        </p:txBody>
      </p:sp>
      <p:sp>
        <p:nvSpPr>
          <p:cNvPr id="3" name="Espace réservé du texte 2"/>
          <p:cNvSpPr>
            <a:spLocks noGrp="1"/>
          </p:cNvSpPr>
          <p:nvPr>
            <p:ph type="body" idx="1"/>
          </p:nvPr>
        </p:nvSpPr>
        <p:spPr/>
        <p:txBody>
          <a:bodyPr/>
          <a:lstStyle/>
          <a:p>
            <a:r>
              <a:rPr lang="fr-FR" noProof="1"/>
              <a:t>Histoire</a:t>
            </a:r>
          </a:p>
        </p:txBody>
      </p:sp>
    </p:spTree>
    <p:extLst>
      <p:ext uri="{BB962C8B-B14F-4D97-AF65-F5344CB8AC3E}">
        <p14:creationId xmlns:p14="http://schemas.microsoft.com/office/powerpoint/2010/main" val="134076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Contrôle qualité</a:t>
            </a:r>
          </a:p>
        </p:txBody>
      </p:sp>
    </p:spTree>
    <p:extLst>
      <p:ext uri="{BB962C8B-B14F-4D97-AF65-F5344CB8AC3E}">
        <p14:creationId xmlns:p14="http://schemas.microsoft.com/office/powerpoint/2010/main" val="33696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CONTROLE QUALITE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Ensemble des opérations destinées à évaluer le maintien des performances revendiquées par le fabricant, ou le cas échéant par l’ANSM</a:t>
            </a:r>
          </a:p>
          <a:p>
            <a:pPr algn="just"/>
            <a:r>
              <a:rPr lang="fr-FR" dirty="0"/>
              <a:t>Deux types de contrôle</a:t>
            </a:r>
          </a:p>
          <a:p>
            <a:pPr lvl="1" algn="just"/>
            <a:r>
              <a:rPr lang="fr-FR" dirty="0"/>
              <a:t>Interne : Réalisé par l’exploitant ou sous sa responsabilité par un prestataire externe</a:t>
            </a:r>
          </a:p>
          <a:p>
            <a:pPr lvl="1" algn="just"/>
            <a:r>
              <a:rPr lang="fr-FR" dirty="0"/>
              <a:t>Externe : Réalisé par un organisme de contrôle qualité accrédité par le COFRAC et agrée ANSM</a:t>
            </a:r>
          </a:p>
        </p:txBody>
      </p:sp>
    </p:spTree>
    <p:extLst>
      <p:ext uri="{BB962C8B-B14F-4D97-AF65-F5344CB8AC3E}">
        <p14:creationId xmlns:p14="http://schemas.microsoft.com/office/powerpoint/2010/main" val="351431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CONTROLE QUALITE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Différents types de contrôles qualité fonction du dispositif</a:t>
            </a:r>
          </a:p>
          <a:p>
            <a:pPr lvl="1" algn="just"/>
            <a:r>
              <a:rPr lang="fr-FR" dirty="0"/>
              <a:t>Installations de mammographie analogique et numérique</a:t>
            </a:r>
          </a:p>
          <a:p>
            <a:pPr lvl="1" algn="just"/>
            <a:r>
              <a:rPr lang="fr-FR" dirty="0"/>
              <a:t>Installations de radiothérapie externe</a:t>
            </a:r>
          </a:p>
          <a:p>
            <a:pPr lvl="1" algn="just"/>
            <a:r>
              <a:rPr lang="fr-FR" dirty="0"/>
              <a:t>Dispositifs d’ostéodensitométrie</a:t>
            </a:r>
          </a:p>
          <a:p>
            <a:pPr lvl="1" algn="just"/>
            <a:r>
              <a:rPr lang="fr-FR" dirty="0"/>
              <a:t>Installations de radiodiagnostic</a:t>
            </a:r>
          </a:p>
          <a:p>
            <a:pPr lvl="1" algn="just"/>
            <a:r>
              <a:rPr lang="fr-FR" dirty="0"/>
              <a:t>Installations de scanographie</a:t>
            </a:r>
          </a:p>
          <a:p>
            <a:pPr lvl="1" algn="just"/>
            <a:r>
              <a:rPr lang="fr-FR" dirty="0"/>
              <a:t>Installations de médecine nucléaire</a:t>
            </a:r>
          </a:p>
          <a:p>
            <a:pPr lvl="1" algn="just"/>
            <a:r>
              <a:rPr lang="fr-FR" dirty="0"/>
              <a:t>Dispositifs de radiologie dentaire</a:t>
            </a:r>
          </a:p>
          <a:p>
            <a:pPr lvl="1" algn="just"/>
            <a:r>
              <a:rPr lang="fr-FR" dirty="0"/>
              <a:t>Systèmes de développement ou d’interprétation</a:t>
            </a:r>
          </a:p>
        </p:txBody>
      </p:sp>
    </p:spTree>
    <p:extLst>
      <p:ext uri="{BB962C8B-B14F-4D97-AF65-F5344CB8AC3E}">
        <p14:creationId xmlns:p14="http://schemas.microsoft.com/office/powerpoint/2010/main" val="91592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CONTROLE QUALITE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Périodicités</a:t>
            </a:r>
          </a:p>
          <a:p>
            <a:pPr lvl="1" algn="just"/>
            <a:r>
              <a:rPr lang="fr-FR" dirty="0"/>
              <a:t>Réalisation des CQI (Contrôle Qualité Interne) à intervalle régulier, une à plusieurs fois par an en fonction des installations</a:t>
            </a:r>
          </a:p>
          <a:p>
            <a:pPr lvl="1" algn="just"/>
            <a:r>
              <a:rPr lang="fr-FR" dirty="0"/>
              <a:t>Réalisation d’un CQE (Contrôle Qualité Externe) une fois par an, ou après chaque remplacement de tube RX</a:t>
            </a:r>
          </a:p>
          <a:p>
            <a:pPr algn="just"/>
            <a:r>
              <a:rPr lang="fr-FR" dirty="0"/>
              <a:t>Non-Conformités</a:t>
            </a:r>
          </a:p>
          <a:p>
            <a:pPr lvl="1" algn="just"/>
            <a:r>
              <a:rPr lang="fr-FR" dirty="0"/>
              <a:t>Mineures : Nécessite une remise en conformité dès que possible. Contre visite programmée au maximum 6 mois après</a:t>
            </a:r>
          </a:p>
          <a:p>
            <a:pPr lvl="1" algn="just"/>
            <a:r>
              <a:rPr lang="fr-FR" dirty="0"/>
              <a:t>Graves : Arrêt du dispositif médical sur le champ, et déclaration à l’ANSM. Ne pourra être remis en service qu’après contre visite attestant que l’installation est à nouveau conforme aux exigences</a:t>
            </a:r>
          </a:p>
          <a:p>
            <a:pPr lvl="1"/>
            <a:endParaRPr lang="fr-FR" dirty="0"/>
          </a:p>
        </p:txBody>
      </p:sp>
    </p:spTree>
    <p:extLst>
      <p:ext uri="{BB962C8B-B14F-4D97-AF65-F5344CB8AC3E}">
        <p14:creationId xmlns:p14="http://schemas.microsoft.com/office/powerpoint/2010/main" val="234042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CONTROLE QUALITE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Contrôle en Radiographie</a:t>
            </a:r>
          </a:p>
          <a:p>
            <a:pPr lvl="1" algn="just"/>
            <a:r>
              <a:rPr lang="fr-FR" dirty="0"/>
              <a:t>Tension : Exactitude de répétabilité (max 10% d’écart)</a:t>
            </a:r>
          </a:p>
          <a:p>
            <a:pPr lvl="1" algn="just"/>
            <a:r>
              <a:rPr lang="fr-FR" dirty="0"/>
              <a:t>Dose : Reproductibilité, Répétabilité et Linéarité (10% maxi d’écart / moyenne)</a:t>
            </a:r>
          </a:p>
          <a:p>
            <a:pPr lvl="1" algn="just"/>
            <a:r>
              <a:rPr lang="fr-FR" dirty="0"/>
              <a:t>Correspondance des champs X et lumineux</a:t>
            </a:r>
          </a:p>
          <a:p>
            <a:pPr lvl="1" algn="just"/>
            <a:r>
              <a:rPr lang="fr-FR" dirty="0"/>
              <a:t>Contrôle de la filtration : mesure de la CDA</a:t>
            </a:r>
          </a:p>
          <a:p>
            <a:pPr lvl="1" algn="just"/>
            <a:r>
              <a:rPr lang="fr-FR" dirty="0"/>
              <a:t>Contrôle de l’</a:t>
            </a:r>
            <a:r>
              <a:rPr lang="fr-FR" dirty="0" err="1"/>
              <a:t>exposeur</a:t>
            </a:r>
            <a:r>
              <a:rPr lang="fr-FR" dirty="0"/>
              <a:t> automatique</a:t>
            </a:r>
          </a:p>
          <a:p>
            <a:pPr lvl="1" algn="just"/>
            <a:r>
              <a:rPr lang="fr-FR" dirty="0"/>
              <a:t>Résolution spatiale</a:t>
            </a:r>
          </a:p>
          <a:p>
            <a:pPr lvl="1"/>
            <a:endParaRPr lang="fr-FR" dirty="0"/>
          </a:p>
          <a:p>
            <a:pPr lvl="1"/>
            <a:endParaRPr lang="fr-FR" dirty="0"/>
          </a:p>
        </p:txBody>
      </p:sp>
    </p:spTree>
    <p:extLst>
      <p:ext uri="{BB962C8B-B14F-4D97-AF65-F5344CB8AC3E}">
        <p14:creationId xmlns:p14="http://schemas.microsoft.com/office/powerpoint/2010/main" val="396328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CONTRÔLE QUALITE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Contrôle en Radioscopie</a:t>
            </a:r>
          </a:p>
          <a:p>
            <a:pPr lvl="1" algn="just"/>
            <a:r>
              <a:rPr lang="fr-FR" dirty="0"/>
              <a:t>Mesure de débit de dose</a:t>
            </a:r>
          </a:p>
          <a:p>
            <a:pPr lvl="1" algn="just"/>
            <a:r>
              <a:rPr lang="fr-FR" dirty="0"/>
              <a:t>Taille des champs et distorsion</a:t>
            </a:r>
          </a:p>
          <a:p>
            <a:pPr lvl="1" algn="just"/>
            <a:r>
              <a:rPr lang="fr-FR" dirty="0"/>
              <a:t>Résolution spatiale</a:t>
            </a:r>
          </a:p>
          <a:p>
            <a:pPr lvl="1" algn="just"/>
            <a:r>
              <a:rPr lang="fr-FR" dirty="0"/>
              <a:t>Débit de dose maximum : </a:t>
            </a:r>
          </a:p>
          <a:p>
            <a:pPr lvl="2" algn="just"/>
            <a:r>
              <a:rPr lang="fr-FR" dirty="0"/>
              <a:t>Radiologie conventionnelle et en vasculaire diagnostic : 100 </a:t>
            </a:r>
            <a:r>
              <a:rPr lang="fr-FR" dirty="0" err="1"/>
              <a:t>mGy</a:t>
            </a:r>
            <a:r>
              <a:rPr lang="fr-FR" dirty="0"/>
              <a:t>/min</a:t>
            </a:r>
          </a:p>
          <a:p>
            <a:pPr lvl="2" algn="just"/>
            <a:r>
              <a:rPr lang="fr-FR" dirty="0"/>
              <a:t>Radioscopie interventionnelle : 200 </a:t>
            </a:r>
            <a:r>
              <a:rPr lang="fr-FR" dirty="0" err="1"/>
              <a:t>mGy</a:t>
            </a:r>
            <a:r>
              <a:rPr lang="fr-FR" dirty="0"/>
              <a:t>/min</a:t>
            </a:r>
          </a:p>
          <a:p>
            <a:pPr lvl="1"/>
            <a:endParaRPr lang="fr-FR" dirty="0"/>
          </a:p>
        </p:txBody>
      </p:sp>
    </p:spTree>
    <p:extLst>
      <p:ext uri="{BB962C8B-B14F-4D97-AF65-F5344CB8AC3E}">
        <p14:creationId xmlns:p14="http://schemas.microsoft.com/office/powerpoint/2010/main" val="361132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CONTRÔLE QUALITE – Rétro-Alvéolaire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Contrôle qualité sur appareil rétro-alvéolaire (tube RX dentaire) avec développement humide</a:t>
            </a:r>
          </a:p>
          <a:p>
            <a:pPr lvl="1" algn="just"/>
            <a:r>
              <a:rPr lang="fr-FR" dirty="0"/>
              <a:t>CQI : tous les mois ou à chaque changement de produit de développement</a:t>
            </a:r>
          </a:p>
          <a:p>
            <a:pPr lvl="1" algn="just"/>
            <a:r>
              <a:rPr lang="fr-FR" dirty="0"/>
              <a:t>CQE :</a:t>
            </a:r>
          </a:p>
          <a:p>
            <a:pPr lvl="2" algn="just"/>
            <a:r>
              <a:rPr lang="fr-FR" dirty="0"/>
              <a:t>Tous les ans sous forme de vérification des CQI</a:t>
            </a:r>
          </a:p>
          <a:p>
            <a:pPr lvl="2" algn="just"/>
            <a:r>
              <a:rPr lang="fr-FR" dirty="0"/>
              <a:t>Tous les 5 ans, réalisation en plus de contrôles par l’organisme agréé</a:t>
            </a:r>
          </a:p>
          <a:p>
            <a:pPr algn="just"/>
            <a:r>
              <a:rPr lang="fr-FR" dirty="0"/>
              <a:t>Contrôle qualité sur appareil rétro-alvéolaire (tube RX dentaire) avec développement numérique</a:t>
            </a:r>
          </a:p>
          <a:p>
            <a:pPr lvl="1" algn="just"/>
            <a:r>
              <a:rPr lang="fr-FR" dirty="0"/>
              <a:t>CQI tous les 3 mois</a:t>
            </a:r>
          </a:p>
          <a:p>
            <a:pPr lvl="1" algn="just"/>
            <a:r>
              <a:rPr lang="fr-FR" dirty="0"/>
              <a:t>CQE :</a:t>
            </a:r>
          </a:p>
          <a:p>
            <a:pPr lvl="2" algn="just"/>
            <a:r>
              <a:rPr lang="fr-FR" dirty="0"/>
              <a:t>Tous les ans sous forme de vérification des CQI</a:t>
            </a:r>
          </a:p>
          <a:p>
            <a:pPr lvl="2" algn="just"/>
            <a:r>
              <a:rPr lang="fr-FR" dirty="0"/>
              <a:t>Tous les 5 ans, réalisation en plus de contrôles par l’organisme agréé</a:t>
            </a:r>
          </a:p>
          <a:p>
            <a:endParaRPr lang="fr-FR" dirty="0"/>
          </a:p>
          <a:p>
            <a:pPr lvl="1"/>
            <a:endParaRPr lang="fr-FR" dirty="0"/>
          </a:p>
        </p:txBody>
      </p:sp>
    </p:spTree>
    <p:extLst>
      <p:ext uri="{BB962C8B-B14F-4D97-AF65-F5344CB8AC3E}">
        <p14:creationId xmlns:p14="http://schemas.microsoft.com/office/powerpoint/2010/main" val="3637814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CONTRÔLE QUALITE – Rétro-Alvéolaire</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Il est testé la totalité de la chaine image</a:t>
            </a:r>
          </a:p>
          <a:p>
            <a:pPr lvl="1" algn="just"/>
            <a:r>
              <a:rPr lang="fr-FR" dirty="0"/>
              <a:t>Le couple générateur / tube RX</a:t>
            </a:r>
          </a:p>
          <a:p>
            <a:pPr lvl="1" algn="just"/>
            <a:r>
              <a:rPr lang="fr-FR" dirty="0"/>
              <a:t>Support d’acquisition</a:t>
            </a:r>
          </a:p>
          <a:p>
            <a:pPr lvl="2" algn="just"/>
            <a:r>
              <a:rPr lang="fr-FR" dirty="0"/>
              <a:t>La qualité du film radiographique</a:t>
            </a:r>
          </a:p>
          <a:p>
            <a:pPr lvl="2" algn="just"/>
            <a:r>
              <a:rPr lang="fr-FR" dirty="0"/>
              <a:t>ERLM</a:t>
            </a:r>
          </a:p>
          <a:p>
            <a:pPr lvl="2" algn="just"/>
            <a:r>
              <a:rPr lang="fr-FR" dirty="0"/>
              <a:t>Capteur numérique</a:t>
            </a:r>
          </a:p>
          <a:p>
            <a:pPr lvl="1" algn="just"/>
            <a:r>
              <a:rPr lang="fr-FR" dirty="0"/>
              <a:t>Développement du cliché</a:t>
            </a:r>
          </a:p>
          <a:p>
            <a:pPr lvl="2" algn="just"/>
            <a:r>
              <a:rPr lang="fr-FR" dirty="0"/>
              <a:t>La qualité du développement du film radiographique, incluant les temps de trempage, la température, la quantité, et la propreté et concentration des produits de développement</a:t>
            </a:r>
          </a:p>
          <a:p>
            <a:pPr lvl="2" algn="just"/>
            <a:r>
              <a:rPr lang="fr-FR" dirty="0"/>
              <a:t>La qualité de la numérisation du film ERLM</a:t>
            </a:r>
          </a:p>
          <a:p>
            <a:pPr lvl="1" algn="just"/>
            <a:r>
              <a:rPr lang="fr-FR" dirty="0"/>
              <a:t>Analyse :</a:t>
            </a:r>
          </a:p>
          <a:p>
            <a:pPr lvl="2" algn="just"/>
            <a:r>
              <a:rPr lang="fr-FR" dirty="0"/>
              <a:t>Qualité du négatoscope</a:t>
            </a:r>
          </a:p>
          <a:p>
            <a:pPr lvl="2" algn="just"/>
            <a:r>
              <a:rPr lang="fr-FR" dirty="0"/>
              <a:t>Qualité du moniteur informatique</a:t>
            </a:r>
          </a:p>
        </p:txBody>
      </p:sp>
    </p:spTree>
    <p:extLst>
      <p:ext uri="{BB962C8B-B14F-4D97-AF65-F5344CB8AC3E}">
        <p14:creationId xmlns:p14="http://schemas.microsoft.com/office/powerpoint/2010/main" val="151622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CONTRÔLE QUALITE – Rétro-Alvéolaire</a:t>
            </a:r>
          </a:p>
        </p:txBody>
      </p:sp>
      <p:sp>
        <p:nvSpPr>
          <p:cNvPr id="4" name="Espace réservé du contenu 3"/>
          <p:cNvSpPr txBox="1">
            <a:spLocks/>
          </p:cNvSpPr>
          <p:nvPr/>
        </p:nvSpPr>
        <p:spPr>
          <a:xfrm>
            <a:off x="1522413" y="1904999"/>
            <a:ext cx="558011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Utilisation d’une mire de résolution</a:t>
            </a:r>
          </a:p>
          <a:p>
            <a:pPr lvl="1" algn="just"/>
            <a:r>
              <a:rPr lang="fr-FR" dirty="0"/>
              <a:t>Résolution spatiale</a:t>
            </a:r>
          </a:p>
          <a:p>
            <a:pPr lvl="2" algn="just"/>
            <a:r>
              <a:rPr lang="fr-FR" dirty="0"/>
              <a:t>Permet de déterminer la plus petite dimension perceptible</a:t>
            </a:r>
          </a:p>
          <a:p>
            <a:pPr lvl="2" algn="just"/>
            <a:r>
              <a:rPr lang="fr-FR" dirty="0"/>
              <a:t>Se mesure en paire de ligne / millimètre (</a:t>
            </a:r>
            <a:r>
              <a:rPr lang="fr-FR" dirty="0" err="1"/>
              <a:t>pl</a:t>
            </a:r>
            <a:r>
              <a:rPr lang="fr-FR" dirty="0"/>
              <a:t>/mm) : nous devons voir au minimum 5pl/mm</a:t>
            </a:r>
          </a:p>
          <a:p>
            <a:pPr lvl="2" algn="just"/>
            <a:r>
              <a:rPr lang="fr-FR" dirty="0"/>
              <a:t>Une paire de ligne est composée d’une ligne radio-opaque et d’une ligne radio-transparent</a:t>
            </a:r>
          </a:p>
          <a:p>
            <a:pPr lvl="1"/>
            <a:endParaRPr lang="fr-FR" dirty="0"/>
          </a:p>
          <a:p>
            <a:pPr lvl="1"/>
            <a:endParaRPr lang="fr-FR" dirty="0"/>
          </a:p>
        </p:txBody>
      </p:sp>
      <p:pic>
        <p:nvPicPr>
          <p:cNvPr id="3" name="Image 2"/>
          <p:cNvPicPr>
            <a:picLocks noChangeAspect="1"/>
          </p:cNvPicPr>
          <p:nvPr/>
        </p:nvPicPr>
        <p:blipFill>
          <a:blip r:embed="rId2"/>
          <a:stretch>
            <a:fillRect/>
          </a:stretch>
        </p:blipFill>
        <p:spPr>
          <a:xfrm>
            <a:off x="7462564" y="1752600"/>
            <a:ext cx="3529557" cy="4758598"/>
          </a:xfrm>
          <a:prstGeom prst="rect">
            <a:avLst/>
          </a:prstGeom>
        </p:spPr>
      </p:pic>
    </p:spTree>
    <p:extLst>
      <p:ext uri="{BB962C8B-B14F-4D97-AF65-F5344CB8AC3E}">
        <p14:creationId xmlns:p14="http://schemas.microsoft.com/office/powerpoint/2010/main" val="388914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CONTRÔLE QUALITE – Rétro-Alvéolaire</a:t>
            </a:r>
          </a:p>
        </p:txBody>
      </p:sp>
      <p:sp>
        <p:nvSpPr>
          <p:cNvPr id="4" name="Espace réservé du contenu 3"/>
          <p:cNvSpPr txBox="1">
            <a:spLocks/>
          </p:cNvSpPr>
          <p:nvPr/>
        </p:nvSpPr>
        <p:spPr>
          <a:xfrm>
            <a:off x="1522413" y="1904999"/>
            <a:ext cx="5148063"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Utilisation d’une mire de résolution</a:t>
            </a:r>
          </a:p>
          <a:p>
            <a:pPr lvl="1" algn="just"/>
            <a:r>
              <a:rPr lang="fr-FR" dirty="0"/>
              <a:t>Résolution en contraste</a:t>
            </a:r>
          </a:p>
          <a:p>
            <a:pPr lvl="2" algn="just"/>
            <a:r>
              <a:rPr lang="fr-FR" dirty="0"/>
              <a:t>Permet de déterminer si nous voyons parfaitement les différents niveaux d’absorption aux  rayons X</a:t>
            </a:r>
          </a:p>
          <a:p>
            <a:pPr lvl="2" algn="just"/>
            <a:r>
              <a:rPr lang="fr-FR" dirty="0"/>
              <a:t>Mesure qualitatif : Nous devons discerner l’ensemble des disques ayant des niveaux d’absorption différents</a:t>
            </a:r>
          </a:p>
          <a:p>
            <a:pPr lvl="1"/>
            <a:endParaRPr lang="fr-FR" dirty="0"/>
          </a:p>
        </p:txBody>
      </p:sp>
      <p:pic>
        <p:nvPicPr>
          <p:cNvPr id="7" name="Image 6">
            <a:extLst>
              <a:ext uri="{FF2B5EF4-FFF2-40B4-BE49-F238E27FC236}">
                <a16:creationId xmlns:a16="http://schemas.microsoft.com/office/drawing/2014/main" id="{C67F2067-A36E-45F8-9749-892A258844B0}"/>
              </a:ext>
            </a:extLst>
          </p:cNvPr>
          <p:cNvPicPr>
            <a:picLocks noChangeAspect="1"/>
          </p:cNvPicPr>
          <p:nvPr/>
        </p:nvPicPr>
        <p:blipFill>
          <a:blip r:embed="rId2"/>
          <a:stretch>
            <a:fillRect/>
          </a:stretch>
        </p:blipFill>
        <p:spPr>
          <a:xfrm>
            <a:off x="7102524" y="1752600"/>
            <a:ext cx="2880320" cy="5055882"/>
          </a:xfrm>
          <a:prstGeom prst="rect">
            <a:avLst/>
          </a:prstGeom>
        </p:spPr>
      </p:pic>
    </p:spTree>
    <p:extLst>
      <p:ext uri="{BB962C8B-B14F-4D97-AF65-F5344CB8AC3E}">
        <p14:creationId xmlns:p14="http://schemas.microsoft.com/office/powerpoint/2010/main" val="148085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a:xfrm>
            <a:off x="1522413" y="1904999"/>
            <a:ext cx="9134391" cy="4114801"/>
          </a:xfrm>
        </p:spPr>
        <p:txBody>
          <a:bodyPr/>
          <a:lstStyle/>
          <a:p>
            <a:pPr algn="just"/>
            <a:r>
              <a:rPr lang="fr-FR" dirty="0"/>
              <a:t>De  1895 à 1898</a:t>
            </a:r>
          </a:p>
          <a:p>
            <a:pPr lvl="1" algn="just"/>
            <a:r>
              <a:rPr lang="fr-FR" dirty="0"/>
              <a:t>Découverte de la radioactivité par Henri BECQUEREL par hasard. Il se rend compte qu'une plaque photographique est imprégnée sans pour autant avoir été exposée à la lumière</a:t>
            </a:r>
          </a:p>
          <a:p>
            <a:pPr lvl="1" algn="just"/>
            <a:endParaRPr lang="fr-FR" dirty="0"/>
          </a:p>
        </p:txBody>
      </p:sp>
      <p:pic>
        <p:nvPicPr>
          <p:cNvPr id="2050" name="Picture 2" descr="RÃ©sultat de recherche d'images pour &quot;henri becquerel&quot;">
            <a:extLst>
              <a:ext uri="{FF2B5EF4-FFF2-40B4-BE49-F238E27FC236}">
                <a16:creationId xmlns:a16="http://schemas.microsoft.com/office/drawing/2014/main" id="{273AB656-CA08-4A5C-8BA4-9810973693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618" y="3464763"/>
            <a:ext cx="2887588" cy="326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75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cap="small" noProof="1"/>
              <a:t>Scanner</a:t>
            </a:r>
          </a:p>
        </p:txBody>
      </p:sp>
      <p:sp>
        <p:nvSpPr>
          <p:cNvPr id="3" name="Espace réservé du texte 2"/>
          <p:cNvSpPr>
            <a:spLocks noGrp="1"/>
          </p:cNvSpPr>
          <p:nvPr>
            <p:ph type="body" idx="1"/>
          </p:nvPr>
        </p:nvSpPr>
        <p:spPr/>
        <p:txBody>
          <a:bodyPr/>
          <a:lstStyle/>
          <a:p>
            <a:r>
              <a:rPr lang="fr-FR" noProof="1"/>
              <a:t>Principe</a:t>
            </a:r>
          </a:p>
        </p:txBody>
      </p:sp>
    </p:spTree>
    <p:extLst>
      <p:ext uri="{BB962C8B-B14F-4D97-AF65-F5344CB8AC3E}">
        <p14:creationId xmlns:p14="http://schemas.microsoft.com/office/powerpoint/2010/main" val="2686662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Histoire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Principe exposé en  1917 par Radon qui démontra qu’il était possible de reconstruire une image ou un volume à partir de projections</a:t>
            </a:r>
          </a:p>
          <a:p>
            <a:pPr lvl="1" algn="just"/>
            <a:r>
              <a:rPr lang="fr-FR" dirty="0"/>
              <a:t>Cependant cela nécessitant une quantité tellement grande d’informations, qu’il a fallu attendre l’arrivée des ordinateurs pour traiter ces données avec un 1</a:t>
            </a:r>
            <a:r>
              <a:rPr lang="fr-FR" baseline="30000" dirty="0"/>
              <a:t>er</a:t>
            </a:r>
            <a:r>
              <a:rPr lang="fr-FR" dirty="0"/>
              <a:t> prototype en 1968</a:t>
            </a:r>
          </a:p>
          <a:p>
            <a:pPr lvl="1" algn="just"/>
            <a:r>
              <a:rPr lang="fr-FR" dirty="0"/>
              <a:t>Les travaux de Hounsfield sur le scanner lui ont value le prix Nobel en 1979</a:t>
            </a:r>
          </a:p>
          <a:p>
            <a:pPr lvl="1" algn="just"/>
            <a:r>
              <a:rPr lang="fr-FR" dirty="0"/>
              <a:t>C’est à partir de ce moment là que les scanners sont devenues des dispositifs médicaux incontournables </a:t>
            </a:r>
          </a:p>
        </p:txBody>
      </p:sp>
    </p:spTree>
    <p:extLst>
      <p:ext uri="{BB962C8B-B14F-4D97-AF65-F5344CB8AC3E}">
        <p14:creationId xmlns:p14="http://schemas.microsoft.com/office/powerpoint/2010/main" val="365449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Histoire</a:t>
            </a:r>
          </a:p>
        </p:txBody>
      </p:sp>
      <p:sp>
        <p:nvSpPr>
          <p:cNvPr id="3" name="Espace réservé du contenu 3"/>
          <p:cNvSpPr txBox="1">
            <a:spLocks/>
          </p:cNvSpPr>
          <p:nvPr/>
        </p:nvSpPr>
        <p:spPr>
          <a:xfrm>
            <a:off x="1630425" y="2060848"/>
            <a:ext cx="4139951" cy="116396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L’une des première acquisition médicale réalisée avec un scanner (1974 scanner du cerveau avec une matrice de 80x80)</a:t>
            </a:r>
          </a:p>
        </p:txBody>
      </p:sp>
      <p:pic>
        <p:nvPicPr>
          <p:cNvPr id="4" name="Image 3"/>
          <p:cNvPicPr>
            <a:picLocks noChangeAspect="1"/>
          </p:cNvPicPr>
          <p:nvPr/>
        </p:nvPicPr>
        <p:blipFill>
          <a:blip r:embed="rId2"/>
          <a:stretch>
            <a:fillRect/>
          </a:stretch>
        </p:blipFill>
        <p:spPr>
          <a:xfrm>
            <a:off x="5878389" y="732968"/>
            <a:ext cx="5976664" cy="5967026"/>
          </a:xfrm>
          <a:prstGeom prst="rect">
            <a:avLst/>
          </a:prstGeom>
        </p:spPr>
      </p:pic>
      <p:sp>
        <p:nvSpPr>
          <p:cNvPr id="5" name="Espace réservé du contenu 3"/>
          <p:cNvSpPr txBox="1">
            <a:spLocks/>
          </p:cNvSpPr>
          <p:nvPr/>
        </p:nvSpPr>
        <p:spPr>
          <a:xfrm>
            <a:off x="2061964" y="5157192"/>
            <a:ext cx="4139951" cy="116396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r>
              <a:rPr lang="fr-FR" dirty="0"/>
              <a:t>La même acquisition en 2000</a:t>
            </a:r>
          </a:p>
        </p:txBody>
      </p:sp>
    </p:spTree>
    <p:extLst>
      <p:ext uri="{BB962C8B-B14F-4D97-AF65-F5344CB8AC3E}">
        <p14:creationId xmlns:p14="http://schemas.microsoft.com/office/powerpoint/2010/main" val="401718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Différence avec radiologie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En radiologie conventionnelle, c’est la superposition des structures 3D dans un plan 2D qui est exploitée</a:t>
            </a:r>
          </a:p>
          <a:p>
            <a:pPr lvl="1" algn="just"/>
            <a:r>
              <a:rPr lang="fr-FR" dirty="0"/>
              <a:t>Résolution spatiale du scanner bien en dessous de celle de la radiologie conventionnelle. Surtout liée à la reconstruction (</a:t>
            </a:r>
            <a:r>
              <a:rPr lang="fr-FR" dirty="0" err="1"/>
              <a:t>moyennage</a:t>
            </a:r>
            <a:r>
              <a:rPr lang="fr-FR" dirty="0"/>
              <a:t>….) qui « lisse » l’information, mais aussi volontairement limitée en raison de la quantité de calculs nécessaires à la réalisation de l’image</a:t>
            </a:r>
          </a:p>
          <a:p>
            <a:pPr lvl="1" algn="just"/>
            <a:r>
              <a:rPr lang="fr-FR" dirty="0"/>
              <a:t>Mais le scanner dispose d’une excellente résolution en constate permettant de mieux voir les différences d’atténuation aux rayons X des structures anatomiques qu’en radiologie conventionnelle</a:t>
            </a:r>
          </a:p>
          <a:p>
            <a:pPr lvl="1" algn="just"/>
            <a:r>
              <a:rPr lang="fr-FR" dirty="0"/>
              <a:t>Principale différence d’un point de vue physique est dans l’acquisition des données entre scanner et radiologie conventionnelle : </a:t>
            </a:r>
          </a:p>
          <a:p>
            <a:pPr lvl="2" algn="just"/>
            <a:r>
              <a:rPr lang="fr-FR" dirty="0"/>
              <a:t>En radiologie conventionnelle : l’ensemble Tube RX / Détecteurs reste immobile durant l’acquisition</a:t>
            </a:r>
          </a:p>
          <a:p>
            <a:pPr lvl="2" algn="just"/>
            <a:r>
              <a:rPr lang="fr-FR" dirty="0"/>
              <a:t>En scannographie : L’ensemble Tube RX / Détecteurs est en rotation autour du patient pendant l’acquisition pour le scanner, en plus d’un mouvement de translation de la table</a:t>
            </a:r>
          </a:p>
          <a:p>
            <a:pPr lvl="1"/>
            <a:endParaRPr lang="fr-FR" dirty="0"/>
          </a:p>
          <a:p>
            <a:pPr lvl="1"/>
            <a:endParaRPr lang="fr-FR" dirty="0"/>
          </a:p>
        </p:txBody>
      </p:sp>
    </p:spTree>
    <p:extLst>
      <p:ext uri="{BB962C8B-B14F-4D97-AF65-F5344CB8AC3E}">
        <p14:creationId xmlns:p14="http://schemas.microsoft.com/office/powerpoint/2010/main" val="162720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Acquisition de repérage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L’ensemble Tube RX / Détecteurs se place à la verticale puis reste immobile. Lors de l’acquisition, seul la table se déplace</a:t>
            </a:r>
          </a:p>
          <a:p>
            <a:pPr lvl="1" algn="just"/>
            <a:r>
              <a:rPr lang="fr-FR" dirty="0"/>
              <a:t>Une deuxième acquisition est réalisée dans les mêmes conditions, avec pour seule différence que l’ensemble Tube RX / Détecteurs est dorénavant à l’horizontale</a:t>
            </a:r>
          </a:p>
          <a:p>
            <a:pPr lvl="1" algn="just"/>
            <a:r>
              <a:rPr lang="fr-FR" dirty="0"/>
              <a:t>Nous avons de ce fait 2 radiographies (face – profil) permettant de définir parfaitement la zone à scanner</a:t>
            </a:r>
          </a:p>
          <a:p>
            <a:pPr lvl="1" algn="just"/>
            <a:r>
              <a:rPr lang="fr-FR" dirty="0"/>
              <a:t>Durant la phase d’acquisition de repérage, la dose délivrée est très faible</a:t>
            </a:r>
          </a:p>
          <a:p>
            <a:pPr lvl="1"/>
            <a:endParaRPr lang="fr-FR" dirty="0"/>
          </a:p>
          <a:p>
            <a:pPr lvl="1"/>
            <a:endParaRPr lang="fr-FR" dirty="0"/>
          </a:p>
        </p:txBody>
      </p:sp>
    </p:spTree>
    <p:extLst>
      <p:ext uri="{BB962C8B-B14F-4D97-AF65-F5344CB8AC3E}">
        <p14:creationId xmlns:p14="http://schemas.microsoft.com/office/powerpoint/2010/main" val="31798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Acquisition séquentielle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La table se déplace jusqu’à la zone où l’acquisition doit se réaliser</a:t>
            </a:r>
          </a:p>
          <a:p>
            <a:pPr lvl="1" algn="just"/>
            <a:r>
              <a:rPr lang="fr-FR" dirty="0"/>
              <a:t>La table s’immobilise</a:t>
            </a:r>
          </a:p>
          <a:p>
            <a:pPr lvl="1" algn="just"/>
            <a:r>
              <a:rPr lang="fr-FR" dirty="0"/>
              <a:t>Une acquisition sur 360° est réalisée (rotation de l’ensemble Tube RX / Détecteurs d’un tour autour du patient)</a:t>
            </a:r>
          </a:p>
          <a:p>
            <a:pPr lvl="1" algn="just"/>
            <a:r>
              <a:rPr lang="fr-FR" dirty="0"/>
              <a:t>La table se déplace de la distance définie entre 2 coupes puis s’immobilise</a:t>
            </a:r>
          </a:p>
          <a:p>
            <a:pPr lvl="1" algn="just"/>
            <a:r>
              <a:rPr lang="fr-FR" dirty="0"/>
              <a:t>Une acquisition sur 360° est à nouveau réalisée</a:t>
            </a:r>
          </a:p>
          <a:p>
            <a:pPr lvl="1" algn="just"/>
            <a:r>
              <a:rPr lang="fr-FR" dirty="0"/>
              <a:t>…</a:t>
            </a:r>
          </a:p>
          <a:p>
            <a:pPr lvl="2" algn="just"/>
            <a:endParaRPr lang="fr-FR" dirty="0"/>
          </a:p>
          <a:p>
            <a:pPr lvl="2" algn="just"/>
            <a:endParaRPr lang="fr-FR" dirty="0"/>
          </a:p>
          <a:p>
            <a:pPr lvl="2" algn="just"/>
            <a:endParaRPr lang="fr-FR" dirty="0"/>
          </a:p>
          <a:p>
            <a:pPr lvl="2" algn="just"/>
            <a:r>
              <a:rPr lang="fr-FR" dirty="0"/>
              <a:t> </a:t>
            </a:r>
          </a:p>
          <a:p>
            <a:pPr lvl="1"/>
            <a:endParaRPr lang="fr-FR" dirty="0"/>
          </a:p>
          <a:p>
            <a:pPr lvl="1"/>
            <a:endParaRPr lang="fr-FR" dirty="0"/>
          </a:p>
        </p:txBody>
      </p:sp>
      <p:pic>
        <p:nvPicPr>
          <p:cNvPr id="4" name="Image 3"/>
          <p:cNvPicPr>
            <a:picLocks noChangeAspect="1"/>
          </p:cNvPicPr>
          <p:nvPr/>
        </p:nvPicPr>
        <p:blipFill>
          <a:blip r:embed="rId2"/>
          <a:stretch>
            <a:fillRect/>
          </a:stretch>
        </p:blipFill>
        <p:spPr>
          <a:xfrm>
            <a:off x="4037380" y="4253888"/>
            <a:ext cx="4104456" cy="2604112"/>
          </a:xfrm>
          <a:prstGeom prst="rect">
            <a:avLst/>
          </a:prstGeom>
        </p:spPr>
      </p:pic>
    </p:spTree>
    <p:extLst>
      <p:ext uri="{BB962C8B-B14F-4D97-AF65-F5344CB8AC3E}">
        <p14:creationId xmlns:p14="http://schemas.microsoft.com/office/powerpoint/2010/main" val="275068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Acquisition hélicoïdale</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L’ensemble Tube RX / Détecteurs est en rotation permanente</a:t>
            </a:r>
          </a:p>
          <a:p>
            <a:pPr lvl="1" algn="just"/>
            <a:r>
              <a:rPr lang="fr-FR" dirty="0"/>
              <a:t>L’acquisition se fait en continue</a:t>
            </a:r>
          </a:p>
          <a:p>
            <a:pPr lvl="1" algn="just"/>
            <a:r>
              <a:rPr lang="fr-FR" dirty="0"/>
              <a:t>En même temps la table se déplace durant toute l’acquisition</a:t>
            </a:r>
          </a:p>
          <a:p>
            <a:pPr lvl="1" algn="just"/>
            <a:r>
              <a:rPr lang="fr-FR" dirty="0"/>
              <a:t>L’acquisition décrit donc une hélice autour du patient</a:t>
            </a:r>
          </a:p>
          <a:p>
            <a:pPr lvl="2" algn="just"/>
            <a:endParaRPr lang="fr-FR" dirty="0"/>
          </a:p>
          <a:p>
            <a:pPr lvl="1"/>
            <a:endParaRPr lang="fr-FR" dirty="0"/>
          </a:p>
          <a:p>
            <a:pPr lvl="1"/>
            <a:endParaRPr lang="fr-FR" dirty="0"/>
          </a:p>
        </p:txBody>
      </p:sp>
      <p:pic>
        <p:nvPicPr>
          <p:cNvPr id="4" name="Image 3"/>
          <p:cNvPicPr>
            <a:picLocks noChangeAspect="1"/>
          </p:cNvPicPr>
          <p:nvPr/>
        </p:nvPicPr>
        <p:blipFill>
          <a:blip r:embed="rId2"/>
          <a:stretch>
            <a:fillRect/>
          </a:stretch>
        </p:blipFill>
        <p:spPr>
          <a:xfrm>
            <a:off x="3286100" y="3645024"/>
            <a:ext cx="4796899" cy="2949488"/>
          </a:xfrm>
          <a:prstGeom prst="rect">
            <a:avLst/>
          </a:prstGeom>
        </p:spPr>
      </p:pic>
    </p:spTree>
    <p:extLst>
      <p:ext uri="{BB962C8B-B14F-4D97-AF65-F5344CB8AC3E}">
        <p14:creationId xmlns:p14="http://schemas.microsoft.com/office/powerpoint/2010/main" val="2362529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Acquisition hélicoïdale et pitch</a:t>
            </a:r>
          </a:p>
        </p:txBody>
      </p:sp>
      <p:pic>
        <p:nvPicPr>
          <p:cNvPr id="4" name="Image 3"/>
          <p:cNvPicPr>
            <a:picLocks noChangeAspect="1"/>
          </p:cNvPicPr>
          <p:nvPr/>
        </p:nvPicPr>
        <p:blipFill>
          <a:blip r:embed="rId2"/>
          <a:stretch>
            <a:fillRect/>
          </a:stretch>
        </p:blipFill>
        <p:spPr>
          <a:xfrm>
            <a:off x="2468100" y="1772816"/>
            <a:ext cx="7252626" cy="2402375"/>
          </a:xfrm>
          <a:prstGeom prst="rect">
            <a:avLst/>
          </a:prstGeom>
        </p:spPr>
      </p:pic>
      <p:pic>
        <p:nvPicPr>
          <p:cNvPr id="5" name="Image 4"/>
          <p:cNvPicPr>
            <a:picLocks noChangeAspect="1"/>
          </p:cNvPicPr>
          <p:nvPr/>
        </p:nvPicPr>
        <p:blipFill>
          <a:blip r:embed="rId3"/>
          <a:stretch>
            <a:fillRect/>
          </a:stretch>
        </p:blipFill>
        <p:spPr>
          <a:xfrm>
            <a:off x="2468100" y="4149080"/>
            <a:ext cx="7252626" cy="2658078"/>
          </a:xfrm>
          <a:prstGeom prst="rect">
            <a:avLst/>
          </a:prstGeom>
        </p:spPr>
      </p:pic>
    </p:spTree>
    <p:extLst>
      <p:ext uri="{BB962C8B-B14F-4D97-AF65-F5344CB8AC3E}">
        <p14:creationId xmlns:p14="http://schemas.microsoft.com/office/powerpoint/2010/main" val="269602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a:t>
            </a:r>
          </a:p>
        </p:txBody>
      </p:sp>
      <p:sp>
        <p:nvSpPr>
          <p:cNvPr id="3"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Quelques chiffres :</a:t>
            </a:r>
          </a:p>
          <a:p>
            <a:pPr lvl="1" algn="just"/>
            <a:endParaRPr lang="fr-FR" dirty="0"/>
          </a:p>
          <a:p>
            <a:pPr lvl="1"/>
            <a:endParaRPr lang="fr-FR" dirty="0"/>
          </a:p>
          <a:p>
            <a:pPr lvl="1"/>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478642729"/>
              </p:ext>
            </p:extLst>
          </p:nvPr>
        </p:nvGraphicFramePr>
        <p:xfrm>
          <a:off x="117746" y="2276872"/>
          <a:ext cx="11737306" cy="4440828"/>
        </p:xfrm>
        <a:graphic>
          <a:graphicData uri="http://schemas.openxmlformats.org/drawingml/2006/table">
            <a:tbl>
              <a:tblPr firstRow="1" bandRow="1">
                <a:tableStyleId>{5C22544A-7EE6-4342-B048-85BDC9FD1C3A}</a:tableStyleId>
              </a:tblPr>
              <a:tblGrid>
                <a:gridCol w="2232250">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gridCol w="1584176">
                  <a:extLst>
                    <a:ext uri="{9D8B030D-6E8A-4147-A177-3AD203B41FA5}">
                      <a16:colId xmlns:a16="http://schemas.microsoft.com/office/drawing/2014/main" val="237280733"/>
                    </a:ext>
                  </a:extLst>
                </a:gridCol>
                <a:gridCol w="1440160">
                  <a:extLst>
                    <a:ext uri="{9D8B030D-6E8A-4147-A177-3AD203B41FA5}">
                      <a16:colId xmlns:a16="http://schemas.microsoft.com/office/drawing/2014/main" val="1966761930"/>
                    </a:ext>
                  </a:extLst>
                </a:gridCol>
              </a:tblGrid>
              <a:tr h="347821">
                <a:tc>
                  <a:txBody>
                    <a:bodyPr/>
                    <a:lstStyle/>
                    <a:p>
                      <a:endParaRPr lang="fr-FR" dirty="0"/>
                    </a:p>
                  </a:txBody>
                  <a:tcPr/>
                </a:tc>
                <a:tc>
                  <a:txBody>
                    <a:bodyPr/>
                    <a:lstStyle/>
                    <a:p>
                      <a:r>
                        <a:rPr lang="fr-FR" dirty="0"/>
                        <a:t>1972</a:t>
                      </a:r>
                    </a:p>
                  </a:txBody>
                  <a:tcPr/>
                </a:tc>
                <a:tc>
                  <a:txBody>
                    <a:bodyPr/>
                    <a:lstStyle/>
                    <a:p>
                      <a:r>
                        <a:rPr lang="fr-FR" dirty="0"/>
                        <a:t>1980</a:t>
                      </a:r>
                    </a:p>
                  </a:txBody>
                  <a:tcPr/>
                </a:tc>
                <a:tc>
                  <a:txBody>
                    <a:bodyPr/>
                    <a:lstStyle/>
                    <a:p>
                      <a:r>
                        <a:rPr lang="fr-FR" dirty="0"/>
                        <a:t>1990</a:t>
                      </a:r>
                    </a:p>
                  </a:txBody>
                  <a:tcPr/>
                </a:tc>
                <a:tc>
                  <a:txBody>
                    <a:bodyPr/>
                    <a:lstStyle/>
                    <a:p>
                      <a:r>
                        <a:rPr lang="fr-FR" dirty="0"/>
                        <a:t>2000</a:t>
                      </a:r>
                    </a:p>
                  </a:txBody>
                  <a:tcPr/>
                </a:tc>
                <a:tc>
                  <a:txBody>
                    <a:bodyPr/>
                    <a:lstStyle/>
                    <a:p>
                      <a:r>
                        <a:rPr lang="fr-FR" dirty="0"/>
                        <a:t>2010</a:t>
                      </a:r>
                    </a:p>
                  </a:txBody>
                  <a:tcPr/>
                </a:tc>
                <a:tc>
                  <a:txBody>
                    <a:bodyPr/>
                    <a:lstStyle/>
                    <a:p>
                      <a:r>
                        <a:rPr lang="fr-FR" dirty="0"/>
                        <a:t>De nos</a:t>
                      </a:r>
                      <a:r>
                        <a:rPr lang="fr-FR" baseline="0" dirty="0"/>
                        <a:t> jours</a:t>
                      </a:r>
                      <a:endParaRPr lang="fr-FR" dirty="0"/>
                    </a:p>
                  </a:txBody>
                  <a:tcPr/>
                </a:tc>
                <a:extLst>
                  <a:ext uri="{0D108BD9-81ED-4DB2-BD59-A6C34878D82A}">
                    <a16:rowId xmlns:a16="http://schemas.microsoft.com/office/drawing/2014/main" val="10000"/>
                  </a:ext>
                </a:extLst>
              </a:tr>
              <a:tr h="600348">
                <a:tc>
                  <a:txBody>
                    <a:bodyPr/>
                    <a:lstStyle/>
                    <a:p>
                      <a:r>
                        <a:rPr lang="fr-FR" dirty="0"/>
                        <a:t>Temps min d’une coupe</a:t>
                      </a:r>
                    </a:p>
                  </a:txBody>
                  <a:tcPr/>
                </a:tc>
                <a:tc>
                  <a:txBody>
                    <a:bodyPr/>
                    <a:lstStyle/>
                    <a:p>
                      <a:r>
                        <a:rPr lang="fr-FR" dirty="0"/>
                        <a:t>300 s</a:t>
                      </a:r>
                    </a:p>
                  </a:txBody>
                  <a:tcPr/>
                </a:tc>
                <a:tc>
                  <a:txBody>
                    <a:bodyPr/>
                    <a:lstStyle/>
                    <a:p>
                      <a:r>
                        <a:rPr lang="fr-FR" dirty="0"/>
                        <a:t>5-10 s</a:t>
                      </a:r>
                    </a:p>
                  </a:txBody>
                  <a:tcPr/>
                </a:tc>
                <a:tc>
                  <a:txBody>
                    <a:bodyPr/>
                    <a:lstStyle/>
                    <a:p>
                      <a:r>
                        <a:rPr lang="fr-FR" dirty="0"/>
                        <a:t>1-2 s</a:t>
                      </a:r>
                    </a:p>
                  </a:txBody>
                  <a:tcPr/>
                </a:tc>
                <a:tc>
                  <a:txBody>
                    <a:bodyPr/>
                    <a:lstStyle/>
                    <a:p>
                      <a:r>
                        <a:rPr lang="fr-FR" dirty="0"/>
                        <a:t>0,3-1 s</a:t>
                      </a:r>
                    </a:p>
                  </a:txBody>
                  <a:tcPr/>
                </a:tc>
                <a:tc>
                  <a:txBody>
                    <a:bodyPr/>
                    <a:lstStyle/>
                    <a:p>
                      <a:r>
                        <a:rPr lang="fr-FR" dirty="0"/>
                        <a:t>4</a:t>
                      </a:r>
                      <a:r>
                        <a:rPr lang="fr-FR" baseline="0" dirty="0"/>
                        <a:t> tour /s</a:t>
                      </a:r>
                      <a:endParaRPr lang="fr-FR" dirty="0"/>
                    </a:p>
                  </a:txBody>
                  <a:tcPr/>
                </a:tc>
                <a:tc>
                  <a:txBody>
                    <a:bodyPr/>
                    <a:lstStyle/>
                    <a:p>
                      <a:r>
                        <a:rPr lang="fr-FR" dirty="0"/>
                        <a:t>4 tours /s</a:t>
                      </a:r>
                    </a:p>
                  </a:txBody>
                  <a:tcPr/>
                </a:tc>
                <a:extLst>
                  <a:ext uri="{0D108BD9-81ED-4DB2-BD59-A6C34878D82A}">
                    <a16:rowId xmlns:a16="http://schemas.microsoft.com/office/drawing/2014/main" val="10001"/>
                  </a:ext>
                </a:extLst>
              </a:tr>
              <a:tr h="506328">
                <a:tc>
                  <a:txBody>
                    <a:bodyPr/>
                    <a:lstStyle/>
                    <a:p>
                      <a:r>
                        <a:rPr lang="fr-FR" dirty="0"/>
                        <a:t>Données acquises</a:t>
                      </a:r>
                      <a:r>
                        <a:rPr lang="fr-FR" baseline="0" dirty="0"/>
                        <a:t> (360°)</a:t>
                      </a:r>
                      <a:endParaRPr lang="fr-FR" dirty="0"/>
                    </a:p>
                  </a:txBody>
                  <a:tcPr/>
                </a:tc>
                <a:tc>
                  <a:txBody>
                    <a:bodyPr/>
                    <a:lstStyle/>
                    <a:p>
                      <a:r>
                        <a:rPr lang="fr-FR" dirty="0"/>
                        <a:t>57,6 ko</a:t>
                      </a:r>
                    </a:p>
                  </a:txBody>
                  <a:tcPr/>
                </a:tc>
                <a:tc>
                  <a:txBody>
                    <a:bodyPr/>
                    <a:lstStyle/>
                    <a:p>
                      <a:r>
                        <a:rPr lang="fr-FR" dirty="0"/>
                        <a:t>1</a:t>
                      </a:r>
                      <a:r>
                        <a:rPr lang="fr-FR" baseline="0" dirty="0"/>
                        <a:t> Mo</a:t>
                      </a:r>
                      <a:endParaRPr lang="fr-FR" dirty="0"/>
                    </a:p>
                  </a:txBody>
                  <a:tcPr/>
                </a:tc>
                <a:tc>
                  <a:txBody>
                    <a:bodyPr/>
                    <a:lstStyle/>
                    <a:p>
                      <a:r>
                        <a:rPr lang="fr-FR" dirty="0"/>
                        <a:t>2 Mo</a:t>
                      </a:r>
                    </a:p>
                  </a:txBody>
                  <a:tcPr/>
                </a:tc>
                <a:tc>
                  <a:txBody>
                    <a:bodyPr/>
                    <a:lstStyle/>
                    <a:p>
                      <a:r>
                        <a:rPr lang="fr-FR" dirty="0"/>
                        <a:t>42 Mo</a:t>
                      </a:r>
                    </a:p>
                  </a:txBody>
                  <a:tcPr/>
                </a:tc>
                <a:tc>
                  <a:txBody>
                    <a:bodyPr/>
                    <a:lstStyle/>
                    <a:p>
                      <a:r>
                        <a:rPr lang="fr-FR" dirty="0"/>
                        <a:t>Plusieurs</a:t>
                      </a:r>
                      <a:r>
                        <a:rPr lang="fr-FR" baseline="0" dirty="0"/>
                        <a:t> centaine de Mo</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De</a:t>
                      </a:r>
                      <a:r>
                        <a:rPr lang="fr-FR" baseline="0" dirty="0"/>
                        <a:t> l’ordre de Go</a:t>
                      </a:r>
                      <a:endParaRPr lang="fr-FR" dirty="0"/>
                    </a:p>
                  </a:txBody>
                  <a:tcPr/>
                </a:tc>
                <a:extLst>
                  <a:ext uri="{0D108BD9-81ED-4DB2-BD59-A6C34878D82A}">
                    <a16:rowId xmlns:a16="http://schemas.microsoft.com/office/drawing/2014/main" val="10002"/>
                  </a:ext>
                </a:extLst>
              </a:tr>
              <a:tr h="370304">
                <a:tc>
                  <a:txBody>
                    <a:bodyPr/>
                    <a:lstStyle/>
                    <a:p>
                      <a:r>
                        <a:rPr lang="fr-FR" dirty="0"/>
                        <a:t>Données par séquence</a:t>
                      </a:r>
                      <a:r>
                        <a:rPr lang="fr-FR" baseline="0" dirty="0"/>
                        <a:t> (hélice)</a:t>
                      </a:r>
                      <a:endParaRPr lang="fr-FR" dirty="0"/>
                    </a:p>
                  </a:txBody>
                  <a:tcPr/>
                </a:tc>
                <a:tc>
                  <a:txBody>
                    <a:bodyPr/>
                    <a:lstStyle/>
                    <a:p>
                      <a:r>
                        <a:rPr lang="fr-FR" dirty="0"/>
                        <a:t>-</a:t>
                      </a:r>
                    </a:p>
                  </a:txBody>
                  <a:tcPr/>
                </a:tc>
                <a:tc>
                  <a:txBody>
                    <a:bodyPr/>
                    <a:lstStyle/>
                    <a:p>
                      <a:r>
                        <a:rPr lang="fr-FR" dirty="0"/>
                        <a:t>-</a:t>
                      </a:r>
                    </a:p>
                  </a:txBody>
                  <a:tcPr/>
                </a:tc>
                <a:tc>
                  <a:txBody>
                    <a:bodyPr/>
                    <a:lstStyle/>
                    <a:p>
                      <a:r>
                        <a:rPr lang="fr-FR" dirty="0"/>
                        <a:t>24-48 Mo</a:t>
                      </a:r>
                    </a:p>
                  </a:txBody>
                  <a:tcPr/>
                </a:tc>
                <a:tc>
                  <a:txBody>
                    <a:bodyPr/>
                    <a:lstStyle/>
                    <a:p>
                      <a:r>
                        <a:rPr lang="fr-FR" dirty="0"/>
                        <a:t>200-500Mo</a:t>
                      </a:r>
                    </a:p>
                  </a:txBody>
                  <a:tcPr/>
                </a:tc>
                <a:tc>
                  <a:txBody>
                    <a:bodyPr/>
                    <a:lstStyle/>
                    <a:p>
                      <a:r>
                        <a:rPr lang="fr-FR" dirty="0"/>
                        <a:t>1 à 2 Go</a:t>
                      </a:r>
                    </a:p>
                  </a:txBody>
                  <a:tcPr/>
                </a:tc>
                <a:tc>
                  <a:txBody>
                    <a:bodyPr/>
                    <a:lstStyle/>
                    <a:p>
                      <a:r>
                        <a:rPr lang="fr-FR" dirty="0"/>
                        <a:t>32 Go</a:t>
                      </a:r>
                    </a:p>
                  </a:txBody>
                  <a:tcPr/>
                </a:tc>
                <a:extLst>
                  <a:ext uri="{0D108BD9-81ED-4DB2-BD59-A6C34878D82A}">
                    <a16:rowId xmlns:a16="http://schemas.microsoft.com/office/drawing/2014/main" val="10003"/>
                  </a:ext>
                </a:extLst>
              </a:tr>
              <a:tr h="600348">
                <a:tc>
                  <a:txBody>
                    <a:bodyPr/>
                    <a:lstStyle/>
                    <a:p>
                      <a:r>
                        <a:rPr lang="fr-FR" dirty="0"/>
                        <a:t>Taille de la matrice image</a:t>
                      </a:r>
                    </a:p>
                  </a:txBody>
                  <a:tcPr/>
                </a:tc>
                <a:tc>
                  <a:txBody>
                    <a:bodyPr/>
                    <a:lstStyle/>
                    <a:p>
                      <a:r>
                        <a:rPr lang="fr-FR" dirty="0"/>
                        <a:t>80²</a:t>
                      </a:r>
                    </a:p>
                  </a:txBody>
                  <a:tcPr/>
                </a:tc>
                <a:tc>
                  <a:txBody>
                    <a:bodyPr/>
                    <a:lstStyle/>
                    <a:p>
                      <a:r>
                        <a:rPr lang="fr-FR" dirty="0"/>
                        <a:t>256²</a:t>
                      </a:r>
                    </a:p>
                  </a:txBody>
                  <a:tcPr/>
                </a:tc>
                <a:tc>
                  <a:txBody>
                    <a:bodyPr/>
                    <a:lstStyle/>
                    <a:p>
                      <a:r>
                        <a:rPr lang="fr-FR" dirty="0"/>
                        <a:t>512²</a:t>
                      </a:r>
                    </a:p>
                  </a:txBody>
                  <a:tcPr/>
                </a:tc>
                <a:tc>
                  <a:txBody>
                    <a:bodyPr/>
                    <a:lstStyle/>
                    <a:p>
                      <a:r>
                        <a:rPr lang="fr-FR" dirty="0"/>
                        <a:t>512²</a:t>
                      </a:r>
                    </a:p>
                  </a:txBody>
                  <a:tcPr/>
                </a:tc>
                <a:tc>
                  <a:txBody>
                    <a:bodyPr/>
                    <a:lstStyle/>
                    <a:p>
                      <a:r>
                        <a:rPr lang="fr-FR" dirty="0"/>
                        <a:t>1024 ²</a:t>
                      </a:r>
                    </a:p>
                  </a:txBody>
                  <a:tcPr/>
                </a:tc>
                <a:tc>
                  <a:txBody>
                    <a:bodyPr/>
                    <a:lstStyle/>
                    <a:p>
                      <a:r>
                        <a:rPr lang="fr-FR" dirty="0"/>
                        <a:t>1024²</a:t>
                      </a:r>
                    </a:p>
                  </a:txBody>
                  <a:tcPr/>
                </a:tc>
                <a:extLst>
                  <a:ext uri="{0D108BD9-81ED-4DB2-BD59-A6C34878D82A}">
                    <a16:rowId xmlns:a16="http://schemas.microsoft.com/office/drawing/2014/main" val="10004"/>
                  </a:ext>
                </a:extLst>
              </a:tr>
              <a:tr h="600348">
                <a:tc>
                  <a:txBody>
                    <a:bodyPr/>
                    <a:lstStyle/>
                    <a:p>
                      <a:r>
                        <a:rPr lang="fr-FR" dirty="0"/>
                        <a:t>Puissance (générateur)</a:t>
                      </a:r>
                    </a:p>
                  </a:txBody>
                  <a:tcPr/>
                </a:tc>
                <a:tc>
                  <a:txBody>
                    <a:bodyPr/>
                    <a:lstStyle/>
                    <a:p>
                      <a:r>
                        <a:rPr lang="fr-FR" dirty="0"/>
                        <a:t>2 kW</a:t>
                      </a:r>
                    </a:p>
                  </a:txBody>
                  <a:tcPr/>
                </a:tc>
                <a:tc>
                  <a:txBody>
                    <a:bodyPr/>
                    <a:lstStyle/>
                    <a:p>
                      <a:r>
                        <a:rPr lang="fr-FR" dirty="0"/>
                        <a:t>10 kW</a:t>
                      </a:r>
                    </a:p>
                  </a:txBody>
                  <a:tcPr/>
                </a:tc>
                <a:tc>
                  <a:txBody>
                    <a:bodyPr/>
                    <a:lstStyle/>
                    <a:p>
                      <a:r>
                        <a:rPr lang="fr-FR" dirty="0"/>
                        <a:t>40 kW</a:t>
                      </a:r>
                    </a:p>
                  </a:txBody>
                  <a:tcPr/>
                </a:tc>
                <a:tc>
                  <a:txBody>
                    <a:bodyPr/>
                    <a:lstStyle/>
                    <a:p>
                      <a:r>
                        <a:rPr lang="fr-FR" dirty="0"/>
                        <a:t>60 kW</a:t>
                      </a:r>
                    </a:p>
                  </a:txBody>
                  <a:tcPr/>
                </a:tc>
                <a:tc>
                  <a:txBody>
                    <a:bodyPr/>
                    <a:lstStyle/>
                    <a:p>
                      <a:r>
                        <a:rPr lang="fr-FR" dirty="0"/>
                        <a:t>80 kW</a:t>
                      </a:r>
                    </a:p>
                  </a:txBody>
                  <a:tcPr/>
                </a:tc>
                <a:tc>
                  <a:txBody>
                    <a:bodyPr/>
                    <a:lstStyle/>
                    <a:p>
                      <a:r>
                        <a:rPr lang="fr-FR" dirty="0"/>
                        <a:t>100 kW</a:t>
                      </a:r>
                    </a:p>
                  </a:txBody>
                  <a:tcPr/>
                </a:tc>
                <a:extLst>
                  <a:ext uri="{0D108BD9-81ED-4DB2-BD59-A6C34878D82A}">
                    <a16:rowId xmlns:a16="http://schemas.microsoft.com/office/drawing/2014/main" val="10005"/>
                  </a:ext>
                </a:extLst>
              </a:tr>
              <a:tr h="600348">
                <a:tc>
                  <a:txBody>
                    <a:bodyPr/>
                    <a:lstStyle/>
                    <a:p>
                      <a:r>
                        <a:rPr lang="fr-FR" dirty="0"/>
                        <a:t>Epaisseur de coupe</a:t>
                      </a:r>
                    </a:p>
                  </a:txBody>
                  <a:tcPr/>
                </a:tc>
                <a:tc>
                  <a:txBody>
                    <a:bodyPr/>
                    <a:lstStyle/>
                    <a:p>
                      <a:r>
                        <a:rPr lang="fr-FR" dirty="0"/>
                        <a:t>13 mm</a:t>
                      </a:r>
                    </a:p>
                  </a:txBody>
                  <a:tcPr/>
                </a:tc>
                <a:tc>
                  <a:txBody>
                    <a:bodyPr/>
                    <a:lstStyle/>
                    <a:p>
                      <a:r>
                        <a:rPr lang="fr-FR" dirty="0"/>
                        <a:t>2-10 mm</a:t>
                      </a:r>
                    </a:p>
                  </a:txBody>
                  <a:tcPr/>
                </a:tc>
                <a:tc>
                  <a:txBody>
                    <a:bodyPr/>
                    <a:lstStyle/>
                    <a:p>
                      <a:r>
                        <a:rPr lang="fr-FR" dirty="0"/>
                        <a:t>1-10 mm</a:t>
                      </a:r>
                    </a:p>
                  </a:txBody>
                  <a:tcPr/>
                </a:tc>
                <a:tc>
                  <a:txBody>
                    <a:bodyPr/>
                    <a:lstStyle/>
                    <a:p>
                      <a:r>
                        <a:rPr lang="fr-FR" dirty="0"/>
                        <a:t>0,5-5 mm</a:t>
                      </a:r>
                    </a:p>
                  </a:txBody>
                  <a:tcPr/>
                </a:tc>
                <a:tc>
                  <a:txBody>
                    <a:bodyPr/>
                    <a:lstStyle/>
                    <a:p>
                      <a:r>
                        <a:rPr lang="fr-FR" dirty="0"/>
                        <a:t>&gt; 0,5 mm</a:t>
                      </a:r>
                    </a:p>
                  </a:txBody>
                  <a:tcPr/>
                </a:tc>
                <a:tc>
                  <a:txBody>
                    <a:bodyPr/>
                    <a:lstStyle/>
                    <a:p>
                      <a:r>
                        <a:rPr lang="fr-FR" dirty="0"/>
                        <a:t>&gt;</a:t>
                      </a:r>
                      <a:r>
                        <a:rPr lang="fr-FR" baseline="0" dirty="0"/>
                        <a:t> 0,5 mm</a:t>
                      </a:r>
                      <a:endParaRPr lang="fr-FR"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329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Composition</a:t>
            </a:r>
          </a:p>
        </p:txBody>
      </p:sp>
      <p:pic>
        <p:nvPicPr>
          <p:cNvPr id="3" name="Image 2"/>
          <p:cNvPicPr>
            <a:picLocks noChangeAspect="1"/>
          </p:cNvPicPr>
          <p:nvPr/>
        </p:nvPicPr>
        <p:blipFill>
          <a:blip r:embed="rId2"/>
          <a:stretch>
            <a:fillRect/>
          </a:stretch>
        </p:blipFill>
        <p:spPr>
          <a:xfrm>
            <a:off x="2657785" y="1844727"/>
            <a:ext cx="6873255" cy="5020575"/>
          </a:xfrm>
          <a:prstGeom prst="rect">
            <a:avLst/>
          </a:prstGeom>
        </p:spPr>
      </p:pic>
    </p:spTree>
    <p:extLst>
      <p:ext uri="{BB962C8B-B14F-4D97-AF65-F5344CB8AC3E}">
        <p14:creationId xmlns:p14="http://schemas.microsoft.com/office/powerpoint/2010/main" val="165379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p:txBody>
          <a:bodyPr/>
          <a:lstStyle/>
          <a:p>
            <a:pPr algn="just"/>
            <a:r>
              <a:rPr lang="fr-FR" dirty="0"/>
              <a:t>De  1898 à 1920</a:t>
            </a:r>
          </a:p>
          <a:p>
            <a:pPr lvl="1" algn="just"/>
            <a:r>
              <a:rPr lang="fr-FR" dirty="0"/>
              <a:t>Apparition des premières curiethérapie, toujours utilisé à ce jour</a:t>
            </a:r>
          </a:p>
        </p:txBody>
      </p:sp>
      <p:pic>
        <p:nvPicPr>
          <p:cNvPr id="3074" name="Picture 2" descr="RÃ©sultat de recherche d'images pour &quot;curiethÃ©rapie&quot;">
            <a:extLst>
              <a:ext uri="{FF2B5EF4-FFF2-40B4-BE49-F238E27FC236}">
                <a16:creationId xmlns:a16="http://schemas.microsoft.com/office/drawing/2014/main" id="{9D7BAA18-DB52-4697-9287-ADCA91A470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228" y="2900218"/>
            <a:ext cx="7154018" cy="310007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B67DCA7E-0E90-4753-BA2B-0815E8ED8BEB}"/>
              </a:ext>
            </a:extLst>
          </p:cNvPr>
          <p:cNvPicPr>
            <a:picLocks noChangeAspect="1"/>
          </p:cNvPicPr>
          <p:nvPr/>
        </p:nvPicPr>
        <p:blipFill>
          <a:blip r:embed="rId3"/>
          <a:stretch>
            <a:fillRect/>
          </a:stretch>
        </p:blipFill>
        <p:spPr>
          <a:xfrm>
            <a:off x="477788" y="2804163"/>
            <a:ext cx="3477152" cy="3368036"/>
          </a:xfrm>
          <a:prstGeom prst="rect">
            <a:avLst/>
          </a:prstGeom>
        </p:spPr>
      </p:pic>
    </p:spTree>
    <p:extLst>
      <p:ext uri="{BB962C8B-B14F-4D97-AF65-F5344CB8AC3E}">
        <p14:creationId xmlns:p14="http://schemas.microsoft.com/office/powerpoint/2010/main" val="312910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Composition de la </a:t>
            </a:r>
            <a:r>
              <a:rPr lang="fr-FR" dirty="0" err="1"/>
              <a:t>Gantry</a:t>
            </a:r>
            <a:endParaRPr lang="fr-FR" dirty="0"/>
          </a:p>
        </p:txBody>
      </p:sp>
      <p:pic>
        <p:nvPicPr>
          <p:cNvPr id="3" name="Image 2"/>
          <p:cNvPicPr>
            <a:picLocks noChangeAspect="1"/>
          </p:cNvPicPr>
          <p:nvPr/>
        </p:nvPicPr>
        <p:blipFill>
          <a:blip r:embed="rId2"/>
          <a:stretch>
            <a:fillRect/>
          </a:stretch>
        </p:blipFill>
        <p:spPr>
          <a:xfrm>
            <a:off x="2304191" y="1988840"/>
            <a:ext cx="7580443" cy="4807655"/>
          </a:xfrm>
          <a:prstGeom prst="rect">
            <a:avLst/>
          </a:prstGeom>
        </p:spPr>
      </p:pic>
    </p:spTree>
    <p:extLst>
      <p:ext uri="{BB962C8B-B14F-4D97-AF65-F5344CB8AC3E}">
        <p14:creationId xmlns:p14="http://schemas.microsoft.com/office/powerpoint/2010/main" val="82105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Tube </a:t>
            </a:r>
            <a:r>
              <a:rPr lang="fr-FR" dirty="0" err="1"/>
              <a:t>Rx</a:t>
            </a:r>
            <a:r>
              <a:rPr lang="fr-FR" dirty="0"/>
              <a:t> et Détection</a:t>
            </a:r>
          </a:p>
        </p:txBody>
      </p:sp>
      <p:pic>
        <p:nvPicPr>
          <p:cNvPr id="3" name="Image 2"/>
          <p:cNvPicPr>
            <a:picLocks noChangeAspect="1"/>
          </p:cNvPicPr>
          <p:nvPr/>
        </p:nvPicPr>
        <p:blipFill>
          <a:blip r:embed="rId2"/>
          <a:stretch>
            <a:fillRect/>
          </a:stretch>
        </p:blipFill>
        <p:spPr>
          <a:xfrm>
            <a:off x="4091094" y="1752600"/>
            <a:ext cx="4006637" cy="5003737"/>
          </a:xfrm>
          <a:prstGeom prst="rect">
            <a:avLst/>
          </a:prstGeom>
        </p:spPr>
      </p:pic>
    </p:spTree>
    <p:extLst>
      <p:ext uri="{BB962C8B-B14F-4D97-AF65-F5344CB8AC3E}">
        <p14:creationId xmlns:p14="http://schemas.microsoft.com/office/powerpoint/2010/main" val="182364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Tube </a:t>
            </a:r>
            <a:r>
              <a:rPr lang="fr-FR" dirty="0" err="1"/>
              <a:t>Rx</a:t>
            </a:r>
            <a:r>
              <a:rPr lang="fr-FR" dirty="0"/>
              <a:t> et Détecteur</a:t>
            </a:r>
          </a:p>
        </p:txBody>
      </p:sp>
      <p:pic>
        <p:nvPicPr>
          <p:cNvPr id="3" name="Image 2"/>
          <p:cNvPicPr>
            <a:picLocks noChangeAspect="1"/>
          </p:cNvPicPr>
          <p:nvPr/>
        </p:nvPicPr>
        <p:blipFill>
          <a:blip r:embed="rId2"/>
          <a:stretch>
            <a:fillRect/>
          </a:stretch>
        </p:blipFill>
        <p:spPr>
          <a:xfrm>
            <a:off x="2074299" y="1752600"/>
            <a:ext cx="8040228" cy="5040551"/>
          </a:xfrm>
          <a:prstGeom prst="rect">
            <a:avLst/>
          </a:prstGeom>
        </p:spPr>
      </p:pic>
    </p:spTree>
    <p:extLst>
      <p:ext uri="{BB962C8B-B14F-4D97-AF65-F5344CB8AC3E}">
        <p14:creationId xmlns:p14="http://schemas.microsoft.com/office/powerpoint/2010/main" val="90709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Mono et Multi barrettes</a:t>
            </a:r>
          </a:p>
        </p:txBody>
      </p:sp>
      <p:pic>
        <p:nvPicPr>
          <p:cNvPr id="6" name="Image 5"/>
          <p:cNvPicPr>
            <a:picLocks noChangeAspect="1"/>
          </p:cNvPicPr>
          <p:nvPr/>
        </p:nvPicPr>
        <p:blipFill>
          <a:blip r:embed="rId2"/>
          <a:stretch>
            <a:fillRect/>
          </a:stretch>
        </p:blipFill>
        <p:spPr>
          <a:xfrm>
            <a:off x="1522413" y="2204864"/>
            <a:ext cx="2484021" cy="4149080"/>
          </a:xfrm>
          <a:prstGeom prst="rect">
            <a:avLst/>
          </a:prstGeom>
        </p:spPr>
      </p:pic>
      <p:pic>
        <p:nvPicPr>
          <p:cNvPr id="7" name="Image 6"/>
          <p:cNvPicPr>
            <a:picLocks noChangeAspect="1"/>
          </p:cNvPicPr>
          <p:nvPr/>
        </p:nvPicPr>
        <p:blipFill>
          <a:blip r:embed="rId3"/>
          <a:stretch>
            <a:fillRect/>
          </a:stretch>
        </p:blipFill>
        <p:spPr>
          <a:xfrm>
            <a:off x="6382444" y="2204864"/>
            <a:ext cx="4717412" cy="4169568"/>
          </a:xfrm>
          <a:prstGeom prst="rect">
            <a:avLst/>
          </a:prstGeom>
        </p:spPr>
      </p:pic>
    </p:spTree>
    <p:extLst>
      <p:ext uri="{BB962C8B-B14F-4D97-AF65-F5344CB8AC3E}">
        <p14:creationId xmlns:p14="http://schemas.microsoft.com/office/powerpoint/2010/main" val="14539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Mono et Multi barrettes</a:t>
            </a:r>
          </a:p>
        </p:txBody>
      </p:sp>
      <p:pic>
        <p:nvPicPr>
          <p:cNvPr id="3" name="Image 2"/>
          <p:cNvPicPr>
            <a:picLocks noChangeAspect="1"/>
          </p:cNvPicPr>
          <p:nvPr/>
        </p:nvPicPr>
        <p:blipFill>
          <a:blip r:embed="rId2"/>
          <a:stretch>
            <a:fillRect/>
          </a:stretch>
        </p:blipFill>
        <p:spPr>
          <a:xfrm>
            <a:off x="6598468" y="1951189"/>
            <a:ext cx="4916896" cy="4886730"/>
          </a:xfrm>
          <a:prstGeom prst="rect">
            <a:avLst/>
          </a:prstGeom>
        </p:spPr>
      </p:pic>
      <p:sp>
        <p:nvSpPr>
          <p:cNvPr id="4" name="Espace réservé du contenu 3"/>
          <p:cNvSpPr txBox="1">
            <a:spLocks/>
          </p:cNvSpPr>
          <p:nvPr/>
        </p:nvSpPr>
        <p:spPr>
          <a:xfrm>
            <a:off x="1522413" y="1904999"/>
            <a:ext cx="4644007"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Plus le nombre de barrettes de détecteurs est élevé et moins il y a de rotation a réaliser pour un même examen avec les mêmes paramètres d’acquisition</a:t>
            </a:r>
          </a:p>
          <a:p>
            <a:pPr lvl="1" algn="just"/>
            <a:r>
              <a:rPr lang="fr-FR" dirty="0"/>
              <a:t>Amélioration de la qualité de l’image par la possibilité d’utiliser les différentes barrettes pour la reconstruction d’une image</a:t>
            </a:r>
          </a:p>
          <a:p>
            <a:pPr lvl="1" algn="just"/>
            <a:endParaRPr lang="fr-FR" dirty="0"/>
          </a:p>
        </p:txBody>
      </p:sp>
    </p:spTree>
    <p:extLst>
      <p:ext uri="{BB962C8B-B14F-4D97-AF65-F5344CB8AC3E}">
        <p14:creationId xmlns:p14="http://schemas.microsoft.com/office/powerpoint/2010/main" val="407903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Epaisseur de coupe</a:t>
            </a:r>
          </a:p>
        </p:txBody>
      </p:sp>
      <p:pic>
        <p:nvPicPr>
          <p:cNvPr id="3" name="Image 2"/>
          <p:cNvPicPr>
            <a:picLocks noChangeAspect="1"/>
          </p:cNvPicPr>
          <p:nvPr/>
        </p:nvPicPr>
        <p:blipFill>
          <a:blip r:embed="rId2"/>
          <a:stretch>
            <a:fillRect/>
          </a:stretch>
        </p:blipFill>
        <p:spPr>
          <a:xfrm>
            <a:off x="2455798" y="1843051"/>
            <a:ext cx="7277229" cy="5030567"/>
          </a:xfrm>
          <a:prstGeom prst="rect">
            <a:avLst/>
          </a:prstGeom>
        </p:spPr>
      </p:pic>
    </p:spTree>
    <p:extLst>
      <p:ext uri="{BB962C8B-B14F-4D97-AF65-F5344CB8AC3E}">
        <p14:creationId xmlns:p14="http://schemas.microsoft.com/office/powerpoint/2010/main" val="48717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Slip Rings</a:t>
            </a:r>
          </a:p>
        </p:txBody>
      </p:sp>
      <p:pic>
        <p:nvPicPr>
          <p:cNvPr id="3" name="Image 2"/>
          <p:cNvPicPr>
            <a:picLocks noChangeAspect="1"/>
          </p:cNvPicPr>
          <p:nvPr/>
        </p:nvPicPr>
        <p:blipFill>
          <a:blip r:embed="rId2"/>
          <a:stretch>
            <a:fillRect/>
          </a:stretch>
        </p:blipFill>
        <p:spPr>
          <a:xfrm>
            <a:off x="2710036" y="1988840"/>
            <a:ext cx="5890359" cy="4724559"/>
          </a:xfrm>
          <a:prstGeom prst="rect">
            <a:avLst/>
          </a:prstGeom>
        </p:spPr>
      </p:pic>
    </p:spTree>
    <p:extLst>
      <p:ext uri="{BB962C8B-B14F-4D97-AF65-F5344CB8AC3E}">
        <p14:creationId xmlns:p14="http://schemas.microsoft.com/office/powerpoint/2010/main" val="16658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Slip Rings</a:t>
            </a:r>
          </a:p>
        </p:txBody>
      </p:sp>
      <p:pic>
        <p:nvPicPr>
          <p:cNvPr id="3" name="Image 2"/>
          <p:cNvPicPr>
            <a:picLocks noChangeAspect="1"/>
          </p:cNvPicPr>
          <p:nvPr/>
        </p:nvPicPr>
        <p:blipFill>
          <a:blip r:embed="rId2"/>
          <a:stretch>
            <a:fillRect/>
          </a:stretch>
        </p:blipFill>
        <p:spPr>
          <a:xfrm>
            <a:off x="909836" y="2204864"/>
            <a:ext cx="4050043" cy="2880320"/>
          </a:xfrm>
          <a:prstGeom prst="rect">
            <a:avLst/>
          </a:prstGeom>
        </p:spPr>
      </p:pic>
      <p:pic>
        <p:nvPicPr>
          <p:cNvPr id="4" name="Image 3"/>
          <p:cNvPicPr>
            <a:picLocks noChangeAspect="1"/>
          </p:cNvPicPr>
          <p:nvPr/>
        </p:nvPicPr>
        <p:blipFill>
          <a:blip r:embed="rId3"/>
          <a:stretch>
            <a:fillRect/>
          </a:stretch>
        </p:blipFill>
        <p:spPr>
          <a:xfrm>
            <a:off x="5806380" y="2204864"/>
            <a:ext cx="4659548" cy="3454134"/>
          </a:xfrm>
          <a:prstGeom prst="rect">
            <a:avLst/>
          </a:prstGeom>
        </p:spPr>
      </p:pic>
    </p:spTree>
    <p:extLst>
      <p:ext uri="{BB962C8B-B14F-4D97-AF65-F5344CB8AC3E}">
        <p14:creationId xmlns:p14="http://schemas.microsoft.com/office/powerpoint/2010/main" val="177556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Reconstruction des images</a:t>
            </a:r>
          </a:p>
        </p:txBody>
      </p:sp>
      <p:sp>
        <p:nvSpPr>
          <p:cNvPr id="4" name="Espace réservé du contenu 3"/>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endParaRPr lang="fr-FR" dirty="0"/>
          </a:p>
        </p:txBody>
      </p:sp>
      <p:sp>
        <p:nvSpPr>
          <p:cNvPr id="8" name="Cube 7"/>
          <p:cNvSpPr/>
          <p:nvPr/>
        </p:nvSpPr>
        <p:spPr>
          <a:xfrm>
            <a:off x="2710036" y="3717032"/>
            <a:ext cx="792088"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ube 8"/>
          <p:cNvSpPr/>
          <p:nvPr/>
        </p:nvSpPr>
        <p:spPr>
          <a:xfrm>
            <a:off x="3286100" y="3717032"/>
            <a:ext cx="792088"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Cube 9"/>
          <p:cNvSpPr/>
          <p:nvPr/>
        </p:nvSpPr>
        <p:spPr>
          <a:xfrm>
            <a:off x="2710036" y="3068960"/>
            <a:ext cx="792088"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Cube 10"/>
          <p:cNvSpPr/>
          <p:nvPr/>
        </p:nvSpPr>
        <p:spPr>
          <a:xfrm>
            <a:off x="3286100" y="3068960"/>
            <a:ext cx="792088"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2927774" y="2608459"/>
            <a:ext cx="216024" cy="432048"/>
          </a:xfrm>
          <a:prstGeom prst="down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3574132" y="2608459"/>
            <a:ext cx="216024" cy="432048"/>
          </a:xfrm>
          <a:prstGeom prst="down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rot="16200000">
            <a:off x="2349996" y="3368108"/>
            <a:ext cx="216024" cy="432048"/>
          </a:xfrm>
          <a:prstGeom prst="down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bas 14"/>
          <p:cNvSpPr/>
          <p:nvPr/>
        </p:nvSpPr>
        <p:spPr>
          <a:xfrm rot="16200000">
            <a:off x="2349996" y="4029441"/>
            <a:ext cx="216024" cy="432048"/>
          </a:xfrm>
          <a:prstGeom prst="down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e bas 15"/>
          <p:cNvSpPr/>
          <p:nvPr/>
        </p:nvSpPr>
        <p:spPr>
          <a:xfrm rot="16200000">
            <a:off x="4292498" y="3368109"/>
            <a:ext cx="147444" cy="432048"/>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bas 16"/>
          <p:cNvSpPr/>
          <p:nvPr/>
        </p:nvSpPr>
        <p:spPr>
          <a:xfrm rot="16200000">
            <a:off x="4292498" y="3995152"/>
            <a:ext cx="147444" cy="432048"/>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bas 17"/>
          <p:cNvSpPr/>
          <p:nvPr/>
        </p:nvSpPr>
        <p:spPr>
          <a:xfrm>
            <a:off x="3530974" y="4609581"/>
            <a:ext cx="151170" cy="426502"/>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vers le bas 18"/>
          <p:cNvSpPr/>
          <p:nvPr/>
        </p:nvSpPr>
        <p:spPr>
          <a:xfrm>
            <a:off x="2927774" y="4609581"/>
            <a:ext cx="144016" cy="432048"/>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2788025" y="5023212"/>
            <a:ext cx="415498" cy="341632"/>
          </a:xfrm>
          <a:prstGeom prst="rect">
            <a:avLst/>
          </a:prstGeom>
          <a:noFill/>
        </p:spPr>
        <p:txBody>
          <a:bodyPr wrap="none" rtlCol="0">
            <a:spAutoFit/>
          </a:bodyPr>
          <a:lstStyle/>
          <a:p>
            <a:pPr>
              <a:lnSpc>
                <a:spcPct val="90000"/>
              </a:lnSpc>
            </a:pPr>
            <a:r>
              <a:rPr lang="fr-FR" dirty="0"/>
              <a:t>N</a:t>
            </a:r>
            <a:r>
              <a:rPr lang="fr-FR" baseline="-25000" dirty="0"/>
              <a:t>3</a:t>
            </a:r>
          </a:p>
        </p:txBody>
      </p:sp>
      <p:sp>
        <p:nvSpPr>
          <p:cNvPr id="20" name="ZoneTexte 19"/>
          <p:cNvSpPr txBox="1"/>
          <p:nvPr/>
        </p:nvSpPr>
        <p:spPr>
          <a:xfrm>
            <a:off x="3470387" y="2189734"/>
            <a:ext cx="423514" cy="341632"/>
          </a:xfrm>
          <a:prstGeom prst="rect">
            <a:avLst/>
          </a:prstGeom>
          <a:noFill/>
        </p:spPr>
        <p:txBody>
          <a:bodyPr wrap="none" rtlCol="0">
            <a:spAutoFit/>
          </a:bodyPr>
          <a:lstStyle/>
          <a:p>
            <a:pPr>
              <a:lnSpc>
                <a:spcPct val="90000"/>
              </a:lnSpc>
            </a:pPr>
            <a:r>
              <a:rPr lang="fr-FR" dirty="0"/>
              <a:t>N</a:t>
            </a:r>
            <a:r>
              <a:rPr lang="fr-FR" baseline="-25000" dirty="0"/>
              <a:t>0</a:t>
            </a:r>
          </a:p>
        </p:txBody>
      </p:sp>
      <p:sp>
        <p:nvSpPr>
          <p:cNvPr id="21" name="ZoneTexte 20"/>
          <p:cNvSpPr txBox="1"/>
          <p:nvPr/>
        </p:nvSpPr>
        <p:spPr>
          <a:xfrm>
            <a:off x="1818469" y="3413316"/>
            <a:ext cx="423514" cy="341632"/>
          </a:xfrm>
          <a:prstGeom prst="rect">
            <a:avLst/>
          </a:prstGeom>
          <a:noFill/>
        </p:spPr>
        <p:txBody>
          <a:bodyPr wrap="none" rtlCol="0">
            <a:spAutoFit/>
          </a:bodyPr>
          <a:lstStyle/>
          <a:p>
            <a:pPr>
              <a:lnSpc>
                <a:spcPct val="90000"/>
              </a:lnSpc>
            </a:pPr>
            <a:r>
              <a:rPr lang="fr-FR" dirty="0"/>
              <a:t>N</a:t>
            </a:r>
            <a:r>
              <a:rPr lang="fr-FR" baseline="-25000" dirty="0"/>
              <a:t>0</a:t>
            </a:r>
          </a:p>
        </p:txBody>
      </p:sp>
      <p:sp>
        <p:nvSpPr>
          <p:cNvPr id="22" name="ZoneTexte 21"/>
          <p:cNvSpPr txBox="1"/>
          <p:nvPr/>
        </p:nvSpPr>
        <p:spPr>
          <a:xfrm>
            <a:off x="1840739" y="4114082"/>
            <a:ext cx="423514" cy="341632"/>
          </a:xfrm>
          <a:prstGeom prst="rect">
            <a:avLst/>
          </a:prstGeom>
          <a:noFill/>
        </p:spPr>
        <p:txBody>
          <a:bodyPr wrap="none" rtlCol="0">
            <a:spAutoFit/>
          </a:bodyPr>
          <a:lstStyle/>
          <a:p>
            <a:pPr>
              <a:lnSpc>
                <a:spcPct val="90000"/>
              </a:lnSpc>
            </a:pPr>
            <a:r>
              <a:rPr lang="fr-FR" dirty="0"/>
              <a:t>N</a:t>
            </a:r>
            <a:r>
              <a:rPr lang="fr-FR" baseline="-25000" dirty="0"/>
              <a:t>0</a:t>
            </a:r>
          </a:p>
        </p:txBody>
      </p:sp>
      <p:sp>
        <p:nvSpPr>
          <p:cNvPr id="23" name="ZoneTexte 22"/>
          <p:cNvSpPr txBox="1"/>
          <p:nvPr/>
        </p:nvSpPr>
        <p:spPr>
          <a:xfrm>
            <a:off x="2824029" y="2217608"/>
            <a:ext cx="423514" cy="341632"/>
          </a:xfrm>
          <a:prstGeom prst="rect">
            <a:avLst/>
          </a:prstGeom>
          <a:noFill/>
        </p:spPr>
        <p:txBody>
          <a:bodyPr wrap="none" rtlCol="0">
            <a:spAutoFit/>
          </a:bodyPr>
          <a:lstStyle/>
          <a:p>
            <a:pPr>
              <a:lnSpc>
                <a:spcPct val="90000"/>
              </a:lnSpc>
            </a:pPr>
            <a:r>
              <a:rPr lang="fr-FR" dirty="0"/>
              <a:t>N</a:t>
            </a:r>
            <a:r>
              <a:rPr lang="fr-FR" baseline="-25000" dirty="0"/>
              <a:t>0</a:t>
            </a:r>
          </a:p>
        </p:txBody>
      </p:sp>
      <p:sp>
        <p:nvSpPr>
          <p:cNvPr id="24" name="ZoneTexte 23"/>
          <p:cNvSpPr txBox="1"/>
          <p:nvPr/>
        </p:nvSpPr>
        <p:spPr>
          <a:xfrm>
            <a:off x="3394802" y="5058384"/>
            <a:ext cx="425116" cy="341632"/>
          </a:xfrm>
          <a:prstGeom prst="rect">
            <a:avLst/>
          </a:prstGeom>
          <a:noFill/>
        </p:spPr>
        <p:txBody>
          <a:bodyPr wrap="none" rtlCol="0">
            <a:spAutoFit/>
          </a:bodyPr>
          <a:lstStyle/>
          <a:p>
            <a:pPr>
              <a:lnSpc>
                <a:spcPct val="90000"/>
              </a:lnSpc>
            </a:pPr>
            <a:r>
              <a:rPr lang="fr-FR" dirty="0"/>
              <a:t>N</a:t>
            </a:r>
            <a:r>
              <a:rPr lang="fr-FR" baseline="-25000" dirty="0"/>
              <a:t>4</a:t>
            </a:r>
          </a:p>
        </p:txBody>
      </p:sp>
      <p:sp>
        <p:nvSpPr>
          <p:cNvPr id="25" name="ZoneTexte 24"/>
          <p:cNvSpPr txBox="1"/>
          <p:nvPr/>
        </p:nvSpPr>
        <p:spPr>
          <a:xfrm>
            <a:off x="4572332" y="3417012"/>
            <a:ext cx="413896" cy="341632"/>
          </a:xfrm>
          <a:prstGeom prst="rect">
            <a:avLst/>
          </a:prstGeom>
          <a:noFill/>
        </p:spPr>
        <p:txBody>
          <a:bodyPr wrap="none" rtlCol="0">
            <a:spAutoFit/>
          </a:bodyPr>
          <a:lstStyle/>
          <a:p>
            <a:pPr>
              <a:lnSpc>
                <a:spcPct val="90000"/>
              </a:lnSpc>
            </a:pPr>
            <a:r>
              <a:rPr lang="fr-FR" dirty="0"/>
              <a:t>N</a:t>
            </a:r>
            <a:r>
              <a:rPr lang="fr-FR" baseline="-25000" dirty="0"/>
              <a:t>1</a:t>
            </a:r>
          </a:p>
        </p:txBody>
      </p:sp>
      <p:sp>
        <p:nvSpPr>
          <p:cNvPr id="26" name="ZoneTexte 25"/>
          <p:cNvSpPr txBox="1"/>
          <p:nvPr/>
        </p:nvSpPr>
        <p:spPr>
          <a:xfrm>
            <a:off x="4572714" y="4040360"/>
            <a:ext cx="423514" cy="341632"/>
          </a:xfrm>
          <a:prstGeom prst="rect">
            <a:avLst/>
          </a:prstGeom>
          <a:noFill/>
        </p:spPr>
        <p:txBody>
          <a:bodyPr wrap="none" rtlCol="0">
            <a:spAutoFit/>
          </a:bodyPr>
          <a:lstStyle/>
          <a:p>
            <a:pPr>
              <a:lnSpc>
                <a:spcPct val="90000"/>
              </a:lnSpc>
            </a:pPr>
            <a:r>
              <a:rPr lang="fr-FR" dirty="0"/>
              <a:t>N</a:t>
            </a:r>
            <a:r>
              <a:rPr lang="fr-FR" baseline="-25000" dirty="0"/>
              <a:t>2</a:t>
            </a:r>
          </a:p>
        </p:txBody>
      </p:sp>
      <p:sp>
        <p:nvSpPr>
          <p:cNvPr id="27" name="ZoneTexte 26"/>
          <p:cNvSpPr txBox="1"/>
          <p:nvPr/>
        </p:nvSpPr>
        <p:spPr>
          <a:xfrm>
            <a:off x="6742484" y="2940966"/>
            <a:ext cx="2882520" cy="2160591"/>
          </a:xfrm>
          <a:prstGeom prst="rect">
            <a:avLst/>
          </a:prstGeom>
          <a:noFill/>
        </p:spPr>
        <p:txBody>
          <a:bodyPr wrap="none" rtlCol="0">
            <a:spAutoFit/>
          </a:bodyPr>
          <a:lstStyle/>
          <a:p>
            <a:pPr>
              <a:lnSpc>
                <a:spcPct val="90000"/>
              </a:lnSpc>
            </a:pPr>
            <a:r>
              <a:rPr lang="fr-FR" sz="3200" dirty="0"/>
              <a:t>N</a:t>
            </a:r>
            <a:r>
              <a:rPr lang="fr-FR" sz="3200" baseline="-25000" dirty="0"/>
              <a:t>1 </a:t>
            </a:r>
            <a:r>
              <a:rPr lang="fr-FR" sz="3200" dirty="0"/>
              <a:t>= N0.e</a:t>
            </a:r>
            <a:r>
              <a:rPr lang="fr-FR" sz="3200" baseline="30000" dirty="0"/>
              <a:t>-(µ1+µ2)x</a:t>
            </a:r>
          </a:p>
          <a:p>
            <a:pPr>
              <a:lnSpc>
                <a:spcPct val="90000"/>
              </a:lnSpc>
            </a:pPr>
            <a:r>
              <a:rPr lang="fr-FR" sz="3200" dirty="0"/>
              <a:t>N</a:t>
            </a:r>
            <a:r>
              <a:rPr lang="fr-FR" sz="3200" baseline="-25000" dirty="0"/>
              <a:t>2 </a:t>
            </a:r>
            <a:r>
              <a:rPr lang="fr-FR" sz="3200" dirty="0"/>
              <a:t>= N0.e</a:t>
            </a:r>
            <a:r>
              <a:rPr lang="fr-FR" sz="3200" baseline="30000" dirty="0"/>
              <a:t>-(µ3+µ4)x</a:t>
            </a:r>
          </a:p>
          <a:p>
            <a:pPr>
              <a:lnSpc>
                <a:spcPct val="90000"/>
              </a:lnSpc>
            </a:pPr>
            <a:r>
              <a:rPr lang="fr-FR" sz="3200" dirty="0"/>
              <a:t>N</a:t>
            </a:r>
            <a:r>
              <a:rPr lang="fr-FR" sz="3200" baseline="-25000" dirty="0"/>
              <a:t>3 </a:t>
            </a:r>
            <a:r>
              <a:rPr lang="fr-FR" sz="3200" dirty="0"/>
              <a:t>= N0.e</a:t>
            </a:r>
            <a:r>
              <a:rPr lang="fr-FR" sz="3200" baseline="30000" dirty="0"/>
              <a:t>-(µ1+µ3)x</a:t>
            </a:r>
          </a:p>
          <a:p>
            <a:pPr>
              <a:lnSpc>
                <a:spcPct val="90000"/>
              </a:lnSpc>
            </a:pPr>
            <a:r>
              <a:rPr lang="fr-FR" sz="3200" dirty="0"/>
              <a:t>N</a:t>
            </a:r>
            <a:r>
              <a:rPr lang="fr-FR" sz="3200" baseline="-25000" dirty="0"/>
              <a:t>4 </a:t>
            </a:r>
            <a:r>
              <a:rPr lang="fr-FR" sz="3200" dirty="0"/>
              <a:t>= N0.e</a:t>
            </a:r>
            <a:r>
              <a:rPr lang="fr-FR" sz="3200" baseline="30000" dirty="0"/>
              <a:t>-(µ2+µ4)x</a:t>
            </a:r>
          </a:p>
          <a:p>
            <a:pPr>
              <a:lnSpc>
                <a:spcPct val="90000"/>
              </a:lnSpc>
            </a:pPr>
            <a:endParaRPr lang="fr-FR" sz="3200" baseline="30000" dirty="0"/>
          </a:p>
        </p:txBody>
      </p:sp>
      <p:sp>
        <p:nvSpPr>
          <p:cNvPr id="28" name="ZoneTexte 27"/>
          <p:cNvSpPr txBox="1"/>
          <p:nvPr/>
        </p:nvSpPr>
        <p:spPr>
          <a:xfrm>
            <a:off x="2797267" y="3413316"/>
            <a:ext cx="386644" cy="341632"/>
          </a:xfrm>
          <a:prstGeom prst="rect">
            <a:avLst/>
          </a:prstGeom>
          <a:noFill/>
        </p:spPr>
        <p:txBody>
          <a:bodyPr wrap="none" rtlCol="0">
            <a:spAutoFit/>
          </a:bodyPr>
          <a:lstStyle/>
          <a:p>
            <a:pPr>
              <a:lnSpc>
                <a:spcPct val="90000"/>
              </a:lnSpc>
            </a:pPr>
            <a:r>
              <a:rPr lang="fr-FR" dirty="0"/>
              <a:t>µ</a:t>
            </a:r>
            <a:r>
              <a:rPr lang="fr-FR" baseline="-25000" dirty="0"/>
              <a:t>1</a:t>
            </a:r>
          </a:p>
        </p:txBody>
      </p:sp>
      <p:sp>
        <p:nvSpPr>
          <p:cNvPr id="29" name="ZoneTexte 28"/>
          <p:cNvSpPr txBox="1"/>
          <p:nvPr/>
        </p:nvSpPr>
        <p:spPr>
          <a:xfrm>
            <a:off x="3413237" y="3413316"/>
            <a:ext cx="396262" cy="341632"/>
          </a:xfrm>
          <a:prstGeom prst="rect">
            <a:avLst/>
          </a:prstGeom>
          <a:noFill/>
        </p:spPr>
        <p:txBody>
          <a:bodyPr wrap="none" rtlCol="0">
            <a:spAutoFit/>
          </a:bodyPr>
          <a:lstStyle/>
          <a:p>
            <a:pPr>
              <a:lnSpc>
                <a:spcPct val="90000"/>
              </a:lnSpc>
            </a:pPr>
            <a:r>
              <a:rPr lang="fr-FR" dirty="0"/>
              <a:t>µ</a:t>
            </a:r>
            <a:r>
              <a:rPr lang="fr-FR" baseline="-25000" dirty="0"/>
              <a:t>2</a:t>
            </a:r>
          </a:p>
        </p:txBody>
      </p:sp>
      <p:sp>
        <p:nvSpPr>
          <p:cNvPr id="30" name="ZoneTexte 29"/>
          <p:cNvSpPr txBox="1"/>
          <p:nvPr/>
        </p:nvSpPr>
        <p:spPr>
          <a:xfrm>
            <a:off x="3413237" y="4048619"/>
            <a:ext cx="397866" cy="341632"/>
          </a:xfrm>
          <a:prstGeom prst="rect">
            <a:avLst/>
          </a:prstGeom>
          <a:noFill/>
        </p:spPr>
        <p:txBody>
          <a:bodyPr wrap="none" rtlCol="0">
            <a:spAutoFit/>
          </a:bodyPr>
          <a:lstStyle/>
          <a:p>
            <a:pPr>
              <a:lnSpc>
                <a:spcPct val="90000"/>
              </a:lnSpc>
            </a:pPr>
            <a:r>
              <a:rPr lang="fr-FR" dirty="0"/>
              <a:t>µ</a:t>
            </a:r>
            <a:r>
              <a:rPr lang="fr-FR" baseline="-25000" dirty="0"/>
              <a:t>4</a:t>
            </a:r>
          </a:p>
        </p:txBody>
      </p:sp>
      <p:sp>
        <p:nvSpPr>
          <p:cNvPr id="31" name="ZoneTexte 30"/>
          <p:cNvSpPr txBox="1"/>
          <p:nvPr/>
        </p:nvSpPr>
        <p:spPr>
          <a:xfrm>
            <a:off x="2839638" y="4075229"/>
            <a:ext cx="388248" cy="341632"/>
          </a:xfrm>
          <a:prstGeom prst="rect">
            <a:avLst/>
          </a:prstGeom>
          <a:noFill/>
        </p:spPr>
        <p:txBody>
          <a:bodyPr wrap="none" rtlCol="0">
            <a:spAutoFit/>
          </a:bodyPr>
          <a:lstStyle/>
          <a:p>
            <a:pPr>
              <a:lnSpc>
                <a:spcPct val="90000"/>
              </a:lnSpc>
            </a:pPr>
            <a:r>
              <a:rPr lang="fr-FR" dirty="0"/>
              <a:t>µ</a:t>
            </a:r>
            <a:r>
              <a:rPr lang="fr-FR" baseline="-25000" dirty="0"/>
              <a:t>3</a:t>
            </a:r>
          </a:p>
        </p:txBody>
      </p:sp>
    </p:spTree>
    <p:extLst>
      <p:ext uri="{BB962C8B-B14F-4D97-AF65-F5344CB8AC3E}">
        <p14:creationId xmlns:p14="http://schemas.microsoft.com/office/powerpoint/2010/main" val="347323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SCANNER – Reconstruction des images</a:t>
            </a:r>
          </a:p>
        </p:txBody>
      </p:sp>
      <p:graphicFrame>
        <p:nvGraphicFramePr>
          <p:cNvPr id="5" name="Tableau 4"/>
          <p:cNvGraphicFramePr>
            <a:graphicFrameLocks noGrp="1"/>
          </p:cNvGraphicFramePr>
          <p:nvPr>
            <p:extLst>
              <p:ext uri="{D42A27DB-BD31-4B8C-83A1-F6EECF244321}">
                <p14:modId xmlns:p14="http://schemas.microsoft.com/office/powerpoint/2010/main" val="1353843992"/>
              </p:ext>
            </p:extLst>
          </p:nvPr>
        </p:nvGraphicFramePr>
        <p:xfrm>
          <a:off x="2427523" y="1809108"/>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r>
                        <a:rPr lang="fr-FR" b="0" dirty="0"/>
                        <a:t>x1</a:t>
                      </a:r>
                    </a:p>
                  </a:txBody>
                  <a:tcPr/>
                </a:tc>
                <a:tc>
                  <a:txBody>
                    <a:bodyPr/>
                    <a:lstStyle/>
                    <a:p>
                      <a:pPr algn="ctr"/>
                      <a:r>
                        <a:rPr lang="fr-FR" b="0" dirty="0"/>
                        <a:t>x2</a:t>
                      </a:r>
                    </a:p>
                  </a:txBody>
                  <a:tcPr/>
                </a:tc>
                <a:extLst>
                  <a:ext uri="{0D108BD9-81ED-4DB2-BD59-A6C34878D82A}">
                    <a16:rowId xmlns:a16="http://schemas.microsoft.com/office/drawing/2014/main" val="10000"/>
                  </a:ext>
                </a:extLst>
              </a:tr>
              <a:tr h="468052">
                <a:tc>
                  <a:txBody>
                    <a:bodyPr/>
                    <a:lstStyle/>
                    <a:p>
                      <a:pPr algn="ctr"/>
                      <a:r>
                        <a:rPr lang="fr-FR" dirty="0"/>
                        <a:t>y1</a:t>
                      </a:r>
                    </a:p>
                  </a:txBody>
                  <a:tcPr/>
                </a:tc>
                <a:tc>
                  <a:txBody>
                    <a:bodyPr/>
                    <a:lstStyle/>
                    <a:p>
                      <a:pPr algn="ctr"/>
                      <a:r>
                        <a:rPr lang="fr-FR" dirty="0"/>
                        <a:t>y2</a:t>
                      </a:r>
                    </a:p>
                  </a:txBody>
                  <a:tcPr/>
                </a:tc>
                <a:extLst>
                  <a:ext uri="{0D108BD9-81ED-4DB2-BD59-A6C34878D82A}">
                    <a16:rowId xmlns:a16="http://schemas.microsoft.com/office/drawing/2014/main" val="10001"/>
                  </a:ext>
                </a:extLst>
              </a:tr>
            </a:tbl>
          </a:graphicData>
        </a:graphic>
      </p:graphicFrame>
      <p:sp>
        <p:nvSpPr>
          <p:cNvPr id="32" name="ZoneTexte 31"/>
          <p:cNvSpPr txBox="1"/>
          <p:nvPr/>
        </p:nvSpPr>
        <p:spPr>
          <a:xfrm>
            <a:off x="2452087" y="3393284"/>
            <a:ext cx="407484" cy="341632"/>
          </a:xfrm>
          <a:prstGeom prst="rect">
            <a:avLst/>
          </a:prstGeom>
          <a:noFill/>
        </p:spPr>
        <p:txBody>
          <a:bodyPr wrap="none" rtlCol="0">
            <a:spAutoFit/>
          </a:bodyPr>
          <a:lstStyle/>
          <a:p>
            <a:pPr>
              <a:lnSpc>
                <a:spcPct val="90000"/>
              </a:lnSpc>
            </a:pPr>
            <a:r>
              <a:rPr lang="fr-FR" dirty="0"/>
              <a:t>10</a:t>
            </a:r>
            <a:endParaRPr lang="fr-FR" baseline="-25000" dirty="0"/>
          </a:p>
        </p:txBody>
      </p:sp>
      <p:sp>
        <p:nvSpPr>
          <p:cNvPr id="33" name="ZoneTexte 32"/>
          <p:cNvSpPr txBox="1"/>
          <p:nvPr/>
        </p:nvSpPr>
        <p:spPr>
          <a:xfrm>
            <a:off x="3147603" y="3393284"/>
            <a:ext cx="407484" cy="341632"/>
          </a:xfrm>
          <a:prstGeom prst="rect">
            <a:avLst/>
          </a:prstGeom>
          <a:noFill/>
        </p:spPr>
        <p:txBody>
          <a:bodyPr wrap="none" rtlCol="0">
            <a:spAutoFit/>
          </a:bodyPr>
          <a:lstStyle/>
          <a:p>
            <a:pPr>
              <a:lnSpc>
                <a:spcPct val="90000"/>
              </a:lnSpc>
            </a:pPr>
            <a:r>
              <a:rPr lang="fr-FR" dirty="0"/>
              <a:t>12</a:t>
            </a:r>
            <a:endParaRPr lang="fr-FR" baseline="-25000" dirty="0"/>
          </a:p>
        </p:txBody>
      </p:sp>
      <p:sp>
        <p:nvSpPr>
          <p:cNvPr id="34" name="ZoneTexte 33"/>
          <p:cNvSpPr txBox="1"/>
          <p:nvPr/>
        </p:nvSpPr>
        <p:spPr>
          <a:xfrm>
            <a:off x="4353277" y="2403580"/>
            <a:ext cx="306494" cy="341632"/>
          </a:xfrm>
          <a:prstGeom prst="rect">
            <a:avLst/>
          </a:prstGeom>
          <a:noFill/>
        </p:spPr>
        <p:txBody>
          <a:bodyPr wrap="none" rtlCol="0">
            <a:spAutoFit/>
          </a:bodyPr>
          <a:lstStyle/>
          <a:p>
            <a:pPr>
              <a:lnSpc>
                <a:spcPct val="90000"/>
              </a:lnSpc>
            </a:pPr>
            <a:r>
              <a:rPr lang="fr-FR" dirty="0"/>
              <a:t>6</a:t>
            </a:r>
            <a:endParaRPr lang="fr-FR" baseline="-25000" dirty="0"/>
          </a:p>
        </p:txBody>
      </p:sp>
      <p:sp>
        <p:nvSpPr>
          <p:cNvPr id="35" name="ZoneTexte 34"/>
          <p:cNvSpPr txBox="1"/>
          <p:nvPr/>
        </p:nvSpPr>
        <p:spPr>
          <a:xfrm>
            <a:off x="4321089" y="1840498"/>
            <a:ext cx="410690" cy="341632"/>
          </a:xfrm>
          <a:prstGeom prst="rect">
            <a:avLst/>
          </a:prstGeom>
          <a:noFill/>
        </p:spPr>
        <p:txBody>
          <a:bodyPr wrap="none" rtlCol="0">
            <a:spAutoFit/>
          </a:bodyPr>
          <a:lstStyle/>
          <a:p>
            <a:pPr>
              <a:lnSpc>
                <a:spcPct val="90000"/>
              </a:lnSpc>
            </a:pPr>
            <a:r>
              <a:rPr lang="fr-FR" dirty="0"/>
              <a:t>16</a:t>
            </a:r>
            <a:endParaRPr lang="fr-FR" baseline="-25000" dirty="0"/>
          </a:p>
        </p:txBody>
      </p:sp>
      <p:sp>
        <p:nvSpPr>
          <p:cNvPr id="36" name="ZoneTexte 35"/>
          <p:cNvSpPr txBox="1"/>
          <p:nvPr/>
        </p:nvSpPr>
        <p:spPr>
          <a:xfrm>
            <a:off x="1635435" y="3267676"/>
            <a:ext cx="303288" cy="341632"/>
          </a:xfrm>
          <a:prstGeom prst="rect">
            <a:avLst/>
          </a:prstGeom>
          <a:noFill/>
        </p:spPr>
        <p:txBody>
          <a:bodyPr wrap="none" rtlCol="0">
            <a:spAutoFit/>
          </a:bodyPr>
          <a:lstStyle/>
          <a:p>
            <a:pPr>
              <a:lnSpc>
                <a:spcPct val="90000"/>
              </a:lnSpc>
            </a:pPr>
            <a:r>
              <a:rPr lang="fr-FR" dirty="0"/>
              <a:t>8</a:t>
            </a:r>
            <a:endParaRPr lang="fr-FR" baseline="-25000" dirty="0"/>
          </a:p>
        </p:txBody>
      </p:sp>
      <p:sp>
        <p:nvSpPr>
          <p:cNvPr id="37" name="ZoneTexte 36"/>
          <p:cNvSpPr txBox="1"/>
          <p:nvPr/>
        </p:nvSpPr>
        <p:spPr>
          <a:xfrm>
            <a:off x="4180279" y="3267676"/>
            <a:ext cx="407484" cy="341632"/>
          </a:xfrm>
          <a:prstGeom prst="rect">
            <a:avLst/>
          </a:prstGeom>
          <a:noFill/>
        </p:spPr>
        <p:txBody>
          <a:bodyPr wrap="none" rtlCol="0">
            <a:spAutoFit/>
          </a:bodyPr>
          <a:lstStyle/>
          <a:p>
            <a:pPr>
              <a:lnSpc>
                <a:spcPct val="90000"/>
              </a:lnSpc>
            </a:pPr>
            <a:r>
              <a:rPr lang="fr-FR" dirty="0"/>
              <a:t>14</a:t>
            </a:r>
            <a:endParaRPr lang="fr-FR" baseline="-25000" dirty="0"/>
          </a:p>
        </p:txBody>
      </p:sp>
      <p:cxnSp>
        <p:nvCxnSpPr>
          <p:cNvPr id="7" name="Connecteur droit avec flèche 6"/>
          <p:cNvCxnSpPr>
            <a:endCxn id="35" idx="1"/>
          </p:cNvCxnSpPr>
          <p:nvPr/>
        </p:nvCxnSpPr>
        <p:spPr>
          <a:xfrm>
            <a:off x="3663406" y="2011314"/>
            <a:ext cx="6576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endCxn id="34" idx="1"/>
          </p:cNvCxnSpPr>
          <p:nvPr/>
        </p:nvCxnSpPr>
        <p:spPr>
          <a:xfrm flipV="1">
            <a:off x="3663406" y="2574396"/>
            <a:ext cx="689871" cy="10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3651659" y="2817220"/>
            <a:ext cx="528620" cy="450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3255106" y="2817220"/>
            <a:ext cx="817"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a:off x="2655829" y="2812860"/>
            <a:ext cx="5221"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a:endCxn id="36" idx="0"/>
          </p:cNvCxnSpPr>
          <p:nvPr/>
        </p:nvCxnSpPr>
        <p:spPr>
          <a:xfrm flipH="1">
            <a:off x="1787079" y="2780325"/>
            <a:ext cx="568438" cy="487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a:stCxn id="35" idx="3"/>
          </p:cNvCxnSpPr>
          <p:nvPr/>
        </p:nvCxnSpPr>
        <p:spPr>
          <a:xfrm>
            <a:off x="4731779" y="2011314"/>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4731779" y="2590199"/>
            <a:ext cx="648072" cy="10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ZoneTexte 61"/>
          <p:cNvSpPr txBox="1"/>
          <p:nvPr/>
        </p:nvSpPr>
        <p:spPr>
          <a:xfrm>
            <a:off x="3795675" y="1844824"/>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63" name="ZoneTexte 62"/>
          <p:cNvSpPr txBox="1"/>
          <p:nvPr/>
        </p:nvSpPr>
        <p:spPr>
          <a:xfrm>
            <a:off x="3770588" y="2276872"/>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64" name="ZoneTexte 63"/>
          <p:cNvSpPr txBox="1"/>
          <p:nvPr/>
        </p:nvSpPr>
        <p:spPr>
          <a:xfrm>
            <a:off x="3759162" y="2812860"/>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65" name="ZoneTexte 64"/>
          <p:cNvSpPr txBox="1"/>
          <p:nvPr/>
        </p:nvSpPr>
        <p:spPr>
          <a:xfrm>
            <a:off x="3204517" y="2915162"/>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66" name="ZoneTexte 65"/>
          <p:cNvSpPr txBox="1"/>
          <p:nvPr/>
        </p:nvSpPr>
        <p:spPr>
          <a:xfrm>
            <a:off x="2635058" y="2913095"/>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67" name="ZoneTexte 66"/>
          <p:cNvSpPr txBox="1"/>
          <p:nvPr/>
        </p:nvSpPr>
        <p:spPr>
          <a:xfrm>
            <a:off x="1871326" y="2744346"/>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71" name="ZoneTexte 70"/>
          <p:cNvSpPr txBox="1"/>
          <p:nvPr/>
        </p:nvSpPr>
        <p:spPr>
          <a:xfrm>
            <a:off x="4830815" y="1718726"/>
            <a:ext cx="184731" cy="258532"/>
          </a:xfrm>
          <a:prstGeom prst="rect">
            <a:avLst/>
          </a:prstGeom>
          <a:noFill/>
        </p:spPr>
        <p:txBody>
          <a:bodyPr wrap="none" rtlCol="0">
            <a:spAutoFit/>
          </a:bodyPr>
          <a:lstStyle/>
          <a:p>
            <a:pPr>
              <a:lnSpc>
                <a:spcPct val="90000"/>
              </a:lnSpc>
            </a:pPr>
            <a:endParaRPr lang="fr-FR" baseline="-25000" dirty="0">
              <a:latin typeface="Symbol" panose="05050102010706020507" pitchFamily="18" charset="2"/>
            </a:endParaRPr>
          </a:p>
        </p:txBody>
      </p:sp>
      <p:sp>
        <p:nvSpPr>
          <p:cNvPr id="72" name="ZoneTexte 71"/>
          <p:cNvSpPr txBox="1"/>
          <p:nvPr/>
        </p:nvSpPr>
        <p:spPr>
          <a:xfrm>
            <a:off x="4676463" y="2415572"/>
            <a:ext cx="683200" cy="230832"/>
          </a:xfrm>
          <a:prstGeom prst="rect">
            <a:avLst/>
          </a:prstGeom>
          <a:noFill/>
        </p:spPr>
        <p:txBody>
          <a:bodyPr wrap="none" rtlCol="0">
            <a:spAutoFit/>
          </a:bodyPr>
          <a:lstStyle/>
          <a:p>
            <a:pPr>
              <a:lnSpc>
                <a:spcPct val="90000"/>
              </a:lnSpc>
            </a:pPr>
            <a:r>
              <a:rPr lang="fr-FR" sz="1000" dirty="0"/>
              <a:t>Moyenne</a:t>
            </a:r>
            <a:endParaRPr lang="fr-FR" sz="1000" baseline="-25000" dirty="0"/>
          </a:p>
        </p:txBody>
      </p:sp>
      <p:sp>
        <p:nvSpPr>
          <p:cNvPr id="73" name="ZoneTexte 72"/>
          <p:cNvSpPr txBox="1"/>
          <p:nvPr/>
        </p:nvSpPr>
        <p:spPr>
          <a:xfrm>
            <a:off x="4673635" y="1821472"/>
            <a:ext cx="683200" cy="230832"/>
          </a:xfrm>
          <a:prstGeom prst="rect">
            <a:avLst/>
          </a:prstGeom>
          <a:noFill/>
        </p:spPr>
        <p:txBody>
          <a:bodyPr wrap="none" rtlCol="0">
            <a:spAutoFit/>
          </a:bodyPr>
          <a:lstStyle/>
          <a:p>
            <a:pPr>
              <a:lnSpc>
                <a:spcPct val="90000"/>
              </a:lnSpc>
            </a:pPr>
            <a:r>
              <a:rPr lang="fr-FR" sz="1000" dirty="0"/>
              <a:t>Moyenne</a:t>
            </a:r>
            <a:endParaRPr lang="fr-FR" sz="1000" baseline="-25000" dirty="0"/>
          </a:p>
        </p:txBody>
      </p:sp>
      <p:graphicFrame>
        <p:nvGraphicFramePr>
          <p:cNvPr id="76" name="Tableau 75"/>
          <p:cNvGraphicFramePr>
            <a:graphicFrameLocks noGrp="1"/>
          </p:cNvGraphicFramePr>
          <p:nvPr>
            <p:extLst>
              <p:ext uri="{D42A27DB-BD31-4B8C-83A1-F6EECF244321}">
                <p14:modId xmlns:p14="http://schemas.microsoft.com/office/powerpoint/2010/main" val="1176132873"/>
              </p:ext>
            </p:extLst>
          </p:nvPr>
        </p:nvGraphicFramePr>
        <p:xfrm>
          <a:off x="5514310" y="1809108"/>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r>
                        <a:rPr lang="fr-FR" b="0" dirty="0"/>
                        <a:t>8</a:t>
                      </a:r>
                    </a:p>
                  </a:txBody>
                  <a:tcPr/>
                </a:tc>
                <a:tc>
                  <a:txBody>
                    <a:bodyPr/>
                    <a:lstStyle/>
                    <a:p>
                      <a:pPr algn="ctr"/>
                      <a:r>
                        <a:rPr lang="fr-FR" b="0" dirty="0"/>
                        <a:t>8</a:t>
                      </a:r>
                    </a:p>
                  </a:txBody>
                  <a:tcPr/>
                </a:tc>
                <a:extLst>
                  <a:ext uri="{0D108BD9-81ED-4DB2-BD59-A6C34878D82A}">
                    <a16:rowId xmlns:a16="http://schemas.microsoft.com/office/drawing/2014/main" val="10000"/>
                  </a:ext>
                </a:extLst>
              </a:tr>
              <a:tr h="468052">
                <a:tc>
                  <a:txBody>
                    <a:bodyPr/>
                    <a:lstStyle/>
                    <a:p>
                      <a:pPr algn="ctr"/>
                      <a:r>
                        <a:rPr lang="fr-FR" dirty="0"/>
                        <a:t>3</a:t>
                      </a:r>
                    </a:p>
                  </a:txBody>
                  <a:tcPr/>
                </a:tc>
                <a:tc>
                  <a:txBody>
                    <a:bodyPr/>
                    <a:lstStyle/>
                    <a:p>
                      <a:pPr algn="ctr"/>
                      <a:r>
                        <a:rPr lang="fr-FR" dirty="0"/>
                        <a:t>3</a:t>
                      </a:r>
                    </a:p>
                  </a:txBody>
                  <a:tcPr/>
                </a:tc>
                <a:extLst>
                  <a:ext uri="{0D108BD9-81ED-4DB2-BD59-A6C34878D82A}">
                    <a16:rowId xmlns:a16="http://schemas.microsoft.com/office/drawing/2014/main" val="10001"/>
                  </a:ext>
                </a:extLst>
              </a:tr>
            </a:tbl>
          </a:graphicData>
        </a:graphic>
      </p:graphicFrame>
      <p:cxnSp>
        <p:nvCxnSpPr>
          <p:cNvPr id="77" name="Connecteur droit avec flèche 76"/>
          <p:cNvCxnSpPr/>
          <p:nvPr/>
        </p:nvCxnSpPr>
        <p:spPr>
          <a:xfrm flipH="1">
            <a:off x="6311963" y="2779772"/>
            <a:ext cx="817"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a:off x="6261374" y="2877714"/>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cxnSp>
        <p:nvCxnSpPr>
          <p:cNvPr id="79" name="Connecteur droit avec flèche 78"/>
          <p:cNvCxnSpPr/>
          <p:nvPr/>
        </p:nvCxnSpPr>
        <p:spPr>
          <a:xfrm flipH="1">
            <a:off x="5761742" y="2768920"/>
            <a:ext cx="817"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711153" y="2866862"/>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81" name="ZoneTexte 80"/>
          <p:cNvSpPr txBox="1"/>
          <p:nvPr/>
        </p:nvSpPr>
        <p:spPr>
          <a:xfrm>
            <a:off x="6112213" y="3321276"/>
            <a:ext cx="393056" cy="341632"/>
          </a:xfrm>
          <a:prstGeom prst="rect">
            <a:avLst/>
          </a:prstGeom>
          <a:noFill/>
        </p:spPr>
        <p:txBody>
          <a:bodyPr wrap="none" rtlCol="0">
            <a:spAutoFit/>
          </a:bodyPr>
          <a:lstStyle/>
          <a:p>
            <a:pPr>
              <a:lnSpc>
                <a:spcPct val="90000"/>
              </a:lnSpc>
            </a:pPr>
            <a:r>
              <a:rPr lang="fr-FR" dirty="0"/>
              <a:t>11</a:t>
            </a:r>
            <a:endParaRPr lang="fr-FR" baseline="-25000" dirty="0"/>
          </a:p>
        </p:txBody>
      </p:sp>
      <p:sp>
        <p:nvSpPr>
          <p:cNvPr id="82" name="ZoneTexte 81"/>
          <p:cNvSpPr txBox="1"/>
          <p:nvPr/>
        </p:nvSpPr>
        <p:spPr>
          <a:xfrm>
            <a:off x="5565214" y="3321276"/>
            <a:ext cx="393056" cy="341632"/>
          </a:xfrm>
          <a:prstGeom prst="rect">
            <a:avLst/>
          </a:prstGeom>
          <a:noFill/>
        </p:spPr>
        <p:txBody>
          <a:bodyPr wrap="none" rtlCol="0">
            <a:spAutoFit/>
          </a:bodyPr>
          <a:lstStyle/>
          <a:p>
            <a:pPr>
              <a:lnSpc>
                <a:spcPct val="90000"/>
              </a:lnSpc>
            </a:pPr>
            <a:r>
              <a:rPr lang="fr-FR" dirty="0"/>
              <a:t>11</a:t>
            </a:r>
            <a:endParaRPr lang="fr-FR" baseline="-25000" dirty="0"/>
          </a:p>
        </p:txBody>
      </p:sp>
      <p:cxnSp>
        <p:nvCxnSpPr>
          <p:cNvPr id="83" name="Connecteur droit avec flèche 82"/>
          <p:cNvCxnSpPr/>
          <p:nvPr/>
        </p:nvCxnSpPr>
        <p:spPr>
          <a:xfrm flipH="1">
            <a:off x="5761742" y="3616410"/>
            <a:ext cx="4002" cy="655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Connecteur droit avec flèche 83"/>
          <p:cNvCxnSpPr/>
          <p:nvPr/>
        </p:nvCxnSpPr>
        <p:spPr>
          <a:xfrm>
            <a:off x="6308741" y="3623488"/>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055306" y="3651626"/>
            <a:ext cx="705642" cy="323165"/>
          </a:xfrm>
          <a:prstGeom prst="rect">
            <a:avLst/>
          </a:prstGeom>
          <a:noFill/>
        </p:spPr>
        <p:txBody>
          <a:bodyPr wrap="none" rtlCol="0">
            <a:spAutoFit/>
          </a:bodyPr>
          <a:lstStyle/>
          <a:p>
            <a:pPr>
              <a:lnSpc>
                <a:spcPct val="90000"/>
              </a:lnSpc>
            </a:pPr>
            <a:r>
              <a:rPr lang="fr-FR" sz="1000" dirty="0"/>
              <a:t>- 1 d’écart</a:t>
            </a:r>
          </a:p>
          <a:p>
            <a:pPr>
              <a:lnSpc>
                <a:spcPct val="90000"/>
              </a:lnSpc>
            </a:pPr>
            <a:r>
              <a:rPr lang="fr-FR" sz="1000" baseline="-25000" dirty="0"/>
              <a:t>- 0,5 / pixel</a:t>
            </a:r>
          </a:p>
        </p:txBody>
      </p:sp>
      <p:graphicFrame>
        <p:nvGraphicFramePr>
          <p:cNvPr id="93" name="Tableau 92"/>
          <p:cNvGraphicFramePr>
            <a:graphicFrameLocks noGrp="1"/>
          </p:cNvGraphicFramePr>
          <p:nvPr>
            <p:extLst>
              <p:ext uri="{D42A27DB-BD31-4B8C-83A1-F6EECF244321}">
                <p14:modId xmlns:p14="http://schemas.microsoft.com/office/powerpoint/2010/main" val="1102725225"/>
              </p:ext>
            </p:extLst>
          </p:nvPr>
        </p:nvGraphicFramePr>
        <p:xfrm>
          <a:off x="5516878" y="4373562"/>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r>
                        <a:rPr lang="fr-FR" b="0" i="0" dirty="0"/>
                        <a:t>7,5</a:t>
                      </a:r>
                    </a:p>
                  </a:txBody>
                  <a:tcPr/>
                </a:tc>
                <a:tc>
                  <a:txBody>
                    <a:bodyPr/>
                    <a:lstStyle/>
                    <a:p>
                      <a:pPr algn="ctr"/>
                      <a:r>
                        <a:rPr lang="fr-FR" b="0" i="0" dirty="0"/>
                        <a:t>8,5</a:t>
                      </a:r>
                    </a:p>
                  </a:txBody>
                  <a:tcPr/>
                </a:tc>
                <a:extLst>
                  <a:ext uri="{0D108BD9-81ED-4DB2-BD59-A6C34878D82A}">
                    <a16:rowId xmlns:a16="http://schemas.microsoft.com/office/drawing/2014/main" val="10000"/>
                  </a:ext>
                </a:extLst>
              </a:tr>
              <a:tr h="468052">
                <a:tc>
                  <a:txBody>
                    <a:bodyPr/>
                    <a:lstStyle/>
                    <a:p>
                      <a:pPr algn="ctr"/>
                      <a:r>
                        <a:rPr lang="fr-FR" dirty="0"/>
                        <a:t>2,5</a:t>
                      </a:r>
                    </a:p>
                  </a:txBody>
                  <a:tcPr/>
                </a:tc>
                <a:tc>
                  <a:txBody>
                    <a:bodyPr/>
                    <a:lstStyle/>
                    <a:p>
                      <a:pPr algn="ctr"/>
                      <a:r>
                        <a:rPr lang="fr-FR" dirty="0"/>
                        <a:t>3,5</a:t>
                      </a:r>
                    </a:p>
                  </a:txBody>
                  <a:tcPr/>
                </a:tc>
                <a:extLst>
                  <a:ext uri="{0D108BD9-81ED-4DB2-BD59-A6C34878D82A}">
                    <a16:rowId xmlns:a16="http://schemas.microsoft.com/office/drawing/2014/main" val="10001"/>
                  </a:ext>
                </a:extLst>
              </a:tr>
            </a:tbl>
          </a:graphicData>
        </a:graphic>
      </p:graphicFrame>
      <p:cxnSp>
        <p:nvCxnSpPr>
          <p:cNvPr id="94" name="Connecteur droit avec flèche 93"/>
          <p:cNvCxnSpPr/>
          <p:nvPr/>
        </p:nvCxnSpPr>
        <p:spPr>
          <a:xfrm>
            <a:off x="6635541" y="5356377"/>
            <a:ext cx="528620" cy="450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nvCxnSpPr>
        <p:spPr>
          <a:xfrm flipH="1">
            <a:off x="4919888" y="5310830"/>
            <a:ext cx="568438" cy="487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ZoneTexte 95"/>
          <p:cNvSpPr txBox="1"/>
          <p:nvPr/>
        </p:nvSpPr>
        <p:spPr>
          <a:xfrm>
            <a:off x="7079036" y="5682728"/>
            <a:ext cx="393056" cy="341632"/>
          </a:xfrm>
          <a:prstGeom prst="rect">
            <a:avLst/>
          </a:prstGeom>
          <a:noFill/>
        </p:spPr>
        <p:txBody>
          <a:bodyPr wrap="none" rtlCol="0">
            <a:spAutoFit/>
          </a:bodyPr>
          <a:lstStyle/>
          <a:p>
            <a:pPr>
              <a:lnSpc>
                <a:spcPct val="90000"/>
              </a:lnSpc>
            </a:pPr>
            <a:r>
              <a:rPr lang="fr-FR" dirty="0"/>
              <a:t>11</a:t>
            </a:r>
            <a:endParaRPr lang="fr-FR" baseline="-25000" dirty="0"/>
          </a:p>
        </p:txBody>
      </p:sp>
      <p:sp>
        <p:nvSpPr>
          <p:cNvPr id="97" name="ZoneTexte 96"/>
          <p:cNvSpPr txBox="1"/>
          <p:nvPr/>
        </p:nvSpPr>
        <p:spPr>
          <a:xfrm>
            <a:off x="4622179" y="5673925"/>
            <a:ext cx="393056" cy="341632"/>
          </a:xfrm>
          <a:prstGeom prst="rect">
            <a:avLst/>
          </a:prstGeom>
          <a:noFill/>
        </p:spPr>
        <p:txBody>
          <a:bodyPr wrap="none" rtlCol="0">
            <a:spAutoFit/>
          </a:bodyPr>
          <a:lstStyle/>
          <a:p>
            <a:pPr>
              <a:lnSpc>
                <a:spcPct val="90000"/>
              </a:lnSpc>
            </a:pPr>
            <a:r>
              <a:rPr lang="fr-FR" dirty="0"/>
              <a:t>11</a:t>
            </a:r>
            <a:endParaRPr lang="fr-FR" baseline="-25000" dirty="0"/>
          </a:p>
        </p:txBody>
      </p:sp>
      <p:sp>
        <p:nvSpPr>
          <p:cNvPr id="98" name="ZoneTexte 97"/>
          <p:cNvSpPr txBox="1"/>
          <p:nvPr/>
        </p:nvSpPr>
        <p:spPr>
          <a:xfrm>
            <a:off x="5002410" y="5430416"/>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99" name="ZoneTexte 98"/>
          <p:cNvSpPr txBox="1"/>
          <p:nvPr/>
        </p:nvSpPr>
        <p:spPr>
          <a:xfrm>
            <a:off x="6839062" y="5430416"/>
            <a:ext cx="260008" cy="230832"/>
          </a:xfrm>
          <a:prstGeom prst="rect">
            <a:avLst/>
          </a:prstGeom>
          <a:noFill/>
        </p:spPr>
        <p:txBody>
          <a:bodyPr wrap="none" rtlCol="0">
            <a:spAutoFit/>
          </a:bodyPr>
          <a:lstStyle/>
          <a:p>
            <a:pPr>
              <a:lnSpc>
                <a:spcPct val="90000"/>
              </a:lnSpc>
            </a:pPr>
            <a:r>
              <a:rPr lang="el-GR" sz="1000" dirty="0">
                <a:latin typeface="Corbel" panose="020B0503020204020204" pitchFamily="34" charset="0"/>
              </a:rPr>
              <a:t>Σ</a:t>
            </a:r>
            <a:endParaRPr lang="fr-FR" sz="1000" baseline="-25000" dirty="0">
              <a:latin typeface="Symbol" panose="05050102010706020507" pitchFamily="18" charset="2"/>
            </a:endParaRPr>
          </a:p>
        </p:txBody>
      </p:sp>
      <p:sp>
        <p:nvSpPr>
          <p:cNvPr id="100" name="ZoneTexte 99"/>
          <p:cNvSpPr txBox="1"/>
          <p:nvPr/>
        </p:nvSpPr>
        <p:spPr>
          <a:xfrm>
            <a:off x="6293921" y="3709291"/>
            <a:ext cx="728084" cy="323165"/>
          </a:xfrm>
          <a:prstGeom prst="rect">
            <a:avLst/>
          </a:prstGeom>
          <a:noFill/>
        </p:spPr>
        <p:txBody>
          <a:bodyPr wrap="none" rtlCol="0">
            <a:spAutoFit/>
          </a:bodyPr>
          <a:lstStyle/>
          <a:p>
            <a:pPr>
              <a:lnSpc>
                <a:spcPct val="90000"/>
              </a:lnSpc>
            </a:pPr>
            <a:r>
              <a:rPr lang="fr-FR" sz="1000" dirty="0"/>
              <a:t>+ 1 d’écart</a:t>
            </a:r>
          </a:p>
          <a:p>
            <a:pPr>
              <a:lnSpc>
                <a:spcPct val="90000"/>
              </a:lnSpc>
            </a:pPr>
            <a:r>
              <a:rPr lang="fr-FR" sz="1000" baseline="-25000" dirty="0"/>
              <a:t>+ 0,5 / pixel</a:t>
            </a:r>
          </a:p>
        </p:txBody>
      </p:sp>
      <p:sp>
        <p:nvSpPr>
          <p:cNvPr id="101" name="Ellipse 100"/>
          <p:cNvSpPr/>
          <p:nvPr/>
        </p:nvSpPr>
        <p:spPr>
          <a:xfrm>
            <a:off x="2427523" y="3393284"/>
            <a:ext cx="432048" cy="419924"/>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Ellipse 101"/>
          <p:cNvSpPr/>
          <p:nvPr/>
        </p:nvSpPr>
        <p:spPr>
          <a:xfrm>
            <a:off x="3111591" y="3393284"/>
            <a:ext cx="432048" cy="4199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Ellipse 102"/>
          <p:cNvSpPr/>
          <p:nvPr/>
        </p:nvSpPr>
        <p:spPr>
          <a:xfrm>
            <a:off x="4139082" y="3250970"/>
            <a:ext cx="432048" cy="419924"/>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1537589" y="3231702"/>
            <a:ext cx="432048" cy="41992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3327114" y="5589240"/>
            <a:ext cx="652265" cy="5760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6322516" y="3553010"/>
            <a:ext cx="756519" cy="5935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055306" y="3567313"/>
            <a:ext cx="700338" cy="581767"/>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0" name="Connecteur droit avec flèche 109"/>
          <p:cNvCxnSpPr/>
          <p:nvPr/>
        </p:nvCxnSpPr>
        <p:spPr>
          <a:xfrm flipH="1">
            <a:off x="4052900" y="5872637"/>
            <a:ext cx="6007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ZoneTexte 112"/>
          <p:cNvSpPr txBox="1"/>
          <p:nvPr/>
        </p:nvSpPr>
        <p:spPr>
          <a:xfrm>
            <a:off x="3341552" y="5731538"/>
            <a:ext cx="705642" cy="323165"/>
          </a:xfrm>
          <a:prstGeom prst="rect">
            <a:avLst/>
          </a:prstGeom>
          <a:noFill/>
        </p:spPr>
        <p:txBody>
          <a:bodyPr wrap="none" rtlCol="0">
            <a:spAutoFit/>
          </a:bodyPr>
          <a:lstStyle/>
          <a:p>
            <a:pPr>
              <a:lnSpc>
                <a:spcPct val="90000"/>
              </a:lnSpc>
            </a:pPr>
            <a:r>
              <a:rPr lang="fr-FR" sz="1000" dirty="0"/>
              <a:t>- 3 d’écart</a:t>
            </a:r>
          </a:p>
          <a:p>
            <a:pPr>
              <a:lnSpc>
                <a:spcPct val="90000"/>
              </a:lnSpc>
            </a:pPr>
            <a:r>
              <a:rPr lang="fr-FR" sz="1000" baseline="-25000" dirty="0"/>
              <a:t>- 1,5 / pixel</a:t>
            </a:r>
          </a:p>
        </p:txBody>
      </p:sp>
      <p:sp>
        <p:nvSpPr>
          <p:cNvPr id="114" name="Ellipse 113"/>
          <p:cNvSpPr/>
          <p:nvPr/>
        </p:nvSpPr>
        <p:spPr>
          <a:xfrm>
            <a:off x="8151650" y="5661247"/>
            <a:ext cx="652265" cy="57606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8117162" y="5711054"/>
            <a:ext cx="728084" cy="415498"/>
          </a:xfrm>
          <a:prstGeom prst="rect">
            <a:avLst/>
          </a:prstGeom>
          <a:noFill/>
        </p:spPr>
        <p:txBody>
          <a:bodyPr wrap="none" rtlCol="0">
            <a:spAutoFit/>
          </a:bodyPr>
          <a:lstStyle/>
          <a:p>
            <a:pPr>
              <a:lnSpc>
                <a:spcPct val="90000"/>
              </a:lnSpc>
            </a:pPr>
            <a:r>
              <a:rPr lang="fr-FR" sz="1000" dirty="0"/>
              <a:t>+ 3 d’écart</a:t>
            </a:r>
          </a:p>
          <a:p>
            <a:pPr>
              <a:lnSpc>
                <a:spcPct val="90000"/>
              </a:lnSpc>
            </a:pPr>
            <a:endParaRPr lang="fr-FR" sz="1000" baseline="-25000" dirty="0"/>
          </a:p>
          <a:p>
            <a:pPr>
              <a:lnSpc>
                <a:spcPct val="90000"/>
              </a:lnSpc>
            </a:pPr>
            <a:r>
              <a:rPr lang="fr-FR" sz="1000" baseline="-25000" dirty="0"/>
              <a:t>+ 1,5 / pixel</a:t>
            </a:r>
          </a:p>
        </p:txBody>
      </p:sp>
      <p:cxnSp>
        <p:nvCxnSpPr>
          <p:cNvPr id="116" name="Connecteur droit avec flèche 115"/>
          <p:cNvCxnSpPr/>
          <p:nvPr/>
        </p:nvCxnSpPr>
        <p:spPr>
          <a:xfrm>
            <a:off x="2683226" y="6321997"/>
            <a:ext cx="2637342" cy="18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flipH="1">
            <a:off x="2726360" y="5882920"/>
            <a:ext cx="6007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18" name="Tableau 117"/>
          <p:cNvGraphicFramePr>
            <a:graphicFrameLocks noGrp="1"/>
          </p:cNvGraphicFramePr>
          <p:nvPr>
            <p:extLst>
              <p:ext uri="{D42A27DB-BD31-4B8C-83A1-F6EECF244321}">
                <p14:modId xmlns:p14="http://schemas.microsoft.com/office/powerpoint/2010/main" val="1119449690"/>
              </p:ext>
            </p:extLst>
          </p:nvPr>
        </p:nvGraphicFramePr>
        <p:xfrm>
          <a:off x="1510355" y="5828345"/>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endParaRPr lang="fr-FR" b="0" i="0" dirty="0"/>
                    </a:p>
                  </a:txBody>
                  <a:tcPr/>
                </a:tc>
                <a:tc>
                  <a:txBody>
                    <a:bodyPr/>
                    <a:lstStyle/>
                    <a:p>
                      <a:pPr algn="ctr"/>
                      <a:r>
                        <a:rPr lang="fr-FR" b="0" i="0" dirty="0"/>
                        <a:t>7</a:t>
                      </a:r>
                    </a:p>
                  </a:txBody>
                  <a:tcPr/>
                </a:tc>
                <a:extLst>
                  <a:ext uri="{0D108BD9-81ED-4DB2-BD59-A6C34878D82A}">
                    <a16:rowId xmlns:a16="http://schemas.microsoft.com/office/drawing/2014/main" val="10000"/>
                  </a:ext>
                </a:extLst>
              </a:tr>
              <a:tr h="468052">
                <a:tc>
                  <a:txBody>
                    <a:bodyPr/>
                    <a:lstStyle/>
                    <a:p>
                      <a:pPr algn="ctr"/>
                      <a:r>
                        <a:rPr lang="fr-FR" dirty="0"/>
                        <a:t>1</a:t>
                      </a:r>
                    </a:p>
                  </a:txBody>
                  <a:tcPr/>
                </a:tc>
                <a:tc>
                  <a:txBody>
                    <a:bodyPr/>
                    <a:lstStyle/>
                    <a:p>
                      <a:pPr algn="ctr"/>
                      <a:endParaRPr lang="fr-FR" dirty="0"/>
                    </a:p>
                  </a:txBody>
                  <a:tcPr/>
                </a:tc>
                <a:extLst>
                  <a:ext uri="{0D108BD9-81ED-4DB2-BD59-A6C34878D82A}">
                    <a16:rowId xmlns:a16="http://schemas.microsoft.com/office/drawing/2014/main" val="10001"/>
                  </a:ext>
                </a:extLst>
              </a:tr>
            </a:tbl>
          </a:graphicData>
        </a:graphic>
      </p:graphicFrame>
      <p:cxnSp>
        <p:nvCxnSpPr>
          <p:cNvPr id="119" name="Connecteur droit avec flèche 118"/>
          <p:cNvCxnSpPr/>
          <p:nvPr/>
        </p:nvCxnSpPr>
        <p:spPr>
          <a:xfrm flipV="1">
            <a:off x="8800445" y="5844741"/>
            <a:ext cx="689871" cy="10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20" name="Tableau 119"/>
          <p:cNvGraphicFramePr>
            <a:graphicFrameLocks noGrp="1"/>
          </p:cNvGraphicFramePr>
          <p:nvPr>
            <p:extLst>
              <p:ext uri="{D42A27DB-BD31-4B8C-83A1-F6EECF244321}">
                <p14:modId xmlns:p14="http://schemas.microsoft.com/office/powerpoint/2010/main" val="1691047673"/>
              </p:ext>
            </p:extLst>
          </p:nvPr>
        </p:nvGraphicFramePr>
        <p:xfrm>
          <a:off x="9589438" y="5828345"/>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r>
                        <a:rPr lang="fr-FR" b="0" i="0" dirty="0"/>
                        <a:t>9</a:t>
                      </a:r>
                    </a:p>
                  </a:txBody>
                  <a:tcPr/>
                </a:tc>
                <a:tc>
                  <a:txBody>
                    <a:bodyPr/>
                    <a:lstStyle/>
                    <a:p>
                      <a:pPr algn="ctr"/>
                      <a:endParaRPr lang="fr-FR" b="0" i="0" dirty="0"/>
                    </a:p>
                  </a:txBody>
                  <a:tcPr/>
                </a:tc>
                <a:extLst>
                  <a:ext uri="{0D108BD9-81ED-4DB2-BD59-A6C34878D82A}">
                    <a16:rowId xmlns:a16="http://schemas.microsoft.com/office/drawing/2014/main" val="10000"/>
                  </a:ext>
                </a:extLst>
              </a:tr>
              <a:tr h="468052">
                <a:tc>
                  <a:txBody>
                    <a:bodyPr/>
                    <a:lstStyle/>
                    <a:p>
                      <a:pPr algn="ctr"/>
                      <a:endParaRPr lang="fr-FR" dirty="0"/>
                    </a:p>
                  </a:txBody>
                  <a:tcPr/>
                </a:tc>
                <a:tc>
                  <a:txBody>
                    <a:bodyPr/>
                    <a:lstStyle/>
                    <a:p>
                      <a:pPr algn="ctr"/>
                      <a:r>
                        <a:rPr lang="fr-FR" dirty="0"/>
                        <a:t>5</a:t>
                      </a:r>
                    </a:p>
                  </a:txBody>
                  <a:tcPr/>
                </a:tc>
                <a:extLst>
                  <a:ext uri="{0D108BD9-81ED-4DB2-BD59-A6C34878D82A}">
                    <a16:rowId xmlns:a16="http://schemas.microsoft.com/office/drawing/2014/main" val="10001"/>
                  </a:ext>
                </a:extLst>
              </a:tr>
            </a:tbl>
          </a:graphicData>
        </a:graphic>
      </p:graphicFrame>
      <p:graphicFrame>
        <p:nvGraphicFramePr>
          <p:cNvPr id="121" name="Tableau 120"/>
          <p:cNvGraphicFramePr>
            <a:graphicFrameLocks noGrp="1"/>
          </p:cNvGraphicFramePr>
          <p:nvPr>
            <p:extLst>
              <p:ext uri="{D42A27DB-BD31-4B8C-83A1-F6EECF244321}">
                <p14:modId xmlns:p14="http://schemas.microsoft.com/office/powerpoint/2010/main" val="2972030568"/>
              </p:ext>
            </p:extLst>
          </p:nvPr>
        </p:nvGraphicFramePr>
        <p:xfrm>
          <a:off x="5513231" y="5844741"/>
          <a:ext cx="1113486" cy="936104"/>
        </p:xfrm>
        <a:graphic>
          <a:graphicData uri="http://schemas.openxmlformats.org/drawingml/2006/table">
            <a:tbl>
              <a:tblPr firstRow="1" bandRow="1">
                <a:tableStyleId>{8A107856-5554-42FB-B03E-39F5DBC370BA}</a:tableStyleId>
              </a:tblPr>
              <a:tblGrid>
                <a:gridCol w="556743">
                  <a:extLst>
                    <a:ext uri="{9D8B030D-6E8A-4147-A177-3AD203B41FA5}">
                      <a16:colId xmlns:a16="http://schemas.microsoft.com/office/drawing/2014/main" val="20000"/>
                    </a:ext>
                  </a:extLst>
                </a:gridCol>
                <a:gridCol w="556743">
                  <a:extLst>
                    <a:ext uri="{9D8B030D-6E8A-4147-A177-3AD203B41FA5}">
                      <a16:colId xmlns:a16="http://schemas.microsoft.com/office/drawing/2014/main" val="20001"/>
                    </a:ext>
                  </a:extLst>
                </a:gridCol>
              </a:tblGrid>
              <a:tr h="468052">
                <a:tc>
                  <a:txBody>
                    <a:bodyPr/>
                    <a:lstStyle/>
                    <a:p>
                      <a:pPr algn="ctr"/>
                      <a:r>
                        <a:rPr lang="fr-FR" b="0" dirty="0"/>
                        <a:t>9</a:t>
                      </a:r>
                    </a:p>
                  </a:txBody>
                  <a:tcPr/>
                </a:tc>
                <a:tc>
                  <a:txBody>
                    <a:bodyPr/>
                    <a:lstStyle/>
                    <a:p>
                      <a:pPr algn="ctr"/>
                      <a:r>
                        <a:rPr lang="fr-FR" b="0" dirty="0"/>
                        <a:t>7</a:t>
                      </a:r>
                    </a:p>
                  </a:txBody>
                  <a:tcPr/>
                </a:tc>
                <a:extLst>
                  <a:ext uri="{0D108BD9-81ED-4DB2-BD59-A6C34878D82A}">
                    <a16:rowId xmlns:a16="http://schemas.microsoft.com/office/drawing/2014/main" val="10000"/>
                  </a:ext>
                </a:extLst>
              </a:tr>
              <a:tr h="468052">
                <a:tc>
                  <a:txBody>
                    <a:bodyPr/>
                    <a:lstStyle/>
                    <a:p>
                      <a:pPr algn="ctr"/>
                      <a:r>
                        <a:rPr lang="fr-FR" dirty="0"/>
                        <a:t>1</a:t>
                      </a:r>
                    </a:p>
                  </a:txBody>
                  <a:tcPr/>
                </a:tc>
                <a:tc>
                  <a:txBody>
                    <a:bodyPr/>
                    <a:lstStyle/>
                    <a:p>
                      <a:pPr algn="ctr"/>
                      <a:r>
                        <a:rPr lang="fr-FR" dirty="0"/>
                        <a:t>5</a:t>
                      </a:r>
                    </a:p>
                  </a:txBody>
                  <a:tcPr/>
                </a:tc>
                <a:extLst>
                  <a:ext uri="{0D108BD9-81ED-4DB2-BD59-A6C34878D82A}">
                    <a16:rowId xmlns:a16="http://schemas.microsoft.com/office/drawing/2014/main" val="10001"/>
                  </a:ext>
                </a:extLst>
              </a:tr>
            </a:tbl>
          </a:graphicData>
        </a:graphic>
      </p:graphicFrame>
      <p:cxnSp>
        <p:nvCxnSpPr>
          <p:cNvPr id="123" name="Connecteur droit avec flèche 122"/>
          <p:cNvCxnSpPr/>
          <p:nvPr/>
        </p:nvCxnSpPr>
        <p:spPr>
          <a:xfrm flipH="1">
            <a:off x="6721628" y="6340451"/>
            <a:ext cx="2768688" cy="52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Connecteur droit avec flèche 124"/>
          <p:cNvCxnSpPr/>
          <p:nvPr/>
        </p:nvCxnSpPr>
        <p:spPr>
          <a:xfrm flipV="1">
            <a:off x="7361150" y="5853544"/>
            <a:ext cx="689871" cy="10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7" name="ZoneTexte 126"/>
          <p:cNvSpPr txBox="1"/>
          <p:nvPr/>
        </p:nvSpPr>
        <p:spPr>
          <a:xfrm>
            <a:off x="7574872" y="2388349"/>
            <a:ext cx="2375971" cy="978729"/>
          </a:xfrm>
          <a:prstGeom prst="rect">
            <a:avLst/>
          </a:prstGeom>
          <a:noFill/>
        </p:spPr>
        <p:txBody>
          <a:bodyPr wrap="none" rtlCol="0">
            <a:spAutoFit/>
          </a:bodyPr>
          <a:lstStyle/>
          <a:p>
            <a:pPr>
              <a:lnSpc>
                <a:spcPct val="90000"/>
              </a:lnSpc>
            </a:pPr>
            <a:r>
              <a:rPr lang="fr-FR" sz="3200" dirty="0">
                <a:effectLst>
                  <a:reflection endPos="0" dist="50800" dir="5400000" sy="-100000" algn="bl" rotWithShape="0"/>
                </a:effectLst>
              </a:rPr>
              <a:t>Construction</a:t>
            </a:r>
          </a:p>
          <a:p>
            <a:pPr algn="ctr">
              <a:lnSpc>
                <a:spcPct val="90000"/>
              </a:lnSpc>
            </a:pPr>
            <a:r>
              <a:rPr lang="fr-FR" sz="3200" dirty="0">
                <a:effectLst>
                  <a:reflection endPos="0" dist="50800" dir="5400000" sy="-100000" algn="bl" rotWithShape="0"/>
                </a:effectLst>
              </a:rPr>
              <a:t>Itérative</a:t>
            </a:r>
          </a:p>
        </p:txBody>
      </p:sp>
    </p:spTree>
    <p:extLst>
      <p:ext uri="{BB962C8B-B14F-4D97-AF65-F5344CB8AC3E}">
        <p14:creationId xmlns:p14="http://schemas.microsoft.com/office/powerpoint/2010/main" val="41469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0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0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0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0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9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0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9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8"/>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9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99"/>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6"/>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94"/>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110"/>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1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05"/>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17"/>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18"/>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04"/>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25"/>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15"/>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14"/>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19"/>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20"/>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3"/>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16"/>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23"/>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62" grpId="0"/>
      <p:bldP spid="63" grpId="0"/>
      <p:bldP spid="64" grpId="0"/>
      <p:bldP spid="65" grpId="0"/>
      <p:bldP spid="66" grpId="0"/>
      <p:bldP spid="67" grpId="0"/>
      <p:bldP spid="72" grpId="0"/>
      <p:bldP spid="73" grpId="0"/>
      <p:bldP spid="78" grpId="0"/>
      <p:bldP spid="80" grpId="0"/>
      <p:bldP spid="81" grpId="0"/>
      <p:bldP spid="82" grpId="0"/>
      <p:bldP spid="88" grpId="0"/>
      <p:bldP spid="96" grpId="0"/>
      <p:bldP spid="97" grpId="0"/>
      <p:bldP spid="98" grpId="0"/>
      <p:bldP spid="99" grpId="0"/>
      <p:bldP spid="100" grpId="0"/>
      <p:bldP spid="101" grpId="0" animBg="1"/>
      <p:bldP spid="102" grpId="0" animBg="1"/>
      <p:bldP spid="103" grpId="0" animBg="1"/>
      <p:bldP spid="104" grpId="0" animBg="1"/>
      <p:bldP spid="105" grpId="0" animBg="1"/>
      <p:bldP spid="107" grpId="0" animBg="1"/>
      <p:bldP spid="108" grpId="0" animBg="1"/>
      <p:bldP spid="113" grpId="0"/>
      <p:bldP spid="114" grpId="0" animBg="1"/>
      <p:bldP spid="1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a:xfrm>
            <a:off x="1522413" y="1904999"/>
            <a:ext cx="6876255" cy="4114801"/>
          </a:xfrm>
        </p:spPr>
        <p:txBody>
          <a:bodyPr/>
          <a:lstStyle/>
          <a:p>
            <a:pPr algn="just"/>
            <a:r>
              <a:rPr lang="fr-FR" dirty="0"/>
              <a:t>De  1898 à 1920</a:t>
            </a:r>
          </a:p>
          <a:p>
            <a:pPr lvl="1" algn="just"/>
            <a:r>
              <a:rPr lang="fr-FR" dirty="0"/>
              <a:t>En parallèle la dangerosité du rayonnement était méconnue</a:t>
            </a:r>
          </a:p>
          <a:p>
            <a:pPr lvl="1" algn="just"/>
            <a:r>
              <a:rPr lang="fr-FR" dirty="0"/>
              <a:t>Les rayonnements ionisants sont considérés comme des rayonnements miraculeux</a:t>
            </a:r>
          </a:p>
        </p:txBody>
      </p:sp>
      <p:pic>
        <p:nvPicPr>
          <p:cNvPr id="4100" name="Picture 4" descr="RÃ©sultat de recherche d'images pour &quot;tho radia&quot;">
            <a:extLst>
              <a:ext uri="{FF2B5EF4-FFF2-40B4-BE49-F238E27FC236}">
                <a16:creationId xmlns:a16="http://schemas.microsoft.com/office/drawing/2014/main" id="{A347E70F-FADB-4D46-9287-E043E593D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9553" y="1938011"/>
            <a:ext cx="3603531" cy="487536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434x480xScreen-shot-2011-01-23-at-13.58.23.png.pagespeed.ic.gifrgZRX1e">
            <a:extLst>
              <a:ext uri="{FF2B5EF4-FFF2-40B4-BE49-F238E27FC236}">
                <a16:creationId xmlns:a16="http://schemas.microsoft.com/office/drawing/2014/main" id="{30F64EBB-5757-47C8-BC5A-2A348ADCF2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6380" y="3944577"/>
            <a:ext cx="2592288" cy="286879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DB73894F-E4DC-4462-9B86-5FB706399610}"/>
              </a:ext>
            </a:extLst>
          </p:cNvPr>
          <p:cNvPicPr>
            <a:picLocks noChangeAspect="1"/>
          </p:cNvPicPr>
          <p:nvPr/>
        </p:nvPicPr>
        <p:blipFill>
          <a:blip r:embed="rId4"/>
          <a:stretch>
            <a:fillRect/>
          </a:stretch>
        </p:blipFill>
        <p:spPr>
          <a:xfrm>
            <a:off x="45740" y="3953538"/>
            <a:ext cx="5666120" cy="2859838"/>
          </a:xfrm>
          <a:prstGeom prst="rect">
            <a:avLst/>
          </a:prstGeom>
        </p:spPr>
      </p:pic>
    </p:spTree>
    <p:extLst>
      <p:ext uri="{BB962C8B-B14F-4D97-AF65-F5344CB8AC3E}">
        <p14:creationId xmlns:p14="http://schemas.microsoft.com/office/powerpoint/2010/main" val="145538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1065214" y="1772816"/>
            <a:ext cx="8229600" cy="2895600"/>
          </a:xfrm>
        </p:spPr>
        <p:txBody>
          <a:bodyPr>
            <a:normAutofit/>
          </a:bodyPr>
          <a:lstStyle/>
          <a:p>
            <a:r>
              <a:rPr lang="fr-FR" dirty="0"/>
              <a:t>Médecine Nucléaire</a:t>
            </a:r>
          </a:p>
        </p:txBody>
      </p:sp>
    </p:spTree>
    <p:extLst>
      <p:ext uri="{BB962C8B-B14F-4D97-AF65-F5344CB8AC3E}">
        <p14:creationId xmlns:p14="http://schemas.microsoft.com/office/powerpoint/2010/main" val="14581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Médecine Nucléaire</a:t>
            </a:r>
          </a:p>
        </p:txBody>
      </p:sp>
      <p:sp>
        <p:nvSpPr>
          <p:cNvPr id="3" name="Espace réservé du texte 2"/>
          <p:cNvSpPr>
            <a:spLocks noGrp="1"/>
          </p:cNvSpPr>
          <p:nvPr>
            <p:ph type="body" idx="1"/>
          </p:nvPr>
        </p:nvSpPr>
        <p:spPr/>
        <p:txBody>
          <a:bodyPr/>
          <a:lstStyle/>
          <a:p>
            <a:r>
              <a:rPr lang="fr-FR" noProof="1"/>
              <a:t>Contrôle qualité</a:t>
            </a:r>
          </a:p>
        </p:txBody>
      </p:sp>
    </p:spTree>
    <p:extLst>
      <p:ext uri="{BB962C8B-B14F-4D97-AF65-F5344CB8AC3E}">
        <p14:creationId xmlns:p14="http://schemas.microsoft.com/office/powerpoint/2010/main" val="16082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Qu’est-ce ?</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Réalisation d’une imagerie fonctionnelle et métabolique, permettant</a:t>
            </a:r>
          </a:p>
          <a:p>
            <a:pPr lvl="1" algn="just"/>
            <a:r>
              <a:rPr lang="fr-FR" dirty="0"/>
              <a:t>de détecter ou suivre l’évolution de différents types de lésions profonde</a:t>
            </a:r>
          </a:p>
          <a:p>
            <a:pPr lvl="1" algn="just"/>
            <a:r>
              <a:rPr lang="fr-FR" dirty="0"/>
              <a:t>d’aider à la localisation pour les chirurgies</a:t>
            </a:r>
          </a:p>
          <a:p>
            <a:pPr lvl="2" algn="just"/>
            <a:endParaRPr lang="fr-FR" dirty="0"/>
          </a:p>
          <a:p>
            <a:pPr algn="just"/>
            <a:r>
              <a:rPr lang="fr-FR" dirty="0"/>
              <a:t>Cette imagerie se fait par l’intermédiaire de l’injection de radio-isotopes</a:t>
            </a:r>
          </a:p>
          <a:p>
            <a:pPr lvl="2" algn="just"/>
            <a:endParaRPr lang="fr-FR" dirty="0"/>
          </a:p>
          <a:p>
            <a:pPr algn="just"/>
            <a:r>
              <a:rPr lang="fr-FR" dirty="0"/>
              <a:t>Et l’utilisation d’un système de détection</a:t>
            </a:r>
          </a:p>
          <a:p>
            <a:pPr lvl="1"/>
            <a:endParaRPr lang="fr-FR" dirty="0"/>
          </a:p>
          <a:p>
            <a:pPr lvl="1"/>
            <a:endParaRPr lang="fr-FR" dirty="0"/>
          </a:p>
        </p:txBody>
      </p:sp>
    </p:spTree>
    <p:extLst>
      <p:ext uri="{BB962C8B-B14F-4D97-AF65-F5344CB8AC3E}">
        <p14:creationId xmlns:p14="http://schemas.microsoft.com/office/powerpoint/2010/main" val="2200187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Histoire</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2" algn="just"/>
            <a:r>
              <a:rPr lang="fr-FR" dirty="0"/>
              <a:t>1897 : Marie Curie démontre qu’en détectant un rayonnement, il est possible d’identifier des éléments radioactifs</a:t>
            </a:r>
          </a:p>
          <a:p>
            <a:pPr lvl="2" algn="just"/>
            <a:endParaRPr lang="fr-FR" dirty="0"/>
          </a:p>
          <a:p>
            <a:pPr lvl="2" algn="just"/>
            <a:r>
              <a:rPr lang="fr-FR" dirty="0"/>
              <a:t>1910 : découverte de l’utilisation des atomes radioactifs comme traceurs chimiques nommé la méthode des indicateurs</a:t>
            </a:r>
          </a:p>
          <a:p>
            <a:pPr lvl="2" algn="just"/>
            <a:endParaRPr lang="fr-FR" dirty="0"/>
          </a:p>
          <a:p>
            <a:pPr lvl="2" algn="just"/>
            <a:r>
              <a:rPr lang="fr-FR" dirty="0"/>
              <a:t>1913 : Greg Von Hevesy suit les déplacements d’un élément chimique auquel a été ajouté une quantité infinitésimale d’isotope radioactifs</a:t>
            </a:r>
          </a:p>
          <a:p>
            <a:pPr lvl="2" algn="just"/>
            <a:r>
              <a:rPr lang="fr-FR" dirty="0"/>
              <a:t>Pour cela il suit l’absorption de nitrate de plomb associé à du radium-D (élément radioactif), sur une plante</a:t>
            </a:r>
          </a:p>
          <a:p>
            <a:pPr lvl="2" algn="just"/>
            <a:endParaRPr lang="fr-FR" dirty="0"/>
          </a:p>
          <a:p>
            <a:pPr lvl="2" algn="just"/>
            <a:r>
              <a:rPr lang="fr-FR" dirty="0"/>
              <a:t>1924 : Première utilisation sur l’Homme, utilisé pour déterminer la vitesse de circulation du sang entre les 2 bras</a:t>
            </a:r>
          </a:p>
          <a:p>
            <a:pPr lvl="2" algn="just"/>
            <a:endParaRPr lang="fr-FR" dirty="0"/>
          </a:p>
          <a:p>
            <a:pPr lvl="2" algn="just"/>
            <a:r>
              <a:rPr lang="fr-FR" dirty="0"/>
              <a:t>1934 : Irène et Frédéric Joliot Curie mettent fin de la limitation d’utilisation d’isotope naturel et permette de créer des isotopes artificiels à partir de n’importe quel élément</a:t>
            </a:r>
          </a:p>
          <a:p>
            <a:pPr lvl="2" algn="just"/>
            <a:endParaRPr lang="fr-FR" dirty="0"/>
          </a:p>
          <a:p>
            <a:pPr lvl="2" algn="just"/>
            <a:endParaRPr lang="fr-FR" dirty="0"/>
          </a:p>
          <a:p>
            <a:pPr lvl="1"/>
            <a:endParaRPr lang="fr-FR" dirty="0"/>
          </a:p>
        </p:txBody>
      </p:sp>
    </p:spTree>
    <p:extLst>
      <p:ext uri="{BB962C8B-B14F-4D97-AF65-F5344CB8AC3E}">
        <p14:creationId xmlns:p14="http://schemas.microsoft.com/office/powerpoint/2010/main" val="426946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Médecine Nucléaire</a:t>
            </a:r>
          </a:p>
        </p:txBody>
      </p:sp>
      <p:sp>
        <p:nvSpPr>
          <p:cNvPr id="3" name="Espace réservé du texte 2"/>
          <p:cNvSpPr>
            <a:spLocks noGrp="1"/>
          </p:cNvSpPr>
          <p:nvPr>
            <p:ph type="body" idx="1"/>
          </p:nvPr>
        </p:nvSpPr>
        <p:spPr/>
        <p:txBody>
          <a:bodyPr/>
          <a:lstStyle/>
          <a:p>
            <a:r>
              <a:rPr lang="fr-FR" noProof="1"/>
              <a:t>Principe</a:t>
            </a:r>
          </a:p>
        </p:txBody>
      </p:sp>
    </p:spTree>
    <p:extLst>
      <p:ext uri="{BB962C8B-B14F-4D97-AF65-F5344CB8AC3E}">
        <p14:creationId xmlns:p14="http://schemas.microsoft.com/office/powerpoint/2010/main" val="88493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Principe</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Les évolutions techniques permettent de capter des rayonnements de faible énergie permettant « d’observer » un organe sans en perturber le fonctionnement</a:t>
            </a:r>
          </a:p>
          <a:p>
            <a:pPr lvl="2" algn="just"/>
            <a:endParaRPr lang="fr-FR" dirty="0"/>
          </a:p>
          <a:p>
            <a:r>
              <a:rPr lang="fr-FR" dirty="0"/>
              <a:t>Utilisation d’un traceur radioactif, ou traceur radiopharmaceutique = molécule avec ajout d’un radio-isotope adapté à l’organe à analyser</a:t>
            </a:r>
          </a:p>
          <a:p>
            <a:pPr lvl="1"/>
            <a:r>
              <a:rPr lang="fr-FR" dirty="0"/>
              <a:t>Ex : Iode-131 pour une analyse de la thyroïde. La thyroïde fixant l’iode, cela permettra de voir le fonctionnement l’organe en fonction des zones où l’iode-131 se sera positionné</a:t>
            </a:r>
          </a:p>
          <a:p>
            <a:pPr lvl="1"/>
            <a:r>
              <a:rPr lang="fr-FR" dirty="0"/>
              <a:t>D’autres exemples :</a:t>
            </a:r>
          </a:p>
          <a:p>
            <a:pPr lvl="2"/>
            <a:r>
              <a:rPr lang="fr-FR" dirty="0" err="1"/>
              <a:t>Phosphonates</a:t>
            </a:r>
            <a:r>
              <a:rPr lang="fr-FR" dirty="0"/>
              <a:t> marqués au technitium-99m pour les scintigraphies osseuses</a:t>
            </a:r>
          </a:p>
          <a:p>
            <a:pPr lvl="2"/>
            <a:r>
              <a:rPr lang="fr-FR" dirty="0"/>
              <a:t>Thallium-201 pour les scintigraphies du myocarde</a:t>
            </a:r>
          </a:p>
          <a:p>
            <a:pPr lvl="2"/>
            <a:r>
              <a:rPr lang="fr-FR" dirty="0"/>
              <a:t>Krypton-81m pour les scintigraphies pulmonaires de ventilation</a:t>
            </a:r>
          </a:p>
          <a:p>
            <a:pPr lvl="2"/>
            <a:r>
              <a:rPr lang="fr-FR" dirty="0"/>
              <a:t>…</a:t>
            </a:r>
          </a:p>
          <a:p>
            <a:endParaRPr lang="fr-FR" dirty="0"/>
          </a:p>
        </p:txBody>
      </p:sp>
    </p:spTree>
    <p:extLst>
      <p:ext uri="{BB962C8B-B14F-4D97-AF65-F5344CB8AC3E}">
        <p14:creationId xmlns:p14="http://schemas.microsoft.com/office/powerpoint/2010/main" val="391655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Traceurs</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3" y="1906487"/>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Pour réaliser l’examen :</a:t>
            </a:r>
          </a:p>
          <a:p>
            <a:pPr lvl="1" algn="just"/>
            <a:r>
              <a:rPr lang="fr-FR" dirty="0"/>
              <a:t>Injection (souvent par intraveineuse) au patient (provenant de la zone froide) d’un traceur fonction de l’examen à réaliser sous la forme d’une molécule seule comme Iode-123 ou d’une molécule comme le </a:t>
            </a:r>
            <a:r>
              <a:rPr lang="fr-FR" dirty="0" err="1"/>
              <a:t>diphosphonate</a:t>
            </a:r>
            <a:r>
              <a:rPr lang="fr-FR" dirty="0"/>
              <a:t> marqué au technétium-99. Cela peut aussi être une hormone marquée ou un anticorps marqué…</a:t>
            </a:r>
          </a:p>
          <a:p>
            <a:pPr lvl="1" algn="just"/>
            <a:r>
              <a:rPr lang="fr-FR" dirty="0"/>
              <a:t>Le patient attends un certain temps que le  traceur se repende dans l’organisme</a:t>
            </a:r>
          </a:p>
          <a:p>
            <a:pPr lvl="1" algn="just"/>
            <a:r>
              <a:rPr lang="fr-FR" dirty="0"/>
              <a:t>La durée de vie du traceur doit être suffisamment longue pour réaliser l’examen mais pas trop non plus car une fois l’examen terminé, il faut que le traceur irradie le moins possible. Il peut y avoir à la fin de l’examen une période de confinement le temps que les rayonnements émis par le patient soit suffisamment faibles. Les patients injectés sont dans une seconde salle d’attente (zone chaude).</a:t>
            </a:r>
          </a:p>
          <a:p>
            <a:pPr lvl="1" algn="just"/>
            <a:r>
              <a:rPr lang="fr-FR" dirty="0"/>
              <a:t>Durant ce temps les eaux usées sont stockées dans des cuves le temps l’irradiation des traceurs, éliminés naturellement, soit suffisamment faible pour que les eaux usées puissent être renvoyées aux égouts</a:t>
            </a:r>
          </a:p>
        </p:txBody>
      </p:sp>
    </p:spTree>
    <p:extLst>
      <p:ext uri="{BB962C8B-B14F-4D97-AF65-F5344CB8AC3E}">
        <p14:creationId xmlns:p14="http://schemas.microsoft.com/office/powerpoint/2010/main" val="781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Scintigraphie</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2" y="1977925"/>
            <a:ext cx="9134391" cy="4259387"/>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fr-FR" dirty="0"/>
              <a:t>Scintigraphie, nom provenant de la scintillation produite par les photons </a:t>
            </a:r>
            <a:r>
              <a:rPr lang="el-GR" dirty="0"/>
              <a:t>γ</a:t>
            </a:r>
            <a:endParaRPr lang="fr-FR" dirty="0"/>
          </a:p>
          <a:p>
            <a:r>
              <a:rPr lang="fr-FR" dirty="0"/>
              <a:t>Scintigraphie réalisé en établissement disposant d’autorisation spécifique pour la détention et l’utilisation  de sources radioactives non scellées</a:t>
            </a:r>
          </a:p>
          <a:p>
            <a:r>
              <a:rPr lang="fr-FR" dirty="0"/>
              <a:t>Scintigraphie = imagerie fonctionnelle, car c’est l’étude des fonctions d’un organe </a:t>
            </a:r>
          </a:p>
          <a:p>
            <a:endParaRPr lang="fr-FR" dirty="0"/>
          </a:p>
        </p:txBody>
      </p:sp>
    </p:spTree>
    <p:extLst>
      <p:ext uri="{BB962C8B-B14F-4D97-AF65-F5344CB8AC3E}">
        <p14:creationId xmlns:p14="http://schemas.microsoft.com/office/powerpoint/2010/main" val="173490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Scintigraphie</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2" y="1977925"/>
            <a:ext cx="9134391" cy="4259387"/>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fr-FR" dirty="0"/>
              <a:t>Différence entre Imagerie Radiologique et Scintigraphie</a:t>
            </a:r>
          </a:p>
        </p:txBody>
      </p:sp>
      <p:pic>
        <p:nvPicPr>
          <p:cNvPr id="3074" name="Picture 2" descr="http://www.laradioactivite.com/site/images/XetGamma.jpg">
            <a:extLst>
              <a:ext uri="{FF2B5EF4-FFF2-40B4-BE49-F238E27FC236}">
                <a16:creationId xmlns:a16="http://schemas.microsoft.com/office/drawing/2014/main" id="{E9E438B3-938E-40DD-BA57-9A7FE79555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8068" y="2564904"/>
            <a:ext cx="5976664" cy="402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83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Médecine Nucléaire</a:t>
            </a:r>
          </a:p>
        </p:txBody>
      </p:sp>
      <p:sp>
        <p:nvSpPr>
          <p:cNvPr id="3" name="Espace réservé du texte 2"/>
          <p:cNvSpPr>
            <a:spLocks noGrp="1"/>
          </p:cNvSpPr>
          <p:nvPr>
            <p:ph type="body" idx="1"/>
          </p:nvPr>
        </p:nvSpPr>
        <p:spPr/>
        <p:txBody>
          <a:bodyPr/>
          <a:lstStyle/>
          <a:p>
            <a:r>
              <a:rPr lang="fr-FR" noProof="1"/>
              <a:t>Gamma Camera</a:t>
            </a:r>
          </a:p>
        </p:txBody>
      </p:sp>
    </p:spTree>
    <p:extLst>
      <p:ext uri="{BB962C8B-B14F-4D97-AF65-F5344CB8AC3E}">
        <p14:creationId xmlns:p14="http://schemas.microsoft.com/office/powerpoint/2010/main" val="104095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F5D1B-B8C3-453E-93EB-C6D56682C6D8}"/>
              </a:ext>
            </a:extLst>
          </p:cNvPr>
          <p:cNvSpPr>
            <a:spLocks noGrp="1"/>
          </p:cNvSpPr>
          <p:nvPr>
            <p:ph type="title"/>
          </p:nvPr>
        </p:nvSpPr>
        <p:spPr/>
        <p:txBody>
          <a:bodyPr/>
          <a:lstStyle/>
          <a:p>
            <a:r>
              <a:rPr lang="fr-FR" dirty="0"/>
              <a:t>HISTOIRE – Etapes majeurs</a:t>
            </a:r>
          </a:p>
        </p:txBody>
      </p:sp>
      <p:pic>
        <p:nvPicPr>
          <p:cNvPr id="6146" name="Picture 2" descr="RÃ©sultat de recherche d'images pour &quot;tho radia savon&quot;">
            <a:extLst>
              <a:ext uri="{FF2B5EF4-FFF2-40B4-BE49-F238E27FC236}">
                <a16:creationId xmlns:a16="http://schemas.microsoft.com/office/drawing/2014/main" id="{F74B2A78-5CED-403C-BD50-69FACBBD9B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2635" y="2547326"/>
            <a:ext cx="3047801" cy="417239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associÃ©e">
            <a:extLst>
              <a:ext uri="{FF2B5EF4-FFF2-40B4-BE49-F238E27FC236}">
                <a16:creationId xmlns:a16="http://schemas.microsoft.com/office/drawing/2014/main" id="{AEA7BA12-503F-4898-8049-3289B8570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48" y="2547326"/>
            <a:ext cx="3047801" cy="4175312"/>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2">
            <a:extLst>
              <a:ext uri="{FF2B5EF4-FFF2-40B4-BE49-F238E27FC236}">
                <a16:creationId xmlns:a16="http://schemas.microsoft.com/office/drawing/2014/main" id="{66066AED-6EF9-47D9-BA0A-8467D3BEF0DB}"/>
              </a:ext>
            </a:extLst>
          </p:cNvPr>
          <p:cNvSpPr txBox="1">
            <a:spLocks/>
          </p:cNvSpPr>
          <p:nvPr/>
        </p:nvSpPr>
        <p:spPr>
          <a:xfrm>
            <a:off x="1522413" y="1904999"/>
            <a:ext cx="5436095" cy="4114801"/>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fr-FR"/>
              <a:t>De  1898 à 1920</a:t>
            </a:r>
            <a:endParaRPr lang="fr-FR" dirty="0"/>
          </a:p>
        </p:txBody>
      </p:sp>
      <p:pic>
        <p:nvPicPr>
          <p:cNvPr id="6150" name="Picture 6" descr="Image associÃ©e">
            <a:extLst>
              <a:ext uri="{FF2B5EF4-FFF2-40B4-BE49-F238E27FC236}">
                <a16:creationId xmlns:a16="http://schemas.microsoft.com/office/drawing/2014/main" id="{0C6FCAD8-D21A-4226-8CD9-8753ABA54F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7761" y="2894037"/>
            <a:ext cx="5633316" cy="3487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93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Gamma Camera</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Gamma camera = Caméra à scintillation, est le dispositif médical permettant de détecter les rayonnements</a:t>
            </a:r>
          </a:p>
          <a:p>
            <a:pPr algn="just"/>
            <a:r>
              <a:rPr lang="fr-FR" dirty="0"/>
              <a:t>Composé de détecteurs qui comportent de cristaux (type iodure de sodium), ayant la faculté de « scintiller » (d’émettre de la lumière) sous l’effet du rayonnement émis par le traceur</a:t>
            </a:r>
          </a:p>
          <a:p>
            <a:pPr algn="just"/>
            <a:r>
              <a:rPr lang="fr-FR" dirty="0"/>
              <a:t>De nouvelles technologies émergent comme la détection par semi-conducteurs </a:t>
            </a:r>
          </a:p>
          <a:p>
            <a:r>
              <a:rPr lang="fr-FR" dirty="0"/>
              <a:t>Utilisation de collimateurs est nécessaire afin de s’assurer de l’origine du rayonnement</a:t>
            </a:r>
          </a:p>
        </p:txBody>
      </p:sp>
    </p:spTree>
    <p:extLst>
      <p:ext uri="{BB962C8B-B14F-4D97-AF65-F5344CB8AC3E}">
        <p14:creationId xmlns:p14="http://schemas.microsoft.com/office/powerpoint/2010/main" val="272878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Gamma Camera</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230227" y="1904999"/>
            <a:ext cx="11887031" cy="4993798"/>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endParaRPr lang="fr-FR" dirty="0"/>
          </a:p>
        </p:txBody>
      </p:sp>
      <p:pic>
        <p:nvPicPr>
          <p:cNvPr id="2050" name="Picture 2" descr="http://www.laradioactivite.com/site/images/PrincipeGamcam.jpg">
            <a:extLst>
              <a:ext uri="{FF2B5EF4-FFF2-40B4-BE49-F238E27FC236}">
                <a16:creationId xmlns:a16="http://schemas.microsoft.com/office/drawing/2014/main" id="{27E1C874-D63D-4133-ADB7-3D0EB67933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6000" y="1772816"/>
            <a:ext cx="7416824" cy="5028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98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Gamma Camera Simple Tête</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230227" y="1904999"/>
            <a:ext cx="11887031" cy="4993798"/>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endParaRPr lang="fr-FR" dirty="0"/>
          </a:p>
        </p:txBody>
      </p:sp>
      <p:pic>
        <p:nvPicPr>
          <p:cNvPr id="6146" name="Picture 2" descr="http://img.medicalexpo.fr/images_me/photo-g/94149-6858471.jpg">
            <a:extLst>
              <a:ext uri="{FF2B5EF4-FFF2-40B4-BE49-F238E27FC236}">
                <a16:creationId xmlns:a16="http://schemas.microsoft.com/office/drawing/2014/main" id="{D811FFE0-36C8-45B2-9B90-A68A09772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718" y="1674218"/>
            <a:ext cx="6259388" cy="514568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9AAC6235-B451-4E9A-BF6B-A51DDCC5A7D6}"/>
              </a:ext>
            </a:extLst>
          </p:cNvPr>
          <p:cNvSpPr txBox="1"/>
          <p:nvPr/>
        </p:nvSpPr>
        <p:spPr>
          <a:xfrm>
            <a:off x="949977" y="2367288"/>
            <a:ext cx="1144865" cy="341632"/>
          </a:xfrm>
          <a:prstGeom prst="rect">
            <a:avLst/>
          </a:prstGeom>
          <a:noFill/>
        </p:spPr>
        <p:txBody>
          <a:bodyPr wrap="none" rtlCol="0">
            <a:spAutoFit/>
          </a:bodyPr>
          <a:lstStyle/>
          <a:p>
            <a:pPr>
              <a:lnSpc>
                <a:spcPct val="90000"/>
              </a:lnSpc>
            </a:pPr>
            <a:r>
              <a:rPr lang="fr-FR" dirty="0"/>
              <a:t>Détecteur</a:t>
            </a:r>
          </a:p>
        </p:txBody>
      </p:sp>
      <p:sp>
        <p:nvSpPr>
          <p:cNvPr id="5" name="Flèche : droite 4">
            <a:extLst>
              <a:ext uri="{FF2B5EF4-FFF2-40B4-BE49-F238E27FC236}">
                <a16:creationId xmlns:a16="http://schemas.microsoft.com/office/drawing/2014/main" id="{1FA99DFB-DB62-4DF6-B1C6-B0126A6C5320}"/>
              </a:ext>
            </a:extLst>
          </p:cNvPr>
          <p:cNvSpPr/>
          <p:nvPr/>
        </p:nvSpPr>
        <p:spPr>
          <a:xfrm rot="233903">
            <a:off x="2098721" y="2504539"/>
            <a:ext cx="3170528" cy="22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807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Gamma Camera CT Double Têtes</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230227" y="1904999"/>
            <a:ext cx="11887031" cy="4993798"/>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endParaRPr lang="fr-FR" dirty="0"/>
          </a:p>
        </p:txBody>
      </p:sp>
      <p:pic>
        <p:nvPicPr>
          <p:cNvPr id="4100" name="Picture 4" descr="http://www.driainduncan.com.au/wp-content/uploads/2012/04/Symbia11.jpg">
            <a:extLst>
              <a:ext uri="{FF2B5EF4-FFF2-40B4-BE49-F238E27FC236}">
                <a16:creationId xmlns:a16="http://schemas.microsoft.com/office/drawing/2014/main" id="{BBC3D326-036A-43F8-B607-72E108551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7152" y="1904999"/>
            <a:ext cx="6674520" cy="499029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01CE8F-9747-40A8-B35F-6D00D303A3CB}"/>
              </a:ext>
            </a:extLst>
          </p:cNvPr>
          <p:cNvSpPr txBox="1"/>
          <p:nvPr/>
        </p:nvSpPr>
        <p:spPr>
          <a:xfrm>
            <a:off x="621804" y="5229200"/>
            <a:ext cx="1144865" cy="341632"/>
          </a:xfrm>
          <a:prstGeom prst="rect">
            <a:avLst/>
          </a:prstGeom>
          <a:noFill/>
        </p:spPr>
        <p:txBody>
          <a:bodyPr wrap="none" rtlCol="0">
            <a:spAutoFit/>
          </a:bodyPr>
          <a:lstStyle/>
          <a:p>
            <a:pPr>
              <a:lnSpc>
                <a:spcPct val="90000"/>
              </a:lnSpc>
            </a:pPr>
            <a:r>
              <a:rPr lang="fr-FR" dirty="0"/>
              <a:t>Détecteur</a:t>
            </a:r>
          </a:p>
        </p:txBody>
      </p:sp>
      <p:sp>
        <p:nvSpPr>
          <p:cNvPr id="8" name="Flèche : droite 7">
            <a:extLst>
              <a:ext uri="{FF2B5EF4-FFF2-40B4-BE49-F238E27FC236}">
                <a16:creationId xmlns:a16="http://schemas.microsoft.com/office/drawing/2014/main" id="{BB40179A-7E0E-49A3-8C60-150DF3746C1C}"/>
              </a:ext>
            </a:extLst>
          </p:cNvPr>
          <p:cNvSpPr/>
          <p:nvPr/>
        </p:nvSpPr>
        <p:spPr>
          <a:xfrm rot="20214734">
            <a:off x="1672724" y="4578431"/>
            <a:ext cx="3170528" cy="22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 droite 8">
            <a:extLst>
              <a:ext uri="{FF2B5EF4-FFF2-40B4-BE49-F238E27FC236}">
                <a16:creationId xmlns:a16="http://schemas.microsoft.com/office/drawing/2014/main" id="{0A005B98-F8E6-45A4-80B7-FFA69ACF0208}"/>
              </a:ext>
            </a:extLst>
          </p:cNvPr>
          <p:cNvSpPr/>
          <p:nvPr/>
        </p:nvSpPr>
        <p:spPr>
          <a:xfrm rot="20613528">
            <a:off x="1737669" y="4731230"/>
            <a:ext cx="4404070" cy="2247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27832628-86A7-4922-90C1-ECF2F2B6436C}"/>
              </a:ext>
            </a:extLst>
          </p:cNvPr>
          <p:cNvSpPr txBox="1"/>
          <p:nvPr/>
        </p:nvSpPr>
        <p:spPr>
          <a:xfrm>
            <a:off x="9982844" y="3330192"/>
            <a:ext cx="962123" cy="341632"/>
          </a:xfrm>
          <a:prstGeom prst="rect">
            <a:avLst/>
          </a:prstGeom>
          <a:noFill/>
        </p:spPr>
        <p:txBody>
          <a:bodyPr wrap="none" rtlCol="0">
            <a:spAutoFit/>
          </a:bodyPr>
          <a:lstStyle/>
          <a:p>
            <a:pPr>
              <a:lnSpc>
                <a:spcPct val="90000"/>
              </a:lnSpc>
            </a:pPr>
            <a:r>
              <a:rPr lang="fr-FR" dirty="0"/>
              <a:t>Scanner</a:t>
            </a:r>
          </a:p>
        </p:txBody>
      </p:sp>
      <p:sp>
        <p:nvSpPr>
          <p:cNvPr id="11" name="Flèche : droite 10">
            <a:extLst>
              <a:ext uri="{FF2B5EF4-FFF2-40B4-BE49-F238E27FC236}">
                <a16:creationId xmlns:a16="http://schemas.microsoft.com/office/drawing/2014/main" id="{5CB4643D-4BE8-4606-940C-BA17D70E8840}"/>
              </a:ext>
            </a:extLst>
          </p:cNvPr>
          <p:cNvSpPr/>
          <p:nvPr/>
        </p:nvSpPr>
        <p:spPr>
          <a:xfrm rot="8993749">
            <a:off x="7506480" y="4148240"/>
            <a:ext cx="2645156" cy="2393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4370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Gamma Camera</a:t>
            </a:r>
          </a:p>
        </p:txBody>
      </p:sp>
      <p:sp>
        <p:nvSpPr>
          <p:cNvPr id="3" name="Espace réservé du contenu 3">
            <a:extLst>
              <a:ext uri="{FF2B5EF4-FFF2-40B4-BE49-F238E27FC236}">
                <a16:creationId xmlns:a16="http://schemas.microsoft.com/office/drawing/2014/main" id="{56C09D97-4B08-418C-A4ED-ADCE3849E46B}"/>
              </a:ext>
            </a:extLst>
          </p:cNvPr>
          <p:cNvSpPr txBox="1">
            <a:spLocks/>
          </p:cNvSpPr>
          <p:nvPr/>
        </p:nvSpPr>
        <p:spPr>
          <a:xfrm>
            <a:off x="-1230227" y="1904999"/>
            <a:ext cx="11887031" cy="4993798"/>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endParaRPr lang="fr-FR" dirty="0"/>
          </a:p>
        </p:txBody>
      </p:sp>
      <p:pic>
        <p:nvPicPr>
          <p:cNvPr id="7170" name="Picture 2" descr="http://www.bordeauxnord-scintigraphie.fr/Parathyroide2.jpg">
            <a:extLst>
              <a:ext uri="{FF2B5EF4-FFF2-40B4-BE49-F238E27FC236}">
                <a16:creationId xmlns:a16="http://schemas.microsoft.com/office/drawing/2014/main" id="{DC78D754-BC25-42CE-9CFD-89F11CF861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836" y="1988840"/>
            <a:ext cx="4920207" cy="475107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4DC19391-C6DD-4688-87A5-B493D9CF6E61}"/>
              </a:ext>
            </a:extLst>
          </p:cNvPr>
          <p:cNvSpPr txBox="1"/>
          <p:nvPr/>
        </p:nvSpPr>
        <p:spPr>
          <a:xfrm>
            <a:off x="6022404" y="2550037"/>
            <a:ext cx="3413114" cy="590931"/>
          </a:xfrm>
          <a:prstGeom prst="rect">
            <a:avLst/>
          </a:prstGeom>
          <a:noFill/>
        </p:spPr>
        <p:txBody>
          <a:bodyPr wrap="none" rtlCol="0">
            <a:spAutoFit/>
          </a:bodyPr>
          <a:lstStyle/>
          <a:p>
            <a:pPr>
              <a:lnSpc>
                <a:spcPct val="90000"/>
              </a:lnSpc>
            </a:pPr>
            <a:r>
              <a:rPr lang="fr-FR" dirty="0"/>
              <a:t>Imagerie fonctionnelle</a:t>
            </a:r>
          </a:p>
          <a:p>
            <a:pPr>
              <a:lnSpc>
                <a:spcPct val="90000"/>
              </a:lnSpc>
            </a:pPr>
            <a:r>
              <a:rPr lang="fr-FR" dirty="0"/>
              <a:t>Provenant d’une gamma camera</a:t>
            </a:r>
          </a:p>
        </p:txBody>
      </p:sp>
      <p:sp>
        <p:nvSpPr>
          <p:cNvPr id="7" name="ZoneTexte 6">
            <a:extLst>
              <a:ext uri="{FF2B5EF4-FFF2-40B4-BE49-F238E27FC236}">
                <a16:creationId xmlns:a16="http://schemas.microsoft.com/office/drawing/2014/main" id="{62D3D28E-0876-4F4B-9A02-A2A457A97753}"/>
              </a:ext>
            </a:extLst>
          </p:cNvPr>
          <p:cNvSpPr txBox="1"/>
          <p:nvPr/>
        </p:nvSpPr>
        <p:spPr>
          <a:xfrm>
            <a:off x="6022404" y="4134213"/>
            <a:ext cx="2271776" cy="590931"/>
          </a:xfrm>
          <a:prstGeom prst="rect">
            <a:avLst/>
          </a:prstGeom>
          <a:noFill/>
        </p:spPr>
        <p:txBody>
          <a:bodyPr wrap="none" rtlCol="0">
            <a:spAutoFit/>
          </a:bodyPr>
          <a:lstStyle/>
          <a:p>
            <a:pPr>
              <a:lnSpc>
                <a:spcPct val="90000"/>
              </a:lnSpc>
            </a:pPr>
            <a:r>
              <a:rPr lang="fr-FR" dirty="0"/>
              <a:t>Imagerie radiologique</a:t>
            </a:r>
          </a:p>
          <a:p>
            <a:pPr>
              <a:lnSpc>
                <a:spcPct val="90000"/>
              </a:lnSpc>
            </a:pPr>
            <a:r>
              <a:rPr lang="fr-FR" dirty="0"/>
              <a:t>Provenant du scanner</a:t>
            </a:r>
          </a:p>
        </p:txBody>
      </p:sp>
      <p:sp>
        <p:nvSpPr>
          <p:cNvPr id="8" name="ZoneTexte 7">
            <a:extLst>
              <a:ext uri="{FF2B5EF4-FFF2-40B4-BE49-F238E27FC236}">
                <a16:creationId xmlns:a16="http://schemas.microsoft.com/office/drawing/2014/main" id="{C73D4BE9-0DA7-40C6-8B25-54E0BE81523D}"/>
              </a:ext>
            </a:extLst>
          </p:cNvPr>
          <p:cNvSpPr txBox="1"/>
          <p:nvPr/>
        </p:nvSpPr>
        <p:spPr>
          <a:xfrm>
            <a:off x="6022404" y="5718389"/>
            <a:ext cx="4783682" cy="590931"/>
          </a:xfrm>
          <a:prstGeom prst="rect">
            <a:avLst/>
          </a:prstGeom>
          <a:noFill/>
        </p:spPr>
        <p:txBody>
          <a:bodyPr wrap="none" rtlCol="0">
            <a:spAutoFit/>
          </a:bodyPr>
          <a:lstStyle/>
          <a:p>
            <a:pPr>
              <a:lnSpc>
                <a:spcPct val="90000"/>
              </a:lnSpc>
            </a:pPr>
            <a:r>
              <a:rPr lang="fr-FR" dirty="0"/>
              <a:t>Fusion des 2 imageries pour avoir </a:t>
            </a:r>
          </a:p>
          <a:p>
            <a:pPr>
              <a:lnSpc>
                <a:spcPct val="90000"/>
              </a:lnSpc>
            </a:pPr>
            <a:r>
              <a:rPr lang="fr-FR" dirty="0"/>
              <a:t>une bonne localisation des fonctions des organes</a:t>
            </a:r>
          </a:p>
        </p:txBody>
      </p:sp>
    </p:spTree>
    <p:extLst>
      <p:ext uri="{BB962C8B-B14F-4D97-AF65-F5344CB8AC3E}">
        <p14:creationId xmlns:p14="http://schemas.microsoft.com/office/powerpoint/2010/main" val="354197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Détection</a:t>
            </a:r>
          </a:p>
        </p:txBody>
      </p:sp>
      <p:pic>
        <p:nvPicPr>
          <p:cNvPr id="8194" name="Picture 2" descr="http://www.laradioactivite.com/site/images/Collimation_Parallele.jpg">
            <a:extLst>
              <a:ext uri="{FF2B5EF4-FFF2-40B4-BE49-F238E27FC236}">
                <a16:creationId xmlns:a16="http://schemas.microsoft.com/office/drawing/2014/main" id="{E3573FB2-90B8-42AD-9E53-970B299E04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300" y="1700808"/>
            <a:ext cx="6992731" cy="5020781"/>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3">
            <a:extLst>
              <a:ext uri="{FF2B5EF4-FFF2-40B4-BE49-F238E27FC236}">
                <a16:creationId xmlns:a16="http://schemas.microsoft.com/office/drawing/2014/main" id="{7DA4473F-1224-474B-878C-C2F929DA83B2}"/>
              </a:ext>
            </a:extLst>
          </p:cNvPr>
          <p:cNvSpPr txBox="1">
            <a:spLocks/>
          </p:cNvSpPr>
          <p:nvPr/>
        </p:nvSpPr>
        <p:spPr>
          <a:xfrm>
            <a:off x="261764" y="1904999"/>
            <a:ext cx="4680521" cy="4692353"/>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Rayonnement de très faible intensité, devant être amplifié pour pouvoir être interprété.</a:t>
            </a:r>
          </a:p>
          <a:p>
            <a:pPr algn="just"/>
            <a:r>
              <a:rPr lang="fr-FR" dirty="0"/>
              <a:t>Amplification faite par l’intermédiaire des photomultiplicateurs qui transforment les photons </a:t>
            </a:r>
            <a:r>
              <a:rPr lang="el-GR" dirty="0"/>
              <a:t>γ</a:t>
            </a:r>
            <a:r>
              <a:rPr lang="fr-FR" dirty="0"/>
              <a:t> en signaux électriques </a:t>
            </a:r>
          </a:p>
          <a:p>
            <a:pPr algn="just"/>
            <a:r>
              <a:rPr lang="fr-FR" dirty="0"/>
              <a:t>Utilisation d’un collimateur composé de plomb ou tungstène</a:t>
            </a:r>
          </a:p>
          <a:p>
            <a:pPr algn="just"/>
            <a:r>
              <a:rPr lang="fr-FR" dirty="0"/>
              <a:t>Ici un collimateur parallèle</a:t>
            </a:r>
          </a:p>
          <a:p>
            <a:pPr algn="just"/>
            <a:endParaRPr lang="fr-FR" dirty="0"/>
          </a:p>
        </p:txBody>
      </p:sp>
    </p:spTree>
    <p:extLst>
      <p:ext uri="{BB962C8B-B14F-4D97-AF65-F5344CB8AC3E}">
        <p14:creationId xmlns:p14="http://schemas.microsoft.com/office/powerpoint/2010/main" val="4784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Détection</a:t>
            </a:r>
          </a:p>
        </p:txBody>
      </p:sp>
      <p:sp>
        <p:nvSpPr>
          <p:cNvPr id="6" name="Espace réservé du contenu 3">
            <a:extLst>
              <a:ext uri="{FF2B5EF4-FFF2-40B4-BE49-F238E27FC236}">
                <a16:creationId xmlns:a16="http://schemas.microsoft.com/office/drawing/2014/main" id="{7DA4473F-1224-474B-878C-C2F929DA83B2}"/>
              </a:ext>
            </a:extLst>
          </p:cNvPr>
          <p:cNvSpPr txBox="1">
            <a:spLocks/>
          </p:cNvSpPr>
          <p:nvPr/>
        </p:nvSpPr>
        <p:spPr>
          <a:xfrm>
            <a:off x="261764" y="1904999"/>
            <a:ext cx="4680521" cy="4692353"/>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Utilisation d’un collimateur « trou d’épingle » ou pin-</a:t>
            </a:r>
            <a:r>
              <a:rPr lang="fr-FR" dirty="0" err="1"/>
              <a:t>hole</a:t>
            </a:r>
            <a:r>
              <a:rPr lang="fr-FR" dirty="0"/>
              <a:t> ou </a:t>
            </a:r>
            <a:r>
              <a:rPr lang="fr-FR" dirty="0" err="1"/>
              <a:t>sténopéïque</a:t>
            </a:r>
            <a:r>
              <a:rPr lang="fr-FR" dirty="0"/>
              <a:t>.</a:t>
            </a:r>
          </a:p>
          <a:p>
            <a:pPr algn="just"/>
            <a:r>
              <a:rPr lang="fr-FR" dirty="0"/>
              <a:t>Contrairement au collimateur parallèle qui ne permet le passage que des photons émis parallèlement à l’axe patient détecteur, celui-ci permet de ne faire passer que les photons provenant d’une zone très réduite et générant un effet d’agrandissement</a:t>
            </a:r>
          </a:p>
          <a:p>
            <a:pPr algn="just"/>
            <a:endParaRPr lang="fr-FR" dirty="0"/>
          </a:p>
        </p:txBody>
      </p:sp>
      <p:pic>
        <p:nvPicPr>
          <p:cNvPr id="2050" name="Picture 2" descr="http://www.laradioactivite.com/site/images/CamStenopeique.jpg">
            <a:extLst>
              <a:ext uri="{FF2B5EF4-FFF2-40B4-BE49-F238E27FC236}">
                <a16:creationId xmlns:a16="http://schemas.microsoft.com/office/drawing/2014/main" id="{13EB9D6F-7A5C-4F06-BE1F-2125FC2B16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299" y="1904998"/>
            <a:ext cx="6984107" cy="4260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01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Médecine Nucléaire</a:t>
            </a:r>
          </a:p>
        </p:txBody>
      </p:sp>
      <p:sp>
        <p:nvSpPr>
          <p:cNvPr id="3" name="Espace réservé du texte 2"/>
          <p:cNvSpPr>
            <a:spLocks noGrp="1"/>
          </p:cNvSpPr>
          <p:nvPr>
            <p:ph type="body" idx="1"/>
          </p:nvPr>
        </p:nvSpPr>
        <p:spPr/>
        <p:txBody>
          <a:bodyPr/>
          <a:lstStyle/>
          <a:p>
            <a:r>
              <a:rPr lang="fr-FR" noProof="1"/>
              <a:t>TEP : Tomographe à emission de positons</a:t>
            </a:r>
          </a:p>
        </p:txBody>
      </p:sp>
    </p:spTree>
    <p:extLst>
      <p:ext uri="{BB962C8B-B14F-4D97-AF65-F5344CB8AC3E}">
        <p14:creationId xmlns:p14="http://schemas.microsoft.com/office/powerpoint/2010/main" val="196645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TEP - Traceurs</a:t>
            </a:r>
          </a:p>
        </p:txBody>
      </p:sp>
      <p:sp>
        <p:nvSpPr>
          <p:cNvPr id="6" name="Espace réservé du contenu 3">
            <a:extLst>
              <a:ext uri="{FF2B5EF4-FFF2-40B4-BE49-F238E27FC236}">
                <a16:creationId xmlns:a16="http://schemas.microsoft.com/office/drawing/2014/main" id="{EFD93444-C8EB-4513-B718-5CBA4D4BB8F7}"/>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Utilisé dans le dépistage précoce des cancers</a:t>
            </a:r>
          </a:p>
          <a:p>
            <a:pPr algn="just"/>
            <a:r>
              <a:rPr lang="fr-FR" dirty="0"/>
              <a:t>Utilisation de radiotraceurs de type </a:t>
            </a:r>
            <a:r>
              <a:rPr lang="el-GR" dirty="0"/>
              <a:t>β</a:t>
            </a:r>
            <a:r>
              <a:rPr lang="fr-FR" baseline="30000" dirty="0"/>
              <a:t>+</a:t>
            </a:r>
            <a:r>
              <a:rPr lang="fr-FR" dirty="0"/>
              <a:t> émetteurs d’électrons positifs (positons ou positrons)</a:t>
            </a:r>
          </a:p>
          <a:p>
            <a:pPr algn="just"/>
            <a:r>
              <a:rPr lang="fr-FR" dirty="0"/>
              <a:t>Après émission du positon, il disparait en émettant 2 rayons </a:t>
            </a:r>
            <a:r>
              <a:rPr lang="el-GR" dirty="0"/>
              <a:t>γ</a:t>
            </a:r>
            <a:r>
              <a:rPr lang="fr-FR" dirty="0"/>
              <a:t> partant en direction opposée</a:t>
            </a:r>
          </a:p>
          <a:p>
            <a:pPr algn="just"/>
            <a:r>
              <a:rPr lang="fr-FR" dirty="0"/>
              <a:t>Détection simultanée de 2 rayons </a:t>
            </a:r>
            <a:r>
              <a:rPr lang="el-GR" dirty="0"/>
              <a:t>γ</a:t>
            </a:r>
            <a:r>
              <a:rPr lang="fr-FR" dirty="0"/>
              <a:t> permet une localisation proche de l’atome sur lequel le traceur s’était fixé.</a:t>
            </a:r>
          </a:p>
          <a:p>
            <a:pPr algn="just"/>
            <a:endParaRPr lang="fr-FR" dirty="0"/>
          </a:p>
          <a:p>
            <a:pPr algn="just"/>
            <a:endParaRPr lang="fr-FR" dirty="0"/>
          </a:p>
        </p:txBody>
      </p:sp>
    </p:spTree>
    <p:extLst>
      <p:ext uri="{BB962C8B-B14F-4D97-AF65-F5344CB8AC3E}">
        <p14:creationId xmlns:p14="http://schemas.microsoft.com/office/powerpoint/2010/main" val="1233959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TEP - Traceurs</a:t>
            </a:r>
          </a:p>
        </p:txBody>
      </p:sp>
      <p:sp>
        <p:nvSpPr>
          <p:cNvPr id="6" name="Espace réservé du contenu 3">
            <a:extLst>
              <a:ext uri="{FF2B5EF4-FFF2-40B4-BE49-F238E27FC236}">
                <a16:creationId xmlns:a16="http://schemas.microsoft.com/office/drawing/2014/main" id="{EFD93444-C8EB-4513-B718-5CBA4D4BB8F7}"/>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Radioéléments utilisés sont des éléments chimiques légers de type oxygène, carbone, azote…ou de type halogène comme le fluor-18, ou le brome-76</a:t>
            </a:r>
          </a:p>
          <a:p>
            <a:pPr algn="just"/>
            <a:r>
              <a:rPr lang="fr-FR" dirty="0"/>
              <a:t>L’utilisation du FDG (</a:t>
            </a:r>
            <a:r>
              <a:rPr lang="fr-FR" dirty="0" err="1"/>
              <a:t>fluorodesoxyglucose</a:t>
            </a:r>
            <a:r>
              <a:rPr lang="fr-FR" dirty="0"/>
              <a:t>) marqué au fluro-18 permet de suivre la consommation en glucose des cellules cardiaques, des neurones ou tissus cancéreux</a:t>
            </a:r>
          </a:p>
          <a:p>
            <a:pPr algn="just"/>
            <a:r>
              <a:rPr lang="fr-FR" dirty="0"/>
              <a:t>De l’eau marqué en oxygène-15 permet de suivre l’irrigation de l’organisme</a:t>
            </a:r>
          </a:p>
          <a:p>
            <a:pPr algn="just"/>
            <a:r>
              <a:rPr lang="fr-FR" dirty="0"/>
              <a:t>Les périodes de </a:t>
            </a:r>
            <a:r>
              <a:rPr lang="fr-FR" dirty="0" err="1"/>
              <a:t>demie-vie</a:t>
            </a:r>
            <a:r>
              <a:rPr lang="fr-FR" dirty="0"/>
              <a:t> de ces émetteurs sont extrêmement courtes de 2 minutes à 110 minutes</a:t>
            </a:r>
          </a:p>
          <a:p>
            <a:pPr algn="just"/>
            <a:r>
              <a:rPr lang="fr-FR" dirty="0"/>
              <a:t>Nécessite de produire le traceurs au plus près de l’injection via un cyclotron</a:t>
            </a:r>
          </a:p>
          <a:p>
            <a:pPr algn="just"/>
            <a:endParaRPr lang="fr-FR" dirty="0"/>
          </a:p>
        </p:txBody>
      </p:sp>
    </p:spTree>
    <p:extLst>
      <p:ext uri="{BB962C8B-B14F-4D97-AF65-F5344CB8AC3E}">
        <p14:creationId xmlns:p14="http://schemas.microsoft.com/office/powerpoint/2010/main" val="258409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a:xfrm>
            <a:off x="1522413" y="1904999"/>
            <a:ext cx="5436095" cy="4114801"/>
          </a:xfrm>
        </p:spPr>
        <p:txBody>
          <a:bodyPr/>
          <a:lstStyle/>
          <a:p>
            <a:r>
              <a:rPr lang="fr-FR" dirty="0"/>
              <a:t>De  1898 à 1920</a:t>
            </a:r>
          </a:p>
        </p:txBody>
      </p:sp>
      <p:pic>
        <p:nvPicPr>
          <p:cNvPr id="8194" name="Picture 2" descr="Image associÃ©e">
            <a:extLst>
              <a:ext uri="{FF2B5EF4-FFF2-40B4-BE49-F238E27FC236}">
                <a16:creationId xmlns:a16="http://schemas.microsoft.com/office/drawing/2014/main" id="{65434158-EC22-4FD1-BFDF-C58ED11B64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56" y="2600001"/>
            <a:ext cx="2691585" cy="391978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600x875xiradia.jpeg.pagespeed.ic.n75XjU6o3G">
            <a:extLst>
              <a:ext uri="{FF2B5EF4-FFF2-40B4-BE49-F238E27FC236}">
                <a16:creationId xmlns:a16="http://schemas.microsoft.com/office/drawing/2014/main" id="{15755342-10BC-41CA-8858-E7D2B9FDE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0076" y="2600001"/>
            <a:ext cx="2687592" cy="3919784"/>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Radiocremeline_1929">
            <a:extLst>
              <a:ext uri="{FF2B5EF4-FFF2-40B4-BE49-F238E27FC236}">
                <a16:creationId xmlns:a16="http://schemas.microsoft.com/office/drawing/2014/main" id="{5A585145-0D69-4EAA-92BF-CA50CA915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0396" y="2600000"/>
            <a:ext cx="2823697" cy="391978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ZoÃ©-le-soda-atomique">
            <a:extLst>
              <a:ext uri="{FF2B5EF4-FFF2-40B4-BE49-F238E27FC236}">
                <a16:creationId xmlns:a16="http://schemas.microsoft.com/office/drawing/2014/main" id="{7B17AD51-9DBB-41E2-BBCD-0473975538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9240" y="2605560"/>
            <a:ext cx="3003353" cy="3919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60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TEP - Principe</a:t>
            </a:r>
          </a:p>
        </p:txBody>
      </p:sp>
      <p:pic>
        <p:nvPicPr>
          <p:cNvPr id="4098" name="Picture 2" descr="http://www.laradioactivite.com/site/images/Camera_TEP.jpg">
            <a:extLst>
              <a:ext uri="{FF2B5EF4-FFF2-40B4-BE49-F238E27FC236}">
                <a16:creationId xmlns:a16="http://schemas.microsoft.com/office/drawing/2014/main" id="{8CBD4578-95F4-433A-B491-52FBB3E92A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6541" y="1824038"/>
            <a:ext cx="7295742" cy="4917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15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TEP - Principe</a:t>
            </a:r>
          </a:p>
        </p:txBody>
      </p:sp>
      <p:sp>
        <p:nvSpPr>
          <p:cNvPr id="6" name="Espace réservé du contenu 3">
            <a:extLst>
              <a:ext uri="{FF2B5EF4-FFF2-40B4-BE49-F238E27FC236}">
                <a16:creationId xmlns:a16="http://schemas.microsoft.com/office/drawing/2014/main" id="{EFD93444-C8EB-4513-B718-5CBA4D4BB8F7}"/>
              </a:ext>
            </a:extLst>
          </p:cNvPr>
          <p:cNvSpPr txBox="1">
            <a:spLocks/>
          </p:cNvSpPr>
          <p:nvPr/>
        </p:nvSpPr>
        <p:spPr>
          <a:xfrm>
            <a:off x="261764" y="1904999"/>
            <a:ext cx="4355975"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2 photons </a:t>
            </a:r>
            <a:r>
              <a:rPr lang="el-GR" dirty="0"/>
              <a:t>γ</a:t>
            </a:r>
            <a:r>
              <a:rPr lang="fr-FR" dirty="0"/>
              <a:t> sont validés s’ils :</a:t>
            </a:r>
          </a:p>
          <a:p>
            <a:pPr lvl="1" algn="just"/>
            <a:r>
              <a:rPr lang="fr-FR" dirty="0"/>
              <a:t>Sont globalement opposés l’un à l’autre</a:t>
            </a:r>
          </a:p>
          <a:p>
            <a:pPr lvl="1" algn="just"/>
            <a:r>
              <a:rPr lang="fr-FR" dirty="0"/>
              <a:t>Arrivent sur la dans un intervalle de temps de l’ordre de 10</a:t>
            </a:r>
            <a:r>
              <a:rPr lang="fr-FR" baseline="30000" dirty="0"/>
              <a:t>-10</a:t>
            </a:r>
            <a:r>
              <a:rPr lang="fr-FR" dirty="0"/>
              <a:t> seconde</a:t>
            </a:r>
          </a:p>
          <a:p>
            <a:pPr lvl="1" algn="just"/>
            <a:r>
              <a:rPr lang="fr-FR" dirty="0"/>
              <a:t>Ont une énergie proche de 511 keV</a:t>
            </a:r>
          </a:p>
          <a:p>
            <a:pPr algn="just"/>
            <a:r>
              <a:rPr lang="fr-FR" dirty="0"/>
              <a:t>Pas de collimateurs nécessaires. Collimation électronique</a:t>
            </a:r>
          </a:p>
        </p:txBody>
      </p:sp>
      <p:pic>
        <p:nvPicPr>
          <p:cNvPr id="7170" name="Picture 2" descr="http://www.laradioactivite.com/site/images/Coincidence_TEP.jpg">
            <a:extLst>
              <a:ext uri="{FF2B5EF4-FFF2-40B4-BE49-F238E27FC236}">
                <a16:creationId xmlns:a16="http://schemas.microsoft.com/office/drawing/2014/main" id="{8899F037-3FB7-4E87-9615-26215D7414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1893" y="1904999"/>
            <a:ext cx="7112307" cy="4836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81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TEP - Principe</a:t>
            </a:r>
          </a:p>
        </p:txBody>
      </p:sp>
      <p:sp>
        <p:nvSpPr>
          <p:cNvPr id="6" name="Espace réservé du contenu 3">
            <a:extLst>
              <a:ext uri="{FF2B5EF4-FFF2-40B4-BE49-F238E27FC236}">
                <a16:creationId xmlns:a16="http://schemas.microsoft.com/office/drawing/2014/main" id="{EFD93444-C8EB-4513-B718-5CBA4D4BB8F7}"/>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Différents type de TEP existe. Leurs différences provenant de la nature des cristaux scintillateurs utilisés par la couronne de détecteurs</a:t>
            </a:r>
          </a:p>
          <a:p>
            <a:pPr lvl="1" algn="just"/>
            <a:r>
              <a:rPr lang="fr-FR" dirty="0" err="1"/>
              <a:t>Orthosilicate</a:t>
            </a:r>
            <a:r>
              <a:rPr lang="fr-FR" dirty="0"/>
              <a:t> de lutécium (LSO)</a:t>
            </a:r>
          </a:p>
          <a:p>
            <a:pPr lvl="1" algn="just"/>
            <a:r>
              <a:rPr lang="fr-FR" dirty="0"/>
              <a:t>Iodure de sodium (</a:t>
            </a:r>
            <a:r>
              <a:rPr lang="fr-FR" dirty="0" err="1"/>
              <a:t>NaI</a:t>
            </a:r>
            <a:r>
              <a:rPr lang="fr-FR" dirty="0"/>
              <a:t>)</a:t>
            </a:r>
          </a:p>
          <a:p>
            <a:pPr lvl="1" algn="just"/>
            <a:r>
              <a:rPr lang="fr-FR" dirty="0" err="1"/>
              <a:t>Orthosilicate</a:t>
            </a:r>
            <a:r>
              <a:rPr lang="fr-FR" dirty="0"/>
              <a:t> de gadolinium (GSO)</a:t>
            </a:r>
          </a:p>
          <a:p>
            <a:pPr lvl="1" algn="just"/>
            <a:r>
              <a:rPr lang="fr-FR" dirty="0" err="1"/>
              <a:t>Germanate</a:t>
            </a:r>
            <a:r>
              <a:rPr lang="fr-FR" dirty="0"/>
              <a:t> de bismuth (BGO)</a:t>
            </a:r>
          </a:p>
          <a:p>
            <a:pPr algn="just"/>
            <a:r>
              <a:rPr lang="fr-FR" dirty="0"/>
              <a:t>Possibilité pour certains TEP d’utiliser 2 détecteurs en suppléments : Tomographie d’Emission avec Détection de Coïncidence (TEDC)</a:t>
            </a:r>
          </a:p>
          <a:p>
            <a:pPr algn="just"/>
            <a:r>
              <a:rPr lang="fr-FR" dirty="0"/>
              <a:t>Enfin, combinaison d’un TEP et d’un scanner (TEPSCAN) pour une localisation plus précise de l’imagerie fonctionnelle</a:t>
            </a:r>
          </a:p>
        </p:txBody>
      </p:sp>
    </p:spTree>
    <p:extLst>
      <p:ext uri="{BB962C8B-B14F-4D97-AF65-F5344CB8AC3E}">
        <p14:creationId xmlns:p14="http://schemas.microsoft.com/office/powerpoint/2010/main" val="406032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a:t>
            </a:r>
            <a:r>
              <a:rPr lang="fr-FR" dirty="0" err="1"/>
              <a:t>TEPScan</a:t>
            </a:r>
            <a:endParaRPr lang="fr-FR" dirty="0"/>
          </a:p>
        </p:txBody>
      </p:sp>
      <p:pic>
        <p:nvPicPr>
          <p:cNvPr id="10242" name="Picture 2" descr="http://www.laradioactivite.com/site/images/TEPScan2.jpg">
            <a:extLst>
              <a:ext uri="{FF2B5EF4-FFF2-40B4-BE49-F238E27FC236}">
                <a16:creationId xmlns:a16="http://schemas.microsoft.com/office/drawing/2014/main" id="{29292D98-F9B8-4A31-9350-C2818C7C0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7118" y="1752600"/>
            <a:ext cx="5554588" cy="509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24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a:t>
            </a:r>
            <a:r>
              <a:rPr lang="fr-FR" dirty="0" err="1"/>
              <a:t>TEPScan</a:t>
            </a:r>
            <a:endParaRPr lang="fr-FR" dirty="0"/>
          </a:p>
        </p:txBody>
      </p:sp>
      <p:pic>
        <p:nvPicPr>
          <p:cNvPr id="11266" name="Picture 2" descr="http://www.27east.com/assets/Article/468326/GE%20PET%20CT%203.JPG">
            <a:extLst>
              <a:ext uri="{FF2B5EF4-FFF2-40B4-BE49-F238E27FC236}">
                <a16:creationId xmlns:a16="http://schemas.microsoft.com/office/drawing/2014/main" id="{87D6384A-A8F2-4A71-993F-92004722B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822" y="1700808"/>
            <a:ext cx="8505179" cy="5100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22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a:t>
            </a:r>
            <a:r>
              <a:rPr lang="fr-FR" dirty="0" err="1"/>
              <a:t>TEPScan</a:t>
            </a:r>
            <a:endParaRPr lang="fr-FR" dirty="0"/>
          </a:p>
        </p:txBody>
      </p:sp>
      <p:pic>
        <p:nvPicPr>
          <p:cNvPr id="3074" name="Picture 2" descr="http://www.laradioactivite.com/site/images/ImageTEP.jpg">
            <a:extLst>
              <a:ext uri="{FF2B5EF4-FFF2-40B4-BE49-F238E27FC236}">
                <a16:creationId xmlns:a16="http://schemas.microsoft.com/office/drawing/2014/main" id="{83581D68-0DCB-409D-8BAE-D7AF06B85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076" y="1648495"/>
            <a:ext cx="6548672" cy="5209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89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MEDECINE NUCLEAIRE – </a:t>
            </a:r>
            <a:r>
              <a:rPr lang="fr-FR" dirty="0" err="1"/>
              <a:t>TEPScan</a:t>
            </a:r>
            <a:endParaRPr lang="fr-FR" dirty="0"/>
          </a:p>
        </p:txBody>
      </p:sp>
      <p:pic>
        <p:nvPicPr>
          <p:cNvPr id="8194" name="Picture 2" descr="https://bdn-data.s3.amazonaws.com/uploads/2015/12/10039342_H16532029-600x391.jpg">
            <a:extLst>
              <a:ext uri="{FF2B5EF4-FFF2-40B4-BE49-F238E27FC236}">
                <a16:creationId xmlns:a16="http://schemas.microsoft.com/office/drawing/2014/main" id="{F7CF692F-AC2B-4BF0-9988-3C022D694A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9452" y="1741140"/>
            <a:ext cx="7829919" cy="5102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1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a:xfrm>
            <a:off x="1522413" y="1904999"/>
            <a:ext cx="9134391" cy="1812033"/>
          </a:xfrm>
        </p:spPr>
        <p:txBody>
          <a:bodyPr>
            <a:normAutofit lnSpcReduction="10000"/>
          </a:bodyPr>
          <a:lstStyle/>
          <a:p>
            <a:pPr algn="just"/>
            <a:r>
              <a:rPr lang="fr-FR" dirty="0"/>
              <a:t>De  1920 à 1950</a:t>
            </a:r>
          </a:p>
          <a:p>
            <a:pPr lvl="1" algn="just"/>
            <a:r>
              <a:rPr lang="fr-FR" dirty="0"/>
              <a:t>1920 : Premiers physiciens spécialisés sur les rayonnements ionisants à applications médicales</a:t>
            </a:r>
          </a:p>
          <a:p>
            <a:pPr lvl="1" algn="just"/>
            <a:r>
              <a:rPr lang="fr-FR" dirty="0"/>
              <a:t>1921 : Premières études des physiciens permettant la mise en place de courbes </a:t>
            </a:r>
            <a:r>
              <a:rPr lang="fr-FR" dirty="0" err="1"/>
              <a:t>isodoses</a:t>
            </a:r>
            <a:endParaRPr lang="fr-FR" dirty="0"/>
          </a:p>
        </p:txBody>
      </p:sp>
      <p:pic>
        <p:nvPicPr>
          <p:cNvPr id="5" name="Image 4">
            <a:extLst>
              <a:ext uri="{FF2B5EF4-FFF2-40B4-BE49-F238E27FC236}">
                <a16:creationId xmlns:a16="http://schemas.microsoft.com/office/drawing/2014/main" id="{AA5DB9BE-8D06-4A98-9C7C-E9E23BE8D1B4}"/>
              </a:ext>
            </a:extLst>
          </p:cNvPr>
          <p:cNvPicPr>
            <a:picLocks noChangeAspect="1"/>
          </p:cNvPicPr>
          <p:nvPr/>
        </p:nvPicPr>
        <p:blipFill>
          <a:blip r:embed="rId2"/>
          <a:stretch>
            <a:fillRect/>
          </a:stretch>
        </p:blipFill>
        <p:spPr>
          <a:xfrm>
            <a:off x="6526460" y="3512563"/>
            <a:ext cx="4839119" cy="2964437"/>
          </a:xfrm>
          <a:prstGeom prst="rect">
            <a:avLst/>
          </a:prstGeom>
        </p:spPr>
      </p:pic>
      <p:sp>
        <p:nvSpPr>
          <p:cNvPr id="6" name="Espace réservé du contenu 2">
            <a:extLst>
              <a:ext uri="{FF2B5EF4-FFF2-40B4-BE49-F238E27FC236}">
                <a16:creationId xmlns:a16="http://schemas.microsoft.com/office/drawing/2014/main" id="{3D9C8B2A-B728-451D-BAEE-309ED90FA80D}"/>
              </a:ext>
            </a:extLst>
          </p:cNvPr>
          <p:cNvSpPr txBox="1">
            <a:spLocks/>
          </p:cNvSpPr>
          <p:nvPr/>
        </p:nvSpPr>
        <p:spPr>
          <a:xfrm>
            <a:off x="1532021" y="3614798"/>
            <a:ext cx="4752528" cy="2964437"/>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lvl="1" algn="just"/>
            <a:r>
              <a:rPr lang="fr-FR" dirty="0"/>
              <a:t>1925 : Début de la radioprotection</a:t>
            </a:r>
          </a:p>
          <a:p>
            <a:pPr lvl="1" algn="just"/>
            <a:r>
              <a:rPr lang="fr-FR" dirty="0"/>
              <a:t>1934 : Apparition de la radioactivité artificielle : Frédéric et Irène JULIOT CURIE</a:t>
            </a:r>
          </a:p>
        </p:txBody>
      </p:sp>
    </p:spTree>
    <p:extLst>
      <p:ext uri="{BB962C8B-B14F-4D97-AF65-F5344CB8AC3E}">
        <p14:creationId xmlns:p14="http://schemas.microsoft.com/office/powerpoint/2010/main" val="421860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HISTOIRE – Etapes majeures</a:t>
            </a:r>
          </a:p>
        </p:txBody>
      </p:sp>
      <p:sp>
        <p:nvSpPr>
          <p:cNvPr id="3" name="Espace réservé du contenu 2">
            <a:extLst>
              <a:ext uri="{FF2B5EF4-FFF2-40B4-BE49-F238E27FC236}">
                <a16:creationId xmlns:a16="http://schemas.microsoft.com/office/drawing/2014/main" id="{9F21EDA3-CB0F-41B7-960C-FFB1D8C2EBE6}"/>
              </a:ext>
            </a:extLst>
          </p:cNvPr>
          <p:cNvSpPr>
            <a:spLocks noGrp="1"/>
          </p:cNvSpPr>
          <p:nvPr>
            <p:ph idx="1"/>
          </p:nvPr>
        </p:nvSpPr>
        <p:spPr/>
        <p:txBody>
          <a:bodyPr/>
          <a:lstStyle/>
          <a:p>
            <a:pPr algn="just"/>
            <a:r>
              <a:rPr lang="fr-FR" dirty="0"/>
              <a:t>Depuis  1950</a:t>
            </a:r>
          </a:p>
          <a:p>
            <a:pPr lvl="1" algn="just"/>
            <a:r>
              <a:rPr lang="fr-FR" dirty="0"/>
              <a:t>Vraie prise en compte des risques liés à l’exposition aux rayonnements ionisants avec l’étude de ceux-ci au niveau : du patient, des travailleurs, du public, et de l’environnement</a:t>
            </a:r>
          </a:p>
          <a:p>
            <a:pPr lvl="1" algn="just"/>
            <a:r>
              <a:rPr lang="fr-FR" dirty="0"/>
              <a:t>Augmentation considérable du nombre de physiciens en médecine</a:t>
            </a:r>
          </a:p>
          <a:p>
            <a:pPr lvl="1" algn="just"/>
            <a:r>
              <a:rPr lang="fr-FR" dirty="0"/>
              <a:t>Principe d’ALARA : As Low As </a:t>
            </a:r>
            <a:r>
              <a:rPr lang="fr-FR" dirty="0" err="1"/>
              <a:t>Resonably</a:t>
            </a:r>
            <a:r>
              <a:rPr lang="fr-FR" dirty="0"/>
              <a:t> </a:t>
            </a:r>
            <a:r>
              <a:rPr lang="fr-FR" dirty="0" err="1"/>
              <a:t>Achievable</a:t>
            </a:r>
            <a:r>
              <a:rPr lang="fr-FR" dirty="0"/>
              <a:t> : Aussi faible que possible</a:t>
            </a:r>
          </a:p>
          <a:p>
            <a:pPr lvl="1" algn="just"/>
            <a:endParaRPr lang="fr-FR" dirty="0"/>
          </a:p>
        </p:txBody>
      </p:sp>
    </p:spTree>
    <p:extLst>
      <p:ext uri="{BB962C8B-B14F-4D97-AF65-F5344CB8AC3E}">
        <p14:creationId xmlns:p14="http://schemas.microsoft.com/office/powerpoint/2010/main" val="132291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6B6EB-4A03-41C1-B216-C3B455FFCB5E}"/>
              </a:ext>
            </a:extLst>
          </p:cNvPr>
          <p:cNvSpPr>
            <a:spLocks noGrp="1"/>
          </p:cNvSpPr>
          <p:nvPr>
            <p:ph type="title"/>
          </p:nvPr>
        </p:nvSpPr>
        <p:spPr>
          <a:xfrm>
            <a:off x="1522411" y="404664"/>
            <a:ext cx="9144001" cy="1371600"/>
          </a:xfrm>
        </p:spPr>
        <p:txBody>
          <a:bodyPr/>
          <a:lstStyle/>
          <a:p>
            <a:r>
              <a:rPr lang="fr-FR" dirty="0"/>
              <a:t>DOSES – Absorbée, Equivalente</a:t>
            </a:r>
          </a:p>
        </p:txBody>
      </p:sp>
      <p:sp>
        <p:nvSpPr>
          <p:cNvPr id="3" name="Espace réservé du contenu 3">
            <a:extLst>
              <a:ext uri="{FF2B5EF4-FFF2-40B4-BE49-F238E27FC236}">
                <a16:creationId xmlns:a16="http://schemas.microsoft.com/office/drawing/2014/main" id="{4F1A593E-87B0-4D07-B701-16F6103CB3BC}"/>
              </a:ext>
            </a:extLst>
          </p:cNvPr>
          <p:cNvSpPr txBox="1">
            <a:spLocks/>
          </p:cNvSpPr>
          <p:nvPr/>
        </p:nvSpPr>
        <p:spPr>
          <a:xfrm>
            <a:off x="1537131" y="1916832"/>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Dose absorbée : Energie / Unité de masse</a:t>
            </a:r>
          </a:p>
          <a:p>
            <a:pPr lvl="1" algn="just"/>
            <a:r>
              <a:rPr lang="fr-FR" dirty="0"/>
              <a:t>Unité : Joule / kilogramme = Gray (1 Gy = 1J/kg)</a:t>
            </a:r>
          </a:p>
          <a:p>
            <a:pPr algn="just"/>
            <a:endParaRPr lang="fr-FR" dirty="0"/>
          </a:p>
          <a:p>
            <a:pPr algn="just"/>
            <a:r>
              <a:rPr lang="fr-FR" dirty="0"/>
              <a:t>Dose équivalente : Prend en compte la nature du rayonnement car l’impact ne sera pas le même</a:t>
            </a:r>
          </a:p>
          <a:p>
            <a:pPr lvl="1" algn="just"/>
            <a:r>
              <a:rPr lang="fr-FR" dirty="0"/>
              <a:t>en </a:t>
            </a:r>
            <a:r>
              <a:rPr lang="fr-FR" dirty="0" err="1"/>
              <a:t>Sivert</a:t>
            </a:r>
            <a:r>
              <a:rPr lang="fr-FR" dirty="0"/>
              <a:t> (Sv)</a:t>
            </a:r>
          </a:p>
          <a:p>
            <a:pPr algn="just"/>
            <a:endParaRPr lang="fr-FR" dirty="0"/>
          </a:p>
          <a:p>
            <a:pPr lvl="1" algn="just"/>
            <a:endParaRPr lang="fr-FR" dirty="0"/>
          </a:p>
        </p:txBody>
      </p:sp>
    </p:spTree>
    <p:extLst>
      <p:ext uri="{BB962C8B-B14F-4D97-AF65-F5344CB8AC3E}">
        <p14:creationId xmlns:p14="http://schemas.microsoft.com/office/powerpoint/2010/main" val="289980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normAutofit/>
          </a:bodyPr>
          <a:lstStyle/>
          <a:p>
            <a:r>
              <a:rPr lang="fr-FR" dirty="0"/>
              <a:t>RADIOLOGIE - Sommaire</a:t>
            </a:r>
          </a:p>
        </p:txBody>
      </p:sp>
      <p:sp>
        <p:nvSpPr>
          <p:cNvPr id="14" name="Espace réservé du contenu 13"/>
          <p:cNvSpPr>
            <a:spLocks noGrp="1"/>
          </p:cNvSpPr>
          <p:nvPr>
            <p:ph idx="1"/>
          </p:nvPr>
        </p:nvSpPr>
        <p:spPr>
          <a:xfrm>
            <a:off x="1522413" y="1904999"/>
            <a:ext cx="9134391" cy="4692353"/>
          </a:xfrm>
        </p:spPr>
        <p:txBody>
          <a:bodyPr>
            <a:normAutofit fontScale="92500" lnSpcReduction="20000"/>
          </a:bodyPr>
          <a:lstStyle/>
          <a:p>
            <a:r>
              <a:rPr lang="fr-FR" dirty="0"/>
              <a:t>Rayonnement X - Histoire </a:t>
            </a:r>
          </a:p>
          <a:p>
            <a:r>
              <a:rPr lang="fr-FR" dirty="0"/>
              <a:t>Radioprotection</a:t>
            </a:r>
          </a:p>
          <a:p>
            <a:r>
              <a:rPr lang="fr-FR" dirty="0"/>
              <a:t>Tube à rayons X</a:t>
            </a:r>
          </a:p>
          <a:p>
            <a:r>
              <a:rPr lang="fr-FR" dirty="0"/>
              <a:t>Systèmes d’acquisition de l’image</a:t>
            </a:r>
          </a:p>
          <a:p>
            <a:r>
              <a:rPr lang="fr-FR" dirty="0"/>
              <a:t>Imagerie Numérique</a:t>
            </a:r>
          </a:p>
          <a:p>
            <a:r>
              <a:rPr lang="fr-FR" dirty="0"/>
              <a:t>Installations ionisantes et applications</a:t>
            </a:r>
          </a:p>
          <a:p>
            <a:r>
              <a:rPr lang="fr-FR" dirty="0"/>
              <a:t>Scanner</a:t>
            </a:r>
          </a:p>
          <a:p>
            <a:r>
              <a:rPr lang="fr-FR" dirty="0"/>
              <a:t>Contrôle Qualité</a:t>
            </a:r>
          </a:p>
          <a:p>
            <a:r>
              <a:rPr lang="fr-FR" dirty="0"/>
              <a:t>Médecine Nucléaire - Histoire</a:t>
            </a:r>
          </a:p>
          <a:p>
            <a:r>
              <a:rPr lang="fr-FR" dirty="0"/>
              <a:t>Médecine Nucléaire</a:t>
            </a: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943336-4F92-43A2-A1AD-1C5784B0E873}"/>
              </a:ext>
            </a:extLst>
          </p:cNvPr>
          <p:cNvSpPr>
            <a:spLocks noGrp="1"/>
          </p:cNvSpPr>
          <p:nvPr>
            <p:ph type="title"/>
          </p:nvPr>
        </p:nvSpPr>
        <p:spPr/>
        <p:txBody>
          <a:bodyPr/>
          <a:lstStyle/>
          <a:p>
            <a:r>
              <a:rPr lang="fr-FR" dirty="0"/>
              <a:t>RAYONNEMENTS IONISANTS</a:t>
            </a:r>
          </a:p>
        </p:txBody>
      </p:sp>
      <p:pic>
        <p:nvPicPr>
          <p:cNvPr id="2050" name="Picture 2" descr="Image associÃ©e">
            <a:extLst>
              <a:ext uri="{FF2B5EF4-FFF2-40B4-BE49-F238E27FC236}">
                <a16:creationId xmlns:a16="http://schemas.microsoft.com/office/drawing/2014/main" id="{7C8C797E-01AF-4490-83D2-5AD5E2E88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4" y="2132856"/>
            <a:ext cx="10513168" cy="435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30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8A80-C597-45CA-B1D4-60A1F75976CF}"/>
              </a:ext>
            </a:extLst>
          </p:cNvPr>
          <p:cNvSpPr>
            <a:spLocks noGrp="1"/>
          </p:cNvSpPr>
          <p:nvPr>
            <p:ph type="title"/>
          </p:nvPr>
        </p:nvSpPr>
        <p:spPr/>
        <p:txBody>
          <a:bodyPr/>
          <a:lstStyle/>
          <a:p>
            <a:r>
              <a:rPr lang="fr-FR" dirty="0"/>
              <a:t>RAYONNEMENTS IONISANTS</a:t>
            </a:r>
          </a:p>
        </p:txBody>
      </p:sp>
      <p:pic>
        <p:nvPicPr>
          <p:cNvPr id="3074" name="Picture 2" descr="Image associÃ©e">
            <a:extLst>
              <a:ext uri="{FF2B5EF4-FFF2-40B4-BE49-F238E27FC236}">
                <a16:creationId xmlns:a16="http://schemas.microsoft.com/office/drawing/2014/main" id="{5725AE87-9A6F-44DE-837B-59EF65D25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2610693"/>
            <a:ext cx="10585494" cy="3676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85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6889BF-017F-4727-8502-EE5A7494FBCD}"/>
              </a:ext>
            </a:extLst>
          </p:cNvPr>
          <p:cNvSpPr>
            <a:spLocks noGrp="1"/>
          </p:cNvSpPr>
          <p:nvPr>
            <p:ph type="title"/>
          </p:nvPr>
        </p:nvSpPr>
        <p:spPr/>
        <p:txBody>
          <a:bodyPr/>
          <a:lstStyle/>
          <a:p>
            <a:r>
              <a:rPr lang="fr-FR" dirty="0"/>
              <a:t>DOSES – Absorbée, Equivalente</a:t>
            </a:r>
          </a:p>
        </p:txBody>
      </p:sp>
      <p:pic>
        <p:nvPicPr>
          <p:cNvPr id="4098" name="Picture 2" descr="Image associÃ©e">
            <a:extLst>
              <a:ext uri="{FF2B5EF4-FFF2-40B4-BE49-F238E27FC236}">
                <a16:creationId xmlns:a16="http://schemas.microsoft.com/office/drawing/2014/main" id="{25F48573-E89E-4EA8-BD17-F2FF09FA2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730" y="2204864"/>
            <a:ext cx="9755364" cy="443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76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54E4F8-5A2C-42EC-AF2E-F2AFB4515FFB}"/>
              </a:ext>
            </a:extLst>
          </p:cNvPr>
          <p:cNvSpPr>
            <a:spLocks noGrp="1"/>
          </p:cNvSpPr>
          <p:nvPr>
            <p:ph type="title"/>
          </p:nvPr>
        </p:nvSpPr>
        <p:spPr/>
        <p:txBody>
          <a:bodyPr/>
          <a:lstStyle/>
          <a:p>
            <a:r>
              <a:rPr lang="fr-FR" dirty="0"/>
              <a:t>DOSES : Limites Réglementaires</a:t>
            </a:r>
          </a:p>
        </p:txBody>
      </p:sp>
      <p:sp>
        <p:nvSpPr>
          <p:cNvPr id="3" name="Espace réservé du contenu 3">
            <a:extLst>
              <a:ext uri="{FF2B5EF4-FFF2-40B4-BE49-F238E27FC236}">
                <a16:creationId xmlns:a16="http://schemas.microsoft.com/office/drawing/2014/main" id="{F59E7E50-5CDE-4BF5-9BDA-6B57AD297A40}"/>
              </a:ext>
            </a:extLst>
          </p:cNvPr>
          <p:cNvSpPr txBox="1">
            <a:spLocks/>
          </p:cNvSpPr>
          <p:nvPr/>
        </p:nvSpPr>
        <p:spPr>
          <a:xfrm>
            <a:off x="1537131" y="1916832"/>
            <a:ext cx="9669849"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Travailleur catégorie A – ex : Manipulateur de radiologie</a:t>
            </a:r>
          </a:p>
          <a:p>
            <a:pPr lvl="1" algn="just"/>
            <a:r>
              <a:rPr lang="fr-FR" sz="1800" dirty="0"/>
              <a:t>Dose Efficace maximale : 20 mSv/12 mois consécutifs</a:t>
            </a:r>
          </a:p>
          <a:p>
            <a:pPr lvl="1" algn="just"/>
            <a:r>
              <a:rPr lang="fr-FR" sz="1800" dirty="0"/>
              <a:t>Dose Equivalente sur l’extrémité des membres : 500 mSv/12 mois consécutifs</a:t>
            </a:r>
          </a:p>
          <a:p>
            <a:pPr algn="just"/>
            <a:r>
              <a:rPr lang="fr-FR" dirty="0"/>
              <a:t>Travailleur catégorie B – ex : Secrétaire service de radiologie</a:t>
            </a:r>
          </a:p>
          <a:p>
            <a:pPr lvl="1" algn="just"/>
            <a:r>
              <a:rPr lang="fr-FR" sz="1800" dirty="0"/>
              <a:t>Dose Efficace maximale : 6 mSv/12 mois consécutifs</a:t>
            </a:r>
          </a:p>
          <a:p>
            <a:pPr lvl="1" algn="just"/>
            <a:r>
              <a:rPr lang="fr-FR" sz="1800" dirty="0"/>
              <a:t>Dose Equivalente sur l’extrémité des membres : 150 mSv/12 mois consécutifs</a:t>
            </a:r>
          </a:p>
          <a:p>
            <a:pPr algn="just"/>
            <a:r>
              <a:rPr lang="fr-FR" dirty="0"/>
              <a:t>Public</a:t>
            </a:r>
          </a:p>
          <a:p>
            <a:pPr lvl="1" algn="just"/>
            <a:r>
              <a:rPr lang="fr-FR" sz="1800" dirty="0"/>
              <a:t>Dose Efficace maximale : 1 mSv/12 mois consécutifs</a:t>
            </a:r>
          </a:p>
          <a:p>
            <a:pPr lvl="1" algn="just"/>
            <a:r>
              <a:rPr lang="fr-FR" sz="1800" dirty="0"/>
              <a:t>Dose Equivalente sur l’extrémité des membres : 50 mSv/12 mois consécutifs</a:t>
            </a:r>
          </a:p>
          <a:p>
            <a:pPr algn="just"/>
            <a:r>
              <a:rPr lang="fr-FR" dirty="0"/>
              <a:t>Femme enceinte</a:t>
            </a:r>
          </a:p>
          <a:p>
            <a:pPr lvl="1" algn="just"/>
            <a:r>
              <a:rPr lang="fr-FR" sz="1800" dirty="0"/>
              <a:t>&lt; 1mSv de dose équivalente au fétus durant la grossesse</a:t>
            </a:r>
          </a:p>
          <a:p>
            <a:pPr lvl="1" algn="just"/>
            <a:endParaRPr lang="fr-FR" dirty="0"/>
          </a:p>
          <a:p>
            <a:pPr lvl="1" algn="just"/>
            <a:endParaRPr lang="fr-FR" dirty="0"/>
          </a:p>
        </p:txBody>
      </p:sp>
    </p:spTree>
    <p:extLst>
      <p:ext uri="{BB962C8B-B14F-4D97-AF65-F5344CB8AC3E}">
        <p14:creationId xmlns:p14="http://schemas.microsoft.com/office/powerpoint/2010/main" val="83786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B03819-0377-49E4-8AFE-F43323132A54}"/>
              </a:ext>
            </a:extLst>
          </p:cNvPr>
          <p:cNvSpPr>
            <a:spLocks noGrp="1"/>
          </p:cNvSpPr>
          <p:nvPr>
            <p:ph type="title"/>
          </p:nvPr>
        </p:nvSpPr>
        <p:spPr/>
        <p:txBody>
          <a:bodyPr/>
          <a:lstStyle/>
          <a:p>
            <a:r>
              <a:rPr lang="fr-FR" dirty="0"/>
              <a:t>DOSE – Comment réduire l’exposition</a:t>
            </a:r>
          </a:p>
        </p:txBody>
      </p:sp>
      <p:sp>
        <p:nvSpPr>
          <p:cNvPr id="3" name="Espace réservé du contenu 3">
            <a:extLst>
              <a:ext uri="{FF2B5EF4-FFF2-40B4-BE49-F238E27FC236}">
                <a16:creationId xmlns:a16="http://schemas.microsoft.com/office/drawing/2014/main" id="{15773CCB-EC72-42F5-A15D-A45780A8ECC9}"/>
              </a:ext>
            </a:extLst>
          </p:cNvPr>
          <p:cNvSpPr txBox="1">
            <a:spLocks/>
          </p:cNvSpPr>
          <p:nvPr/>
        </p:nvSpPr>
        <p:spPr>
          <a:xfrm>
            <a:off x="1537131" y="1916832"/>
            <a:ext cx="9129283"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L’énergie du rayonnement est inversement proportionnel au carré de la distance : 1/d²</a:t>
            </a:r>
          </a:p>
          <a:p>
            <a:pPr lvl="1" algn="just"/>
            <a:r>
              <a:rPr lang="fr-FR" dirty="0"/>
              <a:t>Donc si a 1 m on a une certaine dose</a:t>
            </a:r>
          </a:p>
          <a:p>
            <a:pPr lvl="2" algn="just"/>
            <a:r>
              <a:rPr lang="fr-FR" dirty="0"/>
              <a:t>À 2 m nous aurons 4 fois moins de dose</a:t>
            </a:r>
          </a:p>
          <a:p>
            <a:pPr lvl="2" algn="just"/>
            <a:r>
              <a:rPr lang="fr-FR" dirty="0"/>
              <a:t>À 3 m  nous aurons 9 fois moins de dose</a:t>
            </a:r>
          </a:p>
          <a:p>
            <a:pPr lvl="2" algn="just"/>
            <a:r>
              <a:rPr lang="fr-FR" dirty="0"/>
              <a:t>À 4 m  nous aurons 16 fois moins de dose</a:t>
            </a:r>
          </a:p>
          <a:p>
            <a:pPr lvl="2" algn="just"/>
            <a:r>
              <a:rPr lang="fr-FR" dirty="0"/>
              <a:t>À 5 m  nous aurons 25 fois moins de dose</a:t>
            </a:r>
          </a:p>
          <a:p>
            <a:pPr algn="just"/>
            <a:r>
              <a:rPr lang="fr-FR" dirty="0"/>
              <a:t>Réduire le temps d’exposition</a:t>
            </a:r>
          </a:p>
          <a:p>
            <a:pPr algn="just"/>
            <a:r>
              <a:rPr lang="fr-FR" dirty="0"/>
              <a:t>Utilisés les protections (tablier plombé, écrans plombés….)</a:t>
            </a:r>
          </a:p>
        </p:txBody>
      </p:sp>
    </p:spTree>
    <p:extLst>
      <p:ext uri="{BB962C8B-B14F-4D97-AF65-F5344CB8AC3E}">
        <p14:creationId xmlns:p14="http://schemas.microsoft.com/office/powerpoint/2010/main" val="216510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549924-CDDE-48B7-900A-64D0F40BAA02}"/>
              </a:ext>
            </a:extLst>
          </p:cNvPr>
          <p:cNvSpPr>
            <a:spLocks noGrp="1"/>
          </p:cNvSpPr>
          <p:nvPr>
            <p:ph type="title"/>
          </p:nvPr>
        </p:nvSpPr>
        <p:spPr/>
        <p:txBody>
          <a:bodyPr/>
          <a:lstStyle/>
          <a:p>
            <a:r>
              <a:rPr lang="fr-FR" dirty="0"/>
              <a:t>IRRADIATION D’UNE CELLULE</a:t>
            </a:r>
          </a:p>
        </p:txBody>
      </p:sp>
      <p:pic>
        <p:nvPicPr>
          <p:cNvPr id="4" name="Espace réservé du contenu 3">
            <a:extLst>
              <a:ext uri="{FF2B5EF4-FFF2-40B4-BE49-F238E27FC236}">
                <a16:creationId xmlns:a16="http://schemas.microsoft.com/office/drawing/2014/main" id="{410FFDAE-9C89-4039-94ED-1351249422F7}"/>
              </a:ext>
            </a:extLst>
          </p:cNvPr>
          <p:cNvPicPr>
            <a:picLocks noGrp="1" noChangeAspect="1"/>
          </p:cNvPicPr>
          <p:nvPr>
            <p:ph idx="1"/>
          </p:nvPr>
        </p:nvPicPr>
        <p:blipFill>
          <a:blip r:embed="rId2"/>
          <a:stretch>
            <a:fillRect/>
          </a:stretch>
        </p:blipFill>
        <p:spPr>
          <a:xfrm>
            <a:off x="1198884" y="1764682"/>
            <a:ext cx="9289032" cy="4890783"/>
          </a:xfrm>
          <a:prstGeom prst="rect">
            <a:avLst/>
          </a:prstGeom>
        </p:spPr>
      </p:pic>
    </p:spTree>
    <p:extLst>
      <p:ext uri="{BB962C8B-B14F-4D97-AF65-F5344CB8AC3E}">
        <p14:creationId xmlns:p14="http://schemas.microsoft.com/office/powerpoint/2010/main" val="342183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PROTECTIONS</a:t>
            </a:r>
          </a:p>
        </p:txBody>
      </p:sp>
      <p:pic>
        <p:nvPicPr>
          <p:cNvPr id="8194" name="Picture 2" descr="Radiographie des poumons par le docteur Béclè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580" y="381000"/>
            <a:ext cx="3869704" cy="617997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adio des poumons, fin du XIX° 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780" y="2047322"/>
            <a:ext cx="6768752" cy="4512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9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PROTECTIONS</a:t>
            </a:r>
          </a:p>
        </p:txBody>
      </p:sp>
      <p:sp>
        <p:nvSpPr>
          <p:cNvPr id="4" name="Espace réservé du contenu 3"/>
          <p:cNvSpPr>
            <a:spLocks noGrp="1"/>
          </p:cNvSpPr>
          <p:nvPr>
            <p:ph idx="1"/>
          </p:nvPr>
        </p:nvSpPr>
        <p:spPr>
          <a:xfrm>
            <a:off x="1522413" y="1904999"/>
            <a:ext cx="7164287" cy="4114801"/>
          </a:xfrm>
        </p:spPr>
        <p:txBody>
          <a:bodyPr>
            <a:normAutofit fontScale="92500" lnSpcReduction="20000"/>
          </a:bodyPr>
          <a:lstStyle/>
          <a:p>
            <a:pPr algn="just"/>
            <a:r>
              <a:rPr lang="fr-FR" dirty="0"/>
              <a:t>Lors des premières utilisations médicales de la radioactivité, aucune protection n’était utilisée par le corps médical qui réalisait ces examens. Il subissait un bombardement constant de rayons X, en particulier sur les mains en 1</a:t>
            </a:r>
            <a:r>
              <a:rPr lang="fr-FR" baseline="30000" dirty="0"/>
              <a:t>ère</a:t>
            </a:r>
            <a:r>
              <a:rPr lang="fr-FR" dirty="0"/>
              <a:t> ligne</a:t>
            </a:r>
          </a:p>
          <a:p>
            <a:pPr lvl="1" algn="just"/>
            <a:r>
              <a:rPr lang="fr-FR" dirty="0"/>
              <a:t>Rapidement des radiodermites (brulures graves) apparaissent</a:t>
            </a:r>
          </a:p>
          <a:p>
            <a:pPr lvl="1" algn="just"/>
            <a:r>
              <a:rPr lang="fr-FR" dirty="0"/>
              <a:t>A plus long terme apparitions de cancers</a:t>
            </a:r>
          </a:p>
          <a:p>
            <a:pPr lvl="1" algn="just"/>
            <a:r>
              <a:rPr lang="fr-FR" dirty="0"/>
              <a:t>En une quinzaine d’année, des amputations des doigts et des mains</a:t>
            </a:r>
          </a:p>
          <a:p>
            <a:pPr lvl="1" algn="just"/>
            <a:r>
              <a:rPr lang="fr-FR" dirty="0"/>
              <a:t>Enfin un nombre conséquent de praticiens décèdent</a:t>
            </a:r>
          </a:p>
          <a:p>
            <a:pPr lvl="1" algn="just"/>
            <a:r>
              <a:rPr lang="fr-FR" dirty="0"/>
              <a:t>Prise de conscience de la nocivité de ce rayonnement</a:t>
            </a:r>
          </a:p>
          <a:p>
            <a:pPr lvl="1" algn="just"/>
            <a:r>
              <a:rPr lang="fr-FR" dirty="0"/>
              <a:t>Apparition de la radioprotection pour protéger au mieux les utilisateurs puis par la suite le patient.</a:t>
            </a:r>
          </a:p>
        </p:txBody>
      </p:sp>
      <p:pic>
        <p:nvPicPr>
          <p:cNvPr id="3074" name="Picture 2" descr="http://www.cite-sciences.fr/uploads/pics/scaphandre_radiopr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8" y="381000"/>
            <a:ext cx="3143250"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46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79AF9-B181-4520-B1A8-518F69A8BA61}"/>
              </a:ext>
            </a:extLst>
          </p:cNvPr>
          <p:cNvSpPr>
            <a:spLocks noGrp="1"/>
          </p:cNvSpPr>
          <p:nvPr>
            <p:ph type="title"/>
          </p:nvPr>
        </p:nvSpPr>
        <p:spPr/>
        <p:txBody>
          <a:bodyPr/>
          <a:lstStyle/>
          <a:p>
            <a:r>
              <a:rPr lang="fr-FR" dirty="0"/>
              <a:t>PROTECTION</a:t>
            </a:r>
          </a:p>
        </p:txBody>
      </p:sp>
      <p:pic>
        <p:nvPicPr>
          <p:cNvPr id="4" name="Image 3">
            <a:extLst>
              <a:ext uri="{FF2B5EF4-FFF2-40B4-BE49-F238E27FC236}">
                <a16:creationId xmlns:a16="http://schemas.microsoft.com/office/drawing/2014/main" id="{FE371D1E-47E4-4DC3-934B-CBD8FABA4AB9}"/>
              </a:ext>
            </a:extLst>
          </p:cNvPr>
          <p:cNvPicPr>
            <a:picLocks noChangeAspect="1"/>
          </p:cNvPicPr>
          <p:nvPr/>
        </p:nvPicPr>
        <p:blipFill>
          <a:blip r:embed="rId2"/>
          <a:stretch>
            <a:fillRect/>
          </a:stretch>
        </p:blipFill>
        <p:spPr>
          <a:xfrm>
            <a:off x="5894588" y="140493"/>
            <a:ext cx="5456407" cy="6534449"/>
          </a:xfrm>
          <a:prstGeom prst="rect">
            <a:avLst/>
          </a:prstGeom>
        </p:spPr>
      </p:pic>
      <p:pic>
        <p:nvPicPr>
          <p:cNvPr id="5" name="Image 4">
            <a:extLst>
              <a:ext uri="{FF2B5EF4-FFF2-40B4-BE49-F238E27FC236}">
                <a16:creationId xmlns:a16="http://schemas.microsoft.com/office/drawing/2014/main" id="{5FB15657-47DA-41B1-B549-D0C2F3B55C0D}"/>
              </a:ext>
            </a:extLst>
          </p:cNvPr>
          <p:cNvPicPr>
            <a:picLocks noChangeAspect="1"/>
          </p:cNvPicPr>
          <p:nvPr/>
        </p:nvPicPr>
        <p:blipFill>
          <a:blip r:embed="rId3"/>
          <a:stretch>
            <a:fillRect/>
          </a:stretch>
        </p:blipFill>
        <p:spPr>
          <a:xfrm>
            <a:off x="1629916" y="1752846"/>
            <a:ext cx="4047508" cy="4906070"/>
          </a:xfrm>
          <a:prstGeom prst="rect">
            <a:avLst/>
          </a:prstGeom>
        </p:spPr>
      </p:pic>
      <p:sp>
        <p:nvSpPr>
          <p:cNvPr id="3" name="ZoneTexte 2">
            <a:extLst>
              <a:ext uri="{FF2B5EF4-FFF2-40B4-BE49-F238E27FC236}">
                <a16:creationId xmlns:a16="http://schemas.microsoft.com/office/drawing/2014/main" id="{5B69A8EE-F551-4548-B406-FA33145EB329}"/>
              </a:ext>
            </a:extLst>
          </p:cNvPr>
          <p:cNvSpPr txBox="1"/>
          <p:nvPr/>
        </p:nvSpPr>
        <p:spPr>
          <a:xfrm rot="16200000">
            <a:off x="10609034" y="5130185"/>
            <a:ext cx="2401619" cy="244682"/>
          </a:xfrm>
          <a:prstGeom prst="rect">
            <a:avLst/>
          </a:prstGeom>
          <a:noFill/>
        </p:spPr>
        <p:txBody>
          <a:bodyPr wrap="none" rtlCol="0">
            <a:spAutoFit/>
          </a:bodyPr>
          <a:lstStyle/>
          <a:p>
            <a:pPr>
              <a:lnSpc>
                <a:spcPct val="90000"/>
              </a:lnSpc>
            </a:pPr>
            <a:r>
              <a:rPr lang="fr-FR" sz="1100" dirty="0"/>
              <a:t>Antoine DAGAN/IRSN – Source : IRSN</a:t>
            </a:r>
          </a:p>
        </p:txBody>
      </p:sp>
    </p:spTree>
    <p:extLst>
      <p:ext uri="{BB962C8B-B14F-4D97-AF65-F5344CB8AC3E}">
        <p14:creationId xmlns:p14="http://schemas.microsoft.com/office/powerpoint/2010/main" val="103682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0FF67-7085-4533-8FD5-2BD975E29FD3}"/>
              </a:ext>
            </a:extLst>
          </p:cNvPr>
          <p:cNvSpPr>
            <a:spLocks noGrp="1"/>
          </p:cNvSpPr>
          <p:nvPr>
            <p:ph type="title"/>
          </p:nvPr>
        </p:nvSpPr>
        <p:spPr/>
        <p:txBody>
          <a:bodyPr/>
          <a:lstStyle/>
          <a:p>
            <a:r>
              <a:rPr lang="fr-FR" dirty="0"/>
              <a:t>PCR : Pourquoi</a:t>
            </a:r>
          </a:p>
        </p:txBody>
      </p:sp>
      <p:sp>
        <p:nvSpPr>
          <p:cNvPr id="6" name="Espace réservé du contenu 3">
            <a:extLst>
              <a:ext uri="{FF2B5EF4-FFF2-40B4-BE49-F238E27FC236}">
                <a16:creationId xmlns:a16="http://schemas.microsoft.com/office/drawing/2014/main" id="{EFD93444-C8EB-4513-B718-5CBA4D4BB8F7}"/>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Afin de s’assurer de l’application des bonnes pratiques de sécurité nucléaire :</a:t>
            </a:r>
          </a:p>
          <a:p>
            <a:pPr lvl="1" algn="just"/>
            <a:r>
              <a:rPr lang="fr-FR" dirty="0"/>
              <a:t>Au niveau des infrastructures des salles</a:t>
            </a:r>
          </a:p>
          <a:p>
            <a:pPr lvl="1" algn="just"/>
            <a:r>
              <a:rPr lang="fr-FR" dirty="0"/>
              <a:t>Au niveau des installations d’imagerie ionisantes</a:t>
            </a:r>
          </a:p>
          <a:p>
            <a:pPr lvl="1" algn="just"/>
            <a:r>
              <a:rPr lang="fr-FR" dirty="0"/>
              <a:t>Au niveau des sources radioactives</a:t>
            </a:r>
          </a:p>
          <a:p>
            <a:pPr lvl="1" algn="just"/>
            <a:r>
              <a:rPr lang="fr-FR" dirty="0"/>
              <a:t>Au niveau de l’utilisation des protections individuelles</a:t>
            </a:r>
          </a:p>
          <a:p>
            <a:pPr algn="just"/>
            <a:r>
              <a:rPr lang="fr-FR" dirty="0"/>
              <a:t>Mise en place de PCR dans les établissements utilisant tout type de rayonnements ionisants</a:t>
            </a:r>
          </a:p>
        </p:txBody>
      </p:sp>
    </p:spTree>
    <p:extLst>
      <p:ext uri="{BB962C8B-B14F-4D97-AF65-F5344CB8AC3E}">
        <p14:creationId xmlns:p14="http://schemas.microsoft.com/office/powerpoint/2010/main" val="238294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RAPPEL</a:t>
            </a:r>
          </a:p>
        </p:txBody>
      </p:sp>
      <p:sp>
        <p:nvSpPr>
          <p:cNvPr id="3" name="Espace réservé du contenu 2"/>
          <p:cNvSpPr>
            <a:spLocks noGrp="1"/>
          </p:cNvSpPr>
          <p:nvPr>
            <p:ph idx="1"/>
          </p:nvPr>
        </p:nvSpPr>
        <p:spPr/>
        <p:txBody>
          <a:bodyPr>
            <a:normAutofit fontScale="92500"/>
          </a:bodyPr>
          <a:lstStyle/>
          <a:p>
            <a:pPr algn="just"/>
            <a:r>
              <a:rPr lang="fr-FR" dirty="0"/>
              <a:t>Endoscopie : arthroscopie, gastroscopie, coloscopie, fibroscopie….. Techniques utilisant des caméras filmant le corps humain de l’intérieur.</a:t>
            </a:r>
          </a:p>
          <a:p>
            <a:pPr algn="just"/>
            <a:r>
              <a:rPr lang="fr-FR" dirty="0"/>
              <a:t>Imagerie médicale : création d’une image virtuelle provenant d’une reconstruction. L’image obtenue permet de visualiser nos organes, tissus… à travers les structures de notre organisme.</a:t>
            </a:r>
          </a:p>
          <a:p>
            <a:pPr algn="just"/>
            <a:r>
              <a:rPr lang="fr-FR" dirty="0"/>
              <a:t>Les différentes techniques d’imagerie médicale sont complémentaires :</a:t>
            </a:r>
          </a:p>
          <a:p>
            <a:pPr lvl="1" algn="just"/>
            <a:r>
              <a:rPr lang="fr-FR" dirty="0"/>
              <a:t>Par ultrasons : Echographie</a:t>
            </a:r>
          </a:p>
          <a:p>
            <a:pPr lvl="1" algn="just"/>
            <a:r>
              <a:rPr lang="fr-FR" dirty="0"/>
              <a:t>Par rayons X : Radiologie/Scanner</a:t>
            </a:r>
          </a:p>
          <a:p>
            <a:pPr lvl="1" algn="just"/>
            <a:r>
              <a:rPr lang="fr-FR" dirty="0"/>
              <a:t>Par magnétisme : IRM</a:t>
            </a:r>
          </a:p>
          <a:p>
            <a:pPr lvl="1" algn="just"/>
            <a:r>
              <a:rPr lang="fr-FR" dirty="0"/>
              <a:t>Par sources radioactives : Médecine Nucléaire</a:t>
            </a:r>
          </a:p>
        </p:txBody>
      </p:sp>
    </p:spTree>
    <p:extLst>
      <p:ext uri="{BB962C8B-B14F-4D97-AF65-F5344CB8AC3E}">
        <p14:creationId xmlns:p14="http://schemas.microsoft.com/office/powerpoint/2010/main" val="146311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CDC1B-E523-4CE7-B1F5-D6B61E441F42}"/>
              </a:ext>
            </a:extLst>
          </p:cNvPr>
          <p:cNvSpPr>
            <a:spLocks noGrp="1"/>
          </p:cNvSpPr>
          <p:nvPr>
            <p:ph type="title"/>
          </p:nvPr>
        </p:nvSpPr>
        <p:spPr/>
        <p:txBody>
          <a:bodyPr/>
          <a:lstStyle/>
          <a:p>
            <a:r>
              <a:rPr lang="fr-FR" dirty="0"/>
              <a:t>PCR : Missions</a:t>
            </a:r>
          </a:p>
        </p:txBody>
      </p:sp>
      <p:sp>
        <p:nvSpPr>
          <p:cNvPr id="4" name="Espace réservé du contenu 3">
            <a:extLst>
              <a:ext uri="{FF2B5EF4-FFF2-40B4-BE49-F238E27FC236}">
                <a16:creationId xmlns:a16="http://schemas.microsoft.com/office/drawing/2014/main" id="{A0A4AEE8-9BAF-4D9D-9932-EE211851834E}"/>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Evaluer les risques liés aux rayonnements ionisants</a:t>
            </a:r>
          </a:p>
          <a:p>
            <a:pPr algn="just"/>
            <a:r>
              <a:rPr lang="fr-FR" dirty="0"/>
              <a:t>Définir les mesures de protection nécessaires</a:t>
            </a:r>
          </a:p>
          <a:p>
            <a:pPr algn="just"/>
            <a:r>
              <a:rPr lang="fr-FR" dirty="0"/>
              <a:t>Optimiser le zonage afin de clairement délimiter les zones à risques, et par niveaux de risque</a:t>
            </a:r>
          </a:p>
          <a:p>
            <a:pPr algn="just"/>
            <a:r>
              <a:rPr lang="fr-FR" dirty="0"/>
              <a:t>Former le personnel</a:t>
            </a:r>
          </a:p>
          <a:p>
            <a:pPr algn="just"/>
            <a:r>
              <a:rPr lang="fr-FR" dirty="0"/>
              <a:t>Gérer la dosimétrie passive et opérationnelle</a:t>
            </a:r>
          </a:p>
          <a:p>
            <a:pPr algn="just"/>
            <a:r>
              <a:rPr lang="fr-FR" dirty="0"/>
              <a:t>Réaliser des contrôles</a:t>
            </a:r>
          </a:p>
          <a:p>
            <a:pPr algn="just"/>
            <a:r>
              <a:rPr lang="fr-FR" dirty="0"/>
              <a:t>S’assurer du respect des règles de sécurités individuelle et collectives sur un site utilisant des rayonnements ionisants</a:t>
            </a:r>
          </a:p>
          <a:p>
            <a:pPr algn="just"/>
            <a:endParaRPr lang="fr-FR" dirty="0"/>
          </a:p>
          <a:p>
            <a:pPr algn="just"/>
            <a:endParaRPr lang="fr-FR" dirty="0"/>
          </a:p>
          <a:p>
            <a:pPr algn="just"/>
            <a:endParaRPr lang="fr-FR" dirty="0"/>
          </a:p>
          <a:p>
            <a:pPr algn="just"/>
            <a:endParaRPr lang="fr-FR" dirty="0"/>
          </a:p>
        </p:txBody>
      </p:sp>
    </p:spTree>
    <p:extLst>
      <p:ext uri="{BB962C8B-B14F-4D97-AF65-F5344CB8AC3E}">
        <p14:creationId xmlns:p14="http://schemas.microsoft.com/office/powerpoint/2010/main" val="428478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FEE1CA-B958-4FCF-AADA-9D632DFC3F63}"/>
              </a:ext>
            </a:extLst>
          </p:cNvPr>
          <p:cNvSpPr>
            <a:spLocks noGrp="1"/>
          </p:cNvSpPr>
          <p:nvPr>
            <p:ph type="title"/>
          </p:nvPr>
        </p:nvSpPr>
        <p:spPr/>
        <p:txBody>
          <a:bodyPr/>
          <a:lstStyle/>
          <a:p>
            <a:r>
              <a:rPr lang="fr-FR" dirty="0"/>
              <a:t>DOSE – Tout au tour de nous</a:t>
            </a:r>
          </a:p>
        </p:txBody>
      </p:sp>
      <p:sp>
        <p:nvSpPr>
          <p:cNvPr id="3" name="Espace réservé du contenu 3">
            <a:extLst>
              <a:ext uri="{FF2B5EF4-FFF2-40B4-BE49-F238E27FC236}">
                <a16:creationId xmlns:a16="http://schemas.microsoft.com/office/drawing/2014/main" id="{531D19B7-7F5F-4DB3-8B0A-6658838FDDA2}"/>
              </a:ext>
            </a:extLst>
          </p:cNvPr>
          <p:cNvSpPr txBox="1">
            <a:spLocks/>
          </p:cNvSpPr>
          <p:nvPr/>
        </p:nvSpPr>
        <p:spPr>
          <a:xfrm>
            <a:off x="1522413" y="1904999"/>
            <a:ext cx="9134391" cy="4114801"/>
          </a:xfrm>
          <a:prstGeom prst="rect">
            <a:avLst/>
          </a:prstGeom>
        </p:spPr>
        <p:txBody>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Les sources d’irradiation sont multiples autour de nous</a:t>
            </a:r>
          </a:p>
          <a:p>
            <a:pPr lvl="1" algn="just"/>
            <a:r>
              <a:rPr lang="fr-FR" dirty="0"/>
              <a:t>Rayonnements cosmiques (provenant de l’espace et arrivant sur Terre)</a:t>
            </a:r>
          </a:p>
          <a:p>
            <a:pPr lvl="1" algn="just"/>
            <a:r>
              <a:rPr lang="fr-FR" dirty="0"/>
              <a:t>Radioactivité du sol (par exemple lié à des sources d’uranium)</a:t>
            </a:r>
          </a:p>
          <a:p>
            <a:pPr lvl="1" algn="just"/>
            <a:r>
              <a:rPr lang="fr-FR" dirty="0"/>
              <a:t>Radioactivité que l’on absorbe naturellement</a:t>
            </a:r>
          </a:p>
          <a:p>
            <a:pPr lvl="2" algn="just"/>
            <a:r>
              <a:rPr lang="fr-FR" dirty="0"/>
              <a:t>Soit par ingestion (aliments consommés contaminés)</a:t>
            </a:r>
          </a:p>
          <a:p>
            <a:pPr lvl="2" algn="just"/>
            <a:r>
              <a:rPr lang="fr-FR" dirty="0"/>
              <a:t>Soit par inhalation (ex : Radon, gaz naturel provenant du sol)</a:t>
            </a:r>
          </a:p>
          <a:p>
            <a:pPr lvl="1" algn="just"/>
            <a:r>
              <a:rPr lang="fr-FR" dirty="0"/>
              <a:t>Rayonnements d’origine médicale (notamment en médecine nucléaire)</a:t>
            </a:r>
          </a:p>
        </p:txBody>
      </p:sp>
    </p:spTree>
    <p:extLst>
      <p:ext uri="{BB962C8B-B14F-4D97-AF65-F5344CB8AC3E}">
        <p14:creationId xmlns:p14="http://schemas.microsoft.com/office/powerpoint/2010/main" val="270886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12C1C98-CA3B-4317-BD4B-16F6FDBD71E5}"/>
              </a:ext>
            </a:extLst>
          </p:cNvPr>
          <p:cNvPicPr>
            <a:picLocks noChangeAspect="1"/>
          </p:cNvPicPr>
          <p:nvPr/>
        </p:nvPicPr>
        <p:blipFill>
          <a:blip r:embed="rId2"/>
          <a:stretch>
            <a:fillRect/>
          </a:stretch>
        </p:blipFill>
        <p:spPr>
          <a:xfrm>
            <a:off x="2366222" y="1679932"/>
            <a:ext cx="6608510" cy="5178068"/>
          </a:xfrm>
          <a:prstGeom prst="rect">
            <a:avLst/>
          </a:prstGeom>
        </p:spPr>
      </p:pic>
      <p:sp>
        <p:nvSpPr>
          <p:cNvPr id="4" name="Titre 1">
            <a:extLst>
              <a:ext uri="{FF2B5EF4-FFF2-40B4-BE49-F238E27FC236}">
                <a16:creationId xmlns:a16="http://schemas.microsoft.com/office/drawing/2014/main" id="{0B447F92-BE29-4464-B119-0346B3E4594F}"/>
              </a:ext>
            </a:extLst>
          </p:cNvPr>
          <p:cNvSpPr>
            <a:spLocks noGrp="1"/>
          </p:cNvSpPr>
          <p:nvPr>
            <p:ph type="title"/>
          </p:nvPr>
        </p:nvSpPr>
        <p:spPr>
          <a:xfrm>
            <a:off x="1522413" y="381000"/>
            <a:ext cx="9144000" cy="1371600"/>
          </a:xfrm>
        </p:spPr>
        <p:txBody>
          <a:bodyPr/>
          <a:lstStyle/>
          <a:p>
            <a:r>
              <a:rPr lang="fr-FR" dirty="0"/>
              <a:t>DOSE – Tout au tour de nous</a:t>
            </a:r>
          </a:p>
        </p:txBody>
      </p:sp>
    </p:spTree>
    <p:extLst>
      <p:ext uri="{BB962C8B-B14F-4D97-AF65-F5344CB8AC3E}">
        <p14:creationId xmlns:p14="http://schemas.microsoft.com/office/powerpoint/2010/main" val="282070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Tube a Rayons X</a:t>
            </a:r>
          </a:p>
        </p:txBody>
      </p:sp>
    </p:spTree>
    <p:extLst>
      <p:ext uri="{BB962C8B-B14F-4D97-AF65-F5344CB8AC3E}">
        <p14:creationId xmlns:p14="http://schemas.microsoft.com/office/powerpoint/2010/main" val="81409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TUBE A RAYONS X</a:t>
            </a:r>
          </a:p>
        </p:txBody>
      </p:sp>
      <p:sp>
        <p:nvSpPr>
          <p:cNvPr id="3" name="Espace réservé du contenu 2"/>
          <p:cNvSpPr>
            <a:spLocks noGrp="1"/>
          </p:cNvSpPr>
          <p:nvPr>
            <p:ph idx="1"/>
          </p:nvPr>
        </p:nvSpPr>
        <p:spPr>
          <a:xfrm>
            <a:off x="1522413" y="1904999"/>
            <a:ext cx="5724127" cy="4114801"/>
          </a:xfrm>
        </p:spPr>
        <p:txBody>
          <a:bodyPr>
            <a:normAutofit/>
          </a:bodyPr>
          <a:lstStyle/>
          <a:p>
            <a:pPr algn="just"/>
            <a:r>
              <a:rPr lang="fr-FR" dirty="0"/>
              <a:t>Technique reposant sur l’utilisation d’un tube à rayons X, et d’un capteur placé en face de celui-ci</a:t>
            </a:r>
          </a:p>
          <a:p>
            <a:pPr algn="just"/>
            <a:r>
              <a:rPr lang="fr-FR" dirty="0"/>
              <a:t>Patient est placé entre ces 2 éléments</a:t>
            </a:r>
          </a:p>
          <a:p>
            <a:pPr algn="just"/>
            <a:r>
              <a:rPr lang="fr-FR" dirty="0"/>
              <a:t>Contrairement à l’échographie, les rayons X vont traverser le patient, ou être absorbé (très peu de réflexion). Il peut y avoir beaucoup de diffusion si la quantité de matière à traverser est importante</a:t>
            </a:r>
          </a:p>
          <a:p>
            <a:pPr algn="just"/>
            <a:endParaRPr lang="fr-FR" dirty="0"/>
          </a:p>
        </p:txBody>
      </p:sp>
      <p:pic>
        <p:nvPicPr>
          <p:cNvPr id="1026" name="Picture 2" descr="http://www2.cnrs.fr/sites/thema/image/2509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6540" y="1921395"/>
            <a:ext cx="4037252" cy="3243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49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TUBE A RAYONS X</a:t>
            </a:r>
          </a:p>
        </p:txBody>
      </p:sp>
      <p:sp>
        <p:nvSpPr>
          <p:cNvPr id="3" name="Espace réservé du contenu 2"/>
          <p:cNvSpPr>
            <a:spLocks noGrp="1"/>
          </p:cNvSpPr>
          <p:nvPr>
            <p:ph idx="1"/>
          </p:nvPr>
        </p:nvSpPr>
        <p:spPr>
          <a:xfrm>
            <a:off x="1522413" y="1904999"/>
            <a:ext cx="5148063" cy="4114801"/>
          </a:xfrm>
        </p:spPr>
        <p:txBody>
          <a:bodyPr>
            <a:normAutofit/>
          </a:bodyPr>
          <a:lstStyle/>
          <a:p>
            <a:pPr algn="just"/>
            <a:r>
              <a:rPr lang="fr-FR" dirty="0"/>
              <a:t>Enceinte sous vide disposant de 2 électrodes :</a:t>
            </a:r>
          </a:p>
          <a:p>
            <a:pPr lvl="1" algn="just"/>
            <a:r>
              <a:rPr lang="fr-FR" dirty="0"/>
              <a:t>Une chargée négativement (cathode)</a:t>
            </a:r>
          </a:p>
          <a:p>
            <a:pPr lvl="1" algn="just"/>
            <a:r>
              <a:rPr lang="fr-FR" dirty="0"/>
              <a:t>Une chargée positivement (anode) : Un courant électrique chauffe la cathode en même temps qu’une tension est créée entre les 2 électrodes</a:t>
            </a:r>
          </a:p>
          <a:p>
            <a:pPr lvl="1" algn="just"/>
            <a:endParaRPr lang="fr-FR" dirty="0"/>
          </a:p>
        </p:txBody>
      </p:sp>
      <p:pic>
        <p:nvPicPr>
          <p:cNvPr id="4" name="Picture 2" descr="http://www.larousse.fr/encyclopedie/data/images/1006634-Tube_%C3%A0_rayons_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499" y="1988840"/>
            <a:ext cx="4931619"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63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TUBE A RAYONS X</a:t>
            </a:r>
          </a:p>
        </p:txBody>
      </p:sp>
      <p:sp>
        <p:nvSpPr>
          <p:cNvPr id="3" name="Espace réservé du contenu 2"/>
          <p:cNvSpPr>
            <a:spLocks noGrp="1"/>
          </p:cNvSpPr>
          <p:nvPr>
            <p:ph idx="1"/>
          </p:nvPr>
        </p:nvSpPr>
        <p:spPr>
          <a:xfrm>
            <a:off x="1522413" y="1904999"/>
            <a:ext cx="5220071" cy="4114801"/>
          </a:xfrm>
        </p:spPr>
        <p:txBody>
          <a:bodyPr>
            <a:normAutofit lnSpcReduction="10000"/>
          </a:bodyPr>
          <a:lstStyle/>
          <a:p>
            <a:pPr algn="just"/>
            <a:r>
              <a:rPr lang="fr-FR" dirty="0"/>
              <a:t>En chauffant, la cathode émet un faisceau d’électrons qui est accéléré par la différence de potentiel présent entre les 2 électrodes, et bombarde l’anode</a:t>
            </a:r>
          </a:p>
          <a:p>
            <a:pPr algn="just"/>
            <a:r>
              <a:rPr lang="fr-FR" dirty="0"/>
              <a:t>Les électrons sont freinés voir stoppés par l’anode générant un rayonnement continu de freinage (</a:t>
            </a:r>
            <a:r>
              <a:rPr lang="fr-FR" dirty="0" err="1"/>
              <a:t>Bremsstrahlung</a:t>
            </a:r>
            <a:r>
              <a:rPr lang="fr-FR" dirty="0"/>
              <a:t>) dont une partie du spectre généré a des radiations de longueur d’onde comprise entre 0,01 nm et 10 nm (longueur d’onde des rayons X)</a:t>
            </a:r>
          </a:p>
        </p:txBody>
      </p:sp>
      <p:pic>
        <p:nvPicPr>
          <p:cNvPr id="5" name="Picture 2" descr="http://www.larousse.fr/encyclopedie/data/images/1006634-Tube_%C3%A0_rayons_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499" y="1988840"/>
            <a:ext cx="4931619"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00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TUBE A RAYONS X</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756" y="2077087"/>
            <a:ext cx="5725217" cy="4062625"/>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2444" y="2077087"/>
            <a:ext cx="5627340" cy="4606998"/>
          </a:xfrm>
          <a:prstGeom prst="rect">
            <a:avLst/>
          </a:prstGeom>
        </p:spPr>
      </p:pic>
    </p:spTree>
    <p:extLst>
      <p:ext uri="{BB962C8B-B14F-4D97-AF65-F5344CB8AC3E}">
        <p14:creationId xmlns:p14="http://schemas.microsoft.com/office/powerpoint/2010/main" val="244831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normAutofit/>
          </a:bodyPr>
          <a:lstStyle/>
          <a:p>
            <a:r>
              <a:rPr lang="fr-FR" dirty="0"/>
              <a:t>TUBE A RAYONS X</a:t>
            </a:r>
          </a:p>
        </p:txBody>
      </p:sp>
      <p:pic>
        <p:nvPicPr>
          <p:cNvPr id="9218" name="Picture 2" descr="Tube à rayons 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808" y="1768639"/>
            <a:ext cx="8153003" cy="494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17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TUBE A RAYONS X</a:t>
            </a:r>
          </a:p>
        </p:txBody>
      </p:sp>
      <p:sp>
        <p:nvSpPr>
          <p:cNvPr id="3" name="Espace réservé du contenu 2"/>
          <p:cNvSpPr>
            <a:spLocks noGrp="1"/>
          </p:cNvSpPr>
          <p:nvPr>
            <p:ph idx="1"/>
          </p:nvPr>
        </p:nvSpPr>
        <p:spPr/>
        <p:txBody>
          <a:bodyPr>
            <a:normAutofit fontScale="92500" lnSpcReduction="10000"/>
          </a:bodyPr>
          <a:lstStyle/>
          <a:p>
            <a:pPr algn="just"/>
            <a:r>
              <a:rPr lang="fr-FR" dirty="0"/>
              <a:t>L’énergie apportée à l’anode par les électrons excite les atomes de l’anode, et émet également des rayons X appelés « phénomène de fluorescence X »</a:t>
            </a:r>
          </a:p>
          <a:p>
            <a:pPr algn="just"/>
            <a:r>
              <a:rPr lang="fr-FR" dirty="0"/>
              <a:t>Les rayons X obtenus proviennent de la somme des rayons de freinage et de fluorescence X</a:t>
            </a:r>
          </a:p>
          <a:p>
            <a:pPr algn="just"/>
            <a:r>
              <a:rPr lang="fr-FR" dirty="0"/>
              <a:t>Rendement d’un tube à rayons X : 1%. Le reste de l’énergie est dissipé sous forme de chaleur, soit 99%</a:t>
            </a:r>
          </a:p>
          <a:p>
            <a:pPr algn="just"/>
            <a:r>
              <a:rPr lang="fr-FR" dirty="0"/>
              <a:t>Gros échauffement donc recours à  des systèmes de refroidissement :</a:t>
            </a:r>
          </a:p>
          <a:p>
            <a:pPr lvl="1" algn="just"/>
            <a:r>
              <a:rPr lang="fr-FR" dirty="0"/>
              <a:t>Par circulation d’eau</a:t>
            </a:r>
          </a:p>
          <a:p>
            <a:pPr lvl="1" algn="just"/>
            <a:r>
              <a:rPr lang="fr-FR" dirty="0"/>
              <a:t>Par immersion dans un bain d’huile</a:t>
            </a:r>
          </a:p>
          <a:p>
            <a:pPr lvl="1" algn="just"/>
            <a:r>
              <a:rPr lang="fr-FR" dirty="0"/>
              <a:t>Par rotation de l’anode : Anode tournante</a:t>
            </a:r>
          </a:p>
          <a:p>
            <a:pPr algn="just"/>
            <a:endParaRPr lang="fr-FR" dirty="0"/>
          </a:p>
        </p:txBody>
      </p:sp>
    </p:spTree>
    <p:extLst>
      <p:ext uri="{BB962C8B-B14F-4D97-AF65-F5344CB8AC3E}">
        <p14:creationId xmlns:p14="http://schemas.microsoft.com/office/powerpoint/2010/main" val="422067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Histoire</a:t>
            </a:r>
          </a:p>
        </p:txBody>
      </p:sp>
    </p:spTree>
    <p:extLst>
      <p:ext uri="{BB962C8B-B14F-4D97-AF65-F5344CB8AC3E}">
        <p14:creationId xmlns:p14="http://schemas.microsoft.com/office/powerpoint/2010/main" val="317436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normAutofit/>
          </a:bodyPr>
          <a:lstStyle/>
          <a:p>
            <a:r>
              <a:rPr lang="fr-FR" dirty="0"/>
              <a:t>TUBE A RAYONS X</a:t>
            </a:r>
          </a:p>
        </p:txBody>
      </p:sp>
      <p:sp>
        <p:nvSpPr>
          <p:cNvPr id="4" name="Espace réservé du contenu 2"/>
          <p:cNvSpPr>
            <a:spLocks noGrp="1"/>
          </p:cNvSpPr>
          <p:nvPr>
            <p:ph idx="1"/>
          </p:nvPr>
        </p:nvSpPr>
        <p:spPr>
          <a:xfrm>
            <a:off x="1522413" y="1904999"/>
            <a:ext cx="9134391" cy="4114801"/>
          </a:xfrm>
        </p:spPr>
        <p:txBody>
          <a:bodyPr>
            <a:normAutofit/>
          </a:bodyPr>
          <a:lstStyle/>
          <a:p>
            <a:pPr algn="just"/>
            <a:r>
              <a:rPr lang="fr-FR" dirty="0"/>
              <a:t>La quantité de rayons X est proportionnelle à l’intensité (mA) du courant chauffant la cathode</a:t>
            </a:r>
          </a:p>
          <a:p>
            <a:pPr algn="just"/>
            <a:r>
              <a:rPr lang="fr-FR" dirty="0"/>
              <a:t>La différence de potentiel accélère plus ou moins le faisceau d’électrons, ce qui a pour conséquence de générer des rayons X ayant une fréquence plus ou moins élevée  :</a:t>
            </a:r>
          </a:p>
          <a:p>
            <a:pPr lvl="1" algn="just"/>
            <a:r>
              <a:rPr lang="fr-FR" dirty="0"/>
              <a:t>Rayons X de faible énergie, dit rayons mous : peu irradiants, mais peu pénétrants dans l’organisme. S’ils ne traversent pas totalement l’organisme, ils auront irradié le patient sans apporter quoique ce soit au cliché à générer </a:t>
            </a:r>
          </a:p>
          <a:p>
            <a:pPr lvl="1" algn="just"/>
            <a:r>
              <a:rPr lang="fr-FR" dirty="0"/>
              <a:t>Rayons X de forte énergie, dit rayons durs : très pénétrants dans l’organisme, et plus irradiants</a:t>
            </a:r>
          </a:p>
          <a:p>
            <a:pPr algn="just"/>
            <a:endParaRPr lang="fr-FR" dirty="0"/>
          </a:p>
        </p:txBody>
      </p:sp>
    </p:spTree>
    <p:extLst>
      <p:ext uri="{BB962C8B-B14F-4D97-AF65-F5344CB8AC3E}">
        <p14:creationId xmlns:p14="http://schemas.microsoft.com/office/powerpoint/2010/main" val="310620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normAutofit/>
          </a:bodyPr>
          <a:lstStyle/>
          <a:p>
            <a:r>
              <a:rPr lang="fr-FR" dirty="0"/>
              <a:t>TUBE A RAYONS X - Vieillissement</a:t>
            </a:r>
          </a:p>
        </p:txBody>
      </p:sp>
      <p:sp>
        <p:nvSpPr>
          <p:cNvPr id="4" name="Espace réservé du contenu 2"/>
          <p:cNvSpPr>
            <a:spLocks noGrp="1"/>
          </p:cNvSpPr>
          <p:nvPr>
            <p:ph idx="1"/>
          </p:nvPr>
        </p:nvSpPr>
        <p:spPr>
          <a:xfrm>
            <a:off x="1522413" y="1904999"/>
            <a:ext cx="9134391" cy="4114801"/>
          </a:xfrm>
        </p:spPr>
        <p:txBody>
          <a:bodyPr>
            <a:normAutofit/>
          </a:bodyPr>
          <a:lstStyle/>
          <a:p>
            <a:pPr algn="just"/>
            <a:r>
              <a:rPr lang="fr-FR" dirty="0"/>
              <a:t>Porosité du tube : des gaz entrent lentement, le vide du tube diminue, ce qui peut générer des arcs électriques « flashages » : ionisation des gaz entrés dans le tube à rayons X sous la forte tension appliquée. Ceci empêche la génération de rayons X</a:t>
            </a:r>
          </a:p>
          <a:p>
            <a:pPr algn="just"/>
            <a:r>
              <a:rPr lang="fr-FR" dirty="0"/>
              <a:t>Sublimation du filament de tungstène -&gt; gaz de tungstène dans le tube qui se condensent sur les parois ainsi que sur la fenêtre</a:t>
            </a:r>
          </a:p>
          <a:p>
            <a:pPr lvl="1" algn="just"/>
            <a:r>
              <a:rPr lang="fr-FR" dirty="0"/>
              <a:t>Filtrage d’une partie des rayons mous</a:t>
            </a:r>
          </a:p>
          <a:p>
            <a:pPr lvl="1" algn="just"/>
            <a:r>
              <a:rPr lang="fr-FR" dirty="0"/>
              <a:t>Apparition de parasitages dû à la fluorescence issus des dépôts de tungstènes sur les parois</a:t>
            </a:r>
          </a:p>
          <a:p>
            <a:pPr lvl="1" algn="just"/>
            <a:r>
              <a:rPr lang="fr-FR" dirty="0"/>
              <a:t>Amincissement du filament, pouvant finir par entrainer sa rupture totale</a:t>
            </a:r>
          </a:p>
          <a:p>
            <a:pPr algn="just"/>
            <a:endParaRPr lang="fr-FR" dirty="0"/>
          </a:p>
        </p:txBody>
      </p:sp>
    </p:spTree>
    <p:extLst>
      <p:ext uri="{BB962C8B-B14F-4D97-AF65-F5344CB8AC3E}">
        <p14:creationId xmlns:p14="http://schemas.microsoft.com/office/powerpoint/2010/main" val="255720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normAutofit/>
          </a:bodyPr>
          <a:lstStyle/>
          <a:p>
            <a:r>
              <a:rPr lang="fr-FR" dirty="0"/>
              <a:t>TUBE A RAYONS X - Vieillissement</a:t>
            </a:r>
          </a:p>
        </p:txBody>
      </p:sp>
      <p:sp>
        <p:nvSpPr>
          <p:cNvPr id="4" name="Espace réservé du contenu 2"/>
          <p:cNvSpPr>
            <a:spLocks noGrp="1"/>
          </p:cNvSpPr>
          <p:nvPr>
            <p:ph idx="1"/>
          </p:nvPr>
        </p:nvSpPr>
        <p:spPr>
          <a:xfrm>
            <a:off x="1522413" y="1904999"/>
            <a:ext cx="9134391" cy="4114801"/>
          </a:xfrm>
        </p:spPr>
        <p:txBody>
          <a:bodyPr>
            <a:normAutofit/>
          </a:bodyPr>
          <a:lstStyle/>
          <a:p>
            <a:pPr algn="just"/>
            <a:r>
              <a:rPr lang="fr-FR" dirty="0"/>
              <a:t>Tube RX souvent refroidit à l’eau -&gt; apparition d’humidité sur les parties froides pouvant créer la corrosion des éléments métalliques du tube RX. Garder le tube sous tension (minimum possible) permet de le maintenir chaud ce qui évite la condensation et évapore celle qui se serait formée.</a:t>
            </a:r>
          </a:p>
          <a:p>
            <a:pPr algn="just"/>
            <a:r>
              <a:rPr lang="fr-FR" dirty="0"/>
              <a:t>Chocs thermiques (Tube RX alimenté, puis éteint, et ensuite rallumé….) finira par casser le filament. Garder également le tube RX sous tension permet d’éviter ce problème en maintenant le filament à une certaine température, réduisant les chocs thermiques</a:t>
            </a:r>
          </a:p>
          <a:p>
            <a:pPr algn="just"/>
            <a:endParaRPr lang="fr-FR" dirty="0"/>
          </a:p>
        </p:txBody>
      </p:sp>
    </p:spTree>
    <p:extLst>
      <p:ext uri="{BB962C8B-B14F-4D97-AF65-F5344CB8AC3E}">
        <p14:creationId xmlns:p14="http://schemas.microsoft.com/office/powerpoint/2010/main" val="413182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PARAMETRES PHYSIQUES</a:t>
            </a:r>
          </a:p>
        </p:txBody>
      </p:sp>
      <p:sp>
        <p:nvSpPr>
          <p:cNvPr id="3" name="Espace réservé du contenu 2"/>
          <p:cNvSpPr>
            <a:spLocks noGrp="1"/>
          </p:cNvSpPr>
          <p:nvPr>
            <p:ph idx="1"/>
          </p:nvPr>
        </p:nvSpPr>
        <p:spPr/>
        <p:txBody>
          <a:bodyPr/>
          <a:lstStyle/>
          <a:p>
            <a:pPr algn="just"/>
            <a:r>
              <a:rPr lang="fr-FR" dirty="0" err="1"/>
              <a:t>Kilovoltage</a:t>
            </a:r>
            <a:r>
              <a:rPr lang="fr-FR" dirty="0"/>
              <a:t> (kV) : Tension appliquée entre anode et cathode (faussement appelé « puissance ») </a:t>
            </a:r>
          </a:p>
          <a:p>
            <a:pPr algn="just"/>
            <a:r>
              <a:rPr lang="fr-FR" dirty="0"/>
              <a:t>Milliampère (mA) : Intensité du courant circulant </a:t>
            </a:r>
            <a:r>
              <a:rPr lang="fr-FR"/>
              <a:t>dans la cathode</a:t>
            </a:r>
            <a:endParaRPr lang="fr-FR" dirty="0"/>
          </a:p>
          <a:p>
            <a:pPr algn="just"/>
            <a:r>
              <a:rPr lang="fr-FR" dirty="0"/>
              <a:t>Millisecondes (ms) : Durée de l’exposition</a:t>
            </a:r>
          </a:p>
          <a:p>
            <a:pPr algn="just"/>
            <a:r>
              <a:rPr lang="fr-FR" dirty="0"/>
              <a:t>Milliampère par seconde (</a:t>
            </a:r>
            <a:r>
              <a:rPr lang="fr-FR" dirty="0" err="1"/>
              <a:t>mAs</a:t>
            </a:r>
            <a:r>
              <a:rPr lang="fr-FR" dirty="0"/>
              <a:t>) : Quantité d’électrons (photons X) émis</a:t>
            </a:r>
          </a:p>
        </p:txBody>
      </p:sp>
    </p:spTree>
    <p:extLst>
      <p:ext uri="{BB962C8B-B14F-4D97-AF65-F5344CB8AC3E}">
        <p14:creationId xmlns:p14="http://schemas.microsoft.com/office/powerpoint/2010/main" val="87372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PARAMETRES PHYSIQUES</a:t>
            </a:r>
          </a:p>
        </p:txBody>
      </p:sp>
      <p:pic>
        <p:nvPicPr>
          <p:cNvPr id="4" name="Image 3"/>
          <p:cNvPicPr>
            <a:picLocks noChangeAspect="1"/>
          </p:cNvPicPr>
          <p:nvPr/>
        </p:nvPicPr>
        <p:blipFill>
          <a:blip r:embed="rId2"/>
          <a:stretch>
            <a:fillRect/>
          </a:stretch>
        </p:blipFill>
        <p:spPr>
          <a:xfrm>
            <a:off x="2043903" y="2778994"/>
            <a:ext cx="8091409" cy="4069456"/>
          </a:xfrm>
          <a:prstGeom prst="rect">
            <a:avLst/>
          </a:prstGeom>
        </p:spPr>
      </p:pic>
      <p:sp>
        <p:nvSpPr>
          <p:cNvPr id="7" name="Espace réservé du contenu 2"/>
          <p:cNvSpPr>
            <a:spLocks noGrp="1"/>
          </p:cNvSpPr>
          <p:nvPr>
            <p:ph idx="1"/>
          </p:nvPr>
        </p:nvSpPr>
        <p:spPr>
          <a:xfrm>
            <a:off x="1522413" y="1904999"/>
            <a:ext cx="9134391" cy="4114801"/>
          </a:xfrm>
        </p:spPr>
        <p:txBody>
          <a:bodyPr>
            <a:normAutofit/>
          </a:bodyPr>
          <a:lstStyle/>
          <a:p>
            <a:r>
              <a:rPr lang="fr-FR" dirty="0"/>
              <a:t>Augmentation de la tension -&gt; Diminution du contraste (dépend de ce que nous souhaitons voir)</a:t>
            </a:r>
          </a:p>
        </p:txBody>
      </p:sp>
    </p:spTree>
    <p:extLst>
      <p:ext uri="{BB962C8B-B14F-4D97-AF65-F5344CB8AC3E}">
        <p14:creationId xmlns:p14="http://schemas.microsoft.com/office/powerpoint/2010/main" val="199556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PARAMETRES PHYSIQUES</a:t>
            </a:r>
          </a:p>
        </p:txBody>
      </p:sp>
      <p:pic>
        <p:nvPicPr>
          <p:cNvPr id="4" name="Image 3"/>
          <p:cNvPicPr>
            <a:picLocks noChangeAspect="1"/>
          </p:cNvPicPr>
          <p:nvPr/>
        </p:nvPicPr>
        <p:blipFill>
          <a:blip r:embed="rId2"/>
          <a:stretch>
            <a:fillRect/>
          </a:stretch>
        </p:blipFill>
        <p:spPr>
          <a:xfrm>
            <a:off x="2054504" y="2775143"/>
            <a:ext cx="8070208" cy="4082857"/>
          </a:xfrm>
          <a:prstGeom prst="rect">
            <a:avLst/>
          </a:prstGeom>
        </p:spPr>
      </p:pic>
      <p:sp>
        <p:nvSpPr>
          <p:cNvPr id="6" name="Espace réservé du contenu 2"/>
          <p:cNvSpPr>
            <a:spLocks noGrp="1"/>
          </p:cNvSpPr>
          <p:nvPr>
            <p:ph idx="1"/>
          </p:nvPr>
        </p:nvSpPr>
        <p:spPr>
          <a:xfrm>
            <a:off x="1522413" y="1904999"/>
            <a:ext cx="9134391" cy="4114801"/>
          </a:xfrm>
        </p:spPr>
        <p:txBody>
          <a:bodyPr>
            <a:normAutofit/>
          </a:bodyPr>
          <a:lstStyle/>
          <a:p>
            <a:r>
              <a:rPr lang="fr-FR" dirty="0"/>
              <a:t>Augmentation de courant -&gt; Amélioration du contraste et diminution du bruit</a:t>
            </a:r>
          </a:p>
        </p:txBody>
      </p:sp>
    </p:spTree>
    <p:extLst>
      <p:ext uri="{BB962C8B-B14F-4D97-AF65-F5344CB8AC3E}">
        <p14:creationId xmlns:p14="http://schemas.microsoft.com/office/powerpoint/2010/main" val="391490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PARAMETRES PHYSIQUES</a:t>
            </a:r>
          </a:p>
        </p:txBody>
      </p:sp>
      <p:sp>
        <p:nvSpPr>
          <p:cNvPr id="3" name="Espace réservé du contenu 2"/>
          <p:cNvSpPr>
            <a:spLocks noGrp="1"/>
          </p:cNvSpPr>
          <p:nvPr>
            <p:ph idx="1"/>
          </p:nvPr>
        </p:nvSpPr>
        <p:spPr/>
        <p:txBody>
          <a:bodyPr>
            <a:normAutofit/>
          </a:bodyPr>
          <a:lstStyle/>
          <a:p>
            <a:pPr algn="just"/>
            <a:r>
              <a:rPr lang="fr-FR" dirty="0"/>
              <a:t>A paramètres physiques constants, plus l’épaisseur du patient est importante et moins bonne est la qualité image</a:t>
            </a:r>
          </a:p>
          <a:p>
            <a:pPr algn="just"/>
            <a:r>
              <a:rPr lang="fr-FR" dirty="0"/>
              <a:t>Augmentation du temps d’exposition -&gt; baisse de la résolution temporelle</a:t>
            </a:r>
          </a:p>
          <a:p>
            <a:endParaRPr lang="fr-FR" dirty="0"/>
          </a:p>
        </p:txBody>
      </p:sp>
    </p:spTree>
    <p:extLst>
      <p:ext uri="{BB962C8B-B14F-4D97-AF65-F5344CB8AC3E}">
        <p14:creationId xmlns:p14="http://schemas.microsoft.com/office/powerpoint/2010/main" val="113592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SYSTÈMES D’Acquisition de l’image</a:t>
            </a:r>
          </a:p>
        </p:txBody>
      </p:sp>
    </p:spTree>
    <p:extLst>
      <p:ext uri="{BB962C8B-B14F-4D97-AF65-F5344CB8AC3E}">
        <p14:creationId xmlns:p14="http://schemas.microsoft.com/office/powerpoint/2010/main" val="338384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Rectangle 6"/>
          <p:cNvSpPr>
            <a:spLocks noChangeArrowheads="1"/>
          </p:cNvSpPr>
          <p:nvPr/>
        </p:nvSpPr>
        <p:spPr bwMode="auto">
          <a:xfrm>
            <a:off x="1804194" y="1844824"/>
            <a:ext cx="3059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altLang="fr-FR" sz="2400" b="1" i="1" u="sng" dirty="0">
                <a:solidFill>
                  <a:srgbClr val="FFFF00"/>
                </a:solidFill>
                <a:effectLst>
                  <a:outerShdw blurRad="38100" dist="38100" dir="2700000" algn="tl">
                    <a:srgbClr val="000000"/>
                  </a:outerShdw>
                </a:effectLst>
                <a:latin typeface="Arial" panose="020B0604020202020204" pitchFamily="34" charset="0"/>
              </a:rPr>
              <a:t>Film </a:t>
            </a:r>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argentique</a:t>
            </a:r>
            <a:endParaRPr lang="en-US" altLang="fr-FR" sz="2400" b="1" i="1" u="sng" dirty="0">
              <a:solidFill>
                <a:srgbClr val="FFFF00"/>
              </a:solidFill>
              <a:effectLst>
                <a:outerShdw blurRad="38100" dist="38100" dir="2700000" algn="tl">
                  <a:srgbClr val="000000"/>
                </a:outerShdw>
              </a:effectLst>
              <a:latin typeface="Arial" panose="020B0604020202020204" pitchFamily="34" charset="0"/>
            </a:endParaRPr>
          </a:p>
        </p:txBody>
      </p:sp>
      <p:sp>
        <p:nvSpPr>
          <p:cNvPr id="9" name="Line 8"/>
          <p:cNvSpPr>
            <a:spLocks noChangeShapeType="1"/>
          </p:cNvSpPr>
          <p:nvPr/>
        </p:nvSpPr>
        <p:spPr bwMode="auto">
          <a:xfrm flipV="1">
            <a:off x="8993459" y="3756174"/>
            <a:ext cx="917377" cy="248890"/>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 name="Freeform 9"/>
          <p:cNvSpPr>
            <a:spLocks/>
          </p:cNvSpPr>
          <p:nvPr/>
        </p:nvSpPr>
        <p:spPr bwMode="auto">
          <a:xfrm>
            <a:off x="5368132" y="2902099"/>
            <a:ext cx="650875" cy="915988"/>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0">
            <a:gsLst>
              <a:gs pos="0">
                <a:srgbClr val="00FF99">
                  <a:gamma/>
                  <a:shade val="46275"/>
                  <a:invGamma/>
                </a:srgbClr>
              </a:gs>
              <a:gs pos="100000">
                <a:srgbClr val="00FF99"/>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 name="Freeform 10"/>
          <p:cNvSpPr>
            <a:spLocks/>
          </p:cNvSpPr>
          <p:nvPr/>
        </p:nvSpPr>
        <p:spPr bwMode="auto">
          <a:xfrm>
            <a:off x="7058819" y="2898924"/>
            <a:ext cx="650875" cy="915988"/>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0">
            <a:gsLst>
              <a:gs pos="0">
                <a:srgbClr val="DDDDDD">
                  <a:gamma/>
                  <a:shade val="60784"/>
                  <a:invGamma/>
                </a:srgbClr>
              </a:gs>
              <a:gs pos="100000">
                <a:srgbClr val="DDDDDD"/>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Rectangle 11"/>
          <p:cNvSpPr>
            <a:spLocks noChangeArrowheads="1"/>
          </p:cNvSpPr>
          <p:nvPr/>
        </p:nvSpPr>
        <p:spPr bwMode="auto">
          <a:xfrm>
            <a:off x="4972844" y="2230587"/>
            <a:ext cx="14970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dirty="0" err="1">
                <a:effectLst>
                  <a:outerShdw blurRad="38100" dist="38100" dir="2700000" algn="tl">
                    <a:srgbClr val="000000"/>
                  </a:outerShdw>
                </a:effectLst>
                <a:latin typeface="Arial" panose="020B0604020202020204" pitchFamily="34" charset="0"/>
              </a:rPr>
              <a:t>Ecran</a:t>
            </a:r>
            <a:r>
              <a:rPr lang="en-US" altLang="fr-FR" sz="1600" b="1" dirty="0">
                <a:effectLst>
                  <a:outerShdw blurRad="38100" dist="38100" dir="2700000" algn="tl">
                    <a:srgbClr val="000000"/>
                  </a:outerShdw>
                </a:effectLst>
                <a:latin typeface="Arial" panose="020B0604020202020204" pitchFamily="34" charset="0"/>
              </a:rPr>
              <a:t> </a:t>
            </a:r>
            <a:r>
              <a:rPr lang="en-US" altLang="fr-FR" sz="1600" b="1" dirty="0" err="1">
                <a:effectLst>
                  <a:outerShdw blurRad="38100" dist="38100" dir="2700000" algn="tl">
                    <a:srgbClr val="000000"/>
                  </a:outerShdw>
                </a:effectLst>
                <a:latin typeface="Arial" panose="020B0604020202020204" pitchFamily="34" charset="0"/>
              </a:rPr>
              <a:t>renforçateur</a:t>
            </a:r>
            <a:endParaRPr lang="en-US" altLang="fr-FR" sz="1600" b="1" dirty="0">
              <a:effectLst>
                <a:outerShdw blurRad="38100" dist="38100" dir="2700000" algn="tl">
                  <a:srgbClr val="000000"/>
                </a:outerShdw>
              </a:effectLst>
              <a:latin typeface="Arial" panose="020B0604020202020204" pitchFamily="34" charset="0"/>
            </a:endParaRPr>
          </a:p>
        </p:txBody>
      </p:sp>
      <p:sp>
        <p:nvSpPr>
          <p:cNvPr id="14" name="Rectangle 12"/>
          <p:cNvSpPr>
            <a:spLocks noChangeArrowheads="1"/>
          </p:cNvSpPr>
          <p:nvPr/>
        </p:nvSpPr>
        <p:spPr bwMode="auto">
          <a:xfrm>
            <a:off x="6961982" y="2482999"/>
            <a:ext cx="6032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effectLst>
                  <a:outerShdw blurRad="38100" dist="38100" dir="2700000" algn="tl">
                    <a:srgbClr val="000000"/>
                  </a:outerShdw>
                </a:effectLst>
                <a:latin typeface="Arial" panose="020B0604020202020204" pitchFamily="34" charset="0"/>
              </a:rPr>
              <a:t>Film</a:t>
            </a:r>
          </a:p>
        </p:txBody>
      </p:sp>
      <p:sp>
        <p:nvSpPr>
          <p:cNvPr id="15" name="Rectangle 13"/>
          <p:cNvSpPr>
            <a:spLocks noChangeArrowheads="1"/>
          </p:cNvSpPr>
          <p:nvPr/>
        </p:nvSpPr>
        <p:spPr bwMode="auto">
          <a:xfrm>
            <a:off x="6014244" y="2949724"/>
            <a:ext cx="974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dirty="0">
                <a:solidFill>
                  <a:srgbClr val="FF00CC"/>
                </a:solidFill>
                <a:effectLst>
                  <a:outerShdw blurRad="38100" dist="38100" dir="2700000" algn="tl">
                    <a:srgbClr val="000000"/>
                  </a:outerShdw>
                </a:effectLst>
                <a:latin typeface="Arial" panose="020B0604020202020204" pitchFamily="34" charset="0"/>
              </a:rPr>
              <a:t>Lumière</a:t>
            </a:r>
          </a:p>
        </p:txBody>
      </p:sp>
      <p:sp>
        <p:nvSpPr>
          <p:cNvPr id="16" name="Rectangle 14"/>
          <p:cNvSpPr>
            <a:spLocks noChangeArrowheads="1"/>
          </p:cNvSpPr>
          <p:nvPr/>
        </p:nvSpPr>
        <p:spPr bwMode="auto">
          <a:xfrm>
            <a:off x="2388394" y="2951312"/>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33"/>
                </a:solidFill>
                <a:effectLst>
                  <a:outerShdw blurRad="38100" dist="38100" dir="2700000" algn="tl">
                    <a:srgbClr val="000000"/>
                  </a:outerShdw>
                </a:effectLst>
                <a:latin typeface="Arial" panose="020B0604020202020204" pitchFamily="34" charset="0"/>
              </a:rPr>
              <a:t>Rayons X</a:t>
            </a:r>
          </a:p>
        </p:txBody>
      </p:sp>
      <p:sp>
        <p:nvSpPr>
          <p:cNvPr id="17" name="Freeform 15"/>
          <p:cNvSpPr>
            <a:spLocks/>
          </p:cNvSpPr>
          <p:nvPr/>
        </p:nvSpPr>
        <p:spPr bwMode="auto">
          <a:xfrm>
            <a:off x="3712369" y="3094187"/>
            <a:ext cx="442913" cy="609600"/>
          </a:xfrm>
          <a:custGeom>
            <a:avLst/>
            <a:gdLst>
              <a:gd name="T0" fmla="*/ 217 w 279"/>
              <a:gd name="T1" fmla="*/ 0 h 384"/>
              <a:gd name="T2" fmla="*/ 228 w 279"/>
              <a:gd name="T3" fmla="*/ 1 h 384"/>
              <a:gd name="T4" fmla="*/ 240 w 279"/>
              <a:gd name="T5" fmla="*/ 3 h 384"/>
              <a:gd name="T6" fmla="*/ 249 w 279"/>
              <a:gd name="T7" fmla="*/ 6 h 384"/>
              <a:gd name="T8" fmla="*/ 261 w 279"/>
              <a:gd name="T9" fmla="*/ 12 h 384"/>
              <a:gd name="T10" fmla="*/ 271 w 279"/>
              <a:gd name="T11" fmla="*/ 18 h 384"/>
              <a:gd name="T12" fmla="*/ 278 w 279"/>
              <a:gd name="T13" fmla="*/ 27 h 384"/>
              <a:gd name="T14" fmla="*/ 278 w 279"/>
              <a:gd name="T15" fmla="*/ 174 h 384"/>
              <a:gd name="T16" fmla="*/ 275 w 279"/>
              <a:gd name="T17" fmla="*/ 179 h 384"/>
              <a:gd name="T18" fmla="*/ 269 w 279"/>
              <a:gd name="T19" fmla="*/ 184 h 384"/>
              <a:gd name="T20" fmla="*/ 260 w 279"/>
              <a:gd name="T21" fmla="*/ 187 h 384"/>
              <a:gd name="T22" fmla="*/ 249 w 279"/>
              <a:gd name="T23" fmla="*/ 188 h 384"/>
              <a:gd name="T24" fmla="*/ 240 w 279"/>
              <a:gd name="T25" fmla="*/ 186 h 384"/>
              <a:gd name="T26" fmla="*/ 233 w 279"/>
              <a:gd name="T27" fmla="*/ 182 h 384"/>
              <a:gd name="T28" fmla="*/ 230 w 279"/>
              <a:gd name="T29" fmla="*/ 178 h 384"/>
              <a:gd name="T30" fmla="*/ 228 w 279"/>
              <a:gd name="T31" fmla="*/ 174 h 384"/>
              <a:gd name="T32" fmla="*/ 212 w 279"/>
              <a:gd name="T33" fmla="*/ 362 h 384"/>
              <a:gd name="T34" fmla="*/ 209 w 279"/>
              <a:gd name="T35" fmla="*/ 371 h 384"/>
              <a:gd name="T36" fmla="*/ 201 w 279"/>
              <a:gd name="T37" fmla="*/ 378 h 384"/>
              <a:gd name="T38" fmla="*/ 190 w 279"/>
              <a:gd name="T39" fmla="*/ 382 h 384"/>
              <a:gd name="T40" fmla="*/ 181 w 279"/>
              <a:gd name="T41" fmla="*/ 383 h 384"/>
              <a:gd name="T42" fmla="*/ 168 w 279"/>
              <a:gd name="T43" fmla="*/ 382 h 384"/>
              <a:gd name="T44" fmla="*/ 158 w 279"/>
              <a:gd name="T45" fmla="*/ 378 h 384"/>
              <a:gd name="T46" fmla="*/ 150 w 279"/>
              <a:gd name="T47" fmla="*/ 372 h 384"/>
              <a:gd name="T48" fmla="*/ 147 w 279"/>
              <a:gd name="T49" fmla="*/ 366 h 384"/>
              <a:gd name="T50" fmla="*/ 131 w 279"/>
              <a:gd name="T51" fmla="*/ 183 h 384"/>
              <a:gd name="T52" fmla="*/ 129 w 279"/>
              <a:gd name="T53" fmla="*/ 368 h 384"/>
              <a:gd name="T54" fmla="*/ 122 w 279"/>
              <a:gd name="T55" fmla="*/ 376 h 384"/>
              <a:gd name="T56" fmla="*/ 110 w 279"/>
              <a:gd name="T57" fmla="*/ 382 h 384"/>
              <a:gd name="T58" fmla="*/ 95 w 279"/>
              <a:gd name="T59" fmla="*/ 383 h 384"/>
              <a:gd name="T60" fmla="*/ 84 w 279"/>
              <a:gd name="T61" fmla="*/ 381 h 384"/>
              <a:gd name="T62" fmla="*/ 74 w 279"/>
              <a:gd name="T63" fmla="*/ 377 h 384"/>
              <a:gd name="T64" fmla="*/ 67 w 279"/>
              <a:gd name="T65" fmla="*/ 371 h 384"/>
              <a:gd name="T66" fmla="*/ 65 w 279"/>
              <a:gd name="T67" fmla="*/ 363 h 384"/>
              <a:gd name="T68" fmla="*/ 49 w 279"/>
              <a:gd name="T69" fmla="*/ 174 h 384"/>
              <a:gd name="T70" fmla="*/ 46 w 279"/>
              <a:gd name="T71" fmla="*/ 179 h 384"/>
              <a:gd name="T72" fmla="*/ 42 w 279"/>
              <a:gd name="T73" fmla="*/ 183 h 384"/>
              <a:gd name="T74" fmla="*/ 36 w 279"/>
              <a:gd name="T75" fmla="*/ 186 h 384"/>
              <a:gd name="T76" fmla="*/ 30 w 279"/>
              <a:gd name="T77" fmla="*/ 188 h 384"/>
              <a:gd name="T78" fmla="*/ 21 w 279"/>
              <a:gd name="T79" fmla="*/ 188 h 384"/>
              <a:gd name="T80" fmla="*/ 14 w 279"/>
              <a:gd name="T81" fmla="*/ 187 h 384"/>
              <a:gd name="T82" fmla="*/ 9 w 279"/>
              <a:gd name="T83" fmla="*/ 185 h 384"/>
              <a:gd name="T84" fmla="*/ 4 w 279"/>
              <a:gd name="T85" fmla="*/ 181 h 384"/>
              <a:gd name="T86" fmla="*/ 1 w 279"/>
              <a:gd name="T87" fmla="*/ 177 h 384"/>
              <a:gd name="T88" fmla="*/ 0 w 279"/>
              <a:gd name="T89" fmla="*/ 31 h 384"/>
              <a:gd name="T90" fmla="*/ 6 w 279"/>
              <a:gd name="T91" fmla="*/ 19 h 384"/>
              <a:gd name="T92" fmla="*/ 16 w 279"/>
              <a:gd name="T93" fmla="*/ 12 h 384"/>
              <a:gd name="T94" fmla="*/ 34 w 279"/>
              <a:gd name="T95" fmla="*/ 5 h 384"/>
              <a:gd name="T96" fmla="*/ 53 w 279"/>
              <a:gd name="T97" fmla="*/ 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9" h="384">
                <a:moveTo>
                  <a:pt x="66" y="0"/>
                </a:moveTo>
                <a:lnTo>
                  <a:pt x="213" y="0"/>
                </a:lnTo>
                <a:lnTo>
                  <a:pt x="217" y="0"/>
                </a:lnTo>
                <a:lnTo>
                  <a:pt x="221" y="1"/>
                </a:lnTo>
                <a:lnTo>
                  <a:pt x="225" y="1"/>
                </a:lnTo>
                <a:lnTo>
                  <a:pt x="228" y="1"/>
                </a:lnTo>
                <a:lnTo>
                  <a:pt x="232" y="2"/>
                </a:lnTo>
                <a:lnTo>
                  <a:pt x="236" y="2"/>
                </a:lnTo>
                <a:lnTo>
                  <a:pt x="240" y="3"/>
                </a:lnTo>
                <a:lnTo>
                  <a:pt x="243" y="4"/>
                </a:lnTo>
                <a:lnTo>
                  <a:pt x="246" y="5"/>
                </a:lnTo>
                <a:lnTo>
                  <a:pt x="249" y="6"/>
                </a:lnTo>
                <a:lnTo>
                  <a:pt x="254" y="8"/>
                </a:lnTo>
                <a:lnTo>
                  <a:pt x="257" y="9"/>
                </a:lnTo>
                <a:lnTo>
                  <a:pt x="261" y="12"/>
                </a:lnTo>
                <a:lnTo>
                  <a:pt x="265" y="14"/>
                </a:lnTo>
                <a:lnTo>
                  <a:pt x="268" y="16"/>
                </a:lnTo>
                <a:lnTo>
                  <a:pt x="271" y="18"/>
                </a:lnTo>
                <a:lnTo>
                  <a:pt x="274" y="21"/>
                </a:lnTo>
                <a:lnTo>
                  <a:pt x="275" y="24"/>
                </a:lnTo>
                <a:lnTo>
                  <a:pt x="278" y="27"/>
                </a:lnTo>
                <a:lnTo>
                  <a:pt x="278" y="30"/>
                </a:lnTo>
                <a:lnTo>
                  <a:pt x="278" y="32"/>
                </a:lnTo>
                <a:lnTo>
                  <a:pt x="278" y="174"/>
                </a:lnTo>
                <a:lnTo>
                  <a:pt x="277" y="176"/>
                </a:lnTo>
                <a:lnTo>
                  <a:pt x="276" y="177"/>
                </a:lnTo>
                <a:lnTo>
                  <a:pt x="275" y="179"/>
                </a:lnTo>
                <a:lnTo>
                  <a:pt x="274" y="181"/>
                </a:lnTo>
                <a:lnTo>
                  <a:pt x="271" y="182"/>
                </a:lnTo>
                <a:lnTo>
                  <a:pt x="269" y="184"/>
                </a:lnTo>
                <a:lnTo>
                  <a:pt x="266" y="186"/>
                </a:lnTo>
                <a:lnTo>
                  <a:pt x="262" y="187"/>
                </a:lnTo>
                <a:lnTo>
                  <a:pt x="260" y="187"/>
                </a:lnTo>
                <a:lnTo>
                  <a:pt x="256" y="188"/>
                </a:lnTo>
                <a:lnTo>
                  <a:pt x="253" y="188"/>
                </a:lnTo>
                <a:lnTo>
                  <a:pt x="249" y="188"/>
                </a:lnTo>
                <a:lnTo>
                  <a:pt x="246" y="187"/>
                </a:lnTo>
                <a:lnTo>
                  <a:pt x="243" y="187"/>
                </a:lnTo>
                <a:lnTo>
                  <a:pt x="240" y="186"/>
                </a:lnTo>
                <a:lnTo>
                  <a:pt x="238" y="185"/>
                </a:lnTo>
                <a:lnTo>
                  <a:pt x="236" y="184"/>
                </a:lnTo>
                <a:lnTo>
                  <a:pt x="233" y="182"/>
                </a:lnTo>
                <a:lnTo>
                  <a:pt x="232" y="181"/>
                </a:lnTo>
                <a:lnTo>
                  <a:pt x="230" y="179"/>
                </a:lnTo>
                <a:lnTo>
                  <a:pt x="230" y="178"/>
                </a:lnTo>
                <a:lnTo>
                  <a:pt x="229" y="177"/>
                </a:lnTo>
                <a:lnTo>
                  <a:pt x="229" y="176"/>
                </a:lnTo>
                <a:lnTo>
                  <a:pt x="228" y="174"/>
                </a:lnTo>
                <a:lnTo>
                  <a:pt x="229" y="65"/>
                </a:lnTo>
                <a:lnTo>
                  <a:pt x="212" y="65"/>
                </a:lnTo>
                <a:lnTo>
                  <a:pt x="212" y="362"/>
                </a:lnTo>
                <a:lnTo>
                  <a:pt x="212" y="364"/>
                </a:lnTo>
                <a:lnTo>
                  <a:pt x="211" y="368"/>
                </a:lnTo>
                <a:lnTo>
                  <a:pt x="209" y="371"/>
                </a:lnTo>
                <a:lnTo>
                  <a:pt x="207" y="374"/>
                </a:lnTo>
                <a:lnTo>
                  <a:pt x="204" y="376"/>
                </a:lnTo>
                <a:lnTo>
                  <a:pt x="201" y="378"/>
                </a:lnTo>
                <a:lnTo>
                  <a:pt x="198" y="379"/>
                </a:lnTo>
                <a:lnTo>
                  <a:pt x="194" y="381"/>
                </a:lnTo>
                <a:lnTo>
                  <a:pt x="190" y="382"/>
                </a:lnTo>
                <a:lnTo>
                  <a:pt x="187" y="382"/>
                </a:lnTo>
                <a:lnTo>
                  <a:pt x="184" y="383"/>
                </a:lnTo>
                <a:lnTo>
                  <a:pt x="181" y="383"/>
                </a:lnTo>
                <a:lnTo>
                  <a:pt x="177" y="383"/>
                </a:lnTo>
                <a:lnTo>
                  <a:pt x="173" y="383"/>
                </a:lnTo>
                <a:lnTo>
                  <a:pt x="168" y="382"/>
                </a:lnTo>
                <a:lnTo>
                  <a:pt x="164" y="381"/>
                </a:lnTo>
                <a:lnTo>
                  <a:pt x="160" y="379"/>
                </a:lnTo>
                <a:lnTo>
                  <a:pt x="158" y="378"/>
                </a:lnTo>
                <a:lnTo>
                  <a:pt x="155" y="377"/>
                </a:lnTo>
                <a:lnTo>
                  <a:pt x="153" y="374"/>
                </a:lnTo>
                <a:lnTo>
                  <a:pt x="150" y="372"/>
                </a:lnTo>
                <a:lnTo>
                  <a:pt x="149" y="371"/>
                </a:lnTo>
                <a:lnTo>
                  <a:pt x="148" y="368"/>
                </a:lnTo>
                <a:lnTo>
                  <a:pt x="147" y="366"/>
                </a:lnTo>
                <a:lnTo>
                  <a:pt x="146" y="364"/>
                </a:lnTo>
                <a:lnTo>
                  <a:pt x="146" y="183"/>
                </a:lnTo>
                <a:lnTo>
                  <a:pt x="131" y="183"/>
                </a:lnTo>
                <a:lnTo>
                  <a:pt x="130" y="363"/>
                </a:lnTo>
                <a:lnTo>
                  <a:pt x="130" y="366"/>
                </a:lnTo>
                <a:lnTo>
                  <a:pt x="129" y="368"/>
                </a:lnTo>
                <a:lnTo>
                  <a:pt x="127" y="371"/>
                </a:lnTo>
                <a:lnTo>
                  <a:pt x="125" y="374"/>
                </a:lnTo>
                <a:lnTo>
                  <a:pt x="122" y="376"/>
                </a:lnTo>
                <a:lnTo>
                  <a:pt x="118" y="379"/>
                </a:lnTo>
                <a:lnTo>
                  <a:pt x="115" y="380"/>
                </a:lnTo>
                <a:lnTo>
                  <a:pt x="110" y="382"/>
                </a:lnTo>
                <a:lnTo>
                  <a:pt x="105" y="383"/>
                </a:lnTo>
                <a:lnTo>
                  <a:pt x="100" y="383"/>
                </a:lnTo>
                <a:lnTo>
                  <a:pt x="95" y="383"/>
                </a:lnTo>
                <a:lnTo>
                  <a:pt x="91" y="383"/>
                </a:lnTo>
                <a:lnTo>
                  <a:pt x="88" y="382"/>
                </a:lnTo>
                <a:lnTo>
                  <a:pt x="84" y="381"/>
                </a:lnTo>
                <a:lnTo>
                  <a:pt x="81" y="380"/>
                </a:lnTo>
                <a:lnTo>
                  <a:pt x="77" y="379"/>
                </a:lnTo>
                <a:lnTo>
                  <a:pt x="74" y="377"/>
                </a:lnTo>
                <a:lnTo>
                  <a:pt x="72" y="375"/>
                </a:lnTo>
                <a:lnTo>
                  <a:pt x="70" y="373"/>
                </a:lnTo>
                <a:lnTo>
                  <a:pt x="67" y="371"/>
                </a:lnTo>
                <a:lnTo>
                  <a:pt x="67" y="369"/>
                </a:lnTo>
                <a:lnTo>
                  <a:pt x="66" y="367"/>
                </a:lnTo>
                <a:lnTo>
                  <a:pt x="65" y="363"/>
                </a:lnTo>
                <a:lnTo>
                  <a:pt x="65" y="65"/>
                </a:lnTo>
                <a:lnTo>
                  <a:pt x="49" y="65"/>
                </a:lnTo>
                <a:lnTo>
                  <a:pt x="49" y="174"/>
                </a:lnTo>
                <a:lnTo>
                  <a:pt x="48" y="176"/>
                </a:lnTo>
                <a:lnTo>
                  <a:pt x="47" y="178"/>
                </a:lnTo>
                <a:lnTo>
                  <a:pt x="46" y="179"/>
                </a:lnTo>
                <a:lnTo>
                  <a:pt x="44" y="181"/>
                </a:lnTo>
                <a:lnTo>
                  <a:pt x="44" y="182"/>
                </a:lnTo>
                <a:lnTo>
                  <a:pt x="42" y="183"/>
                </a:lnTo>
                <a:lnTo>
                  <a:pt x="40" y="184"/>
                </a:lnTo>
                <a:lnTo>
                  <a:pt x="38" y="185"/>
                </a:lnTo>
                <a:lnTo>
                  <a:pt x="36" y="186"/>
                </a:lnTo>
                <a:lnTo>
                  <a:pt x="35" y="187"/>
                </a:lnTo>
                <a:lnTo>
                  <a:pt x="32" y="187"/>
                </a:lnTo>
                <a:lnTo>
                  <a:pt x="30" y="188"/>
                </a:lnTo>
                <a:lnTo>
                  <a:pt x="28" y="188"/>
                </a:lnTo>
                <a:lnTo>
                  <a:pt x="26" y="188"/>
                </a:lnTo>
                <a:lnTo>
                  <a:pt x="21" y="188"/>
                </a:lnTo>
                <a:lnTo>
                  <a:pt x="20" y="188"/>
                </a:lnTo>
                <a:lnTo>
                  <a:pt x="17" y="187"/>
                </a:lnTo>
                <a:lnTo>
                  <a:pt x="14" y="187"/>
                </a:lnTo>
                <a:lnTo>
                  <a:pt x="13" y="186"/>
                </a:lnTo>
                <a:lnTo>
                  <a:pt x="11" y="186"/>
                </a:lnTo>
                <a:lnTo>
                  <a:pt x="9" y="185"/>
                </a:lnTo>
                <a:lnTo>
                  <a:pt x="7" y="184"/>
                </a:lnTo>
                <a:lnTo>
                  <a:pt x="6" y="182"/>
                </a:lnTo>
                <a:lnTo>
                  <a:pt x="4" y="181"/>
                </a:lnTo>
                <a:lnTo>
                  <a:pt x="3" y="180"/>
                </a:lnTo>
                <a:lnTo>
                  <a:pt x="2" y="179"/>
                </a:lnTo>
                <a:lnTo>
                  <a:pt x="1" y="177"/>
                </a:lnTo>
                <a:lnTo>
                  <a:pt x="0" y="176"/>
                </a:lnTo>
                <a:lnTo>
                  <a:pt x="0" y="174"/>
                </a:lnTo>
                <a:lnTo>
                  <a:pt x="0" y="31"/>
                </a:lnTo>
                <a:lnTo>
                  <a:pt x="0" y="27"/>
                </a:lnTo>
                <a:lnTo>
                  <a:pt x="2" y="23"/>
                </a:lnTo>
                <a:lnTo>
                  <a:pt x="6" y="19"/>
                </a:lnTo>
                <a:lnTo>
                  <a:pt x="9" y="16"/>
                </a:lnTo>
                <a:lnTo>
                  <a:pt x="13" y="14"/>
                </a:lnTo>
                <a:lnTo>
                  <a:pt x="16" y="12"/>
                </a:lnTo>
                <a:lnTo>
                  <a:pt x="22" y="9"/>
                </a:lnTo>
                <a:lnTo>
                  <a:pt x="29" y="6"/>
                </a:lnTo>
                <a:lnTo>
                  <a:pt x="34" y="5"/>
                </a:lnTo>
                <a:lnTo>
                  <a:pt x="38" y="4"/>
                </a:lnTo>
                <a:lnTo>
                  <a:pt x="46" y="2"/>
                </a:lnTo>
                <a:lnTo>
                  <a:pt x="53" y="1"/>
                </a:lnTo>
                <a:lnTo>
                  <a:pt x="59" y="1"/>
                </a:lnTo>
                <a:lnTo>
                  <a:pt x="66" y="0"/>
                </a:lnTo>
              </a:path>
            </a:pathLst>
          </a:custGeom>
          <a:solidFill>
            <a:schemeClr val="tx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Oval 16"/>
          <p:cNvSpPr>
            <a:spLocks noChangeArrowheads="1"/>
          </p:cNvSpPr>
          <p:nvPr/>
        </p:nvSpPr>
        <p:spPr bwMode="auto">
          <a:xfrm>
            <a:off x="3864769" y="2960837"/>
            <a:ext cx="177800" cy="117475"/>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9" name="Group 18"/>
          <p:cNvGrpSpPr>
            <a:grpSpLocks/>
          </p:cNvGrpSpPr>
          <p:nvPr/>
        </p:nvGrpSpPr>
        <p:grpSpPr bwMode="auto">
          <a:xfrm>
            <a:off x="6044407" y="3287862"/>
            <a:ext cx="122238" cy="50800"/>
            <a:chOff x="2873" y="1439"/>
            <a:chExt cx="77" cy="32"/>
          </a:xfrm>
        </p:grpSpPr>
        <p:sp>
          <p:nvSpPr>
            <p:cNvPr id="127" name="Arc 19"/>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8" name="Arc 20"/>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0" name="Group 21"/>
          <p:cNvGrpSpPr>
            <a:grpSpLocks/>
          </p:cNvGrpSpPr>
          <p:nvPr/>
        </p:nvGrpSpPr>
        <p:grpSpPr bwMode="auto">
          <a:xfrm>
            <a:off x="6157119" y="3338662"/>
            <a:ext cx="122238" cy="50800"/>
            <a:chOff x="2944" y="1471"/>
            <a:chExt cx="77" cy="32"/>
          </a:xfrm>
        </p:grpSpPr>
        <p:sp>
          <p:nvSpPr>
            <p:cNvPr id="125" name="Arc 22"/>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6" name="Arc 23"/>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1" name="Group 24"/>
          <p:cNvGrpSpPr>
            <a:grpSpLocks/>
          </p:cNvGrpSpPr>
          <p:nvPr/>
        </p:nvGrpSpPr>
        <p:grpSpPr bwMode="auto">
          <a:xfrm>
            <a:off x="6282532" y="3297387"/>
            <a:ext cx="122238" cy="50800"/>
            <a:chOff x="3023" y="1445"/>
            <a:chExt cx="77" cy="32"/>
          </a:xfrm>
        </p:grpSpPr>
        <p:sp>
          <p:nvSpPr>
            <p:cNvPr id="123" name="Arc 25"/>
            <p:cNvSpPr>
              <a:spLocks/>
            </p:cNvSpPr>
            <p:nvPr/>
          </p:nvSpPr>
          <p:spPr bwMode="auto">
            <a:xfrm>
              <a:off x="3061" y="1445"/>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4" name="Arc 26"/>
            <p:cNvSpPr>
              <a:spLocks/>
            </p:cNvSpPr>
            <p:nvPr/>
          </p:nvSpPr>
          <p:spPr bwMode="auto">
            <a:xfrm>
              <a:off x="3023" y="1445"/>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 name="Group 27"/>
          <p:cNvGrpSpPr>
            <a:grpSpLocks/>
          </p:cNvGrpSpPr>
          <p:nvPr/>
        </p:nvGrpSpPr>
        <p:grpSpPr bwMode="auto">
          <a:xfrm>
            <a:off x="6395244" y="3348187"/>
            <a:ext cx="122238" cy="50800"/>
            <a:chOff x="3094" y="1477"/>
            <a:chExt cx="77" cy="32"/>
          </a:xfrm>
        </p:grpSpPr>
        <p:sp>
          <p:nvSpPr>
            <p:cNvPr id="121" name="Arc 28"/>
            <p:cNvSpPr>
              <a:spLocks/>
            </p:cNvSpPr>
            <p:nvPr/>
          </p:nvSpPr>
          <p:spPr bwMode="auto">
            <a:xfrm>
              <a:off x="3132" y="1477"/>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2" name="Arc 29"/>
            <p:cNvSpPr>
              <a:spLocks/>
            </p:cNvSpPr>
            <p:nvPr/>
          </p:nvSpPr>
          <p:spPr bwMode="auto">
            <a:xfrm>
              <a:off x="3094" y="1477"/>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3" name="Group 30"/>
          <p:cNvGrpSpPr>
            <a:grpSpLocks/>
          </p:cNvGrpSpPr>
          <p:nvPr/>
        </p:nvGrpSpPr>
        <p:grpSpPr bwMode="auto">
          <a:xfrm>
            <a:off x="6520657" y="3306912"/>
            <a:ext cx="122238" cy="50800"/>
            <a:chOff x="3173" y="1451"/>
            <a:chExt cx="77" cy="32"/>
          </a:xfrm>
        </p:grpSpPr>
        <p:sp>
          <p:nvSpPr>
            <p:cNvPr id="119" name="Arc 31"/>
            <p:cNvSpPr>
              <a:spLocks/>
            </p:cNvSpPr>
            <p:nvPr/>
          </p:nvSpPr>
          <p:spPr bwMode="auto">
            <a:xfrm>
              <a:off x="3211"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0" name="Arc 32"/>
            <p:cNvSpPr>
              <a:spLocks/>
            </p:cNvSpPr>
            <p:nvPr/>
          </p:nvSpPr>
          <p:spPr bwMode="auto">
            <a:xfrm>
              <a:off x="3173"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 name="Group 33"/>
          <p:cNvGrpSpPr>
            <a:grpSpLocks/>
          </p:cNvGrpSpPr>
          <p:nvPr/>
        </p:nvGrpSpPr>
        <p:grpSpPr bwMode="auto">
          <a:xfrm>
            <a:off x="6633369" y="3357712"/>
            <a:ext cx="122238" cy="50800"/>
            <a:chOff x="3244" y="1483"/>
            <a:chExt cx="77" cy="32"/>
          </a:xfrm>
        </p:grpSpPr>
        <p:sp>
          <p:nvSpPr>
            <p:cNvPr id="117" name="Arc 34"/>
            <p:cNvSpPr>
              <a:spLocks/>
            </p:cNvSpPr>
            <p:nvPr/>
          </p:nvSpPr>
          <p:spPr bwMode="auto">
            <a:xfrm>
              <a:off x="3282"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8" name="Arc 35"/>
            <p:cNvSpPr>
              <a:spLocks/>
            </p:cNvSpPr>
            <p:nvPr/>
          </p:nvSpPr>
          <p:spPr bwMode="auto">
            <a:xfrm>
              <a:off x="3244"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5" name="Group 36"/>
          <p:cNvGrpSpPr>
            <a:grpSpLocks/>
          </p:cNvGrpSpPr>
          <p:nvPr/>
        </p:nvGrpSpPr>
        <p:grpSpPr bwMode="auto">
          <a:xfrm>
            <a:off x="6754019" y="3311674"/>
            <a:ext cx="122238" cy="50800"/>
            <a:chOff x="3320" y="1454"/>
            <a:chExt cx="77" cy="32"/>
          </a:xfrm>
        </p:grpSpPr>
        <p:sp>
          <p:nvSpPr>
            <p:cNvPr id="115" name="Arc 37"/>
            <p:cNvSpPr>
              <a:spLocks/>
            </p:cNvSpPr>
            <p:nvPr/>
          </p:nvSpPr>
          <p:spPr bwMode="auto">
            <a:xfrm>
              <a:off x="3358" y="145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6" name="Arc 38"/>
            <p:cNvSpPr>
              <a:spLocks/>
            </p:cNvSpPr>
            <p:nvPr/>
          </p:nvSpPr>
          <p:spPr bwMode="auto">
            <a:xfrm>
              <a:off x="3320" y="145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6" name="Group 39"/>
          <p:cNvGrpSpPr>
            <a:grpSpLocks/>
          </p:cNvGrpSpPr>
          <p:nvPr/>
        </p:nvGrpSpPr>
        <p:grpSpPr bwMode="auto">
          <a:xfrm>
            <a:off x="6866732" y="3362474"/>
            <a:ext cx="122238" cy="50800"/>
            <a:chOff x="3391" y="1486"/>
            <a:chExt cx="77" cy="32"/>
          </a:xfrm>
        </p:grpSpPr>
        <p:sp>
          <p:nvSpPr>
            <p:cNvPr id="113" name="Arc 40"/>
            <p:cNvSpPr>
              <a:spLocks/>
            </p:cNvSpPr>
            <p:nvPr/>
          </p:nvSpPr>
          <p:spPr bwMode="auto">
            <a:xfrm>
              <a:off x="3429" y="148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4" name="Arc 41"/>
            <p:cNvSpPr>
              <a:spLocks/>
            </p:cNvSpPr>
            <p:nvPr/>
          </p:nvSpPr>
          <p:spPr bwMode="auto">
            <a:xfrm>
              <a:off x="3391" y="148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7" name="Group 42"/>
          <p:cNvGrpSpPr>
            <a:grpSpLocks/>
          </p:cNvGrpSpPr>
          <p:nvPr/>
        </p:nvGrpSpPr>
        <p:grpSpPr bwMode="auto">
          <a:xfrm>
            <a:off x="6987382" y="3306912"/>
            <a:ext cx="122238" cy="50800"/>
            <a:chOff x="3467" y="1451"/>
            <a:chExt cx="77" cy="32"/>
          </a:xfrm>
        </p:grpSpPr>
        <p:sp>
          <p:nvSpPr>
            <p:cNvPr id="111" name="Arc 43"/>
            <p:cNvSpPr>
              <a:spLocks/>
            </p:cNvSpPr>
            <p:nvPr/>
          </p:nvSpPr>
          <p:spPr bwMode="auto">
            <a:xfrm>
              <a:off x="3505"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2" name="Arc 44"/>
            <p:cNvSpPr>
              <a:spLocks/>
            </p:cNvSpPr>
            <p:nvPr/>
          </p:nvSpPr>
          <p:spPr bwMode="auto">
            <a:xfrm>
              <a:off x="3467"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8" name="Group 45"/>
          <p:cNvGrpSpPr>
            <a:grpSpLocks/>
          </p:cNvGrpSpPr>
          <p:nvPr/>
        </p:nvGrpSpPr>
        <p:grpSpPr bwMode="auto">
          <a:xfrm>
            <a:off x="7100094" y="3357712"/>
            <a:ext cx="122238" cy="50800"/>
            <a:chOff x="3538" y="1483"/>
            <a:chExt cx="77" cy="32"/>
          </a:xfrm>
        </p:grpSpPr>
        <p:sp>
          <p:nvSpPr>
            <p:cNvPr id="109" name="Arc 46"/>
            <p:cNvSpPr>
              <a:spLocks/>
            </p:cNvSpPr>
            <p:nvPr/>
          </p:nvSpPr>
          <p:spPr bwMode="auto">
            <a:xfrm>
              <a:off x="3576"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0" name="Arc 47"/>
            <p:cNvSpPr>
              <a:spLocks/>
            </p:cNvSpPr>
            <p:nvPr/>
          </p:nvSpPr>
          <p:spPr bwMode="auto">
            <a:xfrm>
              <a:off x="3538"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9" name="Group 48"/>
          <p:cNvGrpSpPr>
            <a:grpSpLocks/>
          </p:cNvGrpSpPr>
          <p:nvPr/>
        </p:nvGrpSpPr>
        <p:grpSpPr bwMode="auto">
          <a:xfrm>
            <a:off x="4252119" y="3279924"/>
            <a:ext cx="1406525" cy="120650"/>
            <a:chOff x="1791" y="1434"/>
            <a:chExt cx="886" cy="76"/>
          </a:xfrm>
        </p:grpSpPr>
        <p:grpSp>
          <p:nvGrpSpPr>
            <p:cNvPr id="73" name="Group 49"/>
            <p:cNvGrpSpPr>
              <a:grpSpLocks/>
            </p:cNvGrpSpPr>
            <p:nvPr/>
          </p:nvGrpSpPr>
          <p:grpSpPr bwMode="auto">
            <a:xfrm>
              <a:off x="1791" y="1446"/>
              <a:ext cx="77" cy="32"/>
              <a:chOff x="1791" y="1446"/>
              <a:chExt cx="77" cy="32"/>
            </a:xfrm>
          </p:grpSpPr>
          <p:sp>
            <p:nvSpPr>
              <p:cNvPr id="107" name="Arc 50"/>
              <p:cNvSpPr>
                <a:spLocks/>
              </p:cNvSpPr>
              <p:nvPr/>
            </p:nvSpPr>
            <p:spPr bwMode="auto">
              <a:xfrm>
                <a:off x="1829" y="1446"/>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 name="Arc 51"/>
              <p:cNvSpPr>
                <a:spLocks/>
              </p:cNvSpPr>
              <p:nvPr/>
            </p:nvSpPr>
            <p:spPr bwMode="auto">
              <a:xfrm>
                <a:off x="1791" y="1446"/>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 name="Group 52"/>
            <p:cNvGrpSpPr>
              <a:grpSpLocks/>
            </p:cNvGrpSpPr>
            <p:nvPr/>
          </p:nvGrpSpPr>
          <p:grpSpPr bwMode="auto">
            <a:xfrm>
              <a:off x="1862" y="1478"/>
              <a:ext cx="77" cy="32"/>
              <a:chOff x="1862" y="1478"/>
              <a:chExt cx="77" cy="32"/>
            </a:xfrm>
          </p:grpSpPr>
          <p:sp>
            <p:nvSpPr>
              <p:cNvPr id="105" name="Arc 53"/>
              <p:cNvSpPr>
                <a:spLocks/>
              </p:cNvSpPr>
              <p:nvPr/>
            </p:nvSpPr>
            <p:spPr bwMode="auto">
              <a:xfrm>
                <a:off x="1900"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 name="Arc 54"/>
              <p:cNvSpPr>
                <a:spLocks/>
              </p:cNvSpPr>
              <p:nvPr/>
            </p:nvSpPr>
            <p:spPr bwMode="auto">
              <a:xfrm>
                <a:off x="1862"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5" name="Group 55"/>
            <p:cNvGrpSpPr>
              <a:grpSpLocks/>
            </p:cNvGrpSpPr>
            <p:nvPr/>
          </p:nvGrpSpPr>
          <p:grpSpPr bwMode="auto">
            <a:xfrm>
              <a:off x="1938" y="1443"/>
              <a:ext cx="77" cy="32"/>
              <a:chOff x="1938" y="1443"/>
              <a:chExt cx="77" cy="32"/>
            </a:xfrm>
          </p:grpSpPr>
          <p:sp>
            <p:nvSpPr>
              <p:cNvPr id="103" name="Arc 56"/>
              <p:cNvSpPr>
                <a:spLocks/>
              </p:cNvSpPr>
              <p:nvPr/>
            </p:nvSpPr>
            <p:spPr bwMode="auto">
              <a:xfrm>
                <a:off x="1976"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4" name="Arc 57"/>
              <p:cNvSpPr>
                <a:spLocks/>
              </p:cNvSpPr>
              <p:nvPr/>
            </p:nvSpPr>
            <p:spPr bwMode="auto">
              <a:xfrm>
                <a:off x="1938"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6" name="Group 58"/>
            <p:cNvGrpSpPr>
              <a:grpSpLocks/>
            </p:cNvGrpSpPr>
            <p:nvPr/>
          </p:nvGrpSpPr>
          <p:grpSpPr bwMode="auto">
            <a:xfrm>
              <a:off x="2009" y="1475"/>
              <a:ext cx="77" cy="32"/>
              <a:chOff x="2009" y="1475"/>
              <a:chExt cx="77" cy="32"/>
            </a:xfrm>
          </p:grpSpPr>
          <p:sp>
            <p:nvSpPr>
              <p:cNvPr id="101" name="Arc 59"/>
              <p:cNvSpPr>
                <a:spLocks/>
              </p:cNvSpPr>
              <p:nvPr/>
            </p:nvSpPr>
            <p:spPr bwMode="auto">
              <a:xfrm>
                <a:off x="2047"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 name="Arc 60"/>
              <p:cNvSpPr>
                <a:spLocks/>
              </p:cNvSpPr>
              <p:nvPr/>
            </p:nvSpPr>
            <p:spPr bwMode="auto">
              <a:xfrm>
                <a:off x="2009"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7" name="Group 61"/>
            <p:cNvGrpSpPr>
              <a:grpSpLocks/>
            </p:cNvGrpSpPr>
            <p:nvPr/>
          </p:nvGrpSpPr>
          <p:grpSpPr bwMode="auto">
            <a:xfrm>
              <a:off x="2085" y="1440"/>
              <a:ext cx="77" cy="32"/>
              <a:chOff x="2085" y="1440"/>
              <a:chExt cx="77" cy="32"/>
            </a:xfrm>
          </p:grpSpPr>
          <p:sp>
            <p:nvSpPr>
              <p:cNvPr id="99" name="Arc 62"/>
              <p:cNvSpPr>
                <a:spLocks/>
              </p:cNvSpPr>
              <p:nvPr/>
            </p:nvSpPr>
            <p:spPr bwMode="auto">
              <a:xfrm>
                <a:off x="212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 name="Arc 63"/>
              <p:cNvSpPr>
                <a:spLocks/>
              </p:cNvSpPr>
              <p:nvPr/>
            </p:nvSpPr>
            <p:spPr bwMode="auto">
              <a:xfrm>
                <a:off x="208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8" name="Group 64"/>
            <p:cNvGrpSpPr>
              <a:grpSpLocks/>
            </p:cNvGrpSpPr>
            <p:nvPr/>
          </p:nvGrpSpPr>
          <p:grpSpPr bwMode="auto">
            <a:xfrm>
              <a:off x="2156" y="1472"/>
              <a:ext cx="77" cy="32"/>
              <a:chOff x="2156" y="1472"/>
              <a:chExt cx="77" cy="32"/>
            </a:xfrm>
          </p:grpSpPr>
          <p:sp>
            <p:nvSpPr>
              <p:cNvPr id="97" name="Arc 65"/>
              <p:cNvSpPr>
                <a:spLocks/>
              </p:cNvSpPr>
              <p:nvPr/>
            </p:nvSpPr>
            <p:spPr bwMode="auto">
              <a:xfrm>
                <a:off x="219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 name="Arc 66"/>
              <p:cNvSpPr>
                <a:spLocks/>
              </p:cNvSpPr>
              <p:nvPr/>
            </p:nvSpPr>
            <p:spPr bwMode="auto">
              <a:xfrm>
                <a:off x="215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9" name="Group 67"/>
            <p:cNvGrpSpPr>
              <a:grpSpLocks/>
            </p:cNvGrpSpPr>
            <p:nvPr/>
          </p:nvGrpSpPr>
          <p:grpSpPr bwMode="auto">
            <a:xfrm>
              <a:off x="2235" y="1440"/>
              <a:ext cx="77" cy="32"/>
              <a:chOff x="2235" y="1440"/>
              <a:chExt cx="77" cy="32"/>
            </a:xfrm>
          </p:grpSpPr>
          <p:sp>
            <p:nvSpPr>
              <p:cNvPr id="95" name="Arc 68"/>
              <p:cNvSpPr>
                <a:spLocks/>
              </p:cNvSpPr>
              <p:nvPr/>
            </p:nvSpPr>
            <p:spPr bwMode="auto">
              <a:xfrm>
                <a:off x="227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6" name="Arc 69"/>
              <p:cNvSpPr>
                <a:spLocks/>
              </p:cNvSpPr>
              <p:nvPr/>
            </p:nvSpPr>
            <p:spPr bwMode="auto">
              <a:xfrm>
                <a:off x="223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0" name="Group 70"/>
            <p:cNvGrpSpPr>
              <a:grpSpLocks/>
            </p:cNvGrpSpPr>
            <p:nvPr/>
          </p:nvGrpSpPr>
          <p:grpSpPr bwMode="auto">
            <a:xfrm>
              <a:off x="2306" y="1472"/>
              <a:ext cx="77" cy="32"/>
              <a:chOff x="2306" y="1472"/>
              <a:chExt cx="77" cy="32"/>
            </a:xfrm>
          </p:grpSpPr>
          <p:sp>
            <p:nvSpPr>
              <p:cNvPr id="93" name="Arc 71"/>
              <p:cNvSpPr>
                <a:spLocks/>
              </p:cNvSpPr>
              <p:nvPr/>
            </p:nvSpPr>
            <p:spPr bwMode="auto">
              <a:xfrm>
                <a:off x="234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 name="Arc 72"/>
              <p:cNvSpPr>
                <a:spLocks/>
              </p:cNvSpPr>
              <p:nvPr/>
            </p:nvSpPr>
            <p:spPr bwMode="auto">
              <a:xfrm>
                <a:off x="230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1" name="Group 73"/>
            <p:cNvGrpSpPr>
              <a:grpSpLocks/>
            </p:cNvGrpSpPr>
            <p:nvPr/>
          </p:nvGrpSpPr>
          <p:grpSpPr bwMode="auto">
            <a:xfrm>
              <a:off x="2382" y="1437"/>
              <a:ext cx="77" cy="32"/>
              <a:chOff x="2382" y="1437"/>
              <a:chExt cx="77" cy="32"/>
            </a:xfrm>
          </p:grpSpPr>
          <p:sp>
            <p:nvSpPr>
              <p:cNvPr id="91" name="Arc 74"/>
              <p:cNvSpPr>
                <a:spLocks/>
              </p:cNvSpPr>
              <p:nvPr/>
            </p:nvSpPr>
            <p:spPr bwMode="auto">
              <a:xfrm>
                <a:off x="2420"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 name="Arc 75"/>
              <p:cNvSpPr>
                <a:spLocks/>
              </p:cNvSpPr>
              <p:nvPr/>
            </p:nvSpPr>
            <p:spPr bwMode="auto">
              <a:xfrm>
                <a:off x="2382"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2" name="Group 76"/>
            <p:cNvGrpSpPr>
              <a:grpSpLocks/>
            </p:cNvGrpSpPr>
            <p:nvPr/>
          </p:nvGrpSpPr>
          <p:grpSpPr bwMode="auto">
            <a:xfrm>
              <a:off x="2453" y="1469"/>
              <a:ext cx="77" cy="32"/>
              <a:chOff x="2453" y="1469"/>
              <a:chExt cx="77" cy="32"/>
            </a:xfrm>
          </p:grpSpPr>
          <p:sp>
            <p:nvSpPr>
              <p:cNvPr id="89" name="Arc 77"/>
              <p:cNvSpPr>
                <a:spLocks/>
              </p:cNvSpPr>
              <p:nvPr/>
            </p:nvSpPr>
            <p:spPr bwMode="auto">
              <a:xfrm>
                <a:off x="2491"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0" name="Arc 78"/>
              <p:cNvSpPr>
                <a:spLocks/>
              </p:cNvSpPr>
              <p:nvPr/>
            </p:nvSpPr>
            <p:spPr bwMode="auto">
              <a:xfrm>
                <a:off x="2453"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3" name="Group 79"/>
            <p:cNvGrpSpPr>
              <a:grpSpLocks/>
            </p:cNvGrpSpPr>
            <p:nvPr/>
          </p:nvGrpSpPr>
          <p:grpSpPr bwMode="auto">
            <a:xfrm>
              <a:off x="2529" y="1434"/>
              <a:ext cx="77" cy="32"/>
              <a:chOff x="2529" y="1434"/>
              <a:chExt cx="77" cy="32"/>
            </a:xfrm>
          </p:grpSpPr>
          <p:sp>
            <p:nvSpPr>
              <p:cNvPr id="87" name="Arc 80"/>
              <p:cNvSpPr>
                <a:spLocks/>
              </p:cNvSpPr>
              <p:nvPr/>
            </p:nvSpPr>
            <p:spPr bwMode="auto">
              <a:xfrm>
                <a:off x="2567"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8" name="Arc 81"/>
              <p:cNvSpPr>
                <a:spLocks/>
              </p:cNvSpPr>
              <p:nvPr/>
            </p:nvSpPr>
            <p:spPr bwMode="auto">
              <a:xfrm>
                <a:off x="2529"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4" name="Group 82"/>
            <p:cNvGrpSpPr>
              <a:grpSpLocks/>
            </p:cNvGrpSpPr>
            <p:nvPr/>
          </p:nvGrpSpPr>
          <p:grpSpPr bwMode="auto">
            <a:xfrm>
              <a:off x="2600" y="1466"/>
              <a:ext cx="77" cy="32"/>
              <a:chOff x="2600" y="1466"/>
              <a:chExt cx="77" cy="32"/>
            </a:xfrm>
          </p:grpSpPr>
          <p:sp>
            <p:nvSpPr>
              <p:cNvPr id="85" name="Arc 83"/>
              <p:cNvSpPr>
                <a:spLocks/>
              </p:cNvSpPr>
              <p:nvPr/>
            </p:nvSpPr>
            <p:spPr bwMode="auto">
              <a:xfrm>
                <a:off x="2638"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6" name="Arc 84"/>
              <p:cNvSpPr>
                <a:spLocks/>
              </p:cNvSpPr>
              <p:nvPr/>
            </p:nvSpPr>
            <p:spPr bwMode="auto">
              <a:xfrm>
                <a:off x="2600"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30" name="Group 89"/>
          <p:cNvGrpSpPr>
            <a:grpSpLocks/>
          </p:cNvGrpSpPr>
          <p:nvPr/>
        </p:nvGrpSpPr>
        <p:grpSpPr bwMode="auto">
          <a:xfrm>
            <a:off x="2305844" y="3349774"/>
            <a:ext cx="122238" cy="50800"/>
            <a:chOff x="518" y="1478"/>
            <a:chExt cx="77" cy="32"/>
          </a:xfrm>
        </p:grpSpPr>
        <p:sp>
          <p:nvSpPr>
            <p:cNvPr id="71" name="Arc 90"/>
            <p:cNvSpPr>
              <a:spLocks/>
            </p:cNvSpPr>
            <p:nvPr/>
          </p:nvSpPr>
          <p:spPr bwMode="auto">
            <a:xfrm>
              <a:off x="556"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 name="Arc 91"/>
            <p:cNvSpPr>
              <a:spLocks/>
            </p:cNvSpPr>
            <p:nvPr/>
          </p:nvSpPr>
          <p:spPr bwMode="auto">
            <a:xfrm>
              <a:off x="518"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1" name="Group 92"/>
          <p:cNvGrpSpPr>
            <a:grpSpLocks/>
          </p:cNvGrpSpPr>
          <p:nvPr/>
        </p:nvGrpSpPr>
        <p:grpSpPr bwMode="auto">
          <a:xfrm>
            <a:off x="2426494" y="3294212"/>
            <a:ext cx="122238" cy="50800"/>
            <a:chOff x="594" y="1443"/>
            <a:chExt cx="77" cy="32"/>
          </a:xfrm>
        </p:grpSpPr>
        <p:sp>
          <p:nvSpPr>
            <p:cNvPr id="69" name="Arc 93"/>
            <p:cNvSpPr>
              <a:spLocks/>
            </p:cNvSpPr>
            <p:nvPr/>
          </p:nvSpPr>
          <p:spPr bwMode="auto">
            <a:xfrm>
              <a:off x="632"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0" name="Arc 94"/>
            <p:cNvSpPr>
              <a:spLocks/>
            </p:cNvSpPr>
            <p:nvPr/>
          </p:nvSpPr>
          <p:spPr bwMode="auto">
            <a:xfrm>
              <a:off x="594"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2" name="Group 95"/>
          <p:cNvGrpSpPr>
            <a:grpSpLocks/>
          </p:cNvGrpSpPr>
          <p:nvPr/>
        </p:nvGrpSpPr>
        <p:grpSpPr bwMode="auto">
          <a:xfrm>
            <a:off x="2539207" y="3345012"/>
            <a:ext cx="122238" cy="50800"/>
            <a:chOff x="665" y="1475"/>
            <a:chExt cx="77" cy="32"/>
          </a:xfrm>
        </p:grpSpPr>
        <p:sp>
          <p:nvSpPr>
            <p:cNvPr id="67" name="Arc 96"/>
            <p:cNvSpPr>
              <a:spLocks/>
            </p:cNvSpPr>
            <p:nvPr/>
          </p:nvSpPr>
          <p:spPr bwMode="auto">
            <a:xfrm>
              <a:off x="703"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8" name="Arc 97"/>
            <p:cNvSpPr>
              <a:spLocks/>
            </p:cNvSpPr>
            <p:nvPr/>
          </p:nvSpPr>
          <p:spPr bwMode="auto">
            <a:xfrm>
              <a:off x="665"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3" name="Group 98"/>
          <p:cNvGrpSpPr>
            <a:grpSpLocks/>
          </p:cNvGrpSpPr>
          <p:nvPr/>
        </p:nvGrpSpPr>
        <p:grpSpPr bwMode="auto">
          <a:xfrm>
            <a:off x="2659857" y="3289449"/>
            <a:ext cx="122238" cy="50800"/>
            <a:chOff x="741" y="1440"/>
            <a:chExt cx="77" cy="32"/>
          </a:xfrm>
        </p:grpSpPr>
        <p:sp>
          <p:nvSpPr>
            <p:cNvPr id="65" name="Arc 99"/>
            <p:cNvSpPr>
              <a:spLocks/>
            </p:cNvSpPr>
            <p:nvPr/>
          </p:nvSpPr>
          <p:spPr bwMode="auto">
            <a:xfrm>
              <a:off x="77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6" name="Arc 100"/>
            <p:cNvSpPr>
              <a:spLocks/>
            </p:cNvSpPr>
            <p:nvPr/>
          </p:nvSpPr>
          <p:spPr bwMode="auto">
            <a:xfrm>
              <a:off x="74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4" name="Group 101"/>
          <p:cNvGrpSpPr>
            <a:grpSpLocks/>
          </p:cNvGrpSpPr>
          <p:nvPr/>
        </p:nvGrpSpPr>
        <p:grpSpPr bwMode="auto">
          <a:xfrm>
            <a:off x="2772569" y="3340249"/>
            <a:ext cx="122238" cy="50800"/>
            <a:chOff x="812" y="1472"/>
            <a:chExt cx="77" cy="32"/>
          </a:xfrm>
        </p:grpSpPr>
        <p:sp>
          <p:nvSpPr>
            <p:cNvPr id="63" name="Arc 102"/>
            <p:cNvSpPr>
              <a:spLocks/>
            </p:cNvSpPr>
            <p:nvPr/>
          </p:nvSpPr>
          <p:spPr bwMode="auto">
            <a:xfrm>
              <a:off x="85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4" name="Arc 103"/>
            <p:cNvSpPr>
              <a:spLocks/>
            </p:cNvSpPr>
            <p:nvPr/>
          </p:nvSpPr>
          <p:spPr bwMode="auto">
            <a:xfrm>
              <a:off x="81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5" name="Group 104"/>
          <p:cNvGrpSpPr>
            <a:grpSpLocks/>
          </p:cNvGrpSpPr>
          <p:nvPr/>
        </p:nvGrpSpPr>
        <p:grpSpPr bwMode="auto">
          <a:xfrm>
            <a:off x="2897982" y="3289449"/>
            <a:ext cx="122238" cy="50800"/>
            <a:chOff x="891" y="1440"/>
            <a:chExt cx="77" cy="32"/>
          </a:xfrm>
        </p:grpSpPr>
        <p:sp>
          <p:nvSpPr>
            <p:cNvPr id="61" name="Arc 105"/>
            <p:cNvSpPr>
              <a:spLocks/>
            </p:cNvSpPr>
            <p:nvPr/>
          </p:nvSpPr>
          <p:spPr bwMode="auto">
            <a:xfrm>
              <a:off x="92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 name="Arc 106"/>
            <p:cNvSpPr>
              <a:spLocks/>
            </p:cNvSpPr>
            <p:nvPr/>
          </p:nvSpPr>
          <p:spPr bwMode="auto">
            <a:xfrm>
              <a:off x="89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6" name="Group 107"/>
          <p:cNvGrpSpPr>
            <a:grpSpLocks/>
          </p:cNvGrpSpPr>
          <p:nvPr/>
        </p:nvGrpSpPr>
        <p:grpSpPr bwMode="auto">
          <a:xfrm>
            <a:off x="3010694" y="3340249"/>
            <a:ext cx="122238" cy="50800"/>
            <a:chOff x="962" y="1472"/>
            <a:chExt cx="77" cy="32"/>
          </a:xfrm>
        </p:grpSpPr>
        <p:sp>
          <p:nvSpPr>
            <p:cNvPr id="59" name="Arc 108"/>
            <p:cNvSpPr>
              <a:spLocks/>
            </p:cNvSpPr>
            <p:nvPr/>
          </p:nvSpPr>
          <p:spPr bwMode="auto">
            <a:xfrm>
              <a:off x="100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0" name="Arc 109"/>
            <p:cNvSpPr>
              <a:spLocks/>
            </p:cNvSpPr>
            <p:nvPr/>
          </p:nvSpPr>
          <p:spPr bwMode="auto">
            <a:xfrm>
              <a:off x="96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7" name="Group 110"/>
          <p:cNvGrpSpPr>
            <a:grpSpLocks/>
          </p:cNvGrpSpPr>
          <p:nvPr/>
        </p:nvGrpSpPr>
        <p:grpSpPr bwMode="auto">
          <a:xfrm>
            <a:off x="3131344" y="3284687"/>
            <a:ext cx="122238" cy="50800"/>
            <a:chOff x="1038" y="1437"/>
            <a:chExt cx="77" cy="32"/>
          </a:xfrm>
        </p:grpSpPr>
        <p:sp>
          <p:nvSpPr>
            <p:cNvPr id="57" name="Arc 111"/>
            <p:cNvSpPr>
              <a:spLocks/>
            </p:cNvSpPr>
            <p:nvPr/>
          </p:nvSpPr>
          <p:spPr bwMode="auto">
            <a:xfrm>
              <a:off x="1076"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 name="Arc 112"/>
            <p:cNvSpPr>
              <a:spLocks/>
            </p:cNvSpPr>
            <p:nvPr/>
          </p:nvSpPr>
          <p:spPr bwMode="auto">
            <a:xfrm>
              <a:off x="1038"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8" name="Group 113"/>
          <p:cNvGrpSpPr>
            <a:grpSpLocks/>
          </p:cNvGrpSpPr>
          <p:nvPr/>
        </p:nvGrpSpPr>
        <p:grpSpPr bwMode="auto">
          <a:xfrm>
            <a:off x="3244057" y="3335487"/>
            <a:ext cx="122238" cy="50800"/>
            <a:chOff x="1109" y="1469"/>
            <a:chExt cx="77" cy="32"/>
          </a:xfrm>
        </p:grpSpPr>
        <p:sp>
          <p:nvSpPr>
            <p:cNvPr id="55" name="Arc 114"/>
            <p:cNvSpPr>
              <a:spLocks/>
            </p:cNvSpPr>
            <p:nvPr/>
          </p:nvSpPr>
          <p:spPr bwMode="auto">
            <a:xfrm>
              <a:off x="1147"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 name="Arc 115"/>
            <p:cNvSpPr>
              <a:spLocks/>
            </p:cNvSpPr>
            <p:nvPr/>
          </p:nvSpPr>
          <p:spPr bwMode="auto">
            <a:xfrm>
              <a:off x="1109"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9" name="Group 116"/>
          <p:cNvGrpSpPr>
            <a:grpSpLocks/>
          </p:cNvGrpSpPr>
          <p:nvPr/>
        </p:nvGrpSpPr>
        <p:grpSpPr bwMode="auto">
          <a:xfrm>
            <a:off x="3364707" y="3279924"/>
            <a:ext cx="122238" cy="50800"/>
            <a:chOff x="1185" y="1434"/>
            <a:chExt cx="77" cy="32"/>
          </a:xfrm>
        </p:grpSpPr>
        <p:sp>
          <p:nvSpPr>
            <p:cNvPr id="53" name="Arc 117"/>
            <p:cNvSpPr>
              <a:spLocks/>
            </p:cNvSpPr>
            <p:nvPr/>
          </p:nvSpPr>
          <p:spPr bwMode="auto">
            <a:xfrm>
              <a:off x="1223"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 name="Arc 118"/>
            <p:cNvSpPr>
              <a:spLocks/>
            </p:cNvSpPr>
            <p:nvPr/>
          </p:nvSpPr>
          <p:spPr bwMode="auto">
            <a:xfrm>
              <a:off x="1185"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0" name="Group 119"/>
          <p:cNvGrpSpPr>
            <a:grpSpLocks/>
          </p:cNvGrpSpPr>
          <p:nvPr/>
        </p:nvGrpSpPr>
        <p:grpSpPr bwMode="auto">
          <a:xfrm>
            <a:off x="3477419" y="3330724"/>
            <a:ext cx="122238" cy="50800"/>
            <a:chOff x="1256" y="1466"/>
            <a:chExt cx="77" cy="32"/>
          </a:xfrm>
        </p:grpSpPr>
        <p:sp>
          <p:nvSpPr>
            <p:cNvPr id="51" name="Arc 120"/>
            <p:cNvSpPr>
              <a:spLocks/>
            </p:cNvSpPr>
            <p:nvPr/>
          </p:nvSpPr>
          <p:spPr bwMode="auto">
            <a:xfrm>
              <a:off x="1294"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2" name="Arc 121"/>
            <p:cNvSpPr>
              <a:spLocks/>
            </p:cNvSpPr>
            <p:nvPr/>
          </p:nvSpPr>
          <p:spPr bwMode="auto">
            <a:xfrm>
              <a:off x="1256"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1" name="Rectangle 122"/>
          <p:cNvSpPr>
            <a:spLocks noChangeArrowheads="1"/>
          </p:cNvSpPr>
          <p:nvPr/>
        </p:nvSpPr>
        <p:spPr bwMode="auto">
          <a:xfrm>
            <a:off x="9736054" y="2933849"/>
            <a:ext cx="1841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2400" b="1" i="1" dirty="0">
                <a:effectLst>
                  <a:outerShdw blurRad="38100" dist="38100" dir="2700000" algn="tl">
                    <a:srgbClr val="000000"/>
                  </a:outerShdw>
                </a:effectLst>
                <a:latin typeface="Arial" panose="020B0604020202020204" pitchFamily="34" charset="0"/>
              </a:rPr>
              <a:t>Image </a:t>
            </a:r>
            <a:br>
              <a:rPr lang="en-US" altLang="fr-FR" sz="2400" b="1" i="1" dirty="0">
                <a:effectLst>
                  <a:outerShdw blurRad="38100" dist="38100" dir="2700000" algn="tl">
                    <a:srgbClr val="000000"/>
                  </a:outerShdw>
                </a:effectLst>
                <a:latin typeface="Arial" panose="020B0604020202020204" pitchFamily="34" charset="0"/>
              </a:rPr>
            </a:br>
            <a:r>
              <a:rPr lang="en-US" altLang="fr-FR" sz="2400" b="1" i="1" dirty="0" err="1">
                <a:effectLst>
                  <a:outerShdw blurRad="38100" dist="38100" dir="2700000" algn="tl">
                    <a:srgbClr val="000000"/>
                  </a:outerShdw>
                </a:effectLst>
                <a:latin typeface="Arial" panose="020B0604020202020204" pitchFamily="34" charset="0"/>
              </a:rPr>
              <a:t>Analogique</a:t>
            </a:r>
            <a:endParaRPr lang="en-US" altLang="fr-FR" sz="2400" b="1" i="1" dirty="0">
              <a:effectLst>
                <a:outerShdw blurRad="38100" dist="38100" dir="2700000" algn="tl">
                  <a:srgbClr val="000000"/>
                </a:outerShdw>
              </a:effectLst>
              <a:latin typeface="Arial" panose="020B0604020202020204" pitchFamily="34" charset="0"/>
            </a:endParaRPr>
          </a:p>
        </p:txBody>
      </p:sp>
      <p:sp>
        <p:nvSpPr>
          <p:cNvPr id="42" name="Oval 123"/>
          <p:cNvSpPr>
            <a:spLocks noChangeArrowheads="1"/>
          </p:cNvSpPr>
          <p:nvPr/>
        </p:nvSpPr>
        <p:spPr bwMode="auto">
          <a:xfrm>
            <a:off x="1651794" y="3059262"/>
            <a:ext cx="549275" cy="549275"/>
          </a:xfrm>
          <a:prstGeom prst="ellipse">
            <a:avLst/>
          </a:prstGeom>
          <a:solidFill>
            <a:srgbClr val="FF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chemeClr val="bg1"/>
                </a:solidFill>
                <a:effectLst>
                  <a:outerShdw blurRad="38100" dist="38100" dir="2700000" algn="tl">
                    <a:srgbClr val="000000"/>
                  </a:outerShdw>
                </a:effectLst>
                <a:latin typeface="Arial" panose="020B0604020202020204" pitchFamily="34" charset="0"/>
              </a:rPr>
              <a:t>Tube</a:t>
            </a:r>
            <a:endParaRPr lang="en-US" altLang="fr-FR" sz="1200" b="1">
              <a:solidFill>
                <a:schemeClr val="bg1"/>
              </a:solidFill>
              <a:effectLst>
                <a:outerShdw blurRad="38100" dist="38100" dir="2700000" algn="tl">
                  <a:srgbClr val="000000"/>
                </a:outerShdw>
              </a:effectLst>
              <a:latin typeface="Arial" panose="020B0604020202020204" pitchFamily="34" charset="0"/>
            </a:endParaRPr>
          </a:p>
        </p:txBody>
      </p:sp>
      <p:sp>
        <p:nvSpPr>
          <p:cNvPr id="43" name="Rectangle 124"/>
          <p:cNvSpPr>
            <a:spLocks noChangeArrowheads="1"/>
          </p:cNvSpPr>
          <p:nvPr/>
        </p:nvSpPr>
        <p:spPr bwMode="auto">
          <a:xfrm>
            <a:off x="4288632" y="2951312"/>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00"/>
                </a:solidFill>
                <a:effectLst>
                  <a:outerShdw blurRad="38100" dist="38100" dir="2700000" algn="tl">
                    <a:srgbClr val="000000"/>
                  </a:outerShdw>
                </a:effectLst>
                <a:latin typeface="Arial" panose="020B0604020202020204" pitchFamily="34" charset="0"/>
              </a:rPr>
              <a:t>Rayons X</a:t>
            </a:r>
          </a:p>
        </p:txBody>
      </p:sp>
      <p:grpSp>
        <p:nvGrpSpPr>
          <p:cNvPr id="44" name="Group 288"/>
          <p:cNvGrpSpPr>
            <a:grpSpLocks/>
          </p:cNvGrpSpPr>
          <p:nvPr/>
        </p:nvGrpSpPr>
        <p:grpSpPr bwMode="auto">
          <a:xfrm>
            <a:off x="5796757" y="3295799"/>
            <a:ext cx="122238" cy="50800"/>
            <a:chOff x="2873" y="1439"/>
            <a:chExt cx="77" cy="32"/>
          </a:xfrm>
        </p:grpSpPr>
        <p:sp>
          <p:nvSpPr>
            <p:cNvPr id="49" name="Arc 289"/>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 name="Arc 290"/>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5" name="Group 291"/>
          <p:cNvGrpSpPr>
            <a:grpSpLocks/>
          </p:cNvGrpSpPr>
          <p:nvPr/>
        </p:nvGrpSpPr>
        <p:grpSpPr bwMode="auto">
          <a:xfrm>
            <a:off x="5909469" y="3346599"/>
            <a:ext cx="122238" cy="50800"/>
            <a:chOff x="2944" y="1471"/>
            <a:chExt cx="77" cy="32"/>
          </a:xfrm>
        </p:grpSpPr>
        <p:sp>
          <p:nvSpPr>
            <p:cNvPr id="47" name="Arc 292"/>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8" name="Arc 293"/>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6" name="Line 294"/>
          <p:cNvSpPr>
            <a:spLocks noChangeShapeType="1"/>
          </p:cNvSpPr>
          <p:nvPr/>
        </p:nvSpPr>
        <p:spPr bwMode="auto">
          <a:xfrm>
            <a:off x="7439025" y="3629324"/>
            <a:ext cx="252413" cy="0"/>
          </a:xfrm>
          <a:prstGeom prst="line">
            <a:avLst/>
          </a:prstGeom>
          <a:noFill/>
          <a:ln w="28575" cap="rnd">
            <a:solidFill>
              <a:schemeClr val="hlink"/>
            </a:solidFill>
            <a:prstDash val="sysDot"/>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9" name="Espace réservé du contenu 2"/>
          <p:cNvSpPr>
            <a:spLocks noGrp="1"/>
          </p:cNvSpPr>
          <p:nvPr>
            <p:ph idx="1"/>
          </p:nvPr>
        </p:nvSpPr>
        <p:spPr>
          <a:xfrm>
            <a:off x="1522413" y="4289343"/>
            <a:ext cx="4074319" cy="1949896"/>
          </a:xfrm>
        </p:spPr>
        <p:txBody>
          <a:bodyPr>
            <a:normAutofit/>
          </a:bodyPr>
          <a:lstStyle/>
          <a:p>
            <a:pPr marL="0" indent="0" algn="just">
              <a:buNone/>
            </a:pPr>
            <a:r>
              <a:rPr lang="fr-FR" dirty="0"/>
              <a:t>Couple écran-film constitué d’un film argentique bicouche et 2 écrans renforçateurs qui émettent de la lumière lorsqu’ils sont irradiés</a:t>
            </a:r>
          </a:p>
        </p:txBody>
      </p:sp>
      <p:sp>
        <p:nvSpPr>
          <p:cNvPr id="130" name="Freeform 9"/>
          <p:cNvSpPr>
            <a:spLocks/>
          </p:cNvSpPr>
          <p:nvPr/>
        </p:nvSpPr>
        <p:spPr bwMode="auto">
          <a:xfrm>
            <a:off x="8572855" y="2923530"/>
            <a:ext cx="650875" cy="915988"/>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0">
            <a:gsLst>
              <a:gs pos="0">
                <a:srgbClr val="00FF99">
                  <a:gamma/>
                  <a:shade val="46275"/>
                  <a:invGamma/>
                </a:srgbClr>
              </a:gs>
              <a:gs pos="100000">
                <a:srgbClr val="00FF99"/>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131" name="Group 18"/>
          <p:cNvGrpSpPr>
            <a:grpSpLocks/>
          </p:cNvGrpSpPr>
          <p:nvPr/>
        </p:nvGrpSpPr>
        <p:grpSpPr bwMode="auto">
          <a:xfrm>
            <a:off x="7704493" y="3321200"/>
            <a:ext cx="122238" cy="50800"/>
            <a:chOff x="2873" y="1439"/>
            <a:chExt cx="77" cy="32"/>
          </a:xfrm>
        </p:grpSpPr>
        <p:sp>
          <p:nvSpPr>
            <p:cNvPr id="132" name="Arc 19"/>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3" name="Arc 20"/>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4" name="Group 21"/>
          <p:cNvGrpSpPr>
            <a:grpSpLocks/>
          </p:cNvGrpSpPr>
          <p:nvPr/>
        </p:nvGrpSpPr>
        <p:grpSpPr bwMode="auto">
          <a:xfrm>
            <a:off x="7817205" y="3372000"/>
            <a:ext cx="122238" cy="50800"/>
            <a:chOff x="2944" y="1471"/>
            <a:chExt cx="77" cy="32"/>
          </a:xfrm>
        </p:grpSpPr>
        <p:sp>
          <p:nvSpPr>
            <p:cNvPr id="135" name="Arc 22"/>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6" name="Arc 23"/>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7" name="Group 24"/>
          <p:cNvGrpSpPr>
            <a:grpSpLocks/>
          </p:cNvGrpSpPr>
          <p:nvPr/>
        </p:nvGrpSpPr>
        <p:grpSpPr bwMode="auto">
          <a:xfrm>
            <a:off x="7942618" y="3330725"/>
            <a:ext cx="122238" cy="50800"/>
            <a:chOff x="3023" y="1445"/>
            <a:chExt cx="77" cy="32"/>
          </a:xfrm>
        </p:grpSpPr>
        <p:sp>
          <p:nvSpPr>
            <p:cNvPr id="138" name="Arc 25"/>
            <p:cNvSpPr>
              <a:spLocks/>
            </p:cNvSpPr>
            <p:nvPr/>
          </p:nvSpPr>
          <p:spPr bwMode="auto">
            <a:xfrm>
              <a:off x="3061" y="1445"/>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9" name="Arc 26"/>
            <p:cNvSpPr>
              <a:spLocks/>
            </p:cNvSpPr>
            <p:nvPr/>
          </p:nvSpPr>
          <p:spPr bwMode="auto">
            <a:xfrm>
              <a:off x="3023" y="1445"/>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0" name="Group 27"/>
          <p:cNvGrpSpPr>
            <a:grpSpLocks/>
          </p:cNvGrpSpPr>
          <p:nvPr/>
        </p:nvGrpSpPr>
        <p:grpSpPr bwMode="auto">
          <a:xfrm>
            <a:off x="8055330" y="3381525"/>
            <a:ext cx="122238" cy="50800"/>
            <a:chOff x="3094" y="1477"/>
            <a:chExt cx="77" cy="32"/>
          </a:xfrm>
        </p:grpSpPr>
        <p:sp>
          <p:nvSpPr>
            <p:cNvPr id="141" name="Arc 28"/>
            <p:cNvSpPr>
              <a:spLocks/>
            </p:cNvSpPr>
            <p:nvPr/>
          </p:nvSpPr>
          <p:spPr bwMode="auto">
            <a:xfrm>
              <a:off x="3132" y="1477"/>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2" name="Arc 29"/>
            <p:cNvSpPr>
              <a:spLocks/>
            </p:cNvSpPr>
            <p:nvPr/>
          </p:nvSpPr>
          <p:spPr bwMode="auto">
            <a:xfrm>
              <a:off x="3094" y="1477"/>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3" name="Group 30"/>
          <p:cNvGrpSpPr>
            <a:grpSpLocks/>
          </p:cNvGrpSpPr>
          <p:nvPr/>
        </p:nvGrpSpPr>
        <p:grpSpPr bwMode="auto">
          <a:xfrm>
            <a:off x="8180743" y="3340250"/>
            <a:ext cx="122238" cy="50800"/>
            <a:chOff x="3173" y="1451"/>
            <a:chExt cx="77" cy="32"/>
          </a:xfrm>
        </p:grpSpPr>
        <p:sp>
          <p:nvSpPr>
            <p:cNvPr id="144" name="Arc 31"/>
            <p:cNvSpPr>
              <a:spLocks/>
            </p:cNvSpPr>
            <p:nvPr/>
          </p:nvSpPr>
          <p:spPr bwMode="auto">
            <a:xfrm>
              <a:off x="3211"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 name="Arc 32"/>
            <p:cNvSpPr>
              <a:spLocks/>
            </p:cNvSpPr>
            <p:nvPr/>
          </p:nvSpPr>
          <p:spPr bwMode="auto">
            <a:xfrm>
              <a:off x="3173"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6" name="Group 33"/>
          <p:cNvGrpSpPr>
            <a:grpSpLocks/>
          </p:cNvGrpSpPr>
          <p:nvPr/>
        </p:nvGrpSpPr>
        <p:grpSpPr bwMode="auto">
          <a:xfrm>
            <a:off x="8293455" y="3391050"/>
            <a:ext cx="122238" cy="50800"/>
            <a:chOff x="3244" y="1483"/>
            <a:chExt cx="77" cy="32"/>
          </a:xfrm>
        </p:grpSpPr>
        <p:sp>
          <p:nvSpPr>
            <p:cNvPr id="147" name="Arc 34"/>
            <p:cNvSpPr>
              <a:spLocks/>
            </p:cNvSpPr>
            <p:nvPr/>
          </p:nvSpPr>
          <p:spPr bwMode="auto">
            <a:xfrm>
              <a:off x="3282"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8" name="Arc 35"/>
            <p:cNvSpPr>
              <a:spLocks/>
            </p:cNvSpPr>
            <p:nvPr/>
          </p:nvSpPr>
          <p:spPr bwMode="auto">
            <a:xfrm>
              <a:off x="3244"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9" name="Group 36"/>
          <p:cNvGrpSpPr>
            <a:grpSpLocks/>
          </p:cNvGrpSpPr>
          <p:nvPr/>
        </p:nvGrpSpPr>
        <p:grpSpPr bwMode="auto">
          <a:xfrm>
            <a:off x="8414105" y="3345012"/>
            <a:ext cx="122238" cy="50800"/>
            <a:chOff x="3320" y="1454"/>
            <a:chExt cx="77" cy="32"/>
          </a:xfrm>
        </p:grpSpPr>
        <p:sp>
          <p:nvSpPr>
            <p:cNvPr id="150" name="Arc 37"/>
            <p:cNvSpPr>
              <a:spLocks/>
            </p:cNvSpPr>
            <p:nvPr/>
          </p:nvSpPr>
          <p:spPr bwMode="auto">
            <a:xfrm>
              <a:off x="3358" y="145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1" name="Arc 38"/>
            <p:cNvSpPr>
              <a:spLocks/>
            </p:cNvSpPr>
            <p:nvPr/>
          </p:nvSpPr>
          <p:spPr bwMode="auto">
            <a:xfrm>
              <a:off x="3320" y="145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2" name="Group 39"/>
          <p:cNvGrpSpPr>
            <a:grpSpLocks/>
          </p:cNvGrpSpPr>
          <p:nvPr/>
        </p:nvGrpSpPr>
        <p:grpSpPr bwMode="auto">
          <a:xfrm>
            <a:off x="8526818" y="3395812"/>
            <a:ext cx="122238" cy="50800"/>
            <a:chOff x="3391" y="1486"/>
            <a:chExt cx="77" cy="32"/>
          </a:xfrm>
        </p:grpSpPr>
        <p:sp>
          <p:nvSpPr>
            <p:cNvPr id="153" name="Arc 40"/>
            <p:cNvSpPr>
              <a:spLocks/>
            </p:cNvSpPr>
            <p:nvPr/>
          </p:nvSpPr>
          <p:spPr bwMode="auto">
            <a:xfrm>
              <a:off x="3429" y="148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4" name="Arc 41"/>
            <p:cNvSpPr>
              <a:spLocks/>
            </p:cNvSpPr>
            <p:nvPr/>
          </p:nvSpPr>
          <p:spPr bwMode="auto">
            <a:xfrm>
              <a:off x="3391" y="148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5" name="Group 42"/>
          <p:cNvGrpSpPr>
            <a:grpSpLocks/>
          </p:cNvGrpSpPr>
          <p:nvPr/>
        </p:nvGrpSpPr>
        <p:grpSpPr bwMode="auto">
          <a:xfrm>
            <a:off x="8647468" y="3340250"/>
            <a:ext cx="122238" cy="50800"/>
            <a:chOff x="3467" y="1451"/>
            <a:chExt cx="77" cy="32"/>
          </a:xfrm>
        </p:grpSpPr>
        <p:sp>
          <p:nvSpPr>
            <p:cNvPr id="156" name="Arc 43"/>
            <p:cNvSpPr>
              <a:spLocks/>
            </p:cNvSpPr>
            <p:nvPr/>
          </p:nvSpPr>
          <p:spPr bwMode="auto">
            <a:xfrm>
              <a:off x="3505"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 name="Arc 44"/>
            <p:cNvSpPr>
              <a:spLocks/>
            </p:cNvSpPr>
            <p:nvPr/>
          </p:nvSpPr>
          <p:spPr bwMode="auto">
            <a:xfrm>
              <a:off x="3467"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8" name="Group 45"/>
          <p:cNvGrpSpPr>
            <a:grpSpLocks/>
          </p:cNvGrpSpPr>
          <p:nvPr/>
        </p:nvGrpSpPr>
        <p:grpSpPr bwMode="auto">
          <a:xfrm>
            <a:off x="8760180" y="3391050"/>
            <a:ext cx="122238" cy="50800"/>
            <a:chOff x="3538" y="1483"/>
            <a:chExt cx="77" cy="32"/>
          </a:xfrm>
        </p:grpSpPr>
        <p:sp>
          <p:nvSpPr>
            <p:cNvPr id="159" name="Arc 46"/>
            <p:cNvSpPr>
              <a:spLocks/>
            </p:cNvSpPr>
            <p:nvPr/>
          </p:nvSpPr>
          <p:spPr bwMode="auto">
            <a:xfrm>
              <a:off x="3576"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 name="Arc 47"/>
            <p:cNvSpPr>
              <a:spLocks/>
            </p:cNvSpPr>
            <p:nvPr/>
          </p:nvSpPr>
          <p:spPr bwMode="auto">
            <a:xfrm>
              <a:off x="3538"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1" name="Group 288"/>
          <p:cNvGrpSpPr>
            <a:grpSpLocks/>
          </p:cNvGrpSpPr>
          <p:nvPr/>
        </p:nvGrpSpPr>
        <p:grpSpPr bwMode="auto">
          <a:xfrm>
            <a:off x="7456843" y="3329137"/>
            <a:ext cx="122238" cy="50800"/>
            <a:chOff x="2873" y="1439"/>
            <a:chExt cx="77" cy="32"/>
          </a:xfrm>
        </p:grpSpPr>
        <p:sp>
          <p:nvSpPr>
            <p:cNvPr id="162" name="Arc 289"/>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 name="Arc 290"/>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4" name="Group 291"/>
          <p:cNvGrpSpPr>
            <a:grpSpLocks/>
          </p:cNvGrpSpPr>
          <p:nvPr/>
        </p:nvGrpSpPr>
        <p:grpSpPr bwMode="auto">
          <a:xfrm>
            <a:off x="7569555" y="3379937"/>
            <a:ext cx="122238" cy="50800"/>
            <a:chOff x="2944" y="1471"/>
            <a:chExt cx="77" cy="32"/>
          </a:xfrm>
        </p:grpSpPr>
        <p:sp>
          <p:nvSpPr>
            <p:cNvPr id="165" name="Arc 292"/>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6" name="Arc 293"/>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prstDash val="sysDot"/>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67" name="Line 294"/>
          <p:cNvSpPr>
            <a:spLocks noChangeShapeType="1"/>
          </p:cNvSpPr>
          <p:nvPr/>
        </p:nvSpPr>
        <p:spPr bwMode="auto">
          <a:xfrm>
            <a:off x="7710842" y="3645024"/>
            <a:ext cx="1282617" cy="360000"/>
          </a:xfrm>
          <a:prstGeom prst="line">
            <a:avLst/>
          </a:prstGeom>
          <a:ln>
            <a:headEnd type="none" w="sm" len="sm"/>
            <a:tailEnd type="none" w="med" len="lg"/>
          </a:ln>
        </p:spPr>
        <p:style>
          <a:lnRef idx="3">
            <a:schemeClr val="accent3"/>
          </a:lnRef>
          <a:fillRef idx="0">
            <a:schemeClr val="accent3"/>
          </a:fillRef>
          <a:effectRef idx="2">
            <a:schemeClr val="accent3"/>
          </a:effectRef>
          <a:fontRef idx="minor">
            <a:schemeClr val="tx1"/>
          </a:fontRef>
        </p:style>
        <p:txBody>
          <a:bodyPr wrap="none" anchor="ctr"/>
          <a:lstStyle/>
          <a:p>
            <a:endParaRPr lang="fr-FR"/>
          </a:p>
        </p:txBody>
      </p:sp>
      <p:sp>
        <p:nvSpPr>
          <p:cNvPr id="168" name="Rectangle 13"/>
          <p:cNvSpPr>
            <a:spLocks noChangeArrowheads="1"/>
          </p:cNvSpPr>
          <p:nvPr/>
        </p:nvSpPr>
        <p:spPr bwMode="auto">
          <a:xfrm>
            <a:off x="7678588" y="2948434"/>
            <a:ext cx="974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dirty="0">
                <a:solidFill>
                  <a:srgbClr val="FF00CC"/>
                </a:solidFill>
                <a:effectLst>
                  <a:outerShdw blurRad="38100" dist="38100" dir="2700000" algn="tl">
                    <a:srgbClr val="000000"/>
                  </a:outerShdw>
                </a:effectLst>
                <a:latin typeface="Arial" panose="020B0604020202020204" pitchFamily="34" charset="0"/>
              </a:rPr>
              <a:t>Lumière</a:t>
            </a:r>
          </a:p>
        </p:txBody>
      </p:sp>
      <p:sp>
        <p:nvSpPr>
          <p:cNvPr id="169" name="Rectangle 168"/>
          <p:cNvSpPr>
            <a:spLocks noChangeArrowheads="1"/>
          </p:cNvSpPr>
          <p:nvPr/>
        </p:nvSpPr>
        <p:spPr bwMode="auto">
          <a:xfrm>
            <a:off x="8133911" y="2307381"/>
            <a:ext cx="14970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dirty="0" err="1">
                <a:effectLst>
                  <a:outerShdw blurRad="38100" dist="38100" dir="2700000" algn="tl">
                    <a:srgbClr val="000000"/>
                  </a:outerShdw>
                </a:effectLst>
                <a:latin typeface="Arial" panose="020B0604020202020204" pitchFamily="34" charset="0"/>
              </a:rPr>
              <a:t>Ecran</a:t>
            </a:r>
            <a:r>
              <a:rPr lang="en-US" altLang="fr-FR" sz="1600" b="1" dirty="0">
                <a:effectLst>
                  <a:outerShdw blurRad="38100" dist="38100" dir="2700000" algn="tl">
                    <a:srgbClr val="000000"/>
                  </a:outerShdw>
                </a:effectLst>
                <a:latin typeface="Arial" panose="020B0604020202020204" pitchFamily="34" charset="0"/>
              </a:rPr>
              <a:t> </a:t>
            </a:r>
            <a:r>
              <a:rPr lang="en-US" altLang="fr-FR" sz="1600" b="1" dirty="0" err="1">
                <a:effectLst>
                  <a:outerShdw blurRad="38100" dist="38100" dir="2700000" algn="tl">
                    <a:srgbClr val="000000"/>
                  </a:outerShdw>
                </a:effectLst>
                <a:latin typeface="Arial" panose="020B0604020202020204" pitchFamily="34" charset="0"/>
              </a:rPr>
              <a:t>renforçateur</a:t>
            </a:r>
            <a:endParaRPr lang="en-US" altLang="fr-FR" sz="1600" b="1" dirty="0">
              <a:effectLst>
                <a:outerShdw blurRad="38100" dist="38100" dir="2700000" algn="tl">
                  <a:srgbClr val="000000"/>
                </a:outerShdw>
              </a:effectLst>
              <a:latin typeface="Arial" panose="020B0604020202020204" pitchFamily="34" charset="0"/>
            </a:endParaRPr>
          </a:p>
        </p:txBody>
      </p:sp>
      <p:graphicFrame>
        <p:nvGraphicFramePr>
          <p:cNvPr id="172" name="Object 8"/>
          <p:cNvGraphicFramePr>
            <a:graphicFrameLocks noChangeAspect="1"/>
          </p:cNvGraphicFramePr>
          <p:nvPr>
            <p:extLst>
              <p:ext uri="{D42A27DB-BD31-4B8C-83A1-F6EECF244321}">
                <p14:modId xmlns:p14="http://schemas.microsoft.com/office/powerpoint/2010/main" val="3159692402"/>
              </p:ext>
            </p:extLst>
          </p:nvPr>
        </p:nvGraphicFramePr>
        <p:xfrm>
          <a:off x="6580982" y="4198936"/>
          <a:ext cx="3024188" cy="2336800"/>
        </p:xfrm>
        <a:graphic>
          <a:graphicData uri="http://schemas.openxmlformats.org/presentationml/2006/ole">
            <mc:AlternateContent xmlns:mc="http://schemas.openxmlformats.org/markup-compatibility/2006">
              <mc:Choice xmlns:v="urn:schemas-microsoft-com:vml" Requires="v">
                <p:oleObj name="Image bitmap" r:id="rId2" imgW="5742857" imgH="4580952" progId="Paint.Picture">
                  <p:embed/>
                </p:oleObj>
              </mc:Choice>
              <mc:Fallback>
                <p:oleObj name="Image bitmap" r:id="rId2" imgW="5742857" imgH="4580952" progId="Paint.Picture">
                  <p:embed/>
                  <p:pic>
                    <p:nvPicPr>
                      <p:cNvPr id="172"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982" y="4198936"/>
                        <a:ext cx="3024188"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6223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pic>
        <p:nvPicPr>
          <p:cNvPr id="172" name="Picture 4" descr="monocouche c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966620" y="2834367"/>
            <a:ext cx="3285496" cy="296450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3" name="Espace réservé du contenu 2"/>
          <p:cNvSpPr txBox="1">
            <a:spLocks/>
          </p:cNvSpPr>
          <p:nvPr/>
        </p:nvSpPr>
        <p:spPr>
          <a:xfrm>
            <a:off x="1535435" y="2080805"/>
            <a:ext cx="9134391" cy="4114801"/>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r>
              <a:rPr lang="fr-FR" dirty="0"/>
              <a:t>Afin de limiter les problèmes de résolution spatiale, il est possible d’utiliser des films monocouches et un seul écran renforçateur</a:t>
            </a:r>
          </a:p>
        </p:txBody>
      </p:sp>
      <p:pic>
        <p:nvPicPr>
          <p:cNvPr id="175" name="Picture 12" descr="cass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117" y="2969010"/>
            <a:ext cx="4786779" cy="2548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6" name="Espace réservé du contenu 2"/>
          <p:cNvSpPr txBox="1">
            <a:spLocks/>
          </p:cNvSpPr>
          <p:nvPr/>
        </p:nvSpPr>
        <p:spPr>
          <a:xfrm>
            <a:off x="1719117" y="5574270"/>
            <a:ext cx="4786779" cy="670455"/>
          </a:xfrm>
          <a:prstGeom prst="rect">
            <a:avLst/>
          </a:prstGeom>
        </p:spPr>
        <p:txBody>
          <a:bodyPr vert="horz" lIns="91440" tIns="45720" rIns="91440" bIns="45720" rtlCol="0">
            <a:normAutofit fontScale="92500"/>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r>
              <a:rPr lang="fr-FR" dirty="0"/>
              <a:t>Film bicouches + 2 écrans renforçateurs</a:t>
            </a:r>
          </a:p>
        </p:txBody>
      </p:sp>
      <p:sp>
        <p:nvSpPr>
          <p:cNvPr id="177" name="Espace réservé du contenu 2"/>
          <p:cNvSpPr txBox="1">
            <a:spLocks/>
          </p:cNvSpPr>
          <p:nvPr/>
        </p:nvSpPr>
        <p:spPr>
          <a:xfrm>
            <a:off x="7917577" y="5853356"/>
            <a:ext cx="3383582" cy="670455"/>
          </a:xfrm>
          <a:prstGeom prst="rect">
            <a:avLst/>
          </a:prstGeom>
        </p:spPr>
        <p:txBody>
          <a:bodyPr vert="horz" lIns="91440" tIns="45720" rIns="91440" bIns="45720" rtlCol="0">
            <a:normAutofit fontScale="92500" lnSpcReduction="10000"/>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r>
              <a:rPr lang="fr-FR" dirty="0"/>
              <a:t>Film monocouche + 1 écran renforçateur</a:t>
            </a:r>
          </a:p>
        </p:txBody>
      </p:sp>
    </p:spTree>
    <p:extLst>
      <p:ext uri="{BB962C8B-B14F-4D97-AF65-F5344CB8AC3E}">
        <p14:creationId xmlns:p14="http://schemas.microsoft.com/office/powerpoint/2010/main" val="307270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pic>
        <p:nvPicPr>
          <p:cNvPr id="2050" name="Picture 2" descr="Appareil de Fara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612" y="1066800"/>
            <a:ext cx="4048125" cy="5400675"/>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p:cNvSpPr>
            <a:spLocks noGrp="1"/>
          </p:cNvSpPr>
          <p:nvPr>
            <p:ph idx="1"/>
          </p:nvPr>
        </p:nvSpPr>
        <p:spPr>
          <a:xfrm>
            <a:off x="1522413" y="1904999"/>
            <a:ext cx="6156175" cy="4114801"/>
          </a:xfrm>
        </p:spPr>
        <p:txBody>
          <a:bodyPr>
            <a:normAutofit/>
          </a:bodyPr>
          <a:lstStyle/>
          <a:p>
            <a:pPr algn="just"/>
            <a:r>
              <a:rPr lang="fr-FR" dirty="0"/>
              <a:t>1838 : Michael FARADAY s’intéresse aux décharges électriques qui apparaissent entre une cathode et une anode, lorsqu’elles sont enfermées dans une enceinte en verre dans laquelle se trouve des gaz raréfiés. Pour cela une importante différence de potentiel électrique entre ces 2 électrodes est créée.</a:t>
            </a:r>
          </a:p>
          <a:p>
            <a:pPr algn="just"/>
            <a:r>
              <a:rPr lang="fr-FR" dirty="0"/>
              <a:t>Il remarque qu’en diminuant la pression des gaz, que l’apparence de l’étincelle change en une émanation violette qu’il appelle « matière radiante »</a:t>
            </a:r>
          </a:p>
        </p:txBody>
      </p:sp>
    </p:spTree>
    <p:extLst>
      <p:ext uri="{BB962C8B-B14F-4D97-AF65-F5344CB8AC3E}">
        <p14:creationId xmlns:p14="http://schemas.microsoft.com/office/powerpoint/2010/main" val="157216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Espace réservé du contenu 2"/>
          <p:cNvSpPr>
            <a:spLocks noGrp="1"/>
          </p:cNvSpPr>
          <p:nvPr>
            <p:ph idx="1"/>
          </p:nvPr>
        </p:nvSpPr>
        <p:spPr>
          <a:xfrm>
            <a:off x="1522413" y="1904999"/>
            <a:ext cx="9134391" cy="4114801"/>
          </a:xfrm>
        </p:spPr>
        <p:txBody>
          <a:bodyPr>
            <a:normAutofit lnSpcReduction="10000"/>
          </a:bodyPr>
          <a:lstStyle/>
          <a:p>
            <a:pPr algn="just"/>
            <a:r>
              <a:rPr lang="fr-FR" dirty="0"/>
              <a:t>Ecran renforçateur : constitué de Terre Rare (lanthanides, gadolinium…)</a:t>
            </a:r>
          </a:p>
          <a:p>
            <a:pPr algn="just"/>
            <a:r>
              <a:rPr lang="fr-FR" dirty="0"/>
              <a:t>1% de l’énergie X qui est absorbé directement par l’écran</a:t>
            </a:r>
          </a:p>
          <a:p>
            <a:pPr algn="just"/>
            <a:r>
              <a:rPr lang="fr-FR" dirty="0"/>
              <a:t>99% de l’information provient des écrans renforçateurs</a:t>
            </a:r>
          </a:p>
          <a:p>
            <a:pPr algn="just"/>
            <a:r>
              <a:rPr lang="fr-FR" dirty="0"/>
              <a:t>Résolution spatiale :</a:t>
            </a:r>
          </a:p>
          <a:p>
            <a:pPr lvl="1" algn="just"/>
            <a:r>
              <a:rPr lang="fr-FR" dirty="0"/>
              <a:t>Film : 100 </a:t>
            </a:r>
            <a:r>
              <a:rPr lang="fr-FR" dirty="0" err="1"/>
              <a:t>pl</a:t>
            </a:r>
            <a:r>
              <a:rPr lang="fr-FR" dirty="0"/>
              <a:t>/mm</a:t>
            </a:r>
          </a:p>
          <a:p>
            <a:pPr lvl="1" algn="just"/>
            <a:r>
              <a:rPr lang="fr-FR" dirty="0"/>
              <a:t>Ecran : 8 </a:t>
            </a:r>
            <a:r>
              <a:rPr lang="fr-FR" dirty="0" err="1"/>
              <a:t>pl</a:t>
            </a:r>
            <a:r>
              <a:rPr lang="fr-FR" dirty="0"/>
              <a:t>/mm</a:t>
            </a:r>
          </a:p>
          <a:p>
            <a:pPr lvl="1" algn="just"/>
            <a:r>
              <a:rPr lang="fr-FR" dirty="0"/>
              <a:t>Grain fin, émulsion peu sensible aux X mais grande résolution spatiale</a:t>
            </a:r>
          </a:p>
          <a:p>
            <a:pPr lvl="1" algn="just"/>
            <a:r>
              <a:rPr lang="fr-FR" dirty="0"/>
              <a:t>Gros grain, émulsion sensible aux X mais faible résolution spatiale</a:t>
            </a:r>
          </a:p>
          <a:p>
            <a:pPr algn="just"/>
            <a:endParaRPr lang="fr-FR" dirty="0"/>
          </a:p>
        </p:txBody>
      </p:sp>
    </p:spTree>
    <p:extLst>
      <p:ext uri="{BB962C8B-B14F-4D97-AF65-F5344CB8AC3E}">
        <p14:creationId xmlns:p14="http://schemas.microsoft.com/office/powerpoint/2010/main" val="159546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2" name="Espace réservé du contenu 1"/>
          <p:cNvSpPr>
            <a:spLocks noGrp="1"/>
          </p:cNvSpPr>
          <p:nvPr>
            <p:ph idx="1"/>
          </p:nvPr>
        </p:nvSpPr>
        <p:spPr/>
        <p:txBody>
          <a:bodyPr/>
          <a:lstStyle/>
          <a:p>
            <a:pPr algn="just"/>
            <a:r>
              <a:rPr lang="fr-FR" dirty="0"/>
              <a:t>Développement humide : Développement du film argentique dans une chambre noire étanche à la lumière éclairée par une lampe inactinique</a:t>
            </a:r>
          </a:p>
        </p:txBody>
      </p:sp>
      <p:pic>
        <p:nvPicPr>
          <p:cNvPr id="6" name="Picture 7" descr="kodak700p5000ra8_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05780" y="3186658"/>
            <a:ext cx="3765550" cy="25034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0" descr="kodakm6an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683304" y="2859273"/>
            <a:ext cx="2408237" cy="3213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descr="001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3537" y="3118395"/>
            <a:ext cx="3887787" cy="2640012"/>
          </a:xfrm>
          <a:prstGeom prst="rect">
            <a:avLst/>
          </a:prstGeom>
          <a:solidFill>
            <a:schemeClr val="tx1"/>
          </a:solidFill>
        </p:spPr>
      </p:pic>
    </p:spTree>
    <p:extLst>
      <p:ext uri="{BB962C8B-B14F-4D97-AF65-F5344CB8AC3E}">
        <p14:creationId xmlns:p14="http://schemas.microsoft.com/office/powerpoint/2010/main" val="154332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Espace réservé du contenu 2"/>
          <p:cNvSpPr>
            <a:spLocks noGrp="1"/>
          </p:cNvSpPr>
          <p:nvPr>
            <p:ph idx="1"/>
          </p:nvPr>
        </p:nvSpPr>
        <p:spPr>
          <a:xfrm>
            <a:off x="1522413" y="1904999"/>
            <a:ext cx="9134391" cy="4692353"/>
          </a:xfrm>
        </p:spPr>
        <p:txBody>
          <a:bodyPr>
            <a:normAutofit lnSpcReduction="10000"/>
          </a:bodyPr>
          <a:lstStyle/>
          <a:p>
            <a:pPr algn="just"/>
            <a:r>
              <a:rPr lang="fr-FR" dirty="0"/>
              <a:t>Révélateur</a:t>
            </a:r>
          </a:p>
          <a:p>
            <a:pPr lvl="1" algn="just"/>
            <a:r>
              <a:rPr lang="fr-FR" dirty="0"/>
              <a:t>Réaction d’oxydoréduction : Ions Argent en Argent métallique</a:t>
            </a:r>
          </a:p>
          <a:p>
            <a:pPr lvl="1" algn="just"/>
            <a:r>
              <a:rPr lang="fr-FR" dirty="0"/>
              <a:t>Film entrainé dans le bac du révélateur : vitesse de réaction se fait fonction de la concentration du produit actif, de la température du bain, du temps de passage</a:t>
            </a:r>
          </a:p>
          <a:p>
            <a:pPr algn="just"/>
            <a:r>
              <a:rPr lang="fr-FR" dirty="0"/>
              <a:t>Fixateur</a:t>
            </a:r>
          </a:p>
          <a:p>
            <a:pPr lvl="1" algn="just"/>
            <a:r>
              <a:rPr lang="fr-FR" dirty="0"/>
              <a:t>Arrête la réaction du développement du révélateur, fixe l’image sur le film en éliminant les ions Argent qui n’ont pas réagi et rend le film transparent</a:t>
            </a:r>
          </a:p>
          <a:p>
            <a:pPr algn="just"/>
            <a:r>
              <a:rPr lang="fr-FR" dirty="0"/>
              <a:t>Rinçage</a:t>
            </a:r>
          </a:p>
          <a:p>
            <a:pPr lvl="1" algn="just"/>
            <a:r>
              <a:rPr lang="fr-FR" dirty="0"/>
              <a:t>Lavage du film à l’eau pour éliminer le fixateur, sinon le film finira par jaunir</a:t>
            </a:r>
          </a:p>
          <a:p>
            <a:pPr algn="just"/>
            <a:r>
              <a:rPr lang="fr-FR" dirty="0"/>
              <a:t>Séchage</a:t>
            </a:r>
          </a:p>
          <a:p>
            <a:pPr lvl="1" algn="just"/>
            <a:r>
              <a:rPr lang="fr-FR" dirty="0"/>
              <a:t>Film séché par soufflerie d’air chaud, pour pouvoir faire un diagnostic immédiat</a:t>
            </a:r>
          </a:p>
          <a:p>
            <a:pPr algn="just"/>
            <a:endParaRPr lang="fr-FR" dirty="0"/>
          </a:p>
        </p:txBody>
      </p:sp>
    </p:spTree>
    <p:extLst>
      <p:ext uri="{BB962C8B-B14F-4D97-AF65-F5344CB8AC3E}">
        <p14:creationId xmlns:p14="http://schemas.microsoft.com/office/powerpoint/2010/main" val="56431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Espace réservé du contenu 2"/>
          <p:cNvSpPr>
            <a:spLocks noGrp="1"/>
          </p:cNvSpPr>
          <p:nvPr>
            <p:ph idx="1"/>
          </p:nvPr>
        </p:nvSpPr>
        <p:spPr>
          <a:xfrm>
            <a:off x="1522413" y="1904999"/>
            <a:ext cx="9134391" cy="4692353"/>
          </a:xfrm>
        </p:spPr>
        <p:txBody>
          <a:bodyPr>
            <a:normAutofit/>
          </a:bodyPr>
          <a:lstStyle/>
          <a:p>
            <a:pPr algn="just"/>
            <a:r>
              <a:rPr lang="fr-FR" dirty="0"/>
              <a:t>Machines à développer</a:t>
            </a:r>
          </a:p>
          <a:p>
            <a:pPr algn="just"/>
            <a:endParaRPr lang="fr-FR" dirty="0"/>
          </a:p>
        </p:txBody>
      </p:sp>
      <p:pic>
        <p:nvPicPr>
          <p:cNvPr id="4" name="Picture 9" descr="3m859515c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989956" y="2441425"/>
            <a:ext cx="2957513" cy="36195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descr="xten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382444" y="2436663"/>
            <a:ext cx="4473575" cy="36242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375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Espace réservé du contenu 2"/>
          <p:cNvSpPr>
            <a:spLocks noGrp="1"/>
          </p:cNvSpPr>
          <p:nvPr>
            <p:ph idx="1"/>
          </p:nvPr>
        </p:nvSpPr>
        <p:spPr>
          <a:xfrm>
            <a:off x="1522413" y="1904999"/>
            <a:ext cx="9134391" cy="4692353"/>
          </a:xfrm>
        </p:spPr>
        <p:txBody>
          <a:bodyPr>
            <a:normAutofit fontScale="85000" lnSpcReduction="10000"/>
          </a:bodyPr>
          <a:lstStyle/>
          <a:p>
            <a:pPr algn="just"/>
            <a:r>
              <a:rPr lang="fr-FR" dirty="0"/>
              <a:t>Entretien et nettoyage</a:t>
            </a:r>
          </a:p>
          <a:p>
            <a:pPr lvl="1" algn="just"/>
            <a:r>
              <a:rPr lang="fr-FR" dirty="0"/>
              <a:t>Vider et nettoyer les cuves</a:t>
            </a:r>
          </a:p>
          <a:p>
            <a:pPr lvl="1" algn="just"/>
            <a:r>
              <a:rPr lang="fr-FR" dirty="0"/>
              <a:t>Nettoyer les racks qui trempent dans les cuves et entrainent le film de cuve en cuve</a:t>
            </a:r>
          </a:p>
          <a:p>
            <a:pPr lvl="1" algn="just"/>
            <a:r>
              <a:rPr lang="fr-FR" dirty="0"/>
              <a:t>Remplacement des produits de développement par des produits neufs</a:t>
            </a:r>
          </a:p>
          <a:p>
            <a:pPr lvl="1" algn="just"/>
            <a:r>
              <a:rPr lang="fr-FR" dirty="0"/>
              <a:t>Vérification du brassage des bains et de leur température</a:t>
            </a:r>
          </a:p>
          <a:p>
            <a:pPr lvl="1" algn="just"/>
            <a:r>
              <a:rPr lang="fr-FR" dirty="0"/>
              <a:t>Passage d’un film test</a:t>
            </a:r>
          </a:p>
          <a:p>
            <a:pPr algn="just"/>
            <a:r>
              <a:rPr lang="fr-FR" dirty="0"/>
              <a:t>Inconvénients</a:t>
            </a:r>
          </a:p>
          <a:p>
            <a:pPr lvl="1" algn="just"/>
            <a:r>
              <a:rPr lang="fr-FR" dirty="0"/>
              <a:t>Produits assez corrosifs d’où fuites régulières, qui salissent tout et partout</a:t>
            </a:r>
          </a:p>
          <a:p>
            <a:pPr lvl="1" algn="just"/>
            <a:r>
              <a:rPr lang="fr-FR" dirty="0"/>
              <a:t>Coût élevé des produits de développement et des films (recouvert d’argent)</a:t>
            </a:r>
          </a:p>
          <a:p>
            <a:pPr lvl="1" algn="just"/>
            <a:r>
              <a:rPr lang="fr-FR" dirty="0"/>
              <a:t>Temps de développement</a:t>
            </a:r>
          </a:p>
          <a:p>
            <a:pPr lvl="1" algn="just"/>
            <a:r>
              <a:rPr lang="fr-FR" dirty="0"/>
              <a:t>Obligation parfois de refaire le cliché pour bon nombre de raisons (bloqué, dépôt, température, concentration des produits….), et entrainant une exposition supplémentaire du patient</a:t>
            </a:r>
          </a:p>
          <a:p>
            <a:pPr lvl="1" algn="just"/>
            <a:r>
              <a:rPr lang="fr-FR" dirty="0"/>
              <a:t>Extrêmement polluant</a:t>
            </a:r>
          </a:p>
          <a:p>
            <a:pPr algn="just"/>
            <a:endParaRPr lang="fr-FR" dirty="0"/>
          </a:p>
        </p:txBody>
      </p:sp>
    </p:spTree>
    <p:extLst>
      <p:ext uri="{BB962C8B-B14F-4D97-AF65-F5344CB8AC3E}">
        <p14:creationId xmlns:p14="http://schemas.microsoft.com/office/powerpoint/2010/main" val="383632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DEVELOPPEMENT HUMIDE - « Analogique »</a:t>
            </a:r>
          </a:p>
        </p:txBody>
      </p:sp>
      <p:sp>
        <p:nvSpPr>
          <p:cNvPr id="8" name="Espace réservé du contenu 2"/>
          <p:cNvSpPr>
            <a:spLocks noGrp="1"/>
          </p:cNvSpPr>
          <p:nvPr>
            <p:ph idx="1"/>
          </p:nvPr>
        </p:nvSpPr>
        <p:spPr>
          <a:xfrm>
            <a:off x="1522413" y="1904999"/>
            <a:ext cx="9134391" cy="4692353"/>
          </a:xfrm>
        </p:spPr>
        <p:txBody>
          <a:bodyPr>
            <a:normAutofit lnSpcReduction="10000"/>
          </a:bodyPr>
          <a:lstStyle/>
          <a:p>
            <a:pPr algn="just"/>
            <a:r>
              <a:rPr lang="fr-FR" dirty="0"/>
              <a:t>D’où la nécessité de passer au numérique le plus rapidement possible</a:t>
            </a:r>
          </a:p>
          <a:p>
            <a:pPr algn="just"/>
            <a:r>
              <a:rPr lang="fr-FR" dirty="0"/>
              <a:t>Problèmes :</a:t>
            </a:r>
          </a:p>
          <a:p>
            <a:pPr lvl="1" algn="just"/>
            <a:r>
              <a:rPr lang="fr-FR" dirty="0"/>
              <a:t>Les capteurs numériques commencent seulement à faire leur apparition au début des années 2000, et n’arrivent pas aux mêmes niveaux de qualité que les films argentiques : résolution inférieure au film argentique</a:t>
            </a:r>
          </a:p>
          <a:p>
            <a:pPr lvl="1" algn="just"/>
            <a:r>
              <a:rPr lang="fr-FR" dirty="0"/>
              <a:t>Ils sont généralement lents ce qui peut générer des flous géométriques par mouvement du patient et rend impossible la fluoroscopie</a:t>
            </a:r>
          </a:p>
          <a:p>
            <a:pPr lvl="1" algn="just"/>
            <a:r>
              <a:rPr lang="fr-FR" dirty="0"/>
              <a:t>Ils ne permettent pas de réaliser tout type d’examens : limité par la taille du capteur</a:t>
            </a:r>
          </a:p>
          <a:p>
            <a:pPr lvl="1" algn="just"/>
            <a:r>
              <a:rPr lang="fr-FR" dirty="0"/>
              <a:t>Ils sont très </a:t>
            </a:r>
            <a:r>
              <a:rPr lang="fr-FR" dirty="0" err="1"/>
              <a:t>très</a:t>
            </a:r>
            <a:r>
              <a:rPr lang="fr-FR" dirty="0"/>
              <a:t> cher</a:t>
            </a:r>
          </a:p>
          <a:p>
            <a:pPr lvl="1" algn="just"/>
            <a:r>
              <a:rPr lang="fr-FR" dirty="0"/>
              <a:t>Cela nécessiterait de changer toutes les installations ou de faire cohabiter encore longtemps le développement humide avec les systèmes numériques</a:t>
            </a:r>
          </a:p>
          <a:p>
            <a:pPr algn="just"/>
            <a:r>
              <a:rPr lang="fr-FR" dirty="0"/>
              <a:t>D’où l’arrivée d’une solution intermédiaire : les plaques ERLM</a:t>
            </a:r>
          </a:p>
          <a:p>
            <a:pPr algn="just"/>
            <a:endParaRPr lang="fr-FR" dirty="0"/>
          </a:p>
        </p:txBody>
      </p:sp>
    </p:spTree>
    <p:extLst>
      <p:ext uri="{BB962C8B-B14F-4D97-AF65-F5344CB8AC3E}">
        <p14:creationId xmlns:p14="http://schemas.microsoft.com/office/powerpoint/2010/main" val="66880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DEVELOPPEMENT HUMIDE - « Analogique »</a:t>
            </a:r>
          </a:p>
        </p:txBody>
      </p:sp>
      <p:pic>
        <p:nvPicPr>
          <p:cNvPr id="2050" name="Picture 2" descr="http://www.daylightmedical.com/media/catalog/product/cache/2/image/9df78eab33525d08d6e5fb8d27136e95/v/i/vidar_diagnostic_pro_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174532" y="1904999"/>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p:cNvSpPr txBox="1">
            <a:spLocks/>
          </p:cNvSpPr>
          <p:nvPr/>
        </p:nvSpPr>
        <p:spPr>
          <a:xfrm>
            <a:off x="1522413" y="1904999"/>
            <a:ext cx="5364087" cy="4692353"/>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Possibilité de numériser les films radiographique argentique via des scanners à film radiographique</a:t>
            </a:r>
          </a:p>
          <a:p>
            <a:pPr algn="just"/>
            <a:r>
              <a:rPr lang="fr-FR" dirty="0"/>
              <a:t>Peu performant (lent et manuel)</a:t>
            </a:r>
          </a:p>
          <a:p>
            <a:pPr algn="just"/>
            <a:r>
              <a:rPr lang="fr-FR" dirty="0"/>
              <a:t>Perte de qualité image lors de la numérisation</a:t>
            </a:r>
          </a:p>
          <a:p>
            <a:pPr algn="just"/>
            <a:r>
              <a:rPr lang="fr-FR" dirty="0"/>
              <a:t>Numérisation d’un film ayant été manipulé, risque de numérisation de traces d’usures….</a:t>
            </a:r>
          </a:p>
          <a:p>
            <a:pPr algn="just"/>
            <a:endParaRPr lang="fr-FR" dirty="0"/>
          </a:p>
        </p:txBody>
      </p:sp>
    </p:spTree>
    <p:extLst>
      <p:ext uri="{BB962C8B-B14F-4D97-AF65-F5344CB8AC3E}">
        <p14:creationId xmlns:p14="http://schemas.microsoft.com/office/powerpoint/2010/main" val="374851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 420"/>
          <p:cNvGrpSpPr>
            <a:grpSpLocks/>
          </p:cNvGrpSpPr>
          <p:nvPr/>
        </p:nvGrpSpPr>
        <p:grpSpPr bwMode="auto">
          <a:xfrm>
            <a:off x="1629916" y="1844824"/>
            <a:ext cx="8856662" cy="1973262"/>
            <a:chOff x="118" y="2545"/>
            <a:chExt cx="5579" cy="1243"/>
          </a:xfrm>
        </p:grpSpPr>
        <p:sp>
          <p:nvSpPr>
            <p:cNvPr id="130" name="Rectangle 297"/>
            <p:cNvSpPr>
              <a:spLocks noChangeArrowheads="1"/>
            </p:cNvSpPr>
            <p:nvPr/>
          </p:nvSpPr>
          <p:spPr bwMode="auto">
            <a:xfrm>
              <a:off x="214" y="2545"/>
              <a:ext cx="266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altLang="fr-FR" sz="2400" b="1" i="1" u="sng" dirty="0">
                  <a:solidFill>
                    <a:srgbClr val="FFFF00"/>
                  </a:solidFill>
                  <a:effectLst>
                    <a:outerShdw blurRad="38100" dist="38100" dir="2700000" algn="tl">
                      <a:srgbClr val="000000"/>
                    </a:outerShdw>
                  </a:effectLst>
                  <a:latin typeface="Arial" panose="020B0604020202020204" pitchFamily="34" charset="0"/>
                </a:rPr>
                <a:t>Plaques de ERLM</a:t>
              </a:r>
            </a:p>
          </p:txBody>
        </p:sp>
        <p:sp>
          <p:nvSpPr>
            <p:cNvPr id="131" name="Line 298"/>
            <p:cNvSpPr>
              <a:spLocks noChangeShapeType="1"/>
            </p:cNvSpPr>
            <p:nvPr/>
          </p:nvSpPr>
          <p:spPr bwMode="auto">
            <a:xfrm>
              <a:off x="3924" y="3514"/>
              <a:ext cx="641" cy="0"/>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2" name="Freeform 299"/>
            <p:cNvSpPr>
              <a:spLocks/>
            </p:cNvSpPr>
            <p:nvPr/>
          </p:nvSpPr>
          <p:spPr bwMode="auto">
            <a:xfrm>
              <a:off x="2459" y="3211"/>
              <a:ext cx="410" cy="577"/>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0">
              <a:gsLst>
                <a:gs pos="0">
                  <a:srgbClr val="00FF99">
                    <a:gamma/>
                    <a:shade val="46275"/>
                    <a:invGamma/>
                  </a:srgbClr>
                </a:gs>
                <a:gs pos="100000">
                  <a:srgbClr val="00FF99"/>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3" name="Freeform 300"/>
            <p:cNvSpPr>
              <a:spLocks/>
            </p:cNvSpPr>
            <p:nvPr/>
          </p:nvSpPr>
          <p:spPr bwMode="auto">
            <a:xfrm>
              <a:off x="3524" y="3209"/>
              <a:ext cx="410" cy="577"/>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1">
              <a:gsLst>
                <a:gs pos="0">
                  <a:srgbClr val="FFFF00">
                    <a:gamma/>
                    <a:shade val="46275"/>
                    <a:invGamma/>
                  </a:srgbClr>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4" name="Rectangle 301"/>
            <p:cNvSpPr>
              <a:spLocks noChangeArrowheads="1"/>
            </p:cNvSpPr>
            <p:nvPr/>
          </p:nvSpPr>
          <p:spPr bwMode="auto">
            <a:xfrm>
              <a:off x="2210" y="2788"/>
              <a:ext cx="94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Plaque de phosphore</a:t>
              </a:r>
            </a:p>
          </p:txBody>
        </p:sp>
        <p:sp>
          <p:nvSpPr>
            <p:cNvPr id="135" name="Rectangle 302"/>
            <p:cNvSpPr>
              <a:spLocks noChangeArrowheads="1"/>
            </p:cNvSpPr>
            <p:nvPr/>
          </p:nvSpPr>
          <p:spPr bwMode="auto">
            <a:xfrm>
              <a:off x="3387" y="2792"/>
              <a:ext cx="76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Lecteur de</a:t>
              </a:r>
            </a:p>
            <a:p>
              <a:pPr algn="ctr" eaLnBrk="0" hangingPunct="0"/>
              <a:r>
                <a:rPr lang="en-US" altLang="fr-FR" sz="1600" b="1">
                  <a:effectLst>
                    <a:outerShdw blurRad="38100" dist="38100" dir="2700000" algn="tl">
                      <a:srgbClr val="000000"/>
                    </a:outerShdw>
                  </a:effectLst>
                  <a:latin typeface="Arial" panose="020B0604020202020204" pitchFamily="34" charset="0"/>
                </a:rPr>
                <a:t>plaques</a:t>
              </a:r>
            </a:p>
          </p:txBody>
        </p:sp>
        <p:sp>
          <p:nvSpPr>
            <p:cNvPr id="136" name="Rectangle 304"/>
            <p:cNvSpPr>
              <a:spLocks noChangeArrowheads="1"/>
            </p:cNvSpPr>
            <p:nvPr/>
          </p:nvSpPr>
          <p:spPr bwMode="auto">
            <a:xfrm>
              <a:off x="582" y="3242"/>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33"/>
                  </a:solidFill>
                  <a:effectLst>
                    <a:outerShdw blurRad="38100" dist="38100" dir="2700000" algn="tl">
                      <a:srgbClr val="000000"/>
                    </a:outerShdw>
                  </a:effectLst>
                  <a:latin typeface="Arial" panose="020B0604020202020204" pitchFamily="34" charset="0"/>
                </a:rPr>
                <a:t>Rayons X</a:t>
              </a:r>
            </a:p>
          </p:txBody>
        </p:sp>
        <p:sp>
          <p:nvSpPr>
            <p:cNvPr id="137" name="Freeform 305"/>
            <p:cNvSpPr>
              <a:spLocks/>
            </p:cNvSpPr>
            <p:nvPr/>
          </p:nvSpPr>
          <p:spPr bwMode="auto">
            <a:xfrm>
              <a:off x="1416" y="3332"/>
              <a:ext cx="279" cy="384"/>
            </a:xfrm>
            <a:custGeom>
              <a:avLst/>
              <a:gdLst>
                <a:gd name="T0" fmla="*/ 217 w 279"/>
                <a:gd name="T1" fmla="*/ 0 h 384"/>
                <a:gd name="T2" fmla="*/ 228 w 279"/>
                <a:gd name="T3" fmla="*/ 1 h 384"/>
                <a:gd name="T4" fmla="*/ 240 w 279"/>
                <a:gd name="T5" fmla="*/ 3 h 384"/>
                <a:gd name="T6" fmla="*/ 249 w 279"/>
                <a:gd name="T7" fmla="*/ 6 h 384"/>
                <a:gd name="T8" fmla="*/ 261 w 279"/>
                <a:gd name="T9" fmla="*/ 12 h 384"/>
                <a:gd name="T10" fmla="*/ 271 w 279"/>
                <a:gd name="T11" fmla="*/ 18 h 384"/>
                <a:gd name="T12" fmla="*/ 278 w 279"/>
                <a:gd name="T13" fmla="*/ 27 h 384"/>
                <a:gd name="T14" fmla="*/ 278 w 279"/>
                <a:gd name="T15" fmla="*/ 174 h 384"/>
                <a:gd name="T16" fmla="*/ 275 w 279"/>
                <a:gd name="T17" fmla="*/ 179 h 384"/>
                <a:gd name="T18" fmla="*/ 269 w 279"/>
                <a:gd name="T19" fmla="*/ 184 h 384"/>
                <a:gd name="T20" fmla="*/ 260 w 279"/>
                <a:gd name="T21" fmla="*/ 187 h 384"/>
                <a:gd name="T22" fmla="*/ 249 w 279"/>
                <a:gd name="T23" fmla="*/ 188 h 384"/>
                <a:gd name="T24" fmla="*/ 240 w 279"/>
                <a:gd name="T25" fmla="*/ 186 h 384"/>
                <a:gd name="T26" fmla="*/ 233 w 279"/>
                <a:gd name="T27" fmla="*/ 182 h 384"/>
                <a:gd name="T28" fmla="*/ 230 w 279"/>
                <a:gd name="T29" fmla="*/ 178 h 384"/>
                <a:gd name="T30" fmla="*/ 228 w 279"/>
                <a:gd name="T31" fmla="*/ 174 h 384"/>
                <a:gd name="T32" fmla="*/ 212 w 279"/>
                <a:gd name="T33" fmla="*/ 362 h 384"/>
                <a:gd name="T34" fmla="*/ 209 w 279"/>
                <a:gd name="T35" fmla="*/ 371 h 384"/>
                <a:gd name="T36" fmla="*/ 201 w 279"/>
                <a:gd name="T37" fmla="*/ 378 h 384"/>
                <a:gd name="T38" fmla="*/ 190 w 279"/>
                <a:gd name="T39" fmla="*/ 382 h 384"/>
                <a:gd name="T40" fmla="*/ 181 w 279"/>
                <a:gd name="T41" fmla="*/ 383 h 384"/>
                <a:gd name="T42" fmla="*/ 168 w 279"/>
                <a:gd name="T43" fmla="*/ 382 h 384"/>
                <a:gd name="T44" fmla="*/ 158 w 279"/>
                <a:gd name="T45" fmla="*/ 378 h 384"/>
                <a:gd name="T46" fmla="*/ 150 w 279"/>
                <a:gd name="T47" fmla="*/ 372 h 384"/>
                <a:gd name="T48" fmla="*/ 147 w 279"/>
                <a:gd name="T49" fmla="*/ 366 h 384"/>
                <a:gd name="T50" fmla="*/ 131 w 279"/>
                <a:gd name="T51" fmla="*/ 183 h 384"/>
                <a:gd name="T52" fmla="*/ 129 w 279"/>
                <a:gd name="T53" fmla="*/ 368 h 384"/>
                <a:gd name="T54" fmla="*/ 122 w 279"/>
                <a:gd name="T55" fmla="*/ 376 h 384"/>
                <a:gd name="T56" fmla="*/ 110 w 279"/>
                <a:gd name="T57" fmla="*/ 382 h 384"/>
                <a:gd name="T58" fmla="*/ 95 w 279"/>
                <a:gd name="T59" fmla="*/ 383 h 384"/>
                <a:gd name="T60" fmla="*/ 84 w 279"/>
                <a:gd name="T61" fmla="*/ 381 h 384"/>
                <a:gd name="T62" fmla="*/ 74 w 279"/>
                <a:gd name="T63" fmla="*/ 377 h 384"/>
                <a:gd name="T64" fmla="*/ 67 w 279"/>
                <a:gd name="T65" fmla="*/ 371 h 384"/>
                <a:gd name="T66" fmla="*/ 65 w 279"/>
                <a:gd name="T67" fmla="*/ 363 h 384"/>
                <a:gd name="T68" fmla="*/ 49 w 279"/>
                <a:gd name="T69" fmla="*/ 174 h 384"/>
                <a:gd name="T70" fmla="*/ 46 w 279"/>
                <a:gd name="T71" fmla="*/ 179 h 384"/>
                <a:gd name="T72" fmla="*/ 42 w 279"/>
                <a:gd name="T73" fmla="*/ 183 h 384"/>
                <a:gd name="T74" fmla="*/ 36 w 279"/>
                <a:gd name="T75" fmla="*/ 186 h 384"/>
                <a:gd name="T76" fmla="*/ 30 w 279"/>
                <a:gd name="T77" fmla="*/ 188 h 384"/>
                <a:gd name="T78" fmla="*/ 21 w 279"/>
                <a:gd name="T79" fmla="*/ 188 h 384"/>
                <a:gd name="T80" fmla="*/ 14 w 279"/>
                <a:gd name="T81" fmla="*/ 187 h 384"/>
                <a:gd name="T82" fmla="*/ 9 w 279"/>
                <a:gd name="T83" fmla="*/ 185 h 384"/>
                <a:gd name="T84" fmla="*/ 4 w 279"/>
                <a:gd name="T85" fmla="*/ 181 h 384"/>
                <a:gd name="T86" fmla="*/ 1 w 279"/>
                <a:gd name="T87" fmla="*/ 177 h 384"/>
                <a:gd name="T88" fmla="*/ 0 w 279"/>
                <a:gd name="T89" fmla="*/ 31 h 384"/>
                <a:gd name="T90" fmla="*/ 6 w 279"/>
                <a:gd name="T91" fmla="*/ 19 h 384"/>
                <a:gd name="T92" fmla="*/ 16 w 279"/>
                <a:gd name="T93" fmla="*/ 12 h 384"/>
                <a:gd name="T94" fmla="*/ 34 w 279"/>
                <a:gd name="T95" fmla="*/ 5 h 384"/>
                <a:gd name="T96" fmla="*/ 53 w 279"/>
                <a:gd name="T97" fmla="*/ 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9" h="384">
                  <a:moveTo>
                    <a:pt x="66" y="0"/>
                  </a:moveTo>
                  <a:lnTo>
                    <a:pt x="213" y="0"/>
                  </a:lnTo>
                  <a:lnTo>
                    <a:pt x="217" y="0"/>
                  </a:lnTo>
                  <a:lnTo>
                    <a:pt x="221" y="1"/>
                  </a:lnTo>
                  <a:lnTo>
                    <a:pt x="225" y="1"/>
                  </a:lnTo>
                  <a:lnTo>
                    <a:pt x="228" y="1"/>
                  </a:lnTo>
                  <a:lnTo>
                    <a:pt x="232" y="2"/>
                  </a:lnTo>
                  <a:lnTo>
                    <a:pt x="236" y="2"/>
                  </a:lnTo>
                  <a:lnTo>
                    <a:pt x="240" y="3"/>
                  </a:lnTo>
                  <a:lnTo>
                    <a:pt x="243" y="4"/>
                  </a:lnTo>
                  <a:lnTo>
                    <a:pt x="246" y="5"/>
                  </a:lnTo>
                  <a:lnTo>
                    <a:pt x="249" y="6"/>
                  </a:lnTo>
                  <a:lnTo>
                    <a:pt x="254" y="8"/>
                  </a:lnTo>
                  <a:lnTo>
                    <a:pt x="257" y="9"/>
                  </a:lnTo>
                  <a:lnTo>
                    <a:pt x="261" y="12"/>
                  </a:lnTo>
                  <a:lnTo>
                    <a:pt x="265" y="14"/>
                  </a:lnTo>
                  <a:lnTo>
                    <a:pt x="268" y="16"/>
                  </a:lnTo>
                  <a:lnTo>
                    <a:pt x="271" y="18"/>
                  </a:lnTo>
                  <a:lnTo>
                    <a:pt x="274" y="21"/>
                  </a:lnTo>
                  <a:lnTo>
                    <a:pt x="275" y="24"/>
                  </a:lnTo>
                  <a:lnTo>
                    <a:pt x="278" y="27"/>
                  </a:lnTo>
                  <a:lnTo>
                    <a:pt x="278" y="30"/>
                  </a:lnTo>
                  <a:lnTo>
                    <a:pt x="278" y="32"/>
                  </a:lnTo>
                  <a:lnTo>
                    <a:pt x="278" y="174"/>
                  </a:lnTo>
                  <a:lnTo>
                    <a:pt x="277" y="176"/>
                  </a:lnTo>
                  <a:lnTo>
                    <a:pt x="276" y="177"/>
                  </a:lnTo>
                  <a:lnTo>
                    <a:pt x="275" y="179"/>
                  </a:lnTo>
                  <a:lnTo>
                    <a:pt x="274" y="181"/>
                  </a:lnTo>
                  <a:lnTo>
                    <a:pt x="271" y="182"/>
                  </a:lnTo>
                  <a:lnTo>
                    <a:pt x="269" y="184"/>
                  </a:lnTo>
                  <a:lnTo>
                    <a:pt x="266" y="186"/>
                  </a:lnTo>
                  <a:lnTo>
                    <a:pt x="262" y="187"/>
                  </a:lnTo>
                  <a:lnTo>
                    <a:pt x="260" y="187"/>
                  </a:lnTo>
                  <a:lnTo>
                    <a:pt x="256" y="188"/>
                  </a:lnTo>
                  <a:lnTo>
                    <a:pt x="253" y="188"/>
                  </a:lnTo>
                  <a:lnTo>
                    <a:pt x="249" y="188"/>
                  </a:lnTo>
                  <a:lnTo>
                    <a:pt x="246" y="187"/>
                  </a:lnTo>
                  <a:lnTo>
                    <a:pt x="243" y="187"/>
                  </a:lnTo>
                  <a:lnTo>
                    <a:pt x="240" y="186"/>
                  </a:lnTo>
                  <a:lnTo>
                    <a:pt x="238" y="185"/>
                  </a:lnTo>
                  <a:lnTo>
                    <a:pt x="236" y="184"/>
                  </a:lnTo>
                  <a:lnTo>
                    <a:pt x="233" y="182"/>
                  </a:lnTo>
                  <a:lnTo>
                    <a:pt x="232" y="181"/>
                  </a:lnTo>
                  <a:lnTo>
                    <a:pt x="230" y="179"/>
                  </a:lnTo>
                  <a:lnTo>
                    <a:pt x="230" y="178"/>
                  </a:lnTo>
                  <a:lnTo>
                    <a:pt x="229" y="177"/>
                  </a:lnTo>
                  <a:lnTo>
                    <a:pt x="229" y="176"/>
                  </a:lnTo>
                  <a:lnTo>
                    <a:pt x="228" y="174"/>
                  </a:lnTo>
                  <a:lnTo>
                    <a:pt x="229" y="65"/>
                  </a:lnTo>
                  <a:lnTo>
                    <a:pt x="212" y="65"/>
                  </a:lnTo>
                  <a:lnTo>
                    <a:pt x="212" y="362"/>
                  </a:lnTo>
                  <a:lnTo>
                    <a:pt x="212" y="364"/>
                  </a:lnTo>
                  <a:lnTo>
                    <a:pt x="211" y="368"/>
                  </a:lnTo>
                  <a:lnTo>
                    <a:pt x="209" y="371"/>
                  </a:lnTo>
                  <a:lnTo>
                    <a:pt x="207" y="374"/>
                  </a:lnTo>
                  <a:lnTo>
                    <a:pt x="204" y="376"/>
                  </a:lnTo>
                  <a:lnTo>
                    <a:pt x="201" y="378"/>
                  </a:lnTo>
                  <a:lnTo>
                    <a:pt x="198" y="379"/>
                  </a:lnTo>
                  <a:lnTo>
                    <a:pt x="194" y="381"/>
                  </a:lnTo>
                  <a:lnTo>
                    <a:pt x="190" y="382"/>
                  </a:lnTo>
                  <a:lnTo>
                    <a:pt x="187" y="382"/>
                  </a:lnTo>
                  <a:lnTo>
                    <a:pt x="184" y="383"/>
                  </a:lnTo>
                  <a:lnTo>
                    <a:pt x="181" y="383"/>
                  </a:lnTo>
                  <a:lnTo>
                    <a:pt x="177" y="383"/>
                  </a:lnTo>
                  <a:lnTo>
                    <a:pt x="173" y="383"/>
                  </a:lnTo>
                  <a:lnTo>
                    <a:pt x="168" y="382"/>
                  </a:lnTo>
                  <a:lnTo>
                    <a:pt x="164" y="381"/>
                  </a:lnTo>
                  <a:lnTo>
                    <a:pt x="160" y="379"/>
                  </a:lnTo>
                  <a:lnTo>
                    <a:pt x="158" y="378"/>
                  </a:lnTo>
                  <a:lnTo>
                    <a:pt x="155" y="377"/>
                  </a:lnTo>
                  <a:lnTo>
                    <a:pt x="153" y="374"/>
                  </a:lnTo>
                  <a:lnTo>
                    <a:pt x="150" y="372"/>
                  </a:lnTo>
                  <a:lnTo>
                    <a:pt x="149" y="371"/>
                  </a:lnTo>
                  <a:lnTo>
                    <a:pt x="148" y="368"/>
                  </a:lnTo>
                  <a:lnTo>
                    <a:pt x="147" y="366"/>
                  </a:lnTo>
                  <a:lnTo>
                    <a:pt x="146" y="364"/>
                  </a:lnTo>
                  <a:lnTo>
                    <a:pt x="146" y="183"/>
                  </a:lnTo>
                  <a:lnTo>
                    <a:pt x="131" y="183"/>
                  </a:lnTo>
                  <a:lnTo>
                    <a:pt x="130" y="363"/>
                  </a:lnTo>
                  <a:lnTo>
                    <a:pt x="130" y="366"/>
                  </a:lnTo>
                  <a:lnTo>
                    <a:pt x="129" y="368"/>
                  </a:lnTo>
                  <a:lnTo>
                    <a:pt x="127" y="371"/>
                  </a:lnTo>
                  <a:lnTo>
                    <a:pt x="125" y="374"/>
                  </a:lnTo>
                  <a:lnTo>
                    <a:pt x="122" y="376"/>
                  </a:lnTo>
                  <a:lnTo>
                    <a:pt x="118" y="379"/>
                  </a:lnTo>
                  <a:lnTo>
                    <a:pt x="115" y="380"/>
                  </a:lnTo>
                  <a:lnTo>
                    <a:pt x="110" y="382"/>
                  </a:lnTo>
                  <a:lnTo>
                    <a:pt x="105" y="383"/>
                  </a:lnTo>
                  <a:lnTo>
                    <a:pt x="100" y="383"/>
                  </a:lnTo>
                  <a:lnTo>
                    <a:pt x="95" y="383"/>
                  </a:lnTo>
                  <a:lnTo>
                    <a:pt x="91" y="383"/>
                  </a:lnTo>
                  <a:lnTo>
                    <a:pt x="88" y="382"/>
                  </a:lnTo>
                  <a:lnTo>
                    <a:pt x="84" y="381"/>
                  </a:lnTo>
                  <a:lnTo>
                    <a:pt x="81" y="380"/>
                  </a:lnTo>
                  <a:lnTo>
                    <a:pt x="77" y="379"/>
                  </a:lnTo>
                  <a:lnTo>
                    <a:pt x="74" y="377"/>
                  </a:lnTo>
                  <a:lnTo>
                    <a:pt x="72" y="375"/>
                  </a:lnTo>
                  <a:lnTo>
                    <a:pt x="70" y="373"/>
                  </a:lnTo>
                  <a:lnTo>
                    <a:pt x="67" y="371"/>
                  </a:lnTo>
                  <a:lnTo>
                    <a:pt x="67" y="369"/>
                  </a:lnTo>
                  <a:lnTo>
                    <a:pt x="66" y="367"/>
                  </a:lnTo>
                  <a:lnTo>
                    <a:pt x="65" y="363"/>
                  </a:lnTo>
                  <a:lnTo>
                    <a:pt x="65" y="65"/>
                  </a:lnTo>
                  <a:lnTo>
                    <a:pt x="49" y="65"/>
                  </a:lnTo>
                  <a:lnTo>
                    <a:pt x="49" y="174"/>
                  </a:lnTo>
                  <a:lnTo>
                    <a:pt x="48" y="176"/>
                  </a:lnTo>
                  <a:lnTo>
                    <a:pt x="47" y="178"/>
                  </a:lnTo>
                  <a:lnTo>
                    <a:pt x="46" y="179"/>
                  </a:lnTo>
                  <a:lnTo>
                    <a:pt x="44" y="181"/>
                  </a:lnTo>
                  <a:lnTo>
                    <a:pt x="44" y="182"/>
                  </a:lnTo>
                  <a:lnTo>
                    <a:pt x="42" y="183"/>
                  </a:lnTo>
                  <a:lnTo>
                    <a:pt x="40" y="184"/>
                  </a:lnTo>
                  <a:lnTo>
                    <a:pt x="38" y="185"/>
                  </a:lnTo>
                  <a:lnTo>
                    <a:pt x="36" y="186"/>
                  </a:lnTo>
                  <a:lnTo>
                    <a:pt x="35" y="187"/>
                  </a:lnTo>
                  <a:lnTo>
                    <a:pt x="32" y="187"/>
                  </a:lnTo>
                  <a:lnTo>
                    <a:pt x="30" y="188"/>
                  </a:lnTo>
                  <a:lnTo>
                    <a:pt x="28" y="188"/>
                  </a:lnTo>
                  <a:lnTo>
                    <a:pt x="26" y="188"/>
                  </a:lnTo>
                  <a:lnTo>
                    <a:pt x="21" y="188"/>
                  </a:lnTo>
                  <a:lnTo>
                    <a:pt x="20" y="188"/>
                  </a:lnTo>
                  <a:lnTo>
                    <a:pt x="17" y="187"/>
                  </a:lnTo>
                  <a:lnTo>
                    <a:pt x="14" y="187"/>
                  </a:lnTo>
                  <a:lnTo>
                    <a:pt x="13" y="186"/>
                  </a:lnTo>
                  <a:lnTo>
                    <a:pt x="11" y="186"/>
                  </a:lnTo>
                  <a:lnTo>
                    <a:pt x="9" y="185"/>
                  </a:lnTo>
                  <a:lnTo>
                    <a:pt x="7" y="184"/>
                  </a:lnTo>
                  <a:lnTo>
                    <a:pt x="6" y="182"/>
                  </a:lnTo>
                  <a:lnTo>
                    <a:pt x="4" y="181"/>
                  </a:lnTo>
                  <a:lnTo>
                    <a:pt x="3" y="180"/>
                  </a:lnTo>
                  <a:lnTo>
                    <a:pt x="2" y="179"/>
                  </a:lnTo>
                  <a:lnTo>
                    <a:pt x="1" y="177"/>
                  </a:lnTo>
                  <a:lnTo>
                    <a:pt x="0" y="176"/>
                  </a:lnTo>
                  <a:lnTo>
                    <a:pt x="0" y="174"/>
                  </a:lnTo>
                  <a:lnTo>
                    <a:pt x="0" y="31"/>
                  </a:lnTo>
                  <a:lnTo>
                    <a:pt x="0" y="27"/>
                  </a:lnTo>
                  <a:lnTo>
                    <a:pt x="2" y="23"/>
                  </a:lnTo>
                  <a:lnTo>
                    <a:pt x="6" y="19"/>
                  </a:lnTo>
                  <a:lnTo>
                    <a:pt x="9" y="16"/>
                  </a:lnTo>
                  <a:lnTo>
                    <a:pt x="13" y="14"/>
                  </a:lnTo>
                  <a:lnTo>
                    <a:pt x="16" y="12"/>
                  </a:lnTo>
                  <a:lnTo>
                    <a:pt x="22" y="9"/>
                  </a:lnTo>
                  <a:lnTo>
                    <a:pt x="29" y="6"/>
                  </a:lnTo>
                  <a:lnTo>
                    <a:pt x="34" y="5"/>
                  </a:lnTo>
                  <a:lnTo>
                    <a:pt x="38" y="4"/>
                  </a:lnTo>
                  <a:lnTo>
                    <a:pt x="46" y="2"/>
                  </a:lnTo>
                  <a:lnTo>
                    <a:pt x="53" y="1"/>
                  </a:lnTo>
                  <a:lnTo>
                    <a:pt x="59" y="1"/>
                  </a:lnTo>
                  <a:lnTo>
                    <a:pt x="66" y="0"/>
                  </a:lnTo>
                </a:path>
              </a:pathLst>
            </a:custGeom>
            <a:solidFill>
              <a:schemeClr val="tx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8" name="Oval 306"/>
            <p:cNvSpPr>
              <a:spLocks noChangeArrowheads="1"/>
            </p:cNvSpPr>
            <p:nvPr/>
          </p:nvSpPr>
          <p:spPr bwMode="auto">
            <a:xfrm>
              <a:off x="1512" y="3248"/>
              <a:ext cx="112" cy="74"/>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39" name="Group 337"/>
            <p:cNvGrpSpPr>
              <a:grpSpLocks/>
            </p:cNvGrpSpPr>
            <p:nvPr/>
          </p:nvGrpSpPr>
          <p:grpSpPr bwMode="auto">
            <a:xfrm>
              <a:off x="1756" y="3449"/>
              <a:ext cx="886" cy="76"/>
              <a:chOff x="1791" y="1434"/>
              <a:chExt cx="886" cy="76"/>
            </a:xfrm>
          </p:grpSpPr>
          <p:grpSp>
            <p:nvGrpSpPr>
              <p:cNvPr id="179" name="Group 338"/>
              <p:cNvGrpSpPr>
                <a:grpSpLocks/>
              </p:cNvGrpSpPr>
              <p:nvPr/>
            </p:nvGrpSpPr>
            <p:grpSpPr bwMode="auto">
              <a:xfrm>
                <a:off x="1791" y="1446"/>
                <a:ext cx="77" cy="32"/>
                <a:chOff x="1791" y="1446"/>
                <a:chExt cx="77" cy="32"/>
              </a:xfrm>
            </p:grpSpPr>
            <p:sp>
              <p:nvSpPr>
                <p:cNvPr id="213" name="Arc 339"/>
                <p:cNvSpPr>
                  <a:spLocks/>
                </p:cNvSpPr>
                <p:nvPr/>
              </p:nvSpPr>
              <p:spPr bwMode="auto">
                <a:xfrm>
                  <a:off x="1829" y="1446"/>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4" name="Arc 340"/>
                <p:cNvSpPr>
                  <a:spLocks/>
                </p:cNvSpPr>
                <p:nvPr/>
              </p:nvSpPr>
              <p:spPr bwMode="auto">
                <a:xfrm>
                  <a:off x="1791" y="1446"/>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0" name="Group 341"/>
              <p:cNvGrpSpPr>
                <a:grpSpLocks/>
              </p:cNvGrpSpPr>
              <p:nvPr/>
            </p:nvGrpSpPr>
            <p:grpSpPr bwMode="auto">
              <a:xfrm>
                <a:off x="1862" y="1478"/>
                <a:ext cx="77" cy="32"/>
                <a:chOff x="1862" y="1478"/>
                <a:chExt cx="77" cy="32"/>
              </a:xfrm>
            </p:grpSpPr>
            <p:sp>
              <p:nvSpPr>
                <p:cNvPr id="211" name="Arc 342"/>
                <p:cNvSpPr>
                  <a:spLocks/>
                </p:cNvSpPr>
                <p:nvPr/>
              </p:nvSpPr>
              <p:spPr bwMode="auto">
                <a:xfrm>
                  <a:off x="1900"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2" name="Arc 343"/>
                <p:cNvSpPr>
                  <a:spLocks/>
                </p:cNvSpPr>
                <p:nvPr/>
              </p:nvSpPr>
              <p:spPr bwMode="auto">
                <a:xfrm>
                  <a:off x="1862"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1" name="Group 344"/>
              <p:cNvGrpSpPr>
                <a:grpSpLocks/>
              </p:cNvGrpSpPr>
              <p:nvPr/>
            </p:nvGrpSpPr>
            <p:grpSpPr bwMode="auto">
              <a:xfrm>
                <a:off x="1938" y="1443"/>
                <a:ext cx="77" cy="32"/>
                <a:chOff x="1938" y="1443"/>
                <a:chExt cx="77" cy="32"/>
              </a:xfrm>
            </p:grpSpPr>
            <p:sp>
              <p:nvSpPr>
                <p:cNvPr id="209" name="Arc 345"/>
                <p:cNvSpPr>
                  <a:spLocks/>
                </p:cNvSpPr>
                <p:nvPr/>
              </p:nvSpPr>
              <p:spPr bwMode="auto">
                <a:xfrm>
                  <a:off x="1976"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 name="Arc 346"/>
                <p:cNvSpPr>
                  <a:spLocks/>
                </p:cNvSpPr>
                <p:nvPr/>
              </p:nvSpPr>
              <p:spPr bwMode="auto">
                <a:xfrm>
                  <a:off x="1938"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2" name="Group 347"/>
              <p:cNvGrpSpPr>
                <a:grpSpLocks/>
              </p:cNvGrpSpPr>
              <p:nvPr/>
            </p:nvGrpSpPr>
            <p:grpSpPr bwMode="auto">
              <a:xfrm>
                <a:off x="2009" y="1475"/>
                <a:ext cx="77" cy="32"/>
                <a:chOff x="2009" y="1475"/>
                <a:chExt cx="77" cy="32"/>
              </a:xfrm>
            </p:grpSpPr>
            <p:sp>
              <p:nvSpPr>
                <p:cNvPr id="207" name="Arc 348"/>
                <p:cNvSpPr>
                  <a:spLocks/>
                </p:cNvSpPr>
                <p:nvPr/>
              </p:nvSpPr>
              <p:spPr bwMode="auto">
                <a:xfrm>
                  <a:off x="2047"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8" name="Arc 349"/>
                <p:cNvSpPr>
                  <a:spLocks/>
                </p:cNvSpPr>
                <p:nvPr/>
              </p:nvSpPr>
              <p:spPr bwMode="auto">
                <a:xfrm>
                  <a:off x="2009"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3" name="Group 350"/>
              <p:cNvGrpSpPr>
                <a:grpSpLocks/>
              </p:cNvGrpSpPr>
              <p:nvPr/>
            </p:nvGrpSpPr>
            <p:grpSpPr bwMode="auto">
              <a:xfrm>
                <a:off x="2085" y="1440"/>
                <a:ext cx="77" cy="32"/>
                <a:chOff x="2085" y="1440"/>
                <a:chExt cx="77" cy="32"/>
              </a:xfrm>
            </p:grpSpPr>
            <p:sp>
              <p:nvSpPr>
                <p:cNvPr id="205" name="Arc 351"/>
                <p:cNvSpPr>
                  <a:spLocks/>
                </p:cNvSpPr>
                <p:nvPr/>
              </p:nvSpPr>
              <p:spPr bwMode="auto">
                <a:xfrm>
                  <a:off x="212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6" name="Arc 352"/>
                <p:cNvSpPr>
                  <a:spLocks/>
                </p:cNvSpPr>
                <p:nvPr/>
              </p:nvSpPr>
              <p:spPr bwMode="auto">
                <a:xfrm>
                  <a:off x="208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4" name="Group 353"/>
              <p:cNvGrpSpPr>
                <a:grpSpLocks/>
              </p:cNvGrpSpPr>
              <p:nvPr/>
            </p:nvGrpSpPr>
            <p:grpSpPr bwMode="auto">
              <a:xfrm>
                <a:off x="2156" y="1472"/>
                <a:ext cx="77" cy="32"/>
                <a:chOff x="2156" y="1472"/>
                <a:chExt cx="77" cy="32"/>
              </a:xfrm>
            </p:grpSpPr>
            <p:sp>
              <p:nvSpPr>
                <p:cNvPr id="203" name="Arc 354"/>
                <p:cNvSpPr>
                  <a:spLocks/>
                </p:cNvSpPr>
                <p:nvPr/>
              </p:nvSpPr>
              <p:spPr bwMode="auto">
                <a:xfrm>
                  <a:off x="219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4" name="Arc 355"/>
                <p:cNvSpPr>
                  <a:spLocks/>
                </p:cNvSpPr>
                <p:nvPr/>
              </p:nvSpPr>
              <p:spPr bwMode="auto">
                <a:xfrm>
                  <a:off x="215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5" name="Group 356"/>
              <p:cNvGrpSpPr>
                <a:grpSpLocks/>
              </p:cNvGrpSpPr>
              <p:nvPr/>
            </p:nvGrpSpPr>
            <p:grpSpPr bwMode="auto">
              <a:xfrm>
                <a:off x="2235" y="1440"/>
                <a:ext cx="77" cy="32"/>
                <a:chOff x="2235" y="1440"/>
                <a:chExt cx="77" cy="32"/>
              </a:xfrm>
            </p:grpSpPr>
            <p:sp>
              <p:nvSpPr>
                <p:cNvPr id="201" name="Arc 357"/>
                <p:cNvSpPr>
                  <a:spLocks/>
                </p:cNvSpPr>
                <p:nvPr/>
              </p:nvSpPr>
              <p:spPr bwMode="auto">
                <a:xfrm>
                  <a:off x="227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2" name="Arc 358"/>
                <p:cNvSpPr>
                  <a:spLocks/>
                </p:cNvSpPr>
                <p:nvPr/>
              </p:nvSpPr>
              <p:spPr bwMode="auto">
                <a:xfrm>
                  <a:off x="223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6" name="Group 359"/>
              <p:cNvGrpSpPr>
                <a:grpSpLocks/>
              </p:cNvGrpSpPr>
              <p:nvPr/>
            </p:nvGrpSpPr>
            <p:grpSpPr bwMode="auto">
              <a:xfrm>
                <a:off x="2306" y="1472"/>
                <a:ext cx="77" cy="32"/>
                <a:chOff x="2306" y="1472"/>
                <a:chExt cx="77" cy="32"/>
              </a:xfrm>
            </p:grpSpPr>
            <p:sp>
              <p:nvSpPr>
                <p:cNvPr id="199" name="Arc 360"/>
                <p:cNvSpPr>
                  <a:spLocks/>
                </p:cNvSpPr>
                <p:nvPr/>
              </p:nvSpPr>
              <p:spPr bwMode="auto">
                <a:xfrm>
                  <a:off x="234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0" name="Arc 361"/>
                <p:cNvSpPr>
                  <a:spLocks/>
                </p:cNvSpPr>
                <p:nvPr/>
              </p:nvSpPr>
              <p:spPr bwMode="auto">
                <a:xfrm>
                  <a:off x="230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7" name="Group 362"/>
              <p:cNvGrpSpPr>
                <a:grpSpLocks/>
              </p:cNvGrpSpPr>
              <p:nvPr/>
            </p:nvGrpSpPr>
            <p:grpSpPr bwMode="auto">
              <a:xfrm>
                <a:off x="2382" y="1437"/>
                <a:ext cx="77" cy="32"/>
                <a:chOff x="2382" y="1437"/>
                <a:chExt cx="77" cy="32"/>
              </a:xfrm>
            </p:grpSpPr>
            <p:sp>
              <p:nvSpPr>
                <p:cNvPr id="197" name="Arc 363"/>
                <p:cNvSpPr>
                  <a:spLocks/>
                </p:cNvSpPr>
                <p:nvPr/>
              </p:nvSpPr>
              <p:spPr bwMode="auto">
                <a:xfrm>
                  <a:off x="2420"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8" name="Arc 364"/>
                <p:cNvSpPr>
                  <a:spLocks/>
                </p:cNvSpPr>
                <p:nvPr/>
              </p:nvSpPr>
              <p:spPr bwMode="auto">
                <a:xfrm>
                  <a:off x="2382"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8" name="Group 365"/>
              <p:cNvGrpSpPr>
                <a:grpSpLocks/>
              </p:cNvGrpSpPr>
              <p:nvPr/>
            </p:nvGrpSpPr>
            <p:grpSpPr bwMode="auto">
              <a:xfrm>
                <a:off x="2453" y="1469"/>
                <a:ext cx="77" cy="32"/>
                <a:chOff x="2453" y="1469"/>
                <a:chExt cx="77" cy="32"/>
              </a:xfrm>
            </p:grpSpPr>
            <p:sp>
              <p:nvSpPr>
                <p:cNvPr id="195" name="Arc 366"/>
                <p:cNvSpPr>
                  <a:spLocks/>
                </p:cNvSpPr>
                <p:nvPr/>
              </p:nvSpPr>
              <p:spPr bwMode="auto">
                <a:xfrm>
                  <a:off x="2491"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6" name="Arc 367"/>
                <p:cNvSpPr>
                  <a:spLocks/>
                </p:cNvSpPr>
                <p:nvPr/>
              </p:nvSpPr>
              <p:spPr bwMode="auto">
                <a:xfrm>
                  <a:off x="2453"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9" name="Group 368"/>
              <p:cNvGrpSpPr>
                <a:grpSpLocks/>
              </p:cNvGrpSpPr>
              <p:nvPr/>
            </p:nvGrpSpPr>
            <p:grpSpPr bwMode="auto">
              <a:xfrm>
                <a:off x="2529" y="1434"/>
                <a:ext cx="77" cy="32"/>
                <a:chOff x="2529" y="1434"/>
                <a:chExt cx="77" cy="32"/>
              </a:xfrm>
            </p:grpSpPr>
            <p:sp>
              <p:nvSpPr>
                <p:cNvPr id="193" name="Arc 369"/>
                <p:cNvSpPr>
                  <a:spLocks/>
                </p:cNvSpPr>
                <p:nvPr/>
              </p:nvSpPr>
              <p:spPr bwMode="auto">
                <a:xfrm>
                  <a:off x="2567"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4" name="Arc 370"/>
                <p:cNvSpPr>
                  <a:spLocks/>
                </p:cNvSpPr>
                <p:nvPr/>
              </p:nvSpPr>
              <p:spPr bwMode="auto">
                <a:xfrm>
                  <a:off x="2529"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90" name="Group 371"/>
              <p:cNvGrpSpPr>
                <a:grpSpLocks/>
              </p:cNvGrpSpPr>
              <p:nvPr/>
            </p:nvGrpSpPr>
            <p:grpSpPr bwMode="auto">
              <a:xfrm>
                <a:off x="2600" y="1466"/>
                <a:ext cx="77" cy="32"/>
                <a:chOff x="2600" y="1466"/>
                <a:chExt cx="77" cy="32"/>
              </a:xfrm>
            </p:grpSpPr>
            <p:sp>
              <p:nvSpPr>
                <p:cNvPr id="191" name="Arc 372"/>
                <p:cNvSpPr>
                  <a:spLocks/>
                </p:cNvSpPr>
                <p:nvPr/>
              </p:nvSpPr>
              <p:spPr bwMode="auto">
                <a:xfrm>
                  <a:off x="2638"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2" name="Arc 373"/>
                <p:cNvSpPr>
                  <a:spLocks/>
                </p:cNvSpPr>
                <p:nvPr/>
              </p:nvSpPr>
              <p:spPr bwMode="auto">
                <a:xfrm>
                  <a:off x="2600"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40" name="Group 374"/>
            <p:cNvGrpSpPr>
              <a:grpSpLocks/>
            </p:cNvGrpSpPr>
            <p:nvPr/>
          </p:nvGrpSpPr>
          <p:grpSpPr bwMode="auto">
            <a:xfrm>
              <a:off x="530" y="3493"/>
              <a:ext cx="77" cy="32"/>
              <a:chOff x="518" y="1478"/>
              <a:chExt cx="77" cy="32"/>
            </a:xfrm>
          </p:grpSpPr>
          <p:sp>
            <p:nvSpPr>
              <p:cNvPr id="177" name="Arc 375"/>
              <p:cNvSpPr>
                <a:spLocks/>
              </p:cNvSpPr>
              <p:nvPr/>
            </p:nvSpPr>
            <p:spPr bwMode="auto">
              <a:xfrm>
                <a:off x="556"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8" name="Arc 376"/>
              <p:cNvSpPr>
                <a:spLocks/>
              </p:cNvSpPr>
              <p:nvPr/>
            </p:nvSpPr>
            <p:spPr bwMode="auto">
              <a:xfrm>
                <a:off x="518"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1" name="Group 377"/>
            <p:cNvGrpSpPr>
              <a:grpSpLocks/>
            </p:cNvGrpSpPr>
            <p:nvPr/>
          </p:nvGrpSpPr>
          <p:grpSpPr bwMode="auto">
            <a:xfrm>
              <a:off x="606" y="3458"/>
              <a:ext cx="77" cy="32"/>
              <a:chOff x="594" y="1443"/>
              <a:chExt cx="77" cy="32"/>
            </a:xfrm>
          </p:grpSpPr>
          <p:sp>
            <p:nvSpPr>
              <p:cNvPr id="175" name="Arc 378"/>
              <p:cNvSpPr>
                <a:spLocks/>
              </p:cNvSpPr>
              <p:nvPr/>
            </p:nvSpPr>
            <p:spPr bwMode="auto">
              <a:xfrm>
                <a:off x="632"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6" name="Arc 379"/>
              <p:cNvSpPr>
                <a:spLocks/>
              </p:cNvSpPr>
              <p:nvPr/>
            </p:nvSpPr>
            <p:spPr bwMode="auto">
              <a:xfrm>
                <a:off x="594"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2" name="Group 380"/>
            <p:cNvGrpSpPr>
              <a:grpSpLocks/>
            </p:cNvGrpSpPr>
            <p:nvPr/>
          </p:nvGrpSpPr>
          <p:grpSpPr bwMode="auto">
            <a:xfrm>
              <a:off x="677" y="3490"/>
              <a:ext cx="77" cy="32"/>
              <a:chOff x="665" y="1475"/>
              <a:chExt cx="77" cy="32"/>
            </a:xfrm>
          </p:grpSpPr>
          <p:sp>
            <p:nvSpPr>
              <p:cNvPr id="173" name="Arc 381"/>
              <p:cNvSpPr>
                <a:spLocks/>
              </p:cNvSpPr>
              <p:nvPr/>
            </p:nvSpPr>
            <p:spPr bwMode="auto">
              <a:xfrm>
                <a:off x="703"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4" name="Arc 382"/>
              <p:cNvSpPr>
                <a:spLocks/>
              </p:cNvSpPr>
              <p:nvPr/>
            </p:nvSpPr>
            <p:spPr bwMode="auto">
              <a:xfrm>
                <a:off x="665"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3" name="Group 383"/>
            <p:cNvGrpSpPr>
              <a:grpSpLocks/>
            </p:cNvGrpSpPr>
            <p:nvPr/>
          </p:nvGrpSpPr>
          <p:grpSpPr bwMode="auto">
            <a:xfrm>
              <a:off x="753" y="3455"/>
              <a:ext cx="77" cy="32"/>
              <a:chOff x="741" y="1440"/>
              <a:chExt cx="77" cy="32"/>
            </a:xfrm>
          </p:grpSpPr>
          <p:sp>
            <p:nvSpPr>
              <p:cNvPr id="171" name="Arc 384"/>
              <p:cNvSpPr>
                <a:spLocks/>
              </p:cNvSpPr>
              <p:nvPr/>
            </p:nvSpPr>
            <p:spPr bwMode="auto">
              <a:xfrm>
                <a:off x="77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2" name="Arc 385"/>
              <p:cNvSpPr>
                <a:spLocks/>
              </p:cNvSpPr>
              <p:nvPr/>
            </p:nvSpPr>
            <p:spPr bwMode="auto">
              <a:xfrm>
                <a:off x="74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4" name="Group 386"/>
            <p:cNvGrpSpPr>
              <a:grpSpLocks/>
            </p:cNvGrpSpPr>
            <p:nvPr/>
          </p:nvGrpSpPr>
          <p:grpSpPr bwMode="auto">
            <a:xfrm>
              <a:off x="824" y="3487"/>
              <a:ext cx="77" cy="32"/>
              <a:chOff x="812" y="1472"/>
              <a:chExt cx="77" cy="32"/>
            </a:xfrm>
          </p:grpSpPr>
          <p:sp>
            <p:nvSpPr>
              <p:cNvPr id="169" name="Arc 387"/>
              <p:cNvSpPr>
                <a:spLocks/>
              </p:cNvSpPr>
              <p:nvPr/>
            </p:nvSpPr>
            <p:spPr bwMode="auto">
              <a:xfrm>
                <a:off x="85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 name="Arc 388"/>
              <p:cNvSpPr>
                <a:spLocks/>
              </p:cNvSpPr>
              <p:nvPr/>
            </p:nvSpPr>
            <p:spPr bwMode="auto">
              <a:xfrm>
                <a:off x="81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5" name="Group 389"/>
            <p:cNvGrpSpPr>
              <a:grpSpLocks/>
            </p:cNvGrpSpPr>
            <p:nvPr/>
          </p:nvGrpSpPr>
          <p:grpSpPr bwMode="auto">
            <a:xfrm>
              <a:off x="903" y="3455"/>
              <a:ext cx="77" cy="32"/>
              <a:chOff x="891" y="1440"/>
              <a:chExt cx="77" cy="32"/>
            </a:xfrm>
          </p:grpSpPr>
          <p:sp>
            <p:nvSpPr>
              <p:cNvPr id="167" name="Arc 390"/>
              <p:cNvSpPr>
                <a:spLocks/>
              </p:cNvSpPr>
              <p:nvPr/>
            </p:nvSpPr>
            <p:spPr bwMode="auto">
              <a:xfrm>
                <a:off x="92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8" name="Arc 391"/>
              <p:cNvSpPr>
                <a:spLocks/>
              </p:cNvSpPr>
              <p:nvPr/>
            </p:nvSpPr>
            <p:spPr bwMode="auto">
              <a:xfrm>
                <a:off x="89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6" name="Group 392"/>
            <p:cNvGrpSpPr>
              <a:grpSpLocks/>
            </p:cNvGrpSpPr>
            <p:nvPr/>
          </p:nvGrpSpPr>
          <p:grpSpPr bwMode="auto">
            <a:xfrm>
              <a:off x="974" y="3487"/>
              <a:ext cx="77" cy="32"/>
              <a:chOff x="962" y="1472"/>
              <a:chExt cx="77" cy="32"/>
            </a:xfrm>
          </p:grpSpPr>
          <p:sp>
            <p:nvSpPr>
              <p:cNvPr id="165" name="Arc 393"/>
              <p:cNvSpPr>
                <a:spLocks/>
              </p:cNvSpPr>
              <p:nvPr/>
            </p:nvSpPr>
            <p:spPr bwMode="auto">
              <a:xfrm>
                <a:off x="100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6" name="Arc 394"/>
              <p:cNvSpPr>
                <a:spLocks/>
              </p:cNvSpPr>
              <p:nvPr/>
            </p:nvSpPr>
            <p:spPr bwMode="auto">
              <a:xfrm>
                <a:off x="96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7" name="Group 395"/>
            <p:cNvGrpSpPr>
              <a:grpSpLocks/>
            </p:cNvGrpSpPr>
            <p:nvPr/>
          </p:nvGrpSpPr>
          <p:grpSpPr bwMode="auto">
            <a:xfrm>
              <a:off x="1050" y="3452"/>
              <a:ext cx="77" cy="32"/>
              <a:chOff x="1038" y="1437"/>
              <a:chExt cx="77" cy="32"/>
            </a:xfrm>
          </p:grpSpPr>
          <p:sp>
            <p:nvSpPr>
              <p:cNvPr id="163" name="Arc 396"/>
              <p:cNvSpPr>
                <a:spLocks/>
              </p:cNvSpPr>
              <p:nvPr/>
            </p:nvSpPr>
            <p:spPr bwMode="auto">
              <a:xfrm>
                <a:off x="1076"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 name="Arc 397"/>
              <p:cNvSpPr>
                <a:spLocks/>
              </p:cNvSpPr>
              <p:nvPr/>
            </p:nvSpPr>
            <p:spPr bwMode="auto">
              <a:xfrm>
                <a:off x="1038"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8" name="Group 398"/>
            <p:cNvGrpSpPr>
              <a:grpSpLocks/>
            </p:cNvGrpSpPr>
            <p:nvPr/>
          </p:nvGrpSpPr>
          <p:grpSpPr bwMode="auto">
            <a:xfrm>
              <a:off x="1121" y="3484"/>
              <a:ext cx="77" cy="32"/>
              <a:chOff x="1109" y="1469"/>
              <a:chExt cx="77" cy="32"/>
            </a:xfrm>
          </p:grpSpPr>
          <p:sp>
            <p:nvSpPr>
              <p:cNvPr id="161" name="Arc 399"/>
              <p:cNvSpPr>
                <a:spLocks/>
              </p:cNvSpPr>
              <p:nvPr/>
            </p:nvSpPr>
            <p:spPr bwMode="auto">
              <a:xfrm>
                <a:off x="1147"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 name="Arc 400"/>
              <p:cNvSpPr>
                <a:spLocks/>
              </p:cNvSpPr>
              <p:nvPr/>
            </p:nvSpPr>
            <p:spPr bwMode="auto">
              <a:xfrm>
                <a:off x="1109"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9" name="Group 401"/>
            <p:cNvGrpSpPr>
              <a:grpSpLocks/>
            </p:cNvGrpSpPr>
            <p:nvPr/>
          </p:nvGrpSpPr>
          <p:grpSpPr bwMode="auto">
            <a:xfrm>
              <a:off x="1197" y="3449"/>
              <a:ext cx="77" cy="32"/>
              <a:chOff x="1185" y="1434"/>
              <a:chExt cx="77" cy="32"/>
            </a:xfrm>
          </p:grpSpPr>
          <p:sp>
            <p:nvSpPr>
              <p:cNvPr id="159" name="Arc 402"/>
              <p:cNvSpPr>
                <a:spLocks/>
              </p:cNvSpPr>
              <p:nvPr/>
            </p:nvSpPr>
            <p:spPr bwMode="auto">
              <a:xfrm>
                <a:off x="1223"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 name="Arc 403"/>
              <p:cNvSpPr>
                <a:spLocks/>
              </p:cNvSpPr>
              <p:nvPr/>
            </p:nvSpPr>
            <p:spPr bwMode="auto">
              <a:xfrm>
                <a:off x="1185"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0" name="Group 404"/>
            <p:cNvGrpSpPr>
              <a:grpSpLocks/>
            </p:cNvGrpSpPr>
            <p:nvPr/>
          </p:nvGrpSpPr>
          <p:grpSpPr bwMode="auto">
            <a:xfrm>
              <a:off x="1268" y="3481"/>
              <a:ext cx="77" cy="32"/>
              <a:chOff x="1256" y="1466"/>
              <a:chExt cx="77" cy="32"/>
            </a:xfrm>
          </p:grpSpPr>
          <p:sp>
            <p:nvSpPr>
              <p:cNvPr id="157" name="Arc 405"/>
              <p:cNvSpPr>
                <a:spLocks/>
              </p:cNvSpPr>
              <p:nvPr/>
            </p:nvSpPr>
            <p:spPr bwMode="auto">
              <a:xfrm>
                <a:off x="1294"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8" name="Arc 406"/>
              <p:cNvSpPr>
                <a:spLocks/>
              </p:cNvSpPr>
              <p:nvPr/>
            </p:nvSpPr>
            <p:spPr bwMode="auto">
              <a:xfrm>
                <a:off x="1256"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1" name="Rectangle 407"/>
            <p:cNvSpPr>
              <a:spLocks noChangeArrowheads="1"/>
            </p:cNvSpPr>
            <p:nvPr/>
          </p:nvSpPr>
          <p:spPr bwMode="auto">
            <a:xfrm>
              <a:off x="4578" y="3264"/>
              <a:ext cx="1119"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2400" b="1" i="1">
                  <a:effectLst>
                    <a:outerShdw blurRad="38100" dist="38100" dir="2700000" algn="tl">
                      <a:srgbClr val="000000"/>
                    </a:outerShdw>
                  </a:effectLst>
                  <a:latin typeface="Arial" panose="020B0604020202020204" pitchFamily="34" charset="0"/>
                </a:rPr>
                <a:t>Image </a:t>
              </a:r>
              <a:br>
                <a:rPr lang="en-US" altLang="fr-FR" sz="2400" b="1" i="1">
                  <a:effectLst>
                    <a:outerShdw blurRad="38100" dist="38100" dir="2700000" algn="tl">
                      <a:srgbClr val="000000"/>
                    </a:outerShdw>
                  </a:effectLst>
                  <a:latin typeface="Arial" panose="020B0604020202020204" pitchFamily="34" charset="0"/>
                </a:rPr>
              </a:br>
              <a:r>
                <a:rPr lang="en-US" altLang="fr-FR" sz="2400" b="1" i="1">
                  <a:effectLst>
                    <a:outerShdw blurRad="38100" dist="38100" dir="2700000" algn="tl">
                      <a:srgbClr val="000000"/>
                    </a:outerShdw>
                  </a:effectLst>
                  <a:latin typeface="Arial" panose="020B0604020202020204" pitchFamily="34" charset="0"/>
                </a:rPr>
                <a:t>Numérique</a:t>
              </a:r>
            </a:p>
          </p:txBody>
        </p:sp>
        <p:sp>
          <p:nvSpPr>
            <p:cNvPr id="152" name="Oval 408"/>
            <p:cNvSpPr>
              <a:spLocks noChangeArrowheads="1"/>
            </p:cNvSpPr>
            <p:nvPr/>
          </p:nvSpPr>
          <p:spPr bwMode="auto">
            <a:xfrm>
              <a:off x="118" y="3310"/>
              <a:ext cx="346" cy="346"/>
            </a:xfrm>
            <a:prstGeom prst="ellipse">
              <a:avLst/>
            </a:prstGeom>
            <a:solidFill>
              <a:srgbClr val="FF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chemeClr val="bg1"/>
                  </a:solidFill>
                  <a:effectLst>
                    <a:outerShdw blurRad="38100" dist="38100" dir="2700000" algn="tl">
                      <a:srgbClr val="000000"/>
                    </a:outerShdw>
                  </a:effectLst>
                  <a:latin typeface="Arial" panose="020B0604020202020204" pitchFamily="34" charset="0"/>
                </a:rPr>
                <a:t>Tube</a:t>
              </a:r>
              <a:endParaRPr lang="en-US" altLang="fr-FR" sz="1200" b="1">
                <a:solidFill>
                  <a:schemeClr val="bg1"/>
                </a:solidFill>
                <a:effectLst>
                  <a:outerShdw blurRad="38100" dist="38100" dir="2700000" algn="tl">
                    <a:srgbClr val="000000"/>
                  </a:outerShdw>
                </a:effectLst>
                <a:latin typeface="Arial" panose="020B0604020202020204" pitchFamily="34" charset="0"/>
              </a:endParaRPr>
            </a:p>
          </p:txBody>
        </p:sp>
        <p:sp>
          <p:nvSpPr>
            <p:cNvPr id="153" name="Rectangle 409"/>
            <p:cNvSpPr>
              <a:spLocks noChangeArrowheads="1"/>
            </p:cNvSpPr>
            <p:nvPr/>
          </p:nvSpPr>
          <p:spPr bwMode="auto">
            <a:xfrm>
              <a:off x="1779" y="3242"/>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00"/>
                  </a:solidFill>
                  <a:effectLst>
                    <a:outerShdw blurRad="38100" dist="38100" dir="2700000" algn="tl">
                      <a:srgbClr val="000000"/>
                    </a:outerShdw>
                  </a:effectLst>
                  <a:latin typeface="Arial" panose="020B0604020202020204" pitchFamily="34" charset="0"/>
                </a:rPr>
                <a:t>Rayons X</a:t>
              </a:r>
            </a:p>
          </p:txBody>
        </p:sp>
        <p:sp>
          <p:nvSpPr>
            <p:cNvPr id="154" name="Line 416"/>
            <p:cNvSpPr>
              <a:spLocks noChangeShapeType="1"/>
            </p:cNvSpPr>
            <p:nvPr/>
          </p:nvSpPr>
          <p:spPr bwMode="auto">
            <a:xfrm>
              <a:off x="3752" y="3514"/>
              <a:ext cx="159" cy="0"/>
            </a:xfrm>
            <a:prstGeom prst="line">
              <a:avLst/>
            </a:prstGeom>
            <a:noFill/>
            <a:ln w="28575" cap="rnd">
              <a:solidFill>
                <a:schemeClr val="hlink"/>
              </a:solidFill>
              <a:prstDash val="sysDot"/>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5" name="Line 417"/>
            <p:cNvSpPr>
              <a:spLocks noChangeShapeType="1"/>
            </p:cNvSpPr>
            <p:nvPr/>
          </p:nvSpPr>
          <p:spPr bwMode="auto">
            <a:xfrm>
              <a:off x="2893" y="3498"/>
              <a:ext cx="758" cy="0"/>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6" name="Line 418"/>
            <p:cNvSpPr>
              <a:spLocks noChangeShapeType="1"/>
            </p:cNvSpPr>
            <p:nvPr/>
          </p:nvSpPr>
          <p:spPr bwMode="auto">
            <a:xfrm>
              <a:off x="2721" y="3498"/>
              <a:ext cx="159" cy="0"/>
            </a:xfrm>
            <a:prstGeom prst="line">
              <a:avLst/>
            </a:prstGeom>
            <a:noFill/>
            <a:ln w="28575" cap="rnd">
              <a:solidFill>
                <a:schemeClr val="hlink"/>
              </a:solidFill>
              <a:prstDash val="sysDot"/>
              <a:round/>
              <a:headEnd type="none" w="sm" len="sm"/>
              <a:tailEnd type="non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6" name="Titre 4"/>
          <p:cNvSpPr>
            <a:spLocks noGrp="1"/>
          </p:cNvSpPr>
          <p:nvPr>
            <p:ph type="title"/>
          </p:nvPr>
        </p:nvSpPr>
        <p:spPr>
          <a:xfrm>
            <a:off x="1522413" y="381000"/>
            <a:ext cx="9144001" cy="1371600"/>
          </a:xfrm>
        </p:spPr>
        <p:txBody>
          <a:bodyPr/>
          <a:lstStyle/>
          <a:p>
            <a:r>
              <a:rPr lang="fr-FR" dirty="0"/>
              <a:t>ERLM - Numérisation</a:t>
            </a:r>
          </a:p>
        </p:txBody>
      </p:sp>
      <p:sp>
        <p:nvSpPr>
          <p:cNvPr id="89" name="Espace réservé du contenu 2"/>
          <p:cNvSpPr>
            <a:spLocks noGrp="1"/>
          </p:cNvSpPr>
          <p:nvPr>
            <p:ph idx="1"/>
          </p:nvPr>
        </p:nvSpPr>
        <p:spPr>
          <a:xfrm>
            <a:off x="1522413" y="4070499"/>
            <a:ext cx="9134391" cy="2526853"/>
          </a:xfrm>
        </p:spPr>
        <p:txBody>
          <a:bodyPr>
            <a:normAutofit lnSpcReduction="10000"/>
          </a:bodyPr>
          <a:lstStyle/>
          <a:p>
            <a:pPr algn="just"/>
            <a:r>
              <a:rPr lang="fr-FR" dirty="0"/>
              <a:t>Plaques ayant plusieurs noms pour les désigner :</a:t>
            </a:r>
          </a:p>
          <a:p>
            <a:pPr lvl="1" algn="just"/>
            <a:r>
              <a:rPr lang="fr-FR" dirty="0"/>
              <a:t>ERLM</a:t>
            </a:r>
          </a:p>
          <a:p>
            <a:pPr lvl="1" algn="just"/>
            <a:r>
              <a:rPr lang="fr-FR" dirty="0"/>
              <a:t>Ecran Radio-Luminescent à Mémoire</a:t>
            </a:r>
          </a:p>
          <a:p>
            <a:pPr lvl="1" algn="just"/>
            <a:r>
              <a:rPr lang="fr-FR" dirty="0"/>
              <a:t>Plaques </a:t>
            </a:r>
            <a:r>
              <a:rPr lang="fr-FR" dirty="0" err="1"/>
              <a:t>photostimulables</a:t>
            </a:r>
            <a:endParaRPr lang="fr-FR" dirty="0"/>
          </a:p>
          <a:p>
            <a:pPr lvl="1" algn="just"/>
            <a:r>
              <a:rPr lang="fr-FR" dirty="0"/>
              <a:t>Plaques </a:t>
            </a:r>
            <a:r>
              <a:rPr lang="fr-FR" dirty="0" err="1"/>
              <a:t>phospho</a:t>
            </a:r>
            <a:r>
              <a:rPr lang="fr-FR" dirty="0"/>
              <a:t>-luminescentes</a:t>
            </a:r>
          </a:p>
          <a:p>
            <a:pPr lvl="1" algn="just"/>
            <a:r>
              <a:rPr lang="fr-FR" dirty="0"/>
              <a:t>Plaques CR</a:t>
            </a:r>
          </a:p>
          <a:p>
            <a:pPr algn="just"/>
            <a:endParaRPr lang="fr-FR" dirty="0"/>
          </a:p>
        </p:txBody>
      </p:sp>
    </p:spTree>
    <p:extLst>
      <p:ext uri="{BB962C8B-B14F-4D97-AF65-F5344CB8AC3E}">
        <p14:creationId xmlns:p14="http://schemas.microsoft.com/office/powerpoint/2010/main" val="384668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sp>
        <p:nvSpPr>
          <p:cNvPr id="2" name="Espace réservé du contenu 1"/>
          <p:cNvSpPr>
            <a:spLocks noGrp="1"/>
          </p:cNvSpPr>
          <p:nvPr>
            <p:ph idx="1"/>
          </p:nvPr>
        </p:nvSpPr>
        <p:spPr/>
        <p:txBody>
          <a:bodyPr/>
          <a:lstStyle/>
          <a:p>
            <a:pPr algn="just"/>
            <a:r>
              <a:rPr lang="fr-FR" dirty="0"/>
              <a:t>Qu’est ce qui change</a:t>
            </a:r>
          </a:p>
          <a:p>
            <a:pPr lvl="1" algn="just"/>
            <a:r>
              <a:rPr lang="fr-FR" dirty="0"/>
              <a:t>L’installation de radiologie reste la même, aucune modification n’est à apporter</a:t>
            </a:r>
          </a:p>
          <a:p>
            <a:pPr lvl="1" algn="just"/>
            <a:r>
              <a:rPr lang="fr-FR" dirty="0"/>
              <a:t>Les cassettes et les films sont remplacées mais sont parfaitement compatibles avec le porte cassette de la table de radiologie</a:t>
            </a:r>
          </a:p>
          <a:p>
            <a:pPr lvl="1" algn="just"/>
            <a:r>
              <a:rPr lang="fr-FR" dirty="0"/>
              <a:t>Suppression des développeuses humides, qui sont remplacées par des développeuses à sec</a:t>
            </a:r>
          </a:p>
          <a:p>
            <a:pPr lvl="1" algn="just"/>
            <a:r>
              <a:rPr lang="fr-FR" dirty="0"/>
              <a:t>Disparition de la chimie, des films argentiques, de la pollution</a:t>
            </a:r>
          </a:p>
          <a:p>
            <a:pPr lvl="1" algn="just"/>
            <a:r>
              <a:rPr lang="fr-FR" dirty="0"/>
              <a:t>Baisse des coûts des clichés, du nombre de pannes</a:t>
            </a:r>
          </a:p>
          <a:p>
            <a:pPr lvl="1" algn="just"/>
            <a:r>
              <a:rPr lang="fr-FR" dirty="0"/>
              <a:t>Fonctionnement parfaitement propre</a:t>
            </a:r>
          </a:p>
        </p:txBody>
      </p:sp>
    </p:spTree>
    <p:extLst>
      <p:ext uri="{BB962C8B-B14F-4D97-AF65-F5344CB8AC3E}">
        <p14:creationId xmlns:p14="http://schemas.microsoft.com/office/powerpoint/2010/main" val="335075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pic>
        <p:nvPicPr>
          <p:cNvPr id="6" name="Picture 10" descr="casette erl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6019" y="2063658"/>
            <a:ext cx="2803649" cy="17973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2" descr="CR%2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2644" y="1879947"/>
            <a:ext cx="3405684" cy="45373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rlm couch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341884" y="4005064"/>
            <a:ext cx="6533859" cy="2683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5542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sp>
        <p:nvSpPr>
          <p:cNvPr id="3" name="Espace réservé du contenu 2"/>
          <p:cNvSpPr>
            <a:spLocks noGrp="1"/>
          </p:cNvSpPr>
          <p:nvPr>
            <p:ph idx="1"/>
          </p:nvPr>
        </p:nvSpPr>
        <p:spPr/>
        <p:txBody>
          <a:bodyPr/>
          <a:lstStyle/>
          <a:p>
            <a:pPr algn="just"/>
            <a:r>
              <a:rPr lang="fr-FR" dirty="0"/>
              <a:t>Tube de William CROOKES (1869)</a:t>
            </a:r>
          </a:p>
          <a:p>
            <a:pPr lvl="1" algn="just"/>
            <a:r>
              <a:rPr lang="fr-FR" dirty="0"/>
              <a:t>Rempli d’un gaz à basse pression</a:t>
            </a:r>
          </a:p>
          <a:p>
            <a:pPr lvl="1" algn="just"/>
            <a:r>
              <a:rPr lang="fr-FR" dirty="0"/>
              <a:t>Tension électrique élevée entre cathode et anode</a:t>
            </a:r>
          </a:p>
          <a:p>
            <a:pPr lvl="1" algn="just"/>
            <a:r>
              <a:rPr lang="fr-FR" dirty="0"/>
              <a:t>A la cathode, apparition d’un faisceau d’électrons se déplaçant en ligne droite (lueur bleue)</a:t>
            </a:r>
          </a:p>
          <a:p>
            <a:pPr lvl="1" algn="just"/>
            <a:r>
              <a:rPr lang="fr-FR" dirty="0"/>
              <a:t>A droite une pièce métallique (Croix Malte) est placée dans le tube et bloque une partie des électrons générant une ombre sur l’extrémité droite</a:t>
            </a:r>
          </a:p>
          <a:p>
            <a:pPr lvl="1" algn="just"/>
            <a:r>
              <a:rPr lang="fr-FR" dirty="0"/>
              <a:t>Les électrons, qui ne heurtent pas la croix, frappent l’extrémité du tube, en générant une lumière verte</a:t>
            </a:r>
          </a:p>
          <a:p>
            <a:pPr lvl="1" algn="just"/>
            <a:r>
              <a:rPr lang="fr-FR" dirty="0"/>
              <a:t>Apparition d’une lueur bleue également dans le coude où se trouve l’anode suite à la déviation des d’électrons</a:t>
            </a:r>
          </a:p>
        </p:txBody>
      </p:sp>
      <p:pic>
        <p:nvPicPr>
          <p:cNvPr id="4100" name="Picture 4" descr="https://upload.wikimedia.org/wikipedia/commons/4/4a/Crookes_tube-in_use-lateral_view-standing_cross_prPNr%C2%B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6740" y="980728"/>
            <a:ext cx="2972192" cy="222914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ise en évidence des rayons cathodiq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2554" y="420623"/>
            <a:ext cx="2772389" cy="2080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sp>
        <p:nvSpPr>
          <p:cNvPr id="2" name="Espace réservé du contenu 1"/>
          <p:cNvSpPr>
            <a:spLocks noGrp="1"/>
          </p:cNvSpPr>
          <p:nvPr>
            <p:ph idx="1"/>
          </p:nvPr>
        </p:nvSpPr>
        <p:spPr/>
        <p:txBody>
          <a:bodyPr>
            <a:normAutofit/>
          </a:bodyPr>
          <a:lstStyle/>
          <a:p>
            <a:pPr algn="just"/>
            <a:r>
              <a:rPr lang="fr-FR" dirty="0"/>
              <a:t>Fonctionnement d’un développement à sec</a:t>
            </a:r>
          </a:p>
          <a:p>
            <a:pPr lvl="1" algn="just"/>
            <a:r>
              <a:rPr lang="fr-FR" dirty="0"/>
              <a:t>L’ERLM est contenu dans une cassette radiologique</a:t>
            </a:r>
          </a:p>
          <a:p>
            <a:pPr lvl="1" algn="just"/>
            <a:r>
              <a:rPr lang="fr-FR" dirty="0"/>
              <a:t>La cassette est exposée aux rayons X</a:t>
            </a:r>
          </a:p>
          <a:p>
            <a:pPr lvl="1" algn="just"/>
            <a:r>
              <a:rPr lang="fr-FR" dirty="0"/>
              <a:t>Elle est ensuite insérée dans le lecteur de cassette ERLM</a:t>
            </a:r>
          </a:p>
          <a:p>
            <a:pPr lvl="1" algn="just"/>
            <a:r>
              <a:rPr lang="fr-FR" dirty="0"/>
              <a:t>La cassette est ouverte à l’intérieur du lecteur de cassette en l’absence totale de lumière</a:t>
            </a:r>
          </a:p>
          <a:p>
            <a:pPr lvl="1" algn="just"/>
            <a:r>
              <a:rPr lang="fr-FR" dirty="0"/>
              <a:t>Le film en est sorti, il est lu par le lecteur, puis effacé, et enfin remis dans la cassette qui est ensuite refermée</a:t>
            </a:r>
          </a:p>
          <a:p>
            <a:pPr lvl="1" algn="just"/>
            <a:r>
              <a:rPr lang="fr-FR" dirty="0"/>
              <a:t>La cassette ressort, contenant un film vierge, prête à être réutilisée</a:t>
            </a:r>
          </a:p>
          <a:p>
            <a:pPr lvl="1" algn="just"/>
            <a:r>
              <a:rPr lang="fr-FR" dirty="0"/>
              <a:t>Le film est donc réutilisable</a:t>
            </a:r>
          </a:p>
        </p:txBody>
      </p:sp>
    </p:spTree>
    <p:extLst>
      <p:ext uri="{BB962C8B-B14F-4D97-AF65-F5344CB8AC3E}">
        <p14:creationId xmlns:p14="http://schemas.microsoft.com/office/powerpoint/2010/main" val="147444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sp>
        <p:nvSpPr>
          <p:cNvPr id="2" name="Espace réservé du contenu 1"/>
          <p:cNvSpPr>
            <a:spLocks noGrp="1"/>
          </p:cNvSpPr>
          <p:nvPr>
            <p:ph idx="1"/>
          </p:nvPr>
        </p:nvSpPr>
        <p:spPr/>
        <p:txBody>
          <a:bodyPr>
            <a:normAutofit/>
          </a:bodyPr>
          <a:lstStyle/>
          <a:p>
            <a:r>
              <a:rPr lang="fr-FR" dirty="0"/>
              <a:t>Développement d’un ERLM</a:t>
            </a:r>
          </a:p>
        </p:txBody>
      </p:sp>
      <p:pic>
        <p:nvPicPr>
          <p:cNvPr id="3" name="Image 2"/>
          <p:cNvPicPr>
            <a:picLocks noChangeAspect="1"/>
          </p:cNvPicPr>
          <p:nvPr/>
        </p:nvPicPr>
        <p:blipFill>
          <a:blip r:embed="rId2"/>
          <a:stretch>
            <a:fillRect/>
          </a:stretch>
        </p:blipFill>
        <p:spPr>
          <a:xfrm>
            <a:off x="281948" y="2336327"/>
            <a:ext cx="5020376" cy="4296375"/>
          </a:xfrm>
          <a:prstGeom prst="rect">
            <a:avLst/>
          </a:prstGeom>
        </p:spPr>
      </p:pic>
      <p:pic>
        <p:nvPicPr>
          <p:cNvPr id="6" name="Image 5"/>
          <p:cNvPicPr>
            <a:picLocks noChangeAspect="1"/>
          </p:cNvPicPr>
          <p:nvPr/>
        </p:nvPicPr>
        <p:blipFill>
          <a:blip r:embed="rId3"/>
          <a:stretch>
            <a:fillRect/>
          </a:stretch>
        </p:blipFill>
        <p:spPr>
          <a:xfrm>
            <a:off x="5446340" y="1937859"/>
            <a:ext cx="3648584" cy="4715533"/>
          </a:xfrm>
          <a:prstGeom prst="rect">
            <a:avLst/>
          </a:prstGeom>
        </p:spPr>
      </p:pic>
      <p:pic>
        <p:nvPicPr>
          <p:cNvPr id="7" name="Image 6"/>
          <p:cNvPicPr>
            <a:picLocks noChangeAspect="1"/>
          </p:cNvPicPr>
          <p:nvPr/>
        </p:nvPicPr>
        <p:blipFill>
          <a:blip r:embed="rId4"/>
          <a:stretch>
            <a:fillRect/>
          </a:stretch>
        </p:blipFill>
        <p:spPr>
          <a:xfrm>
            <a:off x="9174196" y="2175859"/>
            <a:ext cx="2900089" cy="4133461"/>
          </a:xfrm>
          <a:prstGeom prst="rect">
            <a:avLst/>
          </a:prstGeom>
        </p:spPr>
      </p:pic>
    </p:spTree>
    <p:extLst>
      <p:ext uri="{BB962C8B-B14F-4D97-AF65-F5344CB8AC3E}">
        <p14:creationId xmlns:p14="http://schemas.microsoft.com/office/powerpoint/2010/main" val="250962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sp>
        <p:nvSpPr>
          <p:cNvPr id="2" name="Espace réservé du contenu 1"/>
          <p:cNvSpPr>
            <a:spLocks noGrp="1"/>
          </p:cNvSpPr>
          <p:nvPr>
            <p:ph idx="1"/>
          </p:nvPr>
        </p:nvSpPr>
        <p:spPr/>
        <p:txBody>
          <a:bodyPr>
            <a:normAutofit/>
          </a:bodyPr>
          <a:lstStyle/>
          <a:p>
            <a:pPr algn="just"/>
            <a:r>
              <a:rPr lang="fr-FR" dirty="0"/>
              <a:t>L’image latente est restituée par une photo stimulation, balayant la plaque ERLM par un laser de longueur d’onde bien précise (</a:t>
            </a:r>
            <a:r>
              <a:rPr lang="fr-FR" dirty="0" err="1"/>
              <a:t>HeNe</a:t>
            </a:r>
            <a:r>
              <a:rPr lang="fr-FR" dirty="0"/>
              <a:t> = 633nm)</a:t>
            </a:r>
          </a:p>
          <a:p>
            <a:pPr algn="just"/>
            <a:r>
              <a:rPr lang="fr-FR" dirty="0"/>
              <a:t>La libération de l’énergie sous forme de lumière secondaire est concentrée et conduite par un guide de lumière afin d’arriver jusqu’au capteur numérisant les photons lumineux</a:t>
            </a:r>
          </a:p>
          <a:p>
            <a:pPr algn="just"/>
            <a:r>
              <a:rPr lang="fr-FR" dirty="0"/>
              <a:t>La plaque est ensuite effacée grâce à l’utilisation d’une lumière très intense qui a pour but de décoller sous forme de photons lumineux toute l’information qui serait restée sur le film</a:t>
            </a:r>
          </a:p>
        </p:txBody>
      </p:sp>
    </p:spTree>
    <p:extLst>
      <p:ext uri="{BB962C8B-B14F-4D97-AF65-F5344CB8AC3E}">
        <p14:creationId xmlns:p14="http://schemas.microsoft.com/office/powerpoint/2010/main" val="1974968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a:t>
            </a:r>
          </a:p>
        </p:txBody>
      </p:sp>
      <p:pic>
        <p:nvPicPr>
          <p:cNvPr id="4" name="Image 3"/>
          <p:cNvPicPr>
            <a:picLocks noChangeAspect="1"/>
          </p:cNvPicPr>
          <p:nvPr/>
        </p:nvPicPr>
        <p:blipFill>
          <a:blip r:embed="rId2"/>
          <a:stretch>
            <a:fillRect/>
          </a:stretch>
        </p:blipFill>
        <p:spPr>
          <a:xfrm>
            <a:off x="3764744" y="1752600"/>
            <a:ext cx="4659338" cy="5153510"/>
          </a:xfrm>
          <a:prstGeom prst="rect">
            <a:avLst/>
          </a:prstGeom>
        </p:spPr>
      </p:pic>
    </p:spTree>
    <p:extLst>
      <p:ext uri="{BB962C8B-B14F-4D97-AF65-F5344CB8AC3E}">
        <p14:creationId xmlns:p14="http://schemas.microsoft.com/office/powerpoint/2010/main" val="64022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ERLM - Numérisation </a:t>
            </a:r>
          </a:p>
        </p:txBody>
      </p:sp>
      <p:sp>
        <p:nvSpPr>
          <p:cNvPr id="2" name="Espace réservé du contenu 1"/>
          <p:cNvSpPr>
            <a:spLocks noGrp="1"/>
          </p:cNvSpPr>
          <p:nvPr>
            <p:ph idx="1"/>
          </p:nvPr>
        </p:nvSpPr>
        <p:spPr/>
        <p:txBody>
          <a:bodyPr>
            <a:normAutofit/>
          </a:bodyPr>
          <a:lstStyle/>
          <a:p>
            <a:pPr algn="just"/>
            <a:r>
              <a:rPr lang="fr-FR" dirty="0"/>
              <a:t>En dehors du développement à sec, les ERLM ont de nombreux avantages par rapport au film argentique tels qu’une grande linéarité de leur courbe de transfert</a:t>
            </a:r>
          </a:p>
        </p:txBody>
      </p:sp>
      <p:grpSp>
        <p:nvGrpSpPr>
          <p:cNvPr id="61" name="Groupe 60"/>
          <p:cNvGrpSpPr/>
          <p:nvPr/>
        </p:nvGrpSpPr>
        <p:grpSpPr>
          <a:xfrm>
            <a:off x="1197868" y="2852936"/>
            <a:ext cx="9458936" cy="3933056"/>
            <a:chOff x="250825" y="1881188"/>
            <a:chExt cx="8569325" cy="4735512"/>
          </a:xfrm>
        </p:grpSpPr>
        <p:grpSp>
          <p:nvGrpSpPr>
            <p:cNvPr id="62" name="Group 73"/>
            <p:cNvGrpSpPr>
              <a:grpSpLocks/>
            </p:cNvGrpSpPr>
            <p:nvPr/>
          </p:nvGrpSpPr>
          <p:grpSpPr bwMode="auto">
            <a:xfrm>
              <a:off x="338138" y="2351088"/>
              <a:ext cx="4003675" cy="3930650"/>
              <a:chOff x="120" y="1280"/>
              <a:chExt cx="2616" cy="2404"/>
            </a:xfrm>
          </p:grpSpPr>
          <p:sp>
            <p:nvSpPr>
              <p:cNvPr id="120" name="Line 74"/>
              <p:cNvSpPr>
                <a:spLocks noChangeShapeType="1"/>
              </p:cNvSpPr>
              <p:nvPr/>
            </p:nvSpPr>
            <p:spPr bwMode="auto">
              <a:xfrm>
                <a:off x="528" y="1440"/>
                <a:ext cx="0" cy="2016"/>
              </a:xfrm>
              <a:prstGeom prst="line">
                <a:avLst/>
              </a:prstGeom>
              <a:noFill/>
              <a:ln w="190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1" name="Line 75"/>
              <p:cNvSpPr>
                <a:spLocks noChangeShapeType="1"/>
              </p:cNvSpPr>
              <p:nvPr/>
            </p:nvSpPr>
            <p:spPr bwMode="auto">
              <a:xfrm>
                <a:off x="528" y="3456"/>
                <a:ext cx="2064"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2" name="Text Box 76"/>
              <p:cNvSpPr txBox="1">
                <a:spLocks noChangeArrowheads="1"/>
              </p:cNvSpPr>
              <p:nvPr/>
            </p:nvSpPr>
            <p:spPr bwMode="auto">
              <a:xfrm>
                <a:off x="120" y="1280"/>
                <a:ext cx="640" cy="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400" b="1">
                    <a:effectLst>
                      <a:outerShdw blurRad="38100" dist="38100" dir="2700000" algn="tl">
                        <a:srgbClr val="000000"/>
                      </a:outerShdw>
                    </a:effectLst>
                    <a:latin typeface="Times New Roman" panose="02020603050405020304" pitchFamily="18" charset="0"/>
                  </a:rPr>
                  <a:t>Contraste</a:t>
                </a:r>
              </a:p>
            </p:txBody>
          </p:sp>
          <p:sp>
            <p:nvSpPr>
              <p:cNvPr id="123" name="Text Box 77"/>
              <p:cNvSpPr txBox="1">
                <a:spLocks noChangeArrowheads="1"/>
              </p:cNvSpPr>
              <p:nvPr/>
            </p:nvSpPr>
            <p:spPr bwMode="auto">
              <a:xfrm>
                <a:off x="2160" y="3478"/>
                <a:ext cx="576" cy="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600" b="1">
                    <a:effectLst>
                      <a:outerShdw blurRad="38100" dist="38100" dir="2700000" algn="tl">
                        <a:srgbClr val="000000"/>
                      </a:outerShdw>
                    </a:effectLst>
                    <a:latin typeface="Times New Roman" panose="02020603050405020304" pitchFamily="18" charset="0"/>
                  </a:rPr>
                  <a:t>Dose</a:t>
                </a:r>
              </a:p>
            </p:txBody>
          </p:sp>
        </p:grpSp>
        <p:sp>
          <p:nvSpPr>
            <p:cNvPr id="63" name="Text Box 104"/>
            <p:cNvSpPr txBox="1">
              <a:spLocks noChangeArrowheads="1"/>
            </p:cNvSpPr>
            <p:nvPr/>
          </p:nvSpPr>
          <p:spPr bwMode="auto">
            <a:xfrm>
              <a:off x="5626100" y="3444875"/>
              <a:ext cx="28003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400">
                  <a:effectLst>
                    <a:outerShdw blurRad="38100" dist="38100" dir="2700000" algn="tl">
                      <a:srgbClr val="000000"/>
                    </a:outerShdw>
                  </a:effectLst>
                  <a:latin typeface="Times New Roman" panose="02020603050405020304" pitchFamily="18" charset="0"/>
                </a:rPr>
                <a:t>Réponse linéaire pour une large gamme d’exposition (5 µR à 50 mR)</a:t>
              </a:r>
            </a:p>
          </p:txBody>
        </p:sp>
        <p:grpSp>
          <p:nvGrpSpPr>
            <p:cNvPr id="64" name="Group 109"/>
            <p:cNvGrpSpPr>
              <a:grpSpLocks/>
            </p:cNvGrpSpPr>
            <p:nvPr/>
          </p:nvGrpSpPr>
          <p:grpSpPr bwMode="auto">
            <a:xfrm>
              <a:off x="250825" y="1881188"/>
              <a:ext cx="8569325" cy="4735512"/>
              <a:chOff x="158" y="1230"/>
              <a:chExt cx="5398" cy="2983"/>
            </a:xfrm>
          </p:grpSpPr>
          <p:grpSp>
            <p:nvGrpSpPr>
              <p:cNvPr id="65" name="Group 94"/>
              <p:cNvGrpSpPr>
                <a:grpSpLocks/>
              </p:cNvGrpSpPr>
              <p:nvPr/>
            </p:nvGrpSpPr>
            <p:grpSpPr bwMode="auto">
              <a:xfrm>
                <a:off x="2750" y="1230"/>
                <a:ext cx="2806" cy="2983"/>
                <a:chOff x="2752" y="1036"/>
                <a:chExt cx="2912" cy="2897"/>
              </a:xfrm>
            </p:grpSpPr>
            <p:sp>
              <p:nvSpPr>
                <p:cNvPr id="111" name="Text Box 95"/>
                <p:cNvSpPr txBox="1">
                  <a:spLocks noChangeArrowheads="1"/>
                </p:cNvSpPr>
                <p:nvPr/>
              </p:nvSpPr>
              <p:spPr bwMode="auto">
                <a:xfrm>
                  <a:off x="3072" y="3653"/>
                  <a:ext cx="2592" cy="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r-FR" altLang="fr-FR" sz="2400">
                      <a:solidFill>
                        <a:srgbClr val="FF0000"/>
                      </a:solidFill>
                      <a:effectLst>
                        <a:outerShdw blurRad="38100" dist="38100" dir="2700000" algn="tl">
                          <a:srgbClr val="000000"/>
                        </a:outerShdw>
                      </a:effectLst>
                      <a:latin typeface="Times New Roman" panose="02020603050405020304" pitchFamily="18" charset="0"/>
                    </a:rPr>
                    <a:t>Dynamique de </a:t>
                  </a:r>
                  <a:r>
                    <a:rPr lang="fr-FR" altLang="fr-FR" sz="2400" b="1">
                      <a:solidFill>
                        <a:srgbClr val="FF0000"/>
                      </a:solidFill>
                      <a:effectLst>
                        <a:outerShdw blurRad="38100" dist="38100" dir="2700000" algn="tl">
                          <a:srgbClr val="000000"/>
                        </a:outerShdw>
                      </a:effectLst>
                      <a:latin typeface="Times New Roman" panose="02020603050405020304" pitchFamily="18" charset="0"/>
                    </a:rPr>
                    <a:t>30 à 10000 : 1</a:t>
                  </a:r>
                </a:p>
              </p:txBody>
            </p:sp>
            <p:grpSp>
              <p:nvGrpSpPr>
                <p:cNvPr id="112" name="Group 96"/>
                <p:cNvGrpSpPr>
                  <a:grpSpLocks/>
                </p:cNvGrpSpPr>
                <p:nvPr/>
              </p:nvGrpSpPr>
              <p:grpSpPr bwMode="auto">
                <a:xfrm>
                  <a:off x="2752" y="1036"/>
                  <a:ext cx="2800" cy="2693"/>
                  <a:chOff x="2752" y="1036"/>
                  <a:chExt cx="2800" cy="2693"/>
                </a:xfrm>
              </p:grpSpPr>
              <p:grpSp>
                <p:nvGrpSpPr>
                  <p:cNvPr id="113" name="Group 97"/>
                  <p:cNvGrpSpPr>
                    <a:grpSpLocks/>
                  </p:cNvGrpSpPr>
                  <p:nvPr/>
                </p:nvGrpSpPr>
                <p:grpSpPr bwMode="auto">
                  <a:xfrm>
                    <a:off x="2752" y="1277"/>
                    <a:ext cx="2800" cy="2452"/>
                    <a:chOff x="2752" y="1277"/>
                    <a:chExt cx="2800" cy="2452"/>
                  </a:xfrm>
                </p:grpSpPr>
                <p:sp>
                  <p:nvSpPr>
                    <p:cNvPr id="116" name="Line 98"/>
                    <p:cNvSpPr>
                      <a:spLocks noChangeShapeType="1"/>
                    </p:cNvSpPr>
                    <p:nvPr/>
                  </p:nvSpPr>
                  <p:spPr bwMode="auto">
                    <a:xfrm>
                      <a:off x="3344" y="1442"/>
                      <a:ext cx="0" cy="2016"/>
                    </a:xfrm>
                    <a:prstGeom prst="line">
                      <a:avLst/>
                    </a:prstGeom>
                    <a:noFill/>
                    <a:ln w="190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 name="Line 99"/>
                    <p:cNvSpPr>
                      <a:spLocks noChangeShapeType="1"/>
                    </p:cNvSpPr>
                    <p:nvPr/>
                  </p:nvSpPr>
                  <p:spPr bwMode="auto">
                    <a:xfrm>
                      <a:off x="3344" y="3458"/>
                      <a:ext cx="2064"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8" name="Text Box 100"/>
                    <p:cNvSpPr txBox="1">
                      <a:spLocks noChangeArrowheads="1"/>
                    </p:cNvSpPr>
                    <p:nvPr/>
                  </p:nvSpPr>
                  <p:spPr bwMode="auto">
                    <a:xfrm>
                      <a:off x="2752" y="1277"/>
                      <a:ext cx="640"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400" b="1" dirty="0">
                          <a:effectLst>
                            <a:outerShdw blurRad="38100" dist="38100" dir="2700000" algn="tl">
                              <a:srgbClr val="000000"/>
                            </a:outerShdw>
                          </a:effectLst>
                          <a:latin typeface="Times New Roman" panose="02020603050405020304" pitchFamily="18" charset="0"/>
                        </a:rPr>
                        <a:t>Contraste</a:t>
                      </a:r>
                    </a:p>
                  </p:txBody>
                </p:sp>
                <p:sp>
                  <p:nvSpPr>
                    <p:cNvPr id="119" name="Text Box 101"/>
                    <p:cNvSpPr txBox="1">
                      <a:spLocks noChangeArrowheads="1"/>
                    </p:cNvSpPr>
                    <p:nvPr/>
                  </p:nvSpPr>
                  <p:spPr bwMode="auto">
                    <a:xfrm>
                      <a:off x="4705" y="3480"/>
                      <a:ext cx="847"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600" b="1" dirty="0">
                          <a:effectLst>
                            <a:outerShdw blurRad="38100" dist="38100" dir="2700000" algn="tl">
                              <a:srgbClr val="000000"/>
                            </a:outerShdw>
                          </a:effectLst>
                          <a:latin typeface="Times New Roman" panose="02020603050405020304" pitchFamily="18" charset="0"/>
                        </a:rPr>
                        <a:t>Dose</a:t>
                      </a:r>
                    </a:p>
                  </p:txBody>
                </p:sp>
              </p:grpSp>
              <p:sp>
                <p:nvSpPr>
                  <p:cNvPr id="114" name="Text Box 102"/>
                  <p:cNvSpPr txBox="1">
                    <a:spLocks noChangeArrowheads="1"/>
                  </p:cNvSpPr>
                  <p:nvPr/>
                </p:nvSpPr>
                <p:spPr bwMode="auto">
                  <a:xfrm>
                    <a:off x="3576" y="1036"/>
                    <a:ext cx="1777" cy="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E.R.L.M</a:t>
                    </a:r>
                    <a:r>
                      <a:rPr lang="fr-FR" altLang="fr-FR" sz="2400">
                        <a:solidFill>
                          <a:srgbClr val="FFFF00"/>
                        </a:solidFill>
                        <a:effectLst>
                          <a:outerShdw blurRad="38100" dist="38100" dir="2700000" algn="tl">
                            <a:srgbClr val="000000"/>
                          </a:outerShdw>
                        </a:effectLst>
                        <a:latin typeface="Arial" panose="020B0604020202020204" pitchFamily="34" charset="0"/>
                      </a:rPr>
                      <a:t>.</a:t>
                    </a:r>
                  </a:p>
                </p:txBody>
              </p:sp>
              <p:sp>
                <p:nvSpPr>
                  <p:cNvPr id="115" name="Line 103"/>
                  <p:cNvSpPr>
                    <a:spLocks noChangeShapeType="1"/>
                  </p:cNvSpPr>
                  <p:nvPr/>
                </p:nvSpPr>
                <p:spPr bwMode="auto">
                  <a:xfrm flipV="1">
                    <a:off x="3392" y="1536"/>
                    <a:ext cx="1960" cy="192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66" name="Group 108"/>
              <p:cNvGrpSpPr>
                <a:grpSpLocks/>
              </p:cNvGrpSpPr>
              <p:nvPr/>
            </p:nvGrpSpPr>
            <p:grpSpPr bwMode="auto">
              <a:xfrm>
                <a:off x="158" y="1230"/>
                <a:ext cx="2484" cy="2983"/>
                <a:chOff x="158" y="1230"/>
                <a:chExt cx="2484" cy="2983"/>
              </a:xfrm>
            </p:grpSpPr>
            <p:sp>
              <p:nvSpPr>
                <p:cNvPr id="67" name="Text Box 92"/>
                <p:cNvSpPr txBox="1">
                  <a:spLocks noChangeArrowheads="1"/>
                </p:cNvSpPr>
                <p:nvPr/>
              </p:nvSpPr>
              <p:spPr bwMode="auto">
                <a:xfrm>
                  <a:off x="542" y="1230"/>
                  <a:ext cx="17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Couple écran -film</a:t>
                  </a:r>
                </a:p>
              </p:txBody>
            </p:sp>
            <p:grpSp>
              <p:nvGrpSpPr>
                <p:cNvPr id="68" name="Group 44"/>
                <p:cNvGrpSpPr>
                  <a:grpSpLocks/>
                </p:cNvGrpSpPr>
                <p:nvPr/>
              </p:nvGrpSpPr>
              <p:grpSpPr bwMode="auto">
                <a:xfrm>
                  <a:off x="607" y="3573"/>
                  <a:ext cx="509" cy="149"/>
                  <a:chOff x="528" y="3312"/>
                  <a:chExt cx="528" cy="144"/>
                </a:xfrm>
              </p:grpSpPr>
              <p:grpSp>
                <p:nvGrpSpPr>
                  <p:cNvPr id="103" name="Group 45"/>
                  <p:cNvGrpSpPr>
                    <a:grpSpLocks/>
                  </p:cNvGrpSpPr>
                  <p:nvPr/>
                </p:nvGrpSpPr>
                <p:grpSpPr bwMode="auto">
                  <a:xfrm>
                    <a:off x="528" y="3312"/>
                    <a:ext cx="528" cy="144"/>
                    <a:chOff x="528" y="3312"/>
                    <a:chExt cx="528" cy="144"/>
                  </a:xfrm>
                </p:grpSpPr>
                <p:sp>
                  <p:nvSpPr>
                    <p:cNvPr id="107" name="Line 46"/>
                    <p:cNvSpPr>
                      <a:spLocks noChangeShapeType="1"/>
                    </p:cNvSpPr>
                    <p:nvPr/>
                  </p:nvSpPr>
                  <p:spPr bwMode="auto">
                    <a:xfrm flipH="1">
                      <a:off x="528" y="3360"/>
                      <a:ext cx="336"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8" name="Line 47"/>
                    <p:cNvSpPr>
                      <a:spLocks noChangeShapeType="1"/>
                    </p:cNvSpPr>
                    <p:nvPr/>
                  </p:nvSpPr>
                  <p:spPr bwMode="auto">
                    <a:xfrm flipH="1">
                      <a:off x="528" y="3312"/>
                      <a:ext cx="528"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9" name="Line 48"/>
                    <p:cNvSpPr>
                      <a:spLocks noChangeShapeType="1"/>
                    </p:cNvSpPr>
                    <p:nvPr/>
                  </p:nvSpPr>
                  <p:spPr bwMode="auto">
                    <a:xfrm flipV="1">
                      <a:off x="864" y="3360"/>
                      <a:ext cx="0" cy="96"/>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0" name="Line 49"/>
                    <p:cNvSpPr>
                      <a:spLocks noChangeShapeType="1"/>
                    </p:cNvSpPr>
                    <p:nvPr/>
                  </p:nvSpPr>
                  <p:spPr bwMode="auto">
                    <a:xfrm flipV="1">
                      <a:off x="1056" y="3312"/>
                      <a:ext cx="0" cy="144"/>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4" name="Group 50"/>
                  <p:cNvGrpSpPr>
                    <a:grpSpLocks/>
                  </p:cNvGrpSpPr>
                  <p:nvPr/>
                </p:nvGrpSpPr>
                <p:grpSpPr bwMode="auto">
                  <a:xfrm>
                    <a:off x="528" y="3312"/>
                    <a:ext cx="528" cy="144"/>
                    <a:chOff x="528" y="3312"/>
                    <a:chExt cx="528" cy="144"/>
                  </a:xfrm>
                </p:grpSpPr>
                <p:sp>
                  <p:nvSpPr>
                    <p:cNvPr id="105" name="Rectangle 51"/>
                    <p:cNvSpPr>
                      <a:spLocks noChangeArrowheads="1"/>
                    </p:cNvSpPr>
                    <p:nvPr/>
                  </p:nvSpPr>
                  <p:spPr bwMode="auto">
                    <a:xfrm>
                      <a:off x="864" y="3312"/>
                      <a:ext cx="192" cy="144"/>
                    </a:xfrm>
                    <a:prstGeom prst="rect">
                      <a:avLst/>
                    </a:prstGeom>
                    <a:solidFill>
                      <a:schemeClr val="tx1">
                        <a:alpha val="50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 name="Rectangle 52"/>
                    <p:cNvSpPr>
                      <a:spLocks noChangeArrowheads="1"/>
                    </p:cNvSpPr>
                    <p:nvPr/>
                  </p:nvSpPr>
                  <p:spPr bwMode="auto">
                    <a:xfrm>
                      <a:off x="528" y="3312"/>
                      <a:ext cx="336" cy="48"/>
                    </a:xfrm>
                    <a:prstGeom prst="rect">
                      <a:avLst/>
                    </a:prstGeom>
                    <a:solidFill>
                      <a:schemeClr val="tx1">
                        <a:alpha val="50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69" name="AutoShape 53"/>
                <p:cNvSpPr>
                  <a:spLocks/>
                </p:cNvSpPr>
                <p:nvPr/>
              </p:nvSpPr>
              <p:spPr bwMode="auto">
                <a:xfrm rot="-5400000">
                  <a:off x="948" y="3659"/>
                  <a:ext cx="132" cy="189"/>
                </a:xfrm>
                <a:prstGeom prst="leftBrace">
                  <a:avLst>
                    <a:gd name="adj1" fmla="val 11932"/>
                    <a:gd name="adj2" fmla="val 50000"/>
                  </a:avLst>
                </a:prstGeom>
                <a:noFill/>
                <a:ln w="19050">
                  <a:solidFill>
                    <a:srgbClr val="FFFF00"/>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0" name="Text Box 54"/>
                <p:cNvSpPr txBox="1">
                  <a:spLocks noChangeArrowheads="1"/>
                </p:cNvSpPr>
                <p:nvPr/>
              </p:nvSpPr>
              <p:spPr bwMode="auto">
                <a:xfrm>
                  <a:off x="699" y="3796"/>
                  <a:ext cx="667" cy="16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100" b="1">
                      <a:solidFill>
                        <a:srgbClr val="FFFF00"/>
                      </a:solidFill>
                      <a:effectLst>
                        <a:outerShdw blurRad="38100" dist="38100" dir="2700000" algn="tl">
                          <a:srgbClr val="000000"/>
                        </a:outerShdw>
                      </a:effectLst>
                      <a:latin typeface="Times New Roman" panose="02020603050405020304" pitchFamily="18" charset="0"/>
                    </a:rPr>
                    <a:t>Faible</a:t>
                  </a:r>
                </a:p>
              </p:txBody>
            </p:sp>
            <p:sp>
              <p:nvSpPr>
                <p:cNvPr id="71" name="AutoShape 55"/>
                <p:cNvSpPr>
                  <a:spLocks/>
                </p:cNvSpPr>
                <p:nvPr/>
              </p:nvSpPr>
              <p:spPr bwMode="auto">
                <a:xfrm>
                  <a:off x="505" y="3573"/>
                  <a:ext cx="102" cy="50"/>
                </a:xfrm>
                <a:prstGeom prst="leftBrace">
                  <a:avLst>
                    <a:gd name="adj1" fmla="val 8333"/>
                    <a:gd name="adj2" fmla="val 50000"/>
                  </a:avLst>
                </a:prstGeom>
                <a:noFill/>
                <a:ln w="19050">
                  <a:solidFill>
                    <a:srgbClr val="FFFF00"/>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2" name="Text Box 56"/>
                <p:cNvSpPr txBox="1">
                  <a:spLocks noChangeArrowheads="1"/>
                </p:cNvSpPr>
                <p:nvPr/>
              </p:nvSpPr>
              <p:spPr bwMode="auto">
                <a:xfrm>
                  <a:off x="158" y="3464"/>
                  <a:ext cx="370" cy="27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100" b="1">
                      <a:solidFill>
                        <a:srgbClr val="FFFF00"/>
                      </a:solidFill>
                      <a:effectLst>
                        <a:outerShdw blurRad="38100" dist="38100" dir="2700000" algn="tl">
                          <a:srgbClr val="000000"/>
                        </a:outerShdw>
                      </a:effectLst>
                      <a:latin typeface="Times New Roman" panose="02020603050405020304" pitchFamily="18" charset="0"/>
                    </a:rPr>
                    <a:t>Très Faible</a:t>
                  </a:r>
                </a:p>
              </p:txBody>
            </p:sp>
            <p:grpSp>
              <p:nvGrpSpPr>
                <p:cNvPr id="73" name="Group 57"/>
                <p:cNvGrpSpPr>
                  <a:grpSpLocks/>
                </p:cNvGrpSpPr>
                <p:nvPr/>
              </p:nvGrpSpPr>
              <p:grpSpPr bwMode="auto">
                <a:xfrm>
                  <a:off x="158" y="2451"/>
                  <a:ext cx="1725" cy="1523"/>
                  <a:chOff x="62" y="2208"/>
                  <a:chExt cx="1790" cy="1479"/>
                </a:xfrm>
              </p:grpSpPr>
              <p:grpSp>
                <p:nvGrpSpPr>
                  <p:cNvPr id="89" name="Group 58"/>
                  <p:cNvGrpSpPr>
                    <a:grpSpLocks/>
                  </p:cNvGrpSpPr>
                  <p:nvPr/>
                </p:nvGrpSpPr>
                <p:grpSpPr bwMode="auto">
                  <a:xfrm>
                    <a:off x="528" y="2208"/>
                    <a:ext cx="1056" cy="1248"/>
                    <a:chOff x="528" y="2208"/>
                    <a:chExt cx="1056" cy="1248"/>
                  </a:xfrm>
                </p:grpSpPr>
                <p:grpSp>
                  <p:nvGrpSpPr>
                    <p:cNvPr id="94" name="Group 59"/>
                    <p:cNvGrpSpPr>
                      <a:grpSpLocks/>
                    </p:cNvGrpSpPr>
                    <p:nvPr/>
                  </p:nvGrpSpPr>
                  <p:grpSpPr bwMode="auto">
                    <a:xfrm>
                      <a:off x="528" y="2208"/>
                      <a:ext cx="1056" cy="1248"/>
                      <a:chOff x="528" y="2208"/>
                      <a:chExt cx="1056" cy="1248"/>
                    </a:xfrm>
                  </p:grpSpPr>
                  <p:grpSp>
                    <p:nvGrpSpPr>
                      <p:cNvPr id="98" name="Group 60"/>
                      <p:cNvGrpSpPr>
                        <a:grpSpLocks/>
                      </p:cNvGrpSpPr>
                      <p:nvPr/>
                    </p:nvGrpSpPr>
                    <p:grpSpPr bwMode="auto">
                      <a:xfrm>
                        <a:off x="1392" y="2208"/>
                        <a:ext cx="192" cy="1248"/>
                        <a:chOff x="1392" y="2208"/>
                        <a:chExt cx="192" cy="1248"/>
                      </a:xfrm>
                    </p:grpSpPr>
                    <p:sp>
                      <p:nvSpPr>
                        <p:cNvPr id="101" name="Line 61"/>
                        <p:cNvSpPr>
                          <a:spLocks noChangeShapeType="1"/>
                        </p:cNvSpPr>
                        <p:nvPr/>
                      </p:nvSpPr>
                      <p:spPr bwMode="auto">
                        <a:xfrm flipV="1">
                          <a:off x="1392" y="2832"/>
                          <a:ext cx="0" cy="624"/>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2" name="Line 62"/>
                        <p:cNvSpPr>
                          <a:spLocks noChangeShapeType="1"/>
                        </p:cNvSpPr>
                        <p:nvPr/>
                      </p:nvSpPr>
                      <p:spPr bwMode="auto">
                        <a:xfrm flipV="1">
                          <a:off x="1584" y="2208"/>
                          <a:ext cx="0" cy="1248"/>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9" name="Line 63"/>
                      <p:cNvSpPr>
                        <a:spLocks noChangeShapeType="1"/>
                      </p:cNvSpPr>
                      <p:nvPr/>
                    </p:nvSpPr>
                    <p:spPr bwMode="auto">
                      <a:xfrm flipH="1">
                        <a:off x="528" y="2832"/>
                        <a:ext cx="864"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 name="Line 64"/>
                      <p:cNvSpPr>
                        <a:spLocks noChangeShapeType="1"/>
                      </p:cNvSpPr>
                      <p:nvPr/>
                    </p:nvSpPr>
                    <p:spPr bwMode="auto">
                      <a:xfrm flipH="1">
                        <a:off x="528" y="2208"/>
                        <a:ext cx="1056"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5" name="Group 65"/>
                    <p:cNvGrpSpPr>
                      <a:grpSpLocks/>
                    </p:cNvGrpSpPr>
                    <p:nvPr/>
                  </p:nvGrpSpPr>
                  <p:grpSpPr bwMode="auto">
                    <a:xfrm>
                      <a:off x="528" y="2208"/>
                      <a:ext cx="1056" cy="1248"/>
                      <a:chOff x="528" y="2208"/>
                      <a:chExt cx="1056" cy="1248"/>
                    </a:xfrm>
                  </p:grpSpPr>
                  <p:sp>
                    <p:nvSpPr>
                      <p:cNvPr id="96" name="Rectangle 66"/>
                      <p:cNvSpPr>
                        <a:spLocks noChangeArrowheads="1"/>
                      </p:cNvSpPr>
                      <p:nvPr/>
                    </p:nvSpPr>
                    <p:spPr bwMode="auto">
                      <a:xfrm>
                        <a:off x="1392" y="2208"/>
                        <a:ext cx="192" cy="1248"/>
                      </a:xfrm>
                      <a:prstGeom prst="rect">
                        <a:avLst/>
                      </a:prstGeom>
                      <a:solidFill>
                        <a:srgbClr val="FFCC00">
                          <a:alpha val="50000"/>
                        </a:srgb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7" name="Rectangle 67"/>
                      <p:cNvSpPr>
                        <a:spLocks noChangeArrowheads="1"/>
                      </p:cNvSpPr>
                      <p:nvPr/>
                    </p:nvSpPr>
                    <p:spPr bwMode="auto">
                      <a:xfrm>
                        <a:off x="528" y="2208"/>
                        <a:ext cx="864" cy="624"/>
                      </a:xfrm>
                      <a:prstGeom prst="rect">
                        <a:avLst/>
                      </a:prstGeom>
                      <a:solidFill>
                        <a:srgbClr val="FFCC00">
                          <a:alpha val="50000"/>
                        </a:srgb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90" name="AutoShape 68"/>
                  <p:cNvSpPr>
                    <a:spLocks/>
                  </p:cNvSpPr>
                  <p:nvPr/>
                </p:nvSpPr>
                <p:spPr bwMode="auto">
                  <a:xfrm>
                    <a:off x="384" y="2208"/>
                    <a:ext cx="144" cy="624"/>
                  </a:xfrm>
                  <a:prstGeom prst="leftBrace">
                    <a:avLst>
                      <a:gd name="adj1" fmla="val 36111"/>
                      <a:gd name="adj2" fmla="val 50000"/>
                    </a:avLst>
                  </a:prstGeom>
                  <a:noFill/>
                  <a:ln w="19050">
                    <a:solidFill>
                      <a:srgbClr val="FF99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 name="Text Box 69"/>
                  <p:cNvSpPr txBox="1">
                    <a:spLocks noChangeArrowheads="1"/>
                  </p:cNvSpPr>
                  <p:nvPr/>
                </p:nvSpPr>
                <p:spPr bwMode="auto">
                  <a:xfrm>
                    <a:off x="62" y="2438"/>
                    <a:ext cx="384" cy="15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fr-FR" sz="1100" b="1">
                        <a:solidFill>
                          <a:srgbClr val="FF9933"/>
                        </a:solidFill>
                        <a:effectLst>
                          <a:outerShdw blurRad="38100" dist="38100" dir="2700000" algn="tl">
                            <a:srgbClr val="000000"/>
                          </a:outerShdw>
                        </a:effectLst>
                        <a:latin typeface="Times New Roman" panose="02020603050405020304" pitchFamily="18" charset="0"/>
                      </a:rPr>
                      <a:t>Fort</a:t>
                    </a:r>
                  </a:p>
                </p:txBody>
              </p:sp>
              <p:sp>
                <p:nvSpPr>
                  <p:cNvPr id="92" name="AutoShape 70"/>
                  <p:cNvSpPr>
                    <a:spLocks/>
                  </p:cNvSpPr>
                  <p:nvPr/>
                </p:nvSpPr>
                <p:spPr bwMode="auto">
                  <a:xfrm rot="-5400000">
                    <a:off x="1422" y="3380"/>
                    <a:ext cx="128" cy="196"/>
                  </a:xfrm>
                  <a:prstGeom prst="leftBrace">
                    <a:avLst>
                      <a:gd name="adj1" fmla="val 12760"/>
                      <a:gd name="adj2" fmla="val 50000"/>
                    </a:avLst>
                  </a:prstGeom>
                  <a:noFill/>
                  <a:ln w="19050">
                    <a:solidFill>
                      <a:srgbClr val="FF99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3" name="Text Box 71"/>
                  <p:cNvSpPr txBox="1">
                    <a:spLocks noChangeArrowheads="1"/>
                  </p:cNvSpPr>
                  <p:nvPr/>
                </p:nvSpPr>
                <p:spPr bwMode="auto">
                  <a:xfrm>
                    <a:off x="1160" y="3519"/>
                    <a:ext cx="692" cy="16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200" b="1">
                        <a:solidFill>
                          <a:srgbClr val="FF9933"/>
                        </a:solidFill>
                        <a:effectLst>
                          <a:outerShdw blurRad="38100" dist="38100" dir="2700000" algn="tl">
                            <a:srgbClr val="000000"/>
                          </a:outerShdw>
                        </a:effectLst>
                        <a:latin typeface="Times New Roman" panose="02020603050405020304" pitchFamily="18" charset="0"/>
                      </a:rPr>
                      <a:t>Moyenne</a:t>
                    </a:r>
                  </a:p>
                </p:txBody>
              </p:sp>
            </p:grpSp>
            <p:grpSp>
              <p:nvGrpSpPr>
                <p:cNvPr id="74" name="Group 79"/>
                <p:cNvGrpSpPr>
                  <a:grpSpLocks/>
                </p:cNvGrpSpPr>
                <p:nvPr/>
              </p:nvGrpSpPr>
              <p:grpSpPr bwMode="auto">
                <a:xfrm>
                  <a:off x="607" y="1844"/>
                  <a:ext cx="1573" cy="1878"/>
                  <a:chOff x="528" y="1632"/>
                  <a:chExt cx="1632" cy="1824"/>
                </a:xfrm>
              </p:grpSpPr>
              <p:grpSp>
                <p:nvGrpSpPr>
                  <p:cNvPr id="81" name="Group 80"/>
                  <p:cNvGrpSpPr>
                    <a:grpSpLocks/>
                  </p:cNvGrpSpPr>
                  <p:nvPr/>
                </p:nvGrpSpPr>
                <p:grpSpPr bwMode="auto">
                  <a:xfrm>
                    <a:off x="528" y="1632"/>
                    <a:ext cx="1632" cy="1824"/>
                    <a:chOff x="528" y="1632"/>
                    <a:chExt cx="1632" cy="1824"/>
                  </a:xfrm>
                </p:grpSpPr>
                <p:sp>
                  <p:nvSpPr>
                    <p:cNvPr id="87" name="Rectangle 81"/>
                    <p:cNvSpPr>
                      <a:spLocks noChangeArrowheads="1"/>
                    </p:cNvSpPr>
                    <p:nvPr/>
                  </p:nvSpPr>
                  <p:spPr bwMode="auto">
                    <a:xfrm>
                      <a:off x="1968" y="1632"/>
                      <a:ext cx="192" cy="1824"/>
                    </a:xfrm>
                    <a:prstGeom prst="rect">
                      <a:avLst/>
                    </a:prstGeom>
                    <a:solidFill>
                      <a:schemeClr val="accent1">
                        <a:alpha val="50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8" name="Rectangle 82"/>
                    <p:cNvSpPr>
                      <a:spLocks noChangeArrowheads="1"/>
                    </p:cNvSpPr>
                    <p:nvPr/>
                  </p:nvSpPr>
                  <p:spPr bwMode="auto">
                    <a:xfrm>
                      <a:off x="528" y="1632"/>
                      <a:ext cx="1440" cy="96"/>
                    </a:xfrm>
                    <a:prstGeom prst="rect">
                      <a:avLst/>
                    </a:prstGeom>
                    <a:solidFill>
                      <a:schemeClr val="accent1">
                        <a:alpha val="50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2" name="Group 83"/>
                  <p:cNvGrpSpPr>
                    <a:grpSpLocks/>
                  </p:cNvGrpSpPr>
                  <p:nvPr/>
                </p:nvGrpSpPr>
                <p:grpSpPr bwMode="auto">
                  <a:xfrm>
                    <a:off x="528" y="1632"/>
                    <a:ext cx="1632" cy="1824"/>
                    <a:chOff x="528" y="1632"/>
                    <a:chExt cx="1632" cy="1824"/>
                  </a:xfrm>
                </p:grpSpPr>
                <p:sp>
                  <p:nvSpPr>
                    <p:cNvPr id="83" name="Line 84"/>
                    <p:cNvSpPr>
                      <a:spLocks noChangeShapeType="1"/>
                    </p:cNvSpPr>
                    <p:nvPr/>
                  </p:nvSpPr>
                  <p:spPr bwMode="auto">
                    <a:xfrm>
                      <a:off x="528" y="1632"/>
                      <a:ext cx="1632"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4" name="Line 85"/>
                    <p:cNvSpPr>
                      <a:spLocks noChangeShapeType="1"/>
                    </p:cNvSpPr>
                    <p:nvPr/>
                  </p:nvSpPr>
                  <p:spPr bwMode="auto">
                    <a:xfrm>
                      <a:off x="528" y="1728"/>
                      <a:ext cx="1440"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5" name="Line 86"/>
                    <p:cNvSpPr>
                      <a:spLocks noChangeShapeType="1"/>
                    </p:cNvSpPr>
                    <p:nvPr/>
                  </p:nvSpPr>
                  <p:spPr bwMode="auto">
                    <a:xfrm flipV="1">
                      <a:off x="1968" y="1728"/>
                      <a:ext cx="0" cy="1728"/>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6" name="Line 87"/>
                    <p:cNvSpPr>
                      <a:spLocks noChangeShapeType="1"/>
                    </p:cNvSpPr>
                    <p:nvPr/>
                  </p:nvSpPr>
                  <p:spPr bwMode="auto">
                    <a:xfrm flipV="1">
                      <a:off x="2160" y="1632"/>
                      <a:ext cx="0" cy="1824"/>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75" name="AutoShape 88"/>
                <p:cNvSpPr>
                  <a:spLocks/>
                </p:cNvSpPr>
                <p:nvPr/>
              </p:nvSpPr>
              <p:spPr bwMode="auto">
                <a:xfrm>
                  <a:off x="518" y="1844"/>
                  <a:ext cx="102" cy="99"/>
                </a:xfrm>
                <a:prstGeom prst="leftBrace">
                  <a:avLst>
                    <a:gd name="adj1" fmla="val 8333"/>
                    <a:gd name="adj2" fmla="val 50000"/>
                  </a:avLst>
                </a:prstGeom>
                <a:noFill/>
                <a:ln w="19050">
                  <a:solidFill>
                    <a:schemeClr val="accent1"/>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6" name="Text Box 89"/>
                <p:cNvSpPr txBox="1">
                  <a:spLocks noChangeArrowheads="1"/>
                </p:cNvSpPr>
                <p:nvPr/>
              </p:nvSpPr>
              <p:spPr bwMode="auto">
                <a:xfrm>
                  <a:off x="171" y="1784"/>
                  <a:ext cx="370" cy="164"/>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100" b="1">
                      <a:solidFill>
                        <a:schemeClr val="accent1"/>
                      </a:solidFill>
                      <a:effectLst>
                        <a:outerShdw blurRad="38100" dist="38100" dir="2700000" algn="tl">
                          <a:srgbClr val="000000"/>
                        </a:outerShdw>
                      </a:effectLst>
                      <a:latin typeface="Times New Roman" panose="02020603050405020304" pitchFamily="18" charset="0"/>
                    </a:rPr>
                    <a:t>Faible</a:t>
                  </a:r>
                </a:p>
              </p:txBody>
            </p:sp>
            <p:sp>
              <p:nvSpPr>
                <p:cNvPr id="77" name="AutoShape 90"/>
                <p:cNvSpPr>
                  <a:spLocks/>
                </p:cNvSpPr>
                <p:nvPr/>
              </p:nvSpPr>
              <p:spPr bwMode="auto">
                <a:xfrm rot="-5400000">
                  <a:off x="2020" y="3659"/>
                  <a:ext cx="132" cy="189"/>
                </a:xfrm>
                <a:prstGeom prst="leftBrace">
                  <a:avLst>
                    <a:gd name="adj1" fmla="val 11932"/>
                    <a:gd name="adj2" fmla="val 50000"/>
                  </a:avLst>
                </a:prstGeom>
                <a:noFill/>
                <a:ln w="190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8" name="Text Box 91"/>
                <p:cNvSpPr txBox="1">
                  <a:spLocks noChangeArrowheads="1"/>
                </p:cNvSpPr>
                <p:nvPr/>
              </p:nvSpPr>
              <p:spPr bwMode="auto">
                <a:xfrm>
                  <a:off x="1770" y="3796"/>
                  <a:ext cx="668" cy="17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200" b="1">
                      <a:solidFill>
                        <a:schemeClr val="accent1"/>
                      </a:solidFill>
                      <a:effectLst>
                        <a:outerShdw blurRad="38100" dist="38100" dir="2700000" algn="tl">
                          <a:srgbClr val="000000"/>
                        </a:outerShdw>
                      </a:effectLst>
                      <a:latin typeface="Times New Roman" panose="02020603050405020304" pitchFamily="18" charset="0"/>
                    </a:rPr>
                    <a:t>Forte</a:t>
                  </a:r>
                </a:p>
              </p:txBody>
            </p:sp>
            <p:sp>
              <p:nvSpPr>
                <p:cNvPr id="79" name="Text Box 93"/>
                <p:cNvSpPr txBox="1">
                  <a:spLocks noChangeArrowheads="1"/>
                </p:cNvSpPr>
                <p:nvPr/>
              </p:nvSpPr>
              <p:spPr bwMode="auto">
                <a:xfrm>
                  <a:off x="260" y="3925"/>
                  <a:ext cx="238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400">
                      <a:solidFill>
                        <a:srgbClr val="FF0000"/>
                      </a:solidFill>
                      <a:effectLst>
                        <a:outerShdw blurRad="38100" dist="38100" dir="2700000" algn="tl">
                          <a:srgbClr val="000000"/>
                        </a:outerShdw>
                      </a:effectLst>
                      <a:latin typeface="Times New Roman" panose="02020603050405020304" pitchFamily="18" charset="0"/>
                    </a:rPr>
                    <a:t>Dynamique de </a:t>
                  </a:r>
                  <a:r>
                    <a:rPr lang="fr-FR" altLang="fr-FR" sz="2400" b="1">
                      <a:solidFill>
                        <a:srgbClr val="FF0000"/>
                      </a:solidFill>
                      <a:effectLst>
                        <a:outerShdw blurRad="38100" dist="38100" dir="2700000" algn="tl">
                          <a:srgbClr val="000000"/>
                        </a:outerShdw>
                      </a:effectLst>
                      <a:latin typeface="Times New Roman" panose="02020603050405020304" pitchFamily="18" charset="0"/>
                    </a:rPr>
                    <a:t>25 à 100 : 1</a:t>
                  </a:r>
                </a:p>
              </p:txBody>
            </p:sp>
            <p:sp>
              <p:nvSpPr>
                <p:cNvPr id="80" name="Freeform 42"/>
                <p:cNvSpPr>
                  <a:spLocks/>
                </p:cNvSpPr>
                <p:nvPr/>
              </p:nvSpPr>
              <p:spPr bwMode="auto">
                <a:xfrm>
                  <a:off x="700" y="1745"/>
                  <a:ext cx="1665" cy="1927"/>
                </a:xfrm>
                <a:custGeom>
                  <a:avLst/>
                  <a:gdLst>
                    <a:gd name="T0" fmla="*/ 0 w 1728"/>
                    <a:gd name="T1" fmla="*/ 1872 h 1872"/>
                    <a:gd name="T2" fmla="*/ 234 w 1728"/>
                    <a:gd name="T3" fmla="*/ 1836 h 1872"/>
                    <a:gd name="T4" fmla="*/ 540 w 1728"/>
                    <a:gd name="T5" fmla="*/ 1722 h 1872"/>
                    <a:gd name="T6" fmla="*/ 768 w 1728"/>
                    <a:gd name="T7" fmla="*/ 1296 h 1872"/>
                    <a:gd name="T8" fmla="*/ 960 w 1728"/>
                    <a:gd name="T9" fmla="*/ 672 h 1872"/>
                    <a:gd name="T10" fmla="*/ 1296 w 1728"/>
                    <a:gd name="T11" fmla="*/ 240 h 1872"/>
                    <a:gd name="T12" fmla="*/ 1728 w 1728"/>
                    <a:gd name="T13" fmla="*/ 0 h 1872"/>
                  </a:gdLst>
                  <a:ahLst/>
                  <a:cxnLst>
                    <a:cxn ang="0">
                      <a:pos x="T0" y="T1"/>
                    </a:cxn>
                    <a:cxn ang="0">
                      <a:pos x="T2" y="T3"/>
                    </a:cxn>
                    <a:cxn ang="0">
                      <a:pos x="T4" y="T5"/>
                    </a:cxn>
                    <a:cxn ang="0">
                      <a:pos x="T6" y="T7"/>
                    </a:cxn>
                    <a:cxn ang="0">
                      <a:pos x="T8" y="T9"/>
                    </a:cxn>
                    <a:cxn ang="0">
                      <a:pos x="T10" y="T11"/>
                    </a:cxn>
                    <a:cxn ang="0">
                      <a:pos x="T12" y="T13"/>
                    </a:cxn>
                  </a:cxnLst>
                  <a:rect l="0" t="0" r="r" b="b"/>
                  <a:pathLst>
                    <a:path w="1728" h="1872">
                      <a:moveTo>
                        <a:pt x="0" y="1872"/>
                      </a:moveTo>
                      <a:cubicBezTo>
                        <a:pt x="39" y="1866"/>
                        <a:pt x="144" y="1861"/>
                        <a:pt x="234" y="1836"/>
                      </a:cubicBezTo>
                      <a:cubicBezTo>
                        <a:pt x="324" y="1811"/>
                        <a:pt x="451" y="1812"/>
                        <a:pt x="540" y="1722"/>
                      </a:cubicBezTo>
                      <a:cubicBezTo>
                        <a:pt x="629" y="1632"/>
                        <a:pt x="698" y="1471"/>
                        <a:pt x="768" y="1296"/>
                      </a:cubicBezTo>
                      <a:cubicBezTo>
                        <a:pt x="838" y="1121"/>
                        <a:pt x="872" y="848"/>
                        <a:pt x="960" y="672"/>
                      </a:cubicBezTo>
                      <a:cubicBezTo>
                        <a:pt x="1048" y="496"/>
                        <a:pt x="1168" y="352"/>
                        <a:pt x="1296" y="240"/>
                      </a:cubicBezTo>
                      <a:cubicBezTo>
                        <a:pt x="1424" y="128"/>
                        <a:pt x="1576" y="64"/>
                        <a:pt x="1728" y="0"/>
                      </a:cubicBezTo>
                    </a:path>
                  </a:pathLst>
                </a:cu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spTree>
    <p:extLst>
      <p:ext uri="{BB962C8B-B14F-4D97-AF65-F5344CB8AC3E}">
        <p14:creationId xmlns:p14="http://schemas.microsoft.com/office/powerpoint/2010/main" val="99130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TUBE ANALYSEUR - Numérisation</a:t>
            </a:r>
          </a:p>
        </p:txBody>
      </p:sp>
      <p:grpSp>
        <p:nvGrpSpPr>
          <p:cNvPr id="129" name="Group 1419"/>
          <p:cNvGrpSpPr>
            <a:grpSpLocks/>
          </p:cNvGrpSpPr>
          <p:nvPr/>
        </p:nvGrpSpPr>
        <p:grpSpPr bwMode="auto">
          <a:xfrm>
            <a:off x="1605757" y="1823963"/>
            <a:ext cx="8977312" cy="2397125"/>
            <a:chOff x="113" y="2170"/>
            <a:chExt cx="5655" cy="1510"/>
          </a:xfrm>
        </p:grpSpPr>
        <p:sp>
          <p:nvSpPr>
            <p:cNvPr id="130" name="Rectangle 1016"/>
            <p:cNvSpPr>
              <a:spLocks noChangeArrowheads="1"/>
            </p:cNvSpPr>
            <p:nvPr/>
          </p:nvSpPr>
          <p:spPr bwMode="auto">
            <a:xfrm>
              <a:off x="209" y="2170"/>
              <a:ext cx="520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Amplificateur</a:t>
              </a:r>
              <a:r>
                <a:rPr lang="en-US" altLang="fr-FR" sz="2400" b="1" i="1" u="sng" dirty="0">
                  <a:solidFill>
                    <a:srgbClr val="FFFF00"/>
                  </a:solidFill>
                  <a:effectLst>
                    <a:outerShdw blurRad="38100" dist="38100" dir="2700000" algn="tl">
                      <a:srgbClr val="000000"/>
                    </a:outerShdw>
                  </a:effectLst>
                  <a:latin typeface="Arial" panose="020B0604020202020204" pitchFamily="34" charset="0"/>
                </a:rPr>
                <a:t> de luminance avec tube </a:t>
              </a:r>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analyzeur</a:t>
              </a:r>
              <a:endParaRPr lang="en-US" altLang="fr-FR" sz="2400" b="1" i="1" u="sng" dirty="0">
                <a:solidFill>
                  <a:srgbClr val="FFFF00"/>
                </a:solidFill>
                <a:effectLst>
                  <a:outerShdw blurRad="38100" dist="38100" dir="2700000" algn="tl">
                    <a:srgbClr val="000000"/>
                  </a:outerShdw>
                </a:effectLst>
                <a:latin typeface="Arial" panose="020B0604020202020204" pitchFamily="34" charset="0"/>
              </a:endParaRPr>
            </a:p>
          </p:txBody>
        </p:sp>
        <p:sp>
          <p:nvSpPr>
            <p:cNvPr id="131" name="Line 1017"/>
            <p:cNvSpPr>
              <a:spLocks noChangeShapeType="1"/>
            </p:cNvSpPr>
            <p:nvPr/>
          </p:nvSpPr>
          <p:spPr bwMode="auto">
            <a:xfrm>
              <a:off x="3919" y="3139"/>
              <a:ext cx="641" cy="0"/>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2" name="Rectangle 1018"/>
            <p:cNvSpPr>
              <a:spLocks noChangeArrowheads="1"/>
            </p:cNvSpPr>
            <p:nvPr/>
          </p:nvSpPr>
          <p:spPr bwMode="auto">
            <a:xfrm>
              <a:off x="577" y="2867"/>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33"/>
                  </a:solidFill>
                  <a:effectLst>
                    <a:outerShdw blurRad="38100" dist="38100" dir="2700000" algn="tl">
                      <a:srgbClr val="000000"/>
                    </a:outerShdw>
                  </a:effectLst>
                  <a:latin typeface="Arial" panose="020B0604020202020204" pitchFamily="34" charset="0"/>
                </a:rPr>
                <a:t>Rayons X</a:t>
              </a:r>
            </a:p>
          </p:txBody>
        </p:sp>
        <p:sp>
          <p:nvSpPr>
            <p:cNvPr id="133" name="Freeform 1019"/>
            <p:cNvSpPr>
              <a:spLocks/>
            </p:cNvSpPr>
            <p:nvPr/>
          </p:nvSpPr>
          <p:spPr bwMode="auto">
            <a:xfrm>
              <a:off x="1411" y="2957"/>
              <a:ext cx="279" cy="384"/>
            </a:xfrm>
            <a:custGeom>
              <a:avLst/>
              <a:gdLst>
                <a:gd name="T0" fmla="*/ 217 w 279"/>
                <a:gd name="T1" fmla="*/ 0 h 384"/>
                <a:gd name="T2" fmla="*/ 228 w 279"/>
                <a:gd name="T3" fmla="*/ 1 h 384"/>
                <a:gd name="T4" fmla="*/ 240 w 279"/>
                <a:gd name="T5" fmla="*/ 3 h 384"/>
                <a:gd name="T6" fmla="*/ 249 w 279"/>
                <a:gd name="T7" fmla="*/ 6 h 384"/>
                <a:gd name="T8" fmla="*/ 261 w 279"/>
                <a:gd name="T9" fmla="*/ 12 h 384"/>
                <a:gd name="T10" fmla="*/ 271 w 279"/>
                <a:gd name="T11" fmla="*/ 18 h 384"/>
                <a:gd name="T12" fmla="*/ 278 w 279"/>
                <a:gd name="T13" fmla="*/ 27 h 384"/>
                <a:gd name="T14" fmla="*/ 278 w 279"/>
                <a:gd name="T15" fmla="*/ 174 h 384"/>
                <a:gd name="T16" fmla="*/ 275 w 279"/>
                <a:gd name="T17" fmla="*/ 179 h 384"/>
                <a:gd name="T18" fmla="*/ 269 w 279"/>
                <a:gd name="T19" fmla="*/ 184 h 384"/>
                <a:gd name="T20" fmla="*/ 260 w 279"/>
                <a:gd name="T21" fmla="*/ 187 h 384"/>
                <a:gd name="T22" fmla="*/ 249 w 279"/>
                <a:gd name="T23" fmla="*/ 188 h 384"/>
                <a:gd name="T24" fmla="*/ 240 w 279"/>
                <a:gd name="T25" fmla="*/ 186 h 384"/>
                <a:gd name="T26" fmla="*/ 233 w 279"/>
                <a:gd name="T27" fmla="*/ 182 h 384"/>
                <a:gd name="T28" fmla="*/ 230 w 279"/>
                <a:gd name="T29" fmla="*/ 178 h 384"/>
                <a:gd name="T30" fmla="*/ 228 w 279"/>
                <a:gd name="T31" fmla="*/ 174 h 384"/>
                <a:gd name="T32" fmla="*/ 212 w 279"/>
                <a:gd name="T33" fmla="*/ 362 h 384"/>
                <a:gd name="T34" fmla="*/ 209 w 279"/>
                <a:gd name="T35" fmla="*/ 371 h 384"/>
                <a:gd name="T36" fmla="*/ 201 w 279"/>
                <a:gd name="T37" fmla="*/ 378 h 384"/>
                <a:gd name="T38" fmla="*/ 190 w 279"/>
                <a:gd name="T39" fmla="*/ 382 h 384"/>
                <a:gd name="T40" fmla="*/ 181 w 279"/>
                <a:gd name="T41" fmla="*/ 383 h 384"/>
                <a:gd name="T42" fmla="*/ 168 w 279"/>
                <a:gd name="T43" fmla="*/ 382 h 384"/>
                <a:gd name="T44" fmla="*/ 158 w 279"/>
                <a:gd name="T45" fmla="*/ 378 h 384"/>
                <a:gd name="T46" fmla="*/ 150 w 279"/>
                <a:gd name="T47" fmla="*/ 372 h 384"/>
                <a:gd name="T48" fmla="*/ 147 w 279"/>
                <a:gd name="T49" fmla="*/ 366 h 384"/>
                <a:gd name="T50" fmla="*/ 131 w 279"/>
                <a:gd name="T51" fmla="*/ 183 h 384"/>
                <a:gd name="T52" fmla="*/ 129 w 279"/>
                <a:gd name="T53" fmla="*/ 368 h 384"/>
                <a:gd name="T54" fmla="*/ 122 w 279"/>
                <a:gd name="T55" fmla="*/ 376 h 384"/>
                <a:gd name="T56" fmla="*/ 110 w 279"/>
                <a:gd name="T57" fmla="*/ 382 h 384"/>
                <a:gd name="T58" fmla="*/ 95 w 279"/>
                <a:gd name="T59" fmla="*/ 383 h 384"/>
                <a:gd name="T60" fmla="*/ 84 w 279"/>
                <a:gd name="T61" fmla="*/ 381 h 384"/>
                <a:gd name="T62" fmla="*/ 74 w 279"/>
                <a:gd name="T63" fmla="*/ 377 h 384"/>
                <a:gd name="T64" fmla="*/ 67 w 279"/>
                <a:gd name="T65" fmla="*/ 371 h 384"/>
                <a:gd name="T66" fmla="*/ 65 w 279"/>
                <a:gd name="T67" fmla="*/ 363 h 384"/>
                <a:gd name="T68" fmla="*/ 49 w 279"/>
                <a:gd name="T69" fmla="*/ 174 h 384"/>
                <a:gd name="T70" fmla="*/ 46 w 279"/>
                <a:gd name="T71" fmla="*/ 179 h 384"/>
                <a:gd name="T72" fmla="*/ 42 w 279"/>
                <a:gd name="T73" fmla="*/ 183 h 384"/>
                <a:gd name="T74" fmla="*/ 36 w 279"/>
                <a:gd name="T75" fmla="*/ 186 h 384"/>
                <a:gd name="T76" fmla="*/ 30 w 279"/>
                <a:gd name="T77" fmla="*/ 188 h 384"/>
                <a:gd name="T78" fmla="*/ 21 w 279"/>
                <a:gd name="T79" fmla="*/ 188 h 384"/>
                <a:gd name="T80" fmla="*/ 14 w 279"/>
                <a:gd name="T81" fmla="*/ 187 h 384"/>
                <a:gd name="T82" fmla="*/ 9 w 279"/>
                <a:gd name="T83" fmla="*/ 185 h 384"/>
                <a:gd name="T84" fmla="*/ 4 w 279"/>
                <a:gd name="T85" fmla="*/ 181 h 384"/>
                <a:gd name="T86" fmla="*/ 1 w 279"/>
                <a:gd name="T87" fmla="*/ 177 h 384"/>
                <a:gd name="T88" fmla="*/ 0 w 279"/>
                <a:gd name="T89" fmla="*/ 31 h 384"/>
                <a:gd name="T90" fmla="*/ 6 w 279"/>
                <a:gd name="T91" fmla="*/ 19 h 384"/>
                <a:gd name="T92" fmla="*/ 16 w 279"/>
                <a:gd name="T93" fmla="*/ 12 h 384"/>
                <a:gd name="T94" fmla="*/ 34 w 279"/>
                <a:gd name="T95" fmla="*/ 5 h 384"/>
                <a:gd name="T96" fmla="*/ 53 w 279"/>
                <a:gd name="T97" fmla="*/ 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9" h="384">
                  <a:moveTo>
                    <a:pt x="66" y="0"/>
                  </a:moveTo>
                  <a:lnTo>
                    <a:pt x="213" y="0"/>
                  </a:lnTo>
                  <a:lnTo>
                    <a:pt x="217" y="0"/>
                  </a:lnTo>
                  <a:lnTo>
                    <a:pt x="221" y="1"/>
                  </a:lnTo>
                  <a:lnTo>
                    <a:pt x="225" y="1"/>
                  </a:lnTo>
                  <a:lnTo>
                    <a:pt x="228" y="1"/>
                  </a:lnTo>
                  <a:lnTo>
                    <a:pt x="232" y="2"/>
                  </a:lnTo>
                  <a:lnTo>
                    <a:pt x="236" y="2"/>
                  </a:lnTo>
                  <a:lnTo>
                    <a:pt x="240" y="3"/>
                  </a:lnTo>
                  <a:lnTo>
                    <a:pt x="243" y="4"/>
                  </a:lnTo>
                  <a:lnTo>
                    <a:pt x="246" y="5"/>
                  </a:lnTo>
                  <a:lnTo>
                    <a:pt x="249" y="6"/>
                  </a:lnTo>
                  <a:lnTo>
                    <a:pt x="254" y="8"/>
                  </a:lnTo>
                  <a:lnTo>
                    <a:pt x="257" y="9"/>
                  </a:lnTo>
                  <a:lnTo>
                    <a:pt x="261" y="12"/>
                  </a:lnTo>
                  <a:lnTo>
                    <a:pt x="265" y="14"/>
                  </a:lnTo>
                  <a:lnTo>
                    <a:pt x="268" y="16"/>
                  </a:lnTo>
                  <a:lnTo>
                    <a:pt x="271" y="18"/>
                  </a:lnTo>
                  <a:lnTo>
                    <a:pt x="274" y="21"/>
                  </a:lnTo>
                  <a:lnTo>
                    <a:pt x="275" y="24"/>
                  </a:lnTo>
                  <a:lnTo>
                    <a:pt x="278" y="27"/>
                  </a:lnTo>
                  <a:lnTo>
                    <a:pt x="278" y="30"/>
                  </a:lnTo>
                  <a:lnTo>
                    <a:pt x="278" y="32"/>
                  </a:lnTo>
                  <a:lnTo>
                    <a:pt x="278" y="174"/>
                  </a:lnTo>
                  <a:lnTo>
                    <a:pt x="277" y="176"/>
                  </a:lnTo>
                  <a:lnTo>
                    <a:pt x="276" y="177"/>
                  </a:lnTo>
                  <a:lnTo>
                    <a:pt x="275" y="179"/>
                  </a:lnTo>
                  <a:lnTo>
                    <a:pt x="274" y="181"/>
                  </a:lnTo>
                  <a:lnTo>
                    <a:pt x="271" y="182"/>
                  </a:lnTo>
                  <a:lnTo>
                    <a:pt x="269" y="184"/>
                  </a:lnTo>
                  <a:lnTo>
                    <a:pt x="266" y="186"/>
                  </a:lnTo>
                  <a:lnTo>
                    <a:pt x="262" y="187"/>
                  </a:lnTo>
                  <a:lnTo>
                    <a:pt x="260" y="187"/>
                  </a:lnTo>
                  <a:lnTo>
                    <a:pt x="256" y="188"/>
                  </a:lnTo>
                  <a:lnTo>
                    <a:pt x="253" y="188"/>
                  </a:lnTo>
                  <a:lnTo>
                    <a:pt x="249" y="188"/>
                  </a:lnTo>
                  <a:lnTo>
                    <a:pt x="246" y="187"/>
                  </a:lnTo>
                  <a:lnTo>
                    <a:pt x="243" y="187"/>
                  </a:lnTo>
                  <a:lnTo>
                    <a:pt x="240" y="186"/>
                  </a:lnTo>
                  <a:lnTo>
                    <a:pt x="238" y="185"/>
                  </a:lnTo>
                  <a:lnTo>
                    <a:pt x="236" y="184"/>
                  </a:lnTo>
                  <a:lnTo>
                    <a:pt x="233" y="182"/>
                  </a:lnTo>
                  <a:lnTo>
                    <a:pt x="232" y="181"/>
                  </a:lnTo>
                  <a:lnTo>
                    <a:pt x="230" y="179"/>
                  </a:lnTo>
                  <a:lnTo>
                    <a:pt x="230" y="178"/>
                  </a:lnTo>
                  <a:lnTo>
                    <a:pt x="229" y="177"/>
                  </a:lnTo>
                  <a:lnTo>
                    <a:pt x="229" y="176"/>
                  </a:lnTo>
                  <a:lnTo>
                    <a:pt x="228" y="174"/>
                  </a:lnTo>
                  <a:lnTo>
                    <a:pt x="229" y="65"/>
                  </a:lnTo>
                  <a:lnTo>
                    <a:pt x="212" y="65"/>
                  </a:lnTo>
                  <a:lnTo>
                    <a:pt x="212" y="362"/>
                  </a:lnTo>
                  <a:lnTo>
                    <a:pt x="212" y="364"/>
                  </a:lnTo>
                  <a:lnTo>
                    <a:pt x="211" y="368"/>
                  </a:lnTo>
                  <a:lnTo>
                    <a:pt x="209" y="371"/>
                  </a:lnTo>
                  <a:lnTo>
                    <a:pt x="207" y="374"/>
                  </a:lnTo>
                  <a:lnTo>
                    <a:pt x="204" y="376"/>
                  </a:lnTo>
                  <a:lnTo>
                    <a:pt x="201" y="378"/>
                  </a:lnTo>
                  <a:lnTo>
                    <a:pt x="198" y="379"/>
                  </a:lnTo>
                  <a:lnTo>
                    <a:pt x="194" y="381"/>
                  </a:lnTo>
                  <a:lnTo>
                    <a:pt x="190" y="382"/>
                  </a:lnTo>
                  <a:lnTo>
                    <a:pt x="187" y="382"/>
                  </a:lnTo>
                  <a:lnTo>
                    <a:pt x="184" y="383"/>
                  </a:lnTo>
                  <a:lnTo>
                    <a:pt x="181" y="383"/>
                  </a:lnTo>
                  <a:lnTo>
                    <a:pt x="177" y="383"/>
                  </a:lnTo>
                  <a:lnTo>
                    <a:pt x="173" y="383"/>
                  </a:lnTo>
                  <a:lnTo>
                    <a:pt x="168" y="382"/>
                  </a:lnTo>
                  <a:lnTo>
                    <a:pt x="164" y="381"/>
                  </a:lnTo>
                  <a:lnTo>
                    <a:pt x="160" y="379"/>
                  </a:lnTo>
                  <a:lnTo>
                    <a:pt x="158" y="378"/>
                  </a:lnTo>
                  <a:lnTo>
                    <a:pt x="155" y="377"/>
                  </a:lnTo>
                  <a:lnTo>
                    <a:pt x="153" y="374"/>
                  </a:lnTo>
                  <a:lnTo>
                    <a:pt x="150" y="372"/>
                  </a:lnTo>
                  <a:lnTo>
                    <a:pt x="149" y="371"/>
                  </a:lnTo>
                  <a:lnTo>
                    <a:pt x="148" y="368"/>
                  </a:lnTo>
                  <a:lnTo>
                    <a:pt x="147" y="366"/>
                  </a:lnTo>
                  <a:lnTo>
                    <a:pt x="146" y="364"/>
                  </a:lnTo>
                  <a:lnTo>
                    <a:pt x="146" y="183"/>
                  </a:lnTo>
                  <a:lnTo>
                    <a:pt x="131" y="183"/>
                  </a:lnTo>
                  <a:lnTo>
                    <a:pt x="130" y="363"/>
                  </a:lnTo>
                  <a:lnTo>
                    <a:pt x="130" y="366"/>
                  </a:lnTo>
                  <a:lnTo>
                    <a:pt x="129" y="368"/>
                  </a:lnTo>
                  <a:lnTo>
                    <a:pt x="127" y="371"/>
                  </a:lnTo>
                  <a:lnTo>
                    <a:pt x="125" y="374"/>
                  </a:lnTo>
                  <a:lnTo>
                    <a:pt x="122" y="376"/>
                  </a:lnTo>
                  <a:lnTo>
                    <a:pt x="118" y="379"/>
                  </a:lnTo>
                  <a:lnTo>
                    <a:pt x="115" y="380"/>
                  </a:lnTo>
                  <a:lnTo>
                    <a:pt x="110" y="382"/>
                  </a:lnTo>
                  <a:lnTo>
                    <a:pt x="105" y="383"/>
                  </a:lnTo>
                  <a:lnTo>
                    <a:pt x="100" y="383"/>
                  </a:lnTo>
                  <a:lnTo>
                    <a:pt x="95" y="383"/>
                  </a:lnTo>
                  <a:lnTo>
                    <a:pt x="91" y="383"/>
                  </a:lnTo>
                  <a:lnTo>
                    <a:pt x="88" y="382"/>
                  </a:lnTo>
                  <a:lnTo>
                    <a:pt x="84" y="381"/>
                  </a:lnTo>
                  <a:lnTo>
                    <a:pt x="81" y="380"/>
                  </a:lnTo>
                  <a:lnTo>
                    <a:pt x="77" y="379"/>
                  </a:lnTo>
                  <a:lnTo>
                    <a:pt x="74" y="377"/>
                  </a:lnTo>
                  <a:lnTo>
                    <a:pt x="72" y="375"/>
                  </a:lnTo>
                  <a:lnTo>
                    <a:pt x="70" y="373"/>
                  </a:lnTo>
                  <a:lnTo>
                    <a:pt x="67" y="371"/>
                  </a:lnTo>
                  <a:lnTo>
                    <a:pt x="67" y="369"/>
                  </a:lnTo>
                  <a:lnTo>
                    <a:pt x="66" y="367"/>
                  </a:lnTo>
                  <a:lnTo>
                    <a:pt x="65" y="363"/>
                  </a:lnTo>
                  <a:lnTo>
                    <a:pt x="65" y="65"/>
                  </a:lnTo>
                  <a:lnTo>
                    <a:pt x="49" y="65"/>
                  </a:lnTo>
                  <a:lnTo>
                    <a:pt x="49" y="174"/>
                  </a:lnTo>
                  <a:lnTo>
                    <a:pt x="48" y="176"/>
                  </a:lnTo>
                  <a:lnTo>
                    <a:pt x="47" y="178"/>
                  </a:lnTo>
                  <a:lnTo>
                    <a:pt x="46" y="179"/>
                  </a:lnTo>
                  <a:lnTo>
                    <a:pt x="44" y="181"/>
                  </a:lnTo>
                  <a:lnTo>
                    <a:pt x="44" y="182"/>
                  </a:lnTo>
                  <a:lnTo>
                    <a:pt x="42" y="183"/>
                  </a:lnTo>
                  <a:lnTo>
                    <a:pt x="40" y="184"/>
                  </a:lnTo>
                  <a:lnTo>
                    <a:pt x="38" y="185"/>
                  </a:lnTo>
                  <a:lnTo>
                    <a:pt x="36" y="186"/>
                  </a:lnTo>
                  <a:lnTo>
                    <a:pt x="35" y="187"/>
                  </a:lnTo>
                  <a:lnTo>
                    <a:pt x="32" y="187"/>
                  </a:lnTo>
                  <a:lnTo>
                    <a:pt x="30" y="188"/>
                  </a:lnTo>
                  <a:lnTo>
                    <a:pt x="28" y="188"/>
                  </a:lnTo>
                  <a:lnTo>
                    <a:pt x="26" y="188"/>
                  </a:lnTo>
                  <a:lnTo>
                    <a:pt x="21" y="188"/>
                  </a:lnTo>
                  <a:lnTo>
                    <a:pt x="20" y="188"/>
                  </a:lnTo>
                  <a:lnTo>
                    <a:pt x="17" y="187"/>
                  </a:lnTo>
                  <a:lnTo>
                    <a:pt x="14" y="187"/>
                  </a:lnTo>
                  <a:lnTo>
                    <a:pt x="13" y="186"/>
                  </a:lnTo>
                  <a:lnTo>
                    <a:pt x="11" y="186"/>
                  </a:lnTo>
                  <a:lnTo>
                    <a:pt x="9" y="185"/>
                  </a:lnTo>
                  <a:lnTo>
                    <a:pt x="7" y="184"/>
                  </a:lnTo>
                  <a:lnTo>
                    <a:pt x="6" y="182"/>
                  </a:lnTo>
                  <a:lnTo>
                    <a:pt x="4" y="181"/>
                  </a:lnTo>
                  <a:lnTo>
                    <a:pt x="3" y="180"/>
                  </a:lnTo>
                  <a:lnTo>
                    <a:pt x="2" y="179"/>
                  </a:lnTo>
                  <a:lnTo>
                    <a:pt x="1" y="177"/>
                  </a:lnTo>
                  <a:lnTo>
                    <a:pt x="0" y="176"/>
                  </a:lnTo>
                  <a:lnTo>
                    <a:pt x="0" y="174"/>
                  </a:lnTo>
                  <a:lnTo>
                    <a:pt x="0" y="31"/>
                  </a:lnTo>
                  <a:lnTo>
                    <a:pt x="0" y="27"/>
                  </a:lnTo>
                  <a:lnTo>
                    <a:pt x="2" y="23"/>
                  </a:lnTo>
                  <a:lnTo>
                    <a:pt x="6" y="19"/>
                  </a:lnTo>
                  <a:lnTo>
                    <a:pt x="9" y="16"/>
                  </a:lnTo>
                  <a:lnTo>
                    <a:pt x="13" y="14"/>
                  </a:lnTo>
                  <a:lnTo>
                    <a:pt x="16" y="12"/>
                  </a:lnTo>
                  <a:lnTo>
                    <a:pt x="22" y="9"/>
                  </a:lnTo>
                  <a:lnTo>
                    <a:pt x="29" y="6"/>
                  </a:lnTo>
                  <a:lnTo>
                    <a:pt x="34" y="5"/>
                  </a:lnTo>
                  <a:lnTo>
                    <a:pt x="38" y="4"/>
                  </a:lnTo>
                  <a:lnTo>
                    <a:pt x="46" y="2"/>
                  </a:lnTo>
                  <a:lnTo>
                    <a:pt x="53" y="1"/>
                  </a:lnTo>
                  <a:lnTo>
                    <a:pt x="59" y="1"/>
                  </a:lnTo>
                  <a:lnTo>
                    <a:pt x="66" y="0"/>
                  </a:lnTo>
                </a:path>
              </a:pathLst>
            </a:custGeom>
            <a:solidFill>
              <a:schemeClr val="tx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4" name="Oval 1020"/>
            <p:cNvSpPr>
              <a:spLocks noChangeArrowheads="1"/>
            </p:cNvSpPr>
            <p:nvPr/>
          </p:nvSpPr>
          <p:spPr bwMode="auto">
            <a:xfrm>
              <a:off x="1507" y="2873"/>
              <a:ext cx="112" cy="74"/>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35" name="Group 1021"/>
            <p:cNvGrpSpPr>
              <a:grpSpLocks/>
            </p:cNvGrpSpPr>
            <p:nvPr/>
          </p:nvGrpSpPr>
          <p:grpSpPr bwMode="auto">
            <a:xfrm>
              <a:off x="1751" y="3074"/>
              <a:ext cx="886" cy="76"/>
              <a:chOff x="1791" y="1434"/>
              <a:chExt cx="886" cy="76"/>
            </a:xfrm>
          </p:grpSpPr>
          <p:grpSp>
            <p:nvGrpSpPr>
              <p:cNvPr id="235" name="Group 1022"/>
              <p:cNvGrpSpPr>
                <a:grpSpLocks/>
              </p:cNvGrpSpPr>
              <p:nvPr/>
            </p:nvGrpSpPr>
            <p:grpSpPr bwMode="auto">
              <a:xfrm>
                <a:off x="1791" y="1446"/>
                <a:ext cx="77" cy="32"/>
                <a:chOff x="1791" y="1446"/>
                <a:chExt cx="77" cy="32"/>
              </a:xfrm>
            </p:grpSpPr>
            <p:sp>
              <p:nvSpPr>
                <p:cNvPr id="269" name="Arc 1023"/>
                <p:cNvSpPr>
                  <a:spLocks/>
                </p:cNvSpPr>
                <p:nvPr/>
              </p:nvSpPr>
              <p:spPr bwMode="auto">
                <a:xfrm>
                  <a:off x="1829" y="1446"/>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0" name="Arc 1024"/>
                <p:cNvSpPr>
                  <a:spLocks/>
                </p:cNvSpPr>
                <p:nvPr/>
              </p:nvSpPr>
              <p:spPr bwMode="auto">
                <a:xfrm>
                  <a:off x="1791" y="1446"/>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36" name="Group 1025"/>
              <p:cNvGrpSpPr>
                <a:grpSpLocks/>
              </p:cNvGrpSpPr>
              <p:nvPr/>
            </p:nvGrpSpPr>
            <p:grpSpPr bwMode="auto">
              <a:xfrm>
                <a:off x="1862" y="1478"/>
                <a:ext cx="77" cy="32"/>
                <a:chOff x="1862" y="1478"/>
                <a:chExt cx="77" cy="32"/>
              </a:xfrm>
            </p:grpSpPr>
            <p:sp>
              <p:nvSpPr>
                <p:cNvPr id="267" name="Arc 1026"/>
                <p:cNvSpPr>
                  <a:spLocks/>
                </p:cNvSpPr>
                <p:nvPr/>
              </p:nvSpPr>
              <p:spPr bwMode="auto">
                <a:xfrm>
                  <a:off x="1900"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8" name="Arc 1027"/>
                <p:cNvSpPr>
                  <a:spLocks/>
                </p:cNvSpPr>
                <p:nvPr/>
              </p:nvSpPr>
              <p:spPr bwMode="auto">
                <a:xfrm>
                  <a:off x="1862"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37" name="Group 1028"/>
              <p:cNvGrpSpPr>
                <a:grpSpLocks/>
              </p:cNvGrpSpPr>
              <p:nvPr/>
            </p:nvGrpSpPr>
            <p:grpSpPr bwMode="auto">
              <a:xfrm>
                <a:off x="1938" y="1443"/>
                <a:ext cx="77" cy="32"/>
                <a:chOff x="1938" y="1443"/>
                <a:chExt cx="77" cy="32"/>
              </a:xfrm>
            </p:grpSpPr>
            <p:sp>
              <p:nvSpPr>
                <p:cNvPr id="265" name="Arc 1029"/>
                <p:cNvSpPr>
                  <a:spLocks/>
                </p:cNvSpPr>
                <p:nvPr/>
              </p:nvSpPr>
              <p:spPr bwMode="auto">
                <a:xfrm>
                  <a:off x="1976"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6" name="Arc 1030"/>
                <p:cNvSpPr>
                  <a:spLocks/>
                </p:cNvSpPr>
                <p:nvPr/>
              </p:nvSpPr>
              <p:spPr bwMode="auto">
                <a:xfrm>
                  <a:off x="1938"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38" name="Group 1031"/>
              <p:cNvGrpSpPr>
                <a:grpSpLocks/>
              </p:cNvGrpSpPr>
              <p:nvPr/>
            </p:nvGrpSpPr>
            <p:grpSpPr bwMode="auto">
              <a:xfrm>
                <a:off x="2009" y="1475"/>
                <a:ext cx="77" cy="32"/>
                <a:chOff x="2009" y="1475"/>
                <a:chExt cx="77" cy="32"/>
              </a:xfrm>
            </p:grpSpPr>
            <p:sp>
              <p:nvSpPr>
                <p:cNvPr id="263" name="Arc 1032"/>
                <p:cNvSpPr>
                  <a:spLocks/>
                </p:cNvSpPr>
                <p:nvPr/>
              </p:nvSpPr>
              <p:spPr bwMode="auto">
                <a:xfrm>
                  <a:off x="2047"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4" name="Arc 1033"/>
                <p:cNvSpPr>
                  <a:spLocks/>
                </p:cNvSpPr>
                <p:nvPr/>
              </p:nvSpPr>
              <p:spPr bwMode="auto">
                <a:xfrm>
                  <a:off x="2009"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39" name="Group 1034"/>
              <p:cNvGrpSpPr>
                <a:grpSpLocks/>
              </p:cNvGrpSpPr>
              <p:nvPr/>
            </p:nvGrpSpPr>
            <p:grpSpPr bwMode="auto">
              <a:xfrm>
                <a:off x="2085" y="1440"/>
                <a:ext cx="77" cy="32"/>
                <a:chOff x="2085" y="1440"/>
                <a:chExt cx="77" cy="32"/>
              </a:xfrm>
            </p:grpSpPr>
            <p:sp>
              <p:nvSpPr>
                <p:cNvPr id="261" name="Arc 1035"/>
                <p:cNvSpPr>
                  <a:spLocks/>
                </p:cNvSpPr>
                <p:nvPr/>
              </p:nvSpPr>
              <p:spPr bwMode="auto">
                <a:xfrm>
                  <a:off x="212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2" name="Arc 1036"/>
                <p:cNvSpPr>
                  <a:spLocks/>
                </p:cNvSpPr>
                <p:nvPr/>
              </p:nvSpPr>
              <p:spPr bwMode="auto">
                <a:xfrm>
                  <a:off x="208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0" name="Group 1037"/>
              <p:cNvGrpSpPr>
                <a:grpSpLocks/>
              </p:cNvGrpSpPr>
              <p:nvPr/>
            </p:nvGrpSpPr>
            <p:grpSpPr bwMode="auto">
              <a:xfrm>
                <a:off x="2156" y="1472"/>
                <a:ext cx="77" cy="32"/>
                <a:chOff x="2156" y="1472"/>
                <a:chExt cx="77" cy="32"/>
              </a:xfrm>
            </p:grpSpPr>
            <p:sp>
              <p:nvSpPr>
                <p:cNvPr id="259" name="Arc 1038"/>
                <p:cNvSpPr>
                  <a:spLocks/>
                </p:cNvSpPr>
                <p:nvPr/>
              </p:nvSpPr>
              <p:spPr bwMode="auto">
                <a:xfrm>
                  <a:off x="219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0" name="Arc 1039"/>
                <p:cNvSpPr>
                  <a:spLocks/>
                </p:cNvSpPr>
                <p:nvPr/>
              </p:nvSpPr>
              <p:spPr bwMode="auto">
                <a:xfrm>
                  <a:off x="215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1" name="Group 1040"/>
              <p:cNvGrpSpPr>
                <a:grpSpLocks/>
              </p:cNvGrpSpPr>
              <p:nvPr/>
            </p:nvGrpSpPr>
            <p:grpSpPr bwMode="auto">
              <a:xfrm>
                <a:off x="2235" y="1440"/>
                <a:ext cx="77" cy="32"/>
                <a:chOff x="2235" y="1440"/>
                <a:chExt cx="77" cy="32"/>
              </a:xfrm>
            </p:grpSpPr>
            <p:sp>
              <p:nvSpPr>
                <p:cNvPr id="257" name="Arc 1041"/>
                <p:cNvSpPr>
                  <a:spLocks/>
                </p:cNvSpPr>
                <p:nvPr/>
              </p:nvSpPr>
              <p:spPr bwMode="auto">
                <a:xfrm>
                  <a:off x="227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8" name="Arc 1042"/>
                <p:cNvSpPr>
                  <a:spLocks/>
                </p:cNvSpPr>
                <p:nvPr/>
              </p:nvSpPr>
              <p:spPr bwMode="auto">
                <a:xfrm>
                  <a:off x="223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2" name="Group 1043"/>
              <p:cNvGrpSpPr>
                <a:grpSpLocks/>
              </p:cNvGrpSpPr>
              <p:nvPr/>
            </p:nvGrpSpPr>
            <p:grpSpPr bwMode="auto">
              <a:xfrm>
                <a:off x="2306" y="1472"/>
                <a:ext cx="77" cy="32"/>
                <a:chOff x="2306" y="1472"/>
                <a:chExt cx="77" cy="32"/>
              </a:xfrm>
            </p:grpSpPr>
            <p:sp>
              <p:nvSpPr>
                <p:cNvPr id="255" name="Arc 1044"/>
                <p:cNvSpPr>
                  <a:spLocks/>
                </p:cNvSpPr>
                <p:nvPr/>
              </p:nvSpPr>
              <p:spPr bwMode="auto">
                <a:xfrm>
                  <a:off x="234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6" name="Arc 1045"/>
                <p:cNvSpPr>
                  <a:spLocks/>
                </p:cNvSpPr>
                <p:nvPr/>
              </p:nvSpPr>
              <p:spPr bwMode="auto">
                <a:xfrm>
                  <a:off x="230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3" name="Group 1046"/>
              <p:cNvGrpSpPr>
                <a:grpSpLocks/>
              </p:cNvGrpSpPr>
              <p:nvPr/>
            </p:nvGrpSpPr>
            <p:grpSpPr bwMode="auto">
              <a:xfrm>
                <a:off x="2382" y="1437"/>
                <a:ext cx="77" cy="32"/>
                <a:chOff x="2382" y="1437"/>
                <a:chExt cx="77" cy="32"/>
              </a:xfrm>
            </p:grpSpPr>
            <p:sp>
              <p:nvSpPr>
                <p:cNvPr id="253" name="Arc 1047"/>
                <p:cNvSpPr>
                  <a:spLocks/>
                </p:cNvSpPr>
                <p:nvPr/>
              </p:nvSpPr>
              <p:spPr bwMode="auto">
                <a:xfrm>
                  <a:off x="2420"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4" name="Arc 1048"/>
                <p:cNvSpPr>
                  <a:spLocks/>
                </p:cNvSpPr>
                <p:nvPr/>
              </p:nvSpPr>
              <p:spPr bwMode="auto">
                <a:xfrm>
                  <a:off x="2382"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4" name="Group 1049"/>
              <p:cNvGrpSpPr>
                <a:grpSpLocks/>
              </p:cNvGrpSpPr>
              <p:nvPr/>
            </p:nvGrpSpPr>
            <p:grpSpPr bwMode="auto">
              <a:xfrm>
                <a:off x="2453" y="1469"/>
                <a:ext cx="77" cy="32"/>
                <a:chOff x="2453" y="1469"/>
                <a:chExt cx="77" cy="32"/>
              </a:xfrm>
            </p:grpSpPr>
            <p:sp>
              <p:nvSpPr>
                <p:cNvPr id="251" name="Arc 1050"/>
                <p:cNvSpPr>
                  <a:spLocks/>
                </p:cNvSpPr>
                <p:nvPr/>
              </p:nvSpPr>
              <p:spPr bwMode="auto">
                <a:xfrm>
                  <a:off x="2491"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2" name="Arc 1051"/>
                <p:cNvSpPr>
                  <a:spLocks/>
                </p:cNvSpPr>
                <p:nvPr/>
              </p:nvSpPr>
              <p:spPr bwMode="auto">
                <a:xfrm>
                  <a:off x="2453"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5" name="Group 1052"/>
              <p:cNvGrpSpPr>
                <a:grpSpLocks/>
              </p:cNvGrpSpPr>
              <p:nvPr/>
            </p:nvGrpSpPr>
            <p:grpSpPr bwMode="auto">
              <a:xfrm>
                <a:off x="2529" y="1434"/>
                <a:ext cx="77" cy="32"/>
                <a:chOff x="2529" y="1434"/>
                <a:chExt cx="77" cy="32"/>
              </a:xfrm>
            </p:grpSpPr>
            <p:sp>
              <p:nvSpPr>
                <p:cNvPr id="249" name="Arc 1053"/>
                <p:cNvSpPr>
                  <a:spLocks/>
                </p:cNvSpPr>
                <p:nvPr/>
              </p:nvSpPr>
              <p:spPr bwMode="auto">
                <a:xfrm>
                  <a:off x="2567"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0" name="Arc 1054"/>
                <p:cNvSpPr>
                  <a:spLocks/>
                </p:cNvSpPr>
                <p:nvPr/>
              </p:nvSpPr>
              <p:spPr bwMode="auto">
                <a:xfrm>
                  <a:off x="2529"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6" name="Group 1055"/>
              <p:cNvGrpSpPr>
                <a:grpSpLocks/>
              </p:cNvGrpSpPr>
              <p:nvPr/>
            </p:nvGrpSpPr>
            <p:grpSpPr bwMode="auto">
              <a:xfrm>
                <a:off x="2600" y="1466"/>
                <a:ext cx="77" cy="32"/>
                <a:chOff x="2600" y="1466"/>
                <a:chExt cx="77" cy="32"/>
              </a:xfrm>
            </p:grpSpPr>
            <p:sp>
              <p:nvSpPr>
                <p:cNvPr id="247" name="Arc 1056"/>
                <p:cNvSpPr>
                  <a:spLocks/>
                </p:cNvSpPr>
                <p:nvPr/>
              </p:nvSpPr>
              <p:spPr bwMode="auto">
                <a:xfrm>
                  <a:off x="2638"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8" name="Arc 1057"/>
                <p:cNvSpPr>
                  <a:spLocks/>
                </p:cNvSpPr>
                <p:nvPr/>
              </p:nvSpPr>
              <p:spPr bwMode="auto">
                <a:xfrm>
                  <a:off x="2600"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36" name="Group 1058"/>
            <p:cNvGrpSpPr>
              <a:grpSpLocks/>
            </p:cNvGrpSpPr>
            <p:nvPr/>
          </p:nvGrpSpPr>
          <p:grpSpPr bwMode="auto">
            <a:xfrm>
              <a:off x="525" y="3118"/>
              <a:ext cx="77" cy="32"/>
              <a:chOff x="518" y="1478"/>
              <a:chExt cx="77" cy="32"/>
            </a:xfrm>
          </p:grpSpPr>
          <p:sp>
            <p:nvSpPr>
              <p:cNvPr id="233" name="Arc 1059"/>
              <p:cNvSpPr>
                <a:spLocks/>
              </p:cNvSpPr>
              <p:nvPr/>
            </p:nvSpPr>
            <p:spPr bwMode="auto">
              <a:xfrm>
                <a:off x="556"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4" name="Arc 1060"/>
              <p:cNvSpPr>
                <a:spLocks/>
              </p:cNvSpPr>
              <p:nvPr/>
            </p:nvSpPr>
            <p:spPr bwMode="auto">
              <a:xfrm>
                <a:off x="518"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7" name="Group 1061"/>
            <p:cNvGrpSpPr>
              <a:grpSpLocks/>
            </p:cNvGrpSpPr>
            <p:nvPr/>
          </p:nvGrpSpPr>
          <p:grpSpPr bwMode="auto">
            <a:xfrm>
              <a:off x="601" y="3083"/>
              <a:ext cx="77" cy="32"/>
              <a:chOff x="594" y="1443"/>
              <a:chExt cx="77" cy="32"/>
            </a:xfrm>
          </p:grpSpPr>
          <p:sp>
            <p:nvSpPr>
              <p:cNvPr id="231" name="Arc 1062"/>
              <p:cNvSpPr>
                <a:spLocks/>
              </p:cNvSpPr>
              <p:nvPr/>
            </p:nvSpPr>
            <p:spPr bwMode="auto">
              <a:xfrm>
                <a:off x="632"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2" name="Arc 1063"/>
              <p:cNvSpPr>
                <a:spLocks/>
              </p:cNvSpPr>
              <p:nvPr/>
            </p:nvSpPr>
            <p:spPr bwMode="auto">
              <a:xfrm>
                <a:off x="594"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8" name="Group 1064"/>
            <p:cNvGrpSpPr>
              <a:grpSpLocks/>
            </p:cNvGrpSpPr>
            <p:nvPr/>
          </p:nvGrpSpPr>
          <p:grpSpPr bwMode="auto">
            <a:xfrm>
              <a:off x="672" y="3115"/>
              <a:ext cx="77" cy="32"/>
              <a:chOff x="665" y="1475"/>
              <a:chExt cx="77" cy="32"/>
            </a:xfrm>
          </p:grpSpPr>
          <p:sp>
            <p:nvSpPr>
              <p:cNvPr id="229" name="Arc 1065"/>
              <p:cNvSpPr>
                <a:spLocks/>
              </p:cNvSpPr>
              <p:nvPr/>
            </p:nvSpPr>
            <p:spPr bwMode="auto">
              <a:xfrm>
                <a:off x="703"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0" name="Arc 1066"/>
              <p:cNvSpPr>
                <a:spLocks/>
              </p:cNvSpPr>
              <p:nvPr/>
            </p:nvSpPr>
            <p:spPr bwMode="auto">
              <a:xfrm>
                <a:off x="665"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9" name="Group 1067"/>
            <p:cNvGrpSpPr>
              <a:grpSpLocks/>
            </p:cNvGrpSpPr>
            <p:nvPr/>
          </p:nvGrpSpPr>
          <p:grpSpPr bwMode="auto">
            <a:xfrm>
              <a:off x="748" y="3080"/>
              <a:ext cx="77" cy="32"/>
              <a:chOff x="741" y="1440"/>
              <a:chExt cx="77" cy="32"/>
            </a:xfrm>
          </p:grpSpPr>
          <p:sp>
            <p:nvSpPr>
              <p:cNvPr id="227" name="Arc 1068"/>
              <p:cNvSpPr>
                <a:spLocks/>
              </p:cNvSpPr>
              <p:nvPr/>
            </p:nvSpPr>
            <p:spPr bwMode="auto">
              <a:xfrm>
                <a:off x="77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8" name="Arc 1069"/>
              <p:cNvSpPr>
                <a:spLocks/>
              </p:cNvSpPr>
              <p:nvPr/>
            </p:nvSpPr>
            <p:spPr bwMode="auto">
              <a:xfrm>
                <a:off x="74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0" name="Group 1070"/>
            <p:cNvGrpSpPr>
              <a:grpSpLocks/>
            </p:cNvGrpSpPr>
            <p:nvPr/>
          </p:nvGrpSpPr>
          <p:grpSpPr bwMode="auto">
            <a:xfrm>
              <a:off x="819" y="3112"/>
              <a:ext cx="77" cy="32"/>
              <a:chOff x="812" y="1472"/>
              <a:chExt cx="77" cy="32"/>
            </a:xfrm>
          </p:grpSpPr>
          <p:sp>
            <p:nvSpPr>
              <p:cNvPr id="225" name="Arc 1071"/>
              <p:cNvSpPr>
                <a:spLocks/>
              </p:cNvSpPr>
              <p:nvPr/>
            </p:nvSpPr>
            <p:spPr bwMode="auto">
              <a:xfrm>
                <a:off x="85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6" name="Arc 1072"/>
              <p:cNvSpPr>
                <a:spLocks/>
              </p:cNvSpPr>
              <p:nvPr/>
            </p:nvSpPr>
            <p:spPr bwMode="auto">
              <a:xfrm>
                <a:off x="81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1" name="Group 1073"/>
            <p:cNvGrpSpPr>
              <a:grpSpLocks/>
            </p:cNvGrpSpPr>
            <p:nvPr/>
          </p:nvGrpSpPr>
          <p:grpSpPr bwMode="auto">
            <a:xfrm>
              <a:off x="898" y="3080"/>
              <a:ext cx="77" cy="32"/>
              <a:chOff x="891" y="1440"/>
              <a:chExt cx="77" cy="32"/>
            </a:xfrm>
          </p:grpSpPr>
          <p:sp>
            <p:nvSpPr>
              <p:cNvPr id="223" name="Arc 1074"/>
              <p:cNvSpPr>
                <a:spLocks/>
              </p:cNvSpPr>
              <p:nvPr/>
            </p:nvSpPr>
            <p:spPr bwMode="auto">
              <a:xfrm>
                <a:off x="92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4" name="Arc 1075"/>
              <p:cNvSpPr>
                <a:spLocks/>
              </p:cNvSpPr>
              <p:nvPr/>
            </p:nvSpPr>
            <p:spPr bwMode="auto">
              <a:xfrm>
                <a:off x="89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2" name="Group 1076"/>
            <p:cNvGrpSpPr>
              <a:grpSpLocks/>
            </p:cNvGrpSpPr>
            <p:nvPr/>
          </p:nvGrpSpPr>
          <p:grpSpPr bwMode="auto">
            <a:xfrm>
              <a:off x="969" y="3112"/>
              <a:ext cx="77" cy="32"/>
              <a:chOff x="962" y="1472"/>
              <a:chExt cx="77" cy="32"/>
            </a:xfrm>
          </p:grpSpPr>
          <p:sp>
            <p:nvSpPr>
              <p:cNvPr id="221" name="Arc 1077"/>
              <p:cNvSpPr>
                <a:spLocks/>
              </p:cNvSpPr>
              <p:nvPr/>
            </p:nvSpPr>
            <p:spPr bwMode="auto">
              <a:xfrm>
                <a:off x="100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2" name="Arc 1078"/>
              <p:cNvSpPr>
                <a:spLocks/>
              </p:cNvSpPr>
              <p:nvPr/>
            </p:nvSpPr>
            <p:spPr bwMode="auto">
              <a:xfrm>
                <a:off x="96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3" name="Group 1079"/>
            <p:cNvGrpSpPr>
              <a:grpSpLocks/>
            </p:cNvGrpSpPr>
            <p:nvPr/>
          </p:nvGrpSpPr>
          <p:grpSpPr bwMode="auto">
            <a:xfrm>
              <a:off x="1045" y="3077"/>
              <a:ext cx="77" cy="32"/>
              <a:chOff x="1038" y="1437"/>
              <a:chExt cx="77" cy="32"/>
            </a:xfrm>
          </p:grpSpPr>
          <p:sp>
            <p:nvSpPr>
              <p:cNvPr id="219" name="Arc 1080"/>
              <p:cNvSpPr>
                <a:spLocks/>
              </p:cNvSpPr>
              <p:nvPr/>
            </p:nvSpPr>
            <p:spPr bwMode="auto">
              <a:xfrm>
                <a:off x="1076"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0" name="Arc 1081"/>
              <p:cNvSpPr>
                <a:spLocks/>
              </p:cNvSpPr>
              <p:nvPr/>
            </p:nvSpPr>
            <p:spPr bwMode="auto">
              <a:xfrm>
                <a:off x="1038"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4" name="Group 1082"/>
            <p:cNvGrpSpPr>
              <a:grpSpLocks/>
            </p:cNvGrpSpPr>
            <p:nvPr/>
          </p:nvGrpSpPr>
          <p:grpSpPr bwMode="auto">
            <a:xfrm>
              <a:off x="1116" y="3109"/>
              <a:ext cx="77" cy="32"/>
              <a:chOff x="1109" y="1469"/>
              <a:chExt cx="77" cy="32"/>
            </a:xfrm>
          </p:grpSpPr>
          <p:sp>
            <p:nvSpPr>
              <p:cNvPr id="217" name="Arc 1083"/>
              <p:cNvSpPr>
                <a:spLocks/>
              </p:cNvSpPr>
              <p:nvPr/>
            </p:nvSpPr>
            <p:spPr bwMode="auto">
              <a:xfrm>
                <a:off x="1147"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8" name="Arc 1084"/>
              <p:cNvSpPr>
                <a:spLocks/>
              </p:cNvSpPr>
              <p:nvPr/>
            </p:nvSpPr>
            <p:spPr bwMode="auto">
              <a:xfrm>
                <a:off x="1109"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5" name="Group 1085"/>
            <p:cNvGrpSpPr>
              <a:grpSpLocks/>
            </p:cNvGrpSpPr>
            <p:nvPr/>
          </p:nvGrpSpPr>
          <p:grpSpPr bwMode="auto">
            <a:xfrm>
              <a:off x="1192" y="3074"/>
              <a:ext cx="77" cy="32"/>
              <a:chOff x="1185" y="1434"/>
              <a:chExt cx="77" cy="32"/>
            </a:xfrm>
          </p:grpSpPr>
          <p:sp>
            <p:nvSpPr>
              <p:cNvPr id="215" name="Arc 1086"/>
              <p:cNvSpPr>
                <a:spLocks/>
              </p:cNvSpPr>
              <p:nvPr/>
            </p:nvSpPr>
            <p:spPr bwMode="auto">
              <a:xfrm>
                <a:off x="1223"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6" name="Arc 1087"/>
              <p:cNvSpPr>
                <a:spLocks/>
              </p:cNvSpPr>
              <p:nvPr/>
            </p:nvSpPr>
            <p:spPr bwMode="auto">
              <a:xfrm>
                <a:off x="1185"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6" name="Group 1088"/>
            <p:cNvGrpSpPr>
              <a:grpSpLocks/>
            </p:cNvGrpSpPr>
            <p:nvPr/>
          </p:nvGrpSpPr>
          <p:grpSpPr bwMode="auto">
            <a:xfrm>
              <a:off x="1263" y="3106"/>
              <a:ext cx="77" cy="32"/>
              <a:chOff x="1256" y="1466"/>
              <a:chExt cx="77" cy="32"/>
            </a:xfrm>
          </p:grpSpPr>
          <p:sp>
            <p:nvSpPr>
              <p:cNvPr id="213" name="Arc 1089"/>
              <p:cNvSpPr>
                <a:spLocks/>
              </p:cNvSpPr>
              <p:nvPr/>
            </p:nvSpPr>
            <p:spPr bwMode="auto">
              <a:xfrm>
                <a:off x="1294"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4" name="Arc 1090"/>
              <p:cNvSpPr>
                <a:spLocks/>
              </p:cNvSpPr>
              <p:nvPr/>
            </p:nvSpPr>
            <p:spPr bwMode="auto">
              <a:xfrm>
                <a:off x="1256"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7" name="Rectangle 1091"/>
            <p:cNvSpPr>
              <a:spLocks noChangeArrowheads="1"/>
            </p:cNvSpPr>
            <p:nvPr/>
          </p:nvSpPr>
          <p:spPr bwMode="auto">
            <a:xfrm>
              <a:off x="4499" y="2702"/>
              <a:ext cx="1269"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2400" b="1" i="1">
                  <a:effectLst>
                    <a:outerShdw blurRad="38100" dist="38100" dir="2700000" algn="tl">
                      <a:srgbClr val="000000"/>
                    </a:outerShdw>
                  </a:effectLst>
                  <a:latin typeface="Arial" panose="020B0604020202020204" pitchFamily="34" charset="0"/>
                </a:rPr>
                <a:t>Image </a:t>
              </a:r>
              <a:br>
                <a:rPr lang="en-US" altLang="fr-FR" sz="2400" b="1" i="1">
                  <a:effectLst>
                    <a:outerShdw blurRad="38100" dist="38100" dir="2700000" algn="tl">
                      <a:srgbClr val="000000"/>
                    </a:outerShdw>
                  </a:effectLst>
                  <a:latin typeface="Arial" panose="020B0604020202020204" pitchFamily="34" charset="0"/>
                </a:rPr>
              </a:br>
              <a:r>
                <a:rPr lang="en-US" altLang="fr-FR" sz="2400" b="1" i="1">
                  <a:effectLst>
                    <a:outerShdw blurRad="38100" dist="38100" dir="2700000" algn="tl">
                      <a:srgbClr val="000000"/>
                    </a:outerShdw>
                  </a:effectLst>
                  <a:latin typeface="Arial" panose="020B0604020202020204" pitchFamily="34" charset="0"/>
                </a:rPr>
                <a:t>Analogique</a:t>
              </a:r>
            </a:p>
            <a:p>
              <a:pPr algn="ctr" eaLnBrk="0" hangingPunct="0"/>
              <a:r>
                <a:rPr lang="en-US" altLang="fr-FR" sz="2400" b="1" i="1">
                  <a:effectLst>
                    <a:outerShdw blurRad="38100" dist="38100" dir="2700000" algn="tl">
                      <a:srgbClr val="000000"/>
                    </a:outerShdw>
                  </a:effectLst>
                  <a:latin typeface="Arial" panose="020B0604020202020204" pitchFamily="34" charset="0"/>
                  <a:cs typeface="Arial" panose="020B0604020202020204" pitchFamily="34" charset="0"/>
                  <a:sym typeface="Wingdings" panose="05000000000000000000" pitchFamily="2" charset="2"/>
                </a:rPr>
                <a:t></a:t>
              </a:r>
            </a:p>
            <a:p>
              <a:pPr algn="ctr" eaLnBrk="0" hangingPunct="0"/>
              <a:r>
                <a:rPr lang="en-US" altLang="fr-FR" sz="2400" b="1" i="1">
                  <a:effectLst>
                    <a:outerShdw blurRad="38100" dist="38100" dir="2700000" algn="tl">
                      <a:srgbClr val="000000"/>
                    </a:outerShdw>
                  </a:effectLst>
                  <a:latin typeface="Arial" panose="020B0604020202020204" pitchFamily="34" charset="0"/>
                  <a:cs typeface="Arial" panose="020B0604020202020204" pitchFamily="34" charset="0"/>
                  <a:sym typeface="Wingdings" panose="05000000000000000000" pitchFamily="2" charset="2"/>
                </a:rPr>
                <a:t>Numérisable</a:t>
              </a:r>
            </a:p>
          </p:txBody>
        </p:sp>
        <p:sp>
          <p:nvSpPr>
            <p:cNvPr id="148" name="Oval 1092"/>
            <p:cNvSpPr>
              <a:spLocks noChangeArrowheads="1"/>
            </p:cNvSpPr>
            <p:nvPr/>
          </p:nvSpPr>
          <p:spPr bwMode="auto">
            <a:xfrm>
              <a:off x="113" y="2935"/>
              <a:ext cx="346" cy="346"/>
            </a:xfrm>
            <a:prstGeom prst="ellipse">
              <a:avLst/>
            </a:prstGeom>
            <a:solidFill>
              <a:srgbClr val="FF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chemeClr val="bg1"/>
                  </a:solidFill>
                  <a:effectLst>
                    <a:outerShdw blurRad="38100" dist="38100" dir="2700000" algn="tl">
                      <a:srgbClr val="000000"/>
                    </a:outerShdw>
                  </a:effectLst>
                  <a:latin typeface="Arial" panose="020B0604020202020204" pitchFamily="34" charset="0"/>
                </a:rPr>
                <a:t>Tube</a:t>
              </a:r>
              <a:endParaRPr lang="en-US" altLang="fr-FR" sz="1200" b="1">
                <a:solidFill>
                  <a:schemeClr val="bg1"/>
                </a:solidFill>
                <a:effectLst>
                  <a:outerShdw blurRad="38100" dist="38100" dir="2700000" algn="tl">
                    <a:srgbClr val="000000"/>
                  </a:outerShdw>
                </a:effectLst>
                <a:latin typeface="Arial" panose="020B0604020202020204" pitchFamily="34" charset="0"/>
              </a:endParaRPr>
            </a:p>
          </p:txBody>
        </p:sp>
        <p:sp>
          <p:nvSpPr>
            <p:cNvPr id="149" name="Rectangle 1093"/>
            <p:cNvSpPr>
              <a:spLocks noChangeArrowheads="1"/>
            </p:cNvSpPr>
            <p:nvPr/>
          </p:nvSpPr>
          <p:spPr bwMode="auto">
            <a:xfrm>
              <a:off x="1774" y="2867"/>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dirty="0" err="1">
                  <a:solidFill>
                    <a:srgbClr val="FF0000"/>
                  </a:solidFill>
                  <a:effectLst>
                    <a:outerShdw blurRad="38100" dist="38100" dir="2700000" algn="tl">
                      <a:srgbClr val="000000"/>
                    </a:outerShdw>
                  </a:effectLst>
                  <a:latin typeface="Arial" panose="020B0604020202020204" pitchFamily="34" charset="0"/>
                </a:rPr>
                <a:t>Rayons</a:t>
              </a:r>
              <a:r>
                <a:rPr lang="en-US" altLang="fr-FR" sz="1600" b="1" dirty="0">
                  <a:solidFill>
                    <a:srgbClr val="FF0000"/>
                  </a:solidFill>
                  <a:effectLst>
                    <a:outerShdw blurRad="38100" dist="38100" dir="2700000" algn="tl">
                      <a:srgbClr val="000000"/>
                    </a:outerShdw>
                  </a:effectLst>
                  <a:latin typeface="Arial" panose="020B0604020202020204" pitchFamily="34" charset="0"/>
                </a:rPr>
                <a:t> X</a:t>
              </a:r>
            </a:p>
          </p:txBody>
        </p:sp>
        <p:grpSp>
          <p:nvGrpSpPr>
            <p:cNvPr id="150" name="Group 1094"/>
            <p:cNvGrpSpPr>
              <a:grpSpLocks/>
            </p:cNvGrpSpPr>
            <p:nvPr/>
          </p:nvGrpSpPr>
          <p:grpSpPr bwMode="auto">
            <a:xfrm>
              <a:off x="2467" y="2873"/>
              <a:ext cx="635" cy="499"/>
              <a:chOff x="2540" y="867"/>
              <a:chExt cx="1134" cy="862"/>
            </a:xfrm>
          </p:grpSpPr>
          <p:sp>
            <p:nvSpPr>
              <p:cNvPr id="200" name="Line 1095"/>
              <p:cNvSpPr>
                <a:spLocks noChangeShapeType="1"/>
              </p:cNvSpPr>
              <p:nvPr/>
            </p:nvSpPr>
            <p:spPr bwMode="auto">
              <a:xfrm>
                <a:off x="2744" y="1298"/>
                <a:ext cx="93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1" name="Line 1096"/>
              <p:cNvSpPr>
                <a:spLocks noChangeShapeType="1"/>
              </p:cNvSpPr>
              <p:nvPr/>
            </p:nvSpPr>
            <p:spPr bwMode="auto">
              <a:xfrm flipV="1">
                <a:off x="2744" y="867"/>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2" name="Line 1097"/>
              <p:cNvSpPr>
                <a:spLocks noChangeShapeType="1"/>
              </p:cNvSpPr>
              <p:nvPr/>
            </p:nvSpPr>
            <p:spPr bwMode="auto">
              <a:xfrm flipV="1">
                <a:off x="2744" y="1298"/>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3" name="Line 1098"/>
              <p:cNvSpPr>
                <a:spLocks noChangeShapeType="1"/>
              </p:cNvSpPr>
              <p:nvPr/>
            </p:nvSpPr>
            <p:spPr bwMode="auto">
              <a:xfrm flipV="1">
                <a:off x="2835" y="867"/>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4" name="Line 1099"/>
              <p:cNvSpPr>
                <a:spLocks noChangeShapeType="1"/>
              </p:cNvSpPr>
              <p:nvPr/>
            </p:nvSpPr>
            <p:spPr bwMode="auto">
              <a:xfrm flipV="1">
                <a:off x="2835" y="1298"/>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5" name="Line 1100"/>
              <p:cNvSpPr>
                <a:spLocks noChangeShapeType="1"/>
              </p:cNvSpPr>
              <p:nvPr/>
            </p:nvSpPr>
            <p:spPr bwMode="auto">
              <a:xfrm flipV="1">
                <a:off x="3243" y="1298"/>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6" name="Line 1101"/>
              <p:cNvSpPr>
                <a:spLocks noChangeShapeType="1"/>
              </p:cNvSpPr>
              <p:nvPr/>
            </p:nvSpPr>
            <p:spPr bwMode="auto">
              <a:xfrm flipV="1">
                <a:off x="3243"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7" name="Line 1102"/>
              <p:cNvSpPr>
                <a:spLocks noChangeShapeType="1"/>
              </p:cNvSpPr>
              <p:nvPr/>
            </p:nvSpPr>
            <p:spPr bwMode="auto">
              <a:xfrm flipV="1">
                <a:off x="3674" y="1298"/>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8" name="Line 1103"/>
              <p:cNvSpPr>
                <a:spLocks noChangeShapeType="1"/>
              </p:cNvSpPr>
              <p:nvPr/>
            </p:nvSpPr>
            <p:spPr bwMode="auto">
              <a:xfrm flipV="1">
                <a:off x="367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9" name="Freeform 1104"/>
              <p:cNvSpPr>
                <a:spLocks/>
              </p:cNvSpPr>
              <p:nvPr/>
            </p:nvSpPr>
            <p:spPr bwMode="auto">
              <a:xfrm>
                <a:off x="2744" y="867"/>
                <a:ext cx="930" cy="862"/>
              </a:xfrm>
              <a:custGeom>
                <a:avLst/>
                <a:gdLst>
                  <a:gd name="T0" fmla="*/ 0 w 930"/>
                  <a:gd name="T1" fmla="*/ 0 h 862"/>
                  <a:gd name="T2" fmla="*/ 91 w 930"/>
                  <a:gd name="T3" fmla="*/ 0 h 862"/>
                  <a:gd name="T4" fmla="*/ 499 w 930"/>
                  <a:gd name="T5" fmla="*/ 159 h 862"/>
                  <a:gd name="T6" fmla="*/ 930 w 930"/>
                  <a:gd name="T7" fmla="*/ 159 h 862"/>
                  <a:gd name="T8" fmla="*/ 930 w 930"/>
                  <a:gd name="T9" fmla="*/ 703 h 862"/>
                  <a:gd name="T10" fmla="*/ 499 w 930"/>
                  <a:gd name="T11" fmla="*/ 703 h 862"/>
                  <a:gd name="T12" fmla="*/ 91 w 930"/>
                  <a:gd name="T13" fmla="*/ 862 h 862"/>
                  <a:gd name="T14" fmla="*/ 0 w 930"/>
                  <a:gd name="T15" fmla="*/ 862 h 862"/>
                  <a:gd name="T16" fmla="*/ 0 w 930"/>
                  <a:gd name="T17" fmla="*/ 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0" h="862">
                    <a:moveTo>
                      <a:pt x="0" y="0"/>
                    </a:moveTo>
                    <a:lnTo>
                      <a:pt x="91" y="0"/>
                    </a:lnTo>
                    <a:lnTo>
                      <a:pt x="499" y="159"/>
                    </a:lnTo>
                    <a:lnTo>
                      <a:pt x="930" y="159"/>
                    </a:lnTo>
                    <a:lnTo>
                      <a:pt x="930" y="703"/>
                    </a:lnTo>
                    <a:lnTo>
                      <a:pt x="499" y="703"/>
                    </a:lnTo>
                    <a:lnTo>
                      <a:pt x="91" y="862"/>
                    </a:lnTo>
                    <a:lnTo>
                      <a:pt x="0" y="862"/>
                    </a:lnTo>
                    <a:lnTo>
                      <a:pt x="0" y="0"/>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0" name="AutoShape 1105"/>
              <p:cNvSpPr>
                <a:spLocks noChangeArrowheads="1"/>
              </p:cNvSpPr>
              <p:nvPr/>
            </p:nvSpPr>
            <p:spPr bwMode="auto">
              <a:xfrm rot="-5400000">
                <a:off x="2286" y="1121"/>
                <a:ext cx="862" cy="353"/>
              </a:xfrm>
              <a:custGeom>
                <a:avLst/>
                <a:gdLst>
                  <a:gd name="G0" fmla="+- 584 0 0"/>
                  <a:gd name="G1" fmla="+- 11209118 0 0"/>
                  <a:gd name="G2" fmla="+- 0 0 11209118"/>
                  <a:gd name="T0" fmla="*/ 0 256 1"/>
                  <a:gd name="T1" fmla="*/ 180 256 1"/>
                  <a:gd name="G3" fmla="+- 11209118 T0 T1"/>
                  <a:gd name="T2" fmla="*/ 0 256 1"/>
                  <a:gd name="T3" fmla="*/ 90 256 1"/>
                  <a:gd name="G4" fmla="+- 11209118 T2 T3"/>
                  <a:gd name="G5" fmla="*/ G4 2 1"/>
                  <a:gd name="T4" fmla="*/ 90 256 1"/>
                  <a:gd name="T5" fmla="*/ 0 256 1"/>
                  <a:gd name="G6" fmla="+- 11209118 T4 T5"/>
                  <a:gd name="G7" fmla="*/ G6 2 1"/>
                  <a:gd name="G8" fmla="abs 112091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84"/>
                  <a:gd name="G18" fmla="*/ 584 1 2"/>
                  <a:gd name="G19" fmla="+- G18 5400 0"/>
                  <a:gd name="G20" fmla="cos G19 11209118"/>
                  <a:gd name="G21" fmla="sin G19 11209118"/>
                  <a:gd name="G22" fmla="+- G20 10800 0"/>
                  <a:gd name="G23" fmla="+- G21 10800 0"/>
                  <a:gd name="G24" fmla="+- 10800 0 G20"/>
                  <a:gd name="G25" fmla="+- 584 10800 0"/>
                  <a:gd name="G26" fmla="?: G9 G17 G25"/>
                  <a:gd name="G27" fmla="?: G9 0 21600"/>
                  <a:gd name="G28" fmla="cos 10800 11209118"/>
                  <a:gd name="G29" fmla="sin 10800 11209118"/>
                  <a:gd name="G30" fmla="sin 584 11209118"/>
                  <a:gd name="G31" fmla="+- G28 10800 0"/>
                  <a:gd name="G32" fmla="+- G29 10800 0"/>
                  <a:gd name="G33" fmla="+- G30 10800 0"/>
                  <a:gd name="G34" fmla="?: G4 0 G31"/>
                  <a:gd name="G35" fmla="?: 11209118 G34 0"/>
                  <a:gd name="G36" fmla="?: G6 G35 G31"/>
                  <a:gd name="G37" fmla="+- 21600 0 G36"/>
                  <a:gd name="G38" fmla="?: G4 0 G33"/>
                  <a:gd name="G39" fmla="?: 11209118 G38 G32"/>
                  <a:gd name="G40" fmla="?: G6 G39 0"/>
                  <a:gd name="G41" fmla="?: G4 G32 21600"/>
                  <a:gd name="G42" fmla="?: G6 G41 G33"/>
                  <a:gd name="T12" fmla="*/ 10800 w 21600"/>
                  <a:gd name="T13" fmla="*/ 0 h 21600"/>
                  <a:gd name="T14" fmla="*/ 5177 w 21600"/>
                  <a:gd name="T15" fmla="*/ 11686 h 21600"/>
                  <a:gd name="T16" fmla="*/ 10800 w 21600"/>
                  <a:gd name="T17" fmla="*/ 10216 h 21600"/>
                  <a:gd name="T18" fmla="*/ 16423 w 21600"/>
                  <a:gd name="T19" fmla="*/ 11686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223" y="10890"/>
                    </a:moveTo>
                    <a:cubicBezTo>
                      <a:pt x="10218" y="10860"/>
                      <a:pt x="10216" y="10830"/>
                      <a:pt x="10216" y="10800"/>
                    </a:cubicBezTo>
                    <a:cubicBezTo>
                      <a:pt x="10216" y="10477"/>
                      <a:pt x="10477" y="10216"/>
                      <a:pt x="10800" y="10216"/>
                    </a:cubicBezTo>
                    <a:cubicBezTo>
                      <a:pt x="11122" y="10216"/>
                      <a:pt x="11384" y="10477"/>
                      <a:pt x="11384" y="10800"/>
                    </a:cubicBezTo>
                    <a:cubicBezTo>
                      <a:pt x="11384" y="10830"/>
                      <a:pt x="11381" y="10860"/>
                      <a:pt x="11376" y="10890"/>
                    </a:cubicBezTo>
                    <a:lnTo>
                      <a:pt x="21468" y="12482"/>
                    </a:lnTo>
                    <a:cubicBezTo>
                      <a:pt x="21555" y="11925"/>
                      <a:pt x="21600" y="11363"/>
                      <a:pt x="21600" y="10800"/>
                    </a:cubicBezTo>
                    <a:cubicBezTo>
                      <a:pt x="21600" y="4835"/>
                      <a:pt x="16764" y="0"/>
                      <a:pt x="10800" y="0"/>
                    </a:cubicBezTo>
                    <a:cubicBezTo>
                      <a:pt x="4835" y="0"/>
                      <a:pt x="0" y="4835"/>
                      <a:pt x="0" y="10800"/>
                    </a:cubicBezTo>
                    <a:cubicBezTo>
                      <a:pt x="0" y="11363"/>
                      <a:pt x="44" y="11925"/>
                      <a:pt x="131" y="12482"/>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 name="Rectangle 1106"/>
              <p:cNvSpPr>
                <a:spLocks noChangeArrowheads="1"/>
              </p:cNvSpPr>
              <p:nvPr/>
            </p:nvSpPr>
            <p:spPr bwMode="auto">
              <a:xfrm>
                <a:off x="2676" y="1207"/>
                <a:ext cx="45"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2" name="Rectangle 1107"/>
              <p:cNvSpPr>
                <a:spLocks noChangeArrowheads="1"/>
              </p:cNvSpPr>
              <p:nvPr/>
            </p:nvSpPr>
            <p:spPr bwMode="auto">
              <a:xfrm>
                <a:off x="2721" y="867"/>
                <a:ext cx="68" cy="8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1" name="Rectangle 1365"/>
            <p:cNvSpPr>
              <a:spLocks noChangeArrowheads="1"/>
            </p:cNvSpPr>
            <p:nvPr/>
          </p:nvSpPr>
          <p:spPr bwMode="auto">
            <a:xfrm>
              <a:off x="3151" y="2876"/>
              <a:ext cx="61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CC"/>
                  </a:solidFill>
                  <a:effectLst>
                    <a:outerShdw blurRad="38100" dist="38100" dir="2700000" algn="tl">
                      <a:srgbClr val="000000"/>
                    </a:outerShdw>
                  </a:effectLst>
                  <a:latin typeface="Arial" panose="020B0604020202020204" pitchFamily="34" charset="0"/>
                </a:rPr>
                <a:t>Lumière</a:t>
              </a:r>
            </a:p>
          </p:txBody>
        </p:sp>
        <p:grpSp>
          <p:nvGrpSpPr>
            <p:cNvPr id="152" name="Group 1366"/>
            <p:cNvGrpSpPr>
              <a:grpSpLocks/>
            </p:cNvGrpSpPr>
            <p:nvPr/>
          </p:nvGrpSpPr>
          <p:grpSpPr bwMode="auto">
            <a:xfrm>
              <a:off x="3122" y="3089"/>
              <a:ext cx="77" cy="32"/>
              <a:chOff x="2873" y="1439"/>
              <a:chExt cx="77" cy="32"/>
            </a:xfrm>
          </p:grpSpPr>
          <p:sp>
            <p:nvSpPr>
              <p:cNvPr id="198" name="Arc 1367"/>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9" name="Arc 1368"/>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3" name="Group 1369"/>
            <p:cNvGrpSpPr>
              <a:grpSpLocks/>
            </p:cNvGrpSpPr>
            <p:nvPr/>
          </p:nvGrpSpPr>
          <p:grpSpPr bwMode="auto">
            <a:xfrm>
              <a:off x="3193" y="3121"/>
              <a:ext cx="77" cy="32"/>
              <a:chOff x="2944" y="1471"/>
              <a:chExt cx="77" cy="32"/>
            </a:xfrm>
          </p:grpSpPr>
          <p:sp>
            <p:nvSpPr>
              <p:cNvPr id="196" name="Arc 1370"/>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7" name="Arc 1371"/>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4" name="Group 1372"/>
            <p:cNvGrpSpPr>
              <a:grpSpLocks/>
            </p:cNvGrpSpPr>
            <p:nvPr/>
          </p:nvGrpSpPr>
          <p:grpSpPr bwMode="auto">
            <a:xfrm>
              <a:off x="3272" y="3095"/>
              <a:ext cx="77" cy="32"/>
              <a:chOff x="3023" y="1445"/>
              <a:chExt cx="77" cy="32"/>
            </a:xfrm>
          </p:grpSpPr>
          <p:sp>
            <p:nvSpPr>
              <p:cNvPr id="194" name="Arc 1373"/>
              <p:cNvSpPr>
                <a:spLocks/>
              </p:cNvSpPr>
              <p:nvPr/>
            </p:nvSpPr>
            <p:spPr bwMode="auto">
              <a:xfrm>
                <a:off x="3061" y="1445"/>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5" name="Arc 1374"/>
              <p:cNvSpPr>
                <a:spLocks/>
              </p:cNvSpPr>
              <p:nvPr/>
            </p:nvSpPr>
            <p:spPr bwMode="auto">
              <a:xfrm>
                <a:off x="3023" y="1445"/>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5" name="Group 1375"/>
            <p:cNvGrpSpPr>
              <a:grpSpLocks/>
            </p:cNvGrpSpPr>
            <p:nvPr/>
          </p:nvGrpSpPr>
          <p:grpSpPr bwMode="auto">
            <a:xfrm>
              <a:off x="3343" y="3127"/>
              <a:ext cx="77" cy="32"/>
              <a:chOff x="3094" y="1477"/>
              <a:chExt cx="77" cy="32"/>
            </a:xfrm>
          </p:grpSpPr>
          <p:sp>
            <p:nvSpPr>
              <p:cNvPr id="192" name="Arc 1376"/>
              <p:cNvSpPr>
                <a:spLocks/>
              </p:cNvSpPr>
              <p:nvPr/>
            </p:nvSpPr>
            <p:spPr bwMode="auto">
              <a:xfrm>
                <a:off x="3132" y="1477"/>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3" name="Arc 1377"/>
              <p:cNvSpPr>
                <a:spLocks/>
              </p:cNvSpPr>
              <p:nvPr/>
            </p:nvSpPr>
            <p:spPr bwMode="auto">
              <a:xfrm>
                <a:off x="3094" y="1477"/>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6" name="Group 1378"/>
            <p:cNvGrpSpPr>
              <a:grpSpLocks/>
            </p:cNvGrpSpPr>
            <p:nvPr/>
          </p:nvGrpSpPr>
          <p:grpSpPr bwMode="auto">
            <a:xfrm>
              <a:off x="3422" y="3101"/>
              <a:ext cx="77" cy="32"/>
              <a:chOff x="3173" y="1451"/>
              <a:chExt cx="77" cy="32"/>
            </a:xfrm>
          </p:grpSpPr>
          <p:sp>
            <p:nvSpPr>
              <p:cNvPr id="190" name="Arc 1379"/>
              <p:cNvSpPr>
                <a:spLocks/>
              </p:cNvSpPr>
              <p:nvPr/>
            </p:nvSpPr>
            <p:spPr bwMode="auto">
              <a:xfrm>
                <a:off x="3211"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1" name="Arc 1380"/>
              <p:cNvSpPr>
                <a:spLocks/>
              </p:cNvSpPr>
              <p:nvPr/>
            </p:nvSpPr>
            <p:spPr bwMode="auto">
              <a:xfrm>
                <a:off x="3173"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7" name="Group 1381"/>
            <p:cNvGrpSpPr>
              <a:grpSpLocks/>
            </p:cNvGrpSpPr>
            <p:nvPr/>
          </p:nvGrpSpPr>
          <p:grpSpPr bwMode="auto">
            <a:xfrm>
              <a:off x="3493" y="3133"/>
              <a:ext cx="77" cy="32"/>
              <a:chOff x="3244" y="1483"/>
              <a:chExt cx="77" cy="32"/>
            </a:xfrm>
          </p:grpSpPr>
          <p:sp>
            <p:nvSpPr>
              <p:cNvPr id="188" name="Arc 1382"/>
              <p:cNvSpPr>
                <a:spLocks/>
              </p:cNvSpPr>
              <p:nvPr/>
            </p:nvSpPr>
            <p:spPr bwMode="auto">
              <a:xfrm>
                <a:off x="3282"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9" name="Arc 1383"/>
              <p:cNvSpPr>
                <a:spLocks/>
              </p:cNvSpPr>
              <p:nvPr/>
            </p:nvSpPr>
            <p:spPr bwMode="auto">
              <a:xfrm>
                <a:off x="3244"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8" name="Group 1384"/>
            <p:cNvGrpSpPr>
              <a:grpSpLocks/>
            </p:cNvGrpSpPr>
            <p:nvPr/>
          </p:nvGrpSpPr>
          <p:grpSpPr bwMode="auto">
            <a:xfrm>
              <a:off x="3569" y="3104"/>
              <a:ext cx="77" cy="32"/>
              <a:chOff x="3320" y="1454"/>
              <a:chExt cx="77" cy="32"/>
            </a:xfrm>
          </p:grpSpPr>
          <p:sp>
            <p:nvSpPr>
              <p:cNvPr id="186" name="Arc 1385"/>
              <p:cNvSpPr>
                <a:spLocks/>
              </p:cNvSpPr>
              <p:nvPr/>
            </p:nvSpPr>
            <p:spPr bwMode="auto">
              <a:xfrm>
                <a:off x="3358" y="145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7" name="Arc 1386"/>
              <p:cNvSpPr>
                <a:spLocks/>
              </p:cNvSpPr>
              <p:nvPr/>
            </p:nvSpPr>
            <p:spPr bwMode="auto">
              <a:xfrm>
                <a:off x="3320" y="145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9" name="Group 1387"/>
            <p:cNvGrpSpPr>
              <a:grpSpLocks/>
            </p:cNvGrpSpPr>
            <p:nvPr/>
          </p:nvGrpSpPr>
          <p:grpSpPr bwMode="auto">
            <a:xfrm>
              <a:off x="3640" y="3136"/>
              <a:ext cx="77" cy="32"/>
              <a:chOff x="3391" y="1486"/>
              <a:chExt cx="77" cy="32"/>
            </a:xfrm>
          </p:grpSpPr>
          <p:sp>
            <p:nvSpPr>
              <p:cNvPr id="184" name="Arc 1388"/>
              <p:cNvSpPr>
                <a:spLocks/>
              </p:cNvSpPr>
              <p:nvPr/>
            </p:nvSpPr>
            <p:spPr bwMode="auto">
              <a:xfrm>
                <a:off x="3429" y="148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5" name="Arc 1389"/>
              <p:cNvSpPr>
                <a:spLocks/>
              </p:cNvSpPr>
              <p:nvPr/>
            </p:nvSpPr>
            <p:spPr bwMode="auto">
              <a:xfrm>
                <a:off x="3391" y="148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0" name="Group 1390"/>
            <p:cNvGrpSpPr>
              <a:grpSpLocks/>
            </p:cNvGrpSpPr>
            <p:nvPr/>
          </p:nvGrpSpPr>
          <p:grpSpPr bwMode="auto">
            <a:xfrm>
              <a:off x="3716" y="3101"/>
              <a:ext cx="77" cy="32"/>
              <a:chOff x="3467" y="1451"/>
              <a:chExt cx="77" cy="32"/>
            </a:xfrm>
          </p:grpSpPr>
          <p:sp>
            <p:nvSpPr>
              <p:cNvPr id="182" name="Arc 1391"/>
              <p:cNvSpPr>
                <a:spLocks/>
              </p:cNvSpPr>
              <p:nvPr/>
            </p:nvSpPr>
            <p:spPr bwMode="auto">
              <a:xfrm>
                <a:off x="3505"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3" name="Arc 1392"/>
              <p:cNvSpPr>
                <a:spLocks/>
              </p:cNvSpPr>
              <p:nvPr/>
            </p:nvSpPr>
            <p:spPr bwMode="auto">
              <a:xfrm>
                <a:off x="3467"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1" name="Group 1393"/>
            <p:cNvGrpSpPr>
              <a:grpSpLocks/>
            </p:cNvGrpSpPr>
            <p:nvPr/>
          </p:nvGrpSpPr>
          <p:grpSpPr bwMode="auto">
            <a:xfrm>
              <a:off x="3787" y="3133"/>
              <a:ext cx="77" cy="32"/>
              <a:chOff x="3538" y="1483"/>
              <a:chExt cx="77" cy="32"/>
            </a:xfrm>
          </p:grpSpPr>
          <p:sp>
            <p:nvSpPr>
              <p:cNvPr id="180" name="Arc 1394"/>
              <p:cNvSpPr>
                <a:spLocks/>
              </p:cNvSpPr>
              <p:nvPr/>
            </p:nvSpPr>
            <p:spPr bwMode="auto">
              <a:xfrm>
                <a:off x="3576"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1" name="Arc 1395"/>
              <p:cNvSpPr>
                <a:spLocks/>
              </p:cNvSpPr>
              <p:nvPr/>
            </p:nvSpPr>
            <p:spPr bwMode="auto">
              <a:xfrm>
                <a:off x="3538"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62" name="Rectangle 1396"/>
            <p:cNvSpPr>
              <a:spLocks noChangeArrowheads="1"/>
            </p:cNvSpPr>
            <p:nvPr/>
          </p:nvSpPr>
          <p:spPr bwMode="auto">
            <a:xfrm>
              <a:off x="2308" y="2465"/>
              <a:ext cx="94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Amplificateur de luminance</a:t>
              </a:r>
            </a:p>
          </p:txBody>
        </p:sp>
        <p:sp>
          <p:nvSpPr>
            <p:cNvPr id="163" name="Rectangle 1397"/>
            <p:cNvSpPr>
              <a:spLocks noChangeArrowheads="1"/>
            </p:cNvSpPr>
            <p:nvPr/>
          </p:nvSpPr>
          <p:spPr bwMode="auto">
            <a:xfrm>
              <a:off x="3525" y="2474"/>
              <a:ext cx="94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Tube</a:t>
              </a:r>
            </a:p>
            <a:p>
              <a:pPr algn="ctr" eaLnBrk="0" hangingPunct="0"/>
              <a:r>
                <a:rPr lang="en-US" altLang="fr-FR" sz="1600" b="1">
                  <a:effectLst>
                    <a:outerShdw blurRad="38100" dist="38100" dir="2700000" algn="tl">
                      <a:srgbClr val="000000"/>
                    </a:outerShdw>
                  </a:effectLst>
                  <a:latin typeface="Arial" panose="020B0604020202020204" pitchFamily="34" charset="0"/>
                </a:rPr>
                <a:t>analyseur</a:t>
              </a:r>
            </a:p>
          </p:txBody>
        </p:sp>
        <p:sp>
          <p:nvSpPr>
            <p:cNvPr id="164" name="Line 1398"/>
            <p:cNvSpPr>
              <a:spLocks noChangeShapeType="1"/>
            </p:cNvSpPr>
            <p:nvPr/>
          </p:nvSpPr>
          <p:spPr bwMode="auto">
            <a:xfrm>
              <a:off x="2461" y="3123"/>
              <a:ext cx="641" cy="0"/>
            </a:xfrm>
            <a:prstGeom prst="line">
              <a:avLst/>
            </a:prstGeom>
            <a:noFill/>
            <a:ln w="28575">
              <a:solidFill>
                <a:srgbClr val="FFFF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5" name="Line 1399"/>
            <p:cNvSpPr>
              <a:spLocks noChangeShapeType="1"/>
            </p:cNvSpPr>
            <p:nvPr/>
          </p:nvSpPr>
          <p:spPr bwMode="auto">
            <a:xfrm flipV="1">
              <a:off x="2807" y="3146"/>
              <a:ext cx="0" cy="226"/>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166" name="Group 1415"/>
            <p:cNvGrpSpPr>
              <a:grpSpLocks/>
            </p:cNvGrpSpPr>
            <p:nvPr/>
          </p:nvGrpSpPr>
          <p:grpSpPr bwMode="auto">
            <a:xfrm>
              <a:off x="3855" y="2999"/>
              <a:ext cx="299" cy="295"/>
              <a:chOff x="3896" y="2999"/>
              <a:chExt cx="299" cy="295"/>
            </a:xfrm>
          </p:grpSpPr>
          <p:sp>
            <p:nvSpPr>
              <p:cNvPr id="168" name="Line 1402"/>
              <p:cNvSpPr>
                <a:spLocks noChangeShapeType="1"/>
              </p:cNvSpPr>
              <p:nvPr/>
            </p:nvSpPr>
            <p:spPr bwMode="auto">
              <a:xfrm>
                <a:off x="3916" y="3147"/>
                <a:ext cx="27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9" name="Line 1403"/>
              <p:cNvSpPr>
                <a:spLocks noChangeShapeType="1"/>
              </p:cNvSpPr>
              <p:nvPr/>
            </p:nvSpPr>
            <p:spPr bwMode="auto">
              <a:xfrm flipV="1">
                <a:off x="3916" y="2999"/>
                <a:ext cx="0" cy="1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 name="Line 1404"/>
              <p:cNvSpPr>
                <a:spLocks noChangeShapeType="1"/>
              </p:cNvSpPr>
              <p:nvPr/>
            </p:nvSpPr>
            <p:spPr bwMode="auto">
              <a:xfrm flipV="1">
                <a:off x="3916" y="3147"/>
                <a:ext cx="0" cy="14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1" name="Line 1405"/>
              <p:cNvSpPr>
                <a:spLocks noChangeShapeType="1"/>
              </p:cNvSpPr>
              <p:nvPr/>
            </p:nvSpPr>
            <p:spPr bwMode="auto">
              <a:xfrm flipV="1">
                <a:off x="3943" y="2999"/>
                <a:ext cx="0" cy="1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2" name="Line 1406"/>
              <p:cNvSpPr>
                <a:spLocks noChangeShapeType="1"/>
              </p:cNvSpPr>
              <p:nvPr/>
            </p:nvSpPr>
            <p:spPr bwMode="auto">
              <a:xfrm flipV="1">
                <a:off x="3943" y="3147"/>
                <a:ext cx="0" cy="14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3" name="Line 1407"/>
              <p:cNvSpPr>
                <a:spLocks noChangeShapeType="1"/>
              </p:cNvSpPr>
              <p:nvPr/>
            </p:nvSpPr>
            <p:spPr bwMode="auto">
              <a:xfrm flipV="1">
                <a:off x="4066" y="3147"/>
                <a:ext cx="0" cy="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4" name="Line 1408"/>
              <p:cNvSpPr>
                <a:spLocks noChangeShapeType="1"/>
              </p:cNvSpPr>
              <p:nvPr/>
            </p:nvSpPr>
            <p:spPr bwMode="auto">
              <a:xfrm flipV="1">
                <a:off x="4066" y="3053"/>
                <a:ext cx="0" cy="9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5" name="Line 1409"/>
              <p:cNvSpPr>
                <a:spLocks noChangeShapeType="1"/>
              </p:cNvSpPr>
              <p:nvPr/>
            </p:nvSpPr>
            <p:spPr bwMode="auto">
              <a:xfrm flipV="1">
                <a:off x="4195" y="3147"/>
                <a:ext cx="0" cy="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6" name="Line 1410"/>
              <p:cNvSpPr>
                <a:spLocks noChangeShapeType="1"/>
              </p:cNvSpPr>
              <p:nvPr/>
            </p:nvSpPr>
            <p:spPr bwMode="auto">
              <a:xfrm flipV="1">
                <a:off x="4195" y="3053"/>
                <a:ext cx="0" cy="9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7" name="Freeform 1411"/>
              <p:cNvSpPr>
                <a:spLocks/>
              </p:cNvSpPr>
              <p:nvPr/>
            </p:nvSpPr>
            <p:spPr bwMode="auto">
              <a:xfrm>
                <a:off x="3916" y="2999"/>
                <a:ext cx="279" cy="295"/>
              </a:xfrm>
              <a:custGeom>
                <a:avLst/>
                <a:gdLst>
                  <a:gd name="T0" fmla="*/ 0 w 930"/>
                  <a:gd name="T1" fmla="*/ 0 h 862"/>
                  <a:gd name="T2" fmla="*/ 91 w 930"/>
                  <a:gd name="T3" fmla="*/ 0 h 862"/>
                  <a:gd name="T4" fmla="*/ 499 w 930"/>
                  <a:gd name="T5" fmla="*/ 159 h 862"/>
                  <a:gd name="T6" fmla="*/ 930 w 930"/>
                  <a:gd name="T7" fmla="*/ 159 h 862"/>
                  <a:gd name="T8" fmla="*/ 930 w 930"/>
                  <a:gd name="T9" fmla="*/ 703 h 862"/>
                  <a:gd name="T10" fmla="*/ 499 w 930"/>
                  <a:gd name="T11" fmla="*/ 703 h 862"/>
                  <a:gd name="T12" fmla="*/ 91 w 930"/>
                  <a:gd name="T13" fmla="*/ 862 h 862"/>
                  <a:gd name="T14" fmla="*/ 0 w 930"/>
                  <a:gd name="T15" fmla="*/ 862 h 862"/>
                  <a:gd name="T16" fmla="*/ 0 w 930"/>
                  <a:gd name="T17" fmla="*/ 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0" h="862">
                    <a:moveTo>
                      <a:pt x="0" y="0"/>
                    </a:moveTo>
                    <a:lnTo>
                      <a:pt x="91" y="0"/>
                    </a:lnTo>
                    <a:lnTo>
                      <a:pt x="499" y="159"/>
                    </a:lnTo>
                    <a:lnTo>
                      <a:pt x="930" y="159"/>
                    </a:lnTo>
                    <a:lnTo>
                      <a:pt x="930" y="703"/>
                    </a:lnTo>
                    <a:lnTo>
                      <a:pt x="499" y="703"/>
                    </a:lnTo>
                    <a:lnTo>
                      <a:pt x="91" y="862"/>
                    </a:lnTo>
                    <a:lnTo>
                      <a:pt x="0" y="862"/>
                    </a:lnTo>
                    <a:lnTo>
                      <a:pt x="0" y="0"/>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8" name="Rectangle 1413"/>
              <p:cNvSpPr>
                <a:spLocks noChangeArrowheads="1"/>
              </p:cNvSpPr>
              <p:nvPr/>
            </p:nvSpPr>
            <p:spPr bwMode="auto">
              <a:xfrm>
                <a:off x="3896" y="3115"/>
                <a:ext cx="13" cy="7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 name="Rectangle 1414"/>
              <p:cNvSpPr>
                <a:spLocks noChangeArrowheads="1"/>
              </p:cNvSpPr>
              <p:nvPr/>
            </p:nvSpPr>
            <p:spPr bwMode="auto">
              <a:xfrm>
                <a:off x="3909" y="2999"/>
                <a:ext cx="21" cy="29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67" name="Rectangle 1417"/>
            <p:cNvSpPr>
              <a:spLocks noChangeArrowheads="1"/>
            </p:cNvSpPr>
            <p:nvPr/>
          </p:nvSpPr>
          <p:spPr bwMode="auto">
            <a:xfrm>
              <a:off x="2358" y="3362"/>
              <a:ext cx="9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Electrons</a:t>
              </a:r>
            </a:p>
          </p:txBody>
        </p:sp>
      </p:grpSp>
    </p:spTree>
    <p:extLst>
      <p:ext uri="{BB962C8B-B14F-4D97-AF65-F5344CB8AC3E}">
        <p14:creationId xmlns:p14="http://schemas.microsoft.com/office/powerpoint/2010/main" val="386419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CCD - Numérique</a:t>
            </a:r>
          </a:p>
        </p:txBody>
      </p:sp>
      <p:grpSp>
        <p:nvGrpSpPr>
          <p:cNvPr id="129" name="Group 1418"/>
          <p:cNvGrpSpPr>
            <a:grpSpLocks/>
          </p:cNvGrpSpPr>
          <p:nvPr/>
        </p:nvGrpSpPr>
        <p:grpSpPr bwMode="auto">
          <a:xfrm>
            <a:off x="1629916" y="1867272"/>
            <a:ext cx="8856662" cy="2209800"/>
            <a:chOff x="118" y="368"/>
            <a:chExt cx="5579" cy="1392"/>
          </a:xfrm>
        </p:grpSpPr>
        <p:sp>
          <p:nvSpPr>
            <p:cNvPr id="130" name="Rectangle 520"/>
            <p:cNvSpPr>
              <a:spLocks noChangeArrowheads="1"/>
            </p:cNvSpPr>
            <p:nvPr/>
          </p:nvSpPr>
          <p:spPr bwMode="auto">
            <a:xfrm>
              <a:off x="214" y="368"/>
              <a:ext cx="52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Amplificateur</a:t>
              </a:r>
              <a:r>
                <a:rPr lang="en-US" altLang="fr-FR" sz="2400" b="1" i="1" u="sng" dirty="0">
                  <a:solidFill>
                    <a:srgbClr val="FFFF00"/>
                  </a:solidFill>
                  <a:effectLst>
                    <a:outerShdw blurRad="38100" dist="38100" dir="2700000" algn="tl">
                      <a:srgbClr val="000000"/>
                    </a:outerShdw>
                  </a:effectLst>
                  <a:latin typeface="Arial" panose="020B0604020202020204" pitchFamily="34" charset="0"/>
                </a:rPr>
                <a:t> de luminance avec </a:t>
              </a:r>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caméra</a:t>
              </a:r>
              <a:r>
                <a:rPr lang="en-US" altLang="fr-FR" sz="2400" b="1" i="1" u="sng" dirty="0">
                  <a:solidFill>
                    <a:srgbClr val="FFFF00"/>
                  </a:solidFill>
                  <a:effectLst>
                    <a:outerShdw blurRad="38100" dist="38100" dir="2700000" algn="tl">
                      <a:srgbClr val="000000"/>
                    </a:outerShdw>
                  </a:effectLst>
                  <a:latin typeface="Arial" panose="020B0604020202020204" pitchFamily="34" charset="0"/>
                </a:rPr>
                <a:t> CCD</a:t>
              </a:r>
            </a:p>
          </p:txBody>
        </p:sp>
        <p:sp>
          <p:nvSpPr>
            <p:cNvPr id="131" name="Rectangle 599"/>
            <p:cNvSpPr>
              <a:spLocks noChangeArrowheads="1"/>
            </p:cNvSpPr>
            <p:nvPr/>
          </p:nvSpPr>
          <p:spPr bwMode="auto">
            <a:xfrm>
              <a:off x="4578" y="1087"/>
              <a:ext cx="1119"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2400" b="1" i="1">
                  <a:effectLst>
                    <a:outerShdw blurRad="38100" dist="38100" dir="2700000" algn="tl">
                      <a:srgbClr val="000000"/>
                    </a:outerShdw>
                  </a:effectLst>
                  <a:latin typeface="Arial" panose="020B0604020202020204" pitchFamily="34" charset="0"/>
                </a:rPr>
                <a:t>Image </a:t>
              </a:r>
              <a:br>
                <a:rPr lang="en-US" altLang="fr-FR" sz="2400" b="1" i="1">
                  <a:effectLst>
                    <a:outerShdw blurRad="38100" dist="38100" dir="2700000" algn="tl">
                      <a:srgbClr val="000000"/>
                    </a:outerShdw>
                  </a:effectLst>
                  <a:latin typeface="Arial" panose="020B0604020202020204" pitchFamily="34" charset="0"/>
                </a:rPr>
              </a:br>
              <a:r>
                <a:rPr lang="en-US" altLang="fr-FR" sz="2400" b="1" i="1">
                  <a:effectLst>
                    <a:outerShdw blurRad="38100" dist="38100" dir="2700000" algn="tl">
                      <a:srgbClr val="000000"/>
                    </a:outerShdw>
                  </a:effectLst>
                  <a:latin typeface="Arial" panose="020B0604020202020204" pitchFamily="34" charset="0"/>
                </a:rPr>
                <a:t>Numérique</a:t>
              </a:r>
            </a:p>
          </p:txBody>
        </p:sp>
        <p:sp>
          <p:nvSpPr>
            <p:cNvPr id="132" name="Line 521"/>
            <p:cNvSpPr>
              <a:spLocks noChangeShapeType="1"/>
            </p:cNvSpPr>
            <p:nvPr/>
          </p:nvSpPr>
          <p:spPr bwMode="auto">
            <a:xfrm>
              <a:off x="3924" y="1337"/>
              <a:ext cx="641" cy="0"/>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3" name="Rectangle 526"/>
            <p:cNvSpPr>
              <a:spLocks noChangeArrowheads="1"/>
            </p:cNvSpPr>
            <p:nvPr/>
          </p:nvSpPr>
          <p:spPr bwMode="auto">
            <a:xfrm>
              <a:off x="582" y="1065"/>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33"/>
                  </a:solidFill>
                  <a:effectLst>
                    <a:outerShdw blurRad="38100" dist="38100" dir="2700000" algn="tl">
                      <a:srgbClr val="000000"/>
                    </a:outerShdw>
                  </a:effectLst>
                  <a:latin typeface="Arial" panose="020B0604020202020204" pitchFamily="34" charset="0"/>
                </a:rPr>
                <a:t>Rayons X</a:t>
              </a:r>
            </a:p>
          </p:txBody>
        </p:sp>
        <p:sp>
          <p:nvSpPr>
            <p:cNvPr id="134" name="Freeform 527"/>
            <p:cNvSpPr>
              <a:spLocks/>
            </p:cNvSpPr>
            <p:nvPr/>
          </p:nvSpPr>
          <p:spPr bwMode="auto">
            <a:xfrm>
              <a:off x="1416" y="1155"/>
              <a:ext cx="279" cy="384"/>
            </a:xfrm>
            <a:custGeom>
              <a:avLst/>
              <a:gdLst>
                <a:gd name="T0" fmla="*/ 217 w 279"/>
                <a:gd name="T1" fmla="*/ 0 h 384"/>
                <a:gd name="T2" fmla="*/ 228 w 279"/>
                <a:gd name="T3" fmla="*/ 1 h 384"/>
                <a:gd name="T4" fmla="*/ 240 w 279"/>
                <a:gd name="T5" fmla="*/ 3 h 384"/>
                <a:gd name="T6" fmla="*/ 249 w 279"/>
                <a:gd name="T7" fmla="*/ 6 h 384"/>
                <a:gd name="T8" fmla="*/ 261 w 279"/>
                <a:gd name="T9" fmla="*/ 12 h 384"/>
                <a:gd name="T10" fmla="*/ 271 w 279"/>
                <a:gd name="T11" fmla="*/ 18 h 384"/>
                <a:gd name="T12" fmla="*/ 278 w 279"/>
                <a:gd name="T13" fmla="*/ 27 h 384"/>
                <a:gd name="T14" fmla="*/ 278 w 279"/>
                <a:gd name="T15" fmla="*/ 174 h 384"/>
                <a:gd name="T16" fmla="*/ 275 w 279"/>
                <a:gd name="T17" fmla="*/ 179 h 384"/>
                <a:gd name="T18" fmla="*/ 269 w 279"/>
                <a:gd name="T19" fmla="*/ 184 h 384"/>
                <a:gd name="T20" fmla="*/ 260 w 279"/>
                <a:gd name="T21" fmla="*/ 187 h 384"/>
                <a:gd name="T22" fmla="*/ 249 w 279"/>
                <a:gd name="T23" fmla="*/ 188 h 384"/>
                <a:gd name="T24" fmla="*/ 240 w 279"/>
                <a:gd name="T25" fmla="*/ 186 h 384"/>
                <a:gd name="T26" fmla="*/ 233 w 279"/>
                <a:gd name="T27" fmla="*/ 182 h 384"/>
                <a:gd name="T28" fmla="*/ 230 w 279"/>
                <a:gd name="T29" fmla="*/ 178 h 384"/>
                <a:gd name="T30" fmla="*/ 228 w 279"/>
                <a:gd name="T31" fmla="*/ 174 h 384"/>
                <a:gd name="T32" fmla="*/ 212 w 279"/>
                <a:gd name="T33" fmla="*/ 362 h 384"/>
                <a:gd name="T34" fmla="*/ 209 w 279"/>
                <a:gd name="T35" fmla="*/ 371 h 384"/>
                <a:gd name="T36" fmla="*/ 201 w 279"/>
                <a:gd name="T37" fmla="*/ 378 h 384"/>
                <a:gd name="T38" fmla="*/ 190 w 279"/>
                <a:gd name="T39" fmla="*/ 382 h 384"/>
                <a:gd name="T40" fmla="*/ 181 w 279"/>
                <a:gd name="T41" fmla="*/ 383 h 384"/>
                <a:gd name="T42" fmla="*/ 168 w 279"/>
                <a:gd name="T43" fmla="*/ 382 h 384"/>
                <a:gd name="T44" fmla="*/ 158 w 279"/>
                <a:gd name="T45" fmla="*/ 378 h 384"/>
                <a:gd name="T46" fmla="*/ 150 w 279"/>
                <a:gd name="T47" fmla="*/ 372 h 384"/>
                <a:gd name="T48" fmla="*/ 147 w 279"/>
                <a:gd name="T49" fmla="*/ 366 h 384"/>
                <a:gd name="T50" fmla="*/ 131 w 279"/>
                <a:gd name="T51" fmla="*/ 183 h 384"/>
                <a:gd name="T52" fmla="*/ 129 w 279"/>
                <a:gd name="T53" fmla="*/ 368 h 384"/>
                <a:gd name="T54" fmla="*/ 122 w 279"/>
                <a:gd name="T55" fmla="*/ 376 h 384"/>
                <a:gd name="T56" fmla="*/ 110 w 279"/>
                <a:gd name="T57" fmla="*/ 382 h 384"/>
                <a:gd name="T58" fmla="*/ 95 w 279"/>
                <a:gd name="T59" fmla="*/ 383 h 384"/>
                <a:gd name="T60" fmla="*/ 84 w 279"/>
                <a:gd name="T61" fmla="*/ 381 h 384"/>
                <a:gd name="T62" fmla="*/ 74 w 279"/>
                <a:gd name="T63" fmla="*/ 377 h 384"/>
                <a:gd name="T64" fmla="*/ 67 w 279"/>
                <a:gd name="T65" fmla="*/ 371 h 384"/>
                <a:gd name="T66" fmla="*/ 65 w 279"/>
                <a:gd name="T67" fmla="*/ 363 h 384"/>
                <a:gd name="T68" fmla="*/ 49 w 279"/>
                <a:gd name="T69" fmla="*/ 174 h 384"/>
                <a:gd name="T70" fmla="*/ 46 w 279"/>
                <a:gd name="T71" fmla="*/ 179 h 384"/>
                <a:gd name="T72" fmla="*/ 42 w 279"/>
                <a:gd name="T73" fmla="*/ 183 h 384"/>
                <a:gd name="T74" fmla="*/ 36 w 279"/>
                <a:gd name="T75" fmla="*/ 186 h 384"/>
                <a:gd name="T76" fmla="*/ 30 w 279"/>
                <a:gd name="T77" fmla="*/ 188 h 384"/>
                <a:gd name="T78" fmla="*/ 21 w 279"/>
                <a:gd name="T79" fmla="*/ 188 h 384"/>
                <a:gd name="T80" fmla="*/ 14 w 279"/>
                <a:gd name="T81" fmla="*/ 187 h 384"/>
                <a:gd name="T82" fmla="*/ 9 w 279"/>
                <a:gd name="T83" fmla="*/ 185 h 384"/>
                <a:gd name="T84" fmla="*/ 4 w 279"/>
                <a:gd name="T85" fmla="*/ 181 h 384"/>
                <a:gd name="T86" fmla="*/ 1 w 279"/>
                <a:gd name="T87" fmla="*/ 177 h 384"/>
                <a:gd name="T88" fmla="*/ 0 w 279"/>
                <a:gd name="T89" fmla="*/ 31 h 384"/>
                <a:gd name="T90" fmla="*/ 6 w 279"/>
                <a:gd name="T91" fmla="*/ 19 h 384"/>
                <a:gd name="T92" fmla="*/ 16 w 279"/>
                <a:gd name="T93" fmla="*/ 12 h 384"/>
                <a:gd name="T94" fmla="*/ 34 w 279"/>
                <a:gd name="T95" fmla="*/ 5 h 384"/>
                <a:gd name="T96" fmla="*/ 53 w 279"/>
                <a:gd name="T97" fmla="*/ 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9" h="384">
                  <a:moveTo>
                    <a:pt x="66" y="0"/>
                  </a:moveTo>
                  <a:lnTo>
                    <a:pt x="213" y="0"/>
                  </a:lnTo>
                  <a:lnTo>
                    <a:pt x="217" y="0"/>
                  </a:lnTo>
                  <a:lnTo>
                    <a:pt x="221" y="1"/>
                  </a:lnTo>
                  <a:lnTo>
                    <a:pt x="225" y="1"/>
                  </a:lnTo>
                  <a:lnTo>
                    <a:pt x="228" y="1"/>
                  </a:lnTo>
                  <a:lnTo>
                    <a:pt x="232" y="2"/>
                  </a:lnTo>
                  <a:lnTo>
                    <a:pt x="236" y="2"/>
                  </a:lnTo>
                  <a:lnTo>
                    <a:pt x="240" y="3"/>
                  </a:lnTo>
                  <a:lnTo>
                    <a:pt x="243" y="4"/>
                  </a:lnTo>
                  <a:lnTo>
                    <a:pt x="246" y="5"/>
                  </a:lnTo>
                  <a:lnTo>
                    <a:pt x="249" y="6"/>
                  </a:lnTo>
                  <a:lnTo>
                    <a:pt x="254" y="8"/>
                  </a:lnTo>
                  <a:lnTo>
                    <a:pt x="257" y="9"/>
                  </a:lnTo>
                  <a:lnTo>
                    <a:pt x="261" y="12"/>
                  </a:lnTo>
                  <a:lnTo>
                    <a:pt x="265" y="14"/>
                  </a:lnTo>
                  <a:lnTo>
                    <a:pt x="268" y="16"/>
                  </a:lnTo>
                  <a:lnTo>
                    <a:pt x="271" y="18"/>
                  </a:lnTo>
                  <a:lnTo>
                    <a:pt x="274" y="21"/>
                  </a:lnTo>
                  <a:lnTo>
                    <a:pt x="275" y="24"/>
                  </a:lnTo>
                  <a:lnTo>
                    <a:pt x="278" y="27"/>
                  </a:lnTo>
                  <a:lnTo>
                    <a:pt x="278" y="30"/>
                  </a:lnTo>
                  <a:lnTo>
                    <a:pt x="278" y="32"/>
                  </a:lnTo>
                  <a:lnTo>
                    <a:pt x="278" y="174"/>
                  </a:lnTo>
                  <a:lnTo>
                    <a:pt x="277" y="176"/>
                  </a:lnTo>
                  <a:lnTo>
                    <a:pt x="276" y="177"/>
                  </a:lnTo>
                  <a:lnTo>
                    <a:pt x="275" y="179"/>
                  </a:lnTo>
                  <a:lnTo>
                    <a:pt x="274" y="181"/>
                  </a:lnTo>
                  <a:lnTo>
                    <a:pt x="271" y="182"/>
                  </a:lnTo>
                  <a:lnTo>
                    <a:pt x="269" y="184"/>
                  </a:lnTo>
                  <a:lnTo>
                    <a:pt x="266" y="186"/>
                  </a:lnTo>
                  <a:lnTo>
                    <a:pt x="262" y="187"/>
                  </a:lnTo>
                  <a:lnTo>
                    <a:pt x="260" y="187"/>
                  </a:lnTo>
                  <a:lnTo>
                    <a:pt x="256" y="188"/>
                  </a:lnTo>
                  <a:lnTo>
                    <a:pt x="253" y="188"/>
                  </a:lnTo>
                  <a:lnTo>
                    <a:pt x="249" y="188"/>
                  </a:lnTo>
                  <a:lnTo>
                    <a:pt x="246" y="187"/>
                  </a:lnTo>
                  <a:lnTo>
                    <a:pt x="243" y="187"/>
                  </a:lnTo>
                  <a:lnTo>
                    <a:pt x="240" y="186"/>
                  </a:lnTo>
                  <a:lnTo>
                    <a:pt x="238" y="185"/>
                  </a:lnTo>
                  <a:lnTo>
                    <a:pt x="236" y="184"/>
                  </a:lnTo>
                  <a:lnTo>
                    <a:pt x="233" y="182"/>
                  </a:lnTo>
                  <a:lnTo>
                    <a:pt x="232" y="181"/>
                  </a:lnTo>
                  <a:lnTo>
                    <a:pt x="230" y="179"/>
                  </a:lnTo>
                  <a:lnTo>
                    <a:pt x="230" y="178"/>
                  </a:lnTo>
                  <a:lnTo>
                    <a:pt x="229" y="177"/>
                  </a:lnTo>
                  <a:lnTo>
                    <a:pt x="229" y="176"/>
                  </a:lnTo>
                  <a:lnTo>
                    <a:pt x="228" y="174"/>
                  </a:lnTo>
                  <a:lnTo>
                    <a:pt x="229" y="65"/>
                  </a:lnTo>
                  <a:lnTo>
                    <a:pt x="212" y="65"/>
                  </a:lnTo>
                  <a:lnTo>
                    <a:pt x="212" y="362"/>
                  </a:lnTo>
                  <a:lnTo>
                    <a:pt x="212" y="364"/>
                  </a:lnTo>
                  <a:lnTo>
                    <a:pt x="211" y="368"/>
                  </a:lnTo>
                  <a:lnTo>
                    <a:pt x="209" y="371"/>
                  </a:lnTo>
                  <a:lnTo>
                    <a:pt x="207" y="374"/>
                  </a:lnTo>
                  <a:lnTo>
                    <a:pt x="204" y="376"/>
                  </a:lnTo>
                  <a:lnTo>
                    <a:pt x="201" y="378"/>
                  </a:lnTo>
                  <a:lnTo>
                    <a:pt x="198" y="379"/>
                  </a:lnTo>
                  <a:lnTo>
                    <a:pt x="194" y="381"/>
                  </a:lnTo>
                  <a:lnTo>
                    <a:pt x="190" y="382"/>
                  </a:lnTo>
                  <a:lnTo>
                    <a:pt x="187" y="382"/>
                  </a:lnTo>
                  <a:lnTo>
                    <a:pt x="184" y="383"/>
                  </a:lnTo>
                  <a:lnTo>
                    <a:pt x="181" y="383"/>
                  </a:lnTo>
                  <a:lnTo>
                    <a:pt x="177" y="383"/>
                  </a:lnTo>
                  <a:lnTo>
                    <a:pt x="173" y="383"/>
                  </a:lnTo>
                  <a:lnTo>
                    <a:pt x="168" y="382"/>
                  </a:lnTo>
                  <a:lnTo>
                    <a:pt x="164" y="381"/>
                  </a:lnTo>
                  <a:lnTo>
                    <a:pt x="160" y="379"/>
                  </a:lnTo>
                  <a:lnTo>
                    <a:pt x="158" y="378"/>
                  </a:lnTo>
                  <a:lnTo>
                    <a:pt x="155" y="377"/>
                  </a:lnTo>
                  <a:lnTo>
                    <a:pt x="153" y="374"/>
                  </a:lnTo>
                  <a:lnTo>
                    <a:pt x="150" y="372"/>
                  </a:lnTo>
                  <a:lnTo>
                    <a:pt x="149" y="371"/>
                  </a:lnTo>
                  <a:lnTo>
                    <a:pt x="148" y="368"/>
                  </a:lnTo>
                  <a:lnTo>
                    <a:pt x="147" y="366"/>
                  </a:lnTo>
                  <a:lnTo>
                    <a:pt x="146" y="364"/>
                  </a:lnTo>
                  <a:lnTo>
                    <a:pt x="146" y="183"/>
                  </a:lnTo>
                  <a:lnTo>
                    <a:pt x="131" y="183"/>
                  </a:lnTo>
                  <a:lnTo>
                    <a:pt x="130" y="363"/>
                  </a:lnTo>
                  <a:lnTo>
                    <a:pt x="130" y="366"/>
                  </a:lnTo>
                  <a:lnTo>
                    <a:pt x="129" y="368"/>
                  </a:lnTo>
                  <a:lnTo>
                    <a:pt x="127" y="371"/>
                  </a:lnTo>
                  <a:lnTo>
                    <a:pt x="125" y="374"/>
                  </a:lnTo>
                  <a:lnTo>
                    <a:pt x="122" y="376"/>
                  </a:lnTo>
                  <a:lnTo>
                    <a:pt x="118" y="379"/>
                  </a:lnTo>
                  <a:lnTo>
                    <a:pt x="115" y="380"/>
                  </a:lnTo>
                  <a:lnTo>
                    <a:pt x="110" y="382"/>
                  </a:lnTo>
                  <a:lnTo>
                    <a:pt x="105" y="383"/>
                  </a:lnTo>
                  <a:lnTo>
                    <a:pt x="100" y="383"/>
                  </a:lnTo>
                  <a:lnTo>
                    <a:pt x="95" y="383"/>
                  </a:lnTo>
                  <a:lnTo>
                    <a:pt x="91" y="383"/>
                  </a:lnTo>
                  <a:lnTo>
                    <a:pt x="88" y="382"/>
                  </a:lnTo>
                  <a:lnTo>
                    <a:pt x="84" y="381"/>
                  </a:lnTo>
                  <a:lnTo>
                    <a:pt x="81" y="380"/>
                  </a:lnTo>
                  <a:lnTo>
                    <a:pt x="77" y="379"/>
                  </a:lnTo>
                  <a:lnTo>
                    <a:pt x="74" y="377"/>
                  </a:lnTo>
                  <a:lnTo>
                    <a:pt x="72" y="375"/>
                  </a:lnTo>
                  <a:lnTo>
                    <a:pt x="70" y="373"/>
                  </a:lnTo>
                  <a:lnTo>
                    <a:pt x="67" y="371"/>
                  </a:lnTo>
                  <a:lnTo>
                    <a:pt x="67" y="369"/>
                  </a:lnTo>
                  <a:lnTo>
                    <a:pt x="66" y="367"/>
                  </a:lnTo>
                  <a:lnTo>
                    <a:pt x="65" y="363"/>
                  </a:lnTo>
                  <a:lnTo>
                    <a:pt x="65" y="65"/>
                  </a:lnTo>
                  <a:lnTo>
                    <a:pt x="49" y="65"/>
                  </a:lnTo>
                  <a:lnTo>
                    <a:pt x="49" y="174"/>
                  </a:lnTo>
                  <a:lnTo>
                    <a:pt x="48" y="176"/>
                  </a:lnTo>
                  <a:lnTo>
                    <a:pt x="47" y="178"/>
                  </a:lnTo>
                  <a:lnTo>
                    <a:pt x="46" y="179"/>
                  </a:lnTo>
                  <a:lnTo>
                    <a:pt x="44" y="181"/>
                  </a:lnTo>
                  <a:lnTo>
                    <a:pt x="44" y="182"/>
                  </a:lnTo>
                  <a:lnTo>
                    <a:pt x="42" y="183"/>
                  </a:lnTo>
                  <a:lnTo>
                    <a:pt x="40" y="184"/>
                  </a:lnTo>
                  <a:lnTo>
                    <a:pt x="38" y="185"/>
                  </a:lnTo>
                  <a:lnTo>
                    <a:pt x="36" y="186"/>
                  </a:lnTo>
                  <a:lnTo>
                    <a:pt x="35" y="187"/>
                  </a:lnTo>
                  <a:lnTo>
                    <a:pt x="32" y="187"/>
                  </a:lnTo>
                  <a:lnTo>
                    <a:pt x="30" y="188"/>
                  </a:lnTo>
                  <a:lnTo>
                    <a:pt x="28" y="188"/>
                  </a:lnTo>
                  <a:lnTo>
                    <a:pt x="26" y="188"/>
                  </a:lnTo>
                  <a:lnTo>
                    <a:pt x="21" y="188"/>
                  </a:lnTo>
                  <a:lnTo>
                    <a:pt x="20" y="188"/>
                  </a:lnTo>
                  <a:lnTo>
                    <a:pt x="17" y="187"/>
                  </a:lnTo>
                  <a:lnTo>
                    <a:pt x="14" y="187"/>
                  </a:lnTo>
                  <a:lnTo>
                    <a:pt x="13" y="186"/>
                  </a:lnTo>
                  <a:lnTo>
                    <a:pt x="11" y="186"/>
                  </a:lnTo>
                  <a:lnTo>
                    <a:pt x="9" y="185"/>
                  </a:lnTo>
                  <a:lnTo>
                    <a:pt x="7" y="184"/>
                  </a:lnTo>
                  <a:lnTo>
                    <a:pt x="6" y="182"/>
                  </a:lnTo>
                  <a:lnTo>
                    <a:pt x="4" y="181"/>
                  </a:lnTo>
                  <a:lnTo>
                    <a:pt x="3" y="180"/>
                  </a:lnTo>
                  <a:lnTo>
                    <a:pt x="2" y="179"/>
                  </a:lnTo>
                  <a:lnTo>
                    <a:pt x="1" y="177"/>
                  </a:lnTo>
                  <a:lnTo>
                    <a:pt x="0" y="176"/>
                  </a:lnTo>
                  <a:lnTo>
                    <a:pt x="0" y="174"/>
                  </a:lnTo>
                  <a:lnTo>
                    <a:pt x="0" y="31"/>
                  </a:lnTo>
                  <a:lnTo>
                    <a:pt x="0" y="27"/>
                  </a:lnTo>
                  <a:lnTo>
                    <a:pt x="2" y="23"/>
                  </a:lnTo>
                  <a:lnTo>
                    <a:pt x="6" y="19"/>
                  </a:lnTo>
                  <a:lnTo>
                    <a:pt x="9" y="16"/>
                  </a:lnTo>
                  <a:lnTo>
                    <a:pt x="13" y="14"/>
                  </a:lnTo>
                  <a:lnTo>
                    <a:pt x="16" y="12"/>
                  </a:lnTo>
                  <a:lnTo>
                    <a:pt x="22" y="9"/>
                  </a:lnTo>
                  <a:lnTo>
                    <a:pt x="29" y="6"/>
                  </a:lnTo>
                  <a:lnTo>
                    <a:pt x="34" y="5"/>
                  </a:lnTo>
                  <a:lnTo>
                    <a:pt x="38" y="4"/>
                  </a:lnTo>
                  <a:lnTo>
                    <a:pt x="46" y="2"/>
                  </a:lnTo>
                  <a:lnTo>
                    <a:pt x="53" y="1"/>
                  </a:lnTo>
                  <a:lnTo>
                    <a:pt x="59" y="1"/>
                  </a:lnTo>
                  <a:lnTo>
                    <a:pt x="66" y="0"/>
                  </a:lnTo>
                </a:path>
              </a:pathLst>
            </a:custGeom>
            <a:solidFill>
              <a:schemeClr val="tx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5" name="Oval 528"/>
            <p:cNvSpPr>
              <a:spLocks noChangeArrowheads="1"/>
            </p:cNvSpPr>
            <p:nvPr/>
          </p:nvSpPr>
          <p:spPr bwMode="auto">
            <a:xfrm>
              <a:off x="1512" y="1071"/>
              <a:ext cx="112" cy="74"/>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36" name="Group 529"/>
            <p:cNvGrpSpPr>
              <a:grpSpLocks/>
            </p:cNvGrpSpPr>
            <p:nvPr/>
          </p:nvGrpSpPr>
          <p:grpSpPr bwMode="auto">
            <a:xfrm>
              <a:off x="1756" y="1272"/>
              <a:ext cx="886" cy="76"/>
              <a:chOff x="1791" y="1434"/>
              <a:chExt cx="886" cy="76"/>
            </a:xfrm>
          </p:grpSpPr>
          <p:grpSp>
            <p:nvGrpSpPr>
              <p:cNvPr id="479" name="Group 530"/>
              <p:cNvGrpSpPr>
                <a:grpSpLocks/>
              </p:cNvGrpSpPr>
              <p:nvPr/>
            </p:nvGrpSpPr>
            <p:grpSpPr bwMode="auto">
              <a:xfrm>
                <a:off x="1791" y="1446"/>
                <a:ext cx="77" cy="32"/>
                <a:chOff x="1791" y="1446"/>
                <a:chExt cx="77" cy="32"/>
              </a:xfrm>
            </p:grpSpPr>
            <p:sp>
              <p:nvSpPr>
                <p:cNvPr id="513" name="Arc 531"/>
                <p:cNvSpPr>
                  <a:spLocks/>
                </p:cNvSpPr>
                <p:nvPr/>
              </p:nvSpPr>
              <p:spPr bwMode="auto">
                <a:xfrm>
                  <a:off x="1829" y="1446"/>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4" name="Arc 532"/>
                <p:cNvSpPr>
                  <a:spLocks/>
                </p:cNvSpPr>
                <p:nvPr/>
              </p:nvSpPr>
              <p:spPr bwMode="auto">
                <a:xfrm>
                  <a:off x="1791" y="1446"/>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0" name="Group 533"/>
              <p:cNvGrpSpPr>
                <a:grpSpLocks/>
              </p:cNvGrpSpPr>
              <p:nvPr/>
            </p:nvGrpSpPr>
            <p:grpSpPr bwMode="auto">
              <a:xfrm>
                <a:off x="1862" y="1478"/>
                <a:ext cx="77" cy="32"/>
                <a:chOff x="1862" y="1478"/>
                <a:chExt cx="77" cy="32"/>
              </a:xfrm>
            </p:grpSpPr>
            <p:sp>
              <p:nvSpPr>
                <p:cNvPr id="511" name="Arc 534"/>
                <p:cNvSpPr>
                  <a:spLocks/>
                </p:cNvSpPr>
                <p:nvPr/>
              </p:nvSpPr>
              <p:spPr bwMode="auto">
                <a:xfrm>
                  <a:off x="1900"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2" name="Arc 535"/>
                <p:cNvSpPr>
                  <a:spLocks/>
                </p:cNvSpPr>
                <p:nvPr/>
              </p:nvSpPr>
              <p:spPr bwMode="auto">
                <a:xfrm>
                  <a:off x="1862"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1" name="Group 536"/>
              <p:cNvGrpSpPr>
                <a:grpSpLocks/>
              </p:cNvGrpSpPr>
              <p:nvPr/>
            </p:nvGrpSpPr>
            <p:grpSpPr bwMode="auto">
              <a:xfrm>
                <a:off x="1938" y="1443"/>
                <a:ext cx="77" cy="32"/>
                <a:chOff x="1938" y="1443"/>
                <a:chExt cx="77" cy="32"/>
              </a:xfrm>
            </p:grpSpPr>
            <p:sp>
              <p:nvSpPr>
                <p:cNvPr id="509" name="Arc 537"/>
                <p:cNvSpPr>
                  <a:spLocks/>
                </p:cNvSpPr>
                <p:nvPr/>
              </p:nvSpPr>
              <p:spPr bwMode="auto">
                <a:xfrm>
                  <a:off x="1976"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0" name="Arc 538"/>
                <p:cNvSpPr>
                  <a:spLocks/>
                </p:cNvSpPr>
                <p:nvPr/>
              </p:nvSpPr>
              <p:spPr bwMode="auto">
                <a:xfrm>
                  <a:off x="1938"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2" name="Group 539"/>
              <p:cNvGrpSpPr>
                <a:grpSpLocks/>
              </p:cNvGrpSpPr>
              <p:nvPr/>
            </p:nvGrpSpPr>
            <p:grpSpPr bwMode="auto">
              <a:xfrm>
                <a:off x="2009" y="1475"/>
                <a:ext cx="77" cy="32"/>
                <a:chOff x="2009" y="1475"/>
                <a:chExt cx="77" cy="32"/>
              </a:xfrm>
            </p:grpSpPr>
            <p:sp>
              <p:nvSpPr>
                <p:cNvPr id="507" name="Arc 540"/>
                <p:cNvSpPr>
                  <a:spLocks/>
                </p:cNvSpPr>
                <p:nvPr/>
              </p:nvSpPr>
              <p:spPr bwMode="auto">
                <a:xfrm>
                  <a:off x="2047"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8" name="Arc 541"/>
                <p:cNvSpPr>
                  <a:spLocks/>
                </p:cNvSpPr>
                <p:nvPr/>
              </p:nvSpPr>
              <p:spPr bwMode="auto">
                <a:xfrm>
                  <a:off x="2009"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3" name="Group 542"/>
              <p:cNvGrpSpPr>
                <a:grpSpLocks/>
              </p:cNvGrpSpPr>
              <p:nvPr/>
            </p:nvGrpSpPr>
            <p:grpSpPr bwMode="auto">
              <a:xfrm>
                <a:off x="2085" y="1440"/>
                <a:ext cx="77" cy="32"/>
                <a:chOff x="2085" y="1440"/>
                <a:chExt cx="77" cy="32"/>
              </a:xfrm>
            </p:grpSpPr>
            <p:sp>
              <p:nvSpPr>
                <p:cNvPr id="505" name="Arc 543"/>
                <p:cNvSpPr>
                  <a:spLocks/>
                </p:cNvSpPr>
                <p:nvPr/>
              </p:nvSpPr>
              <p:spPr bwMode="auto">
                <a:xfrm>
                  <a:off x="212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6" name="Arc 544"/>
                <p:cNvSpPr>
                  <a:spLocks/>
                </p:cNvSpPr>
                <p:nvPr/>
              </p:nvSpPr>
              <p:spPr bwMode="auto">
                <a:xfrm>
                  <a:off x="208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4" name="Group 545"/>
              <p:cNvGrpSpPr>
                <a:grpSpLocks/>
              </p:cNvGrpSpPr>
              <p:nvPr/>
            </p:nvGrpSpPr>
            <p:grpSpPr bwMode="auto">
              <a:xfrm>
                <a:off x="2156" y="1472"/>
                <a:ext cx="77" cy="32"/>
                <a:chOff x="2156" y="1472"/>
                <a:chExt cx="77" cy="32"/>
              </a:xfrm>
            </p:grpSpPr>
            <p:sp>
              <p:nvSpPr>
                <p:cNvPr id="503" name="Arc 546"/>
                <p:cNvSpPr>
                  <a:spLocks/>
                </p:cNvSpPr>
                <p:nvPr/>
              </p:nvSpPr>
              <p:spPr bwMode="auto">
                <a:xfrm>
                  <a:off x="219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4" name="Arc 547"/>
                <p:cNvSpPr>
                  <a:spLocks/>
                </p:cNvSpPr>
                <p:nvPr/>
              </p:nvSpPr>
              <p:spPr bwMode="auto">
                <a:xfrm>
                  <a:off x="215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5" name="Group 548"/>
              <p:cNvGrpSpPr>
                <a:grpSpLocks/>
              </p:cNvGrpSpPr>
              <p:nvPr/>
            </p:nvGrpSpPr>
            <p:grpSpPr bwMode="auto">
              <a:xfrm>
                <a:off x="2235" y="1440"/>
                <a:ext cx="77" cy="32"/>
                <a:chOff x="2235" y="1440"/>
                <a:chExt cx="77" cy="32"/>
              </a:xfrm>
            </p:grpSpPr>
            <p:sp>
              <p:nvSpPr>
                <p:cNvPr id="501" name="Arc 549"/>
                <p:cNvSpPr>
                  <a:spLocks/>
                </p:cNvSpPr>
                <p:nvPr/>
              </p:nvSpPr>
              <p:spPr bwMode="auto">
                <a:xfrm>
                  <a:off x="227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2" name="Arc 550"/>
                <p:cNvSpPr>
                  <a:spLocks/>
                </p:cNvSpPr>
                <p:nvPr/>
              </p:nvSpPr>
              <p:spPr bwMode="auto">
                <a:xfrm>
                  <a:off x="223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6" name="Group 551"/>
              <p:cNvGrpSpPr>
                <a:grpSpLocks/>
              </p:cNvGrpSpPr>
              <p:nvPr/>
            </p:nvGrpSpPr>
            <p:grpSpPr bwMode="auto">
              <a:xfrm>
                <a:off x="2306" y="1472"/>
                <a:ext cx="77" cy="32"/>
                <a:chOff x="2306" y="1472"/>
                <a:chExt cx="77" cy="32"/>
              </a:xfrm>
            </p:grpSpPr>
            <p:sp>
              <p:nvSpPr>
                <p:cNvPr id="499" name="Arc 552"/>
                <p:cNvSpPr>
                  <a:spLocks/>
                </p:cNvSpPr>
                <p:nvPr/>
              </p:nvSpPr>
              <p:spPr bwMode="auto">
                <a:xfrm>
                  <a:off x="234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0" name="Arc 553"/>
                <p:cNvSpPr>
                  <a:spLocks/>
                </p:cNvSpPr>
                <p:nvPr/>
              </p:nvSpPr>
              <p:spPr bwMode="auto">
                <a:xfrm>
                  <a:off x="230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7" name="Group 554"/>
              <p:cNvGrpSpPr>
                <a:grpSpLocks/>
              </p:cNvGrpSpPr>
              <p:nvPr/>
            </p:nvGrpSpPr>
            <p:grpSpPr bwMode="auto">
              <a:xfrm>
                <a:off x="2382" y="1437"/>
                <a:ext cx="77" cy="32"/>
                <a:chOff x="2382" y="1437"/>
                <a:chExt cx="77" cy="32"/>
              </a:xfrm>
            </p:grpSpPr>
            <p:sp>
              <p:nvSpPr>
                <p:cNvPr id="497" name="Arc 555"/>
                <p:cNvSpPr>
                  <a:spLocks/>
                </p:cNvSpPr>
                <p:nvPr/>
              </p:nvSpPr>
              <p:spPr bwMode="auto">
                <a:xfrm>
                  <a:off x="2420"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8" name="Arc 556"/>
                <p:cNvSpPr>
                  <a:spLocks/>
                </p:cNvSpPr>
                <p:nvPr/>
              </p:nvSpPr>
              <p:spPr bwMode="auto">
                <a:xfrm>
                  <a:off x="2382"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8" name="Group 557"/>
              <p:cNvGrpSpPr>
                <a:grpSpLocks/>
              </p:cNvGrpSpPr>
              <p:nvPr/>
            </p:nvGrpSpPr>
            <p:grpSpPr bwMode="auto">
              <a:xfrm>
                <a:off x="2453" y="1469"/>
                <a:ext cx="77" cy="32"/>
                <a:chOff x="2453" y="1469"/>
                <a:chExt cx="77" cy="32"/>
              </a:xfrm>
            </p:grpSpPr>
            <p:sp>
              <p:nvSpPr>
                <p:cNvPr id="495" name="Arc 558"/>
                <p:cNvSpPr>
                  <a:spLocks/>
                </p:cNvSpPr>
                <p:nvPr/>
              </p:nvSpPr>
              <p:spPr bwMode="auto">
                <a:xfrm>
                  <a:off x="2491"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6" name="Arc 559"/>
                <p:cNvSpPr>
                  <a:spLocks/>
                </p:cNvSpPr>
                <p:nvPr/>
              </p:nvSpPr>
              <p:spPr bwMode="auto">
                <a:xfrm>
                  <a:off x="2453"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89" name="Group 560"/>
              <p:cNvGrpSpPr>
                <a:grpSpLocks/>
              </p:cNvGrpSpPr>
              <p:nvPr/>
            </p:nvGrpSpPr>
            <p:grpSpPr bwMode="auto">
              <a:xfrm>
                <a:off x="2529" y="1434"/>
                <a:ext cx="77" cy="32"/>
                <a:chOff x="2529" y="1434"/>
                <a:chExt cx="77" cy="32"/>
              </a:xfrm>
            </p:grpSpPr>
            <p:sp>
              <p:nvSpPr>
                <p:cNvPr id="493" name="Arc 561"/>
                <p:cNvSpPr>
                  <a:spLocks/>
                </p:cNvSpPr>
                <p:nvPr/>
              </p:nvSpPr>
              <p:spPr bwMode="auto">
                <a:xfrm>
                  <a:off x="2567"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4" name="Arc 562"/>
                <p:cNvSpPr>
                  <a:spLocks/>
                </p:cNvSpPr>
                <p:nvPr/>
              </p:nvSpPr>
              <p:spPr bwMode="auto">
                <a:xfrm>
                  <a:off x="2529"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490" name="Group 563"/>
              <p:cNvGrpSpPr>
                <a:grpSpLocks/>
              </p:cNvGrpSpPr>
              <p:nvPr/>
            </p:nvGrpSpPr>
            <p:grpSpPr bwMode="auto">
              <a:xfrm>
                <a:off x="2600" y="1466"/>
                <a:ext cx="77" cy="32"/>
                <a:chOff x="2600" y="1466"/>
                <a:chExt cx="77" cy="32"/>
              </a:xfrm>
            </p:grpSpPr>
            <p:sp>
              <p:nvSpPr>
                <p:cNvPr id="491" name="Arc 564"/>
                <p:cNvSpPr>
                  <a:spLocks/>
                </p:cNvSpPr>
                <p:nvPr/>
              </p:nvSpPr>
              <p:spPr bwMode="auto">
                <a:xfrm>
                  <a:off x="2638"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2" name="Arc 565"/>
                <p:cNvSpPr>
                  <a:spLocks/>
                </p:cNvSpPr>
                <p:nvPr/>
              </p:nvSpPr>
              <p:spPr bwMode="auto">
                <a:xfrm>
                  <a:off x="2600"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37" name="Group 566"/>
            <p:cNvGrpSpPr>
              <a:grpSpLocks/>
            </p:cNvGrpSpPr>
            <p:nvPr/>
          </p:nvGrpSpPr>
          <p:grpSpPr bwMode="auto">
            <a:xfrm>
              <a:off x="530" y="1316"/>
              <a:ext cx="77" cy="32"/>
              <a:chOff x="518" y="1478"/>
              <a:chExt cx="77" cy="32"/>
            </a:xfrm>
          </p:grpSpPr>
          <p:sp>
            <p:nvSpPr>
              <p:cNvPr id="477" name="Arc 567"/>
              <p:cNvSpPr>
                <a:spLocks/>
              </p:cNvSpPr>
              <p:nvPr/>
            </p:nvSpPr>
            <p:spPr bwMode="auto">
              <a:xfrm>
                <a:off x="556"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8" name="Arc 568"/>
              <p:cNvSpPr>
                <a:spLocks/>
              </p:cNvSpPr>
              <p:nvPr/>
            </p:nvSpPr>
            <p:spPr bwMode="auto">
              <a:xfrm>
                <a:off x="518"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8" name="Group 569"/>
            <p:cNvGrpSpPr>
              <a:grpSpLocks/>
            </p:cNvGrpSpPr>
            <p:nvPr/>
          </p:nvGrpSpPr>
          <p:grpSpPr bwMode="auto">
            <a:xfrm>
              <a:off x="606" y="1281"/>
              <a:ext cx="77" cy="32"/>
              <a:chOff x="594" y="1443"/>
              <a:chExt cx="77" cy="32"/>
            </a:xfrm>
          </p:grpSpPr>
          <p:sp>
            <p:nvSpPr>
              <p:cNvPr id="475" name="Arc 570"/>
              <p:cNvSpPr>
                <a:spLocks/>
              </p:cNvSpPr>
              <p:nvPr/>
            </p:nvSpPr>
            <p:spPr bwMode="auto">
              <a:xfrm>
                <a:off x="632"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6" name="Arc 571"/>
              <p:cNvSpPr>
                <a:spLocks/>
              </p:cNvSpPr>
              <p:nvPr/>
            </p:nvSpPr>
            <p:spPr bwMode="auto">
              <a:xfrm>
                <a:off x="594"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39" name="Group 572"/>
            <p:cNvGrpSpPr>
              <a:grpSpLocks/>
            </p:cNvGrpSpPr>
            <p:nvPr/>
          </p:nvGrpSpPr>
          <p:grpSpPr bwMode="auto">
            <a:xfrm>
              <a:off x="677" y="1313"/>
              <a:ext cx="77" cy="32"/>
              <a:chOff x="665" y="1475"/>
              <a:chExt cx="77" cy="32"/>
            </a:xfrm>
          </p:grpSpPr>
          <p:sp>
            <p:nvSpPr>
              <p:cNvPr id="473" name="Arc 573"/>
              <p:cNvSpPr>
                <a:spLocks/>
              </p:cNvSpPr>
              <p:nvPr/>
            </p:nvSpPr>
            <p:spPr bwMode="auto">
              <a:xfrm>
                <a:off x="703"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4" name="Arc 574"/>
              <p:cNvSpPr>
                <a:spLocks/>
              </p:cNvSpPr>
              <p:nvPr/>
            </p:nvSpPr>
            <p:spPr bwMode="auto">
              <a:xfrm>
                <a:off x="665"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0" name="Group 575"/>
            <p:cNvGrpSpPr>
              <a:grpSpLocks/>
            </p:cNvGrpSpPr>
            <p:nvPr/>
          </p:nvGrpSpPr>
          <p:grpSpPr bwMode="auto">
            <a:xfrm>
              <a:off x="753" y="1278"/>
              <a:ext cx="77" cy="32"/>
              <a:chOff x="741" y="1440"/>
              <a:chExt cx="77" cy="32"/>
            </a:xfrm>
          </p:grpSpPr>
          <p:sp>
            <p:nvSpPr>
              <p:cNvPr id="471" name="Arc 576"/>
              <p:cNvSpPr>
                <a:spLocks/>
              </p:cNvSpPr>
              <p:nvPr/>
            </p:nvSpPr>
            <p:spPr bwMode="auto">
              <a:xfrm>
                <a:off x="77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2" name="Arc 577"/>
              <p:cNvSpPr>
                <a:spLocks/>
              </p:cNvSpPr>
              <p:nvPr/>
            </p:nvSpPr>
            <p:spPr bwMode="auto">
              <a:xfrm>
                <a:off x="74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1" name="Group 578"/>
            <p:cNvGrpSpPr>
              <a:grpSpLocks/>
            </p:cNvGrpSpPr>
            <p:nvPr/>
          </p:nvGrpSpPr>
          <p:grpSpPr bwMode="auto">
            <a:xfrm>
              <a:off x="824" y="1310"/>
              <a:ext cx="77" cy="32"/>
              <a:chOff x="812" y="1472"/>
              <a:chExt cx="77" cy="32"/>
            </a:xfrm>
          </p:grpSpPr>
          <p:sp>
            <p:nvSpPr>
              <p:cNvPr id="469" name="Arc 579"/>
              <p:cNvSpPr>
                <a:spLocks/>
              </p:cNvSpPr>
              <p:nvPr/>
            </p:nvSpPr>
            <p:spPr bwMode="auto">
              <a:xfrm>
                <a:off x="85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0" name="Arc 580"/>
              <p:cNvSpPr>
                <a:spLocks/>
              </p:cNvSpPr>
              <p:nvPr/>
            </p:nvSpPr>
            <p:spPr bwMode="auto">
              <a:xfrm>
                <a:off x="81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2" name="Group 581"/>
            <p:cNvGrpSpPr>
              <a:grpSpLocks/>
            </p:cNvGrpSpPr>
            <p:nvPr/>
          </p:nvGrpSpPr>
          <p:grpSpPr bwMode="auto">
            <a:xfrm>
              <a:off x="903" y="1278"/>
              <a:ext cx="77" cy="32"/>
              <a:chOff x="891" y="1440"/>
              <a:chExt cx="77" cy="32"/>
            </a:xfrm>
          </p:grpSpPr>
          <p:sp>
            <p:nvSpPr>
              <p:cNvPr id="467" name="Arc 582"/>
              <p:cNvSpPr>
                <a:spLocks/>
              </p:cNvSpPr>
              <p:nvPr/>
            </p:nvSpPr>
            <p:spPr bwMode="auto">
              <a:xfrm>
                <a:off x="92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8" name="Arc 583"/>
              <p:cNvSpPr>
                <a:spLocks/>
              </p:cNvSpPr>
              <p:nvPr/>
            </p:nvSpPr>
            <p:spPr bwMode="auto">
              <a:xfrm>
                <a:off x="89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3" name="Group 584"/>
            <p:cNvGrpSpPr>
              <a:grpSpLocks/>
            </p:cNvGrpSpPr>
            <p:nvPr/>
          </p:nvGrpSpPr>
          <p:grpSpPr bwMode="auto">
            <a:xfrm>
              <a:off x="974" y="1310"/>
              <a:ext cx="77" cy="32"/>
              <a:chOff x="962" y="1472"/>
              <a:chExt cx="77" cy="32"/>
            </a:xfrm>
          </p:grpSpPr>
          <p:sp>
            <p:nvSpPr>
              <p:cNvPr id="465" name="Arc 585"/>
              <p:cNvSpPr>
                <a:spLocks/>
              </p:cNvSpPr>
              <p:nvPr/>
            </p:nvSpPr>
            <p:spPr bwMode="auto">
              <a:xfrm>
                <a:off x="100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6" name="Arc 586"/>
              <p:cNvSpPr>
                <a:spLocks/>
              </p:cNvSpPr>
              <p:nvPr/>
            </p:nvSpPr>
            <p:spPr bwMode="auto">
              <a:xfrm>
                <a:off x="96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4" name="Group 587"/>
            <p:cNvGrpSpPr>
              <a:grpSpLocks/>
            </p:cNvGrpSpPr>
            <p:nvPr/>
          </p:nvGrpSpPr>
          <p:grpSpPr bwMode="auto">
            <a:xfrm>
              <a:off x="1050" y="1275"/>
              <a:ext cx="77" cy="32"/>
              <a:chOff x="1038" y="1437"/>
              <a:chExt cx="77" cy="32"/>
            </a:xfrm>
          </p:grpSpPr>
          <p:sp>
            <p:nvSpPr>
              <p:cNvPr id="463" name="Arc 588"/>
              <p:cNvSpPr>
                <a:spLocks/>
              </p:cNvSpPr>
              <p:nvPr/>
            </p:nvSpPr>
            <p:spPr bwMode="auto">
              <a:xfrm>
                <a:off x="1076"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4" name="Arc 589"/>
              <p:cNvSpPr>
                <a:spLocks/>
              </p:cNvSpPr>
              <p:nvPr/>
            </p:nvSpPr>
            <p:spPr bwMode="auto">
              <a:xfrm>
                <a:off x="1038"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5" name="Group 590"/>
            <p:cNvGrpSpPr>
              <a:grpSpLocks/>
            </p:cNvGrpSpPr>
            <p:nvPr/>
          </p:nvGrpSpPr>
          <p:grpSpPr bwMode="auto">
            <a:xfrm>
              <a:off x="1121" y="1307"/>
              <a:ext cx="77" cy="32"/>
              <a:chOff x="1109" y="1469"/>
              <a:chExt cx="77" cy="32"/>
            </a:xfrm>
          </p:grpSpPr>
          <p:sp>
            <p:nvSpPr>
              <p:cNvPr id="461" name="Arc 591"/>
              <p:cNvSpPr>
                <a:spLocks/>
              </p:cNvSpPr>
              <p:nvPr/>
            </p:nvSpPr>
            <p:spPr bwMode="auto">
              <a:xfrm>
                <a:off x="1147"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2" name="Arc 592"/>
              <p:cNvSpPr>
                <a:spLocks/>
              </p:cNvSpPr>
              <p:nvPr/>
            </p:nvSpPr>
            <p:spPr bwMode="auto">
              <a:xfrm>
                <a:off x="1109"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6" name="Group 593"/>
            <p:cNvGrpSpPr>
              <a:grpSpLocks/>
            </p:cNvGrpSpPr>
            <p:nvPr/>
          </p:nvGrpSpPr>
          <p:grpSpPr bwMode="auto">
            <a:xfrm>
              <a:off x="1197" y="1272"/>
              <a:ext cx="77" cy="32"/>
              <a:chOff x="1185" y="1434"/>
              <a:chExt cx="77" cy="32"/>
            </a:xfrm>
          </p:grpSpPr>
          <p:sp>
            <p:nvSpPr>
              <p:cNvPr id="459" name="Arc 594"/>
              <p:cNvSpPr>
                <a:spLocks/>
              </p:cNvSpPr>
              <p:nvPr/>
            </p:nvSpPr>
            <p:spPr bwMode="auto">
              <a:xfrm>
                <a:off x="1223"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0" name="Arc 595"/>
              <p:cNvSpPr>
                <a:spLocks/>
              </p:cNvSpPr>
              <p:nvPr/>
            </p:nvSpPr>
            <p:spPr bwMode="auto">
              <a:xfrm>
                <a:off x="1185"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7" name="Group 596"/>
            <p:cNvGrpSpPr>
              <a:grpSpLocks/>
            </p:cNvGrpSpPr>
            <p:nvPr/>
          </p:nvGrpSpPr>
          <p:grpSpPr bwMode="auto">
            <a:xfrm>
              <a:off x="1268" y="1304"/>
              <a:ext cx="77" cy="32"/>
              <a:chOff x="1256" y="1466"/>
              <a:chExt cx="77" cy="32"/>
            </a:xfrm>
          </p:grpSpPr>
          <p:sp>
            <p:nvSpPr>
              <p:cNvPr id="457" name="Arc 597"/>
              <p:cNvSpPr>
                <a:spLocks/>
              </p:cNvSpPr>
              <p:nvPr/>
            </p:nvSpPr>
            <p:spPr bwMode="auto">
              <a:xfrm>
                <a:off x="1294"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8" name="Arc 598"/>
              <p:cNvSpPr>
                <a:spLocks/>
              </p:cNvSpPr>
              <p:nvPr/>
            </p:nvSpPr>
            <p:spPr bwMode="auto">
              <a:xfrm>
                <a:off x="1256"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8" name="Oval 600"/>
            <p:cNvSpPr>
              <a:spLocks noChangeArrowheads="1"/>
            </p:cNvSpPr>
            <p:nvPr/>
          </p:nvSpPr>
          <p:spPr bwMode="auto">
            <a:xfrm>
              <a:off x="118" y="1133"/>
              <a:ext cx="346" cy="346"/>
            </a:xfrm>
            <a:prstGeom prst="ellipse">
              <a:avLst/>
            </a:prstGeom>
            <a:solidFill>
              <a:srgbClr val="FF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chemeClr val="bg1"/>
                  </a:solidFill>
                  <a:effectLst>
                    <a:outerShdw blurRad="38100" dist="38100" dir="2700000" algn="tl">
                      <a:srgbClr val="000000"/>
                    </a:outerShdw>
                  </a:effectLst>
                  <a:latin typeface="Arial" panose="020B0604020202020204" pitchFamily="34" charset="0"/>
                </a:rPr>
                <a:t>Tube</a:t>
              </a:r>
              <a:endParaRPr lang="en-US" altLang="fr-FR" sz="1200" b="1">
                <a:solidFill>
                  <a:schemeClr val="bg1"/>
                </a:solidFill>
                <a:effectLst>
                  <a:outerShdw blurRad="38100" dist="38100" dir="2700000" algn="tl">
                    <a:srgbClr val="000000"/>
                  </a:outerShdw>
                </a:effectLst>
                <a:latin typeface="Arial" panose="020B0604020202020204" pitchFamily="34" charset="0"/>
              </a:endParaRPr>
            </a:p>
          </p:txBody>
        </p:sp>
        <p:sp>
          <p:nvSpPr>
            <p:cNvPr id="149" name="Rectangle 601"/>
            <p:cNvSpPr>
              <a:spLocks noChangeArrowheads="1"/>
            </p:cNvSpPr>
            <p:nvPr/>
          </p:nvSpPr>
          <p:spPr bwMode="auto">
            <a:xfrm>
              <a:off x="1779" y="1065"/>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00"/>
                  </a:solidFill>
                  <a:effectLst>
                    <a:outerShdw blurRad="38100" dist="38100" dir="2700000" algn="tl">
                      <a:srgbClr val="000000"/>
                    </a:outerShdw>
                  </a:effectLst>
                  <a:latin typeface="Arial" panose="020B0604020202020204" pitchFamily="34" charset="0"/>
                </a:rPr>
                <a:t>Rayons X</a:t>
              </a:r>
            </a:p>
          </p:txBody>
        </p:sp>
        <p:grpSp>
          <p:nvGrpSpPr>
            <p:cNvPr id="150" name="Group 624"/>
            <p:cNvGrpSpPr>
              <a:grpSpLocks/>
            </p:cNvGrpSpPr>
            <p:nvPr/>
          </p:nvGrpSpPr>
          <p:grpSpPr bwMode="auto">
            <a:xfrm>
              <a:off x="2472" y="1071"/>
              <a:ext cx="635" cy="499"/>
              <a:chOff x="2540" y="867"/>
              <a:chExt cx="1134" cy="862"/>
            </a:xfrm>
          </p:grpSpPr>
          <p:sp>
            <p:nvSpPr>
              <p:cNvPr id="444" name="Line 609"/>
              <p:cNvSpPr>
                <a:spLocks noChangeShapeType="1"/>
              </p:cNvSpPr>
              <p:nvPr/>
            </p:nvSpPr>
            <p:spPr bwMode="auto">
              <a:xfrm>
                <a:off x="2744" y="1298"/>
                <a:ext cx="93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5" name="Line 611"/>
              <p:cNvSpPr>
                <a:spLocks noChangeShapeType="1"/>
              </p:cNvSpPr>
              <p:nvPr/>
            </p:nvSpPr>
            <p:spPr bwMode="auto">
              <a:xfrm flipV="1">
                <a:off x="2744" y="867"/>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6" name="Line 612"/>
              <p:cNvSpPr>
                <a:spLocks noChangeShapeType="1"/>
              </p:cNvSpPr>
              <p:nvPr/>
            </p:nvSpPr>
            <p:spPr bwMode="auto">
              <a:xfrm flipV="1">
                <a:off x="2744" y="1298"/>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7" name="Line 613"/>
              <p:cNvSpPr>
                <a:spLocks noChangeShapeType="1"/>
              </p:cNvSpPr>
              <p:nvPr/>
            </p:nvSpPr>
            <p:spPr bwMode="auto">
              <a:xfrm flipV="1">
                <a:off x="2835" y="867"/>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8" name="Line 614"/>
              <p:cNvSpPr>
                <a:spLocks noChangeShapeType="1"/>
              </p:cNvSpPr>
              <p:nvPr/>
            </p:nvSpPr>
            <p:spPr bwMode="auto">
              <a:xfrm flipV="1">
                <a:off x="2835" y="1298"/>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9" name="Line 616"/>
              <p:cNvSpPr>
                <a:spLocks noChangeShapeType="1"/>
              </p:cNvSpPr>
              <p:nvPr/>
            </p:nvSpPr>
            <p:spPr bwMode="auto">
              <a:xfrm flipV="1">
                <a:off x="3243" y="1298"/>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 name="Line 617"/>
              <p:cNvSpPr>
                <a:spLocks noChangeShapeType="1"/>
              </p:cNvSpPr>
              <p:nvPr/>
            </p:nvSpPr>
            <p:spPr bwMode="auto">
              <a:xfrm flipV="1">
                <a:off x="3243"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1" name="Line 618"/>
              <p:cNvSpPr>
                <a:spLocks noChangeShapeType="1"/>
              </p:cNvSpPr>
              <p:nvPr/>
            </p:nvSpPr>
            <p:spPr bwMode="auto">
              <a:xfrm flipV="1">
                <a:off x="3674" y="1298"/>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2" name="Line 619"/>
              <p:cNvSpPr>
                <a:spLocks noChangeShapeType="1"/>
              </p:cNvSpPr>
              <p:nvPr/>
            </p:nvSpPr>
            <p:spPr bwMode="auto">
              <a:xfrm flipV="1">
                <a:off x="367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3" name="Freeform 620"/>
              <p:cNvSpPr>
                <a:spLocks/>
              </p:cNvSpPr>
              <p:nvPr/>
            </p:nvSpPr>
            <p:spPr bwMode="auto">
              <a:xfrm>
                <a:off x="2744" y="867"/>
                <a:ext cx="930" cy="862"/>
              </a:xfrm>
              <a:custGeom>
                <a:avLst/>
                <a:gdLst>
                  <a:gd name="T0" fmla="*/ 0 w 930"/>
                  <a:gd name="T1" fmla="*/ 0 h 862"/>
                  <a:gd name="T2" fmla="*/ 91 w 930"/>
                  <a:gd name="T3" fmla="*/ 0 h 862"/>
                  <a:gd name="T4" fmla="*/ 499 w 930"/>
                  <a:gd name="T5" fmla="*/ 159 h 862"/>
                  <a:gd name="T6" fmla="*/ 930 w 930"/>
                  <a:gd name="T7" fmla="*/ 159 h 862"/>
                  <a:gd name="T8" fmla="*/ 930 w 930"/>
                  <a:gd name="T9" fmla="*/ 703 h 862"/>
                  <a:gd name="T10" fmla="*/ 499 w 930"/>
                  <a:gd name="T11" fmla="*/ 703 h 862"/>
                  <a:gd name="T12" fmla="*/ 91 w 930"/>
                  <a:gd name="T13" fmla="*/ 862 h 862"/>
                  <a:gd name="T14" fmla="*/ 0 w 930"/>
                  <a:gd name="T15" fmla="*/ 862 h 862"/>
                  <a:gd name="T16" fmla="*/ 0 w 930"/>
                  <a:gd name="T17" fmla="*/ 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0" h="862">
                    <a:moveTo>
                      <a:pt x="0" y="0"/>
                    </a:moveTo>
                    <a:lnTo>
                      <a:pt x="91" y="0"/>
                    </a:lnTo>
                    <a:lnTo>
                      <a:pt x="499" y="159"/>
                    </a:lnTo>
                    <a:lnTo>
                      <a:pt x="930" y="159"/>
                    </a:lnTo>
                    <a:lnTo>
                      <a:pt x="930" y="703"/>
                    </a:lnTo>
                    <a:lnTo>
                      <a:pt x="499" y="703"/>
                    </a:lnTo>
                    <a:lnTo>
                      <a:pt x="91" y="862"/>
                    </a:lnTo>
                    <a:lnTo>
                      <a:pt x="0" y="862"/>
                    </a:lnTo>
                    <a:lnTo>
                      <a:pt x="0" y="0"/>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4" name="AutoShape 621"/>
              <p:cNvSpPr>
                <a:spLocks noChangeArrowheads="1"/>
              </p:cNvSpPr>
              <p:nvPr/>
            </p:nvSpPr>
            <p:spPr bwMode="auto">
              <a:xfrm rot="-5400000">
                <a:off x="2286" y="1121"/>
                <a:ext cx="862" cy="353"/>
              </a:xfrm>
              <a:custGeom>
                <a:avLst/>
                <a:gdLst>
                  <a:gd name="G0" fmla="+- 584 0 0"/>
                  <a:gd name="G1" fmla="+- 11209118 0 0"/>
                  <a:gd name="G2" fmla="+- 0 0 11209118"/>
                  <a:gd name="T0" fmla="*/ 0 256 1"/>
                  <a:gd name="T1" fmla="*/ 180 256 1"/>
                  <a:gd name="G3" fmla="+- 11209118 T0 T1"/>
                  <a:gd name="T2" fmla="*/ 0 256 1"/>
                  <a:gd name="T3" fmla="*/ 90 256 1"/>
                  <a:gd name="G4" fmla="+- 11209118 T2 T3"/>
                  <a:gd name="G5" fmla="*/ G4 2 1"/>
                  <a:gd name="T4" fmla="*/ 90 256 1"/>
                  <a:gd name="T5" fmla="*/ 0 256 1"/>
                  <a:gd name="G6" fmla="+- 11209118 T4 T5"/>
                  <a:gd name="G7" fmla="*/ G6 2 1"/>
                  <a:gd name="G8" fmla="abs 112091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84"/>
                  <a:gd name="G18" fmla="*/ 584 1 2"/>
                  <a:gd name="G19" fmla="+- G18 5400 0"/>
                  <a:gd name="G20" fmla="cos G19 11209118"/>
                  <a:gd name="G21" fmla="sin G19 11209118"/>
                  <a:gd name="G22" fmla="+- G20 10800 0"/>
                  <a:gd name="G23" fmla="+- G21 10800 0"/>
                  <a:gd name="G24" fmla="+- 10800 0 G20"/>
                  <a:gd name="G25" fmla="+- 584 10800 0"/>
                  <a:gd name="G26" fmla="?: G9 G17 G25"/>
                  <a:gd name="G27" fmla="?: G9 0 21600"/>
                  <a:gd name="G28" fmla="cos 10800 11209118"/>
                  <a:gd name="G29" fmla="sin 10800 11209118"/>
                  <a:gd name="G30" fmla="sin 584 11209118"/>
                  <a:gd name="G31" fmla="+- G28 10800 0"/>
                  <a:gd name="G32" fmla="+- G29 10800 0"/>
                  <a:gd name="G33" fmla="+- G30 10800 0"/>
                  <a:gd name="G34" fmla="?: G4 0 G31"/>
                  <a:gd name="G35" fmla="?: 11209118 G34 0"/>
                  <a:gd name="G36" fmla="?: G6 G35 G31"/>
                  <a:gd name="G37" fmla="+- 21600 0 G36"/>
                  <a:gd name="G38" fmla="?: G4 0 G33"/>
                  <a:gd name="G39" fmla="?: 11209118 G38 G32"/>
                  <a:gd name="G40" fmla="?: G6 G39 0"/>
                  <a:gd name="G41" fmla="?: G4 G32 21600"/>
                  <a:gd name="G42" fmla="?: G6 G41 G33"/>
                  <a:gd name="T12" fmla="*/ 10800 w 21600"/>
                  <a:gd name="T13" fmla="*/ 0 h 21600"/>
                  <a:gd name="T14" fmla="*/ 5177 w 21600"/>
                  <a:gd name="T15" fmla="*/ 11686 h 21600"/>
                  <a:gd name="T16" fmla="*/ 10800 w 21600"/>
                  <a:gd name="T17" fmla="*/ 10216 h 21600"/>
                  <a:gd name="T18" fmla="*/ 16423 w 21600"/>
                  <a:gd name="T19" fmla="*/ 11686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223" y="10890"/>
                    </a:moveTo>
                    <a:cubicBezTo>
                      <a:pt x="10218" y="10860"/>
                      <a:pt x="10216" y="10830"/>
                      <a:pt x="10216" y="10800"/>
                    </a:cubicBezTo>
                    <a:cubicBezTo>
                      <a:pt x="10216" y="10477"/>
                      <a:pt x="10477" y="10216"/>
                      <a:pt x="10800" y="10216"/>
                    </a:cubicBezTo>
                    <a:cubicBezTo>
                      <a:pt x="11122" y="10216"/>
                      <a:pt x="11384" y="10477"/>
                      <a:pt x="11384" y="10800"/>
                    </a:cubicBezTo>
                    <a:cubicBezTo>
                      <a:pt x="11384" y="10830"/>
                      <a:pt x="11381" y="10860"/>
                      <a:pt x="11376" y="10890"/>
                    </a:cubicBezTo>
                    <a:lnTo>
                      <a:pt x="21468" y="12482"/>
                    </a:lnTo>
                    <a:cubicBezTo>
                      <a:pt x="21555" y="11925"/>
                      <a:pt x="21600" y="11363"/>
                      <a:pt x="21600" y="10800"/>
                    </a:cubicBezTo>
                    <a:cubicBezTo>
                      <a:pt x="21600" y="4835"/>
                      <a:pt x="16764" y="0"/>
                      <a:pt x="10800" y="0"/>
                    </a:cubicBezTo>
                    <a:cubicBezTo>
                      <a:pt x="4835" y="0"/>
                      <a:pt x="0" y="4835"/>
                      <a:pt x="0" y="10800"/>
                    </a:cubicBezTo>
                    <a:cubicBezTo>
                      <a:pt x="0" y="11363"/>
                      <a:pt x="44" y="11925"/>
                      <a:pt x="131" y="12482"/>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5" name="Rectangle 623"/>
              <p:cNvSpPr>
                <a:spLocks noChangeArrowheads="1"/>
              </p:cNvSpPr>
              <p:nvPr/>
            </p:nvSpPr>
            <p:spPr bwMode="auto">
              <a:xfrm>
                <a:off x="2676" y="1207"/>
                <a:ext cx="45"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6" name="Rectangle 622"/>
              <p:cNvSpPr>
                <a:spLocks noChangeArrowheads="1"/>
              </p:cNvSpPr>
              <p:nvPr/>
            </p:nvSpPr>
            <p:spPr bwMode="auto">
              <a:xfrm>
                <a:off x="2721" y="867"/>
                <a:ext cx="68" cy="8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1" name="Group 886"/>
            <p:cNvGrpSpPr>
              <a:grpSpLocks/>
            </p:cNvGrpSpPr>
            <p:nvPr/>
          </p:nvGrpSpPr>
          <p:grpSpPr bwMode="auto">
            <a:xfrm>
              <a:off x="3698" y="1161"/>
              <a:ext cx="361" cy="364"/>
              <a:chOff x="3470" y="1117"/>
              <a:chExt cx="361" cy="364"/>
            </a:xfrm>
          </p:grpSpPr>
          <p:sp>
            <p:nvSpPr>
              <p:cNvPr id="188" name="Rectangle 625"/>
              <p:cNvSpPr>
                <a:spLocks noChangeArrowheads="1"/>
              </p:cNvSpPr>
              <p:nvPr/>
            </p:nvSpPr>
            <p:spPr bwMode="auto">
              <a:xfrm>
                <a:off x="3470"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9" name="Rectangle 626"/>
              <p:cNvSpPr>
                <a:spLocks noChangeArrowheads="1"/>
              </p:cNvSpPr>
              <p:nvPr/>
            </p:nvSpPr>
            <p:spPr bwMode="auto">
              <a:xfrm>
                <a:off x="3492"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0" name="Rectangle 627"/>
              <p:cNvSpPr>
                <a:spLocks noChangeArrowheads="1"/>
              </p:cNvSpPr>
              <p:nvPr/>
            </p:nvSpPr>
            <p:spPr bwMode="auto">
              <a:xfrm>
                <a:off x="3515"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1" name="Rectangle 628"/>
              <p:cNvSpPr>
                <a:spLocks noChangeArrowheads="1"/>
              </p:cNvSpPr>
              <p:nvPr/>
            </p:nvSpPr>
            <p:spPr bwMode="auto">
              <a:xfrm>
                <a:off x="3538"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2" name="Rectangle 630"/>
              <p:cNvSpPr>
                <a:spLocks noChangeArrowheads="1"/>
              </p:cNvSpPr>
              <p:nvPr/>
            </p:nvSpPr>
            <p:spPr bwMode="auto">
              <a:xfrm>
                <a:off x="3560"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3" name="Rectangle 631"/>
              <p:cNvSpPr>
                <a:spLocks noChangeArrowheads="1"/>
              </p:cNvSpPr>
              <p:nvPr/>
            </p:nvSpPr>
            <p:spPr bwMode="auto">
              <a:xfrm>
                <a:off x="3582"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4" name="Rectangle 632"/>
              <p:cNvSpPr>
                <a:spLocks noChangeArrowheads="1"/>
              </p:cNvSpPr>
              <p:nvPr/>
            </p:nvSpPr>
            <p:spPr bwMode="auto">
              <a:xfrm>
                <a:off x="3605"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5" name="Rectangle 633"/>
              <p:cNvSpPr>
                <a:spLocks noChangeArrowheads="1"/>
              </p:cNvSpPr>
              <p:nvPr/>
            </p:nvSpPr>
            <p:spPr bwMode="auto">
              <a:xfrm>
                <a:off x="3628"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6" name="Rectangle 638"/>
              <p:cNvSpPr>
                <a:spLocks noChangeArrowheads="1"/>
              </p:cNvSpPr>
              <p:nvPr/>
            </p:nvSpPr>
            <p:spPr bwMode="auto">
              <a:xfrm>
                <a:off x="3470"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7" name="Rectangle 639"/>
              <p:cNvSpPr>
                <a:spLocks noChangeArrowheads="1"/>
              </p:cNvSpPr>
              <p:nvPr/>
            </p:nvSpPr>
            <p:spPr bwMode="auto">
              <a:xfrm>
                <a:off x="3492"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8" name="Rectangle 640"/>
              <p:cNvSpPr>
                <a:spLocks noChangeArrowheads="1"/>
              </p:cNvSpPr>
              <p:nvPr/>
            </p:nvSpPr>
            <p:spPr bwMode="auto">
              <a:xfrm>
                <a:off x="3515"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9" name="Rectangle 641"/>
              <p:cNvSpPr>
                <a:spLocks noChangeArrowheads="1"/>
              </p:cNvSpPr>
              <p:nvPr/>
            </p:nvSpPr>
            <p:spPr bwMode="auto">
              <a:xfrm>
                <a:off x="3538"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0" name="Rectangle 642"/>
              <p:cNvSpPr>
                <a:spLocks noChangeArrowheads="1"/>
              </p:cNvSpPr>
              <p:nvPr/>
            </p:nvSpPr>
            <p:spPr bwMode="auto">
              <a:xfrm>
                <a:off x="3560"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 name="Rectangle 643"/>
              <p:cNvSpPr>
                <a:spLocks noChangeArrowheads="1"/>
              </p:cNvSpPr>
              <p:nvPr/>
            </p:nvSpPr>
            <p:spPr bwMode="auto">
              <a:xfrm>
                <a:off x="3582"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2" name="Rectangle 644"/>
              <p:cNvSpPr>
                <a:spLocks noChangeArrowheads="1"/>
              </p:cNvSpPr>
              <p:nvPr/>
            </p:nvSpPr>
            <p:spPr bwMode="auto">
              <a:xfrm>
                <a:off x="3605"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3" name="Rectangle 645"/>
              <p:cNvSpPr>
                <a:spLocks noChangeArrowheads="1"/>
              </p:cNvSpPr>
              <p:nvPr/>
            </p:nvSpPr>
            <p:spPr bwMode="auto">
              <a:xfrm>
                <a:off x="3628"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4" name="Rectangle 646"/>
              <p:cNvSpPr>
                <a:spLocks noChangeArrowheads="1"/>
              </p:cNvSpPr>
              <p:nvPr/>
            </p:nvSpPr>
            <p:spPr bwMode="auto">
              <a:xfrm>
                <a:off x="3470"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5" name="Rectangle 647"/>
              <p:cNvSpPr>
                <a:spLocks noChangeArrowheads="1"/>
              </p:cNvSpPr>
              <p:nvPr/>
            </p:nvSpPr>
            <p:spPr bwMode="auto">
              <a:xfrm>
                <a:off x="3492"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6" name="Rectangle 648"/>
              <p:cNvSpPr>
                <a:spLocks noChangeArrowheads="1"/>
              </p:cNvSpPr>
              <p:nvPr/>
            </p:nvSpPr>
            <p:spPr bwMode="auto">
              <a:xfrm>
                <a:off x="3515"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7" name="Rectangle 649"/>
              <p:cNvSpPr>
                <a:spLocks noChangeArrowheads="1"/>
              </p:cNvSpPr>
              <p:nvPr/>
            </p:nvSpPr>
            <p:spPr bwMode="auto">
              <a:xfrm>
                <a:off x="3538"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8" name="Rectangle 650"/>
              <p:cNvSpPr>
                <a:spLocks noChangeArrowheads="1"/>
              </p:cNvSpPr>
              <p:nvPr/>
            </p:nvSpPr>
            <p:spPr bwMode="auto">
              <a:xfrm>
                <a:off x="3560"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9" name="Rectangle 651"/>
              <p:cNvSpPr>
                <a:spLocks noChangeArrowheads="1"/>
              </p:cNvSpPr>
              <p:nvPr/>
            </p:nvSpPr>
            <p:spPr bwMode="auto">
              <a:xfrm>
                <a:off x="3582"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 name="Rectangle 652"/>
              <p:cNvSpPr>
                <a:spLocks noChangeArrowheads="1"/>
              </p:cNvSpPr>
              <p:nvPr/>
            </p:nvSpPr>
            <p:spPr bwMode="auto">
              <a:xfrm>
                <a:off x="3605"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 name="Rectangle 653"/>
              <p:cNvSpPr>
                <a:spLocks noChangeArrowheads="1"/>
              </p:cNvSpPr>
              <p:nvPr/>
            </p:nvSpPr>
            <p:spPr bwMode="auto">
              <a:xfrm>
                <a:off x="3628"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2" name="Rectangle 654"/>
              <p:cNvSpPr>
                <a:spLocks noChangeArrowheads="1"/>
              </p:cNvSpPr>
              <p:nvPr/>
            </p:nvSpPr>
            <p:spPr bwMode="auto">
              <a:xfrm>
                <a:off x="3470"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3" name="Rectangle 655"/>
              <p:cNvSpPr>
                <a:spLocks noChangeArrowheads="1"/>
              </p:cNvSpPr>
              <p:nvPr/>
            </p:nvSpPr>
            <p:spPr bwMode="auto">
              <a:xfrm>
                <a:off x="3492"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4" name="Rectangle 656"/>
              <p:cNvSpPr>
                <a:spLocks noChangeArrowheads="1"/>
              </p:cNvSpPr>
              <p:nvPr/>
            </p:nvSpPr>
            <p:spPr bwMode="auto">
              <a:xfrm>
                <a:off x="3515"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5" name="Rectangle 657"/>
              <p:cNvSpPr>
                <a:spLocks noChangeArrowheads="1"/>
              </p:cNvSpPr>
              <p:nvPr/>
            </p:nvSpPr>
            <p:spPr bwMode="auto">
              <a:xfrm>
                <a:off x="3538"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6" name="Rectangle 658"/>
              <p:cNvSpPr>
                <a:spLocks noChangeArrowheads="1"/>
              </p:cNvSpPr>
              <p:nvPr/>
            </p:nvSpPr>
            <p:spPr bwMode="auto">
              <a:xfrm>
                <a:off x="3560"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 name="Rectangle 659"/>
              <p:cNvSpPr>
                <a:spLocks noChangeArrowheads="1"/>
              </p:cNvSpPr>
              <p:nvPr/>
            </p:nvSpPr>
            <p:spPr bwMode="auto">
              <a:xfrm>
                <a:off x="3582"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8" name="Rectangle 660"/>
              <p:cNvSpPr>
                <a:spLocks noChangeArrowheads="1"/>
              </p:cNvSpPr>
              <p:nvPr/>
            </p:nvSpPr>
            <p:spPr bwMode="auto">
              <a:xfrm>
                <a:off x="3605"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9" name="Rectangle 661"/>
              <p:cNvSpPr>
                <a:spLocks noChangeArrowheads="1"/>
              </p:cNvSpPr>
              <p:nvPr/>
            </p:nvSpPr>
            <p:spPr bwMode="auto">
              <a:xfrm>
                <a:off x="3628"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0" name="Rectangle 662"/>
              <p:cNvSpPr>
                <a:spLocks noChangeArrowheads="1"/>
              </p:cNvSpPr>
              <p:nvPr/>
            </p:nvSpPr>
            <p:spPr bwMode="auto">
              <a:xfrm>
                <a:off x="3470"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1" name="Rectangle 663"/>
              <p:cNvSpPr>
                <a:spLocks noChangeArrowheads="1"/>
              </p:cNvSpPr>
              <p:nvPr/>
            </p:nvSpPr>
            <p:spPr bwMode="auto">
              <a:xfrm>
                <a:off x="3492"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2" name="Rectangle 664"/>
              <p:cNvSpPr>
                <a:spLocks noChangeArrowheads="1"/>
              </p:cNvSpPr>
              <p:nvPr/>
            </p:nvSpPr>
            <p:spPr bwMode="auto">
              <a:xfrm>
                <a:off x="3515"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3" name="Rectangle 665"/>
              <p:cNvSpPr>
                <a:spLocks noChangeArrowheads="1"/>
              </p:cNvSpPr>
              <p:nvPr/>
            </p:nvSpPr>
            <p:spPr bwMode="auto">
              <a:xfrm>
                <a:off x="3538"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4" name="Rectangle 666"/>
              <p:cNvSpPr>
                <a:spLocks noChangeArrowheads="1"/>
              </p:cNvSpPr>
              <p:nvPr/>
            </p:nvSpPr>
            <p:spPr bwMode="auto">
              <a:xfrm>
                <a:off x="3560"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 name="Rectangle 667"/>
              <p:cNvSpPr>
                <a:spLocks noChangeArrowheads="1"/>
              </p:cNvSpPr>
              <p:nvPr/>
            </p:nvSpPr>
            <p:spPr bwMode="auto">
              <a:xfrm>
                <a:off x="3582"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6" name="Rectangle 668"/>
              <p:cNvSpPr>
                <a:spLocks noChangeArrowheads="1"/>
              </p:cNvSpPr>
              <p:nvPr/>
            </p:nvSpPr>
            <p:spPr bwMode="auto">
              <a:xfrm>
                <a:off x="3605"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7" name="Rectangle 669"/>
              <p:cNvSpPr>
                <a:spLocks noChangeArrowheads="1"/>
              </p:cNvSpPr>
              <p:nvPr/>
            </p:nvSpPr>
            <p:spPr bwMode="auto">
              <a:xfrm>
                <a:off x="3628"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8" name="Rectangle 670"/>
              <p:cNvSpPr>
                <a:spLocks noChangeArrowheads="1"/>
              </p:cNvSpPr>
              <p:nvPr/>
            </p:nvSpPr>
            <p:spPr bwMode="auto">
              <a:xfrm>
                <a:off x="3470"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 name="Rectangle 671"/>
              <p:cNvSpPr>
                <a:spLocks noChangeArrowheads="1"/>
              </p:cNvSpPr>
              <p:nvPr/>
            </p:nvSpPr>
            <p:spPr bwMode="auto">
              <a:xfrm>
                <a:off x="3492"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0" name="Rectangle 672"/>
              <p:cNvSpPr>
                <a:spLocks noChangeArrowheads="1"/>
              </p:cNvSpPr>
              <p:nvPr/>
            </p:nvSpPr>
            <p:spPr bwMode="auto">
              <a:xfrm>
                <a:off x="3515"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1" name="Rectangle 673"/>
              <p:cNvSpPr>
                <a:spLocks noChangeArrowheads="1"/>
              </p:cNvSpPr>
              <p:nvPr/>
            </p:nvSpPr>
            <p:spPr bwMode="auto">
              <a:xfrm>
                <a:off x="3538"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2" name="Rectangle 674"/>
              <p:cNvSpPr>
                <a:spLocks noChangeArrowheads="1"/>
              </p:cNvSpPr>
              <p:nvPr/>
            </p:nvSpPr>
            <p:spPr bwMode="auto">
              <a:xfrm>
                <a:off x="3560"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3" name="Rectangle 675"/>
              <p:cNvSpPr>
                <a:spLocks noChangeArrowheads="1"/>
              </p:cNvSpPr>
              <p:nvPr/>
            </p:nvSpPr>
            <p:spPr bwMode="auto">
              <a:xfrm>
                <a:off x="3582"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4" name="Rectangle 676"/>
              <p:cNvSpPr>
                <a:spLocks noChangeArrowheads="1"/>
              </p:cNvSpPr>
              <p:nvPr/>
            </p:nvSpPr>
            <p:spPr bwMode="auto">
              <a:xfrm>
                <a:off x="3605"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5" name="Rectangle 677"/>
              <p:cNvSpPr>
                <a:spLocks noChangeArrowheads="1"/>
              </p:cNvSpPr>
              <p:nvPr/>
            </p:nvSpPr>
            <p:spPr bwMode="auto">
              <a:xfrm>
                <a:off x="3628"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6" name="Rectangle 678"/>
              <p:cNvSpPr>
                <a:spLocks noChangeArrowheads="1"/>
              </p:cNvSpPr>
              <p:nvPr/>
            </p:nvSpPr>
            <p:spPr bwMode="auto">
              <a:xfrm>
                <a:off x="3470"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7" name="Rectangle 679"/>
              <p:cNvSpPr>
                <a:spLocks noChangeArrowheads="1"/>
              </p:cNvSpPr>
              <p:nvPr/>
            </p:nvSpPr>
            <p:spPr bwMode="auto">
              <a:xfrm>
                <a:off x="3492"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8" name="Rectangle 680"/>
              <p:cNvSpPr>
                <a:spLocks noChangeArrowheads="1"/>
              </p:cNvSpPr>
              <p:nvPr/>
            </p:nvSpPr>
            <p:spPr bwMode="auto">
              <a:xfrm>
                <a:off x="3515"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9" name="Rectangle 681"/>
              <p:cNvSpPr>
                <a:spLocks noChangeArrowheads="1"/>
              </p:cNvSpPr>
              <p:nvPr/>
            </p:nvSpPr>
            <p:spPr bwMode="auto">
              <a:xfrm>
                <a:off x="3538"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0" name="Rectangle 682"/>
              <p:cNvSpPr>
                <a:spLocks noChangeArrowheads="1"/>
              </p:cNvSpPr>
              <p:nvPr/>
            </p:nvSpPr>
            <p:spPr bwMode="auto">
              <a:xfrm>
                <a:off x="3560"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1" name="Rectangle 683"/>
              <p:cNvSpPr>
                <a:spLocks noChangeArrowheads="1"/>
              </p:cNvSpPr>
              <p:nvPr/>
            </p:nvSpPr>
            <p:spPr bwMode="auto">
              <a:xfrm>
                <a:off x="3582"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2" name="Rectangle 684"/>
              <p:cNvSpPr>
                <a:spLocks noChangeArrowheads="1"/>
              </p:cNvSpPr>
              <p:nvPr/>
            </p:nvSpPr>
            <p:spPr bwMode="auto">
              <a:xfrm>
                <a:off x="3605"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3" name="Rectangle 685"/>
              <p:cNvSpPr>
                <a:spLocks noChangeArrowheads="1"/>
              </p:cNvSpPr>
              <p:nvPr/>
            </p:nvSpPr>
            <p:spPr bwMode="auto">
              <a:xfrm>
                <a:off x="3628"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4" name="Rectangle 686"/>
              <p:cNvSpPr>
                <a:spLocks noChangeArrowheads="1"/>
              </p:cNvSpPr>
              <p:nvPr/>
            </p:nvSpPr>
            <p:spPr bwMode="auto">
              <a:xfrm>
                <a:off x="3470"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5" name="Rectangle 687"/>
              <p:cNvSpPr>
                <a:spLocks noChangeArrowheads="1"/>
              </p:cNvSpPr>
              <p:nvPr/>
            </p:nvSpPr>
            <p:spPr bwMode="auto">
              <a:xfrm>
                <a:off x="3492"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6" name="Rectangle 688"/>
              <p:cNvSpPr>
                <a:spLocks noChangeArrowheads="1"/>
              </p:cNvSpPr>
              <p:nvPr/>
            </p:nvSpPr>
            <p:spPr bwMode="auto">
              <a:xfrm>
                <a:off x="3515"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7" name="Rectangle 689"/>
              <p:cNvSpPr>
                <a:spLocks noChangeArrowheads="1"/>
              </p:cNvSpPr>
              <p:nvPr/>
            </p:nvSpPr>
            <p:spPr bwMode="auto">
              <a:xfrm>
                <a:off x="3538"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8" name="Rectangle 690"/>
              <p:cNvSpPr>
                <a:spLocks noChangeArrowheads="1"/>
              </p:cNvSpPr>
              <p:nvPr/>
            </p:nvSpPr>
            <p:spPr bwMode="auto">
              <a:xfrm>
                <a:off x="3560"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9" name="Rectangle 691"/>
              <p:cNvSpPr>
                <a:spLocks noChangeArrowheads="1"/>
              </p:cNvSpPr>
              <p:nvPr/>
            </p:nvSpPr>
            <p:spPr bwMode="auto">
              <a:xfrm>
                <a:off x="3582"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0" name="Rectangle 692"/>
              <p:cNvSpPr>
                <a:spLocks noChangeArrowheads="1"/>
              </p:cNvSpPr>
              <p:nvPr/>
            </p:nvSpPr>
            <p:spPr bwMode="auto">
              <a:xfrm>
                <a:off x="3605"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1" name="Rectangle 693"/>
              <p:cNvSpPr>
                <a:spLocks noChangeArrowheads="1"/>
              </p:cNvSpPr>
              <p:nvPr/>
            </p:nvSpPr>
            <p:spPr bwMode="auto">
              <a:xfrm>
                <a:off x="3628"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2" name="Rectangle 694"/>
              <p:cNvSpPr>
                <a:spLocks noChangeArrowheads="1"/>
              </p:cNvSpPr>
              <p:nvPr/>
            </p:nvSpPr>
            <p:spPr bwMode="auto">
              <a:xfrm>
                <a:off x="3470"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3" name="Rectangle 695"/>
              <p:cNvSpPr>
                <a:spLocks noChangeArrowheads="1"/>
              </p:cNvSpPr>
              <p:nvPr/>
            </p:nvSpPr>
            <p:spPr bwMode="auto">
              <a:xfrm>
                <a:off x="3492"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4" name="Rectangle 696"/>
              <p:cNvSpPr>
                <a:spLocks noChangeArrowheads="1"/>
              </p:cNvSpPr>
              <p:nvPr/>
            </p:nvSpPr>
            <p:spPr bwMode="auto">
              <a:xfrm>
                <a:off x="3515"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5" name="Rectangle 697"/>
              <p:cNvSpPr>
                <a:spLocks noChangeArrowheads="1"/>
              </p:cNvSpPr>
              <p:nvPr/>
            </p:nvSpPr>
            <p:spPr bwMode="auto">
              <a:xfrm>
                <a:off x="3538"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6" name="Rectangle 698"/>
              <p:cNvSpPr>
                <a:spLocks noChangeArrowheads="1"/>
              </p:cNvSpPr>
              <p:nvPr/>
            </p:nvSpPr>
            <p:spPr bwMode="auto">
              <a:xfrm>
                <a:off x="3560"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7" name="Rectangle 699"/>
              <p:cNvSpPr>
                <a:spLocks noChangeArrowheads="1"/>
              </p:cNvSpPr>
              <p:nvPr/>
            </p:nvSpPr>
            <p:spPr bwMode="auto">
              <a:xfrm>
                <a:off x="3582"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8" name="Rectangle 700"/>
              <p:cNvSpPr>
                <a:spLocks noChangeArrowheads="1"/>
              </p:cNvSpPr>
              <p:nvPr/>
            </p:nvSpPr>
            <p:spPr bwMode="auto">
              <a:xfrm>
                <a:off x="3605"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9" name="Rectangle 701"/>
              <p:cNvSpPr>
                <a:spLocks noChangeArrowheads="1"/>
              </p:cNvSpPr>
              <p:nvPr/>
            </p:nvSpPr>
            <p:spPr bwMode="auto">
              <a:xfrm>
                <a:off x="3628"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0" name="Rectangle 702"/>
              <p:cNvSpPr>
                <a:spLocks noChangeArrowheads="1"/>
              </p:cNvSpPr>
              <p:nvPr/>
            </p:nvSpPr>
            <p:spPr bwMode="auto">
              <a:xfrm>
                <a:off x="3470"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1" name="Rectangle 703"/>
              <p:cNvSpPr>
                <a:spLocks noChangeArrowheads="1"/>
              </p:cNvSpPr>
              <p:nvPr/>
            </p:nvSpPr>
            <p:spPr bwMode="auto">
              <a:xfrm>
                <a:off x="3492"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2" name="Rectangle 704"/>
              <p:cNvSpPr>
                <a:spLocks noChangeArrowheads="1"/>
              </p:cNvSpPr>
              <p:nvPr/>
            </p:nvSpPr>
            <p:spPr bwMode="auto">
              <a:xfrm>
                <a:off x="3515"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3" name="Rectangle 705"/>
              <p:cNvSpPr>
                <a:spLocks noChangeArrowheads="1"/>
              </p:cNvSpPr>
              <p:nvPr/>
            </p:nvSpPr>
            <p:spPr bwMode="auto">
              <a:xfrm>
                <a:off x="3538"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4" name="Rectangle 706"/>
              <p:cNvSpPr>
                <a:spLocks noChangeArrowheads="1"/>
              </p:cNvSpPr>
              <p:nvPr/>
            </p:nvSpPr>
            <p:spPr bwMode="auto">
              <a:xfrm>
                <a:off x="3560"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5" name="Rectangle 707"/>
              <p:cNvSpPr>
                <a:spLocks noChangeArrowheads="1"/>
              </p:cNvSpPr>
              <p:nvPr/>
            </p:nvSpPr>
            <p:spPr bwMode="auto">
              <a:xfrm>
                <a:off x="3582"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6" name="Rectangle 708"/>
              <p:cNvSpPr>
                <a:spLocks noChangeArrowheads="1"/>
              </p:cNvSpPr>
              <p:nvPr/>
            </p:nvSpPr>
            <p:spPr bwMode="auto">
              <a:xfrm>
                <a:off x="3605"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7" name="Rectangle 709"/>
              <p:cNvSpPr>
                <a:spLocks noChangeArrowheads="1"/>
              </p:cNvSpPr>
              <p:nvPr/>
            </p:nvSpPr>
            <p:spPr bwMode="auto">
              <a:xfrm>
                <a:off x="3628"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8" name="Rectangle 710"/>
              <p:cNvSpPr>
                <a:spLocks noChangeArrowheads="1"/>
              </p:cNvSpPr>
              <p:nvPr/>
            </p:nvSpPr>
            <p:spPr bwMode="auto">
              <a:xfrm>
                <a:off x="3470"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9" name="Rectangle 711"/>
              <p:cNvSpPr>
                <a:spLocks noChangeArrowheads="1"/>
              </p:cNvSpPr>
              <p:nvPr/>
            </p:nvSpPr>
            <p:spPr bwMode="auto">
              <a:xfrm>
                <a:off x="3492"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0" name="Rectangle 712"/>
              <p:cNvSpPr>
                <a:spLocks noChangeArrowheads="1"/>
              </p:cNvSpPr>
              <p:nvPr/>
            </p:nvSpPr>
            <p:spPr bwMode="auto">
              <a:xfrm>
                <a:off x="3515"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1" name="Rectangle 713"/>
              <p:cNvSpPr>
                <a:spLocks noChangeArrowheads="1"/>
              </p:cNvSpPr>
              <p:nvPr/>
            </p:nvSpPr>
            <p:spPr bwMode="auto">
              <a:xfrm>
                <a:off x="3538"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2" name="Rectangle 714"/>
              <p:cNvSpPr>
                <a:spLocks noChangeArrowheads="1"/>
              </p:cNvSpPr>
              <p:nvPr/>
            </p:nvSpPr>
            <p:spPr bwMode="auto">
              <a:xfrm>
                <a:off x="3560"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3" name="Rectangle 715"/>
              <p:cNvSpPr>
                <a:spLocks noChangeArrowheads="1"/>
              </p:cNvSpPr>
              <p:nvPr/>
            </p:nvSpPr>
            <p:spPr bwMode="auto">
              <a:xfrm>
                <a:off x="3582"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4" name="Rectangle 716"/>
              <p:cNvSpPr>
                <a:spLocks noChangeArrowheads="1"/>
              </p:cNvSpPr>
              <p:nvPr/>
            </p:nvSpPr>
            <p:spPr bwMode="auto">
              <a:xfrm>
                <a:off x="3605"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5" name="Rectangle 717"/>
              <p:cNvSpPr>
                <a:spLocks noChangeArrowheads="1"/>
              </p:cNvSpPr>
              <p:nvPr/>
            </p:nvSpPr>
            <p:spPr bwMode="auto">
              <a:xfrm>
                <a:off x="3628"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6" name="Rectangle 718"/>
              <p:cNvSpPr>
                <a:spLocks noChangeArrowheads="1"/>
              </p:cNvSpPr>
              <p:nvPr/>
            </p:nvSpPr>
            <p:spPr bwMode="auto">
              <a:xfrm>
                <a:off x="3470"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7" name="Rectangle 719"/>
              <p:cNvSpPr>
                <a:spLocks noChangeArrowheads="1"/>
              </p:cNvSpPr>
              <p:nvPr/>
            </p:nvSpPr>
            <p:spPr bwMode="auto">
              <a:xfrm>
                <a:off x="3492"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8" name="Rectangle 720"/>
              <p:cNvSpPr>
                <a:spLocks noChangeArrowheads="1"/>
              </p:cNvSpPr>
              <p:nvPr/>
            </p:nvSpPr>
            <p:spPr bwMode="auto">
              <a:xfrm>
                <a:off x="3515"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9" name="Rectangle 721"/>
              <p:cNvSpPr>
                <a:spLocks noChangeArrowheads="1"/>
              </p:cNvSpPr>
              <p:nvPr/>
            </p:nvSpPr>
            <p:spPr bwMode="auto">
              <a:xfrm>
                <a:off x="3538"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0" name="Rectangle 722"/>
              <p:cNvSpPr>
                <a:spLocks noChangeArrowheads="1"/>
              </p:cNvSpPr>
              <p:nvPr/>
            </p:nvSpPr>
            <p:spPr bwMode="auto">
              <a:xfrm>
                <a:off x="3560"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1" name="Rectangle 723"/>
              <p:cNvSpPr>
                <a:spLocks noChangeArrowheads="1"/>
              </p:cNvSpPr>
              <p:nvPr/>
            </p:nvSpPr>
            <p:spPr bwMode="auto">
              <a:xfrm>
                <a:off x="3582"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2" name="Rectangle 724"/>
              <p:cNvSpPr>
                <a:spLocks noChangeArrowheads="1"/>
              </p:cNvSpPr>
              <p:nvPr/>
            </p:nvSpPr>
            <p:spPr bwMode="auto">
              <a:xfrm>
                <a:off x="3605"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3" name="Rectangle 725"/>
              <p:cNvSpPr>
                <a:spLocks noChangeArrowheads="1"/>
              </p:cNvSpPr>
              <p:nvPr/>
            </p:nvSpPr>
            <p:spPr bwMode="auto">
              <a:xfrm>
                <a:off x="3628"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4" name="Rectangle 726"/>
              <p:cNvSpPr>
                <a:spLocks noChangeArrowheads="1"/>
              </p:cNvSpPr>
              <p:nvPr/>
            </p:nvSpPr>
            <p:spPr bwMode="auto">
              <a:xfrm>
                <a:off x="3470"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5" name="Rectangle 727"/>
              <p:cNvSpPr>
                <a:spLocks noChangeArrowheads="1"/>
              </p:cNvSpPr>
              <p:nvPr/>
            </p:nvSpPr>
            <p:spPr bwMode="auto">
              <a:xfrm>
                <a:off x="3492"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 name="Rectangle 728"/>
              <p:cNvSpPr>
                <a:spLocks noChangeArrowheads="1"/>
              </p:cNvSpPr>
              <p:nvPr/>
            </p:nvSpPr>
            <p:spPr bwMode="auto">
              <a:xfrm>
                <a:off x="3515"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7" name="Rectangle 729"/>
              <p:cNvSpPr>
                <a:spLocks noChangeArrowheads="1"/>
              </p:cNvSpPr>
              <p:nvPr/>
            </p:nvSpPr>
            <p:spPr bwMode="auto">
              <a:xfrm>
                <a:off x="3538"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8" name="Rectangle 730"/>
              <p:cNvSpPr>
                <a:spLocks noChangeArrowheads="1"/>
              </p:cNvSpPr>
              <p:nvPr/>
            </p:nvSpPr>
            <p:spPr bwMode="auto">
              <a:xfrm>
                <a:off x="3560"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9" name="Rectangle 731"/>
              <p:cNvSpPr>
                <a:spLocks noChangeArrowheads="1"/>
              </p:cNvSpPr>
              <p:nvPr/>
            </p:nvSpPr>
            <p:spPr bwMode="auto">
              <a:xfrm>
                <a:off x="3582"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0" name="Rectangle 732"/>
              <p:cNvSpPr>
                <a:spLocks noChangeArrowheads="1"/>
              </p:cNvSpPr>
              <p:nvPr/>
            </p:nvSpPr>
            <p:spPr bwMode="auto">
              <a:xfrm>
                <a:off x="3605"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1" name="Rectangle 733"/>
              <p:cNvSpPr>
                <a:spLocks noChangeArrowheads="1"/>
              </p:cNvSpPr>
              <p:nvPr/>
            </p:nvSpPr>
            <p:spPr bwMode="auto">
              <a:xfrm>
                <a:off x="3628"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2" name="Rectangle 734"/>
              <p:cNvSpPr>
                <a:spLocks noChangeArrowheads="1"/>
              </p:cNvSpPr>
              <p:nvPr/>
            </p:nvSpPr>
            <p:spPr bwMode="auto">
              <a:xfrm>
                <a:off x="3470"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3" name="Rectangle 735"/>
              <p:cNvSpPr>
                <a:spLocks noChangeArrowheads="1"/>
              </p:cNvSpPr>
              <p:nvPr/>
            </p:nvSpPr>
            <p:spPr bwMode="auto">
              <a:xfrm>
                <a:off x="3492"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4" name="Rectangle 736"/>
              <p:cNvSpPr>
                <a:spLocks noChangeArrowheads="1"/>
              </p:cNvSpPr>
              <p:nvPr/>
            </p:nvSpPr>
            <p:spPr bwMode="auto">
              <a:xfrm>
                <a:off x="3515"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5" name="Rectangle 737"/>
              <p:cNvSpPr>
                <a:spLocks noChangeArrowheads="1"/>
              </p:cNvSpPr>
              <p:nvPr/>
            </p:nvSpPr>
            <p:spPr bwMode="auto">
              <a:xfrm>
                <a:off x="3538"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6" name="Rectangle 738"/>
              <p:cNvSpPr>
                <a:spLocks noChangeArrowheads="1"/>
              </p:cNvSpPr>
              <p:nvPr/>
            </p:nvSpPr>
            <p:spPr bwMode="auto">
              <a:xfrm>
                <a:off x="3560"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7" name="Rectangle 739"/>
              <p:cNvSpPr>
                <a:spLocks noChangeArrowheads="1"/>
              </p:cNvSpPr>
              <p:nvPr/>
            </p:nvSpPr>
            <p:spPr bwMode="auto">
              <a:xfrm>
                <a:off x="3582"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8" name="Rectangle 740"/>
              <p:cNvSpPr>
                <a:spLocks noChangeArrowheads="1"/>
              </p:cNvSpPr>
              <p:nvPr/>
            </p:nvSpPr>
            <p:spPr bwMode="auto">
              <a:xfrm>
                <a:off x="3605"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9" name="Rectangle 741"/>
              <p:cNvSpPr>
                <a:spLocks noChangeArrowheads="1"/>
              </p:cNvSpPr>
              <p:nvPr/>
            </p:nvSpPr>
            <p:spPr bwMode="auto">
              <a:xfrm>
                <a:off x="3628"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0" name="Rectangle 742"/>
              <p:cNvSpPr>
                <a:spLocks noChangeArrowheads="1"/>
              </p:cNvSpPr>
              <p:nvPr/>
            </p:nvSpPr>
            <p:spPr bwMode="auto">
              <a:xfrm>
                <a:off x="3470"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1" name="Rectangle 743"/>
              <p:cNvSpPr>
                <a:spLocks noChangeArrowheads="1"/>
              </p:cNvSpPr>
              <p:nvPr/>
            </p:nvSpPr>
            <p:spPr bwMode="auto">
              <a:xfrm>
                <a:off x="3492"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2" name="Rectangle 744"/>
              <p:cNvSpPr>
                <a:spLocks noChangeArrowheads="1"/>
              </p:cNvSpPr>
              <p:nvPr/>
            </p:nvSpPr>
            <p:spPr bwMode="auto">
              <a:xfrm>
                <a:off x="3515"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3" name="Rectangle 745"/>
              <p:cNvSpPr>
                <a:spLocks noChangeArrowheads="1"/>
              </p:cNvSpPr>
              <p:nvPr/>
            </p:nvSpPr>
            <p:spPr bwMode="auto">
              <a:xfrm>
                <a:off x="3538"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4" name="Rectangle 746"/>
              <p:cNvSpPr>
                <a:spLocks noChangeArrowheads="1"/>
              </p:cNvSpPr>
              <p:nvPr/>
            </p:nvSpPr>
            <p:spPr bwMode="auto">
              <a:xfrm>
                <a:off x="3560"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5" name="Rectangle 747"/>
              <p:cNvSpPr>
                <a:spLocks noChangeArrowheads="1"/>
              </p:cNvSpPr>
              <p:nvPr/>
            </p:nvSpPr>
            <p:spPr bwMode="auto">
              <a:xfrm>
                <a:off x="3582"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6" name="Rectangle 748"/>
              <p:cNvSpPr>
                <a:spLocks noChangeArrowheads="1"/>
              </p:cNvSpPr>
              <p:nvPr/>
            </p:nvSpPr>
            <p:spPr bwMode="auto">
              <a:xfrm>
                <a:off x="3605"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7" name="Rectangle 749"/>
              <p:cNvSpPr>
                <a:spLocks noChangeArrowheads="1"/>
              </p:cNvSpPr>
              <p:nvPr/>
            </p:nvSpPr>
            <p:spPr bwMode="auto">
              <a:xfrm>
                <a:off x="3628"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8" name="Rectangle 750"/>
              <p:cNvSpPr>
                <a:spLocks noChangeArrowheads="1"/>
              </p:cNvSpPr>
              <p:nvPr/>
            </p:nvSpPr>
            <p:spPr bwMode="auto">
              <a:xfrm>
                <a:off x="3470"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9" name="Rectangle 751"/>
              <p:cNvSpPr>
                <a:spLocks noChangeArrowheads="1"/>
              </p:cNvSpPr>
              <p:nvPr/>
            </p:nvSpPr>
            <p:spPr bwMode="auto">
              <a:xfrm>
                <a:off x="3492"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0" name="Rectangle 752"/>
              <p:cNvSpPr>
                <a:spLocks noChangeArrowheads="1"/>
              </p:cNvSpPr>
              <p:nvPr/>
            </p:nvSpPr>
            <p:spPr bwMode="auto">
              <a:xfrm>
                <a:off x="3515"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1" name="Rectangle 753"/>
              <p:cNvSpPr>
                <a:spLocks noChangeArrowheads="1"/>
              </p:cNvSpPr>
              <p:nvPr/>
            </p:nvSpPr>
            <p:spPr bwMode="auto">
              <a:xfrm>
                <a:off x="3538"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2" name="Rectangle 754"/>
              <p:cNvSpPr>
                <a:spLocks noChangeArrowheads="1"/>
              </p:cNvSpPr>
              <p:nvPr/>
            </p:nvSpPr>
            <p:spPr bwMode="auto">
              <a:xfrm>
                <a:off x="3560"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3" name="Rectangle 755"/>
              <p:cNvSpPr>
                <a:spLocks noChangeArrowheads="1"/>
              </p:cNvSpPr>
              <p:nvPr/>
            </p:nvSpPr>
            <p:spPr bwMode="auto">
              <a:xfrm>
                <a:off x="3582"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4" name="Rectangle 756"/>
              <p:cNvSpPr>
                <a:spLocks noChangeArrowheads="1"/>
              </p:cNvSpPr>
              <p:nvPr/>
            </p:nvSpPr>
            <p:spPr bwMode="auto">
              <a:xfrm>
                <a:off x="3605"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5" name="Rectangle 757"/>
              <p:cNvSpPr>
                <a:spLocks noChangeArrowheads="1"/>
              </p:cNvSpPr>
              <p:nvPr/>
            </p:nvSpPr>
            <p:spPr bwMode="auto">
              <a:xfrm>
                <a:off x="3628"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6" name="Rectangle 758"/>
              <p:cNvSpPr>
                <a:spLocks noChangeArrowheads="1"/>
              </p:cNvSpPr>
              <p:nvPr/>
            </p:nvSpPr>
            <p:spPr bwMode="auto">
              <a:xfrm>
                <a:off x="3651"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7" name="Rectangle 759"/>
              <p:cNvSpPr>
                <a:spLocks noChangeArrowheads="1"/>
              </p:cNvSpPr>
              <p:nvPr/>
            </p:nvSpPr>
            <p:spPr bwMode="auto">
              <a:xfrm>
                <a:off x="3673"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8" name="Rectangle 760"/>
              <p:cNvSpPr>
                <a:spLocks noChangeArrowheads="1"/>
              </p:cNvSpPr>
              <p:nvPr/>
            </p:nvSpPr>
            <p:spPr bwMode="auto">
              <a:xfrm>
                <a:off x="3696"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9" name="Rectangle 761"/>
              <p:cNvSpPr>
                <a:spLocks noChangeArrowheads="1"/>
              </p:cNvSpPr>
              <p:nvPr/>
            </p:nvSpPr>
            <p:spPr bwMode="auto">
              <a:xfrm>
                <a:off x="3719"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0" name="Rectangle 762"/>
              <p:cNvSpPr>
                <a:spLocks noChangeArrowheads="1"/>
              </p:cNvSpPr>
              <p:nvPr/>
            </p:nvSpPr>
            <p:spPr bwMode="auto">
              <a:xfrm>
                <a:off x="3741"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1" name="Rectangle 763"/>
              <p:cNvSpPr>
                <a:spLocks noChangeArrowheads="1"/>
              </p:cNvSpPr>
              <p:nvPr/>
            </p:nvSpPr>
            <p:spPr bwMode="auto">
              <a:xfrm>
                <a:off x="3763"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2" name="Rectangle 764"/>
              <p:cNvSpPr>
                <a:spLocks noChangeArrowheads="1"/>
              </p:cNvSpPr>
              <p:nvPr/>
            </p:nvSpPr>
            <p:spPr bwMode="auto">
              <a:xfrm>
                <a:off x="3786"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3" name="Rectangle 765"/>
              <p:cNvSpPr>
                <a:spLocks noChangeArrowheads="1"/>
              </p:cNvSpPr>
              <p:nvPr/>
            </p:nvSpPr>
            <p:spPr bwMode="auto">
              <a:xfrm>
                <a:off x="3809" y="111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4" name="Rectangle 766"/>
              <p:cNvSpPr>
                <a:spLocks noChangeArrowheads="1"/>
              </p:cNvSpPr>
              <p:nvPr/>
            </p:nvSpPr>
            <p:spPr bwMode="auto">
              <a:xfrm>
                <a:off x="3651"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5" name="Rectangle 767"/>
              <p:cNvSpPr>
                <a:spLocks noChangeArrowheads="1"/>
              </p:cNvSpPr>
              <p:nvPr/>
            </p:nvSpPr>
            <p:spPr bwMode="auto">
              <a:xfrm>
                <a:off x="3673"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6" name="Rectangle 768"/>
              <p:cNvSpPr>
                <a:spLocks noChangeArrowheads="1"/>
              </p:cNvSpPr>
              <p:nvPr/>
            </p:nvSpPr>
            <p:spPr bwMode="auto">
              <a:xfrm>
                <a:off x="3696"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7" name="Rectangle 769"/>
              <p:cNvSpPr>
                <a:spLocks noChangeArrowheads="1"/>
              </p:cNvSpPr>
              <p:nvPr/>
            </p:nvSpPr>
            <p:spPr bwMode="auto">
              <a:xfrm>
                <a:off x="3719"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8" name="Rectangle 770"/>
              <p:cNvSpPr>
                <a:spLocks noChangeArrowheads="1"/>
              </p:cNvSpPr>
              <p:nvPr/>
            </p:nvSpPr>
            <p:spPr bwMode="auto">
              <a:xfrm>
                <a:off x="3741"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9" name="Rectangle 771"/>
              <p:cNvSpPr>
                <a:spLocks noChangeArrowheads="1"/>
              </p:cNvSpPr>
              <p:nvPr/>
            </p:nvSpPr>
            <p:spPr bwMode="auto">
              <a:xfrm>
                <a:off x="3763"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0" name="Rectangle 772"/>
              <p:cNvSpPr>
                <a:spLocks noChangeArrowheads="1"/>
              </p:cNvSpPr>
              <p:nvPr/>
            </p:nvSpPr>
            <p:spPr bwMode="auto">
              <a:xfrm>
                <a:off x="3786"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1" name="Rectangle 773"/>
              <p:cNvSpPr>
                <a:spLocks noChangeArrowheads="1"/>
              </p:cNvSpPr>
              <p:nvPr/>
            </p:nvSpPr>
            <p:spPr bwMode="auto">
              <a:xfrm>
                <a:off x="3809" y="114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2" name="Rectangle 774"/>
              <p:cNvSpPr>
                <a:spLocks noChangeArrowheads="1"/>
              </p:cNvSpPr>
              <p:nvPr/>
            </p:nvSpPr>
            <p:spPr bwMode="auto">
              <a:xfrm>
                <a:off x="3651"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3" name="Rectangle 775"/>
              <p:cNvSpPr>
                <a:spLocks noChangeArrowheads="1"/>
              </p:cNvSpPr>
              <p:nvPr/>
            </p:nvSpPr>
            <p:spPr bwMode="auto">
              <a:xfrm>
                <a:off x="3673"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4" name="Rectangle 776"/>
              <p:cNvSpPr>
                <a:spLocks noChangeArrowheads="1"/>
              </p:cNvSpPr>
              <p:nvPr/>
            </p:nvSpPr>
            <p:spPr bwMode="auto">
              <a:xfrm>
                <a:off x="3696"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5" name="Rectangle 777"/>
              <p:cNvSpPr>
                <a:spLocks noChangeArrowheads="1"/>
              </p:cNvSpPr>
              <p:nvPr/>
            </p:nvSpPr>
            <p:spPr bwMode="auto">
              <a:xfrm>
                <a:off x="3719"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6" name="Rectangle 778"/>
              <p:cNvSpPr>
                <a:spLocks noChangeArrowheads="1"/>
              </p:cNvSpPr>
              <p:nvPr/>
            </p:nvSpPr>
            <p:spPr bwMode="auto">
              <a:xfrm>
                <a:off x="3741"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7" name="Rectangle 779"/>
              <p:cNvSpPr>
                <a:spLocks noChangeArrowheads="1"/>
              </p:cNvSpPr>
              <p:nvPr/>
            </p:nvSpPr>
            <p:spPr bwMode="auto">
              <a:xfrm>
                <a:off x="3763"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8" name="Rectangle 780"/>
              <p:cNvSpPr>
                <a:spLocks noChangeArrowheads="1"/>
              </p:cNvSpPr>
              <p:nvPr/>
            </p:nvSpPr>
            <p:spPr bwMode="auto">
              <a:xfrm>
                <a:off x="3786"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9" name="Rectangle 781"/>
              <p:cNvSpPr>
                <a:spLocks noChangeArrowheads="1"/>
              </p:cNvSpPr>
              <p:nvPr/>
            </p:nvSpPr>
            <p:spPr bwMode="auto">
              <a:xfrm>
                <a:off x="3809" y="116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0" name="Rectangle 782"/>
              <p:cNvSpPr>
                <a:spLocks noChangeArrowheads="1"/>
              </p:cNvSpPr>
              <p:nvPr/>
            </p:nvSpPr>
            <p:spPr bwMode="auto">
              <a:xfrm>
                <a:off x="3651"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1" name="Rectangle 783"/>
              <p:cNvSpPr>
                <a:spLocks noChangeArrowheads="1"/>
              </p:cNvSpPr>
              <p:nvPr/>
            </p:nvSpPr>
            <p:spPr bwMode="auto">
              <a:xfrm>
                <a:off x="3673"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2" name="Rectangle 784"/>
              <p:cNvSpPr>
                <a:spLocks noChangeArrowheads="1"/>
              </p:cNvSpPr>
              <p:nvPr/>
            </p:nvSpPr>
            <p:spPr bwMode="auto">
              <a:xfrm>
                <a:off x="3696"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3" name="Rectangle 785"/>
              <p:cNvSpPr>
                <a:spLocks noChangeArrowheads="1"/>
              </p:cNvSpPr>
              <p:nvPr/>
            </p:nvSpPr>
            <p:spPr bwMode="auto">
              <a:xfrm>
                <a:off x="3719"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4" name="Rectangle 786"/>
              <p:cNvSpPr>
                <a:spLocks noChangeArrowheads="1"/>
              </p:cNvSpPr>
              <p:nvPr/>
            </p:nvSpPr>
            <p:spPr bwMode="auto">
              <a:xfrm>
                <a:off x="3741"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5" name="Rectangle 787"/>
              <p:cNvSpPr>
                <a:spLocks noChangeArrowheads="1"/>
              </p:cNvSpPr>
              <p:nvPr/>
            </p:nvSpPr>
            <p:spPr bwMode="auto">
              <a:xfrm>
                <a:off x="3763"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6" name="Rectangle 788"/>
              <p:cNvSpPr>
                <a:spLocks noChangeArrowheads="1"/>
              </p:cNvSpPr>
              <p:nvPr/>
            </p:nvSpPr>
            <p:spPr bwMode="auto">
              <a:xfrm>
                <a:off x="3786"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7" name="Rectangle 789"/>
              <p:cNvSpPr>
                <a:spLocks noChangeArrowheads="1"/>
              </p:cNvSpPr>
              <p:nvPr/>
            </p:nvSpPr>
            <p:spPr bwMode="auto">
              <a:xfrm>
                <a:off x="3809" y="118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8" name="Rectangle 790"/>
              <p:cNvSpPr>
                <a:spLocks noChangeArrowheads="1"/>
              </p:cNvSpPr>
              <p:nvPr/>
            </p:nvSpPr>
            <p:spPr bwMode="auto">
              <a:xfrm>
                <a:off x="3651"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 name="Rectangle 791"/>
              <p:cNvSpPr>
                <a:spLocks noChangeArrowheads="1"/>
              </p:cNvSpPr>
              <p:nvPr/>
            </p:nvSpPr>
            <p:spPr bwMode="auto">
              <a:xfrm>
                <a:off x="3673"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0" name="Rectangle 792"/>
              <p:cNvSpPr>
                <a:spLocks noChangeArrowheads="1"/>
              </p:cNvSpPr>
              <p:nvPr/>
            </p:nvSpPr>
            <p:spPr bwMode="auto">
              <a:xfrm>
                <a:off x="3696"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1" name="Rectangle 793"/>
              <p:cNvSpPr>
                <a:spLocks noChangeArrowheads="1"/>
              </p:cNvSpPr>
              <p:nvPr/>
            </p:nvSpPr>
            <p:spPr bwMode="auto">
              <a:xfrm>
                <a:off x="3719"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2" name="Rectangle 794"/>
              <p:cNvSpPr>
                <a:spLocks noChangeArrowheads="1"/>
              </p:cNvSpPr>
              <p:nvPr/>
            </p:nvSpPr>
            <p:spPr bwMode="auto">
              <a:xfrm>
                <a:off x="3741"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3" name="Rectangle 795"/>
              <p:cNvSpPr>
                <a:spLocks noChangeArrowheads="1"/>
              </p:cNvSpPr>
              <p:nvPr/>
            </p:nvSpPr>
            <p:spPr bwMode="auto">
              <a:xfrm>
                <a:off x="3763"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4" name="Rectangle 796"/>
              <p:cNvSpPr>
                <a:spLocks noChangeArrowheads="1"/>
              </p:cNvSpPr>
              <p:nvPr/>
            </p:nvSpPr>
            <p:spPr bwMode="auto">
              <a:xfrm>
                <a:off x="3786"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5" name="Rectangle 797"/>
              <p:cNvSpPr>
                <a:spLocks noChangeArrowheads="1"/>
              </p:cNvSpPr>
              <p:nvPr/>
            </p:nvSpPr>
            <p:spPr bwMode="auto">
              <a:xfrm>
                <a:off x="3809" y="120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6" name="Rectangle 798"/>
              <p:cNvSpPr>
                <a:spLocks noChangeArrowheads="1"/>
              </p:cNvSpPr>
              <p:nvPr/>
            </p:nvSpPr>
            <p:spPr bwMode="auto">
              <a:xfrm>
                <a:off x="3651"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7" name="Rectangle 799"/>
              <p:cNvSpPr>
                <a:spLocks noChangeArrowheads="1"/>
              </p:cNvSpPr>
              <p:nvPr/>
            </p:nvSpPr>
            <p:spPr bwMode="auto">
              <a:xfrm>
                <a:off x="3673"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8" name="Rectangle 800"/>
              <p:cNvSpPr>
                <a:spLocks noChangeArrowheads="1"/>
              </p:cNvSpPr>
              <p:nvPr/>
            </p:nvSpPr>
            <p:spPr bwMode="auto">
              <a:xfrm>
                <a:off x="3696"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9" name="Rectangle 801"/>
              <p:cNvSpPr>
                <a:spLocks noChangeArrowheads="1"/>
              </p:cNvSpPr>
              <p:nvPr/>
            </p:nvSpPr>
            <p:spPr bwMode="auto">
              <a:xfrm>
                <a:off x="3719"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0" name="Rectangle 802"/>
              <p:cNvSpPr>
                <a:spLocks noChangeArrowheads="1"/>
              </p:cNvSpPr>
              <p:nvPr/>
            </p:nvSpPr>
            <p:spPr bwMode="auto">
              <a:xfrm>
                <a:off x="3741"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1" name="Rectangle 803"/>
              <p:cNvSpPr>
                <a:spLocks noChangeArrowheads="1"/>
              </p:cNvSpPr>
              <p:nvPr/>
            </p:nvSpPr>
            <p:spPr bwMode="auto">
              <a:xfrm>
                <a:off x="3763"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2" name="Rectangle 804"/>
              <p:cNvSpPr>
                <a:spLocks noChangeArrowheads="1"/>
              </p:cNvSpPr>
              <p:nvPr/>
            </p:nvSpPr>
            <p:spPr bwMode="auto">
              <a:xfrm>
                <a:off x="3786"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3" name="Rectangle 805"/>
              <p:cNvSpPr>
                <a:spLocks noChangeArrowheads="1"/>
              </p:cNvSpPr>
              <p:nvPr/>
            </p:nvSpPr>
            <p:spPr bwMode="auto">
              <a:xfrm>
                <a:off x="3809" y="1231"/>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4" name="Rectangle 806"/>
              <p:cNvSpPr>
                <a:spLocks noChangeArrowheads="1"/>
              </p:cNvSpPr>
              <p:nvPr/>
            </p:nvSpPr>
            <p:spPr bwMode="auto">
              <a:xfrm>
                <a:off x="3651"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5" name="Rectangle 807"/>
              <p:cNvSpPr>
                <a:spLocks noChangeArrowheads="1"/>
              </p:cNvSpPr>
              <p:nvPr/>
            </p:nvSpPr>
            <p:spPr bwMode="auto">
              <a:xfrm>
                <a:off x="3673"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6" name="Rectangle 808"/>
              <p:cNvSpPr>
                <a:spLocks noChangeArrowheads="1"/>
              </p:cNvSpPr>
              <p:nvPr/>
            </p:nvSpPr>
            <p:spPr bwMode="auto">
              <a:xfrm>
                <a:off x="3696"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7" name="Rectangle 809"/>
              <p:cNvSpPr>
                <a:spLocks noChangeArrowheads="1"/>
              </p:cNvSpPr>
              <p:nvPr/>
            </p:nvSpPr>
            <p:spPr bwMode="auto">
              <a:xfrm>
                <a:off x="3719"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8" name="Rectangle 810"/>
              <p:cNvSpPr>
                <a:spLocks noChangeArrowheads="1"/>
              </p:cNvSpPr>
              <p:nvPr/>
            </p:nvSpPr>
            <p:spPr bwMode="auto">
              <a:xfrm>
                <a:off x="3741"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9" name="Rectangle 811"/>
              <p:cNvSpPr>
                <a:spLocks noChangeArrowheads="1"/>
              </p:cNvSpPr>
              <p:nvPr/>
            </p:nvSpPr>
            <p:spPr bwMode="auto">
              <a:xfrm>
                <a:off x="3763"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0" name="Rectangle 812"/>
              <p:cNvSpPr>
                <a:spLocks noChangeArrowheads="1"/>
              </p:cNvSpPr>
              <p:nvPr/>
            </p:nvSpPr>
            <p:spPr bwMode="auto">
              <a:xfrm>
                <a:off x="3786"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1" name="Rectangle 813"/>
              <p:cNvSpPr>
                <a:spLocks noChangeArrowheads="1"/>
              </p:cNvSpPr>
              <p:nvPr/>
            </p:nvSpPr>
            <p:spPr bwMode="auto">
              <a:xfrm>
                <a:off x="3809" y="125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2" name="Rectangle 814"/>
              <p:cNvSpPr>
                <a:spLocks noChangeArrowheads="1"/>
              </p:cNvSpPr>
              <p:nvPr/>
            </p:nvSpPr>
            <p:spPr bwMode="auto">
              <a:xfrm>
                <a:off x="3651"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3" name="Rectangle 815"/>
              <p:cNvSpPr>
                <a:spLocks noChangeArrowheads="1"/>
              </p:cNvSpPr>
              <p:nvPr/>
            </p:nvSpPr>
            <p:spPr bwMode="auto">
              <a:xfrm>
                <a:off x="3673"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4" name="Rectangle 816"/>
              <p:cNvSpPr>
                <a:spLocks noChangeArrowheads="1"/>
              </p:cNvSpPr>
              <p:nvPr/>
            </p:nvSpPr>
            <p:spPr bwMode="auto">
              <a:xfrm>
                <a:off x="3696"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5" name="Rectangle 817"/>
              <p:cNvSpPr>
                <a:spLocks noChangeArrowheads="1"/>
              </p:cNvSpPr>
              <p:nvPr/>
            </p:nvSpPr>
            <p:spPr bwMode="auto">
              <a:xfrm>
                <a:off x="3719"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6" name="Rectangle 818"/>
              <p:cNvSpPr>
                <a:spLocks noChangeArrowheads="1"/>
              </p:cNvSpPr>
              <p:nvPr/>
            </p:nvSpPr>
            <p:spPr bwMode="auto">
              <a:xfrm>
                <a:off x="3741"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7" name="Rectangle 819"/>
              <p:cNvSpPr>
                <a:spLocks noChangeArrowheads="1"/>
              </p:cNvSpPr>
              <p:nvPr/>
            </p:nvSpPr>
            <p:spPr bwMode="auto">
              <a:xfrm>
                <a:off x="3763"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8" name="Rectangle 820"/>
              <p:cNvSpPr>
                <a:spLocks noChangeArrowheads="1"/>
              </p:cNvSpPr>
              <p:nvPr/>
            </p:nvSpPr>
            <p:spPr bwMode="auto">
              <a:xfrm>
                <a:off x="3786"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9" name="Rectangle 821"/>
              <p:cNvSpPr>
                <a:spLocks noChangeArrowheads="1"/>
              </p:cNvSpPr>
              <p:nvPr/>
            </p:nvSpPr>
            <p:spPr bwMode="auto">
              <a:xfrm>
                <a:off x="3809" y="1276"/>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0" name="Rectangle 822"/>
              <p:cNvSpPr>
                <a:spLocks noChangeArrowheads="1"/>
              </p:cNvSpPr>
              <p:nvPr/>
            </p:nvSpPr>
            <p:spPr bwMode="auto">
              <a:xfrm>
                <a:off x="3651"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1" name="Rectangle 823"/>
              <p:cNvSpPr>
                <a:spLocks noChangeArrowheads="1"/>
              </p:cNvSpPr>
              <p:nvPr/>
            </p:nvSpPr>
            <p:spPr bwMode="auto">
              <a:xfrm>
                <a:off x="3673"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2" name="Rectangle 824"/>
              <p:cNvSpPr>
                <a:spLocks noChangeArrowheads="1"/>
              </p:cNvSpPr>
              <p:nvPr/>
            </p:nvSpPr>
            <p:spPr bwMode="auto">
              <a:xfrm>
                <a:off x="3696"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3" name="Rectangle 825"/>
              <p:cNvSpPr>
                <a:spLocks noChangeArrowheads="1"/>
              </p:cNvSpPr>
              <p:nvPr/>
            </p:nvSpPr>
            <p:spPr bwMode="auto">
              <a:xfrm>
                <a:off x="3719"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4" name="Rectangle 826"/>
              <p:cNvSpPr>
                <a:spLocks noChangeArrowheads="1"/>
              </p:cNvSpPr>
              <p:nvPr/>
            </p:nvSpPr>
            <p:spPr bwMode="auto">
              <a:xfrm>
                <a:off x="3741"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5" name="Rectangle 827"/>
              <p:cNvSpPr>
                <a:spLocks noChangeArrowheads="1"/>
              </p:cNvSpPr>
              <p:nvPr/>
            </p:nvSpPr>
            <p:spPr bwMode="auto">
              <a:xfrm>
                <a:off x="3763"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6" name="Rectangle 828"/>
              <p:cNvSpPr>
                <a:spLocks noChangeArrowheads="1"/>
              </p:cNvSpPr>
              <p:nvPr/>
            </p:nvSpPr>
            <p:spPr bwMode="auto">
              <a:xfrm>
                <a:off x="3786"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7" name="Rectangle 829"/>
              <p:cNvSpPr>
                <a:spLocks noChangeArrowheads="1"/>
              </p:cNvSpPr>
              <p:nvPr/>
            </p:nvSpPr>
            <p:spPr bwMode="auto">
              <a:xfrm>
                <a:off x="3809" y="1299"/>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8" name="Rectangle 830"/>
              <p:cNvSpPr>
                <a:spLocks noChangeArrowheads="1"/>
              </p:cNvSpPr>
              <p:nvPr/>
            </p:nvSpPr>
            <p:spPr bwMode="auto">
              <a:xfrm>
                <a:off x="3651"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9" name="Rectangle 831"/>
              <p:cNvSpPr>
                <a:spLocks noChangeArrowheads="1"/>
              </p:cNvSpPr>
              <p:nvPr/>
            </p:nvSpPr>
            <p:spPr bwMode="auto">
              <a:xfrm>
                <a:off x="3673"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0" name="Rectangle 832"/>
              <p:cNvSpPr>
                <a:spLocks noChangeArrowheads="1"/>
              </p:cNvSpPr>
              <p:nvPr/>
            </p:nvSpPr>
            <p:spPr bwMode="auto">
              <a:xfrm>
                <a:off x="3696"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1" name="Rectangle 833"/>
              <p:cNvSpPr>
                <a:spLocks noChangeArrowheads="1"/>
              </p:cNvSpPr>
              <p:nvPr/>
            </p:nvSpPr>
            <p:spPr bwMode="auto">
              <a:xfrm>
                <a:off x="3719"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2" name="Rectangle 834"/>
              <p:cNvSpPr>
                <a:spLocks noChangeArrowheads="1"/>
              </p:cNvSpPr>
              <p:nvPr/>
            </p:nvSpPr>
            <p:spPr bwMode="auto">
              <a:xfrm>
                <a:off x="3741"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3" name="Rectangle 835"/>
              <p:cNvSpPr>
                <a:spLocks noChangeArrowheads="1"/>
              </p:cNvSpPr>
              <p:nvPr/>
            </p:nvSpPr>
            <p:spPr bwMode="auto">
              <a:xfrm>
                <a:off x="3763"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4" name="Rectangle 836"/>
              <p:cNvSpPr>
                <a:spLocks noChangeArrowheads="1"/>
              </p:cNvSpPr>
              <p:nvPr/>
            </p:nvSpPr>
            <p:spPr bwMode="auto">
              <a:xfrm>
                <a:off x="3786"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5" name="Rectangle 837"/>
              <p:cNvSpPr>
                <a:spLocks noChangeArrowheads="1"/>
              </p:cNvSpPr>
              <p:nvPr/>
            </p:nvSpPr>
            <p:spPr bwMode="auto">
              <a:xfrm>
                <a:off x="3809" y="1322"/>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6" name="Rectangle 838"/>
              <p:cNvSpPr>
                <a:spLocks noChangeArrowheads="1"/>
              </p:cNvSpPr>
              <p:nvPr/>
            </p:nvSpPr>
            <p:spPr bwMode="auto">
              <a:xfrm>
                <a:off x="3651"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7" name="Rectangle 839"/>
              <p:cNvSpPr>
                <a:spLocks noChangeArrowheads="1"/>
              </p:cNvSpPr>
              <p:nvPr/>
            </p:nvSpPr>
            <p:spPr bwMode="auto">
              <a:xfrm>
                <a:off x="3673"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8" name="Rectangle 840"/>
              <p:cNvSpPr>
                <a:spLocks noChangeArrowheads="1"/>
              </p:cNvSpPr>
              <p:nvPr/>
            </p:nvSpPr>
            <p:spPr bwMode="auto">
              <a:xfrm>
                <a:off x="3696"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 name="Rectangle 841"/>
              <p:cNvSpPr>
                <a:spLocks noChangeArrowheads="1"/>
              </p:cNvSpPr>
              <p:nvPr/>
            </p:nvSpPr>
            <p:spPr bwMode="auto">
              <a:xfrm>
                <a:off x="3719"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0" name="Rectangle 842"/>
              <p:cNvSpPr>
                <a:spLocks noChangeArrowheads="1"/>
              </p:cNvSpPr>
              <p:nvPr/>
            </p:nvSpPr>
            <p:spPr bwMode="auto">
              <a:xfrm>
                <a:off x="3741"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1" name="Rectangle 843"/>
              <p:cNvSpPr>
                <a:spLocks noChangeArrowheads="1"/>
              </p:cNvSpPr>
              <p:nvPr/>
            </p:nvSpPr>
            <p:spPr bwMode="auto">
              <a:xfrm>
                <a:off x="3763"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2" name="Rectangle 844"/>
              <p:cNvSpPr>
                <a:spLocks noChangeArrowheads="1"/>
              </p:cNvSpPr>
              <p:nvPr/>
            </p:nvSpPr>
            <p:spPr bwMode="auto">
              <a:xfrm>
                <a:off x="3786"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3" name="Rectangle 845"/>
              <p:cNvSpPr>
                <a:spLocks noChangeArrowheads="1"/>
              </p:cNvSpPr>
              <p:nvPr/>
            </p:nvSpPr>
            <p:spPr bwMode="auto">
              <a:xfrm>
                <a:off x="3809" y="1344"/>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4" name="Rectangle 846"/>
              <p:cNvSpPr>
                <a:spLocks noChangeArrowheads="1"/>
              </p:cNvSpPr>
              <p:nvPr/>
            </p:nvSpPr>
            <p:spPr bwMode="auto">
              <a:xfrm>
                <a:off x="3651"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5" name="Rectangle 847"/>
              <p:cNvSpPr>
                <a:spLocks noChangeArrowheads="1"/>
              </p:cNvSpPr>
              <p:nvPr/>
            </p:nvSpPr>
            <p:spPr bwMode="auto">
              <a:xfrm>
                <a:off x="3673"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6" name="Rectangle 848"/>
              <p:cNvSpPr>
                <a:spLocks noChangeArrowheads="1"/>
              </p:cNvSpPr>
              <p:nvPr/>
            </p:nvSpPr>
            <p:spPr bwMode="auto">
              <a:xfrm>
                <a:off x="3696"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7" name="Rectangle 849"/>
              <p:cNvSpPr>
                <a:spLocks noChangeArrowheads="1"/>
              </p:cNvSpPr>
              <p:nvPr/>
            </p:nvSpPr>
            <p:spPr bwMode="auto">
              <a:xfrm>
                <a:off x="3719"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8" name="Rectangle 850"/>
              <p:cNvSpPr>
                <a:spLocks noChangeArrowheads="1"/>
              </p:cNvSpPr>
              <p:nvPr/>
            </p:nvSpPr>
            <p:spPr bwMode="auto">
              <a:xfrm>
                <a:off x="3741"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 name="Rectangle 851"/>
              <p:cNvSpPr>
                <a:spLocks noChangeArrowheads="1"/>
              </p:cNvSpPr>
              <p:nvPr/>
            </p:nvSpPr>
            <p:spPr bwMode="auto">
              <a:xfrm>
                <a:off x="3763"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0" name="Rectangle 852"/>
              <p:cNvSpPr>
                <a:spLocks noChangeArrowheads="1"/>
              </p:cNvSpPr>
              <p:nvPr/>
            </p:nvSpPr>
            <p:spPr bwMode="auto">
              <a:xfrm>
                <a:off x="3786"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1" name="Rectangle 853"/>
              <p:cNvSpPr>
                <a:spLocks noChangeArrowheads="1"/>
              </p:cNvSpPr>
              <p:nvPr/>
            </p:nvSpPr>
            <p:spPr bwMode="auto">
              <a:xfrm>
                <a:off x="3809" y="1367"/>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2" name="Rectangle 854"/>
              <p:cNvSpPr>
                <a:spLocks noChangeArrowheads="1"/>
              </p:cNvSpPr>
              <p:nvPr/>
            </p:nvSpPr>
            <p:spPr bwMode="auto">
              <a:xfrm>
                <a:off x="3651"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3" name="Rectangle 855"/>
              <p:cNvSpPr>
                <a:spLocks noChangeArrowheads="1"/>
              </p:cNvSpPr>
              <p:nvPr/>
            </p:nvSpPr>
            <p:spPr bwMode="auto">
              <a:xfrm>
                <a:off x="3673"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4" name="Rectangle 856"/>
              <p:cNvSpPr>
                <a:spLocks noChangeArrowheads="1"/>
              </p:cNvSpPr>
              <p:nvPr/>
            </p:nvSpPr>
            <p:spPr bwMode="auto">
              <a:xfrm>
                <a:off x="3696"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5" name="Rectangle 857"/>
              <p:cNvSpPr>
                <a:spLocks noChangeArrowheads="1"/>
              </p:cNvSpPr>
              <p:nvPr/>
            </p:nvSpPr>
            <p:spPr bwMode="auto">
              <a:xfrm>
                <a:off x="3719"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6" name="Rectangle 858"/>
              <p:cNvSpPr>
                <a:spLocks noChangeArrowheads="1"/>
              </p:cNvSpPr>
              <p:nvPr/>
            </p:nvSpPr>
            <p:spPr bwMode="auto">
              <a:xfrm>
                <a:off x="3741"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7" name="Rectangle 859"/>
              <p:cNvSpPr>
                <a:spLocks noChangeArrowheads="1"/>
              </p:cNvSpPr>
              <p:nvPr/>
            </p:nvSpPr>
            <p:spPr bwMode="auto">
              <a:xfrm>
                <a:off x="3763"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8" name="Rectangle 860"/>
              <p:cNvSpPr>
                <a:spLocks noChangeArrowheads="1"/>
              </p:cNvSpPr>
              <p:nvPr/>
            </p:nvSpPr>
            <p:spPr bwMode="auto">
              <a:xfrm>
                <a:off x="3786"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 name="Rectangle 861"/>
              <p:cNvSpPr>
                <a:spLocks noChangeArrowheads="1"/>
              </p:cNvSpPr>
              <p:nvPr/>
            </p:nvSpPr>
            <p:spPr bwMode="auto">
              <a:xfrm>
                <a:off x="3809" y="1390"/>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 name="Rectangle 862"/>
              <p:cNvSpPr>
                <a:spLocks noChangeArrowheads="1"/>
              </p:cNvSpPr>
              <p:nvPr/>
            </p:nvSpPr>
            <p:spPr bwMode="auto">
              <a:xfrm>
                <a:off x="3651"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1" name="Rectangle 863"/>
              <p:cNvSpPr>
                <a:spLocks noChangeArrowheads="1"/>
              </p:cNvSpPr>
              <p:nvPr/>
            </p:nvSpPr>
            <p:spPr bwMode="auto">
              <a:xfrm>
                <a:off x="3673"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2" name="Rectangle 864"/>
              <p:cNvSpPr>
                <a:spLocks noChangeArrowheads="1"/>
              </p:cNvSpPr>
              <p:nvPr/>
            </p:nvSpPr>
            <p:spPr bwMode="auto">
              <a:xfrm>
                <a:off x="3696"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3" name="Rectangle 865"/>
              <p:cNvSpPr>
                <a:spLocks noChangeArrowheads="1"/>
              </p:cNvSpPr>
              <p:nvPr/>
            </p:nvSpPr>
            <p:spPr bwMode="auto">
              <a:xfrm>
                <a:off x="3719"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4" name="Rectangle 866"/>
              <p:cNvSpPr>
                <a:spLocks noChangeArrowheads="1"/>
              </p:cNvSpPr>
              <p:nvPr/>
            </p:nvSpPr>
            <p:spPr bwMode="auto">
              <a:xfrm>
                <a:off x="3741"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5" name="Rectangle 867"/>
              <p:cNvSpPr>
                <a:spLocks noChangeArrowheads="1"/>
              </p:cNvSpPr>
              <p:nvPr/>
            </p:nvSpPr>
            <p:spPr bwMode="auto">
              <a:xfrm>
                <a:off x="3763"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6" name="Rectangle 868"/>
              <p:cNvSpPr>
                <a:spLocks noChangeArrowheads="1"/>
              </p:cNvSpPr>
              <p:nvPr/>
            </p:nvSpPr>
            <p:spPr bwMode="auto">
              <a:xfrm>
                <a:off x="3786"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7" name="Rectangle 869"/>
              <p:cNvSpPr>
                <a:spLocks noChangeArrowheads="1"/>
              </p:cNvSpPr>
              <p:nvPr/>
            </p:nvSpPr>
            <p:spPr bwMode="auto">
              <a:xfrm>
                <a:off x="3809" y="1413"/>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8" name="Rectangle 870"/>
              <p:cNvSpPr>
                <a:spLocks noChangeArrowheads="1"/>
              </p:cNvSpPr>
              <p:nvPr/>
            </p:nvSpPr>
            <p:spPr bwMode="auto">
              <a:xfrm>
                <a:off x="3651"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9" name="Rectangle 871"/>
              <p:cNvSpPr>
                <a:spLocks noChangeArrowheads="1"/>
              </p:cNvSpPr>
              <p:nvPr/>
            </p:nvSpPr>
            <p:spPr bwMode="auto">
              <a:xfrm>
                <a:off x="3673"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 name="Rectangle 872"/>
              <p:cNvSpPr>
                <a:spLocks noChangeArrowheads="1"/>
              </p:cNvSpPr>
              <p:nvPr/>
            </p:nvSpPr>
            <p:spPr bwMode="auto">
              <a:xfrm>
                <a:off x="3696"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1" name="Rectangle 873"/>
              <p:cNvSpPr>
                <a:spLocks noChangeArrowheads="1"/>
              </p:cNvSpPr>
              <p:nvPr/>
            </p:nvSpPr>
            <p:spPr bwMode="auto">
              <a:xfrm>
                <a:off x="3719"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2" name="Rectangle 874"/>
              <p:cNvSpPr>
                <a:spLocks noChangeArrowheads="1"/>
              </p:cNvSpPr>
              <p:nvPr/>
            </p:nvSpPr>
            <p:spPr bwMode="auto">
              <a:xfrm>
                <a:off x="3741"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3" name="Rectangle 875"/>
              <p:cNvSpPr>
                <a:spLocks noChangeArrowheads="1"/>
              </p:cNvSpPr>
              <p:nvPr/>
            </p:nvSpPr>
            <p:spPr bwMode="auto">
              <a:xfrm>
                <a:off x="3763"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4" name="Rectangle 876"/>
              <p:cNvSpPr>
                <a:spLocks noChangeArrowheads="1"/>
              </p:cNvSpPr>
              <p:nvPr/>
            </p:nvSpPr>
            <p:spPr bwMode="auto">
              <a:xfrm>
                <a:off x="3786"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5" name="Rectangle 877"/>
              <p:cNvSpPr>
                <a:spLocks noChangeArrowheads="1"/>
              </p:cNvSpPr>
              <p:nvPr/>
            </p:nvSpPr>
            <p:spPr bwMode="auto">
              <a:xfrm>
                <a:off x="3809" y="1435"/>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6" name="Rectangle 878"/>
              <p:cNvSpPr>
                <a:spLocks noChangeArrowheads="1"/>
              </p:cNvSpPr>
              <p:nvPr/>
            </p:nvSpPr>
            <p:spPr bwMode="auto">
              <a:xfrm>
                <a:off x="3651"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7" name="Rectangle 879"/>
              <p:cNvSpPr>
                <a:spLocks noChangeArrowheads="1"/>
              </p:cNvSpPr>
              <p:nvPr/>
            </p:nvSpPr>
            <p:spPr bwMode="auto">
              <a:xfrm>
                <a:off x="3673"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8" name="Rectangle 880"/>
              <p:cNvSpPr>
                <a:spLocks noChangeArrowheads="1"/>
              </p:cNvSpPr>
              <p:nvPr/>
            </p:nvSpPr>
            <p:spPr bwMode="auto">
              <a:xfrm>
                <a:off x="3696"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9" name="Rectangle 881"/>
              <p:cNvSpPr>
                <a:spLocks noChangeArrowheads="1"/>
              </p:cNvSpPr>
              <p:nvPr/>
            </p:nvSpPr>
            <p:spPr bwMode="auto">
              <a:xfrm>
                <a:off x="3719"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 name="Rectangle 882"/>
              <p:cNvSpPr>
                <a:spLocks noChangeArrowheads="1"/>
              </p:cNvSpPr>
              <p:nvPr/>
            </p:nvSpPr>
            <p:spPr bwMode="auto">
              <a:xfrm>
                <a:off x="3741"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1" name="Rectangle 883"/>
              <p:cNvSpPr>
                <a:spLocks noChangeArrowheads="1"/>
              </p:cNvSpPr>
              <p:nvPr/>
            </p:nvSpPr>
            <p:spPr bwMode="auto">
              <a:xfrm>
                <a:off x="3763"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2" name="Rectangle 884"/>
              <p:cNvSpPr>
                <a:spLocks noChangeArrowheads="1"/>
              </p:cNvSpPr>
              <p:nvPr/>
            </p:nvSpPr>
            <p:spPr bwMode="auto">
              <a:xfrm>
                <a:off x="3786"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3" name="Rectangle 885"/>
              <p:cNvSpPr>
                <a:spLocks noChangeArrowheads="1"/>
              </p:cNvSpPr>
              <p:nvPr/>
            </p:nvSpPr>
            <p:spPr bwMode="auto">
              <a:xfrm>
                <a:off x="3809" y="1458"/>
                <a:ext cx="22" cy="2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2" name="Rectangle 887"/>
            <p:cNvSpPr>
              <a:spLocks noChangeArrowheads="1"/>
            </p:cNvSpPr>
            <p:nvPr/>
          </p:nvSpPr>
          <p:spPr bwMode="auto">
            <a:xfrm>
              <a:off x="3108" y="1074"/>
              <a:ext cx="61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CC"/>
                  </a:solidFill>
                  <a:effectLst>
                    <a:outerShdw blurRad="38100" dist="38100" dir="2700000" algn="tl">
                      <a:srgbClr val="000000"/>
                    </a:outerShdw>
                  </a:effectLst>
                  <a:latin typeface="Arial" panose="020B0604020202020204" pitchFamily="34" charset="0"/>
                </a:rPr>
                <a:t>Lumière</a:t>
              </a:r>
            </a:p>
          </p:txBody>
        </p:sp>
        <p:grpSp>
          <p:nvGrpSpPr>
            <p:cNvPr id="153" name="Group 888"/>
            <p:cNvGrpSpPr>
              <a:grpSpLocks/>
            </p:cNvGrpSpPr>
            <p:nvPr/>
          </p:nvGrpSpPr>
          <p:grpSpPr bwMode="auto">
            <a:xfrm>
              <a:off x="3127" y="1287"/>
              <a:ext cx="77" cy="32"/>
              <a:chOff x="2873" y="1439"/>
              <a:chExt cx="77" cy="32"/>
            </a:xfrm>
          </p:grpSpPr>
          <p:sp>
            <p:nvSpPr>
              <p:cNvPr id="186" name="Arc 889"/>
              <p:cNvSpPr>
                <a:spLocks/>
              </p:cNvSpPr>
              <p:nvPr/>
            </p:nvSpPr>
            <p:spPr bwMode="auto">
              <a:xfrm>
                <a:off x="2911" y="1439"/>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7" name="Arc 890"/>
              <p:cNvSpPr>
                <a:spLocks/>
              </p:cNvSpPr>
              <p:nvPr/>
            </p:nvSpPr>
            <p:spPr bwMode="auto">
              <a:xfrm>
                <a:off x="2873" y="1439"/>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4" name="Group 891"/>
            <p:cNvGrpSpPr>
              <a:grpSpLocks/>
            </p:cNvGrpSpPr>
            <p:nvPr/>
          </p:nvGrpSpPr>
          <p:grpSpPr bwMode="auto">
            <a:xfrm>
              <a:off x="3198" y="1319"/>
              <a:ext cx="77" cy="32"/>
              <a:chOff x="2944" y="1471"/>
              <a:chExt cx="77" cy="32"/>
            </a:xfrm>
          </p:grpSpPr>
          <p:sp>
            <p:nvSpPr>
              <p:cNvPr id="184" name="Arc 892"/>
              <p:cNvSpPr>
                <a:spLocks/>
              </p:cNvSpPr>
              <p:nvPr/>
            </p:nvSpPr>
            <p:spPr bwMode="auto">
              <a:xfrm>
                <a:off x="2982" y="1471"/>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5" name="Arc 893"/>
              <p:cNvSpPr>
                <a:spLocks/>
              </p:cNvSpPr>
              <p:nvPr/>
            </p:nvSpPr>
            <p:spPr bwMode="auto">
              <a:xfrm>
                <a:off x="2944" y="1471"/>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5" name="Group 894"/>
            <p:cNvGrpSpPr>
              <a:grpSpLocks/>
            </p:cNvGrpSpPr>
            <p:nvPr/>
          </p:nvGrpSpPr>
          <p:grpSpPr bwMode="auto">
            <a:xfrm>
              <a:off x="3277" y="1293"/>
              <a:ext cx="77" cy="32"/>
              <a:chOff x="3023" y="1445"/>
              <a:chExt cx="77" cy="32"/>
            </a:xfrm>
          </p:grpSpPr>
          <p:sp>
            <p:nvSpPr>
              <p:cNvPr id="182" name="Arc 895"/>
              <p:cNvSpPr>
                <a:spLocks/>
              </p:cNvSpPr>
              <p:nvPr/>
            </p:nvSpPr>
            <p:spPr bwMode="auto">
              <a:xfrm>
                <a:off x="3061" y="1445"/>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3" name="Arc 896"/>
              <p:cNvSpPr>
                <a:spLocks/>
              </p:cNvSpPr>
              <p:nvPr/>
            </p:nvSpPr>
            <p:spPr bwMode="auto">
              <a:xfrm>
                <a:off x="3023" y="1445"/>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6" name="Group 897"/>
            <p:cNvGrpSpPr>
              <a:grpSpLocks/>
            </p:cNvGrpSpPr>
            <p:nvPr/>
          </p:nvGrpSpPr>
          <p:grpSpPr bwMode="auto">
            <a:xfrm>
              <a:off x="3348" y="1325"/>
              <a:ext cx="77" cy="32"/>
              <a:chOff x="3094" y="1477"/>
              <a:chExt cx="77" cy="32"/>
            </a:xfrm>
          </p:grpSpPr>
          <p:sp>
            <p:nvSpPr>
              <p:cNvPr id="180" name="Arc 898"/>
              <p:cNvSpPr>
                <a:spLocks/>
              </p:cNvSpPr>
              <p:nvPr/>
            </p:nvSpPr>
            <p:spPr bwMode="auto">
              <a:xfrm>
                <a:off x="3132" y="1477"/>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1" name="Arc 899"/>
              <p:cNvSpPr>
                <a:spLocks/>
              </p:cNvSpPr>
              <p:nvPr/>
            </p:nvSpPr>
            <p:spPr bwMode="auto">
              <a:xfrm>
                <a:off x="3094" y="1477"/>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7" name="Group 900"/>
            <p:cNvGrpSpPr>
              <a:grpSpLocks/>
            </p:cNvGrpSpPr>
            <p:nvPr/>
          </p:nvGrpSpPr>
          <p:grpSpPr bwMode="auto">
            <a:xfrm>
              <a:off x="3427" y="1299"/>
              <a:ext cx="77" cy="32"/>
              <a:chOff x="3173" y="1451"/>
              <a:chExt cx="77" cy="32"/>
            </a:xfrm>
          </p:grpSpPr>
          <p:sp>
            <p:nvSpPr>
              <p:cNvPr id="178" name="Arc 901"/>
              <p:cNvSpPr>
                <a:spLocks/>
              </p:cNvSpPr>
              <p:nvPr/>
            </p:nvSpPr>
            <p:spPr bwMode="auto">
              <a:xfrm>
                <a:off x="3211"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 name="Arc 902"/>
              <p:cNvSpPr>
                <a:spLocks/>
              </p:cNvSpPr>
              <p:nvPr/>
            </p:nvSpPr>
            <p:spPr bwMode="auto">
              <a:xfrm>
                <a:off x="3173"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8" name="Group 903"/>
            <p:cNvGrpSpPr>
              <a:grpSpLocks/>
            </p:cNvGrpSpPr>
            <p:nvPr/>
          </p:nvGrpSpPr>
          <p:grpSpPr bwMode="auto">
            <a:xfrm>
              <a:off x="3498" y="1331"/>
              <a:ext cx="77" cy="32"/>
              <a:chOff x="3244" y="1483"/>
              <a:chExt cx="77" cy="32"/>
            </a:xfrm>
          </p:grpSpPr>
          <p:sp>
            <p:nvSpPr>
              <p:cNvPr id="176" name="Arc 904"/>
              <p:cNvSpPr>
                <a:spLocks/>
              </p:cNvSpPr>
              <p:nvPr/>
            </p:nvSpPr>
            <p:spPr bwMode="auto">
              <a:xfrm>
                <a:off x="3282"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7" name="Arc 905"/>
              <p:cNvSpPr>
                <a:spLocks/>
              </p:cNvSpPr>
              <p:nvPr/>
            </p:nvSpPr>
            <p:spPr bwMode="auto">
              <a:xfrm>
                <a:off x="3244"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9" name="Group 906"/>
            <p:cNvGrpSpPr>
              <a:grpSpLocks/>
            </p:cNvGrpSpPr>
            <p:nvPr/>
          </p:nvGrpSpPr>
          <p:grpSpPr bwMode="auto">
            <a:xfrm>
              <a:off x="3574" y="1302"/>
              <a:ext cx="77" cy="32"/>
              <a:chOff x="3320" y="1454"/>
              <a:chExt cx="77" cy="32"/>
            </a:xfrm>
          </p:grpSpPr>
          <p:sp>
            <p:nvSpPr>
              <p:cNvPr id="174" name="Arc 907"/>
              <p:cNvSpPr>
                <a:spLocks/>
              </p:cNvSpPr>
              <p:nvPr/>
            </p:nvSpPr>
            <p:spPr bwMode="auto">
              <a:xfrm>
                <a:off x="3358" y="145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5" name="Arc 908"/>
              <p:cNvSpPr>
                <a:spLocks/>
              </p:cNvSpPr>
              <p:nvPr/>
            </p:nvSpPr>
            <p:spPr bwMode="auto">
              <a:xfrm>
                <a:off x="3320" y="145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0" name="Group 909"/>
            <p:cNvGrpSpPr>
              <a:grpSpLocks/>
            </p:cNvGrpSpPr>
            <p:nvPr/>
          </p:nvGrpSpPr>
          <p:grpSpPr bwMode="auto">
            <a:xfrm>
              <a:off x="3645" y="1334"/>
              <a:ext cx="77" cy="32"/>
              <a:chOff x="3391" y="1486"/>
              <a:chExt cx="77" cy="32"/>
            </a:xfrm>
          </p:grpSpPr>
          <p:sp>
            <p:nvSpPr>
              <p:cNvPr id="172" name="Arc 910"/>
              <p:cNvSpPr>
                <a:spLocks/>
              </p:cNvSpPr>
              <p:nvPr/>
            </p:nvSpPr>
            <p:spPr bwMode="auto">
              <a:xfrm>
                <a:off x="3429" y="148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3" name="Arc 911"/>
              <p:cNvSpPr>
                <a:spLocks/>
              </p:cNvSpPr>
              <p:nvPr/>
            </p:nvSpPr>
            <p:spPr bwMode="auto">
              <a:xfrm>
                <a:off x="3391" y="148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1" name="Group 912"/>
            <p:cNvGrpSpPr>
              <a:grpSpLocks/>
            </p:cNvGrpSpPr>
            <p:nvPr/>
          </p:nvGrpSpPr>
          <p:grpSpPr bwMode="auto">
            <a:xfrm>
              <a:off x="3721" y="1299"/>
              <a:ext cx="77" cy="32"/>
              <a:chOff x="3467" y="1451"/>
              <a:chExt cx="77" cy="32"/>
            </a:xfrm>
          </p:grpSpPr>
          <p:sp>
            <p:nvSpPr>
              <p:cNvPr id="170" name="Arc 913"/>
              <p:cNvSpPr>
                <a:spLocks/>
              </p:cNvSpPr>
              <p:nvPr/>
            </p:nvSpPr>
            <p:spPr bwMode="auto">
              <a:xfrm>
                <a:off x="3505" y="1451"/>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1" name="Arc 914"/>
              <p:cNvSpPr>
                <a:spLocks/>
              </p:cNvSpPr>
              <p:nvPr/>
            </p:nvSpPr>
            <p:spPr bwMode="auto">
              <a:xfrm>
                <a:off x="3467" y="1451"/>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62" name="Group 915"/>
            <p:cNvGrpSpPr>
              <a:grpSpLocks/>
            </p:cNvGrpSpPr>
            <p:nvPr/>
          </p:nvGrpSpPr>
          <p:grpSpPr bwMode="auto">
            <a:xfrm>
              <a:off x="3792" y="1331"/>
              <a:ext cx="77" cy="32"/>
              <a:chOff x="3538" y="1483"/>
              <a:chExt cx="77" cy="32"/>
            </a:xfrm>
          </p:grpSpPr>
          <p:sp>
            <p:nvSpPr>
              <p:cNvPr id="168" name="Arc 916"/>
              <p:cNvSpPr>
                <a:spLocks/>
              </p:cNvSpPr>
              <p:nvPr/>
            </p:nvSpPr>
            <p:spPr bwMode="auto">
              <a:xfrm>
                <a:off x="3576" y="1483"/>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9" name="Arc 917"/>
              <p:cNvSpPr>
                <a:spLocks/>
              </p:cNvSpPr>
              <p:nvPr/>
            </p:nvSpPr>
            <p:spPr bwMode="auto">
              <a:xfrm>
                <a:off x="3538" y="1483"/>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00CC"/>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63" name="Rectangle 930"/>
            <p:cNvSpPr>
              <a:spLocks noChangeArrowheads="1"/>
            </p:cNvSpPr>
            <p:nvPr/>
          </p:nvSpPr>
          <p:spPr bwMode="auto">
            <a:xfrm>
              <a:off x="2313" y="663"/>
              <a:ext cx="94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Amplificateur de luminance</a:t>
              </a:r>
            </a:p>
          </p:txBody>
        </p:sp>
        <p:sp>
          <p:nvSpPr>
            <p:cNvPr id="164" name="Rectangle 1011"/>
            <p:cNvSpPr>
              <a:spLocks noChangeArrowheads="1"/>
            </p:cNvSpPr>
            <p:nvPr/>
          </p:nvSpPr>
          <p:spPr bwMode="auto">
            <a:xfrm>
              <a:off x="3389" y="663"/>
              <a:ext cx="94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Caméra</a:t>
              </a:r>
            </a:p>
            <a:p>
              <a:pPr algn="ctr" eaLnBrk="0" hangingPunct="0"/>
              <a:r>
                <a:rPr lang="en-US" altLang="fr-FR" sz="1600" b="1">
                  <a:effectLst>
                    <a:outerShdw blurRad="38100" dist="38100" dir="2700000" algn="tl">
                      <a:srgbClr val="000000"/>
                    </a:outerShdw>
                  </a:effectLst>
                  <a:latin typeface="Arial" panose="020B0604020202020204" pitchFamily="34" charset="0"/>
                </a:rPr>
                <a:t>CCD</a:t>
              </a:r>
            </a:p>
          </p:txBody>
        </p:sp>
        <p:sp>
          <p:nvSpPr>
            <p:cNvPr id="165" name="Rectangle 1012"/>
            <p:cNvSpPr>
              <a:spLocks noChangeArrowheads="1"/>
            </p:cNvSpPr>
            <p:nvPr/>
          </p:nvSpPr>
          <p:spPr bwMode="auto">
            <a:xfrm>
              <a:off x="2358" y="1548"/>
              <a:ext cx="9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Electrons</a:t>
              </a:r>
            </a:p>
          </p:txBody>
        </p:sp>
        <p:sp>
          <p:nvSpPr>
            <p:cNvPr id="166" name="Line 1014"/>
            <p:cNvSpPr>
              <a:spLocks noChangeShapeType="1"/>
            </p:cNvSpPr>
            <p:nvPr/>
          </p:nvSpPr>
          <p:spPr bwMode="auto">
            <a:xfrm>
              <a:off x="2466" y="1321"/>
              <a:ext cx="641" cy="0"/>
            </a:xfrm>
            <a:prstGeom prst="line">
              <a:avLst/>
            </a:prstGeom>
            <a:noFill/>
            <a:ln w="28575">
              <a:solidFill>
                <a:srgbClr val="FFFF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7" name="Line 1015"/>
            <p:cNvSpPr>
              <a:spLocks noChangeShapeType="1"/>
            </p:cNvSpPr>
            <p:nvPr/>
          </p:nvSpPr>
          <p:spPr bwMode="auto">
            <a:xfrm flipV="1">
              <a:off x="2812" y="1344"/>
              <a:ext cx="0" cy="226"/>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p14="http://schemas.microsoft.com/office/powerpoint/2010/main" val="234533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 - Numérique</a:t>
            </a:r>
          </a:p>
        </p:txBody>
      </p:sp>
      <p:grpSp>
        <p:nvGrpSpPr>
          <p:cNvPr id="2" name="Groupe 1"/>
          <p:cNvGrpSpPr/>
          <p:nvPr/>
        </p:nvGrpSpPr>
        <p:grpSpPr>
          <a:xfrm>
            <a:off x="1662113" y="1844824"/>
            <a:ext cx="8864600" cy="2008188"/>
            <a:chOff x="1838324" y="2428924"/>
            <a:chExt cx="8864600" cy="2008188"/>
          </a:xfrm>
        </p:grpSpPr>
        <p:sp>
          <p:nvSpPr>
            <p:cNvPr id="515" name="Text Box 91"/>
            <p:cNvSpPr txBox="1">
              <a:spLocks noChangeArrowheads="1"/>
            </p:cNvSpPr>
            <p:nvPr/>
          </p:nvSpPr>
          <p:spPr bwMode="auto">
            <a:xfrm>
              <a:off x="1838324" y="3860849"/>
              <a:ext cx="4968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altLang="fr-FR">
                <a:effectLst/>
              </a:endParaRPr>
            </a:p>
          </p:txBody>
        </p:sp>
        <p:sp>
          <p:nvSpPr>
            <p:cNvPr id="516" name="Text Box 92"/>
            <p:cNvSpPr txBox="1">
              <a:spLocks noChangeArrowheads="1"/>
            </p:cNvSpPr>
            <p:nvPr/>
          </p:nvSpPr>
          <p:spPr bwMode="auto">
            <a:xfrm>
              <a:off x="5195886" y="3644949"/>
              <a:ext cx="458788"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endParaRPr lang="fr-FR" altLang="fr-FR">
                <a:effectLst/>
              </a:endParaRPr>
            </a:p>
          </p:txBody>
        </p:sp>
        <p:sp>
          <p:nvSpPr>
            <p:cNvPr id="517" name="Text Box 93"/>
            <p:cNvSpPr txBox="1">
              <a:spLocks noChangeArrowheads="1"/>
            </p:cNvSpPr>
            <p:nvPr/>
          </p:nvSpPr>
          <p:spPr bwMode="auto">
            <a:xfrm>
              <a:off x="1838324" y="3789412"/>
              <a:ext cx="4356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altLang="fr-FR">
                <a:effectLst/>
              </a:endParaRPr>
            </a:p>
          </p:txBody>
        </p:sp>
        <p:sp>
          <p:nvSpPr>
            <p:cNvPr id="518" name="Rectangle 98"/>
            <p:cNvSpPr>
              <a:spLocks noChangeArrowheads="1"/>
            </p:cNvSpPr>
            <p:nvPr/>
          </p:nvSpPr>
          <p:spPr bwMode="auto">
            <a:xfrm>
              <a:off x="1998661" y="2428924"/>
              <a:ext cx="3059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Capteur</a:t>
              </a:r>
              <a:r>
                <a:rPr lang="en-US" altLang="fr-FR" sz="2400" b="1" i="1" u="sng" dirty="0">
                  <a:solidFill>
                    <a:srgbClr val="FFFF00"/>
                  </a:solidFill>
                  <a:effectLst>
                    <a:outerShdw blurRad="38100" dist="38100" dir="2700000" algn="tl">
                      <a:srgbClr val="000000"/>
                    </a:outerShdw>
                  </a:effectLst>
                  <a:latin typeface="Arial" panose="020B0604020202020204" pitchFamily="34" charset="0"/>
                </a:rPr>
                <a:t> </a:t>
              </a:r>
              <a:r>
                <a:rPr lang="en-US" altLang="fr-FR" sz="2400" b="1" i="1" u="sng" dirty="0" err="1">
                  <a:solidFill>
                    <a:srgbClr val="FFFF00"/>
                  </a:solidFill>
                  <a:effectLst>
                    <a:outerShdw blurRad="38100" dist="38100" dir="2700000" algn="tl">
                      <a:srgbClr val="000000"/>
                    </a:outerShdw>
                  </a:effectLst>
                  <a:latin typeface="Arial" panose="020B0604020202020204" pitchFamily="34" charset="0"/>
                </a:rPr>
                <a:t>numérique</a:t>
              </a:r>
              <a:endParaRPr lang="en-US" altLang="fr-FR" sz="2400" b="1" i="1" u="sng" dirty="0">
                <a:solidFill>
                  <a:srgbClr val="FFFF00"/>
                </a:solidFill>
                <a:effectLst>
                  <a:outerShdw blurRad="38100" dist="38100" dir="2700000" algn="tl">
                    <a:srgbClr val="000000"/>
                  </a:outerShdw>
                </a:effectLst>
                <a:latin typeface="Arial" panose="020B0604020202020204" pitchFamily="34" charset="0"/>
              </a:endParaRPr>
            </a:p>
          </p:txBody>
        </p:sp>
        <p:sp>
          <p:nvSpPr>
            <p:cNvPr id="519" name="Line 99"/>
            <p:cNvSpPr>
              <a:spLocks noChangeShapeType="1"/>
            </p:cNvSpPr>
            <p:nvPr/>
          </p:nvSpPr>
          <p:spPr bwMode="auto">
            <a:xfrm flipV="1">
              <a:off x="6338886" y="3967212"/>
              <a:ext cx="2566988" cy="1587"/>
            </a:xfrm>
            <a:prstGeom prst="line">
              <a:avLst/>
            </a:prstGeom>
            <a:noFill/>
            <a:ln w="28575">
              <a:solidFill>
                <a:schemeClr val="hlink"/>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20" name="Freeform 100"/>
            <p:cNvSpPr>
              <a:spLocks/>
            </p:cNvSpPr>
            <p:nvPr/>
          </p:nvSpPr>
          <p:spPr bwMode="auto">
            <a:xfrm>
              <a:off x="5562599" y="3486199"/>
              <a:ext cx="650875" cy="915988"/>
            </a:xfrm>
            <a:custGeom>
              <a:avLst/>
              <a:gdLst>
                <a:gd name="T0" fmla="*/ 0 w 410"/>
                <a:gd name="T1" fmla="*/ 0 h 577"/>
                <a:gd name="T2" fmla="*/ 0 w 410"/>
                <a:gd name="T3" fmla="*/ 442 h 577"/>
                <a:gd name="T4" fmla="*/ 409 w 410"/>
                <a:gd name="T5" fmla="*/ 576 h 577"/>
                <a:gd name="T6" fmla="*/ 409 w 410"/>
                <a:gd name="T7" fmla="*/ 123 h 577"/>
                <a:gd name="T8" fmla="*/ 0 w 410"/>
                <a:gd name="T9" fmla="*/ 0 h 577"/>
              </a:gdLst>
              <a:ahLst/>
              <a:cxnLst>
                <a:cxn ang="0">
                  <a:pos x="T0" y="T1"/>
                </a:cxn>
                <a:cxn ang="0">
                  <a:pos x="T2" y="T3"/>
                </a:cxn>
                <a:cxn ang="0">
                  <a:pos x="T4" y="T5"/>
                </a:cxn>
                <a:cxn ang="0">
                  <a:pos x="T6" y="T7"/>
                </a:cxn>
                <a:cxn ang="0">
                  <a:pos x="T8" y="T9"/>
                </a:cxn>
              </a:cxnLst>
              <a:rect l="0" t="0" r="r" b="b"/>
              <a:pathLst>
                <a:path w="410" h="577">
                  <a:moveTo>
                    <a:pt x="0" y="0"/>
                  </a:moveTo>
                  <a:lnTo>
                    <a:pt x="0" y="442"/>
                  </a:lnTo>
                  <a:lnTo>
                    <a:pt x="409" y="576"/>
                  </a:lnTo>
                  <a:lnTo>
                    <a:pt x="409" y="123"/>
                  </a:lnTo>
                  <a:lnTo>
                    <a:pt x="0" y="0"/>
                  </a:lnTo>
                </a:path>
              </a:pathLst>
            </a:custGeom>
            <a:gradFill rotWithShape="0">
              <a:gsLst>
                <a:gs pos="0">
                  <a:srgbClr val="FF33CC">
                    <a:gamma/>
                    <a:shade val="46275"/>
                    <a:invGamma/>
                  </a:srgbClr>
                </a:gs>
                <a:gs pos="100000">
                  <a:srgbClr val="FF33CC"/>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21" name="Rectangle 102"/>
            <p:cNvSpPr>
              <a:spLocks noChangeArrowheads="1"/>
            </p:cNvSpPr>
            <p:nvPr/>
          </p:nvSpPr>
          <p:spPr bwMode="auto">
            <a:xfrm>
              <a:off x="5167311" y="2814687"/>
              <a:ext cx="14970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n-US" altLang="fr-FR" sz="1600" b="1" dirty="0" err="1">
                  <a:effectLst>
                    <a:outerShdw blurRad="38100" dist="38100" dir="2700000" algn="tl">
                      <a:srgbClr val="000000"/>
                    </a:outerShdw>
                  </a:effectLst>
                  <a:latin typeface="Arial" panose="020B0604020202020204" pitchFamily="34" charset="0"/>
                </a:rPr>
                <a:t>Capteur</a:t>
              </a:r>
              <a:endParaRPr lang="en-US" altLang="fr-FR" sz="1600" b="1" dirty="0">
                <a:effectLst>
                  <a:outerShdw blurRad="38100" dist="38100" dir="2700000" algn="tl">
                    <a:srgbClr val="000000"/>
                  </a:outerShdw>
                </a:effectLst>
                <a:latin typeface="Arial" panose="020B0604020202020204" pitchFamily="34" charset="0"/>
              </a:endParaRPr>
            </a:p>
            <a:p>
              <a:pPr algn="ctr" eaLnBrk="0" hangingPunct="0"/>
              <a:r>
                <a:rPr lang="en-US" altLang="fr-FR" sz="1600" b="1" dirty="0">
                  <a:effectLst>
                    <a:outerShdw blurRad="38100" dist="38100" dir="2700000" algn="tl">
                      <a:srgbClr val="000000"/>
                    </a:outerShdw>
                  </a:effectLst>
                  <a:latin typeface="Arial" panose="020B0604020202020204" pitchFamily="34" charset="0"/>
                </a:rPr>
                <a:t>plan</a:t>
              </a:r>
            </a:p>
          </p:txBody>
        </p:sp>
        <p:sp>
          <p:nvSpPr>
            <p:cNvPr id="522" name="Rectangle 103"/>
            <p:cNvSpPr>
              <a:spLocks noChangeArrowheads="1"/>
            </p:cNvSpPr>
            <p:nvPr/>
          </p:nvSpPr>
          <p:spPr bwMode="auto">
            <a:xfrm>
              <a:off x="6735761" y="2817862"/>
              <a:ext cx="14160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1600" b="1">
                  <a:effectLst>
                    <a:outerShdw blurRad="38100" dist="38100" dir="2700000" algn="tl">
                      <a:srgbClr val="000000"/>
                    </a:outerShdw>
                  </a:effectLst>
                  <a:latin typeface="Arial" panose="020B0604020202020204" pitchFamily="34" charset="0"/>
                </a:rPr>
                <a:t>Traitement</a:t>
              </a:r>
            </a:p>
            <a:p>
              <a:pPr algn="ctr" eaLnBrk="0" hangingPunct="0"/>
              <a:r>
                <a:rPr lang="en-US" altLang="fr-FR" sz="1600" b="1">
                  <a:effectLst>
                    <a:outerShdw blurRad="38100" dist="38100" dir="2700000" algn="tl">
                      <a:srgbClr val="000000"/>
                    </a:outerShdw>
                  </a:effectLst>
                  <a:latin typeface="Arial" panose="020B0604020202020204" pitchFamily="34" charset="0"/>
                </a:rPr>
                <a:t>informatique</a:t>
              </a:r>
            </a:p>
          </p:txBody>
        </p:sp>
        <p:sp>
          <p:nvSpPr>
            <p:cNvPr id="523" name="Rectangle 105"/>
            <p:cNvSpPr>
              <a:spLocks noChangeArrowheads="1"/>
            </p:cNvSpPr>
            <p:nvPr/>
          </p:nvSpPr>
          <p:spPr bwMode="auto">
            <a:xfrm>
              <a:off x="2582861" y="3535412"/>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33"/>
                  </a:solidFill>
                  <a:effectLst>
                    <a:outerShdw blurRad="38100" dist="38100" dir="2700000" algn="tl">
                      <a:srgbClr val="000000"/>
                    </a:outerShdw>
                  </a:effectLst>
                  <a:latin typeface="Arial" panose="020B0604020202020204" pitchFamily="34" charset="0"/>
                </a:rPr>
                <a:t>Rayons X</a:t>
              </a:r>
            </a:p>
          </p:txBody>
        </p:sp>
        <p:sp>
          <p:nvSpPr>
            <p:cNvPr id="524" name="Freeform 106"/>
            <p:cNvSpPr>
              <a:spLocks/>
            </p:cNvSpPr>
            <p:nvPr/>
          </p:nvSpPr>
          <p:spPr bwMode="auto">
            <a:xfrm>
              <a:off x="3906836" y="3678287"/>
              <a:ext cx="442913" cy="609600"/>
            </a:xfrm>
            <a:custGeom>
              <a:avLst/>
              <a:gdLst>
                <a:gd name="T0" fmla="*/ 217 w 279"/>
                <a:gd name="T1" fmla="*/ 0 h 384"/>
                <a:gd name="T2" fmla="*/ 228 w 279"/>
                <a:gd name="T3" fmla="*/ 1 h 384"/>
                <a:gd name="T4" fmla="*/ 240 w 279"/>
                <a:gd name="T5" fmla="*/ 3 h 384"/>
                <a:gd name="T6" fmla="*/ 249 w 279"/>
                <a:gd name="T7" fmla="*/ 6 h 384"/>
                <a:gd name="T8" fmla="*/ 261 w 279"/>
                <a:gd name="T9" fmla="*/ 12 h 384"/>
                <a:gd name="T10" fmla="*/ 271 w 279"/>
                <a:gd name="T11" fmla="*/ 18 h 384"/>
                <a:gd name="T12" fmla="*/ 278 w 279"/>
                <a:gd name="T13" fmla="*/ 27 h 384"/>
                <a:gd name="T14" fmla="*/ 278 w 279"/>
                <a:gd name="T15" fmla="*/ 174 h 384"/>
                <a:gd name="T16" fmla="*/ 275 w 279"/>
                <a:gd name="T17" fmla="*/ 179 h 384"/>
                <a:gd name="T18" fmla="*/ 269 w 279"/>
                <a:gd name="T19" fmla="*/ 184 h 384"/>
                <a:gd name="T20" fmla="*/ 260 w 279"/>
                <a:gd name="T21" fmla="*/ 187 h 384"/>
                <a:gd name="T22" fmla="*/ 249 w 279"/>
                <a:gd name="T23" fmla="*/ 188 h 384"/>
                <a:gd name="T24" fmla="*/ 240 w 279"/>
                <a:gd name="T25" fmla="*/ 186 h 384"/>
                <a:gd name="T26" fmla="*/ 233 w 279"/>
                <a:gd name="T27" fmla="*/ 182 h 384"/>
                <a:gd name="T28" fmla="*/ 230 w 279"/>
                <a:gd name="T29" fmla="*/ 178 h 384"/>
                <a:gd name="T30" fmla="*/ 228 w 279"/>
                <a:gd name="T31" fmla="*/ 174 h 384"/>
                <a:gd name="T32" fmla="*/ 212 w 279"/>
                <a:gd name="T33" fmla="*/ 362 h 384"/>
                <a:gd name="T34" fmla="*/ 209 w 279"/>
                <a:gd name="T35" fmla="*/ 371 h 384"/>
                <a:gd name="T36" fmla="*/ 201 w 279"/>
                <a:gd name="T37" fmla="*/ 378 h 384"/>
                <a:gd name="T38" fmla="*/ 190 w 279"/>
                <a:gd name="T39" fmla="*/ 382 h 384"/>
                <a:gd name="T40" fmla="*/ 181 w 279"/>
                <a:gd name="T41" fmla="*/ 383 h 384"/>
                <a:gd name="T42" fmla="*/ 168 w 279"/>
                <a:gd name="T43" fmla="*/ 382 h 384"/>
                <a:gd name="T44" fmla="*/ 158 w 279"/>
                <a:gd name="T45" fmla="*/ 378 h 384"/>
                <a:gd name="T46" fmla="*/ 150 w 279"/>
                <a:gd name="T47" fmla="*/ 372 h 384"/>
                <a:gd name="T48" fmla="*/ 147 w 279"/>
                <a:gd name="T49" fmla="*/ 366 h 384"/>
                <a:gd name="T50" fmla="*/ 131 w 279"/>
                <a:gd name="T51" fmla="*/ 183 h 384"/>
                <a:gd name="T52" fmla="*/ 129 w 279"/>
                <a:gd name="T53" fmla="*/ 368 h 384"/>
                <a:gd name="T54" fmla="*/ 122 w 279"/>
                <a:gd name="T55" fmla="*/ 376 h 384"/>
                <a:gd name="T56" fmla="*/ 110 w 279"/>
                <a:gd name="T57" fmla="*/ 382 h 384"/>
                <a:gd name="T58" fmla="*/ 95 w 279"/>
                <a:gd name="T59" fmla="*/ 383 h 384"/>
                <a:gd name="T60" fmla="*/ 84 w 279"/>
                <a:gd name="T61" fmla="*/ 381 h 384"/>
                <a:gd name="T62" fmla="*/ 74 w 279"/>
                <a:gd name="T63" fmla="*/ 377 h 384"/>
                <a:gd name="T64" fmla="*/ 67 w 279"/>
                <a:gd name="T65" fmla="*/ 371 h 384"/>
                <a:gd name="T66" fmla="*/ 65 w 279"/>
                <a:gd name="T67" fmla="*/ 363 h 384"/>
                <a:gd name="T68" fmla="*/ 49 w 279"/>
                <a:gd name="T69" fmla="*/ 174 h 384"/>
                <a:gd name="T70" fmla="*/ 46 w 279"/>
                <a:gd name="T71" fmla="*/ 179 h 384"/>
                <a:gd name="T72" fmla="*/ 42 w 279"/>
                <a:gd name="T73" fmla="*/ 183 h 384"/>
                <a:gd name="T74" fmla="*/ 36 w 279"/>
                <a:gd name="T75" fmla="*/ 186 h 384"/>
                <a:gd name="T76" fmla="*/ 30 w 279"/>
                <a:gd name="T77" fmla="*/ 188 h 384"/>
                <a:gd name="T78" fmla="*/ 21 w 279"/>
                <a:gd name="T79" fmla="*/ 188 h 384"/>
                <a:gd name="T80" fmla="*/ 14 w 279"/>
                <a:gd name="T81" fmla="*/ 187 h 384"/>
                <a:gd name="T82" fmla="*/ 9 w 279"/>
                <a:gd name="T83" fmla="*/ 185 h 384"/>
                <a:gd name="T84" fmla="*/ 4 w 279"/>
                <a:gd name="T85" fmla="*/ 181 h 384"/>
                <a:gd name="T86" fmla="*/ 1 w 279"/>
                <a:gd name="T87" fmla="*/ 177 h 384"/>
                <a:gd name="T88" fmla="*/ 0 w 279"/>
                <a:gd name="T89" fmla="*/ 31 h 384"/>
                <a:gd name="T90" fmla="*/ 6 w 279"/>
                <a:gd name="T91" fmla="*/ 19 h 384"/>
                <a:gd name="T92" fmla="*/ 16 w 279"/>
                <a:gd name="T93" fmla="*/ 12 h 384"/>
                <a:gd name="T94" fmla="*/ 34 w 279"/>
                <a:gd name="T95" fmla="*/ 5 h 384"/>
                <a:gd name="T96" fmla="*/ 53 w 279"/>
                <a:gd name="T97" fmla="*/ 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9" h="384">
                  <a:moveTo>
                    <a:pt x="66" y="0"/>
                  </a:moveTo>
                  <a:lnTo>
                    <a:pt x="213" y="0"/>
                  </a:lnTo>
                  <a:lnTo>
                    <a:pt x="217" y="0"/>
                  </a:lnTo>
                  <a:lnTo>
                    <a:pt x="221" y="1"/>
                  </a:lnTo>
                  <a:lnTo>
                    <a:pt x="225" y="1"/>
                  </a:lnTo>
                  <a:lnTo>
                    <a:pt x="228" y="1"/>
                  </a:lnTo>
                  <a:lnTo>
                    <a:pt x="232" y="2"/>
                  </a:lnTo>
                  <a:lnTo>
                    <a:pt x="236" y="2"/>
                  </a:lnTo>
                  <a:lnTo>
                    <a:pt x="240" y="3"/>
                  </a:lnTo>
                  <a:lnTo>
                    <a:pt x="243" y="4"/>
                  </a:lnTo>
                  <a:lnTo>
                    <a:pt x="246" y="5"/>
                  </a:lnTo>
                  <a:lnTo>
                    <a:pt x="249" y="6"/>
                  </a:lnTo>
                  <a:lnTo>
                    <a:pt x="254" y="8"/>
                  </a:lnTo>
                  <a:lnTo>
                    <a:pt x="257" y="9"/>
                  </a:lnTo>
                  <a:lnTo>
                    <a:pt x="261" y="12"/>
                  </a:lnTo>
                  <a:lnTo>
                    <a:pt x="265" y="14"/>
                  </a:lnTo>
                  <a:lnTo>
                    <a:pt x="268" y="16"/>
                  </a:lnTo>
                  <a:lnTo>
                    <a:pt x="271" y="18"/>
                  </a:lnTo>
                  <a:lnTo>
                    <a:pt x="274" y="21"/>
                  </a:lnTo>
                  <a:lnTo>
                    <a:pt x="275" y="24"/>
                  </a:lnTo>
                  <a:lnTo>
                    <a:pt x="278" y="27"/>
                  </a:lnTo>
                  <a:lnTo>
                    <a:pt x="278" y="30"/>
                  </a:lnTo>
                  <a:lnTo>
                    <a:pt x="278" y="32"/>
                  </a:lnTo>
                  <a:lnTo>
                    <a:pt x="278" y="174"/>
                  </a:lnTo>
                  <a:lnTo>
                    <a:pt x="277" y="176"/>
                  </a:lnTo>
                  <a:lnTo>
                    <a:pt x="276" y="177"/>
                  </a:lnTo>
                  <a:lnTo>
                    <a:pt x="275" y="179"/>
                  </a:lnTo>
                  <a:lnTo>
                    <a:pt x="274" y="181"/>
                  </a:lnTo>
                  <a:lnTo>
                    <a:pt x="271" y="182"/>
                  </a:lnTo>
                  <a:lnTo>
                    <a:pt x="269" y="184"/>
                  </a:lnTo>
                  <a:lnTo>
                    <a:pt x="266" y="186"/>
                  </a:lnTo>
                  <a:lnTo>
                    <a:pt x="262" y="187"/>
                  </a:lnTo>
                  <a:lnTo>
                    <a:pt x="260" y="187"/>
                  </a:lnTo>
                  <a:lnTo>
                    <a:pt x="256" y="188"/>
                  </a:lnTo>
                  <a:lnTo>
                    <a:pt x="253" y="188"/>
                  </a:lnTo>
                  <a:lnTo>
                    <a:pt x="249" y="188"/>
                  </a:lnTo>
                  <a:lnTo>
                    <a:pt x="246" y="187"/>
                  </a:lnTo>
                  <a:lnTo>
                    <a:pt x="243" y="187"/>
                  </a:lnTo>
                  <a:lnTo>
                    <a:pt x="240" y="186"/>
                  </a:lnTo>
                  <a:lnTo>
                    <a:pt x="238" y="185"/>
                  </a:lnTo>
                  <a:lnTo>
                    <a:pt x="236" y="184"/>
                  </a:lnTo>
                  <a:lnTo>
                    <a:pt x="233" y="182"/>
                  </a:lnTo>
                  <a:lnTo>
                    <a:pt x="232" y="181"/>
                  </a:lnTo>
                  <a:lnTo>
                    <a:pt x="230" y="179"/>
                  </a:lnTo>
                  <a:lnTo>
                    <a:pt x="230" y="178"/>
                  </a:lnTo>
                  <a:lnTo>
                    <a:pt x="229" y="177"/>
                  </a:lnTo>
                  <a:lnTo>
                    <a:pt x="229" y="176"/>
                  </a:lnTo>
                  <a:lnTo>
                    <a:pt x="228" y="174"/>
                  </a:lnTo>
                  <a:lnTo>
                    <a:pt x="229" y="65"/>
                  </a:lnTo>
                  <a:lnTo>
                    <a:pt x="212" y="65"/>
                  </a:lnTo>
                  <a:lnTo>
                    <a:pt x="212" y="362"/>
                  </a:lnTo>
                  <a:lnTo>
                    <a:pt x="212" y="364"/>
                  </a:lnTo>
                  <a:lnTo>
                    <a:pt x="211" y="368"/>
                  </a:lnTo>
                  <a:lnTo>
                    <a:pt x="209" y="371"/>
                  </a:lnTo>
                  <a:lnTo>
                    <a:pt x="207" y="374"/>
                  </a:lnTo>
                  <a:lnTo>
                    <a:pt x="204" y="376"/>
                  </a:lnTo>
                  <a:lnTo>
                    <a:pt x="201" y="378"/>
                  </a:lnTo>
                  <a:lnTo>
                    <a:pt x="198" y="379"/>
                  </a:lnTo>
                  <a:lnTo>
                    <a:pt x="194" y="381"/>
                  </a:lnTo>
                  <a:lnTo>
                    <a:pt x="190" y="382"/>
                  </a:lnTo>
                  <a:lnTo>
                    <a:pt x="187" y="382"/>
                  </a:lnTo>
                  <a:lnTo>
                    <a:pt x="184" y="383"/>
                  </a:lnTo>
                  <a:lnTo>
                    <a:pt x="181" y="383"/>
                  </a:lnTo>
                  <a:lnTo>
                    <a:pt x="177" y="383"/>
                  </a:lnTo>
                  <a:lnTo>
                    <a:pt x="173" y="383"/>
                  </a:lnTo>
                  <a:lnTo>
                    <a:pt x="168" y="382"/>
                  </a:lnTo>
                  <a:lnTo>
                    <a:pt x="164" y="381"/>
                  </a:lnTo>
                  <a:lnTo>
                    <a:pt x="160" y="379"/>
                  </a:lnTo>
                  <a:lnTo>
                    <a:pt x="158" y="378"/>
                  </a:lnTo>
                  <a:lnTo>
                    <a:pt x="155" y="377"/>
                  </a:lnTo>
                  <a:lnTo>
                    <a:pt x="153" y="374"/>
                  </a:lnTo>
                  <a:lnTo>
                    <a:pt x="150" y="372"/>
                  </a:lnTo>
                  <a:lnTo>
                    <a:pt x="149" y="371"/>
                  </a:lnTo>
                  <a:lnTo>
                    <a:pt x="148" y="368"/>
                  </a:lnTo>
                  <a:lnTo>
                    <a:pt x="147" y="366"/>
                  </a:lnTo>
                  <a:lnTo>
                    <a:pt x="146" y="364"/>
                  </a:lnTo>
                  <a:lnTo>
                    <a:pt x="146" y="183"/>
                  </a:lnTo>
                  <a:lnTo>
                    <a:pt x="131" y="183"/>
                  </a:lnTo>
                  <a:lnTo>
                    <a:pt x="130" y="363"/>
                  </a:lnTo>
                  <a:lnTo>
                    <a:pt x="130" y="366"/>
                  </a:lnTo>
                  <a:lnTo>
                    <a:pt x="129" y="368"/>
                  </a:lnTo>
                  <a:lnTo>
                    <a:pt x="127" y="371"/>
                  </a:lnTo>
                  <a:lnTo>
                    <a:pt x="125" y="374"/>
                  </a:lnTo>
                  <a:lnTo>
                    <a:pt x="122" y="376"/>
                  </a:lnTo>
                  <a:lnTo>
                    <a:pt x="118" y="379"/>
                  </a:lnTo>
                  <a:lnTo>
                    <a:pt x="115" y="380"/>
                  </a:lnTo>
                  <a:lnTo>
                    <a:pt x="110" y="382"/>
                  </a:lnTo>
                  <a:lnTo>
                    <a:pt x="105" y="383"/>
                  </a:lnTo>
                  <a:lnTo>
                    <a:pt x="100" y="383"/>
                  </a:lnTo>
                  <a:lnTo>
                    <a:pt x="95" y="383"/>
                  </a:lnTo>
                  <a:lnTo>
                    <a:pt x="91" y="383"/>
                  </a:lnTo>
                  <a:lnTo>
                    <a:pt x="88" y="382"/>
                  </a:lnTo>
                  <a:lnTo>
                    <a:pt x="84" y="381"/>
                  </a:lnTo>
                  <a:lnTo>
                    <a:pt x="81" y="380"/>
                  </a:lnTo>
                  <a:lnTo>
                    <a:pt x="77" y="379"/>
                  </a:lnTo>
                  <a:lnTo>
                    <a:pt x="74" y="377"/>
                  </a:lnTo>
                  <a:lnTo>
                    <a:pt x="72" y="375"/>
                  </a:lnTo>
                  <a:lnTo>
                    <a:pt x="70" y="373"/>
                  </a:lnTo>
                  <a:lnTo>
                    <a:pt x="67" y="371"/>
                  </a:lnTo>
                  <a:lnTo>
                    <a:pt x="67" y="369"/>
                  </a:lnTo>
                  <a:lnTo>
                    <a:pt x="66" y="367"/>
                  </a:lnTo>
                  <a:lnTo>
                    <a:pt x="65" y="363"/>
                  </a:lnTo>
                  <a:lnTo>
                    <a:pt x="65" y="65"/>
                  </a:lnTo>
                  <a:lnTo>
                    <a:pt x="49" y="65"/>
                  </a:lnTo>
                  <a:lnTo>
                    <a:pt x="49" y="174"/>
                  </a:lnTo>
                  <a:lnTo>
                    <a:pt x="48" y="176"/>
                  </a:lnTo>
                  <a:lnTo>
                    <a:pt x="47" y="178"/>
                  </a:lnTo>
                  <a:lnTo>
                    <a:pt x="46" y="179"/>
                  </a:lnTo>
                  <a:lnTo>
                    <a:pt x="44" y="181"/>
                  </a:lnTo>
                  <a:lnTo>
                    <a:pt x="44" y="182"/>
                  </a:lnTo>
                  <a:lnTo>
                    <a:pt x="42" y="183"/>
                  </a:lnTo>
                  <a:lnTo>
                    <a:pt x="40" y="184"/>
                  </a:lnTo>
                  <a:lnTo>
                    <a:pt x="38" y="185"/>
                  </a:lnTo>
                  <a:lnTo>
                    <a:pt x="36" y="186"/>
                  </a:lnTo>
                  <a:lnTo>
                    <a:pt x="35" y="187"/>
                  </a:lnTo>
                  <a:lnTo>
                    <a:pt x="32" y="187"/>
                  </a:lnTo>
                  <a:lnTo>
                    <a:pt x="30" y="188"/>
                  </a:lnTo>
                  <a:lnTo>
                    <a:pt x="28" y="188"/>
                  </a:lnTo>
                  <a:lnTo>
                    <a:pt x="26" y="188"/>
                  </a:lnTo>
                  <a:lnTo>
                    <a:pt x="21" y="188"/>
                  </a:lnTo>
                  <a:lnTo>
                    <a:pt x="20" y="188"/>
                  </a:lnTo>
                  <a:lnTo>
                    <a:pt x="17" y="187"/>
                  </a:lnTo>
                  <a:lnTo>
                    <a:pt x="14" y="187"/>
                  </a:lnTo>
                  <a:lnTo>
                    <a:pt x="13" y="186"/>
                  </a:lnTo>
                  <a:lnTo>
                    <a:pt x="11" y="186"/>
                  </a:lnTo>
                  <a:lnTo>
                    <a:pt x="9" y="185"/>
                  </a:lnTo>
                  <a:lnTo>
                    <a:pt x="7" y="184"/>
                  </a:lnTo>
                  <a:lnTo>
                    <a:pt x="6" y="182"/>
                  </a:lnTo>
                  <a:lnTo>
                    <a:pt x="4" y="181"/>
                  </a:lnTo>
                  <a:lnTo>
                    <a:pt x="3" y="180"/>
                  </a:lnTo>
                  <a:lnTo>
                    <a:pt x="2" y="179"/>
                  </a:lnTo>
                  <a:lnTo>
                    <a:pt x="1" y="177"/>
                  </a:lnTo>
                  <a:lnTo>
                    <a:pt x="0" y="176"/>
                  </a:lnTo>
                  <a:lnTo>
                    <a:pt x="0" y="174"/>
                  </a:lnTo>
                  <a:lnTo>
                    <a:pt x="0" y="31"/>
                  </a:lnTo>
                  <a:lnTo>
                    <a:pt x="0" y="27"/>
                  </a:lnTo>
                  <a:lnTo>
                    <a:pt x="2" y="23"/>
                  </a:lnTo>
                  <a:lnTo>
                    <a:pt x="6" y="19"/>
                  </a:lnTo>
                  <a:lnTo>
                    <a:pt x="9" y="16"/>
                  </a:lnTo>
                  <a:lnTo>
                    <a:pt x="13" y="14"/>
                  </a:lnTo>
                  <a:lnTo>
                    <a:pt x="16" y="12"/>
                  </a:lnTo>
                  <a:lnTo>
                    <a:pt x="22" y="9"/>
                  </a:lnTo>
                  <a:lnTo>
                    <a:pt x="29" y="6"/>
                  </a:lnTo>
                  <a:lnTo>
                    <a:pt x="34" y="5"/>
                  </a:lnTo>
                  <a:lnTo>
                    <a:pt x="38" y="4"/>
                  </a:lnTo>
                  <a:lnTo>
                    <a:pt x="46" y="2"/>
                  </a:lnTo>
                  <a:lnTo>
                    <a:pt x="53" y="1"/>
                  </a:lnTo>
                  <a:lnTo>
                    <a:pt x="59" y="1"/>
                  </a:lnTo>
                  <a:lnTo>
                    <a:pt x="66" y="0"/>
                  </a:lnTo>
                </a:path>
              </a:pathLst>
            </a:custGeom>
            <a:solidFill>
              <a:schemeClr val="tx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25" name="Oval 107"/>
            <p:cNvSpPr>
              <a:spLocks noChangeArrowheads="1"/>
            </p:cNvSpPr>
            <p:nvPr/>
          </p:nvSpPr>
          <p:spPr bwMode="auto">
            <a:xfrm>
              <a:off x="4059236" y="3544937"/>
              <a:ext cx="177800" cy="117475"/>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526" name="Group 138"/>
            <p:cNvGrpSpPr>
              <a:grpSpLocks/>
            </p:cNvGrpSpPr>
            <p:nvPr/>
          </p:nvGrpSpPr>
          <p:grpSpPr bwMode="auto">
            <a:xfrm>
              <a:off x="4446586" y="3864024"/>
              <a:ext cx="1406525" cy="120650"/>
              <a:chOff x="1791" y="1434"/>
              <a:chExt cx="886" cy="76"/>
            </a:xfrm>
          </p:grpSpPr>
          <p:grpSp>
            <p:nvGrpSpPr>
              <p:cNvPr id="527" name="Group 139"/>
              <p:cNvGrpSpPr>
                <a:grpSpLocks/>
              </p:cNvGrpSpPr>
              <p:nvPr/>
            </p:nvGrpSpPr>
            <p:grpSpPr bwMode="auto">
              <a:xfrm>
                <a:off x="1791" y="1446"/>
                <a:ext cx="77" cy="32"/>
                <a:chOff x="1791" y="1446"/>
                <a:chExt cx="77" cy="32"/>
              </a:xfrm>
            </p:grpSpPr>
            <p:sp>
              <p:nvSpPr>
                <p:cNvPr id="561" name="Arc 140"/>
                <p:cNvSpPr>
                  <a:spLocks/>
                </p:cNvSpPr>
                <p:nvPr/>
              </p:nvSpPr>
              <p:spPr bwMode="auto">
                <a:xfrm>
                  <a:off x="1829" y="1446"/>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2" name="Arc 141"/>
                <p:cNvSpPr>
                  <a:spLocks/>
                </p:cNvSpPr>
                <p:nvPr/>
              </p:nvSpPr>
              <p:spPr bwMode="auto">
                <a:xfrm>
                  <a:off x="1791" y="1446"/>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28" name="Group 142"/>
              <p:cNvGrpSpPr>
                <a:grpSpLocks/>
              </p:cNvGrpSpPr>
              <p:nvPr/>
            </p:nvGrpSpPr>
            <p:grpSpPr bwMode="auto">
              <a:xfrm>
                <a:off x="1862" y="1478"/>
                <a:ext cx="77" cy="32"/>
                <a:chOff x="1862" y="1478"/>
                <a:chExt cx="77" cy="32"/>
              </a:xfrm>
            </p:grpSpPr>
            <p:sp>
              <p:nvSpPr>
                <p:cNvPr id="559" name="Arc 143"/>
                <p:cNvSpPr>
                  <a:spLocks/>
                </p:cNvSpPr>
                <p:nvPr/>
              </p:nvSpPr>
              <p:spPr bwMode="auto">
                <a:xfrm>
                  <a:off x="1900"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0" name="Arc 144"/>
                <p:cNvSpPr>
                  <a:spLocks/>
                </p:cNvSpPr>
                <p:nvPr/>
              </p:nvSpPr>
              <p:spPr bwMode="auto">
                <a:xfrm>
                  <a:off x="1862"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29" name="Group 145"/>
              <p:cNvGrpSpPr>
                <a:grpSpLocks/>
              </p:cNvGrpSpPr>
              <p:nvPr/>
            </p:nvGrpSpPr>
            <p:grpSpPr bwMode="auto">
              <a:xfrm>
                <a:off x="1938" y="1443"/>
                <a:ext cx="77" cy="32"/>
                <a:chOff x="1938" y="1443"/>
                <a:chExt cx="77" cy="32"/>
              </a:xfrm>
            </p:grpSpPr>
            <p:sp>
              <p:nvSpPr>
                <p:cNvPr id="557" name="Arc 146"/>
                <p:cNvSpPr>
                  <a:spLocks/>
                </p:cNvSpPr>
                <p:nvPr/>
              </p:nvSpPr>
              <p:spPr bwMode="auto">
                <a:xfrm>
                  <a:off x="1976"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8" name="Arc 147"/>
                <p:cNvSpPr>
                  <a:spLocks/>
                </p:cNvSpPr>
                <p:nvPr/>
              </p:nvSpPr>
              <p:spPr bwMode="auto">
                <a:xfrm>
                  <a:off x="1938"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0" name="Group 148"/>
              <p:cNvGrpSpPr>
                <a:grpSpLocks/>
              </p:cNvGrpSpPr>
              <p:nvPr/>
            </p:nvGrpSpPr>
            <p:grpSpPr bwMode="auto">
              <a:xfrm>
                <a:off x="2009" y="1475"/>
                <a:ext cx="77" cy="32"/>
                <a:chOff x="2009" y="1475"/>
                <a:chExt cx="77" cy="32"/>
              </a:xfrm>
            </p:grpSpPr>
            <p:sp>
              <p:nvSpPr>
                <p:cNvPr id="555" name="Arc 149"/>
                <p:cNvSpPr>
                  <a:spLocks/>
                </p:cNvSpPr>
                <p:nvPr/>
              </p:nvSpPr>
              <p:spPr bwMode="auto">
                <a:xfrm>
                  <a:off x="2047"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6" name="Arc 150"/>
                <p:cNvSpPr>
                  <a:spLocks/>
                </p:cNvSpPr>
                <p:nvPr/>
              </p:nvSpPr>
              <p:spPr bwMode="auto">
                <a:xfrm>
                  <a:off x="2009"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1" name="Group 151"/>
              <p:cNvGrpSpPr>
                <a:grpSpLocks/>
              </p:cNvGrpSpPr>
              <p:nvPr/>
            </p:nvGrpSpPr>
            <p:grpSpPr bwMode="auto">
              <a:xfrm>
                <a:off x="2085" y="1440"/>
                <a:ext cx="77" cy="32"/>
                <a:chOff x="2085" y="1440"/>
                <a:chExt cx="77" cy="32"/>
              </a:xfrm>
            </p:grpSpPr>
            <p:sp>
              <p:nvSpPr>
                <p:cNvPr id="553" name="Arc 152"/>
                <p:cNvSpPr>
                  <a:spLocks/>
                </p:cNvSpPr>
                <p:nvPr/>
              </p:nvSpPr>
              <p:spPr bwMode="auto">
                <a:xfrm>
                  <a:off x="212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4" name="Arc 153"/>
                <p:cNvSpPr>
                  <a:spLocks/>
                </p:cNvSpPr>
                <p:nvPr/>
              </p:nvSpPr>
              <p:spPr bwMode="auto">
                <a:xfrm>
                  <a:off x="208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2" name="Group 154"/>
              <p:cNvGrpSpPr>
                <a:grpSpLocks/>
              </p:cNvGrpSpPr>
              <p:nvPr/>
            </p:nvGrpSpPr>
            <p:grpSpPr bwMode="auto">
              <a:xfrm>
                <a:off x="2156" y="1472"/>
                <a:ext cx="77" cy="32"/>
                <a:chOff x="2156" y="1472"/>
                <a:chExt cx="77" cy="32"/>
              </a:xfrm>
            </p:grpSpPr>
            <p:sp>
              <p:nvSpPr>
                <p:cNvPr id="551" name="Arc 155"/>
                <p:cNvSpPr>
                  <a:spLocks/>
                </p:cNvSpPr>
                <p:nvPr/>
              </p:nvSpPr>
              <p:spPr bwMode="auto">
                <a:xfrm>
                  <a:off x="219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2" name="Arc 156"/>
                <p:cNvSpPr>
                  <a:spLocks/>
                </p:cNvSpPr>
                <p:nvPr/>
              </p:nvSpPr>
              <p:spPr bwMode="auto">
                <a:xfrm>
                  <a:off x="215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3" name="Group 157"/>
              <p:cNvGrpSpPr>
                <a:grpSpLocks/>
              </p:cNvGrpSpPr>
              <p:nvPr/>
            </p:nvGrpSpPr>
            <p:grpSpPr bwMode="auto">
              <a:xfrm>
                <a:off x="2235" y="1440"/>
                <a:ext cx="77" cy="32"/>
                <a:chOff x="2235" y="1440"/>
                <a:chExt cx="77" cy="32"/>
              </a:xfrm>
            </p:grpSpPr>
            <p:sp>
              <p:nvSpPr>
                <p:cNvPr id="549" name="Arc 158"/>
                <p:cNvSpPr>
                  <a:spLocks/>
                </p:cNvSpPr>
                <p:nvPr/>
              </p:nvSpPr>
              <p:spPr bwMode="auto">
                <a:xfrm>
                  <a:off x="2273"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50" name="Arc 159"/>
                <p:cNvSpPr>
                  <a:spLocks/>
                </p:cNvSpPr>
                <p:nvPr/>
              </p:nvSpPr>
              <p:spPr bwMode="auto">
                <a:xfrm>
                  <a:off x="2235"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4" name="Group 160"/>
              <p:cNvGrpSpPr>
                <a:grpSpLocks/>
              </p:cNvGrpSpPr>
              <p:nvPr/>
            </p:nvGrpSpPr>
            <p:grpSpPr bwMode="auto">
              <a:xfrm>
                <a:off x="2306" y="1472"/>
                <a:ext cx="77" cy="32"/>
                <a:chOff x="2306" y="1472"/>
                <a:chExt cx="77" cy="32"/>
              </a:xfrm>
            </p:grpSpPr>
            <p:sp>
              <p:nvSpPr>
                <p:cNvPr id="547" name="Arc 161"/>
                <p:cNvSpPr>
                  <a:spLocks/>
                </p:cNvSpPr>
                <p:nvPr/>
              </p:nvSpPr>
              <p:spPr bwMode="auto">
                <a:xfrm>
                  <a:off x="2344"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8" name="Arc 162"/>
                <p:cNvSpPr>
                  <a:spLocks/>
                </p:cNvSpPr>
                <p:nvPr/>
              </p:nvSpPr>
              <p:spPr bwMode="auto">
                <a:xfrm>
                  <a:off x="2306"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5" name="Group 163"/>
              <p:cNvGrpSpPr>
                <a:grpSpLocks/>
              </p:cNvGrpSpPr>
              <p:nvPr/>
            </p:nvGrpSpPr>
            <p:grpSpPr bwMode="auto">
              <a:xfrm>
                <a:off x="2382" y="1437"/>
                <a:ext cx="77" cy="32"/>
                <a:chOff x="2382" y="1437"/>
                <a:chExt cx="77" cy="32"/>
              </a:xfrm>
            </p:grpSpPr>
            <p:sp>
              <p:nvSpPr>
                <p:cNvPr id="545" name="Arc 164"/>
                <p:cNvSpPr>
                  <a:spLocks/>
                </p:cNvSpPr>
                <p:nvPr/>
              </p:nvSpPr>
              <p:spPr bwMode="auto">
                <a:xfrm>
                  <a:off x="2420"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6" name="Arc 165"/>
                <p:cNvSpPr>
                  <a:spLocks/>
                </p:cNvSpPr>
                <p:nvPr/>
              </p:nvSpPr>
              <p:spPr bwMode="auto">
                <a:xfrm>
                  <a:off x="2382"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6" name="Group 166"/>
              <p:cNvGrpSpPr>
                <a:grpSpLocks/>
              </p:cNvGrpSpPr>
              <p:nvPr/>
            </p:nvGrpSpPr>
            <p:grpSpPr bwMode="auto">
              <a:xfrm>
                <a:off x="2453" y="1469"/>
                <a:ext cx="77" cy="32"/>
                <a:chOff x="2453" y="1469"/>
                <a:chExt cx="77" cy="32"/>
              </a:xfrm>
            </p:grpSpPr>
            <p:sp>
              <p:nvSpPr>
                <p:cNvPr id="543" name="Arc 167"/>
                <p:cNvSpPr>
                  <a:spLocks/>
                </p:cNvSpPr>
                <p:nvPr/>
              </p:nvSpPr>
              <p:spPr bwMode="auto">
                <a:xfrm>
                  <a:off x="2491"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4" name="Arc 168"/>
                <p:cNvSpPr>
                  <a:spLocks/>
                </p:cNvSpPr>
                <p:nvPr/>
              </p:nvSpPr>
              <p:spPr bwMode="auto">
                <a:xfrm>
                  <a:off x="2453"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7" name="Group 169"/>
              <p:cNvGrpSpPr>
                <a:grpSpLocks/>
              </p:cNvGrpSpPr>
              <p:nvPr/>
            </p:nvGrpSpPr>
            <p:grpSpPr bwMode="auto">
              <a:xfrm>
                <a:off x="2529" y="1434"/>
                <a:ext cx="77" cy="32"/>
                <a:chOff x="2529" y="1434"/>
                <a:chExt cx="77" cy="32"/>
              </a:xfrm>
            </p:grpSpPr>
            <p:sp>
              <p:nvSpPr>
                <p:cNvPr id="541" name="Arc 170"/>
                <p:cNvSpPr>
                  <a:spLocks/>
                </p:cNvSpPr>
                <p:nvPr/>
              </p:nvSpPr>
              <p:spPr bwMode="auto">
                <a:xfrm>
                  <a:off x="2567"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2" name="Arc 171"/>
                <p:cNvSpPr>
                  <a:spLocks/>
                </p:cNvSpPr>
                <p:nvPr/>
              </p:nvSpPr>
              <p:spPr bwMode="auto">
                <a:xfrm>
                  <a:off x="2529"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38" name="Group 172"/>
              <p:cNvGrpSpPr>
                <a:grpSpLocks/>
              </p:cNvGrpSpPr>
              <p:nvPr/>
            </p:nvGrpSpPr>
            <p:grpSpPr bwMode="auto">
              <a:xfrm>
                <a:off x="2600" y="1466"/>
                <a:ext cx="77" cy="32"/>
                <a:chOff x="2600" y="1466"/>
                <a:chExt cx="77" cy="32"/>
              </a:xfrm>
            </p:grpSpPr>
            <p:sp>
              <p:nvSpPr>
                <p:cNvPr id="539" name="Arc 173"/>
                <p:cNvSpPr>
                  <a:spLocks/>
                </p:cNvSpPr>
                <p:nvPr/>
              </p:nvSpPr>
              <p:spPr bwMode="auto">
                <a:xfrm>
                  <a:off x="2638"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0" name="Arc 174"/>
                <p:cNvSpPr>
                  <a:spLocks/>
                </p:cNvSpPr>
                <p:nvPr/>
              </p:nvSpPr>
              <p:spPr bwMode="auto">
                <a:xfrm>
                  <a:off x="2600"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563" name="Group 175"/>
            <p:cNvGrpSpPr>
              <a:grpSpLocks/>
            </p:cNvGrpSpPr>
            <p:nvPr/>
          </p:nvGrpSpPr>
          <p:grpSpPr bwMode="auto">
            <a:xfrm>
              <a:off x="2500311" y="3933874"/>
              <a:ext cx="122238" cy="50800"/>
              <a:chOff x="518" y="1478"/>
              <a:chExt cx="77" cy="32"/>
            </a:xfrm>
          </p:grpSpPr>
          <p:sp>
            <p:nvSpPr>
              <p:cNvPr id="564" name="Arc 176"/>
              <p:cNvSpPr>
                <a:spLocks/>
              </p:cNvSpPr>
              <p:nvPr/>
            </p:nvSpPr>
            <p:spPr bwMode="auto">
              <a:xfrm>
                <a:off x="556" y="1478"/>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5" name="Arc 177"/>
              <p:cNvSpPr>
                <a:spLocks/>
              </p:cNvSpPr>
              <p:nvPr/>
            </p:nvSpPr>
            <p:spPr bwMode="auto">
              <a:xfrm>
                <a:off x="518" y="1478"/>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66" name="Group 178"/>
            <p:cNvGrpSpPr>
              <a:grpSpLocks/>
            </p:cNvGrpSpPr>
            <p:nvPr/>
          </p:nvGrpSpPr>
          <p:grpSpPr bwMode="auto">
            <a:xfrm>
              <a:off x="2620961" y="3878312"/>
              <a:ext cx="122238" cy="50800"/>
              <a:chOff x="594" y="1443"/>
              <a:chExt cx="77" cy="32"/>
            </a:xfrm>
          </p:grpSpPr>
          <p:sp>
            <p:nvSpPr>
              <p:cNvPr id="567" name="Arc 179"/>
              <p:cNvSpPr>
                <a:spLocks/>
              </p:cNvSpPr>
              <p:nvPr/>
            </p:nvSpPr>
            <p:spPr bwMode="auto">
              <a:xfrm>
                <a:off x="632" y="1443"/>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8" name="Arc 180"/>
              <p:cNvSpPr>
                <a:spLocks/>
              </p:cNvSpPr>
              <p:nvPr/>
            </p:nvSpPr>
            <p:spPr bwMode="auto">
              <a:xfrm>
                <a:off x="594" y="1443"/>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69" name="Group 181"/>
            <p:cNvGrpSpPr>
              <a:grpSpLocks/>
            </p:cNvGrpSpPr>
            <p:nvPr/>
          </p:nvGrpSpPr>
          <p:grpSpPr bwMode="auto">
            <a:xfrm>
              <a:off x="2733674" y="3929112"/>
              <a:ext cx="122237" cy="50800"/>
              <a:chOff x="665" y="1475"/>
              <a:chExt cx="77" cy="32"/>
            </a:xfrm>
          </p:grpSpPr>
          <p:sp>
            <p:nvSpPr>
              <p:cNvPr id="570" name="Arc 182"/>
              <p:cNvSpPr>
                <a:spLocks/>
              </p:cNvSpPr>
              <p:nvPr/>
            </p:nvSpPr>
            <p:spPr bwMode="auto">
              <a:xfrm>
                <a:off x="703" y="1475"/>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1" name="Arc 183"/>
              <p:cNvSpPr>
                <a:spLocks/>
              </p:cNvSpPr>
              <p:nvPr/>
            </p:nvSpPr>
            <p:spPr bwMode="auto">
              <a:xfrm>
                <a:off x="665" y="1475"/>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72" name="Group 184"/>
            <p:cNvGrpSpPr>
              <a:grpSpLocks/>
            </p:cNvGrpSpPr>
            <p:nvPr/>
          </p:nvGrpSpPr>
          <p:grpSpPr bwMode="auto">
            <a:xfrm>
              <a:off x="2854324" y="3873549"/>
              <a:ext cx="122237" cy="50800"/>
              <a:chOff x="741" y="1440"/>
              <a:chExt cx="77" cy="32"/>
            </a:xfrm>
          </p:grpSpPr>
          <p:sp>
            <p:nvSpPr>
              <p:cNvPr id="573" name="Arc 185"/>
              <p:cNvSpPr>
                <a:spLocks/>
              </p:cNvSpPr>
              <p:nvPr/>
            </p:nvSpPr>
            <p:spPr bwMode="auto">
              <a:xfrm>
                <a:off x="77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4" name="Arc 186"/>
              <p:cNvSpPr>
                <a:spLocks/>
              </p:cNvSpPr>
              <p:nvPr/>
            </p:nvSpPr>
            <p:spPr bwMode="auto">
              <a:xfrm>
                <a:off x="74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75" name="Group 187"/>
            <p:cNvGrpSpPr>
              <a:grpSpLocks/>
            </p:cNvGrpSpPr>
            <p:nvPr/>
          </p:nvGrpSpPr>
          <p:grpSpPr bwMode="auto">
            <a:xfrm>
              <a:off x="2967036" y="3924349"/>
              <a:ext cx="122238" cy="50800"/>
              <a:chOff x="812" y="1472"/>
              <a:chExt cx="77" cy="32"/>
            </a:xfrm>
          </p:grpSpPr>
          <p:sp>
            <p:nvSpPr>
              <p:cNvPr id="576" name="Arc 188"/>
              <p:cNvSpPr>
                <a:spLocks/>
              </p:cNvSpPr>
              <p:nvPr/>
            </p:nvSpPr>
            <p:spPr bwMode="auto">
              <a:xfrm>
                <a:off x="85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7" name="Arc 189"/>
              <p:cNvSpPr>
                <a:spLocks/>
              </p:cNvSpPr>
              <p:nvPr/>
            </p:nvSpPr>
            <p:spPr bwMode="auto">
              <a:xfrm>
                <a:off x="81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78" name="Group 190"/>
            <p:cNvGrpSpPr>
              <a:grpSpLocks/>
            </p:cNvGrpSpPr>
            <p:nvPr/>
          </p:nvGrpSpPr>
          <p:grpSpPr bwMode="auto">
            <a:xfrm>
              <a:off x="3092449" y="3873549"/>
              <a:ext cx="122237" cy="50800"/>
              <a:chOff x="891" y="1440"/>
              <a:chExt cx="77" cy="32"/>
            </a:xfrm>
          </p:grpSpPr>
          <p:sp>
            <p:nvSpPr>
              <p:cNvPr id="579" name="Arc 191"/>
              <p:cNvSpPr>
                <a:spLocks/>
              </p:cNvSpPr>
              <p:nvPr/>
            </p:nvSpPr>
            <p:spPr bwMode="auto">
              <a:xfrm>
                <a:off x="929" y="1440"/>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0" name="Arc 192"/>
              <p:cNvSpPr>
                <a:spLocks/>
              </p:cNvSpPr>
              <p:nvPr/>
            </p:nvSpPr>
            <p:spPr bwMode="auto">
              <a:xfrm>
                <a:off x="891" y="1440"/>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81" name="Group 193"/>
            <p:cNvGrpSpPr>
              <a:grpSpLocks/>
            </p:cNvGrpSpPr>
            <p:nvPr/>
          </p:nvGrpSpPr>
          <p:grpSpPr bwMode="auto">
            <a:xfrm>
              <a:off x="3205161" y="3924349"/>
              <a:ext cx="122238" cy="50800"/>
              <a:chOff x="962" y="1472"/>
              <a:chExt cx="77" cy="32"/>
            </a:xfrm>
          </p:grpSpPr>
          <p:sp>
            <p:nvSpPr>
              <p:cNvPr id="582" name="Arc 194"/>
              <p:cNvSpPr>
                <a:spLocks/>
              </p:cNvSpPr>
              <p:nvPr/>
            </p:nvSpPr>
            <p:spPr bwMode="auto">
              <a:xfrm>
                <a:off x="1000" y="1472"/>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3" name="Arc 195"/>
              <p:cNvSpPr>
                <a:spLocks/>
              </p:cNvSpPr>
              <p:nvPr/>
            </p:nvSpPr>
            <p:spPr bwMode="auto">
              <a:xfrm>
                <a:off x="962" y="1472"/>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84" name="Group 196"/>
            <p:cNvGrpSpPr>
              <a:grpSpLocks/>
            </p:cNvGrpSpPr>
            <p:nvPr/>
          </p:nvGrpSpPr>
          <p:grpSpPr bwMode="auto">
            <a:xfrm>
              <a:off x="3325811" y="3868787"/>
              <a:ext cx="122238" cy="50800"/>
              <a:chOff x="1038" y="1437"/>
              <a:chExt cx="77" cy="32"/>
            </a:xfrm>
          </p:grpSpPr>
          <p:sp>
            <p:nvSpPr>
              <p:cNvPr id="585" name="Arc 197"/>
              <p:cNvSpPr>
                <a:spLocks/>
              </p:cNvSpPr>
              <p:nvPr/>
            </p:nvSpPr>
            <p:spPr bwMode="auto">
              <a:xfrm>
                <a:off x="1076" y="1437"/>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6" name="Arc 198"/>
              <p:cNvSpPr>
                <a:spLocks/>
              </p:cNvSpPr>
              <p:nvPr/>
            </p:nvSpPr>
            <p:spPr bwMode="auto">
              <a:xfrm>
                <a:off x="1038" y="1437"/>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87" name="Group 199"/>
            <p:cNvGrpSpPr>
              <a:grpSpLocks/>
            </p:cNvGrpSpPr>
            <p:nvPr/>
          </p:nvGrpSpPr>
          <p:grpSpPr bwMode="auto">
            <a:xfrm>
              <a:off x="3438524" y="3919587"/>
              <a:ext cx="122237" cy="50800"/>
              <a:chOff x="1109" y="1469"/>
              <a:chExt cx="77" cy="32"/>
            </a:xfrm>
          </p:grpSpPr>
          <p:sp>
            <p:nvSpPr>
              <p:cNvPr id="588" name="Arc 200"/>
              <p:cNvSpPr>
                <a:spLocks/>
              </p:cNvSpPr>
              <p:nvPr/>
            </p:nvSpPr>
            <p:spPr bwMode="auto">
              <a:xfrm>
                <a:off x="1147" y="1469"/>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9" name="Arc 201"/>
              <p:cNvSpPr>
                <a:spLocks/>
              </p:cNvSpPr>
              <p:nvPr/>
            </p:nvSpPr>
            <p:spPr bwMode="auto">
              <a:xfrm>
                <a:off x="1109" y="1469"/>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90" name="Group 202"/>
            <p:cNvGrpSpPr>
              <a:grpSpLocks/>
            </p:cNvGrpSpPr>
            <p:nvPr/>
          </p:nvGrpSpPr>
          <p:grpSpPr bwMode="auto">
            <a:xfrm>
              <a:off x="3559174" y="3864024"/>
              <a:ext cx="122237" cy="50800"/>
              <a:chOff x="1185" y="1434"/>
              <a:chExt cx="77" cy="32"/>
            </a:xfrm>
          </p:grpSpPr>
          <p:sp>
            <p:nvSpPr>
              <p:cNvPr id="591" name="Arc 203"/>
              <p:cNvSpPr>
                <a:spLocks/>
              </p:cNvSpPr>
              <p:nvPr/>
            </p:nvSpPr>
            <p:spPr bwMode="auto">
              <a:xfrm>
                <a:off x="1223" y="1434"/>
                <a:ext cx="39" cy="3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2" name="Arc 204"/>
              <p:cNvSpPr>
                <a:spLocks/>
              </p:cNvSpPr>
              <p:nvPr/>
            </p:nvSpPr>
            <p:spPr bwMode="auto">
              <a:xfrm>
                <a:off x="1185" y="1434"/>
                <a:ext cx="39" cy="32"/>
              </a:xfrm>
              <a:custGeom>
                <a:avLst/>
                <a:gdLst>
                  <a:gd name="G0" fmla="+- 21600 0 0"/>
                  <a:gd name="G1" fmla="+- 21593 0 0"/>
                  <a:gd name="G2" fmla="+- 21600 0 0"/>
                  <a:gd name="T0" fmla="*/ 0 w 21600"/>
                  <a:gd name="T1" fmla="*/ 21593 h 21593"/>
                  <a:gd name="T2" fmla="*/ 21046 w 21600"/>
                  <a:gd name="T3" fmla="*/ 0 h 21593"/>
                  <a:gd name="T4" fmla="*/ 21600 w 21600"/>
                  <a:gd name="T5" fmla="*/ 21593 h 21593"/>
                </a:gdLst>
                <a:ahLst/>
                <a:cxnLst>
                  <a:cxn ang="0">
                    <a:pos x="T0" y="T1"/>
                  </a:cxn>
                  <a:cxn ang="0">
                    <a:pos x="T2" y="T3"/>
                  </a:cxn>
                  <a:cxn ang="0">
                    <a:pos x="T4" y="T5"/>
                  </a:cxn>
                </a:cxnLst>
                <a:rect l="0" t="0" r="r" b="b"/>
                <a:pathLst>
                  <a:path w="21600" h="21593" fill="none" extrusionOk="0">
                    <a:moveTo>
                      <a:pt x="0" y="21593"/>
                    </a:moveTo>
                    <a:cubicBezTo>
                      <a:pt x="0" y="9879"/>
                      <a:pt x="9336" y="300"/>
                      <a:pt x="21046" y="0"/>
                    </a:cubicBezTo>
                  </a:path>
                  <a:path w="21600" h="21593" stroke="0" extrusionOk="0">
                    <a:moveTo>
                      <a:pt x="0" y="21593"/>
                    </a:moveTo>
                    <a:cubicBezTo>
                      <a:pt x="0" y="9879"/>
                      <a:pt x="9336" y="300"/>
                      <a:pt x="21046" y="0"/>
                    </a:cubicBezTo>
                    <a:lnTo>
                      <a:pt x="21600" y="21593"/>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93" name="Group 205"/>
            <p:cNvGrpSpPr>
              <a:grpSpLocks/>
            </p:cNvGrpSpPr>
            <p:nvPr/>
          </p:nvGrpSpPr>
          <p:grpSpPr bwMode="auto">
            <a:xfrm>
              <a:off x="3671886" y="3914824"/>
              <a:ext cx="122238" cy="50800"/>
              <a:chOff x="1256" y="1466"/>
              <a:chExt cx="77" cy="32"/>
            </a:xfrm>
          </p:grpSpPr>
          <p:sp>
            <p:nvSpPr>
              <p:cNvPr id="594" name="Arc 206"/>
              <p:cNvSpPr>
                <a:spLocks/>
              </p:cNvSpPr>
              <p:nvPr/>
            </p:nvSpPr>
            <p:spPr bwMode="auto">
              <a:xfrm>
                <a:off x="1294" y="1466"/>
                <a:ext cx="39" cy="32"/>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5" name="Arc 207"/>
              <p:cNvSpPr>
                <a:spLocks/>
              </p:cNvSpPr>
              <p:nvPr/>
            </p:nvSpPr>
            <p:spPr bwMode="auto">
              <a:xfrm>
                <a:off x="1256" y="1466"/>
                <a:ext cx="39" cy="3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8575" cap="rnd">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96" name="Rectangle 208"/>
            <p:cNvSpPr>
              <a:spLocks noChangeArrowheads="1"/>
            </p:cNvSpPr>
            <p:nvPr/>
          </p:nvSpPr>
          <p:spPr bwMode="auto">
            <a:xfrm>
              <a:off x="8926511" y="3570337"/>
              <a:ext cx="17764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fr-FR" sz="2400" b="1" i="1">
                  <a:effectLst>
                    <a:outerShdw blurRad="38100" dist="38100" dir="2700000" algn="tl">
                      <a:srgbClr val="000000"/>
                    </a:outerShdw>
                  </a:effectLst>
                  <a:latin typeface="Arial" panose="020B0604020202020204" pitchFamily="34" charset="0"/>
                </a:rPr>
                <a:t>Image </a:t>
              </a:r>
              <a:br>
                <a:rPr lang="en-US" altLang="fr-FR" sz="2400" b="1" i="1">
                  <a:effectLst>
                    <a:outerShdw blurRad="38100" dist="38100" dir="2700000" algn="tl">
                      <a:srgbClr val="000000"/>
                    </a:outerShdw>
                  </a:effectLst>
                  <a:latin typeface="Arial" panose="020B0604020202020204" pitchFamily="34" charset="0"/>
                </a:rPr>
              </a:br>
              <a:r>
                <a:rPr lang="en-US" altLang="fr-FR" sz="2400" b="1" i="1">
                  <a:effectLst>
                    <a:outerShdw blurRad="38100" dist="38100" dir="2700000" algn="tl">
                      <a:srgbClr val="000000"/>
                    </a:outerShdw>
                  </a:effectLst>
                  <a:latin typeface="Arial" panose="020B0604020202020204" pitchFamily="34" charset="0"/>
                </a:rPr>
                <a:t>Numérique</a:t>
              </a:r>
            </a:p>
          </p:txBody>
        </p:sp>
        <p:sp>
          <p:nvSpPr>
            <p:cNvPr id="597" name="Oval 209"/>
            <p:cNvSpPr>
              <a:spLocks noChangeArrowheads="1"/>
            </p:cNvSpPr>
            <p:nvPr/>
          </p:nvSpPr>
          <p:spPr bwMode="auto">
            <a:xfrm>
              <a:off x="1846261" y="3643362"/>
              <a:ext cx="549275" cy="549275"/>
            </a:xfrm>
            <a:prstGeom prst="ellipse">
              <a:avLst/>
            </a:prstGeom>
            <a:solidFill>
              <a:srgbClr val="FF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chemeClr val="bg1"/>
                  </a:solidFill>
                  <a:effectLst>
                    <a:outerShdw blurRad="38100" dist="38100" dir="2700000" algn="tl">
                      <a:srgbClr val="000000"/>
                    </a:outerShdw>
                  </a:effectLst>
                  <a:latin typeface="Arial" panose="020B0604020202020204" pitchFamily="34" charset="0"/>
                </a:rPr>
                <a:t>Tube</a:t>
              </a:r>
              <a:endParaRPr lang="en-US" altLang="fr-FR" sz="1200" b="1">
                <a:solidFill>
                  <a:schemeClr val="bg1"/>
                </a:solidFill>
                <a:effectLst>
                  <a:outerShdw blurRad="38100" dist="38100" dir="2700000" algn="tl">
                    <a:srgbClr val="000000"/>
                  </a:outerShdw>
                </a:effectLst>
                <a:latin typeface="Arial" panose="020B0604020202020204" pitchFamily="34" charset="0"/>
              </a:endParaRPr>
            </a:p>
          </p:txBody>
        </p:sp>
        <p:sp>
          <p:nvSpPr>
            <p:cNvPr id="598" name="Rectangle 210"/>
            <p:cNvSpPr>
              <a:spLocks noChangeArrowheads="1"/>
            </p:cNvSpPr>
            <p:nvPr/>
          </p:nvSpPr>
          <p:spPr bwMode="auto">
            <a:xfrm>
              <a:off x="4483099" y="3535412"/>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600" b="1">
                  <a:solidFill>
                    <a:srgbClr val="FF0000"/>
                  </a:solidFill>
                  <a:effectLst>
                    <a:outerShdw blurRad="38100" dist="38100" dir="2700000" algn="tl">
                      <a:srgbClr val="000000"/>
                    </a:outerShdw>
                  </a:effectLst>
                  <a:latin typeface="Arial" panose="020B0604020202020204" pitchFamily="34" charset="0"/>
                </a:rPr>
                <a:t>Rayons X</a:t>
              </a:r>
            </a:p>
          </p:txBody>
        </p:sp>
      </p:grpSp>
    </p:spTree>
    <p:extLst>
      <p:ext uri="{BB962C8B-B14F-4D97-AF65-F5344CB8AC3E}">
        <p14:creationId xmlns:p14="http://schemas.microsoft.com/office/powerpoint/2010/main" val="318636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a:t>
            </a:r>
          </a:p>
        </p:txBody>
      </p:sp>
      <p:sp>
        <p:nvSpPr>
          <p:cNvPr id="3" name="Espace réservé du contenu 2"/>
          <p:cNvSpPr>
            <a:spLocks noGrp="1"/>
          </p:cNvSpPr>
          <p:nvPr>
            <p:ph idx="1"/>
          </p:nvPr>
        </p:nvSpPr>
        <p:spPr/>
        <p:txBody>
          <a:bodyPr>
            <a:normAutofit/>
          </a:bodyPr>
          <a:lstStyle/>
          <a:p>
            <a:pPr algn="just"/>
            <a:r>
              <a:rPr lang="fr-FR" dirty="0"/>
              <a:t>Avantage des </a:t>
            </a:r>
            <a:r>
              <a:rPr lang="fr-FR" dirty="0" err="1"/>
              <a:t>ERLMs</a:t>
            </a:r>
            <a:r>
              <a:rPr lang="fr-FR" dirty="0"/>
              <a:t> et capteurs plans (DR : Direct </a:t>
            </a:r>
            <a:r>
              <a:rPr lang="fr-FR" dirty="0" err="1"/>
              <a:t>Radiography</a:t>
            </a:r>
            <a:r>
              <a:rPr lang="fr-FR" dirty="0"/>
              <a:t>) par rapport aux films argentiques</a:t>
            </a:r>
          </a:p>
          <a:p>
            <a:pPr lvl="1" algn="just"/>
            <a:r>
              <a:rPr lang="fr-FR" dirty="0"/>
              <a:t>Meilleurs rapport qualité image/dose</a:t>
            </a:r>
          </a:p>
          <a:p>
            <a:pPr lvl="1" algn="just"/>
            <a:r>
              <a:rPr lang="fr-FR" dirty="0"/>
              <a:t>Acquisition immédiate en salle permettant de rester au contact du patient</a:t>
            </a:r>
          </a:p>
          <a:p>
            <a:pPr lvl="1" algn="just"/>
            <a:r>
              <a:rPr lang="fr-FR" dirty="0"/>
              <a:t>Post-traitement de l’image avec modification du fenêtrage, zoom, inversion de contrastes &amp; logiciels d’aide au diagnostic</a:t>
            </a:r>
          </a:p>
          <a:p>
            <a:pPr lvl="1" algn="just"/>
            <a:r>
              <a:rPr lang="fr-FR" dirty="0"/>
              <a:t>Réduction des consommations de films (moins de clichés ratés)</a:t>
            </a:r>
          </a:p>
          <a:p>
            <a:pPr lvl="1" algn="just"/>
            <a:r>
              <a:rPr lang="fr-FR" dirty="0"/>
              <a:t>Possibilité d’archivages numériques (gain de place)</a:t>
            </a:r>
          </a:p>
          <a:p>
            <a:pPr lvl="1" algn="just"/>
            <a:r>
              <a:rPr lang="fr-FR" dirty="0"/>
              <a:t>Possibilité de communication des clichés via réseau information ou sur support numérique. Facilite la duplication de l’information</a:t>
            </a:r>
          </a:p>
        </p:txBody>
      </p:sp>
    </p:spTree>
    <p:extLst>
      <p:ext uri="{BB962C8B-B14F-4D97-AF65-F5344CB8AC3E}">
        <p14:creationId xmlns:p14="http://schemas.microsoft.com/office/powerpoint/2010/main" val="335963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a:t>
            </a:r>
          </a:p>
        </p:txBody>
      </p:sp>
      <p:sp>
        <p:nvSpPr>
          <p:cNvPr id="3" name="Espace réservé du contenu 2"/>
          <p:cNvSpPr>
            <a:spLocks noGrp="1"/>
          </p:cNvSpPr>
          <p:nvPr>
            <p:ph idx="1"/>
          </p:nvPr>
        </p:nvSpPr>
        <p:spPr/>
        <p:txBody>
          <a:bodyPr>
            <a:normAutofit/>
          </a:bodyPr>
          <a:lstStyle/>
          <a:p>
            <a:pPr algn="just"/>
            <a:r>
              <a:rPr lang="fr-FR" dirty="0"/>
              <a:t>Il existe 2 types de capteurs plans</a:t>
            </a:r>
          </a:p>
          <a:p>
            <a:pPr lvl="1" algn="just"/>
            <a:r>
              <a:rPr lang="fr-FR" dirty="0"/>
              <a:t>Conversion directe :</a:t>
            </a:r>
          </a:p>
          <a:p>
            <a:pPr lvl="2" algn="just"/>
            <a:r>
              <a:rPr lang="fr-FR" dirty="0"/>
              <a:t>Les photons X sont convertis en signaux électriques par une plaque de sélénium amorphe</a:t>
            </a:r>
          </a:p>
          <a:p>
            <a:pPr lvl="1" algn="just"/>
            <a:r>
              <a:rPr lang="fr-FR" dirty="0"/>
              <a:t>Conversion indirecte :</a:t>
            </a:r>
          </a:p>
          <a:p>
            <a:pPr lvl="2" algn="just"/>
            <a:r>
              <a:rPr lang="fr-FR" dirty="0"/>
              <a:t>Les photons X sont d’abord convertis en photons lumineux puis en signal électrique par l’intermédiaire d’un scintillateur couplé à une couche de silicium amorphe déposée sur une matrice de TFT (</a:t>
            </a:r>
            <a:r>
              <a:rPr lang="fr-FR" dirty="0" err="1"/>
              <a:t>Thin</a:t>
            </a:r>
            <a:r>
              <a:rPr lang="fr-FR" dirty="0"/>
              <a:t> Film Transistor)</a:t>
            </a:r>
          </a:p>
          <a:p>
            <a:pPr lvl="2" algn="just"/>
            <a:r>
              <a:rPr lang="fr-FR" dirty="0"/>
              <a:t>Ou a base de CCD</a:t>
            </a:r>
          </a:p>
          <a:p>
            <a:pPr lvl="1" algn="just"/>
            <a:r>
              <a:rPr lang="fr-FR" dirty="0"/>
              <a:t>L’orientation conversion directe ou indirecte est un choix technologique du fabricant.</a:t>
            </a:r>
          </a:p>
        </p:txBody>
      </p:sp>
    </p:spTree>
    <p:extLst>
      <p:ext uri="{BB962C8B-B14F-4D97-AF65-F5344CB8AC3E}">
        <p14:creationId xmlns:p14="http://schemas.microsoft.com/office/powerpoint/2010/main" val="109846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pic>
        <p:nvPicPr>
          <p:cNvPr id="4100" name="Picture 4" descr="https://upload.wikimedia.org/wikipedia/commons/4/4a/Crookes_tube-in_use-lateral_view-standing_cross_prPNr%C2%B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2417" y="1988840"/>
            <a:ext cx="5856651" cy="439248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ube de Crook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414" y="1988840"/>
            <a:ext cx="5852990"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49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a:t>
            </a:r>
          </a:p>
        </p:txBody>
      </p:sp>
      <p:pic>
        <p:nvPicPr>
          <p:cNvPr id="4" name="Picture 5" descr="capteur kodak d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753420" y="1752600"/>
            <a:ext cx="6681986" cy="48691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8207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 – Conversion Directe</a:t>
            </a:r>
          </a:p>
        </p:txBody>
      </p:sp>
      <p:sp>
        <p:nvSpPr>
          <p:cNvPr id="3" name="Espace réservé du contenu 2"/>
          <p:cNvSpPr>
            <a:spLocks noGrp="1"/>
          </p:cNvSpPr>
          <p:nvPr>
            <p:ph idx="1"/>
          </p:nvPr>
        </p:nvSpPr>
        <p:spPr/>
        <p:txBody>
          <a:bodyPr>
            <a:normAutofit/>
          </a:bodyPr>
          <a:lstStyle/>
          <a:p>
            <a:pPr algn="just"/>
            <a:r>
              <a:rPr lang="fr-FR" dirty="0"/>
              <a:t>Composé d’un semi conducteur : Sélénium amorphe</a:t>
            </a:r>
          </a:p>
          <a:p>
            <a:pPr algn="just"/>
            <a:r>
              <a:rPr lang="fr-FR" dirty="0"/>
              <a:t>A la propriété de transformer l’énergie des photons X en charge électrique : Effet photo-électrique</a:t>
            </a:r>
          </a:p>
          <a:p>
            <a:pPr algn="just"/>
            <a:r>
              <a:rPr lang="fr-FR" dirty="0"/>
              <a:t>Effet expliqué par la propriété corpusculaire des rayons X</a:t>
            </a:r>
          </a:p>
          <a:p>
            <a:pPr algn="just"/>
            <a:r>
              <a:rPr lang="fr-FR" dirty="0"/>
              <a:t>Photon X qui « percute » le nuage électronique d’un atome, arrachant l’électron de son orbite</a:t>
            </a:r>
          </a:p>
        </p:txBody>
      </p:sp>
    </p:spTree>
    <p:extLst>
      <p:ext uri="{BB962C8B-B14F-4D97-AF65-F5344CB8AC3E}">
        <p14:creationId xmlns:p14="http://schemas.microsoft.com/office/powerpoint/2010/main" val="311904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 – Conversion Directe</a:t>
            </a:r>
          </a:p>
        </p:txBody>
      </p:sp>
      <p:sp>
        <p:nvSpPr>
          <p:cNvPr id="3" name="Espace réservé du contenu 2"/>
          <p:cNvSpPr>
            <a:spLocks noGrp="1"/>
          </p:cNvSpPr>
          <p:nvPr>
            <p:ph idx="1"/>
          </p:nvPr>
        </p:nvSpPr>
        <p:spPr/>
        <p:txBody>
          <a:bodyPr>
            <a:normAutofit/>
          </a:bodyPr>
          <a:lstStyle/>
          <a:p>
            <a:r>
              <a:rPr lang="fr-FR" dirty="0"/>
              <a:t>Principe de fonctionnement</a:t>
            </a:r>
          </a:p>
        </p:txBody>
      </p:sp>
      <p:sp>
        <p:nvSpPr>
          <p:cNvPr id="121" name="Text Box 5"/>
          <p:cNvSpPr txBox="1">
            <a:spLocks noChangeArrowheads="1"/>
          </p:cNvSpPr>
          <p:nvPr/>
        </p:nvSpPr>
        <p:spPr bwMode="auto">
          <a:xfrm>
            <a:off x="1918605" y="6132216"/>
            <a:ext cx="8496287" cy="337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1600" b="1" dirty="0">
                <a:solidFill>
                  <a:srgbClr val="FFFF00"/>
                </a:solidFill>
                <a:effectLst>
                  <a:outerShdw blurRad="38100" dist="38100" dir="2700000" algn="tl">
                    <a:srgbClr val="000000"/>
                  </a:outerShdw>
                </a:effectLst>
                <a:latin typeface="Calibri" panose="020F0502020204030204" pitchFamily="34" charset="0"/>
              </a:rPr>
              <a:t>(</a:t>
            </a:r>
            <a:r>
              <a:rPr lang="fr-FR" altLang="fr-FR" sz="1200" b="1" dirty="0">
                <a:solidFill>
                  <a:srgbClr val="FFFF00"/>
                </a:solidFill>
                <a:effectLst>
                  <a:outerShdw blurRad="38100" dist="38100" dir="2700000" algn="tl">
                    <a:srgbClr val="000000"/>
                  </a:outerShdw>
                </a:effectLst>
                <a:latin typeface="Calibri" panose="020F0502020204030204" pitchFamily="34" charset="0"/>
              </a:rPr>
              <a:t>Schéma de fonctionnement du capteur </a:t>
            </a:r>
            <a:r>
              <a:rPr lang="fr-FR" altLang="fr-FR" sz="1200" b="1" dirty="0" err="1">
                <a:solidFill>
                  <a:srgbClr val="FFFF00"/>
                </a:solidFill>
                <a:effectLst>
                  <a:outerShdw blurRad="38100" dist="38100" dir="2700000" algn="tl">
                    <a:srgbClr val="000000"/>
                  </a:outerShdw>
                </a:effectLst>
                <a:latin typeface="Calibri" panose="020F0502020204030204" pitchFamily="34" charset="0"/>
              </a:rPr>
              <a:t>DirectView</a:t>
            </a:r>
            <a:r>
              <a:rPr lang="fr-FR" altLang="fr-FR" sz="1600" b="1" dirty="0">
                <a:solidFill>
                  <a:srgbClr val="FFFF00"/>
                </a:solidFill>
                <a:effectLst>
                  <a:outerShdw blurRad="38100" dist="38100" dir="2700000" algn="tl">
                    <a:srgbClr val="000000"/>
                  </a:outerShdw>
                </a:effectLst>
                <a:latin typeface="Calibri" panose="020F0502020204030204" pitchFamily="34" charset="0"/>
              </a:rPr>
              <a:t> : source KODAK)</a:t>
            </a:r>
          </a:p>
        </p:txBody>
      </p:sp>
      <p:sp>
        <p:nvSpPr>
          <p:cNvPr id="122" name="Rectangle 6"/>
          <p:cNvSpPr>
            <a:spLocks noChangeArrowheads="1"/>
          </p:cNvSpPr>
          <p:nvPr/>
        </p:nvSpPr>
        <p:spPr bwMode="auto">
          <a:xfrm>
            <a:off x="3101793" y="6487607"/>
            <a:ext cx="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endParaRPr lang="fr-FR" altLang="fr-FR" sz="1200" b="1">
              <a:solidFill>
                <a:srgbClr val="000000"/>
              </a:solidFill>
              <a:effectLst/>
              <a:latin typeface="Calibri" panose="020F0502020204030204" pitchFamily="34" charset="0"/>
            </a:endParaRPr>
          </a:p>
        </p:txBody>
      </p:sp>
      <p:sp>
        <p:nvSpPr>
          <p:cNvPr id="123" name="Freeform 7"/>
          <p:cNvSpPr>
            <a:spLocks/>
          </p:cNvSpPr>
          <p:nvPr/>
        </p:nvSpPr>
        <p:spPr bwMode="auto">
          <a:xfrm>
            <a:off x="4718447" y="4497597"/>
            <a:ext cx="3912675" cy="1272271"/>
          </a:xfrm>
          <a:custGeom>
            <a:avLst/>
            <a:gdLst>
              <a:gd name="T0" fmla="*/ 18 w 1178"/>
              <a:gd name="T1" fmla="*/ 0 h 409"/>
              <a:gd name="T2" fmla="*/ 12 w 1178"/>
              <a:gd name="T3" fmla="*/ 12 h 409"/>
              <a:gd name="T4" fmla="*/ 12 w 1178"/>
              <a:gd name="T5" fmla="*/ 24 h 409"/>
              <a:gd name="T6" fmla="*/ 6 w 1178"/>
              <a:gd name="T7" fmla="*/ 36 h 409"/>
              <a:gd name="T8" fmla="*/ 12 w 1178"/>
              <a:gd name="T9" fmla="*/ 66 h 409"/>
              <a:gd name="T10" fmla="*/ 18 w 1178"/>
              <a:gd name="T11" fmla="*/ 108 h 409"/>
              <a:gd name="T12" fmla="*/ 30 w 1178"/>
              <a:gd name="T13" fmla="*/ 151 h 409"/>
              <a:gd name="T14" fmla="*/ 30 w 1178"/>
              <a:gd name="T15" fmla="*/ 187 h 409"/>
              <a:gd name="T16" fmla="*/ 18 w 1178"/>
              <a:gd name="T17" fmla="*/ 223 h 409"/>
              <a:gd name="T18" fmla="*/ 6 w 1178"/>
              <a:gd name="T19" fmla="*/ 271 h 409"/>
              <a:gd name="T20" fmla="*/ 0 w 1178"/>
              <a:gd name="T21" fmla="*/ 313 h 409"/>
              <a:gd name="T22" fmla="*/ 6 w 1178"/>
              <a:gd name="T23" fmla="*/ 343 h 409"/>
              <a:gd name="T24" fmla="*/ 18 w 1178"/>
              <a:gd name="T25" fmla="*/ 361 h 409"/>
              <a:gd name="T26" fmla="*/ 24 w 1178"/>
              <a:gd name="T27" fmla="*/ 385 h 409"/>
              <a:gd name="T28" fmla="*/ 24 w 1178"/>
              <a:gd name="T29" fmla="*/ 409 h 409"/>
              <a:gd name="T30" fmla="*/ 1141 w 1178"/>
              <a:gd name="T31" fmla="*/ 403 h 409"/>
              <a:gd name="T32" fmla="*/ 1141 w 1178"/>
              <a:gd name="T33" fmla="*/ 397 h 409"/>
              <a:gd name="T34" fmla="*/ 1148 w 1178"/>
              <a:gd name="T35" fmla="*/ 385 h 409"/>
              <a:gd name="T36" fmla="*/ 1148 w 1178"/>
              <a:gd name="T37" fmla="*/ 379 h 409"/>
              <a:gd name="T38" fmla="*/ 1154 w 1178"/>
              <a:gd name="T39" fmla="*/ 355 h 409"/>
              <a:gd name="T40" fmla="*/ 1154 w 1178"/>
              <a:gd name="T41" fmla="*/ 337 h 409"/>
              <a:gd name="T42" fmla="*/ 1148 w 1178"/>
              <a:gd name="T43" fmla="*/ 313 h 409"/>
              <a:gd name="T44" fmla="*/ 1141 w 1178"/>
              <a:gd name="T45" fmla="*/ 295 h 409"/>
              <a:gd name="T46" fmla="*/ 1135 w 1178"/>
              <a:gd name="T47" fmla="*/ 271 h 409"/>
              <a:gd name="T48" fmla="*/ 1148 w 1178"/>
              <a:gd name="T49" fmla="*/ 247 h 409"/>
              <a:gd name="T50" fmla="*/ 1160 w 1178"/>
              <a:gd name="T51" fmla="*/ 217 h 409"/>
              <a:gd name="T52" fmla="*/ 1160 w 1178"/>
              <a:gd name="T53" fmla="*/ 193 h 409"/>
              <a:gd name="T54" fmla="*/ 1160 w 1178"/>
              <a:gd name="T55" fmla="*/ 169 h 409"/>
              <a:gd name="T56" fmla="*/ 1160 w 1178"/>
              <a:gd name="T57" fmla="*/ 139 h 409"/>
              <a:gd name="T58" fmla="*/ 1166 w 1178"/>
              <a:gd name="T59" fmla="*/ 96 h 409"/>
              <a:gd name="T60" fmla="*/ 1172 w 1178"/>
              <a:gd name="T61" fmla="*/ 54 h 409"/>
              <a:gd name="T62" fmla="*/ 1178 w 1178"/>
              <a:gd name="T63" fmla="*/ 24 h 409"/>
              <a:gd name="T64" fmla="*/ 1178 w 1178"/>
              <a:gd name="T65" fmla="*/ 18 h 409"/>
              <a:gd name="T66" fmla="*/ 1178 w 1178"/>
              <a:gd name="T67" fmla="*/ 6 h 409"/>
              <a:gd name="T68" fmla="*/ 1178 w 1178"/>
              <a:gd name="T69" fmla="*/ 0 h 409"/>
              <a:gd name="T70" fmla="*/ 18 w 1178"/>
              <a:gd name="T71"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8" h="409">
                <a:moveTo>
                  <a:pt x="18" y="0"/>
                </a:moveTo>
                <a:lnTo>
                  <a:pt x="12" y="12"/>
                </a:lnTo>
                <a:lnTo>
                  <a:pt x="12" y="24"/>
                </a:lnTo>
                <a:lnTo>
                  <a:pt x="6" y="36"/>
                </a:lnTo>
                <a:lnTo>
                  <a:pt x="12" y="66"/>
                </a:lnTo>
                <a:lnTo>
                  <a:pt x="18" y="108"/>
                </a:lnTo>
                <a:lnTo>
                  <a:pt x="30" y="151"/>
                </a:lnTo>
                <a:lnTo>
                  <a:pt x="30" y="187"/>
                </a:lnTo>
                <a:lnTo>
                  <a:pt x="18" y="223"/>
                </a:lnTo>
                <a:lnTo>
                  <a:pt x="6" y="271"/>
                </a:lnTo>
                <a:lnTo>
                  <a:pt x="0" y="313"/>
                </a:lnTo>
                <a:lnTo>
                  <a:pt x="6" y="343"/>
                </a:lnTo>
                <a:lnTo>
                  <a:pt x="18" y="361"/>
                </a:lnTo>
                <a:lnTo>
                  <a:pt x="24" y="385"/>
                </a:lnTo>
                <a:lnTo>
                  <a:pt x="24" y="409"/>
                </a:lnTo>
                <a:lnTo>
                  <a:pt x="1141" y="403"/>
                </a:lnTo>
                <a:lnTo>
                  <a:pt x="1141" y="397"/>
                </a:lnTo>
                <a:lnTo>
                  <a:pt x="1148" y="385"/>
                </a:lnTo>
                <a:lnTo>
                  <a:pt x="1148" y="379"/>
                </a:lnTo>
                <a:lnTo>
                  <a:pt x="1154" y="355"/>
                </a:lnTo>
                <a:lnTo>
                  <a:pt x="1154" y="337"/>
                </a:lnTo>
                <a:lnTo>
                  <a:pt x="1148" y="313"/>
                </a:lnTo>
                <a:lnTo>
                  <a:pt x="1141" y="295"/>
                </a:lnTo>
                <a:lnTo>
                  <a:pt x="1135" y="271"/>
                </a:lnTo>
                <a:lnTo>
                  <a:pt x="1148" y="247"/>
                </a:lnTo>
                <a:lnTo>
                  <a:pt x="1160" y="217"/>
                </a:lnTo>
                <a:lnTo>
                  <a:pt x="1160" y="193"/>
                </a:lnTo>
                <a:lnTo>
                  <a:pt x="1160" y="169"/>
                </a:lnTo>
                <a:lnTo>
                  <a:pt x="1160" y="139"/>
                </a:lnTo>
                <a:lnTo>
                  <a:pt x="1166" y="96"/>
                </a:lnTo>
                <a:lnTo>
                  <a:pt x="1172" y="54"/>
                </a:lnTo>
                <a:lnTo>
                  <a:pt x="1178" y="24"/>
                </a:lnTo>
                <a:lnTo>
                  <a:pt x="1178" y="18"/>
                </a:lnTo>
                <a:lnTo>
                  <a:pt x="1178" y="6"/>
                </a:lnTo>
                <a:lnTo>
                  <a:pt x="1178" y="0"/>
                </a:lnTo>
                <a:lnTo>
                  <a:pt x="18" y="0"/>
                </a:lnTo>
                <a:close/>
              </a:path>
            </a:pathLst>
          </a:custGeom>
          <a:solidFill>
            <a:srgbClr val="A5D6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24" name="Freeform 8"/>
          <p:cNvSpPr>
            <a:spLocks/>
          </p:cNvSpPr>
          <p:nvPr/>
        </p:nvSpPr>
        <p:spPr bwMode="auto">
          <a:xfrm>
            <a:off x="4758906" y="5751322"/>
            <a:ext cx="3792985" cy="205863"/>
          </a:xfrm>
          <a:custGeom>
            <a:avLst/>
            <a:gdLst>
              <a:gd name="T0" fmla="*/ 1123 w 1142"/>
              <a:gd name="T1" fmla="*/ 0 h 66"/>
              <a:gd name="T2" fmla="*/ 1123 w 1142"/>
              <a:gd name="T3" fmla="*/ 6 h 66"/>
              <a:gd name="T4" fmla="*/ 1123 w 1142"/>
              <a:gd name="T5" fmla="*/ 12 h 66"/>
              <a:gd name="T6" fmla="*/ 1129 w 1142"/>
              <a:gd name="T7" fmla="*/ 18 h 66"/>
              <a:gd name="T8" fmla="*/ 1142 w 1142"/>
              <a:gd name="T9" fmla="*/ 36 h 66"/>
              <a:gd name="T10" fmla="*/ 1142 w 1142"/>
              <a:gd name="T11" fmla="*/ 48 h 66"/>
              <a:gd name="T12" fmla="*/ 1142 w 1142"/>
              <a:gd name="T13" fmla="*/ 66 h 66"/>
              <a:gd name="T14" fmla="*/ 6 w 1142"/>
              <a:gd name="T15" fmla="*/ 66 h 66"/>
              <a:gd name="T16" fmla="*/ 6 w 1142"/>
              <a:gd name="T17" fmla="*/ 54 h 66"/>
              <a:gd name="T18" fmla="*/ 0 w 1142"/>
              <a:gd name="T19" fmla="*/ 30 h 66"/>
              <a:gd name="T20" fmla="*/ 6 w 1142"/>
              <a:gd name="T21" fmla="*/ 18 h 66"/>
              <a:gd name="T22" fmla="*/ 6 w 1142"/>
              <a:gd name="T23" fmla="*/ 12 h 66"/>
              <a:gd name="T24" fmla="*/ 12 w 1142"/>
              <a:gd name="T25" fmla="*/ 6 h 66"/>
              <a:gd name="T26" fmla="*/ 12 w 1142"/>
              <a:gd name="T27" fmla="*/ 6 h 66"/>
              <a:gd name="T28" fmla="*/ 1123 w 1142"/>
              <a:gd name="T2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2" h="66">
                <a:moveTo>
                  <a:pt x="1123" y="0"/>
                </a:moveTo>
                <a:lnTo>
                  <a:pt x="1123" y="6"/>
                </a:lnTo>
                <a:lnTo>
                  <a:pt x="1123" y="12"/>
                </a:lnTo>
                <a:lnTo>
                  <a:pt x="1129" y="18"/>
                </a:lnTo>
                <a:lnTo>
                  <a:pt x="1142" y="36"/>
                </a:lnTo>
                <a:lnTo>
                  <a:pt x="1142" y="48"/>
                </a:lnTo>
                <a:lnTo>
                  <a:pt x="1142" y="66"/>
                </a:lnTo>
                <a:lnTo>
                  <a:pt x="6" y="66"/>
                </a:lnTo>
                <a:lnTo>
                  <a:pt x="6" y="54"/>
                </a:lnTo>
                <a:lnTo>
                  <a:pt x="0" y="30"/>
                </a:lnTo>
                <a:lnTo>
                  <a:pt x="6" y="18"/>
                </a:lnTo>
                <a:lnTo>
                  <a:pt x="6" y="12"/>
                </a:lnTo>
                <a:lnTo>
                  <a:pt x="12" y="6"/>
                </a:lnTo>
                <a:lnTo>
                  <a:pt x="12" y="6"/>
                </a:lnTo>
                <a:lnTo>
                  <a:pt x="1123" y="0"/>
                </a:lnTo>
                <a:close/>
              </a:path>
            </a:pathLst>
          </a:custGeom>
          <a:solidFill>
            <a:srgbClr val="A5D6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25" name="Freeform 9"/>
          <p:cNvSpPr>
            <a:spLocks/>
          </p:cNvSpPr>
          <p:nvPr/>
        </p:nvSpPr>
        <p:spPr bwMode="auto">
          <a:xfrm>
            <a:off x="4779135" y="3357005"/>
            <a:ext cx="3851987" cy="1140593"/>
          </a:xfrm>
          <a:custGeom>
            <a:avLst/>
            <a:gdLst>
              <a:gd name="T0" fmla="*/ 0 w 1160"/>
              <a:gd name="T1" fmla="*/ 366 h 366"/>
              <a:gd name="T2" fmla="*/ 6 w 1160"/>
              <a:gd name="T3" fmla="*/ 342 h 366"/>
              <a:gd name="T4" fmla="*/ 18 w 1160"/>
              <a:gd name="T5" fmla="*/ 318 h 366"/>
              <a:gd name="T6" fmla="*/ 24 w 1160"/>
              <a:gd name="T7" fmla="*/ 300 h 366"/>
              <a:gd name="T8" fmla="*/ 24 w 1160"/>
              <a:gd name="T9" fmla="*/ 258 h 366"/>
              <a:gd name="T10" fmla="*/ 12 w 1160"/>
              <a:gd name="T11" fmla="*/ 204 h 366"/>
              <a:gd name="T12" fmla="*/ 12 w 1160"/>
              <a:gd name="T13" fmla="*/ 174 h 366"/>
              <a:gd name="T14" fmla="*/ 24 w 1160"/>
              <a:gd name="T15" fmla="*/ 162 h 366"/>
              <a:gd name="T16" fmla="*/ 30 w 1160"/>
              <a:gd name="T17" fmla="*/ 144 h 366"/>
              <a:gd name="T18" fmla="*/ 24 w 1160"/>
              <a:gd name="T19" fmla="*/ 114 h 366"/>
              <a:gd name="T20" fmla="*/ 18 w 1160"/>
              <a:gd name="T21" fmla="*/ 84 h 366"/>
              <a:gd name="T22" fmla="*/ 12 w 1160"/>
              <a:gd name="T23" fmla="*/ 66 h 366"/>
              <a:gd name="T24" fmla="*/ 12 w 1160"/>
              <a:gd name="T25" fmla="*/ 66 h 366"/>
              <a:gd name="T26" fmla="*/ 18 w 1160"/>
              <a:gd name="T27" fmla="*/ 60 h 366"/>
              <a:gd name="T28" fmla="*/ 18 w 1160"/>
              <a:gd name="T29" fmla="*/ 48 h 366"/>
              <a:gd name="T30" fmla="*/ 18 w 1160"/>
              <a:gd name="T31" fmla="*/ 30 h 366"/>
              <a:gd name="T32" fmla="*/ 12 w 1160"/>
              <a:gd name="T33" fmla="*/ 24 h 366"/>
              <a:gd name="T34" fmla="*/ 18 w 1160"/>
              <a:gd name="T35" fmla="*/ 12 h 366"/>
              <a:gd name="T36" fmla="*/ 18 w 1160"/>
              <a:gd name="T37" fmla="*/ 0 h 366"/>
              <a:gd name="T38" fmla="*/ 1142 w 1160"/>
              <a:gd name="T39" fmla="*/ 0 h 366"/>
              <a:gd name="T40" fmla="*/ 1142 w 1160"/>
              <a:gd name="T41" fmla="*/ 6 h 366"/>
              <a:gd name="T42" fmla="*/ 1142 w 1160"/>
              <a:gd name="T43" fmla="*/ 12 h 366"/>
              <a:gd name="T44" fmla="*/ 1148 w 1160"/>
              <a:gd name="T45" fmla="*/ 24 h 366"/>
              <a:gd name="T46" fmla="*/ 1148 w 1160"/>
              <a:gd name="T47" fmla="*/ 42 h 366"/>
              <a:gd name="T48" fmla="*/ 1142 w 1160"/>
              <a:gd name="T49" fmla="*/ 66 h 366"/>
              <a:gd name="T50" fmla="*/ 1142 w 1160"/>
              <a:gd name="T51" fmla="*/ 84 h 366"/>
              <a:gd name="T52" fmla="*/ 1148 w 1160"/>
              <a:gd name="T53" fmla="*/ 108 h 366"/>
              <a:gd name="T54" fmla="*/ 1142 w 1160"/>
              <a:gd name="T55" fmla="*/ 150 h 366"/>
              <a:gd name="T56" fmla="*/ 1142 w 1160"/>
              <a:gd name="T57" fmla="*/ 186 h 366"/>
              <a:gd name="T58" fmla="*/ 1136 w 1160"/>
              <a:gd name="T59" fmla="*/ 216 h 366"/>
              <a:gd name="T60" fmla="*/ 1130 w 1160"/>
              <a:gd name="T61" fmla="*/ 246 h 366"/>
              <a:gd name="T62" fmla="*/ 1142 w 1160"/>
              <a:gd name="T63" fmla="*/ 282 h 366"/>
              <a:gd name="T64" fmla="*/ 1154 w 1160"/>
              <a:gd name="T65" fmla="*/ 306 h 366"/>
              <a:gd name="T66" fmla="*/ 1160 w 1160"/>
              <a:gd name="T67" fmla="*/ 336 h 366"/>
              <a:gd name="T68" fmla="*/ 1160 w 1160"/>
              <a:gd name="T69" fmla="*/ 366 h 366"/>
              <a:gd name="T70" fmla="*/ 0 w 1160"/>
              <a:gd name="T71"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60" h="366">
                <a:moveTo>
                  <a:pt x="0" y="366"/>
                </a:moveTo>
                <a:lnTo>
                  <a:pt x="6" y="342"/>
                </a:lnTo>
                <a:lnTo>
                  <a:pt x="18" y="318"/>
                </a:lnTo>
                <a:lnTo>
                  <a:pt x="24" y="300"/>
                </a:lnTo>
                <a:lnTo>
                  <a:pt x="24" y="258"/>
                </a:lnTo>
                <a:lnTo>
                  <a:pt x="12" y="204"/>
                </a:lnTo>
                <a:lnTo>
                  <a:pt x="12" y="174"/>
                </a:lnTo>
                <a:lnTo>
                  <a:pt x="24" y="162"/>
                </a:lnTo>
                <a:lnTo>
                  <a:pt x="30" y="144"/>
                </a:lnTo>
                <a:lnTo>
                  <a:pt x="24" y="114"/>
                </a:lnTo>
                <a:lnTo>
                  <a:pt x="18" y="84"/>
                </a:lnTo>
                <a:lnTo>
                  <a:pt x="12" y="66"/>
                </a:lnTo>
                <a:lnTo>
                  <a:pt x="12" y="66"/>
                </a:lnTo>
                <a:lnTo>
                  <a:pt x="18" y="60"/>
                </a:lnTo>
                <a:lnTo>
                  <a:pt x="18" y="48"/>
                </a:lnTo>
                <a:lnTo>
                  <a:pt x="18" y="30"/>
                </a:lnTo>
                <a:lnTo>
                  <a:pt x="12" y="24"/>
                </a:lnTo>
                <a:lnTo>
                  <a:pt x="18" y="12"/>
                </a:lnTo>
                <a:lnTo>
                  <a:pt x="18" y="0"/>
                </a:lnTo>
                <a:lnTo>
                  <a:pt x="1142" y="0"/>
                </a:lnTo>
                <a:lnTo>
                  <a:pt x="1142" y="6"/>
                </a:lnTo>
                <a:lnTo>
                  <a:pt x="1142" y="12"/>
                </a:lnTo>
                <a:lnTo>
                  <a:pt x="1148" y="24"/>
                </a:lnTo>
                <a:lnTo>
                  <a:pt x="1148" y="42"/>
                </a:lnTo>
                <a:lnTo>
                  <a:pt x="1142" y="66"/>
                </a:lnTo>
                <a:lnTo>
                  <a:pt x="1142" y="84"/>
                </a:lnTo>
                <a:lnTo>
                  <a:pt x="1148" y="108"/>
                </a:lnTo>
                <a:lnTo>
                  <a:pt x="1142" y="150"/>
                </a:lnTo>
                <a:lnTo>
                  <a:pt x="1142" y="186"/>
                </a:lnTo>
                <a:lnTo>
                  <a:pt x="1136" y="216"/>
                </a:lnTo>
                <a:lnTo>
                  <a:pt x="1130" y="246"/>
                </a:lnTo>
                <a:lnTo>
                  <a:pt x="1142" y="282"/>
                </a:lnTo>
                <a:lnTo>
                  <a:pt x="1154" y="306"/>
                </a:lnTo>
                <a:lnTo>
                  <a:pt x="1160" y="336"/>
                </a:lnTo>
                <a:lnTo>
                  <a:pt x="1160" y="366"/>
                </a:lnTo>
                <a:lnTo>
                  <a:pt x="0" y="366"/>
                </a:lnTo>
                <a:close/>
              </a:path>
            </a:pathLst>
          </a:custGeom>
          <a:solidFill>
            <a:srgbClr val="EB8B7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26" name="Freeform 10"/>
          <p:cNvSpPr>
            <a:spLocks/>
          </p:cNvSpPr>
          <p:nvPr/>
        </p:nvSpPr>
        <p:spPr bwMode="auto">
          <a:xfrm>
            <a:off x="4819593" y="3338458"/>
            <a:ext cx="3771070" cy="111277"/>
          </a:xfrm>
          <a:custGeom>
            <a:avLst/>
            <a:gdLst>
              <a:gd name="T0" fmla="*/ 6 w 1136"/>
              <a:gd name="T1" fmla="*/ 36 h 36"/>
              <a:gd name="T2" fmla="*/ 0 w 1136"/>
              <a:gd name="T3" fmla="*/ 24 h 36"/>
              <a:gd name="T4" fmla="*/ 6 w 1136"/>
              <a:gd name="T5" fmla="*/ 12 h 36"/>
              <a:gd name="T6" fmla="*/ 6 w 1136"/>
              <a:gd name="T7" fmla="*/ 0 h 36"/>
              <a:gd name="T8" fmla="*/ 1130 w 1136"/>
              <a:gd name="T9" fmla="*/ 0 h 36"/>
              <a:gd name="T10" fmla="*/ 1130 w 1136"/>
              <a:gd name="T11" fmla="*/ 6 h 36"/>
              <a:gd name="T12" fmla="*/ 1130 w 1136"/>
              <a:gd name="T13" fmla="*/ 18 h 36"/>
              <a:gd name="T14" fmla="*/ 1136 w 1136"/>
              <a:gd name="T15" fmla="*/ 24 h 36"/>
              <a:gd name="T16" fmla="*/ 1136 w 1136"/>
              <a:gd name="T17" fmla="*/ 30 h 36"/>
              <a:gd name="T18" fmla="*/ 1136 w 1136"/>
              <a:gd name="T19" fmla="*/ 30 h 36"/>
              <a:gd name="T20" fmla="*/ 1136 w 1136"/>
              <a:gd name="T21" fmla="*/ 36 h 36"/>
              <a:gd name="T22" fmla="*/ 6 w 1136"/>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6" h="36">
                <a:moveTo>
                  <a:pt x="6" y="36"/>
                </a:moveTo>
                <a:lnTo>
                  <a:pt x="0" y="24"/>
                </a:lnTo>
                <a:lnTo>
                  <a:pt x="6" y="12"/>
                </a:lnTo>
                <a:lnTo>
                  <a:pt x="6" y="0"/>
                </a:lnTo>
                <a:lnTo>
                  <a:pt x="1130" y="0"/>
                </a:lnTo>
                <a:lnTo>
                  <a:pt x="1130" y="6"/>
                </a:lnTo>
                <a:lnTo>
                  <a:pt x="1130" y="18"/>
                </a:lnTo>
                <a:lnTo>
                  <a:pt x="1136" y="24"/>
                </a:lnTo>
                <a:lnTo>
                  <a:pt x="1136" y="30"/>
                </a:lnTo>
                <a:lnTo>
                  <a:pt x="1136" y="30"/>
                </a:lnTo>
                <a:lnTo>
                  <a:pt x="1136" y="36"/>
                </a:lnTo>
                <a:lnTo>
                  <a:pt x="6" y="36"/>
                </a:lnTo>
                <a:close/>
              </a:path>
            </a:pathLst>
          </a:custGeom>
          <a:solidFill>
            <a:srgbClr val="FDFC8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27" name="Freeform 11"/>
          <p:cNvSpPr>
            <a:spLocks/>
          </p:cNvSpPr>
          <p:nvPr/>
        </p:nvSpPr>
        <p:spPr bwMode="auto">
          <a:xfrm>
            <a:off x="4819593" y="3338458"/>
            <a:ext cx="18543" cy="111277"/>
          </a:xfrm>
          <a:custGeom>
            <a:avLst/>
            <a:gdLst>
              <a:gd name="T0" fmla="*/ 6 w 6"/>
              <a:gd name="T1" fmla="*/ 36 h 36"/>
              <a:gd name="T2" fmla="*/ 0 w 6"/>
              <a:gd name="T3" fmla="*/ 24 h 36"/>
              <a:gd name="T4" fmla="*/ 6 w 6"/>
              <a:gd name="T5" fmla="*/ 12 h 36"/>
              <a:gd name="T6" fmla="*/ 6 w 6"/>
              <a:gd name="T7" fmla="*/ 0 h 36"/>
            </a:gdLst>
            <a:ahLst/>
            <a:cxnLst>
              <a:cxn ang="0">
                <a:pos x="T0" y="T1"/>
              </a:cxn>
              <a:cxn ang="0">
                <a:pos x="T2" y="T3"/>
              </a:cxn>
              <a:cxn ang="0">
                <a:pos x="T4" y="T5"/>
              </a:cxn>
              <a:cxn ang="0">
                <a:pos x="T6" y="T7"/>
              </a:cxn>
            </a:cxnLst>
            <a:rect l="0" t="0" r="r" b="b"/>
            <a:pathLst>
              <a:path w="6" h="36">
                <a:moveTo>
                  <a:pt x="6" y="36"/>
                </a:moveTo>
                <a:lnTo>
                  <a:pt x="0" y="24"/>
                </a:lnTo>
                <a:lnTo>
                  <a:pt x="6" y="12"/>
                </a:lnTo>
                <a:lnTo>
                  <a:pt x="6"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28" name="Line 12"/>
          <p:cNvSpPr>
            <a:spLocks noChangeShapeType="1"/>
          </p:cNvSpPr>
          <p:nvPr/>
        </p:nvSpPr>
        <p:spPr bwMode="auto">
          <a:xfrm>
            <a:off x="4858366" y="3338458"/>
            <a:ext cx="3712068" cy="18546"/>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29" name="Freeform 13"/>
          <p:cNvSpPr>
            <a:spLocks/>
          </p:cNvSpPr>
          <p:nvPr/>
        </p:nvSpPr>
        <p:spPr bwMode="auto">
          <a:xfrm>
            <a:off x="8570434" y="3338458"/>
            <a:ext cx="20229" cy="74185"/>
          </a:xfrm>
          <a:custGeom>
            <a:avLst/>
            <a:gdLst>
              <a:gd name="T0" fmla="*/ 0 w 6"/>
              <a:gd name="T1" fmla="*/ 0 h 24"/>
              <a:gd name="T2" fmla="*/ 0 w 6"/>
              <a:gd name="T3" fmla="*/ 6 h 24"/>
              <a:gd name="T4" fmla="*/ 0 w 6"/>
              <a:gd name="T5" fmla="*/ 18 h 24"/>
              <a:gd name="T6" fmla="*/ 6 w 6"/>
              <a:gd name="T7" fmla="*/ 24 h 24"/>
            </a:gdLst>
            <a:ahLst/>
            <a:cxnLst>
              <a:cxn ang="0">
                <a:pos x="T0" y="T1"/>
              </a:cxn>
              <a:cxn ang="0">
                <a:pos x="T2" y="T3"/>
              </a:cxn>
              <a:cxn ang="0">
                <a:pos x="T4" y="T5"/>
              </a:cxn>
              <a:cxn ang="0">
                <a:pos x="T6" y="T7"/>
              </a:cxn>
            </a:cxnLst>
            <a:rect l="0" t="0" r="r" b="b"/>
            <a:pathLst>
              <a:path w="6" h="24">
                <a:moveTo>
                  <a:pt x="0" y="0"/>
                </a:moveTo>
                <a:lnTo>
                  <a:pt x="0" y="6"/>
                </a:lnTo>
                <a:lnTo>
                  <a:pt x="0" y="18"/>
                </a:lnTo>
                <a:lnTo>
                  <a:pt x="6" y="24"/>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0" name="Freeform 14"/>
          <p:cNvSpPr>
            <a:spLocks/>
          </p:cNvSpPr>
          <p:nvPr/>
        </p:nvSpPr>
        <p:spPr bwMode="auto">
          <a:xfrm>
            <a:off x="8590664" y="3412643"/>
            <a:ext cx="3372" cy="37092"/>
          </a:xfrm>
          <a:custGeom>
            <a:avLst/>
            <a:gdLst>
              <a:gd name="T0" fmla="*/ 0 h 12"/>
              <a:gd name="T1" fmla="*/ 6 h 12"/>
              <a:gd name="T2" fmla="*/ 6 h 12"/>
              <a:gd name="T3" fmla="*/ 12 h 12"/>
            </a:gdLst>
            <a:ahLst/>
            <a:cxnLst>
              <a:cxn ang="0">
                <a:pos x="0" y="T0"/>
              </a:cxn>
              <a:cxn ang="0">
                <a:pos x="0" y="T1"/>
              </a:cxn>
              <a:cxn ang="0">
                <a:pos x="0" y="T2"/>
              </a:cxn>
              <a:cxn ang="0">
                <a:pos x="0" y="T3"/>
              </a:cxn>
            </a:cxnLst>
            <a:rect l="0" t="0" r="r" b="b"/>
            <a:pathLst>
              <a:path h="12">
                <a:moveTo>
                  <a:pt x="0" y="0"/>
                </a:moveTo>
                <a:lnTo>
                  <a:pt x="0" y="6"/>
                </a:lnTo>
                <a:lnTo>
                  <a:pt x="0" y="6"/>
                </a:lnTo>
                <a:lnTo>
                  <a:pt x="0" y="12"/>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1" name="Freeform 15"/>
          <p:cNvSpPr>
            <a:spLocks/>
          </p:cNvSpPr>
          <p:nvPr/>
        </p:nvSpPr>
        <p:spPr bwMode="auto">
          <a:xfrm>
            <a:off x="8570434" y="3449736"/>
            <a:ext cx="20229" cy="168771"/>
          </a:xfrm>
          <a:custGeom>
            <a:avLst/>
            <a:gdLst>
              <a:gd name="T0" fmla="*/ 6 w 6"/>
              <a:gd name="T1" fmla="*/ 0 h 54"/>
              <a:gd name="T2" fmla="*/ 0 w 6"/>
              <a:gd name="T3" fmla="*/ 18 h 54"/>
              <a:gd name="T4" fmla="*/ 0 w 6"/>
              <a:gd name="T5" fmla="*/ 36 h 54"/>
              <a:gd name="T6" fmla="*/ 0 w 6"/>
              <a:gd name="T7" fmla="*/ 54 h 54"/>
            </a:gdLst>
            <a:ahLst/>
            <a:cxnLst>
              <a:cxn ang="0">
                <a:pos x="T0" y="T1"/>
              </a:cxn>
              <a:cxn ang="0">
                <a:pos x="T2" y="T3"/>
              </a:cxn>
              <a:cxn ang="0">
                <a:pos x="T4" y="T5"/>
              </a:cxn>
              <a:cxn ang="0">
                <a:pos x="T6" y="T7"/>
              </a:cxn>
            </a:cxnLst>
            <a:rect l="0" t="0" r="r" b="b"/>
            <a:pathLst>
              <a:path w="6" h="54">
                <a:moveTo>
                  <a:pt x="6" y="0"/>
                </a:moveTo>
                <a:lnTo>
                  <a:pt x="0" y="18"/>
                </a:lnTo>
                <a:lnTo>
                  <a:pt x="0" y="36"/>
                </a:lnTo>
                <a:lnTo>
                  <a:pt x="0" y="54"/>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2" name="Freeform 16"/>
          <p:cNvSpPr>
            <a:spLocks/>
          </p:cNvSpPr>
          <p:nvPr/>
        </p:nvSpPr>
        <p:spPr bwMode="auto">
          <a:xfrm>
            <a:off x="8570434" y="3618506"/>
            <a:ext cx="20229" cy="317140"/>
          </a:xfrm>
          <a:custGeom>
            <a:avLst/>
            <a:gdLst>
              <a:gd name="T0" fmla="*/ 0 w 6"/>
              <a:gd name="T1" fmla="*/ 0 h 102"/>
              <a:gd name="T2" fmla="*/ 6 w 6"/>
              <a:gd name="T3" fmla="*/ 24 h 102"/>
              <a:gd name="T4" fmla="*/ 0 w 6"/>
              <a:gd name="T5" fmla="*/ 66 h 102"/>
              <a:gd name="T6" fmla="*/ 0 w 6"/>
              <a:gd name="T7" fmla="*/ 102 h 102"/>
            </a:gdLst>
            <a:ahLst/>
            <a:cxnLst>
              <a:cxn ang="0">
                <a:pos x="T0" y="T1"/>
              </a:cxn>
              <a:cxn ang="0">
                <a:pos x="T2" y="T3"/>
              </a:cxn>
              <a:cxn ang="0">
                <a:pos x="T4" y="T5"/>
              </a:cxn>
              <a:cxn ang="0">
                <a:pos x="T6" y="T7"/>
              </a:cxn>
            </a:cxnLst>
            <a:rect l="0" t="0" r="r" b="b"/>
            <a:pathLst>
              <a:path w="6" h="102">
                <a:moveTo>
                  <a:pt x="0" y="0"/>
                </a:moveTo>
                <a:lnTo>
                  <a:pt x="6" y="24"/>
                </a:lnTo>
                <a:lnTo>
                  <a:pt x="0" y="66"/>
                </a:lnTo>
                <a:lnTo>
                  <a:pt x="0" y="102"/>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3" name="Freeform 17"/>
          <p:cNvSpPr>
            <a:spLocks/>
          </p:cNvSpPr>
          <p:nvPr/>
        </p:nvSpPr>
        <p:spPr bwMode="auto">
          <a:xfrm>
            <a:off x="8531662" y="3935647"/>
            <a:ext cx="38773" cy="280048"/>
          </a:xfrm>
          <a:custGeom>
            <a:avLst/>
            <a:gdLst>
              <a:gd name="T0" fmla="*/ 12 w 12"/>
              <a:gd name="T1" fmla="*/ 0 h 90"/>
              <a:gd name="T2" fmla="*/ 6 w 12"/>
              <a:gd name="T3" fmla="*/ 30 h 90"/>
              <a:gd name="T4" fmla="*/ 0 w 12"/>
              <a:gd name="T5" fmla="*/ 60 h 90"/>
              <a:gd name="T6" fmla="*/ 12 w 12"/>
              <a:gd name="T7" fmla="*/ 90 h 90"/>
            </a:gdLst>
            <a:ahLst/>
            <a:cxnLst>
              <a:cxn ang="0">
                <a:pos x="T0" y="T1"/>
              </a:cxn>
              <a:cxn ang="0">
                <a:pos x="T2" y="T3"/>
              </a:cxn>
              <a:cxn ang="0">
                <a:pos x="T4" y="T5"/>
              </a:cxn>
              <a:cxn ang="0">
                <a:pos x="T6" y="T7"/>
              </a:cxn>
            </a:cxnLst>
            <a:rect l="0" t="0" r="r" b="b"/>
            <a:pathLst>
              <a:path w="12" h="90">
                <a:moveTo>
                  <a:pt x="12" y="0"/>
                </a:moveTo>
                <a:lnTo>
                  <a:pt x="6" y="30"/>
                </a:lnTo>
                <a:lnTo>
                  <a:pt x="0" y="60"/>
                </a:lnTo>
                <a:lnTo>
                  <a:pt x="12" y="9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4" name="Freeform 18"/>
          <p:cNvSpPr>
            <a:spLocks/>
          </p:cNvSpPr>
          <p:nvPr/>
        </p:nvSpPr>
        <p:spPr bwMode="auto">
          <a:xfrm>
            <a:off x="8570434" y="4215695"/>
            <a:ext cx="60688" cy="356087"/>
          </a:xfrm>
          <a:custGeom>
            <a:avLst/>
            <a:gdLst>
              <a:gd name="T0" fmla="*/ 0 w 18"/>
              <a:gd name="T1" fmla="*/ 0 h 114"/>
              <a:gd name="T2" fmla="*/ 12 w 18"/>
              <a:gd name="T3" fmla="*/ 42 h 114"/>
              <a:gd name="T4" fmla="*/ 18 w 18"/>
              <a:gd name="T5" fmla="*/ 84 h 114"/>
              <a:gd name="T6" fmla="*/ 18 w 18"/>
              <a:gd name="T7" fmla="*/ 114 h 114"/>
            </a:gdLst>
            <a:ahLst/>
            <a:cxnLst>
              <a:cxn ang="0">
                <a:pos x="T0" y="T1"/>
              </a:cxn>
              <a:cxn ang="0">
                <a:pos x="T2" y="T3"/>
              </a:cxn>
              <a:cxn ang="0">
                <a:pos x="T4" y="T5"/>
              </a:cxn>
              <a:cxn ang="0">
                <a:pos x="T6" y="T7"/>
              </a:cxn>
            </a:cxnLst>
            <a:rect l="0" t="0" r="r" b="b"/>
            <a:pathLst>
              <a:path w="18" h="114">
                <a:moveTo>
                  <a:pt x="0" y="0"/>
                </a:moveTo>
                <a:lnTo>
                  <a:pt x="12" y="42"/>
                </a:lnTo>
                <a:lnTo>
                  <a:pt x="18" y="84"/>
                </a:lnTo>
                <a:lnTo>
                  <a:pt x="18" y="114"/>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5" name="Freeform 19"/>
          <p:cNvSpPr>
            <a:spLocks/>
          </p:cNvSpPr>
          <p:nvPr/>
        </p:nvSpPr>
        <p:spPr bwMode="auto">
          <a:xfrm>
            <a:off x="8551891" y="4571782"/>
            <a:ext cx="79231" cy="450673"/>
          </a:xfrm>
          <a:custGeom>
            <a:avLst/>
            <a:gdLst>
              <a:gd name="T0" fmla="*/ 24 w 24"/>
              <a:gd name="T1" fmla="*/ 0 h 145"/>
              <a:gd name="T2" fmla="*/ 18 w 24"/>
              <a:gd name="T3" fmla="*/ 30 h 145"/>
              <a:gd name="T4" fmla="*/ 12 w 24"/>
              <a:gd name="T5" fmla="*/ 72 h 145"/>
              <a:gd name="T6" fmla="*/ 6 w 24"/>
              <a:gd name="T7" fmla="*/ 115 h 145"/>
              <a:gd name="T8" fmla="*/ 0 w 24"/>
              <a:gd name="T9" fmla="*/ 145 h 145"/>
            </a:gdLst>
            <a:ahLst/>
            <a:cxnLst>
              <a:cxn ang="0">
                <a:pos x="T0" y="T1"/>
              </a:cxn>
              <a:cxn ang="0">
                <a:pos x="T2" y="T3"/>
              </a:cxn>
              <a:cxn ang="0">
                <a:pos x="T4" y="T5"/>
              </a:cxn>
              <a:cxn ang="0">
                <a:pos x="T6" y="T7"/>
              </a:cxn>
              <a:cxn ang="0">
                <a:pos x="T8" y="T9"/>
              </a:cxn>
            </a:cxnLst>
            <a:rect l="0" t="0" r="r" b="b"/>
            <a:pathLst>
              <a:path w="24" h="145">
                <a:moveTo>
                  <a:pt x="24" y="0"/>
                </a:moveTo>
                <a:lnTo>
                  <a:pt x="18" y="30"/>
                </a:lnTo>
                <a:lnTo>
                  <a:pt x="12" y="72"/>
                </a:lnTo>
                <a:lnTo>
                  <a:pt x="6" y="115"/>
                </a:lnTo>
                <a:lnTo>
                  <a:pt x="0" y="145"/>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6" name="Freeform 20"/>
          <p:cNvSpPr>
            <a:spLocks/>
          </p:cNvSpPr>
          <p:nvPr/>
        </p:nvSpPr>
        <p:spPr bwMode="auto">
          <a:xfrm>
            <a:off x="8531662" y="5022455"/>
            <a:ext cx="38773" cy="242956"/>
          </a:xfrm>
          <a:custGeom>
            <a:avLst/>
            <a:gdLst>
              <a:gd name="T0" fmla="*/ 6 w 12"/>
              <a:gd name="T1" fmla="*/ 0 h 78"/>
              <a:gd name="T2" fmla="*/ 12 w 12"/>
              <a:gd name="T3" fmla="*/ 24 h 78"/>
              <a:gd name="T4" fmla="*/ 12 w 12"/>
              <a:gd name="T5" fmla="*/ 48 h 78"/>
              <a:gd name="T6" fmla="*/ 0 w 12"/>
              <a:gd name="T7" fmla="*/ 78 h 78"/>
            </a:gdLst>
            <a:ahLst/>
            <a:cxnLst>
              <a:cxn ang="0">
                <a:pos x="T0" y="T1"/>
              </a:cxn>
              <a:cxn ang="0">
                <a:pos x="T2" y="T3"/>
              </a:cxn>
              <a:cxn ang="0">
                <a:pos x="T4" y="T5"/>
              </a:cxn>
              <a:cxn ang="0">
                <a:pos x="T6" y="T7"/>
              </a:cxn>
            </a:cxnLst>
            <a:rect l="0" t="0" r="r" b="b"/>
            <a:pathLst>
              <a:path w="12" h="78">
                <a:moveTo>
                  <a:pt x="6" y="0"/>
                </a:moveTo>
                <a:lnTo>
                  <a:pt x="12" y="24"/>
                </a:lnTo>
                <a:lnTo>
                  <a:pt x="12" y="48"/>
                </a:lnTo>
                <a:lnTo>
                  <a:pt x="0" y="78"/>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7" name="Freeform 21"/>
          <p:cNvSpPr>
            <a:spLocks/>
          </p:cNvSpPr>
          <p:nvPr/>
        </p:nvSpPr>
        <p:spPr bwMode="auto">
          <a:xfrm>
            <a:off x="8487832" y="5265411"/>
            <a:ext cx="43830" cy="205863"/>
          </a:xfrm>
          <a:custGeom>
            <a:avLst/>
            <a:gdLst>
              <a:gd name="T0" fmla="*/ 13 w 13"/>
              <a:gd name="T1" fmla="*/ 0 h 66"/>
              <a:gd name="T2" fmla="*/ 0 w 13"/>
              <a:gd name="T3" fmla="*/ 24 h 66"/>
              <a:gd name="T4" fmla="*/ 0 w 13"/>
              <a:gd name="T5" fmla="*/ 48 h 66"/>
              <a:gd name="T6" fmla="*/ 13 w 13"/>
              <a:gd name="T7" fmla="*/ 66 h 66"/>
            </a:gdLst>
            <a:ahLst/>
            <a:cxnLst>
              <a:cxn ang="0">
                <a:pos x="T0" y="T1"/>
              </a:cxn>
              <a:cxn ang="0">
                <a:pos x="T2" y="T3"/>
              </a:cxn>
              <a:cxn ang="0">
                <a:pos x="T4" y="T5"/>
              </a:cxn>
              <a:cxn ang="0">
                <a:pos x="T6" y="T7"/>
              </a:cxn>
            </a:cxnLst>
            <a:rect l="0" t="0" r="r" b="b"/>
            <a:pathLst>
              <a:path w="13" h="66">
                <a:moveTo>
                  <a:pt x="13" y="0"/>
                </a:moveTo>
                <a:lnTo>
                  <a:pt x="0" y="24"/>
                </a:lnTo>
                <a:lnTo>
                  <a:pt x="0" y="48"/>
                </a:lnTo>
                <a:lnTo>
                  <a:pt x="13" y="66"/>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8" name="Freeform 22"/>
          <p:cNvSpPr>
            <a:spLocks/>
          </p:cNvSpPr>
          <p:nvPr/>
        </p:nvSpPr>
        <p:spPr bwMode="auto">
          <a:xfrm>
            <a:off x="8531662" y="5471274"/>
            <a:ext cx="20229" cy="205863"/>
          </a:xfrm>
          <a:custGeom>
            <a:avLst/>
            <a:gdLst>
              <a:gd name="T0" fmla="*/ 0 w 6"/>
              <a:gd name="T1" fmla="*/ 0 h 66"/>
              <a:gd name="T2" fmla="*/ 6 w 6"/>
              <a:gd name="T3" fmla="*/ 24 h 66"/>
              <a:gd name="T4" fmla="*/ 6 w 6"/>
              <a:gd name="T5" fmla="*/ 48 h 66"/>
              <a:gd name="T6" fmla="*/ 0 w 6"/>
              <a:gd name="T7" fmla="*/ 66 h 66"/>
            </a:gdLst>
            <a:ahLst/>
            <a:cxnLst>
              <a:cxn ang="0">
                <a:pos x="T0" y="T1"/>
              </a:cxn>
              <a:cxn ang="0">
                <a:pos x="T2" y="T3"/>
              </a:cxn>
              <a:cxn ang="0">
                <a:pos x="T4" y="T5"/>
              </a:cxn>
              <a:cxn ang="0">
                <a:pos x="T6" y="T7"/>
              </a:cxn>
            </a:cxnLst>
            <a:rect l="0" t="0" r="r" b="b"/>
            <a:pathLst>
              <a:path w="6" h="66">
                <a:moveTo>
                  <a:pt x="0" y="0"/>
                </a:moveTo>
                <a:lnTo>
                  <a:pt x="6" y="24"/>
                </a:lnTo>
                <a:lnTo>
                  <a:pt x="6" y="48"/>
                </a:lnTo>
                <a:lnTo>
                  <a:pt x="0" y="66"/>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39" name="Freeform 23"/>
          <p:cNvSpPr>
            <a:spLocks/>
          </p:cNvSpPr>
          <p:nvPr/>
        </p:nvSpPr>
        <p:spPr bwMode="auto">
          <a:xfrm>
            <a:off x="8487832" y="5677137"/>
            <a:ext cx="43830" cy="129824"/>
          </a:xfrm>
          <a:custGeom>
            <a:avLst/>
            <a:gdLst>
              <a:gd name="T0" fmla="*/ 13 w 13"/>
              <a:gd name="T1" fmla="*/ 0 h 42"/>
              <a:gd name="T2" fmla="*/ 6 w 13"/>
              <a:gd name="T3" fmla="*/ 18 h 42"/>
              <a:gd name="T4" fmla="*/ 0 w 13"/>
              <a:gd name="T5" fmla="*/ 30 h 42"/>
              <a:gd name="T6" fmla="*/ 6 w 13"/>
              <a:gd name="T7" fmla="*/ 42 h 42"/>
            </a:gdLst>
            <a:ahLst/>
            <a:cxnLst>
              <a:cxn ang="0">
                <a:pos x="T0" y="T1"/>
              </a:cxn>
              <a:cxn ang="0">
                <a:pos x="T2" y="T3"/>
              </a:cxn>
              <a:cxn ang="0">
                <a:pos x="T4" y="T5"/>
              </a:cxn>
              <a:cxn ang="0">
                <a:pos x="T6" y="T7"/>
              </a:cxn>
            </a:cxnLst>
            <a:rect l="0" t="0" r="r" b="b"/>
            <a:pathLst>
              <a:path w="13" h="42">
                <a:moveTo>
                  <a:pt x="13" y="0"/>
                </a:moveTo>
                <a:lnTo>
                  <a:pt x="6" y="18"/>
                </a:lnTo>
                <a:lnTo>
                  <a:pt x="0" y="30"/>
                </a:lnTo>
                <a:lnTo>
                  <a:pt x="6" y="42"/>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0" name="Freeform 24"/>
          <p:cNvSpPr>
            <a:spLocks/>
          </p:cNvSpPr>
          <p:nvPr/>
        </p:nvSpPr>
        <p:spPr bwMode="auto">
          <a:xfrm>
            <a:off x="8508061" y="5806961"/>
            <a:ext cx="43830" cy="150224"/>
          </a:xfrm>
          <a:custGeom>
            <a:avLst/>
            <a:gdLst>
              <a:gd name="T0" fmla="*/ 0 w 13"/>
              <a:gd name="T1" fmla="*/ 0 h 48"/>
              <a:gd name="T2" fmla="*/ 13 w 13"/>
              <a:gd name="T3" fmla="*/ 18 h 48"/>
              <a:gd name="T4" fmla="*/ 13 w 13"/>
              <a:gd name="T5" fmla="*/ 30 h 48"/>
              <a:gd name="T6" fmla="*/ 13 w 13"/>
              <a:gd name="T7" fmla="*/ 48 h 48"/>
            </a:gdLst>
            <a:ahLst/>
            <a:cxnLst>
              <a:cxn ang="0">
                <a:pos x="T0" y="T1"/>
              </a:cxn>
              <a:cxn ang="0">
                <a:pos x="T2" y="T3"/>
              </a:cxn>
              <a:cxn ang="0">
                <a:pos x="T4" y="T5"/>
              </a:cxn>
              <a:cxn ang="0">
                <a:pos x="T6" y="T7"/>
              </a:cxn>
            </a:cxnLst>
            <a:rect l="0" t="0" r="r" b="b"/>
            <a:pathLst>
              <a:path w="13" h="48">
                <a:moveTo>
                  <a:pt x="0" y="0"/>
                </a:moveTo>
                <a:lnTo>
                  <a:pt x="13" y="18"/>
                </a:lnTo>
                <a:lnTo>
                  <a:pt x="13" y="30"/>
                </a:lnTo>
                <a:lnTo>
                  <a:pt x="13" y="48"/>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1" name="Line 25"/>
          <p:cNvSpPr>
            <a:spLocks noChangeShapeType="1"/>
          </p:cNvSpPr>
          <p:nvPr/>
        </p:nvSpPr>
        <p:spPr bwMode="auto">
          <a:xfrm flipH="1">
            <a:off x="4819593" y="5957185"/>
            <a:ext cx="3732298"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42" name="Freeform 26"/>
          <p:cNvSpPr>
            <a:spLocks/>
          </p:cNvSpPr>
          <p:nvPr/>
        </p:nvSpPr>
        <p:spPr bwMode="auto">
          <a:xfrm>
            <a:off x="4758906" y="5806961"/>
            <a:ext cx="40459" cy="150224"/>
          </a:xfrm>
          <a:custGeom>
            <a:avLst/>
            <a:gdLst>
              <a:gd name="T0" fmla="*/ 12 w 12"/>
              <a:gd name="T1" fmla="*/ 48 h 48"/>
              <a:gd name="T2" fmla="*/ 6 w 12"/>
              <a:gd name="T3" fmla="*/ 36 h 48"/>
              <a:gd name="T4" fmla="*/ 0 w 12"/>
              <a:gd name="T5" fmla="*/ 12 h 48"/>
              <a:gd name="T6" fmla="*/ 6 w 12"/>
              <a:gd name="T7" fmla="*/ 0 h 48"/>
            </a:gdLst>
            <a:ahLst/>
            <a:cxnLst>
              <a:cxn ang="0">
                <a:pos x="T0" y="T1"/>
              </a:cxn>
              <a:cxn ang="0">
                <a:pos x="T2" y="T3"/>
              </a:cxn>
              <a:cxn ang="0">
                <a:pos x="T4" y="T5"/>
              </a:cxn>
              <a:cxn ang="0">
                <a:pos x="T6" y="T7"/>
              </a:cxn>
            </a:cxnLst>
            <a:rect l="0" t="0" r="r" b="b"/>
            <a:pathLst>
              <a:path w="12" h="48">
                <a:moveTo>
                  <a:pt x="12" y="48"/>
                </a:moveTo>
                <a:lnTo>
                  <a:pt x="6" y="36"/>
                </a:lnTo>
                <a:lnTo>
                  <a:pt x="0" y="12"/>
                </a:lnTo>
                <a:lnTo>
                  <a:pt x="6"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3" name="Freeform 27"/>
          <p:cNvSpPr>
            <a:spLocks/>
          </p:cNvSpPr>
          <p:nvPr/>
        </p:nvSpPr>
        <p:spPr bwMode="auto">
          <a:xfrm>
            <a:off x="4738676" y="5565860"/>
            <a:ext cx="60688" cy="241101"/>
          </a:xfrm>
          <a:custGeom>
            <a:avLst/>
            <a:gdLst>
              <a:gd name="T0" fmla="*/ 12 w 18"/>
              <a:gd name="T1" fmla="*/ 78 h 78"/>
              <a:gd name="T2" fmla="*/ 18 w 18"/>
              <a:gd name="T3" fmla="*/ 60 h 78"/>
              <a:gd name="T4" fmla="*/ 12 w 18"/>
              <a:gd name="T5" fmla="*/ 30 h 78"/>
              <a:gd name="T6" fmla="*/ 0 w 18"/>
              <a:gd name="T7" fmla="*/ 0 h 78"/>
            </a:gdLst>
            <a:ahLst/>
            <a:cxnLst>
              <a:cxn ang="0">
                <a:pos x="T0" y="T1"/>
              </a:cxn>
              <a:cxn ang="0">
                <a:pos x="T2" y="T3"/>
              </a:cxn>
              <a:cxn ang="0">
                <a:pos x="T4" y="T5"/>
              </a:cxn>
              <a:cxn ang="0">
                <a:pos x="T6" y="T7"/>
              </a:cxn>
            </a:cxnLst>
            <a:rect l="0" t="0" r="r" b="b"/>
            <a:pathLst>
              <a:path w="18" h="78">
                <a:moveTo>
                  <a:pt x="12" y="78"/>
                </a:moveTo>
                <a:lnTo>
                  <a:pt x="18" y="60"/>
                </a:lnTo>
                <a:lnTo>
                  <a:pt x="12" y="30"/>
                </a:lnTo>
                <a:lnTo>
                  <a:pt x="0"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4" name="Freeform 28"/>
          <p:cNvSpPr>
            <a:spLocks/>
          </p:cNvSpPr>
          <p:nvPr/>
        </p:nvSpPr>
        <p:spPr bwMode="auto">
          <a:xfrm>
            <a:off x="4718447" y="5079949"/>
            <a:ext cx="80917" cy="485911"/>
          </a:xfrm>
          <a:custGeom>
            <a:avLst/>
            <a:gdLst>
              <a:gd name="T0" fmla="*/ 6 w 24"/>
              <a:gd name="T1" fmla="*/ 156 h 156"/>
              <a:gd name="T2" fmla="*/ 0 w 24"/>
              <a:gd name="T3" fmla="*/ 126 h 156"/>
              <a:gd name="T4" fmla="*/ 0 w 24"/>
              <a:gd name="T5" fmla="*/ 84 h 156"/>
              <a:gd name="T6" fmla="*/ 12 w 24"/>
              <a:gd name="T7" fmla="*/ 36 h 156"/>
              <a:gd name="T8" fmla="*/ 24 w 24"/>
              <a:gd name="T9" fmla="*/ 0 h 156"/>
            </a:gdLst>
            <a:ahLst/>
            <a:cxnLst>
              <a:cxn ang="0">
                <a:pos x="T0" y="T1"/>
              </a:cxn>
              <a:cxn ang="0">
                <a:pos x="T2" y="T3"/>
              </a:cxn>
              <a:cxn ang="0">
                <a:pos x="T4" y="T5"/>
              </a:cxn>
              <a:cxn ang="0">
                <a:pos x="T6" y="T7"/>
              </a:cxn>
              <a:cxn ang="0">
                <a:pos x="T8" y="T9"/>
              </a:cxn>
            </a:cxnLst>
            <a:rect l="0" t="0" r="r" b="b"/>
            <a:pathLst>
              <a:path w="24" h="156">
                <a:moveTo>
                  <a:pt x="6" y="156"/>
                </a:moveTo>
                <a:lnTo>
                  <a:pt x="0" y="126"/>
                </a:lnTo>
                <a:lnTo>
                  <a:pt x="0" y="84"/>
                </a:lnTo>
                <a:lnTo>
                  <a:pt x="12" y="36"/>
                </a:lnTo>
                <a:lnTo>
                  <a:pt x="24"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5" name="Freeform 29"/>
          <p:cNvSpPr>
            <a:spLocks/>
          </p:cNvSpPr>
          <p:nvPr/>
        </p:nvSpPr>
        <p:spPr bwMode="auto">
          <a:xfrm>
            <a:off x="4738676" y="4608875"/>
            <a:ext cx="80917" cy="471074"/>
          </a:xfrm>
          <a:custGeom>
            <a:avLst/>
            <a:gdLst>
              <a:gd name="T0" fmla="*/ 18 w 24"/>
              <a:gd name="T1" fmla="*/ 151 h 151"/>
              <a:gd name="T2" fmla="*/ 24 w 24"/>
              <a:gd name="T3" fmla="*/ 115 h 151"/>
              <a:gd name="T4" fmla="*/ 12 w 24"/>
              <a:gd name="T5" fmla="*/ 72 h 151"/>
              <a:gd name="T6" fmla="*/ 0 w 24"/>
              <a:gd name="T7" fmla="*/ 30 h 151"/>
              <a:gd name="T8" fmla="*/ 0 w 24"/>
              <a:gd name="T9" fmla="*/ 0 h 151"/>
            </a:gdLst>
            <a:ahLst/>
            <a:cxnLst>
              <a:cxn ang="0">
                <a:pos x="T0" y="T1"/>
              </a:cxn>
              <a:cxn ang="0">
                <a:pos x="T2" y="T3"/>
              </a:cxn>
              <a:cxn ang="0">
                <a:pos x="T4" y="T5"/>
              </a:cxn>
              <a:cxn ang="0">
                <a:pos x="T6" y="T7"/>
              </a:cxn>
              <a:cxn ang="0">
                <a:pos x="T8" y="T9"/>
              </a:cxn>
            </a:cxnLst>
            <a:rect l="0" t="0" r="r" b="b"/>
            <a:pathLst>
              <a:path w="24" h="151">
                <a:moveTo>
                  <a:pt x="18" y="151"/>
                </a:moveTo>
                <a:lnTo>
                  <a:pt x="24" y="115"/>
                </a:lnTo>
                <a:lnTo>
                  <a:pt x="12" y="72"/>
                </a:lnTo>
                <a:lnTo>
                  <a:pt x="0" y="30"/>
                </a:lnTo>
                <a:lnTo>
                  <a:pt x="0"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6" name="Freeform 30"/>
          <p:cNvSpPr>
            <a:spLocks/>
          </p:cNvSpPr>
          <p:nvPr/>
        </p:nvSpPr>
        <p:spPr bwMode="auto">
          <a:xfrm>
            <a:off x="4738676" y="4291734"/>
            <a:ext cx="119690" cy="317140"/>
          </a:xfrm>
          <a:custGeom>
            <a:avLst/>
            <a:gdLst>
              <a:gd name="T0" fmla="*/ 0 w 36"/>
              <a:gd name="T1" fmla="*/ 102 h 102"/>
              <a:gd name="T2" fmla="*/ 6 w 36"/>
              <a:gd name="T3" fmla="*/ 72 h 102"/>
              <a:gd name="T4" fmla="*/ 24 w 36"/>
              <a:gd name="T5" fmla="*/ 30 h 102"/>
              <a:gd name="T6" fmla="*/ 36 w 36"/>
              <a:gd name="T7" fmla="*/ 0 h 102"/>
            </a:gdLst>
            <a:ahLst/>
            <a:cxnLst>
              <a:cxn ang="0">
                <a:pos x="T0" y="T1"/>
              </a:cxn>
              <a:cxn ang="0">
                <a:pos x="T2" y="T3"/>
              </a:cxn>
              <a:cxn ang="0">
                <a:pos x="T4" y="T5"/>
              </a:cxn>
              <a:cxn ang="0">
                <a:pos x="T6" y="T7"/>
              </a:cxn>
            </a:cxnLst>
            <a:rect l="0" t="0" r="r" b="b"/>
            <a:pathLst>
              <a:path w="36" h="102">
                <a:moveTo>
                  <a:pt x="0" y="102"/>
                </a:moveTo>
                <a:lnTo>
                  <a:pt x="6" y="72"/>
                </a:lnTo>
                <a:lnTo>
                  <a:pt x="24" y="30"/>
                </a:lnTo>
                <a:lnTo>
                  <a:pt x="36"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7" name="Freeform 31"/>
          <p:cNvSpPr>
            <a:spLocks/>
          </p:cNvSpPr>
          <p:nvPr/>
        </p:nvSpPr>
        <p:spPr bwMode="auto">
          <a:xfrm>
            <a:off x="4819593" y="3880008"/>
            <a:ext cx="38773" cy="411726"/>
          </a:xfrm>
          <a:custGeom>
            <a:avLst/>
            <a:gdLst>
              <a:gd name="T0" fmla="*/ 12 w 12"/>
              <a:gd name="T1" fmla="*/ 132 h 132"/>
              <a:gd name="T2" fmla="*/ 12 w 12"/>
              <a:gd name="T3" fmla="*/ 90 h 132"/>
              <a:gd name="T4" fmla="*/ 0 w 12"/>
              <a:gd name="T5" fmla="*/ 36 h 132"/>
              <a:gd name="T6" fmla="*/ 0 w 12"/>
              <a:gd name="T7" fmla="*/ 0 h 132"/>
            </a:gdLst>
            <a:ahLst/>
            <a:cxnLst>
              <a:cxn ang="0">
                <a:pos x="T0" y="T1"/>
              </a:cxn>
              <a:cxn ang="0">
                <a:pos x="T2" y="T3"/>
              </a:cxn>
              <a:cxn ang="0">
                <a:pos x="T4" y="T5"/>
              </a:cxn>
              <a:cxn ang="0">
                <a:pos x="T6" y="T7"/>
              </a:cxn>
            </a:cxnLst>
            <a:rect l="0" t="0" r="r" b="b"/>
            <a:pathLst>
              <a:path w="12" h="132">
                <a:moveTo>
                  <a:pt x="12" y="132"/>
                </a:moveTo>
                <a:lnTo>
                  <a:pt x="12" y="90"/>
                </a:lnTo>
                <a:lnTo>
                  <a:pt x="0" y="36"/>
                </a:lnTo>
                <a:lnTo>
                  <a:pt x="0"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8" name="Freeform 32"/>
          <p:cNvSpPr>
            <a:spLocks/>
          </p:cNvSpPr>
          <p:nvPr/>
        </p:nvSpPr>
        <p:spPr bwMode="auto">
          <a:xfrm>
            <a:off x="4819593" y="3711237"/>
            <a:ext cx="59002" cy="168771"/>
          </a:xfrm>
          <a:custGeom>
            <a:avLst/>
            <a:gdLst>
              <a:gd name="T0" fmla="*/ 0 w 18"/>
              <a:gd name="T1" fmla="*/ 54 h 54"/>
              <a:gd name="T2" fmla="*/ 12 w 18"/>
              <a:gd name="T3" fmla="*/ 42 h 54"/>
              <a:gd name="T4" fmla="*/ 18 w 18"/>
              <a:gd name="T5" fmla="*/ 30 h 54"/>
              <a:gd name="T6" fmla="*/ 12 w 18"/>
              <a:gd name="T7" fmla="*/ 0 h 54"/>
            </a:gdLst>
            <a:ahLst/>
            <a:cxnLst>
              <a:cxn ang="0">
                <a:pos x="T0" y="T1"/>
              </a:cxn>
              <a:cxn ang="0">
                <a:pos x="T2" y="T3"/>
              </a:cxn>
              <a:cxn ang="0">
                <a:pos x="T4" y="T5"/>
              </a:cxn>
              <a:cxn ang="0">
                <a:pos x="T6" y="T7"/>
              </a:cxn>
            </a:cxnLst>
            <a:rect l="0" t="0" r="r" b="b"/>
            <a:pathLst>
              <a:path w="18" h="54">
                <a:moveTo>
                  <a:pt x="0" y="54"/>
                </a:moveTo>
                <a:lnTo>
                  <a:pt x="12" y="42"/>
                </a:lnTo>
                <a:lnTo>
                  <a:pt x="18" y="30"/>
                </a:lnTo>
                <a:lnTo>
                  <a:pt x="12"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49" name="Freeform 33"/>
          <p:cNvSpPr>
            <a:spLocks/>
          </p:cNvSpPr>
          <p:nvPr/>
        </p:nvSpPr>
        <p:spPr bwMode="auto">
          <a:xfrm>
            <a:off x="4819593" y="3544321"/>
            <a:ext cx="38773" cy="166916"/>
          </a:xfrm>
          <a:custGeom>
            <a:avLst/>
            <a:gdLst>
              <a:gd name="T0" fmla="*/ 12 w 12"/>
              <a:gd name="T1" fmla="*/ 54 h 54"/>
              <a:gd name="T2" fmla="*/ 6 w 12"/>
              <a:gd name="T3" fmla="*/ 18 h 54"/>
              <a:gd name="T4" fmla="*/ 0 w 12"/>
              <a:gd name="T5" fmla="*/ 6 h 54"/>
              <a:gd name="T6" fmla="*/ 0 w 12"/>
              <a:gd name="T7" fmla="*/ 0 h 54"/>
            </a:gdLst>
            <a:ahLst/>
            <a:cxnLst>
              <a:cxn ang="0">
                <a:pos x="T0" y="T1"/>
              </a:cxn>
              <a:cxn ang="0">
                <a:pos x="T2" y="T3"/>
              </a:cxn>
              <a:cxn ang="0">
                <a:pos x="T4" y="T5"/>
              </a:cxn>
              <a:cxn ang="0">
                <a:pos x="T6" y="T7"/>
              </a:cxn>
            </a:cxnLst>
            <a:rect l="0" t="0" r="r" b="b"/>
            <a:pathLst>
              <a:path w="12" h="54">
                <a:moveTo>
                  <a:pt x="12" y="54"/>
                </a:moveTo>
                <a:lnTo>
                  <a:pt x="6" y="18"/>
                </a:lnTo>
                <a:lnTo>
                  <a:pt x="0" y="6"/>
                </a:lnTo>
                <a:lnTo>
                  <a:pt x="0"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50" name="Freeform 34"/>
          <p:cNvSpPr>
            <a:spLocks/>
          </p:cNvSpPr>
          <p:nvPr/>
        </p:nvSpPr>
        <p:spPr bwMode="auto">
          <a:xfrm>
            <a:off x="4819593" y="3449736"/>
            <a:ext cx="18543" cy="94586"/>
          </a:xfrm>
          <a:custGeom>
            <a:avLst/>
            <a:gdLst>
              <a:gd name="T0" fmla="*/ 0 w 6"/>
              <a:gd name="T1" fmla="*/ 30 h 30"/>
              <a:gd name="T2" fmla="*/ 6 w 6"/>
              <a:gd name="T3" fmla="*/ 24 h 30"/>
              <a:gd name="T4" fmla="*/ 6 w 6"/>
              <a:gd name="T5" fmla="*/ 12 h 30"/>
              <a:gd name="T6" fmla="*/ 6 w 6"/>
              <a:gd name="T7" fmla="*/ 0 h 30"/>
            </a:gdLst>
            <a:ahLst/>
            <a:cxnLst>
              <a:cxn ang="0">
                <a:pos x="T0" y="T1"/>
              </a:cxn>
              <a:cxn ang="0">
                <a:pos x="T2" y="T3"/>
              </a:cxn>
              <a:cxn ang="0">
                <a:pos x="T4" y="T5"/>
              </a:cxn>
              <a:cxn ang="0">
                <a:pos x="T6" y="T7"/>
              </a:cxn>
            </a:cxnLst>
            <a:rect l="0" t="0" r="r" b="b"/>
            <a:pathLst>
              <a:path w="6" h="30">
                <a:moveTo>
                  <a:pt x="0" y="30"/>
                </a:moveTo>
                <a:lnTo>
                  <a:pt x="6" y="24"/>
                </a:lnTo>
                <a:lnTo>
                  <a:pt x="6" y="12"/>
                </a:lnTo>
                <a:lnTo>
                  <a:pt x="6"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51" name="Freeform 35"/>
          <p:cNvSpPr>
            <a:spLocks/>
          </p:cNvSpPr>
          <p:nvPr/>
        </p:nvSpPr>
        <p:spPr bwMode="auto">
          <a:xfrm>
            <a:off x="4819593" y="3449736"/>
            <a:ext cx="3771070" cy="205863"/>
          </a:xfrm>
          <a:custGeom>
            <a:avLst/>
            <a:gdLst>
              <a:gd name="T0" fmla="*/ 1136 w 1136"/>
              <a:gd name="T1" fmla="*/ 66 h 66"/>
              <a:gd name="T2" fmla="*/ 6 w 1136"/>
              <a:gd name="T3" fmla="*/ 66 h 66"/>
              <a:gd name="T4" fmla="*/ 6 w 1136"/>
              <a:gd name="T5" fmla="*/ 54 h 66"/>
              <a:gd name="T6" fmla="*/ 0 w 1136"/>
              <a:gd name="T7" fmla="*/ 42 h 66"/>
              <a:gd name="T8" fmla="*/ 0 w 1136"/>
              <a:gd name="T9" fmla="*/ 30 h 66"/>
              <a:gd name="T10" fmla="*/ 6 w 1136"/>
              <a:gd name="T11" fmla="*/ 24 h 66"/>
              <a:gd name="T12" fmla="*/ 12 w 1136"/>
              <a:gd name="T13" fmla="*/ 12 h 66"/>
              <a:gd name="T14" fmla="*/ 6 w 1136"/>
              <a:gd name="T15" fmla="*/ 0 h 66"/>
              <a:gd name="T16" fmla="*/ 1136 w 1136"/>
              <a:gd name="T17" fmla="*/ 0 h 66"/>
              <a:gd name="T18" fmla="*/ 1136 w 1136"/>
              <a:gd name="T19" fmla="*/ 12 h 66"/>
              <a:gd name="T20" fmla="*/ 1130 w 1136"/>
              <a:gd name="T21" fmla="*/ 30 h 66"/>
              <a:gd name="T22" fmla="*/ 1130 w 1136"/>
              <a:gd name="T23" fmla="*/ 42 h 66"/>
              <a:gd name="T24" fmla="*/ 1130 w 1136"/>
              <a:gd name="T25" fmla="*/ 54 h 66"/>
              <a:gd name="T26" fmla="*/ 1136 w 1136"/>
              <a:gd name="T27" fmla="*/ 60 h 66"/>
              <a:gd name="T28" fmla="*/ 1136 w 1136"/>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6" h="66">
                <a:moveTo>
                  <a:pt x="1136" y="66"/>
                </a:moveTo>
                <a:lnTo>
                  <a:pt x="6" y="66"/>
                </a:lnTo>
                <a:lnTo>
                  <a:pt x="6" y="54"/>
                </a:lnTo>
                <a:lnTo>
                  <a:pt x="0" y="42"/>
                </a:lnTo>
                <a:lnTo>
                  <a:pt x="0" y="30"/>
                </a:lnTo>
                <a:lnTo>
                  <a:pt x="6" y="24"/>
                </a:lnTo>
                <a:lnTo>
                  <a:pt x="12" y="12"/>
                </a:lnTo>
                <a:lnTo>
                  <a:pt x="6" y="0"/>
                </a:lnTo>
                <a:lnTo>
                  <a:pt x="1136" y="0"/>
                </a:lnTo>
                <a:lnTo>
                  <a:pt x="1136" y="12"/>
                </a:lnTo>
                <a:lnTo>
                  <a:pt x="1130" y="30"/>
                </a:lnTo>
                <a:lnTo>
                  <a:pt x="1130" y="42"/>
                </a:lnTo>
                <a:lnTo>
                  <a:pt x="1130" y="54"/>
                </a:lnTo>
                <a:lnTo>
                  <a:pt x="1136" y="60"/>
                </a:lnTo>
                <a:lnTo>
                  <a:pt x="1136" y="66"/>
                </a:lnTo>
                <a:close/>
              </a:path>
            </a:pathLst>
          </a:custGeom>
          <a:solidFill>
            <a:srgbClr val="AFA5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52" name="Freeform 36"/>
          <p:cNvSpPr>
            <a:spLocks/>
          </p:cNvSpPr>
          <p:nvPr/>
        </p:nvSpPr>
        <p:spPr bwMode="auto">
          <a:xfrm>
            <a:off x="4819593" y="3449736"/>
            <a:ext cx="3771070" cy="205863"/>
          </a:xfrm>
          <a:custGeom>
            <a:avLst/>
            <a:gdLst>
              <a:gd name="T0" fmla="*/ 1136 w 1136"/>
              <a:gd name="T1" fmla="*/ 66 h 66"/>
              <a:gd name="T2" fmla="*/ 6 w 1136"/>
              <a:gd name="T3" fmla="*/ 66 h 66"/>
              <a:gd name="T4" fmla="*/ 6 w 1136"/>
              <a:gd name="T5" fmla="*/ 54 h 66"/>
              <a:gd name="T6" fmla="*/ 0 w 1136"/>
              <a:gd name="T7" fmla="*/ 42 h 66"/>
              <a:gd name="T8" fmla="*/ 0 w 1136"/>
              <a:gd name="T9" fmla="*/ 30 h 66"/>
              <a:gd name="T10" fmla="*/ 6 w 1136"/>
              <a:gd name="T11" fmla="*/ 24 h 66"/>
              <a:gd name="T12" fmla="*/ 12 w 1136"/>
              <a:gd name="T13" fmla="*/ 12 h 66"/>
              <a:gd name="T14" fmla="*/ 6 w 1136"/>
              <a:gd name="T15" fmla="*/ 0 h 66"/>
              <a:gd name="T16" fmla="*/ 1136 w 1136"/>
              <a:gd name="T17" fmla="*/ 0 h 66"/>
              <a:gd name="T18" fmla="*/ 1136 w 1136"/>
              <a:gd name="T19" fmla="*/ 12 h 66"/>
              <a:gd name="T20" fmla="*/ 1130 w 1136"/>
              <a:gd name="T21" fmla="*/ 30 h 66"/>
              <a:gd name="T22" fmla="*/ 1130 w 1136"/>
              <a:gd name="T23" fmla="*/ 42 h 66"/>
              <a:gd name="T24" fmla="*/ 1130 w 1136"/>
              <a:gd name="T25" fmla="*/ 54 h 66"/>
              <a:gd name="T26" fmla="*/ 1136 w 1136"/>
              <a:gd name="T27" fmla="*/ 60 h 66"/>
              <a:gd name="T28" fmla="*/ 1136 w 1136"/>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6" h="66">
                <a:moveTo>
                  <a:pt x="1136" y="66"/>
                </a:moveTo>
                <a:lnTo>
                  <a:pt x="6" y="66"/>
                </a:lnTo>
                <a:lnTo>
                  <a:pt x="6" y="54"/>
                </a:lnTo>
                <a:lnTo>
                  <a:pt x="0" y="42"/>
                </a:lnTo>
                <a:lnTo>
                  <a:pt x="0" y="30"/>
                </a:lnTo>
                <a:lnTo>
                  <a:pt x="6" y="24"/>
                </a:lnTo>
                <a:lnTo>
                  <a:pt x="12" y="12"/>
                </a:lnTo>
                <a:lnTo>
                  <a:pt x="6" y="0"/>
                </a:lnTo>
                <a:lnTo>
                  <a:pt x="1136" y="0"/>
                </a:lnTo>
                <a:lnTo>
                  <a:pt x="1136" y="12"/>
                </a:lnTo>
                <a:lnTo>
                  <a:pt x="1130" y="30"/>
                </a:lnTo>
                <a:lnTo>
                  <a:pt x="1130" y="42"/>
                </a:lnTo>
                <a:lnTo>
                  <a:pt x="1130" y="54"/>
                </a:lnTo>
                <a:lnTo>
                  <a:pt x="1136" y="60"/>
                </a:lnTo>
                <a:lnTo>
                  <a:pt x="1136"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53" name="Rectangle 37"/>
          <p:cNvSpPr>
            <a:spLocks noChangeArrowheads="1"/>
          </p:cNvSpPr>
          <p:nvPr/>
        </p:nvSpPr>
        <p:spPr bwMode="auto">
          <a:xfrm>
            <a:off x="7233618" y="4403012"/>
            <a:ext cx="876601" cy="94586"/>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154" name="Rectangle 38"/>
          <p:cNvSpPr>
            <a:spLocks noChangeArrowheads="1"/>
          </p:cNvSpPr>
          <p:nvPr/>
        </p:nvSpPr>
        <p:spPr bwMode="auto">
          <a:xfrm>
            <a:off x="7233618" y="4403012"/>
            <a:ext cx="876601" cy="94586"/>
          </a:xfrm>
          <a:prstGeom prst="rect">
            <a:avLst/>
          </a:prstGeom>
          <a:noFill/>
          <a:ln w="9525">
            <a:solidFill>
              <a:srgbClr val="010101"/>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55" name="Freeform 39"/>
          <p:cNvSpPr>
            <a:spLocks/>
          </p:cNvSpPr>
          <p:nvPr/>
        </p:nvSpPr>
        <p:spPr bwMode="auto">
          <a:xfrm>
            <a:off x="6156410" y="4347373"/>
            <a:ext cx="876601" cy="150224"/>
          </a:xfrm>
          <a:custGeom>
            <a:avLst/>
            <a:gdLst>
              <a:gd name="T0" fmla="*/ 0 w 264"/>
              <a:gd name="T1" fmla="*/ 48 h 48"/>
              <a:gd name="T2" fmla="*/ 0 w 264"/>
              <a:gd name="T3" fmla="*/ 0 h 48"/>
              <a:gd name="T4" fmla="*/ 264 w 264"/>
              <a:gd name="T5" fmla="*/ 0 h 48"/>
              <a:gd name="T6" fmla="*/ 264 w 264"/>
              <a:gd name="T7" fmla="*/ 42 h 48"/>
              <a:gd name="T8" fmla="*/ 0 w 264"/>
              <a:gd name="T9" fmla="*/ 48 h 48"/>
            </a:gdLst>
            <a:ahLst/>
            <a:cxnLst>
              <a:cxn ang="0">
                <a:pos x="T0" y="T1"/>
              </a:cxn>
              <a:cxn ang="0">
                <a:pos x="T2" y="T3"/>
              </a:cxn>
              <a:cxn ang="0">
                <a:pos x="T4" y="T5"/>
              </a:cxn>
              <a:cxn ang="0">
                <a:pos x="T6" y="T7"/>
              </a:cxn>
              <a:cxn ang="0">
                <a:pos x="T8" y="T9"/>
              </a:cxn>
            </a:cxnLst>
            <a:rect l="0" t="0" r="r" b="b"/>
            <a:pathLst>
              <a:path w="264" h="48">
                <a:moveTo>
                  <a:pt x="0" y="48"/>
                </a:moveTo>
                <a:lnTo>
                  <a:pt x="0" y="0"/>
                </a:lnTo>
                <a:lnTo>
                  <a:pt x="264" y="0"/>
                </a:lnTo>
                <a:lnTo>
                  <a:pt x="264" y="42"/>
                </a:lnTo>
                <a:lnTo>
                  <a:pt x="0" y="48"/>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56" name="Freeform 40"/>
          <p:cNvSpPr>
            <a:spLocks/>
          </p:cNvSpPr>
          <p:nvPr/>
        </p:nvSpPr>
        <p:spPr bwMode="auto">
          <a:xfrm>
            <a:off x="6156410" y="4347373"/>
            <a:ext cx="876601" cy="150224"/>
          </a:xfrm>
          <a:custGeom>
            <a:avLst/>
            <a:gdLst>
              <a:gd name="T0" fmla="*/ 0 w 264"/>
              <a:gd name="T1" fmla="*/ 48 h 48"/>
              <a:gd name="T2" fmla="*/ 0 w 264"/>
              <a:gd name="T3" fmla="*/ 0 h 48"/>
              <a:gd name="T4" fmla="*/ 264 w 264"/>
              <a:gd name="T5" fmla="*/ 0 h 48"/>
              <a:gd name="T6" fmla="*/ 264 w 264"/>
              <a:gd name="T7" fmla="*/ 42 h 48"/>
            </a:gdLst>
            <a:ahLst/>
            <a:cxnLst>
              <a:cxn ang="0">
                <a:pos x="T0" y="T1"/>
              </a:cxn>
              <a:cxn ang="0">
                <a:pos x="T2" y="T3"/>
              </a:cxn>
              <a:cxn ang="0">
                <a:pos x="T4" y="T5"/>
              </a:cxn>
              <a:cxn ang="0">
                <a:pos x="T6" y="T7"/>
              </a:cxn>
            </a:cxnLst>
            <a:rect l="0" t="0" r="r" b="b"/>
            <a:pathLst>
              <a:path w="264" h="48">
                <a:moveTo>
                  <a:pt x="0" y="48"/>
                </a:moveTo>
                <a:lnTo>
                  <a:pt x="0" y="0"/>
                </a:lnTo>
                <a:lnTo>
                  <a:pt x="264" y="0"/>
                </a:lnTo>
                <a:lnTo>
                  <a:pt x="264" y="42"/>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57" name="Freeform 41"/>
          <p:cNvSpPr>
            <a:spLocks/>
          </p:cNvSpPr>
          <p:nvPr/>
        </p:nvSpPr>
        <p:spPr bwMode="auto">
          <a:xfrm>
            <a:off x="7990529" y="5714230"/>
            <a:ext cx="99461" cy="74185"/>
          </a:xfrm>
          <a:custGeom>
            <a:avLst/>
            <a:gdLst>
              <a:gd name="T0" fmla="*/ 18 w 30"/>
              <a:gd name="T1" fmla="*/ 0 h 24"/>
              <a:gd name="T2" fmla="*/ 12 w 30"/>
              <a:gd name="T3" fmla="*/ 0 h 24"/>
              <a:gd name="T4" fmla="*/ 6 w 30"/>
              <a:gd name="T5" fmla="*/ 6 h 24"/>
              <a:gd name="T6" fmla="*/ 0 w 30"/>
              <a:gd name="T7" fmla="*/ 12 h 24"/>
              <a:gd name="T8" fmla="*/ 6 w 30"/>
              <a:gd name="T9" fmla="*/ 18 h 24"/>
              <a:gd name="T10" fmla="*/ 12 w 30"/>
              <a:gd name="T11" fmla="*/ 24 h 24"/>
              <a:gd name="T12" fmla="*/ 18 w 30"/>
              <a:gd name="T13" fmla="*/ 24 h 24"/>
              <a:gd name="T14" fmla="*/ 24 w 30"/>
              <a:gd name="T15" fmla="*/ 24 h 24"/>
              <a:gd name="T16" fmla="*/ 30 w 30"/>
              <a:gd name="T17" fmla="*/ 18 h 24"/>
              <a:gd name="T18" fmla="*/ 30 w 30"/>
              <a:gd name="T19" fmla="*/ 12 h 24"/>
              <a:gd name="T20" fmla="*/ 30 w 30"/>
              <a:gd name="T21" fmla="*/ 6 h 24"/>
              <a:gd name="T22" fmla="*/ 24 w 30"/>
              <a:gd name="T23" fmla="*/ 0 h 24"/>
              <a:gd name="T24" fmla="*/ 18 w 30"/>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24">
                <a:moveTo>
                  <a:pt x="18" y="0"/>
                </a:moveTo>
                <a:lnTo>
                  <a:pt x="12" y="0"/>
                </a:lnTo>
                <a:lnTo>
                  <a:pt x="6" y="6"/>
                </a:lnTo>
                <a:lnTo>
                  <a:pt x="0" y="12"/>
                </a:lnTo>
                <a:lnTo>
                  <a:pt x="6" y="18"/>
                </a:lnTo>
                <a:lnTo>
                  <a:pt x="12" y="24"/>
                </a:lnTo>
                <a:lnTo>
                  <a:pt x="18" y="24"/>
                </a:lnTo>
                <a:lnTo>
                  <a:pt x="24" y="24"/>
                </a:lnTo>
                <a:lnTo>
                  <a:pt x="30" y="18"/>
                </a:lnTo>
                <a:lnTo>
                  <a:pt x="30" y="12"/>
                </a:lnTo>
                <a:lnTo>
                  <a:pt x="30" y="6"/>
                </a:lnTo>
                <a:lnTo>
                  <a:pt x="24"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58" name="Freeform 42"/>
          <p:cNvSpPr>
            <a:spLocks/>
          </p:cNvSpPr>
          <p:nvPr/>
        </p:nvSpPr>
        <p:spPr bwMode="auto">
          <a:xfrm>
            <a:off x="6915007" y="5714230"/>
            <a:ext cx="99461" cy="74185"/>
          </a:xfrm>
          <a:custGeom>
            <a:avLst/>
            <a:gdLst>
              <a:gd name="T0" fmla="*/ 18 w 30"/>
              <a:gd name="T1" fmla="*/ 0 h 24"/>
              <a:gd name="T2" fmla="*/ 6 w 30"/>
              <a:gd name="T3" fmla="*/ 0 h 24"/>
              <a:gd name="T4" fmla="*/ 6 w 30"/>
              <a:gd name="T5" fmla="*/ 6 h 24"/>
              <a:gd name="T6" fmla="*/ 0 w 30"/>
              <a:gd name="T7" fmla="*/ 12 h 24"/>
              <a:gd name="T8" fmla="*/ 6 w 30"/>
              <a:gd name="T9" fmla="*/ 18 h 24"/>
              <a:gd name="T10" fmla="*/ 6 w 30"/>
              <a:gd name="T11" fmla="*/ 24 h 24"/>
              <a:gd name="T12" fmla="*/ 18 w 30"/>
              <a:gd name="T13" fmla="*/ 24 h 24"/>
              <a:gd name="T14" fmla="*/ 24 w 30"/>
              <a:gd name="T15" fmla="*/ 24 h 24"/>
              <a:gd name="T16" fmla="*/ 30 w 30"/>
              <a:gd name="T17" fmla="*/ 18 h 24"/>
              <a:gd name="T18" fmla="*/ 30 w 30"/>
              <a:gd name="T19" fmla="*/ 12 h 24"/>
              <a:gd name="T20" fmla="*/ 30 w 30"/>
              <a:gd name="T21" fmla="*/ 6 h 24"/>
              <a:gd name="T22" fmla="*/ 24 w 30"/>
              <a:gd name="T23" fmla="*/ 0 h 24"/>
              <a:gd name="T24" fmla="*/ 18 w 30"/>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24">
                <a:moveTo>
                  <a:pt x="18" y="0"/>
                </a:moveTo>
                <a:lnTo>
                  <a:pt x="6" y="0"/>
                </a:lnTo>
                <a:lnTo>
                  <a:pt x="6" y="6"/>
                </a:lnTo>
                <a:lnTo>
                  <a:pt x="0" y="12"/>
                </a:lnTo>
                <a:lnTo>
                  <a:pt x="6" y="18"/>
                </a:lnTo>
                <a:lnTo>
                  <a:pt x="6" y="24"/>
                </a:lnTo>
                <a:lnTo>
                  <a:pt x="18" y="24"/>
                </a:lnTo>
                <a:lnTo>
                  <a:pt x="24" y="24"/>
                </a:lnTo>
                <a:lnTo>
                  <a:pt x="30" y="18"/>
                </a:lnTo>
                <a:lnTo>
                  <a:pt x="30" y="12"/>
                </a:lnTo>
                <a:lnTo>
                  <a:pt x="30" y="6"/>
                </a:lnTo>
                <a:lnTo>
                  <a:pt x="24"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59" name="Freeform 43"/>
          <p:cNvSpPr>
            <a:spLocks/>
          </p:cNvSpPr>
          <p:nvPr/>
        </p:nvSpPr>
        <p:spPr bwMode="auto">
          <a:xfrm>
            <a:off x="5834428" y="5714230"/>
            <a:ext cx="99461" cy="74185"/>
          </a:xfrm>
          <a:custGeom>
            <a:avLst/>
            <a:gdLst>
              <a:gd name="T0" fmla="*/ 18 w 30"/>
              <a:gd name="T1" fmla="*/ 0 h 24"/>
              <a:gd name="T2" fmla="*/ 6 w 30"/>
              <a:gd name="T3" fmla="*/ 0 h 24"/>
              <a:gd name="T4" fmla="*/ 6 w 30"/>
              <a:gd name="T5" fmla="*/ 6 h 24"/>
              <a:gd name="T6" fmla="*/ 0 w 30"/>
              <a:gd name="T7" fmla="*/ 12 h 24"/>
              <a:gd name="T8" fmla="*/ 6 w 30"/>
              <a:gd name="T9" fmla="*/ 18 h 24"/>
              <a:gd name="T10" fmla="*/ 6 w 30"/>
              <a:gd name="T11" fmla="*/ 24 h 24"/>
              <a:gd name="T12" fmla="*/ 18 w 30"/>
              <a:gd name="T13" fmla="*/ 24 h 24"/>
              <a:gd name="T14" fmla="*/ 24 w 30"/>
              <a:gd name="T15" fmla="*/ 24 h 24"/>
              <a:gd name="T16" fmla="*/ 30 w 30"/>
              <a:gd name="T17" fmla="*/ 18 h 24"/>
              <a:gd name="T18" fmla="*/ 30 w 30"/>
              <a:gd name="T19" fmla="*/ 12 h 24"/>
              <a:gd name="T20" fmla="*/ 30 w 30"/>
              <a:gd name="T21" fmla="*/ 6 h 24"/>
              <a:gd name="T22" fmla="*/ 24 w 30"/>
              <a:gd name="T23" fmla="*/ 0 h 24"/>
              <a:gd name="T24" fmla="*/ 18 w 30"/>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24">
                <a:moveTo>
                  <a:pt x="18" y="0"/>
                </a:moveTo>
                <a:lnTo>
                  <a:pt x="6" y="0"/>
                </a:lnTo>
                <a:lnTo>
                  <a:pt x="6" y="6"/>
                </a:lnTo>
                <a:lnTo>
                  <a:pt x="0" y="12"/>
                </a:lnTo>
                <a:lnTo>
                  <a:pt x="6" y="18"/>
                </a:lnTo>
                <a:lnTo>
                  <a:pt x="6" y="24"/>
                </a:lnTo>
                <a:lnTo>
                  <a:pt x="18" y="24"/>
                </a:lnTo>
                <a:lnTo>
                  <a:pt x="24" y="24"/>
                </a:lnTo>
                <a:lnTo>
                  <a:pt x="30" y="18"/>
                </a:lnTo>
                <a:lnTo>
                  <a:pt x="30" y="12"/>
                </a:lnTo>
                <a:lnTo>
                  <a:pt x="30" y="6"/>
                </a:lnTo>
                <a:lnTo>
                  <a:pt x="24"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60" name="Freeform 44"/>
          <p:cNvSpPr>
            <a:spLocks/>
          </p:cNvSpPr>
          <p:nvPr/>
        </p:nvSpPr>
        <p:spPr bwMode="auto">
          <a:xfrm>
            <a:off x="5396127" y="4701606"/>
            <a:ext cx="99461" cy="94586"/>
          </a:xfrm>
          <a:custGeom>
            <a:avLst/>
            <a:gdLst>
              <a:gd name="T0" fmla="*/ 12 w 30"/>
              <a:gd name="T1" fmla="*/ 0 h 30"/>
              <a:gd name="T2" fmla="*/ 6 w 30"/>
              <a:gd name="T3" fmla="*/ 0 h 30"/>
              <a:gd name="T4" fmla="*/ 0 w 30"/>
              <a:gd name="T5" fmla="*/ 6 h 30"/>
              <a:gd name="T6" fmla="*/ 0 w 30"/>
              <a:gd name="T7" fmla="*/ 12 h 30"/>
              <a:gd name="T8" fmla="*/ 0 w 30"/>
              <a:gd name="T9" fmla="*/ 18 h 30"/>
              <a:gd name="T10" fmla="*/ 6 w 30"/>
              <a:gd name="T11" fmla="*/ 24 h 30"/>
              <a:gd name="T12" fmla="*/ 12 w 30"/>
              <a:gd name="T13" fmla="*/ 30 h 30"/>
              <a:gd name="T14" fmla="*/ 24 w 30"/>
              <a:gd name="T15" fmla="*/ 24 h 30"/>
              <a:gd name="T16" fmla="*/ 24 w 30"/>
              <a:gd name="T17" fmla="*/ 18 h 30"/>
              <a:gd name="T18" fmla="*/ 30 w 30"/>
              <a:gd name="T19" fmla="*/ 12 h 30"/>
              <a:gd name="T20" fmla="*/ 24 w 30"/>
              <a:gd name="T21" fmla="*/ 6 h 30"/>
              <a:gd name="T22" fmla="*/ 24 w 30"/>
              <a:gd name="T23" fmla="*/ 0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6" y="0"/>
                </a:lnTo>
                <a:lnTo>
                  <a:pt x="0" y="6"/>
                </a:lnTo>
                <a:lnTo>
                  <a:pt x="0" y="12"/>
                </a:lnTo>
                <a:lnTo>
                  <a:pt x="0" y="18"/>
                </a:lnTo>
                <a:lnTo>
                  <a:pt x="6" y="24"/>
                </a:lnTo>
                <a:lnTo>
                  <a:pt x="12" y="30"/>
                </a:lnTo>
                <a:lnTo>
                  <a:pt x="24" y="24"/>
                </a:lnTo>
                <a:lnTo>
                  <a:pt x="24" y="18"/>
                </a:lnTo>
                <a:lnTo>
                  <a:pt x="30" y="12"/>
                </a:lnTo>
                <a:lnTo>
                  <a:pt x="24" y="6"/>
                </a:lnTo>
                <a:lnTo>
                  <a:pt x="2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61" name="Freeform 45"/>
          <p:cNvSpPr>
            <a:spLocks/>
          </p:cNvSpPr>
          <p:nvPr/>
        </p:nvSpPr>
        <p:spPr bwMode="auto">
          <a:xfrm>
            <a:off x="6475021" y="4701606"/>
            <a:ext cx="101146" cy="94586"/>
          </a:xfrm>
          <a:custGeom>
            <a:avLst/>
            <a:gdLst>
              <a:gd name="T0" fmla="*/ 12 w 30"/>
              <a:gd name="T1" fmla="*/ 0 h 30"/>
              <a:gd name="T2" fmla="*/ 6 w 30"/>
              <a:gd name="T3" fmla="*/ 0 h 30"/>
              <a:gd name="T4" fmla="*/ 0 w 30"/>
              <a:gd name="T5" fmla="*/ 6 h 30"/>
              <a:gd name="T6" fmla="*/ 0 w 30"/>
              <a:gd name="T7" fmla="*/ 12 h 30"/>
              <a:gd name="T8" fmla="*/ 0 w 30"/>
              <a:gd name="T9" fmla="*/ 18 h 30"/>
              <a:gd name="T10" fmla="*/ 6 w 30"/>
              <a:gd name="T11" fmla="*/ 24 h 30"/>
              <a:gd name="T12" fmla="*/ 12 w 30"/>
              <a:gd name="T13" fmla="*/ 30 h 30"/>
              <a:gd name="T14" fmla="*/ 18 w 30"/>
              <a:gd name="T15" fmla="*/ 24 h 30"/>
              <a:gd name="T16" fmla="*/ 24 w 30"/>
              <a:gd name="T17" fmla="*/ 18 h 30"/>
              <a:gd name="T18" fmla="*/ 30 w 30"/>
              <a:gd name="T19" fmla="*/ 12 h 30"/>
              <a:gd name="T20" fmla="*/ 24 w 30"/>
              <a:gd name="T21" fmla="*/ 6 h 30"/>
              <a:gd name="T22" fmla="*/ 18 w 30"/>
              <a:gd name="T23" fmla="*/ 0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6" y="0"/>
                </a:lnTo>
                <a:lnTo>
                  <a:pt x="0" y="6"/>
                </a:lnTo>
                <a:lnTo>
                  <a:pt x="0" y="12"/>
                </a:lnTo>
                <a:lnTo>
                  <a:pt x="0" y="18"/>
                </a:lnTo>
                <a:lnTo>
                  <a:pt x="6" y="24"/>
                </a:lnTo>
                <a:lnTo>
                  <a:pt x="12" y="30"/>
                </a:lnTo>
                <a:lnTo>
                  <a:pt x="18" y="24"/>
                </a:lnTo>
                <a:lnTo>
                  <a:pt x="24" y="18"/>
                </a:lnTo>
                <a:lnTo>
                  <a:pt x="30" y="12"/>
                </a:lnTo>
                <a:lnTo>
                  <a:pt x="24" y="6"/>
                </a:lnTo>
                <a:lnTo>
                  <a:pt x="18"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62" name="Freeform 46"/>
          <p:cNvSpPr>
            <a:spLocks/>
          </p:cNvSpPr>
          <p:nvPr/>
        </p:nvSpPr>
        <p:spPr bwMode="auto">
          <a:xfrm>
            <a:off x="7552229" y="4701606"/>
            <a:ext cx="99461" cy="94586"/>
          </a:xfrm>
          <a:custGeom>
            <a:avLst/>
            <a:gdLst>
              <a:gd name="T0" fmla="*/ 12 w 30"/>
              <a:gd name="T1" fmla="*/ 0 h 30"/>
              <a:gd name="T2" fmla="*/ 6 w 30"/>
              <a:gd name="T3" fmla="*/ 0 h 30"/>
              <a:gd name="T4" fmla="*/ 0 w 30"/>
              <a:gd name="T5" fmla="*/ 6 h 30"/>
              <a:gd name="T6" fmla="*/ 0 w 30"/>
              <a:gd name="T7" fmla="*/ 12 h 30"/>
              <a:gd name="T8" fmla="*/ 0 w 30"/>
              <a:gd name="T9" fmla="*/ 18 h 30"/>
              <a:gd name="T10" fmla="*/ 6 w 30"/>
              <a:gd name="T11" fmla="*/ 24 h 30"/>
              <a:gd name="T12" fmla="*/ 12 w 30"/>
              <a:gd name="T13" fmla="*/ 30 h 30"/>
              <a:gd name="T14" fmla="*/ 24 w 30"/>
              <a:gd name="T15" fmla="*/ 24 h 30"/>
              <a:gd name="T16" fmla="*/ 24 w 30"/>
              <a:gd name="T17" fmla="*/ 18 h 30"/>
              <a:gd name="T18" fmla="*/ 30 w 30"/>
              <a:gd name="T19" fmla="*/ 12 h 30"/>
              <a:gd name="T20" fmla="*/ 24 w 30"/>
              <a:gd name="T21" fmla="*/ 6 h 30"/>
              <a:gd name="T22" fmla="*/ 24 w 30"/>
              <a:gd name="T23" fmla="*/ 0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6" y="0"/>
                </a:lnTo>
                <a:lnTo>
                  <a:pt x="0" y="6"/>
                </a:lnTo>
                <a:lnTo>
                  <a:pt x="0" y="12"/>
                </a:lnTo>
                <a:lnTo>
                  <a:pt x="0" y="18"/>
                </a:lnTo>
                <a:lnTo>
                  <a:pt x="6" y="24"/>
                </a:lnTo>
                <a:lnTo>
                  <a:pt x="12" y="30"/>
                </a:lnTo>
                <a:lnTo>
                  <a:pt x="24" y="24"/>
                </a:lnTo>
                <a:lnTo>
                  <a:pt x="24" y="18"/>
                </a:lnTo>
                <a:lnTo>
                  <a:pt x="30" y="12"/>
                </a:lnTo>
                <a:lnTo>
                  <a:pt x="24" y="6"/>
                </a:lnTo>
                <a:lnTo>
                  <a:pt x="2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63" name="Line 47"/>
          <p:cNvSpPr>
            <a:spLocks noChangeShapeType="1"/>
          </p:cNvSpPr>
          <p:nvPr/>
        </p:nvSpPr>
        <p:spPr bwMode="auto">
          <a:xfrm>
            <a:off x="5117975" y="4403012"/>
            <a:ext cx="836143"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64" name="Line 48"/>
          <p:cNvSpPr>
            <a:spLocks noChangeShapeType="1"/>
          </p:cNvSpPr>
          <p:nvPr/>
        </p:nvSpPr>
        <p:spPr bwMode="auto">
          <a:xfrm flipV="1">
            <a:off x="7611231" y="5154134"/>
            <a:ext cx="3372" cy="28004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65" name="Line 49"/>
          <p:cNvSpPr>
            <a:spLocks noChangeShapeType="1"/>
          </p:cNvSpPr>
          <p:nvPr/>
        </p:nvSpPr>
        <p:spPr bwMode="auto">
          <a:xfrm flipV="1">
            <a:off x="7611231" y="4516144"/>
            <a:ext cx="3372" cy="52485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66" name="Freeform 50"/>
          <p:cNvSpPr>
            <a:spLocks/>
          </p:cNvSpPr>
          <p:nvPr/>
        </p:nvSpPr>
        <p:spPr bwMode="auto">
          <a:xfrm>
            <a:off x="7611231" y="4740553"/>
            <a:ext cx="537761" cy="170625"/>
          </a:xfrm>
          <a:custGeom>
            <a:avLst/>
            <a:gdLst>
              <a:gd name="T0" fmla="*/ 0 w 162"/>
              <a:gd name="T1" fmla="*/ 0 h 55"/>
              <a:gd name="T2" fmla="*/ 102 w 162"/>
              <a:gd name="T3" fmla="*/ 0 h 55"/>
              <a:gd name="T4" fmla="*/ 102 w 162"/>
              <a:gd name="T5" fmla="*/ 55 h 55"/>
              <a:gd name="T6" fmla="*/ 162 w 162"/>
              <a:gd name="T7" fmla="*/ 55 h 55"/>
              <a:gd name="T8" fmla="*/ 162 w 162"/>
              <a:gd name="T9" fmla="*/ 0 h 55"/>
            </a:gdLst>
            <a:ahLst/>
            <a:cxnLst>
              <a:cxn ang="0">
                <a:pos x="T0" y="T1"/>
              </a:cxn>
              <a:cxn ang="0">
                <a:pos x="T2" y="T3"/>
              </a:cxn>
              <a:cxn ang="0">
                <a:pos x="T4" y="T5"/>
              </a:cxn>
              <a:cxn ang="0">
                <a:pos x="T6" y="T7"/>
              </a:cxn>
              <a:cxn ang="0">
                <a:pos x="T8" y="T9"/>
              </a:cxn>
            </a:cxnLst>
            <a:rect l="0" t="0" r="r" b="b"/>
            <a:pathLst>
              <a:path w="162" h="55">
                <a:moveTo>
                  <a:pt x="0" y="0"/>
                </a:moveTo>
                <a:lnTo>
                  <a:pt x="102" y="0"/>
                </a:lnTo>
                <a:lnTo>
                  <a:pt x="102" y="55"/>
                </a:lnTo>
                <a:lnTo>
                  <a:pt x="162" y="55"/>
                </a:lnTo>
                <a:lnTo>
                  <a:pt x="162"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67" name="Line 51"/>
          <p:cNvSpPr>
            <a:spLocks noChangeShapeType="1"/>
          </p:cNvSpPr>
          <p:nvPr/>
        </p:nvSpPr>
        <p:spPr bwMode="auto">
          <a:xfrm>
            <a:off x="7970300" y="4985363"/>
            <a:ext cx="178692"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68" name="Line 52"/>
          <p:cNvSpPr>
            <a:spLocks noChangeShapeType="1"/>
          </p:cNvSpPr>
          <p:nvPr/>
        </p:nvSpPr>
        <p:spPr bwMode="auto">
          <a:xfrm>
            <a:off x="7432539" y="5059548"/>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69" name="Line 53"/>
          <p:cNvSpPr>
            <a:spLocks noChangeShapeType="1"/>
          </p:cNvSpPr>
          <p:nvPr/>
        </p:nvSpPr>
        <p:spPr bwMode="auto">
          <a:xfrm>
            <a:off x="7432539" y="5154134"/>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0" name="Line 54"/>
          <p:cNvSpPr>
            <a:spLocks noChangeShapeType="1"/>
          </p:cNvSpPr>
          <p:nvPr/>
        </p:nvSpPr>
        <p:spPr bwMode="auto">
          <a:xfrm>
            <a:off x="7531999" y="5452728"/>
            <a:ext cx="139919"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1" name="Line 55"/>
          <p:cNvSpPr>
            <a:spLocks noChangeShapeType="1"/>
          </p:cNvSpPr>
          <p:nvPr/>
        </p:nvSpPr>
        <p:spPr bwMode="auto">
          <a:xfrm>
            <a:off x="7552229" y="5508367"/>
            <a:ext cx="99461"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2" name="Line 56"/>
          <p:cNvSpPr>
            <a:spLocks noChangeShapeType="1"/>
          </p:cNvSpPr>
          <p:nvPr/>
        </p:nvSpPr>
        <p:spPr bwMode="auto">
          <a:xfrm>
            <a:off x="7572458" y="5584406"/>
            <a:ext cx="59002" cy="1855"/>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3" name="Line 57"/>
          <p:cNvSpPr>
            <a:spLocks noChangeShapeType="1"/>
          </p:cNvSpPr>
          <p:nvPr/>
        </p:nvSpPr>
        <p:spPr bwMode="auto">
          <a:xfrm flipV="1">
            <a:off x="8049531" y="4985363"/>
            <a:ext cx="3372" cy="747413"/>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4" name="Line 58"/>
          <p:cNvSpPr>
            <a:spLocks noChangeShapeType="1"/>
          </p:cNvSpPr>
          <p:nvPr/>
        </p:nvSpPr>
        <p:spPr bwMode="auto">
          <a:xfrm flipV="1">
            <a:off x="6515479" y="5154134"/>
            <a:ext cx="3372" cy="28004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5" name="Line 59"/>
          <p:cNvSpPr>
            <a:spLocks noChangeShapeType="1"/>
          </p:cNvSpPr>
          <p:nvPr/>
        </p:nvSpPr>
        <p:spPr bwMode="auto">
          <a:xfrm flipV="1">
            <a:off x="6515479" y="4516144"/>
            <a:ext cx="3372" cy="52485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6" name="Freeform 60"/>
          <p:cNvSpPr>
            <a:spLocks/>
          </p:cNvSpPr>
          <p:nvPr/>
        </p:nvSpPr>
        <p:spPr bwMode="auto">
          <a:xfrm>
            <a:off x="6535709" y="4740553"/>
            <a:ext cx="537761" cy="170625"/>
          </a:xfrm>
          <a:custGeom>
            <a:avLst/>
            <a:gdLst>
              <a:gd name="T0" fmla="*/ 0 w 162"/>
              <a:gd name="T1" fmla="*/ 0 h 55"/>
              <a:gd name="T2" fmla="*/ 102 w 162"/>
              <a:gd name="T3" fmla="*/ 0 h 55"/>
              <a:gd name="T4" fmla="*/ 102 w 162"/>
              <a:gd name="T5" fmla="*/ 55 h 55"/>
              <a:gd name="T6" fmla="*/ 162 w 162"/>
              <a:gd name="T7" fmla="*/ 55 h 55"/>
              <a:gd name="T8" fmla="*/ 162 w 162"/>
              <a:gd name="T9" fmla="*/ 0 h 55"/>
            </a:gdLst>
            <a:ahLst/>
            <a:cxnLst>
              <a:cxn ang="0">
                <a:pos x="T0" y="T1"/>
              </a:cxn>
              <a:cxn ang="0">
                <a:pos x="T2" y="T3"/>
              </a:cxn>
              <a:cxn ang="0">
                <a:pos x="T4" y="T5"/>
              </a:cxn>
              <a:cxn ang="0">
                <a:pos x="T6" y="T7"/>
              </a:cxn>
              <a:cxn ang="0">
                <a:pos x="T8" y="T9"/>
              </a:cxn>
            </a:cxnLst>
            <a:rect l="0" t="0" r="r" b="b"/>
            <a:pathLst>
              <a:path w="162" h="55">
                <a:moveTo>
                  <a:pt x="0" y="0"/>
                </a:moveTo>
                <a:lnTo>
                  <a:pt x="102" y="0"/>
                </a:lnTo>
                <a:lnTo>
                  <a:pt x="102" y="55"/>
                </a:lnTo>
                <a:lnTo>
                  <a:pt x="162" y="55"/>
                </a:lnTo>
                <a:lnTo>
                  <a:pt x="162"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77" name="Line 61"/>
          <p:cNvSpPr>
            <a:spLocks noChangeShapeType="1"/>
          </p:cNvSpPr>
          <p:nvPr/>
        </p:nvSpPr>
        <p:spPr bwMode="auto">
          <a:xfrm>
            <a:off x="6894778" y="4985363"/>
            <a:ext cx="178692"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8" name="Line 62"/>
          <p:cNvSpPr>
            <a:spLocks noChangeShapeType="1"/>
          </p:cNvSpPr>
          <p:nvPr/>
        </p:nvSpPr>
        <p:spPr bwMode="auto">
          <a:xfrm>
            <a:off x="6357017" y="5059548"/>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79" name="Line 63"/>
          <p:cNvSpPr>
            <a:spLocks noChangeShapeType="1"/>
          </p:cNvSpPr>
          <p:nvPr/>
        </p:nvSpPr>
        <p:spPr bwMode="auto">
          <a:xfrm>
            <a:off x="6357017" y="5154134"/>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0" name="Line 64"/>
          <p:cNvSpPr>
            <a:spLocks noChangeShapeType="1"/>
          </p:cNvSpPr>
          <p:nvPr/>
        </p:nvSpPr>
        <p:spPr bwMode="auto">
          <a:xfrm>
            <a:off x="6456477" y="5452728"/>
            <a:ext cx="138233"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1" name="Line 65"/>
          <p:cNvSpPr>
            <a:spLocks noChangeShapeType="1"/>
          </p:cNvSpPr>
          <p:nvPr/>
        </p:nvSpPr>
        <p:spPr bwMode="auto">
          <a:xfrm>
            <a:off x="6475021" y="5508367"/>
            <a:ext cx="101146"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2" name="Line 66"/>
          <p:cNvSpPr>
            <a:spLocks noChangeShapeType="1"/>
          </p:cNvSpPr>
          <p:nvPr/>
        </p:nvSpPr>
        <p:spPr bwMode="auto">
          <a:xfrm>
            <a:off x="6495250" y="5584406"/>
            <a:ext cx="40459" cy="1855"/>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3" name="Line 67"/>
          <p:cNvSpPr>
            <a:spLocks noChangeShapeType="1"/>
          </p:cNvSpPr>
          <p:nvPr/>
        </p:nvSpPr>
        <p:spPr bwMode="auto">
          <a:xfrm flipV="1">
            <a:off x="6974009" y="4985363"/>
            <a:ext cx="3372" cy="747413"/>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4" name="Line 68"/>
          <p:cNvSpPr>
            <a:spLocks noChangeShapeType="1"/>
          </p:cNvSpPr>
          <p:nvPr/>
        </p:nvSpPr>
        <p:spPr bwMode="auto">
          <a:xfrm>
            <a:off x="7093699" y="4740553"/>
            <a:ext cx="219150" cy="1855"/>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5" name="Line 69"/>
          <p:cNvSpPr>
            <a:spLocks noChangeShapeType="1"/>
          </p:cNvSpPr>
          <p:nvPr/>
        </p:nvSpPr>
        <p:spPr bwMode="auto">
          <a:xfrm flipV="1">
            <a:off x="5436586" y="5154134"/>
            <a:ext cx="3372" cy="28004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6" name="Line 70"/>
          <p:cNvSpPr>
            <a:spLocks noChangeShapeType="1"/>
          </p:cNvSpPr>
          <p:nvPr/>
        </p:nvSpPr>
        <p:spPr bwMode="auto">
          <a:xfrm flipV="1">
            <a:off x="5436586" y="4516144"/>
            <a:ext cx="3372" cy="524858"/>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7" name="Freeform 71"/>
          <p:cNvSpPr>
            <a:spLocks/>
          </p:cNvSpPr>
          <p:nvPr/>
        </p:nvSpPr>
        <p:spPr bwMode="auto">
          <a:xfrm>
            <a:off x="5456815" y="4740553"/>
            <a:ext cx="537761" cy="170625"/>
          </a:xfrm>
          <a:custGeom>
            <a:avLst/>
            <a:gdLst>
              <a:gd name="T0" fmla="*/ 0 w 162"/>
              <a:gd name="T1" fmla="*/ 0 h 55"/>
              <a:gd name="T2" fmla="*/ 102 w 162"/>
              <a:gd name="T3" fmla="*/ 0 h 55"/>
              <a:gd name="T4" fmla="*/ 102 w 162"/>
              <a:gd name="T5" fmla="*/ 55 h 55"/>
              <a:gd name="T6" fmla="*/ 162 w 162"/>
              <a:gd name="T7" fmla="*/ 55 h 55"/>
              <a:gd name="T8" fmla="*/ 162 w 162"/>
              <a:gd name="T9" fmla="*/ 0 h 55"/>
            </a:gdLst>
            <a:ahLst/>
            <a:cxnLst>
              <a:cxn ang="0">
                <a:pos x="T0" y="T1"/>
              </a:cxn>
              <a:cxn ang="0">
                <a:pos x="T2" y="T3"/>
              </a:cxn>
              <a:cxn ang="0">
                <a:pos x="T4" y="T5"/>
              </a:cxn>
              <a:cxn ang="0">
                <a:pos x="T6" y="T7"/>
              </a:cxn>
              <a:cxn ang="0">
                <a:pos x="T8" y="T9"/>
              </a:cxn>
            </a:cxnLst>
            <a:rect l="0" t="0" r="r" b="b"/>
            <a:pathLst>
              <a:path w="162" h="55">
                <a:moveTo>
                  <a:pt x="0" y="0"/>
                </a:moveTo>
                <a:lnTo>
                  <a:pt x="102" y="0"/>
                </a:lnTo>
                <a:lnTo>
                  <a:pt x="102" y="55"/>
                </a:lnTo>
                <a:lnTo>
                  <a:pt x="162" y="55"/>
                </a:lnTo>
                <a:lnTo>
                  <a:pt x="162" y="0"/>
                </a:lnTo>
              </a:path>
            </a:pathLst>
          </a:custGeom>
          <a:noFill/>
          <a:ln w="9525">
            <a:solidFill>
              <a:srgbClr val="01010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188" name="Line 72"/>
          <p:cNvSpPr>
            <a:spLocks noChangeShapeType="1"/>
          </p:cNvSpPr>
          <p:nvPr/>
        </p:nvSpPr>
        <p:spPr bwMode="auto">
          <a:xfrm>
            <a:off x="5814198" y="4985363"/>
            <a:ext cx="180378"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89" name="Line 73"/>
          <p:cNvSpPr>
            <a:spLocks noChangeShapeType="1"/>
          </p:cNvSpPr>
          <p:nvPr/>
        </p:nvSpPr>
        <p:spPr bwMode="auto">
          <a:xfrm>
            <a:off x="5276437" y="5059548"/>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0" name="Line 74"/>
          <p:cNvSpPr>
            <a:spLocks noChangeShapeType="1"/>
          </p:cNvSpPr>
          <p:nvPr/>
        </p:nvSpPr>
        <p:spPr bwMode="auto">
          <a:xfrm>
            <a:off x="5276437" y="5154134"/>
            <a:ext cx="338840"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1" name="Line 75"/>
          <p:cNvSpPr>
            <a:spLocks noChangeShapeType="1"/>
          </p:cNvSpPr>
          <p:nvPr/>
        </p:nvSpPr>
        <p:spPr bwMode="auto">
          <a:xfrm>
            <a:off x="5375898" y="5452728"/>
            <a:ext cx="139919"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2" name="Line 76"/>
          <p:cNvSpPr>
            <a:spLocks noChangeShapeType="1"/>
          </p:cNvSpPr>
          <p:nvPr/>
        </p:nvSpPr>
        <p:spPr bwMode="auto">
          <a:xfrm>
            <a:off x="5396127" y="5508367"/>
            <a:ext cx="99461" cy="3709"/>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3" name="Line 77"/>
          <p:cNvSpPr>
            <a:spLocks noChangeShapeType="1"/>
          </p:cNvSpPr>
          <p:nvPr/>
        </p:nvSpPr>
        <p:spPr bwMode="auto">
          <a:xfrm>
            <a:off x="5416356" y="5584406"/>
            <a:ext cx="40459" cy="1855"/>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4" name="Line 78"/>
          <p:cNvSpPr>
            <a:spLocks noChangeShapeType="1"/>
          </p:cNvSpPr>
          <p:nvPr/>
        </p:nvSpPr>
        <p:spPr bwMode="auto">
          <a:xfrm flipV="1">
            <a:off x="5895115" y="4985363"/>
            <a:ext cx="3372" cy="747413"/>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5" name="Line 79"/>
          <p:cNvSpPr>
            <a:spLocks noChangeShapeType="1"/>
          </p:cNvSpPr>
          <p:nvPr/>
        </p:nvSpPr>
        <p:spPr bwMode="auto">
          <a:xfrm>
            <a:off x="6014805" y="4740553"/>
            <a:ext cx="182063" cy="1855"/>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196" name="Freeform 80"/>
          <p:cNvSpPr>
            <a:spLocks/>
          </p:cNvSpPr>
          <p:nvPr/>
        </p:nvSpPr>
        <p:spPr bwMode="auto">
          <a:xfrm>
            <a:off x="6156410" y="4683060"/>
            <a:ext cx="160148" cy="113132"/>
          </a:xfrm>
          <a:custGeom>
            <a:avLst/>
            <a:gdLst>
              <a:gd name="T0" fmla="*/ 48 w 48"/>
              <a:gd name="T1" fmla="*/ 18 h 36"/>
              <a:gd name="T2" fmla="*/ 0 w 48"/>
              <a:gd name="T3" fmla="*/ 36 h 36"/>
              <a:gd name="T4" fmla="*/ 6 w 48"/>
              <a:gd name="T5" fmla="*/ 18 h 36"/>
              <a:gd name="T6" fmla="*/ 6 w 48"/>
              <a:gd name="T7" fmla="*/ 18 h 36"/>
              <a:gd name="T8" fmla="*/ 0 w 48"/>
              <a:gd name="T9" fmla="*/ 0 h 36"/>
              <a:gd name="T10" fmla="*/ 48 w 48"/>
              <a:gd name="T11" fmla="*/ 18 h 36"/>
            </a:gdLst>
            <a:ahLst/>
            <a:cxnLst>
              <a:cxn ang="0">
                <a:pos x="T0" y="T1"/>
              </a:cxn>
              <a:cxn ang="0">
                <a:pos x="T2" y="T3"/>
              </a:cxn>
              <a:cxn ang="0">
                <a:pos x="T4" y="T5"/>
              </a:cxn>
              <a:cxn ang="0">
                <a:pos x="T6" y="T7"/>
              </a:cxn>
              <a:cxn ang="0">
                <a:pos x="T8" y="T9"/>
              </a:cxn>
              <a:cxn ang="0">
                <a:pos x="T10" y="T11"/>
              </a:cxn>
            </a:cxnLst>
            <a:rect l="0" t="0" r="r" b="b"/>
            <a:pathLst>
              <a:path w="48" h="36">
                <a:moveTo>
                  <a:pt x="48" y="18"/>
                </a:moveTo>
                <a:lnTo>
                  <a:pt x="0" y="36"/>
                </a:lnTo>
                <a:lnTo>
                  <a:pt x="6" y="18"/>
                </a:lnTo>
                <a:lnTo>
                  <a:pt x="6" y="18"/>
                </a:lnTo>
                <a:lnTo>
                  <a:pt x="0" y="0"/>
                </a:lnTo>
                <a:lnTo>
                  <a:pt x="4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97" name="Freeform 81"/>
          <p:cNvSpPr>
            <a:spLocks/>
          </p:cNvSpPr>
          <p:nvPr/>
        </p:nvSpPr>
        <p:spPr bwMode="auto">
          <a:xfrm>
            <a:off x="7252161" y="4683060"/>
            <a:ext cx="139919" cy="113132"/>
          </a:xfrm>
          <a:custGeom>
            <a:avLst/>
            <a:gdLst>
              <a:gd name="T0" fmla="*/ 42 w 42"/>
              <a:gd name="T1" fmla="*/ 18 h 36"/>
              <a:gd name="T2" fmla="*/ 0 w 42"/>
              <a:gd name="T3" fmla="*/ 36 h 36"/>
              <a:gd name="T4" fmla="*/ 0 w 42"/>
              <a:gd name="T5" fmla="*/ 18 h 36"/>
              <a:gd name="T6" fmla="*/ 0 w 42"/>
              <a:gd name="T7" fmla="*/ 18 h 36"/>
              <a:gd name="T8" fmla="*/ 0 w 42"/>
              <a:gd name="T9" fmla="*/ 0 h 36"/>
              <a:gd name="T10" fmla="*/ 42 w 42"/>
              <a:gd name="T11" fmla="*/ 18 h 36"/>
            </a:gdLst>
            <a:ahLst/>
            <a:cxnLst>
              <a:cxn ang="0">
                <a:pos x="T0" y="T1"/>
              </a:cxn>
              <a:cxn ang="0">
                <a:pos x="T2" y="T3"/>
              </a:cxn>
              <a:cxn ang="0">
                <a:pos x="T4" y="T5"/>
              </a:cxn>
              <a:cxn ang="0">
                <a:pos x="T6" y="T7"/>
              </a:cxn>
              <a:cxn ang="0">
                <a:pos x="T8" y="T9"/>
              </a:cxn>
              <a:cxn ang="0">
                <a:pos x="T10" y="T11"/>
              </a:cxn>
            </a:cxnLst>
            <a:rect l="0" t="0" r="r" b="b"/>
            <a:pathLst>
              <a:path w="42" h="36">
                <a:moveTo>
                  <a:pt x="42" y="18"/>
                </a:moveTo>
                <a:lnTo>
                  <a:pt x="0" y="36"/>
                </a:lnTo>
                <a:lnTo>
                  <a:pt x="0" y="18"/>
                </a:lnTo>
                <a:lnTo>
                  <a:pt x="0" y="18"/>
                </a:lnTo>
                <a:lnTo>
                  <a:pt x="0" y="0"/>
                </a:lnTo>
                <a:lnTo>
                  <a:pt x="4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198" name="Line 82"/>
          <p:cNvSpPr>
            <a:spLocks noChangeShapeType="1"/>
          </p:cNvSpPr>
          <p:nvPr/>
        </p:nvSpPr>
        <p:spPr bwMode="auto">
          <a:xfrm flipH="1">
            <a:off x="8388371" y="2587336"/>
            <a:ext cx="979433" cy="80676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199" name="Line 83"/>
          <p:cNvSpPr>
            <a:spLocks noChangeShapeType="1"/>
          </p:cNvSpPr>
          <p:nvPr/>
        </p:nvSpPr>
        <p:spPr bwMode="auto">
          <a:xfrm flipH="1">
            <a:off x="8487832" y="3054701"/>
            <a:ext cx="879973" cy="526713"/>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0" name="Line 84"/>
          <p:cNvSpPr>
            <a:spLocks noChangeShapeType="1"/>
          </p:cNvSpPr>
          <p:nvPr/>
        </p:nvSpPr>
        <p:spPr bwMode="auto">
          <a:xfrm flipH="1">
            <a:off x="8408600" y="3544321"/>
            <a:ext cx="959204" cy="467365"/>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1" name="Line 85"/>
          <p:cNvSpPr>
            <a:spLocks noChangeShapeType="1"/>
          </p:cNvSpPr>
          <p:nvPr/>
        </p:nvSpPr>
        <p:spPr bwMode="auto">
          <a:xfrm flipH="1">
            <a:off x="8110219" y="4365919"/>
            <a:ext cx="1257585" cy="9273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2" name="Line 86"/>
          <p:cNvSpPr>
            <a:spLocks noChangeShapeType="1"/>
          </p:cNvSpPr>
          <p:nvPr/>
        </p:nvSpPr>
        <p:spPr bwMode="auto">
          <a:xfrm flipH="1" flipV="1">
            <a:off x="8189450" y="4948271"/>
            <a:ext cx="1158125" cy="504457"/>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3" name="Line 87"/>
          <p:cNvSpPr>
            <a:spLocks noChangeShapeType="1"/>
          </p:cNvSpPr>
          <p:nvPr/>
        </p:nvSpPr>
        <p:spPr bwMode="auto">
          <a:xfrm flipH="1" flipV="1">
            <a:off x="7850610" y="5135587"/>
            <a:ext cx="1496965" cy="80305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4" name="Line 88"/>
          <p:cNvSpPr>
            <a:spLocks noChangeShapeType="1"/>
          </p:cNvSpPr>
          <p:nvPr/>
        </p:nvSpPr>
        <p:spPr bwMode="auto">
          <a:xfrm flipH="1" flipV="1">
            <a:off x="8428830" y="5602952"/>
            <a:ext cx="938975" cy="85869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05" name="Line 89"/>
          <p:cNvSpPr>
            <a:spLocks noChangeShapeType="1"/>
          </p:cNvSpPr>
          <p:nvPr/>
        </p:nvSpPr>
        <p:spPr bwMode="auto">
          <a:xfrm>
            <a:off x="4519526" y="5751322"/>
            <a:ext cx="3968305" cy="370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06" name="Rectangle 90"/>
          <p:cNvSpPr>
            <a:spLocks noChangeArrowheads="1"/>
          </p:cNvSpPr>
          <p:nvPr/>
        </p:nvSpPr>
        <p:spPr bwMode="auto">
          <a:xfrm>
            <a:off x="7233618" y="4347373"/>
            <a:ext cx="876601" cy="5563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07" name="Rectangle 91"/>
          <p:cNvSpPr>
            <a:spLocks noChangeArrowheads="1"/>
          </p:cNvSpPr>
          <p:nvPr/>
        </p:nvSpPr>
        <p:spPr bwMode="auto">
          <a:xfrm>
            <a:off x="7233618" y="4347373"/>
            <a:ext cx="876601" cy="556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08" name="Rectangle 92"/>
          <p:cNvSpPr>
            <a:spLocks noChangeArrowheads="1"/>
          </p:cNvSpPr>
          <p:nvPr/>
        </p:nvSpPr>
        <p:spPr bwMode="auto">
          <a:xfrm>
            <a:off x="6156410" y="4403012"/>
            <a:ext cx="876601" cy="94586"/>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09" name="Rectangle 93"/>
          <p:cNvSpPr>
            <a:spLocks noChangeArrowheads="1"/>
          </p:cNvSpPr>
          <p:nvPr/>
        </p:nvSpPr>
        <p:spPr bwMode="auto">
          <a:xfrm>
            <a:off x="6156410" y="4403012"/>
            <a:ext cx="876601" cy="945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10" name="Rectangle 94"/>
          <p:cNvSpPr>
            <a:spLocks noChangeArrowheads="1"/>
          </p:cNvSpPr>
          <p:nvPr/>
        </p:nvSpPr>
        <p:spPr bwMode="auto">
          <a:xfrm>
            <a:off x="6156410" y="4347373"/>
            <a:ext cx="876601" cy="5563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11" name="Rectangle 95"/>
          <p:cNvSpPr>
            <a:spLocks noChangeArrowheads="1"/>
          </p:cNvSpPr>
          <p:nvPr/>
        </p:nvSpPr>
        <p:spPr bwMode="auto">
          <a:xfrm>
            <a:off x="6156410" y="4347373"/>
            <a:ext cx="876601" cy="556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12" name="Rectangle 96"/>
          <p:cNvSpPr>
            <a:spLocks noChangeArrowheads="1"/>
          </p:cNvSpPr>
          <p:nvPr/>
        </p:nvSpPr>
        <p:spPr bwMode="auto">
          <a:xfrm>
            <a:off x="5077516" y="4403012"/>
            <a:ext cx="876601" cy="94586"/>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13" name="Rectangle 97"/>
          <p:cNvSpPr>
            <a:spLocks noChangeArrowheads="1"/>
          </p:cNvSpPr>
          <p:nvPr/>
        </p:nvSpPr>
        <p:spPr bwMode="auto">
          <a:xfrm>
            <a:off x="5077516" y="4403012"/>
            <a:ext cx="876601" cy="945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14" name="Rectangle 98"/>
          <p:cNvSpPr>
            <a:spLocks noChangeArrowheads="1"/>
          </p:cNvSpPr>
          <p:nvPr/>
        </p:nvSpPr>
        <p:spPr bwMode="auto">
          <a:xfrm>
            <a:off x="5077516" y="4347373"/>
            <a:ext cx="876601" cy="5563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15" name="Rectangle 99"/>
          <p:cNvSpPr>
            <a:spLocks noChangeArrowheads="1"/>
          </p:cNvSpPr>
          <p:nvPr/>
        </p:nvSpPr>
        <p:spPr bwMode="auto">
          <a:xfrm>
            <a:off x="5077516" y="4347373"/>
            <a:ext cx="876601" cy="556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16" name="Line 100"/>
          <p:cNvSpPr>
            <a:spLocks noChangeShapeType="1"/>
          </p:cNvSpPr>
          <p:nvPr/>
        </p:nvSpPr>
        <p:spPr bwMode="auto">
          <a:xfrm flipH="1">
            <a:off x="8128762" y="3993140"/>
            <a:ext cx="1239042" cy="372779"/>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a:lstStyle/>
          <a:p>
            <a:endParaRPr lang="fr-FR">
              <a:latin typeface="Calibri" panose="020F0502020204030204" pitchFamily="34" charset="0"/>
            </a:endParaRPr>
          </a:p>
        </p:txBody>
      </p:sp>
      <p:sp>
        <p:nvSpPr>
          <p:cNvPr id="217" name="Line 101"/>
          <p:cNvSpPr>
            <a:spLocks noChangeShapeType="1"/>
          </p:cNvSpPr>
          <p:nvPr/>
        </p:nvSpPr>
        <p:spPr bwMode="auto">
          <a:xfrm>
            <a:off x="4799364" y="4497597"/>
            <a:ext cx="3831758" cy="185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18" name="Rectangle 102"/>
          <p:cNvSpPr>
            <a:spLocks noChangeArrowheads="1"/>
          </p:cNvSpPr>
          <p:nvPr/>
        </p:nvSpPr>
        <p:spPr bwMode="auto">
          <a:xfrm>
            <a:off x="3961536" y="5526913"/>
            <a:ext cx="2996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Gate</a:t>
            </a:r>
          </a:p>
        </p:txBody>
      </p:sp>
      <p:sp>
        <p:nvSpPr>
          <p:cNvPr id="219" name="Rectangle 103"/>
          <p:cNvSpPr>
            <a:spLocks noChangeArrowheads="1"/>
          </p:cNvSpPr>
          <p:nvPr/>
        </p:nvSpPr>
        <p:spPr bwMode="auto">
          <a:xfrm>
            <a:off x="3961536" y="5727212"/>
            <a:ext cx="35105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pulse</a:t>
            </a:r>
          </a:p>
        </p:txBody>
      </p:sp>
      <p:sp>
        <p:nvSpPr>
          <p:cNvPr id="220" name="Rectangle 104"/>
          <p:cNvSpPr>
            <a:spLocks noChangeArrowheads="1"/>
          </p:cNvSpPr>
          <p:nvPr/>
        </p:nvSpPr>
        <p:spPr bwMode="auto">
          <a:xfrm>
            <a:off x="9527952" y="5378543"/>
            <a:ext cx="122450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Thin-film transistor</a:t>
            </a:r>
          </a:p>
        </p:txBody>
      </p:sp>
      <p:sp>
        <p:nvSpPr>
          <p:cNvPr id="221" name="Rectangle 105"/>
          <p:cNvSpPr>
            <a:spLocks noChangeArrowheads="1"/>
          </p:cNvSpPr>
          <p:nvPr/>
        </p:nvSpPr>
        <p:spPr bwMode="auto">
          <a:xfrm>
            <a:off x="9527952" y="5792124"/>
            <a:ext cx="8862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Signal storage</a:t>
            </a:r>
          </a:p>
        </p:txBody>
      </p:sp>
      <p:sp>
        <p:nvSpPr>
          <p:cNvPr id="222" name="Rectangle 106"/>
          <p:cNvSpPr>
            <a:spLocks noChangeArrowheads="1"/>
          </p:cNvSpPr>
          <p:nvPr/>
        </p:nvSpPr>
        <p:spPr bwMode="auto">
          <a:xfrm>
            <a:off x="9527952" y="5957185"/>
            <a:ext cx="61234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capacitor</a:t>
            </a:r>
          </a:p>
        </p:txBody>
      </p:sp>
      <p:sp>
        <p:nvSpPr>
          <p:cNvPr id="223" name="Rectangle 107"/>
          <p:cNvSpPr>
            <a:spLocks noChangeArrowheads="1"/>
          </p:cNvSpPr>
          <p:nvPr/>
        </p:nvSpPr>
        <p:spPr bwMode="auto">
          <a:xfrm>
            <a:off x="9527952" y="6411568"/>
            <a:ext cx="9606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Glass substrate</a:t>
            </a:r>
          </a:p>
        </p:txBody>
      </p:sp>
      <p:sp>
        <p:nvSpPr>
          <p:cNvPr id="224" name="Rectangle 108"/>
          <p:cNvSpPr>
            <a:spLocks noChangeArrowheads="1"/>
          </p:cNvSpPr>
          <p:nvPr/>
        </p:nvSpPr>
        <p:spPr bwMode="auto">
          <a:xfrm>
            <a:off x="9527952" y="4215695"/>
            <a:ext cx="11002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Charge collection</a:t>
            </a:r>
          </a:p>
        </p:txBody>
      </p:sp>
      <p:sp>
        <p:nvSpPr>
          <p:cNvPr id="225" name="Rectangle 109"/>
          <p:cNvSpPr>
            <a:spLocks noChangeArrowheads="1"/>
          </p:cNvSpPr>
          <p:nvPr/>
        </p:nvSpPr>
        <p:spPr bwMode="auto">
          <a:xfrm>
            <a:off x="9527952" y="4384465"/>
            <a:ext cx="6251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electrode</a:t>
            </a:r>
          </a:p>
        </p:txBody>
      </p:sp>
      <p:sp>
        <p:nvSpPr>
          <p:cNvPr id="226" name="Rectangle 110"/>
          <p:cNvSpPr>
            <a:spLocks noChangeArrowheads="1"/>
          </p:cNvSpPr>
          <p:nvPr/>
        </p:nvSpPr>
        <p:spPr bwMode="auto">
          <a:xfrm>
            <a:off x="9527952" y="3770585"/>
            <a:ext cx="144917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Electron blocking layer</a:t>
            </a:r>
          </a:p>
        </p:txBody>
      </p:sp>
      <p:sp>
        <p:nvSpPr>
          <p:cNvPr id="227" name="Rectangle 111"/>
          <p:cNvSpPr>
            <a:spLocks noChangeArrowheads="1"/>
          </p:cNvSpPr>
          <p:nvPr/>
        </p:nvSpPr>
        <p:spPr bwMode="auto">
          <a:xfrm>
            <a:off x="9527952" y="3338458"/>
            <a:ext cx="13140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X-ray semiconductor</a:t>
            </a:r>
          </a:p>
        </p:txBody>
      </p:sp>
      <p:sp>
        <p:nvSpPr>
          <p:cNvPr id="228" name="Rectangle 112"/>
          <p:cNvSpPr>
            <a:spLocks noChangeArrowheads="1"/>
          </p:cNvSpPr>
          <p:nvPr/>
        </p:nvSpPr>
        <p:spPr bwMode="auto">
          <a:xfrm>
            <a:off x="9527952" y="2811746"/>
            <a:ext cx="6251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Dielectric</a:t>
            </a:r>
          </a:p>
        </p:txBody>
      </p:sp>
      <p:sp>
        <p:nvSpPr>
          <p:cNvPr id="229" name="Rectangle 113"/>
          <p:cNvSpPr>
            <a:spLocks noChangeArrowheads="1"/>
          </p:cNvSpPr>
          <p:nvPr/>
        </p:nvSpPr>
        <p:spPr bwMode="auto">
          <a:xfrm>
            <a:off x="9527952" y="2976807"/>
            <a:ext cx="3129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layer</a:t>
            </a:r>
          </a:p>
        </p:txBody>
      </p:sp>
      <p:sp>
        <p:nvSpPr>
          <p:cNvPr id="230" name="Rectangle 114"/>
          <p:cNvSpPr>
            <a:spLocks noChangeArrowheads="1"/>
          </p:cNvSpPr>
          <p:nvPr/>
        </p:nvSpPr>
        <p:spPr bwMode="auto">
          <a:xfrm>
            <a:off x="9527952" y="2362927"/>
            <a:ext cx="9055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Top electrode</a:t>
            </a:r>
          </a:p>
        </p:txBody>
      </p:sp>
      <p:sp>
        <p:nvSpPr>
          <p:cNvPr id="231" name="Rectangle 115"/>
          <p:cNvSpPr>
            <a:spLocks noChangeArrowheads="1"/>
          </p:cNvSpPr>
          <p:nvPr/>
        </p:nvSpPr>
        <p:spPr bwMode="auto">
          <a:xfrm>
            <a:off x="7432539" y="3898554"/>
            <a:ext cx="1035064" cy="26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32" name="Rectangle 116"/>
          <p:cNvSpPr>
            <a:spLocks noChangeArrowheads="1"/>
          </p:cNvSpPr>
          <p:nvPr/>
        </p:nvSpPr>
        <p:spPr bwMode="auto">
          <a:xfrm>
            <a:off x="7142596" y="3909111"/>
            <a:ext cx="12070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dirty="0">
                <a:solidFill>
                  <a:srgbClr val="FFFF00"/>
                </a:solidFill>
                <a:effectLst>
                  <a:outerShdw blurRad="38100" dist="38100" dir="2700000" algn="tl">
                    <a:srgbClr val="000000"/>
                  </a:outerShdw>
                </a:effectLst>
                <a:latin typeface="Calibri" panose="020F0502020204030204" pitchFamily="34" charset="0"/>
              </a:rPr>
              <a:t>Sélénium amorphe</a:t>
            </a:r>
          </a:p>
          <a:p>
            <a:pPr eaLnBrk="0" hangingPunct="0"/>
            <a:endParaRPr lang="fr-FR" altLang="fr-FR" sz="1000" b="1" dirty="0">
              <a:solidFill>
                <a:srgbClr val="000000"/>
              </a:solidFill>
              <a:effectLst>
                <a:outerShdw blurRad="38100" dist="38100" dir="2700000" algn="tl">
                  <a:srgbClr val="FFFFFF"/>
                </a:outerShdw>
              </a:effectLst>
              <a:latin typeface="Calibri" panose="020F0502020204030204" pitchFamily="34" charset="0"/>
            </a:endParaRPr>
          </a:p>
        </p:txBody>
      </p:sp>
      <p:sp>
        <p:nvSpPr>
          <p:cNvPr id="233" name="Rectangle 117"/>
          <p:cNvSpPr>
            <a:spLocks noChangeArrowheads="1"/>
          </p:cNvSpPr>
          <p:nvPr/>
        </p:nvSpPr>
        <p:spPr bwMode="auto">
          <a:xfrm>
            <a:off x="4978056" y="4048779"/>
            <a:ext cx="198921" cy="26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grpSp>
        <p:nvGrpSpPr>
          <p:cNvPr id="234" name="Group 118"/>
          <p:cNvGrpSpPr>
            <a:grpSpLocks/>
          </p:cNvGrpSpPr>
          <p:nvPr/>
        </p:nvGrpSpPr>
        <p:grpSpPr bwMode="auto">
          <a:xfrm>
            <a:off x="6071107" y="2342713"/>
            <a:ext cx="1222375" cy="1890712"/>
            <a:chOff x="2303" y="1000"/>
            <a:chExt cx="770" cy="1191"/>
          </a:xfrm>
        </p:grpSpPr>
        <p:sp>
          <p:nvSpPr>
            <p:cNvPr id="235" name="Freeform 119"/>
            <p:cNvSpPr>
              <a:spLocks/>
            </p:cNvSpPr>
            <p:nvPr/>
          </p:nvSpPr>
          <p:spPr bwMode="auto">
            <a:xfrm>
              <a:off x="2506" y="1999"/>
              <a:ext cx="94"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36" name="Freeform 120"/>
            <p:cNvSpPr>
              <a:spLocks/>
            </p:cNvSpPr>
            <p:nvPr/>
          </p:nvSpPr>
          <p:spPr bwMode="auto">
            <a:xfrm>
              <a:off x="2506" y="1999"/>
              <a:ext cx="94"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37" name="Freeform 121"/>
            <p:cNvSpPr>
              <a:spLocks/>
            </p:cNvSpPr>
            <p:nvPr/>
          </p:nvSpPr>
          <p:spPr bwMode="auto">
            <a:xfrm>
              <a:off x="2789" y="1999"/>
              <a:ext cx="107" cy="81"/>
            </a:xfrm>
            <a:custGeom>
              <a:avLst/>
              <a:gdLst>
                <a:gd name="T0" fmla="*/ 24 w 54"/>
                <a:gd name="T1" fmla="*/ 0 h 48"/>
                <a:gd name="T2" fmla="*/ 12 w 54"/>
                <a:gd name="T3" fmla="*/ 0 h 48"/>
                <a:gd name="T4" fmla="*/ 6 w 54"/>
                <a:gd name="T5" fmla="*/ 12 h 48"/>
                <a:gd name="T6" fmla="*/ 0 w 54"/>
                <a:gd name="T7" fmla="*/ 24 h 48"/>
                <a:gd name="T8" fmla="*/ 6 w 54"/>
                <a:gd name="T9" fmla="*/ 36 h 48"/>
                <a:gd name="T10" fmla="*/ 12 w 54"/>
                <a:gd name="T11" fmla="*/ 42 h 48"/>
                <a:gd name="T12" fmla="*/ 24 w 54"/>
                <a:gd name="T13" fmla="*/ 48 h 48"/>
                <a:gd name="T14" fmla="*/ 36 w 54"/>
                <a:gd name="T15" fmla="*/ 42 h 48"/>
                <a:gd name="T16" fmla="*/ 48 w 54"/>
                <a:gd name="T17" fmla="*/ 36 h 48"/>
                <a:gd name="T18" fmla="*/ 54 w 54"/>
                <a:gd name="T19" fmla="*/ 24 h 48"/>
                <a:gd name="T20" fmla="*/ 48 w 54"/>
                <a:gd name="T21" fmla="*/ 12 h 48"/>
                <a:gd name="T22" fmla="*/ 36 w 54"/>
                <a:gd name="T23" fmla="*/ 0 h 48"/>
                <a:gd name="T24" fmla="*/ 24 w 54"/>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48">
                  <a:moveTo>
                    <a:pt x="24" y="0"/>
                  </a:moveTo>
                  <a:lnTo>
                    <a:pt x="12" y="0"/>
                  </a:lnTo>
                  <a:lnTo>
                    <a:pt x="6" y="12"/>
                  </a:lnTo>
                  <a:lnTo>
                    <a:pt x="0" y="24"/>
                  </a:lnTo>
                  <a:lnTo>
                    <a:pt x="6" y="36"/>
                  </a:lnTo>
                  <a:lnTo>
                    <a:pt x="12" y="42"/>
                  </a:lnTo>
                  <a:lnTo>
                    <a:pt x="24" y="48"/>
                  </a:lnTo>
                  <a:lnTo>
                    <a:pt x="36" y="42"/>
                  </a:lnTo>
                  <a:lnTo>
                    <a:pt x="48" y="36"/>
                  </a:lnTo>
                  <a:lnTo>
                    <a:pt x="54" y="24"/>
                  </a:lnTo>
                  <a:lnTo>
                    <a:pt x="48"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38" name="Freeform 122"/>
            <p:cNvSpPr>
              <a:spLocks/>
            </p:cNvSpPr>
            <p:nvPr/>
          </p:nvSpPr>
          <p:spPr bwMode="auto">
            <a:xfrm>
              <a:off x="2789" y="1999"/>
              <a:ext cx="107" cy="81"/>
            </a:xfrm>
            <a:custGeom>
              <a:avLst/>
              <a:gdLst>
                <a:gd name="T0" fmla="*/ 24 w 54"/>
                <a:gd name="T1" fmla="*/ 0 h 48"/>
                <a:gd name="T2" fmla="*/ 12 w 54"/>
                <a:gd name="T3" fmla="*/ 0 h 48"/>
                <a:gd name="T4" fmla="*/ 6 w 54"/>
                <a:gd name="T5" fmla="*/ 12 h 48"/>
                <a:gd name="T6" fmla="*/ 0 w 54"/>
                <a:gd name="T7" fmla="*/ 24 h 48"/>
                <a:gd name="T8" fmla="*/ 6 w 54"/>
                <a:gd name="T9" fmla="*/ 36 h 48"/>
                <a:gd name="T10" fmla="*/ 12 w 54"/>
                <a:gd name="T11" fmla="*/ 42 h 48"/>
                <a:gd name="T12" fmla="*/ 24 w 54"/>
                <a:gd name="T13" fmla="*/ 48 h 48"/>
                <a:gd name="T14" fmla="*/ 42 w 54"/>
                <a:gd name="T15" fmla="*/ 42 h 48"/>
                <a:gd name="T16" fmla="*/ 48 w 54"/>
                <a:gd name="T17" fmla="*/ 36 h 48"/>
                <a:gd name="T18" fmla="*/ 54 w 54"/>
                <a:gd name="T19" fmla="*/ 24 h 48"/>
                <a:gd name="T20" fmla="*/ 48 w 54"/>
                <a:gd name="T21" fmla="*/ 12 h 48"/>
                <a:gd name="T22" fmla="*/ 42 w 54"/>
                <a:gd name="T23" fmla="*/ 0 h 48"/>
                <a:gd name="T24" fmla="*/ 24 w 54"/>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48">
                  <a:moveTo>
                    <a:pt x="24" y="0"/>
                  </a:moveTo>
                  <a:lnTo>
                    <a:pt x="12" y="0"/>
                  </a:lnTo>
                  <a:lnTo>
                    <a:pt x="6" y="12"/>
                  </a:lnTo>
                  <a:lnTo>
                    <a:pt x="0" y="24"/>
                  </a:lnTo>
                  <a:lnTo>
                    <a:pt x="6" y="36"/>
                  </a:lnTo>
                  <a:lnTo>
                    <a:pt x="12" y="42"/>
                  </a:lnTo>
                  <a:lnTo>
                    <a:pt x="24" y="48"/>
                  </a:lnTo>
                  <a:lnTo>
                    <a:pt x="42" y="42"/>
                  </a:lnTo>
                  <a:lnTo>
                    <a:pt x="48" y="36"/>
                  </a:lnTo>
                  <a:lnTo>
                    <a:pt x="54" y="24"/>
                  </a:lnTo>
                  <a:lnTo>
                    <a:pt x="48" y="12"/>
                  </a:lnTo>
                  <a:lnTo>
                    <a:pt x="42"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39" name="Freeform 123"/>
            <p:cNvSpPr>
              <a:spLocks/>
            </p:cNvSpPr>
            <p:nvPr/>
          </p:nvSpPr>
          <p:spPr bwMode="auto">
            <a:xfrm>
              <a:off x="2518" y="2010"/>
              <a:ext cx="59" cy="50"/>
            </a:xfrm>
            <a:custGeom>
              <a:avLst/>
              <a:gdLst>
                <a:gd name="T0" fmla="*/ 12 w 30"/>
                <a:gd name="T1" fmla="*/ 0 h 30"/>
                <a:gd name="T2" fmla="*/ 18 w 30"/>
                <a:gd name="T3" fmla="*/ 0 h 30"/>
                <a:gd name="T4" fmla="*/ 18 w 30"/>
                <a:gd name="T5" fmla="*/ 12 h 30"/>
                <a:gd name="T6" fmla="*/ 30 w 30"/>
                <a:gd name="T7" fmla="*/ 12 h 30"/>
                <a:gd name="T8" fmla="*/ 30 w 30"/>
                <a:gd name="T9" fmla="*/ 18 h 30"/>
                <a:gd name="T10" fmla="*/ 18 w 30"/>
                <a:gd name="T11" fmla="*/ 18 h 30"/>
                <a:gd name="T12" fmla="*/ 18 w 30"/>
                <a:gd name="T13" fmla="*/ 30 h 30"/>
                <a:gd name="T14" fmla="*/ 12 w 30"/>
                <a:gd name="T15" fmla="*/ 30 h 30"/>
                <a:gd name="T16" fmla="*/ 12 w 30"/>
                <a:gd name="T17" fmla="*/ 18 h 30"/>
                <a:gd name="T18" fmla="*/ 0 w 30"/>
                <a:gd name="T19" fmla="*/ 18 h 30"/>
                <a:gd name="T20" fmla="*/ 0 w 30"/>
                <a:gd name="T21" fmla="*/ 12 h 30"/>
                <a:gd name="T22" fmla="*/ 12 w 30"/>
                <a:gd name="T23" fmla="*/ 12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18" y="0"/>
                  </a:lnTo>
                  <a:lnTo>
                    <a:pt x="18" y="12"/>
                  </a:lnTo>
                  <a:lnTo>
                    <a:pt x="30" y="12"/>
                  </a:lnTo>
                  <a:lnTo>
                    <a:pt x="30" y="18"/>
                  </a:lnTo>
                  <a:lnTo>
                    <a:pt x="18" y="18"/>
                  </a:lnTo>
                  <a:lnTo>
                    <a:pt x="18" y="30"/>
                  </a:lnTo>
                  <a:lnTo>
                    <a:pt x="12" y="30"/>
                  </a:lnTo>
                  <a:lnTo>
                    <a:pt x="12" y="18"/>
                  </a:lnTo>
                  <a:lnTo>
                    <a:pt x="0" y="18"/>
                  </a:lnTo>
                  <a:lnTo>
                    <a:pt x="0" y="12"/>
                  </a:lnTo>
                  <a:lnTo>
                    <a:pt x="12" y="12"/>
                  </a:lnTo>
                  <a:lnTo>
                    <a:pt x="12"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40" name="Freeform 124"/>
            <p:cNvSpPr>
              <a:spLocks/>
            </p:cNvSpPr>
            <p:nvPr/>
          </p:nvSpPr>
          <p:spPr bwMode="auto">
            <a:xfrm>
              <a:off x="2411" y="1999"/>
              <a:ext cx="95"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41" name="Freeform 125"/>
            <p:cNvSpPr>
              <a:spLocks/>
            </p:cNvSpPr>
            <p:nvPr/>
          </p:nvSpPr>
          <p:spPr bwMode="auto">
            <a:xfrm>
              <a:off x="2411" y="1999"/>
              <a:ext cx="95"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42" name="Rectangle 126"/>
            <p:cNvSpPr>
              <a:spLocks noChangeArrowheads="1"/>
            </p:cNvSpPr>
            <p:nvPr/>
          </p:nvSpPr>
          <p:spPr bwMode="auto">
            <a:xfrm>
              <a:off x="2423" y="2030"/>
              <a:ext cx="59"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43" name="Freeform 127"/>
            <p:cNvSpPr>
              <a:spLocks/>
            </p:cNvSpPr>
            <p:nvPr/>
          </p:nvSpPr>
          <p:spPr bwMode="auto">
            <a:xfrm>
              <a:off x="2813" y="2010"/>
              <a:ext cx="59" cy="50"/>
            </a:xfrm>
            <a:custGeom>
              <a:avLst/>
              <a:gdLst>
                <a:gd name="T0" fmla="*/ 12 w 30"/>
                <a:gd name="T1" fmla="*/ 0 h 30"/>
                <a:gd name="T2" fmla="*/ 18 w 30"/>
                <a:gd name="T3" fmla="*/ 0 h 30"/>
                <a:gd name="T4" fmla="*/ 18 w 30"/>
                <a:gd name="T5" fmla="*/ 12 h 30"/>
                <a:gd name="T6" fmla="*/ 30 w 30"/>
                <a:gd name="T7" fmla="*/ 12 h 30"/>
                <a:gd name="T8" fmla="*/ 30 w 30"/>
                <a:gd name="T9" fmla="*/ 18 h 30"/>
                <a:gd name="T10" fmla="*/ 18 w 30"/>
                <a:gd name="T11" fmla="*/ 18 h 30"/>
                <a:gd name="T12" fmla="*/ 18 w 30"/>
                <a:gd name="T13" fmla="*/ 30 h 30"/>
                <a:gd name="T14" fmla="*/ 12 w 30"/>
                <a:gd name="T15" fmla="*/ 30 h 30"/>
                <a:gd name="T16" fmla="*/ 12 w 30"/>
                <a:gd name="T17" fmla="*/ 18 h 30"/>
                <a:gd name="T18" fmla="*/ 0 w 30"/>
                <a:gd name="T19" fmla="*/ 18 h 30"/>
                <a:gd name="T20" fmla="*/ 0 w 30"/>
                <a:gd name="T21" fmla="*/ 12 h 30"/>
                <a:gd name="T22" fmla="*/ 12 w 30"/>
                <a:gd name="T23" fmla="*/ 12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18" y="0"/>
                  </a:lnTo>
                  <a:lnTo>
                    <a:pt x="18" y="12"/>
                  </a:lnTo>
                  <a:lnTo>
                    <a:pt x="30" y="12"/>
                  </a:lnTo>
                  <a:lnTo>
                    <a:pt x="30" y="18"/>
                  </a:lnTo>
                  <a:lnTo>
                    <a:pt x="18" y="18"/>
                  </a:lnTo>
                  <a:lnTo>
                    <a:pt x="18" y="30"/>
                  </a:lnTo>
                  <a:lnTo>
                    <a:pt x="12" y="30"/>
                  </a:lnTo>
                  <a:lnTo>
                    <a:pt x="12" y="18"/>
                  </a:lnTo>
                  <a:lnTo>
                    <a:pt x="0" y="18"/>
                  </a:lnTo>
                  <a:lnTo>
                    <a:pt x="0" y="12"/>
                  </a:lnTo>
                  <a:lnTo>
                    <a:pt x="12" y="12"/>
                  </a:lnTo>
                  <a:lnTo>
                    <a:pt x="12"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44" name="Freeform 128"/>
            <p:cNvSpPr>
              <a:spLocks/>
            </p:cNvSpPr>
            <p:nvPr/>
          </p:nvSpPr>
          <p:spPr bwMode="auto">
            <a:xfrm>
              <a:off x="2695" y="1999"/>
              <a:ext cx="94" cy="81"/>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45" name="Freeform 129"/>
            <p:cNvSpPr>
              <a:spLocks/>
            </p:cNvSpPr>
            <p:nvPr/>
          </p:nvSpPr>
          <p:spPr bwMode="auto">
            <a:xfrm>
              <a:off x="2695" y="1999"/>
              <a:ext cx="94" cy="81"/>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46" name="Rectangle 130"/>
            <p:cNvSpPr>
              <a:spLocks noChangeArrowheads="1"/>
            </p:cNvSpPr>
            <p:nvPr/>
          </p:nvSpPr>
          <p:spPr bwMode="auto">
            <a:xfrm>
              <a:off x="2719" y="2030"/>
              <a:ext cx="59"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47" name="Freeform 131"/>
            <p:cNvSpPr>
              <a:spLocks/>
            </p:cNvSpPr>
            <p:nvPr/>
          </p:nvSpPr>
          <p:spPr bwMode="auto">
            <a:xfrm>
              <a:off x="2303" y="1838"/>
              <a:ext cx="96" cy="81"/>
            </a:xfrm>
            <a:custGeom>
              <a:avLst/>
              <a:gdLst>
                <a:gd name="T0" fmla="*/ 24 w 49"/>
                <a:gd name="T1" fmla="*/ 0 h 48"/>
                <a:gd name="T2" fmla="*/ 12 w 49"/>
                <a:gd name="T3" fmla="*/ 0 h 48"/>
                <a:gd name="T4" fmla="*/ 6 w 49"/>
                <a:gd name="T5" fmla="*/ 12 h 48"/>
                <a:gd name="T6" fmla="*/ 0 w 49"/>
                <a:gd name="T7" fmla="*/ 24 h 48"/>
                <a:gd name="T8" fmla="*/ 6 w 49"/>
                <a:gd name="T9" fmla="*/ 36 h 48"/>
                <a:gd name="T10" fmla="*/ 12 w 49"/>
                <a:gd name="T11" fmla="*/ 42 h 48"/>
                <a:gd name="T12" fmla="*/ 24 w 49"/>
                <a:gd name="T13" fmla="*/ 48 h 48"/>
                <a:gd name="T14" fmla="*/ 36 w 49"/>
                <a:gd name="T15" fmla="*/ 42 h 48"/>
                <a:gd name="T16" fmla="*/ 49 w 49"/>
                <a:gd name="T17" fmla="*/ 36 h 48"/>
                <a:gd name="T18" fmla="*/ 49 w 49"/>
                <a:gd name="T19" fmla="*/ 24 h 48"/>
                <a:gd name="T20" fmla="*/ 49 w 49"/>
                <a:gd name="T21" fmla="*/ 12 h 48"/>
                <a:gd name="T22" fmla="*/ 36 w 49"/>
                <a:gd name="T23" fmla="*/ 0 h 48"/>
                <a:gd name="T24" fmla="*/ 24 w 4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8">
                  <a:moveTo>
                    <a:pt x="24" y="0"/>
                  </a:moveTo>
                  <a:lnTo>
                    <a:pt x="12" y="0"/>
                  </a:lnTo>
                  <a:lnTo>
                    <a:pt x="6" y="12"/>
                  </a:lnTo>
                  <a:lnTo>
                    <a:pt x="0" y="24"/>
                  </a:lnTo>
                  <a:lnTo>
                    <a:pt x="6" y="36"/>
                  </a:lnTo>
                  <a:lnTo>
                    <a:pt x="12" y="42"/>
                  </a:lnTo>
                  <a:lnTo>
                    <a:pt x="24" y="48"/>
                  </a:lnTo>
                  <a:lnTo>
                    <a:pt x="36" y="42"/>
                  </a:lnTo>
                  <a:lnTo>
                    <a:pt x="49" y="36"/>
                  </a:lnTo>
                  <a:lnTo>
                    <a:pt x="49" y="24"/>
                  </a:lnTo>
                  <a:lnTo>
                    <a:pt x="49"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48" name="Freeform 132"/>
            <p:cNvSpPr>
              <a:spLocks/>
            </p:cNvSpPr>
            <p:nvPr/>
          </p:nvSpPr>
          <p:spPr bwMode="auto">
            <a:xfrm>
              <a:off x="2303" y="1838"/>
              <a:ext cx="96" cy="81"/>
            </a:xfrm>
            <a:custGeom>
              <a:avLst/>
              <a:gdLst>
                <a:gd name="T0" fmla="*/ 24 w 49"/>
                <a:gd name="T1" fmla="*/ 0 h 48"/>
                <a:gd name="T2" fmla="*/ 12 w 49"/>
                <a:gd name="T3" fmla="*/ 0 h 48"/>
                <a:gd name="T4" fmla="*/ 6 w 49"/>
                <a:gd name="T5" fmla="*/ 12 h 48"/>
                <a:gd name="T6" fmla="*/ 0 w 49"/>
                <a:gd name="T7" fmla="*/ 24 h 48"/>
                <a:gd name="T8" fmla="*/ 6 w 49"/>
                <a:gd name="T9" fmla="*/ 36 h 48"/>
                <a:gd name="T10" fmla="*/ 12 w 49"/>
                <a:gd name="T11" fmla="*/ 42 h 48"/>
                <a:gd name="T12" fmla="*/ 24 w 49"/>
                <a:gd name="T13" fmla="*/ 48 h 48"/>
                <a:gd name="T14" fmla="*/ 36 w 49"/>
                <a:gd name="T15" fmla="*/ 42 h 48"/>
                <a:gd name="T16" fmla="*/ 49 w 49"/>
                <a:gd name="T17" fmla="*/ 36 h 48"/>
                <a:gd name="T18" fmla="*/ 49 w 49"/>
                <a:gd name="T19" fmla="*/ 24 h 48"/>
                <a:gd name="T20" fmla="*/ 49 w 49"/>
                <a:gd name="T21" fmla="*/ 12 h 48"/>
                <a:gd name="T22" fmla="*/ 36 w 49"/>
                <a:gd name="T23" fmla="*/ 0 h 48"/>
                <a:gd name="T24" fmla="*/ 24 w 4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8">
                  <a:moveTo>
                    <a:pt x="24" y="0"/>
                  </a:moveTo>
                  <a:lnTo>
                    <a:pt x="12" y="0"/>
                  </a:lnTo>
                  <a:lnTo>
                    <a:pt x="6" y="12"/>
                  </a:lnTo>
                  <a:lnTo>
                    <a:pt x="0" y="24"/>
                  </a:lnTo>
                  <a:lnTo>
                    <a:pt x="6" y="36"/>
                  </a:lnTo>
                  <a:lnTo>
                    <a:pt x="12" y="42"/>
                  </a:lnTo>
                  <a:lnTo>
                    <a:pt x="24" y="48"/>
                  </a:lnTo>
                  <a:lnTo>
                    <a:pt x="36" y="42"/>
                  </a:lnTo>
                  <a:lnTo>
                    <a:pt x="49" y="36"/>
                  </a:lnTo>
                  <a:lnTo>
                    <a:pt x="49" y="24"/>
                  </a:lnTo>
                  <a:lnTo>
                    <a:pt x="49"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49" name="Rectangle 133"/>
            <p:cNvSpPr>
              <a:spLocks noChangeArrowheads="1"/>
            </p:cNvSpPr>
            <p:nvPr/>
          </p:nvSpPr>
          <p:spPr bwMode="auto">
            <a:xfrm>
              <a:off x="2315" y="1868"/>
              <a:ext cx="71" cy="1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50" name="Freeform 134"/>
            <p:cNvSpPr>
              <a:spLocks/>
            </p:cNvSpPr>
            <p:nvPr/>
          </p:nvSpPr>
          <p:spPr bwMode="auto">
            <a:xfrm>
              <a:off x="2612" y="1838"/>
              <a:ext cx="95" cy="81"/>
            </a:xfrm>
            <a:custGeom>
              <a:avLst/>
              <a:gdLst>
                <a:gd name="T0" fmla="*/ 24 w 48"/>
                <a:gd name="T1" fmla="*/ 0 h 48"/>
                <a:gd name="T2" fmla="*/ 12 w 48"/>
                <a:gd name="T3" fmla="*/ 6 h 48"/>
                <a:gd name="T4" fmla="*/ 0 w 48"/>
                <a:gd name="T5" fmla="*/ 12 h 48"/>
                <a:gd name="T6" fmla="*/ 0 w 48"/>
                <a:gd name="T7" fmla="*/ 24 h 48"/>
                <a:gd name="T8" fmla="*/ 0 w 48"/>
                <a:gd name="T9" fmla="*/ 36 h 48"/>
                <a:gd name="T10" fmla="*/ 12 w 48"/>
                <a:gd name="T11" fmla="*/ 48 h 48"/>
                <a:gd name="T12" fmla="*/ 24 w 48"/>
                <a:gd name="T13" fmla="*/ 48 h 48"/>
                <a:gd name="T14" fmla="*/ 36 w 48"/>
                <a:gd name="T15" fmla="*/ 48 h 48"/>
                <a:gd name="T16" fmla="*/ 42 w 48"/>
                <a:gd name="T17" fmla="*/ 36 h 48"/>
                <a:gd name="T18" fmla="*/ 48 w 48"/>
                <a:gd name="T19" fmla="*/ 24 h 48"/>
                <a:gd name="T20" fmla="*/ 42 w 48"/>
                <a:gd name="T21" fmla="*/ 12 h 48"/>
                <a:gd name="T22" fmla="*/ 36 w 48"/>
                <a:gd name="T23" fmla="*/ 6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6"/>
                  </a:lnTo>
                  <a:lnTo>
                    <a:pt x="0" y="12"/>
                  </a:lnTo>
                  <a:lnTo>
                    <a:pt x="0" y="24"/>
                  </a:lnTo>
                  <a:lnTo>
                    <a:pt x="0" y="36"/>
                  </a:lnTo>
                  <a:lnTo>
                    <a:pt x="12" y="48"/>
                  </a:lnTo>
                  <a:lnTo>
                    <a:pt x="24" y="48"/>
                  </a:lnTo>
                  <a:lnTo>
                    <a:pt x="36" y="48"/>
                  </a:lnTo>
                  <a:lnTo>
                    <a:pt x="42" y="36"/>
                  </a:lnTo>
                  <a:lnTo>
                    <a:pt x="48" y="24"/>
                  </a:lnTo>
                  <a:lnTo>
                    <a:pt x="42" y="12"/>
                  </a:lnTo>
                  <a:lnTo>
                    <a:pt x="36" y="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51" name="Freeform 135"/>
            <p:cNvSpPr>
              <a:spLocks/>
            </p:cNvSpPr>
            <p:nvPr/>
          </p:nvSpPr>
          <p:spPr bwMode="auto">
            <a:xfrm>
              <a:off x="2612" y="1838"/>
              <a:ext cx="95" cy="81"/>
            </a:xfrm>
            <a:custGeom>
              <a:avLst/>
              <a:gdLst>
                <a:gd name="T0" fmla="*/ 24 w 48"/>
                <a:gd name="T1" fmla="*/ 0 h 48"/>
                <a:gd name="T2" fmla="*/ 12 w 48"/>
                <a:gd name="T3" fmla="*/ 6 h 48"/>
                <a:gd name="T4" fmla="*/ 0 w 48"/>
                <a:gd name="T5" fmla="*/ 12 h 48"/>
                <a:gd name="T6" fmla="*/ 0 w 48"/>
                <a:gd name="T7" fmla="*/ 24 h 48"/>
                <a:gd name="T8" fmla="*/ 0 w 48"/>
                <a:gd name="T9" fmla="*/ 36 h 48"/>
                <a:gd name="T10" fmla="*/ 12 w 48"/>
                <a:gd name="T11" fmla="*/ 48 h 48"/>
                <a:gd name="T12" fmla="*/ 24 w 48"/>
                <a:gd name="T13" fmla="*/ 48 h 48"/>
                <a:gd name="T14" fmla="*/ 36 w 48"/>
                <a:gd name="T15" fmla="*/ 48 h 48"/>
                <a:gd name="T16" fmla="*/ 42 w 48"/>
                <a:gd name="T17" fmla="*/ 36 h 48"/>
                <a:gd name="T18" fmla="*/ 48 w 48"/>
                <a:gd name="T19" fmla="*/ 24 h 48"/>
                <a:gd name="T20" fmla="*/ 42 w 48"/>
                <a:gd name="T21" fmla="*/ 12 h 48"/>
                <a:gd name="T22" fmla="*/ 36 w 48"/>
                <a:gd name="T23" fmla="*/ 6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6"/>
                  </a:lnTo>
                  <a:lnTo>
                    <a:pt x="0" y="12"/>
                  </a:lnTo>
                  <a:lnTo>
                    <a:pt x="0" y="24"/>
                  </a:lnTo>
                  <a:lnTo>
                    <a:pt x="0" y="36"/>
                  </a:lnTo>
                  <a:lnTo>
                    <a:pt x="12" y="48"/>
                  </a:lnTo>
                  <a:lnTo>
                    <a:pt x="24" y="48"/>
                  </a:lnTo>
                  <a:lnTo>
                    <a:pt x="36" y="48"/>
                  </a:lnTo>
                  <a:lnTo>
                    <a:pt x="42" y="36"/>
                  </a:lnTo>
                  <a:lnTo>
                    <a:pt x="48" y="24"/>
                  </a:lnTo>
                  <a:lnTo>
                    <a:pt x="42" y="12"/>
                  </a:lnTo>
                  <a:lnTo>
                    <a:pt x="36" y="6"/>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52" name="Rectangle 136"/>
            <p:cNvSpPr>
              <a:spLocks noChangeArrowheads="1"/>
            </p:cNvSpPr>
            <p:nvPr/>
          </p:nvSpPr>
          <p:spPr bwMode="auto">
            <a:xfrm>
              <a:off x="2624" y="1879"/>
              <a:ext cx="59"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53" name="Freeform 137"/>
            <p:cNvSpPr>
              <a:spLocks/>
            </p:cNvSpPr>
            <p:nvPr/>
          </p:nvSpPr>
          <p:spPr bwMode="auto">
            <a:xfrm>
              <a:off x="2908" y="1838"/>
              <a:ext cx="94"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54" name="Freeform 138"/>
            <p:cNvSpPr>
              <a:spLocks/>
            </p:cNvSpPr>
            <p:nvPr/>
          </p:nvSpPr>
          <p:spPr bwMode="auto">
            <a:xfrm>
              <a:off x="2908" y="1838"/>
              <a:ext cx="94" cy="81"/>
            </a:xfrm>
            <a:custGeom>
              <a:avLst/>
              <a:gdLst>
                <a:gd name="T0" fmla="*/ 24 w 48"/>
                <a:gd name="T1" fmla="*/ 0 h 48"/>
                <a:gd name="T2" fmla="*/ 12 w 48"/>
                <a:gd name="T3" fmla="*/ 0 h 48"/>
                <a:gd name="T4" fmla="*/ 0 w 48"/>
                <a:gd name="T5" fmla="*/ 12 h 48"/>
                <a:gd name="T6" fmla="*/ 0 w 48"/>
                <a:gd name="T7" fmla="*/ 24 h 48"/>
                <a:gd name="T8" fmla="*/ 0 w 48"/>
                <a:gd name="T9" fmla="*/ 36 h 48"/>
                <a:gd name="T10" fmla="*/ 12 w 48"/>
                <a:gd name="T11" fmla="*/ 42 h 48"/>
                <a:gd name="T12" fmla="*/ 24 w 48"/>
                <a:gd name="T13" fmla="*/ 48 h 48"/>
                <a:gd name="T14" fmla="*/ 36 w 48"/>
                <a:gd name="T15" fmla="*/ 42 h 48"/>
                <a:gd name="T16" fmla="*/ 42 w 48"/>
                <a:gd name="T17" fmla="*/ 36 h 48"/>
                <a:gd name="T18" fmla="*/ 48 w 48"/>
                <a:gd name="T19" fmla="*/ 24 h 48"/>
                <a:gd name="T20" fmla="*/ 42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0" y="12"/>
                  </a:lnTo>
                  <a:lnTo>
                    <a:pt x="0" y="24"/>
                  </a:lnTo>
                  <a:lnTo>
                    <a:pt x="0" y="36"/>
                  </a:lnTo>
                  <a:lnTo>
                    <a:pt x="12" y="42"/>
                  </a:lnTo>
                  <a:lnTo>
                    <a:pt x="24" y="48"/>
                  </a:lnTo>
                  <a:lnTo>
                    <a:pt x="36" y="42"/>
                  </a:lnTo>
                  <a:lnTo>
                    <a:pt x="42" y="36"/>
                  </a:lnTo>
                  <a:lnTo>
                    <a:pt x="48" y="24"/>
                  </a:lnTo>
                  <a:lnTo>
                    <a:pt x="42"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55" name="Rectangle 139"/>
            <p:cNvSpPr>
              <a:spLocks noChangeArrowheads="1"/>
            </p:cNvSpPr>
            <p:nvPr/>
          </p:nvSpPr>
          <p:spPr bwMode="auto">
            <a:xfrm>
              <a:off x="2919" y="1868"/>
              <a:ext cx="60" cy="1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56" name="Freeform 140"/>
            <p:cNvSpPr>
              <a:spLocks/>
            </p:cNvSpPr>
            <p:nvPr/>
          </p:nvSpPr>
          <p:spPr bwMode="auto">
            <a:xfrm>
              <a:off x="2518" y="2110"/>
              <a:ext cx="70" cy="81"/>
            </a:xfrm>
            <a:custGeom>
              <a:avLst/>
              <a:gdLst>
                <a:gd name="T0" fmla="*/ 18 w 36"/>
                <a:gd name="T1" fmla="*/ 48 h 48"/>
                <a:gd name="T2" fmla="*/ 0 w 36"/>
                <a:gd name="T3" fmla="*/ 0 h 48"/>
                <a:gd name="T4" fmla="*/ 18 w 36"/>
                <a:gd name="T5" fmla="*/ 6 h 48"/>
                <a:gd name="T6" fmla="*/ 18 w 36"/>
                <a:gd name="T7" fmla="*/ 6 h 48"/>
                <a:gd name="T8" fmla="*/ 36 w 36"/>
                <a:gd name="T9" fmla="*/ 0 h 48"/>
                <a:gd name="T10" fmla="*/ 18 w 36"/>
                <a:gd name="T11" fmla="*/ 48 h 48"/>
              </a:gdLst>
              <a:ahLst/>
              <a:cxnLst>
                <a:cxn ang="0">
                  <a:pos x="T0" y="T1"/>
                </a:cxn>
                <a:cxn ang="0">
                  <a:pos x="T2" y="T3"/>
                </a:cxn>
                <a:cxn ang="0">
                  <a:pos x="T4" y="T5"/>
                </a:cxn>
                <a:cxn ang="0">
                  <a:pos x="T6" y="T7"/>
                </a:cxn>
                <a:cxn ang="0">
                  <a:pos x="T8" y="T9"/>
                </a:cxn>
                <a:cxn ang="0">
                  <a:pos x="T10" y="T11"/>
                </a:cxn>
              </a:cxnLst>
              <a:rect l="0" t="0" r="r" b="b"/>
              <a:pathLst>
                <a:path w="36" h="48">
                  <a:moveTo>
                    <a:pt x="18" y="48"/>
                  </a:moveTo>
                  <a:lnTo>
                    <a:pt x="0" y="0"/>
                  </a:lnTo>
                  <a:lnTo>
                    <a:pt x="18" y="6"/>
                  </a:lnTo>
                  <a:lnTo>
                    <a:pt x="18" y="6"/>
                  </a:lnTo>
                  <a:lnTo>
                    <a:pt x="36" y="0"/>
                  </a:lnTo>
                  <a:lnTo>
                    <a:pt x="18"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57" name="Line 141"/>
            <p:cNvSpPr>
              <a:spLocks noChangeShapeType="1"/>
            </p:cNvSpPr>
            <p:nvPr/>
          </p:nvSpPr>
          <p:spPr bwMode="auto">
            <a:xfrm flipV="1">
              <a:off x="2553" y="2080"/>
              <a:ext cx="2" cy="50"/>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58" name="Freeform 142"/>
            <p:cNvSpPr>
              <a:spLocks/>
            </p:cNvSpPr>
            <p:nvPr/>
          </p:nvSpPr>
          <p:spPr bwMode="auto">
            <a:xfrm>
              <a:off x="2801" y="2110"/>
              <a:ext cx="71" cy="81"/>
            </a:xfrm>
            <a:custGeom>
              <a:avLst/>
              <a:gdLst>
                <a:gd name="T0" fmla="*/ 18 w 36"/>
                <a:gd name="T1" fmla="*/ 48 h 48"/>
                <a:gd name="T2" fmla="*/ 0 w 36"/>
                <a:gd name="T3" fmla="*/ 0 h 48"/>
                <a:gd name="T4" fmla="*/ 18 w 36"/>
                <a:gd name="T5" fmla="*/ 6 h 48"/>
                <a:gd name="T6" fmla="*/ 18 w 36"/>
                <a:gd name="T7" fmla="*/ 6 h 48"/>
                <a:gd name="T8" fmla="*/ 36 w 36"/>
                <a:gd name="T9" fmla="*/ 0 h 48"/>
                <a:gd name="T10" fmla="*/ 18 w 36"/>
                <a:gd name="T11" fmla="*/ 48 h 48"/>
              </a:gdLst>
              <a:ahLst/>
              <a:cxnLst>
                <a:cxn ang="0">
                  <a:pos x="T0" y="T1"/>
                </a:cxn>
                <a:cxn ang="0">
                  <a:pos x="T2" y="T3"/>
                </a:cxn>
                <a:cxn ang="0">
                  <a:pos x="T4" y="T5"/>
                </a:cxn>
                <a:cxn ang="0">
                  <a:pos x="T6" y="T7"/>
                </a:cxn>
                <a:cxn ang="0">
                  <a:pos x="T8" y="T9"/>
                </a:cxn>
                <a:cxn ang="0">
                  <a:pos x="T10" y="T11"/>
                </a:cxn>
              </a:cxnLst>
              <a:rect l="0" t="0" r="r" b="b"/>
              <a:pathLst>
                <a:path w="36" h="48">
                  <a:moveTo>
                    <a:pt x="18" y="48"/>
                  </a:moveTo>
                  <a:lnTo>
                    <a:pt x="0" y="0"/>
                  </a:lnTo>
                  <a:lnTo>
                    <a:pt x="18" y="6"/>
                  </a:lnTo>
                  <a:lnTo>
                    <a:pt x="18" y="6"/>
                  </a:lnTo>
                  <a:lnTo>
                    <a:pt x="36" y="0"/>
                  </a:lnTo>
                  <a:lnTo>
                    <a:pt x="18"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59" name="Line 143"/>
            <p:cNvSpPr>
              <a:spLocks noChangeShapeType="1"/>
            </p:cNvSpPr>
            <p:nvPr/>
          </p:nvSpPr>
          <p:spPr bwMode="auto">
            <a:xfrm flipV="1">
              <a:off x="2837" y="2080"/>
              <a:ext cx="2" cy="50"/>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60" name="Freeform 144"/>
            <p:cNvSpPr>
              <a:spLocks/>
            </p:cNvSpPr>
            <p:nvPr/>
          </p:nvSpPr>
          <p:spPr bwMode="auto">
            <a:xfrm>
              <a:off x="2423" y="1889"/>
              <a:ext cx="59" cy="70"/>
            </a:xfrm>
            <a:custGeom>
              <a:avLst/>
              <a:gdLst>
                <a:gd name="T0" fmla="*/ 18 w 30"/>
                <a:gd name="T1" fmla="*/ 0 h 42"/>
                <a:gd name="T2" fmla="*/ 0 w 30"/>
                <a:gd name="T3" fmla="*/ 42 h 42"/>
                <a:gd name="T4" fmla="*/ 18 w 30"/>
                <a:gd name="T5" fmla="*/ 36 h 42"/>
                <a:gd name="T6" fmla="*/ 18 w 30"/>
                <a:gd name="T7" fmla="*/ 36 h 42"/>
                <a:gd name="T8" fmla="*/ 30 w 30"/>
                <a:gd name="T9" fmla="*/ 42 h 42"/>
                <a:gd name="T10" fmla="*/ 18 w 30"/>
                <a:gd name="T11" fmla="*/ 0 h 42"/>
              </a:gdLst>
              <a:ahLst/>
              <a:cxnLst>
                <a:cxn ang="0">
                  <a:pos x="T0" y="T1"/>
                </a:cxn>
                <a:cxn ang="0">
                  <a:pos x="T2" y="T3"/>
                </a:cxn>
                <a:cxn ang="0">
                  <a:pos x="T4" y="T5"/>
                </a:cxn>
                <a:cxn ang="0">
                  <a:pos x="T6" y="T7"/>
                </a:cxn>
                <a:cxn ang="0">
                  <a:pos x="T8" y="T9"/>
                </a:cxn>
                <a:cxn ang="0">
                  <a:pos x="T10" y="T11"/>
                </a:cxn>
              </a:cxnLst>
              <a:rect l="0" t="0" r="r" b="b"/>
              <a:pathLst>
                <a:path w="30" h="42">
                  <a:moveTo>
                    <a:pt x="18" y="0"/>
                  </a:moveTo>
                  <a:lnTo>
                    <a:pt x="0" y="42"/>
                  </a:lnTo>
                  <a:lnTo>
                    <a:pt x="18" y="36"/>
                  </a:lnTo>
                  <a:lnTo>
                    <a:pt x="18" y="36"/>
                  </a:lnTo>
                  <a:lnTo>
                    <a:pt x="30" y="42"/>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61" name="Line 145"/>
            <p:cNvSpPr>
              <a:spLocks noChangeShapeType="1"/>
            </p:cNvSpPr>
            <p:nvPr/>
          </p:nvSpPr>
          <p:spPr bwMode="auto">
            <a:xfrm>
              <a:off x="2458" y="1949"/>
              <a:ext cx="2" cy="50"/>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62" name="Freeform 146"/>
            <p:cNvSpPr>
              <a:spLocks/>
            </p:cNvSpPr>
            <p:nvPr/>
          </p:nvSpPr>
          <p:spPr bwMode="auto">
            <a:xfrm>
              <a:off x="2707" y="1889"/>
              <a:ext cx="71" cy="70"/>
            </a:xfrm>
            <a:custGeom>
              <a:avLst/>
              <a:gdLst>
                <a:gd name="T0" fmla="*/ 18 w 36"/>
                <a:gd name="T1" fmla="*/ 0 h 42"/>
                <a:gd name="T2" fmla="*/ 0 w 36"/>
                <a:gd name="T3" fmla="*/ 42 h 42"/>
                <a:gd name="T4" fmla="*/ 18 w 36"/>
                <a:gd name="T5" fmla="*/ 36 h 42"/>
                <a:gd name="T6" fmla="*/ 18 w 36"/>
                <a:gd name="T7" fmla="*/ 36 h 42"/>
                <a:gd name="T8" fmla="*/ 36 w 36"/>
                <a:gd name="T9" fmla="*/ 42 h 42"/>
                <a:gd name="T10" fmla="*/ 18 w 36"/>
                <a:gd name="T11" fmla="*/ 0 h 42"/>
              </a:gdLst>
              <a:ahLst/>
              <a:cxnLst>
                <a:cxn ang="0">
                  <a:pos x="T0" y="T1"/>
                </a:cxn>
                <a:cxn ang="0">
                  <a:pos x="T2" y="T3"/>
                </a:cxn>
                <a:cxn ang="0">
                  <a:pos x="T4" y="T5"/>
                </a:cxn>
                <a:cxn ang="0">
                  <a:pos x="T6" y="T7"/>
                </a:cxn>
                <a:cxn ang="0">
                  <a:pos x="T8" y="T9"/>
                </a:cxn>
                <a:cxn ang="0">
                  <a:pos x="T10" y="T11"/>
                </a:cxn>
              </a:cxnLst>
              <a:rect l="0" t="0" r="r" b="b"/>
              <a:pathLst>
                <a:path w="36" h="42">
                  <a:moveTo>
                    <a:pt x="18" y="0"/>
                  </a:moveTo>
                  <a:lnTo>
                    <a:pt x="0" y="42"/>
                  </a:lnTo>
                  <a:lnTo>
                    <a:pt x="18" y="36"/>
                  </a:lnTo>
                  <a:lnTo>
                    <a:pt x="18" y="36"/>
                  </a:lnTo>
                  <a:lnTo>
                    <a:pt x="36" y="42"/>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63" name="Line 147"/>
            <p:cNvSpPr>
              <a:spLocks noChangeShapeType="1"/>
            </p:cNvSpPr>
            <p:nvPr/>
          </p:nvSpPr>
          <p:spPr bwMode="auto">
            <a:xfrm>
              <a:off x="2754" y="1949"/>
              <a:ext cx="2" cy="50"/>
            </a:xfrm>
            <a:prstGeom prst="line">
              <a:avLst/>
            </a:prstGeom>
            <a:noFill/>
            <a:ln w="9525">
              <a:solidFill>
                <a:srgbClr val="010101"/>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64" name="Rectangle 148"/>
            <p:cNvSpPr>
              <a:spLocks noChangeArrowheads="1"/>
            </p:cNvSpPr>
            <p:nvPr/>
          </p:nvSpPr>
          <p:spPr bwMode="auto">
            <a:xfrm>
              <a:off x="2553" y="1000"/>
              <a:ext cx="52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grpSp>
      <p:grpSp>
        <p:nvGrpSpPr>
          <p:cNvPr id="265" name="Group 149"/>
          <p:cNvGrpSpPr>
            <a:grpSpLocks/>
          </p:cNvGrpSpPr>
          <p:nvPr/>
        </p:nvGrpSpPr>
        <p:grpSpPr bwMode="auto">
          <a:xfrm>
            <a:off x="6287007" y="4863663"/>
            <a:ext cx="525463" cy="431800"/>
            <a:chOff x="2399" y="2485"/>
            <a:chExt cx="331" cy="252"/>
          </a:xfrm>
        </p:grpSpPr>
        <p:sp>
          <p:nvSpPr>
            <p:cNvPr id="266" name="Freeform 150"/>
            <p:cNvSpPr>
              <a:spLocks/>
            </p:cNvSpPr>
            <p:nvPr/>
          </p:nvSpPr>
          <p:spPr bwMode="auto">
            <a:xfrm>
              <a:off x="2494" y="2485"/>
              <a:ext cx="106" cy="80"/>
            </a:xfrm>
            <a:custGeom>
              <a:avLst/>
              <a:gdLst>
                <a:gd name="T0" fmla="*/ 24 w 54"/>
                <a:gd name="T1" fmla="*/ 0 h 48"/>
                <a:gd name="T2" fmla="*/ 12 w 54"/>
                <a:gd name="T3" fmla="*/ 0 h 48"/>
                <a:gd name="T4" fmla="*/ 6 w 54"/>
                <a:gd name="T5" fmla="*/ 12 h 48"/>
                <a:gd name="T6" fmla="*/ 0 w 54"/>
                <a:gd name="T7" fmla="*/ 24 h 48"/>
                <a:gd name="T8" fmla="*/ 6 w 54"/>
                <a:gd name="T9" fmla="*/ 36 h 48"/>
                <a:gd name="T10" fmla="*/ 12 w 54"/>
                <a:gd name="T11" fmla="*/ 42 h 48"/>
                <a:gd name="T12" fmla="*/ 24 w 54"/>
                <a:gd name="T13" fmla="*/ 48 h 48"/>
                <a:gd name="T14" fmla="*/ 42 w 54"/>
                <a:gd name="T15" fmla="*/ 42 h 48"/>
                <a:gd name="T16" fmla="*/ 48 w 54"/>
                <a:gd name="T17" fmla="*/ 36 h 48"/>
                <a:gd name="T18" fmla="*/ 54 w 54"/>
                <a:gd name="T19" fmla="*/ 24 h 48"/>
                <a:gd name="T20" fmla="*/ 48 w 54"/>
                <a:gd name="T21" fmla="*/ 12 h 48"/>
                <a:gd name="T22" fmla="*/ 42 w 54"/>
                <a:gd name="T23" fmla="*/ 0 h 48"/>
                <a:gd name="T24" fmla="*/ 24 w 54"/>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48">
                  <a:moveTo>
                    <a:pt x="24" y="0"/>
                  </a:moveTo>
                  <a:lnTo>
                    <a:pt x="12" y="0"/>
                  </a:lnTo>
                  <a:lnTo>
                    <a:pt x="6" y="12"/>
                  </a:lnTo>
                  <a:lnTo>
                    <a:pt x="0" y="24"/>
                  </a:lnTo>
                  <a:lnTo>
                    <a:pt x="6" y="36"/>
                  </a:lnTo>
                  <a:lnTo>
                    <a:pt x="12" y="42"/>
                  </a:lnTo>
                  <a:lnTo>
                    <a:pt x="24" y="48"/>
                  </a:lnTo>
                  <a:lnTo>
                    <a:pt x="42" y="42"/>
                  </a:lnTo>
                  <a:lnTo>
                    <a:pt x="48" y="36"/>
                  </a:lnTo>
                  <a:lnTo>
                    <a:pt x="54" y="24"/>
                  </a:lnTo>
                  <a:lnTo>
                    <a:pt x="48" y="12"/>
                  </a:lnTo>
                  <a:lnTo>
                    <a:pt x="42"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67" name="Freeform 151"/>
            <p:cNvSpPr>
              <a:spLocks/>
            </p:cNvSpPr>
            <p:nvPr/>
          </p:nvSpPr>
          <p:spPr bwMode="auto">
            <a:xfrm>
              <a:off x="2494" y="2485"/>
              <a:ext cx="106" cy="80"/>
            </a:xfrm>
            <a:custGeom>
              <a:avLst/>
              <a:gdLst>
                <a:gd name="T0" fmla="*/ 24 w 54"/>
                <a:gd name="T1" fmla="*/ 0 h 48"/>
                <a:gd name="T2" fmla="*/ 12 w 54"/>
                <a:gd name="T3" fmla="*/ 0 h 48"/>
                <a:gd name="T4" fmla="*/ 6 w 54"/>
                <a:gd name="T5" fmla="*/ 12 h 48"/>
                <a:gd name="T6" fmla="*/ 0 w 54"/>
                <a:gd name="T7" fmla="*/ 24 h 48"/>
                <a:gd name="T8" fmla="*/ 6 w 54"/>
                <a:gd name="T9" fmla="*/ 36 h 48"/>
                <a:gd name="T10" fmla="*/ 12 w 54"/>
                <a:gd name="T11" fmla="*/ 42 h 48"/>
                <a:gd name="T12" fmla="*/ 24 w 54"/>
                <a:gd name="T13" fmla="*/ 48 h 48"/>
                <a:gd name="T14" fmla="*/ 42 w 54"/>
                <a:gd name="T15" fmla="*/ 42 h 48"/>
                <a:gd name="T16" fmla="*/ 48 w 54"/>
                <a:gd name="T17" fmla="*/ 36 h 48"/>
                <a:gd name="T18" fmla="*/ 54 w 54"/>
                <a:gd name="T19" fmla="*/ 24 h 48"/>
                <a:gd name="T20" fmla="*/ 48 w 54"/>
                <a:gd name="T21" fmla="*/ 12 h 48"/>
                <a:gd name="T22" fmla="*/ 42 w 54"/>
                <a:gd name="T23" fmla="*/ 0 h 48"/>
                <a:gd name="T24" fmla="*/ 24 w 54"/>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48">
                  <a:moveTo>
                    <a:pt x="24" y="0"/>
                  </a:moveTo>
                  <a:lnTo>
                    <a:pt x="12" y="0"/>
                  </a:lnTo>
                  <a:lnTo>
                    <a:pt x="6" y="12"/>
                  </a:lnTo>
                  <a:lnTo>
                    <a:pt x="0" y="24"/>
                  </a:lnTo>
                  <a:lnTo>
                    <a:pt x="6" y="36"/>
                  </a:lnTo>
                  <a:lnTo>
                    <a:pt x="12" y="42"/>
                  </a:lnTo>
                  <a:lnTo>
                    <a:pt x="24" y="48"/>
                  </a:lnTo>
                  <a:lnTo>
                    <a:pt x="42" y="42"/>
                  </a:lnTo>
                  <a:lnTo>
                    <a:pt x="48" y="36"/>
                  </a:lnTo>
                  <a:lnTo>
                    <a:pt x="54" y="24"/>
                  </a:lnTo>
                  <a:lnTo>
                    <a:pt x="48" y="12"/>
                  </a:lnTo>
                  <a:lnTo>
                    <a:pt x="42"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68" name="Freeform 152"/>
            <p:cNvSpPr>
              <a:spLocks/>
            </p:cNvSpPr>
            <p:nvPr/>
          </p:nvSpPr>
          <p:spPr bwMode="auto">
            <a:xfrm>
              <a:off x="2399" y="2485"/>
              <a:ext cx="95" cy="80"/>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69" name="Freeform 153"/>
            <p:cNvSpPr>
              <a:spLocks/>
            </p:cNvSpPr>
            <p:nvPr/>
          </p:nvSpPr>
          <p:spPr bwMode="auto">
            <a:xfrm>
              <a:off x="2399" y="2485"/>
              <a:ext cx="95" cy="80"/>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70" name="Freeform 154"/>
            <p:cNvSpPr>
              <a:spLocks/>
            </p:cNvSpPr>
            <p:nvPr/>
          </p:nvSpPr>
          <p:spPr bwMode="auto">
            <a:xfrm>
              <a:off x="2636" y="2485"/>
              <a:ext cx="94" cy="80"/>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71" name="Freeform 155"/>
            <p:cNvSpPr>
              <a:spLocks/>
            </p:cNvSpPr>
            <p:nvPr/>
          </p:nvSpPr>
          <p:spPr bwMode="auto">
            <a:xfrm>
              <a:off x="2636" y="2485"/>
              <a:ext cx="94" cy="80"/>
            </a:xfrm>
            <a:custGeom>
              <a:avLst/>
              <a:gdLst>
                <a:gd name="T0" fmla="*/ 24 w 48"/>
                <a:gd name="T1" fmla="*/ 0 h 48"/>
                <a:gd name="T2" fmla="*/ 12 w 48"/>
                <a:gd name="T3" fmla="*/ 0 h 48"/>
                <a:gd name="T4" fmla="*/ 6 w 48"/>
                <a:gd name="T5" fmla="*/ 12 h 48"/>
                <a:gd name="T6" fmla="*/ 0 w 48"/>
                <a:gd name="T7" fmla="*/ 24 h 48"/>
                <a:gd name="T8" fmla="*/ 6 w 48"/>
                <a:gd name="T9" fmla="*/ 36 h 48"/>
                <a:gd name="T10" fmla="*/ 12 w 48"/>
                <a:gd name="T11" fmla="*/ 42 h 48"/>
                <a:gd name="T12" fmla="*/ 24 w 48"/>
                <a:gd name="T13" fmla="*/ 48 h 48"/>
                <a:gd name="T14" fmla="*/ 36 w 48"/>
                <a:gd name="T15" fmla="*/ 42 h 48"/>
                <a:gd name="T16" fmla="*/ 48 w 48"/>
                <a:gd name="T17" fmla="*/ 36 h 48"/>
                <a:gd name="T18" fmla="*/ 48 w 48"/>
                <a:gd name="T19" fmla="*/ 24 h 48"/>
                <a:gd name="T20" fmla="*/ 48 w 48"/>
                <a:gd name="T21" fmla="*/ 12 h 48"/>
                <a:gd name="T22" fmla="*/ 36 w 48"/>
                <a:gd name="T23" fmla="*/ 0 h 48"/>
                <a:gd name="T24" fmla="*/ 24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24" y="0"/>
                  </a:moveTo>
                  <a:lnTo>
                    <a:pt x="12" y="0"/>
                  </a:lnTo>
                  <a:lnTo>
                    <a:pt x="6" y="12"/>
                  </a:lnTo>
                  <a:lnTo>
                    <a:pt x="0" y="24"/>
                  </a:lnTo>
                  <a:lnTo>
                    <a:pt x="6" y="36"/>
                  </a:lnTo>
                  <a:lnTo>
                    <a:pt x="12" y="42"/>
                  </a:lnTo>
                  <a:lnTo>
                    <a:pt x="24" y="48"/>
                  </a:lnTo>
                  <a:lnTo>
                    <a:pt x="36" y="42"/>
                  </a:lnTo>
                  <a:lnTo>
                    <a:pt x="48" y="36"/>
                  </a:lnTo>
                  <a:lnTo>
                    <a:pt x="48" y="24"/>
                  </a:lnTo>
                  <a:lnTo>
                    <a:pt x="48" y="12"/>
                  </a:lnTo>
                  <a:lnTo>
                    <a:pt x="36" y="0"/>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72" name="Freeform 156"/>
            <p:cNvSpPr>
              <a:spLocks/>
            </p:cNvSpPr>
            <p:nvPr/>
          </p:nvSpPr>
          <p:spPr bwMode="auto">
            <a:xfrm>
              <a:off x="2494" y="2646"/>
              <a:ext cx="106" cy="91"/>
            </a:xfrm>
            <a:custGeom>
              <a:avLst/>
              <a:gdLst>
                <a:gd name="T0" fmla="*/ 24 w 54"/>
                <a:gd name="T1" fmla="*/ 0 h 54"/>
                <a:gd name="T2" fmla="*/ 12 w 54"/>
                <a:gd name="T3" fmla="*/ 6 h 54"/>
                <a:gd name="T4" fmla="*/ 6 w 54"/>
                <a:gd name="T5" fmla="*/ 12 h 54"/>
                <a:gd name="T6" fmla="*/ 0 w 54"/>
                <a:gd name="T7" fmla="*/ 24 h 54"/>
                <a:gd name="T8" fmla="*/ 6 w 54"/>
                <a:gd name="T9" fmla="*/ 42 h 54"/>
                <a:gd name="T10" fmla="*/ 12 w 54"/>
                <a:gd name="T11" fmla="*/ 48 h 54"/>
                <a:gd name="T12" fmla="*/ 24 w 54"/>
                <a:gd name="T13" fmla="*/ 54 h 54"/>
                <a:gd name="T14" fmla="*/ 42 w 54"/>
                <a:gd name="T15" fmla="*/ 48 h 54"/>
                <a:gd name="T16" fmla="*/ 48 w 54"/>
                <a:gd name="T17" fmla="*/ 42 h 54"/>
                <a:gd name="T18" fmla="*/ 54 w 54"/>
                <a:gd name="T19" fmla="*/ 24 h 54"/>
                <a:gd name="T20" fmla="*/ 48 w 54"/>
                <a:gd name="T21" fmla="*/ 12 h 54"/>
                <a:gd name="T22" fmla="*/ 42 w 54"/>
                <a:gd name="T23" fmla="*/ 6 h 54"/>
                <a:gd name="T24" fmla="*/ 24 w 54"/>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24" y="0"/>
                  </a:moveTo>
                  <a:lnTo>
                    <a:pt x="12" y="6"/>
                  </a:lnTo>
                  <a:lnTo>
                    <a:pt x="6" y="12"/>
                  </a:lnTo>
                  <a:lnTo>
                    <a:pt x="0" y="24"/>
                  </a:lnTo>
                  <a:lnTo>
                    <a:pt x="6" y="42"/>
                  </a:lnTo>
                  <a:lnTo>
                    <a:pt x="12" y="48"/>
                  </a:lnTo>
                  <a:lnTo>
                    <a:pt x="24" y="54"/>
                  </a:lnTo>
                  <a:lnTo>
                    <a:pt x="42" y="48"/>
                  </a:lnTo>
                  <a:lnTo>
                    <a:pt x="48" y="42"/>
                  </a:lnTo>
                  <a:lnTo>
                    <a:pt x="54" y="24"/>
                  </a:lnTo>
                  <a:lnTo>
                    <a:pt x="48" y="12"/>
                  </a:lnTo>
                  <a:lnTo>
                    <a:pt x="42" y="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73" name="Freeform 157"/>
            <p:cNvSpPr>
              <a:spLocks/>
            </p:cNvSpPr>
            <p:nvPr/>
          </p:nvSpPr>
          <p:spPr bwMode="auto">
            <a:xfrm>
              <a:off x="2494" y="2646"/>
              <a:ext cx="106" cy="91"/>
            </a:xfrm>
            <a:custGeom>
              <a:avLst/>
              <a:gdLst>
                <a:gd name="T0" fmla="*/ 24 w 54"/>
                <a:gd name="T1" fmla="*/ 0 h 54"/>
                <a:gd name="T2" fmla="*/ 12 w 54"/>
                <a:gd name="T3" fmla="*/ 6 h 54"/>
                <a:gd name="T4" fmla="*/ 6 w 54"/>
                <a:gd name="T5" fmla="*/ 12 h 54"/>
                <a:gd name="T6" fmla="*/ 0 w 54"/>
                <a:gd name="T7" fmla="*/ 24 h 54"/>
                <a:gd name="T8" fmla="*/ 6 w 54"/>
                <a:gd name="T9" fmla="*/ 42 h 54"/>
                <a:gd name="T10" fmla="*/ 12 w 54"/>
                <a:gd name="T11" fmla="*/ 48 h 54"/>
                <a:gd name="T12" fmla="*/ 24 w 54"/>
                <a:gd name="T13" fmla="*/ 54 h 54"/>
                <a:gd name="T14" fmla="*/ 42 w 54"/>
                <a:gd name="T15" fmla="*/ 48 h 54"/>
                <a:gd name="T16" fmla="*/ 48 w 54"/>
                <a:gd name="T17" fmla="*/ 42 h 54"/>
                <a:gd name="T18" fmla="*/ 54 w 54"/>
                <a:gd name="T19" fmla="*/ 24 h 54"/>
                <a:gd name="T20" fmla="*/ 48 w 54"/>
                <a:gd name="T21" fmla="*/ 12 h 54"/>
                <a:gd name="T22" fmla="*/ 42 w 54"/>
                <a:gd name="T23" fmla="*/ 6 h 54"/>
                <a:gd name="T24" fmla="*/ 24 w 54"/>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24" y="0"/>
                  </a:moveTo>
                  <a:lnTo>
                    <a:pt x="12" y="6"/>
                  </a:lnTo>
                  <a:lnTo>
                    <a:pt x="6" y="12"/>
                  </a:lnTo>
                  <a:lnTo>
                    <a:pt x="0" y="24"/>
                  </a:lnTo>
                  <a:lnTo>
                    <a:pt x="6" y="42"/>
                  </a:lnTo>
                  <a:lnTo>
                    <a:pt x="12" y="48"/>
                  </a:lnTo>
                  <a:lnTo>
                    <a:pt x="24" y="54"/>
                  </a:lnTo>
                  <a:lnTo>
                    <a:pt x="42" y="48"/>
                  </a:lnTo>
                  <a:lnTo>
                    <a:pt x="48" y="42"/>
                  </a:lnTo>
                  <a:lnTo>
                    <a:pt x="54" y="24"/>
                  </a:lnTo>
                  <a:lnTo>
                    <a:pt x="48" y="12"/>
                  </a:lnTo>
                  <a:lnTo>
                    <a:pt x="42" y="6"/>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74" name="Rectangle 158"/>
            <p:cNvSpPr>
              <a:spLocks noChangeArrowheads="1"/>
            </p:cNvSpPr>
            <p:nvPr/>
          </p:nvSpPr>
          <p:spPr bwMode="auto">
            <a:xfrm>
              <a:off x="2518" y="2686"/>
              <a:ext cx="59"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75" name="Freeform 159"/>
            <p:cNvSpPr>
              <a:spLocks/>
            </p:cNvSpPr>
            <p:nvPr/>
          </p:nvSpPr>
          <p:spPr bwMode="auto">
            <a:xfrm>
              <a:off x="2518" y="2495"/>
              <a:ext cx="59" cy="50"/>
            </a:xfrm>
            <a:custGeom>
              <a:avLst/>
              <a:gdLst>
                <a:gd name="T0" fmla="*/ 12 w 30"/>
                <a:gd name="T1" fmla="*/ 0 h 30"/>
                <a:gd name="T2" fmla="*/ 18 w 30"/>
                <a:gd name="T3" fmla="*/ 0 h 30"/>
                <a:gd name="T4" fmla="*/ 18 w 30"/>
                <a:gd name="T5" fmla="*/ 12 h 30"/>
                <a:gd name="T6" fmla="*/ 30 w 30"/>
                <a:gd name="T7" fmla="*/ 12 h 30"/>
                <a:gd name="T8" fmla="*/ 30 w 30"/>
                <a:gd name="T9" fmla="*/ 18 h 30"/>
                <a:gd name="T10" fmla="*/ 18 w 30"/>
                <a:gd name="T11" fmla="*/ 18 h 30"/>
                <a:gd name="T12" fmla="*/ 18 w 30"/>
                <a:gd name="T13" fmla="*/ 30 h 30"/>
                <a:gd name="T14" fmla="*/ 12 w 30"/>
                <a:gd name="T15" fmla="*/ 30 h 30"/>
                <a:gd name="T16" fmla="*/ 12 w 30"/>
                <a:gd name="T17" fmla="*/ 18 h 30"/>
                <a:gd name="T18" fmla="*/ 0 w 30"/>
                <a:gd name="T19" fmla="*/ 18 h 30"/>
                <a:gd name="T20" fmla="*/ 0 w 30"/>
                <a:gd name="T21" fmla="*/ 12 h 30"/>
                <a:gd name="T22" fmla="*/ 12 w 30"/>
                <a:gd name="T23" fmla="*/ 12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18" y="0"/>
                  </a:lnTo>
                  <a:lnTo>
                    <a:pt x="18" y="12"/>
                  </a:lnTo>
                  <a:lnTo>
                    <a:pt x="30" y="12"/>
                  </a:lnTo>
                  <a:lnTo>
                    <a:pt x="30" y="18"/>
                  </a:lnTo>
                  <a:lnTo>
                    <a:pt x="18" y="18"/>
                  </a:lnTo>
                  <a:lnTo>
                    <a:pt x="18" y="30"/>
                  </a:lnTo>
                  <a:lnTo>
                    <a:pt x="12" y="30"/>
                  </a:lnTo>
                  <a:lnTo>
                    <a:pt x="12" y="18"/>
                  </a:lnTo>
                  <a:lnTo>
                    <a:pt x="0" y="18"/>
                  </a:lnTo>
                  <a:lnTo>
                    <a:pt x="0" y="12"/>
                  </a:lnTo>
                  <a:lnTo>
                    <a:pt x="12" y="12"/>
                  </a:lnTo>
                  <a:lnTo>
                    <a:pt x="12"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76" name="Freeform 160"/>
            <p:cNvSpPr>
              <a:spLocks/>
            </p:cNvSpPr>
            <p:nvPr/>
          </p:nvSpPr>
          <p:spPr bwMode="auto">
            <a:xfrm>
              <a:off x="2399" y="2646"/>
              <a:ext cx="95" cy="91"/>
            </a:xfrm>
            <a:custGeom>
              <a:avLst/>
              <a:gdLst>
                <a:gd name="T0" fmla="*/ 24 w 48"/>
                <a:gd name="T1" fmla="*/ 0 h 54"/>
                <a:gd name="T2" fmla="*/ 12 w 48"/>
                <a:gd name="T3" fmla="*/ 6 h 54"/>
                <a:gd name="T4" fmla="*/ 6 w 48"/>
                <a:gd name="T5" fmla="*/ 12 h 54"/>
                <a:gd name="T6" fmla="*/ 0 w 48"/>
                <a:gd name="T7" fmla="*/ 24 h 54"/>
                <a:gd name="T8" fmla="*/ 6 w 48"/>
                <a:gd name="T9" fmla="*/ 42 h 54"/>
                <a:gd name="T10" fmla="*/ 12 w 48"/>
                <a:gd name="T11" fmla="*/ 48 h 54"/>
                <a:gd name="T12" fmla="*/ 24 w 48"/>
                <a:gd name="T13" fmla="*/ 54 h 54"/>
                <a:gd name="T14" fmla="*/ 36 w 48"/>
                <a:gd name="T15" fmla="*/ 48 h 54"/>
                <a:gd name="T16" fmla="*/ 48 w 48"/>
                <a:gd name="T17" fmla="*/ 42 h 54"/>
                <a:gd name="T18" fmla="*/ 48 w 48"/>
                <a:gd name="T19" fmla="*/ 24 h 54"/>
                <a:gd name="T20" fmla="*/ 48 w 48"/>
                <a:gd name="T21" fmla="*/ 12 h 54"/>
                <a:gd name="T22" fmla="*/ 36 w 48"/>
                <a:gd name="T23" fmla="*/ 6 h 54"/>
                <a:gd name="T24" fmla="*/ 24 w 48"/>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4">
                  <a:moveTo>
                    <a:pt x="24" y="0"/>
                  </a:moveTo>
                  <a:lnTo>
                    <a:pt x="12" y="6"/>
                  </a:lnTo>
                  <a:lnTo>
                    <a:pt x="6" y="12"/>
                  </a:lnTo>
                  <a:lnTo>
                    <a:pt x="0" y="24"/>
                  </a:lnTo>
                  <a:lnTo>
                    <a:pt x="6" y="42"/>
                  </a:lnTo>
                  <a:lnTo>
                    <a:pt x="12" y="48"/>
                  </a:lnTo>
                  <a:lnTo>
                    <a:pt x="24" y="54"/>
                  </a:lnTo>
                  <a:lnTo>
                    <a:pt x="36" y="48"/>
                  </a:lnTo>
                  <a:lnTo>
                    <a:pt x="48" y="42"/>
                  </a:lnTo>
                  <a:lnTo>
                    <a:pt x="48" y="24"/>
                  </a:lnTo>
                  <a:lnTo>
                    <a:pt x="48" y="12"/>
                  </a:lnTo>
                  <a:lnTo>
                    <a:pt x="36" y="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77" name="Freeform 161"/>
            <p:cNvSpPr>
              <a:spLocks/>
            </p:cNvSpPr>
            <p:nvPr/>
          </p:nvSpPr>
          <p:spPr bwMode="auto">
            <a:xfrm>
              <a:off x="2399" y="2646"/>
              <a:ext cx="95" cy="91"/>
            </a:xfrm>
            <a:custGeom>
              <a:avLst/>
              <a:gdLst>
                <a:gd name="T0" fmla="*/ 24 w 48"/>
                <a:gd name="T1" fmla="*/ 0 h 54"/>
                <a:gd name="T2" fmla="*/ 12 w 48"/>
                <a:gd name="T3" fmla="*/ 6 h 54"/>
                <a:gd name="T4" fmla="*/ 6 w 48"/>
                <a:gd name="T5" fmla="*/ 12 h 54"/>
                <a:gd name="T6" fmla="*/ 0 w 48"/>
                <a:gd name="T7" fmla="*/ 24 h 54"/>
                <a:gd name="T8" fmla="*/ 6 w 48"/>
                <a:gd name="T9" fmla="*/ 42 h 54"/>
                <a:gd name="T10" fmla="*/ 12 w 48"/>
                <a:gd name="T11" fmla="*/ 48 h 54"/>
                <a:gd name="T12" fmla="*/ 24 w 48"/>
                <a:gd name="T13" fmla="*/ 54 h 54"/>
                <a:gd name="T14" fmla="*/ 36 w 48"/>
                <a:gd name="T15" fmla="*/ 48 h 54"/>
                <a:gd name="T16" fmla="*/ 48 w 48"/>
                <a:gd name="T17" fmla="*/ 42 h 54"/>
                <a:gd name="T18" fmla="*/ 48 w 48"/>
                <a:gd name="T19" fmla="*/ 24 h 54"/>
                <a:gd name="T20" fmla="*/ 48 w 48"/>
                <a:gd name="T21" fmla="*/ 12 h 54"/>
                <a:gd name="T22" fmla="*/ 36 w 48"/>
                <a:gd name="T23" fmla="*/ 6 h 54"/>
                <a:gd name="T24" fmla="*/ 24 w 48"/>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4">
                  <a:moveTo>
                    <a:pt x="24" y="0"/>
                  </a:moveTo>
                  <a:lnTo>
                    <a:pt x="12" y="6"/>
                  </a:lnTo>
                  <a:lnTo>
                    <a:pt x="6" y="12"/>
                  </a:lnTo>
                  <a:lnTo>
                    <a:pt x="0" y="24"/>
                  </a:lnTo>
                  <a:lnTo>
                    <a:pt x="6" y="42"/>
                  </a:lnTo>
                  <a:lnTo>
                    <a:pt x="12" y="48"/>
                  </a:lnTo>
                  <a:lnTo>
                    <a:pt x="24" y="54"/>
                  </a:lnTo>
                  <a:lnTo>
                    <a:pt x="36" y="48"/>
                  </a:lnTo>
                  <a:lnTo>
                    <a:pt x="48" y="42"/>
                  </a:lnTo>
                  <a:lnTo>
                    <a:pt x="48" y="24"/>
                  </a:lnTo>
                  <a:lnTo>
                    <a:pt x="48" y="12"/>
                  </a:lnTo>
                  <a:lnTo>
                    <a:pt x="36" y="6"/>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78" name="Rectangle 162"/>
            <p:cNvSpPr>
              <a:spLocks noChangeArrowheads="1"/>
            </p:cNvSpPr>
            <p:nvPr/>
          </p:nvSpPr>
          <p:spPr bwMode="auto">
            <a:xfrm>
              <a:off x="2411" y="2686"/>
              <a:ext cx="71"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79" name="Freeform 163"/>
            <p:cNvSpPr>
              <a:spLocks/>
            </p:cNvSpPr>
            <p:nvPr/>
          </p:nvSpPr>
          <p:spPr bwMode="auto">
            <a:xfrm>
              <a:off x="2423" y="2495"/>
              <a:ext cx="47" cy="50"/>
            </a:xfrm>
            <a:custGeom>
              <a:avLst/>
              <a:gdLst>
                <a:gd name="T0" fmla="*/ 6 w 24"/>
                <a:gd name="T1" fmla="*/ 0 h 30"/>
                <a:gd name="T2" fmla="*/ 18 w 24"/>
                <a:gd name="T3" fmla="*/ 0 h 30"/>
                <a:gd name="T4" fmla="*/ 18 w 24"/>
                <a:gd name="T5" fmla="*/ 12 h 30"/>
                <a:gd name="T6" fmla="*/ 24 w 24"/>
                <a:gd name="T7" fmla="*/ 12 h 30"/>
                <a:gd name="T8" fmla="*/ 24 w 24"/>
                <a:gd name="T9" fmla="*/ 18 h 30"/>
                <a:gd name="T10" fmla="*/ 18 w 24"/>
                <a:gd name="T11" fmla="*/ 18 h 30"/>
                <a:gd name="T12" fmla="*/ 18 w 24"/>
                <a:gd name="T13" fmla="*/ 30 h 30"/>
                <a:gd name="T14" fmla="*/ 6 w 24"/>
                <a:gd name="T15" fmla="*/ 30 h 30"/>
                <a:gd name="T16" fmla="*/ 6 w 24"/>
                <a:gd name="T17" fmla="*/ 18 h 30"/>
                <a:gd name="T18" fmla="*/ 0 w 24"/>
                <a:gd name="T19" fmla="*/ 18 h 30"/>
                <a:gd name="T20" fmla="*/ 0 w 24"/>
                <a:gd name="T21" fmla="*/ 12 h 30"/>
                <a:gd name="T22" fmla="*/ 6 w 24"/>
                <a:gd name="T23" fmla="*/ 12 h 30"/>
                <a:gd name="T24" fmla="*/ 6 w 24"/>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0"/>
                  </a:moveTo>
                  <a:lnTo>
                    <a:pt x="18" y="0"/>
                  </a:lnTo>
                  <a:lnTo>
                    <a:pt x="18" y="12"/>
                  </a:lnTo>
                  <a:lnTo>
                    <a:pt x="24" y="12"/>
                  </a:lnTo>
                  <a:lnTo>
                    <a:pt x="24" y="18"/>
                  </a:lnTo>
                  <a:lnTo>
                    <a:pt x="18" y="18"/>
                  </a:lnTo>
                  <a:lnTo>
                    <a:pt x="18" y="30"/>
                  </a:lnTo>
                  <a:lnTo>
                    <a:pt x="6" y="30"/>
                  </a:lnTo>
                  <a:lnTo>
                    <a:pt x="6" y="18"/>
                  </a:lnTo>
                  <a:lnTo>
                    <a:pt x="0" y="18"/>
                  </a:lnTo>
                  <a:lnTo>
                    <a:pt x="0" y="12"/>
                  </a:lnTo>
                  <a:lnTo>
                    <a:pt x="6" y="12"/>
                  </a:lnTo>
                  <a:lnTo>
                    <a:pt x="6"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80" name="Freeform 164"/>
            <p:cNvSpPr>
              <a:spLocks/>
            </p:cNvSpPr>
            <p:nvPr/>
          </p:nvSpPr>
          <p:spPr bwMode="auto">
            <a:xfrm>
              <a:off x="2636" y="2646"/>
              <a:ext cx="94" cy="91"/>
            </a:xfrm>
            <a:custGeom>
              <a:avLst/>
              <a:gdLst>
                <a:gd name="T0" fmla="*/ 24 w 48"/>
                <a:gd name="T1" fmla="*/ 0 h 54"/>
                <a:gd name="T2" fmla="*/ 12 w 48"/>
                <a:gd name="T3" fmla="*/ 6 h 54"/>
                <a:gd name="T4" fmla="*/ 6 w 48"/>
                <a:gd name="T5" fmla="*/ 12 h 54"/>
                <a:gd name="T6" fmla="*/ 0 w 48"/>
                <a:gd name="T7" fmla="*/ 24 h 54"/>
                <a:gd name="T8" fmla="*/ 6 w 48"/>
                <a:gd name="T9" fmla="*/ 42 h 54"/>
                <a:gd name="T10" fmla="*/ 12 w 48"/>
                <a:gd name="T11" fmla="*/ 48 h 54"/>
                <a:gd name="T12" fmla="*/ 24 w 48"/>
                <a:gd name="T13" fmla="*/ 54 h 54"/>
                <a:gd name="T14" fmla="*/ 36 w 48"/>
                <a:gd name="T15" fmla="*/ 48 h 54"/>
                <a:gd name="T16" fmla="*/ 48 w 48"/>
                <a:gd name="T17" fmla="*/ 42 h 54"/>
                <a:gd name="T18" fmla="*/ 48 w 48"/>
                <a:gd name="T19" fmla="*/ 24 h 54"/>
                <a:gd name="T20" fmla="*/ 48 w 48"/>
                <a:gd name="T21" fmla="*/ 12 h 54"/>
                <a:gd name="T22" fmla="*/ 36 w 48"/>
                <a:gd name="T23" fmla="*/ 6 h 54"/>
                <a:gd name="T24" fmla="*/ 24 w 48"/>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4">
                  <a:moveTo>
                    <a:pt x="24" y="0"/>
                  </a:moveTo>
                  <a:lnTo>
                    <a:pt x="12" y="6"/>
                  </a:lnTo>
                  <a:lnTo>
                    <a:pt x="6" y="12"/>
                  </a:lnTo>
                  <a:lnTo>
                    <a:pt x="0" y="24"/>
                  </a:lnTo>
                  <a:lnTo>
                    <a:pt x="6" y="42"/>
                  </a:lnTo>
                  <a:lnTo>
                    <a:pt x="12" y="48"/>
                  </a:lnTo>
                  <a:lnTo>
                    <a:pt x="24" y="54"/>
                  </a:lnTo>
                  <a:lnTo>
                    <a:pt x="36" y="48"/>
                  </a:lnTo>
                  <a:lnTo>
                    <a:pt x="48" y="42"/>
                  </a:lnTo>
                  <a:lnTo>
                    <a:pt x="48" y="24"/>
                  </a:lnTo>
                  <a:lnTo>
                    <a:pt x="48" y="12"/>
                  </a:lnTo>
                  <a:lnTo>
                    <a:pt x="36" y="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281" name="Freeform 165"/>
            <p:cNvSpPr>
              <a:spLocks/>
            </p:cNvSpPr>
            <p:nvPr/>
          </p:nvSpPr>
          <p:spPr bwMode="auto">
            <a:xfrm>
              <a:off x="2636" y="2646"/>
              <a:ext cx="94" cy="91"/>
            </a:xfrm>
            <a:custGeom>
              <a:avLst/>
              <a:gdLst>
                <a:gd name="T0" fmla="*/ 24 w 48"/>
                <a:gd name="T1" fmla="*/ 0 h 54"/>
                <a:gd name="T2" fmla="*/ 12 w 48"/>
                <a:gd name="T3" fmla="*/ 6 h 54"/>
                <a:gd name="T4" fmla="*/ 6 w 48"/>
                <a:gd name="T5" fmla="*/ 12 h 54"/>
                <a:gd name="T6" fmla="*/ 0 w 48"/>
                <a:gd name="T7" fmla="*/ 24 h 54"/>
                <a:gd name="T8" fmla="*/ 6 w 48"/>
                <a:gd name="T9" fmla="*/ 42 h 54"/>
                <a:gd name="T10" fmla="*/ 12 w 48"/>
                <a:gd name="T11" fmla="*/ 48 h 54"/>
                <a:gd name="T12" fmla="*/ 24 w 48"/>
                <a:gd name="T13" fmla="*/ 54 h 54"/>
                <a:gd name="T14" fmla="*/ 36 w 48"/>
                <a:gd name="T15" fmla="*/ 48 h 54"/>
                <a:gd name="T16" fmla="*/ 48 w 48"/>
                <a:gd name="T17" fmla="*/ 42 h 54"/>
                <a:gd name="T18" fmla="*/ 48 w 48"/>
                <a:gd name="T19" fmla="*/ 24 h 54"/>
                <a:gd name="T20" fmla="*/ 48 w 48"/>
                <a:gd name="T21" fmla="*/ 12 h 54"/>
                <a:gd name="T22" fmla="*/ 36 w 48"/>
                <a:gd name="T23" fmla="*/ 6 h 54"/>
                <a:gd name="T24" fmla="*/ 24 w 48"/>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4">
                  <a:moveTo>
                    <a:pt x="24" y="0"/>
                  </a:moveTo>
                  <a:lnTo>
                    <a:pt x="12" y="6"/>
                  </a:lnTo>
                  <a:lnTo>
                    <a:pt x="6" y="12"/>
                  </a:lnTo>
                  <a:lnTo>
                    <a:pt x="0" y="24"/>
                  </a:lnTo>
                  <a:lnTo>
                    <a:pt x="6" y="42"/>
                  </a:lnTo>
                  <a:lnTo>
                    <a:pt x="12" y="48"/>
                  </a:lnTo>
                  <a:lnTo>
                    <a:pt x="24" y="54"/>
                  </a:lnTo>
                  <a:lnTo>
                    <a:pt x="36" y="48"/>
                  </a:lnTo>
                  <a:lnTo>
                    <a:pt x="48" y="42"/>
                  </a:lnTo>
                  <a:lnTo>
                    <a:pt x="48" y="24"/>
                  </a:lnTo>
                  <a:lnTo>
                    <a:pt x="48" y="12"/>
                  </a:lnTo>
                  <a:lnTo>
                    <a:pt x="36" y="6"/>
                  </a:lnTo>
                  <a:lnTo>
                    <a:pt x="24"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82" name="Rectangle 166"/>
            <p:cNvSpPr>
              <a:spLocks noChangeArrowheads="1"/>
            </p:cNvSpPr>
            <p:nvPr/>
          </p:nvSpPr>
          <p:spPr bwMode="auto">
            <a:xfrm>
              <a:off x="2648" y="2686"/>
              <a:ext cx="71" cy="1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283" name="Freeform 167"/>
            <p:cNvSpPr>
              <a:spLocks/>
            </p:cNvSpPr>
            <p:nvPr/>
          </p:nvSpPr>
          <p:spPr bwMode="auto">
            <a:xfrm>
              <a:off x="2659" y="2495"/>
              <a:ext cx="60" cy="50"/>
            </a:xfrm>
            <a:custGeom>
              <a:avLst/>
              <a:gdLst>
                <a:gd name="T0" fmla="*/ 12 w 30"/>
                <a:gd name="T1" fmla="*/ 0 h 30"/>
                <a:gd name="T2" fmla="*/ 18 w 30"/>
                <a:gd name="T3" fmla="*/ 0 h 30"/>
                <a:gd name="T4" fmla="*/ 18 w 30"/>
                <a:gd name="T5" fmla="*/ 12 h 30"/>
                <a:gd name="T6" fmla="*/ 30 w 30"/>
                <a:gd name="T7" fmla="*/ 12 h 30"/>
                <a:gd name="T8" fmla="*/ 30 w 30"/>
                <a:gd name="T9" fmla="*/ 18 h 30"/>
                <a:gd name="T10" fmla="*/ 18 w 30"/>
                <a:gd name="T11" fmla="*/ 18 h 30"/>
                <a:gd name="T12" fmla="*/ 18 w 30"/>
                <a:gd name="T13" fmla="*/ 30 h 30"/>
                <a:gd name="T14" fmla="*/ 12 w 30"/>
                <a:gd name="T15" fmla="*/ 30 h 30"/>
                <a:gd name="T16" fmla="*/ 12 w 30"/>
                <a:gd name="T17" fmla="*/ 18 h 30"/>
                <a:gd name="T18" fmla="*/ 0 w 30"/>
                <a:gd name="T19" fmla="*/ 18 h 30"/>
                <a:gd name="T20" fmla="*/ 0 w 30"/>
                <a:gd name="T21" fmla="*/ 12 h 30"/>
                <a:gd name="T22" fmla="*/ 12 w 30"/>
                <a:gd name="T23" fmla="*/ 12 h 30"/>
                <a:gd name="T24" fmla="*/ 12 w 3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2" y="0"/>
                  </a:moveTo>
                  <a:lnTo>
                    <a:pt x="18" y="0"/>
                  </a:lnTo>
                  <a:lnTo>
                    <a:pt x="18" y="12"/>
                  </a:lnTo>
                  <a:lnTo>
                    <a:pt x="30" y="12"/>
                  </a:lnTo>
                  <a:lnTo>
                    <a:pt x="30" y="18"/>
                  </a:lnTo>
                  <a:lnTo>
                    <a:pt x="18" y="18"/>
                  </a:lnTo>
                  <a:lnTo>
                    <a:pt x="18" y="30"/>
                  </a:lnTo>
                  <a:lnTo>
                    <a:pt x="12" y="30"/>
                  </a:lnTo>
                  <a:lnTo>
                    <a:pt x="12" y="18"/>
                  </a:lnTo>
                  <a:lnTo>
                    <a:pt x="0" y="18"/>
                  </a:lnTo>
                  <a:lnTo>
                    <a:pt x="0" y="12"/>
                  </a:lnTo>
                  <a:lnTo>
                    <a:pt x="12" y="12"/>
                  </a:lnTo>
                  <a:lnTo>
                    <a:pt x="12"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grpSp>
      <p:grpSp>
        <p:nvGrpSpPr>
          <p:cNvPr id="284" name="Group 168"/>
          <p:cNvGrpSpPr>
            <a:grpSpLocks/>
          </p:cNvGrpSpPr>
          <p:nvPr/>
        </p:nvGrpSpPr>
        <p:grpSpPr bwMode="auto">
          <a:xfrm>
            <a:off x="6431470" y="1766450"/>
            <a:ext cx="881062" cy="1538288"/>
            <a:chOff x="2518" y="1000"/>
            <a:chExt cx="555" cy="969"/>
          </a:xfrm>
        </p:grpSpPr>
        <p:sp>
          <p:nvSpPr>
            <p:cNvPr id="285" name="Line 169"/>
            <p:cNvSpPr>
              <a:spLocks noChangeShapeType="1"/>
            </p:cNvSpPr>
            <p:nvPr/>
          </p:nvSpPr>
          <p:spPr bwMode="auto">
            <a:xfrm flipV="1">
              <a:off x="2565" y="1838"/>
              <a:ext cx="2" cy="7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86" name="Freeform 170"/>
            <p:cNvSpPr>
              <a:spLocks/>
            </p:cNvSpPr>
            <p:nvPr/>
          </p:nvSpPr>
          <p:spPr bwMode="auto">
            <a:xfrm>
              <a:off x="2565" y="1707"/>
              <a:ext cx="71" cy="131"/>
            </a:xfrm>
            <a:custGeom>
              <a:avLst/>
              <a:gdLst>
                <a:gd name="T0" fmla="*/ 0 w 36"/>
                <a:gd name="T1" fmla="*/ 78 h 78"/>
                <a:gd name="T2" fmla="*/ 6 w 36"/>
                <a:gd name="T3" fmla="*/ 54 h 78"/>
                <a:gd name="T4" fmla="*/ 24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6" y="54"/>
                  </a:lnTo>
                  <a:lnTo>
                    <a:pt x="24" y="30"/>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87" name="Freeform 171"/>
            <p:cNvSpPr>
              <a:spLocks/>
            </p:cNvSpPr>
            <p:nvPr/>
          </p:nvSpPr>
          <p:spPr bwMode="auto">
            <a:xfrm>
              <a:off x="2565" y="1565"/>
              <a:ext cx="71" cy="142"/>
            </a:xfrm>
            <a:custGeom>
              <a:avLst/>
              <a:gdLst>
                <a:gd name="T0" fmla="*/ 0 w 36"/>
                <a:gd name="T1" fmla="*/ 0 h 85"/>
                <a:gd name="T2" fmla="*/ 6 w 36"/>
                <a:gd name="T3" fmla="*/ 31 h 85"/>
                <a:gd name="T4" fmla="*/ 24 w 36"/>
                <a:gd name="T5" fmla="*/ 49 h 85"/>
                <a:gd name="T6" fmla="*/ 36 w 36"/>
                <a:gd name="T7" fmla="*/ 85 h 85"/>
              </a:gdLst>
              <a:ahLst/>
              <a:cxnLst>
                <a:cxn ang="0">
                  <a:pos x="T0" y="T1"/>
                </a:cxn>
                <a:cxn ang="0">
                  <a:pos x="T2" y="T3"/>
                </a:cxn>
                <a:cxn ang="0">
                  <a:pos x="T4" y="T5"/>
                </a:cxn>
                <a:cxn ang="0">
                  <a:pos x="T6" y="T7"/>
                </a:cxn>
              </a:cxnLst>
              <a:rect l="0" t="0" r="r" b="b"/>
              <a:pathLst>
                <a:path w="36" h="85">
                  <a:moveTo>
                    <a:pt x="0" y="0"/>
                  </a:moveTo>
                  <a:lnTo>
                    <a:pt x="6" y="31"/>
                  </a:lnTo>
                  <a:lnTo>
                    <a:pt x="24" y="49"/>
                  </a:lnTo>
                  <a:lnTo>
                    <a:pt x="36" y="85"/>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88" name="Freeform 172"/>
            <p:cNvSpPr>
              <a:spLocks/>
            </p:cNvSpPr>
            <p:nvPr/>
          </p:nvSpPr>
          <p:spPr bwMode="auto">
            <a:xfrm>
              <a:off x="2565" y="1434"/>
              <a:ext cx="71" cy="131"/>
            </a:xfrm>
            <a:custGeom>
              <a:avLst/>
              <a:gdLst>
                <a:gd name="T0" fmla="*/ 0 w 36"/>
                <a:gd name="T1" fmla="*/ 78 h 78"/>
                <a:gd name="T2" fmla="*/ 6 w 36"/>
                <a:gd name="T3" fmla="*/ 54 h 78"/>
                <a:gd name="T4" fmla="*/ 24 w 36"/>
                <a:gd name="T5" fmla="*/ 36 h 78"/>
                <a:gd name="T6" fmla="*/ 36 w 36"/>
                <a:gd name="T7" fmla="*/ 0 h 78"/>
              </a:gdLst>
              <a:ahLst/>
              <a:cxnLst>
                <a:cxn ang="0">
                  <a:pos x="T0" y="T1"/>
                </a:cxn>
                <a:cxn ang="0">
                  <a:pos x="T2" y="T3"/>
                </a:cxn>
                <a:cxn ang="0">
                  <a:pos x="T4" y="T5"/>
                </a:cxn>
                <a:cxn ang="0">
                  <a:pos x="T6" y="T7"/>
                </a:cxn>
              </a:cxnLst>
              <a:rect l="0" t="0" r="r" b="b"/>
              <a:pathLst>
                <a:path w="36" h="78">
                  <a:moveTo>
                    <a:pt x="0" y="78"/>
                  </a:moveTo>
                  <a:lnTo>
                    <a:pt x="6" y="54"/>
                  </a:lnTo>
                  <a:lnTo>
                    <a:pt x="24" y="36"/>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89" name="Freeform 173"/>
            <p:cNvSpPr>
              <a:spLocks/>
            </p:cNvSpPr>
            <p:nvPr/>
          </p:nvSpPr>
          <p:spPr bwMode="auto">
            <a:xfrm>
              <a:off x="2565" y="1303"/>
              <a:ext cx="71" cy="131"/>
            </a:xfrm>
            <a:custGeom>
              <a:avLst/>
              <a:gdLst>
                <a:gd name="T0" fmla="*/ 0 w 36"/>
                <a:gd name="T1" fmla="*/ 0 h 78"/>
                <a:gd name="T2" fmla="*/ 6 w 36"/>
                <a:gd name="T3" fmla="*/ 24 h 78"/>
                <a:gd name="T4" fmla="*/ 24 w 36"/>
                <a:gd name="T5" fmla="*/ 48 h 78"/>
                <a:gd name="T6" fmla="*/ 36 w 36"/>
                <a:gd name="T7" fmla="*/ 78 h 78"/>
              </a:gdLst>
              <a:ahLst/>
              <a:cxnLst>
                <a:cxn ang="0">
                  <a:pos x="T0" y="T1"/>
                </a:cxn>
                <a:cxn ang="0">
                  <a:pos x="T2" y="T3"/>
                </a:cxn>
                <a:cxn ang="0">
                  <a:pos x="T4" y="T5"/>
                </a:cxn>
                <a:cxn ang="0">
                  <a:pos x="T6" y="T7"/>
                </a:cxn>
              </a:cxnLst>
              <a:rect l="0" t="0" r="r" b="b"/>
              <a:pathLst>
                <a:path w="36" h="78">
                  <a:moveTo>
                    <a:pt x="0" y="0"/>
                  </a:moveTo>
                  <a:lnTo>
                    <a:pt x="6" y="24"/>
                  </a:lnTo>
                  <a:lnTo>
                    <a:pt x="24" y="48"/>
                  </a:lnTo>
                  <a:lnTo>
                    <a:pt x="36" y="78"/>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0" name="Freeform 174"/>
            <p:cNvSpPr>
              <a:spLocks/>
            </p:cNvSpPr>
            <p:nvPr/>
          </p:nvSpPr>
          <p:spPr bwMode="auto">
            <a:xfrm>
              <a:off x="2565" y="1172"/>
              <a:ext cx="71" cy="131"/>
            </a:xfrm>
            <a:custGeom>
              <a:avLst/>
              <a:gdLst>
                <a:gd name="T0" fmla="*/ 0 w 36"/>
                <a:gd name="T1" fmla="*/ 78 h 78"/>
                <a:gd name="T2" fmla="*/ 6 w 36"/>
                <a:gd name="T3" fmla="*/ 48 h 78"/>
                <a:gd name="T4" fmla="*/ 24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6" y="48"/>
                  </a:lnTo>
                  <a:lnTo>
                    <a:pt x="24" y="30"/>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1" name="Line 175"/>
            <p:cNvSpPr>
              <a:spLocks noChangeShapeType="1"/>
            </p:cNvSpPr>
            <p:nvPr/>
          </p:nvSpPr>
          <p:spPr bwMode="auto">
            <a:xfrm flipV="1">
              <a:off x="2849" y="1838"/>
              <a:ext cx="1" cy="7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92" name="Freeform 176"/>
            <p:cNvSpPr>
              <a:spLocks/>
            </p:cNvSpPr>
            <p:nvPr/>
          </p:nvSpPr>
          <p:spPr bwMode="auto">
            <a:xfrm>
              <a:off x="2849" y="1707"/>
              <a:ext cx="70" cy="131"/>
            </a:xfrm>
            <a:custGeom>
              <a:avLst/>
              <a:gdLst>
                <a:gd name="T0" fmla="*/ 0 w 36"/>
                <a:gd name="T1" fmla="*/ 78 h 78"/>
                <a:gd name="T2" fmla="*/ 12 w 36"/>
                <a:gd name="T3" fmla="*/ 54 h 78"/>
                <a:gd name="T4" fmla="*/ 30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12" y="54"/>
                  </a:lnTo>
                  <a:lnTo>
                    <a:pt x="30" y="30"/>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3" name="Freeform 177"/>
            <p:cNvSpPr>
              <a:spLocks/>
            </p:cNvSpPr>
            <p:nvPr/>
          </p:nvSpPr>
          <p:spPr bwMode="auto">
            <a:xfrm>
              <a:off x="2849" y="1565"/>
              <a:ext cx="70" cy="142"/>
            </a:xfrm>
            <a:custGeom>
              <a:avLst/>
              <a:gdLst>
                <a:gd name="T0" fmla="*/ 0 w 36"/>
                <a:gd name="T1" fmla="*/ 0 h 85"/>
                <a:gd name="T2" fmla="*/ 12 w 36"/>
                <a:gd name="T3" fmla="*/ 31 h 85"/>
                <a:gd name="T4" fmla="*/ 30 w 36"/>
                <a:gd name="T5" fmla="*/ 49 h 85"/>
                <a:gd name="T6" fmla="*/ 36 w 36"/>
                <a:gd name="T7" fmla="*/ 85 h 85"/>
              </a:gdLst>
              <a:ahLst/>
              <a:cxnLst>
                <a:cxn ang="0">
                  <a:pos x="T0" y="T1"/>
                </a:cxn>
                <a:cxn ang="0">
                  <a:pos x="T2" y="T3"/>
                </a:cxn>
                <a:cxn ang="0">
                  <a:pos x="T4" y="T5"/>
                </a:cxn>
                <a:cxn ang="0">
                  <a:pos x="T6" y="T7"/>
                </a:cxn>
              </a:cxnLst>
              <a:rect l="0" t="0" r="r" b="b"/>
              <a:pathLst>
                <a:path w="36" h="85">
                  <a:moveTo>
                    <a:pt x="0" y="0"/>
                  </a:moveTo>
                  <a:lnTo>
                    <a:pt x="12" y="31"/>
                  </a:lnTo>
                  <a:lnTo>
                    <a:pt x="30" y="49"/>
                  </a:lnTo>
                  <a:lnTo>
                    <a:pt x="36" y="85"/>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4" name="Freeform 178"/>
            <p:cNvSpPr>
              <a:spLocks/>
            </p:cNvSpPr>
            <p:nvPr/>
          </p:nvSpPr>
          <p:spPr bwMode="auto">
            <a:xfrm>
              <a:off x="2849" y="1434"/>
              <a:ext cx="70" cy="131"/>
            </a:xfrm>
            <a:custGeom>
              <a:avLst/>
              <a:gdLst>
                <a:gd name="T0" fmla="*/ 0 w 36"/>
                <a:gd name="T1" fmla="*/ 78 h 78"/>
                <a:gd name="T2" fmla="*/ 12 w 36"/>
                <a:gd name="T3" fmla="*/ 54 h 78"/>
                <a:gd name="T4" fmla="*/ 30 w 36"/>
                <a:gd name="T5" fmla="*/ 36 h 78"/>
                <a:gd name="T6" fmla="*/ 36 w 36"/>
                <a:gd name="T7" fmla="*/ 0 h 78"/>
              </a:gdLst>
              <a:ahLst/>
              <a:cxnLst>
                <a:cxn ang="0">
                  <a:pos x="T0" y="T1"/>
                </a:cxn>
                <a:cxn ang="0">
                  <a:pos x="T2" y="T3"/>
                </a:cxn>
                <a:cxn ang="0">
                  <a:pos x="T4" y="T5"/>
                </a:cxn>
                <a:cxn ang="0">
                  <a:pos x="T6" y="T7"/>
                </a:cxn>
              </a:cxnLst>
              <a:rect l="0" t="0" r="r" b="b"/>
              <a:pathLst>
                <a:path w="36" h="78">
                  <a:moveTo>
                    <a:pt x="0" y="78"/>
                  </a:moveTo>
                  <a:lnTo>
                    <a:pt x="12" y="54"/>
                  </a:lnTo>
                  <a:lnTo>
                    <a:pt x="30" y="36"/>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5" name="Freeform 179"/>
            <p:cNvSpPr>
              <a:spLocks/>
            </p:cNvSpPr>
            <p:nvPr/>
          </p:nvSpPr>
          <p:spPr bwMode="auto">
            <a:xfrm>
              <a:off x="2849" y="1303"/>
              <a:ext cx="70" cy="131"/>
            </a:xfrm>
            <a:custGeom>
              <a:avLst/>
              <a:gdLst>
                <a:gd name="T0" fmla="*/ 0 w 36"/>
                <a:gd name="T1" fmla="*/ 0 h 78"/>
                <a:gd name="T2" fmla="*/ 12 w 36"/>
                <a:gd name="T3" fmla="*/ 24 h 78"/>
                <a:gd name="T4" fmla="*/ 30 w 36"/>
                <a:gd name="T5" fmla="*/ 48 h 78"/>
                <a:gd name="T6" fmla="*/ 36 w 36"/>
                <a:gd name="T7" fmla="*/ 78 h 78"/>
              </a:gdLst>
              <a:ahLst/>
              <a:cxnLst>
                <a:cxn ang="0">
                  <a:pos x="T0" y="T1"/>
                </a:cxn>
                <a:cxn ang="0">
                  <a:pos x="T2" y="T3"/>
                </a:cxn>
                <a:cxn ang="0">
                  <a:pos x="T4" y="T5"/>
                </a:cxn>
                <a:cxn ang="0">
                  <a:pos x="T6" y="T7"/>
                </a:cxn>
              </a:cxnLst>
              <a:rect l="0" t="0" r="r" b="b"/>
              <a:pathLst>
                <a:path w="36" h="78">
                  <a:moveTo>
                    <a:pt x="0" y="0"/>
                  </a:moveTo>
                  <a:lnTo>
                    <a:pt x="12" y="24"/>
                  </a:lnTo>
                  <a:lnTo>
                    <a:pt x="30" y="48"/>
                  </a:lnTo>
                  <a:lnTo>
                    <a:pt x="36" y="78"/>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6" name="Freeform 180"/>
            <p:cNvSpPr>
              <a:spLocks/>
            </p:cNvSpPr>
            <p:nvPr/>
          </p:nvSpPr>
          <p:spPr bwMode="auto">
            <a:xfrm>
              <a:off x="2849" y="1172"/>
              <a:ext cx="70" cy="131"/>
            </a:xfrm>
            <a:custGeom>
              <a:avLst/>
              <a:gdLst>
                <a:gd name="T0" fmla="*/ 0 w 36"/>
                <a:gd name="T1" fmla="*/ 78 h 78"/>
                <a:gd name="T2" fmla="*/ 12 w 36"/>
                <a:gd name="T3" fmla="*/ 48 h 78"/>
                <a:gd name="T4" fmla="*/ 30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12" y="48"/>
                  </a:lnTo>
                  <a:lnTo>
                    <a:pt x="30" y="30"/>
                  </a:lnTo>
                  <a:lnTo>
                    <a:pt x="36" y="0"/>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7" name="Line 181"/>
            <p:cNvSpPr>
              <a:spLocks noChangeShapeType="1"/>
            </p:cNvSpPr>
            <p:nvPr/>
          </p:nvSpPr>
          <p:spPr bwMode="auto">
            <a:xfrm flipV="1">
              <a:off x="2553" y="1838"/>
              <a:ext cx="2" cy="71"/>
            </a:xfrm>
            <a:prstGeom prst="line">
              <a:avLst/>
            </a:prstGeom>
            <a:noFill/>
            <a:ln w="9525">
              <a:solidFill>
                <a:srgbClr val="DC2B19"/>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298" name="Freeform 182"/>
            <p:cNvSpPr>
              <a:spLocks/>
            </p:cNvSpPr>
            <p:nvPr/>
          </p:nvSpPr>
          <p:spPr bwMode="auto">
            <a:xfrm>
              <a:off x="2553" y="1707"/>
              <a:ext cx="71" cy="131"/>
            </a:xfrm>
            <a:custGeom>
              <a:avLst/>
              <a:gdLst>
                <a:gd name="T0" fmla="*/ 0 w 36"/>
                <a:gd name="T1" fmla="*/ 78 h 78"/>
                <a:gd name="T2" fmla="*/ 6 w 36"/>
                <a:gd name="T3" fmla="*/ 54 h 78"/>
                <a:gd name="T4" fmla="*/ 24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6" y="54"/>
                  </a:lnTo>
                  <a:lnTo>
                    <a:pt x="24" y="30"/>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299" name="Freeform 183"/>
            <p:cNvSpPr>
              <a:spLocks/>
            </p:cNvSpPr>
            <p:nvPr/>
          </p:nvSpPr>
          <p:spPr bwMode="auto">
            <a:xfrm>
              <a:off x="2553" y="1565"/>
              <a:ext cx="71" cy="142"/>
            </a:xfrm>
            <a:custGeom>
              <a:avLst/>
              <a:gdLst>
                <a:gd name="T0" fmla="*/ 0 w 36"/>
                <a:gd name="T1" fmla="*/ 0 h 85"/>
                <a:gd name="T2" fmla="*/ 6 w 36"/>
                <a:gd name="T3" fmla="*/ 31 h 85"/>
                <a:gd name="T4" fmla="*/ 24 w 36"/>
                <a:gd name="T5" fmla="*/ 49 h 85"/>
                <a:gd name="T6" fmla="*/ 36 w 36"/>
                <a:gd name="T7" fmla="*/ 85 h 85"/>
              </a:gdLst>
              <a:ahLst/>
              <a:cxnLst>
                <a:cxn ang="0">
                  <a:pos x="T0" y="T1"/>
                </a:cxn>
                <a:cxn ang="0">
                  <a:pos x="T2" y="T3"/>
                </a:cxn>
                <a:cxn ang="0">
                  <a:pos x="T4" y="T5"/>
                </a:cxn>
                <a:cxn ang="0">
                  <a:pos x="T6" y="T7"/>
                </a:cxn>
              </a:cxnLst>
              <a:rect l="0" t="0" r="r" b="b"/>
              <a:pathLst>
                <a:path w="36" h="85">
                  <a:moveTo>
                    <a:pt x="0" y="0"/>
                  </a:moveTo>
                  <a:lnTo>
                    <a:pt x="6" y="31"/>
                  </a:lnTo>
                  <a:lnTo>
                    <a:pt x="24" y="49"/>
                  </a:lnTo>
                  <a:lnTo>
                    <a:pt x="36" y="85"/>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0" name="Freeform 184"/>
            <p:cNvSpPr>
              <a:spLocks/>
            </p:cNvSpPr>
            <p:nvPr/>
          </p:nvSpPr>
          <p:spPr bwMode="auto">
            <a:xfrm>
              <a:off x="2553" y="1434"/>
              <a:ext cx="71" cy="131"/>
            </a:xfrm>
            <a:custGeom>
              <a:avLst/>
              <a:gdLst>
                <a:gd name="T0" fmla="*/ 0 w 36"/>
                <a:gd name="T1" fmla="*/ 78 h 78"/>
                <a:gd name="T2" fmla="*/ 6 w 36"/>
                <a:gd name="T3" fmla="*/ 54 h 78"/>
                <a:gd name="T4" fmla="*/ 24 w 36"/>
                <a:gd name="T5" fmla="*/ 36 h 78"/>
                <a:gd name="T6" fmla="*/ 36 w 36"/>
                <a:gd name="T7" fmla="*/ 0 h 78"/>
              </a:gdLst>
              <a:ahLst/>
              <a:cxnLst>
                <a:cxn ang="0">
                  <a:pos x="T0" y="T1"/>
                </a:cxn>
                <a:cxn ang="0">
                  <a:pos x="T2" y="T3"/>
                </a:cxn>
                <a:cxn ang="0">
                  <a:pos x="T4" y="T5"/>
                </a:cxn>
                <a:cxn ang="0">
                  <a:pos x="T6" y="T7"/>
                </a:cxn>
              </a:cxnLst>
              <a:rect l="0" t="0" r="r" b="b"/>
              <a:pathLst>
                <a:path w="36" h="78">
                  <a:moveTo>
                    <a:pt x="0" y="78"/>
                  </a:moveTo>
                  <a:lnTo>
                    <a:pt x="6" y="54"/>
                  </a:lnTo>
                  <a:lnTo>
                    <a:pt x="24" y="36"/>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1" name="Freeform 185"/>
            <p:cNvSpPr>
              <a:spLocks/>
            </p:cNvSpPr>
            <p:nvPr/>
          </p:nvSpPr>
          <p:spPr bwMode="auto">
            <a:xfrm>
              <a:off x="2553" y="1303"/>
              <a:ext cx="71" cy="131"/>
            </a:xfrm>
            <a:custGeom>
              <a:avLst/>
              <a:gdLst>
                <a:gd name="T0" fmla="*/ 0 w 36"/>
                <a:gd name="T1" fmla="*/ 0 h 78"/>
                <a:gd name="T2" fmla="*/ 6 w 36"/>
                <a:gd name="T3" fmla="*/ 24 h 78"/>
                <a:gd name="T4" fmla="*/ 24 w 36"/>
                <a:gd name="T5" fmla="*/ 48 h 78"/>
                <a:gd name="T6" fmla="*/ 36 w 36"/>
                <a:gd name="T7" fmla="*/ 78 h 78"/>
              </a:gdLst>
              <a:ahLst/>
              <a:cxnLst>
                <a:cxn ang="0">
                  <a:pos x="T0" y="T1"/>
                </a:cxn>
                <a:cxn ang="0">
                  <a:pos x="T2" y="T3"/>
                </a:cxn>
                <a:cxn ang="0">
                  <a:pos x="T4" y="T5"/>
                </a:cxn>
                <a:cxn ang="0">
                  <a:pos x="T6" y="T7"/>
                </a:cxn>
              </a:cxnLst>
              <a:rect l="0" t="0" r="r" b="b"/>
              <a:pathLst>
                <a:path w="36" h="78">
                  <a:moveTo>
                    <a:pt x="0" y="0"/>
                  </a:moveTo>
                  <a:lnTo>
                    <a:pt x="6" y="24"/>
                  </a:lnTo>
                  <a:lnTo>
                    <a:pt x="24" y="48"/>
                  </a:lnTo>
                  <a:lnTo>
                    <a:pt x="36" y="78"/>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2" name="Freeform 186"/>
            <p:cNvSpPr>
              <a:spLocks/>
            </p:cNvSpPr>
            <p:nvPr/>
          </p:nvSpPr>
          <p:spPr bwMode="auto">
            <a:xfrm>
              <a:off x="2553" y="1172"/>
              <a:ext cx="71" cy="131"/>
            </a:xfrm>
            <a:custGeom>
              <a:avLst/>
              <a:gdLst>
                <a:gd name="T0" fmla="*/ 0 w 36"/>
                <a:gd name="T1" fmla="*/ 78 h 78"/>
                <a:gd name="T2" fmla="*/ 6 w 36"/>
                <a:gd name="T3" fmla="*/ 48 h 78"/>
                <a:gd name="T4" fmla="*/ 24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6" y="48"/>
                  </a:lnTo>
                  <a:lnTo>
                    <a:pt x="24" y="30"/>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3" name="Line 187"/>
            <p:cNvSpPr>
              <a:spLocks noChangeShapeType="1"/>
            </p:cNvSpPr>
            <p:nvPr/>
          </p:nvSpPr>
          <p:spPr bwMode="auto">
            <a:xfrm flipV="1">
              <a:off x="2837" y="1838"/>
              <a:ext cx="2" cy="71"/>
            </a:xfrm>
            <a:prstGeom prst="line">
              <a:avLst/>
            </a:prstGeom>
            <a:noFill/>
            <a:ln w="9525">
              <a:solidFill>
                <a:srgbClr val="DC2B19"/>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04" name="Freeform 188"/>
            <p:cNvSpPr>
              <a:spLocks/>
            </p:cNvSpPr>
            <p:nvPr/>
          </p:nvSpPr>
          <p:spPr bwMode="auto">
            <a:xfrm>
              <a:off x="2837" y="1707"/>
              <a:ext cx="71" cy="131"/>
            </a:xfrm>
            <a:custGeom>
              <a:avLst/>
              <a:gdLst>
                <a:gd name="T0" fmla="*/ 0 w 36"/>
                <a:gd name="T1" fmla="*/ 78 h 78"/>
                <a:gd name="T2" fmla="*/ 12 w 36"/>
                <a:gd name="T3" fmla="*/ 54 h 78"/>
                <a:gd name="T4" fmla="*/ 30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12" y="54"/>
                  </a:lnTo>
                  <a:lnTo>
                    <a:pt x="30" y="30"/>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5" name="Freeform 189"/>
            <p:cNvSpPr>
              <a:spLocks/>
            </p:cNvSpPr>
            <p:nvPr/>
          </p:nvSpPr>
          <p:spPr bwMode="auto">
            <a:xfrm>
              <a:off x="2837" y="1565"/>
              <a:ext cx="71" cy="142"/>
            </a:xfrm>
            <a:custGeom>
              <a:avLst/>
              <a:gdLst>
                <a:gd name="T0" fmla="*/ 0 w 36"/>
                <a:gd name="T1" fmla="*/ 0 h 85"/>
                <a:gd name="T2" fmla="*/ 12 w 36"/>
                <a:gd name="T3" fmla="*/ 31 h 85"/>
                <a:gd name="T4" fmla="*/ 30 w 36"/>
                <a:gd name="T5" fmla="*/ 49 h 85"/>
                <a:gd name="T6" fmla="*/ 36 w 36"/>
                <a:gd name="T7" fmla="*/ 85 h 85"/>
              </a:gdLst>
              <a:ahLst/>
              <a:cxnLst>
                <a:cxn ang="0">
                  <a:pos x="T0" y="T1"/>
                </a:cxn>
                <a:cxn ang="0">
                  <a:pos x="T2" y="T3"/>
                </a:cxn>
                <a:cxn ang="0">
                  <a:pos x="T4" y="T5"/>
                </a:cxn>
                <a:cxn ang="0">
                  <a:pos x="T6" y="T7"/>
                </a:cxn>
              </a:cxnLst>
              <a:rect l="0" t="0" r="r" b="b"/>
              <a:pathLst>
                <a:path w="36" h="85">
                  <a:moveTo>
                    <a:pt x="0" y="0"/>
                  </a:moveTo>
                  <a:lnTo>
                    <a:pt x="12" y="31"/>
                  </a:lnTo>
                  <a:lnTo>
                    <a:pt x="30" y="49"/>
                  </a:lnTo>
                  <a:lnTo>
                    <a:pt x="36" y="85"/>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6" name="Freeform 190"/>
            <p:cNvSpPr>
              <a:spLocks/>
            </p:cNvSpPr>
            <p:nvPr/>
          </p:nvSpPr>
          <p:spPr bwMode="auto">
            <a:xfrm>
              <a:off x="2837" y="1434"/>
              <a:ext cx="71" cy="131"/>
            </a:xfrm>
            <a:custGeom>
              <a:avLst/>
              <a:gdLst>
                <a:gd name="T0" fmla="*/ 0 w 36"/>
                <a:gd name="T1" fmla="*/ 78 h 78"/>
                <a:gd name="T2" fmla="*/ 12 w 36"/>
                <a:gd name="T3" fmla="*/ 54 h 78"/>
                <a:gd name="T4" fmla="*/ 30 w 36"/>
                <a:gd name="T5" fmla="*/ 36 h 78"/>
                <a:gd name="T6" fmla="*/ 36 w 36"/>
                <a:gd name="T7" fmla="*/ 0 h 78"/>
              </a:gdLst>
              <a:ahLst/>
              <a:cxnLst>
                <a:cxn ang="0">
                  <a:pos x="T0" y="T1"/>
                </a:cxn>
                <a:cxn ang="0">
                  <a:pos x="T2" y="T3"/>
                </a:cxn>
                <a:cxn ang="0">
                  <a:pos x="T4" y="T5"/>
                </a:cxn>
                <a:cxn ang="0">
                  <a:pos x="T6" y="T7"/>
                </a:cxn>
              </a:cxnLst>
              <a:rect l="0" t="0" r="r" b="b"/>
              <a:pathLst>
                <a:path w="36" h="78">
                  <a:moveTo>
                    <a:pt x="0" y="78"/>
                  </a:moveTo>
                  <a:lnTo>
                    <a:pt x="12" y="54"/>
                  </a:lnTo>
                  <a:lnTo>
                    <a:pt x="30" y="36"/>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7" name="Freeform 191"/>
            <p:cNvSpPr>
              <a:spLocks/>
            </p:cNvSpPr>
            <p:nvPr/>
          </p:nvSpPr>
          <p:spPr bwMode="auto">
            <a:xfrm>
              <a:off x="2837" y="1303"/>
              <a:ext cx="71" cy="131"/>
            </a:xfrm>
            <a:custGeom>
              <a:avLst/>
              <a:gdLst>
                <a:gd name="T0" fmla="*/ 0 w 36"/>
                <a:gd name="T1" fmla="*/ 0 h 78"/>
                <a:gd name="T2" fmla="*/ 12 w 36"/>
                <a:gd name="T3" fmla="*/ 24 h 78"/>
                <a:gd name="T4" fmla="*/ 30 w 36"/>
                <a:gd name="T5" fmla="*/ 48 h 78"/>
                <a:gd name="T6" fmla="*/ 36 w 36"/>
                <a:gd name="T7" fmla="*/ 78 h 78"/>
              </a:gdLst>
              <a:ahLst/>
              <a:cxnLst>
                <a:cxn ang="0">
                  <a:pos x="T0" y="T1"/>
                </a:cxn>
                <a:cxn ang="0">
                  <a:pos x="T2" y="T3"/>
                </a:cxn>
                <a:cxn ang="0">
                  <a:pos x="T4" y="T5"/>
                </a:cxn>
                <a:cxn ang="0">
                  <a:pos x="T6" y="T7"/>
                </a:cxn>
              </a:cxnLst>
              <a:rect l="0" t="0" r="r" b="b"/>
              <a:pathLst>
                <a:path w="36" h="78">
                  <a:moveTo>
                    <a:pt x="0" y="0"/>
                  </a:moveTo>
                  <a:lnTo>
                    <a:pt x="12" y="24"/>
                  </a:lnTo>
                  <a:lnTo>
                    <a:pt x="30" y="48"/>
                  </a:lnTo>
                  <a:lnTo>
                    <a:pt x="36" y="78"/>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8" name="Freeform 192"/>
            <p:cNvSpPr>
              <a:spLocks/>
            </p:cNvSpPr>
            <p:nvPr/>
          </p:nvSpPr>
          <p:spPr bwMode="auto">
            <a:xfrm>
              <a:off x="2837" y="1172"/>
              <a:ext cx="71" cy="131"/>
            </a:xfrm>
            <a:custGeom>
              <a:avLst/>
              <a:gdLst>
                <a:gd name="T0" fmla="*/ 0 w 36"/>
                <a:gd name="T1" fmla="*/ 78 h 78"/>
                <a:gd name="T2" fmla="*/ 12 w 36"/>
                <a:gd name="T3" fmla="*/ 48 h 78"/>
                <a:gd name="T4" fmla="*/ 30 w 36"/>
                <a:gd name="T5" fmla="*/ 30 h 78"/>
                <a:gd name="T6" fmla="*/ 36 w 36"/>
                <a:gd name="T7" fmla="*/ 0 h 78"/>
              </a:gdLst>
              <a:ahLst/>
              <a:cxnLst>
                <a:cxn ang="0">
                  <a:pos x="T0" y="T1"/>
                </a:cxn>
                <a:cxn ang="0">
                  <a:pos x="T2" y="T3"/>
                </a:cxn>
                <a:cxn ang="0">
                  <a:pos x="T4" y="T5"/>
                </a:cxn>
                <a:cxn ang="0">
                  <a:pos x="T6" y="T7"/>
                </a:cxn>
              </a:cxnLst>
              <a:rect l="0" t="0" r="r" b="b"/>
              <a:pathLst>
                <a:path w="36" h="78">
                  <a:moveTo>
                    <a:pt x="0" y="78"/>
                  </a:moveTo>
                  <a:lnTo>
                    <a:pt x="12" y="48"/>
                  </a:lnTo>
                  <a:lnTo>
                    <a:pt x="30" y="30"/>
                  </a:lnTo>
                  <a:lnTo>
                    <a:pt x="36" y="0"/>
                  </a:lnTo>
                </a:path>
              </a:pathLst>
            </a:custGeom>
            <a:noFill/>
            <a:ln w="9525">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09" name="Freeform 193"/>
            <p:cNvSpPr>
              <a:spLocks/>
            </p:cNvSpPr>
            <p:nvPr/>
          </p:nvSpPr>
          <p:spPr bwMode="auto">
            <a:xfrm>
              <a:off x="2529" y="1889"/>
              <a:ext cx="59" cy="80"/>
            </a:xfrm>
            <a:custGeom>
              <a:avLst/>
              <a:gdLst>
                <a:gd name="T0" fmla="*/ 18 w 30"/>
                <a:gd name="T1" fmla="*/ 48 h 48"/>
                <a:gd name="T2" fmla="*/ 0 w 30"/>
                <a:gd name="T3" fmla="*/ 0 h 48"/>
                <a:gd name="T4" fmla="*/ 12 w 30"/>
                <a:gd name="T5" fmla="*/ 6 h 48"/>
                <a:gd name="T6" fmla="*/ 18 w 30"/>
                <a:gd name="T7" fmla="*/ 6 h 48"/>
                <a:gd name="T8" fmla="*/ 30 w 30"/>
                <a:gd name="T9" fmla="*/ 0 h 48"/>
                <a:gd name="T10" fmla="*/ 18 w 30"/>
                <a:gd name="T11" fmla="*/ 48 h 48"/>
              </a:gdLst>
              <a:ahLst/>
              <a:cxnLst>
                <a:cxn ang="0">
                  <a:pos x="T0" y="T1"/>
                </a:cxn>
                <a:cxn ang="0">
                  <a:pos x="T2" y="T3"/>
                </a:cxn>
                <a:cxn ang="0">
                  <a:pos x="T4" y="T5"/>
                </a:cxn>
                <a:cxn ang="0">
                  <a:pos x="T6" y="T7"/>
                </a:cxn>
                <a:cxn ang="0">
                  <a:pos x="T8" y="T9"/>
                </a:cxn>
                <a:cxn ang="0">
                  <a:pos x="T10" y="T11"/>
                </a:cxn>
              </a:cxnLst>
              <a:rect l="0" t="0" r="r" b="b"/>
              <a:pathLst>
                <a:path w="30" h="48">
                  <a:moveTo>
                    <a:pt x="18" y="48"/>
                  </a:moveTo>
                  <a:lnTo>
                    <a:pt x="0" y="0"/>
                  </a:lnTo>
                  <a:lnTo>
                    <a:pt x="12" y="6"/>
                  </a:lnTo>
                  <a:lnTo>
                    <a:pt x="18" y="6"/>
                  </a:lnTo>
                  <a:lnTo>
                    <a:pt x="30" y="0"/>
                  </a:lnTo>
                  <a:lnTo>
                    <a:pt x="18"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310" name="Freeform 194"/>
            <p:cNvSpPr>
              <a:spLocks/>
            </p:cNvSpPr>
            <p:nvPr/>
          </p:nvSpPr>
          <p:spPr bwMode="auto">
            <a:xfrm>
              <a:off x="2813" y="1899"/>
              <a:ext cx="71" cy="70"/>
            </a:xfrm>
            <a:custGeom>
              <a:avLst/>
              <a:gdLst>
                <a:gd name="T0" fmla="*/ 18 w 36"/>
                <a:gd name="T1" fmla="*/ 42 h 42"/>
                <a:gd name="T2" fmla="*/ 0 w 36"/>
                <a:gd name="T3" fmla="*/ 0 h 42"/>
                <a:gd name="T4" fmla="*/ 18 w 36"/>
                <a:gd name="T5" fmla="*/ 6 h 42"/>
                <a:gd name="T6" fmla="*/ 18 w 36"/>
                <a:gd name="T7" fmla="*/ 6 h 42"/>
                <a:gd name="T8" fmla="*/ 36 w 36"/>
                <a:gd name="T9" fmla="*/ 0 h 42"/>
                <a:gd name="T10" fmla="*/ 18 w 36"/>
                <a:gd name="T11" fmla="*/ 42 h 42"/>
              </a:gdLst>
              <a:ahLst/>
              <a:cxnLst>
                <a:cxn ang="0">
                  <a:pos x="T0" y="T1"/>
                </a:cxn>
                <a:cxn ang="0">
                  <a:pos x="T2" y="T3"/>
                </a:cxn>
                <a:cxn ang="0">
                  <a:pos x="T4" y="T5"/>
                </a:cxn>
                <a:cxn ang="0">
                  <a:pos x="T6" y="T7"/>
                </a:cxn>
                <a:cxn ang="0">
                  <a:pos x="T8" y="T9"/>
                </a:cxn>
                <a:cxn ang="0">
                  <a:pos x="T10" y="T11"/>
                </a:cxn>
              </a:cxnLst>
              <a:rect l="0" t="0" r="r" b="b"/>
              <a:pathLst>
                <a:path w="36" h="42">
                  <a:moveTo>
                    <a:pt x="18" y="42"/>
                  </a:moveTo>
                  <a:lnTo>
                    <a:pt x="0" y="0"/>
                  </a:lnTo>
                  <a:lnTo>
                    <a:pt x="18" y="6"/>
                  </a:lnTo>
                  <a:lnTo>
                    <a:pt x="18" y="6"/>
                  </a:lnTo>
                  <a:lnTo>
                    <a:pt x="36" y="0"/>
                  </a:lnTo>
                  <a:lnTo>
                    <a:pt x="18"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311" name="Freeform 195"/>
            <p:cNvSpPr>
              <a:spLocks/>
            </p:cNvSpPr>
            <p:nvPr/>
          </p:nvSpPr>
          <p:spPr bwMode="auto">
            <a:xfrm>
              <a:off x="2518" y="1889"/>
              <a:ext cx="70" cy="80"/>
            </a:xfrm>
            <a:custGeom>
              <a:avLst/>
              <a:gdLst>
                <a:gd name="T0" fmla="*/ 18 w 36"/>
                <a:gd name="T1" fmla="*/ 48 h 48"/>
                <a:gd name="T2" fmla="*/ 0 w 36"/>
                <a:gd name="T3" fmla="*/ 0 h 48"/>
                <a:gd name="T4" fmla="*/ 18 w 36"/>
                <a:gd name="T5" fmla="*/ 6 h 48"/>
                <a:gd name="T6" fmla="*/ 18 w 36"/>
                <a:gd name="T7" fmla="*/ 6 h 48"/>
                <a:gd name="T8" fmla="*/ 36 w 36"/>
                <a:gd name="T9" fmla="*/ 0 h 48"/>
                <a:gd name="T10" fmla="*/ 18 w 36"/>
                <a:gd name="T11" fmla="*/ 48 h 48"/>
              </a:gdLst>
              <a:ahLst/>
              <a:cxnLst>
                <a:cxn ang="0">
                  <a:pos x="T0" y="T1"/>
                </a:cxn>
                <a:cxn ang="0">
                  <a:pos x="T2" y="T3"/>
                </a:cxn>
                <a:cxn ang="0">
                  <a:pos x="T4" y="T5"/>
                </a:cxn>
                <a:cxn ang="0">
                  <a:pos x="T6" y="T7"/>
                </a:cxn>
                <a:cxn ang="0">
                  <a:pos x="T8" y="T9"/>
                </a:cxn>
                <a:cxn ang="0">
                  <a:pos x="T10" y="T11"/>
                </a:cxn>
              </a:cxnLst>
              <a:rect l="0" t="0" r="r" b="b"/>
              <a:pathLst>
                <a:path w="36" h="48">
                  <a:moveTo>
                    <a:pt x="18" y="48"/>
                  </a:moveTo>
                  <a:lnTo>
                    <a:pt x="0" y="0"/>
                  </a:lnTo>
                  <a:lnTo>
                    <a:pt x="18" y="6"/>
                  </a:lnTo>
                  <a:lnTo>
                    <a:pt x="18" y="6"/>
                  </a:lnTo>
                  <a:lnTo>
                    <a:pt x="36" y="0"/>
                  </a:lnTo>
                  <a:lnTo>
                    <a:pt x="18" y="48"/>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312" name="Freeform 196"/>
            <p:cNvSpPr>
              <a:spLocks/>
            </p:cNvSpPr>
            <p:nvPr/>
          </p:nvSpPr>
          <p:spPr bwMode="auto">
            <a:xfrm>
              <a:off x="2801" y="1899"/>
              <a:ext cx="71" cy="70"/>
            </a:xfrm>
            <a:custGeom>
              <a:avLst/>
              <a:gdLst>
                <a:gd name="T0" fmla="*/ 18 w 36"/>
                <a:gd name="T1" fmla="*/ 42 h 42"/>
                <a:gd name="T2" fmla="*/ 0 w 36"/>
                <a:gd name="T3" fmla="*/ 0 h 42"/>
                <a:gd name="T4" fmla="*/ 18 w 36"/>
                <a:gd name="T5" fmla="*/ 6 h 42"/>
                <a:gd name="T6" fmla="*/ 18 w 36"/>
                <a:gd name="T7" fmla="*/ 6 h 42"/>
                <a:gd name="T8" fmla="*/ 36 w 36"/>
                <a:gd name="T9" fmla="*/ 0 h 42"/>
                <a:gd name="T10" fmla="*/ 18 w 36"/>
                <a:gd name="T11" fmla="*/ 42 h 42"/>
              </a:gdLst>
              <a:ahLst/>
              <a:cxnLst>
                <a:cxn ang="0">
                  <a:pos x="T0" y="T1"/>
                </a:cxn>
                <a:cxn ang="0">
                  <a:pos x="T2" y="T3"/>
                </a:cxn>
                <a:cxn ang="0">
                  <a:pos x="T4" y="T5"/>
                </a:cxn>
                <a:cxn ang="0">
                  <a:pos x="T6" y="T7"/>
                </a:cxn>
                <a:cxn ang="0">
                  <a:pos x="T8" y="T9"/>
                </a:cxn>
                <a:cxn ang="0">
                  <a:pos x="T10" y="T11"/>
                </a:cxn>
              </a:cxnLst>
              <a:rect l="0" t="0" r="r" b="b"/>
              <a:pathLst>
                <a:path w="36" h="42">
                  <a:moveTo>
                    <a:pt x="18" y="42"/>
                  </a:moveTo>
                  <a:lnTo>
                    <a:pt x="0" y="0"/>
                  </a:lnTo>
                  <a:lnTo>
                    <a:pt x="18" y="6"/>
                  </a:lnTo>
                  <a:lnTo>
                    <a:pt x="18" y="6"/>
                  </a:lnTo>
                  <a:lnTo>
                    <a:pt x="36" y="0"/>
                  </a:lnTo>
                  <a:lnTo>
                    <a:pt x="18" y="4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313" name="Rectangle 197"/>
            <p:cNvSpPr>
              <a:spLocks noChangeArrowheads="1"/>
            </p:cNvSpPr>
            <p:nvPr/>
          </p:nvSpPr>
          <p:spPr bwMode="auto">
            <a:xfrm>
              <a:off x="2553" y="1000"/>
              <a:ext cx="520"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314" name="Rectangle 198"/>
            <p:cNvSpPr>
              <a:spLocks noChangeArrowheads="1"/>
            </p:cNvSpPr>
            <p:nvPr/>
          </p:nvSpPr>
          <p:spPr bwMode="auto">
            <a:xfrm>
              <a:off x="2612" y="1031"/>
              <a:ext cx="24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X-rays</a:t>
              </a:r>
            </a:p>
          </p:txBody>
        </p:sp>
      </p:grpSp>
      <p:sp>
        <p:nvSpPr>
          <p:cNvPr id="315" name="Rectangle 206"/>
          <p:cNvSpPr>
            <a:spLocks noChangeArrowheads="1"/>
          </p:cNvSpPr>
          <p:nvPr/>
        </p:nvSpPr>
        <p:spPr bwMode="auto">
          <a:xfrm>
            <a:off x="3297745" y="3311088"/>
            <a:ext cx="156051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316" name="Rectangle 207"/>
          <p:cNvSpPr>
            <a:spLocks noChangeArrowheads="1"/>
          </p:cNvSpPr>
          <p:nvPr/>
        </p:nvSpPr>
        <p:spPr bwMode="auto">
          <a:xfrm>
            <a:off x="3372357" y="3358713"/>
            <a:ext cx="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endParaRPr lang="fr-FR" altLang="fr-FR" sz="1200" b="1">
              <a:solidFill>
                <a:srgbClr val="000000"/>
              </a:solidFill>
              <a:effectLst/>
              <a:latin typeface="Calibri" panose="020F0502020204030204" pitchFamily="34" charset="0"/>
            </a:endParaRPr>
          </a:p>
        </p:txBody>
      </p:sp>
      <p:grpSp>
        <p:nvGrpSpPr>
          <p:cNvPr id="317" name="Group 222"/>
          <p:cNvGrpSpPr>
            <a:grpSpLocks/>
          </p:cNvGrpSpPr>
          <p:nvPr/>
        </p:nvGrpSpPr>
        <p:grpSpPr bwMode="auto">
          <a:xfrm>
            <a:off x="3407282" y="2415738"/>
            <a:ext cx="1579563" cy="1857375"/>
            <a:chOff x="590" y="1686"/>
            <a:chExt cx="995" cy="1170"/>
          </a:xfrm>
        </p:grpSpPr>
        <p:sp>
          <p:nvSpPr>
            <p:cNvPr id="318" name="Rectangle 201"/>
            <p:cNvSpPr>
              <a:spLocks noChangeArrowheads="1"/>
            </p:cNvSpPr>
            <p:nvPr/>
          </p:nvSpPr>
          <p:spPr bwMode="auto">
            <a:xfrm>
              <a:off x="782" y="2089"/>
              <a:ext cx="342" cy="536"/>
            </a:xfrm>
            <a:prstGeom prst="rect">
              <a:avLst/>
            </a:prstGeom>
            <a:solidFill>
              <a:srgbClr val="AFA5C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319" name="Rectangle 202"/>
            <p:cNvSpPr>
              <a:spLocks noChangeArrowheads="1"/>
            </p:cNvSpPr>
            <p:nvPr/>
          </p:nvSpPr>
          <p:spPr bwMode="auto">
            <a:xfrm>
              <a:off x="782" y="2089"/>
              <a:ext cx="342" cy="5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20" name="Freeform 203"/>
            <p:cNvSpPr>
              <a:spLocks/>
            </p:cNvSpPr>
            <p:nvPr/>
          </p:nvSpPr>
          <p:spPr bwMode="auto">
            <a:xfrm>
              <a:off x="923" y="2119"/>
              <a:ext cx="60" cy="52"/>
            </a:xfrm>
            <a:custGeom>
              <a:avLst/>
              <a:gdLst>
                <a:gd name="T0" fmla="*/ 12 w 30"/>
                <a:gd name="T1" fmla="*/ 0 h 31"/>
                <a:gd name="T2" fmla="*/ 18 w 30"/>
                <a:gd name="T3" fmla="*/ 0 h 31"/>
                <a:gd name="T4" fmla="*/ 18 w 30"/>
                <a:gd name="T5" fmla="*/ 12 h 31"/>
                <a:gd name="T6" fmla="*/ 30 w 30"/>
                <a:gd name="T7" fmla="*/ 12 h 31"/>
                <a:gd name="T8" fmla="*/ 30 w 30"/>
                <a:gd name="T9" fmla="*/ 18 h 31"/>
                <a:gd name="T10" fmla="*/ 18 w 30"/>
                <a:gd name="T11" fmla="*/ 18 h 31"/>
                <a:gd name="T12" fmla="*/ 18 w 30"/>
                <a:gd name="T13" fmla="*/ 31 h 31"/>
                <a:gd name="T14" fmla="*/ 12 w 30"/>
                <a:gd name="T15" fmla="*/ 31 h 31"/>
                <a:gd name="T16" fmla="*/ 12 w 30"/>
                <a:gd name="T17" fmla="*/ 18 h 31"/>
                <a:gd name="T18" fmla="*/ 0 w 30"/>
                <a:gd name="T19" fmla="*/ 18 h 31"/>
                <a:gd name="T20" fmla="*/ 0 w 30"/>
                <a:gd name="T21" fmla="*/ 12 h 31"/>
                <a:gd name="T22" fmla="*/ 12 w 30"/>
                <a:gd name="T23" fmla="*/ 12 h 31"/>
                <a:gd name="T24" fmla="*/ 12 w 3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1">
                  <a:moveTo>
                    <a:pt x="12" y="0"/>
                  </a:moveTo>
                  <a:lnTo>
                    <a:pt x="18" y="0"/>
                  </a:lnTo>
                  <a:lnTo>
                    <a:pt x="18" y="12"/>
                  </a:lnTo>
                  <a:lnTo>
                    <a:pt x="30" y="12"/>
                  </a:lnTo>
                  <a:lnTo>
                    <a:pt x="30" y="18"/>
                  </a:lnTo>
                  <a:lnTo>
                    <a:pt x="18" y="18"/>
                  </a:lnTo>
                  <a:lnTo>
                    <a:pt x="18" y="31"/>
                  </a:lnTo>
                  <a:lnTo>
                    <a:pt x="12" y="31"/>
                  </a:lnTo>
                  <a:lnTo>
                    <a:pt x="12" y="18"/>
                  </a:lnTo>
                  <a:lnTo>
                    <a:pt x="0" y="18"/>
                  </a:lnTo>
                  <a:lnTo>
                    <a:pt x="0" y="12"/>
                  </a:lnTo>
                  <a:lnTo>
                    <a:pt x="12" y="12"/>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latin typeface="Calibri" panose="020F0502020204030204" pitchFamily="34" charset="0"/>
              </a:endParaRPr>
            </a:p>
          </p:txBody>
        </p:sp>
        <p:sp>
          <p:nvSpPr>
            <p:cNvPr id="321" name="Rectangle 204"/>
            <p:cNvSpPr>
              <a:spLocks noChangeArrowheads="1"/>
            </p:cNvSpPr>
            <p:nvPr/>
          </p:nvSpPr>
          <p:spPr bwMode="auto">
            <a:xfrm>
              <a:off x="912" y="2584"/>
              <a:ext cx="7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latin typeface="Calibri" panose="020F0502020204030204" pitchFamily="34" charset="0"/>
              </a:endParaRPr>
            </a:p>
          </p:txBody>
        </p:sp>
        <p:sp>
          <p:nvSpPr>
            <p:cNvPr id="322" name="Rectangle 208"/>
            <p:cNvSpPr>
              <a:spLocks noChangeArrowheads="1"/>
            </p:cNvSpPr>
            <p:nvPr/>
          </p:nvSpPr>
          <p:spPr bwMode="auto">
            <a:xfrm>
              <a:off x="590" y="1686"/>
              <a:ext cx="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endParaRPr lang="fr-FR" altLang="fr-FR" sz="1200" b="1">
                <a:solidFill>
                  <a:srgbClr val="000000"/>
                </a:solidFill>
                <a:effectLst/>
                <a:latin typeface="Calibri" panose="020F0502020204030204" pitchFamily="34" charset="0"/>
              </a:endParaRPr>
            </a:p>
          </p:txBody>
        </p:sp>
        <p:sp>
          <p:nvSpPr>
            <p:cNvPr id="323" name="Rectangle 209"/>
            <p:cNvSpPr>
              <a:spLocks noChangeArrowheads="1"/>
            </p:cNvSpPr>
            <p:nvPr/>
          </p:nvSpPr>
          <p:spPr bwMode="auto">
            <a:xfrm>
              <a:off x="590" y="1797"/>
              <a:ext cx="52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fr-FR" altLang="fr-FR" sz="1200" b="1">
                  <a:solidFill>
                    <a:srgbClr val="00CC00"/>
                  </a:solidFill>
                  <a:effectLst>
                    <a:outerShdw blurRad="38100" dist="38100" dir="2700000" algn="tl">
                      <a:srgbClr val="000000"/>
                    </a:outerShdw>
                  </a:effectLst>
                  <a:latin typeface="Calibri" panose="020F0502020204030204" pitchFamily="34" charset="0"/>
                </a:rPr>
                <a:t>Alimentation</a:t>
              </a:r>
            </a:p>
            <a:p>
              <a:pPr eaLnBrk="0" hangingPunct="0"/>
              <a:endParaRPr lang="fr-FR" altLang="fr-FR" sz="1200" b="1">
                <a:solidFill>
                  <a:srgbClr val="00CC00"/>
                </a:solidFill>
                <a:effectLst>
                  <a:outerShdw blurRad="38100" dist="38100" dir="2700000" algn="tl">
                    <a:srgbClr val="000000"/>
                  </a:outerShdw>
                </a:effectLst>
                <a:latin typeface="Calibri" panose="020F0502020204030204" pitchFamily="34" charset="0"/>
              </a:endParaRPr>
            </a:p>
          </p:txBody>
        </p:sp>
        <p:grpSp>
          <p:nvGrpSpPr>
            <p:cNvPr id="324" name="Group 210"/>
            <p:cNvGrpSpPr>
              <a:grpSpLocks/>
            </p:cNvGrpSpPr>
            <p:nvPr/>
          </p:nvGrpSpPr>
          <p:grpSpPr bwMode="auto">
            <a:xfrm>
              <a:off x="912" y="1968"/>
              <a:ext cx="673" cy="888"/>
              <a:chOff x="1275" y="1383"/>
              <a:chExt cx="673" cy="888"/>
            </a:xfrm>
          </p:grpSpPr>
          <p:grpSp>
            <p:nvGrpSpPr>
              <p:cNvPr id="325" name="Group 211"/>
              <p:cNvGrpSpPr>
                <a:grpSpLocks/>
              </p:cNvGrpSpPr>
              <p:nvPr/>
            </p:nvGrpSpPr>
            <p:grpSpPr bwMode="auto">
              <a:xfrm>
                <a:off x="1759" y="2010"/>
                <a:ext cx="83" cy="50"/>
                <a:chOff x="2201" y="2151"/>
                <a:chExt cx="42" cy="30"/>
              </a:xfrm>
            </p:grpSpPr>
            <p:sp>
              <p:nvSpPr>
                <p:cNvPr id="334" name="Line 212"/>
                <p:cNvSpPr>
                  <a:spLocks noChangeShapeType="1"/>
                </p:cNvSpPr>
                <p:nvPr/>
              </p:nvSpPr>
              <p:spPr bwMode="auto">
                <a:xfrm>
                  <a:off x="2201" y="2163"/>
                  <a:ext cx="36" cy="1"/>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35" name="Freeform 213"/>
                <p:cNvSpPr>
                  <a:spLocks/>
                </p:cNvSpPr>
                <p:nvPr/>
              </p:nvSpPr>
              <p:spPr bwMode="auto">
                <a:xfrm>
                  <a:off x="2213" y="2151"/>
                  <a:ext cx="30" cy="30"/>
                </a:xfrm>
                <a:custGeom>
                  <a:avLst/>
                  <a:gdLst>
                    <a:gd name="T0" fmla="*/ 0 w 30"/>
                    <a:gd name="T1" fmla="*/ 30 h 30"/>
                    <a:gd name="T2" fmla="*/ 30 w 30"/>
                    <a:gd name="T3" fmla="*/ 12 h 30"/>
                    <a:gd name="T4" fmla="*/ 0 w 30"/>
                    <a:gd name="T5" fmla="*/ 0 h 30"/>
                    <a:gd name="T6" fmla="*/ 12 w 30"/>
                    <a:gd name="T7" fmla="*/ 12 h 30"/>
                    <a:gd name="T8" fmla="*/ 0 w 30"/>
                    <a:gd name="T9" fmla="*/ 30 h 30"/>
                  </a:gdLst>
                  <a:ahLst/>
                  <a:cxnLst>
                    <a:cxn ang="0">
                      <a:pos x="T0" y="T1"/>
                    </a:cxn>
                    <a:cxn ang="0">
                      <a:pos x="T2" y="T3"/>
                    </a:cxn>
                    <a:cxn ang="0">
                      <a:pos x="T4" y="T5"/>
                    </a:cxn>
                    <a:cxn ang="0">
                      <a:pos x="T6" y="T7"/>
                    </a:cxn>
                    <a:cxn ang="0">
                      <a:pos x="T8" y="T9"/>
                    </a:cxn>
                  </a:cxnLst>
                  <a:rect l="0" t="0" r="r" b="b"/>
                  <a:pathLst>
                    <a:path w="30" h="30">
                      <a:moveTo>
                        <a:pt x="0" y="30"/>
                      </a:moveTo>
                      <a:lnTo>
                        <a:pt x="30" y="12"/>
                      </a:lnTo>
                      <a:lnTo>
                        <a:pt x="0" y="0"/>
                      </a:lnTo>
                      <a:lnTo>
                        <a:pt x="12" y="12"/>
                      </a:lnTo>
                      <a:lnTo>
                        <a:pt x="0" y="30"/>
                      </a:lnTo>
                      <a:close/>
                    </a:path>
                  </a:pathLst>
                </a:custGeom>
                <a:solidFill>
                  <a:srgbClr val="00CC00"/>
                </a:solidFill>
                <a:ln w="19050">
                  <a:solidFill>
                    <a:srgbClr val="00CC00"/>
                  </a:solidFill>
                  <a:round/>
                  <a:headEnd/>
                  <a:tailEnd/>
                </a:ln>
              </p:spPr>
              <p:txBody>
                <a:bodyPr/>
                <a:lstStyle/>
                <a:p>
                  <a:endParaRPr lang="fr-FR">
                    <a:latin typeface="Calibri" panose="020F0502020204030204" pitchFamily="34" charset="0"/>
                  </a:endParaRPr>
                </a:p>
              </p:txBody>
            </p:sp>
          </p:grpSp>
          <p:sp>
            <p:nvSpPr>
              <p:cNvPr id="326" name="Line 214"/>
              <p:cNvSpPr>
                <a:spLocks noChangeShapeType="1"/>
              </p:cNvSpPr>
              <p:nvPr/>
            </p:nvSpPr>
            <p:spPr bwMode="auto">
              <a:xfrm flipV="1">
                <a:off x="1322" y="2050"/>
                <a:ext cx="2" cy="131"/>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27" name="Line 215"/>
              <p:cNvSpPr>
                <a:spLocks noChangeShapeType="1"/>
              </p:cNvSpPr>
              <p:nvPr/>
            </p:nvSpPr>
            <p:spPr bwMode="auto">
              <a:xfrm>
                <a:off x="1275" y="2191"/>
                <a:ext cx="94" cy="2"/>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28" name="Line 216"/>
              <p:cNvSpPr>
                <a:spLocks noChangeShapeType="1"/>
              </p:cNvSpPr>
              <p:nvPr/>
            </p:nvSpPr>
            <p:spPr bwMode="auto">
              <a:xfrm>
                <a:off x="1286" y="2221"/>
                <a:ext cx="60" cy="2"/>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29" name="Line 217"/>
              <p:cNvSpPr>
                <a:spLocks noChangeShapeType="1"/>
              </p:cNvSpPr>
              <p:nvPr/>
            </p:nvSpPr>
            <p:spPr bwMode="auto">
              <a:xfrm>
                <a:off x="1310" y="2251"/>
                <a:ext cx="24" cy="2"/>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30" name="Freeform 218"/>
              <p:cNvSpPr>
                <a:spLocks/>
              </p:cNvSpPr>
              <p:nvPr/>
            </p:nvSpPr>
            <p:spPr bwMode="auto">
              <a:xfrm>
                <a:off x="1322" y="1383"/>
                <a:ext cx="626" cy="274"/>
              </a:xfrm>
              <a:custGeom>
                <a:avLst/>
                <a:gdLst>
                  <a:gd name="T0" fmla="*/ 0 w 318"/>
                  <a:gd name="T1" fmla="*/ 72 h 163"/>
                  <a:gd name="T2" fmla="*/ 0 w 318"/>
                  <a:gd name="T3" fmla="*/ 0 h 163"/>
                  <a:gd name="T4" fmla="*/ 318 w 318"/>
                  <a:gd name="T5" fmla="*/ 0 h 163"/>
                  <a:gd name="T6" fmla="*/ 318 w 318"/>
                  <a:gd name="T7" fmla="*/ 163 h 163"/>
                </a:gdLst>
                <a:ahLst/>
                <a:cxnLst>
                  <a:cxn ang="0">
                    <a:pos x="T0" y="T1"/>
                  </a:cxn>
                  <a:cxn ang="0">
                    <a:pos x="T2" y="T3"/>
                  </a:cxn>
                  <a:cxn ang="0">
                    <a:pos x="T4" y="T5"/>
                  </a:cxn>
                  <a:cxn ang="0">
                    <a:pos x="T6" y="T7"/>
                  </a:cxn>
                </a:cxnLst>
                <a:rect l="0" t="0" r="r" b="b"/>
                <a:pathLst>
                  <a:path w="318" h="163">
                    <a:moveTo>
                      <a:pt x="0" y="72"/>
                    </a:moveTo>
                    <a:lnTo>
                      <a:pt x="0" y="0"/>
                    </a:lnTo>
                    <a:lnTo>
                      <a:pt x="318" y="0"/>
                    </a:lnTo>
                    <a:lnTo>
                      <a:pt x="318" y="163"/>
                    </a:lnTo>
                  </a:path>
                </a:pathLst>
              </a:custGeom>
              <a:noFill/>
              <a:ln w="19050">
                <a:solidFill>
                  <a:srgbClr val="00CC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latin typeface="Calibri" panose="020F0502020204030204" pitchFamily="34" charset="0"/>
                </a:endParaRPr>
              </a:p>
            </p:txBody>
          </p:sp>
          <p:sp>
            <p:nvSpPr>
              <p:cNvPr id="331" name="Freeform 219"/>
              <p:cNvSpPr>
                <a:spLocks/>
              </p:cNvSpPr>
              <p:nvPr/>
            </p:nvSpPr>
            <p:spPr bwMode="auto">
              <a:xfrm>
                <a:off x="1665" y="2201"/>
                <a:ext cx="59" cy="70"/>
              </a:xfrm>
              <a:custGeom>
                <a:avLst/>
                <a:gdLst>
                  <a:gd name="T0" fmla="*/ 18 w 30"/>
                  <a:gd name="T1" fmla="*/ 42 h 42"/>
                  <a:gd name="T2" fmla="*/ 0 w 30"/>
                  <a:gd name="T3" fmla="*/ 0 h 42"/>
                  <a:gd name="T4" fmla="*/ 12 w 30"/>
                  <a:gd name="T5" fmla="*/ 6 h 42"/>
                  <a:gd name="T6" fmla="*/ 18 w 30"/>
                  <a:gd name="T7" fmla="*/ 6 h 42"/>
                  <a:gd name="T8" fmla="*/ 30 w 30"/>
                  <a:gd name="T9" fmla="*/ 0 h 42"/>
                  <a:gd name="T10" fmla="*/ 18 w 30"/>
                  <a:gd name="T11" fmla="*/ 42 h 42"/>
                </a:gdLst>
                <a:ahLst/>
                <a:cxnLst>
                  <a:cxn ang="0">
                    <a:pos x="T0" y="T1"/>
                  </a:cxn>
                  <a:cxn ang="0">
                    <a:pos x="T2" y="T3"/>
                  </a:cxn>
                  <a:cxn ang="0">
                    <a:pos x="T4" y="T5"/>
                  </a:cxn>
                  <a:cxn ang="0">
                    <a:pos x="T6" y="T7"/>
                  </a:cxn>
                  <a:cxn ang="0">
                    <a:pos x="T8" y="T9"/>
                  </a:cxn>
                  <a:cxn ang="0">
                    <a:pos x="T10" y="T11"/>
                  </a:cxn>
                </a:cxnLst>
                <a:rect l="0" t="0" r="r" b="b"/>
                <a:pathLst>
                  <a:path w="30" h="42">
                    <a:moveTo>
                      <a:pt x="18" y="42"/>
                    </a:moveTo>
                    <a:lnTo>
                      <a:pt x="0" y="0"/>
                    </a:lnTo>
                    <a:lnTo>
                      <a:pt x="12" y="6"/>
                    </a:lnTo>
                    <a:lnTo>
                      <a:pt x="18" y="6"/>
                    </a:lnTo>
                    <a:lnTo>
                      <a:pt x="30" y="0"/>
                    </a:lnTo>
                    <a:lnTo>
                      <a:pt x="18" y="42"/>
                    </a:lnTo>
                    <a:close/>
                  </a:path>
                </a:pathLst>
              </a:custGeom>
              <a:solidFill>
                <a:srgbClr val="00CC00"/>
              </a:solidFill>
              <a:ln w="19050">
                <a:solidFill>
                  <a:srgbClr val="00CC00"/>
                </a:solidFill>
                <a:round/>
                <a:headEnd/>
                <a:tailEnd/>
              </a:ln>
            </p:spPr>
            <p:txBody>
              <a:bodyPr/>
              <a:lstStyle/>
              <a:p>
                <a:endParaRPr lang="fr-FR">
                  <a:latin typeface="Calibri" panose="020F0502020204030204" pitchFamily="34" charset="0"/>
                </a:endParaRPr>
              </a:p>
            </p:txBody>
          </p:sp>
          <p:sp>
            <p:nvSpPr>
              <p:cNvPr id="332" name="Line 220"/>
              <p:cNvSpPr>
                <a:spLocks noChangeShapeType="1"/>
              </p:cNvSpPr>
              <p:nvPr/>
            </p:nvSpPr>
            <p:spPr bwMode="auto">
              <a:xfrm flipV="1">
                <a:off x="1700" y="1838"/>
                <a:ext cx="2" cy="373"/>
              </a:xfrm>
              <a:prstGeom prst="line">
                <a:avLst/>
              </a:prstGeom>
              <a:noFill/>
              <a:ln w="19050">
                <a:solidFill>
                  <a:srgbClr val="00CC00"/>
                </a:solidFill>
                <a:round/>
                <a:headEnd/>
                <a:tailEnd/>
              </a:ln>
              <a:extLst>
                <a:ext uri="{909E8E84-426E-40DD-AFC4-6F175D3DCCD1}">
                  <a14:hiddenFill xmlns:a14="http://schemas.microsoft.com/office/drawing/2010/main">
                    <a:noFill/>
                  </a14:hiddenFill>
                </a:ext>
              </a:extLst>
            </p:spPr>
            <p:txBody>
              <a:bodyPr/>
              <a:lstStyle/>
              <a:p>
                <a:endParaRPr lang="fr-FR">
                  <a:latin typeface="Calibri" panose="020F0502020204030204" pitchFamily="34" charset="0"/>
                </a:endParaRPr>
              </a:p>
            </p:txBody>
          </p:sp>
          <p:sp>
            <p:nvSpPr>
              <p:cNvPr id="333" name="Rectangle 221"/>
              <p:cNvSpPr>
                <a:spLocks noChangeArrowheads="1"/>
              </p:cNvSpPr>
              <p:nvPr/>
            </p:nvSpPr>
            <p:spPr bwMode="auto">
              <a:xfrm>
                <a:off x="1759" y="2050"/>
                <a:ext cx="27"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CC00"/>
                    </a:solidFill>
                    <a:miter lim="800000"/>
                    <a:headEnd/>
                    <a:tailEnd/>
                  </a14:hiddenLine>
                </a:ext>
              </a:extLst>
            </p:spPr>
            <p:txBody>
              <a:bodyPr wrap="none" lIns="0" tIns="0" rIns="0" bIns="0">
                <a:spAutoFit/>
              </a:bodyPr>
              <a:lstStyle/>
              <a:p>
                <a:pPr eaLnBrk="0" hangingPunct="0"/>
                <a:r>
                  <a:rPr lang="fr-FR" altLang="fr-FR" sz="700" b="1">
                    <a:solidFill>
                      <a:srgbClr val="00CC00"/>
                    </a:solidFill>
                    <a:effectLst/>
                    <a:latin typeface="Calibri" panose="020F0502020204030204" pitchFamily="34" charset="0"/>
                  </a:rPr>
                  <a:t>E</a:t>
                </a:r>
                <a:endParaRPr lang="fr-FR" altLang="fr-FR" sz="1200" b="1">
                  <a:solidFill>
                    <a:srgbClr val="00CC00"/>
                  </a:solidFill>
                  <a:effectLst/>
                  <a:latin typeface="Calibri" panose="020F0502020204030204" pitchFamily="34" charset="0"/>
                </a:endParaRPr>
              </a:p>
            </p:txBody>
          </p:sp>
        </p:grpSp>
      </p:grpSp>
    </p:spTree>
    <p:extLst>
      <p:ext uri="{BB962C8B-B14F-4D97-AF65-F5344CB8AC3E}">
        <p14:creationId xmlns:p14="http://schemas.microsoft.com/office/powerpoint/2010/main" val="2886654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anim calcmode="lin" valueType="num">
                                      <p:cBhvr additive="base">
                                        <p:cTn id="7" dur="500" fill="hold"/>
                                        <p:tgtEl>
                                          <p:spTgt spid="284"/>
                                        </p:tgtEl>
                                        <p:attrNameLst>
                                          <p:attrName>ppt_x</p:attrName>
                                        </p:attrNameLst>
                                      </p:cBhvr>
                                      <p:tavLst>
                                        <p:tav tm="0">
                                          <p:val>
                                            <p:strVal val="#ppt_x"/>
                                          </p:val>
                                        </p:tav>
                                        <p:tav tm="100000">
                                          <p:val>
                                            <p:strVal val="#ppt_x"/>
                                          </p:val>
                                        </p:tav>
                                      </p:tavLst>
                                    </p:anim>
                                    <p:anim calcmode="lin" valueType="num">
                                      <p:cBhvr additive="base">
                                        <p:cTn id="8" dur="500" fill="hold"/>
                                        <p:tgtEl>
                                          <p:spTgt spid="284"/>
                                        </p:tgtEl>
                                        <p:attrNameLst>
                                          <p:attrName>ppt_y</p:attrName>
                                        </p:attrNameLst>
                                      </p:cBhvr>
                                      <p:tavLst>
                                        <p:tav tm="0">
                                          <p:val>
                                            <p:strVal val="0-#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499"/>
                                          </p:stCondLst>
                                        </p:cTn>
                                        <p:tgtEl>
                                          <p:spTgt spid="2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265"/>
                                        </p:tgtEl>
                                        <p:attrNameLst>
                                          <p:attrName>style.visibility</p:attrName>
                                        </p:attrNameLst>
                                      </p:cBhvr>
                                      <p:to>
                                        <p:strVal val="visible"/>
                                      </p:to>
                                    </p:set>
                                    <p:animEffect transition="in" filter="box(out)">
                                      <p:cBhvr>
                                        <p:cTn id="15" dur="500"/>
                                        <p:tgtEl>
                                          <p:spTgt spid="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 – Conversion Indirecte</a:t>
            </a:r>
          </a:p>
        </p:txBody>
      </p:sp>
      <p:sp>
        <p:nvSpPr>
          <p:cNvPr id="3" name="Espace réservé du contenu 2"/>
          <p:cNvSpPr>
            <a:spLocks noGrp="1"/>
          </p:cNvSpPr>
          <p:nvPr>
            <p:ph idx="1"/>
          </p:nvPr>
        </p:nvSpPr>
        <p:spPr/>
        <p:txBody>
          <a:bodyPr>
            <a:normAutofit/>
          </a:bodyPr>
          <a:lstStyle/>
          <a:p>
            <a:pPr algn="just"/>
            <a:r>
              <a:rPr lang="fr-FR" dirty="0"/>
              <a:t>Nécessite de passer par une étape lumineuse</a:t>
            </a:r>
          </a:p>
          <a:p>
            <a:pPr algn="just"/>
            <a:r>
              <a:rPr lang="fr-FR" dirty="0"/>
              <a:t>Utilisation d’un scintillateur comme l’iodure de césium pour capteur et convertir l’énergie des rayons X en lumière</a:t>
            </a:r>
          </a:p>
          <a:p>
            <a:pPr algn="just"/>
            <a:r>
              <a:rPr lang="fr-FR" dirty="0"/>
              <a:t>Lumière émise, transformée en signal électrique via des capteurs CCD, ou film très fin de photodiode de silicium amorphe</a:t>
            </a:r>
          </a:p>
          <a:p>
            <a:pPr algn="just"/>
            <a:r>
              <a:rPr lang="fr-FR" dirty="0"/>
              <a:t>Comme pour le couple écran/film, cette étape lumineuse s’accompagne d’un phénomène de diffusion et donc d’une perte de netteté des contours de l’image</a:t>
            </a:r>
          </a:p>
        </p:txBody>
      </p:sp>
    </p:spTree>
    <p:extLst>
      <p:ext uri="{BB962C8B-B14F-4D97-AF65-F5344CB8AC3E}">
        <p14:creationId xmlns:p14="http://schemas.microsoft.com/office/powerpoint/2010/main" val="123306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CAPTEUR PLAN – Conversion Indirecte</a:t>
            </a:r>
          </a:p>
        </p:txBody>
      </p:sp>
      <p:grpSp>
        <p:nvGrpSpPr>
          <p:cNvPr id="6" name="Group 4"/>
          <p:cNvGrpSpPr>
            <a:grpSpLocks/>
          </p:cNvGrpSpPr>
          <p:nvPr/>
        </p:nvGrpSpPr>
        <p:grpSpPr bwMode="auto">
          <a:xfrm>
            <a:off x="1231110" y="2315403"/>
            <a:ext cx="5113337" cy="3663950"/>
            <a:chOff x="2208" y="1104"/>
            <a:chExt cx="3342" cy="2448"/>
          </a:xfrm>
        </p:grpSpPr>
        <p:grpSp>
          <p:nvGrpSpPr>
            <p:cNvPr id="7" name="Group 5"/>
            <p:cNvGrpSpPr>
              <a:grpSpLocks/>
            </p:cNvGrpSpPr>
            <p:nvPr/>
          </p:nvGrpSpPr>
          <p:grpSpPr bwMode="auto">
            <a:xfrm>
              <a:off x="2688" y="1344"/>
              <a:ext cx="2862" cy="2208"/>
              <a:chOff x="2688" y="1344"/>
              <a:chExt cx="2862" cy="2208"/>
            </a:xfrm>
          </p:grpSpPr>
          <p:sp>
            <p:nvSpPr>
              <p:cNvPr id="22" name="Freeform 6"/>
              <p:cNvSpPr>
                <a:spLocks/>
              </p:cNvSpPr>
              <p:nvPr/>
            </p:nvSpPr>
            <p:spPr bwMode="auto">
              <a:xfrm>
                <a:off x="4420" y="1924"/>
                <a:ext cx="319" cy="281"/>
              </a:xfrm>
              <a:custGeom>
                <a:avLst/>
                <a:gdLst>
                  <a:gd name="T0" fmla="*/ 688 w 689"/>
                  <a:gd name="T1" fmla="*/ 0 h 521"/>
                  <a:gd name="T2" fmla="*/ 688 w 689"/>
                  <a:gd name="T3" fmla="*/ 86 h 521"/>
                  <a:gd name="T4" fmla="*/ 0 w 689"/>
                  <a:gd name="T5" fmla="*/ 520 h 521"/>
                </a:gdLst>
                <a:ahLst/>
                <a:cxnLst>
                  <a:cxn ang="0">
                    <a:pos x="T0" y="T1"/>
                  </a:cxn>
                  <a:cxn ang="0">
                    <a:pos x="T2" y="T3"/>
                  </a:cxn>
                  <a:cxn ang="0">
                    <a:pos x="T4" y="T5"/>
                  </a:cxn>
                </a:cxnLst>
                <a:rect l="0" t="0" r="r" b="b"/>
                <a:pathLst>
                  <a:path w="689" h="521">
                    <a:moveTo>
                      <a:pt x="688" y="0"/>
                    </a:moveTo>
                    <a:lnTo>
                      <a:pt x="688" y="86"/>
                    </a:lnTo>
                    <a:lnTo>
                      <a:pt x="0" y="520"/>
                    </a:lnTo>
                  </a:path>
                </a:pathLst>
              </a:custGeom>
              <a:noFill/>
              <a:ln w="50800" cap="rnd" cmpd="sng">
                <a:solidFill>
                  <a:srgbClr val="FF3300"/>
                </a:solidFill>
                <a:prstDash val="solid"/>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3" name="Group 7"/>
              <p:cNvGrpSpPr>
                <a:grpSpLocks/>
              </p:cNvGrpSpPr>
              <p:nvPr/>
            </p:nvGrpSpPr>
            <p:grpSpPr bwMode="auto">
              <a:xfrm>
                <a:off x="2688" y="1344"/>
                <a:ext cx="2862" cy="2208"/>
                <a:chOff x="2688" y="1344"/>
                <a:chExt cx="2862" cy="2208"/>
              </a:xfrm>
            </p:grpSpPr>
            <p:sp>
              <p:nvSpPr>
                <p:cNvPr id="24" name="Freeform 8"/>
                <p:cNvSpPr>
                  <a:spLocks/>
                </p:cNvSpPr>
                <p:nvPr/>
              </p:nvSpPr>
              <p:spPr bwMode="auto">
                <a:xfrm>
                  <a:off x="4545" y="2518"/>
                  <a:ext cx="179" cy="398"/>
                </a:xfrm>
                <a:custGeom>
                  <a:avLst/>
                  <a:gdLst>
                    <a:gd name="T0" fmla="*/ 384 w 385"/>
                    <a:gd name="T1" fmla="*/ 736 h 737"/>
                    <a:gd name="T2" fmla="*/ 384 w 385"/>
                    <a:gd name="T3" fmla="*/ 512 h 737"/>
                    <a:gd name="T4" fmla="*/ 0 w 385"/>
                    <a:gd name="T5" fmla="*/ 0 h 737"/>
                  </a:gdLst>
                  <a:ahLst/>
                  <a:cxnLst>
                    <a:cxn ang="0">
                      <a:pos x="T0" y="T1"/>
                    </a:cxn>
                    <a:cxn ang="0">
                      <a:pos x="T2" y="T3"/>
                    </a:cxn>
                    <a:cxn ang="0">
                      <a:pos x="T4" y="T5"/>
                    </a:cxn>
                  </a:cxnLst>
                  <a:rect l="0" t="0" r="r" b="b"/>
                  <a:pathLst>
                    <a:path w="385" h="737">
                      <a:moveTo>
                        <a:pt x="384" y="736"/>
                      </a:moveTo>
                      <a:lnTo>
                        <a:pt x="384" y="512"/>
                      </a:lnTo>
                      <a:lnTo>
                        <a:pt x="0" y="0"/>
                      </a:lnTo>
                    </a:path>
                  </a:pathLst>
                </a:custGeom>
                <a:noFill/>
                <a:ln w="50800" cap="rnd" cmpd="sng">
                  <a:solidFill>
                    <a:srgbClr val="FF3300"/>
                  </a:solidFill>
                  <a:prstDash val="solid"/>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5" name="Text Box 9"/>
                <p:cNvSpPr txBox="1">
                  <a:spLocks noChangeArrowheads="1"/>
                </p:cNvSpPr>
                <p:nvPr/>
              </p:nvSpPr>
              <p:spPr bwMode="auto">
                <a:xfrm>
                  <a:off x="4315" y="2922"/>
                  <a:ext cx="964"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fr-FR" sz="1600">
                      <a:effectLst>
                        <a:outerShdw blurRad="38100" dist="38100" dir="2700000" algn="tl">
                          <a:srgbClr val="000000"/>
                        </a:outerShdw>
                      </a:effectLst>
                      <a:latin typeface="Arial" panose="020B0604020202020204" pitchFamily="34" charset="0"/>
                    </a:rPr>
                    <a:t>Substrat de Verre</a:t>
                  </a:r>
                </a:p>
              </p:txBody>
            </p:sp>
            <p:grpSp>
              <p:nvGrpSpPr>
                <p:cNvPr id="26" name="Group 10"/>
                <p:cNvGrpSpPr>
                  <a:grpSpLocks/>
                </p:cNvGrpSpPr>
                <p:nvPr/>
              </p:nvGrpSpPr>
              <p:grpSpPr bwMode="auto">
                <a:xfrm>
                  <a:off x="2688" y="1344"/>
                  <a:ext cx="2862" cy="2208"/>
                  <a:chOff x="2688" y="1344"/>
                  <a:chExt cx="2862" cy="2208"/>
                </a:xfrm>
              </p:grpSpPr>
              <p:grpSp>
                <p:nvGrpSpPr>
                  <p:cNvPr id="27" name="Group 11"/>
                  <p:cNvGrpSpPr>
                    <a:grpSpLocks/>
                  </p:cNvGrpSpPr>
                  <p:nvPr/>
                </p:nvGrpSpPr>
                <p:grpSpPr bwMode="auto">
                  <a:xfrm>
                    <a:off x="2710" y="1779"/>
                    <a:ext cx="2325" cy="784"/>
                    <a:chOff x="2710" y="1779"/>
                    <a:chExt cx="2325" cy="784"/>
                  </a:xfrm>
                </p:grpSpPr>
                <p:sp>
                  <p:nvSpPr>
                    <p:cNvPr id="98" name="Line 12"/>
                    <p:cNvSpPr>
                      <a:spLocks noChangeShapeType="1"/>
                    </p:cNvSpPr>
                    <p:nvPr/>
                  </p:nvSpPr>
                  <p:spPr bwMode="auto">
                    <a:xfrm>
                      <a:off x="5035" y="2336"/>
                      <a:ext cx="0" cy="227"/>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 name="Line 13"/>
                    <p:cNvSpPr>
                      <a:spLocks noChangeShapeType="1"/>
                    </p:cNvSpPr>
                    <p:nvPr/>
                  </p:nvSpPr>
                  <p:spPr bwMode="auto">
                    <a:xfrm flipV="1">
                      <a:off x="2710" y="1779"/>
                      <a:ext cx="641" cy="761"/>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8" name="Group 14"/>
                  <p:cNvGrpSpPr>
                    <a:grpSpLocks/>
                  </p:cNvGrpSpPr>
                  <p:nvPr/>
                </p:nvGrpSpPr>
                <p:grpSpPr bwMode="auto">
                  <a:xfrm>
                    <a:off x="2688" y="1344"/>
                    <a:ext cx="2862" cy="2208"/>
                    <a:chOff x="2706" y="1344"/>
                    <a:chExt cx="2862" cy="2208"/>
                  </a:xfrm>
                </p:grpSpPr>
                <p:sp>
                  <p:nvSpPr>
                    <p:cNvPr id="29" name="Arc 15"/>
                    <p:cNvSpPr>
                      <a:spLocks/>
                    </p:cNvSpPr>
                    <p:nvPr/>
                  </p:nvSpPr>
                  <p:spPr bwMode="auto">
                    <a:xfrm rot="6780000">
                      <a:off x="3959" y="2645"/>
                      <a:ext cx="1185" cy="629"/>
                    </a:xfrm>
                    <a:custGeom>
                      <a:avLst/>
                      <a:gdLst>
                        <a:gd name="G0" fmla="+- 21600 0 0"/>
                        <a:gd name="G1" fmla="+- 16 0 0"/>
                        <a:gd name="G2" fmla="+- 21600 0 0"/>
                        <a:gd name="T0" fmla="*/ 21600 w 21600"/>
                        <a:gd name="T1" fmla="*/ 21616 h 21616"/>
                        <a:gd name="T2" fmla="*/ 0 w 21600"/>
                        <a:gd name="T3" fmla="*/ 0 h 21616"/>
                        <a:gd name="T4" fmla="*/ 21600 w 21600"/>
                        <a:gd name="T5" fmla="*/ 16 h 21616"/>
                      </a:gdLst>
                      <a:ahLst/>
                      <a:cxnLst>
                        <a:cxn ang="0">
                          <a:pos x="T0" y="T1"/>
                        </a:cxn>
                        <a:cxn ang="0">
                          <a:pos x="T2" y="T3"/>
                        </a:cxn>
                        <a:cxn ang="0">
                          <a:pos x="T4" y="T5"/>
                        </a:cxn>
                      </a:cxnLst>
                      <a:rect l="0" t="0" r="r" b="b"/>
                      <a:pathLst>
                        <a:path w="21600" h="21616" fill="none" extrusionOk="0">
                          <a:moveTo>
                            <a:pt x="21600" y="21616"/>
                          </a:moveTo>
                          <a:cubicBezTo>
                            <a:pt x="9670" y="21616"/>
                            <a:pt x="0" y="11945"/>
                            <a:pt x="0" y="16"/>
                          </a:cubicBezTo>
                          <a:cubicBezTo>
                            <a:pt x="0" y="10"/>
                            <a:pt x="0" y="5"/>
                            <a:pt x="0" y="0"/>
                          </a:cubicBezTo>
                        </a:path>
                        <a:path w="21600" h="21616" stroke="0" extrusionOk="0">
                          <a:moveTo>
                            <a:pt x="21600" y="21616"/>
                          </a:moveTo>
                          <a:cubicBezTo>
                            <a:pt x="9670" y="21616"/>
                            <a:pt x="0" y="11945"/>
                            <a:pt x="0" y="16"/>
                          </a:cubicBezTo>
                          <a:cubicBezTo>
                            <a:pt x="0" y="10"/>
                            <a:pt x="0" y="5"/>
                            <a:pt x="0" y="0"/>
                          </a:cubicBezTo>
                          <a:lnTo>
                            <a:pt x="21600" y="16"/>
                          </a:lnTo>
                          <a:close/>
                        </a:path>
                      </a:pathLst>
                    </a:custGeom>
                    <a:noFill/>
                    <a:ln w="25400" cap="rnd">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 name="Freeform 16"/>
                    <p:cNvSpPr>
                      <a:spLocks/>
                    </p:cNvSpPr>
                    <p:nvPr/>
                  </p:nvSpPr>
                  <p:spPr bwMode="auto">
                    <a:xfrm>
                      <a:off x="2706" y="2540"/>
                      <a:ext cx="1357" cy="830"/>
                    </a:xfrm>
                    <a:custGeom>
                      <a:avLst/>
                      <a:gdLst>
                        <a:gd name="T0" fmla="*/ 0 w 2929"/>
                        <a:gd name="T1" fmla="*/ 595 h 1537"/>
                        <a:gd name="T2" fmla="*/ 2928 w 2929"/>
                        <a:gd name="T3" fmla="*/ 1536 h 1537"/>
                        <a:gd name="T4" fmla="*/ 2928 w 2929"/>
                        <a:gd name="T5" fmla="*/ 991 h 1537"/>
                        <a:gd name="T6" fmla="*/ 0 w 2929"/>
                        <a:gd name="T7" fmla="*/ 0 h 1537"/>
                        <a:gd name="T8" fmla="*/ 0 w 2929"/>
                        <a:gd name="T9" fmla="*/ 595 h 1537"/>
                      </a:gdLst>
                      <a:ahLst/>
                      <a:cxnLst>
                        <a:cxn ang="0">
                          <a:pos x="T0" y="T1"/>
                        </a:cxn>
                        <a:cxn ang="0">
                          <a:pos x="T2" y="T3"/>
                        </a:cxn>
                        <a:cxn ang="0">
                          <a:pos x="T4" y="T5"/>
                        </a:cxn>
                        <a:cxn ang="0">
                          <a:pos x="T6" y="T7"/>
                        </a:cxn>
                        <a:cxn ang="0">
                          <a:pos x="T8" y="T9"/>
                        </a:cxn>
                      </a:cxnLst>
                      <a:rect l="0" t="0" r="r" b="b"/>
                      <a:pathLst>
                        <a:path w="2929" h="1537">
                          <a:moveTo>
                            <a:pt x="0" y="595"/>
                          </a:moveTo>
                          <a:lnTo>
                            <a:pt x="2928" y="1536"/>
                          </a:lnTo>
                          <a:lnTo>
                            <a:pt x="2928" y="991"/>
                          </a:lnTo>
                          <a:lnTo>
                            <a:pt x="0" y="0"/>
                          </a:lnTo>
                          <a:lnTo>
                            <a:pt x="0" y="595"/>
                          </a:lnTo>
                        </a:path>
                      </a:pathLst>
                    </a:custGeom>
                    <a:noFill/>
                    <a:ln w="25400" cap="rnd"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 name="Arc 17"/>
                    <p:cNvSpPr>
                      <a:spLocks/>
                    </p:cNvSpPr>
                    <p:nvPr/>
                  </p:nvSpPr>
                  <p:spPr bwMode="auto">
                    <a:xfrm rot="6780000">
                      <a:off x="3984" y="2373"/>
                      <a:ext cx="1131" cy="661"/>
                    </a:xfrm>
                    <a:custGeom>
                      <a:avLst/>
                      <a:gdLst>
                        <a:gd name="G0" fmla="+- 21600 0 0"/>
                        <a:gd name="G1" fmla="+- 15 0 0"/>
                        <a:gd name="G2" fmla="+- 21600 0 0"/>
                        <a:gd name="T0" fmla="*/ 21756 w 21756"/>
                        <a:gd name="T1" fmla="*/ 21614 h 21615"/>
                        <a:gd name="T2" fmla="*/ 0 w 21756"/>
                        <a:gd name="T3" fmla="*/ 0 h 21615"/>
                        <a:gd name="T4" fmla="*/ 21600 w 21756"/>
                        <a:gd name="T5" fmla="*/ 15 h 21615"/>
                      </a:gdLst>
                      <a:ahLst/>
                      <a:cxnLst>
                        <a:cxn ang="0">
                          <a:pos x="T0" y="T1"/>
                        </a:cxn>
                        <a:cxn ang="0">
                          <a:pos x="T2" y="T3"/>
                        </a:cxn>
                        <a:cxn ang="0">
                          <a:pos x="T4" y="T5"/>
                        </a:cxn>
                      </a:cxnLst>
                      <a:rect l="0" t="0" r="r" b="b"/>
                      <a:pathLst>
                        <a:path w="21756" h="21615" fill="none" extrusionOk="0">
                          <a:moveTo>
                            <a:pt x="21756" y="21614"/>
                          </a:moveTo>
                          <a:cubicBezTo>
                            <a:pt x="21704" y="21614"/>
                            <a:pt x="21652" y="21615"/>
                            <a:pt x="21600" y="21615"/>
                          </a:cubicBezTo>
                          <a:cubicBezTo>
                            <a:pt x="9670" y="21615"/>
                            <a:pt x="0" y="11944"/>
                            <a:pt x="0" y="15"/>
                          </a:cubicBezTo>
                          <a:cubicBezTo>
                            <a:pt x="0" y="10"/>
                            <a:pt x="0" y="5"/>
                            <a:pt x="0" y="0"/>
                          </a:cubicBezTo>
                        </a:path>
                        <a:path w="21756" h="21615" stroke="0" extrusionOk="0">
                          <a:moveTo>
                            <a:pt x="21756" y="21614"/>
                          </a:moveTo>
                          <a:cubicBezTo>
                            <a:pt x="21704" y="21614"/>
                            <a:pt x="21652" y="21615"/>
                            <a:pt x="21600" y="21615"/>
                          </a:cubicBezTo>
                          <a:cubicBezTo>
                            <a:pt x="9670" y="21615"/>
                            <a:pt x="0" y="11944"/>
                            <a:pt x="0" y="15"/>
                          </a:cubicBezTo>
                          <a:cubicBezTo>
                            <a:pt x="0" y="10"/>
                            <a:pt x="0" y="5"/>
                            <a:pt x="0" y="0"/>
                          </a:cubicBezTo>
                          <a:lnTo>
                            <a:pt x="21600" y="15"/>
                          </a:lnTo>
                          <a:close/>
                        </a:path>
                      </a:pathLst>
                    </a:custGeom>
                    <a:noFill/>
                    <a:ln w="25400" cap="rnd">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 name="Arc 18"/>
                    <p:cNvSpPr>
                      <a:spLocks/>
                    </p:cNvSpPr>
                    <p:nvPr/>
                  </p:nvSpPr>
                  <p:spPr bwMode="auto">
                    <a:xfrm>
                      <a:off x="3355" y="1677"/>
                      <a:ext cx="1346" cy="338"/>
                    </a:xfrm>
                    <a:custGeom>
                      <a:avLst/>
                      <a:gdLst>
                        <a:gd name="G0" fmla="+- 20487 0 0"/>
                        <a:gd name="G1" fmla="+- 0 0 0"/>
                        <a:gd name="G2" fmla="+- 21600 0 0"/>
                        <a:gd name="T0" fmla="*/ 20487 w 20487"/>
                        <a:gd name="T1" fmla="*/ 21600 h 21600"/>
                        <a:gd name="T2" fmla="*/ 0 w 20487"/>
                        <a:gd name="T3" fmla="*/ 6843 h 21600"/>
                        <a:gd name="T4" fmla="*/ 20487 w 20487"/>
                        <a:gd name="T5" fmla="*/ 0 h 21600"/>
                      </a:gdLst>
                      <a:ahLst/>
                      <a:cxnLst>
                        <a:cxn ang="0">
                          <a:pos x="T0" y="T1"/>
                        </a:cxn>
                        <a:cxn ang="0">
                          <a:pos x="T2" y="T3"/>
                        </a:cxn>
                        <a:cxn ang="0">
                          <a:pos x="T4" y="T5"/>
                        </a:cxn>
                      </a:cxnLst>
                      <a:rect l="0" t="0" r="r" b="b"/>
                      <a:pathLst>
                        <a:path w="20487" h="21600" fill="none" extrusionOk="0">
                          <a:moveTo>
                            <a:pt x="20487" y="21600"/>
                          </a:moveTo>
                          <a:cubicBezTo>
                            <a:pt x="11194" y="21600"/>
                            <a:pt x="2943" y="15656"/>
                            <a:pt x="-1" y="6843"/>
                          </a:cubicBezTo>
                        </a:path>
                        <a:path w="20487" h="21600" stroke="0" extrusionOk="0">
                          <a:moveTo>
                            <a:pt x="20487" y="21600"/>
                          </a:moveTo>
                          <a:cubicBezTo>
                            <a:pt x="11194" y="21600"/>
                            <a:pt x="2943" y="15656"/>
                            <a:pt x="-1" y="6843"/>
                          </a:cubicBezTo>
                          <a:lnTo>
                            <a:pt x="20487" y="0"/>
                          </a:lnTo>
                          <a:close/>
                        </a:path>
                      </a:pathLst>
                    </a:custGeom>
                    <a:noFill/>
                    <a:ln w="25400" cap="rnd">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 name="Freeform 19"/>
                    <p:cNvSpPr>
                      <a:spLocks/>
                    </p:cNvSpPr>
                    <p:nvPr/>
                  </p:nvSpPr>
                  <p:spPr bwMode="auto">
                    <a:xfrm>
                      <a:off x="4699" y="2010"/>
                      <a:ext cx="347" cy="334"/>
                    </a:xfrm>
                    <a:custGeom>
                      <a:avLst/>
                      <a:gdLst>
                        <a:gd name="T0" fmla="*/ 0 w 748"/>
                        <a:gd name="T1" fmla="*/ 0 h 617"/>
                        <a:gd name="T2" fmla="*/ 0 w 748"/>
                        <a:gd name="T3" fmla="*/ 20 h 617"/>
                        <a:gd name="T4" fmla="*/ 0 w 748"/>
                        <a:gd name="T5" fmla="*/ 67 h 617"/>
                        <a:gd name="T6" fmla="*/ 12 w 748"/>
                        <a:gd name="T7" fmla="*/ 134 h 617"/>
                        <a:gd name="T8" fmla="*/ 47 w 748"/>
                        <a:gd name="T9" fmla="*/ 228 h 617"/>
                        <a:gd name="T10" fmla="*/ 101 w 748"/>
                        <a:gd name="T11" fmla="*/ 301 h 617"/>
                        <a:gd name="T12" fmla="*/ 184 w 748"/>
                        <a:gd name="T13" fmla="*/ 375 h 617"/>
                        <a:gd name="T14" fmla="*/ 273 w 748"/>
                        <a:gd name="T15" fmla="*/ 429 h 617"/>
                        <a:gd name="T16" fmla="*/ 368 w 748"/>
                        <a:gd name="T17" fmla="*/ 469 h 617"/>
                        <a:gd name="T18" fmla="*/ 474 w 748"/>
                        <a:gd name="T19" fmla="*/ 516 h 617"/>
                        <a:gd name="T20" fmla="*/ 569 w 748"/>
                        <a:gd name="T21" fmla="*/ 542 h 617"/>
                        <a:gd name="T22" fmla="*/ 652 w 748"/>
                        <a:gd name="T23" fmla="*/ 576 h 617"/>
                        <a:gd name="T24" fmla="*/ 706 w 748"/>
                        <a:gd name="T25" fmla="*/ 589 h 617"/>
                        <a:gd name="T26" fmla="*/ 741 w 748"/>
                        <a:gd name="T27" fmla="*/ 596 h 617"/>
                        <a:gd name="T28" fmla="*/ 747 w 748"/>
                        <a:gd name="T29" fmla="*/ 616 h 617"/>
                        <a:gd name="T30" fmla="*/ 747 w 748"/>
                        <a:gd name="T31" fmla="*/ 596 h 617"/>
                        <a:gd name="T32" fmla="*/ 735 w 748"/>
                        <a:gd name="T33" fmla="*/ 562 h 617"/>
                        <a:gd name="T34" fmla="*/ 729 w 748"/>
                        <a:gd name="T35" fmla="*/ 58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8" h="617">
                          <a:moveTo>
                            <a:pt x="0" y="0"/>
                          </a:moveTo>
                          <a:lnTo>
                            <a:pt x="0" y="20"/>
                          </a:lnTo>
                          <a:lnTo>
                            <a:pt x="0" y="67"/>
                          </a:lnTo>
                          <a:lnTo>
                            <a:pt x="12" y="134"/>
                          </a:lnTo>
                          <a:lnTo>
                            <a:pt x="47" y="228"/>
                          </a:lnTo>
                          <a:lnTo>
                            <a:pt x="101" y="301"/>
                          </a:lnTo>
                          <a:lnTo>
                            <a:pt x="184" y="375"/>
                          </a:lnTo>
                          <a:lnTo>
                            <a:pt x="273" y="429"/>
                          </a:lnTo>
                          <a:lnTo>
                            <a:pt x="368" y="469"/>
                          </a:lnTo>
                          <a:lnTo>
                            <a:pt x="474" y="516"/>
                          </a:lnTo>
                          <a:lnTo>
                            <a:pt x="569" y="542"/>
                          </a:lnTo>
                          <a:lnTo>
                            <a:pt x="652" y="576"/>
                          </a:lnTo>
                          <a:lnTo>
                            <a:pt x="706" y="589"/>
                          </a:lnTo>
                          <a:lnTo>
                            <a:pt x="741" y="596"/>
                          </a:lnTo>
                          <a:lnTo>
                            <a:pt x="747" y="616"/>
                          </a:lnTo>
                          <a:lnTo>
                            <a:pt x="747" y="596"/>
                          </a:lnTo>
                          <a:lnTo>
                            <a:pt x="735" y="562"/>
                          </a:lnTo>
                          <a:lnTo>
                            <a:pt x="729" y="583"/>
                          </a:lnTo>
                        </a:path>
                      </a:pathLst>
                    </a:custGeom>
                    <a:noFill/>
                    <a:ln w="254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34" name="Group 20"/>
                    <p:cNvGrpSpPr>
                      <a:grpSpLocks/>
                    </p:cNvGrpSpPr>
                    <p:nvPr/>
                  </p:nvGrpSpPr>
                  <p:grpSpPr bwMode="auto">
                    <a:xfrm>
                      <a:off x="2786" y="1843"/>
                      <a:ext cx="1979" cy="1134"/>
                      <a:chOff x="652" y="740"/>
                      <a:chExt cx="4270" cy="2100"/>
                    </a:xfrm>
                  </p:grpSpPr>
                  <p:sp>
                    <p:nvSpPr>
                      <p:cNvPr id="36" name="Line 21"/>
                      <p:cNvSpPr>
                        <a:spLocks noChangeShapeType="1"/>
                      </p:cNvSpPr>
                      <p:nvPr/>
                    </p:nvSpPr>
                    <p:spPr bwMode="auto">
                      <a:xfrm flipV="1">
                        <a:off x="2648" y="1040"/>
                        <a:ext cx="1632" cy="1632"/>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 name="Line 22"/>
                      <p:cNvSpPr>
                        <a:spLocks noChangeShapeType="1"/>
                      </p:cNvSpPr>
                      <p:nvPr/>
                    </p:nvSpPr>
                    <p:spPr bwMode="auto">
                      <a:xfrm flipV="1">
                        <a:off x="3104" y="1208"/>
                        <a:ext cx="1632" cy="1632"/>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 name="Line 23"/>
                      <p:cNvSpPr>
                        <a:spLocks noChangeShapeType="1"/>
                      </p:cNvSpPr>
                      <p:nvPr/>
                    </p:nvSpPr>
                    <p:spPr bwMode="auto">
                      <a:xfrm>
                        <a:off x="2048" y="1784"/>
                        <a:ext cx="1662" cy="600"/>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 name="Line 24"/>
                      <p:cNvSpPr>
                        <a:spLocks noChangeShapeType="1"/>
                      </p:cNvSpPr>
                      <p:nvPr/>
                    </p:nvSpPr>
                    <p:spPr bwMode="auto">
                      <a:xfrm>
                        <a:off x="1808" y="2024"/>
                        <a:ext cx="1728" cy="624"/>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 name="Line 25"/>
                      <p:cNvSpPr>
                        <a:spLocks noChangeShapeType="1"/>
                      </p:cNvSpPr>
                      <p:nvPr/>
                    </p:nvSpPr>
                    <p:spPr bwMode="auto">
                      <a:xfrm>
                        <a:off x="2288" y="1544"/>
                        <a:ext cx="1632" cy="576"/>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 name="Line 26"/>
                      <p:cNvSpPr>
                        <a:spLocks noChangeShapeType="1"/>
                      </p:cNvSpPr>
                      <p:nvPr/>
                    </p:nvSpPr>
                    <p:spPr bwMode="auto">
                      <a:xfrm>
                        <a:off x="2528" y="1304"/>
                        <a:ext cx="1632" cy="576"/>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 name="Line 27"/>
                      <p:cNvSpPr>
                        <a:spLocks noChangeShapeType="1"/>
                      </p:cNvSpPr>
                      <p:nvPr/>
                    </p:nvSpPr>
                    <p:spPr bwMode="auto">
                      <a:xfrm>
                        <a:off x="2768" y="1064"/>
                        <a:ext cx="1632" cy="576"/>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 name="Line 28"/>
                      <p:cNvSpPr>
                        <a:spLocks noChangeShapeType="1"/>
                      </p:cNvSpPr>
                      <p:nvPr/>
                    </p:nvSpPr>
                    <p:spPr bwMode="auto">
                      <a:xfrm>
                        <a:off x="3524" y="1034"/>
                        <a:ext cx="1398" cy="486"/>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 name="Line 29"/>
                      <p:cNvSpPr>
                        <a:spLocks noChangeShapeType="1"/>
                      </p:cNvSpPr>
                      <p:nvPr/>
                    </p:nvSpPr>
                    <p:spPr bwMode="auto">
                      <a:xfrm flipV="1">
                        <a:off x="2288" y="1010"/>
                        <a:ext cx="1494" cy="1494"/>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 name="Line 30"/>
                      <p:cNvSpPr>
                        <a:spLocks noChangeShapeType="1"/>
                      </p:cNvSpPr>
                      <p:nvPr/>
                    </p:nvSpPr>
                    <p:spPr bwMode="auto">
                      <a:xfrm flipV="1">
                        <a:off x="1952" y="968"/>
                        <a:ext cx="1392" cy="1392"/>
                      </a:xfrm>
                      <a:prstGeom prst="line">
                        <a:avLst/>
                      </a:prstGeom>
                      <a:noFill/>
                      <a:ln w="127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46" name="Group 31"/>
                      <p:cNvGrpSpPr>
                        <a:grpSpLocks/>
                      </p:cNvGrpSpPr>
                      <p:nvPr/>
                    </p:nvGrpSpPr>
                    <p:grpSpPr bwMode="auto">
                      <a:xfrm>
                        <a:off x="652" y="740"/>
                        <a:ext cx="3902" cy="2068"/>
                        <a:chOff x="652" y="740"/>
                        <a:chExt cx="3902" cy="2068"/>
                      </a:xfrm>
                    </p:grpSpPr>
                    <p:sp>
                      <p:nvSpPr>
                        <p:cNvPr id="47" name="Freeform 32"/>
                        <p:cNvSpPr>
                          <a:spLocks/>
                        </p:cNvSpPr>
                        <p:nvPr/>
                      </p:nvSpPr>
                      <p:spPr bwMode="auto">
                        <a:xfrm>
                          <a:off x="2930" y="1160"/>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8" name="Freeform 33"/>
                        <p:cNvSpPr>
                          <a:spLocks/>
                        </p:cNvSpPr>
                        <p:nvPr/>
                      </p:nvSpPr>
                      <p:spPr bwMode="auto">
                        <a:xfrm>
                          <a:off x="3284" y="1283"/>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9" name="Freeform 34"/>
                        <p:cNvSpPr>
                          <a:spLocks/>
                        </p:cNvSpPr>
                        <p:nvPr/>
                      </p:nvSpPr>
                      <p:spPr bwMode="auto">
                        <a:xfrm>
                          <a:off x="3677" y="1418"/>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0" name="Freeform 35"/>
                        <p:cNvSpPr>
                          <a:spLocks/>
                        </p:cNvSpPr>
                        <p:nvPr/>
                      </p:nvSpPr>
                      <p:spPr bwMode="auto">
                        <a:xfrm>
                          <a:off x="3437" y="1661"/>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 name="Freeform 36"/>
                        <p:cNvSpPr>
                          <a:spLocks/>
                        </p:cNvSpPr>
                        <p:nvPr/>
                      </p:nvSpPr>
                      <p:spPr bwMode="auto">
                        <a:xfrm>
                          <a:off x="3509" y="1061"/>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2" name="Freeform 37"/>
                        <p:cNvSpPr>
                          <a:spLocks/>
                        </p:cNvSpPr>
                        <p:nvPr/>
                      </p:nvSpPr>
                      <p:spPr bwMode="auto">
                        <a:xfrm>
                          <a:off x="3899" y="1199"/>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3" name="Freeform 38"/>
                        <p:cNvSpPr>
                          <a:spLocks/>
                        </p:cNvSpPr>
                        <p:nvPr/>
                      </p:nvSpPr>
                      <p:spPr bwMode="auto">
                        <a:xfrm>
                          <a:off x="4139" y="1583"/>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4" name="Freeform 39"/>
                        <p:cNvSpPr>
                          <a:spLocks/>
                        </p:cNvSpPr>
                        <p:nvPr/>
                      </p:nvSpPr>
                      <p:spPr bwMode="auto">
                        <a:xfrm>
                          <a:off x="3899" y="1823"/>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5" name="Freeform 40"/>
                        <p:cNvSpPr>
                          <a:spLocks/>
                        </p:cNvSpPr>
                        <p:nvPr/>
                      </p:nvSpPr>
                      <p:spPr bwMode="auto">
                        <a:xfrm>
                          <a:off x="3659" y="2066"/>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6" name="Freeform 41"/>
                        <p:cNvSpPr>
                          <a:spLocks/>
                        </p:cNvSpPr>
                        <p:nvPr/>
                      </p:nvSpPr>
                      <p:spPr bwMode="auto">
                        <a:xfrm>
                          <a:off x="3413" y="2315"/>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 name="Freeform 42"/>
                        <p:cNvSpPr>
                          <a:spLocks/>
                        </p:cNvSpPr>
                        <p:nvPr/>
                      </p:nvSpPr>
                      <p:spPr bwMode="auto">
                        <a:xfrm>
                          <a:off x="3173" y="2552"/>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8" name="Freeform 43"/>
                        <p:cNvSpPr>
                          <a:spLocks/>
                        </p:cNvSpPr>
                        <p:nvPr/>
                      </p:nvSpPr>
                      <p:spPr bwMode="auto">
                        <a:xfrm>
                          <a:off x="4364" y="1358"/>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gradFill rotWithShape="0">
                          <a:gsLst>
                            <a:gs pos="0">
                              <a:srgbClr val="CC0000">
                                <a:gamma/>
                                <a:shade val="46275"/>
                                <a:invGamma/>
                              </a:srgbClr>
                            </a:gs>
                            <a:gs pos="100000">
                              <a:srgbClr val="CC0000"/>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9" name="Freeform 44"/>
                        <p:cNvSpPr>
                          <a:spLocks/>
                        </p:cNvSpPr>
                        <p:nvPr/>
                      </p:nvSpPr>
                      <p:spPr bwMode="auto">
                        <a:xfrm>
                          <a:off x="2690" y="1400"/>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 name="Freeform 45"/>
                        <p:cNvSpPr>
                          <a:spLocks/>
                        </p:cNvSpPr>
                        <p:nvPr/>
                      </p:nvSpPr>
                      <p:spPr bwMode="auto">
                        <a:xfrm>
                          <a:off x="3044" y="1523"/>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1" name="Freeform 46"/>
                        <p:cNvSpPr>
                          <a:spLocks/>
                        </p:cNvSpPr>
                        <p:nvPr/>
                      </p:nvSpPr>
                      <p:spPr bwMode="auto">
                        <a:xfrm>
                          <a:off x="2450" y="1640"/>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2" name="Freeform 47"/>
                        <p:cNvSpPr>
                          <a:spLocks/>
                        </p:cNvSpPr>
                        <p:nvPr/>
                      </p:nvSpPr>
                      <p:spPr bwMode="auto">
                        <a:xfrm>
                          <a:off x="2812" y="1763"/>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3" name="Freeform 48"/>
                        <p:cNvSpPr>
                          <a:spLocks/>
                        </p:cNvSpPr>
                        <p:nvPr/>
                      </p:nvSpPr>
                      <p:spPr bwMode="auto">
                        <a:xfrm>
                          <a:off x="3197" y="1901"/>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 name="Freeform 49"/>
                        <p:cNvSpPr>
                          <a:spLocks/>
                        </p:cNvSpPr>
                        <p:nvPr/>
                      </p:nvSpPr>
                      <p:spPr bwMode="auto">
                        <a:xfrm>
                          <a:off x="2202" y="1888"/>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5" name="Freeform 50"/>
                        <p:cNvSpPr>
                          <a:spLocks/>
                        </p:cNvSpPr>
                        <p:nvPr/>
                      </p:nvSpPr>
                      <p:spPr bwMode="auto">
                        <a:xfrm>
                          <a:off x="2564" y="2011"/>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6" name="Freeform 51"/>
                        <p:cNvSpPr>
                          <a:spLocks/>
                        </p:cNvSpPr>
                        <p:nvPr/>
                      </p:nvSpPr>
                      <p:spPr bwMode="auto">
                        <a:xfrm>
                          <a:off x="2949" y="2149"/>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7" name="Freeform 52"/>
                        <p:cNvSpPr>
                          <a:spLocks/>
                        </p:cNvSpPr>
                        <p:nvPr/>
                      </p:nvSpPr>
                      <p:spPr bwMode="auto">
                        <a:xfrm>
                          <a:off x="1970" y="2120"/>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8" name="Freeform 53"/>
                        <p:cNvSpPr>
                          <a:spLocks/>
                        </p:cNvSpPr>
                        <p:nvPr/>
                      </p:nvSpPr>
                      <p:spPr bwMode="auto">
                        <a:xfrm>
                          <a:off x="2324" y="2251"/>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9" name="Freeform 54"/>
                        <p:cNvSpPr>
                          <a:spLocks/>
                        </p:cNvSpPr>
                        <p:nvPr/>
                      </p:nvSpPr>
                      <p:spPr bwMode="auto">
                        <a:xfrm>
                          <a:off x="2709" y="2389"/>
                          <a:ext cx="190" cy="121"/>
                        </a:xfrm>
                        <a:custGeom>
                          <a:avLst/>
                          <a:gdLst>
                            <a:gd name="T0" fmla="*/ 189 w 190"/>
                            <a:gd name="T1" fmla="*/ 33 h 121"/>
                            <a:gd name="T2" fmla="*/ 91 w 190"/>
                            <a:gd name="T3" fmla="*/ 0 h 121"/>
                            <a:gd name="T4" fmla="*/ 0 w 190"/>
                            <a:gd name="T5" fmla="*/ 87 h 121"/>
                            <a:gd name="T6" fmla="*/ 98 w 190"/>
                            <a:gd name="T7" fmla="*/ 120 h 121"/>
                            <a:gd name="T8" fmla="*/ 189 w 190"/>
                            <a:gd name="T9" fmla="*/ 33 h 121"/>
                          </a:gdLst>
                          <a:ahLst/>
                          <a:cxnLst>
                            <a:cxn ang="0">
                              <a:pos x="T0" y="T1"/>
                            </a:cxn>
                            <a:cxn ang="0">
                              <a:pos x="T2" y="T3"/>
                            </a:cxn>
                            <a:cxn ang="0">
                              <a:pos x="T4" y="T5"/>
                            </a:cxn>
                            <a:cxn ang="0">
                              <a:pos x="T6" y="T7"/>
                            </a:cxn>
                            <a:cxn ang="0">
                              <a:pos x="T8" y="T9"/>
                            </a:cxn>
                          </a:cxnLst>
                          <a:rect l="0" t="0" r="r" b="b"/>
                          <a:pathLst>
                            <a:path w="190" h="121">
                              <a:moveTo>
                                <a:pt x="189" y="33"/>
                              </a:moveTo>
                              <a:lnTo>
                                <a:pt x="91" y="0"/>
                              </a:lnTo>
                              <a:lnTo>
                                <a:pt x="0" y="87"/>
                              </a:lnTo>
                              <a:lnTo>
                                <a:pt x="98" y="120"/>
                              </a:lnTo>
                              <a:lnTo>
                                <a:pt x="189" y="33"/>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0" name="Freeform 55"/>
                        <p:cNvSpPr>
                          <a:spLocks/>
                        </p:cNvSpPr>
                        <p:nvPr/>
                      </p:nvSpPr>
                      <p:spPr bwMode="auto">
                        <a:xfrm>
                          <a:off x="652" y="1681"/>
                          <a:ext cx="1188" cy="433"/>
                        </a:xfrm>
                        <a:custGeom>
                          <a:avLst/>
                          <a:gdLst>
                            <a:gd name="T0" fmla="*/ 1084 w 1188"/>
                            <a:gd name="T1" fmla="*/ 432 h 433"/>
                            <a:gd name="T2" fmla="*/ 1187 w 1188"/>
                            <a:gd name="T3" fmla="*/ 336 h 433"/>
                            <a:gd name="T4" fmla="*/ 155 w 1188"/>
                            <a:gd name="T5" fmla="*/ 0 h 433"/>
                            <a:gd name="T6" fmla="*/ 0 w 1188"/>
                            <a:gd name="T7" fmla="*/ 144 h 433"/>
                            <a:gd name="T8" fmla="*/ 619 w 1188"/>
                            <a:gd name="T9" fmla="*/ 336 h 433"/>
                            <a:gd name="T10" fmla="*/ 671 w 1188"/>
                            <a:gd name="T11" fmla="*/ 288 h 433"/>
                            <a:gd name="T12" fmla="*/ 1084 w 1188"/>
                            <a:gd name="T13" fmla="*/ 432 h 433"/>
                          </a:gdLst>
                          <a:ahLst/>
                          <a:cxnLst>
                            <a:cxn ang="0">
                              <a:pos x="T0" y="T1"/>
                            </a:cxn>
                            <a:cxn ang="0">
                              <a:pos x="T2" y="T3"/>
                            </a:cxn>
                            <a:cxn ang="0">
                              <a:pos x="T4" y="T5"/>
                            </a:cxn>
                            <a:cxn ang="0">
                              <a:pos x="T6" y="T7"/>
                            </a:cxn>
                            <a:cxn ang="0">
                              <a:pos x="T8" y="T9"/>
                            </a:cxn>
                            <a:cxn ang="0">
                              <a:pos x="T10" y="T11"/>
                            </a:cxn>
                            <a:cxn ang="0">
                              <a:pos x="T12" y="T13"/>
                            </a:cxn>
                          </a:cxnLst>
                          <a:rect l="0" t="0" r="r" b="b"/>
                          <a:pathLst>
                            <a:path w="1188" h="433">
                              <a:moveTo>
                                <a:pt x="1084" y="432"/>
                              </a:moveTo>
                              <a:lnTo>
                                <a:pt x="1187" y="336"/>
                              </a:lnTo>
                              <a:lnTo>
                                <a:pt x="155" y="0"/>
                              </a:lnTo>
                              <a:lnTo>
                                <a:pt x="0" y="144"/>
                              </a:lnTo>
                              <a:lnTo>
                                <a:pt x="619" y="336"/>
                              </a:lnTo>
                              <a:lnTo>
                                <a:pt x="671" y="288"/>
                              </a:lnTo>
                              <a:lnTo>
                                <a:pt x="1084" y="432"/>
                              </a:lnTo>
                            </a:path>
                          </a:pathLst>
                        </a:custGeom>
                        <a:gradFill rotWithShape="0">
                          <a:gsLst>
                            <a:gs pos="0">
                              <a:srgbClr val="FFFF00">
                                <a:gamma/>
                                <a:shade val="46275"/>
                                <a:invGamma/>
                              </a:srgbClr>
                            </a:gs>
                            <a:gs pos="100000">
                              <a:srgbClr val="FFFF00"/>
                            </a:gs>
                          </a:gsLst>
                          <a:lin ang="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1" name="Freeform 56"/>
                        <p:cNvSpPr>
                          <a:spLocks/>
                        </p:cNvSpPr>
                        <p:nvPr/>
                      </p:nvSpPr>
                      <p:spPr bwMode="auto">
                        <a:xfrm>
                          <a:off x="899" y="1465"/>
                          <a:ext cx="1189" cy="433"/>
                        </a:xfrm>
                        <a:custGeom>
                          <a:avLst/>
                          <a:gdLst>
                            <a:gd name="T0" fmla="*/ 1085 w 1189"/>
                            <a:gd name="T1" fmla="*/ 432 h 433"/>
                            <a:gd name="T2" fmla="*/ 1188 w 1189"/>
                            <a:gd name="T3" fmla="*/ 336 h 433"/>
                            <a:gd name="T4" fmla="*/ 155 w 1189"/>
                            <a:gd name="T5" fmla="*/ 0 h 433"/>
                            <a:gd name="T6" fmla="*/ 0 w 1189"/>
                            <a:gd name="T7" fmla="*/ 144 h 433"/>
                            <a:gd name="T8" fmla="*/ 620 w 1189"/>
                            <a:gd name="T9" fmla="*/ 336 h 433"/>
                            <a:gd name="T10" fmla="*/ 671 w 1189"/>
                            <a:gd name="T11" fmla="*/ 288 h 433"/>
                            <a:gd name="T12" fmla="*/ 1085 w 1189"/>
                            <a:gd name="T13" fmla="*/ 432 h 433"/>
                          </a:gdLst>
                          <a:ahLst/>
                          <a:cxnLst>
                            <a:cxn ang="0">
                              <a:pos x="T0" y="T1"/>
                            </a:cxn>
                            <a:cxn ang="0">
                              <a:pos x="T2" y="T3"/>
                            </a:cxn>
                            <a:cxn ang="0">
                              <a:pos x="T4" y="T5"/>
                            </a:cxn>
                            <a:cxn ang="0">
                              <a:pos x="T6" y="T7"/>
                            </a:cxn>
                            <a:cxn ang="0">
                              <a:pos x="T8" y="T9"/>
                            </a:cxn>
                            <a:cxn ang="0">
                              <a:pos x="T10" y="T11"/>
                            </a:cxn>
                            <a:cxn ang="0">
                              <a:pos x="T12" y="T13"/>
                            </a:cxn>
                          </a:cxnLst>
                          <a:rect l="0" t="0" r="r" b="b"/>
                          <a:pathLst>
                            <a:path w="1189" h="433">
                              <a:moveTo>
                                <a:pt x="1085" y="432"/>
                              </a:moveTo>
                              <a:lnTo>
                                <a:pt x="1188" y="336"/>
                              </a:lnTo>
                              <a:lnTo>
                                <a:pt x="155" y="0"/>
                              </a:lnTo>
                              <a:lnTo>
                                <a:pt x="0" y="144"/>
                              </a:lnTo>
                              <a:lnTo>
                                <a:pt x="620" y="336"/>
                              </a:lnTo>
                              <a:lnTo>
                                <a:pt x="671" y="288"/>
                              </a:lnTo>
                              <a:lnTo>
                                <a:pt x="1085" y="432"/>
                              </a:lnTo>
                            </a:path>
                          </a:pathLst>
                        </a:custGeom>
                        <a:gradFill rotWithShape="0">
                          <a:gsLst>
                            <a:gs pos="0">
                              <a:srgbClr val="FFFF00">
                                <a:gamma/>
                                <a:shade val="46275"/>
                                <a:invGamma/>
                              </a:srgbClr>
                            </a:gs>
                            <a:gs pos="100000">
                              <a:srgbClr val="FFFF00"/>
                            </a:gs>
                          </a:gsLst>
                          <a:lin ang="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 name="Freeform 57"/>
                        <p:cNvSpPr>
                          <a:spLocks/>
                        </p:cNvSpPr>
                        <p:nvPr/>
                      </p:nvSpPr>
                      <p:spPr bwMode="auto">
                        <a:xfrm>
                          <a:off x="1124" y="1204"/>
                          <a:ext cx="1189" cy="433"/>
                        </a:xfrm>
                        <a:custGeom>
                          <a:avLst/>
                          <a:gdLst>
                            <a:gd name="T0" fmla="*/ 1085 w 1189"/>
                            <a:gd name="T1" fmla="*/ 432 h 433"/>
                            <a:gd name="T2" fmla="*/ 1188 w 1189"/>
                            <a:gd name="T3" fmla="*/ 336 h 433"/>
                            <a:gd name="T4" fmla="*/ 155 w 1189"/>
                            <a:gd name="T5" fmla="*/ 0 h 433"/>
                            <a:gd name="T6" fmla="*/ 0 w 1189"/>
                            <a:gd name="T7" fmla="*/ 144 h 433"/>
                            <a:gd name="T8" fmla="*/ 620 w 1189"/>
                            <a:gd name="T9" fmla="*/ 336 h 433"/>
                            <a:gd name="T10" fmla="*/ 671 w 1189"/>
                            <a:gd name="T11" fmla="*/ 288 h 433"/>
                            <a:gd name="T12" fmla="*/ 1085 w 1189"/>
                            <a:gd name="T13" fmla="*/ 432 h 433"/>
                          </a:gdLst>
                          <a:ahLst/>
                          <a:cxnLst>
                            <a:cxn ang="0">
                              <a:pos x="T0" y="T1"/>
                            </a:cxn>
                            <a:cxn ang="0">
                              <a:pos x="T2" y="T3"/>
                            </a:cxn>
                            <a:cxn ang="0">
                              <a:pos x="T4" y="T5"/>
                            </a:cxn>
                            <a:cxn ang="0">
                              <a:pos x="T6" y="T7"/>
                            </a:cxn>
                            <a:cxn ang="0">
                              <a:pos x="T8" y="T9"/>
                            </a:cxn>
                            <a:cxn ang="0">
                              <a:pos x="T10" y="T11"/>
                            </a:cxn>
                            <a:cxn ang="0">
                              <a:pos x="T12" y="T13"/>
                            </a:cxn>
                          </a:cxnLst>
                          <a:rect l="0" t="0" r="r" b="b"/>
                          <a:pathLst>
                            <a:path w="1189" h="433">
                              <a:moveTo>
                                <a:pt x="1085" y="432"/>
                              </a:moveTo>
                              <a:lnTo>
                                <a:pt x="1188" y="336"/>
                              </a:lnTo>
                              <a:lnTo>
                                <a:pt x="155" y="0"/>
                              </a:lnTo>
                              <a:lnTo>
                                <a:pt x="0" y="144"/>
                              </a:lnTo>
                              <a:lnTo>
                                <a:pt x="620" y="336"/>
                              </a:lnTo>
                              <a:lnTo>
                                <a:pt x="671" y="288"/>
                              </a:lnTo>
                              <a:lnTo>
                                <a:pt x="1085" y="432"/>
                              </a:lnTo>
                            </a:path>
                          </a:pathLst>
                        </a:custGeom>
                        <a:gradFill rotWithShape="0">
                          <a:gsLst>
                            <a:gs pos="0">
                              <a:srgbClr val="FFFF00">
                                <a:gamma/>
                                <a:shade val="46275"/>
                                <a:invGamma/>
                              </a:srgbClr>
                            </a:gs>
                            <a:gs pos="100000">
                              <a:srgbClr val="FFFF00"/>
                            </a:gs>
                          </a:gsLst>
                          <a:lin ang="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3" name="Freeform 58"/>
                        <p:cNvSpPr>
                          <a:spLocks/>
                        </p:cNvSpPr>
                        <p:nvPr/>
                      </p:nvSpPr>
                      <p:spPr bwMode="auto">
                        <a:xfrm>
                          <a:off x="1364" y="979"/>
                          <a:ext cx="1189" cy="433"/>
                        </a:xfrm>
                        <a:custGeom>
                          <a:avLst/>
                          <a:gdLst>
                            <a:gd name="T0" fmla="*/ 1085 w 1189"/>
                            <a:gd name="T1" fmla="*/ 432 h 433"/>
                            <a:gd name="T2" fmla="*/ 1188 w 1189"/>
                            <a:gd name="T3" fmla="*/ 336 h 433"/>
                            <a:gd name="T4" fmla="*/ 155 w 1189"/>
                            <a:gd name="T5" fmla="*/ 0 h 433"/>
                            <a:gd name="T6" fmla="*/ 0 w 1189"/>
                            <a:gd name="T7" fmla="*/ 144 h 433"/>
                            <a:gd name="T8" fmla="*/ 620 w 1189"/>
                            <a:gd name="T9" fmla="*/ 336 h 433"/>
                            <a:gd name="T10" fmla="*/ 671 w 1189"/>
                            <a:gd name="T11" fmla="*/ 288 h 433"/>
                            <a:gd name="T12" fmla="*/ 1085 w 1189"/>
                            <a:gd name="T13" fmla="*/ 432 h 433"/>
                          </a:gdLst>
                          <a:ahLst/>
                          <a:cxnLst>
                            <a:cxn ang="0">
                              <a:pos x="T0" y="T1"/>
                            </a:cxn>
                            <a:cxn ang="0">
                              <a:pos x="T2" y="T3"/>
                            </a:cxn>
                            <a:cxn ang="0">
                              <a:pos x="T4" y="T5"/>
                            </a:cxn>
                            <a:cxn ang="0">
                              <a:pos x="T6" y="T7"/>
                            </a:cxn>
                            <a:cxn ang="0">
                              <a:pos x="T8" y="T9"/>
                            </a:cxn>
                            <a:cxn ang="0">
                              <a:pos x="T10" y="T11"/>
                            </a:cxn>
                            <a:cxn ang="0">
                              <a:pos x="T12" y="T13"/>
                            </a:cxn>
                          </a:cxnLst>
                          <a:rect l="0" t="0" r="r" b="b"/>
                          <a:pathLst>
                            <a:path w="1189" h="433">
                              <a:moveTo>
                                <a:pt x="1085" y="432"/>
                              </a:moveTo>
                              <a:lnTo>
                                <a:pt x="1188" y="336"/>
                              </a:lnTo>
                              <a:lnTo>
                                <a:pt x="155" y="0"/>
                              </a:lnTo>
                              <a:lnTo>
                                <a:pt x="0" y="144"/>
                              </a:lnTo>
                              <a:lnTo>
                                <a:pt x="620" y="336"/>
                              </a:lnTo>
                              <a:lnTo>
                                <a:pt x="671" y="288"/>
                              </a:lnTo>
                              <a:lnTo>
                                <a:pt x="1085" y="432"/>
                              </a:lnTo>
                            </a:path>
                          </a:pathLst>
                        </a:custGeom>
                        <a:gradFill rotWithShape="0">
                          <a:gsLst>
                            <a:gs pos="0">
                              <a:srgbClr val="FFFF00">
                                <a:gamma/>
                                <a:shade val="46275"/>
                                <a:invGamma/>
                              </a:srgbClr>
                            </a:gs>
                            <a:gs pos="100000">
                              <a:srgbClr val="FFFF00"/>
                            </a:gs>
                          </a:gsLst>
                          <a:lin ang="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4" name="Freeform 59"/>
                        <p:cNvSpPr>
                          <a:spLocks/>
                        </p:cNvSpPr>
                        <p:nvPr/>
                      </p:nvSpPr>
                      <p:spPr bwMode="auto">
                        <a:xfrm>
                          <a:off x="1612" y="740"/>
                          <a:ext cx="1189" cy="433"/>
                        </a:xfrm>
                        <a:custGeom>
                          <a:avLst/>
                          <a:gdLst>
                            <a:gd name="T0" fmla="*/ 1085 w 1189"/>
                            <a:gd name="T1" fmla="*/ 432 h 433"/>
                            <a:gd name="T2" fmla="*/ 1188 w 1189"/>
                            <a:gd name="T3" fmla="*/ 336 h 433"/>
                            <a:gd name="T4" fmla="*/ 155 w 1189"/>
                            <a:gd name="T5" fmla="*/ 0 h 433"/>
                            <a:gd name="T6" fmla="*/ 0 w 1189"/>
                            <a:gd name="T7" fmla="*/ 144 h 433"/>
                            <a:gd name="T8" fmla="*/ 620 w 1189"/>
                            <a:gd name="T9" fmla="*/ 336 h 433"/>
                            <a:gd name="T10" fmla="*/ 671 w 1189"/>
                            <a:gd name="T11" fmla="*/ 288 h 433"/>
                            <a:gd name="T12" fmla="*/ 1085 w 1189"/>
                            <a:gd name="T13" fmla="*/ 432 h 433"/>
                          </a:gdLst>
                          <a:ahLst/>
                          <a:cxnLst>
                            <a:cxn ang="0">
                              <a:pos x="T0" y="T1"/>
                            </a:cxn>
                            <a:cxn ang="0">
                              <a:pos x="T2" y="T3"/>
                            </a:cxn>
                            <a:cxn ang="0">
                              <a:pos x="T4" y="T5"/>
                            </a:cxn>
                            <a:cxn ang="0">
                              <a:pos x="T6" y="T7"/>
                            </a:cxn>
                            <a:cxn ang="0">
                              <a:pos x="T8" y="T9"/>
                            </a:cxn>
                            <a:cxn ang="0">
                              <a:pos x="T10" y="T11"/>
                            </a:cxn>
                            <a:cxn ang="0">
                              <a:pos x="T12" y="T13"/>
                            </a:cxn>
                          </a:cxnLst>
                          <a:rect l="0" t="0" r="r" b="b"/>
                          <a:pathLst>
                            <a:path w="1189" h="433">
                              <a:moveTo>
                                <a:pt x="1085" y="432"/>
                              </a:moveTo>
                              <a:lnTo>
                                <a:pt x="1188" y="336"/>
                              </a:lnTo>
                              <a:lnTo>
                                <a:pt x="155" y="0"/>
                              </a:lnTo>
                              <a:lnTo>
                                <a:pt x="0" y="144"/>
                              </a:lnTo>
                              <a:lnTo>
                                <a:pt x="620" y="336"/>
                              </a:lnTo>
                              <a:lnTo>
                                <a:pt x="671" y="288"/>
                              </a:lnTo>
                              <a:lnTo>
                                <a:pt x="1085" y="432"/>
                              </a:lnTo>
                            </a:path>
                          </a:pathLst>
                        </a:custGeom>
                        <a:gradFill rotWithShape="0">
                          <a:gsLst>
                            <a:gs pos="0">
                              <a:srgbClr val="FFFF00">
                                <a:gamma/>
                                <a:shade val="46275"/>
                                <a:invGamma/>
                              </a:srgbClr>
                            </a:gs>
                            <a:gs pos="100000">
                              <a:srgbClr val="FFFF00"/>
                            </a:gs>
                          </a:gsLst>
                          <a:lin ang="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5" name="Freeform 60"/>
                        <p:cNvSpPr>
                          <a:spLocks/>
                        </p:cNvSpPr>
                        <p:nvPr/>
                      </p:nvSpPr>
                      <p:spPr bwMode="auto">
                        <a:xfrm>
                          <a:off x="3046" y="1583"/>
                          <a:ext cx="451" cy="319"/>
                        </a:xfrm>
                        <a:custGeom>
                          <a:avLst/>
                          <a:gdLst>
                            <a:gd name="T0" fmla="*/ 198 w 451"/>
                            <a:gd name="T1" fmla="*/ 0 h 319"/>
                            <a:gd name="T2" fmla="*/ 444 w 451"/>
                            <a:gd name="T3" fmla="*/ 81 h 319"/>
                            <a:gd name="T4" fmla="*/ 348 w 451"/>
                            <a:gd name="T5" fmla="*/ 174 h 319"/>
                            <a:gd name="T6" fmla="*/ 450 w 451"/>
                            <a:gd name="T7" fmla="*/ 207 h 319"/>
                            <a:gd name="T8" fmla="*/ 339 w 451"/>
                            <a:gd name="T9" fmla="*/ 318 h 319"/>
                            <a:gd name="T10" fmla="*/ 0 w 451"/>
                            <a:gd name="T11" fmla="*/ 198 h 319"/>
                            <a:gd name="T12" fmla="*/ 198 w 451"/>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451" h="319">
                              <a:moveTo>
                                <a:pt x="198" y="0"/>
                              </a:moveTo>
                              <a:lnTo>
                                <a:pt x="444" y="81"/>
                              </a:lnTo>
                              <a:lnTo>
                                <a:pt x="348" y="174"/>
                              </a:lnTo>
                              <a:lnTo>
                                <a:pt x="450" y="207"/>
                              </a:lnTo>
                              <a:lnTo>
                                <a:pt x="339" y="318"/>
                              </a:lnTo>
                              <a:lnTo>
                                <a:pt x="0" y="198"/>
                              </a:lnTo>
                              <a:lnTo>
                                <a:pt x="198" y="0"/>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6" name="Freeform 61"/>
                        <p:cNvSpPr>
                          <a:spLocks/>
                        </p:cNvSpPr>
                        <p:nvPr/>
                      </p:nvSpPr>
                      <p:spPr bwMode="auto">
                        <a:xfrm>
                          <a:off x="3286" y="1346"/>
                          <a:ext cx="451" cy="319"/>
                        </a:xfrm>
                        <a:custGeom>
                          <a:avLst/>
                          <a:gdLst>
                            <a:gd name="T0" fmla="*/ 198 w 451"/>
                            <a:gd name="T1" fmla="*/ 0 h 319"/>
                            <a:gd name="T2" fmla="*/ 444 w 451"/>
                            <a:gd name="T3" fmla="*/ 81 h 319"/>
                            <a:gd name="T4" fmla="*/ 348 w 451"/>
                            <a:gd name="T5" fmla="*/ 174 h 319"/>
                            <a:gd name="T6" fmla="*/ 450 w 451"/>
                            <a:gd name="T7" fmla="*/ 207 h 319"/>
                            <a:gd name="T8" fmla="*/ 339 w 451"/>
                            <a:gd name="T9" fmla="*/ 318 h 319"/>
                            <a:gd name="T10" fmla="*/ 0 w 451"/>
                            <a:gd name="T11" fmla="*/ 198 h 319"/>
                            <a:gd name="T12" fmla="*/ 198 w 451"/>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451" h="319">
                              <a:moveTo>
                                <a:pt x="198" y="0"/>
                              </a:moveTo>
                              <a:lnTo>
                                <a:pt x="444" y="81"/>
                              </a:lnTo>
                              <a:lnTo>
                                <a:pt x="348" y="174"/>
                              </a:lnTo>
                              <a:lnTo>
                                <a:pt x="450" y="207"/>
                              </a:lnTo>
                              <a:lnTo>
                                <a:pt x="339" y="318"/>
                              </a:lnTo>
                              <a:lnTo>
                                <a:pt x="0" y="198"/>
                              </a:lnTo>
                              <a:lnTo>
                                <a:pt x="198" y="0"/>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7" name="Freeform 62"/>
                        <p:cNvSpPr>
                          <a:spLocks/>
                        </p:cNvSpPr>
                        <p:nvPr/>
                      </p:nvSpPr>
                      <p:spPr bwMode="auto">
                        <a:xfrm>
                          <a:off x="2803" y="1826"/>
                          <a:ext cx="451" cy="319"/>
                        </a:xfrm>
                        <a:custGeom>
                          <a:avLst/>
                          <a:gdLst>
                            <a:gd name="T0" fmla="*/ 198 w 451"/>
                            <a:gd name="T1" fmla="*/ 0 h 319"/>
                            <a:gd name="T2" fmla="*/ 444 w 451"/>
                            <a:gd name="T3" fmla="*/ 81 h 319"/>
                            <a:gd name="T4" fmla="*/ 348 w 451"/>
                            <a:gd name="T5" fmla="*/ 174 h 319"/>
                            <a:gd name="T6" fmla="*/ 450 w 451"/>
                            <a:gd name="T7" fmla="*/ 207 h 319"/>
                            <a:gd name="T8" fmla="*/ 339 w 451"/>
                            <a:gd name="T9" fmla="*/ 318 h 319"/>
                            <a:gd name="T10" fmla="*/ 0 w 451"/>
                            <a:gd name="T11" fmla="*/ 198 h 319"/>
                            <a:gd name="T12" fmla="*/ 198 w 451"/>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451" h="319">
                              <a:moveTo>
                                <a:pt x="198" y="0"/>
                              </a:moveTo>
                              <a:lnTo>
                                <a:pt x="444" y="81"/>
                              </a:lnTo>
                              <a:lnTo>
                                <a:pt x="348" y="174"/>
                              </a:lnTo>
                              <a:lnTo>
                                <a:pt x="450" y="207"/>
                              </a:lnTo>
                              <a:lnTo>
                                <a:pt x="339" y="318"/>
                              </a:lnTo>
                              <a:lnTo>
                                <a:pt x="0" y="198"/>
                              </a:lnTo>
                              <a:lnTo>
                                <a:pt x="198" y="0"/>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 name="Freeform 63"/>
                        <p:cNvSpPr>
                          <a:spLocks/>
                        </p:cNvSpPr>
                        <p:nvPr/>
                      </p:nvSpPr>
                      <p:spPr bwMode="auto">
                        <a:xfrm>
                          <a:off x="2563" y="2072"/>
                          <a:ext cx="451" cy="319"/>
                        </a:xfrm>
                        <a:custGeom>
                          <a:avLst/>
                          <a:gdLst>
                            <a:gd name="T0" fmla="*/ 198 w 451"/>
                            <a:gd name="T1" fmla="*/ 0 h 319"/>
                            <a:gd name="T2" fmla="*/ 444 w 451"/>
                            <a:gd name="T3" fmla="*/ 81 h 319"/>
                            <a:gd name="T4" fmla="*/ 348 w 451"/>
                            <a:gd name="T5" fmla="*/ 174 h 319"/>
                            <a:gd name="T6" fmla="*/ 450 w 451"/>
                            <a:gd name="T7" fmla="*/ 207 h 319"/>
                            <a:gd name="T8" fmla="*/ 339 w 451"/>
                            <a:gd name="T9" fmla="*/ 318 h 319"/>
                            <a:gd name="T10" fmla="*/ 0 w 451"/>
                            <a:gd name="T11" fmla="*/ 198 h 319"/>
                            <a:gd name="T12" fmla="*/ 198 w 451"/>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451" h="319">
                              <a:moveTo>
                                <a:pt x="198" y="0"/>
                              </a:moveTo>
                              <a:lnTo>
                                <a:pt x="444" y="81"/>
                              </a:lnTo>
                              <a:lnTo>
                                <a:pt x="348" y="174"/>
                              </a:lnTo>
                              <a:lnTo>
                                <a:pt x="450" y="207"/>
                              </a:lnTo>
                              <a:lnTo>
                                <a:pt x="339" y="318"/>
                              </a:lnTo>
                              <a:lnTo>
                                <a:pt x="0" y="198"/>
                              </a:lnTo>
                              <a:lnTo>
                                <a:pt x="198" y="0"/>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9" name="Freeform 64"/>
                        <p:cNvSpPr>
                          <a:spLocks/>
                        </p:cNvSpPr>
                        <p:nvPr/>
                      </p:nvSpPr>
                      <p:spPr bwMode="auto">
                        <a:xfrm>
                          <a:off x="2320" y="2315"/>
                          <a:ext cx="451" cy="319"/>
                        </a:xfrm>
                        <a:custGeom>
                          <a:avLst/>
                          <a:gdLst>
                            <a:gd name="T0" fmla="*/ 198 w 451"/>
                            <a:gd name="T1" fmla="*/ 0 h 319"/>
                            <a:gd name="T2" fmla="*/ 444 w 451"/>
                            <a:gd name="T3" fmla="*/ 81 h 319"/>
                            <a:gd name="T4" fmla="*/ 348 w 451"/>
                            <a:gd name="T5" fmla="*/ 174 h 319"/>
                            <a:gd name="T6" fmla="*/ 450 w 451"/>
                            <a:gd name="T7" fmla="*/ 207 h 319"/>
                            <a:gd name="T8" fmla="*/ 339 w 451"/>
                            <a:gd name="T9" fmla="*/ 318 h 319"/>
                            <a:gd name="T10" fmla="*/ 0 w 451"/>
                            <a:gd name="T11" fmla="*/ 198 h 319"/>
                            <a:gd name="T12" fmla="*/ 198 w 451"/>
                            <a:gd name="T13" fmla="*/ 0 h 319"/>
                          </a:gdLst>
                          <a:ahLst/>
                          <a:cxnLst>
                            <a:cxn ang="0">
                              <a:pos x="T0" y="T1"/>
                            </a:cxn>
                            <a:cxn ang="0">
                              <a:pos x="T2" y="T3"/>
                            </a:cxn>
                            <a:cxn ang="0">
                              <a:pos x="T4" y="T5"/>
                            </a:cxn>
                            <a:cxn ang="0">
                              <a:pos x="T6" y="T7"/>
                            </a:cxn>
                            <a:cxn ang="0">
                              <a:pos x="T8" y="T9"/>
                            </a:cxn>
                            <a:cxn ang="0">
                              <a:pos x="T10" y="T11"/>
                            </a:cxn>
                            <a:cxn ang="0">
                              <a:pos x="T12" y="T13"/>
                            </a:cxn>
                          </a:cxnLst>
                          <a:rect l="0" t="0" r="r" b="b"/>
                          <a:pathLst>
                            <a:path w="451" h="319">
                              <a:moveTo>
                                <a:pt x="198" y="0"/>
                              </a:moveTo>
                              <a:lnTo>
                                <a:pt x="444" y="81"/>
                              </a:lnTo>
                              <a:lnTo>
                                <a:pt x="348" y="174"/>
                              </a:lnTo>
                              <a:lnTo>
                                <a:pt x="450" y="207"/>
                              </a:lnTo>
                              <a:lnTo>
                                <a:pt x="339" y="318"/>
                              </a:lnTo>
                              <a:lnTo>
                                <a:pt x="0" y="198"/>
                              </a:lnTo>
                              <a:lnTo>
                                <a:pt x="198" y="0"/>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0" name="Freeform 65"/>
                        <p:cNvSpPr>
                          <a:spLocks/>
                        </p:cNvSpPr>
                        <p:nvPr/>
                      </p:nvSpPr>
                      <p:spPr bwMode="auto">
                        <a:xfrm>
                          <a:off x="2701" y="2459"/>
                          <a:ext cx="517" cy="349"/>
                        </a:xfrm>
                        <a:custGeom>
                          <a:avLst/>
                          <a:gdLst>
                            <a:gd name="T0" fmla="*/ 0 w 517"/>
                            <a:gd name="T1" fmla="*/ 201 h 349"/>
                            <a:gd name="T2" fmla="*/ 396 w 517"/>
                            <a:gd name="T3" fmla="*/ 348 h 349"/>
                            <a:gd name="T4" fmla="*/ 516 w 517"/>
                            <a:gd name="T5" fmla="*/ 228 h 349"/>
                            <a:gd name="T6" fmla="*/ 405 w 517"/>
                            <a:gd name="T7" fmla="*/ 192 h 349"/>
                            <a:gd name="T8" fmla="*/ 498 w 517"/>
                            <a:gd name="T9" fmla="*/ 102 h 349"/>
                            <a:gd name="T10" fmla="*/ 207 w 517"/>
                            <a:gd name="T11" fmla="*/ 0 h 349"/>
                            <a:gd name="T12" fmla="*/ 0 w 517"/>
                            <a:gd name="T13" fmla="*/ 201 h 349"/>
                          </a:gdLst>
                          <a:ahLst/>
                          <a:cxnLst>
                            <a:cxn ang="0">
                              <a:pos x="T0" y="T1"/>
                            </a:cxn>
                            <a:cxn ang="0">
                              <a:pos x="T2" y="T3"/>
                            </a:cxn>
                            <a:cxn ang="0">
                              <a:pos x="T4" y="T5"/>
                            </a:cxn>
                            <a:cxn ang="0">
                              <a:pos x="T6" y="T7"/>
                            </a:cxn>
                            <a:cxn ang="0">
                              <a:pos x="T8" y="T9"/>
                            </a:cxn>
                            <a:cxn ang="0">
                              <a:pos x="T10" y="T11"/>
                            </a:cxn>
                            <a:cxn ang="0">
                              <a:pos x="T12" y="T13"/>
                            </a:cxn>
                          </a:cxnLst>
                          <a:rect l="0" t="0" r="r" b="b"/>
                          <a:pathLst>
                            <a:path w="517" h="349">
                              <a:moveTo>
                                <a:pt x="0" y="201"/>
                              </a:moveTo>
                              <a:lnTo>
                                <a:pt x="396" y="348"/>
                              </a:lnTo>
                              <a:lnTo>
                                <a:pt x="516" y="228"/>
                              </a:lnTo>
                              <a:lnTo>
                                <a:pt x="405" y="192"/>
                              </a:lnTo>
                              <a:lnTo>
                                <a:pt x="498" y="102"/>
                              </a:lnTo>
                              <a:lnTo>
                                <a:pt x="207" y="0"/>
                              </a:lnTo>
                              <a:lnTo>
                                <a:pt x="0" y="20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1" name="Freeform 66"/>
                        <p:cNvSpPr>
                          <a:spLocks/>
                        </p:cNvSpPr>
                        <p:nvPr/>
                      </p:nvSpPr>
                      <p:spPr bwMode="auto">
                        <a:xfrm>
                          <a:off x="2956" y="2216"/>
                          <a:ext cx="517" cy="349"/>
                        </a:xfrm>
                        <a:custGeom>
                          <a:avLst/>
                          <a:gdLst>
                            <a:gd name="T0" fmla="*/ 0 w 517"/>
                            <a:gd name="T1" fmla="*/ 201 h 349"/>
                            <a:gd name="T2" fmla="*/ 396 w 517"/>
                            <a:gd name="T3" fmla="*/ 348 h 349"/>
                            <a:gd name="T4" fmla="*/ 516 w 517"/>
                            <a:gd name="T5" fmla="*/ 228 h 349"/>
                            <a:gd name="T6" fmla="*/ 405 w 517"/>
                            <a:gd name="T7" fmla="*/ 192 h 349"/>
                            <a:gd name="T8" fmla="*/ 498 w 517"/>
                            <a:gd name="T9" fmla="*/ 102 h 349"/>
                            <a:gd name="T10" fmla="*/ 207 w 517"/>
                            <a:gd name="T11" fmla="*/ 0 h 349"/>
                            <a:gd name="T12" fmla="*/ 0 w 517"/>
                            <a:gd name="T13" fmla="*/ 201 h 349"/>
                          </a:gdLst>
                          <a:ahLst/>
                          <a:cxnLst>
                            <a:cxn ang="0">
                              <a:pos x="T0" y="T1"/>
                            </a:cxn>
                            <a:cxn ang="0">
                              <a:pos x="T2" y="T3"/>
                            </a:cxn>
                            <a:cxn ang="0">
                              <a:pos x="T4" y="T5"/>
                            </a:cxn>
                            <a:cxn ang="0">
                              <a:pos x="T6" y="T7"/>
                            </a:cxn>
                            <a:cxn ang="0">
                              <a:pos x="T8" y="T9"/>
                            </a:cxn>
                            <a:cxn ang="0">
                              <a:pos x="T10" y="T11"/>
                            </a:cxn>
                            <a:cxn ang="0">
                              <a:pos x="T12" y="T13"/>
                            </a:cxn>
                          </a:cxnLst>
                          <a:rect l="0" t="0" r="r" b="b"/>
                          <a:pathLst>
                            <a:path w="517" h="349">
                              <a:moveTo>
                                <a:pt x="0" y="201"/>
                              </a:moveTo>
                              <a:lnTo>
                                <a:pt x="396" y="348"/>
                              </a:lnTo>
                              <a:lnTo>
                                <a:pt x="516" y="228"/>
                              </a:lnTo>
                              <a:lnTo>
                                <a:pt x="405" y="192"/>
                              </a:lnTo>
                              <a:lnTo>
                                <a:pt x="498" y="102"/>
                              </a:lnTo>
                              <a:lnTo>
                                <a:pt x="207" y="0"/>
                              </a:lnTo>
                              <a:lnTo>
                                <a:pt x="0" y="20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2" name="Freeform 67"/>
                        <p:cNvSpPr>
                          <a:spLocks/>
                        </p:cNvSpPr>
                        <p:nvPr/>
                      </p:nvSpPr>
                      <p:spPr bwMode="auto">
                        <a:xfrm>
                          <a:off x="3196" y="1964"/>
                          <a:ext cx="517" cy="349"/>
                        </a:xfrm>
                        <a:custGeom>
                          <a:avLst/>
                          <a:gdLst>
                            <a:gd name="T0" fmla="*/ 0 w 517"/>
                            <a:gd name="T1" fmla="*/ 201 h 349"/>
                            <a:gd name="T2" fmla="*/ 396 w 517"/>
                            <a:gd name="T3" fmla="*/ 348 h 349"/>
                            <a:gd name="T4" fmla="*/ 516 w 517"/>
                            <a:gd name="T5" fmla="*/ 228 h 349"/>
                            <a:gd name="T6" fmla="*/ 405 w 517"/>
                            <a:gd name="T7" fmla="*/ 192 h 349"/>
                            <a:gd name="T8" fmla="*/ 498 w 517"/>
                            <a:gd name="T9" fmla="*/ 102 h 349"/>
                            <a:gd name="T10" fmla="*/ 207 w 517"/>
                            <a:gd name="T11" fmla="*/ 0 h 349"/>
                            <a:gd name="T12" fmla="*/ 0 w 517"/>
                            <a:gd name="T13" fmla="*/ 201 h 349"/>
                          </a:gdLst>
                          <a:ahLst/>
                          <a:cxnLst>
                            <a:cxn ang="0">
                              <a:pos x="T0" y="T1"/>
                            </a:cxn>
                            <a:cxn ang="0">
                              <a:pos x="T2" y="T3"/>
                            </a:cxn>
                            <a:cxn ang="0">
                              <a:pos x="T4" y="T5"/>
                            </a:cxn>
                            <a:cxn ang="0">
                              <a:pos x="T6" y="T7"/>
                            </a:cxn>
                            <a:cxn ang="0">
                              <a:pos x="T8" y="T9"/>
                            </a:cxn>
                            <a:cxn ang="0">
                              <a:pos x="T10" y="T11"/>
                            </a:cxn>
                            <a:cxn ang="0">
                              <a:pos x="T12" y="T13"/>
                            </a:cxn>
                          </a:cxnLst>
                          <a:rect l="0" t="0" r="r" b="b"/>
                          <a:pathLst>
                            <a:path w="517" h="349">
                              <a:moveTo>
                                <a:pt x="0" y="201"/>
                              </a:moveTo>
                              <a:lnTo>
                                <a:pt x="396" y="348"/>
                              </a:lnTo>
                              <a:lnTo>
                                <a:pt x="516" y="228"/>
                              </a:lnTo>
                              <a:lnTo>
                                <a:pt x="405" y="192"/>
                              </a:lnTo>
                              <a:lnTo>
                                <a:pt x="498" y="102"/>
                              </a:lnTo>
                              <a:lnTo>
                                <a:pt x="207" y="0"/>
                              </a:lnTo>
                              <a:lnTo>
                                <a:pt x="0" y="20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3" name="Freeform 68"/>
                        <p:cNvSpPr>
                          <a:spLocks/>
                        </p:cNvSpPr>
                        <p:nvPr/>
                      </p:nvSpPr>
                      <p:spPr bwMode="auto">
                        <a:xfrm>
                          <a:off x="3436" y="1724"/>
                          <a:ext cx="517" cy="349"/>
                        </a:xfrm>
                        <a:custGeom>
                          <a:avLst/>
                          <a:gdLst>
                            <a:gd name="T0" fmla="*/ 0 w 517"/>
                            <a:gd name="T1" fmla="*/ 201 h 349"/>
                            <a:gd name="T2" fmla="*/ 396 w 517"/>
                            <a:gd name="T3" fmla="*/ 348 h 349"/>
                            <a:gd name="T4" fmla="*/ 516 w 517"/>
                            <a:gd name="T5" fmla="*/ 228 h 349"/>
                            <a:gd name="T6" fmla="*/ 405 w 517"/>
                            <a:gd name="T7" fmla="*/ 192 h 349"/>
                            <a:gd name="T8" fmla="*/ 498 w 517"/>
                            <a:gd name="T9" fmla="*/ 102 h 349"/>
                            <a:gd name="T10" fmla="*/ 207 w 517"/>
                            <a:gd name="T11" fmla="*/ 0 h 349"/>
                            <a:gd name="T12" fmla="*/ 0 w 517"/>
                            <a:gd name="T13" fmla="*/ 201 h 349"/>
                          </a:gdLst>
                          <a:ahLst/>
                          <a:cxnLst>
                            <a:cxn ang="0">
                              <a:pos x="T0" y="T1"/>
                            </a:cxn>
                            <a:cxn ang="0">
                              <a:pos x="T2" y="T3"/>
                            </a:cxn>
                            <a:cxn ang="0">
                              <a:pos x="T4" y="T5"/>
                            </a:cxn>
                            <a:cxn ang="0">
                              <a:pos x="T6" y="T7"/>
                            </a:cxn>
                            <a:cxn ang="0">
                              <a:pos x="T8" y="T9"/>
                            </a:cxn>
                            <a:cxn ang="0">
                              <a:pos x="T10" y="T11"/>
                            </a:cxn>
                            <a:cxn ang="0">
                              <a:pos x="T12" y="T13"/>
                            </a:cxn>
                          </a:cxnLst>
                          <a:rect l="0" t="0" r="r" b="b"/>
                          <a:pathLst>
                            <a:path w="517" h="349">
                              <a:moveTo>
                                <a:pt x="0" y="201"/>
                              </a:moveTo>
                              <a:lnTo>
                                <a:pt x="396" y="348"/>
                              </a:lnTo>
                              <a:lnTo>
                                <a:pt x="516" y="228"/>
                              </a:lnTo>
                              <a:lnTo>
                                <a:pt x="405" y="192"/>
                              </a:lnTo>
                              <a:lnTo>
                                <a:pt x="498" y="102"/>
                              </a:lnTo>
                              <a:lnTo>
                                <a:pt x="207" y="0"/>
                              </a:lnTo>
                              <a:lnTo>
                                <a:pt x="0" y="20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4" name="Freeform 69"/>
                        <p:cNvSpPr>
                          <a:spLocks/>
                        </p:cNvSpPr>
                        <p:nvPr/>
                      </p:nvSpPr>
                      <p:spPr bwMode="auto">
                        <a:xfrm>
                          <a:off x="3676" y="1484"/>
                          <a:ext cx="517" cy="349"/>
                        </a:xfrm>
                        <a:custGeom>
                          <a:avLst/>
                          <a:gdLst>
                            <a:gd name="T0" fmla="*/ 0 w 517"/>
                            <a:gd name="T1" fmla="*/ 201 h 349"/>
                            <a:gd name="T2" fmla="*/ 396 w 517"/>
                            <a:gd name="T3" fmla="*/ 348 h 349"/>
                            <a:gd name="T4" fmla="*/ 516 w 517"/>
                            <a:gd name="T5" fmla="*/ 228 h 349"/>
                            <a:gd name="T6" fmla="*/ 405 w 517"/>
                            <a:gd name="T7" fmla="*/ 192 h 349"/>
                            <a:gd name="T8" fmla="*/ 498 w 517"/>
                            <a:gd name="T9" fmla="*/ 102 h 349"/>
                            <a:gd name="T10" fmla="*/ 207 w 517"/>
                            <a:gd name="T11" fmla="*/ 0 h 349"/>
                            <a:gd name="T12" fmla="*/ 0 w 517"/>
                            <a:gd name="T13" fmla="*/ 201 h 349"/>
                          </a:gdLst>
                          <a:ahLst/>
                          <a:cxnLst>
                            <a:cxn ang="0">
                              <a:pos x="T0" y="T1"/>
                            </a:cxn>
                            <a:cxn ang="0">
                              <a:pos x="T2" y="T3"/>
                            </a:cxn>
                            <a:cxn ang="0">
                              <a:pos x="T4" y="T5"/>
                            </a:cxn>
                            <a:cxn ang="0">
                              <a:pos x="T6" y="T7"/>
                            </a:cxn>
                            <a:cxn ang="0">
                              <a:pos x="T8" y="T9"/>
                            </a:cxn>
                            <a:cxn ang="0">
                              <a:pos x="T10" y="T11"/>
                            </a:cxn>
                            <a:cxn ang="0">
                              <a:pos x="T12" y="T13"/>
                            </a:cxn>
                          </a:cxnLst>
                          <a:rect l="0" t="0" r="r" b="b"/>
                          <a:pathLst>
                            <a:path w="517" h="349">
                              <a:moveTo>
                                <a:pt x="0" y="201"/>
                              </a:moveTo>
                              <a:lnTo>
                                <a:pt x="396" y="348"/>
                              </a:lnTo>
                              <a:lnTo>
                                <a:pt x="516" y="228"/>
                              </a:lnTo>
                              <a:lnTo>
                                <a:pt x="405" y="192"/>
                              </a:lnTo>
                              <a:lnTo>
                                <a:pt x="498" y="102"/>
                              </a:lnTo>
                              <a:lnTo>
                                <a:pt x="207" y="0"/>
                              </a:lnTo>
                              <a:lnTo>
                                <a:pt x="0" y="20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5" name="Freeform 70"/>
                        <p:cNvSpPr>
                          <a:spLocks/>
                        </p:cNvSpPr>
                        <p:nvPr/>
                      </p:nvSpPr>
                      <p:spPr bwMode="auto">
                        <a:xfrm>
                          <a:off x="3910" y="1265"/>
                          <a:ext cx="505" cy="322"/>
                        </a:xfrm>
                        <a:custGeom>
                          <a:avLst/>
                          <a:gdLst>
                            <a:gd name="T0" fmla="*/ 186 w 505"/>
                            <a:gd name="T1" fmla="*/ 0 h 322"/>
                            <a:gd name="T2" fmla="*/ 0 w 505"/>
                            <a:gd name="T3" fmla="*/ 177 h 322"/>
                            <a:gd name="T4" fmla="*/ 414 w 505"/>
                            <a:gd name="T5" fmla="*/ 321 h 322"/>
                            <a:gd name="T6" fmla="*/ 504 w 505"/>
                            <a:gd name="T7" fmla="*/ 228 h 322"/>
                            <a:gd name="T8" fmla="*/ 402 w 505"/>
                            <a:gd name="T9" fmla="*/ 192 h 322"/>
                            <a:gd name="T10" fmla="*/ 492 w 505"/>
                            <a:gd name="T11" fmla="*/ 102 h 322"/>
                            <a:gd name="T12" fmla="*/ 186 w 505"/>
                            <a:gd name="T13" fmla="*/ 0 h 322"/>
                          </a:gdLst>
                          <a:ahLst/>
                          <a:cxnLst>
                            <a:cxn ang="0">
                              <a:pos x="T0" y="T1"/>
                            </a:cxn>
                            <a:cxn ang="0">
                              <a:pos x="T2" y="T3"/>
                            </a:cxn>
                            <a:cxn ang="0">
                              <a:pos x="T4" y="T5"/>
                            </a:cxn>
                            <a:cxn ang="0">
                              <a:pos x="T6" y="T7"/>
                            </a:cxn>
                            <a:cxn ang="0">
                              <a:pos x="T8" y="T9"/>
                            </a:cxn>
                            <a:cxn ang="0">
                              <a:pos x="T10" y="T11"/>
                            </a:cxn>
                            <a:cxn ang="0">
                              <a:pos x="T12" y="T13"/>
                            </a:cxn>
                          </a:cxnLst>
                          <a:rect l="0" t="0" r="r" b="b"/>
                          <a:pathLst>
                            <a:path w="505" h="322">
                              <a:moveTo>
                                <a:pt x="186" y="0"/>
                              </a:moveTo>
                              <a:lnTo>
                                <a:pt x="0" y="177"/>
                              </a:lnTo>
                              <a:lnTo>
                                <a:pt x="414" y="321"/>
                              </a:lnTo>
                              <a:lnTo>
                                <a:pt x="504" y="228"/>
                              </a:lnTo>
                              <a:lnTo>
                                <a:pt x="402" y="192"/>
                              </a:lnTo>
                              <a:lnTo>
                                <a:pt x="492" y="102"/>
                              </a:lnTo>
                              <a:lnTo>
                                <a:pt x="186" y="0"/>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6" name="Freeform 71"/>
                        <p:cNvSpPr>
                          <a:spLocks/>
                        </p:cNvSpPr>
                        <p:nvPr/>
                      </p:nvSpPr>
                      <p:spPr bwMode="auto">
                        <a:xfrm>
                          <a:off x="3523" y="1130"/>
                          <a:ext cx="433" cy="289"/>
                        </a:xfrm>
                        <a:custGeom>
                          <a:avLst/>
                          <a:gdLst>
                            <a:gd name="T0" fmla="*/ 183 w 433"/>
                            <a:gd name="T1" fmla="*/ 0 h 289"/>
                            <a:gd name="T2" fmla="*/ 426 w 433"/>
                            <a:gd name="T3" fmla="*/ 78 h 289"/>
                            <a:gd name="T4" fmla="*/ 330 w 433"/>
                            <a:gd name="T5" fmla="*/ 168 h 289"/>
                            <a:gd name="T6" fmla="*/ 432 w 433"/>
                            <a:gd name="T7" fmla="*/ 201 h 289"/>
                            <a:gd name="T8" fmla="*/ 342 w 433"/>
                            <a:gd name="T9" fmla="*/ 288 h 289"/>
                            <a:gd name="T10" fmla="*/ 0 w 433"/>
                            <a:gd name="T11" fmla="*/ 174 h 289"/>
                            <a:gd name="T12" fmla="*/ 183 w 433"/>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433" h="289">
                              <a:moveTo>
                                <a:pt x="183" y="0"/>
                              </a:moveTo>
                              <a:lnTo>
                                <a:pt x="426" y="78"/>
                              </a:lnTo>
                              <a:lnTo>
                                <a:pt x="330" y="168"/>
                              </a:lnTo>
                              <a:lnTo>
                                <a:pt x="432" y="201"/>
                              </a:lnTo>
                              <a:lnTo>
                                <a:pt x="342" y="288"/>
                              </a:lnTo>
                              <a:lnTo>
                                <a:pt x="0" y="174"/>
                              </a:lnTo>
                              <a:lnTo>
                                <a:pt x="183" y="0"/>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7" name="Freeform 72"/>
                        <p:cNvSpPr>
                          <a:spLocks/>
                        </p:cNvSpPr>
                        <p:nvPr/>
                      </p:nvSpPr>
                      <p:spPr bwMode="auto">
                        <a:xfrm>
                          <a:off x="1975" y="2189"/>
                          <a:ext cx="406" cy="301"/>
                        </a:xfrm>
                        <a:custGeom>
                          <a:avLst/>
                          <a:gdLst>
                            <a:gd name="T0" fmla="*/ 192 w 406"/>
                            <a:gd name="T1" fmla="*/ 0 h 301"/>
                            <a:gd name="T2" fmla="*/ 399 w 406"/>
                            <a:gd name="T3" fmla="*/ 69 h 301"/>
                            <a:gd name="T4" fmla="*/ 309 w 406"/>
                            <a:gd name="T5" fmla="*/ 159 h 301"/>
                            <a:gd name="T6" fmla="*/ 405 w 406"/>
                            <a:gd name="T7" fmla="*/ 192 h 301"/>
                            <a:gd name="T8" fmla="*/ 294 w 406"/>
                            <a:gd name="T9" fmla="*/ 300 h 301"/>
                            <a:gd name="T10" fmla="*/ 0 w 406"/>
                            <a:gd name="T11" fmla="*/ 183 h 301"/>
                            <a:gd name="T12" fmla="*/ 192 w 406"/>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406" h="301">
                              <a:moveTo>
                                <a:pt x="192" y="0"/>
                              </a:moveTo>
                              <a:lnTo>
                                <a:pt x="399" y="69"/>
                              </a:lnTo>
                              <a:lnTo>
                                <a:pt x="309" y="159"/>
                              </a:lnTo>
                              <a:lnTo>
                                <a:pt x="405" y="192"/>
                              </a:lnTo>
                              <a:lnTo>
                                <a:pt x="294" y="300"/>
                              </a:lnTo>
                              <a:lnTo>
                                <a:pt x="0" y="183"/>
                              </a:lnTo>
                              <a:lnTo>
                                <a:pt x="192" y="0"/>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8" name="Freeform 73"/>
                        <p:cNvSpPr>
                          <a:spLocks/>
                        </p:cNvSpPr>
                        <p:nvPr/>
                      </p:nvSpPr>
                      <p:spPr bwMode="auto">
                        <a:xfrm>
                          <a:off x="2209" y="1946"/>
                          <a:ext cx="406" cy="301"/>
                        </a:xfrm>
                        <a:custGeom>
                          <a:avLst/>
                          <a:gdLst>
                            <a:gd name="T0" fmla="*/ 192 w 406"/>
                            <a:gd name="T1" fmla="*/ 0 h 301"/>
                            <a:gd name="T2" fmla="*/ 399 w 406"/>
                            <a:gd name="T3" fmla="*/ 69 h 301"/>
                            <a:gd name="T4" fmla="*/ 309 w 406"/>
                            <a:gd name="T5" fmla="*/ 159 h 301"/>
                            <a:gd name="T6" fmla="*/ 405 w 406"/>
                            <a:gd name="T7" fmla="*/ 192 h 301"/>
                            <a:gd name="T8" fmla="*/ 294 w 406"/>
                            <a:gd name="T9" fmla="*/ 300 h 301"/>
                            <a:gd name="T10" fmla="*/ 0 w 406"/>
                            <a:gd name="T11" fmla="*/ 183 h 301"/>
                            <a:gd name="T12" fmla="*/ 192 w 406"/>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406" h="301">
                              <a:moveTo>
                                <a:pt x="192" y="0"/>
                              </a:moveTo>
                              <a:lnTo>
                                <a:pt x="399" y="69"/>
                              </a:lnTo>
                              <a:lnTo>
                                <a:pt x="309" y="159"/>
                              </a:lnTo>
                              <a:lnTo>
                                <a:pt x="405" y="192"/>
                              </a:lnTo>
                              <a:lnTo>
                                <a:pt x="294" y="300"/>
                              </a:lnTo>
                              <a:lnTo>
                                <a:pt x="0" y="183"/>
                              </a:lnTo>
                              <a:lnTo>
                                <a:pt x="192" y="0"/>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 name="Freeform 74"/>
                        <p:cNvSpPr>
                          <a:spLocks/>
                        </p:cNvSpPr>
                        <p:nvPr/>
                      </p:nvSpPr>
                      <p:spPr bwMode="auto">
                        <a:xfrm>
                          <a:off x="2449" y="1703"/>
                          <a:ext cx="412" cy="304"/>
                        </a:xfrm>
                        <a:custGeom>
                          <a:avLst/>
                          <a:gdLst>
                            <a:gd name="T0" fmla="*/ 0 w 412"/>
                            <a:gd name="T1" fmla="*/ 195 h 304"/>
                            <a:gd name="T2" fmla="*/ 300 w 412"/>
                            <a:gd name="T3" fmla="*/ 303 h 304"/>
                            <a:gd name="T4" fmla="*/ 411 w 412"/>
                            <a:gd name="T5" fmla="*/ 192 h 304"/>
                            <a:gd name="T6" fmla="*/ 309 w 412"/>
                            <a:gd name="T7" fmla="*/ 156 h 304"/>
                            <a:gd name="T8" fmla="*/ 408 w 412"/>
                            <a:gd name="T9" fmla="*/ 66 h 304"/>
                            <a:gd name="T10" fmla="*/ 198 w 412"/>
                            <a:gd name="T11" fmla="*/ 0 h 304"/>
                            <a:gd name="T12" fmla="*/ 0 w 412"/>
                            <a:gd name="T13" fmla="*/ 195 h 304"/>
                          </a:gdLst>
                          <a:ahLst/>
                          <a:cxnLst>
                            <a:cxn ang="0">
                              <a:pos x="T0" y="T1"/>
                            </a:cxn>
                            <a:cxn ang="0">
                              <a:pos x="T2" y="T3"/>
                            </a:cxn>
                            <a:cxn ang="0">
                              <a:pos x="T4" y="T5"/>
                            </a:cxn>
                            <a:cxn ang="0">
                              <a:pos x="T6" y="T7"/>
                            </a:cxn>
                            <a:cxn ang="0">
                              <a:pos x="T8" y="T9"/>
                            </a:cxn>
                            <a:cxn ang="0">
                              <a:pos x="T10" y="T11"/>
                            </a:cxn>
                            <a:cxn ang="0">
                              <a:pos x="T12" y="T13"/>
                            </a:cxn>
                          </a:cxnLst>
                          <a:rect l="0" t="0" r="r" b="b"/>
                          <a:pathLst>
                            <a:path w="412" h="304">
                              <a:moveTo>
                                <a:pt x="0" y="195"/>
                              </a:moveTo>
                              <a:lnTo>
                                <a:pt x="300" y="303"/>
                              </a:lnTo>
                              <a:lnTo>
                                <a:pt x="411" y="192"/>
                              </a:lnTo>
                              <a:lnTo>
                                <a:pt x="309" y="156"/>
                              </a:lnTo>
                              <a:lnTo>
                                <a:pt x="408" y="66"/>
                              </a:lnTo>
                              <a:lnTo>
                                <a:pt x="198" y="0"/>
                              </a:lnTo>
                              <a:lnTo>
                                <a:pt x="0" y="195"/>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0" name="Freeform 75"/>
                        <p:cNvSpPr>
                          <a:spLocks/>
                        </p:cNvSpPr>
                        <p:nvPr/>
                      </p:nvSpPr>
                      <p:spPr bwMode="auto">
                        <a:xfrm>
                          <a:off x="2689" y="1460"/>
                          <a:ext cx="412" cy="304"/>
                        </a:xfrm>
                        <a:custGeom>
                          <a:avLst/>
                          <a:gdLst>
                            <a:gd name="T0" fmla="*/ 0 w 412"/>
                            <a:gd name="T1" fmla="*/ 195 h 304"/>
                            <a:gd name="T2" fmla="*/ 300 w 412"/>
                            <a:gd name="T3" fmla="*/ 303 h 304"/>
                            <a:gd name="T4" fmla="*/ 411 w 412"/>
                            <a:gd name="T5" fmla="*/ 192 h 304"/>
                            <a:gd name="T6" fmla="*/ 309 w 412"/>
                            <a:gd name="T7" fmla="*/ 156 h 304"/>
                            <a:gd name="T8" fmla="*/ 408 w 412"/>
                            <a:gd name="T9" fmla="*/ 66 h 304"/>
                            <a:gd name="T10" fmla="*/ 198 w 412"/>
                            <a:gd name="T11" fmla="*/ 0 h 304"/>
                            <a:gd name="T12" fmla="*/ 0 w 412"/>
                            <a:gd name="T13" fmla="*/ 195 h 304"/>
                          </a:gdLst>
                          <a:ahLst/>
                          <a:cxnLst>
                            <a:cxn ang="0">
                              <a:pos x="T0" y="T1"/>
                            </a:cxn>
                            <a:cxn ang="0">
                              <a:pos x="T2" y="T3"/>
                            </a:cxn>
                            <a:cxn ang="0">
                              <a:pos x="T4" y="T5"/>
                            </a:cxn>
                            <a:cxn ang="0">
                              <a:pos x="T6" y="T7"/>
                            </a:cxn>
                            <a:cxn ang="0">
                              <a:pos x="T8" y="T9"/>
                            </a:cxn>
                            <a:cxn ang="0">
                              <a:pos x="T10" y="T11"/>
                            </a:cxn>
                            <a:cxn ang="0">
                              <a:pos x="T12" y="T13"/>
                            </a:cxn>
                          </a:cxnLst>
                          <a:rect l="0" t="0" r="r" b="b"/>
                          <a:pathLst>
                            <a:path w="412" h="304">
                              <a:moveTo>
                                <a:pt x="0" y="195"/>
                              </a:moveTo>
                              <a:lnTo>
                                <a:pt x="300" y="303"/>
                              </a:lnTo>
                              <a:lnTo>
                                <a:pt x="411" y="192"/>
                              </a:lnTo>
                              <a:lnTo>
                                <a:pt x="309" y="156"/>
                              </a:lnTo>
                              <a:lnTo>
                                <a:pt x="408" y="66"/>
                              </a:lnTo>
                              <a:lnTo>
                                <a:pt x="198" y="0"/>
                              </a:lnTo>
                              <a:lnTo>
                                <a:pt x="0" y="195"/>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 name="Freeform 76"/>
                        <p:cNvSpPr>
                          <a:spLocks/>
                        </p:cNvSpPr>
                        <p:nvPr/>
                      </p:nvSpPr>
                      <p:spPr bwMode="auto">
                        <a:xfrm>
                          <a:off x="2926" y="1226"/>
                          <a:ext cx="412" cy="304"/>
                        </a:xfrm>
                        <a:custGeom>
                          <a:avLst/>
                          <a:gdLst>
                            <a:gd name="T0" fmla="*/ 0 w 412"/>
                            <a:gd name="T1" fmla="*/ 195 h 304"/>
                            <a:gd name="T2" fmla="*/ 300 w 412"/>
                            <a:gd name="T3" fmla="*/ 303 h 304"/>
                            <a:gd name="T4" fmla="*/ 411 w 412"/>
                            <a:gd name="T5" fmla="*/ 192 h 304"/>
                            <a:gd name="T6" fmla="*/ 309 w 412"/>
                            <a:gd name="T7" fmla="*/ 156 h 304"/>
                            <a:gd name="T8" fmla="*/ 408 w 412"/>
                            <a:gd name="T9" fmla="*/ 66 h 304"/>
                            <a:gd name="T10" fmla="*/ 198 w 412"/>
                            <a:gd name="T11" fmla="*/ 0 h 304"/>
                            <a:gd name="T12" fmla="*/ 0 w 412"/>
                            <a:gd name="T13" fmla="*/ 195 h 304"/>
                          </a:gdLst>
                          <a:ahLst/>
                          <a:cxnLst>
                            <a:cxn ang="0">
                              <a:pos x="T0" y="T1"/>
                            </a:cxn>
                            <a:cxn ang="0">
                              <a:pos x="T2" y="T3"/>
                            </a:cxn>
                            <a:cxn ang="0">
                              <a:pos x="T4" y="T5"/>
                            </a:cxn>
                            <a:cxn ang="0">
                              <a:pos x="T6" y="T7"/>
                            </a:cxn>
                            <a:cxn ang="0">
                              <a:pos x="T8" y="T9"/>
                            </a:cxn>
                            <a:cxn ang="0">
                              <a:pos x="T10" y="T11"/>
                            </a:cxn>
                            <a:cxn ang="0">
                              <a:pos x="T12" y="T13"/>
                            </a:cxn>
                          </a:cxnLst>
                          <a:rect l="0" t="0" r="r" b="b"/>
                          <a:pathLst>
                            <a:path w="412" h="304">
                              <a:moveTo>
                                <a:pt x="0" y="195"/>
                              </a:moveTo>
                              <a:lnTo>
                                <a:pt x="300" y="303"/>
                              </a:lnTo>
                              <a:lnTo>
                                <a:pt x="411" y="192"/>
                              </a:lnTo>
                              <a:lnTo>
                                <a:pt x="309" y="156"/>
                              </a:lnTo>
                              <a:lnTo>
                                <a:pt x="408" y="66"/>
                              </a:lnTo>
                              <a:lnTo>
                                <a:pt x="198" y="0"/>
                              </a:lnTo>
                              <a:lnTo>
                                <a:pt x="0" y="195"/>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 name="Freeform 77"/>
                        <p:cNvSpPr>
                          <a:spLocks/>
                        </p:cNvSpPr>
                        <p:nvPr/>
                      </p:nvSpPr>
                      <p:spPr bwMode="auto">
                        <a:xfrm>
                          <a:off x="3175" y="1001"/>
                          <a:ext cx="379" cy="277"/>
                        </a:xfrm>
                        <a:custGeom>
                          <a:avLst/>
                          <a:gdLst>
                            <a:gd name="T0" fmla="*/ 369 w 379"/>
                            <a:gd name="T1" fmla="*/ 69 h 277"/>
                            <a:gd name="T2" fmla="*/ 279 w 379"/>
                            <a:gd name="T3" fmla="*/ 165 h 277"/>
                            <a:gd name="T4" fmla="*/ 378 w 379"/>
                            <a:gd name="T5" fmla="*/ 198 h 277"/>
                            <a:gd name="T6" fmla="*/ 297 w 379"/>
                            <a:gd name="T7" fmla="*/ 276 h 277"/>
                            <a:gd name="T8" fmla="*/ 0 w 379"/>
                            <a:gd name="T9" fmla="*/ 180 h 277"/>
                            <a:gd name="T10" fmla="*/ 180 w 379"/>
                            <a:gd name="T11" fmla="*/ 0 h 277"/>
                            <a:gd name="T12" fmla="*/ 369 w 379"/>
                            <a:gd name="T13" fmla="*/ 69 h 277"/>
                          </a:gdLst>
                          <a:ahLst/>
                          <a:cxnLst>
                            <a:cxn ang="0">
                              <a:pos x="T0" y="T1"/>
                            </a:cxn>
                            <a:cxn ang="0">
                              <a:pos x="T2" y="T3"/>
                            </a:cxn>
                            <a:cxn ang="0">
                              <a:pos x="T4" y="T5"/>
                            </a:cxn>
                            <a:cxn ang="0">
                              <a:pos x="T6" y="T7"/>
                            </a:cxn>
                            <a:cxn ang="0">
                              <a:pos x="T8" y="T9"/>
                            </a:cxn>
                            <a:cxn ang="0">
                              <a:pos x="T10" y="T11"/>
                            </a:cxn>
                            <a:cxn ang="0">
                              <a:pos x="T12" y="T13"/>
                            </a:cxn>
                          </a:cxnLst>
                          <a:rect l="0" t="0" r="r" b="b"/>
                          <a:pathLst>
                            <a:path w="379" h="277">
                              <a:moveTo>
                                <a:pt x="369" y="69"/>
                              </a:moveTo>
                              <a:lnTo>
                                <a:pt x="279" y="165"/>
                              </a:lnTo>
                              <a:lnTo>
                                <a:pt x="378" y="198"/>
                              </a:lnTo>
                              <a:lnTo>
                                <a:pt x="297" y="276"/>
                              </a:lnTo>
                              <a:lnTo>
                                <a:pt x="0" y="180"/>
                              </a:lnTo>
                              <a:lnTo>
                                <a:pt x="180" y="0"/>
                              </a:lnTo>
                              <a:lnTo>
                                <a:pt x="369" y="69"/>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 name="Freeform 78"/>
                        <p:cNvSpPr>
                          <a:spLocks/>
                        </p:cNvSpPr>
                        <p:nvPr/>
                      </p:nvSpPr>
                      <p:spPr bwMode="auto">
                        <a:xfrm>
                          <a:off x="2362" y="1343"/>
                          <a:ext cx="376" cy="292"/>
                        </a:xfrm>
                        <a:custGeom>
                          <a:avLst/>
                          <a:gdLst>
                            <a:gd name="T0" fmla="*/ 276 w 376"/>
                            <a:gd name="T1" fmla="*/ 291 h 292"/>
                            <a:gd name="T2" fmla="*/ 372 w 376"/>
                            <a:gd name="T3" fmla="*/ 189 h 292"/>
                            <a:gd name="T4" fmla="*/ 279 w 376"/>
                            <a:gd name="T5" fmla="*/ 153 h 292"/>
                            <a:gd name="T6" fmla="*/ 375 w 376"/>
                            <a:gd name="T7" fmla="*/ 60 h 292"/>
                            <a:gd name="T8" fmla="*/ 189 w 376"/>
                            <a:gd name="T9" fmla="*/ 0 h 292"/>
                            <a:gd name="T10" fmla="*/ 0 w 376"/>
                            <a:gd name="T11" fmla="*/ 192 h 292"/>
                            <a:gd name="T12" fmla="*/ 276 w 376"/>
                            <a:gd name="T13" fmla="*/ 291 h 292"/>
                          </a:gdLst>
                          <a:ahLst/>
                          <a:cxnLst>
                            <a:cxn ang="0">
                              <a:pos x="T0" y="T1"/>
                            </a:cxn>
                            <a:cxn ang="0">
                              <a:pos x="T2" y="T3"/>
                            </a:cxn>
                            <a:cxn ang="0">
                              <a:pos x="T4" y="T5"/>
                            </a:cxn>
                            <a:cxn ang="0">
                              <a:pos x="T6" y="T7"/>
                            </a:cxn>
                            <a:cxn ang="0">
                              <a:pos x="T8" y="T9"/>
                            </a:cxn>
                            <a:cxn ang="0">
                              <a:pos x="T10" y="T11"/>
                            </a:cxn>
                            <a:cxn ang="0">
                              <a:pos x="T12" y="T13"/>
                            </a:cxn>
                          </a:cxnLst>
                          <a:rect l="0" t="0" r="r" b="b"/>
                          <a:pathLst>
                            <a:path w="376" h="292">
                              <a:moveTo>
                                <a:pt x="276" y="291"/>
                              </a:moveTo>
                              <a:lnTo>
                                <a:pt x="372" y="189"/>
                              </a:lnTo>
                              <a:lnTo>
                                <a:pt x="279" y="153"/>
                              </a:lnTo>
                              <a:lnTo>
                                <a:pt x="375" y="60"/>
                              </a:lnTo>
                              <a:lnTo>
                                <a:pt x="189" y="0"/>
                              </a:lnTo>
                              <a:lnTo>
                                <a:pt x="0" y="192"/>
                              </a:lnTo>
                              <a:lnTo>
                                <a:pt x="276" y="291"/>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 name="Freeform 79"/>
                        <p:cNvSpPr>
                          <a:spLocks/>
                        </p:cNvSpPr>
                        <p:nvPr/>
                      </p:nvSpPr>
                      <p:spPr bwMode="auto">
                        <a:xfrm>
                          <a:off x="2599" y="1106"/>
                          <a:ext cx="376" cy="292"/>
                        </a:xfrm>
                        <a:custGeom>
                          <a:avLst/>
                          <a:gdLst>
                            <a:gd name="T0" fmla="*/ 276 w 376"/>
                            <a:gd name="T1" fmla="*/ 291 h 292"/>
                            <a:gd name="T2" fmla="*/ 372 w 376"/>
                            <a:gd name="T3" fmla="*/ 189 h 292"/>
                            <a:gd name="T4" fmla="*/ 279 w 376"/>
                            <a:gd name="T5" fmla="*/ 153 h 292"/>
                            <a:gd name="T6" fmla="*/ 375 w 376"/>
                            <a:gd name="T7" fmla="*/ 60 h 292"/>
                            <a:gd name="T8" fmla="*/ 189 w 376"/>
                            <a:gd name="T9" fmla="*/ 0 h 292"/>
                            <a:gd name="T10" fmla="*/ 0 w 376"/>
                            <a:gd name="T11" fmla="*/ 192 h 292"/>
                            <a:gd name="T12" fmla="*/ 276 w 376"/>
                            <a:gd name="T13" fmla="*/ 291 h 292"/>
                          </a:gdLst>
                          <a:ahLst/>
                          <a:cxnLst>
                            <a:cxn ang="0">
                              <a:pos x="T0" y="T1"/>
                            </a:cxn>
                            <a:cxn ang="0">
                              <a:pos x="T2" y="T3"/>
                            </a:cxn>
                            <a:cxn ang="0">
                              <a:pos x="T4" y="T5"/>
                            </a:cxn>
                            <a:cxn ang="0">
                              <a:pos x="T6" y="T7"/>
                            </a:cxn>
                            <a:cxn ang="0">
                              <a:pos x="T8" y="T9"/>
                            </a:cxn>
                            <a:cxn ang="0">
                              <a:pos x="T10" y="T11"/>
                            </a:cxn>
                            <a:cxn ang="0">
                              <a:pos x="T12" y="T13"/>
                            </a:cxn>
                          </a:cxnLst>
                          <a:rect l="0" t="0" r="r" b="b"/>
                          <a:pathLst>
                            <a:path w="376" h="292">
                              <a:moveTo>
                                <a:pt x="276" y="291"/>
                              </a:moveTo>
                              <a:lnTo>
                                <a:pt x="372" y="189"/>
                              </a:lnTo>
                              <a:lnTo>
                                <a:pt x="279" y="153"/>
                              </a:lnTo>
                              <a:lnTo>
                                <a:pt x="375" y="60"/>
                              </a:lnTo>
                              <a:lnTo>
                                <a:pt x="189" y="0"/>
                              </a:lnTo>
                              <a:lnTo>
                                <a:pt x="0" y="192"/>
                              </a:lnTo>
                              <a:lnTo>
                                <a:pt x="276" y="291"/>
                              </a:lnTo>
                            </a:path>
                          </a:pathLst>
                        </a:custGeom>
                        <a:gradFill rotWithShape="0">
                          <a:gsLst>
                            <a:gs pos="0">
                              <a:srgbClr val="66FF33"/>
                            </a:gs>
                            <a:gs pos="100000">
                              <a:srgbClr val="66FF33">
                                <a:gamma/>
                                <a:shade val="46275"/>
                                <a:invGamma/>
                              </a:srgbClr>
                            </a:gs>
                          </a:gsLst>
                          <a:path path="rect">
                            <a:fillToRect l="50000" t="50000" r="50000" b="50000"/>
                          </a:path>
                        </a:gra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5" name="Freeform 80"/>
                        <p:cNvSpPr>
                          <a:spLocks/>
                        </p:cNvSpPr>
                        <p:nvPr/>
                      </p:nvSpPr>
                      <p:spPr bwMode="auto">
                        <a:xfrm>
                          <a:off x="2125" y="1589"/>
                          <a:ext cx="376" cy="292"/>
                        </a:xfrm>
                        <a:custGeom>
                          <a:avLst/>
                          <a:gdLst>
                            <a:gd name="T0" fmla="*/ 276 w 376"/>
                            <a:gd name="T1" fmla="*/ 291 h 292"/>
                            <a:gd name="T2" fmla="*/ 372 w 376"/>
                            <a:gd name="T3" fmla="*/ 189 h 292"/>
                            <a:gd name="T4" fmla="*/ 279 w 376"/>
                            <a:gd name="T5" fmla="*/ 153 h 292"/>
                            <a:gd name="T6" fmla="*/ 375 w 376"/>
                            <a:gd name="T7" fmla="*/ 60 h 292"/>
                            <a:gd name="T8" fmla="*/ 189 w 376"/>
                            <a:gd name="T9" fmla="*/ 0 h 292"/>
                            <a:gd name="T10" fmla="*/ 0 w 376"/>
                            <a:gd name="T11" fmla="*/ 192 h 292"/>
                            <a:gd name="T12" fmla="*/ 276 w 376"/>
                            <a:gd name="T13" fmla="*/ 291 h 292"/>
                          </a:gdLst>
                          <a:ahLst/>
                          <a:cxnLst>
                            <a:cxn ang="0">
                              <a:pos x="T0" y="T1"/>
                            </a:cxn>
                            <a:cxn ang="0">
                              <a:pos x="T2" y="T3"/>
                            </a:cxn>
                            <a:cxn ang="0">
                              <a:pos x="T4" y="T5"/>
                            </a:cxn>
                            <a:cxn ang="0">
                              <a:pos x="T6" y="T7"/>
                            </a:cxn>
                            <a:cxn ang="0">
                              <a:pos x="T8" y="T9"/>
                            </a:cxn>
                            <a:cxn ang="0">
                              <a:pos x="T10" y="T11"/>
                            </a:cxn>
                            <a:cxn ang="0">
                              <a:pos x="T12" y="T13"/>
                            </a:cxn>
                          </a:cxnLst>
                          <a:rect l="0" t="0" r="r" b="b"/>
                          <a:pathLst>
                            <a:path w="376" h="292">
                              <a:moveTo>
                                <a:pt x="276" y="291"/>
                              </a:moveTo>
                              <a:lnTo>
                                <a:pt x="372" y="189"/>
                              </a:lnTo>
                              <a:lnTo>
                                <a:pt x="279" y="153"/>
                              </a:lnTo>
                              <a:lnTo>
                                <a:pt x="375" y="60"/>
                              </a:lnTo>
                              <a:lnTo>
                                <a:pt x="189" y="0"/>
                              </a:lnTo>
                              <a:lnTo>
                                <a:pt x="0" y="192"/>
                              </a:lnTo>
                              <a:lnTo>
                                <a:pt x="276" y="291"/>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6" name="Freeform 81"/>
                        <p:cNvSpPr>
                          <a:spLocks/>
                        </p:cNvSpPr>
                        <p:nvPr/>
                      </p:nvSpPr>
                      <p:spPr bwMode="auto">
                        <a:xfrm>
                          <a:off x="1882" y="1832"/>
                          <a:ext cx="376" cy="292"/>
                        </a:xfrm>
                        <a:custGeom>
                          <a:avLst/>
                          <a:gdLst>
                            <a:gd name="T0" fmla="*/ 276 w 376"/>
                            <a:gd name="T1" fmla="*/ 291 h 292"/>
                            <a:gd name="T2" fmla="*/ 372 w 376"/>
                            <a:gd name="T3" fmla="*/ 189 h 292"/>
                            <a:gd name="T4" fmla="*/ 279 w 376"/>
                            <a:gd name="T5" fmla="*/ 153 h 292"/>
                            <a:gd name="T6" fmla="*/ 375 w 376"/>
                            <a:gd name="T7" fmla="*/ 60 h 292"/>
                            <a:gd name="T8" fmla="*/ 189 w 376"/>
                            <a:gd name="T9" fmla="*/ 0 h 292"/>
                            <a:gd name="T10" fmla="*/ 0 w 376"/>
                            <a:gd name="T11" fmla="*/ 192 h 292"/>
                            <a:gd name="T12" fmla="*/ 276 w 376"/>
                            <a:gd name="T13" fmla="*/ 291 h 292"/>
                          </a:gdLst>
                          <a:ahLst/>
                          <a:cxnLst>
                            <a:cxn ang="0">
                              <a:pos x="T0" y="T1"/>
                            </a:cxn>
                            <a:cxn ang="0">
                              <a:pos x="T2" y="T3"/>
                            </a:cxn>
                            <a:cxn ang="0">
                              <a:pos x="T4" y="T5"/>
                            </a:cxn>
                            <a:cxn ang="0">
                              <a:pos x="T6" y="T7"/>
                            </a:cxn>
                            <a:cxn ang="0">
                              <a:pos x="T8" y="T9"/>
                            </a:cxn>
                            <a:cxn ang="0">
                              <a:pos x="T10" y="T11"/>
                            </a:cxn>
                            <a:cxn ang="0">
                              <a:pos x="T12" y="T13"/>
                            </a:cxn>
                          </a:cxnLst>
                          <a:rect l="0" t="0" r="r" b="b"/>
                          <a:pathLst>
                            <a:path w="376" h="292">
                              <a:moveTo>
                                <a:pt x="276" y="291"/>
                              </a:moveTo>
                              <a:lnTo>
                                <a:pt x="372" y="189"/>
                              </a:lnTo>
                              <a:lnTo>
                                <a:pt x="279" y="153"/>
                              </a:lnTo>
                              <a:lnTo>
                                <a:pt x="375" y="60"/>
                              </a:lnTo>
                              <a:lnTo>
                                <a:pt x="189" y="0"/>
                              </a:lnTo>
                              <a:lnTo>
                                <a:pt x="0" y="192"/>
                              </a:lnTo>
                              <a:lnTo>
                                <a:pt x="276" y="291"/>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7" name="Freeform 82"/>
                        <p:cNvSpPr>
                          <a:spLocks/>
                        </p:cNvSpPr>
                        <p:nvPr/>
                      </p:nvSpPr>
                      <p:spPr bwMode="auto">
                        <a:xfrm>
                          <a:off x="1631" y="2059"/>
                          <a:ext cx="408" cy="298"/>
                        </a:xfrm>
                        <a:custGeom>
                          <a:avLst/>
                          <a:gdLst>
                            <a:gd name="T0" fmla="*/ 300 w 408"/>
                            <a:gd name="T1" fmla="*/ 297 h 298"/>
                            <a:gd name="T2" fmla="*/ 407 w 408"/>
                            <a:gd name="T3" fmla="*/ 192 h 298"/>
                            <a:gd name="T4" fmla="*/ 296 w 408"/>
                            <a:gd name="T5" fmla="*/ 156 h 298"/>
                            <a:gd name="T6" fmla="*/ 392 w 408"/>
                            <a:gd name="T7" fmla="*/ 66 h 298"/>
                            <a:gd name="T8" fmla="*/ 203 w 408"/>
                            <a:gd name="T9" fmla="*/ 0 h 298"/>
                            <a:gd name="T10" fmla="*/ 0 w 408"/>
                            <a:gd name="T11" fmla="*/ 199 h 298"/>
                            <a:gd name="T12" fmla="*/ 300 w 408"/>
                            <a:gd name="T13" fmla="*/ 297 h 298"/>
                          </a:gdLst>
                          <a:ahLst/>
                          <a:cxnLst>
                            <a:cxn ang="0">
                              <a:pos x="T0" y="T1"/>
                            </a:cxn>
                            <a:cxn ang="0">
                              <a:pos x="T2" y="T3"/>
                            </a:cxn>
                            <a:cxn ang="0">
                              <a:pos x="T4" y="T5"/>
                            </a:cxn>
                            <a:cxn ang="0">
                              <a:pos x="T6" y="T7"/>
                            </a:cxn>
                            <a:cxn ang="0">
                              <a:pos x="T8" y="T9"/>
                            </a:cxn>
                            <a:cxn ang="0">
                              <a:pos x="T10" y="T11"/>
                            </a:cxn>
                            <a:cxn ang="0">
                              <a:pos x="T12" y="T13"/>
                            </a:cxn>
                          </a:cxnLst>
                          <a:rect l="0" t="0" r="r" b="b"/>
                          <a:pathLst>
                            <a:path w="408" h="298">
                              <a:moveTo>
                                <a:pt x="300" y="297"/>
                              </a:moveTo>
                              <a:lnTo>
                                <a:pt x="407" y="192"/>
                              </a:lnTo>
                              <a:lnTo>
                                <a:pt x="296" y="156"/>
                              </a:lnTo>
                              <a:lnTo>
                                <a:pt x="392" y="66"/>
                              </a:lnTo>
                              <a:lnTo>
                                <a:pt x="203" y="0"/>
                              </a:lnTo>
                              <a:lnTo>
                                <a:pt x="0" y="199"/>
                              </a:lnTo>
                              <a:lnTo>
                                <a:pt x="300" y="297"/>
                              </a:lnTo>
                            </a:path>
                          </a:pathLst>
                        </a:custGeom>
                        <a:solidFill>
                          <a:srgbClr val="66FF33"/>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35" name="Text Box 83"/>
                    <p:cNvSpPr txBox="1">
                      <a:spLocks noChangeArrowheads="1"/>
                    </p:cNvSpPr>
                    <p:nvPr/>
                  </p:nvSpPr>
                  <p:spPr bwMode="auto">
                    <a:xfrm>
                      <a:off x="4128" y="1344"/>
                      <a:ext cx="1440" cy="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fr-FR" sz="1600" dirty="0" err="1">
                          <a:effectLst>
                            <a:outerShdw blurRad="38100" dist="38100" dir="2700000" algn="tl">
                              <a:srgbClr val="000000"/>
                            </a:outerShdw>
                          </a:effectLst>
                          <a:latin typeface="Arial" panose="020B0604020202020204" pitchFamily="34" charset="0"/>
                        </a:rPr>
                        <a:t>Matrice</a:t>
                      </a:r>
                      <a:r>
                        <a:rPr lang="en-US" altLang="fr-FR" sz="1600" dirty="0">
                          <a:effectLst>
                            <a:outerShdw blurRad="38100" dist="38100" dir="2700000" algn="tl">
                              <a:srgbClr val="000000"/>
                            </a:outerShdw>
                          </a:effectLst>
                          <a:latin typeface="Arial" panose="020B0604020202020204" pitchFamily="34" charset="0"/>
                        </a:rPr>
                        <a:t> de TFT</a:t>
                      </a:r>
                    </a:p>
                    <a:p>
                      <a:pPr algn="ctr" eaLnBrk="0" hangingPunct="0"/>
                      <a:r>
                        <a:rPr lang="en-US" altLang="fr-FR" sz="1600" dirty="0">
                          <a:effectLst>
                            <a:outerShdw blurRad="38100" dist="38100" dir="2700000" algn="tl">
                              <a:srgbClr val="000000"/>
                            </a:outerShdw>
                          </a:effectLst>
                          <a:latin typeface="Arial" panose="020B0604020202020204" pitchFamily="34" charset="0"/>
                        </a:rPr>
                        <a:t>et de Photo-diodes</a:t>
                      </a:r>
                    </a:p>
                    <a:p>
                      <a:pPr algn="ctr" eaLnBrk="0" hangingPunct="0"/>
                      <a:r>
                        <a:rPr lang="en-US" altLang="fr-FR" sz="1600" dirty="0" err="1">
                          <a:effectLst>
                            <a:outerShdw blurRad="38100" dist="38100" dir="2700000" algn="tl">
                              <a:srgbClr val="000000"/>
                            </a:outerShdw>
                          </a:effectLst>
                          <a:latin typeface="Arial" panose="020B0604020202020204" pitchFamily="34" charset="0"/>
                        </a:rPr>
                        <a:t>en</a:t>
                      </a:r>
                      <a:r>
                        <a:rPr lang="en-US" altLang="fr-FR" sz="1600" dirty="0">
                          <a:effectLst>
                            <a:outerShdw blurRad="38100" dist="38100" dir="2700000" algn="tl">
                              <a:srgbClr val="000000"/>
                            </a:outerShdw>
                          </a:effectLst>
                          <a:latin typeface="Arial" panose="020B0604020202020204" pitchFamily="34" charset="0"/>
                        </a:rPr>
                        <a:t> </a:t>
                      </a:r>
                      <a:r>
                        <a:rPr lang="en-US" altLang="fr-FR" sz="1600" dirty="0" err="1">
                          <a:effectLst>
                            <a:outerShdw blurRad="38100" dist="38100" dir="2700000" algn="tl">
                              <a:srgbClr val="000000"/>
                            </a:outerShdw>
                          </a:effectLst>
                          <a:latin typeface="Arial" panose="020B0604020202020204" pitchFamily="34" charset="0"/>
                        </a:rPr>
                        <a:t>silicium</a:t>
                      </a:r>
                      <a:r>
                        <a:rPr lang="en-US" altLang="fr-FR" sz="1600" dirty="0">
                          <a:effectLst>
                            <a:outerShdw blurRad="38100" dist="38100" dir="2700000" algn="tl">
                              <a:srgbClr val="000000"/>
                            </a:outerShdw>
                          </a:effectLst>
                          <a:latin typeface="Arial" panose="020B0604020202020204" pitchFamily="34" charset="0"/>
                        </a:rPr>
                        <a:t> </a:t>
                      </a:r>
                      <a:r>
                        <a:rPr lang="en-US" altLang="fr-FR" sz="1600" dirty="0" err="1">
                          <a:effectLst>
                            <a:outerShdw blurRad="38100" dist="38100" dir="2700000" algn="tl">
                              <a:srgbClr val="000000"/>
                            </a:outerShdw>
                          </a:effectLst>
                          <a:latin typeface="Arial" panose="020B0604020202020204" pitchFamily="34" charset="0"/>
                        </a:rPr>
                        <a:t>amorphe</a:t>
                      </a:r>
                      <a:endParaRPr lang="en-US" altLang="fr-FR" sz="1600" dirty="0">
                        <a:effectLst>
                          <a:outerShdw blurRad="38100" dist="38100" dir="2700000" algn="tl">
                            <a:srgbClr val="000000"/>
                          </a:outerShdw>
                        </a:effectLst>
                        <a:latin typeface="Arial" panose="020B0604020202020204" pitchFamily="34" charset="0"/>
                      </a:endParaRPr>
                    </a:p>
                  </p:txBody>
                </p:sp>
              </p:grpSp>
            </p:grpSp>
          </p:grpSp>
        </p:grpSp>
        <p:grpSp>
          <p:nvGrpSpPr>
            <p:cNvPr id="8" name="Group 84"/>
            <p:cNvGrpSpPr>
              <a:grpSpLocks/>
            </p:cNvGrpSpPr>
            <p:nvPr/>
          </p:nvGrpSpPr>
          <p:grpSpPr bwMode="auto">
            <a:xfrm>
              <a:off x="2352" y="2092"/>
              <a:ext cx="1746" cy="1445"/>
              <a:chOff x="2352" y="2092"/>
              <a:chExt cx="1746" cy="1445"/>
            </a:xfrm>
          </p:grpSpPr>
          <p:grpSp>
            <p:nvGrpSpPr>
              <p:cNvPr id="16" name="Group 85"/>
              <p:cNvGrpSpPr>
                <a:grpSpLocks/>
              </p:cNvGrpSpPr>
              <p:nvPr/>
            </p:nvGrpSpPr>
            <p:grpSpPr bwMode="auto">
              <a:xfrm>
                <a:off x="3166" y="2092"/>
                <a:ext cx="932" cy="862"/>
                <a:chOff x="1472" y="1441"/>
                <a:chExt cx="2012" cy="1596"/>
              </a:xfrm>
            </p:grpSpPr>
            <p:sp>
              <p:nvSpPr>
                <p:cNvPr id="19" name="Freeform 86"/>
                <p:cNvSpPr>
                  <a:spLocks/>
                </p:cNvSpPr>
                <p:nvPr/>
              </p:nvSpPr>
              <p:spPr bwMode="auto">
                <a:xfrm>
                  <a:off x="1472" y="1441"/>
                  <a:ext cx="2010" cy="1505"/>
                </a:xfrm>
                <a:custGeom>
                  <a:avLst/>
                  <a:gdLst>
                    <a:gd name="T0" fmla="*/ 0 w 2010"/>
                    <a:gd name="T1" fmla="*/ 1143 h 1505"/>
                    <a:gd name="T2" fmla="*/ 1160 w 2010"/>
                    <a:gd name="T3" fmla="*/ 0 h 1505"/>
                    <a:gd name="T4" fmla="*/ 1506 w 2010"/>
                    <a:gd name="T5" fmla="*/ 91 h 1505"/>
                    <a:gd name="T6" fmla="*/ 1852 w 2010"/>
                    <a:gd name="T7" fmla="*/ 283 h 1505"/>
                    <a:gd name="T8" fmla="*/ 1959 w 2010"/>
                    <a:gd name="T9" fmla="*/ 669 h 1505"/>
                    <a:gd name="T10" fmla="*/ 2009 w 2010"/>
                    <a:gd name="T11" fmla="*/ 764 h 1505"/>
                    <a:gd name="T12" fmla="*/ 1526 w 2010"/>
                    <a:gd name="T13" fmla="*/ 1257 h 1505"/>
                    <a:gd name="T14" fmla="*/ 1380 w 2010"/>
                    <a:gd name="T15" fmla="*/ 1308 h 1505"/>
                    <a:gd name="T16" fmla="*/ 1285 w 2010"/>
                    <a:gd name="T17" fmla="*/ 1504 h 1505"/>
                    <a:gd name="T18" fmla="*/ 48 w 2010"/>
                    <a:gd name="T19" fmla="*/ 1089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0" h="1505">
                      <a:moveTo>
                        <a:pt x="0" y="1143"/>
                      </a:moveTo>
                      <a:lnTo>
                        <a:pt x="1160" y="0"/>
                      </a:lnTo>
                      <a:lnTo>
                        <a:pt x="1506" y="91"/>
                      </a:lnTo>
                      <a:lnTo>
                        <a:pt x="1852" y="283"/>
                      </a:lnTo>
                      <a:lnTo>
                        <a:pt x="1959" y="669"/>
                      </a:lnTo>
                      <a:lnTo>
                        <a:pt x="2009" y="764"/>
                      </a:lnTo>
                      <a:lnTo>
                        <a:pt x="1526" y="1257"/>
                      </a:lnTo>
                      <a:lnTo>
                        <a:pt x="1380" y="1308"/>
                      </a:lnTo>
                      <a:lnTo>
                        <a:pt x="1285" y="1504"/>
                      </a:lnTo>
                      <a:lnTo>
                        <a:pt x="48" y="1089"/>
                      </a:lnTo>
                    </a:path>
                  </a:pathLst>
                </a:custGeom>
                <a:gradFill rotWithShape="0">
                  <a:gsLst>
                    <a:gs pos="0">
                      <a:srgbClr val="FFCC00">
                        <a:gamma/>
                        <a:shade val="46275"/>
                        <a:invGamma/>
                      </a:srgbClr>
                    </a:gs>
                    <a:gs pos="100000">
                      <a:srgbClr val="FFCC00"/>
                    </a:gs>
                  </a:gsLst>
                  <a:lin ang="18900000" scaled="1"/>
                </a:gra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 name="Freeform 87"/>
                <p:cNvSpPr>
                  <a:spLocks/>
                </p:cNvSpPr>
                <p:nvPr/>
              </p:nvSpPr>
              <p:spPr bwMode="auto">
                <a:xfrm>
                  <a:off x="2768" y="2197"/>
                  <a:ext cx="716" cy="840"/>
                </a:xfrm>
                <a:custGeom>
                  <a:avLst/>
                  <a:gdLst>
                    <a:gd name="T0" fmla="*/ 2 w 716"/>
                    <a:gd name="T1" fmla="*/ 839 h 840"/>
                    <a:gd name="T2" fmla="*/ 85 w 716"/>
                    <a:gd name="T3" fmla="*/ 598 h 840"/>
                    <a:gd name="T4" fmla="*/ 236 w 716"/>
                    <a:gd name="T5" fmla="*/ 537 h 840"/>
                    <a:gd name="T6" fmla="*/ 715 w 716"/>
                    <a:gd name="T7" fmla="*/ 46 h 840"/>
                    <a:gd name="T8" fmla="*/ 714 w 716"/>
                    <a:gd name="T9" fmla="*/ 0 h 840"/>
                    <a:gd name="T10" fmla="*/ 234 w 716"/>
                    <a:gd name="T11" fmla="*/ 494 h 840"/>
                    <a:gd name="T12" fmla="*/ 85 w 716"/>
                    <a:gd name="T13" fmla="*/ 548 h 840"/>
                    <a:gd name="T14" fmla="*/ 0 w 716"/>
                    <a:gd name="T15" fmla="*/ 742 h 840"/>
                    <a:gd name="T16" fmla="*/ 2 w 716"/>
                    <a:gd name="T17" fmla="*/ 839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6" h="840">
                      <a:moveTo>
                        <a:pt x="2" y="839"/>
                      </a:moveTo>
                      <a:lnTo>
                        <a:pt x="85" y="598"/>
                      </a:lnTo>
                      <a:lnTo>
                        <a:pt x="236" y="537"/>
                      </a:lnTo>
                      <a:lnTo>
                        <a:pt x="715" y="46"/>
                      </a:lnTo>
                      <a:lnTo>
                        <a:pt x="714" y="0"/>
                      </a:lnTo>
                      <a:lnTo>
                        <a:pt x="234" y="494"/>
                      </a:lnTo>
                      <a:lnTo>
                        <a:pt x="85" y="548"/>
                      </a:lnTo>
                      <a:lnTo>
                        <a:pt x="0" y="742"/>
                      </a:lnTo>
                      <a:lnTo>
                        <a:pt x="2" y="839"/>
                      </a:lnTo>
                    </a:path>
                  </a:pathLst>
                </a:custGeom>
                <a:gradFill rotWithShape="0">
                  <a:gsLst>
                    <a:gs pos="0">
                      <a:srgbClr val="FFCC00">
                        <a:gamma/>
                        <a:shade val="46275"/>
                        <a:invGamma/>
                      </a:srgbClr>
                    </a:gs>
                    <a:gs pos="100000">
                      <a:srgbClr val="FFCC00"/>
                    </a:gs>
                  </a:gsLst>
                  <a:lin ang="1890000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 name="Freeform 88"/>
                <p:cNvSpPr>
                  <a:spLocks/>
                </p:cNvSpPr>
                <p:nvPr/>
              </p:nvSpPr>
              <p:spPr bwMode="auto">
                <a:xfrm>
                  <a:off x="1523" y="2529"/>
                  <a:ext cx="1250" cy="502"/>
                </a:xfrm>
                <a:custGeom>
                  <a:avLst/>
                  <a:gdLst>
                    <a:gd name="T0" fmla="*/ 1249 w 1250"/>
                    <a:gd name="T1" fmla="*/ 501 h 502"/>
                    <a:gd name="T2" fmla="*/ 0 w 1250"/>
                    <a:gd name="T3" fmla="*/ 64 h 502"/>
                    <a:gd name="T4" fmla="*/ 2 w 1250"/>
                    <a:gd name="T5" fmla="*/ 0 h 502"/>
                    <a:gd name="T6" fmla="*/ 1240 w 1250"/>
                    <a:gd name="T7" fmla="*/ 415 h 502"/>
                    <a:gd name="T8" fmla="*/ 1249 w 1250"/>
                    <a:gd name="T9" fmla="*/ 501 h 502"/>
                  </a:gdLst>
                  <a:ahLst/>
                  <a:cxnLst>
                    <a:cxn ang="0">
                      <a:pos x="T0" y="T1"/>
                    </a:cxn>
                    <a:cxn ang="0">
                      <a:pos x="T2" y="T3"/>
                    </a:cxn>
                    <a:cxn ang="0">
                      <a:pos x="T4" y="T5"/>
                    </a:cxn>
                    <a:cxn ang="0">
                      <a:pos x="T6" y="T7"/>
                    </a:cxn>
                    <a:cxn ang="0">
                      <a:pos x="T8" y="T9"/>
                    </a:cxn>
                  </a:cxnLst>
                  <a:rect l="0" t="0" r="r" b="b"/>
                  <a:pathLst>
                    <a:path w="1250" h="502">
                      <a:moveTo>
                        <a:pt x="1249" y="501"/>
                      </a:moveTo>
                      <a:lnTo>
                        <a:pt x="0" y="64"/>
                      </a:lnTo>
                      <a:lnTo>
                        <a:pt x="2" y="0"/>
                      </a:lnTo>
                      <a:lnTo>
                        <a:pt x="1240" y="415"/>
                      </a:lnTo>
                      <a:lnTo>
                        <a:pt x="1249" y="501"/>
                      </a:lnTo>
                    </a:path>
                  </a:pathLst>
                </a:custGeom>
                <a:gradFill rotWithShape="0">
                  <a:gsLst>
                    <a:gs pos="0">
                      <a:srgbClr val="FFCC00">
                        <a:gamma/>
                        <a:shade val="46275"/>
                        <a:invGamma/>
                      </a:srgbClr>
                    </a:gs>
                    <a:gs pos="100000">
                      <a:srgbClr val="FFCC00"/>
                    </a:gs>
                  </a:gsLst>
                  <a:lin ang="1890000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7" name="Freeform 89"/>
              <p:cNvSpPr>
                <a:spLocks/>
              </p:cNvSpPr>
              <p:nvPr/>
            </p:nvSpPr>
            <p:spPr bwMode="auto">
              <a:xfrm>
                <a:off x="3120" y="2636"/>
                <a:ext cx="425" cy="724"/>
              </a:xfrm>
              <a:custGeom>
                <a:avLst/>
                <a:gdLst>
                  <a:gd name="T0" fmla="*/ 0 w 857"/>
                  <a:gd name="T1" fmla="*/ 904 h 905"/>
                  <a:gd name="T2" fmla="*/ 0 w 857"/>
                  <a:gd name="T3" fmla="*/ 684 h 905"/>
                  <a:gd name="T4" fmla="*/ 856 w 857"/>
                  <a:gd name="T5" fmla="*/ 0 h 905"/>
                </a:gdLst>
                <a:ahLst/>
                <a:cxnLst>
                  <a:cxn ang="0">
                    <a:pos x="T0" y="T1"/>
                  </a:cxn>
                  <a:cxn ang="0">
                    <a:pos x="T2" y="T3"/>
                  </a:cxn>
                  <a:cxn ang="0">
                    <a:pos x="T4" y="T5"/>
                  </a:cxn>
                </a:cxnLst>
                <a:rect l="0" t="0" r="r" b="b"/>
                <a:pathLst>
                  <a:path w="857" h="905">
                    <a:moveTo>
                      <a:pt x="0" y="904"/>
                    </a:moveTo>
                    <a:lnTo>
                      <a:pt x="0" y="684"/>
                    </a:lnTo>
                    <a:lnTo>
                      <a:pt x="856" y="0"/>
                    </a:lnTo>
                  </a:path>
                </a:pathLst>
              </a:custGeom>
              <a:noFill/>
              <a:ln w="50800" cap="rnd" cmpd="sng">
                <a:solidFill>
                  <a:srgbClr val="FF3300"/>
                </a:solidFill>
                <a:prstDash val="solid"/>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 name="Text Box 90"/>
              <p:cNvSpPr txBox="1">
                <a:spLocks noChangeArrowheads="1"/>
              </p:cNvSpPr>
              <p:nvPr/>
            </p:nvSpPr>
            <p:spPr bwMode="auto">
              <a:xfrm>
                <a:off x="2352" y="3312"/>
                <a:ext cx="1392"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fr-FR" sz="1600" b="1" u="sng">
                    <a:effectLst>
                      <a:outerShdw blurRad="38100" dist="38100" dir="2700000" algn="tl">
                        <a:srgbClr val="000000"/>
                      </a:outerShdw>
                    </a:effectLst>
                    <a:latin typeface="Arial" panose="020B0604020202020204" pitchFamily="34" charset="0"/>
                  </a:rPr>
                  <a:t>Scintillateur (CsI)</a:t>
                </a:r>
              </a:p>
            </p:txBody>
          </p:sp>
        </p:grpSp>
        <p:grpSp>
          <p:nvGrpSpPr>
            <p:cNvPr id="9" name="Group 91"/>
            <p:cNvGrpSpPr>
              <a:grpSpLocks/>
            </p:cNvGrpSpPr>
            <p:nvPr/>
          </p:nvGrpSpPr>
          <p:grpSpPr bwMode="auto">
            <a:xfrm>
              <a:off x="2208" y="1104"/>
              <a:ext cx="1316" cy="1478"/>
              <a:chOff x="2208" y="1104"/>
              <a:chExt cx="1316" cy="1478"/>
            </a:xfrm>
          </p:grpSpPr>
          <p:grpSp>
            <p:nvGrpSpPr>
              <p:cNvPr id="10" name="Group 92"/>
              <p:cNvGrpSpPr>
                <a:grpSpLocks/>
              </p:cNvGrpSpPr>
              <p:nvPr/>
            </p:nvGrpSpPr>
            <p:grpSpPr bwMode="auto">
              <a:xfrm>
                <a:off x="2735" y="1795"/>
                <a:ext cx="789" cy="787"/>
                <a:chOff x="544" y="891"/>
                <a:chExt cx="1701" cy="1457"/>
              </a:xfrm>
            </p:grpSpPr>
            <p:sp>
              <p:nvSpPr>
                <p:cNvPr id="13" name="Freeform 93"/>
                <p:cNvSpPr>
                  <a:spLocks/>
                </p:cNvSpPr>
                <p:nvPr/>
              </p:nvSpPr>
              <p:spPr bwMode="auto">
                <a:xfrm>
                  <a:off x="1044" y="1051"/>
                  <a:ext cx="1201" cy="1297"/>
                </a:xfrm>
                <a:custGeom>
                  <a:avLst/>
                  <a:gdLst>
                    <a:gd name="T0" fmla="*/ 0 w 1201"/>
                    <a:gd name="T1" fmla="*/ 1296 h 1297"/>
                    <a:gd name="T2" fmla="*/ 1200 w 1201"/>
                    <a:gd name="T3" fmla="*/ 96 h 1297"/>
                    <a:gd name="T4" fmla="*/ 1200 w 1201"/>
                    <a:gd name="T5" fmla="*/ 0 h 1297"/>
                    <a:gd name="T6" fmla="*/ 0 w 1201"/>
                    <a:gd name="T7" fmla="*/ 1200 h 1297"/>
                    <a:gd name="T8" fmla="*/ 0 w 1201"/>
                    <a:gd name="T9" fmla="*/ 1296 h 1297"/>
                  </a:gdLst>
                  <a:ahLst/>
                  <a:cxnLst>
                    <a:cxn ang="0">
                      <a:pos x="T0" y="T1"/>
                    </a:cxn>
                    <a:cxn ang="0">
                      <a:pos x="T2" y="T3"/>
                    </a:cxn>
                    <a:cxn ang="0">
                      <a:pos x="T4" y="T5"/>
                    </a:cxn>
                    <a:cxn ang="0">
                      <a:pos x="T6" y="T7"/>
                    </a:cxn>
                    <a:cxn ang="0">
                      <a:pos x="T8" y="T9"/>
                    </a:cxn>
                  </a:cxnLst>
                  <a:rect l="0" t="0" r="r" b="b"/>
                  <a:pathLst>
                    <a:path w="1201" h="1297">
                      <a:moveTo>
                        <a:pt x="0" y="1296"/>
                      </a:moveTo>
                      <a:lnTo>
                        <a:pt x="1200" y="96"/>
                      </a:lnTo>
                      <a:lnTo>
                        <a:pt x="1200" y="0"/>
                      </a:lnTo>
                      <a:lnTo>
                        <a:pt x="0" y="1200"/>
                      </a:lnTo>
                      <a:lnTo>
                        <a:pt x="0" y="1296"/>
                      </a:lnTo>
                    </a:path>
                  </a:pathLst>
                </a:custGeom>
                <a:gradFill rotWithShape="0">
                  <a:gsLst>
                    <a:gs pos="0">
                      <a:srgbClr val="FF9900">
                        <a:gamma/>
                        <a:shade val="46275"/>
                        <a:invGamma/>
                      </a:srgbClr>
                    </a:gs>
                    <a:gs pos="100000">
                      <a:srgbClr val="FF9900"/>
                    </a:gs>
                  </a:gsLst>
                  <a:lin ang="1890000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Freeform 94"/>
                <p:cNvSpPr>
                  <a:spLocks/>
                </p:cNvSpPr>
                <p:nvPr/>
              </p:nvSpPr>
              <p:spPr bwMode="auto">
                <a:xfrm>
                  <a:off x="549" y="2095"/>
                  <a:ext cx="493" cy="253"/>
                </a:xfrm>
                <a:custGeom>
                  <a:avLst/>
                  <a:gdLst>
                    <a:gd name="T0" fmla="*/ 492 w 493"/>
                    <a:gd name="T1" fmla="*/ 252 h 253"/>
                    <a:gd name="T2" fmla="*/ 492 w 493"/>
                    <a:gd name="T3" fmla="*/ 156 h 253"/>
                    <a:gd name="T4" fmla="*/ 0 w 493"/>
                    <a:gd name="T5" fmla="*/ 0 h 253"/>
                    <a:gd name="T6" fmla="*/ 0 w 493"/>
                    <a:gd name="T7" fmla="*/ 96 h 253"/>
                    <a:gd name="T8" fmla="*/ 492 w 493"/>
                    <a:gd name="T9" fmla="*/ 252 h 253"/>
                  </a:gdLst>
                  <a:ahLst/>
                  <a:cxnLst>
                    <a:cxn ang="0">
                      <a:pos x="T0" y="T1"/>
                    </a:cxn>
                    <a:cxn ang="0">
                      <a:pos x="T2" y="T3"/>
                    </a:cxn>
                    <a:cxn ang="0">
                      <a:pos x="T4" y="T5"/>
                    </a:cxn>
                    <a:cxn ang="0">
                      <a:pos x="T6" y="T7"/>
                    </a:cxn>
                    <a:cxn ang="0">
                      <a:pos x="T8" y="T9"/>
                    </a:cxn>
                  </a:cxnLst>
                  <a:rect l="0" t="0" r="r" b="b"/>
                  <a:pathLst>
                    <a:path w="493" h="253">
                      <a:moveTo>
                        <a:pt x="492" y="252"/>
                      </a:moveTo>
                      <a:lnTo>
                        <a:pt x="492" y="156"/>
                      </a:lnTo>
                      <a:lnTo>
                        <a:pt x="0" y="0"/>
                      </a:lnTo>
                      <a:lnTo>
                        <a:pt x="0" y="96"/>
                      </a:lnTo>
                      <a:lnTo>
                        <a:pt x="492" y="252"/>
                      </a:lnTo>
                    </a:path>
                  </a:pathLst>
                </a:custGeom>
                <a:gradFill rotWithShape="0">
                  <a:gsLst>
                    <a:gs pos="0">
                      <a:srgbClr val="FF9900">
                        <a:gamma/>
                        <a:shade val="46275"/>
                        <a:invGamma/>
                      </a:srgbClr>
                    </a:gs>
                    <a:gs pos="100000">
                      <a:srgbClr val="FF9900"/>
                    </a:gs>
                  </a:gsLst>
                  <a:lin ang="1890000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 name="Freeform 95"/>
                <p:cNvSpPr>
                  <a:spLocks/>
                </p:cNvSpPr>
                <p:nvPr/>
              </p:nvSpPr>
              <p:spPr bwMode="auto">
                <a:xfrm>
                  <a:off x="544" y="891"/>
                  <a:ext cx="1697" cy="1361"/>
                </a:xfrm>
                <a:custGeom>
                  <a:avLst/>
                  <a:gdLst>
                    <a:gd name="T0" fmla="*/ 1696 w 1697"/>
                    <a:gd name="T1" fmla="*/ 160 h 1361"/>
                    <a:gd name="T2" fmla="*/ 496 w 1697"/>
                    <a:gd name="T3" fmla="*/ 1360 h 1361"/>
                    <a:gd name="T4" fmla="*/ 0 w 1697"/>
                    <a:gd name="T5" fmla="*/ 1200 h 1361"/>
                    <a:gd name="T6" fmla="*/ 1200 w 1697"/>
                    <a:gd name="T7" fmla="*/ 0 h 1361"/>
                    <a:gd name="T8" fmla="*/ 1696 w 1697"/>
                    <a:gd name="T9" fmla="*/ 160 h 1361"/>
                  </a:gdLst>
                  <a:ahLst/>
                  <a:cxnLst>
                    <a:cxn ang="0">
                      <a:pos x="T0" y="T1"/>
                    </a:cxn>
                    <a:cxn ang="0">
                      <a:pos x="T2" y="T3"/>
                    </a:cxn>
                    <a:cxn ang="0">
                      <a:pos x="T4" y="T5"/>
                    </a:cxn>
                    <a:cxn ang="0">
                      <a:pos x="T6" y="T7"/>
                    </a:cxn>
                    <a:cxn ang="0">
                      <a:pos x="T8" y="T9"/>
                    </a:cxn>
                  </a:cxnLst>
                  <a:rect l="0" t="0" r="r" b="b"/>
                  <a:pathLst>
                    <a:path w="1697" h="1361">
                      <a:moveTo>
                        <a:pt x="1696" y="160"/>
                      </a:moveTo>
                      <a:lnTo>
                        <a:pt x="496" y="1360"/>
                      </a:lnTo>
                      <a:lnTo>
                        <a:pt x="0" y="1200"/>
                      </a:lnTo>
                      <a:lnTo>
                        <a:pt x="1200" y="0"/>
                      </a:lnTo>
                      <a:lnTo>
                        <a:pt x="1696" y="160"/>
                      </a:lnTo>
                    </a:path>
                  </a:pathLst>
                </a:custGeom>
                <a:gradFill rotWithShape="0">
                  <a:gsLst>
                    <a:gs pos="0">
                      <a:srgbClr val="FF9900">
                        <a:gamma/>
                        <a:shade val="46275"/>
                        <a:invGamma/>
                      </a:srgbClr>
                    </a:gs>
                    <a:gs pos="100000">
                      <a:srgbClr val="FF9900"/>
                    </a:gs>
                  </a:gsLst>
                  <a:lin ang="18900000" scaled="1"/>
                </a:gra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1" name="Freeform 96"/>
              <p:cNvSpPr>
                <a:spLocks/>
              </p:cNvSpPr>
              <p:nvPr/>
            </p:nvSpPr>
            <p:spPr bwMode="auto">
              <a:xfrm>
                <a:off x="2736" y="1824"/>
                <a:ext cx="415" cy="324"/>
              </a:xfrm>
              <a:custGeom>
                <a:avLst/>
                <a:gdLst>
                  <a:gd name="T0" fmla="*/ 0 w 825"/>
                  <a:gd name="T1" fmla="*/ 0 h 217"/>
                  <a:gd name="T2" fmla="*/ 0 w 825"/>
                  <a:gd name="T3" fmla="*/ 45 h 217"/>
                  <a:gd name="T4" fmla="*/ 824 w 825"/>
                  <a:gd name="T5" fmla="*/ 216 h 217"/>
                </a:gdLst>
                <a:ahLst/>
                <a:cxnLst>
                  <a:cxn ang="0">
                    <a:pos x="T0" y="T1"/>
                  </a:cxn>
                  <a:cxn ang="0">
                    <a:pos x="T2" y="T3"/>
                  </a:cxn>
                  <a:cxn ang="0">
                    <a:pos x="T4" y="T5"/>
                  </a:cxn>
                </a:cxnLst>
                <a:rect l="0" t="0" r="r" b="b"/>
                <a:pathLst>
                  <a:path w="825" h="217">
                    <a:moveTo>
                      <a:pt x="0" y="0"/>
                    </a:moveTo>
                    <a:lnTo>
                      <a:pt x="0" y="45"/>
                    </a:lnTo>
                    <a:lnTo>
                      <a:pt x="824" y="216"/>
                    </a:lnTo>
                  </a:path>
                </a:pathLst>
              </a:custGeom>
              <a:noFill/>
              <a:ln w="50800" cap="rnd" cmpd="sng">
                <a:solidFill>
                  <a:srgbClr val="FF3300"/>
                </a:solidFill>
                <a:prstDash val="solid"/>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Text Box 97"/>
              <p:cNvSpPr txBox="1">
                <a:spLocks noChangeArrowheads="1"/>
              </p:cNvSpPr>
              <p:nvPr/>
            </p:nvSpPr>
            <p:spPr bwMode="auto">
              <a:xfrm>
                <a:off x="2208" y="1104"/>
                <a:ext cx="1055" cy="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fr-FR" sz="1400">
                    <a:effectLst>
                      <a:outerShdw blurRad="38100" dist="38100" dir="2700000" algn="tl">
                        <a:srgbClr val="000000"/>
                      </a:outerShdw>
                    </a:effectLst>
                    <a:latin typeface="Arial" panose="020B0604020202020204" pitchFamily="34" charset="0"/>
                  </a:rPr>
                  <a:t>Connexions vers </a:t>
                </a:r>
                <a:r>
                  <a:rPr lang="en-US" altLang="fr-FR" sz="1400" b="1" u="sng">
                    <a:effectLst>
                      <a:outerShdw blurRad="38100" dist="38100" dir="2700000" algn="tl">
                        <a:srgbClr val="000000"/>
                      </a:outerShdw>
                    </a:effectLst>
                    <a:latin typeface="Arial" panose="020B0604020202020204" pitchFamily="34" charset="0"/>
                  </a:rPr>
                  <a:t>l’électronique de lecture</a:t>
                </a:r>
              </a:p>
            </p:txBody>
          </p:sp>
        </p:grpSp>
      </p:grpSp>
      <p:grpSp>
        <p:nvGrpSpPr>
          <p:cNvPr id="100" name="Group 165"/>
          <p:cNvGrpSpPr>
            <a:grpSpLocks/>
          </p:cNvGrpSpPr>
          <p:nvPr/>
        </p:nvGrpSpPr>
        <p:grpSpPr bwMode="auto">
          <a:xfrm>
            <a:off x="8305801" y="2639252"/>
            <a:ext cx="2360613" cy="3186113"/>
            <a:chOff x="437" y="1806"/>
            <a:chExt cx="1487" cy="2007"/>
          </a:xfrm>
        </p:grpSpPr>
        <p:sp>
          <p:nvSpPr>
            <p:cNvPr id="101" name="Rectangle 166"/>
            <p:cNvSpPr>
              <a:spLocks noChangeAspect="1" noChangeArrowheads="1"/>
            </p:cNvSpPr>
            <p:nvPr/>
          </p:nvSpPr>
          <p:spPr bwMode="auto">
            <a:xfrm>
              <a:off x="437" y="1806"/>
              <a:ext cx="1487" cy="1640"/>
            </a:xfrm>
            <a:prstGeom prst="rect">
              <a:avLst/>
            </a:prstGeom>
            <a:solidFill>
              <a:srgbClr val="52085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 name="Rectangle 167"/>
            <p:cNvSpPr>
              <a:spLocks noChangeAspect="1" noChangeArrowheads="1"/>
            </p:cNvSpPr>
            <p:nvPr/>
          </p:nvSpPr>
          <p:spPr bwMode="blackWhite">
            <a:xfrm>
              <a:off x="485" y="1853"/>
              <a:ext cx="1391" cy="194"/>
            </a:xfrm>
            <a:prstGeom prst="rect">
              <a:avLst/>
            </a:prstGeom>
            <a:solidFill>
              <a:srgbClr val="00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dirty="0" err="1">
                  <a:solidFill>
                    <a:srgbClr val="FFCC00"/>
                  </a:solidFill>
                  <a:effectLst>
                    <a:outerShdw blurRad="38100" dist="38100" dir="2700000" algn="tl">
                      <a:srgbClr val="000000"/>
                    </a:outerShdw>
                  </a:effectLst>
                  <a:latin typeface="Arial" panose="020B0604020202020204" pitchFamily="34" charset="0"/>
                </a:rPr>
                <a:t>Iodure</a:t>
              </a:r>
              <a:r>
                <a:rPr lang="en-US" altLang="fr-FR" sz="1400" b="1" dirty="0">
                  <a:solidFill>
                    <a:srgbClr val="FFCC00"/>
                  </a:solidFill>
                  <a:effectLst>
                    <a:outerShdw blurRad="38100" dist="38100" dir="2700000" algn="tl">
                      <a:srgbClr val="000000"/>
                    </a:outerShdw>
                  </a:effectLst>
                  <a:latin typeface="Arial" panose="020B0604020202020204" pitchFamily="34" charset="0"/>
                </a:rPr>
                <a:t> de Cesium (</a:t>
              </a:r>
              <a:r>
                <a:rPr lang="en-US" altLang="fr-FR" sz="1400" b="1" dirty="0" err="1">
                  <a:solidFill>
                    <a:srgbClr val="FFCC00"/>
                  </a:solidFill>
                  <a:effectLst>
                    <a:outerShdw blurRad="38100" dist="38100" dir="2700000" algn="tl">
                      <a:srgbClr val="000000"/>
                    </a:outerShdw>
                  </a:effectLst>
                  <a:latin typeface="Arial" panose="020B0604020202020204" pitchFamily="34" charset="0"/>
                </a:rPr>
                <a:t>CsI</a:t>
              </a:r>
              <a:r>
                <a:rPr lang="en-US" altLang="fr-FR" sz="1400" b="1" dirty="0">
                  <a:solidFill>
                    <a:srgbClr val="FFCC00"/>
                  </a:solidFill>
                  <a:effectLst>
                    <a:outerShdw blurRad="38100" dist="38100" dir="2700000" algn="tl">
                      <a:srgbClr val="000000"/>
                    </a:outerShdw>
                  </a:effectLst>
                  <a:latin typeface="Arial" panose="020B0604020202020204" pitchFamily="34" charset="0"/>
                </a:rPr>
                <a:t>)</a:t>
              </a:r>
            </a:p>
          </p:txBody>
        </p:sp>
        <p:grpSp>
          <p:nvGrpSpPr>
            <p:cNvPr id="103" name="Group 168"/>
            <p:cNvGrpSpPr>
              <a:grpSpLocks/>
            </p:cNvGrpSpPr>
            <p:nvPr/>
          </p:nvGrpSpPr>
          <p:grpSpPr bwMode="auto">
            <a:xfrm>
              <a:off x="673" y="2056"/>
              <a:ext cx="1015" cy="370"/>
              <a:chOff x="623" y="1789"/>
              <a:chExt cx="1015" cy="370"/>
            </a:xfrm>
          </p:grpSpPr>
          <p:grpSp>
            <p:nvGrpSpPr>
              <p:cNvPr id="115" name="Group 169"/>
              <p:cNvGrpSpPr>
                <a:grpSpLocks/>
              </p:cNvGrpSpPr>
              <p:nvPr/>
            </p:nvGrpSpPr>
            <p:grpSpPr bwMode="auto">
              <a:xfrm>
                <a:off x="702" y="1966"/>
                <a:ext cx="857" cy="193"/>
                <a:chOff x="4300" y="2740"/>
                <a:chExt cx="857" cy="193"/>
              </a:xfrm>
            </p:grpSpPr>
            <p:sp>
              <p:nvSpPr>
                <p:cNvPr id="117" name="AutoShape 170"/>
                <p:cNvSpPr>
                  <a:spLocks noChangeAspect="1" noChangeArrowheads="1"/>
                </p:cNvSpPr>
                <p:nvPr/>
              </p:nvSpPr>
              <p:spPr bwMode="auto">
                <a:xfrm>
                  <a:off x="4300" y="2740"/>
                  <a:ext cx="172" cy="193"/>
                </a:xfrm>
                <a:prstGeom prst="downArrow">
                  <a:avLst>
                    <a:gd name="adj1" fmla="val 50000"/>
                    <a:gd name="adj2" fmla="val 56110"/>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8" name="AutoShape 171"/>
                <p:cNvSpPr>
                  <a:spLocks noChangeAspect="1" noChangeArrowheads="1"/>
                </p:cNvSpPr>
                <p:nvPr/>
              </p:nvSpPr>
              <p:spPr bwMode="auto">
                <a:xfrm>
                  <a:off x="4634" y="2740"/>
                  <a:ext cx="171" cy="193"/>
                </a:xfrm>
                <a:prstGeom prst="downArrow">
                  <a:avLst>
                    <a:gd name="adj1" fmla="val 50000"/>
                    <a:gd name="adj2" fmla="val 56438"/>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9" name="AutoShape 172"/>
                <p:cNvSpPr>
                  <a:spLocks noChangeAspect="1" noChangeArrowheads="1"/>
                </p:cNvSpPr>
                <p:nvPr/>
              </p:nvSpPr>
              <p:spPr bwMode="auto">
                <a:xfrm>
                  <a:off x="4985" y="2740"/>
                  <a:ext cx="172" cy="193"/>
                </a:xfrm>
                <a:prstGeom prst="downArrow">
                  <a:avLst>
                    <a:gd name="adj1" fmla="val 50000"/>
                    <a:gd name="adj2" fmla="val 56110"/>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16" name="Rectangle 173"/>
              <p:cNvSpPr>
                <a:spLocks noChangeAspect="1" noChangeArrowheads="1"/>
              </p:cNvSpPr>
              <p:nvPr/>
            </p:nvSpPr>
            <p:spPr bwMode="auto">
              <a:xfrm>
                <a:off x="623" y="1789"/>
                <a:ext cx="101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400" b="1">
                    <a:solidFill>
                      <a:srgbClr val="FFFF00"/>
                    </a:solidFill>
                    <a:effectLst>
                      <a:outerShdw blurRad="38100" dist="38100" dir="2700000" algn="tl">
                        <a:srgbClr val="000000"/>
                      </a:outerShdw>
                    </a:effectLst>
                    <a:latin typeface="Arial" panose="020B0604020202020204" pitchFamily="34" charset="0"/>
                  </a:rPr>
                  <a:t>Photons Visibles</a:t>
                </a:r>
              </a:p>
            </p:txBody>
          </p:sp>
        </p:grpSp>
        <p:sp>
          <p:nvSpPr>
            <p:cNvPr id="104" name="Rectangle 174"/>
            <p:cNvSpPr>
              <a:spLocks noChangeAspect="1" noChangeArrowheads="1"/>
            </p:cNvSpPr>
            <p:nvPr/>
          </p:nvSpPr>
          <p:spPr bwMode="blackWhite">
            <a:xfrm>
              <a:off x="476" y="2478"/>
              <a:ext cx="1409" cy="257"/>
            </a:xfrm>
            <a:prstGeom prst="rect">
              <a:avLst/>
            </a:prstGeom>
            <a:solidFill>
              <a:srgbClr val="00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rgbClr val="FFCC00"/>
                  </a:solidFill>
                  <a:effectLst>
                    <a:outerShdw blurRad="38100" dist="38100" dir="2700000" algn="tl">
                      <a:srgbClr val="000000"/>
                    </a:outerShdw>
                  </a:effectLst>
                  <a:latin typeface="Arial" panose="020B0604020202020204" pitchFamily="34" charset="0"/>
                </a:rPr>
                <a:t>Silicium Amorphe</a:t>
              </a:r>
            </a:p>
            <a:p>
              <a:pPr algn="ctr" eaLnBrk="0" hangingPunct="0"/>
              <a:r>
                <a:rPr lang="en-US" altLang="fr-FR" sz="1400" b="1">
                  <a:solidFill>
                    <a:srgbClr val="FFCC00"/>
                  </a:solidFill>
                  <a:effectLst>
                    <a:outerShdw blurRad="38100" dist="38100" dir="2700000" algn="tl">
                      <a:srgbClr val="000000"/>
                    </a:outerShdw>
                  </a:effectLst>
                  <a:latin typeface="Arial" panose="020B0604020202020204" pitchFamily="34" charset="0"/>
                </a:rPr>
                <a:t>(Matrice de Photo-diodes)</a:t>
              </a:r>
            </a:p>
          </p:txBody>
        </p:sp>
        <p:grpSp>
          <p:nvGrpSpPr>
            <p:cNvPr id="105" name="Group 175"/>
            <p:cNvGrpSpPr>
              <a:grpSpLocks/>
            </p:cNvGrpSpPr>
            <p:nvPr/>
          </p:nvGrpSpPr>
          <p:grpSpPr bwMode="auto">
            <a:xfrm>
              <a:off x="466" y="3467"/>
              <a:ext cx="1430" cy="346"/>
              <a:chOff x="416" y="3200"/>
              <a:chExt cx="1430" cy="346"/>
            </a:xfrm>
          </p:grpSpPr>
          <p:sp>
            <p:nvSpPr>
              <p:cNvPr id="113" name="Rectangle 176"/>
              <p:cNvSpPr>
                <a:spLocks noChangeAspect="1" noChangeArrowheads="1"/>
              </p:cNvSpPr>
              <p:nvPr/>
            </p:nvSpPr>
            <p:spPr bwMode="auto">
              <a:xfrm>
                <a:off x="416" y="3334"/>
                <a:ext cx="14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wrap="none" lIns="92075" tIns="46038" rIns="92075" bIns="46038">
                <a:spAutoFit/>
              </a:bodyPr>
              <a:lstStyle/>
              <a:p>
                <a:pPr algn="ctr" eaLnBrk="0" hangingPunct="0"/>
                <a:r>
                  <a:rPr lang="en-US" altLang="fr-FR" sz="1600" b="1">
                    <a:solidFill>
                      <a:srgbClr val="FF9933"/>
                    </a:solidFill>
                    <a:effectLst>
                      <a:outerShdw blurRad="38100" dist="38100" dir="2700000" algn="tl">
                        <a:srgbClr val="000000"/>
                      </a:outerShdw>
                    </a:effectLst>
                    <a:latin typeface="Arial" panose="020B0604020202020204" pitchFamily="34" charset="0"/>
                  </a:rPr>
                  <a:t>Données Numériques</a:t>
                </a:r>
              </a:p>
            </p:txBody>
          </p:sp>
          <p:sp>
            <p:nvSpPr>
              <p:cNvPr id="114" name="AutoShape 177"/>
              <p:cNvSpPr>
                <a:spLocks noChangeAspect="1" noChangeArrowheads="1"/>
              </p:cNvSpPr>
              <p:nvPr/>
            </p:nvSpPr>
            <p:spPr bwMode="auto">
              <a:xfrm>
                <a:off x="778" y="3200"/>
                <a:ext cx="706" cy="105"/>
              </a:xfrm>
              <a:prstGeom prst="downArrow">
                <a:avLst>
                  <a:gd name="adj1" fmla="val 50000"/>
                  <a:gd name="adj2" fmla="val 50005"/>
                </a:avLst>
              </a:prstGeom>
              <a:solidFill>
                <a:srgbClr val="FF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06" name="Group 178"/>
            <p:cNvGrpSpPr>
              <a:grpSpLocks/>
            </p:cNvGrpSpPr>
            <p:nvPr/>
          </p:nvGrpSpPr>
          <p:grpSpPr bwMode="auto">
            <a:xfrm>
              <a:off x="752" y="2772"/>
              <a:ext cx="857" cy="371"/>
              <a:chOff x="702" y="2505"/>
              <a:chExt cx="857" cy="371"/>
            </a:xfrm>
          </p:grpSpPr>
          <p:grpSp>
            <p:nvGrpSpPr>
              <p:cNvPr id="108" name="Group 179"/>
              <p:cNvGrpSpPr>
                <a:grpSpLocks/>
              </p:cNvGrpSpPr>
              <p:nvPr/>
            </p:nvGrpSpPr>
            <p:grpSpPr bwMode="auto">
              <a:xfrm>
                <a:off x="702" y="2683"/>
                <a:ext cx="857" cy="193"/>
                <a:chOff x="4300" y="3457"/>
                <a:chExt cx="857" cy="193"/>
              </a:xfrm>
            </p:grpSpPr>
            <p:sp>
              <p:nvSpPr>
                <p:cNvPr id="110" name="AutoShape 180"/>
                <p:cNvSpPr>
                  <a:spLocks noChangeAspect="1" noChangeArrowheads="1"/>
                </p:cNvSpPr>
                <p:nvPr/>
              </p:nvSpPr>
              <p:spPr bwMode="auto">
                <a:xfrm>
                  <a:off x="4300" y="3457"/>
                  <a:ext cx="172" cy="193"/>
                </a:xfrm>
                <a:prstGeom prst="downArrow">
                  <a:avLst>
                    <a:gd name="adj1" fmla="val 50000"/>
                    <a:gd name="adj2" fmla="val 56110"/>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1" name="AutoShape 181"/>
                <p:cNvSpPr>
                  <a:spLocks noChangeAspect="1" noChangeArrowheads="1"/>
                </p:cNvSpPr>
                <p:nvPr/>
              </p:nvSpPr>
              <p:spPr bwMode="auto">
                <a:xfrm>
                  <a:off x="4634" y="3457"/>
                  <a:ext cx="171" cy="193"/>
                </a:xfrm>
                <a:prstGeom prst="downArrow">
                  <a:avLst>
                    <a:gd name="adj1" fmla="val 50000"/>
                    <a:gd name="adj2" fmla="val 56438"/>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2" name="AutoShape 182"/>
                <p:cNvSpPr>
                  <a:spLocks noChangeAspect="1" noChangeArrowheads="1"/>
                </p:cNvSpPr>
                <p:nvPr/>
              </p:nvSpPr>
              <p:spPr bwMode="auto">
                <a:xfrm>
                  <a:off x="4985" y="3457"/>
                  <a:ext cx="172" cy="193"/>
                </a:xfrm>
                <a:prstGeom prst="downArrow">
                  <a:avLst>
                    <a:gd name="adj1" fmla="val 50000"/>
                    <a:gd name="adj2" fmla="val 56110"/>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09" name="Rectangle 183"/>
              <p:cNvSpPr>
                <a:spLocks noChangeAspect="1" noChangeArrowheads="1"/>
              </p:cNvSpPr>
              <p:nvPr/>
            </p:nvSpPr>
            <p:spPr bwMode="auto">
              <a:xfrm>
                <a:off x="818" y="2505"/>
                <a:ext cx="62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400" b="1">
                    <a:solidFill>
                      <a:schemeClr val="accent2"/>
                    </a:solidFill>
                    <a:effectLst>
                      <a:outerShdw blurRad="38100" dist="38100" dir="2700000" algn="tl">
                        <a:srgbClr val="000000"/>
                      </a:outerShdw>
                    </a:effectLst>
                    <a:latin typeface="Arial" panose="020B0604020202020204" pitchFamily="34" charset="0"/>
                  </a:rPr>
                  <a:t>Electrons</a:t>
                </a:r>
              </a:p>
            </p:txBody>
          </p:sp>
        </p:grpSp>
        <p:sp>
          <p:nvSpPr>
            <p:cNvPr id="107" name="Rectangle 184"/>
            <p:cNvSpPr>
              <a:spLocks noChangeAspect="1" noChangeArrowheads="1"/>
            </p:cNvSpPr>
            <p:nvPr/>
          </p:nvSpPr>
          <p:spPr bwMode="blackWhite">
            <a:xfrm>
              <a:off x="485" y="3192"/>
              <a:ext cx="1391" cy="203"/>
            </a:xfrm>
            <a:prstGeom prst="rect">
              <a:avLst/>
            </a:prstGeom>
            <a:solidFill>
              <a:srgbClr val="00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r>
                <a:rPr lang="en-US" altLang="fr-FR" sz="1400" b="1">
                  <a:solidFill>
                    <a:srgbClr val="FFCC00"/>
                  </a:solidFill>
                  <a:effectLst>
                    <a:outerShdw blurRad="38100" dist="38100" dir="2700000" algn="tl">
                      <a:srgbClr val="000000"/>
                    </a:outerShdw>
                  </a:effectLst>
                  <a:latin typeface="Arial" panose="020B0604020202020204" pitchFamily="34" charset="0"/>
                </a:rPr>
                <a:t>Electronique de Lecture</a:t>
              </a:r>
            </a:p>
          </p:txBody>
        </p:sp>
      </p:grpSp>
      <p:grpSp>
        <p:nvGrpSpPr>
          <p:cNvPr id="120" name="Group 185"/>
          <p:cNvGrpSpPr>
            <a:grpSpLocks/>
          </p:cNvGrpSpPr>
          <p:nvPr/>
        </p:nvGrpSpPr>
        <p:grpSpPr bwMode="auto">
          <a:xfrm>
            <a:off x="8809039" y="2062990"/>
            <a:ext cx="1360487" cy="558800"/>
            <a:chOff x="702" y="1152"/>
            <a:chExt cx="857" cy="352"/>
          </a:xfrm>
        </p:grpSpPr>
        <p:sp>
          <p:nvSpPr>
            <p:cNvPr id="121" name="Rectangle 186"/>
            <p:cNvSpPr>
              <a:spLocks noChangeAspect="1" noChangeArrowheads="1"/>
            </p:cNvSpPr>
            <p:nvPr/>
          </p:nvSpPr>
          <p:spPr bwMode="auto">
            <a:xfrm>
              <a:off x="797" y="1152"/>
              <a:ext cx="6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fr-FR" sz="1400" b="1">
                  <a:solidFill>
                    <a:srgbClr val="FF0000"/>
                  </a:solidFill>
                  <a:effectLst/>
                  <a:latin typeface="Arial" panose="020B0604020202020204" pitchFamily="34" charset="0"/>
                </a:rPr>
                <a:t>Photons</a:t>
              </a:r>
              <a:r>
                <a:rPr lang="en-US" altLang="fr-FR" sz="1400" b="1">
                  <a:solidFill>
                    <a:srgbClr val="FFFF00"/>
                  </a:solidFill>
                  <a:effectLst/>
                  <a:latin typeface="Arial" panose="020B0604020202020204" pitchFamily="34" charset="0"/>
                </a:rPr>
                <a:t> </a:t>
              </a:r>
              <a:r>
                <a:rPr lang="en-US" altLang="fr-FR" sz="1400" b="1">
                  <a:solidFill>
                    <a:srgbClr val="FF0000"/>
                  </a:solidFill>
                  <a:effectLst/>
                  <a:latin typeface="Arial" panose="020B0604020202020204" pitchFamily="34" charset="0"/>
                </a:rPr>
                <a:t>X</a:t>
              </a:r>
            </a:p>
          </p:txBody>
        </p:sp>
        <p:grpSp>
          <p:nvGrpSpPr>
            <p:cNvPr id="122" name="Group 187"/>
            <p:cNvGrpSpPr>
              <a:grpSpLocks/>
            </p:cNvGrpSpPr>
            <p:nvPr/>
          </p:nvGrpSpPr>
          <p:grpSpPr bwMode="auto">
            <a:xfrm>
              <a:off x="702" y="1311"/>
              <a:ext cx="857" cy="193"/>
              <a:chOff x="4288" y="2085"/>
              <a:chExt cx="857" cy="193"/>
            </a:xfrm>
          </p:grpSpPr>
          <p:sp>
            <p:nvSpPr>
              <p:cNvPr id="123" name="AutoShape 188"/>
              <p:cNvSpPr>
                <a:spLocks noChangeAspect="1" noChangeArrowheads="1"/>
              </p:cNvSpPr>
              <p:nvPr/>
            </p:nvSpPr>
            <p:spPr bwMode="auto">
              <a:xfrm>
                <a:off x="4288" y="2085"/>
                <a:ext cx="172" cy="193"/>
              </a:xfrm>
              <a:prstGeom prst="downArrow">
                <a:avLst>
                  <a:gd name="adj1" fmla="val 50000"/>
                  <a:gd name="adj2" fmla="val 56110"/>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4" name="AutoShape 189"/>
              <p:cNvSpPr>
                <a:spLocks noChangeAspect="1" noChangeArrowheads="1"/>
              </p:cNvSpPr>
              <p:nvPr/>
            </p:nvSpPr>
            <p:spPr bwMode="auto">
              <a:xfrm>
                <a:off x="4622" y="2085"/>
                <a:ext cx="171" cy="193"/>
              </a:xfrm>
              <a:prstGeom prst="downArrow">
                <a:avLst>
                  <a:gd name="adj1" fmla="val 50000"/>
                  <a:gd name="adj2" fmla="val 56438"/>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5" name="AutoShape 190"/>
              <p:cNvSpPr>
                <a:spLocks noChangeAspect="1" noChangeArrowheads="1"/>
              </p:cNvSpPr>
              <p:nvPr/>
            </p:nvSpPr>
            <p:spPr bwMode="auto">
              <a:xfrm>
                <a:off x="4973" y="2085"/>
                <a:ext cx="172" cy="193"/>
              </a:xfrm>
              <a:prstGeom prst="downArrow">
                <a:avLst>
                  <a:gd name="adj1" fmla="val 50000"/>
                  <a:gd name="adj2" fmla="val 56110"/>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Tree>
    <p:extLst>
      <p:ext uri="{BB962C8B-B14F-4D97-AF65-F5344CB8AC3E}">
        <p14:creationId xmlns:p14="http://schemas.microsoft.com/office/powerpoint/2010/main" val="50514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500" fill="hold"/>
                                        <p:tgtEl>
                                          <p:spTgt spid="120"/>
                                        </p:tgtEl>
                                        <p:attrNameLst>
                                          <p:attrName>ppt_x</p:attrName>
                                        </p:attrNameLst>
                                      </p:cBhvr>
                                      <p:tavLst>
                                        <p:tav tm="0">
                                          <p:val>
                                            <p:strVal val="#ppt_x"/>
                                          </p:val>
                                        </p:tav>
                                        <p:tav tm="100000">
                                          <p:val>
                                            <p:strVal val="#ppt_x"/>
                                          </p:val>
                                        </p:tav>
                                      </p:tavLst>
                                    </p:anim>
                                    <p:anim calcmode="lin" valueType="num">
                                      <p:cBhvr additive="base">
                                        <p:cTn id="8" dur="500" fill="hold"/>
                                        <p:tgtEl>
                                          <p:spTgt spid="1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 y="381000"/>
            <a:ext cx="12188824" cy="1371600"/>
          </a:xfrm>
        </p:spPr>
        <p:txBody>
          <a:bodyPr/>
          <a:lstStyle/>
          <a:p>
            <a:pPr algn="ctr"/>
            <a:r>
              <a:rPr lang="fr-FR" dirty="0"/>
              <a:t>CAPTEUR PLAN – Conversion Directe et Indirecte</a:t>
            </a:r>
          </a:p>
        </p:txBody>
      </p:sp>
      <p:sp>
        <p:nvSpPr>
          <p:cNvPr id="3" name="Espace réservé du contenu 2"/>
          <p:cNvSpPr>
            <a:spLocks noGrp="1"/>
          </p:cNvSpPr>
          <p:nvPr>
            <p:ph idx="1"/>
          </p:nvPr>
        </p:nvSpPr>
        <p:spPr/>
        <p:txBody>
          <a:bodyPr>
            <a:normAutofit/>
          </a:bodyPr>
          <a:lstStyle/>
          <a:p>
            <a:pPr algn="just"/>
            <a:r>
              <a:rPr lang="fr-FR" dirty="0"/>
              <a:t>Notion d’ouverture d’un capteur plan à conversion directe et indirecte</a:t>
            </a:r>
          </a:p>
          <a:p>
            <a:pPr algn="just"/>
            <a:r>
              <a:rPr lang="fr-FR" dirty="0"/>
              <a:t>Taille effective du pixel : ouverture</a:t>
            </a:r>
          </a:p>
          <a:p>
            <a:pPr algn="just"/>
            <a:r>
              <a:rPr lang="fr-FR" dirty="0"/>
              <a:t>Surface recueillant les RX qui vont contribuer à la valeur du pixel</a:t>
            </a:r>
          </a:p>
        </p:txBody>
      </p:sp>
      <p:grpSp>
        <p:nvGrpSpPr>
          <p:cNvPr id="4" name="Group 66"/>
          <p:cNvGrpSpPr>
            <a:grpSpLocks/>
          </p:cNvGrpSpPr>
          <p:nvPr/>
        </p:nvGrpSpPr>
        <p:grpSpPr bwMode="auto">
          <a:xfrm>
            <a:off x="3574132" y="3402211"/>
            <a:ext cx="5472608" cy="3455789"/>
            <a:chOff x="2431" y="1925"/>
            <a:chExt cx="2849" cy="1835"/>
          </a:xfrm>
        </p:grpSpPr>
        <p:pic>
          <p:nvPicPr>
            <p:cNvPr id="6" name="Picture 13" descr="capteu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4" y="2205"/>
              <a:ext cx="1930" cy="5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descr="detec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2" y="2803"/>
              <a:ext cx="535" cy="2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5" descr="detec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2" y="2803"/>
              <a:ext cx="535" cy="2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detec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2" y="2803"/>
              <a:ext cx="536" cy="2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7" descr="detec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4" y="2803"/>
              <a:ext cx="536" cy="2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8" descr="detec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2" y="2803"/>
              <a:ext cx="535" cy="23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9"/>
            <p:cNvGrpSpPr>
              <a:grpSpLocks/>
            </p:cNvGrpSpPr>
            <p:nvPr/>
          </p:nvGrpSpPr>
          <p:grpSpPr bwMode="auto">
            <a:xfrm>
              <a:off x="2772" y="2803"/>
              <a:ext cx="2086" cy="226"/>
              <a:chOff x="1411" y="2629"/>
              <a:chExt cx="3484" cy="368"/>
            </a:xfrm>
          </p:grpSpPr>
          <p:pic>
            <p:nvPicPr>
              <p:cNvPr id="50" name="Picture 20" descr="detecteur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411" y="2629"/>
                <a:ext cx="894" cy="368"/>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1" descr="detecteur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049" y="2629"/>
                <a:ext cx="894" cy="36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2" descr="detecteur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349" y="2629"/>
                <a:ext cx="894" cy="36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3" descr="detecteur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4001" y="2629"/>
                <a:ext cx="894" cy="368"/>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24" descr="flecheomb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7" y="1954"/>
              <a:ext cx="401" cy="152"/>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25"/>
            <p:cNvSpPr txBox="1">
              <a:spLocks noChangeArrowheads="1"/>
            </p:cNvSpPr>
            <p:nvPr/>
          </p:nvSpPr>
          <p:spPr bwMode="auto">
            <a:xfrm>
              <a:off x="4043" y="3203"/>
              <a:ext cx="1237" cy="194"/>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eaLnBrk="0" hangingPunct="0"/>
              <a:r>
                <a:rPr lang="fr-FR" altLang="fr-FR" sz="1400">
                  <a:solidFill>
                    <a:srgbClr val="FFFF00"/>
                  </a:solidFill>
                  <a:effectLst>
                    <a:outerShdw blurRad="38100" dist="38100" dir="2700000" algn="tl">
                      <a:srgbClr val="000000"/>
                    </a:outerShdw>
                  </a:effectLst>
                  <a:latin typeface="Times New Roman" panose="02020603050405020304" pitchFamily="18" charset="0"/>
                </a:rPr>
                <a:t>Taille physique du pixel</a:t>
              </a:r>
            </a:p>
          </p:txBody>
        </p:sp>
        <p:sp>
          <p:nvSpPr>
            <p:cNvPr id="15" name="Line 26"/>
            <p:cNvSpPr>
              <a:spLocks noChangeShapeType="1"/>
            </p:cNvSpPr>
            <p:nvPr/>
          </p:nvSpPr>
          <p:spPr bwMode="auto">
            <a:xfrm flipV="1">
              <a:off x="3541" y="1925"/>
              <a:ext cx="0" cy="1406"/>
            </a:xfrm>
            <a:prstGeom prst="line">
              <a:avLst/>
            </a:prstGeom>
            <a:noFill/>
            <a:ln w="31750">
              <a:solidFill>
                <a:schemeClr val="accent4">
                  <a:lumMod val="75000"/>
                </a:schemeClr>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6" name="Line 27"/>
            <p:cNvSpPr>
              <a:spLocks noChangeShapeType="1"/>
            </p:cNvSpPr>
            <p:nvPr/>
          </p:nvSpPr>
          <p:spPr bwMode="auto">
            <a:xfrm flipV="1">
              <a:off x="3932" y="1925"/>
              <a:ext cx="0" cy="1409"/>
            </a:xfrm>
            <a:prstGeom prst="line">
              <a:avLst/>
            </a:prstGeom>
            <a:noFill/>
            <a:ln w="31750">
              <a:solidFill>
                <a:schemeClr val="accent4">
                  <a:lumMod val="75000"/>
                </a:schemeClr>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pic>
          <p:nvPicPr>
            <p:cNvPr id="17" name="Picture 28" descr="flecheomb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3" y="3151"/>
              <a:ext cx="389" cy="120"/>
            </a:xfrm>
            <a:prstGeom prst="rect">
              <a:avLst/>
            </a:prstGeom>
            <a:noFill/>
            <a:extLst>
              <a:ext uri="{909E8E84-426E-40DD-AFC4-6F175D3DCCD1}">
                <a14:hiddenFill xmlns:a14="http://schemas.microsoft.com/office/drawing/2010/main">
                  <a:solidFill>
                    <a:srgbClr val="FFFFFF"/>
                  </a:solidFill>
                </a14:hiddenFill>
              </a:ext>
            </a:extLst>
          </p:spPr>
        </p:pic>
        <p:sp>
          <p:nvSpPr>
            <p:cNvPr id="18" name="Text Box 29"/>
            <p:cNvSpPr txBox="1">
              <a:spLocks noChangeArrowheads="1"/>
            </p:cNvSpPr>
            <p:nvPr/>
          </p:nvSpPr>
          <p:spPr bwMode="auto">
            <a:xfrm>
              <a:off x="2431" y="2034"/>
              <a:ext cx="255" cy="703"/>
            </a:xfrm>
            <a:prstGeom prst="rect">
              <a:avLst/>
            </a:prstGeom>
            <a:noFill/>
            <a:ln w="6350">
              <a:noFill/>
              <a:miter lim="800000"/>
              <a:headEnd type="none" w="sm" len="sm"/>
              <a:tailEnd type="none" w="sm" len="sm"/>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r>
                <a:rPr lang="fr-FR" altLang="fr-FR" sz="80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rPr>
                <a:t>{</a:t>
              </a:r>
              <a:endParaRPr lang="fr-FR" altLang="fr-FR" sz="1600" dirty="0">
                <a:solidFill>
                  <a:srgbClr val="000000"/>
                </a:solidFill>
                <a:effectLst/>
                <a:latin typeface="Times New Roman" panose="02020603050405020304" pitchFamily="18" charset="0"/>
              </a:endParaRPr>
            </a:p>
          </p:txBody>
        </p:sp>
        <p:sp>
          <p:nvSpPr>
            <p:cNvPr id="19" name="Freeform 31"/>
            <p:cNvSpPr>
              <a:spLocks/>
            </p:cNvSpPr>
            <p:nvPr/>
          </p:nvSpPr>
          <p:spPr bwMode="auto">
            <a:xfrm>
              <a:off x="3393" y="2251"/>
              <a:ext cx="61" cy="335"/>
            </a:xfrm>
            <a:custGeom>
              <a:avLst/>
              <a:gdLst>
                <a:gd name="T0" fmla="*/ 36 w 36"/>
                <a:gd name="T1" fmla="*/ 0 h 306"/>
                <a:gd name="T2" fmla="*/ 0 w 36"/>
                <a:gd name="T3" fmla="*/ 42 h 306"/>
                <a:gd name="T4" fmla="*/ 12 w 36"/>
                <a:gd name="T5" fmla="*/ 126 h 306"/>
                <a:gd name="T6" fmla="*/ 36 w 36"/>
                <a:gd name="T7" fmla="*/ 162 h 306"/>
                <a:gd name="T8" fmla="*/ 6 w 36"/>
                <a:gd name="T9" fmla="*/ 306 h 306"/>
              </a:gdLst>
              <a:ahLst/>
              <a:cxnLst>
                <a:cxn ang="0">
                  <a:pos x="T0" y="T1"/>
                </a:cxn>
                <a:cxn ang="0">
                  <a:pos x="T2" y="T3"/>
                </a:cxn>
                <a:cxn ang="0">
                  <a:pos x="T4" y="T5"/>
                </a:cxn>
                <a:cxn ang="0">
                  <a:pos x="T6" y="T7"/>
                </a:cxn>
                <a:cxn ang="0">
                  <a:pos x="T8" y="T9"/>
                </a:cxn>
              </a:cxnLst>
              <a:rect l="0" t="0" r="r" b="b"/>
              <a:pathLst>
                <a:path w="36" h="306">
                  <a:moveTo>
                    <a:pt x="36" y="0"/>
                  </a:moveTo>
                  <a:cubicBezTo>
                    <a:pt x="11" y="8"/>
                    <a:pt x="14" y="21"/>
                    <a:pt x="0" y="42"/>
                  </a:cubicBezTo>
                  <a:cubicBezTo>
                    <a:pt x="1" y="49"/>
                    <a:pt x="1" y="106"/>
                    <a:pt x="12" y="126"/>
                  </a:cubicBezTo>
                  <a:cubicBezTo>
                    <a:pt x="19" y="139"/>
                    <a:pt x="36" y="162"/>
                    <a:pt x="36" y="162"/>
                  </a:cubicBezTo>
                  <a:cubicBezTo>
                    <a:pt x="30" y="214"/>
                    <a:pt x="6" y="253"/>
                    <a:pt x="6" y="306"/>
                  </a:cubicBezTo>
                </a:path>
              </a:pathLst>
            </a:custGeom>
            <a:noFill/>
            <a:ln w="28575" cmpd="sng">
              <a:solidFill>
                <a:srgbClr val="88C6A0"/>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0" name="Freeform 32"/>
            <p:cNvSpPr>
              <a:spLocks/>
            </p:cNvSpPr>
            <p:nvPr/>
          </p:nvSpPr>
          <p:spPr bwMode="auto">
            <a:xfrm>
              <a:off x="4054" y="2221"/>
              <a:ext cx="60" cy="336"/>
            </a:xfrm>
            <a:custGeom>
              <a:avLst/>
              <a:gdLst>
                <a:gd name="T0" fmla="*/ 36 w 36"/>
                <a:gd name="T1" fmla="*/ 0 h 306"/>
                <a:gd name="T2" fmla="*/ 0 w 36"/>
                <a:gd name="T3" fmla="*/ 42 h 306"/>
                <a:gd name="T4" fmla="*/ 12 w 36"/>
                <a:gd name="T5" fmla="*/ 126 h 306"/>
                <a:gd name="T6" fmla="*/ 36 w 36"/>
                <a:gd name="T7" fmla="*/ 162 h 306"/>
                <a:gd name="T8" fmla="*/ 6 w 36"/>
                <a:gd name="T9" fmla="*/ 306 h 306"/>
              </a:gdLst>
              <a:ahLst/>
              <a:cxnLst>
                <a:cxn ang="0">
                  <a:pos x="T0" y="T1"/>
                </a:cxn>
                <a:cxn ang="0">
                  <a:pos x="T2" y="T3"/>
                </a:cxn>
                <a:cxn ang="0">
                  <a:pos x="T4" y="T5"/>
                </a:cxn>
                <a:cxn ang="0">
                  <a:pos x="T6" y="T7"/>
                </a:cxn>
                <a:cxn ang="0">
                  <a:pos x="T8" y="T9"/>
                </a:cxn>
              </a:cxnLst>
              <a:rect l="0" t="0" r="r" b="b"/>
              <a:pathLst>
                <a:path w="36" h="306">
                  <a:moveTo>
                    <a:pt x="36" y="0"/>
                  </a:moveTo>
                  <a:cubicBezTo>
                    <a:pt x="11" y="8"/>
                    <a:pt x="14" y="21"/>
                    <a:pt x="0" y="42"/>
                  </a:cubicBezTo>
                  <a:cubicBezTo>
                    <a:pt x="1" y="49"/>
                    <a:pt x="1" y="106"/>
                    <a:pt x="12" y="126"/>
                  </a:cubicBezTo>
                  <a:cubicBezTo>
                    <a:pt x="19" y="139"/>
                    <a:pt x="36" y="162"/>
                    <a:pt x="36" y="162"/>
                  </a:cubicBezTo>
                  <a:cubicBezTo>
                    <a:pt x="30" y="214"/>
                    <a:pt x="6" y="253"/>
                    <a:pt x="6" y="306"/>
                  </a:cubicBezTo>
                </a:path>
              </a:pathLst>
            </a:custGeom>
            <a:noFill/>
            <a:ln w="28575" cmpd="sng">
              <a:solidFill>
                <a:srgbClr val="88C6A0"/>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1" name="Freeform 33"/>
            <p:cNvSpPr>
              <a:spLocks/>
            </p:cNvSpPr>
            <p:nvPr/>
          </p:nvSpPr>
          <p:spPr bwMode="auto">
            <a:xfrm>
              <a:off x="3709" y="2102"/>
              <a:ext cx="60" cy="336"/>
            </a:xfrm>
            <a:custGeom>
              <a:avLst/>
              <a:gdLst>
                <a:gd name="T0" fmla="*/ 36 w 36"/>
                <a:gd name="T1" fmla="*/ 0 h 306"/>
                <a:gd name="T2" fmla="*/ 0 w 36"/>
                <a:gd name="T3" fmla="*/ 42 h 306"/>
                <a:gd name="T4" fmla="*/ 12 w 36"/>
                <a:gd name="T5" fmla="*/ 126 h 306"/>
                <a:gd name="T6" fmla="*/ 36 w 36"/>
                <a:gd name="T7" fmla="*/ 162 h 306"/>
                <a:gd name="T8" fmla="*/ 6 w 36"/>
                <a:gd name="T9" fmla="*/ 306 h 306"/>
              </a:gdLst>
              <a:ahLst/>
              <a:cxnLst>
                <a:cxn ang="0">
                  <a:pos x="T0" y="T1"/>
                </a:cxn>
                <a:cxn ang="0">
                  <a:pos x="T2" y="T3"/>
                </a:cxn>
                <a:cxn ang="0">
                  <a:pos x="T4" y="T5"/>
                </a:cxn>
                <a:cxn ang="0">
                  <a:pos x="T6" y="T7"/>
                </a:cxn>
                <a:cxn ang="0">
                  <a:pos x="T8" y="T9"/>
                </a:cxn>
              </a:cxnLst>
              <a:rect l="0" t="0" r="r" b="b"/>
              <a:pathLst>
                <a:path w="36" h="306">
                  <a:moveTo>
                    <a:pt x="36" y="0"/>
                  </a:moveTo>
                  <a:cubicBezTo>
                    <a:pt x="11" y="8"/>
                    <a:pt x="14" y="21"/>
                    <a:pt x="0" y="42"/>
                  </a:cubicBezTo>
                  <a:cubicBezTo>
                    <a:pt x="1" y="49"/>
                    <a:pt x="1" y="106"/>
                    <a:pt x="12" y="126"/>
                  </a:cubicBezTo>
                  <a:cubicBezTo>
                    <a:pt x="19" y="139"/>
                    <a:pt x="36" y="162"/>
                    <a:pt x="36" y="162"/>
                  </a:cubicBezTo>
                  <a:cubicBezTo>
                    <a:pt x="30" y="214"/>
                    <a:pt x="6" y="253"/>
                    <a:pt x="6" y="306"/>
                  </a:cubicBezTo>
                </a:path>
              </a:pathLst>
            </a:custGeom>
            <a:noFill/>
            <a:ln w="28575" cmpd="sng">
              <a:solidFill>
                <a:srgbClr val="88C6A0"/>
              </a:solidFill>
              <a:round/>
              <a:headEnd type="none" w="med" len="med"/>
              <a:tailEnd type="triangle" w="med" len="me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22" name="Group 34"/>
            <p:cNvGrpSpPr>
              <a:grpSpLocks/>
            </p:cNvGrpSpPr>
            <p:nvPr/>
          </p:nvGrpSpPr>
          <p:grpSpPr bwMode="auto">
            <a:xfrm>
              <a:off x="3615" y="2251"/>
              <a:ext cx="195" cy="355"/>
              <a:chOff x="2627" y="912"/>
              <a:chExt cx="326" cy="576"/>
            </a:xfrm>
          </p:grpSpPr>
          <p:grpSp>
            <p:nvGrpSpPr>
              <p:cNvPr id="42" name="Group 35"/>
              <p:cNvGrpSpPr>
                <a:grpSpLocks/>
              </p:cNvGrpSpPr>
              <p:nvPr/>
            </p:nvGrpSpPr>
            <p:grpSpPr bwMode="auto">
              <a:xfrm>
                <a:off x="2640" y="1152"/>
                <a:ext cx="313" cy="314"/>
                <a:chOff x="2112" y="3120"/>
                <a:chExt cx="313" cy="314"/>
              </a:xfrm>
            </p:grpSpPr>
            <p:sp>
              <p:nvSpPr>
                <p:cNvPr id="48" name="Oval 36"/>
                <p:cNvSpPr>
                  <a:spLocks noChangeArrowheads="1"/>
                </p:cNvSpPr>
                <p:nvPr/>
              </p:nvSpPr>
              <p:spPr bwMode="auto">
                <a:xfrm>
                  <a:off x="2160" y="3168"/>
                  <a:ext cx="96" cy="96"/>
                </a:xfrm>
                <a:prstGeom prst="ellipse">
                  <a:avLst/>
                </a:prstGeom>
                <a:noFill/>
                <a:ln w="28575">
                  <a:solidFill>
                    <a:srgbClr val="FF3300"/>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b="1">
                    <a:solidFill>
                      <a:srgbClr val="FF0000"/>
                    </a:solidFill>
                    <a:effectLst/>
                    <a:latin typeface="Arial" panose="020B0604020202020204" pitchFamily="34" charset="0"/>
                  </a:endParaRPr>
                </a:p>
              </p:txBody>
            </p:sp>
            <p:sp>
              <p:nvSpPr>
                <p:cNvPr id="49" name="Text Box 37"/>
                <p:cNvSpPr txBox="1">
                  <a:spLocks noChangeArrowheads="1"/>
                </p:cNvSpPr>
                <p:nvPr/>
              </p:nvSpPr>
              <p:spPr bwMode="auto">
                <a:xfrm>
                  <a:off x="2112" y="3120"/>
                  <a:ext cx="313" cy="314"/>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altLang="fr-FR" sz="1400" b="1">
                      <a:solidFill>
                        <a:srgbClr val="FF0000"/>
                      </a:solidFill>
                      <a:effectLst/>
                      <a:latin typeface="Arial" panose="020B0604020202020204" pitchFamily="34" charset="0"/>
                    </a:rPr>
                    <a:t>+</a:t>
                  </a:r>
                  <a:endParaRPr lang="fr-FR" altLang="fr-FR" sz="1200" b="1">
                    <a:solidFill>
                      <a:srgbClr val="000000"/>
                    </a:solidFill>
                    <a:effectLst/>
                    <a:latin typeface="Arial" panose="020B0604020202020204" pitchFamily="34" charset="0"/>
                  </a:endParaRPr>
                </a:p>
              </p:txBody>
            </p:sp>
          </p:grpSp>
          <p:grpSp>
            <p:nvGrpSpPr>
              <p:cNvPr id="43" name="Group 38"/>
              <p:cNvGrpSpPr>
                <a:grpSpLocks/>
              </p:cNvGrpSpPr>
              <p:nvPr/>
            </p:nvGrpSpPr>
            <p:grpSpPr bwMode="auto">
              <a:xfrm>
                <a:off x="2627" y="1055"/>
                <a:ext cx="264" cy="314"/>
                <a:chOff x="1619" y="2831"/>
                <a:chExt cx="264" cy="314"/>
              </a:xfrm>
            </p:grpSpPr>
            <p:sp>
              <p:nvSpPr>
                <p:cNvPr id="46" name="Oval 39"/>
                <p:cNvSpPr>
                  <a:spLocks noChangeArrowheads="1"/>
                </p:cNvSpPr>
                <p:nvPr/>
              </p:nvSpPr>
              <p:spPr bwMode="auto">
                <a:xfrm>
                  <a:off x="1680" y="2880"/>
                  <a:ext cx="96" cy="96"/>
                </a:xfrm>
                <a:prstGeom prst="ellipse">
                  <a:avLst/>
                </a:prstGeom>
                <a:noFill/>
                <a:ln w="28575">
                  <a:solidFill>
                    <a:srgbClr val="3333CC"/>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a:solidFill>
                      <a:srgbClr val="0000FF"/>
                    </a:solidFill>
                    <a:effectLst/>
                    <a:latin typeface="Arial" panose="020B0604020202020204" pitchFamily="34" charset="0"/>
                  </a:endParaRPr>
                </a:p>
              </p:txBody>
            </p:sp>
            <p:sp>
              <p:nvSpPr>
                <p:cNvPr id="47" name="Text Box 40"/>
                <p:cNvSpPr txBox="1">
                  <a:spLocks noChangeArrowheads="1"/>
                </p:cNvSpPr>
                <p:nvPr/>
              </p:nvSpPr>
              <p:spPr bwMode="auto">
                <a:xfrm>
                  <a:off x="1619" y="2831"/>
                  <a:ext cx="264" cy="314"/>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3333CC"/>
                      </a:solidFill>
                      <a:miter lim="800000"/>
                      <a:headEnd/>
                      <a:tailEnd/>
                    </a14:hiddenLine>
                  </a:ext>
                </a:extLst>
              </p:spPr>
              <p:txBody>
                <a:bodyPr wrap="none">
                  <a:spAutoFit/>
                </a:bodyPr>
                <a:lstStyle/>
                <a:p>
                  <a:pPr eaLnBrk="0" hangingPunct="0"/>
                  <a:r>
                    <a:rPr lang="fr-FR" altLang="fr-FR" sz="1400" b="1">
                      <a:solidFill>
                        <a:srgbClr val="0000FF"/>
                      </a:solidFill>
                      <a:effectLst/>
                      <a:latin typeface="Arial" panose="020B0604020202020204" pitchFamily="34" charset="0"/>
                    </a:rPr>
                    <a:t>-</a:t>
                  </a:r>
                  <a:endParaRPr lang="fr-FR" altLang="fr-FR" sz="1200">
                    <a:solidFill>
                      <a:srgbClr val="0000FF"/>
                    </a:solidFill>
                    <a:effectLst/>
                    <a:latin typeface="Arial" panose="020B0604020202020204" pitchFamily="34" charset="0"/>
                  </a:endParaRPr>
                </a:p>
              </p:txBody>
            </p:sp>
          </p:grpSp>
          <p:sp>
            <p:nvSpPr>
              <p:cNvPr id="44" name="Line 41"/>
              <p:cNvSpPr>
                <a:spLocks noChangeShapeType="1"/>
              </p:cNvSpPr>
              <p:nvPr/>
            </p:nvSpPr>
            <p:spPr bwMode="auto">
              <a:xfrm>
                <a:off x="2736" y="1344"/>
                <a:ext cx="0" cy="144"/>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5" name="Line 42"/>
              <p:cNvSpPr>
                <a:spLocks noChangeShapeType="1"/>
              </p:cNvSpPr>
              <p:nvPr/>
            </p:nvSpPr>
            <p:spPr bwMode="auto">
              <a:xfrm flipV="1">
                <a:off x="2736" y="912"/>
                <a:ext cx="0" cy="192"/>
              </a:xfrm>
              <a:prstGeom prst="line">
                <a:avLst/>
              </a:prstGeom>
              <a:noFill/>
              <a:ln w="19050">
                <a:solidFill>
                  <a:srgbClr val="3333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grpSp>
          <p:nvGrpSpPr>
            <p:cNvPr id="23" name="Group 43"/>
            <p:cNvGrpSpPr>
              <a:grpSpLocks/>
            </p:cNvGrpSpPr>
            <p:nvPr/>
          </p:nvGrpSpPr>
          <p:grpSpPr bwMode="auto">
            <a:xfrm>
              <a:off x="3988" y="2340"/>
              <a:ext cx="197" cy="354"/>
              <a:chOff x="2623" y="912"/>
              <a:chExt cx="330" cy="576"/>
            </a:xfrm>
          </p:grpSpPr>
          <p:grpSp>
            <p:nvGrpSpPr>
              <p:cNvPr id="34" name="Group 44"/>
              <p:cNvGrpSpPr>
                <a:grpSpLocks/>
              </p:cNvGrpSpPr>
              <p:nvPr/>
            </p:nvGrpSpPr>
            <p:grpSpPr bwMode="auto">
              <a:xfrm>
                <a:off x="2640" y="1152"/>
                <a:ext cx="313" cy="316"/>
                <a:chOff x="2112" y="3120"/>
                <a:chExt cx="313" cy="316"/>
              </a:xfrm>
            </p:grpSpPr>
            <p:sp>
              <p:nvSpPr>
                <p:cNvPr id="40" name="Oval 45"/>
                <p:cNvSpPr>
                  <a:spLocks noChangeArrowheads="1"/>
                </p:cNvSpPr>
                <p:nvPr/>
              </p:nvSpPr>
              <p:spPr bwMode="auto">
                <a:xfrm>
                  <a:off x="2160" y="3168"/>
                  <a:ext cx="96" cy="96"/>
                </a:xfrm>
                <a:prstGeom prst="ellipse">
                  <a:avLst/>
                </a:prstGeom>
                <a:noFill/>
                <a:ln w="28575">
                  <a:solidFill>
                    <a:srgbClr val="FF3300"/>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b="1">
                    <a:solidFill>
                      <a:srgbClr val="FF0000"/>
                    </a:solidFill>
                    <a:effectLst/>
                    <a:latin typeface="Arial" panose="020B0604020202020204" pitchFamily="34" charset="0"/>
                  </a:endParaRPr>
                </a:p>
              </p:txBody>
            </p:sp>
            <p:sp>
              <p:nvSpPr>
                <p:cNvPr id="41" name="Text Box 46"/>
                <p:cNvSpPr txBox="1">
                  <a:spLocks noChangeArrowheads="1"/>
                </p:cNvSpPr>
                <p:nvPr/>
              </p:nvSpPr>
              <p:spPr bwMode="auto">
                <a:xfrm>
                  <a:off x="2112" y="3120"/>
                  <a:ext cx="313" cy="316"/>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altLang="fr-FR" sz="1400" b="1">
                      <a:solidFill>
                        <a:srgbClr val="FF0000"/>
                      </a:solidFill>
                      <a:effectLst/>
                      <a:latin typeface="Arial" panose="020B0604020202020204" pitchFamily="34" charset="0"/>
                    </a:rPr>
                    <a:t>+</a:t>
                  </a:r>
                  <a:endParaRPr lang="fr-FR" altLang="fr-FR" sz="1200" b="1">
                    <a:solidFill>
                      <a:srgbClr val="000000"/>
                    </a:solidFill>
                    <a:effectLst/>
                    <a:latin typeface="Arial" panose="020B0604020202020204" pitchFamily="34" charset="0"/>
                  </a:endParaRPr>
                </a:p>
              </p:txBody>
            </p:sp>
          </p:grpSp>
          <p:grpSp>
            <p:nvGrpSpPr>
              <p:cNvPr id="35" name="Group 47"/>
              <p:cNvGrpSpPr>
                <a:grpSpLocks/>
              </p:cNvGrpSpPr>
              <p:nvPr/>
            </p:nvGrpSpPr>
            <p:grpSpPr bwMode="auto">
              <a:xfrm>
                <a:off x="2623" y="1053"/>
                <a:ext cx="265" cy="316"/>
                <a:chOff x="1615" y="2829"/>
                <a:chExt cx="265" cy="316"/>
              </a:xfrm>
            </p:grpSpPr>
            <p:sp>
              <p:nvSpPr>
                <p:cNvPr id="38" name="Oval 48"/>
                <p:cNvSpPr>
                  <a:spLocks noChangeArrowheads="1"/>
                </p:cNvSpPr>
                <p:nvPr/>
              </p:nvSpPr>
              <p:spPr bwMode="auto">
                <a:xfrm>
                  <a:off x="1680" y="2880"/>
                  <a:ext cx="96" cy="96"/>
                </a:xfrm>
                <a:prstGeom prst="ellipse">
                  <a:avLst/>
                </a:prstGeom>
                <a:noFill/>
                <a:ln w="28575">
                  <a:solidFill>
                    <a:srgbClr val="3333CC"/>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a:solidFill>
                      <a:srgbClr val="0000FF"/>
                    </a:solidFill>
                    <a:effectLst/>
                    <a:latin typeface="Arial" panose="020B0604020202020204" pitchFamily="34" charset="0"/>
                  </a:endParaRPr>
                </a:p>
              </p:txBody>
            </p:sp>
            <p:sp>
              <p:nvSpPr>
                <p:cNvPr id="39" name="Text Box 49"/>
                <p:cNvSpPr txBox="1">
                  <a:spLocks noChangeArrowheads="1"/>
                </p:cNvSpPr>
                <p:nvPr/>
              </p:nvSpPr>
              <p:spPr bwMode="auto">
                <a:xfrm>
                  <a:off x="1615" y="2829"/>
                  <a:ext cx="265" cy="316"/>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3333CC"/>
                      </a:solidFill>
                      <a:miter lim="800000"/>
                      <a:headEnd/>
                      <a:tailEnd/>
                    </a14:hiddenLine>
                  </a:ext>
                </a:extLst>
              </p:spPr>
              <p:txBody>
                <a:bodyPr wrap="none">
                  <a:spAutoFit/>
                </a:bodyPr>
                <a:lstStyle/>
                <a:p>
                  <a:pPr eaLnBrk="0" hangingPunct="0"/>
                  <a:r>
                    <a:rPr lang="fr-FR" altLang="fr-FR" sz="1400" b="1">
                      <a:solidFill>
                        <a:srgbClr val="0000FF"/>
                      </a:solidFill>
                      <a:effectLst/>
                      <a:latin typeface="Arial" panose="020B0604020202020204" pitchFamily="34" charset="0"/>
                    </a:rPr>
                    <a:t>-</a:t>
                  </a:r>
                  <a:endParaRPr lang="fr-FR" altLang="fr-FR" sz="1200">
                    <a:solidFill>
                      <a:srgbClr val="0000FF"/>
                    </a:solidFill>
                    <a:effectLst/>
                    <a:latin typeface="Arial" panose="020B0604020202020204" pitchFamily="34" charset="0"/>
                  </a:endParaRPr>
                </a:p>
              </p:txBody>
            </p:sp>
          </p:grpSp>
          <p:sp>
            <p:nvSpPr>
              <p:cNvPr id="36" name="Line 50"/>
              <p:cNvSpPr>
                <a:spLocks noChangeShapeType="1"/>
              </p:cNvSpPr>
              <p:nvPr/>
            </p:nvSpPr>
            <p:spPr bwMode="auto">
              <a:xfrm>
                <a:off x="2736" y="1344"/>
                <a:ext cx="0" cy="144"/>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7" name="Line 51"/>
              <p:cNvSpPr>
                <a:spLocks noChangeShapeType="1"/>
              </p:cNvSpPr>
              <p:nvPr/>
            </p:nvSpPr>
            <p:spPr bwMode="auto">
              <a:xfrm flipV="1">
                <a:off x="2736" y="912"/>
                <a:ext cx="0" cy="192"/>
              </a:xfrm>
              <a:prstGeom prst="line">
                <a:avLst/>
              </a:prstGeom>
              <a:noFill/>
              <a:ln w="19050">
                <a:solidFill>
                  <a:srgbClr val="3333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grpSp>
          <p:nvGrpSpPr>
            <p:cNvPr id="24" name="Group 52"/>
            <p:cNvGrpSpPr>
              <a:grpSpLocks/>
            </p:cNvGrpSpPr>
            <p:nvPr/>
          </p:nvGrpSpPr>
          <p:grpSpPr bwMode="auto">
            <a:xfrm>
              <a:off x="3356" y="2370"/>
              <a:ext cx="194" cy="356"/>
              <a:chOff x="2625" y="912"/>
              <a:chExt cx="324" cy="576"/>
            </a:xfrm>
          </p:grpSpPr>
          <p:grpSp>
            <p:nvGrpSpPr>
              <p:cNvPr id="26" name="Group 53"/>
              <p:cNvGrpSpPr>
                <a:grpSpLocks/>
              </p:cNvGrpSpPr>
              <p:nvPr/>
            </p:nvGrpSpPr>
            <p:grpSpPr bwMode="auto">
              <a:xfrm>
                <a:off x="2638" y="1151"/>
                <a:ext cx="311" cy="313"/>
                <a:chOff x="2110" y="3119"/>
                <a:chExt cx="311" cy="313"/>
              </a:xfrm>
            </p:grpSpPr>
            <p:sp>
              <p:nvSpPr>
                <p:cNvPr id="32" name="Oval 54"/>
                <p:cNvSpPr>
                  <a:spLocks noChangeArrowheads="1"/>
                </p:cNvSpPr>
                <p:nvPr/>
              </p:nvSpPr>
              <p:spPr bwMode="auto">
                <a:xfrm>
                  <a:off x="2160" y="3168"/>
                  <a:ext cx="96" cy="96"/>
                </a:xfrm>
                <a:prstGeom prst="ellipse">
                  <a:avLst/>
                </a:prstGeom>
                <a:noFill/>
                <a:ln w="28575">
                  <a:solidFill>
                    <a:srgbClr val="FF3300"/>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b="1">
                    <a:solidFill>
                      <a:srgbClr val="FF0000"/>
                    </a:solidFill>
                    <a:effectLst/>
                    <a:latin typeface="Arial" panose="020B0604020202020204" pitchFamily="34" charset="0"/>
                  </a:endParaRPr>
                </a:p>
              </p:txBody>
            </p:sp>
            <p:sp>
              <p:nvSpPr>
                <p:cNvPr id="33" name="Text Box 55"/>
                <p:cNvSpPr txBox="1">
                  <a:spLocks noChangeArrowheads="1"/>
                </p:cNvSpPr>
                <p:nvPr/>
              </p:nvSpPr>
              <p:spPr bwMode="auto">
                <a:xfrm>
                  <a:off x="2110" y="3119"/>
                  <a:ext cx="311" cy="313"/>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altLang="fr-FR" sz="1400" b="1">
                      <a:solidFill>
                        <a:srgbClr val="FF0000"/>
                      </a:solidFill>
                      <a:effectLst/>
                      <a:latin typeface="Arial" panose="020B0604020202020204" pitchFamily="34" charset="0"/>
                    </a:rPr>
                    <a:t>+</a:t>
                  </a:r>
                  <a:endParaRPr lang="fr-FR" altLang="fr-FR" sz="1200" b="1">
                    <a:solidFill>
                      <a:srgbClr val="000000"/>
                    </a:solidFill>
                    <a:effectLst/>
                    <a:latin typeface="Arial" panose="020B0604020202020204" pitchFamily="34" charset="0"/>
                  </a:endParaRPr>
                </a:p>
              </p:txBody>
            </p:sp>
          </p:grpSp>
          <p:grpSp>
            <p:nvGrpSpPr>
              <p:cNvPr id="27" name="Group 56"/>
              <p:cNvGrpSpPr>
                <a:grpSpLocks/>
              </p:cNvGrpSpPr>
              <p:nvPr/>
            </p:nvGrpSpPr>
            <p:grpSpPr bwMode="auto">
              <a:xfrm>
                <a:off x="2625" y="1056"/>
                <a:ext cx="262" cy="313"/>
                <a:chOff x="1617" y="2832"/>
                <a:chExt cx="262" cy="313"/>
              </a:xfrm>
            </p:grpSpPr>
            <p:sp>
              <p:nvSpPr>
                <p:cNvPr id="30" name="Oval 57"/>
                <p:cNvSpPr>
                  <a:spLocks noChangeArrowheads="1"/>
                </p:cNvSpPr>
                <p:nvPr/>
              </p:nvSpPr>
              <p:spPr bwMode="auto">
                <a:xfrm>
                  <a:off x="1680" y="2880"/>
                  <a:ext cx="96" cy="96"/>
                </a:xfrm>
                <a:prstGeom prst="ellipse">
                  <a:avLst/>
                </a:prstGeom>
                <a:noFill/>
                <a:ln w="28575">
                  <a:solidFill>
                    <a:srgbClr val="3333CC"/>
                  </a:solidFill>
                  <a:round/>
                  <a:headEnd/>
                  <a:tailEnd/>
                </a:ln>
                <a:extLst>
                  <a:ext uri="{909E8E84-426E-40DD-AFC4-6F175D3DCCD1}">
                    <a14:hiddenFill xmlns:a14="http://schemas.microsoft.com/office/drawing/2010/main">
                      <a:solidFill>
                        <a:srgbClr val="00CC99"/>
                      </a:solidFill>
                    </a14:hiddenFill>
                  </a:ext>
                </a:extLst>
              </p:spPr>
              <p:txBody>
                <a:bodyPr wrap="none" anchor="ctr"/>
                <a:lstStyle/>
                <a:p>
                  <a:pPr algn="ctr" eaLnBrk="0" hangingPunct="0"/>
                  <a:endParaRPr lang="fr-FR" altLang="fr-FR" sz="1200">
                    <a:solidFill>
                      <a:srgbClr val="0000FF"/>
                    </a:solidFill>
                    <a:effectLst/>
                    <a:latin typeface="Arial" panose="020B0604020202020204" pitchFamily="34" charset="0"/>
                  </a:endParaRPr>
                </a:p>
              </p:txBody>
            </p:sp>
            <p:sp>
              <p:nvSpPr>
                <p:cNvPr id="31" name="Text Box 58"/>
                <p:cNvSpPr txBox="1">
                  <a:spLocks noChangeArrowheads="1"/>
                </p:cNvSpPr>
                <p:nvPr/>
              </p:nvSpPr>
              <p:spPr bwMode="auto">
                <a:xfrm>
                  <a:off x="1617" y="2832"/>
                  <a:ext cx="262" cy="313"/>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3333CC"/>
                      </a:solidFill>
                      <a:miter lim="800000"/>
                      <a:headEnd/>
                      <a:tailEnd/>
                    </a14:hiddenLine>
                  </a:ext>
                </a:extLst>
              </p:spPr>
              <p:txBody>
                <a:bodyPr wrap="none">
                  <a:spAutoFit/>
                </a:bodyPr>
                <a:lstStyle/>
                <a:p>
                  <a:pPr eaLnBrk="0" hangingPunct="0"/>
                  <a:r>
                    <a:rPr lang="fr-FR" altLang="fr-FR" sz="1400" b="1">
                      <a:solidFill>
                        <a:srgbClr val="0000FF"/>
                      </a:solidFill>
                      <a:effectLst/>
                      <a:latin typeface="Arial" panose="020B0604020202020204" pitchFamily="34" charset="0"/>
                    </a:rPr>
                    <a:t>-</a:t>
                  </a:r>
                  <a:endParaRPr lang="fr-FR" altLang="fr-FR" sz="1200">
                    <a:solidFill>
                      <a:srgbClr val="0000FF"/>
                    </a:solidFill>
                    <a:effectLst/>
                    <a:latin typeface="Arial" panose="020B0604020202020204" pitchFamily="34" charset="0"/>
                  </a:endParaRPr>
                </a:p>
              </p:txBody>
            </p:sp>
          </p:grpSp>
          <p:sp>
            <p:nvSpPr>
              <p:cNvPr id="28" name="Line 59"/>
              <p:cNvSpPr>
                <a:spLocks noChangeShapeType="1"/>
              </p:cNvSpPr>
              <p:nvPr/>
            </p:nvSpPr>
            <p:spPr bwMode="auto">
              <a:xfrm>
                <a:off x="2736" y="1344"/>
                <a:ext cx="0" cy="144"/>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 name="Line 60"/>
              <p:cNvSpPr>
                <a:spLocks noChangeShapeType="1"/>
              </p:cNvSpPr>
              <p:nvPr/>
            </p:nvSpPr>
            <p:spPr bwMode="auto">
              <a:xfrm flipV="1">
                <a:off x="2736" y="912"/>
                <a:ext cx="0" cy="192"/>
              </a:xfrm>
              <a:prstGeom prst="line">
                <a:avLst/>
              </a:prstGeom>
              <a:noFill/>
              <a:ln w="19050">
                <a:solidFill>
                  <a:srgbClr val="3333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sp>
          <p:nvSpPr>
            <p:cNvPr id="25" name="Text Box 62"/>
            <p:cNvSpPr txBox="1">
              <a:spLocks noChangeArrowheads="1"/>
            </p:cNvSpPr>
            <p:nvPr/>
          </p:nvSpPr>
          <p:spPr bwMode="auto">
            <a:xfrm>
              <a:off x="2472" y="3566"/>
              <a:ext cx="2540" cy="194"/>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fr-FR" altLang="fr-FR" sz="1400" b="1">
                  <a:solidFill>
                    <a:srgbClr val="FFFF00"/>
                  </a:solidFill>
                  <a:effectLst>
                    <a:outerShdw blurRad="38100" dist="38100" dir="2700000" algn="tl">
                      <a:srgbClr val="000000"/>
                    </a:outerShdw>
                  </a:effectLst>
                  <a:latin typeface="Arial" panose="020B0604020202020204" pitchFamily="34" charset="0"/>
                </a:rPr>
                <a:t>Vue en coupe du capteur direct</a:t>
              </a:r>
            </a:p>
          </p:txBody>
        </p:sp>
      </p:grpSp>
    </p:spTree>
    <p:extLst>
      <p:ext uri="{BB962C8B-B14F-4D97-AF65-F5344CB8AC3E}">
        <p14:creationId xmlns:p14="http://schemas.microsoft.com/office/powerpoint/2010/main" val="11795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DQE – Efficacité Quantique de Détection	</a:t>
            </a:r>
          </a:p>
        </p:txBody>
      </p:sp>
      <p:sp>
        <p:nvSpPr>
          <p:cNvPr id="3" name="Espace réservé du contenu 2"/>
          <p:cNvSpPr>
            <a:spLocks noGrp="1"/>
          </p:cNvSpPr>
          <p:nvPr>
            <p:ph idx="1"/>
          </p:nvPr>
        </p:nvSpPr>
        <p:spPr/>
        <p:txBody>
          <a:bodyPr/>
          <a:lstStyle/>
          <a:p>
            <a:pPr algn="just"/>
            <a:r>
              <a:rPr lang="fr-FR" dirty="0"/>
              <a:t>Rapport entre « Signal/Bruit à l’entrée » et « Signal/Bruit en sortie »</a:t>
            </a:r>
          </a:p>
          <a:p>
            <a:pPr algn="just"/>
            <a:r>
              <a:rPr lang="fr-FR" dirty="0"/>
              <a:t>Paramètre caractérisant bien les détecteurs numériques car tient compte de :</a:t>
            </a:r>
          </a:p>
          <a:p>
            <a:pPr lvl="1" algn="just"/>
            <a:r>
              <a:rPr lang="fr-FR" dirty="0"/>
              <a:t>L’absorption RX</a:t>
            </a:r>
          </a:p>
          <a:p>
            <a:pPr lvl="1" algn="just"/>
            <a:r>
              <a:rPr lang="fr-FR" dirty="0"/>
              <a:t>La sensibilité (plus petite variation d’absorption RX détectable)</a:t>
            </a:r>
          </a:p>
          <a:p>
            <a:pPr lvl="1" algn="just"/>
            <a:r>
              <a:rPr lang="fr-FR" dirty="0"/>
              <a:t>Bruit</a:t>
            </a:r>
          </a:p>
          <a:p>
            <a:pPr lvl="1" algn="just"/>
            <a:r>
              <a:rPr lang="fr-FR" dirty="0"/>
              <a:t>La résolution</a:t>
            </a:r>
          </a:p>
          <a:p>
            <a:endParaRPr lang="fr-FR" dirty="0"/>
          </a:p>
        </p:txBody>
      </p:sp>
    </p:spTree>
    <p:extLst>
      <p:ext uri="{BB962C8B-B14F-4D97-AF65-F5344CB8AC3E}">
        <p14:creationId xmlns:p14="http://schemas.microsoft.com/office/powerpoint/2010/main" val="42773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SYSTEMES D’ACQUISITION - Comparatif</a:t>
            </a:r>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699643652"/>
              </p:ext>
            </p:extLst>
          </p:nvPr>
        </p:nvGraphicFramePr>
        <p:xfrm>
          <a:off x="333769" y="1772816"/>
          <a:ext cx="11377266" cy="4596070"/>
        </p:xfrm>
        <a:graphic>
          <a:graphicData uri="http://schemas.openxmlformats.org/drawingml/2006/table">
            <a:tbl>
              <a:tblPr firstRow="1" bandRow="1">
                <a:tableStyleId>{5C22544A-7EE6-4342-B048-85BDC9FD1C3A}</a:tableStyleId>
              </a:tblPr>
              <a:tblGrid>
                <a:gridCol w="1896211">
                  <a:extLst>
                    <a:ext uri="{9D8B030D-6E8A-4147-A177-3AD203B41FA5}">
                      <a16:colId xmlns:a16="http://schemas.microsoft.com/office/drawing/2014/main" val="20000"/>
                    </a:ext>
                  </a:extLst>
                </a:gridCol>
                <a:gridCol w="1896211">
                  <a:extLst>
                    <a:ext uri="{9D8B030D-6E8A-4147-A177-3AD203B41FA5}">
                      <a16:colId xmlns:a16="http://schemas.microsoft.com/office/drawing/2014/main" val="20001"/>
                    </a:ext>
                  </a:extLst>
                </a:gridCol>
                <a:gridCol w="1896211">
                  <a:extLst>
                    <a:ext uri="{9D8B030D-6E8A-4147-A177-3AD203B41FA5}">
                      <a16:colId xmlns:a16="http://schemas.microsoft.com/office/drawing/2014/main" val="20002"/>
                    </a:ext>
                  </a:extLst>
                </a:gridCol>
                <a:gridCol w="1896211">
                  <a:extLst>
                    <a:ext uri="{9D8B030D-6E8A-4147-A177-3AD203B41FA5}">
                      <a16:colId xmlns:a16="http://schemas.microsoft.com/office/drawing/2014/main" val="20003"/>
                    </a:ext>
                  </a:extLst>
                </a:gridCol>
                <a:gridCol w="1896211">
                  <a:extLst>
                    <a:ext uri="{9D8B030D-6E8A-4147-A177-3AD203B41FA5}">
                      <a16:colId xmlns:a16="http://schemas.microsoft.com/office/drawing/2014/main" val="20004"/>
                    </a:ext>
                  </a:extLst>
                </a:gridCol>
                <a:gridCol w="1896211">
                  <a:extLst>
                    <a:ext uri="{9D8B030D-6E8A-4147-A177-3AD203B41FA5}">
                      <a16:colId xmlns:a16="http://schemas.microsoft.com/office/drawing/2014/main" val="20005"/>
                    </a:ext>
                  </a:extLst>
                </a:gridCol>
              </a:tblGrid>
              <a:tr h="469235">
                <a:tc>
                  <a:txBody>
                    <a:bodyPr/>
                    <a:lstStyle/>
                    <a:p>
                      <a:endParaRPr lang="fr-FR" dirty="0"/>
                    </a:p>
                  </a:txBody>
                  <a:tcPr/>
                </a:tc>
                <a:tc>
                  <a:txBody>
                    <a:bodyPr/>
                    <a:lstStyle/>
                    <a:p>
                      <a:r>
                        <a:rPr lang="fr-FR" dirty="0"/>
                        <a:t>Couple</a:t>
                      </a:r>
                      <a:endParaRPr lang="fr-FR" baseline="0" dirty="0"/>
                    </a:p>
                    <a:p>
                      <a:r>
                        <a:rPr lang="fr-FR" baseline="0" dirty="0"/>
                        <a:t>Ecran/Films</a:t>
                      </a:r>
                      <a:endParaRPr lang="fr-FR" dirty="0"/>
                    </a:p>
                  </a:txBody>
                  <a:tcPr/>
                </a:tc>
                <a:tc>
                  <a:txBody>
                    <a:bodyPr/>
                    <a:lstStyle/>
                    <a:p>
                      <a:r>
                        <a:rPr lang="fr-FR" dirty="0"/>
                        <a:t>Amplificateur de Luminance</a:t>
                      </a:r>
                    </a:p>
                  </a:txBody>
                  <a:tcPr/>
                </a:tc>
                <a:tc>
                  <a:txBody>
                    <a:bodyPr/>
                    <a:lstStyle/>
                    <a:p>
                      <a:r>
                        <a:rPr lang="fr-FR" dirty="0"/>
                        <a:t>ERLM</a:t>
                      </a:r>
                    </a:p>
                  </a:txBody>
                  <a:tcPr/>
                </a:tc>
                <a:tc>
                  <a:txBody>
                    <a:bodyPr/>
                    <a:lstStyle/>
                    <a:p>
                      <a:r>
                        <a:rPr lang="fr-FR" dirty="0"/>
                        <a:t>Capteur plan à conversion direct</a:t>
                      </a:r>
                    </a:p>
                  </a:txBody>
                  <a:tcPr/>
                </a:tc>
                <a:tc>
                  <a:txBody>
                    <a:bodyPr/>
                    <a:lstStyle/>
                    <a:p>
                      <a:r>
                        <a:rPr lang="fr-FR" dirty="0"/>
                        <a:t>Capteur plan à conversion indirect</a:t>
                      </a:r>
                    </a:p>
                  </a:txBody>
                  <a:tcPr/>
                </a:tc>
                <a:extLst>
                  <a:ext uri="{0D108BD9-81ED-4DB2-BD59-A6C34878D82A}">
                    <a16:rowId xmlns:a16="http://schemas.microsoft.com/office/drawing/2014/main" val="10000"/>
                  </a:ext>
                </a:extLst>
              </a:tr>
              <a:tr h="469235">
                <a:tc>
                  <a:txBody>
                    <a:bodyPr/>
                    <a:lstStyle/>
                    <a:p>
                      <a:r>
                        <a:rPr lang="fr-FR" dirty="0"/>
                        <a:t>Analogique / Numérique</a:t>
                      </a:r>
                    </a:p>
                  </a:txBody>
                  <a:tcPr/>
                </a:tc>
                <a:tc>
                  <a:txBody>
                    <a:bodyPr/>
                    <a:lstStyle/>
                    <a:p>
                      <a:r>
                        <a:rPr lang="fr-FR" dirty="0"/>
                        <a:t>Analogique</a:t>
                      </a:r>
                    </a:p>
                  </a:txBody>
                  <a:tcPr/>
                </a:tc>
                <a:tc>
                  <a:txBody>
                    <a:bodyPr/>
                    <a:lstStyle/>
                    <a:p>
                      <a:r>
                        <a:rPr lang="fr-FR" dirty="0"/>
                        <a:t>Analogique ou Numérique</a:t>
                      </a:r>
                    </a:p>
                  </a:txBody>
                  <a:tcPr/>
                </a:tc>
                <a:tc>
                  <a:txBody>
                    <a:bodyPr/>
                    <a:lstStyle/>
                    <a:p>
                      <a:r>
                        <a:rPr lang="fr-FR" dirty="0"/>
                        <a:t>Numérique</a:t>
                      </a:r>
                    </a:p>
                  </a:txBody>
                  <a:tcPr/>
                </a:tc>
                <a:tc>
                  <a:txBody>
                    <a:bodyPr/>
                    <a:lstStyle/>
                    <a:p>
                      <a:r>
                        <a:rPr lang="fr-FR" dirty="0"/>
                        <a:t>Numérique</a:t>
                      </a:r>
                    </a:p>
                  </a:txBody>
                  <a:tcPr/>
                </a:tc>
                <a:tc>
                  <a:txBody>
                    <a:bodyPr/>
                    <a:lstStyle/>
                    <a:p>
                      <a:r>
                        <a:rPr lang="fr-FR" dirty="0"/>
                        <a:t>Numérique</a:t>
                      </a:r>
                    </a:p>
                  </a:txBody>
                  <a:tcPr/>
                </a:tc>
                <a:extLst>
                  <a:ext uri="{0D108BD9-81ED-4DB2-BD59-A6C34878D82A}">
                    <a16:rowId xmlns:a16="http://schemas.microsoft.com/office/drawing/2014/main" val="10001"/>
                  </a:ext>
                </a:extLst>
              </a:tr>
              <a:tr h="469235">
                <a:tc>
                  <a:txBody>
                    <a:bodyPr/>
                    <a:lstStyle/>
                    <a:p>
                      <a:r>
                        <a:rPr lang="fr-FR" dirty="0"/>
                        <a:t>Formats</a:t>
                      </a:r>
                      <a:r>
                        <a:rPr lang="fr-FR" baseline="0" dirty="0"/>
                        <a:t> / Champs Courants</a:t>
                      </a:r>
                      <a:endParaRPr lang="fr-FR" dirty="0"/>
                    </a:p>
                  </a:txBody>
                  <a:tcPr/>
                </a:tc>
                <a:tc>
                  <a:txBody>
                    <a:bodyPr/>
                    <a:lstStyle/>
                    <a:p>
                      <a:r>
                        <a:rPr lang="fr-FR" dirty="0"/>
                        <a:t>18x24 ; 24x30</a:t>
                      </a:r>
                    </a:p>
                    <a:p>
                      <a:r>
                        <a:rPr lang="fr-FR" dirty="0"/>
                        <a:t>36x43 ; 30x120</a:t>
                      </a:r>
                    </a:p>
                  </a:txBody>
                  <a:tcPr/>
                </a:tc>
                <a:tc>
                  <a:txBody>
                    <a:bodyPr/>
                    <a:lstStyle/>
                    <a:p>
                      <a:r>
                        <a:rPr lang="fr-FR" dirty="0"/>
                        <a:t>10 à 12 cm</a:t>
                      </a:r>
                    </a:p>
                    <a:p>
                      <a:r>
                        <a:rPr lang="fr-FR" dirty="0"/>
                        <a:t>20 à 34 cm</a:t>
                      </a:r>
                    </a:p>
                    <a:p>
                      <a:r>
                        <a:rPr lang="fr-FR" dirty="0"/>
                        <a:t>30 à 36 cm</a:t>
                      </a:r>
                    </a:p>
                  </a:txBody>
                  <a:tcPr/>
                </a:tc>
                <a:tc>
                  <a:txBody>
                    <a:bodyPr/>
                    <a:lstStyle/>
                    <a:p>
                      <a:r>
                        <a:rPr lang="fr-FR" dirty="0"/>
                        <a:t>18x24 ; 24x30</a:t>
                      </a:r>
                    </a:p>
                    <a:p>
                      <a:r>
                        <a:rPr lang="fr-FR" dirty="0"/>
                        <a:t>36x43</a:t>
                      </a:r>
                    </a:p>
                  </a:txBody>
                  <a:tcPr/>
                </a:tc>
                <a:tc>
                  <a:txBody>
                    <a:bodyPr/>
                    <a:lstStyle/>
                    <a:p>
                      <a:r>
                        <a:rPr lang="fr-FR" dirty="0"/>
                        <a:t>20x20 ; 23x29</a:t>
                      </a:r>
                    </a:p>
                    <a:p>
                      <a:r>
                        <a:rPr lang="fr-FR" dirty="0"/>
                        <a:t>40x40</a:t>
                      </a:r>
                    </a:p>
                  </a:txBody>
                  <a:tcPr/>
                </a:tc>
                <a:tc>
                  <a:txBody>
                    <a:bodyPr/>
                    <a:lstStyle/>
                    <a:p>
                      <a:r>
                        <a:rPr lang="fr-FR" dirty="0"/>
                        <a:t>18x24 ; 23x23</a:t>
                      </a:r>
                    </a:p>
                    <a:p>
                      <a:r>
                        <a:rPr lang="fr-FR" dirty="0"/>
                        <a:t>35x35</a:t>
                      </a:r>
                      <a:r>
                        <a:rPr lang="fr-FR" baseline="0" dirty="0"/>
                        <a:t> ; 35x43</a:t>
                      </a:r>
                      <a:endParaRPr lang="fr-FR" dirty="0"/>
                    </a:p>
                  </a:txBody>
                  <a:tcPr/>
                </a:tc>
                <a:extLst>
                  <a:ext uri="{0D108BD9-81ED-4DB2-BD59-A6C34878D82A}">
                    <a16:rowId xmlns:a16="http://schemas.microsoft.com/office/drawing/2014/main" val="10002"/>
                  </a:ext>
                </a:extLst>
              </a:tr>
              <a:tr h="469235">
                <a:tc>
                  <a:txBody>
                    <a:bodyPr/>
                    <a:lstStyle/>
                    <a:p>
                      <a:r>
                        <a:rPr lang="fr-FR" dirty="0"/>
                        <a:t>Résolution Spatiale</a:t>
                      </a:r>
                    </a:p>
                  </a:txBody>
                  <a:tcPr/>
                </a:tc>
                <a:tc>
                  <a:txBody>
                    <a:bodyPr/>
                    <a:lstStyle/>
                    <a:p>
                      <a:r>
                        <a:rPr lang="fr-FR" dirty="0"/>
                        <a:t>4 à 10 </a:t>
                      </a:r>
                      <a:r>
                        <a:rPr lang="fr-FR" dirty="0" err="1"/>
                        <a:t>pl</a:t>
                      </a:r>
                      <a:r>
                        <a:rPr lang="fr-FR" dirty="0"/>
                        <a:t>/mm (bicouche)</a:t>
                      </a:r>
                    </a:p>
                    <a:p>
                      <a:r>
                        <a:rPr lang="fr-FR" dirty="0"/>
                        <a:t>10</a:t>
                      </a:r>
                      <a:r>
                        <a:rPr lang="fr-FR" baseline="0" dirty="0"/>
                        <a:t> à 20 </a:t>
                      </a:r>
                      <a:r>
                        <a:rPr lang="fr-FR" baseline="0" dirty="0" err="1"/>
                        <a:t>pl</a:t>
                      </a:r>
                      <a:r>
                        <a:rPr lang="fr-FR" baseline="0" dirty="0"/>
                        <a:t>/mm (monocouche)</a:t>
                      </a:r>
                      <a:endParaRPr lang="fr-FR" dirty="0"/>
                    </a:p>
                  </a:txBody>
                  <a:tcPr/>
                </a:tc>
                <a:tc>
                  <a:txBody>
                    <a:bodyPr/>
                    <a:lstStyle/>
                    <a:p>
                      <a:r>
                        <a:rPr lang="fr-FR" dirty="0"/>
                        <a:t>1</a:t>
                      </a:r>
                      <a:r>
                        <a:rPr lang="fr-FR" baseline="0" dirty="0"/>
                        <a:t> à 3 </a:t>
                      </a:r>
                      <a:r>
                        <a:rPr lang="fr-FR" baseline="0" dirty="0" err="1"/>
                        <a:t>pl</a:t>
                      </a:r>
                      <a:r>
                        <a:rPr lang="fr-FR" baseline="0" dirty="0"/>
                        <a:t>/mm</a:t>
                      </a:r>
                      <a:endParaRPr lang="fr-FR" dirty="0"/>
                    </a:p>
                  </a:txBody>
                  <a:tcPr/>
                </a:tc>
                <a:tc>
                  <a:txBody>
                    <a:bodyPr/>
                    <a:lstStyle/>
                    <a:p>
                      <a:r>
                        <a:rPr lang="fr-FR" dirty="0"/>
                        <a:t>3 à 10 </a:t>
                      </a:r>
                      <a:r>
                        <a:rPr lang="fr-FR" dirty="0" err="1"/>
                        <a:t>pl</a:t>
                      </a:r>
                      <a:r>
                        <a:rPr lang="fr-FR" dirty="0"/>
                        <a:t>/mm</a:t>
                      </a:r>
                    </a:p>
                  </a:txBody>
                  <a:tcPr/>
                </a:tc>
                <a:tc>
                  <a:txBody>
                    <a:bodyPr/>
                    <a:lstStyle/>
                    <a:p>
                      <a:r>
                        <a:rPr lang="fr-FR" dirty="0"/>
                        <a:t>2,5 à 5 </a:t>
                      </a:r>
                      <a:r>
                        <a:rPr lang="fr-FR" dirty="0" err="1"/>
                        <a:t>pl</a:t>
                      </a:r>
                      <a:r>
                        <a:rPr lang="fr-FR" dirty="0"/>
                        <a:t>/mm</a:t>
                      </a:r>
                    </a:p>
                  </a:txBody>
                  <a:tcPr/>
                </a:tc>
                <a:tc>
                  <a:txBody>
                    <a:bodyPr/>
                    <a:lstStyle/>
                    <a:p>
                      <a:r>
                        <a:rPr lang="fr-FR" dirty="0"/>
                        <a:t>3,5 à 10</a:t>
                      </a:r>
                      <a:r>
                        <a:rPr lang="fr-FR" baseline="0" dirty="0"/>
                        <a:t> </a:t>
                      </a:r>
                      <a:r>
                        <a:rPr lang="fr-FR" baseline="0" dirty="0" err="1"/>
                        <a:t>pl</a:t>
                      </a:r>
                      <a:r>
                        <a:rPr lang="fr-FR" baseline="0" dirty="0"/>
                        <a:t>/mm</a:t>
                      </a:r>
                      <a:endParaRPr lang="fr-FR" dirty="0"/>
                    </a:p>
                  </a:txBody>
                  <a:tcPr/>
                </a:tc>
                <a:extLst>
                  <a:ext uri="{0D108BD9-81ED-4DB2-BD59-A6C34878D82A}">
                    <a16:rowId xmlns:a16="http://schemas.microsoft.com/office/drawing/2014/main" val="10003"/>
                  </a:ext>
                </a:extLst>
              </a:tr>
              <a:tr h="469235">
                <a:tc>
                  <a:txBody>
                    <a:bodyPr/>
                    <a:lstStyle/>
                    <a:p>
                      <a:r>
                        <a:rPr lang="fr-FR" dirty="0"/>
                        <a:t>DQE</a:t>
                      </a:r>
                    </a:p>
                  </a:txBody>
                  <a:tcPr/>
                </a:tc>
                <a:tc>
                  <a:txBody>
                    <a:bodyPr/>
                    <a:lstStyle/>
                    <a:p>
                      <a:r>
                        <a:rPr lang="fr-FR" dirty="0"/>
                        <a:t>20 à 30 %</a:t>
                      </a:r>
                    </a:p>
                  </a:txBody>
                  <a:tcPr/>
                </a:tc>
                <a:tc>
                  <a:txBody>
                    <a:bodyPr/>
                    <a:lstStyle/>
                    <a:p>
                      <a:r>
                        <a:rPr lang="fr-FR" dirty="0"/>
                        <a:t>65</a:t>
                      </a:r>
                      <a:r>
                        <a:rPr lang="fr-FR" baseline="0" dirty="0"/>
                        <a:t> %</a:t>
                      </a:r>
                      <a:endParaRPr lang="fr-FR" dirty="0"/>
                    </a:p>
                  </a:txBody>
                  <a:tcPr/>
                </a:tc>
                <a:tc>
                  <a:txBody>
                    <a:bodyPr/>
                    <a:lstStyle/>
                    <a:p>
                      <a:r>
                        <a:rPr lang="fr-FR" dirty="0"/>
                        <a:t>20 à 35 %</a:t>
                      </a:r>
                    </a:p>
                  </a:txBody>
                  <a:tcPr/>
                </a:tc>
                <a:tc>
                  <a:txBody>
                    <a:bodyPr/>
                    <a:lstStyle/>
                    <a:p>
                      <a:r>
                        <a:rPr lang="fr-FR" dirty="0"/>
                        <a:t>45 à 55 %</a:t>
                      </a:r>
                    </a:p>
                  </a:txBody>
                  <a:tcPr/>
                </a:tc>
                <a:tc>
                  <a:txBody>
                    <a:bodyPr/>
                    <a:lstStyle/>
                    <a:p>
                      <a:r>
                        <a:rPr lang="fr-FR" dirty="0"/>
                        <a:t>30 à</a:t>
                      </a:r>
                      <a:r>
                        <a:rPr lang="fr-FR" baseline="0" dirty="0"/>
                        <a:t> 40 %</a:t>
                      </a:r>
                      <a:endParaRPr lang="fr-FR" dirty="0"/>
                    </a:p>
                  </a:txBody>
                  <a:tcPr/>
                </a:tc>
                <a:extLst>
                  <a:ext uri="{0D108BD9-81ED-4DB2-BD59-A6C34878D82A}">
                    <a16:rowId xmlns:a16="http://schemas.microsoft.com/office/drawing/2014/main" val="10004"/>
                  </a:ext>
                </a:extLst>
              </a:tr>
              <a:tr h="469235">
                <a:tc>
                  <a:txBody>
                    <a:bodyPr/>
                    <a:lstStyle/>
                    <a:p>
                      <a:r>
                        <a:rPr lang="fr-FR" dirty="0"/>
                        <a:t>Dynamique</a:t>
                      </a:r>
                    </a:p>
                  </a:txBody>
                  <a:tcPr/>
                </a:tc>
                <a:tc>
                  <a:txBody>
                    <a:bodyPr/>
                    <a:lstStyle/>
                    <a:p>
                      <a:r>
                        <a:rPr lang="fr-FR" dirty="0"/>
                        <a:t>100</a:t>
                      </a:r>
                    </a:p>
                  </a:txBody>
                  <a:tcPr/>
                </a:tc>
                <a:tc>
                  <a:txBody>
                    <a:bodyPr/>
                    <a:lstStyle/>
                    <a:p>
                      <a:endParaRPr lang="fr-FR" dirty="0"/>
                    </a:p>
                  </a:txBody>
                  <a:tcPr/>
                </a:tc>
                <a:tc>
                  <a:txBody>
                    <a:bodyPr/>
                    <a:lstStyle/>
                    <a:p>
                      <a:r>
                        <a:rPr lang="fr-FR" dirty="0"/>
                        <a:t>10 000</a:t>
                      </a:r>
                    </a:p>
                  </a:txBody>
                  <a:tcPr/>
                </a:tc>
                <a:tc>
                  <a:txBody>
                    <a:bodyPr/>
                    <a:lstStyle/>
                    <a:p>
                      <a:r>
                        <a:rPr lang="fr-FR" dirty="0"/>
                        <a:t>10 000</a:t>
                      </a:r>
                    </a:p>
                  </a:txBody>
                  <a:tcPr/>
                </a:tc>
                <a:tc>
                  <a:txBody>
                    <a:bodyPr/>
                    <a:lstStyle/>
                    <a:p>
                      <a:r>
                        <a:rPr lang="fr-FR" dirty="0"/>
                        <a:t>10 000</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8670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SYSTEMES D’ACQUISITION - Comparatif</a:t>
            </a:r>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893292430"/>
              </p:ext>
            </p:extLst>
          </p:nvPr>
        </p:nvGraphicFramePr>
        <p:xfrm>
          <a:off x="333769" y="1772816"/>
          <a:ext cx="11377266" cy="4949795"/>
        </p:xfrm>
        <a:graphic>
          <a:graphicData uri="http://schemas.openxmlformats.org/drawingml/2006/table">
            <a:tbl>
              <a:tblPr firstRow="1" bandRow="1">
                <a:tableStyleId>{5C22544A-7EE6-4342-B048-85BDC9FD1C3A}</a:tableStyleId>
              </a:tblPr>
              <a:tblGrid>
                <a:gridCol w="1896211">
                  <a:extLst>
                    <a:ext uri="{9D8B030D-6E8A-4147-A177-3AD203B41FA5}">
                      <a16:colId xmlns:a16="http://schemas.microsoft.com/office/drawing/2014/main" val="20000"/>
                    </a:ext>
                  </a:extLst>
                </a:gridCol>
                <a:gridCol w="1896211">
                  <a:extLst>
                    <a:ext uri="{9D8B030D-6E8A-4147-A177-3AD203B41FA5}">
                      <a16:colId xmlns:a16="http://schemas.microsoft.com/office/drawing/2014/main" val="20001"/>
                    </a:ext>
                  </a:extLst>
                </a:gridCol>
                <a:gridCol w="1896211">
                  <a:extLst>
                    <a:ext uri="{9D8B030D-6E8A-4147-A177-3AD203B41FA5}">
                      <a16:colId xmlns:a16="http://schemas.microsoft.com/office/drawing/2014/main" val="20002"/>
                    </a:ext>
                  </a:extLst>
                </a:gridCol>
                <a:gridCol w="1896211">
                  <a:extLst>
                    <a:ext uri="{9D8B030D-6E8A-4147-A177-3AD203B41FA5}">
                      <a16:colId xmlns:a16="http://schemas.microsoft.com/office/drawing/2014/main" val="20003"/>
                    </a:ext>
                  </a:extLst>
                </a:gridCol>
                <a:gridCol w="1896211">
                  <a:extLst>
                    <a:ext uri="{9D8B030D-6E8A-4147-A177-3AD203B41FA5}">
                      <a16:colId xmlns:a16="http://schemas.microsoft.com/office/drawing/2014/main" val="20004"/>
                    </a:ext>
                  </a:extLst>
                </a:gridCol>
                <a:gridCol w="1896211">
                  <a:extLst>
                    <a:ext uri="{9D8B030D-6E8A-4147-A177-3AD203B41FA5}">
                      <a16:colId xmlns:a16="http://schemas.microsoft.com/office/drawing/2014/main" val="20005"/>
                    </a:ext>
                  </a:extLst>
                </a:gridCol>
              </a:tblGrid>
              <a:tr h="469235">
                <a:tc>
                  <a:txBody>
                    <a:bodyPr/>
                    <a:lstStyle/>
                    <a:p>
                      <a:endParaRPr lang="fr-FR" dirty="0"/>
                    </a:p>
                  </a:txBody>
                  <a:tcPr/>
                </a:tc>
                <a:tc>
                  <a:txBody>
                    <a:bodyPr/>
                    <a:lstStyle/>
                    <a:p>
                      <a:r>
                        <a:rPr lang="fr-FR" dirty="0"/>
                        <a:t>Couple</a:t>
                      </a:r>
                      <a:endParaRPr lang="fr-FR" baseline="0" dirty="0"/>
                    </a:p>
                    <a:p>
                      <a:r>
                        <a:rPr lang="fr-FR" baseline="0" dirty="0"/>
                        <a:t>Ecran-Films</a:t>
                      </a:r>
                      <a:endParaRPr lang="fr-FR" dirty="0"/>
                    </a:p>
                  </a:txBody>
                  <a:tcPr/>
                </a:tc>
                <a:tc>
                  <a:txBody>
                    <a:bodyPr/>
                    <a:lstStyle/>
                    <a:p>
                      <a:r>
                        <a:rPr lang="fr-FR" dirty="0"/>
                        <a:t>Amplificateur de Luminance</a:t>
                      </a:r>
                    </a:p>
                  </a:txBody>
                  <a:tcPr/>
                </a:tc>
                <a:tc>
                  <a:txBody>
                    <a:bodyPr/>
                    <a:lstStyle/>
                    <a:p>
                      <a:r>
                        <a:rPr lang="fr-FR" dirty="0"/>
                        <a:t>ERLM</a:t>
                      </a:r>
                    </a:p>
                  </a:txBody>
                  <a:tcPr/>
                </a:tc>
                <a:tc>
                  <a:txBody>
                    <a:bodyPr/>
                    <a:lstStyle/>
                    <a:p>
                      <a:r>
                        <a:rPr lang="fr-FR" dirty="0"/>
                        <a:t>Capteur plan à conversion direct</a:t>
                      </a:r>
                    </a:p>
                  </a:txBody>
                  <a:tcPr/>
                </a:tc>
                <a:tc>
                  <a:txBody>
                    <a:bodyPr/>
                    <a:lstStyle/>
                    <a:p>
                      <a:r>
                        <a:rPr lang="fr-FR" dirty="0"/>
                        <a:t>Capteur plan à conversion indirect</a:t>
                      </a:r>
                    </a:p>
                  </a:txBody>
                  <a:tcPr/>
                </a:tc>
                <a:extLst>
                  <a:ext uri="{0D108BD9-81ED-4DB2-BD59-A6C34878D82A}">
                    <a16:rowId xmlns:a16="http://schemas.microsoft.com/office/drawing/2014/main" val="10000"/>
                  </a:ext>
                </a:extLst>
              </a:tr>
              <a:tr h="469235">
                <a:tc>
                  <a:txBody>
                    <a:bodyPr/>
                    <a:lstStyle/>
                    <a:p>
                      <a:r>
                        <a:rPr lang="fr-FR" dirty="0"/>
                        <a:t>Sensibilité</a:t>
                      </a:r>
                    </a:p>
                  </a:txBody>
                  <a:tcPr/>
                </a:tc>
                <a:tc>
                  <a:txBody>
                    <a:bodyPr/>
                    <a:lstStyle/>
                    <a:p>
                      <a:r>
                        <a:rPr lang="fr-FR" dirty="0"/>
                        <a:t>-</a:t>
                      </a:r>
                    </a:p>
                  </a:txBody>
                  <a:tcPr/>
                </a:tc>
                <a:tc>
                  <a:txBody>
                    <a:bodyPr/>
                    <a:lstStyle/>
                    <a:p>
                      <a:r>
                        <a:rPr lang="fr-FR" dirty="0"/>
                        <a:t>+</a:t>
                      </a:r>
                    </a:p>
                  </a:txBody>
                  <a:tcPr/>
                </a:tc>
                <a:tc>
                  <a:txBody>
                    <a:bodyPr/>
                    <a:lstStyle/>
                    <a:p>
                      <a:r>
                        <a:rPr lang="fr-FR" dirty="0"/>
                        <a:t>-</a:t>
                      </a: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1"/>
                  </a:ext>
                </a:extLst>
              </a:tr>
              <a:tr h="469235">
                <a:tc>
                  <a:txBody>
                    <a:bodyPr/>
                    <a:lstStyle/>
                    <a:p>
                      <a:r>
                        <a:rPr lang="fr-FR" dirty="0"/>
                        <a:t>Statique</a:t>
                      </a:r>
                      <a:r>
                        <a:rPr lang="fr-FR" baseline="0" dirty="0"/>
                        <a:t> / Dynamique</a:t>
                      </a:r>
                      <a:endParaRPr lang="fr-FR" dirty="0"/>
                    </a:p>
                  </a:txBody>
                  <a:tcPr/>
                </a:tc>
                <a:tc>
                  <a:txBody>
                    <a:bodyPr/>
                    <a:lstStyle/>
                    <a:p>
                      <a:r>
                        <a:rPr lang="fr-FR" dirty="0"/>
                        <a:t>Statique</a:t>
                      </a:r>
                    </a:p>
                  </a:txBody>
                  <a:tcPr/>
                </a:tc>
                <a:tc>
                  <a:txBody>
                    <a:bodyPr/>
                    <a:lstStyle/>
                    <a:p>
                      <a:r>
                        <a:rPr lang="fr-FR" dirty="0"/>
                        <a:t>Statique et Dynamique (25</a:t>
                      </a:r>
                      <a:r>
                        <a:rPr lang="fr-FR" baseline="0" dirty="0"/>
                        <a:t> i/s)</a:t>
                      </a:r>
                      <a:endParaRPr lang="fr-FR" dirty="0"/>
                    </a:p>
                  </a:txBody>
                  <a:tcPr/>
                </a:tc>
                <a:tc>
                  <a:txBody>
                    <a:bodyPr/>
                    <a:lstStyle/>
                    <a:p>
                      <a:r>
                        <a:rPr lang="fr-FR" dirty="0"/>
                        <a:t>Statique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Statique et Dynamique (15 à 30</a:t>
                      </a:r>
                      <a:r>
                        <a:rPr lang="fr-FR" baseline="0" dirty="0"/>
                        <a:t> i/s)</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Statique et Dynamique (15 à 60</a:t>
                      </a:r>
                      <a:r>
                        <a:rPr lang="fr-FR" baseline="0" dirty="0"/>
                        <a:t> i/s)</a:t>
                      </a:r>
                      <a:endParaRPr lang="fr-FR" dirty="0"/>
                    </a:p>
                  </a:txBody>
                  <a:tcPr/>
                </a:tc>
                <a:extLst>
                  <a:ext uri="{0D108BD9-81ED-4DB2-BD59-A6C34878D82A}">
                    <a16:rowId xmlns:a16="http://schemas.microsoft.com/office/drawing/2014/main" val="10002"/>
                  </a:ext>
                </a:extLst>
              </a:tr>
              <a:tr h="469235">
                <a:tc>
                  <a:txBody>
                    <a:bodyPr/>
                    <a:lstStyle/>
                    <a:p>
                      <a:r>
                        <a:rPr lang="fr-FR" dirty="0"/>
                        <a:t>Applications</a:t>
                      </a:r>
                    </a:p>
                  </a:txBody>
                  <a:tcPr/>
                </a:tc>
                <a:tc>
                  <a:txBody>
                    <a:bodyPr/>
                    <a:lstStyle/>
                    <a:p>
                      <a:pPr marL="0" indent="0">
                        <a:buFontTx/>
                        <a:buNone/>
                      </a:pPr>
                      <a:r>
                        <a:rPr lang="fr-FR" dirty="0"/>
                        <a:t>- Radiologie conventionnelle</a:t>
                      </a:r>
                    </a:p>
                    <a:p>
                      <a:pPr marL="0" indent="0">
                        <a:buFontTx/>
                        <a:buNone/>
                      </a:pPr>
                      <a:r>
                        <a:rPr lang="fr-FR" dirty="0"/>
                        <a:t>- Mammographie</a:t>
                      </a:r>
                    </a:p>
                  </a:txBody>
                  <a:tcPr/>
                </a:tc>
                <a:tc>
                  <a:txBody>
                    <a:bodyPr/>
                    <a:lstStyle/>
                    <a:p>
                      <a:r>
                        <a:rPr lang="fr-FR" dirty="0"/>
                        <a:t>- Radiologie</a:t>
                      </a:r>
                      <a:r>
                        <a:rPr lang="fr-FR" baseline="0" dirty="0"/>
                        <a:t> digestive</a:t>
                      </a:r>
                    </a:p>
                    <a:p>
                      <a:r>
                        <a:rPr lang="fr-FR" baseline="0" dirty="0"/>
                        <a:t>- Radiologie vasculaire</a:t>
                      </a:r>
                      <a:endParaRPr lang="fr-FR" dirty="0"/>
                    </a:p>
                  </a:txBody>
                  <a:tcPr/>
                </a:tc>
                <a:tc>
                  <a:txBody>
                    <a:bodyPr/>
                    <a:lstStyle/>
                    <a:p>
                      <a:pPr marL="0" indent="0">
                        <a:buFontTx/>
                        <a:buNone/>
                      </a:pPr>
                      <a:r>
                        <a:rPr lang="fr-FR" dirty="0"/>
                        <a:t>- Radiologie conventionnelle</a:t>
                      </a:r>
                    </a:p>
                    <a:p>
                      <a:pPr marL="0" indent="0">
                        <a:buFontTx/>
                        <a:buNone/>
                      </a:pPr>
                      <a:r>
                        <a:rPr lang="fr-FR" dirty="0"/>
                        <a:t>- Mammographie</a:t>
                      </a:r>
                    </a:p>
                    <a:p>
                      <a:endParaRPr lang="fr-FR" dirty="0"/>
                    </a:p>
                  </a:txBody>
                  <a:tcPr/>
                </a:tc>
                <a:tc>
                  <a:txBody>
                    <a:bodyPr/>
                    <a:lstStyle/>
                    <a:p>
                      <a:r>
                        <a:rPr lang="fr-FR" dirty="0"/>
                        <a:t>Toutes</a:t>
                      </a:r>
                      <a:r>
                        <a:rPr lang="fr-FR" baseline="0" dirty="0"/>
                        <a:t> modalités (fonction du format)</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Toutes</a:t>
                      </a:r>
                      <a:r>
                        <a:rPr lang="fr-FR" baseline="0" dirty="0"/>
                        <a:t> modalités (fonction du format)</a:t>
                      </a:r>
                      <a:endParaRPr lang="fr-FR" dirty="0"/>
                    </a:p>
                    <a:p>
                      <a:endParaRPr lang="fr-FR" dirty="0"/>
                    </a:p>
                  </a:txBody>
                  <a:tcPr/>
                </a:tc>
                <a:extLst>
                  <a:ext uri="{0D108BD9-81ED-4DB2-BD59-A6C34878D82A}">
                    <a16:rowId xmlns:a16="http://schemas.microsoft.com/office/drawing/2014/main" val="10003"/>
                  </a:ext>
                </a:extLst>
              </a:tr>
              <a:tr h="469235">
                <a:tc>
                  <a:txBody>
                    <a:bodyPr/>
                    <a:lstStyle/>
                    <a:p>
                      <a:r>
                        <a:rPr lang="fr-FR" dirty="0"/>
                        <a:t>Evolution Future</a:t>
                      </a:r>
                    </a:p>
                  </a:txBody>
                  <a:tcPr/>
                </a:tc>
                <a:tc>
                  <a:txBody>
                    <a:bodyPr/>
                    <a:lstStyle/>
                    <a:p>
                      <a:r>
                        <a:rPr lang="fr-FR" dirty="0"/>
                        <a:t>Disparition au profit</a:t>
                      </a:r>
                      <a:r>
                        <a:rPr lang="fr-FR" baseline="0" dirty="0"/>
                        <a:t> des ERLM puis des capteurs plans</a:t>
                      </a:r>
                      <a:endParaRPr lang="fr-FR" dirty="0"/>
                    </a:p>
                  </a:txBody>
                  <a:tcPr/>
                </a:tc>
                <a:tc>
                  <a:txBody>
                    <a:bodyPr/>
                    <a:lstStyle/>
                    <a:p>
                      <a:r>
                        <a:rPr lang="fr-FR" dirty="0"/>
                        <a:t>Disparition</a:t>
                      </a:r>
                      <a:r>
                        <a:rPr lang="fr-FR" baseline="0" dirty="0"/>
                        <a:t> au profit des capteurs plans</a:t>
                      </a:r>
                      <a:endParaRPr lang="fr-FR" dirty="0"/>
                    </a:p>
                  </a:txBody>
                  <a:tcPr/>
                </a:tc>
                <a:tc>
                  <a:txBody>
                    <a:bodyPr/>
                    <a:lstStyle/>
                    <a:p>
                      <a:r>
                        <a:rPr lang="fr-FR" dirty="0"/>
                        <a:t>Disparitions au profit</a:t>
                      </a:r>
                      <a:r>
                        <a:rPr lang="fr-FR" baseline="0" dirty="0"/>
                        <a:t> des capteurs plans</a:t>
                      </a:r>
                      <a:endParaRPr lang="fr-FR" dirty="0"/>
                    </a:p>
                  </a:txBody>
                  <a:tcPr/>
                </a:tc>
                <a:tc gridSpan="2">
                  <a:txBody>
                    <a:bodyPr/>
                    <a:lstStyle/>
                    <a:p>
                      <a:r>
                        <a:rPr lang="fr-FR" dirty="0"/>
                        <a:t>Remplacera</a:t>
                      </a:r>
                      <a:r>
                        <a:rPr lang="fr-FR" baseline="0" dirty="0"/>
                        <a:t> tous les autres types de détection. Apparition probable en TDM (scanner). Développement de systèmes portables pour les radios « au lit »</a:t>
                      </a:r>
                      <a:endParaRPr lang="fr-FR" dirty="0"/>
                    </a:p>
                  </a:txBody>
                  <a:tcPr/>
                </a:tc>
                <a:tc hMerge="1">
                  <a:txBody>
                    <a:bodyPr/>
                    <a:lstStyle/>
                    <a:p>
                      <a:endParaRPr lang="fr-FR"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620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Imagerie médicale numérique</a:t>
            </a:r>
          </a:p>
        </p:txBody>
      </p:sp>
    </p:spTree>
    <p:extLst>
      <p:ext uri="{BB962C8B-B14F-4D97-AF65-F5344CB8AC3E}">
        <p14:creationId xmlns:p14="http://schemas.microsoft.com/office/powerpoint/2010/main" val="253342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sp>
        <p:nvSpPr>
          <p:cNvPr id="3" name="Espace réservé du contenu 2"/>
          <p:cNvSpPr>
            <a:spLocks noGrp="1"/>
          </p:cNvSpPr>
          <p:nvPr>
            <p:ph idx="1"/>
          </p:nvPr>
        </p:nvSpPr>
        <p:spPr>
          <a:xfrm>
            <a:off x="1522413" y="1904999"/>
            <a:ext cx="7943851" cy="4114801"/>
          </a:xfrm>
        </p:spPr>
        <p:txBody>
          <a:bodyPr>
            <a:normAutofit lnSpcReduction="10000"/>
          </a:bodyPr>
          <a:lstStyle/>
          <a:p>
            <a:pPr algn="just"/>
            <a:r>
              <a:rPr lang="fr-FR" dirty="0"/>
              <a:t>1895 – Wilhelm RÖNTGEN reproduit l’expérience de CROOKES à de nombreuses reprises en modifiant des paramètres et finit par rendre luminescent un écran de baryum. Il en déduit l’apparition d’un rayonnement invisible, mais pénétrant d’autant plus que la quantité de matière est fine, mais également fonction de la matière traversée</a:t>
            </a:r>
          </a:p>
          <a:p>
            <a:pPr algn="just"/>
            <a:r>
              <a:rPr lang="fr-FR" dirty="0"/>
              <a:t>Ne sachant pas comment appeler ce rayonnement inconnu il l’appellera « X » d’où le nom des rayons X qui le compose</a:t>
            </a:r>
          </a:p>
          <a:p>
            <a:pPr algn="just"/>
            <a:r>
              <a:rPr lang="fr-FR" dirty="0"/>
              <a:t>1</a:t>
            </a:r>
            <a:r>
              <a:rPr lang="fr-FR" baseline="30000" dirty="0"/>
              <a:t>ère</a:t>
            </a:r>
            <a:r>
              <a:rPr lang="fr-FR" dirty="0"/>
              <a:t> radiographie réalisée, celle de la main de sa femme, nécessitant 20 minutes de temps de pose</a:t>
            </a:r>
          </a:p>
          <a:p>
            <a:pPr algn="just"/>
            <a:r>
              <a:rPr lang="fr-FR" dirty="0"/>
              <a:t>Il obtient le prix Nobel en 1901</a:t>
            </a:r>
          </a:p>
        </p:txBody>
      </p:sp>
      <p:pic>
        <p:nvPicPr>
          <p:cNvPr id="4098" name="Picture 2" descr="Premier cliché radiographique (Röntgen,18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6264" y="2243136"/>
            <a:ext cx="2400300" cy="343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732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QUANTITIFATION</a:t>
            </a:r>
          </a:p>
        </p:txBody>
      </p:sp>
      <p:pic>
        <p:nvPicPr>
          <p:cNvPr id="6" name="Image 5"/>
          <p:cNvPicPr>
            <a:picLocks noChangeAspect="1"/>
          </p:cNvPicPr>
          <p:nvPr/>
        </p:nvPicPr>
        <p:blipFill>
          <a:blip r:embed="rId2"/>
          <a:stretch>
            <a:fillRect/>
          </a:stretch>
        </p:blipFill>
        <p:spPr>
          <a:xfrm>
            <a:off x="0" y="2298603"/>
            <a:ext cx="3592880" cy="3600000"/>
          </a:xfrm>
          <a:prstGeom prst="rect">
            <a:avLst/>
          </a:prstGeom>
        </p:spPr>
      </p:pic>
      <p:sp>
        <p:nvSpPr>
          <p:cNvPr id="7" name="ZoneTexte 6"/>
          <p:cNvSpPr txBox="1"/>
          <p:nvPr/>
        </p:nvSpPr>
        <p:spPr>
          <a:xfrm>
            <a:off x="441902" y="5922649"/>
            <a:ext cx="2709075" cy="341632"/>
          </a:xfrm>
          <a:prstGeom prst="rect">
            <a:avLst/>
          </a:prstGeom>
          <a:noFill/>
        </p:spPr>
        <p:txBody>
          <a:bodyPr wrap="none" rtlCol="0">
            <a:spAutoFit/>
          </a:bodyPr>
          <a:lstStyle/>
          <a:p>
            <a:pPr>
              <a:lnSpc>
                <a:spcPct val="90000"/>
              </a:lnSpc>
            </a:pPr>
            <a:r>
              <a:rPr lang="fr-FR" dirty="0"/>
              <a:t>8 bits – 256 niveaux de gris</a:t>
            </a:r>
          </a:p>
        </p:txBody>
      </p:sp>
      <p:pic>
        <p:nvPicPr>
          <p:cNvPr id="8" name="Image 7"/>
          <p:cNvPicPr>
            <a:picLocks noChangeAspect="1"/>
          </p:cNvPicPr>
          <p:nvPr/>
        </p:nvPicPr>
        <p:blipFill>
          <a:blip r:embed="rId3"/>
          <a:stretch>
            <a:fillRect/>
          </a:stretch>
        </p:blipFill>
        <p:spPr>
          <a:xfrm>
            <a:off x="4276169" y="2298603"/>
            <a:ext cx="3600000" cy="3600000"/>
          </a:xfrm>
          <a:prstGeom prst="rect">
            <a:avLst/>
          </a:prstGeom>
        </p:spPr>
      </p:pic>
      <p:sp>
        <p:nvSpPr>
          <p:cNvPr id="9" name="ZoneTexte 8"/>
          <p:cNvSpPr txBox="1"/>
          <p:nvPr/>
        </p:nvSpPr>
        <p:spPr>
          <a:xfrm>
            <a:off x="4732692" y="5922649"/>
            <a:ext cx="2686954" cy="341632"/>
          </a:xfrm>
          <a:prstGeom prst="rect">
            <a:avLst/>
          </a:prstGeom>
          <a:noFill/>
        </p:spPr>
        <p:txBody>
          <a:bodyPr wrap="none" rtlCol="0">
            <a:spAutoFit/>
          </a:bodyPr>
          <a:lstStyle/>
          <a:p>
            <a:pPr>
              <a:lnSpc>
                <a:spcPct val="90000"/>
              </a:lnSpc>
            </a:pPr>
            <a:r>
              <a:rPr lang="fr-FR" dirty="0"/>
              <a:t>7 bits – 128 niveaux de gris</a:t>
            </a:r>
          </a:p>
        </p:txBody>
      </p:sp>
      <p:sp>
        <p:nvSpPr>
          <p:cNvPr id="10" name="ZoneTexte 9"/>
          <p:cNvSpPr txBox="1"/>
          <p:nvPr/>
        </p:nvSpPr>
        <p:spPr>
          <a:xfrm>
            <a:off x="8920024" y="5926837"/>
            <a:ext cx="2608406" cy="341632"/>
          </a:xfrm>
          <a:prstGeom prst="rect">
            <a:avLst/>
          </a:prstGeom>
          <a:noFill/>
        </p:spPr>
        <p:txBody>
          <a:bodyPr wrap="none" rtlCol="0">
            <a:spAutoFit/>
          </a:bodyPr>
          <a:lstStyle/>
          <a:p>
            <a:pPr>
              <a:lnSpc>
                <a:spcPct val="90000"/>
              </a:lnSpc>
            </a:pPr>
            <a:r>
              <a:rPr lang="fr-FR" dirty="0"/>
              <a:t>6 bits – 64 niveaux de gris</a:t>
            </a:r>
          </a:p>
        </p:txBody>
      </p:sp>
      <p:pic>
        <p:nvPicPr>
          <p:cNvPr id="11" name="Image 10"/>
          <p:cNvPicPr>
            <a:picLocks noChangeAspect="1"/>
          </p:cNvPicPr>
          <p:nvPr/>
        </p:nvPicPr>
        <p:blipFill>
          <a:blip r:embed="rId4"/>
          <a:stretch>
            <a:fillRect/>
          </a:stretch>
        </p:blipFill>
        <p:spPr>
          <a:xfrm>
            <a:off x="8588825" y="2298603"/>
            <a:ext cx="3600000" cy="3600000"/>
          </a:xfrm>
          <a:prstGeom prst="rect">
            <a:avLst/>
          </a:prstGeom>
        </p:spPr>
      </p:pic>
    </p:spTree>
    <p:extLst>
      <p:ext uri="{BB962C8B-B14F-4D97-AF65-F5344CB8AC3E}">
        <p14:creationId xmlns:p14="http://schemas.microsoft.com/office/powerpoint/2010/main" val="351622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QUANTITIFATION</a:t>
            </a:r>
          </a:p>
        </p:txBody>
      </p:sp>
      <p:sp>
        <p:nvSpPr>
          <p:cNvPr id="9" name="ZoneTexte 8"/>
          <p:cNvSpPr txBox="1"/>
          <p:nvPr/>
        </p:nvSpPr>
        <p:spPr>
          <a:xfrm>
            <a:off x="519301" y="5895680"/>
            <a:ext cx="2579552" cy="341632"/>
          </a:xfrm>
          <a:prstGeom prst="rect">
            <a:avLst/>
          </a:prstGeom>
          <a:noFill/>
        </p:spPr>
        <p:txBody>
          <a:bodyPr wrap="none" rtlCol="0">
            <a:spAutoFit/>
          </a:bodyPr>
          <a:lstStyle/>
          <a:p>
            <a:pPr>
              <a:lnSpc>
                <a:spcPct val="90000"/>
              </a:lnSpc>
            </a:pPr>
            <a:r>
              <a:rPr lang="fr-FR" dirty="0"/>
              <a:t>5 bits – 32 niveaux de gris</a:t>
            </a:r>
          </a:p>
        </p:txBody>
      </p:sp>
      <p:pic>
        <p:nvPicPr>
          <p:cNvPr id="5" name="Image 4"/>
          <p:cNvPicPr>
            <a:picLocks noChangeAspect="1"/>
          </p:cNvPicPr>
          <p:nvPr/>
        </p:nvPicPr>
        <p:blipFill>
          <a:blip r:embed="rId2"/>
          <a:stretch>
            <a:fillRect/>
          </a:stretch>
        </p:blipFill>
        <p:spPr>
          <a:xfrm>
            <a:off x="9077" y="2276872"/>
            <a:ext cx="3600000" cy="3600000"/>
          </a:xfrm>
          <a:prstGeom prst="rect">
            <a:avLst/>
          </a:prstGeom>
        </p:spPr>
      </p:pic>
      <p:sp>
        <p:nvSpPr>
          <p:cNvPr id="10" name="ZoneTexte 9"/>
          <p:cNvSpPr txBox="1"/>
          <p:nvPr/>
        </p:nvSpPr>
        <p:spPr>
          <a:xfrm>
            <a:off x="4788803" y="5858714"/>
            <a:ext cx="2590774" cy="341632"/>
          </a:xfrm>
          <a:prstGeom prst="rect">
            <a:avLst/>
          </a:prstGeom>
          <a:noFill/>
        </p:spPr>
        <p:txBody>
          <a:bodyPr wrap="none" rtlCol="0">
            <a:spAutoFit/>
          </a:bodyPr>
          <a:lstStyle/>
          <a:p>
            <a:pPr>
              <a:lnSpc>
                <a:spcPct val="90000"/>
              </a:lnSpc>
            </a:pPr>
            <a:r>
              <a:rPr lang="fr-FR" dirty="0"/>
              <a:t>4 bits – 16 niveaux de gris</a:t>
            </a:r>
          </a:p>
        </p:txBody>
      </p:sp>
      <p:pic>
        <p:nvPicPr>
          <p:cNvPr id="11" name="Image 10"/>
          <p:cNvPicPr>
            <a:picLocks noChangeAspect="1"/>
          </p:cNvPicPr>
          <p:nvPr/>
        </p:nvPicPr>
        <p:blipFill>
          <a:blip r:embed="rId3"/>
          <a:stretch>
            <a:fillRect/>
          </a:stretch>
        </p:blipFill>
        <p:spPr>
          <a:xfrm>
            <a:off x="4278579" y="2276872"/>
            <a:ext cx="3607114" cy="3600000"/>
          </a:xfrm>
          <a:prstGeom prst="rect">
            <a:avLst/>
          </a:prstGeom>
        </p:spPr>
      </p:pic>
      <p:sp>
        <p:nvSpPr>
          <p:cNvPr id="12" name="ZoneTexte 11"/>
          <p:cNvSpPr txBox="1"/>
          <p:nvPr/>
        </p:nvSpPr>
        <p:spPr>
          <a:xfrm>
            <a:off x="9120722" y="5896976"/>
            <a:ext cx="2468946" cy="341632"/>
          </a:xfrm>
          <a:prstGeom prst="rect">
            <a:avLst/>
          </a:prstGeom>
          <a:noFill/>
        </p:spPr>
        <p:txBody>
          <a:bodyPr wrap="none" rtlCol="0">
            <a:spAutoFit/>
          </a:bodyPr>
          <a:lstStyle/>
          <a:p>
            <a:pPr>
              <a:lnSpc>
                <a:spcPct val="90000"/>
              </a:lnSpc>
            </a:pPr>
            <a:r>
              <a:rPr lang="fr-FR" dirty="0"/>
              <a:t>3 bits – 8 niveaux de gris</a:t>
            </a:r>
          </a:p>
        </p:txBody>
      </p:sp>
      <p:pic>
        <p:nvPicPr>
          <p:cNvPr id="13" name="Image 12"/>
          <p:cNvPicPr>
            <a:picLocks noChangeAspect="1"/>
          </p:cNvPicPr>
          <p:nvPr/>
        </p:nvPicPr>
        <p:blipFill>
          <a:blip r:embed="rId4"/>
          <a:stretch>
            <a:fillRect/>
          </a:stretch>
        </p:blipFill>
        <p:spPr>
          <a:xfrm>
            <a:off x="8555195" y="2276872"/>
            <a:ext cx="3600000" cy="3600000"/>
          </a:xfrm>
          <a:prstGeom prst="rect">
            <a:avLst/>
          </a:prstGeom>
        </p:spPr>
      </p:pic>
    </p:spTree>
    <p:extLst>
      <p:ext uri="{BB962C8B-B14F-4D97-AF65-F5344CB8AC3E}">
        <p14:creationId xmlns:p14="http://schemas.microsoft.com/office/powerpoint/2010/main" val="336304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QUANTITIFATION</a:t>
            </a:r>
          </a:p>
        </p:txBody>
      </p:sp>
      <p:sp>
        <p:nvSpPr>
          <p:cNvPr id="10" name="ZoneTexte 9"/>
          <p:cNvSpPr txBox="1"/>
          <p:nvPr/>
        </p:nvSpPr>
        <p:spPr>
          <a:xfrm>
            <a:off x="577999" y="5926874"/>
            <a:ext cx="2436886" cy="341632"/>
          </a:xfrm>
          <a:prstGeom prst="rect">
            <a:avLst/>
          </a:prstGeom>
          <a:noFill/>
        </p:spPr>
        <p:txBody>
          <a:bodyPr wrap="none" rtlCol="0">
            <a:spAutoFit/>
          </a:bodyPr>
          <a:lstStyle/>
          <a:p>
            <a:pPr>
              <a:lnSpc>
                <a:spcPct val="90000"/>
              </a:lnSpc>
            </a:pPr>
            <a:r>
              <a:rPr lang="fr-FR" dirty="0"/>
              <a:t>2 bits –4 niveaux de gris</a:t>
            </a:r>
          </a:p>
        </p:txBody>
      </p:sp>
      <p:sp>
        <p:nvSpPr>
          <p:cNvPr id="11" name="ZoneTexte 10"/>
          <p:cNvSpPr txBox="1"/>
          <p:nvPr/>
        </p:nvSpPr>
        <p:spPr>
          <a:xfrm>
            <a:off x="4180586" y="5926874"/>
            <a:ext cx="3827651" cy="341632"/>
          </a:xfrm>
          <a:prstGeom prst="rect">
            <a:avLst/>
          </a:prstGeom>
          <a:noFill/>
        </p:spPr>
        <p:txBody>
          <a:bodyPr wrap="none" rtlCol="0">
            <a:spAutoFit/>
          </a:bodyPr>
          <a:lstStyle/>
          <a:p>
            <a:pPr>
              <a:lnSpc>
                <a:spcPct val="90000"/>
              </a:lnSpc>
            </a:pPr>
            <a:r>
              <a:rPr lang="fr-FR" dirty="0"/>
              <a:t>1 bits – 2 niveaux de gris (noir et blanc)</a:t>
            </a:r>
          </a:p>
        </p:txBody>
      </p:sp>
      <p:pic>
        <p:nvPicPr>
          <p:cNvPr id="12" name="Image 11"/>
          <p:cNvPicPr>
            <a:picLocks noChangeAspect="1"/>
          </p:cNvPicPr>
          <p:nvPr/>
        </p:nvPicPr>
        <p:blipFill>
          <a:blip r:embed="rId2"/>
          <a:stretch>
            <a:fillRect/>
          </a:stretch>
        </p:blipFill>
        <p:spPr>
          <a:xfrm>
            <a:off x="0" y="2326874"/>
            <a:ext cx="3592885" cy="3600000"/>
          </a:xfrm>
          <a:prstGeom prst="rect">
            <a:avLst/>
          </a:prstGeom>
        </p:spPr>
      </p:pic>
      <p:pic>
        <p:nvPicPr>
          <p:cNvPr id="13" name="Image 12"/>
          <p:cNvPicPr>
            <a:picLocks noChangeAspect="1"/>
          </p:cNvPicPr>
          <p:nvPr/>
        </p:nvPicPr>
        <p:blipFill>
          <a:blip r:embed="rId3"/>
          <a:stretch>
            <a:fillRect/>
          </a:stretch>
        </p:blipFill>
        <p:spPr>
          <a:xfrm>
            <a:off x="4294412" y="2326874"/>
            <a:ext cx="3600000" cy="3600000"/>
          </a:xfrm>
          <a:prstGeom prst="rect">
            <a:avLst/>
          </a:prstGeom>
        </p:spPr>
      </p:pic>
    </p:spTree>
    <p:extLst>
      <p:ext uri="{BB962C8B-B14F-4D97-AF65-F5344CB8AC3E}">
        <p14:creationId xmlns:p14="http://schemas.microsoft.com/office/powerpoint/2010/main" val="320758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QUANTIFICATION</a:t>
            </a:r>
          </a:p>
        </p:txBody>
      </p:sp>
      <p:sp>
        <p:nvSpPr>
          <p:cNvPr id="3" name="Espace réservé du contenu 2"/>
          <p:cNvSpPr>
            <a:spLocks noGrp="1"/>
          </p:cNvSpPr>
          <p:nvPr>
            <p:ph idx="1"/>
          </p:nvPr>
        </p:nvSpPr>
        <p:spPr/>
        <p:txBody>
          <a:bodyPr>
            <a:normAutofit/>
          </a:bodyPr>
          <a:lstStyle/>
          <a:p>
            <a:pPr algn="just"/>
            <a:r>
              <a:rPr lang="fr-FR" dirty="0"/>
              <a:t>L’œil humain emmétrope est capable de discerner 2 niveaux de gris différents et consécutifs sur une palette d’environ 80 niveaux allant du noir au blanc</a:t>
            </a:r>
          </a:p>
          <a:p>
            <a:pPr algn="just"/>
            <a:r>
              <a:rPr lang="fr-FR" dirty="0"/>
              <a:t>Cette différentiation baisse fortement quand nous sommes en présence d’une image : nous ne verrions qu’environ 30 niveaux de gris</a:t>
            </a:r>
          </a:p>
          <a:p>
            <a:pPr algn="just"/>
            <a:r>
              <a:rPr lang="fr-FR" dirty="0"/>
              <a:t>En radiologie numérique les images acquises sont encodées en 12 bits (4096 niveaux de gris) voir en 16 bits (65536 niveaux de gris)</a:t>
            </a:r>
          </a:p>
          <a:p>
            <a:pPr algn="just"/>
            <a:r>
              <a:rPr lang="fr-FR" dirty="0"/>
              <a:t>POURQUOI ?</a:t>
            </a:r>
          </a:p>
        </p:txBody>
      </p:sp>
    </p:spTree>
    <p:extLst>
      <p:ext uri="{BB962C8B-B14F-4D97-AF65-F5344CB8AC3E}">
        <p14:creationId xmlns:p14="http://schemas.microsoft.com/office/powerpoint/2010/main" val="390339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ECHELLE DE HOUNSFIELD (UH)</a:t>
            </a:r>
          </a:p>
        </p:txBody>
      </p:sp>
      <p:sp>
        <p:nvSpPr>
          <p:cNvPr id="3" name="Espace réservé du contenu 2"/>
          <p:cNvSpPr>
            <a:spLocks noGrp="1"/>
          </p:cNvSpPr>
          <p:nvPr>
            <p:ph idx="1"/>
          </p:nvPr>
        </p:nvSpPr>
        <p:spPr>
          <a:xfrm>
            <a:off x="1522413" y="1904999"/>
            <a:ext cx="9134391" cy="4114801"/>
          </a:xfrm>
        </p:spPr>
        <p:txBody>
          <a:bodyPr>
            <a:normAutofit/>
          </a:bodyPr>
          <a:lstStyle/>
          <a:p>
            <a:pPr algn="just"/>
            <a:r>
              <a:rPr lang="fr-FR" dirty="0"/>
              <a:t>Echelle quantitative décrivant la radio-densité</a:t>
            </a:r>
          </a:p>
          <a:p>
            <a:pPr algn="just"/>
            <a:r>
              <a:rPr lang="fr-FR" dirty="0"/>
              <a:t>Transformation linéaire de la mesure du coefficient d’absorption original, dans laquelle la densité de l’eau distillée dans les CNTP, est définie à zéro UH. Quant à celle de l’air, elle est définie à -1000UH</a:t>
            </a:r>
          </a:p>
          <a:p>
            <a:pPr algn="just"/>
            <a:r>
              <a:rPr lang="fr-FR" dirty="0"/>
              <a:t>UH = 1000 . (µ</a:t>
            </a:r>
            <a:r>
              <a:rPr lang="fr-FR" baseline="-25000" dirty="0"/>
              <a:t>x</a:t>
            </a:r>
            <a:r>
              <a:rPr lang="fr-FR" dirty="0"/>
              <a:t>-µ</a:t>
            </a:r>
            <a:r>
              <a:rPr lang="fr-FR" baseline="-25000" dirty="0"/>
              <a:t>eau</a:t>
            </a:r>
            <a:r>
              <a:rPr lang="fr-FR" dirty="0"/>
              <a:t>) / µ</a:t>
            </a:r>
            <a:r>
              <a:rPr lang="fr-FR" baseline="-25000" dirty="0"/>
              <a:t>eau</a:t>
            </a:r>
          </a:p>
          <a:p>
            <a:pPr algn="just"/>
            <a:r>
              <a:rPr lang="fr-FR" dirty="0"/>
              <a:t>Une variation de 1 UH correspond à une différence d’absorption de 0,1%</a:t>
            </a:r>
          </a:p>
        </p:txBody>
      </p:sp>
    </p:spTree>
    <p:extLst>
      <p:ext uri="{BB962C8B-B14F-4D97-AF65-F5344CB8AC3E}">
        <p14:creationId xmlns:p14="http://schemas.microsoft.com/office/powerpoint/2010/main" val="161465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ECHELLE DE HOUNSFIELD (UH)</a:t>
            </a:r>
          </a:p>
        </p:txBody>
      </p:sp>
      <p:graphicFrame>
        <p:nvGraphicFramePr>
          <p:cNvPr id="8" name="Tableau 7"/>
          <p:cNvGraphicFramePr>
            <a:graphicFrameLocks noGrp="1"/>
          </p:cNvGraphicFramePr>
          <p:nvPr>
            <p:extLst>
              <p:ext uri="{D42A27DB-BD31-4B8C-83A1-F6EECF244321}">
                <p14:modId xmlns:p14="http://schemas.microsoft.com/office/powerpoint/2010/main" val="1107701324"/>
              </p:ext>
            </p:extLst>
          </p:nvPr>
        </p:nvGraphicFramePr>
        <p:xfrm>
          <a:off x="333772" y="2204864"/>
          <a:ext cx="5575110" cy="2961640"/>
        </p:xfrm>
        <a:graphic>
          <a:graphicData uri="http://schemas.openxmlformats.org/drawingml/2006/table">
            <a:tbl>
              <a:tblPr firstRow="1" bandRow="1">
                <a:tableStyleId>{5C22544A-7EE6-4342-B048-85BDC9FD1C3A}</a:tableStyleId>
              </a:tblPr>
              <a:tblGrid>
                <a:gridCol w="2787555">
                  <a:extLst>
                    <a:ext uri="{9D8B030D-6E8A-4147-A177-3AD203B41FA5}">
                      <a16:colId xmlns:a16="http://schemas.microsoft.com/office/drawing/2014/main" val="20000"/>
                    </a:ext>
                  </a:extLst>
                </a:gridCol>
                <a:gridCol w="2787555">
                  <a:extLst>
                    <a:ext uri="{9D8B030D-6E8A-4147-A177-3AD203B41FA5}">
                      <a16:colId xmlns:a16="http://schemas.microsoft.com/office/drawing/2014/main" val="20001"/>
                    </a:ext>
                  </a:extLst>
                </a:gridCol>
              </a:tblGrid>
              <a:tr h="365760">
                <a:tc>
                  <a:txBody>
                    <a:bodyPr/>
                    <a:lstStyle/>
                    <a:p>
                      <a:pPr algn="ctr"/>
                      <a:r>
                        <a:rPr lang="fr-FR" dirty="0"/>
                        <a:t>Matière</a:t>
                      </a:r>
                    </a:p>
                  </a:txBody>
                  <a:tcPr/>
                </a:tc>
                <a:tc>
                  <a:txBody>
                    <a:bodyPr/>
                    <a:lstStyle/>
                    <a:p>
                      <a:pPr algn="ctr"/>
                      <a:r>
                        <a:rPr lang="fr-FR" dirty="0"/>
                        <a:t>UH</a:t>
                      </a:r>
                    </a:p>
                  </a:txBody>
                  <a:tcPr/>
                </a:tc>
                <a:extLst>
                  <a:ext uri="{0D108BD9-81ED-4DB2-BD59-A6C34878D82A}">
                    <a16:rowId xmlns:a16="http://schemas.microsoft.com/office/drawing/2014/main" val="10000"/>
                  </a:ext>
                </a:extLst>
              </a:tr>
              <a:tr h="370840">
                <a:tc>
                  <a:txBody>
                    <a:bodyPr/>
                    <a:lstStyle/>
                    <a:p>
                      <a:r>
                        <a:rPr lang="fr-FR" dirty="0"/>
                        <a:t>Air</a:t>
                      </a:r>
                    </a:p>
                  </a:txBody>
                  <a:tcPr/>
                </a:tc>
                <a:tc>
                  <a:txBody>
                    <a:bodyPr/>
                    <a:lstStyle/>
                    <a:p>
                      <a:r>
                        <a:rPr lang="fr-FR" dirty="0"/>
                        <a:t>- 1000</a:t>
                      </a:r>
                    </a:p>
                  </a:txBody>
                  <a:tcPr/>
                </a:tc>
                <a:extLst>
                  <a:ext uri="{0D108BD9-81ED-4DB2-BD59-A6C34878D82A}">
                    <a16:rowId xmlns:a16="http://schemas.microsoft.com/office/drawing/2014/main" val="10001"/>
                  </a:ext>
                </a:extLst>
              </a:tr>
              <a:tr h="370840">
                <a:tc>
                  <a:txBody>
                    <a:bodyPr/>
                    <a:lstStyle/>
                    <a:p>
                      <a:r>
                        <a:rPr lang="fr-FR" dirty="0"/>
                        <a:t>Poumon</a:t>
                      </a:r>
                    </a:p>
                  </a:txBody>
                  <a:tcPr/>
                </a:tc>
                <a:tc>
                  <a:txBody>
                    <a:bodyPr/>
                    <a:lstStyle/>
                    <a:p>
                      <a:r>
                        <a:rPr lang="fr-FR" dirty="0"/>
                        <a:t>- 500</a:t>
                      </a:r>
                    </a:p>
                  </a:txBody>
                  <a:tcPr/>
                </a:tc>
                <a:extLst>
                  <a:ext uri="{0D108BD9-81ED-4DB2-BD59-A6C34878D82A}">
                    <a16:rowId xmlns:a16="http://schemas.microsoft.com/office/drawing/2014/main" val="10002"/>
                  </a:ext>
                </a:extLst>
              </a:tr>
              <a:tr h="370840">
                <a:tc>
                  <a:txBody>
                    <a:bodyPr/>
                    <a:lstStyle/>
                    <a:p>
                      <a:r>
                        <a:rPr lang="fr-FR" dirty="0"/>
                        <a:t>Graisse</a:t>
                      </a:r>
                    </a:p>
                  </a:txBody>
                  <a:tcPr/>
                </a:tc>
                <a:tc>
                  <a:txBody>
                    <a:bodyPr/>
                    <a:lstStyle/>
                    <a:p>
                      <a:r>
                        <a:rPr lang="fr-FR" dirty="0"/>
                        <a:t>-100 à -50</a:t>
                      </a:r>
                    </a:p>
                  </a:txBody>
                  <a:tcPr/>
                </a:tc>
                <a:extLst>
                  <a:ext uri="{0D108BD9-81ED-4DB2-BD59-A6C34878D82A}">
                    <a16:rowId xmlns:a16="http://schemas.microsoft.com/office/drawing/2014/main" val="10003"/>
                  </a:ext>
                </a:extLst>
              </a:tr>
              <a:tr h="370840">
                <a:tc>
                  <a:txBody>
                    <a:bodyPr/>
                    <a:lstStyle/>
                    <a:p>
                      <a:r>
                        <a:rPr lang="fr-FR" dirty="0"/>
                        <a:t>Eau</a:t>
                      </a:r>
                    </a:p>
                  </a:txBody>
                  <a:tcPr/>
                </a:tc>
                <a:tc>
                  <a:txBody>
                    <a:bodyPr/>
                    <a:lstStyle/>
                    <a:p>
                      <a:r>
                        <a:rPr lang="fr-FR" dirty="0"/>
                        <a:t>0</a:t>
                      </a:r>
                    </a:p>
                  </a:txBody>
                  <a:tcPr/>
                </a:tc>
                <a:extLst>
                  <a:ext uri="{0D108BD9-81ED-4DB2-BD59-A6C34878D82A}">
                    <a16:rowId xmlns:a16="http://schemas.microsoft.com/office/drawing/2014/main" val="10004"/>
                  </a:ext>
                </a:extLst>
              </a:tr>
              <a:tr h="370840">
                <a:tc>
                  <a:txBody>
                    <a:bodyPr/>
                    <a:lstStyle/>
                    <a:p>
                      <a:r>
                        <a:rPr lang="fr-FR" dirty="0"/>
                        <a:t>Liquide cérébro-spinal</a:t>
                      </a:r>
                    </a:p>
                  </a:txBody>
                  <a:tcPr/>
                </a:tc>
                <a:tc>
                  <a:txBody>
                    <a:bodyPr/>
                    <a:lstStyle/>
                    <a:p>
                      <a:r>
                        <a:rPr lang="fr-FR" dirty="0"/>
                        <a:t>15</a:t>
                      </a:r>
                    </a:p>
                  </a:txBody>
                  <a:tcPr/>
                </a:tc>
                <a:extLst>
                  <a:ext uri="{0D108BD9-81ED-4DB2-BD59-A6C34878D82A}">
                    <a16:rowId xmlns:a16="http://schemas.microsoft.com/office/drawing/2014/main" val="10005"/>
                  </a:ext>
                </a:extLst>
              </a:tr>
              <a:tr h="370840">
                <a:tc>
                  <a:txBody>
                    <a:bodyPr/>
                    <a:lstStyle/>
                    <a:p>
                      <a:r>
                        <a:rPr lang="fr-FR" dirty="0"/>
                        <a:t>Rein</a:t>
                      </a:r>
                    </a:p>
                  </a:txBody>
                  <a:tcPr/>
                </a:tc>
                <a:tc>
                  <a:txBody>
                    <a:bodyPr/>
                    <a:lstStyle/>
                    <a:p>
                      <a:r>
                        <a:rPr lang="fr-FR" dirty="0"/>
                        <a:t>30</a:t>
                      </a:r>
                    </a:p>
                  </a:txBody>
                  <a:tcPr/>
                </a:tc>
                <a:extLst>
                  <a:ext uri="{0D108BD9-81ED-4DB2-BD59-A6C34878D82A}">
                    <a16:rowId xmlns:a16="http://schemas.microsoft.com/office/drawing/2014/main" val="10006"/>
                  </a:ext>
                </a:extLst>
              </a:tr>
              <a:tr h="370840">
                <a:tc>
                  <a:txBody>
                    <a:bodyPr/>
                    <a:lstStyle/>
                    <a:p>
                      <a:r>
                        <a:rPr lang="fr-FR" dirty="0"/>
                        <a:t>Sang</a:t>
                      </a:r>
                    </a:p>
                  </a:txBody>
                  <a:tcPr/>
                </a:tc>
                <a:tc>
                  <a:txBody>
                    <a:bodyPr/>
                    <a:lstStyle/>
                    <a:p>
                      <a:r>
                        <a:rPr lang="fr-FR" dirty="0"/>
                        <a:t>30 à</a:t>
                      </a:r>
                      <a:r>
                        <a:rPr lang="fr-FR" baseline="0" dirty="0"/>
                        <a:t> 45</a:t>
                      </a:r>
                      <a:endParaRPr lang="fr-FR" dirty="0"/>
                    </a:p>
                  </a:txBody>
                  <a:tcPr/>
                </a:tc>
                <a:extLst>
                  <a:ext uri="{0D108BD9-81ED-4DB2-BD59-A6C34878D82A}">
                    <a16:rowId xmlns:a16="http://schemas.microsoft.com/office/drawing/2014/main" val="10007"/>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394818588"/>
              </p:ext>
            </p:extLst>
          </p:nvPr>
        </p:nvGraphicFramePr>
        <p:xfrm>
          <a:off x="6279942" y="2204864"/>
          <a:ext cx="5575110" cy="2961640"/>
        </p:xfrm>
        <a:graphic>
          <a:graphicData uri="http://schemas.openxmlformats.org/drawingml/2006/table">
            <a:tbl>
              <a:tblPr firstRow="1" bandRow="1">
                <a:tableStyleId>{5C22544A-7EE6-4342-B048-85BDC9FD1C3A}</a:tableStyleId>
              </a:tblPr>
              <a:tblGrid>
                <a:gridCol w="2787555">
                  <a:extLst>
                    <a:ext uri="{9D8B030D-6E8A-4147-A177-3AD203B41FA5}">
                      <a16:colId xmlns:a16="http://schemas.microsoft.com/office/drawing/2014/main" val="20000"/>
                    </a:ext>
                  </a:extLst>
                </a:gridCol>
                <a:gridCol w="2787555">
                  <a:extLst>
                    <a:ext uri="{9D8B030D-6E8A-4147-A177-3AD203B41FA5}">
                      <a16:colId xmlns:a16="http://schemas.microsoft.com/office/drawing/2014/main" val="20001"/>
                    </a:ext>
                  </a:extLst>
                </a:gridCol>
              </a:tblGrid>
              <a:tr h="0">
                <a:tc>
                  <a:txBody>
                    <a:bodyPr/>
                    <a:lstStyle/>
                    <a:p>
                      <a:pPr algn="ctr"/>
                      <a:r>
                        <a:rPr lang="fr-FR" dirty="0"/>
                        <a:t>Matière</a:t>
                      </a:r>
                    </a:p>
                  </a:txBody>
                  <a:tcPr/>
                </a:tc>
                <a:tc>
                  <a:txBody>
                    <a:bodyPr/>
                    <a:lstStyle/>
                    <a:p>
                      <a:pPr algn="ctr"/>
                      <a:r>
                        <a:rPr lang="fr-FR" dirty="0"/>
                        <a:t>UH</a:t>
                      </a:r>
                    </a:p>
                  </a:txBody>
                  <a:tcPr/>
                </a:tc>
                <a:extLst>
                  <a:ext uri="{0D108BD9-81ED-4DB2-BD59-A6C34878D82A}">
                    <a16:rowId xmlns:a16="http://schemas.microsoft.com/office/drawing/2014/main" val="10000"/>
                  </a:ext>
                </a:extLst>
              </a:tr>
              <a:tr h="370840">
                <a:tc>
                  <a:txBody>
                    <a:bodyPr/>
                    <a:lstStyle/>
                    <a:p>
                      <a:r>
                        <a:rPr lang="fr-FR" dirty="0"/>
                        <a:t>Muscle</a:t>
                      </a:r>
                    </a:p>
                  </a:txBody>
                  <a:tcPr/>
                </a:tc>
                <a:tc>
                  <a:txBody>
                    <a:bodyPr/>
                    <a:lstStyle/>
                    <a:p>
                      <a:r>
                        <a:rPr lang="fr-FR" dirty="0"/>
                        <a:t>10 à 40</a:t>
                      </a:r>
                    </a:p>
                  </a:txBody>
                  <a:tcPr/>
                </a:tc>
                <a:extLst>
                  <a:ext uri="{0D108BD9-81ED-4DB2-BD59-A6C34878D82A}">
                    <a16:rowId xmlns:a16="http://schemas.microsoft.com/office/drawing/2014/main" val="10001"/>
                  </a:ext>
                </a:extLst>
              </a:tr>
              <a:tr h="370840">
                <a:tc>
                  <a:txBody>
                    <a:bodyPr/>
                    <a:lstStyle/>
                    <a:p>
                      <a:r>
                        <a:rPr lang="fr-FR" dirty="0"/>
                        <a:t>Matière grise</a:t>
                      </a:r>
                    </a:p>
                  </a:txBody>
                  <a:tcPr/>
                </a:tc>
                <a:tc>
                  <a:txBody>
                    <a:bodyPr/>
                    <a:lstStyle/>
                    <a:p>
                      <a:r>
                        <a:rPr lang="fr-FR" dirty="0"/>
                        <a:t>37 à 45</a:t>
                      </a:r>
                    </a:p>
                  </a:txBody>
                  <a:tcPr/>
                </a:tc>
                <a:extLst>
                  <a:ext uri="{0D108BD9-81ED-4DB2-BD59-A6C34878D82A}">
                    <a16:rowId xmlns:a16="http://schemas.microsoft.com/office/drawing/2014/main" val="10002"/>
                  </a:ext>
                </a:extLst>
              </a:tr>
              <a:tr h="370840">
                <a:tc>
                  <a:txBody>
                    <a:bodyPr/>
                    <a:lstStyle/>
                    <a:p>
                      <a:r>
                        <a:rPr lang="fr-FR" dirty="0"/>
                        <a:t>Matière blanche</a:t>
                      </a:r>
                    </a:p>
                  </a:txBody>
                  <a:tcPr/>
                </a:tc>
                <a:tc>
                  <a:txBody>
                    <a:bodyPr/>
                    <a:lstStyle/>
                    <a:p>
                      <a:r>
                        <a:rPr lang="fr-FR" dirty="0"/>
                        <a:t>20 à 30</a:t>
                      </a:r>
                    </a:p>
                  </a:txBody>
                  <a:tcPr/>
                </a:tc>
                <a:extLst>
                  <a:ext uri="{0D108BD9-81ED-4DB2-BD59-A6C34878D82A}">
                    <a16:rowId xmlns:a16="http://schemas.microsoft.com/office/drawing/2014/main" val="10003"/>
                  </a:ext>
                </a:extLst>
              </a:tr>
              <a:tr h="370840">
                <a:tc>
                  <a:txBody>
                    <a:bodyPr/>
                    <a:lstStyle/>
                    <a:p>
                      <a:r>
                        <a:rPr lang="fr-FR" dirty="0"/>
                        <a:t>Foie</a:t>
                      </a:r>
                    </a:p>
                  </a:txBody>
                  <a:tcPr/>
                </a:tc>
                <a:tc>
                  <a:txBody>
                    <a:bodyPr/>
                    <a:lstStyle/>
                    <a:p>
                      <a:r>
                        <a:rPr lang="fr-FR" dirty="0"/>
                        <a:t>40 à 60</a:t>
                      </a:r>
                    </a:p>
                  </a:txBody>
                  <a:tcPr/>
                </a:tc>
                <a:extLst>
                  <a:ext uri="{0D108BD9-81ED-4DB2-BD59-A6C34878D82A}">
                    <a16:rowId xmlns:a16="http://schemas.microsoft.com/office/drawing/2014/main" val="10004"/>
                  </a:ext>
                </a:extLst>
              </a:tr>
              <a:tr h="370840">
                <a:tc>
                  <a:txBody>
                    <a:bodyPr/>
                    <a:lstStyle/>
                    <a:p>
                      <a:r>
                        <a:rPr lang="fr-FR" dirty="0"/>
                        <a:t>Tissus</a:t>
                      </a:r>
                      <a:r>
                        <a:rPr lang="fr-FR" baseline="0" dirty="0"/>
                        <a:t> mous</a:t>
                      </a:r>
                      <a:endParaRPr lang="fr-FR" dirty="0"/>
                    </a:p>
                  </a:txBody>
                  <a:tcPr/>
                </a:tc>
                <a:tc>
                  <a:txBody>
                    <a:bodyPr/>
                    <a:lstStyle/>
                    <a:p>
                      <a:r>
                        <a:rPr lang="fr-FR" dirty="0"/>
                        <a:t>100 à 300</a:t>
                      </a:r>
                    </a:p>
                  </a:txBody>
                  <a:tcPr/>
                </a:tc>
                <a:extLst>
                  <a:ext uri="{0D108BD9-81ED-4DB2-BD59-A6C34878D82A}">
                    <a16:rowId xmlns:a16="http://schemas.microsoft.com/office/drawing/2014/main" val="10005"/>
                  </a:ext>
                </a:extLst>
              </a:tr>
              <a:tr h="370840">
                <a:tc>
                  <a:txBody>
                    <a:bodyPr/>
                    <a:lstStyle/>
                    <a:p>
                      <a:r>
                        <a:rPr lang="fr-FR" dirty="0"/>
                        <a:t>Os</a:t>
                      </a:r>
                    </a:p>
                  </a:txBody>
                  <a:tcPr/>
                </a:tc>
                <a:tc>
                  <a:txBody>
                    <a:bodyPr/>
                    <a:lstStyle/>
                    <a:p>
                      <a:r>
                        <a:rPr lang="fr-FR" dirty="0"/>
                        <a:t>700</a:t>
                      </a:r>
                      <a:r>
                        <a:rPr lang="fr-FR" baseline="0" dirty="0"/>
                        <a:t> à 3000</a:t>
                      </a:r>
                      <a:endParaRPr lang="fr-FR" dirty="0"/>
                    </a:p>
                  </a:txBody>
                  <a:tcPr/>
                </a:tc>
                <a:extLst>
                  <a:ext uri="{0D108BD9-81ED-4DB2-BD59-A6C34878D82A}">
                    <a16:rowId xmlns:a16="http://schemas.microsoft.com/office/drawing/2014/main" val="10006"/>
                  </a:ext>
                </a:extLst>
              </a:tr>
              <a:tr h="370840">
                <a:tc>
                  <a:txBody>
                    <a:bodyPr/>
                    <a:lstStyle/>
                    <a:p>
                      <a:endParaRPr lang="fr-FR"/>
                    </a:p>
                  </a:txBody>
                  <a:tcPr/>
                </a:tc>
                <a:tc>
                  <a:txBody>
                    <a:bodyPr/>
                    <a:lstStyle/>
                    <a:p>
                      <a:endParaRPr lang="fr-FR" dirty="0"/>
                    </a:p>
                  </a:txBody>
                  <a:tcPr/>
                </a:tc>
                <a:extLst>
                  <a:ext uri="{0D108BD9-81ED-4DB2-BD59-A6C34878D82A}">
                    <a16:rowId xmlns:a16="http://schemas.microsoft.com/office/drawing/2014/main" val="10007"/>
                  </a:ext>
                </a:extLst>
              </a:tr>
            </a:tbl>
          </a:graphicData>
        </a:graphic>
      </p:graphicFrame>
      <p:sp>
        <p:nvSpPr>
          <p:cNvPr id="10" name="Espace réservé du contenu 2"/>
          <p:cNvSpPr>
            <a:spLocks noGrp="1"/>
          </p:cNvSpPr>
          <p:nvPr>
            <p:ph idx="1"/>
          </p:nvPr>
        </p:nvSpPr>
        <p:spPr>
          <a:xfrm>
            <a:off x="1522413" y="5301208"/>
            <a:ext cx="9134391" cy="1080120"/>
          </a:xfrm>
        </p:spPr>
        <p:txBody>
          <a:bodyPr>
            <a:normAutofit/>
          </a:bodyPr>
          <a:lstStyle/>
          <a:p>
            <a:r>
              <a:rPr lang="fr-FR" dirty="0"/>
              <a:t>Echelle utilisée pour la tomodensitométrie</a:t>
            </a:r>
          </a:p>
        </p:txBody>
      </p:sp>
    </p:spTree>
    <p:extLst>
      <p:ext uri="{BB962C8B-B14F-4D97-AF65-F5344CB8AC3E}">
        <p14:creationId xmlns:p14="http://schemas.microsoft.com/office/powerpoint/2010/main" val="355228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1804" y="2636912"/>
            <a:ext cx="252537" cy="3672408"/>
          </a:xfrm>
          <a:prstGeom prst="rect">
            <a:avLst/>
          </a:prstGeom>
          <a:gradFill flip="none" rotWithShape="1">
            <a:gsLst>
              <a:gs pos="50000">
                <a:srgbClr val="808080"/>
              </a:gs>
              <a:gs pos="0">
                <a:srgbClr val="FFFFFF"/>
              </a:gs>
              <a:gs pos="100000">
                <a:srgbClr val="000000"/>
              </a:gs>
            </a:gsLst>
            <a:lin ang="5400000" scaled="0"/>
            <a:tileRect/>
          </a:gra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haut 4"/>
          <p:cNvSpPr/>
          <p:nvPr/>
        </p:nvSpPr>
        <p:spPr>
          <a:xfrm>
            <a:off x="1197868" y="2636912"/>
            <a:ext cx="166894" cy="3672408"/>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Flèche droite 7"/>
          <p:cNvSpPr/>
          <p:nvPr/>
        </p:nvSpPr>
        <p:spPr>
          <a:xfrm>
            <a:off x="1269876" y="6237312"/>
            <a:ext cx="4759162" cy="14401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cxnSp>
        <p:nvCxnSpPr>
          <p:cNvPr id="10" name="Connecteur droit 9"/>
          <p:cNvCxnSpPr>
            <a:stCxn id="8" idx="1"/>
          </p:cNvCxnSpPr>
          <p:nvPr/>
        </p:nvCxnSpPr>
        <p:spPr>
          <a:xfrm flipV="1">
            <a:off x="1269876" y="2600908"/>
            <a:ext cx="4759162" cy="3708412"/>
          </a:xfrm>
          <a:prstGeom prst="line">
            <a:avLst/>
          </a:prstGeom>
        </p:spPr>
        <p:style>
          <a:lnRef idx="3">
            <a:schemeClr val="accent4"/>
          </a:lnRef>
          <a:fillRef idx="0">
            <a:schemeClr val="accent4"/>
          </a:fillRef>
          <a:effectRef idx="2">
            <a:schemeClr val="accent4"/>
          </a:effectRef>
          <a:fontRef idx="minor">
            <a:schemeClr val="tx1"/>
          </a:fontRef>
        </p:style>
      </p:cxnSp>
      <p:sp>
        <p:nvSpPr>
          <p:cNvPr id="17" name="Titre 3"/>
          <p:cNvSpPr>
            <a:spLocks noGrp="1"/>
          </p:cNvSpPr>
          <p:nvPr>
            <p:ph type="title"/>
          </p:nvPr>
        </p:nvSpPr>
        <p:spPr>
          <a:xfrm>
            <a:off x="1522413" y="381000"/>
            <a:ext cx="9144001" cy="1371600"/>
          </a:xfrm>
        </p:spPr>
        <p:txBody>
          <a:bodyPr/>
          <a:lstStyle/>
          <a:p>
            <a:r>
              <a:rPr lang="fr-FR" dirty="0"/>
              <a:t>ECHELLE DE HOUNSFIELD (UH)</a:t>
            </a:r>
          </a:p>
        </p:txBody>
      </p:sp>
      <p:pic>
        <p:nvPicPr>
          <p:cNvPr id="18" name="Image 17"/>
          <p:cNvPicPr>
            <a:picLocks noChangeAspect="1"/>
          </p:cNvPicPr>
          <p:nvPr/>
        </p:nvPicPr>
        <p:blipFill>
          <a:blip r:embed="rId2"/>
          <a:stretch>
            <a:fillRect/>
          </a:stretch>
        </p:blipFill>
        <p:spPr>
          <a:xfrm>
            <a:off x="6341155" y="2835498"/>
            <a:ext cx="5585905" cy="3041774"/>
          </a:xfrm>
          <a:prstGeom prst="rect">
            <a:avLst/>
          </a:prstGeom>
        </p:spPr>
      </p:pic>
      <p:sp>
        <p:nvSpPr>
          <p:cNvPr id="20" name="ZoneTexte 19"/>
          <p:cNvSpPr txBox="1"/>
          <p:nvPr/>
        </p:nvSpPr>
        <p:spPr>
          <a:xfrm>
            <a:off x="5985381" y="6144047"/>
            <a:ext cx="924665" cy="341632"/>
          </a:xfrm>
          <a:prstGeom prst="rect">
            <a:avLst/>
          </a:prstGeom>
          <a:noFill/>
        </p:spPr>
        <p:txBody>
          <a:bodyPr wrap="square" rtlCol="0">
            <a:spAutoFit/>
          </a:bodyPr>
          <a:lstStyle/>
          <a:p>
            <a:pPr>
              <a:lnSpc>
                <a:spcPct val="90000"/>
              </a:lnSpc>
            </a:pPr>
            <a:r>
              <a:rPr lang="fr-FR" dirty="0"/>
              <a:t>UH</a:t>
            </a:r>
          </a:p>
        </p:txBody>
      </p:sp>
      <p:sp>
        <p:nvSpPr>
          <p:cNvPr id="21" name="ZoneTexte 20"/>
          <p:cNvSpPr txBox="1"/>
          <p:nvPr/>
        </p:nvSpPr>
        <p:spPr>
          <a:xfrm>
            <a:off x="7303094" y="5877272"/>
            <a:ext cx="3651398" cy="341632"/>
          </a:xfrm>
          <a:prstGeom prst="rect">
            <a:avLst/>
          </a:prstGeom>
          <a:noFill/>
        </p:spPr>
        <p:txBody>
          <a:bodyPr wrap="square" rtlCol="0">
            <a:spAutoFit/>
          </a:bodyPr>
          <a:lstStyle/>
          <a:p>
            <a:pPr>
              <a:lnSpc>
                <a:spcPct val="90000"/>
              </a:lnSpc>
            </a:pPr>
            <a:r>
              <a:rPr lang="fr-FR" dirty="0"/>
              <a:t>Image Numérique Brute – </a:t>
            </a:r>
            <a:r>
              <a:rPr lang="fr-FR" dirty="0" err="1"/>
              <a:t>Raw</a:t>
            </a:r>
            <a:r>
              <a:rPr lang="fr-FR" dirty="0"/>
              <a:t> Data</a:t>
            </a:r>
          </a:p>
        </p:txBody>
      </p:sp>
      <p:sp>
        <p:nvSpPr>
          <p:cNvPr id="11" name="ZoneTexte 10">
            <a:extLst>
              <a:ext uri="{FF2B5EF4-FFF2-40B4-BE49-F238E27FC236}">
                <a16:creationId xmlns:a16="http://schemas.microsoft.com/office/drawing/2014/main" id="{CED75E02-AEB6-499F-9451-30B48914E77B}"/>
              </a:ext>
            </a:extLst>
          </p:cNvPr>
          <p:cNvSpPr txBox="1"/>
          <p:nvPr/>
        </p:nvSpPr>
        <p:spPr>
          <a:xfrm>
            <a:off x="981844" y="6381328"/>
            <a:ext cx="5299849" cy="341632"/>
          </a:xfrm>
          <a:prstGeom prst="rect">
            <a:avLst/>
          </a:prstGeom>
          <a:noFill/>
        </p:spPr>
        <p:txBody>
          <a:bodyPr wrap="none" rtlCol="0">
            <a:spAutoFit/>
          </a:bodyPr>
          <a:lstStyle/>
          <a:p>
            <a:pPr>
              <a:lnSpc>
                <a:spcPct val="90000"/>
              </a:lnSpc>
            </a:pPr>
            <a:r>
              <a:rPr lang="fr-FR" dirty="0"/>
              <a:t>-1000              0           700                     3000                      7000</a:t>
            </a:r>
          </a:p>
        </p:txBody>
      </p:sp>
      <p:cxnSp>
        <p:nvCxnSpPr>
          <p:cNvPr id="12" name="Connecteur droit 11">
            <a:extLst>
              <a:ext uri="{FF2B5EF4-FFF2-40B4-BE49-F238E27FC236}">
                <a16:creationId xmlns:a16="http://schemas.microsoft.com/office/drawing/2014/main" id="{4AC44C14-09CE-4167-BA95-632F0B4C7187}"/>
              </a:ext>
            </a:extLst>
          </p:cNvPr>
          <p:cNvCxnSpPr>
            <a:cxnSpLocks/>
          </p:cNvCxnSpPr>
          <p:nvPr/>
        </p:nvCxnSpPr>
        <p:spPr>
          <a:xfrm flipV="1">
            <a:off x="3070076" y="4941168"/>
            <a:ext cx="0" cy="1440160"/>
          </a:xfrm>
          <a:prstGeom prst="line">
            <a:avLst/>
          </a:prstGeom>
          <a:ln>
            <a:prstDash val="dash"/>
          </a:ln>
        </p:spPr>
        <p:style>
          <a:lnRef idx="3">
            <a:schemeClr val="accent4"/>
          </a:lnRef>
          <a:fillRef idx="0">
            <a:schemeClr val="accent4"/>
          </a:fillRef>
          <a:effectRef idx="2">
            <a:schemeClr val="accent4"/>
          </a:effectRef>
          <a:fontRef idx="minor">
            <a:schemeClr val="tx1"/>
          </a:fontRef>
        </p:style>
      </p:cxnSp>
      <p:cxnSp>
        <p:nvCxnSpPr>
          <p:cNvPr id="15" name="Connecteur droit 14">
            <a:extLst>
              <a:ext uri="{FF2B5EF4-FFF2-40B4-BE49-F238E27FC236}">
                <a16:creationId xmlns:a16="http://schemas.microsoft.com/office/drawing/2014/main" id="{8867C87B-147D-4176-A781-717E95113A98}"/>
              </a:ext>
            </a:extLst>
          </p:cNvPr>
          <p:cNvCxnSpPr>
            <a:cxnSpLocks/>
          </p:cNvCxnSpPr>
          <p:nvPr/>
        </p:nvCxnSpPr>
        <p:spPr>
          <a:xfrm flipV="1">
            <a:off x="4366220" y="3861048"/>
            <a:ext cx="0" cy="2520280"/>
          </a:xfrm>
          <a:prstGeom prst="line">
            <a:avLst/>
          </a:prstGeom>
          <a:ln>
            <a:prstDash val="dash"/>
          </a:ln>
        </p:spPr>
        <p:style>
          <a:lnRef idx="3">
            <a:schemeClr val="accent4"/>
          </a:lnRef>
          <a:fillRef idx="0">
            <a:schemeClr val="accent4"/>
          </a:fillRef>
          <a:effectRef idx="2">
            <a:schemeClr val="accent4"/>
          </a:effectRef>
          <a:fontRef idx="minor">
            <a:schemeClr val="tx1"/>
          </a:fontRef>
        </p:style>
      </p:cxnSp>
      <p:cxnSp>
        <p:nvCxnSpPr>
          <p:cNvPr id="19" name="Connecteur droit 18">
            <a:extLst>
              <a:ext uri="{FF2B5EF4-FFF2-40B4-BE49-F238E27FC236}">
                <a16:creationId xmlns:a16="http://schemas.microsoft.com/office/drawing/2014/main" id="{94F378BF-FDA0-4CD9-B532-8EDEE4737BBA}"/>
              </a:ext>
            </a:extLst>
          </p:cNvPr>
          <p:cNvCxnSpPr>
            <a:cxnSpLocks/>
          </p:cNvCxnSpPr>
          <p:nvPr/>
        </p:nvCxnSpPr>
        <p:spPr>
          <a:xfrm>
            <a:off x="874341" y="3861048"/>
            <a:ext cx="3491879" cy="0"/>
          </a:xfrm>
          <a:prstGeom prst="line">
            <a:avLst/>
          </a:prstGeom>
          <a:ln>
            <a:prstDash val="dash"/>
          </a:ln>
        </p:spPr>
        <p:style>
          <a:lnRef idx="3">
            <a:schemeClr val="accent4"/>
          </a:lnRef>
          <a:fillRef idx="0">
            <a:schemeClr val="accent4"/>
          </a:fillRef>
          <a:effectRef idx="2">
            <a:schemeClr val="accent4"/>
          </a:effectRef>
          <a:fontRef idx="minor">
            <a:schemeClr val="tx1"/>
          </a:fontRef>
        </p:style>
      </p:cxnSp>
      <p:cxnSp>
        <p:nvCxnSpPr>
          <p:cNvPr id="22" name="Connecteur droit 21">
            <a:extLst>
              <a:ext uri="{FF2B5EF4-FFF2-40B4-BE49-F238E27FC236}">
                <a16:creationId xmlns:a16="http://schemas.microsoft.com/office/drawing/2014/main" id="{A534493D-8BEB-4332-93F5-4DAA924996BA}"/>
              </a:ext>
            </a:extLst>
          </p:cNvPr>
          <p:cNvCxnSpPr>
            <a:cxnSpLocks/>
          </p:cNvCxnSpPr>
          <p:nvPr/>
        </p:nvCxnSpPr>
        <p:spPr>
          <a:xfrm>
            <a:off x="874341" y="4941168"/>
            <a:ext cx="2195735" cy="0"/>
          </a:xfrm>
          <a:prstGeom prst="line">
            <a:avLst/>
          </a:prstGeom>
          <a:ln>
            <a:prstDash val="dash"/>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50096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20" grpId="0"/>
      <p:bldP spid="21" grpId="0"/>
      <p:bldP spid="1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1804" y="2636912"/>
            <a:ext cx="252537" cy="3672408"/>
          </a:xfrm>
          <a:prstGeom prst="rect">
            <a:avLst/>
          </a:prstGeom>
          <a:gradFill flip="none" rotWithShape="1">
            <a:gsLst>
              <a:gs pos="50000">
                <a:srgbClr val="808080"/>
              </a:gs>
              <a:gs pos="0">
                <a:srgbClr val="FFFFFF"/>
              </a:gs>
              <a:gs pos="100000">
                <a:srgbClr val="000000"/>
              </a:gs>
            </a:gsLst>
            <a:lin ang="5400000" scaled="0"/>
            <a:tileRect/>
          </a:grad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haut 4"/>
          <p:cNvSpPr/>
          <p:nvPr/>
        </p:nvSpPr>
        <p:spPr>
          <a:xfrm>
            <a:off x="1197868" y="2636912"/>
            <a:ext cx="166894" cy="3672408"/>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Flèche droite 7"/>
          <p:cNvSpPr/>
          <p:nvPr/>
        </p:nvSpPr>
        <p:spPr>
          <a:xfrm>
            <a:off x="1269876" y="6237312"/>
            <a:ext cx="4759162" cy="14401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cxnSp>
        <p:nvCxnSpPr>
          <p:cNvPr id="10" name="Connecteur droit 9"/>
          <p:cNvCxnSpPr>
            <a:cxnSpLocks/>
          </p:cNvCxnSpPr>
          <p:nvPr/>
        </p:nvCxnSpPr>
        <p:spPr>
          <a:xfrm flipV="1">
            <a:off x="3032267" y="2636912"/>
            <a:ext cx="1291328" cy="3600400"/>
          </a:xfrm>
          <a:prstGeom prst="line">
            <a:avLst/>
          </a:prstGeom>
        </p:spPr>
        <p:style>
          <a:lnRef idx="3">
            <a:schemeClr val="accent4"/>
          </a:lnRef>
          <a:fillRef idx="0">
            <a:schemeClr val="accent4"/>
          </a:fillRef>
          <a:effectRef idx="2">
            <a:schemeClr val="accent4"/>
          </a:effectRef>
          <a:fontRef idx="minor">
            <a:schemeClr val="tx1"/>
          </a:fontRef>
        </p:style>
      </p:cxnSp>
      <p:sp>
        <p:nvSpPr>
          <p:cNvPr id="17" name="Titre 3"/>
          <p:cNvSpPr>
            <a:spLocks noGrp="1"/>
          </p:cNvSpPr>
          <p:nvPr>
            <p:ph type="title"/>
          </p:nvPr>
        </p:nvSpPr>
        <p:spPr>
          <a:xfrm>
            <a:off x="1522413" y="381000"/>
            <a:ext cx="9144001" cy="1371600"/>
          </a:xfrm>
        </p:spPr>
        <p:txBody>
          <a:bodyPr/>
          <a:lstStyle/>
          <a:p>
            <a:r>
              <a:rPr lang="fr-FR" dirty="0"/>
              <a:t>ECHELLE DE HOUNSFIELD (UH)</a:t>
            </a:r>
          </a:p>
        </p:txBody>
      </p:sp>
      <p:pic>
        <p:nvPicPr>
          <p:cNvPr id="2" name="Image 1"/>
          <p:cNvPicPr>
            <a:picLocks noChangeAspect="1"/>
          </p:cNvPicPr>
          <p:nvPr/>
        </p:nvPicPr>
        <p:blipFill>
          <a:blip r:embed="rId3"/>
          <a:stretch>
            <a:fillRect/>
          </a:stretch>
        </p:blipFill>
        <p:spPr>
          <a:xfrm>
            <a:off x="6341155" y="2882618"/>
            <a:ext cx="5585905" cy="3066662"/>
          </a:xfrm>
          <a:prstGeom prst="rect">
            <a:avLst/>
          </a:prstGeom>
        </p:spPr>
      </p:pic>
      <p:cxnSp>
        <p:nvCxnSpPr>
          <p:cNvPr id="12" name="Connecteur droit 11"/>
          <p:cNvCxnSpPr>
            <a:cxnSpLocks/>
          </p:cNvCxnSpPr>
          <p:nvPr/>
        </p:nvCxnSpPr>
        <p:spPr>
          <a:xfrm flipH="1">
            <a:off x="1364764" y="6237312"/>
            <a:ext cx="1667503"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6" name="Connecteur droit 15"/>
          <p:cNvCxnSpPr>
            <a:cxnSpLocks/>
          </p:cNvCxnSpPr>
          <p:nvPr/>
        </p:nvCxnSpPr>
        <p:spPr>
          <a:xfrm flipH="1">
            <a:off x="4323595" y="2636912"/>
            <a:ext cx="1626803" cy="0"/>
          </a:xfrm>
          <a:prstGeom prst="line">
            <a:avLst/>
          </a:prstGeom>
        </p:spPr>
        <p:style>
          <a:lnRef idx="3">
            <a:schemeClr val="accent4"/>
          </a:lnRef>
          <a:fillRef idx="0">
            <a:schemeClr val="accent4"/>
          </a:fillRef>
          <a:effectRef idx="2">
            <a:schemeClr val="accent4"/>
          </a:effectRef>
          <a:fontRef idx="minor">
            <a:schemeClr val="tx1"/>
          </a:fontRef>
        </p:style>
      </p:cxnSp>
      <p:sp>
        <p:nvSpPr>
          <p:cNvPr id="29" name="ZoneTexte 28"/>
          <p:cNvSpPr txBox="1"/>
          <p:nvPr/>
        </p:nvSpPr>
        <p:spPr>
          <a:xfrm>
            <a:off x="5985381" y="6144047"/>
            <a:ext cx="924665" cy="341632"/>
          </a:xfrm>
          <a:prstGeom prst="rect">
            <a:avLst/>
          </a:prstGeom>
          <a:noFill/>
        </p:spPr>
        <p:txBody>
          <a:bodyPr wrap="square" rtlCol="0">
            <a:spAutoFit/>
          </a:bodyPr>
          <a:lstStyle/>
          <a:p>
            <a:pPr>
              <a:lnSpc>
                <a:spcPct val="90000"/>
              </a:lnSpc>
            </a:pPr>
            <a:r>
              <a:rPr lang="fr-FR" dirty="0"/>
              <a:t>UH</a:t>
            </a:r>
          </a:p>
        </p:txBody>
      </p:sp>
      <p:sp>
        <p:nvSpPr>
          <p:cNvPr id="30" name="ZoneTexte 29"/>
          <p:cNvSpPr txBox="1"/>
          <p:nvPr/>
        </p:nvSpPr>
        <p:spPr>
          <a:xfrm>
            <a:off x="7308408" y="5949280"/>
            <a:ext cx="3651398" cy="341632"/>
          </a:xfrm>
          <a:prstGeom prst="rect">
            <a:avLst/>
          </a:prstGeom>
          <a:noFill/>
        </p:spPr>
        <p:txBody>
          <a:bodyPr wrap="square" rtlCol="0">
            <a:spAutoFit/>
          </a:bodyPr>
          <a:lstStyle/>
          <a:p>
            <a:pPr>
              <a:lnSpc>
                <a:spcPct val="90000"/>
              </a:lnSpc>
            </a:pPr>
            <a:r>
              <a:rPr lang="fr-FR" dirty="0"/>
              <a:t>Image Traitée – Filtre Passe Haut</a:t>
            </a:r>
          </a:p>
        </p:txBody>
      </p:sp>
      <p:sp>
        <p:nvSpPr>
          <p:cNvPr id="19" name="ZoneTexte 18">
            <a:extLst>
              <a:ext uri="{FF2B5EF4-FFF2-40B4-BE49-F238E27FC236}">
                <a16:creationId xmlns:a16="http://schemas.microsoft.com/office/drawing/2014/main" id="{2CD72409-F094-41E9-B8A9-73D873F80953}"/>
              </a:ext>
            </a:extLst>
          </p:cNvPr>
          <p:cNvSpPr txBox="1"/>
          <p:nvPr/>
        </p:nvSpPr>
        <p:spPr>
          <a:xfrm>
            <a:off x="981844" y="6381328"/>
            <a:ext cx="5299849" cy="341632"/>
          </a:xfrm>
          <a:prstGeom prst="rect">
            <a:avLst/>
          </a:prstGeom>
          <a:noFill/>
        </p:spPr>
        <p:txBody>
          <a:bodyPr wrap="none" rtlCol="0">
            <a:spAutoFit/>
          </a:bodyPr>
          <a:lstStyle/>
          <a:p>
            <a:pPr>
              <a:lnSpc>
                <a:spcPct val="90000"/>
              </a:lnSpc>
            </a:pPr>
            <a:r>
              <a:rPr lang="fr-FR" dirty="0"/>
              <a:t>-1000              0           700                     3000                      7000</a:t>
            </a:r>
          </a:p>
        </p:txBody>
      </p:sp>
    </p:spTree>
    <p:extLst>
      <p:ext uri="{BB962C8B-B14F-4D97-AF65-F5344CB8AC3E}">
        <p14:creationId xmlns:p14="http://schemas.microsoft.com/office/powerpoint/2010/main" val="349111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29" grpId="0"/>
      <p:bldP spid="30" grpId="0"/>
      <p:bldP spid="1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3"/>
          <p:cNvSpPr>
            <a:spLocks noGrp="1"/>
          </p:cNvSpPr>
          <p:nvPr>
            <p:ph type="title"/>
          </p:nvPr>
        </p:nvSpPr>
        <p:spPr>
          <a:xfrm>
            <a:off x="1522413" y="381000"/>
            <a:ext cx="9144001" cy="1371600"/>
          </a:xfrm>
        </p:spPr>
        <p:txBody>
          <a:bodyPr/>
          <a:lstStyle/>
          <a:p>
            <a:r>
              <a:rPr lang="fr-FR" dirty="0"/>
              <a:t>ECHELLE DE HOUNSFIELD (UH)</a:t>
            </a:r>
          </a:p>
        </p:txBody>
      </p:sp>
      <p:sp>
        <p:nvSpPr>
          <p:cNvPr id="30" name="ZoneTexte 29"/>
          <p:cNvSpPr txBox="1"/>
          <p:nvPr/>
        </p:nvSpPr>
        <p:spPr>
          <a:xfrm>
            <a:off x="477788" y="6330678"/>
            <a:ext cx="2562583" cy="341632"/>
          </a:xfrm>
          <a:prstGeom prst="rect">
            <a:avLst/>
          </a:prstGeom>
          <a:noFill/>
        </p:spPr>
        <p:txBody>
          <a:bodyPr wrap="square" rtlCol="0">
            <a:spAutoFit/>
          </a:bodyPr>
          <a:lstStyle/>
          <a:p>
            <a:pPr algn="ctr">
              <a:lnSpc>
                <a:spcPct val="90000"/>
              </a:lnSpc>
            </a:pPr>
            <a:r>
              <a:rPr lang="fr-FR" dirty="0"/>
              <a:t>Image Brute</a:t>
            </a:r>
          </a:p>
        </p:txBody>
      </p:sp>
      <p:pic>
        <p:nvPicPr>
          <p:cNvPr id="6" name="Image 5"/>
          <p:cNvPicPr>
            <a:picLocks noChangeAspect="1"/>
          </p:cNvPicPr>
          <p:nvPr/>
        </p:nvPicPr>
        <p:blipFill>
          <a:blip r:embed="rId3"/>
          <a:stretch>
            <a:fillRect/>
          </a:stretch>
        </p:blipFill>
        <p:spPr>
          <a:xfrm>
            <a:off x="477788" y="1970601"/>
            <a:ext cx="2562583" cy="4344006"/>
          </a:xfrm>
          <a:prstGeom prst="rect">
            <a:avLst/>
          </a:prstGeom>
        </p:spPr>
      </p:pic>
      <p:pic>
        <p:nvPicPr>
          <p:cNvPr id="7" name="Image 6"/>
          <p:cNvPicPr>
            <a:picLocks noChangeAspect="1"/>
          </p:cNvPicPr>
          <p:nvPr/>
        </p:nvPicPr>
        <p:blipFill>
          <a:blip r:embed="rId4"/>
          <a:stretch>
            <a:fillRect/>
          </a:stretch>
        </p:blipFill>
        <p:spPr>
          <a:xfrm>
            <a:off x="4813121" y="1970599"/>
            <a:ext cx="2562583" cy="4305901"/>
          </a:xfrm>
          <a:prstGeom prst="rect">
            <a:avLst/>
          </a:prstGeom>
        </p:spPr>
      </p:pic>
      <p:sp>
        <p:nvSpPr>
          <p:cNvPr id="18" name="ZoneTexte 17"/>
          <p:cNvSpPr txBox="1"/>
          <p:nvPr/>
        </p:nvSpPr>
        <p:spPr>
          <a:xfrm>
            <a:off x="4819445" y="6273434"/>
            <a:ext cx="2562583" cy="341632"/>
          </a:xfrm>
          <a:prstGeom prst="rect">
            <a:avLst/>
          </a:prstGeom>
          <a:noFill/>
        </p:spPr>
        <p:txBody>
          <a:bodyPr wrap="square" rtlCol="0">
            <a:spAutoFit/>
          </a:bodyPr>
          <a:lstStyle/>
          <a:p>
            <a:pPr algn="ctr">
              <a:lnSpc>
                <a:spcPct val="90000"/>
              </a:lnSpc>
            </a:pPr>
            <a:r>
              <a:rPr lang="fr-FR" dirty="0"/>
              <a:t>Image Traitée</a:t>
            </a:r>
          </a:p>
        </p:txBody>
      </p:sp>
      <p:sp>
        <p:nvSpPr>
          <p:cNvPr id="19" name="ZoneTexte 18"/>
          <p:cNvSpPr txBox="1"/>
          <p:nvPr/>
        </p:nvSpPr>
        <p:spPr>
          <a:xfrm>
            <a:off x="9134107" y="6276500"/>
            <a:ext cx="2562583" cy="341632"/>
          </a:xfrm>
          <a:prstGeom prst="rect">
            <a:avLst/>
          </a:prstGeom>
          <a:noFill/>
        </p:spPr>
        <p:txBody>
          <a:bodyPr wrap="square" rtlCol="0">
            <a:spAutoFit/>
          </a:bodyPr>
          <a:lstStyle/>
          <a:p>
            <a:pPr algn="ctr">
              <a:lnSpc>
                <a:spcPct val="90000"/>
              </a:lnSpc>
            </a:pPr>
            <a:r>
              <a:rPr lang="fr-FR" dirty="0"/>
              <a:t>Contour Renforcé</a:t>
            </a:r>
          </a:p>
        </p:txBody>
      </p:sp>
      <p:pic>
        <p:nvPicPr>
          <p:cNvPr id="2" name="Image 1">
            <a:extLst>
              <a:ext uri="{FF2B5EF4-FFF2-40B4-BE49-F238E27FC236}">
                <a16:creationId xmlns:a16="http://schemas.microsoft.com/office/drawing/2014/main" id="{69F8BDDA-CA97-4786-88F9-D80A3FE833F1}"/>
              </a:ext>
            </a:extLst>
          </p:cNvPr>
          <p:cNvPicPr>
            <a:picLocks noChangeAspect="1"/>
          </p:cNvPicPr>
          <p:nvPr/>
        </p:nvPicPr>
        <p:blipFill>
          <a:blip r:embed="rId5"/>
          <a:stretch>
            <a:fillRect/>
          </a:stretch>
        </p:blipFill>
        <p:spPr>
          <a:xfrm>
            <a:off x="9112166" y="1932477"/>
            <a:ext cx="2453168" cy="4340957"/>
          </a:xfrm>
          <a:prstGeom prst="rect">
            <a:avLst/>
          </a:prstGeom>
        </p:spPr>
      </p:pic>
    </p:spTree>
    <p:extLst>
      <p:ext uri="{BB962C8B-B14F-4D97-AF65-F5344CB8AC3E}">
        <p14:creationId xmlns:p14="http://schemas.microsoft.com/office/powerpoint/2010/main" val="282597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TRAITEMENT DES DONNEES BRUTES</a:t>
            </a:r>
          </a:p>
        </p:txBody>
      </p:sp>
      <p:sp>
        <p:nvSpPr>
          <p:cNvPr id="3" name="Espace réservé du contenu 2"/>
          <p:cNvSpPr>
            <a:spLocks noGrp="1"/>
          </p:cNvSpPr>
          <p:nvPr>
            <p:ph idx="1"/>
          </p:nvPr>
        </p:nvSpPr>
        <p:spPr/>
        <p:txBody>
          <a:bodyPr>
            <a:normAutofit fontScale="92500" lnSpcReduction="10000"/>
          </a:bodyPr>
          <a:lstStyle/>
          <a:p>
            <a:pPr algn="just"/>
            <a:r>
              <a:rPr lang="fr-FR" dirty="0"/>
              <a:t>Améliorer la qualité des images</a:t>
            </a:r>
          </a:p>
          <a:p>
            <a:pPr lvl="1" algn="just"/>
            <a:r>
              <a:rPr lang="fr-FR" dirty="0"/>
              <a:t>Rehaussement de contours</a:t>
            </a:r>
          </a:p>
          <a:p>
            <a:pPr lvl="1" algn="just"/>
            <a:r>
              <a:rPr lang="fr-FR" dirty="0"/>
              <a:t>Réduction du bruit</a:t>
            </a:r>
          </a:p>
          <a:p>
            <a:pPr lvl="1" algn="just"/>
            <a:r>
              <a:rPr lang="fr-FR" dirty="0"/>
              <a:t>Correction des artéfacts</a:t>
            </a:r>
          </a:p>
          <a:p>
            <a:pPr lvl="1" algn="just"/>
            <a:r>
              <a:rPr lang="fr-FR" dirty="0"/>
              <a:t>Rehaussement du contraste</a:t>
            </a:r>
          </a:p>
          <a:p>
            <a:pPr algn="just"/>
            <a:r>
              <a:rPr lang="fr-FR" dirty="0"/>
              <a:t>Post traitement</a:t>
            </a:r>
          </a:p>
          <a:p>
            <a:pPr lvl="1" algn="just"/>
            <a:r>
              <a:rPr lang="fr-FR" dirty="0"/>
              <a:t>Spécifique pour chaque région anatomique</a:t>
            </a:r>
          </a:p>
          <a:p>
            <a:pPr lvl="1" algn="just"/>
            <a:r>
              <a:rPr lang="fr-FR" dirty="0"/>
              <a:t>Couplé au détecteur et ne peut pas être modifié</a:t>
            </a:r>
          </a:p>
          <a:p>
            <a:pPr algn="just"/>
            <a:r>
              <a:rPr lang="fr-FR" dirty="0"/>
              <a:t>Résolution spatiale</a:t>
            </a:r>
          </a:p>
          <a:p>
            <a:pPr lvl="1" algn="just"/>
            <a:r>
              <a:rPr lang="fr-FR" dirty="0"/>
              <a:t>Ne peut pas être améliorée en post traitement</a:t>
            </a:r>
          </a:p>
        </p:txBody>
      </p:sp>
    </p:spTree>
    <p:extLst>
      <p:ext uri="{BB962C8B-B14F-4D97-AF65-F5344CB8AC3E}">
        <p14:creationId xmlns:p14="http://schemas.microsoft.com/office/powerpoint/2010/main" val="388648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sp>
        <p:nvSpPr>
          <p:cNvPr id="3" name="Espace réservé du contenu 2"/>
          <p:cNvSpPr>
            <a:spLocks noGrp="1"/>
          </p:cNvSpPr>
          <p:nvPr>
            <p:ph idx="1"/>
          </p:nvPr>
        </p:nvSpPr>
        <p:spPr>
          <a:xfrm>
            <a:off x="1522413" y="1904999"/>
            <a:ext cx="5292079" cy="4114801"/>
          </a:xfrm>
        </p:spPr>
        <p:txBody>
          <a:bodyPr>
            <a:normAutofit lnSpcReduction="10000"/>
          </a:bodyPr>
          <a:lstStyle/>
          <a:p>
            <a:pPr algn="just"/>
            <a:r>
              <a:rPr lang="fr-FR" dirty="0"/>
              <a:t>Rapidement utilisé par un dentiste pour radiographier une dent (2 semaines plus tard)</a:t>
            </a:r>
          </a:p>
          <a:p>
            <a:pPr algn="just"/>
            <a:r>
              <a:rPr lang="fr-FR" dirty="0"/>
              <a:t>1897 : France - Premier laboratoire hospitalier de radiologie. Le Dr. Antoine BECLERE remarque que l’on peut déceler systématiquement la tuberculose par cette technique. D’abord méprisé par ses collègues qui le qualifient de photographe et non de médecin, avant d’être reconnu comme pionnier de cette technique médicale</a:t>
            </a:r>
          </a:p>
        </p:txBody>
      </p:sp>
      <p:pic>
        <p:nvPicPr>
          <p:cNvPr id="5122" name="Picture 2" descr="La radiographie : une attraction fora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4572" y="3284984"/>
            <a:ext cx="3425135" cy="348629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remière radiographie dentaire (Walkhoo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548" y="116632"/>
            <a:ext cx="4204482" cy="3018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41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1"/>
              <a:t>Radiologie</a:t>
            </a:r>
          </a:p>
        </p:txBody>
      </p:sp>
      <p:sp>
        <p:nvSpPr>
          <p:cNvPr id="3" name="Espace réservé du texte 2"/>
          <p:cNvSpPr>
            <a:spLocks noGrp="1"/>
          </p:cNvSpPr>
          <p:nvPr>
            <p:ph type="body" idx="1"/>
          </p:nvPr>
        </p:nvSpPr>
        <p:spPr/>
        <p:txBody>
          <a:bodyPr/>
          <a:lstStyle/>
          <a:p>
            <a:r>
              <a:rPr lang="fr-FR" noProof="1"/>
              <a:t>Installations ionisantes et applications</a:t>
            </a:r>
          </a:p>
        </p:txBody>
      </p:sp>
    </p:spTree>
    <p:extLst>
      <p:ext uri="{BB962C8B-B14F-4D97-AF65-F5344CB8AC3E}">
        <p14:creationId xmlns:p14="http://schemas.microsoft.com/office/powerpoint/2010/main" val="385069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dirty="0"/>
              <a:t>SALLE DE RADIOLOGIE </a:t>
            </a:r>
          </a:p>
        </p:txBody>
      </p:sp>
      <p:pic>
        <p:nvPicPr>
          <p:cNvPr id="4" name="Picture 2" descr="http://radioprotection.unblog.fr/2010/11/01/files/2010/11/radiologi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977" y="1767207"/>
            <a:ext cx="7848872" cy="5024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01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dirty="0"/>
              <a:t>SALLE DE RADIOLOGIE </a:t>
            </a:r>
          </a:p>
        </p:txBody>
      </p:sp>
      <p:pic>
        <p:nvPicPr>
          <p:cNvPr id="2052" name="Picture 4" descr="http://www3.gehealthcare.cn/~/media/images/china%20image/china%20event/2014%20rsna/day%202%20dxr%2006%20discovery%20xr656%20plus.jpg?la=zh-c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318" y="1752600"/>
            <a:ext cx="9170364" cy="491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5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8923" y="381000"/>
            <a:ext cx="9144001" cy="1371600"/>
          </a:xfrm>
        </p:spPr>
        <p:txBody>
          <a:bodyPr/>
          <a:lstStyle/>
          <a:p>
            <a:r>
              <a:rPr lang="fr-FR" dirty="0"/>
              <a:t>SALLE DE RADIOLOGIE - Exemples</a:t>
            </a:r>
          </a:p>
        </p:txBody>
      </p:sp>
      <p:pic>
        <p:nvPicPr>
          <p:cNvPr id="2050" name="Picture 2" descr="http://p1.storage.canalblog.com/12/15/90266/801232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54452" y="1877565"/>
            <a:ext cx="54864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p:cNvSpPr txBox="1">
            <a:spLocks/>
          </p:cNvSpPr>
          <p:nvPr/>
        </p:nvSpPr>
        <p:spPr>
          <a:xfrm>
            <a:off x="1522413" y="1904999"/>
            <a:ext cx="4571999" cy="4114801"/>
          </a:xfrm>
          <a:prstGeom prst="rect">
            <a:avLst/>
          </a:prstGeom>
        </p:spPr>
        <p:txBody>
          <a:bodyPr vert="horz" lIns="91440" tIns="45720" rIns="91440" bIns="45720" rtlCol="0">
            <a:normAutofit lnSpcReduction="10000"/>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Ostéo-articulaire</a:t>
            </a:r>
          </a:p>
          <a:p>
            <a:pPr lvl="1" algn="just"/>
            <a:r>
              <a:rPr lang="fr-FR" dirty="0"/>
              <a:t>Bilan initial des fractures et suivi</a:t>
            </a:r>
          </a:p>
          <a:p>
            <a:pPr lvl="1" algn="just"/>
            <a:r>
              <a:rPr lang="fr-FR" dirty="0"/>
              <a:t>Surveillance de certaines maladies des articulations ou des os</a:t>
            </a:r>
          </a:p>
          <a:p>
            <a:pPr lvl="1" algn="just"/>
            <a:r>
              <a:rPr lang="fr-FR" dirty="0"/>
              <a:t>Bilan de maladie générale qui peut se manifester par des anomalies osseuses</a:t>
            </a:r>
          </a:p>
          <a:p>
            <a:pPr algn="just"/>
            <a:r>
              <a:rPr lang="fr-FR" dirty="0"/>
              <a:t>Abdomen</a:t>
            </a:r>
          </a:p>
          <a:p>
            <a:pPr lvl="1" algn="just"/>
            <a:r>
              <a:rPr lang="fr-FR" dirty="0"/>
              <a:t>Visualisation des organes et de leur contenu</a:t>
            </a:r>
          </a:p>
          <a:p>
            <a:pPr lvl="1" algn="just"/>
            <a:r>
              <a:rPr lang="fr-FR" dirty="0"/>
              <a:t>Visualisation de troubles abdominaux et surveillance post chirurgie</a:t>
            </a:r>
          </a:p>
          <a:p>
            <a:pPr lvl="1"/>
            <a:endParaRPr lang="fr-FR" dirty="0"/>
          </a:p>
        </p:txBody>
      </p:sp>
    </p:spTree>
    <p:extLst>
      <p:ext uri="{BB962C8B-B14F-4D97-AF65-F5344CB8AC3E}">
        <p14:creationId xmlns:p14="http://schemas.microsoft.com/office/powerpoint/2010/main" val="3810395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8923" y="381000"/>
            <a:ext cx="9144001" cy="1371600"/>
          </a:xfrm>
        </p:spPr>
        <p:txBody>
          <a:bodyPr/>
          <a:lstStyle/>
          <a:p>
            <a:r>
              <a:rPr lang="fr-FR" dirty="0"/>
              <a:t>SALLE DE RADIOLOGIE – Exemples</a:t>
            </a:r>
          </a:p>
        </p:txBody>
      </p:sp>
      <p:sp>
        <p:nvSpPr>
          <p:cNvPr id="5" name="Espace réservé du contenu 2"/>
          <p:cNvSpPr txBox="1">
            <a:spLocks/>
          </p:cNvSpPr>
          <p:nvPr/>
        </p:nvSpPr>
        <p:spPr>
          <a:xfrm>
            <a:off x="1522413" y="1904999"/>
            <a:ext cx="4571999" cy="4114801"/>
          </a:xfrm>
          <a:prstGeom prst="rect">
            <a:avLst/>
          </a:prstGeom>
        </p:spPr>
        <p:txBody>
          <a:bodyPr vert="horz" lIns="91440" tIns="45720" rIns="91440" bIns="45720" rtlCol="0">
            <a:normAutofit fontScale="92500" lnSpcReduction="20000"/>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Sinus</a:t>
            </a:r>
          </a:p>
          <a:p>
            <a:pPr lvl="1" algn="just"/>
            <a:r>
              <a:rPr lang="fr-FR" dirty="0"/>
              <a:t>Dépister des infections</a:t>
            </a:r>
          </a:p>
          <a:p>
            <a:pPr algn="just"/>
            <a:r>
              <a:rPr lang="fr-FR" dirty="0"/>
              <a:t>Crâne/Face</a:t>
            </a:r>
          </a:p>
          <a:p>
            <a:pPr lvl="1" algn="just"/>
            <a:r>
              <a:rPr lang="fr-FR" dirty="0"/>
              <a:t>Bilan et surveillance de maladies générales pouvant toucher les os du crânes</a:t>
            </a:r>
          </a:p>
          <a:p>
            <a:pPr algn="just"/>
            <a:r>
              <a:rPr lang="fr-FR" dirty="0"/>
              <a:t>Thoracique</a:t>
            </a:r>
          </a:p>
          <a:p>
            <a:pPr lvl="1" algn="just"/>
            <a:r>
              <a:rPr lang="fr-FR" dirty="0"/>
              <a:t>Dépistage</a:t>
            </a:r>
          </a:p>
          <a:p>
            <a:pPr lvl="1" algn="just"/>
            <a:r>
              <a:rPr lang="fr-FR" dirty="0"/>
              <a:t>Bilan peropératoire : recherche de foyer infectieux</a:t>
            </a:r>
          </a:p>
          <a:p>
            <a:pPr lvl="1" algn="just"/>
            <a:r>
              <a:rPr lang="fr-FR" dirty="0"/>
              <a:t>Diagnostic pulmonaire</a:t>
            </a:r>
          </a:p>
          <a:p>
            <a:pPr algn="just"/>
            <a:r>
              <a:rPr lang="fr-FR" dirty="0"/>
              <a:t>…</a:t>
            </a:r>
          </a:p>
        </p:txBody>
      </p:sp>
      <p:pic>
        <p:nvPicPr>
          <p:cNvPr id="4100" name="Picture 4" descr="http://perruchenautomne.eu/wordpress/wp-content/uploads/2011/02/image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742484" y="1752600"/>
            <a:ext cx="4824536" cy="476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0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MOBILE DE RADIOGRAPHIE</a:t>
            </a:r>
          </a:p>
        </p:txBody>
      </p:sp>
      <p:pic>
        <p:nvPicPr>
          <p:cNvPr id="8194" name="Picture 2" descr="http://mysih.fr/img/actus/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2784" y="1916832"/>
            <a:ext cx="4923258" cy="4614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75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8923" y="381000"/>
            <a:ext cx="9144001" cy="1371600"/>
          </a:xfrm>
        </p:spPr>
        <p:txBody>
          <a:bodyPr/>
          <a:lstStyle/>
          <a:p>
            <a:r>
              <a:rPr lang="fr-FR" dirty="0"/>
              <a:t>MOBILE DE RADIOGRAPHIE</a:t>
            </a:r>
          </a:p>
        </p:txBody>
      </p:sp>
      <p:sp>
        <p:nvSpPr>
          <p:cNvPr id="5" name="Espace réservé du contenu 2"/>
          <p:cNvSpPr txBox="1">
            <a:spLocks/>
          </p:cNvSpPr>
          <p:nvPr/>
        </p:nvSpPr>
        <p:spPr>
          <a:xfrm>
            <a:off x="1522413" y="1904999"/>
            <a:ext cx="8892479" cy="4114801"/>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Mêmes applications que pour la salle de radiographie</a:t>
            </a:r>
          </a:p>
          <a:p>
            <a:pPr algn="just"/>
            <a:r>
              <a:rPr lang="fr-FR" dirty="0"/>
              <a:t>Sert à faire les « radio aux lits » pour les patients ne pouvant se rendre en service de radiologie</a:t>
            </a:r>
          </a:p>
          <a:p>
            <a:pPr lvl="1" algn="just"/>
            <a:r>
              <a:rPr lang="fr-FR" dirty="0"/>
              <a:t>Essentiellement les patients des services de réanimation</a:t>
            </a:r>
          </a:p>
          <a:p>
            <a:pPr lvl="2" algn="just"/>
            <a:r>
              <a:rPr lang="fr-FR" dirty="0"/>
              <a:t>nécessitant une surveillance spécifique du patient (monitorage)</a:t>
            </a:r>
          </a:p>
          <a:p>
            <a:pPr lvl="2" algn="just"/>
            <a:r>
              <a:rPr lang="fr-FR" dirty="0"/>
              <a:t>à cause des équipements pouvant être branchés sur celui-ci (ex : respirateur)</a:t>
            </a:r>
          </a:p>
          <a:p>
            <a:pPr lvl="2" algn="just"/>
            <a:r>
              <a:rPr lang="fr-FR" dirty="0"/>
              <a:t>à cause de l’isolation dont ils peuvent également faire l’objet, ou de leur état de faiblesse</a:t>
            </a:r>
          </a:p>
          <a:p>
            <a:pPr lvl="2" algn="just"/>
            <a:r>
              <a:rPr lang="fr-FR" dirty="0"/>
              <a:t>….</a:t>
            </a:r>
          </a:p>
          <a:p>
            <a:pPr algn="just"/>
            <a:r>
              <a:rPr lang="fr-FR" dirty="0"/>
              <a:t>L’examen est directement réalisé au lit du patient dans sa chambre</a:t>
            </a:r>
          </a:p>
        </p:txBody>
      </p:sp>
    </p:spTree>
    <p:extLst>
      <p:ext uri="{BB962C8B-B14F-4D97-AF65-F5344CB8AC3E}">
        <p14:creationId xmlns:p14="http://schemas.microsoft.com/office/powerpoint/2010/main" val="45899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RADIOSCOPIE INTERVENTIONNELLE</a:t>
            </a:r>
          </a:p>
        </p:txBody>
      </p:sp>
      <p:pic>
        <p:nvPicPr>
          <p:cNvPr id="6146" name="Picture 2" descr="http://img.medicalexpo.fr/images_me/photo-g/radiologie-x-systeme-fluoroscopie-numerique-fluoroscopie-interventionelle-amplificateur-brillance-plafonnier-70721-58688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185" y="1752600"/>
            <a:ext cx="6938455" cy="5131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7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8923" y="381000"/>
            <a:ext cx="9144001" cy="1371600"/>
          </a:xfrm>
        </p:spPr>
        <p:txBody>
          <a:bodyPr/>
          <a:lstStyle/>
          <a:p>
            <a:r>
              <a:rPr lang="fr-FR" dirty="0"/>
              <a:t>INJECTEUR DE PRODUIT DE CONTRASTE</a:t>
            </a:r>
          </a:p>
        </p:txBody>
      </p:sp>
      <p:sp>
        <p:nvSpPr>
          <p:cNvPr id="5" name="Espace réservé du contenu 2"/>
          <p:cNvSpPr txBox="1">
            <a:spLocks/>
          </p:cNvSpPr>
          <p:nvPr/>
        </p:nvSpPr>
        <p:spPr>
          <a:xfrm>
            <a:off x="1522413" y="1904999"/>
            <a:ext cx="9180511" cy="4114801"/>
          </a:xfrm>
          <a:prstGeom prst="rect">
            <a:avLst/>
          </a:prstGeom>
        </p:spPr>
        <p:txBody>
          <a:bodyPr vert="horz" lIns="91440" tIns="45720" rIns="91440" bIns="45720" rtlCol="0">
            <a:normAutofit lnSpcReduction="10000"/>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fr-FR" dirty="0"/>
              <a:t>Produit de contraste : Substance injectée en imagerie médicale, permettant de renforcer le signal obtenu voir même de faire apparaitre des structures non visibles par la technique d’imagerie employée</a:t>
            </a:r>
          </a:p>
          <a:p>
            <a:pPr algn="just"/>
            <a:r>
              <a:rPr lang="fr-FR" dirty="0"/>
              <a:t>Pour un examen réalisé sous équipement à émission de rayonnements ionisants, le produit de contraste est dit radio-opaque</a:t>
            </a:r>
          </a:p>
          <a:p>
            <a:pPr algn="just"/>
            <a:r>
              <a:rPr lang="fr-FR" dirty="0"/>
              <a:t>Il sert principalement à faire ressortir l’arbre vasculaire, ou les coronaires</a:t>
            </a:r>
          </a:p>
          <a:p>
            <a:pPr algn="just"/>
            <a:r>
              <a:rPr lang="fr-FR" dirty="0"/>
              <a:t>Pour être injecté, une grosse seringue est placée dans l’injecteur</a:t>
            </a:r>
          </a:p>
          <a:p>
            <a:pPr algn="just"/>
            <a:r>
              <a:rPr lang="fr-FR" dirty="0"/>
              <a:t>Celui-ci est capable d’injection très rapide, et à des pressions élevées</a:t>
            </a:r>
          </a:p>
        </p:txBody>
      </p:sp>
    </p:spTree>
    <p:extLst>
      <p:ext uri="{BB962C8B-B14F-4D97-AF65-F5344CB8AC3E}">
        <p14:creationId xmlns:p14="http://schemas.microsoft.com/office/powerpoint/2010/main" val="1148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INJECTEUR DE PRODUIT DE CONTRASTE</a:t>
            </a:r>
          </a:p>
        </p:txBody>
      </p:sp>
      <p:pic>
        <p:nvPicPr>
          <p:cNvPr id="4098" name="Picture 2" descr="http://www.thema-radiologie.fr/images/.orig/flowsens_Flowsens_mono_pied_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21095" y="1988840"/>
            <a:ext cx="2541011"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p:cNvSpPr txBox="1">
            <a:spLocks/>
          </p:cNvSpPr>
          <p:nvPr/>
        </p:nvSpPr>
        <p:spPr>
          <a:xfrm>
            <a:off x="2251440" y="6103640"/>
            <a:ext cx="2880320" cy="754360"/>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ctr">
              <a:buNone/>
            </a:pPr>
            <a:r>
              <a:rPr lang="fr-FR" dirty="0"/>
              <a:t>GUERBET - </a:t>
            </a:r>
            <a:r>
              <a:rPr lang="fr-FR" dirty="0" err="1"/>
              <a:t>Flowsens</a:t>
            </a:r>
            <a:endParaRPr lang="fr-FR" dirty="0"/>
          </a:p>
        </p:txBody>
      </p:sp>
      <p:pic>
        <p:nvPicPr>
          <p:cNvPr id="4100" name="Picture 4" descr="https://services.gehealthcare.com/medias/?context=bWFzdGVyfGltYWdlc3wyMjI5MHxpbWFnZS9qcGVnfGltYWdlcy9oNzMvaGE5Lzg3OTgxNjc0MzMyNDYuanBnfGUxMTAzZTkxNTNiYmVlNTU0NGY1ZmFlYTA5NzNkNDg5ZTQwMTIxMjI2N2VlNTNiYjNlMWEwZWFjZTg4NDk3Nj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1338" y="2110778"/>
            <a:ext cx="4000500" cy="4000501"/>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2"/>
          <p:cNvSpPr txBox="1">
            <a:spLocks/>
          </p:cNvSpPr>
          <p:nvPr/>
        </p:nvSpPr>
        <p:spPr>
          <a:xfrm>
            <a:off x="6691338" y="6137969"/>
            <a:ext cx="3975076" cy="586730"/>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ctr">
              <a:buNone/>
            </a:pPr>
            <a:r>
              <a:rPr lang="fr-FR" dirty="0"/>
              <a:t>ACIST - CVI</a:t>
            </a:r>
          </a:p>
        </p:txBody>
      </p:sp>
    </p:spTree>
    <p:extLst>
      <p:ext uri="{BB962C8B-B14F-4D97-AF65-F5344CB8AC3E}">
        <p14:creationId xmlns:p14="http://schemas.microsoft.com/office/powerpoint/2010/main" val="37910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90000"/>
          </a:lnSpc>
          <a:defRPr/>
        </a:defPPr>
      </a:lstStyle>
    </a:txDef>
  </a:objectDefaults>
  <a:extraClrScheme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E257D54-B65D-4775-8A47-BF76CA13EE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tunnel bleu numérique (grand écran)</Template>
  <TotalTime>0</TotalTime>
  <Words>7165</Words>
  <Application>Microsoft Office PowerPoint</Application>
  <PresentationFormat>Personnalisé</PresentationFormat>
  <Paragraphs>1019</Paragraphs>
  <Slides>166</Slides>
  <Notes>2</Notes>
  <HiddenSlides>0</HiddenSlides>
  <MMClips>1</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166</vt:i4>
      </vt:variant>
    </vt:vector>
  </HeadingPairs>
  <TitlesOfParts>
    <vt:vector size="173" baseType="lpstr">
      <vt:lpstr>Arial</vt:lpstr>
      <vt:lpstr>Calibri</vt:lpstr>
      <vt:lpstr>Corbel</vt:lpstr>
      <vt:lpstr>Symbol</vt:lpstr>
      <vt:lpstr>Times New Roman</vt:lpstr>
      <vt:lpstr>Digital Blue Tunnel 16x9</vt:lpstr>
      <vt:lpstr>Image bitmap</vt:lpstr>
      <vt:lpstr>Imagerie par rayonnements ionisants</vt:lpstr>
      <vt:lpstr>RADIOLOGIE - Sommaire</vt:lpstr>
      <vt:lpstr>RAPPEL</vt:lpstr>
      <vt:lpstr>Radiologie</vt:lpstr>
      <vt:lpstr>HISTOIRE</vt:lpstr>
      <vt:lpstr>HISTOIRE</vt:lpstr>
      <vt:lpstr>HISTOIRE</vt:lpstr>
      <vt:lpstr>HISTOIRE</vt:lpstr>
      <vt:lpstr>HISTOIRE</vt:lpstr>
      <vt:lpstr>HISTOIRE</vt:lpstr>
      <vt:lpstr>Radioprotection</vt:lpstr>
      <vt:lpstr>HISTOIRE – Etapes majeures</vt:lpstr>
      <vt:lpstr>HISTOIRE – Etapes majeures</vt:lpstr>
      <vt:lpstr>HISTOIRE – Etapes majeures</vt:lpstr>
      <vt:lpstr>HISTOIRE – Etapes majeurs</vt:lpstr>
      <vt:lpstr>HISTOIRE – Etapes majeures</vt:lpstr>
      <vt:lpstr>HISTOIRE – Etapes majeures</vt:lpstr>
      <vt:lpstr>HISTOIRE – Etapes majeures</vt:lpstr>
      <vt:lpstr>DOSES – Absorbée, Equivalente</vt:lpstr>
      <vt:lpstr>RAYONNEMENTS IONISANTS</vt:lpstr>
      <vt:lpstr>RAYONNEMENTS IONISANTS</vt:lpstr>
      <vt:lpstr>DOSES – Absorbée, Equivalente</vt:lpstr>
      <vt:lpstr>DOSES : Limites Réglementaires</vt:lpstr>
      <vt:lpstr>DOSE – Comment réduire l’exposition</vt:lpstr>
      <vt:lpstr>IRRADIATION D’UNE CELLULE</vt:lpstr>
      <vt:lpstr>PROTECTIONS</vt:lpstr>
      <vt:lpstr>PROTECTIONS</vt:lpstr>
      <vt:lpstr>PROTECTION</vt:lpstr>
      <vt:lpstr>PCR : Pourquoi</vt:lpstr>
      <vt:lpstr>PCR : Missions</vt:lpstr>
      <vt:lpstr>DOSE – Tout au tour de nous</vt:lpstr>
      <vt:lpstr>DOSE – Tout au tour de nous</vt:lpstr>
      <vt:lpstr>Radiologie</vt:lpstr>
      <vt:lpstr>TUBE A RAYONS X</vt:lpstr>
      <vt:lpstr>TUBE A RAYONS X</vt:lpstr>
      <vt:lpstr>TUBE A RAYONS X</vt:lpstr>
      <vt:lpstr>TUBE A RAYONS X</vt:lpstr>
      <vt:lpstr>TUBE A RAYONS X</vt:lpstr>
      <vt:lpstr>TUBE A RAYONS X</vt:lpstr>
      <vt:lpstr>TUBE A RAYONS X</vt:lpstr>
      <vt:lpstr>TUBE A RAYONS X - Vieillissement</vt:lpstr>
      <vt:lpstr>TUBE A RAYONS X - Vieillissement</vt:lpstr>
      <vt:lpstr>PARAMETRES PHYSIQUES</vt:lpstr>
      <vt:lpstr>PARAMETRES PHYSIQUES</vt:lpstr>
      <vt:lpstr>PARAMETRES PHYSIQUES</vt:lpstr>
      <vt:lpstr>PARAMETRES PHYSIQUES</vt:lpstr>
      <vt:lpstr>Radiologie</vt:lpstr>
      <vt:lpstr>DEVELOPPEMENT HUMIDE - « Analogique »</vt:lpstr>
      <vt:lpstr>DEVELOPPEMENT HUMIDE - « Analogique »</vt:lpstr>
      <vt:lpstr>DEVELOPPEMENT HUMIDE - « Analogique »</vt:lpstr>
      <vt:lpstr>DEVELOPPEMENT HUMIDE - « Analogique »</vt:lpstr>
      <vt:lpstr>DEVELOPPEMENT HUMIDE - « Analogique »</vt:lpstr>
      <vt:lpstr>DEVELOPPEMENT HUMIDE - « Analogique »</vt:lpstr>
      <vt:lpstr>DEVELOPPEMENT HUMIDE - « Analogique »</vt:lpstr>
      <vt:lpstr>DEVELOPPEMENT HUMIDE - « Analogique »</vt:lpstr>
      <vt:lpstr>DEVELOPPEMENT HUMIDE - « Analogique »</vt:lpstr>
      <vt:lpstr>ERLM - Numérisation</vt:lpstr>
      <vt:lpstr>ERLM - Numérisation</vt:lpstr>
      <vt:lpstr>ERLM - Numérisation</vt:lpstr>
      <vt:lpstr>ERLM - Numérisation</vt:lpstr>
      <vt:lpstr>ERLM - Numérisation</vt:lpstr>
      <vt:lpstr>ERLM - Numérisation</vt:lpstr>
      <vt:lpstr>ERLM - Numérisation</vt:lpstr>
      <vt:lpstr>ERLM - Numérisation </vt:lpstr>
      <vt:lpstr>TUBE ANALYSEUR - Numérisation</vt:lpstr>
      <vt:lpstr>CAPTEUR CCD - Numérique</vt:lpstr>
      <vt:lpstr>CAPTEUR PLAN - Numérique</vt:lpstr>
      <vt:lpstr>CAPTEUR PLAN</vt:lpstr>
      <vt:lpstr>CAPTEUR PLAN</vt:lpstr>
      <vt:lpstr>CAPTEUR PLAN</vt:lpstr>
      <vt:lpstr>CAPTEUR PLAN – Conversion Directe</vt:lpstr>
      <vt:lpstr>CAPTEUR PLAN – Conversion Directe</vt:lpstr>
      <vt:lpstr>CAPTEUR PLAN – Conversion Indirecte</vt:lpstr>
      <vt:lpstr>CAPTEUR PLAN – Conversion Indirecte</vt:lpstr>
      <vt:lpstr>CAPTEUR PLAN – Conversion Directe et Indirecte</vt:lpstr>
      <vt:lpstr>DQE – Efficacité Quantique de Détection </vt:lpstr>
      <vt:lpstr>SYSTEMES D’ACQUISITION - Comparatif</vt:lpstr>
      <vt:lpstr>SYSTEMES D’ACQUISITION - Comparatif</vt:lpstr>
      <vt:lpstr>Radiologie</vt:lpstr>
      <vt:lpstr>QUANTITIFATION</vt:lpstr>
      <vt:lpstr>QUANTITIFATION</vt:lpstr>
      <vt:lpstr>QUANTITIFATION</vt:lpstr>
      <vt:lpstr>QUANTIFICATION</vt:lpstr>
      <vt:lpstr>ECHELLE DE HOUNSFIELD (UH)</vt:lpstr>
      <vt:lpstr>ECHELLE DE HOUNSFIELD (UH)</vt:lpstr>
      <vt:lpstr>ECHELLE DE HOUNSFIELD (UH)</vt:lpstr>
      <vt:lpstr>ECHELLE DE HOUNSFIELD (UH)</vt:lpstr>
      <vt:lpstr>ECHELLE DE HOUNSFIELD (UH)</vt:lpstr>
      <vt:lpstr>TRAITEMENT DES DONNEES BRUTES</vt:lpstr>
      <vt:lpstr>Radiologie</vt:lpstr>
      <vt:lpstr>SALLE DE RADIOLOGIE </vt:lpstr>
      <vt:lpstr>SALLE DE RADIOLOGIE </vt:lpstr>
      <vt:lpstr>SALLE DE RADIOLOGIE - Exemples</vt:lpstr>
      <vt:lpstr>SALLE DE RADIOLOGIE – Exemples</vt:lpstr>
      <vt:lpstr>MOBILE DE RADIOGRAPHIE</vt:lpstr>
      <vt:lpstr>MOBILE DE RADIOGRAPHIE</vt:lpstr>
      <vt:lpstr>RADIOSCOPIE INTERVENTIONNELLE</vt:lpstr>
      <vt:lpstr>INJECTEUR DE PRODUIT DE CONTRASTE</vt:lpstr>
      <vt:lpstr>INJECTEUR DE PRODUIT DE CONTRASTE</vt:lpstr>
      <vt:lpstr>RADIOSCOPIE INTERVENTIONNELLE</vt:lpstr>
      <vt:lpstr>Présentation PowerPoint</vt:lpstr>
      <vt:lpstr>RADIOSCOPIE INTERVENTIONNELLE</vt:lpstr>
      <vt:lpstr>Présentation PowerPoint</vt:lpstr>
      <vt:lpstr>ARCEAU MOBILE DE RADIOSCOPIE</vt:lpstr>
      <vt:lpstr>ARCEAU MOBILE DE RADIOSCOPIE</vt:lpstr>
      <vt:lpstr>ARCEAU MOBILE DE RADIOSCOPIE</vt:lpstr>
      <vt:lpstr>EOS</vt:lpstr>
      <vt:lpstr>EOS</vt:lpstr>
      <vt:lpstr>Présentation PowerPoint</vt:lpstr>
      <vt:lpstr>Radiologie</vt:lpstr>
      <vt:lpstr>CONTROLE QUALITE</vt:lpstr>
      <vt:lpstr>CONTROLE QUALITE</vt:lpstr>
      <vt:lpstr>CONTROLE QUALITE</vt:lpstr>
      <vt:lpstr>CONTROLE QUALITE</vt:lpstr>
      <vt:lpstr>CONTRÔLE QUALITE</vt:lpstr>
      <vt:lpstr>CONTRÔLE QUALITE – Rétro-Alvéolaire</vt:lpstr>
      <vt:lpstr>CONTRÔLE QUALITE – Rétro-Alvéolaire</vt:lpstr>
      <vt:lpstr>CONTRÔLE QUALITE – Rétro-Alvéolaire</vt:lpstr>
      <vt:lpstr>CONTRÔLE QUALITE – Rétro-Alvéolaire</vt:lpstr>
      <vt:lpstr>Scanner</vt:lpstr>
      <vt:lpstr>SCANNER - Histoire</vt:lpstr>
      <vt:lpstr>SCANNER - Histoire</vt:lpstr>
      <vt:lpstr>SCANNER – Différence avec radiologie</vt:lpstr>
      <vt:lpstr>SCANNER – Acquisition de repérage</vt:lpstr>
      <vt:lpstr>SCANNER – Acquisition séquentielle</vt:lpstr>
      <vt:lpstr>SCANNER – Acquisition hélicoïdale</vt:lpstr>
      <vt:lpstr>SCANNER – Acquisition hélicoïdale et pitch</vt:lpstr>
      <vt:lpstr>SCANNER</vt:lpstr>
      <vt:lpstr>SCANNER - Composition</vt:lpstr>
      <vt:lpstr>SCANNER – Composition de la Gantry</vt:lpstr>
      <vt:lpstr>SCANNER – Tube Rx et Détection</vt:lpstr>
      <vt:lpstr>SCANNER – Tube Rx et Détecteur</vt:lpstr>
      <vt:lpstr>SCANNER – Mono et Multi barrettes</vt:lpstr>
      <vt:lpstr>SCANNER – Mono et Multi barrettes</vt:lpstr>
      <vt:lpstr>SCANNER – Epaisseur de coupe</vt:lpstr>
      <vt:lpstr>SCANNER – Slip Rings</vt:lpstr>
      <vt:lpstr>SCANNER – Slip Rings</vt:lpstr>
      <vt:lpstr>SCANNER – Reconstruction des images</vt:lpstr>
      <vt:lpstr>SCANNER – Reconstruction des images</vt:lpstr>
      <vt:lpstr>Médecine Nucléaire</vt:lpstr>
      <vt:lpstr>Médecine Nucléaire</vt:lpstr>
      <vt:lpstr>MEDECINE NUCLEAIRE - Qu’est-ce ?</vt:lpstr>
      <vt:lpstr>MEDECINE NUCLEAIRE - Histoire</vt:lpstr>
      <vt:lpstr>Médecine Nucléaire</vt:lpstr>
      <vt:lpstr>MEDECINE NUCLEAIRE - Principe</vt:lpstr>
      <vt:lpstr>MEDECINE NUCLEAIRE - Traceurs</vt:lpstr>
      <vt:lpstr>MEDECINE NUCLEAIRE - Scintigraphie</vt:lpstr>
      <vt:lpstr>MEDECINE NUCLEAIRE - Scintigraphie</vt:lpstr>
      <vt:lpstr>Médecine Nucléaire</vt:lpstr>
      <vt:lpstr>MEDECINE NUCLEAIRE – Gamma Camera</vt:lpstr>
      <vt:lpstr>MEDECINE NUCLEAIRE – Gamma Camera</vt:lpstr>
      <vt:lpstr>MEDECINE NUCLEAIRE – Gamma Camera Simple Tête</vt:lpstr>
      <vt:lpstr>MEDECINE NUCLEAIRE – Gamma Camera CT Double Têtes</vt:lpstr>
      <vt:lpstr>MEDECINE NUCLEAIRE – Gamma Camera</vt:lpstr>
      <vt:lpstr>MEDECINE NUCLEAIRE - Détection</vt:lpstr>
      <vt:lpstr>MEDECINE NUCLEAIRE - Détection</vt:lpstr>
      <vt:lpstr>Médecine Nucléaire</vt:lpstr>
      <vt:lpstr>MEDECINE NUCLEAIRE – TEP - Traceurs</vt:lpstr>
      <vt:lpstr>MEDECINE NUCLEAIRE – TEP - Traceurs</vt:lpstr>
      <vt:lpstr>MEDECINE NUCLEAIRE – TEP - Principe</vt:lpstr>
      <vt:lpstr>MEDECINE NUCLEAIRE – TEP - Principe</vt:lpstr>
      <vt:lpstr>MEDECINE NUCLEAIRE – TEP - Principe</vt:lpstr>
      <vt:lpstr>MEDECINE NUCLEAIRE – TEPScan</vt:lpstr>
      <vt:lpstr>MEDECINE NUCLEAIRE – TEPScan</vt:lpstr>
      <vt:lpstr>MEDECINE NUCLEAIRE – TEPScan</vt:lpstr>
      <vt:lpstr>MEDECINE NUCLEAIRE – TEPScan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2015-08-27T04:21:48Z</dcterms:created>
  <dcterms:modified xsi:type="dcterms:W3CDTF">2023-11-29T05:56:01Z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TC028952619991</vt:lpwstr>
  </property>
</Properties>
</file>