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2" r:id="rId1"/>
  </p:sldMasterIdLst>
  <p:notesMasterIdLst>
    <p:notesMasterId r:id="rId13"/>
  </p:notesMasterIdLst>
  <p:sldIdLst>
    <p:sldId id="256" r:id="rId2"/>
    <p:sldId id="257" r:id="rId3"/>
    <p:sldId id="258" r:id="rId4"/>
    <p:sldId id="339" r:id="rId5"/>
    <p:sldId id="259" r:id="rId6"/>
    <p:sldId id="260" r:id="rId7"/>
    <p:sldId id="345" r:id="rId8"/>
    <p:sldId id="344" r:id="rId9"/>
    <p:sldId id="338" r:id="rId10"/>
    <p:sldId id="342" r:id="rId11"/>
    <p:sldId id="34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1"/>
    <p:restoredTop sz="74558"/>
  </p:normalViewPr>
  <p:slideViewPr>
    <p:cSldViewPr snapToGrid="0">
      <p:cViewPr varScale="1">
        <p:scale>
          <a:sx n="57" d="100"/>
          <a:sy n="57" d="100"/>
        </p:scale>
        <p:origin x="9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E3784-E583-8244-9D10-D703CEFA5D47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091B8-5E62-8046-B911-4BC494E9AB0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3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andardized_tes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English_language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TOEIC - </a:t>
            </a: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GB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Test of English for International Communication</a:t>
            </a: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n-GB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TOEIC</a:t>
            </a: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is an international </a:t>
            </a:r>
            <a:r>
              <a:rPr lang="en-GB" b="0" i="0" u="none" strike="noStrike" dirty="0">
                <a:effectLst/>
                <a:latin typeface="Arial" panose="020B0604020202020204" pitchFamily="34" charset="0"/>
                <a:hlinkClick r:id="rId3" tooltip="Standardized test"/>
              </a:rPr>
              <a:t>standardized test</a:t>
            </a: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of </a:t>
            </a:r>
            <a:r>
              <a:rPr lang="en-GB" b="0" i="0" u="none" strike="noStrike" dirty="0">
                <a:effectLst/>
                <a:latin typeface="Arial" panose="020B0604020202020204" pitchFamily="34" charset="0"/>
                <a:hlinkClick r:id="rId4" tooltip="English language"/>
              </a:rPr>
              <a:t>English language</a:t>
            </a: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proficiency for non-native speakers. It is intentionally designed to measure the everyday English skills of people working in an international environment.</a:t>
            </a:r>
          </a:p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test for M4 intermediate includes a writing section (the TOEIC does not). This is to make the link with the </a:t>
            </a:r>
            <a:r>
              <a:rPr lang="en-GB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avancé</a:t>
            </a:r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course next year.</a:t>
            </a:r>
          </a:p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en-GB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We will also use Cambridge B2 exercises to prepare.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091B8-5E62-8046-B911-4BC494E9AB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93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091B8-5E62-8046-B911-4BC494E9AB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43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091B8-5E62-8046-B911-4BC494E9AB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22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Many leading companies, academic institutions and language programs worldwide rely on the TOEIC Listening and Reading test as a fair, objective measure of English-language proficiency for students and business professionals. Individuals who take the test include:</a:t>
            </a:r>
          </a:p>
          <a:p>
            <a:pPr lvl="1">
              <a:buFont typeface="Arial" charset="0"/>
              <a:buChar char="•"/>
            </a:pPr>
            <a:r>
              <a:rPr lang="en-GB" sz="2400" dirty="0"/>
              <a:t>employees who work at hotels, hospitals, restaurants, international meetings, conventions and sporting events, and need to use English on a daily basis</a:t>
            </a:r>
          </a:p>
          <a:p>
            <a:pPr lvl="1">
              <a:buFont typeface="Arial" charset="0"/>
              <a:buChar char="•"/>
            </a:pPr>
            <a:r>
              <a:rPr lang="en-GB" sz="2400" dirty="0"/>
              <a:t>individuals employed in managerial, sales and technical positions in international business, commerce and industry who use English to communicate in their jobs</a:t>
            </a:r>
          </a:p>
          <a:p>
            <a:pPr lvl="1">
              <a:buFont typeface="Arial" charset="0"/>
              <a:buChar char="•"/>
            </a:pPr>
            <a:r>
              <a:rPr lang="en-GB" sz="2400" dirty="0"/>
              <a:t>new entrants to the labour force</a:t>
            </a:r>
          </a:p>
          <a:p>
            <a:endParaRPr lang="en-US" dirty="0"/>
          </a:p>
          <a:p>
            <a:r>
              <a:rPr lang="en-US" dirty="0"/>
              <a:t>TOEFL for students, visas, scholarships etc.</a:t>
            </a:r>
          </a:p>
          <a:p>
            <a:endParaRPr lang="en-US" dirty="0"/>
          </a:p>
          <a:p>
            <a:r>
              <a:rPr lang="en-US" dirty="0"/>
              <a:t>We don’t work on speaking in this class – other modules dedicated to this!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091B8-5E62-8046-B911-4BC494E9AB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137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091B8-5E62-8046-B911-4BC494E9AB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95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will see that there are questions where you need to complete the sentence with one of 4 options and questions where you need to select what aspects of the sentence are incorrect. You don’t need to explain why.</a:t>
            </a:r>
          </a:p>
          <a:p>
            <a:endParaRPr lang="en-US" dirty="0"/>
          </a:p>
          <a:p>
            <a:r>
              <a:rPr lang="en-US" dirty="0"/>
              <a:t>For the writing, it says 300 but for the purpose of this mock test, aim to write as much as you can in the space that you have. </a:t>
            </a:r>
          </a:p>
          <a:p>
            <a:endParaRPr lang="en-US" dirty="0"/>
          </a:p>
          <a:p>
            <a:r>
              <a:rPr lang="en-US" dirty="0"/>
              <a:t>Don’t forget to write your names!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091B8-5E62-8046-B911-4BC494E9AB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4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99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7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50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00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40908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154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175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311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406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36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275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12/30/2025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54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manon.kuffer@univ-lorraine.fr" TargetMode="External"/><Relationship Id="rId2" Type="http://schemas.openxmlformats.org/officeDocument/2006/relationships/hyperlink" Target="mailto:joseph.rogers@univ-lorraine.f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mailto:all-ncy-dulasp-contact@univ-lorraine.fr" TargetMode="External"/><Relationship Id="rId7" Type="http://schemas.openxmlformats.org/officeDocument/2006/relationships/hyperlink" Target="https://www.vecteezy.com/png/11704376-round-black-framed-wall-clock-on-transparent-backgroun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pngtree.com/freepng/clock-with-seconds-clipart-in-transparent-background_8968096.html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www.vecteezy.com/png/13749202-multicolored-vintage-alarm-clock-3d-rendering-png-icon-on-transparent-backgroun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DDC79-EA3C-07F8-07E9-942267BCA3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DULASP M4 </a:t>
            </a:r>
            <a:br>
              <a:rPr lang="en-US" dirty="0"/>
            </a:br>
            <a:r>
              <a:rPr lang="en-US" dirty="0"/>
              <a:t>preparation aux Tests </a:t>
            </a:r>
            <a:r>
              <a:rPr lang="en-US" dirty="0" err="1"/>
              <a:t>linguistiques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anglais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FAD427-5B75-9A0E-2F5B-77FC50E2FE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1: 13 January 2026</a:t>
            </a:r>
          </a:p>
        </p:txBody>
      </p:sp>
    </p:spTree>
    <p:extLst>
      <p:ext uri="{BB962C8B-B14F-4D97-AF65-F5344CB8AC3E}">
        <p14:creationId xmlns:p14="http://schemas.microsoft.com/office/powerpoint/2010/main" val="2071703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14E90-3A87-6494-A89E-5DD230130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728" y="885372"/>
            <a:ext cx="6305587" cy="5863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Listening: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Grammar: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Reading comprehension: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Writing: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28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5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48D2-3D3B-E3F3-3EFF-CF49ECE29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 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E89D4-DF32-9F18-9B1B-B73E1B41C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give me an idea of your levels and where your strengths and weaknesses are, you are going to spend the next 45 minutes/1 hour of the class working on a sample grammar and writing test (sorry!).</a:t>
            </a:r>
          </a:p>
          <a:p>
            <a:endParaRPr lang="en-US" dirty="0"/>
          </a:p>
          <a:p>
            <a:r>
              <a:rPr lang="en-US" dirty="0"/>
              <a:t>I will mark these and give them back to you next week to review. </a:t>
            </a:r>
          </a:p>
          <a:p>
            <a:endParaRPr lang="en-US" dirty="0"/>
          </a:p>
          <a:p>
            <a:r>
              <a:rPr lang="en-US" dirty="0"/>
              <a:t>You may not use a dictionary/the internet – this is for your own good!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71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15300-087E-7822-AD52-66744017D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586" y="334410"/>
            <a:ext cx="9720072" cy="1499616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61354-61E3-E093-3F2A-5CDA777A5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6802" y="2059401"/>
            <a:ext cx="4360672" cy="4023360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softEdge rad="1270000"/>
          </a:effectLst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/>
              <a:t> Course outline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 Attendance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 Assessment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 Introductions and icebreakers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 What is the TOEIC?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 Diagnostics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 Jeopardy!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8" name="Picture 10" descr="90+ Free Worksheet Clipart Images">
            <a:extLst>
              <a:ext uri="{FF2B5EF4-FFF2-40B4-BE49-F238E27FC236}">
                <a16:creationId xmlns:a16="http://schemas.microsoft.com/office/drawing/2014/main" id="{4B34BCD3-1807-7B96-BB21-38733C97C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586" y="1943010"/>
            <a:ext cx="2061481" cy="320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90+ Free Worksheet Clipart Images">
            <a:extLst>
              <a:ext uri="{FF2B5EF4-FFF2-40B4-BE49-F238E27FC236}">
                <a16:creationId xmlns:a16="http://schemas.microsoft.com/office/drawing/2014/main" id="{8921DB05-C4C0-AD73-63DB-0BEFA2A02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518" y="1961153"/>
            <a:ext cx="2061482" cy="320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42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5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31DE9-3444-0340-9ED3-B86C5AB33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E98D2-3C57-E6C7-05E2-4445B90D0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Welcome to DULASP M4! </a:t>
            </a:r>
          </a:p>
          <a:p>
            <a:r>
              <a:rPr lang="en-US" dirty="0"/>
              <a:t>Tuesdays 16h00-18h00</a:t>
            </a:r>
          </a:p>
          <a:p>
            <a:r>
              <a:rPr lang="en-US" dirty="0"/>
              <a:t>10 x 2-hour course</a:t>
            </a:r>
          </a:p>
          <a:p>
            <a:endParaRPr lang="en-US" dirty="0"/>
          </a:p>
          <a:p>
            <a:r>
              <a:rPr lang="en-US" dirty="0"/>
              <a:t>In this module, we will work on preparation for TOEIC/TOEFL/Cambridge-style language tests.</a:t>
            </a:r>
          </a:p>
          <a:p>
            <a:r>
              <a:rPr lang="en-US" dirty="0"/>
              <a:t>We will work on oral comprehension and written comprehension specifically – listening, reading and writing.</a:t>
            </a:r>
          </a:p>
          <a:p>
            <a:pPr lvl="1">
              <a:buFont typeface="Arial" charset="0"/>
              <a:buChar char="•"/>
            </a:pPr>
            <a:r>
              <a:rPr lang="en-GB" dirty="0"/>
              <a:t>TOEFL type listening</a:t>
            </a:r>
          </a:p>
          <a:p>
            <a:pPr lvl="1">
              <a:buFont typeface="Arial" charset="0"/>
              <a:buChar char="•"/>
            </a:pPr>
            <a:r>
              <a:rPr lang="en-GB" dirty="0"/>
              <a:t>TOEIC type grammar/multiple choice</a:t>
            </a:r>
          </a:p>
          <a:p>
            <a:pPr lvl="1">
              <a:buFont typeface="Arial" charset="0"/>
              <a:buChar char="•"/>
            </a:pPr>
            <a:r>
              <a:rPr lang="en-GB" dirty="0"/>
              <a:t>TOEIC type reading comprehension</a:t>
            </a:r>
          </a:p>
          <a:p>
            <a:pPr lvl="1">
              <a:buFont typeface="Arial" charset="0"/>
              <a:buChar char="•"/>
            </a:pPr>
            <a:r>
              <a:rPr lang="en-GB" dirty="0"/>
              <a:t>TOEFL writing (300-350 word essay)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36" name="Picture 12" descr="Language school for adult and kids. Pattern with icons about english  learning.の素材 [FY310132087574] | ストックフォトの Qlean Market（キュリンマーケット）">
            <a:extLst>
              <a:ext uri="{FF2B5EF4-FFF2-40B4-BE49-F238E27FC236}">
                <a16:creationId xmlns:a16="http://schemas.microsoft.com/office/drawing/2014/main" id="{9D993D64-DCF0-6252-7417-498A4995F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113" y="264196"/>
            <a:ext cx="3641271" cy="330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769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70FE4-CB7B-7AE4-7F17-46E98228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A1B20-4ECF-B664-8AF8-E7A8FDE4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3254828"/>
            <a:ext cx="9720073" cy="1143000"/>
          </a:xfrm>
        </p:spPr>
        <p:txBody>
          <a:bodyPr/>
          <a:lstStyle/>
          <a:p>
            <a:r>
              <a:rPr lang="en-US" dirty="0"/>
              <a:t>Course organiser: Joe ROGERS – </a:t>
            </a:r>
            <a:r>
              <a:rPr lang="en-US" dirty="0">
                <a:hlinkClick r:id="rId2"/>
              </a:rPr>
              <a:t>joseph.rogers@univ-lorraine.fr</a:t>
            </a:r>
            <a:endParaRPr lang="en-US" dirty="0"/>
          </a:p>
          <a:p>
            <a:r>
              <a:rPr lang="en-US" dirty="0"/>
              <a:t>Teacher: Manon KUFFER – </a:t>
            </a:r>
            <a:r>
              <a:rPr lang="en-US" dirty="0">
                <a:hlinkClick r:id="rId3"/>
              </a:rPr>
              <a:t>manon.kuffer@univ-lorraine.fr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83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Vert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8278-C257-14EF-B8D5-F9E09BD87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5EA39-B273-49E3-C0B3-9539C4A37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6" y="2929737"/>
            <a:ext cx="9720073" cy="2869484"/>
          </a:xfrm>
        </p:spPr>
        <p:txBody>
          <a:bodyPr/>
          <a:lstStyle/>
          <a:p>
            <a:r>
              <a:rPr lang="en-US" dirty="0"/>
              <a:t>In DULASP, attendance is mandatory. </a:t>
            </a:r>
          </a:p>
          <a:p>
            <a:r>
              <a:rPr lang="en-US" b="1" dirty="0"/>
              <a:t>If you cannot attend a class, you MUST send a justification to your teacher (me) and to </a:t>
            </a:r>
            <a:r>
              <a:rPr lang="en-US" b="1" dirty="0">
                <a:hlinkClick r:id="rId3"/>
              </a:rPr>
              <a:t>all-ncy-dulasp-contact@univ-lorraine.fr</a:t>
            </a:r>
            <a:r>
              <a:rPr lang="en-US" b="1" dirty="0"/>
              <a:t> within 8 days of your absence.</a:t>
            </a:r>
          </a:p>
          <a:p>
            <a:endParaRPr lang="en-US" dirty="0"/>
          </a:p>
          <a:p>
            <a:r>
              <a:rPr lang="en-US" dirty="0"/>
              <a:t>I will take attendance at the beginning of each lesson, so make sure you arrive on time.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B29B0D-9A35-C849-26BF-B60B3F691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704114" y="125113"/>
            <a:ext cx="2351314" cy="2351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A9A77E-A4A7-34F4-4941-17C1D88702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284750" y="159367"/>
            <a:ext cx="1241342" cy="12309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4FCD8A-4B89-1B41-8599-F9A9DE3ED1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755414" y="747979"/>
            <a:ext cx="1977571" cy="197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94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Horz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4F901-93A4-3EBA-B309-4C5F74FDC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11016-2C0E-C8C2-A5B6-08B8EEFB2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There will be a final written exam at the end of the semester (the only DULASP module with a final exam). Date probably : </a:t>
            </a:r>
            <a:r>
              <a:rPr lang="en-GB" b="1" dirty="0">
                <a:solidFill>
                  <a:srgbClr val="FF0000"/>
                </a:solidFill>
              </a:rPr>
              <a:t>31 MARCH </a:t>
            </a:r>
          </a:p>
          <a:p>
            <a:endParaRPr lang="en-GB" dirty="0"/>
          </a:p>
          <a:p>
            <a:r>
              <a:rPr lang="en-GB" dirty="0"/>
              <a:t>The exam will last 2 hours and will include TOEIC, TOEFL and CAMBRIDGE type questions.</a:t>
            </a:r>
          </a:p>
          <a:p>
            <a:endParaRPr lang="en-GB" dirty="0"/>
          </a:p>
          <a:p>
            <a:r>
              <a:rPr lang="en-GB" dirty="0"/>
              <a:t>Our work through the semester will be based on practice questions and tests so don’t worry - you will be prepared!</a:t>
            </a:r>
          </a:p>
          <a:p>
            <a:endParaRPr lang="en-GB" dirty="0"/>
          </a:p>
          <a:p>
            <a:r>
              <a:rPr lang="en-GB" dirty="0"/>
              <a:t>Some time after the February break, we will do a mock exam in class.</a:t>
            </a:r>
          </a:p>
        </p:txBody>
      </p:sp>
    </p:spTree>
    <p:extLst>
      <p:ext uri="{BB962C8B-B14F-4D97-AF65-F5344CB8AC3E}">
        <p14:creationId xmlns:p14="http://schemas.microsoft.com/office/powerpoint/2010/main" val="1608128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07062-140B-5A5E-B5E9-A5BF59805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679192"/>
            <a:ext cx="9720072" cy="1499616"/>
          </a:xfrm>
        </p:spPr>
        <p:txBody>
          <a:bodyPr/>
          <a:lstStyle/>
          <a:p>
            <a:r>
              <a:rPr lang="en-US" dirty="0"/>
              <a:t>No dictionaries in the exam – no dictionaries in class!</a:t>
            </a:r>
          </a:p>
        </p:txBody>
      </p:sp>
    </p:spTree>
    <p:extLst>
      <p:ext uri="{BB962C8B-B14F-4D97-AF65-F5344CB8AC3E}">
        <p14:creationId xmlns:p14="http://schemas.microsoft.com/office/powerpoint/2010/main" val="2556260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A7028-60F7-1682-5705-F46F8A23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err="1"/>
              <a:t>toeic</a:t>
            </a:r>
            <a:r>
              <a:rPr lang="en-US" dirty="0"/>
              <a:t>/</a:t>
            </a:r>
            <a:r>
              <a:rPr lang="en-US" dirty="0" err="1"/>
              <a:t>toefl</a:t>
            </a:r>
            <a:r>
              <a:rPr lang="en-US" dirty="0"/>
              <a:t>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F5F168-DFDA-0976-9FC2-DF0D49B2F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TOEIC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65F2BB-D2AA-5552-069A-40FB0F5180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GB" dirty="0"/>
              <a:t> TOEIC = Test of English for International Communication.</a:t>
            </a:r>
          </a:p>
          <a:p>
            <a:pPr>
              <a:buFont typeface="Arial" charset="0"/>
              <a:buChar char="•"/>
            </a:pPr>
            <a:r>
              <a:rPr lang="en-GB" dirty="0"/>
              <a:t> Focuses on language used in business scenarios </a:t>
            </a:r>
            <a:r>
              <a:rPr lang="en-GB" dirty="0" err="1"/>
              <a:t>eg.</a:t>
            </a:r>
            <a:r>
              <a:rPr lang="en-GB" dirty="0"/>
              <a:t> in meetings, negotiations, work scenarios, socialising etc.</a:t>
            </a:r>
          </a:p>
          <a:p>
            <a:pPr>
              <a:buFont typeface="Arial" charset="0"/>
              <a:buChar char="•"/>
            </a:pPr>
            <a:r>
              <a:rPr lang="en-GB" dirty="0"/>
              <a:t> The test focuses on listening and reading comprehension, split into various types of tasks.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CB607D3-A7B5-DEE9-98A0-E5B1BAE267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TOEFL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6972F56-6A39-B2BA-E058-0D9DDEABDB8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GB" dirty="0"/>
              <a:t> TOEFL = Test of English as a Foreign Language</a:t>
            </a:r>
          </a:p>
          <a:p>
            <a:pPr>
              <a:buFont typeface="Arial" charset="0"/>
              <a:buChar char="•"/>
            </a:pPr>
            <a:r>
              <a:rPr lang="en-GB" dirty="0"/>
              <a:t> Focuses on academic style language </a:t>
            </a:r>
            <a:r>
              <a:rPr lang="en-GB" dirty="0" err="1"/>
              <a:t>ie</a:t>
            </a:r>
            <a:r>
              <a:rPr lang="en-GB" dirty="0"/>
              <a:t>. the language used at universities</a:t>
            </a:r>
          </a:p>
          <a:p>
            <a:pPr>
              <a:buFont typeface="Arial" charset="0"/>
              <a:buChar char="•"/>
            </a:pPr>
            <a:r>
              <a:rPr lang="en-GB" dirty="0"/>
              <a:t> It evaluates how well you combine your reading, listening, speaking and writing skills to perform academic tasks.</a:t>
            </a:r>
          </a:p>
          <a:p>
            <a:pPr>
              <a:buFont typeface="Arial" charset="0"/>
              <a:buChar char="•"/>
            </a:pPr>
            <a:r>
              <a:rPr lang="en-GB" dirty="0"/>
              <a:t>The test includes listening, reading, </a:t>
            </a:r>
            <a:r>
              <a:rPr lang="en-GB" b="1" dirty="0"/>
              <a:t>speaking</a:t>
            </a:r>
            <a:r>
              <a:rPr lang="en-GB" dirty="0"/>
              <a:t>, and writing.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305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37E75-D637-E88A-D759-8D9AAF34A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157" y="2679192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Discussion: for you, what are the hardest parts of English?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11224-A45D-9C99-C37F-9FE7CF36CFA9}"/>
              </a:ext>
            </a:extLst>
          </p:cNvPr>
          <p:cNvSpPr txBox="1"/>
          <p:nvPr/>
        </p:nvSpPr>
        <p:spPr>
          <a:xfrm>
            <a:off x="870857" y="5849257"/>
            <a:ext cx="3767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Make a list with the person beside you.</a:t>
            </a:r>
          </a:p>
        </p:txBody>
      </p:sp>
    </p:spTree>
    <p:extLst>
      <p:ext uri="{BB962C8B-B14F-4D97-AF65-F5344CB8AC3E}">
        <p14:creationId xmlns:p14="http://schemas.microsoft.com/office/powerpoint/2010/main" val="4116021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{E7514789-7BE6-AA4D-B95E-F18589CADB85}tf10001061</Template>
  <TotalTime>3577</TotalTime>
  <Words>794</Words>
  <Application>Microsoft Office PowerPoint</Application>
  <PresentationFormat>Grand écran</PresentationFormat>
  <Paragraphs>95</Paragraphs>
  <Slides>11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DULASP M4  preparation aux Tests linguistiques en anglais </vt:lpstr>
      <vt:lpstr>agenda</vt:lpstr>
      <vt:lpstr>Course outline</vt:lpstr>
      <vt:lpstr>Important contacts</vt:lpstr>
      <vt:lpstr>attendance</vt:lpstr>
      <vt:lpstr>assessment</vt:lpstr>
      <vt:lpstr>No dictionaries in the exam – no dictionaries in class!</vt:lpstr>
      <vt:lpstr>What is the toeic/toefl?</vt:lpstr>
      <vt:lpstr>Discussion: for you, what are the hardest parts of English?</vt:lpstr>
      <vt:lpstr>Présentation PowerPoint</vt:lpstr>
      <vt:lpstr>Grammar diagnostics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Lewis</dc:creator>
  <cp:lastModifiedBy>Anonyme</cp:lastModifiedBy>
  <cp:revision>16</cp:revision>
  <dcterms:created xsi:type="dcterms:W3CDTF">2025-01-11T21:33:43Z</dcterms:created>
  <dcterms:modified xsi:type="dcterms:W3CDTF">2025-12-30T19:33:46Z</dcterms:modified>
</cp:coreProperties>
</file>