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6"/>
  </p:notesMasterIdLst>
  <p:sldIdLst>
    <p:sldId id="256" r:id="rId2"/>
    <p:sldId id="286" r:id="rId3"/>
    <p:sldId id="258" r:id="rId4"/>
    <p:sldId id="259" r:id="rId5"/>
    <p:sldId id="260" r:id="rId6"/>
    <p:sldId id="274" r:id="rId7"/>
    <p:sldId id="275" r:id="rId8"/>
    <p:sldId id="276" r:id="rId9"/>
    <p:sldId id="277" r:id="rId10"/>
    <p:sldId id="307" r:id="rId11"/>
    <p:sldId id="310" r:id="rId12"/>
    <p:sldId id="303" r:id="rId13"/>
    <p:sldId id="304" r:id="rId14"/>
    <p:sldId id="305" r:id="rId15"/>
    <p:sldId id="306" r:id="rId16"/>
    <p:sldId id="278" r:id="rId17"/>
    <p:sldId id="279" r:id="rId18"/>
    <p:sldId id="280" r:id="rId19"/>
    <p:sldId id="281" r:id="rId20"/>
    <p:sldId id="282" r:id="rId21"/>
    <p:sldId id="283" r:id="rId22"/>
    <p:sldId id="284" r:id="rId23"/>
    <p:sldId id="271" r:id="rId24"/>
    <p:sldId id="265" r:id="rId25"/>
    <p:sldId id="266" r:id="rId26"/>
    <p:sldId id="272" r:id="rId27"/>
    <p:sldId id="267" r:id="rId28"/>
    <p:sldId id="268" r:id="rId29"/>
    <p:sldId id="269" r:id="rId30"/>
    <p:sldId id="270" r:id="rId31"/>
    <p:sldId id="261" r:id="rId32"/>
    <p:sldId id="262" r:id="rId33"/>
    <p:sldId id="263" r:id="rId34"/>
    <p:sldId id="264" r:id="rId35"/>
    <p:sldId id="273" r:id="rId36"/>
    <p:sldId id="287" r:id="rId37"/>
    <p:sldId id="289" r:id="rId38"/>
    <p:sldId id="290" r:id="rId39"/>
    <p:sldId id="291" r:id="rId40"/>
    <p:sldId id="292" r:id="rId41"/>
    <p:sldId id="308" r:id="rId42"/>
    <p:sldId id="296" r:id="rId43"/>
    <p:sldId id="293" r:id="rId44"/>
    <p:sldId id="294" r:id="rId45"/>
    <p:sldId id="297" r:id="rId46"/>
    <p:sldId id="309" r:id="rId47"/>
    <p:sldId id="311" r:id="rId48"/>
    <p:sldId id="295" r:id="rId49"/>
    <p:sldId id="298" r:id="rId50"/>
    <p:sldId id="299" r:id="rId51"/>
    <p:sldId id="300" r:id="rId52"/>
    <p:sldId id="301" r:id="rId53"/>
    <p:sldId id="302" r:id="rId54"/>
    <p:sldId id="285"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29"/>
    <p:restoredTop sz="66350"/>
  </p:normalViewPr>
  <p:slideViewPr>
    <p:cSldViewPr snapToGrid="0">
      <p:cViewPr varScale="1">
        <p:scale>
          <a:sx n="51" d="100"/>
          <a:sy n="51" d="100"/>
        </p:scale>
        <p:origin x="64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3D844-7728-DA43-9490-BA1CBA69E78A}"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F1BB1-AE1E-CB47-BB55-EACBCF94E4E0}" type="slidenum">
              <a:rPr lang="en-US" smtClean="0"/>
              <a:t>‹N°›</a:t>
            </a:fld>
            <a:endParaRPr lang="en-US"/>
          </a:p>
        </p:txBody>
      </p:sp>
    </p:spTree>
    <p:extLst>
      <p:ext uri="{BB962C8B-B14F-4D97-AF65-F5344CB8AC3E}">
        <p14:creationId xmlns:p14="http://schemas.microsoft.com/office/powerpoint/2010/main" val="1526181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63F1BB1-AE1E-CB47-BB55-EACBCF94E4E0}" type="slidenum">
              <a:rPr lang="en-US" smtClean="0"/>
              <a:t>2</a:t>
            </a:fld>
            <a:endParaRPr lang="en-US"/>
          </a:p>
        </p:txBody>
      </p:sp>
    </p:spTree>
    <p:extLst>
      <p:ext uri="{BB962C8B-B14F-4D97-AF65-F5344CB8AC3E}">
        <p14:creationId xmlns:p14="http://schemas.microsoft.com/office/powerpoint/2010/main" val="3458448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we have to do in part 1 of the listening? Part 2 of the grammar? </a:t>
            </a:r>
          </a:p>
        </p:txBody>
      </p:sp>
      <p:sp>
        <p:nvSpPr>
          <p:cNvPr id="4" name="Slide Number Placeholder 3"/>
          <p:cNvSpPr>
            <a:spLocks noGrp="1"/>
          </p:cNvSpPr>
          <p:nvPr>
            <p:ph type="sldNum" sz="quarter" idx="5"/>
          </p:nvPr>
        </p:nvSpPr>
        <p:spPr/>
        <p:txBody>
          <a:bodyPr/>
          <a:lstStyle/>
          <a:p>
            <a:fld id="{A63F1BB1-AE1E-CB47-BB55-EACBCF94E4E0}" type="slidenum">
              <a:rPr lang="en-US" smtClean="0"/>
              <a:t>3</a:t>
            </a:fld>
            <a:endParaRPr lang="en-US"/>
          </a:p>
        </p:txBody>
      </p:sp>
    </p:spTree>
    <p:extLst>
      <p:ext uri="{BB962C8B-B14F-4D97-AF65-F5344CB8AC3E}">
        <p14:creationId xmlns:p14="http://schemas.microsoft.com/office/powerpoint/2010/main" val="1341999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introduction – clearly state preference and briefly introduce reasons for it </a:t>
            </a:r>
          </a:p>
          <a:p>
            <a:r>
              <a:rPr lang="en-US" dirty="0"/>
              <a:t>No conclusion – feels unfinished without</a:t>
            </a:r>
          </a:p>
          <a:p>
            <a:endParaRPr lang="en-US" dirty="0"/>
          </a:p>
          <a:p>
            <a:r>
              <a:rPr lang="en-US" dirty="0"/>
              <a:t>Unclear </a:t>
            </a:r>
            <a:r>
              <a:rPr lang="en-US" dirty="0" err="1"/>
              <a:t>organisations</a:t>
            </a:r>
            <a:r>
              <a:rPr lang="en-US" dirty="0"/>
              <a:t> – ideas are mixed together without clear development or logical flow – jumps from ‘</a:t>
            </a:r>
            <a:r>
              <a:rPr lang="en-US" dirty="0" err="1"/>
              <a:t>shoppingin</a:t>
            </a:r>
            <a:r>
              <a:rPr lang="en-US" dirty="0"/>
              <a:t> stores is fun to ‘online shopping is better without explaining why</a:t>
            </a:r>
          </a:p>
          <a:p>
            <a:endParaRPr lang="en-US" dirty="0"/>
          </a:p>
          <a:p>
            <a:r>
              <a:rPr lang="en-US" dirty="0"/>
              <a:t>No elaboration on points – shopping in stores is fun but doesn’t way why …</a:t>
            </a:r>
          </a:p>
          <a:p>
            <a:r>
              <a:rPr lang="en-US" dirty="0"/>
              <a:t>No supporting details or specific examples</a:t>
            </a:r>
          </a:p>
          <a:p>
            <a:endParaRPr lang="en-US" dirty="0"/>
          </a:p>
          <a:p>
            <a:r>
              <a:rPr lang="en-US" dirty="0"/>
              <a:t>Repetition – repeats similar ideas </a:t>
            </a:r>
            <a:r>
              <a:rPr lang="en-US" dirty="0" err="1"/>
              <a:t>m;tiple</a:t>
            </a:r>
            <a:r>
              <a:rPr lang="en-US" dirty="0"/>
              <a:t> times without developing on them </a:t>
            </a:r>
          </a:p>
          <a:p>
            <a:endParaRPr lang="en-US" dirty="0"/>
          </a:p>
          <a:p>
            <a:r>
              <a:rPr lang="en-US" dirty="0"/>
              <a:t>Weak language use – too </a:t>
            </a:r>
            <a:r>
              <a:rPr lang="en-US" dirty="0" err="1"/>
              <a:t>infomal</a:t>
            </a:r>
            <a:r>
              <a:rPr lang="en-US" dirty="0"/>
              <a:t> and lacks complexity – phrases like cool’ are too casual – some sentences too short and choppy</a:t>
            </a:r>
          </a:p>
          <a:p>
            <a:endParaRPr lang="en-US" dirty="0"/>
          </a:p>
          <a:p>
            <a:endParaRPr lang="en-US" dirty="0"/>
          </a:p>
          <a:p>
            <a:endParaRPr lang="en-US" dirty="0"/>
          </a:p>
          <a:p>
            <a:r>
              <a:rPr lang="en-US" dirty="0"/>
              <a:t>TO IMPROVE</a:t>
            </a:r>
          </a:p>
          <a:p>
            <a:r>
              <a:rPr lang="en-US" dirty="0"/>
              <a:t>Start with structure – </a:t>
            </a:r>
            <a:r>
              <a:rPr lang="en-US" dirty="0" err="1"/>
              <a:t>intordic</a:t>
            </a:r>
            <a:r>
              <a:rPr lang="en-US" dirty="0"/>
              <a:t> </a:t>
            </a:r>
            <a:r>
              <a:rPr lang="en-US" dirty="0" err="1"/>
              <a:t>tion</a:t>
            </a:r>
            <a:r>
              <a:rPr lang="en-US" dirty="0"/>
              <a:t>, clear paragraphs for each reason and a conclusion</a:t>
            </a:r>
          </a:p>
          <a:p>
            <a:r>
              <a:rPr lang="en-US" dirty="0"/>
              <a:t>Clarity and flow – arrange ideas logically and connect them with transitions</a:t>
            </a:r>
          </a:p>
          <a:p>
            <a:r>
              <a:rPr lang="en-US" dirty="0"/>
              <a:t>Development – provide specific examples and elaborate on each one to make arguments stronger</a:t>
            </a:r>
          </a:p>
          <a:p>
            <a:r>
              <a:rPr lang="en-US" dirty="0"/>
              <a:t>More formal language </a:t>
            </a:r>
          </a:p>
        </p:txBody>
      </p:sp>
      <p:sp>
        <p:nvSpPr>
          <p:cNvPr id="4" name="Slide Number Placeholder 3"/>
          <p:cNvSpPr>
            <a:spLocks noGrp="1"/>
          </p:cNvSpPr>
          <p:nvPr>
            <p:ph type="sldNum" sz="quarter" idx="5"/>
          </p:nvPr>
        </p:nvSpPr>
        <p:spPr/>
        <p:txBody>
          <a:bodyPr/>
          <a:lstStyle/>
          <a:p>
            <a:fld id="{A63F1BB1-AE1E-CB47-BB55-EACBCF94E4E0}" type="slidenum">
              <a:rPr lang="en-US" smtClean="0"/>
              <a:t>49</a:t>
            </a:fld>
            <a:endParaRPr lang="en-US"/>
          </a:p>
        </p:txBody>
      </p:sp>
    </p:spTree>
    <p:extLst>
      <p:ext uri="{BB962C8B-B14F-4D97-AF65-F5344CB8AC3E}">
        <p14:creationId xmlns:p14="http://schemas.microsoft.com/office/powerpoint/2010/main" val="753491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F1BB1-AE1E-CB47-BB55-EACBCF94E4E0}" type="slidenum">
              <a:rPr lang="en-US" smtClean="0"/>
              <a:t>51</a:t>
            </a:fld>
            <a:endParaRPr lang="en-US"/>
          </a:p>
        </p:txBody>
      </p:sp>
    </p:spTree>
    <p:extLst>
      <p:ext uri="{BB962C8B-B14F-4D97-AF65-F5344CB8AC3E}">
        <p14:creationId xmlns:p14="http://schemas.microsoft.com/office/powerpoint/2010/main" val="2385936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3F1BB1-AE1E-CB47-BB55-EACBCF94E4E0}" type="slidenum">
              <a:rPr lang="en-US" smtClean="0"/>
              <a:t>52</a:t>
            </a:fld>
            <a:endParaRPr lang="en-US"/>
          </a:p>
        </p:txBody>
      </p:sp>
    </p:spTree>
    <p:extLst>
      <p:ext uri="{BB962C8B-B14F-4D97-AF65-F5344CB8AC3E}">
        <p14:creationId xmlns:p14="http://schemas.microsoft.com/office/powerpoint/2010/main" val="2865865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12/30/2025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9DEAC-3669-4B7A-EE5A-4BAD70F50254}"/>
              </a:ext>
            </a:extLst>
          </p:cNvPr>
          <p:cNvSpPr>
            <a:spLocks noGrp="1"/>
          </p:cNvSpPr>
          <p:nvPr>
            <p:ph type="ctrTitle"/>
          </p:nvPr>
        </p:nvSpPr>
        <p:spPr/>
        <p:txBody>
          <a:bodyPr/>
          <a:lstStyle/>
          <a:p>
            <a:r>
              <a:rPr lang="en-US" dirty="0" err="1"/>
              <a:t>Dulasp</a:t>
            </a:r>
            <a:r>
              <a:rPr lang="en-US" dirty="0"/>
              <a:t> m4: final preparation</a:t>
            </a:r>
          </a:p>
        </p:txBody>
      </p:sp>
    </p:spTree>
    <p:extLst>
      <p:ext uri="{BB962C8B-B14F-4D97-AF65-F5344CB8AC3E}">
        <p14:creationId xmlns:p14="http://schemas.microsoft.com/office/powerpoint/2010/main" val="1912199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84FAC-A83B-720F-B8F3-F97836AA7AC6}"/>
              </a:ext>
            </a:extLst>
          </p:cNvPr>
          <p:cNvSpPr>
            <a:spLocks noGrp="1"/>
          </p:cNvSpPr>
          <p:nvPr>
            <p:ph type="title"/>
          </p:nvPr>
        </p:nvSpPr>
        <p:spPr/>
        <p:txBody>
          <a:bodyPr/>
          <a:lstStyle/>
          <a:p>
            <a:r>
              <a:rPr lang="en-US" dirty="0"/>
              <a:t>12: </a:t>
            </a:r>
            <a:r>
              <a:rPr lang="en-US" u="sng" dirty="0"/>
              <a:t>Could you </a:t>
            </a:r>
            <a:r>
              <a:rPr lang="en-US" dirty="0"/>
              <a:t>work the morning shift?</a:t>
            </a:r>
          </a:p>
        </p:txBody>
      </p:sp>
      <p:sp>
        <p:nvSpPr>
          <p:cNvPr id="3" name="Content Placeholder 2">
            <a:extLst>
              <a:ext uri="{FF2B5EF4-FFF2-40B4-BE49-F238E27FC236}">
                <a16:creationId xmlns:a16="http://schemas.microsoft.com/office/drawing/2014/main" id="{C97DED87-538E-FF77-E7F0-5A798C6469FE}"/>
              </a:ext>
            </a:extLst>
          </p:cNvPr>
          <p:cNvSpPr>
            <a:spLocks noGrp="1"/>
          </p:cNvSpPr>
          <p:nvPr>
            <p:ph idx="1"/>
          </p:nvPr>
        </p:nvSpPr>
        <p:spPr/>
        <p:txBody>
          <a:bodyPr>
            <a:normAutofit/>
          </a:bodyPr>
          <a:lstStyle/>
          <a:p>
            <a:r>
              <a:rPr lang="en-US" sz="3200" dirty="0"/>
              <a:t>A) We are moving next week</a:t>
            </a:r>
          </a:p>
          <a:p>
            <a:r>
              <a:rPr lang="en-US" sz="3200" dirty="0"/>
              <a:t>B) Following the weather forecast</a:t>
            </a:r>
          </a:p>
          <a:p>
            <a:r>
              <a:rPr lang="en-US" sz="3200" dirty="0"/>
              <a:t>C) I’ll let you know tomorrow </a:t>
            </a:r>
          </a:p>
        </p:txBody>
      </p:sp>
    </p:spTree>
    <p:extLst>
      <p:ext uri="{BB962C8B-B14F-4D97-AF65-F5344CB8AC3E}">
        <p14:creationId xmlns:p14="http://schemas.microsoft.com/office/powerpoint/2010/main" val="62861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20A3D-E5DE-AB5E-5D99-8FAAAC2CE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6822DF-14F7-9500-8E8D-93E7564FF237}"/>
              </a:ext>
            </a:extLst>
          </p:cNvPr>
          <p:cNvSpPr>
            <a:spLocks noGrp="1"/>
          </p:cNvSpPr>
          <p:nvPr>
            <p:ph type="title"/>
          </p:nvPr>
        </p:nvSpPr>
        <p:spPr/>
        <p:txBody>
          <a:bodyPr/>
          <a:lstStyle/>
          <a:p>
            <a:r>
              <a:rPr lang="en-US" dirty="0"/>
              <a:t>12: </a:t>
            </a:r>
            <a:r>
              <a:rPr lang="en-US" u="sng" dirty="0"/>
              <a:t>Could you </a:t>
            </a:r>
            <a:r>
              <a:rPr lang="en-US" dirty="0"/>
              <a:t>work the morning shift?</a:t>
            </a:r>
          </a:p>
        </p:txBody>
      </p:sp>
      <p:sp>
        <p:nvSpPr>
          <p:cNvPr id="3" name="Content Placeholder 2">
            <a:extLst>
              <a:ext uri="{FF2B5EF4-FFF2-40B4-BE49-F238E27FC236}">
                <a16:creationId xmlns:a16="http://schemas.microsoft.com/office/drawing/2014/main" id="{77B2F2F7-0F5E-6E16-FFBB-B930E67D11BF}"/>
              </a:ext>
            </a:extLst>
          </p:cNvPr>
          <p:cNvSpPr>
            <a:spLocks noGrp="1"/>
          </p:cNvSpPr>
          <p:nvPr>
            <p:ph idx="1"/>
          </p:nvPr>
        </p:nvSpPr>
        <p:spPr/>
        <p:txBody>
          <a:bodyPr>
            <a:normAutofit/>
          </a:bodyPr>
          <a:lstStyle/>
          <a:p>
            <a:r>
              <a:rPr lang="en-US" sz="3200" dirty="0"/>
              <a:t>A) We are moving next week</a:t>
            </a:r>
          </a:p>
          <a:p>
            <a:r>
              <a:rPr lang="en-US" sz="3200" dirty="0"/>
              <a:t>B) Following the weather forecast</a:t>
            </a:r>
          </a:p>
          <a:p>
            <a:r>
              <a:rPr lang="en-US" sz="3200" dirty="0">
                <a:highlight>
                  <a:srgbClr val="00FFFF"/>
                </a:highlight>
              </a:rPr>
              <a:t>C) I’ll let you know tomorrow </a:t>
            </a:r>
          </a:p>
        </p:txBody>
      </p:sp>
    </p:spTree>
    <p:extLst>
      <p:ext uri="{BB962C8B-B14F-4D97-AF65-F5344CB8AC3E}">
        <p14:creationId xmlns:p14="http://schemas.microsoft.com/office/powerpoint/2010/main" val="414814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CBF16-913F-5FCC-43C5-C6FC9FA2B0E4}"/>
              </a:ext>
            </a:extLst>
          </p:cNvPr>
          <p:cNvSpPr>
            <a:spLocks noGrp="1"/>
          </p:cNvSpPr>
          <p:nvPr>
            <p:ph type="title"/>
          </p:nvPr>
        </p:nvSpPr>
        <p:spPr/>
        <p:txBody>
          <a:bodyPr/>
          <a:lstStyle/>
          <a:p>
            <a:r>
              <a:rPr lang="en-US" dirty="0"/>
              <a:t>18: </a:t>
            </a:r>
            <a:r>
              <a:rPr lang="en-US" u="sng" dirty="0"/>
              <a:t>have you tried </a:t>
            </a:r>
            <a:r>
              <a:rPr lang="en-US" dirty="0"/>
              <a:t>the chef’s special?</a:t>
            </a:r>
          </a:p>
        </p:txBody>
      </p:sp>
      <p:sp>
        <p:nvSpPr>
          <p:cNvPr id="3" name="Content Placeholder 2">
            <a:extLst>
              <a:ext uri="{FF2B5EF4-FFF2-40B4-BE49-F238E27FC236}">
                <a16:creationId xmlns:a16="http://schemas.microsoft.com/office/drawing/2014/main" id="{042BA7F2-E1D8-5F4E-6418-DB7C98A1D64D}"/>
              </a:ext>
            </a:extLst>
          </p:cNvPr>
          <p:cNvSpPr>
            <a:spLocks noGrp="1"/>
          </p:cNvSpPr>
          <p:nvPr>
            <p:ph idx="1"/>
          </p:nvPr>
        </p:nvSpPr>
        <p:spPr/>
        <p:txBody>
          <a:bodyPr>
            <a:normAutofit/>
          </a:bodyPr>
          <a:lstStyle/>
          <a:p>
            <a:r>
              <a:rPr lang="en-US" sz="3200" dirty="0"/>
              <a:t>A) I’m a vegetarian</a:t>
            </a:r>
          </a:p>
          <a:p>
            <a:r>
              <a:rPr lang="en-US" sz="3200" dirty="0"/>
              <a:t>B) Take a look in the kitchen</a:t>
            </a:r>
          </a:p>
          <a:p>
            <a:r>
              <a:rPr lang="en-US" sz="3200" dirty="0">
                <a:highlight>
                  <a:srgbClr val="00FFFF"/>
                </a:highlight>
              </a:rPr>
              <a:t>C) No, not yet, but it sounds nice</a:t>
            </a:r>
          </a:p>
        </p:txBody>
      </p:sp>
    </p:spTree>
    <p:extLst>
      <p:ext uri="{BB962C8B-B14F-4D97-AF65-F5344CB8AC3E}">
        <p14:creationId xmlns:p14="http://schemas.microsoft.com/office/powerpoint/2010/main" val="2512035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6A25D-8BE9-26FA-EAD5-4AFFFF5A41C1}"/>
              </a:ext>
            </a:extLst>
          </p:cNvPr>
          <p:cNvSpPr>
            <a:spLocks noGrp="1"/>
          </p:cNvSpPr>
          <p:nvPr>
            <p:ph type="title"/>
          </p:nvPr>
        </p:nvSpPr>
        <p:spPr/>
        <p:txBody>
          <a:bodyPr/>
          <a:lstStyle/>
          <a:p>
            <a:r>
              <a:rPr lang="en-US" dirty="0"/>
              <a:t>24: </a:t>
            </a:r>
            <a:r>
              <a:rPr lang="en-US" u="sng" dirty="0"/>
              <a:t>whose</a:t>
            </a:r>
            <a:r>
              <a:rPr lang="en-US" dirty="0"/>
              <a:t> parking space is this?</a:t>
            </a:r>
          </a:p>
        </p:txBody>
      </p:sp>
      <p:sp>
        <p:nvSpPr>
          <p:cNvPr id="3" name="Content Placeholder 2">
            <a:extLst>
              <a:ext uri="{FF2B5EF4-FFF2-40B4-BE49-F238E27FC236}">
                <a16:creationId xmlns:a16="http://schemas.microsoft.com/office/drawing/2014/main" id="{EFA6F82B-83FC-48FA-CC99-D1A0953BB78E}"/>
              </a:ext>
            </a:extLst>
          </p:cNvPr>
          <p:cNvSpPr>
            <a:spLocks noGrp="1"/>
          </p:cNvSpPr>
          <p:nvPr>
            <p:ph idx="1"/>
          </p:nvPr>
        </p:nvSpPr>
        <p:spPr/>
        <p:txBody>
          <a:bodyPr>
            <a:normAutofit/>
          </a:bodyPr>
          <a:lstStyle/>
          <a:p>
            <a:r>
              <a:rPr lang="en-US" sz="3200" dirty="0"/>
              <a:t>A) I’ve parked outside</a:t>
            </a:r>
          </a:p>
          <a:p>
            <a:r>
              <a:rPr lang="en-US" sz="3200" dirty="0">
                <a:highlight>
                  <a:srgbClr val="00FFFF"/>
                </a:highlight>
              </a:rPr>
              <a:t>B) It’s for company visitors</a:t>
            </a:r>
          </a:p>
          <a:p>
            <a:r>
              <a:rPr lang="en-US" sz="3200" dirty="0"/>
              <a:t>C) The CEO commutes by train.</a:t>
            </a:r>
          </a:p>
        </p:txBody>
      </p:sp>
    </p:spTree>
    <p:extLst>
      <p:ext uri="{BB962C8B-B14F-4D97-AF65-F5344CB8AC3E}">
        <p14:creationId xmlns:p14="http://schemas.microsoft.com/office/powerpoint/2010/main" val="886928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BD876-236D-DE4E-0A13-AC1D34B94A65}"/>
              </a:ext>
            </a:extLst>
          </p:cNvPr>
          <p:cNvSpPr>
            <a:spLocks noGrp="1"/>
          </p:cNvSpPr>
          <p:nvPr>
            <p:ph type="title"/>
          </p:nvPr>
        </p:nvSpPr>
        <p:spPr/>
        <p:txBody>
          <a:bodyPr/>
          <a:lstStyle/>
          <a:p>
            <a:r>
              <a:rPr lang="en-US" dirty="0"/>
              <a:t>28: </a:t>
            </a:r>
            <a:r>
              <a:rPr lang="en-US" u="sng" dirty="0"/>
              <a:t>when</a:t>
            </a:r>
            <a:r>
              <a:rPr lang="en-US" dirty="0"/>
              <a:t> is the next board meeting?</a:t>
            </a:r>
          </a:p>
        </p:txBody>
      </p:sp>
      <p:sp>
        <p:nvSpPr>
          <p:cNvPr id="3" name="Content Placeholder 2">
            <a:extLst>
              <a:ext uri="{FF2B5EF4-FFF2-40B4-BE49-F238E27FC236}">
                <a16:creationId xmlns:a16="http://schemas.microsoft.com/office/drawing/2014/main" id="{F7A01460-2CC4-5375-3FB1-509E88F6E082}"/>
              </a:ext>
            </a:extLst>
          </p:cNvPr>
          <p:cNvSpPr>
            <a:spLocks noGrp="1"/>
          </p:cNvSpPr>
          <p:nvPr>
            <p:ph idx="1"/>
          </p:nvPr>
        </p:nvSpPr>
        <p:spPr/>
        <p:txBody>
          <a:bodyPr>
            <a:normAutofit/>
          </a:bodyPr>
          <a:lstStyle/>
          <a:p>
            <a:r>
              <a:rPr lang="en-US" sz="3200" dirty="0"/>
              <a:t>A) The board weren’t present</a:t>
            </a:r>
          </a:p>
          <a:p>
            <a:r>
              <a:rPr lang="en-US" sz="3200" dirty="0"/>
              <a:t>B) We met them on Tuesday</a:t>
            </a:r>
          </a:p>
          <a:p>
            <a:r>
              <a:rPr lang="en-US" sz="3200" dirty="0">
                <a:highlight>
                  <a:srgbClr val="00FFFF"/>
                </a:highlight>
              </a:rPr>
              <a:t>C) No date has been agreed</a:t>
            </a:r>
          </a:p>
        </p:txBody>
      </p:sp>
    </p:spTree>
    <p:extLst>
      <p:ext uri="{BB962C8B-B14F-4D97-AF65-F5344CB8AC3E}">
        <p14:creationId xmlns:p14="http://schemas.microsoft.com/office/powerpoint/2010/main" val="3925572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FF6C6-A34C-F8E6-6003-5ED17A4A1C9D}"/>
              </a:ext>
            </a:extLst>
          </p:cNvPr>
          <p:cNvSpPr>
            <a:spLocks noGrp="1"/>
          </p:cNvSpPr>
          <p:nvPr>
            <p:ph type="title"/>
          </p:nvPr>
        </p:nvSpPr>
        <p:spPr/>
        <p:txBody>
          <a:bodyPr/>
          <a:lstStyle/>
          <a:p>
            <a:r>
              <a:rPr lang="en-US" dirty="0"/>
              <a:t>30: </a:t>
            </a:r>
            <a:r>
              <a:rPr lang="en-US" u="sng" dirty="0"/>
              <a:t>which </a:t>
            </a:r>
            <a:r>
              <a:rPr lang="en-US" u="sng" dirty="0" err="1"/>
              <a:t>colour</a:t>
            </a:r>
            <a:r>
              <a:rPr lang="en-US" u="sng" dirty="0"/>
              <a:t> scheme </a:t>
            </a:r>
            <a:r>
              <a:rPr lang="en-US" dirty="0"/>
              <a:t>should we choose?</a:t>
            </a:r>
          </a:p>
        </p:txBody>
      </p:sp>
      <p:sp>
        <p:nvSpPr>
          <p:cNvPr id="3" name="Content Placeholder 2">
            <a:extLst>
              <a:ext uri="{FF2B5EF4-FFF2-40B4-BE49-F238E27FC236}">
                <a16:creationId xmlns:a16="http://schemas.microsoft.com/office/drawing/2014/main" id="{A1D7A4DF-0E95-D2A9-BFA0-FAE56C015841}"/>
              </a:ext>
            </a:extLst>
          </p:cNvPr>
          <p:cNvSpPr>
            <a:spLocks noGrp="1"/>
          </p:cNvSpPr>
          <p:nvPr>
            <p:ph idx="1"/>
          </p:nvPr>
        </p:nvSpPr>
        <p:spPr/>
        <p:txBody>
          <a:bodyPr>
            <a:normAutofit/>
          </a:bodyPr>
          <a:lstStyle/>
          <a:p>
            <a:r>
              <a:rPr lang="en-US" sz="3200" dirty="0"/>
              <a:t>A) We’ll decorate the lobby</a:t>
            </a:r>
          </a:p>
          <a:p>
            <a:r>
              <a:rPr lang="en-US" sz="3200" dirty="0">
                <a:highlight>
                  <a:srgbClr val="00FFFF"/>
                </a:highlight>
              </a:rPr>
              <a:t>B) Let’s have a vote</a:t>
            </a:r>
          </a:p>
          <a:p>
            <a:r>
              <a:rPr lang="en-US" sz="3200" dirty="0"/>
              <a:t>C) It should be finished soon</a:t>
            </a:r>
          </a:p>
        </p:txBody>
      </p:sp>
    </p:spTree>
    <p:extLst>
      <p:ext uri="{BB962C8B-B14F-4D97-AF65-F5344CB8AC3E}">
        <p14:creationId xmlns:p14="http://schemas.microsoft.com/office/powerpoint/2010/main" val="1610798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2A3DD6-0E83-E6DB-2F0C-1C098CECA935}"/>
              </a:ext>
            </a:extLst>
          </p:cNvPr>
          <p:cNvPicPr>
            <a:picLocks noGrp="1" noChangeAspect="1"/>
          </p:cNvPicPr>
          <p:nvPr>
            <p:ph idx="1"/>
          </p:nvPr>
        </p:nvPicPr>
        <p:blipFill>
          <a:blip r:embed="rId2"/>
          <a:stretch>
            <a:fillRect/>
          </a:stretch>
        </p:blipFill>
        <p:spPr>
          <a:xfrm>
            <a:off x="1024128" y="848868"/>
            <a:ext cx="4529307" cy="5643371"/>
          </a:xfrm>
        </p:spPr>
      </p:pic>
      <p:pic>
        <p:nvPicPr>
          <p:cNvPr id="7" name="Picture 6">
            <a:extLst>
              <a:ext uri="{FF2B5EF4-FFF2-40B4-BE49-F238E27FC236}">
                <a16:creationId xmlns:a16="http://schemas.microsoft.com/office/drawing/2014/main" id="{DE845A9E-6472-A9ED-F1C7-382FEBA8800E}"/>
              </a:ext>
            </a:extLst>
          </p:cNvPr>
          <p:cNvPicPr>
            <a:picLocks noChangeAspect="1"/>
          </p:cNvPicPr>
          <p:nvPr/>
        </p:nvPicPr>
        <p:blipFill>
          <a:blip r:embed="rId3"/>
          <a:stretch>
            <a:fillRect/>
          </a:stretch>
        </p:blipFill>
        <p:spPr>
          <a:xfrm>
            <a:off x="6096000" y="1991360"/>
            <a:ext cx="5600700" cy="2463800"/>
          </a:xfrm>
          <a:prstGeom prst="rect">
            <a:avLst/>
          </a:prstGeom>
        </p:spPr>
      </p:pic>
    </p:spTree>
    <p:extLst>
      <p:ext uri="{BB962C8B-B14F-4D97-AF65-F5344CB8AC3E}">
        <p14:creationId xmlns:p14="http://schemas.microsoft.com/office/powerpoint/2010/main" val="2988461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27E72FA-2DB0-BB7A-3796-9E1F5F1EFE42}"/>
              </a:ext>
            </a:extLst>
          </p:cNvPr>
          <p:cNvPicPr>
            <a:picLocks noGrp="1" noChangeAspect="1"/>
          </p:cNvPicPr>
          <p:nvPr>
            <p:ph idx="1"/>
          </p:nvPr>
        </p:nvPicPr>
        <p:blipFill>
          <a:blip r:embed="rId2"/>
          <a:stretch>
            <a:fillRect/>
          </a:stretch>
        </p:blipFill>
        <p:spPr>
          <a:xfrm>
            <a:off x="754380" y="585216"/>
            <a:ext cx="4617720" cy="5693333"/>
          </a:xfrm>
        </p:spPr>
      </p:pic>
      <p:pic>
        <p:nvPicPr>
          <p:cNvPr id="7" name="Picture 6">
            <a:extLst>
              <a:ext uri="{FF2B5EF4-FFF2-40B4-BE49-F238E27FC236}">
                <a16:creationId xmlns:a16="http://schemas.microsoft.com/office/drawing/2014/main" id="{5ED64B01-6C2B-98A7-09B7-0021E4A3F615}"/>
              </a:ext>
            </a:extLst>
          </p:cNvPr>
          <p:cNvPicPr>
            <a:picLocks noChangeAspect="1"/>
          </p:cNvPicPr>
          <p:nvPr/>
        </p:nvPicPr>
        <p:blipFill>
          <a:blip r:embed="rId3"/>
          <a:stretch>
            <a:fillRect/>
          </a:stretch>
        </p:blipFill>
        <p:spPr>
          <a:xfrm>
            <a:off x="5209837" y="1764962"/>
            <a:ext cx="6982163" cy="3017179"/>
          </a:xfrm>
          <a:prstGeom prst="rect">
            <a:avLst/>
          </a:prstGeom>
        </p:spPr>
      </p:pic>
    </p:spTree>
    <p:extLst>
      <p:ext uri="{BB962C8B-B14F-4D97-AF65-F5344CB8AC3E}">
        <p14:creationId xmlns:p14="http://schemas.microsoft.com/office/powerpoint/2010/main" val="2612308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17903F3-950B-62CF-DB14-4E4C477AAF58}"/>
              </a:ext>
            </a:extLst>
          </p:cNvPr>
          <p:cNvPicPr>
            <a:picLocks noGrp="1" noChangeAspect="1"/>
          </p:cNvPicPr>
          <p:nvPr>
            <p:ph idx="1"/>
          </p:nvPr>
        </p:nvPicPr>
        <p:blipFill>
          <a:blip r:embed="rId2"/>
          <a:stretch>
            <a:fillRect/>
          </a:stretch>
        </p:blipFill>
        <p:spPr>
          <a:xfrm>
            <a:off x="489108" y="291810"/>
            <a:ext cx="5606892" cy="6274380"/>
          </a:xfrm>
        </p:spPr>
      </p:pic>
      <p:pic>
        <p:nvPicPr>
          <p:cNvPr id="7" name="Picture 6">
            <a:extLst>
              <a:ext uri="{FF2B5EF4-FFF2-40B4-BE49-F238E27FC236}">
                <a16:creationId xmlns:a16="http://schemas.microsoft.com/office/drawing/2014/main" id="{EC573988-8E3B-EB1D-0D1A-CDD26B81BC4E}"/>
              </a:ext>
            </a:extLst>
          </p:cNvPr>
          <p:cNvPicPr>
            <a:picLocks noChangeAspect="1"/>
          </p:cNvPicPr>
          <p:nvPr/>
        </p:nvPicPr>
        <p:blipFill>
          <a:blip r:embed="rId3"/>
          <a:stretch>
            <a:fillRect/>
          </a:stretch>
        </p:blipFill>
        <p:spPr>
          <a:xfrm>
            <a:off x="5884164" y="1576109"/>
            <a:ext cx="5818728" cy="3705782"/>
          </a:xfrm>
          <a:prstGeom prst="rect">
            <a:avLst/>
          </a:prstGeom>
        </p:spPr>
      </p:pic>
    </p:spTree>
    <p:extLst>
      <p:ext uri="{BB962C8B-B14F-4D97-AF65-F5344CB8AC3E}">
        <p14:creationId xmlns:p14="http://schemas.microsoft.com/office/powerpoint/2010/main" val="2768657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82CC87-CCDE-0C60-EB72-5F7D15A95812}"/>
              </a:ext>
            </a:extLst>
          </p:cNvPr>
          <p:cNvPicPr>
            <a:picLocks noGrp="1" noChangeAspect="1"/>
          </p:cNvPicPr>
          <p:nvPr>
            <p:ph idx="1"/>
          </p:nvPr>
        </p:nvPicPr>
        <p:blipFill>
          <a:blip r:embed="rId2"/>
          <a:stretch>
            <a:fillRect/>
          </a:stretch>
        </p:blipFill>
        <p:spPr>
          <a:xfrm>
            <a:off x="861776" y="585216"/>
            <a:ext cx="4601764" cy="5893798"/>
          </a:xfrm>
        </p:spPr>
      </p:pic>
      <p:pic>
        <p:nvPicPr>
          <p:cNvPr id="7" name="Picture 6">
            <a:extLst>
              <a:ext uri="{FF2B5EF4-FFF2-40B4-BE49-F238E27FC236}">
                <a16:creationId xmlns:a16="http://schemas.microsoft.com/office/drawing/2014/main" id="{63676ACD-9D81-886F-A5AE-DDC4779C0ECE}"/>
              </a:ext>
            </a:extLst>
          </p:cNvPr>
          <p:cNvPicPr>
            <a:picLocks noChangeAspect="1"/>
          </p:cNvPicPr>
          <p:nvPr/>
        </p:nvPicPr>
        <p:blipFill>
          <a:blip r:embed="rId3"/>
          <a:stretch>
            <a:fillRect/>
          </a:stretch>
        </p:blipFill>
        <p:spPr>
          <a:xfrm>
            <a:off x="5463540" y="1998966"/>
            <a:ext cx="5676900" cy="3066297"/>
          </a:xfrm>
          <a:prstGeom prst="rect">
            <a:avLst/>
          </a:prstGeom>
        </p:spPr>
      </p:pic>
    </p:spTree>
    <p:extLst>
      <p:ext uri="{BB962C8B-B14F-4D97-AF65-F5344CB8AC3E}">
        <p14:creationId xmlns:p14="http://schemas.microsoft.com/office/powerpoint/2010/main" val="293664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53ACE-EDCE-DC6A-4046-C0BCC74869D6}"/>
              </a:ext>
            </a:extLst>
          </p:cNvPr>
          <p:cNvSpPr>
            <a:spLocks noGrp="1"/>
          </p:cNvSpPr>
          <p:nvPr>
            <p:ph type="title"/>
          </p:nvPr>
        </p:nvSpPr>
        <p:spPr/>
        <p:txBody>
          <a:bodyPr/>
          <a:lstStyle/>
          <a:p>
            <a:r>
              <a:rPr lang="en-US" dirty="0"/>
              <a:t>Final exam</a:t>
            </a:r>
          </a:p>
        </p:txBody>
      </p:sp>
      <p:sp>
        <p:nvSpPr>
          <p:cNvPr id="3" name="Content Placeholder 2">
            <a:extLst>
              <a:ext uri="{FF2B5EF4-FFF2-40B4-BE49-F238E27FC236}">
                <a16:creationId xmlns:a16="http://schemas.microsoft.com/office/drawing/2014/main" id="{7DFABC9F-5565-76BE-57CB-13B1C2EAA848}"/>
              </a:ext>
            </a:extLst>
          </p:cNvPr>
          <p:cNvSpPr>
            <a:spLocks noGrp="1"/>
          </p:cNvSpPr>
          <p:nvPr>
            <p:ph idx="1"/>
          </p:nvPr>
        </p:nvSpPr>
        <p:spPr/>
        <p:txBody>
          <a:bodyPr>
            <a:normAutofit lnSpcReduction="10000"/>
          </a:bodyPr>
          <a:lstStyle/>
          <a:p>
            <a:endParaRPr lang="en-US" dirty="0"/>
          </a:p>
          <a:p>
            <a:pPr marL="0" indent="0">
              <a:buNone/>
            </a:pPr>
            <a:r>
              <a:rPr lang="en-US" dirty="0"/>
              <a:t>Arrive 10 minutes early – do NOT arrive late. You will </a:t>
            </a:r>
            <a:r>
              <a:rPr lang="en-US" b="1" u="sng" dirty="0"/>
              <a:t>not</a:t>
            </a:r>
            <a:r>
              <a:rPr lang="en-US" dirty="0"/>
              <a:t> be allowed to sit the exam after it has begun. </a:t>
            </a:r>
          </a:p>
          <a:p>
            <a:endParaRPr lang="en-US" dirty="0"/>
          </a:p>
          <a:p>
            <a:pPr marL="0" indent="0">
              <a:buNone/>
            </a:pPr>
            <a:r>
              <a:rPr lang="en-US" dirty="0"/>
              <a:t>No phones, smartwatches, laptops. These must be left in your bags and switched off.</a:t>
            </a:r>
          </a:p>
          <a:p>
            <a:endParaRPr lang="en-US" dirty="0"/>
          </a:p>
          <a:p>
            <a:pPr marL="0" indent="0">
              <a:buNone/>
            </a:pPr>
            <a:r>
              <a:rPr lang="en-US" dirty="0"/>
              <a:t>No dictionaries. </a:t>
            </a:r>
          </a:p>
          <a:p>
            <a:endParaRPr lang="en-US" dirty="0"/>
          </a:p>
          <a:p>
            <a:pPr marL="0" indent="0">
              <a:buNone/>
            </a:pPr>
            <a:r>
              <a:rPr lang="en-US" dirty="0"/>
              <a:t>Bring a pen and your brains.</a:t>
            </a:r>
          </a:p>
        </p:txBody>
      </p:sp>
    </p:spTree>
    <p:extLst>
      <p:ext uri="{BB962C8B-B14F-4D97-AF65-F5344CB8AC3E}">
        <p14:creationId xmlns:p14="http://schemas.microsoft.com/office/powerpoint/2010/main" val="88639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22AB504-CE08-98B6-F3A7-FBB8F6FE7475}"/>
              </a:ext>
            </a:extLst>
          </p:cNvPr>
          <p:cNvPicPr>
            <a:picLocks noGrp="1" noChangeAspect="1"/>
          </p:cNvPicPr>
          <p:nvPr>
            <p:ph idx="1"/>
          </p:nvPr>
        </p:nvPicPr>
        <p:blipFill>
          <a:blip r:embed="rId2"/>
          <a:stretch>
            <a:fillRect/>
          </a:stretch>
        </p:blipFill>
        <p:spPr>
          <a:xfrm>
            <a:off x="552450" y="585216"/>
            <a:ext cx="4568190" cy="6192435"/>
          </a:xfrm>
        </p:spPr>
      </p:pic>
      <p:pic>
        <p:nvPicPr>
          <p:cNvPr id="7" name="Picture 6">
            <a:extLst>
              <a:ext uri="{FF2B5EF4-FFF2-40B4-BE49-F238E27FC236}">
                <a16:creationId xmlns:a16="http://schemas.microsoft.com/office/drawing/2014/main" id="{191BEBD8-ED4E-2774-9CA2-C54A2BB1C18C}"/>
              </a:ext>
            </a:extLst>
          </p:cNvPr>
          <p:cNvPicPr>
            <a:picLocks noChangeAspect="1"/>
          </p:cNvPicPr>
          <p:nvPr/>
        </p:nvPicPr>
        <p:blipFill>
          <a:blip r:embed="rId3"/>
          <a:stretch>
            <a:fillRect/>
          </a:stretch>
        </p:blipFill>
        <p:spPr>
          <a:xfrm>
            <a:off x="4978393" y="1320039"/>
            <a:ext cx="7213607" cy="3453130"/>
          </a:xfrm>
          <a:prstGeom prst="rect">
            <a:avLst/>
          </a:prstGeom>
        </p:spPr>
      </p:pic>
    </p:spTree>
    <p:extLst>
      <p:ext uri="{BB962C8B-B14F-4D97-AF65-F5344CB8AC3E}">
        <p14:creationId xmlns:p14="http://schemas.microsoft.com/office/powerpoint/2010/main" val="3654236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6FB26-5FEC-C08E-7EC4-F67C74AFF31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45422F3-AAE6-C3B5-EFD0-4A80B52BFC23}"/>
              </a:ext>
            </a:extLst>
          </p:cNvPr>
          <p:cNvPicPr>
            <a:picLocks noGrp="1" noChangeAspect="1"/>
          </p:cNvPicPr>
          <p:nvPr>
            <p:ph idx="1"/>
          </p:nvPr>
        </p:nvPicPr>
        <p:blipFill>
          <a:blip r:embed="rId2"/>
          <a:stretch>
            <a:fillRect/>
          </a:stretch>
        </p:blipFill>
        <p:spPr>
          <a:xfrm>
            <a:off x="813213" y="585216"/>
            <a:ext cx="5070951" cy="5948616"/>
          </a:xfrm>
        </p:spPr>
      </p:pic>
      <p:pic>
        <p:nvPicPr>
          <p:cNvPr id="7" name="Picture 6">
            <a:extLst>
              <a:ext uri="{FF2B5EF4-FFF2-40B4-BE49-F238E27FC236}">
                <a16:creationId xmlns:a16="http://schemas.microsoft.com/office/drawing/2014/main" id="{4A1B1316-2DBA-1730-668C-0C9D34111CAF}"/>
              </a:ext>
            </a:extLst>
          </p:cNvPr>
          <p:cNvPicPr>
            <a:picLocks noChangeAspect="1"/>
          </p:cNvPicPr>
          <p:nvPr/>
        </p:nvPicPr>
        <p:blipFill>
          <a:blip r:embed="rId3"/>
          <a:stretch>
            <a:fillRect/>
          </a:stretch>
        </p:blipFill>
        <p:spPr>
          <a:xfrm>
            <a:off x="4749800" y="585216"/>
            <a:ext cx="7442200" cy="3196763"/>
          </a:xfrm>
          <a:prstGeom prst="rect">
            <a:avLst/>
          </a:prstGeom>
        </p:spPr>
      </p:pic>
    </p:spTree>
    <p:extLst>
      <p:ext uri="{BB962C8B-B14F-4D97-AF65-F5344CB8AC3E}">
        <p14:creationId xmlns:p14="http://schemas.microsoft.com/office/powerpoint/2010/main" val="3727379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4F475E-8D4B-6396-3962-3788BC1699B4}"/>
              </a:ext>
            </a:extLst>
          </p:cNvPr>
          <p:cNvPicPr>
            <a:picLocks noGrp="1" noChangeAspect="1"/>
          </p:cNvPicPr>
          <p:nvPr>
            <p:ph idx="1"/>
          </p:nvPr>
        </p:nvPicPr>
        <p:blipFill>
          <a:blip r:embed="rId2"/>
          <a:stretch>
            <a:fillRect/>
          </a:stretch>
        </p:blipFill>
        <p:spPr>
          <a:xfrm>
            <a:off x="413822" y="72959"/>
            <a:ext cx="4341058" cy="6785041"/>
          </a:xfrm>
        </p:spPr>
      </p:pic>
      <p:pic>
        <p:nvPicPr>
          <p:cNvPr id="7" name="Picture 6">
            <a:extLst>
              <a:ext uri="{FF2B5EF4-FFF2-40B4-BE49-F238E27FC236}">
                <a16:creationId xmlns:a16="http://schemas.microsoft.com/office/drawing/2014/main" id="{0702F64B-8059-F0E0-F26A-1A00AD6CDB90}"/>
              </a:ext>
            </a:extLst>
          </p:cNvPr>
          <p:cNvPicPr>
            <a:picLocks noChangeAspect="1"/>
          </p:cNvPicPr>
          <p:nvPr/>
        </p:nvPicPr>
        <p:blipFill>
          <a:blip r:embed="rId3"/>
          <a:stretch>
            <a:fillRect/>
          </a:stretch>
        </p:blipFill>
        <p:spPr>
          <a:xfrm>
            <a:off x="4995672" y="1775714"/>
            <a:ext cx="7196328" cy="3306572"/>
          </a:xfrm>
          <a:prstGeom prst="rect">
            <a:avLst/>
          </a:prstGeom>
        </p:spPr>
      </p:pic>
    </p:spTree>
    <p:extLst>
      <p:ext uri="{BB962C8B-B14F-4D97-AF65-F5344CB8AC3E}">
        <p14:creationId xmlns:p14="http://schemas.microsoft.com/office/powerpoint/2010/main" val="70431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EE4E075-196A-581B-37AE-90C2C88C43FF}"/>
              </a:ext>
            </a:extLst>
          </p:cNvPr>
          <p:cNvPicPr>
            <a:picLocks noGrp="1" noChangeAspect="1"/>
          </p:cNvPicPr>
          <p:nvPr>
            <p:ph idx="1"/>
          </p:nvPr>
        </p:nvPicPr>
        <p:blipFill>
          <a:blip r:embed="rId2"/>
          <a:stretch>
            <a:fillRect/>
          </a:stretch>
        </p:blipFill>
        <p:spPr>
          <a:xfrm>
            <a:off x="2920180" y="0"/>
            <a:ext cx="5781367" cy="6918100"/>
          </a:xfrm>
        </p:spPr>
      </p:pic>
    </p:spTree>
    <p:extLst>
      <p:ext uri="{BB962C8B-B14F-4D97-AF65-F5344CB8AC3E}">
        <p14:creationId xmlns:p14="http://schemas.microsoft.com/office/powerpoint/2010/main" val="2551373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96C824D-4252-DA2F-5075-2710276BB969}"/>
              </a:ext>
            </a:extLst>
          </p:cNvPr>
          <p:cNvPicPr>
            <a:picLocks noGrp="1" noChangeAspect="1"/>
          </p:cNvPicPr>
          <p:nvPr>
            <p:ph idx="1"/>
          </p:nvPr>
        </p:nvPicPr>
        <p:blipFill>
          <a:blip r:embed="rId2"/>
          <a:stretch>
            <a:fillRect/>
          </a:stretch>
        </p:blipFill>
        <p:spPr>
          <a:xfrm>
            <a:off x="1383960" y="354326"/>
            <a:ext cx="4072944" cy="6149348"/>
          </a:xfrm>
        </p:spPr>
      </p:pic>
      <p:pic>
        <p:nvPicPr>
          <p:cNvPr id="9" name="Picture 8">
            <a:extLst>
              <a:ext uri="{FF2B5EF4-FFF2-40B4-BE49-F238E27FC236}">
                <a16:creationId xmlns:a16="http://schemas.microsoft.com/office/drawing/2014/main" id="{51805A88-E738-0AC9-53C2-B631ED2650FC}"/>
              </a:ext>
            </a:extLst>
          </p:cNvPr>
          <p:cNvPicPr>
            <a:picLocks noChangeAspect="1"/>
          </p:cNvPicPr>
          <p:nvPr/>
        </p:nvPicPr>
        <p:blipFill>
          <a:blip r:embed="rId3"/>
          <a:stretch>
            <a:fillRect/>
          </a:stretch>
        </p:blipFill>
        <p:spPr>
          <a:xfrm>
            <a:off x="6499326" y="177346"/>
            <a:ext cx="5112773" cy="4512642"/>
          </a:xfrm>
          <a:prstGeom prst="rect">
            <a:avLst/>
          </a:prstGeom>
        </p:spPr>
      </p:pic>
      <p:pic>
        <p:nvPicPr>
          <p:cNvPr id="11" name="Picture 10">
            <a:extLst>
              <a:ext uri="{FF2B5EF4-FFF2-40B4-BE49-F238E27FC236}">
                <a16:creationId xmlns:a16="http://schemas.microsoft.com/office/drawing/2014/main" id="{0F03CA84-16AF-1708-DECD-939B310F925A}"/>
              </a:ext>
            </a:extLst>
          </p:cNvPr>
          <p:cNvPicPr>
            <a:picLocks noChangeAspect="1"/>
          </p:cNvPicPr>
          <p:nvPr/>
        </p:nvPicPr>
        <p:blipFill>
          <a:blip r:embed="rId4"/>
          <a:stretch>
            <a:fillRect/>
          </a:stretch>
        </p:blipFill>
        <p:spPr>
          <a:xfrm>
            <a:off x="6700989" y="4689988"/>
            <a:ext cx="4709446" cy="1837791"/>
          </a:xfrm>
          <a:prstGeom prst="rect">
            <a:avLst/>
          </a:prstGeom>
        </p:spPr>
      </p:pic>
    </p:spTree>
    <p:extLst>
      <p:ext uri="{BB962C8B-B14F-4D97-AF65-F5344CB8AC3E}">
        <p14:creationId xmlns:p14="http://schemas.microsoft.com/office/powerpoint/2010/main" val="3098658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8131C-2098-D598-C7FF-E9DD1CE1277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3E1A7EA-E766-FB5C-E249-86D02A927235}"/>
              </a:ext>
            </a:extLst>
          </p:cNvPr>
          <p:cNvPicPr>
            <a:picLocks noGrp="1" noChangeAspect="1"/>
          </p:cNvPicPr>
          <p:nvPr>
            <p:ph idx="1"/>
          </p:nvPr>
        </p:nvPicPr>
        <p:blipFill>
          <a:blip r:embed="rId2"/>
          <a:stretch>
            <a:fillRect/>
          </a:stretch>
        </p:blipFill>
        <p:spPr>
          <a:xfrm>
            <a:off x="648930" y="268058"/>
            <a:ext cx="4955457" cy="6321884"/>
          </a:xfrm>
        </p:spPr>
      </p:pic>
      <p:pic>
        <p:nvPicPr>
          <p:cNvPr id="7" name="Picture 6">
            <a:extLst>
              <a:ext uri="{FF2B5EF4-FFF2-40B4-BE49-F238E27FC236}">
                <a16:creationId xmlns:a16="http://schemas.microsoft.com/office/drawing/2014/main" id="{41FABDAE-C94C-3852-DF8F-46EA40C57637}"/>
              </a:ext>
            </a:extLst>
          </p:cNvPr>
          <p:cNvPicPr>
            <a:picLocks noChangeAspect="1"/>
          </p:cNvPicPr>
          <p:nvPr/>
        </p:nvPicPr>
        <p:blipFill>
          <a:blip r:embed="rId3"/>
          <a:stretch>
            <a:fillRect/>
          </a:stretch>
        </p:blipFill>
        <p:spPr>
          <a:xfrm>
            <a:off x="4783806" y="585216"/>
            <a:ext cx="7408194" cy="5280069"/>
          </a:xfrm>
          <a:prstGeom prst="rect">
            <a:avLst/>
          </a:prstGeom>
        </p:spPr>
      </p:pic>
    </p:spTree>
    <p:extLst>
      <p:ext uri="{BB962C8B-B14F-4D97-AF65-F5344CB8AC3E}">
        <p14:creationId xmlns:p14="http://schemas.microsoft.com/office/powerpoint/2010/main" val="1046063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7CB00D-A64B-5556-11EB-AD5DDB466FF0}"/>
              </a:ext>
            </a:extLst>
          </p:cNvPr>
          <p:cNvPicPr>
            <a:picLocks noGrp="1" noChangeAspect="1"/>
          </p:cNvPicPr>
          <p:nvPr>
            <p:ph idx="1"/>
          </p:nvPr>
        </p:nvPicPr>
        <p:blipFill>
          <a:blip r:embed="rId2"/>
          <a:stretch>
            <a:fillRect/>
          </a:stretch>
        </p:blipFill>
        <p:spPr>
          <a:xfrm>
            <a:off x="2970930" y="0"/>
            <a:ext cx="5317663" cy="6858000"/>
          </a:xfrm>
        </p:spPr>
      </p:pic>
    </p:spTree>
    <p:extLst>
      <p:ext uri="{BB962C8B-B14F-4D97-AF65-F5344CB8AC3E}">
        <p14:creationId xmlns:p14="http://schemas.microsoft.com/office/powerpoint/2010/main" val="815125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8E37629-8F24-6A17-5F11-9069A2E16675}"/>
              </a:ext>
            </a:extLst>
          </p:cNvPr>
          <p:cNvPicPr>
            <a:picLocks noGrp="1" noChangeAspect="1"/>
          </p:cNvPicPr>
          <p:nvPr>
            <p:ph idx="1"/>
          </p:nvPr>
        </p:nvPicPr>
        <p:blipFill>
          <a:blip r:embed="rId2"/>
          <a:stretch>
            <a:fillRect/>
          </a:stretch>
        </p:blipFill>
        <p:spPr>
          <a:xfrm>
            <a:off x="0" y="537585"/>
            <a:ext cx="5295567" cy="5735199"/>
          </a:xfrm>
        </p:spPr>
      </p:pic>
      <p:pic>
        <p:nvPicPr>
          <p:cNvPr id="7" name="Picture 6">
            <a:extLst>
              <a:ext uri="{FF2B5EF4-FFF2-40B4-BE49-F238E27FC236}">
                <a16:creationId xmlns:a16="http://schemas.microsoft.com/office/drawing/2014/main" id="{CEF6BE19-F30F-2714-FC01-381B189F324C}"/>
              </a:ext>
            </a:extLst>
          </p:cNvPr>
          <p:cNvPicPr>
            <a:picLocks noChangeAspect="1"/>
          </p:cNvPicPr>
          <p:nvPr/>
        </p:nvPicPr>
        <p:blipFill>
          <a:blip r:embed="rId3"/>
          <a:stretch>
            <a:fillRect/>
          </a:stretch>
        </p:blipFill>
        <p:spPr>
          <a:xfrm>
            <a:off x="6431871" y="585216"/>
            <a:ext cx="4782572" cy="5735198"/>
          </a:xfrm>
          <a:prstGeom prst="rect">
            <a:avLst/>
          </a:prstGeom>
        </p:spPr>
      </p:pic>
    </p:spTree>
    <p:extLst>
      <p:ext uri="{BB962C8B-B14F-4D97-AF65-F5344CB8AC3E}">
        <p14:creationId xmlns:p14="http://schemas.microsoft.com/office/powerpoint/2010/main" val="1719063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75AC5D2-DE68-0918-1192-CCB9C26BB854}"/>
              </a:ext>
            </a:extLst>
          </p:cNvPr>
          <p:cNvPicPr>
            <a:picLocks noGrp="1" noChangeAspect="1"/>
          </p:cNvPicPr>
          <p:nvPr>
            <p:ph idx="1"/>
          </p:nvPr>
        </p:nvPicPr>
        <p:blipFill>
          <a:blip r:embed="rId2"/>
          <a:stretch>
            <a:fillRect/>
          </a:stretch>
        </p:blipFill>
        <p:spPr>
          <a:xfrm>
            <a:off x="501521" y="338581"/>
            <a:ext cx="5542199" cy="5708257"/>
          </a:xfrm>
        </p:spPr>
      </p:pic>
      <p:pic>
        <p:nvPicPr>
          <p:cNvPr id="7" name="Picture 6">
            <a:extLst>
              <a:ext uri="{FF2B5EF4-FFF2-40B4-BE49-F238E27FC236}">
                <a16:creationId xmlns:a16="http://schemas.microsoft.com/office/drawing/2014/main" id="{9C0208B1-13E4-72C7-5CFF-79CE835D0DFE}"/>
              </a:ext>
            </a:extLst>
          </p:cNvPr>
          <p:cNvPicPr>
            <a:picLocks noChangeAspect="1"/>
          </p:cNvPicPr>
          <p:nvPr/>
        </p:nvPicPr>
        <p:blipFill>
          <a:blip r:embed="rId3"/>
          <a:stretch>
            <a:fillRect/>
          </a:stretch>
        </p:blipFill>
        <p:spPr>
          <a:xfrm>
            <a:off x="6566327" y="585216"/>
            <a:ext cx="5133466" cy="5708256"/>
          </a:xfrm>
          <a:prstGeom prst="rect">
            <a:avLst/>
          </a:prstGeom>
        </p:spPr>
      </p:pic>
    </p:spTree>
    <p:extLst>
      <p:ext uri="{BB962C8B-B14F-4D97-AF65-F5344CB8AC3E}">
        <p14:creationId xmlns:p14="http://schemas.microsoft.com/office/powerpoint/2010/main" val="88894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141CEED-5211-89A6-7B08-EF58C71C1021}"/>
              </a:ext>
            </a:extLst>
          </p:cNvPr>
          <p:cNvPicPr>
            <a:picLocks noGrp="1" noChangeAspect="1"/>
          </p:cNvPicPr>
          <p:nvPr>
            <p:ph idx="1"/>
          </p:nvPr>
        </p:nvPicPr>
        <p:blipFill>
          <a:blip r:embed="rId2"/>
          <a:stretch>
            <a:fillRect/>
          </a:stretch>
        </p:blipFill>
        <p:spPr>
          <a:xfrm>
            <a:off x="1024128" y="520914"/>
            <a:ext cx="4521266" cy="6046962"/>
          </a:xfrm>
        </p:spPr>
      </p:pic>
      <p:pic>
        <p:nvPicPr>
          <p:cNvPr id="7" name="Picture 6">
            <a:extLst>
              <a:ext uri="{FF2B5EF4-FFF2-40B4-BE49-F238E27FC236}">
                <a16:creationId xmlns:a16="http://schemas.microsoft.com/office/drawing/2014/main" id="{293659FC-4526-CECC-64F3-FF31AE979241}"/>
              </a:ext>
            </a:extLst>
          </p:cNvPr>
          <p:cNvPicPr>
            <a:picLocks noChangeAspect="1"/>
          </p:cNvPicPr>
          <p:nvPr/>
        </p:nvPicPr>
        <p:blipFill>
          <a:blip r:embed="rId3"/>
          <a:stretch>
            <a:fillRect/>
          </a:stretch>
        </p:blipFill>
        <p:spPr>
          <a:xfrm>
            <a:off x="6646606" y="60043"/>
            <a:ext cx="4521266" cy="6737913"/>
          </a:xfrm>
          <a:prstGeom prst="rect">
            <a:avLst/>
          </a:prstGeom>
        </p:spPr>
      </p:pic>
    </p:spTree>
    <p:extLst>
      <p:ext uri="{BB962C8B-B14F-4D97-AF65-F5344CB8AC3E}">
        <p14:creationId xmlns:p14="http://schemas.microsoft.com/office/powerpoint/2010/main" val="2230656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29CA8-C724-F72C-96D6-72ABC4653FA5}"/>
              </a:ext>
            </a:extLst>
          </p:cNvPr>
          <p:cNvSpPr>
            <a:spLocks noGrp="1"/>
          </p:cNvSpPr>
          <p:nvPr>
            <p:ph type="title"/>
          </p:nvPr>
        </p:nvSpPr>
        <p:spPr/>
        <p:txBody>
          <a:bodyPr/>
          <a:lstStyle/>
          <a:p>
            <a:r>
              <a:rPr lang="en-US" dirty="0"/>
              <a:t>Test taking strategies</a:t>
            </a:r>
          </a:p>
        </p:txBody>
      </p:sp>
      <p:sp>
        <p:nvSpPr>
          <p:cNvPr id="3" name="Content Placeholder 2">
            <a:extLst>
              <a:ext uri="{FF2B5EF4-FFF2-40B4-BE49-F238E27FC236}">
                <a16:creationId xmlns:a16="http://schemas.microsoft.com/office/drawing/2014/main" id="{AC151891-1869-CB0F-D870-C308360DB1A4}"/>
              </a:ext>
            </a:extLst>
          </p:cNvPr>
          <p:cNvSpPr>
            <a:spLocks noGrp="1"/>
          </p:cNvSpPr>
          <p:nvPr>
            <p:ph idx="1"/>
          </p:nvPr>
        </p:nvSpPr>
        <p:spPr/>
        <p:txBody>
          <a:bodyPr>
            <a:normAutofit lnSpcReduction="10000"/>
          </a:bodyPr>
          <a:lstStyle/>
          <a:p>
            <a:r>
              <a:rPr lang="en-US" u="sng" dirty="0"/>
              <a:t>Before the test</a:t>
            </a:r>
          </a:p>
          <a:p>
            <a:r>
              <a:rPr lang="en-US" dirty="0"/>
              <a:t>Make sure you understand the directions.</a:t>
            </a:r>
          </a:p>
          <a:p>
            <a:r>
              <a:rPr lang="en-US" dirty="0"/>
              <a:t>Practice tests!</a:t>
            </a:r>
          </a:p>
          <a:p>
            <a:endParaRPr lang="en-US" u="sng" dirty="0"/>
          </a:p>
          <a:p>
            <a:r>
              <a:rPr lang="en-US" u="sng" dirty="0"/>
              <a:t>During the test</a:t>
            </a:r>
          </a:p>
          <a:p>
            <a:r>
              <a:rPr lang="en-US" dirty="0"/>
              <a:t>Time yourself – keep an eye on the clock.</a:t>
            </a:r>
          </a:p>
          <a:p>
            <a:r>
              <a:rPr lang="en-US" dirty="0"/>
              <a:t>Concentrate</a:t>
            </a:r>
          </a:p>
          <a:p>
            <a:r>
              <a:rPr lang="en-US" dirty="0"/>
              <a:t>Eliminate</a:t>
            </a:r>
          </a:p>
          <a:p>
            <a:r>
              <a:rPr lang="en-US" dirty="0"/>
              <a:t>Don’t leave a blank</a:t>
            </a:r>
          </a:p>
        </p:txBody>
      </p:sp>
    </p:spTree>
    <p:extLst>
      <p:ext uri="{BB962C8B-B14F-4D97-AF65-F5344CB8AC3E}">
        <p14:creationId xmlns:p14="http://schemas.microsoft.com/office/powerpoint/2010/main" val="701699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79F1E71-BABA-D957-F4EB-2D254A87090A}"/>
              </a:ext>
            </a:extLst>
          </p:cNvPr>
          <p:cNvPicPr>
            <a:picLocks noGrp="1" noChangeAspect="1"/>
          </p:cNvPicPr>
          <p:nvPr>
            <p:ph idx="1"/>
          </p:nvPr>
        </p:nvPicPr>
        <p:blipFill>
          <a:blip r:embed="rId2"/>
          <a:stretch>
            <a:fillRect/>
          </a:stretch>
        </p:blipFill>
        <p:spPr>
          <a:xfrm>
            <a:off x="480337" y="1956816"/>
            <a:ext cx="5360024" cy="4884538"/>
          </a:xfrm>
        </p:spPr>
      </p:pic>
      <p:sp>
        <p:nvSpPr>
          <p:cNvPr id="4" name="Title 1">
            <a:extLst>
              <a:ext uri="{FF2B5EF4-FFF2-40B4-BE49-F238E27FC236}">
                <a16:creationId xmlns:a16="http://schemas.microsoft.com/office/drawing/2014/main" id="{64D748A5-195C-BF89-1CAF-E3F03C01A6A4}"/>
              </a:ext>
            </a:extLst>
          </p:cNvPr>
          <p:cNvSpPr>
            <a:spLocks noGrp="1"/>
          </p:cNvSpPr>
          <p:nvPr>
            <p:ph type="title"/>
          </p:nvPr>
        </p:nvSpPr>
        <p:spPr>
          <a:xfrm>
            <a:off x="1024128" y="585216"/>
            <a:ext cx="4816233" cy="1499616"/>
          </a:xfrm>
        </p:spPr>
        <p:txBody>
          <a:bodyPr/>
          <a:lstStyle/>
          <a:p>
            <a:r>
              <a:rPr lang="en-US" dirty="0"/>
              <a:t>Reading section answers</a:t>
            </a:r>
          </a:p>
        </p:txBody>
      </p:sp>
      <p:pic>
        <p:nvPicPr>
          <p:cNvPr id="8" name="Picture 7">
            <a:extLst>
              <a:ext uri="{FF2B5EF4-FFF2-40B4-BE49-F238E27FC236}">
                <a16:creationId xmlns:a16="http://schemas.microsoft.com/office/drawing/2014/main" id="{FEFEED16-09F5-04EE-AED3-E4A0C0221478}"/>
              </a:ext>
            </a:extLst>
          </p:cNvPr>
          <p:cNvPicPr>
            <a:picLocks noChangeAspect="1"/>
          </p:cNvPicPr>
          <p:nvPr/>
        </p:nvPicPr>
        <p:blipFill>
          <a:blip r:embed="rId3"/>
          <a:stretch>
            <a:fillRect/>
          </a:stretch>
        </p:blipFill>
        <p:spPr>
          <a:xfrm>
            <a:off x="4546288" y="2744436"/>
            <a:ext cx="3375719" cy="3528348"/>
          </a:xfrm>
          <a:prstGeom prst="rect">
            <a:avLst/>
          </a:prstGeom>
        </p:spPr>
      </p:pic>
      <p:pic>
        <p:nvPicPr>
          <p:cNvPr id="10" name="Picture 9">
            <a:extLst>
              <a:ext uri="{FF2B5EF4-FFF2-40B4-BE49-F238E27FC236}">
                <a16:creationId xmlns:a16="http://schemas.microsoft.com/office/drawing/2014/main" id="{963A036A-9204-A56B-F013-3A4B42F056CB}"/>
              </a:ext>
            </a:extLst>
          </p:cNvPr>
          <p:cNvPicPr>
            <a:picLocks noChangeAspect="1"/>
          </p:cNvPicPr>
          <p:nvPr/>
        </p:nvPicPr>
        <p:blipFill>
          <a:blip r:embed="rId4"/>
          <a:stretch>
            <a:fillRect/>
          </a:stretch>
        </p:blipFill>
        <p:spPr>
          <a:xfrm>
            <a:off x="8261070" y="1780763"/>
            <a:ext cx="3726888" cy="4175058"/>
          </a:xfrm>
          <a:prstGeom prst="rect">
            <a:avLst/>
          </a:prstGeom>
        </p:spPr>
      </p:pic>
    </p:spTree>
    <p:extLst>
      <p:ext uri="{BB962C8B-B14F-4D97-AF65-F5344CB8AC3E}">
        <p14:creationId xmlns:p14="http://schemas.microsoft.com/office/powerpoint/2010/main" val="1089665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C93DE6D-D130-EB44-169A-35C083222650}"/>
              </a:ext>
            </a:extLst>
          </p:cNvPr>
          <p:cNvPicPr>
            <a:picLocks noGrp="1" noChangeAspect="1"/>
          </p:cNvPicPr>
          <p:nvPr>
            <p:ph idx="1"/>
          </p:nvPr>
        </p:nvPicPr>
        <p:blipFill>
          <a:blip r:embed="rId2"/>
          <a:stretch>
            <a:fillRect/>
          </a:stretch>
        </p:blipFill>
        <p:spPr>
          <a:xfrm>
            <a:off x="0" y="2084832"/>
            <a:ext cx="6499122" cy="4187952"/>
          </a:xfrm>
        </p:spPr>
      </p:pic>
      <p:pic>
        <p:nvPicPr>
          <p:cNvPr id="7" name="Picture 6">
            <a:extLst>
              <a:ext uri="{FF2B5EF4-FFF2-40B4-BE49-F238E27FC236}">
                <a16:creationId xmlns:a16="http://schemas.microsoft.com/office/drawing/2014/main" id="{8B2EF861-CF9B-DF92-BB07-56CF2C45295E}"/>
              </a:ext>
            </a:extLst>
          </p:cNvPr>
          <p:cNvPicPr>
            <a:picLocks noChangeAspect="1"/>
          </p:cNvPicPr>
          <p:nvPr/>
        </p:nvPicPr>
        <p:blipFill>
          <a:blip r:embed="rId3"/>
          <a:stretch>
            <a:fillRect/>
          </a:stretch>
        </p:blipFill>
        <p:spPr>
          <a:xfrm>
            <a:off x="6096000" y="38100"/>
            <a:ext cx="6499123" cy="6819900"/>
          </a:xfrm>
          <a:prstGeom prst="rect">
            <a:avLst/>
          </a:prstGeom>
        </p:spPr>
      </p:pic>
    </p:spTree>
    <p:extLst>
      <p:ext uri="{BB962C8B-B14F-4D97-AF65-F5344CB8AC3E}">
        <p14:creationId xmlns:p14="http://schemas.microsoft.com/office/powerpoint/2010/main" val="3026998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00BFCA7-0381-4F5E-B7E1-8090E26D36F2}"/>
              </a:ext>
            </a:extLst>
          </p:cNvPr>
          <p:cNvPicPr>
            <a:picLocks noGrp="1" noChangeAspect="1"/>
          </p:cNvPicPr>
          <p:nvPr>
            <p:ph idx="1"/>
          </p:nvPr>
        </p:nvPicPr>
        <p:blipFill>
          <a:blip r:embed="rId2"/>
          <a:stretch>
            <a:fillRect/>
          </a:stretch>
        </p:blipFill>
        <p:spPr>
          <a:xfrm>
            <a:off x="281514" y="639195"/>
            <a:ext cx="5814486" cy="5579609"/>
          </a:xfrm>
        </p:spPr>
      </p:pic>
      <p:pic>
        <p:nvPicPr>
          <p:cNvPr id="7" name="Picture 6">
            <a:extLst>
              <a:ext uri="{FF2B5EF4-FFF2-40B4-BE49-F238E27FC236}">
                <a16:creationId xmlns:a16="http://schemas.microsoft.com/office/drawing/2014/main" id="{A301BF32-6410-A39F-0575-4FC4268BFD69}"/>
              </a:ext>
            </a:extLst>
          </p:cNvPr>
          <p:cNvPicPr>
            <a:picLocks noChangeAspect="1"/>
          </p:cNvPicPr>
          <p:nvPr/>
        </p:nvPicPr>
        <p:blipFill>
          <a:blip r:embed="rId3"/>
          <a:stretch>
            <a:fillRect/>
          </a:stretch>
        </p:blipFill>
        <p:spPr>
          <a:xfrm>
            <a:off x="5814486" y="585215"/>
            <a:ext cx="6031888" cy="5845081"/>
          </a:xfrm>
          <a:prstGeom prst="rect">
            <a:avLst/>
          </a:prstGeom>
        </p:spPr>
      </p:pic>
    </p:spTree>
    <p:extLst>
      <p:ext uri="{BB962C8B-B14F-4D97-AF65-F5344CB8AC3E}">
        <p14:creationId xmlns:p14="http://schemas.microsoft.com/office/powerpoint/2010/main" val="1209621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A0DE715-03A7-AAF9-77F9-18B2FD736E48}"/>
              </a:ext>
            </a:extLst>
          </p:cNvPr>
          <p:cNvPicPr>
            <a:picLocks noGrp="1" noChangeAspect="1"/>
          </p:cNvPicPr>
          <p:nvPr>
            <p:ph idx="1"/>
          </p:nvPr>
        </p:nvPicPr>
        <p:blipFill>
          <a:blip r:embed="rId2"/>
          <a:stretch>
            <a:fillRect/>
          </a:stretch>
        </p:blipFill>
        <p:spPr>
          <a:xfrm>
            <a:off x="61263" y="1587500"/>
            <a:ext cx="5284762" cy="3683000"/>
          </a:xfrm>
        </p:spPr>
      </p:pic>
      <p:pic>
        <p:nvPicPr>
          <p:cNvPr id="7" name="Picture 6">
            <a:extLst>
              <a:ext uri="{FF2B5EF4-FFF2-40B4-BE49-F238E27FC236}">
                <a16:creationId xmlns:a16="http://schemas.microsoft.com/office/drawing/2014/main" id="{DFAC3DE5-4CFA-5791-73DE-DB7181BC8938}"/>
              </a:ext>
            </a:extLst>
          </p:cNvPr>
          <p:cNvPicPr>
            <a:picLocks noChangeAspect="1"/>
          </p:cNvPicPr>
          <p:nvPr/>
        </p:nvPicPr>
        <p:blipFill>
          <a:blip r:embed="rId3"/>
          <a:stretch>
            <a:fillRect/>
          </a:stretch>
        </p:blipFill>
        <p:spPr>
          <a:xfrm>
            <a:off x="5526737" y="184150"/>
            <a:ext cx="6604000" cy="6489700"/>
          </a:xfrm>
          <a:prstGeom prst="rect">
            <a:avLst/>
          </a:prstGeom>
        </p:spPr>
      </p:pic>
    </p:spTree>
    <p:extLst>
      <p:ext uri="{BB962C8B-B14F-4D97-AF65-F5344CB8AC3E}">
        <p14:creationId xmlns:p14="http://schemas.microsoft.com/office/powerpoint/2010/main" val="1917509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AACB60-BB70-C52A-F676-C7F0C2CF36F4}"/>
              </a:ext>
            </a:extLst>
          </p:cNvPr>
          <p:cNvPicPr>
            <a:picLocks noGrp="1" noChangeAspect="1"/>
          </p:cNvPicPr>
          <p:nvPr>
            <p:ph idx="1"/>
          </p:nvPr>
        </p:nvPicPr>
        <p:blipFill>
          <a:blip r:embed="rId2"/>
          <a:stretch>
            <a:fillRect/>
          </a:stretch>
        </p:blipFill>
        <p:spPr>
          <a:xfrm>
            <a:off x="309922" y="2349714"/>
            <a:ext cx="6288448" cy="2423455"/>
          </a:xfrm>
        </p:spPr>
      </p:pic>
      <p:pic>
        <p:nvPicPr>
          <p:cNvPr id="7" name="Picture 6">
            <a:extLst>
              <a:ext uri="{FF2B5EF4-FFF2-40B4-BE49-F238E27FC236}">
                <a16:creationId xmlns:a16="http://schemas.microsoft.com/office/drawing/2014/main" id="{1ECFB7AE-1EFE-B056-B248-B9244E637C82}"/>
              </a:ext>
            </a:extLst>
          </p:cNvPr>
          <p:cNvPicPr>
            <a:picLocks noChangeAspect="1"/>
          </p:cNvPicPr>
          <p:nvPr/>
        </p:nvPicPr>
        <p:blipFill>
          <a:blip r:embed="rId3"/>
          <a:stretch>
            <a:fillRect/>
          </a:stretch>
        </p:blipFill>
        <p:spPr>
          <a:xfrm>
            <a:off x="5884164" y="585216"/>
            <a:ext cx="6142294" cy="5737712"/>
          </a:xfrm>
          <a:prstGeom prst="rect">
            <a:avLst/>
          </a:prstGeom>
        </p:spPr>
      </p:pic>
    </p:spTree>
    <p:extLst>
      <p:ext uri="{BB962C8B-B14F-4D97-AF65-F5344CB8AC3E}">
        <p14:creationId xmlns:p14="http://schemas.microsoft.com/office/powerpoint/2010/main" val="167730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62D88-A503-F760-1112-76EB8B388107}"/>
              </a:ext>
            </a:extLst>
          </p:cNvPr>
          <p:cNvSpPr>
            <a:spLocks noGrp="1"/>
          </p:cNvSpPr>
          <p:nvPr>
            <p:ph type="title"/>
          </p:nvPr>
        </p:nvSpPr>
        <p:spPr/>
        <p:txBody>
          <a:bodyPr/>
          <a:lstStyle/>
          <a:p>
            <a:r>
              <a:rPr lang="en-US" dirty="0"/>
              <a:t>Writing – this needs work…</a:t>
            </a:r>
          </a:p>
        </p:txBody>
      </p:sp>
      <p:sp>
        <p:nvSpPr>
          <p:cNvPr id="3" name="Content Placeholder 2">
            <a:extLst>
              <a:ext uri="{FF2B5EF4-FFF2-40B4-BE49-F238E27FC236}">
                <a16:creationId xmlns:a16="http://schemas.microsoft.com/office/drawing/2014/main" id="{22A622D7-BCC9-E3F5-4651-6815CAD95219}"/>
              </a:ext>
            </a:extLst>
          </p:cNvPr>
          <p:cNvSpPr>
            <a:spLocks noGrp="1"/>
          </p:cNvSpPr>
          <p:nvPr>
            <p:ph idx="1"/>
          </p:nvPr>
        </p:nvSpPr>
        <p:spPr/>
        <p:txBody>
          <a:bodyPr/>
          <a:lstStyle/>
          <a:p>
            <a:pPr marL="0" indent="0">
              <a:buNone/>
            </a:pPr>
            <a:r>
              <a:rPr lang="en-US" dirty="0"/>
              <a:t>Better than the week 5 practice test but your essays still lack structure and are far too short. </a:t>
            </a:r>
          </a:p>
          <a:p>
            <a:pPr marL="0" indent="0">
              <a:buNone/>
            </a:pPr>
            <a:endParaRPr lang="en-US" dirty="0"/>
          </a:p>
          <a:p>
            <a:pPr marL="0" indent="0">
              <a:buNone/>
            </a:pPr>
            <a:r>
              <a:rPr lang="en-US" dirty="0"/>
              <a:t>You should leave about 30/35 minutes to write your essay in the exam. 5 minutes for planning and a whole 25/30 minutes to write. </a:t>
            </a:r>
          </a:p>
        </p:txBody>
      </p:sp>
    </p:spTree>
    <p:extLst>
      <p:ext uri="{BB962C8B-B14F-4D97-AF65-F5344CB8AC3E}">
        <p14:creationId xmlns:p14="http://schemas.microsoft.com/office/powerpoint/2010/main" val="36223868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1A235-F99C-C3E3-59D0-85F4C0C371E9}"/>
              </a:ext>
            </a:extLst>
          </p:cNvPr>
          <p:cNvSpPr>
            <a:spLocks noGrp="1"/>
          </p:cNvSpPr>
          <p:nvPr>
            <p:ph idx="1"/>
          </p:nvPr>
        </p:nvSpPr>
        <p:spPr/>
        <p:txBody>
          <a:bodyPr/>
          <a:lstStyle/>
          <a:p>
            <a:r>
              <a:rPr lang="en-US" dirty="0"/>
              <a:t>Some people prefer shopping online, while others enjoy going to physical stores.</a:t>
            </a:r>
          </a:p>
          <a:p>
            <a:r>
              <a:rPr lang="en-US" dirty="0"/>
              <a:t> </a:t>
            </a:r>
          </a:p>
          <a:p>
            <a:r>
              <a:rPr lang="en-US" dirty="0"/>
              <a:t>Which do you prefer: online shopping or shopping in stores? Explain your opinion with examples.</a:t>
            </a:r>
          </a:p>
          <a:p>
            <a:r>
              <a:rPr lang="en-US" b="1" dirty="0"/>
              <a:t> </a:t>
            </a:r>
          </a:p>
          <a:p>
            <a:r>
              <a:rPr lang="en-US" b="1" dirty="0"/>
              <a:t>In 30 minutes, you should be able to write about 200 words. </a:t>
            </a:r>
          </a:p>
        </p:txBody>
      </p:sp>
    </p:spTree>
    <p:extLst>
      <p:ext uri="{BB962C8B-B14F-4D97-AF65-F5344CB8AC3E}">
        <p14:creationId xmlns:p14="http://schemas.microsoft.com/office/powerpoint/2010/main" val="964556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groups…</a:t>
            </a:r>
          </a:p>
        </p:txBody>
      </p:sp>
      <p:sp>
        <p:nvSpPr>
          <p:cNvPr id="3" name="Content Placeholder 2"/>
          <p:cNvSpPr>
            <a:spLocks noGrp="1"/>
          </p:cNvSpPr>
          <p:nvPr>
            <p:ph idx="1"/>
          </p:nvPr>
        </p:nvSpPr>
        <p:spPr/>
        <p:txBody>
          <a:bodyPr/>
          <a:lstStyle/>
          <a:p>
            <a:endParaRPr lang="en-GB" dirty="0"/>
          </a:p>
          <a:p>
            <a:pPr marL="0" indent="0">
              <a:buNone/>
            </a:pPr>
            <a:r>
              <a:rPr lang="en-GB" dirty="0"/>
              <a:t>Discuss: </a:t>
            </a:r>
          </a:p>
          <a:p>
            <a:pPr marL="0" indent="0">
              <a:buNone/>
            </a:pPr>
            <a:endParaRPr lang="en-GB" dirty="0">
              <a:sym typeface="Wingdings" panose="05000000000000000000" pitchFamily="2" charset="2"/>
            </a:endParaRPr>
          </a:p>
          <a:p>
            <a:pPr>
              <a:buFont typeface="Wingdings"/>
              <a:buChar char="à"/>
            </a:pPr>
            <a:r>
              <a:rPr lang="en-GB" dirty="0">
                <a:sym typeface="Wingdings" panose="05000000000000000000" pitchFamily="2" charset="2"/>
              </a:rPr>
              <a:t>What do you need in an essay in terms of structure?</a:t>
            </a:r>
          </a:p>
          <a:p>
            <a:pPr>
              <a:buFont typeface="Wingdings"/>
              <a:buChar char="à"/>
            </a:pPr>
            <a:endParaRPr lang="en-GB" dirty="0">
              <a:sym typeface="Wingdings" panose="05000000000000000000" pitchFamily="2" charset="2"/>
            </a:endParaRPr>
          </a:p>
        </p:txBody>
      </p:sp>
    </p:spTree>
    <p:extLst>
      <p:ext uri="{BB962C8B-B14F-4D97-AF65-F5344CB8AC3E}">
        <p14:creationId xmlns:p14="http://schemas.microsoft.com/office/powerpoint/2010/main" val="1413596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Structure</a:t>
            </a:r>
          </a:p>
        </p:txBody>
      </p:sp>
      <p:sp>
        <p:nvSpPr>
          <p:cNvPr id="3" name="Content Placeholder 2"/>
          <p:cNvSpPr>
            <a:spLocks noGrp="1"/>
          </p:cNvSpPr>
          <p:nvPr>
            <p:ph idx="1"/>
          </p:nvPr>
        </p:nvSpPr>
        <p:spPr/>
        <p:txBody>
          <a:bodyPr/>
          <a:lstStyle/>
          <a:p>
            <a:pPr marL="514350" indent="-514350">
              <a:buAutoNum type="arabicPeriod"/>
            </a:pPr>
            <a:r>
              <a:rPr lang="en-GB" dirty="0"/>
              <a:t>Introduction </a:t>
            </a:r>
          </a:p>
          <a:p>
            <a:pPr marL="514350" indent="-514350">
              <a:buAutoNum type="arabicPeriod"/>
            </a:pPr>
            <a:endParaRPr lang="en-GB" dirty="0"/>
          </a:p>
          <a:p>
            <a:pPr marL="514350" indent="-514350">
              <a:buAutoNum type="arabicPeriod"/>
            </a:pPr>
            <a:r>
              <a:rPr lang="en-GB" dirty="0"/>
              <a:t>Main body</a:t>
            </a:r>
          </a:p>
          <a:p>
            <a:pPr marL="514350" indent="-514350">
              <a:buAutoNum type="arabicPeriod"/>
            </a:pPr>
            <a:endParaRPr lang="en-GB" dirty="0"/>
          </a:p>
          <a:p>
            <a:pPr marL="514350" indent="-514350">
              <a:buAutoNum type="arabicPeriod"/>
            </a:pPr>
            <a:r>
              <a:rPr lang="en-GB" dirty="0"/>
              <a:t>Conclusion</a:t>
            </a:r>
          </a:p>
        </p:txBody>
      </p:sp>
    </p:spTree>
    <p:extLst>
      <p:ext uri="{BB962C8B-B14F-4D97-AF65-F5344CB8AC3E}">
        <p14:creationId xmlns:p14="http://schemas.microsoft.com/office/powerpoint/2010/main" val="4075877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 Introduction </a:t>
            </a:r>
          </a:p>
        </p:txBody>
      </p:sp>
      <p:sp>
        <p:nvSpPr>
          <p:cNvPr id="3" name="Content Placeholder 2"/>
          <p:cNvSpPr>
            <a:spLocks noGrp="1"/>
          </p:cNvSpPr>
          <p:nvPr>
            <p:ph idx="1"/>
          </p:nvPr>
        </p:nvSpPr>
        <p:spPr>
          <a:xfrm>
            <a:off x="1707704" y="2084832"/>
            <a:ext cx="9036496" cy="5141168"/>
          </a:xfrm>
        </p:spPr>
        <p:txBody>
          <a:bodyPr>
            <a:normAutofit/>
          </a:bodyPr>
          <a:lstStyle/>
          <a:p>
            <a:r>
              <a:rPr lang="en-GB" dirty="0"/>
              <a:t>Don’t start by answering the question straight away (don’t start with ‘In my opinion’, I think that’)</a:t>
            </a:r>
          </a:p>
          <a:p>
            <a:endParaRPr lang="en-GB" dirty="0"/>
          </a:p>
          <a:p>
            <a:r>
              <a:rPr lang="en-GB" dirty="0"/>
              <a:t>You need 1 or 2 sentences to ease into the topic.</a:t>
            </a:r>
          </a:p>
          <a:p>
            <a:endParaRPr lang="en-GB" dirty="0"/>
          </a:p>
          <a:p>
            <a:r>
              <a:rPr lang="en-GB" dirty="0"/>
              <a:t>Thesis statement </a:t>
            </a:r>
            <a:r>
              <a:rPr lang="en-GB" dirty="0">
                <a:sym typeface="Wingdings"/>
              </a:rPr>
              <a:t></a:t>
            </a:r>
            <a:r>
              <a:rPr lang="en-GB" dirty="0"/>
              <a:t> the last sentence of the introduction that explains what the essay is about.</a:t>
            </a:r>
          </a:p>
          <a:p>
            <a:endParaRPr lang="en-GB" dirty="0"/>
          </a:p>
          <a:p>
            <a:r>
              <a:rPr lang="en-GB" dirty="0"/>
              <a:t>Total = 2/3 sentences (because of word limit)</a:t>
            </a:r>
          </a:p>
          <a:p>
            <a:pPr marL="0" indent="0">
              <a:buNone/>
            </a:pPr>
            <a:endParaRPr lang="en-GB" dirty="0"/>
          </a:p>
        </p:txBody>
      </p:sp>
    </p:spTree>
    <p:extLst>
      <p:ext uri="{BB962C8B-B14F-4D97-AF65-F5344CB8AC3E}">
        <p14:creationId xmlns:p14="http://schemas.microsoft.com/office/powerpoint/2010/main" val="3871909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0DE95-B1AD-75D6-804A-B92ED7D6EB5F}"/>
              </a:ext>
            </a:extLst>
          </p:cNvPr>
          <p:cNvSpPr>
            <a:spLocks noGrp="1"/>
          </p:cNvSpPr>
          <p:nvPr>
            <p:ph type="title"/>
          </p:nvPr>
        </p:nvSpPr>
        <p:spPr/>
        <p:txBody>
          <a:bodyPr/>
          <a:lstStyle/>
          <a:p>
            <a:r>
              <a:rPr lang="en-US" dirty="0"/>
              <a:t>Test timings</a:t>
            </a:r>
          </a:p>
        </p:txBody>
      </p:sp>
      <p:sp>
        <p:nvSpPr>
          <p:cNvPr id="3" name="Content Placeholder 2">
            <a:extLst>
              <a:ext uri="{FF2B5EF4-FFF2-40B4-BE49-F238E27FC236}">
                <a16:creationId xmlns:a16="http://schemas.microsoft.com/office/drawing/2014/main" id="{682AFA1E-CE24-9C1F-C9A7-3CC035DDBAB3}"/>
              </a:ext>
            </a:extLst>
          </p:cNvPr>
          <p:cNvSpPr>
            <a:spLocks noGrp="1"/>
          </p:cNvSpPr>
          <p:nvPr>
            <p:ph idx="1"/>
          </p:nvPr>
        </p:nvSpPr>
        <p:spPr/>
        <p:txBody>
          <a:bodyPr/>
          <a:lstStyle/>
          <a:p>
            <a:pPr marL="0" indent="0">
              <a:buNone/>
            </a:pPr>
            <a:r>
              <a:rPr lang="en-US" dirty="0"/>
              <a:t>The whole test will last 2 hours. (16h-18h)</a:t>
            </a:r>
          </a:p>
          <a:p>
            <a:pPr marL="0" indent="0">
              <a:buNone/>
            </a:pPr>
            <a:endParaRPr lang="en-US" dirty="0"/>
          </a:p>
          <a:p>
            <a:pPr marL="0" indent="0">
              <a:buNone/>
            </a:pPr>
            <a:r>
              <a:rPr lang="en-US" dirty="0"/>
              <a:t>Listening: 25 minutes </a:t>
            </a:r>
          </a:p>
          <a:p>
            <a:pPr marL="0" indent="0">
              <a:buNone/>
            </a:pPr>
            <a:r>
              <a:rPr lang="en-US" dirty="0"/>
              <a:t>Reading comprehension: approx. 30 minutes</a:t>
            </a:r>
          </a:p>
          <a:p>
            <a:pPr marL="0" indent="0">
              <a:buNone/>
            </a:pPr>
            <a:r>
              <a:rPr lang="en-US" dirty="0"/>
              <a:t>Grammar: approx. 30 minutes</a:t>
            </a:r>
          </a:p>
          <a:p>
            <a:pPr marL="0" indent="0">
              <a:buNone/>
            </a:pPr>
            <a:r>
              <a:rPr lang="en-US" dirty="0"/>
              <a:t>Writing: approx. 35 minutes</a:t>
            </a:r>
          </a:p>
          <a:p>
            <a:pPr marL="0" indent="0">
              <a:buNone/>
            </a:pPr>
            <a:endParaRPr lang="en-US" dirty="0"/>
          </a:p>
          <a:p>
            <a:pPr marL="0" indent="0">
              <a:buNone/>
            </a:pPr>
            <a:r>
              <a:rPr lang="en-US" dirty="0"/>
              <a:t>You can divide your time how you see fit; these are just recommendations. </a:t>
            </a:r>
          </a:p>
        </p:txBody>
      </p:sp>
    </p:spTree>
    <p:extLst>
      <p:ext uri="{BB962C8B-B14F-4D97-AF65-F5344CB8AC3E}">
        <p14:creationId xmlns:p14="http://schemas.microsoft.com/office/powerpoint/2010/main" val="670207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1DE366-3AFE-0991-BC86-AEA31ECEE261}"/>
              </a:ext>
            </a:extLst>
          </p:cNvPr>
          <p:cNvSpPr>
            <a:spLocks noGrp="1"/>
          </p:cNvSpPr>
          <p:nvPr>
            <p:ph idx="1"/>
          </p:nvPr>
        </p:nvSpPr>
        <p:spPr/>
        <p:txBody>
          <a:bodyPr/>
          <a:lstStyle/>
          <a:p>
            <a:r>
              <a:rPr lang="en-GB" sz="2800" dirty="0">
                <a:solidFill>
                  <a:schemeClr val="accent1">
                    <a:lumMod val="75000"/>
                  </a:schemeClr>
                </a:solidFill>
              </a:rPr>
              <a:t>“In today’s world, people have different preferences when it comes to shopping. </a:t>
            </a:r>
            <a:r>
              <a:rPr lang="en-GB" sz="2800" dirty="0"/>
              <a:t>Some enjoy the convenience of online shopping, while others prefer the experience of going to physical stores</a:t>
            </a:r>
            <a:r>
              <a:rPr lang="en-GB" sz="2800" dirty="0">
                <a:solidFill>
                  <a:srgbClr val="FF0000"/>
                </a:solidFill>
              </a:rPr>
              <a:t>. In my opinion, shopping online is the better option because it is more convenient and offers more variety.”</a:t>
            </a:r>
          </a:p>
          <a:p>
            <a:endParaRPr lang="en-US" dirty="0"/>
          </a:p>
          <a:p>
            <a:endParaRPr lang="en-US" dirty="0"/>
          </a:p>
        </p:txBody>
      </p:sp>
      <p:sp>
        <p:nvSpPr>
          <p:cNvPr id="4" name="TextBox 3">
            <a:extLst>
              <a:ext uri="{FF2B5EF4-FFF2-40B4-BE49-F238E27FC236}">
                <a16:creationId xmlns:a16="http://schemas.microsoft.com/office/drawing/2014/main" id="{7A3F1D5B-0CAA-D38D-B358-916431F5CF21}"/>
              </a:ext>
            </a:extLst>
          </p:cNvPr>
          <p:cNvSpPr txBox="1"/>
          <p:nvPr/>
        </p:nvSpPr>
        <p:spPr>
          <a:xfrm>
            <a:off x="3916680" y="1036320"/>
            <a:ext cx="3030188" cy="369332"/>
          </a:xfrm>
          <a:prstGeom prst="rect">
            <a:avLst/>
          </a:prstGeom>
          <a:noFill/>
        </p:spPr>
        <p:txBody>
          <a:bodyPr wrap="none" rtlCol="0">
            <a:spAutoFit/>
          </a:bodyPr>
          <a:lstStyle/>
          <a:p>
            <a:r>
              <a:rPr lang="en-US" dirty="0"/>
              <a:t>Sentence with introduces topic.</a:t>
            </a:r>
          </a:p>
        </p:txBody>
      </p:sp>
      <p:cxnSp>
        <p:nvCxnSpPr>
          <p:cNvPr id="6" name="Straight Arrow Connector 5">
            <a:extLst>
              <a:ext uri="{FF2B5EF4-FFF2-40B4-BE49-F238E27FC236}">
                <a16:creationId xmlns:a16="http://schemas.microsoft.com/office/drawing/2014/main" id="{94ADDBDF-219B-8234-B299-85B14873B76C}"/>
              </a:ext>
            </a:extLst>
          </p:cNvPr>
          <p:cNvCxnSpPr/>
          <p:nvPr/>
        </p:nvCxnSpPr>
        <p:spPr>
          <a:xfrm flipH="1">
            <a:off x="4541520" y="1463040"/>
            <a:ext cx="411480" cy="8229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3FCBDE1-9714-CCC9-162E-EDC0D3D512B0}"/>
              </a:ext>
            </a:extLst>
          </p:cNvPr>
          <p:cNvSpPr txBox="1"/>
          <p:nvPr/>
        </p:nvSpPr>
        <p:spPr>
          <a:xfrm>
            <a:off x="6021775" y="5196840"/>
            <a:ext cx="3142014" cy="369332"/>
          </a:xfrm>
          <a:prstGeom prst="rect">
            <a:avLst/>
          </a:prstGeom>
          <a:noFill/>
        </p:spPr>
        <p:txBody>
          <a:bodyPr wrap="none" rtlCol="0">
            <a:spAutoFit/>
          </a:bodyPr>
          <a:lstStyle/>
          <a:p>
            <a:r>
              <a:rPr lang="en-US" dirty="0"/>
              <a:t>Opinion statement – pick a side!</a:t>
            </a:r>
          </a:p>
        </p:txBody>
      </p:sp>
      <p:cxnSp>
        <p:nvCxnSpPr>
          <p:cNvPr id="9" name="Straight Arrow Connector 8">
            <a:extLst>
              <a:ext uri="{FF2B5EF4-FFF2-40B4-BE49-F238E27FC236}">
                <a16:creationId xmlns:a16="http://schemas.microsoft.com/office/drawing/2014/main" id="{AFE41309-AD6F-7571-C437-5CBEFB5644D5}"/>
              </a:ext>
            </a:extLst>
          </p:cNvPr>
          <p:cNvCxnSpPr>
            <a:cxnSpLocks/>
          </p:cNvCxnSpPr>
          <p:nvPr/>
        </p:nvCxnSpPr>
        <p:spPr>
          <a:xfrm flipH="1" flipV="1">
            <a:off x="6400800" y="4084320"/>
            <a:ext cx="807720" cy="1112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806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CB051F-C2BC-6190-838F-B807465EA947}"/>
              </a:ext>
            </a:extLst>
          </p:cNvPr>
          <p:cNvSpPr>
            <a:spLocks noGrp="1"/>
          </p:cNvSpPr>
          <p:nvPr>
            <p:ph idx="1"/>
          </p:nvPr>
        </p:nvSpPr>
        <p:spPr>
          <a:xfrm>
            <a:off x="1024128" y="724620"/>
            <a:ext cx="9720073" cy="5757269"/>
          </a:xfrm>
        </p:spPr>
        <p:txBody>
          <a:bodyPr>
            <a:normAutofit/>
          </a:bodyPr>
          <a:lstStyle/>
          <a:p>
            <a:r>
              <a:rPr lang="en-US" sz="2400" dirty="0"/>
              <a:t>“The advent of IT and the internet has revolutionized the world of shopping. Several shopping websites have been created and, today, shopping can be done online and in physical stores. So, what option is the best?”</a:t>
            </a:r>
          </a:p>
          <a:p>
            <a:endParaRPr lang="en-US" sz="2400" dirty="0"/>
          </a:p>
          <a:p>
            <a:r>
              <a:rPr lang="en-US" sz="2400" dirty="0"/>
              <a:t>“Shopping online means getting the best option for so many people nowadays. However, others still prefer shopping in store. From my point of view, going to the store will always be the perfect choice for me.”</a:t>
            </a:r>
          </a:p>
          <a:p>
            <a:endParaRPr lang="en-US" sz="2400" dirty="0"/>
          </a:p>
          <a:p>
            <a:r>
              <a:rPr lang="en-US" sz="2400" dirty="0"/>
              <a:t>“In today’s world, shopping has become more accessible than ever, with the existence of both online and physical stores. While some people enjoy visiting store, I prefer online shopping because of its convenience, efficiency and greater variety.”</a:t>
            </a:r>
          </a:p>
          <a:p>
            <a:endParaRPr lang="en-US" dirty="0"/>
          </a:p>
        </p:txBody>
      </p:sp>
    </p:spTree>
    <p:extLst>
      <p:ext uri="{BB962C8B-B14F-4D97-AF65-F5344CB8AC3E}">
        <p14:creationId xmlns:p14="http://schemas.microsoft.com/office/powerpoint/2010/main" val="3686765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Main Body</a:t>
            </a:r>
          </a:p>
        </p:txBody>
      </p:sp>
      <p:sp>
        <p:nvSpPr>
          <p:cNvPr id="3" name="Content Placeholder 2"/>
          <p:cNvSpPr>
            <a:spLocks noGrp="1"/>
          </p:cNvSpPr>
          <p:nvPr>
            <p:ph idx="1"/>
          </p:nvPr>
        </p:nvSpPr>
        <p:spPr>
          <a:xfrm>
            <a:off x="1981200" y="2084832"/>
            <a:ext cx="8229600" cy="4925144"/>
          </a:xfrm>
        </p:spPr>
        <p:txBody>
          <a:bodyPr>
            <a:normAutofit/>
          </a:bodyPr>
          <a:lstStyle/>
          <a:p>
            <a:r>
              <a:rPr lang="en-GB" sz="3200" dirty="0"/>
              <a:t>At least 2 main points </a:t>
            </a:r>
          </a:p>
          <a:p>
            <a:pPr lvl="1"/>
            <a:r>
              <a:rPr lang="en-GB" sz="2800" dirty="0"/>
              <a:t>Word limit: 200 words so:</a:t>
            </a:r>
          </a:p>
          <a:p>
            <a:pPr lvl="2"/>
            <a:r>
              <a:rPr lang="en-GB" sz="2000" dirty="0"/>
              <a:t>Have 2 main points which are discussed in some depth</a:t>
            </a:r>
          </a:p>
          <a:p>
            <a:pPr lvl="2"/>
            <a:r>
              <a:rPr lang="en-GB" sz="2000" dirty="0"/>
              <a:t>One idea per paragraph!</a:t>
            </a:r>
          </a:p>
          <a:p>
            <a:pPr lvl="2"/>
            <a:r>
              <a:rPr lang="en-GB" sz="2000" dirty="0"/>
              <a:t>Develop on your ideas – give examples</a:t>
            </a:r>
          </a:p>
          <a:p>
            <a:pPr lvl="1"/>
            <a:endParaRPr lang="en-GB" sz="2000" dirty="0"/>
          </a:p>
          <a:p>
            <a:r>
              <a:rPr lang="en-GB" sz="2400" dirty="0"/>
              <a:t>Sign post </a:t>
            </a:r>
            <a:r>
              <a:rPr lang="en-GB" sz="2400" dirty="0">
                <a:sym typeface="Wingdings"/>
              </a:rPr>
              <a:t></a:t>
            </a:r>
            <a:r>
              <a:rPr lang="en-GB" sz="2400" dirty="0"/>
              <a:t> first, second, finally</a:t>
            </a:r>
          </a:p>
          <a:p>
            <a:endParaRPr lang="en-GB" sz="2400" dirty="0"/>
          </a:p>
          <a:p>
            <a:pPr marL="0" indent="0" algn="ctr">
              <a:buNone/>
            </a:pPr>
            <a:r>
              <a:rPr lang="en-GB" sz="2400" u="sng" dirty="0"/>
              <a:t>Most important part of the essay!</a:t>
            </a:r>
          </a:p>
          <a:p>
            <a:endParaRPr lang="en-GB" dirty="0"/>
          </a:p>
        </p:txBody>
      </p:sp>
    </p:spTree>
    <p:extLst>
      <p:ext uri="{BB962C8B-B14F-4D97-AF65-F5344CB8AC3E}">
        <p14:creationId xmlns:p14="http://schemas.microsoft.com/office/powerpoint/2010/main" val="3363488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8CE0-EB83-D200-5EE9-D9E9A0C66211}"/>
              </a:ext>
            </a:extLst>
          </p:cNvPr>
          <p:cNvSpPr>
            <a:spLocks noGrp="1"/>
          </p:cNvSpPr>
          <p:nvPr>
            <p:ph type="title"/>
          </p:nvPr>
        </p:nvSpPr>
        <p:spPr/>
        <p:txBody>
          <a:bodyPr/>
          <a:lstStyle/>
          <a:p>
            <a:r>
              <a:rPr lang="en-US" dirty="0"/>
              <a:t>Main body 1 – advantage of online shopping - convenience</a:t>
            </a:r>
          </a:p>
        </p:txBody>
      </p:sp>
      <p:sp>
        <p:nvSpPr>
          <p:cNvPr id="3" name="Content Placeholder 2">
            <a:extLst>
              <a:ext uri="{FF2B5EF4-FFF2-40B4-BE49-F238E27FC236}">
                <a16:creationId xmlns:a16="http://schemas.microsoft.com/office/drawing/2014/main" id="{BBFFB07C-2ECA-C241-1D56-044A121A7F8C}"/>
              </a:ext>
            </a:extLst>
          </p:cNvPr>
          <p:cNvSpPr>
            <a:spLocks noGrp="1"/>
          </p:cNvSpPr>
          <p:nvPr>
            <p:ph idx="1"/>
          </p:nvPr>
        </p:nvSpPr>
        <p:spPr>
          <a:xfrm>
            <a:off x="1024128" y="2834640"/>
            <a:ext cx="9720073" cy="4023360"/>
          </a:xfrm>
        </p:spPr>
        <p:txBody>
          <a:bodyPr/>
          <a:lstStyle/>
          <a:p>
            <a:r>
              <a:rPr lang="en-GB" sz="2400" dirty="0"/>
              <a:t>First, online shopping </a:t>
            </a:r>
            <a:r>
              <a:rPr lang="en-GB" sz="2400" dirty="0">
                <a:solidFill>
                  <a:srgbClr val="FF0000"/>
                </a:solidFill>
              </a:rPr>
              <a:t>saves time </a:t>
            </a:r>
            <a:r>
              <a:rPr lang="en-GB" sz="2400" dirty="0"/>
              <a:t>and </a:t>
            </a:r>
            <a:r>
              <a:rPr lang="en-GB" sz="2400" dirty="0">
                <a:solidFill>
                  <a:srgbClr val="FF0000"/>
                </a:solidFill>
              </a:rPr>
              <a:t>effort</a:t>
            </a:r>
            <a:r>
              <a:rPr lang="en-GB" sz="2400" dirty="0"/>
              <a:t>. Instead of travelling to a store, I can simply use my phone or computer to buy what I need. This is especially useful </a:t>
            </a:r>
            <a:r>
              <a:rPr lang="en-GB" sz="2400" dirty="0">
                <a:solidFill>
                  <a:srgbClr val="FF0000"/>
                </a:solidFill>
              </a:rPr>
              <a:t>when I am busy or when the weather is bad</a:t>
            </a:r>
            <a:r>
              <a:rPr lang="en-GB" sz="2400" dirty="0"/>
              <a:t>. Additionally, online stores are </a:t>
            </a:r>
            <a:r>
              <a:rPr lang="en-GB" sz="2400" dirty="0">
                <a:solidFill>
                  <a:srgbClr val="FF0000"/>
                </a:solidFill>
              </a:rPr>
              <a:t>open 24/7</a:t>
            </a:r>
            <a:r>
              <a:rPr lang="en-GB" sz="2400" dirty="0"/>
              <a:t>, so I can shop at any time. </a:t>
            </a:r>
            <a:r>
              <a:rPr lang="en-GB" sz="2400" dirty="0">
                <a:solidFill>
                  <a:srgbClr val="FF0000"/>
                </a:solidFill>
              </a:rPr>
              <a:t>For example</a:t>
            </a:r>
            <a:r>
              <a:rPr lang="en-GB" sz="2400" dirty="0"/>
              <a:t>, last month I bought a birthday gift for my friend late at night, which would not have been possible in a physical store.</a:t>
            </a:r>
          </a:p>
          <a:p>
            <a:endParaRPr lang="en-US" dirty="0"/>
          </a:p>
        </p:txBody>
      </p:sp>
    </p:spTree>
    <p:extLst>
      <p:ext uri="{BB962C8B-B14F-4D97-AF65-F5344CB8AC3E}">
        <p14:creationId xmlns:p14="http://schemas.microsoft.com/office/powerpoint/2010/main" val="3591607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2A15-B153-2C83-DEB1-9C50CE1689DE}"/>
              </a:ext>
            </a:extLst>
          </p:cNvPr>
          <p:cNvSpPr>
            <a:spLocks noGrp="1"/>
          </p:cNvSpPr>
          <p:nvPr>
            <p:ph type="title"/>
          </p:nvPr>
        </p:nvSpPr>
        <p:spPr/>
        <p:txBody>
          <a:bodyPr/>
          <a:lstStyle/>
          <a:p>
            <a:r>
              <a:rPr lang="en-US" dirty="0"/>
              <a:t>Main body 2 – advantage of online shopping - choice</a:t>
            </a:r>
          </a:p>
        </p:txBody>
      </p:sp>
      <p:sp>
        <p:nvSpPr>
          <p:cNvPr id="3" name="Content Placeholder 2">
            <a:extLst>
              <a:ext uri="{FF2B5EF4-FFF2-40B4-BE49-F238E27FC236}">
                <a16:creationId xmlns:a16="http://schemas.microsoft.com/office/drawing/2014/main" id="{98150BD1-779A-8FE7-6DAE-CEFD910ECB5F}"/>
              </a:ext>
            </a:extLst>
          </p:cNvPr>
          <p:cNvSpPr>
            <a:spLocks noGrp="1"/>
          </p:cNvSpPr>
          <p:nvPr>
            <p:ph idx="1"/>
          </p:nvPr>
        </p:nvSpPr>
        <p:spPr>
          <a:xfrm>
            <a:off x="1024128" y="2834640"/>
            <a:ext cx="9720073" cy="4023360"/>
          </a:xfrm>
        </p:spPr>
        <p:txBody>
          <a:bodyPr/>
          <a:lstStyle/>
          <a:p>
            <a:r>
              <a:rPr lang="en-GB" sz="2800" dirty="0"/>
              <a:t>Second, online shopping </a:t>
            </a:r>
            <a:r>
              <a:rPr lang="en-GB" sz="2800" dirty="0">
                <a:solidFill>
                  <a:srgbClr val="FF0000"/>
                </a:solidFill>
              </a:rPr>
              <a:t>provides more choices</a:t>
            </a:r>
            <a:r>
              <a:rPr lang="en-GB" sz="2800" dirty="0"/>
              <a:t>. Physical stores have </a:t>
            </a:r>
            <a:r>
              <a:rPr lang="en-GB" sz="2800" dirty="0">
                <a:solidFill>
                  <a:srgbClr val="FF0000"/>
                </a:solidFill>
              </a:rPr>
              <a:t>limited</a:t>
            </a:r>
            <a:r>
              <a:rPr lang="en-GB" sz="2800" dirty="0"/>
              <a:t> space, so they may not have all the products I want. However, online stores offer a </a:t>
            </a:r>
            <a:r>
              <a:rPr lang="en-GB" sz="2800" dirty="0">
                <a:solidFill>
                  <a:srgbClr val="FF0000"/>
                </a:solidFill>
              </a:rPr>
              <a:t>wide range of options</a:t>
            </a:r>
            <a:r>
              <a:rPr lang="en-GB" sz="2800" dirty="0"/>
              <a:t>, including items from </a:t>
            </a:r>
            <a:r>
              <a:rPr lang="en-GB" sz="2800" dirty="0">
                <a:solidFill>
                  <a:srgbClr val="FF0000"/>
                </a:solidFill>
              </a:rPr>
              <a:t>different countries</a:t>
            </a:r>
            <a:r>
              <a:rPr lang="en-GB" sz="2800" dirty="0"/>
              <a:t>. </a:t>
            </a:r>
            <a:r>
              <a:rPr lang="en-GB" sz="2800" dirty="0">
                <a:solidFill>
                  <a:srgbClr val="FF0000"/>
                </a:solidFill>
              </a:rPr>
              <a:t>For instance</a:t>
            </a:r>
            <a:r>
              <a:rPr lang="en-GB" sz="2800" dirty="0"/>
              <a:t>, I once bought a unique phone case from a website that I </a:t>
            </a:r>
            <a:r>
              <a:rPr lang="en-GB" sz="2800" dirty="0">
                <a:solidFill>
                  <a:srgbClr val="FF0000"/>
                </a:solidFill>
              </a:rPr>
              <a:t>could not find in local stores</a:t>
            </a:r>
            <a:r>
              <a:rPr lang="en-GB" sz="2800" dirty="0"/>
              <a:t>.</a:t>
            </a:r>
          </a:p>
          <a:p>
            <a:endParaRPr lang="en-US" dirty="0"/>
          </a:p>
        </p:txBody>
      </p:sp>
    </p:spTree>
    <p:extLst>
      <p:ext uri="{BB962C8B-B14F-4D97-AF65-F5344CB8AC3E}">
        <p14:creationId xmlns:p14="http://schemas.microsoft.com/office/powerpoint/2010/main" val="3897814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Conclusion</a:t>
            </a:r>
          </a:p>
        </p:txBody>
      </p:sp>
      <p:sp>
        <p:nvSpPr>
          <p:cNvPr id="3" name="Content Placeholder 2"/>
          <p:cNvSpPr>
            <a:spLocks noGrp="1"/>
          </p:cNvSpPr>
          <p:nvPr>
            <p:ph idx="1"/>
          </p:nvPr>
        </p:nvSpPr>
        <p:spPr/>
        <p:txBody>
          <a:bodyPr>
            <a:normAutofit/>
          </a:bodyPr>
          <a:lstStyle/>
          <a:p>
            <a:r>
              <a:rPr lang="en-GB" dirty="0"/>
              <a:t>Sum up what you have said in your essay but in a different way (do not repeat everything in the same way). </a:t>
            </a:r>
          </a:p>
          <a:p>
            <a:endParaRPr lang="en-GB" dirty="0"/>
          </a:p>
          <a:p>
            <a:r>
              <a:rPr lang="en-GB" dirty="0"/>
              <a:t>Make it clear that this is a conclusion – “In conclusion …”</a:t>
            </a:r>
          </a:p>
          <a:p>
            <a:endParaRPr lang="en-GB" dirty="0"/>
          </a:p>
          <a:p>
            <a:r>
              <a:rPr lang="en-GB" dirty="0"/>
              <a:t>1 ending sentence that ties it all up nicely</a:t>
            </a:r>
          </a:p>
          <a:p>
            <a:endParaRPr lang="en-GB" dirty="0"/>
          </a:p>
          <a:p>
            <a:r>
              <a:rPr lang="en-GB" dirty="0"/>
              <a:t>Total = 2/3 sentences (because of the word limit)</a:t>
            </a:r>
          </a:p>
          <a:p>
            <a:endParaRPr lang="en-GB" dirty="0"/>
          </a:p>
        </p:txBody>
      </p:sp>
    </p:spTree>
    <p:extLst>
      <p:ext uri="{BB962C8B-B14F-4D97-AF65-F5344CB8AC3E}">
        <p14:creationId xmlns:p14="http://schemas.microsoft.com/office/powerpoint/2010/main" val="2290246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BCBB8-BD1A-00E3-2B0C-3097A71A9C0C}"/>
              </a:ext>
            </a:extLst>
          </p:cNvPr>
          <p:cNvSpPr>
            <a:spLocks noGrp="1"/>
          </p:cNvSpPr>
          <p:nvPr>
            <p:ph idx="1"/>
          </p:nvPr>
        </p:nvSpPr>
        <p:spPr>
          <a:xfrm>
            <a:off x="1024128" y="1138687"/>
            <a:ext cx="9720073" cy="5170673"/>
          </a:xfrm>
        </p:spPr>
        <p:txBody>
          <a:bodyPr>
            <a:normAutofit/>
          </a:bodyPr>
          <a:lstStyle/>
          <a:p>
            <a:r>
              <a:rPr lang="en-US" dirty="0"/>
              <a:t>“In conclusion, while shopping in stores can be enjoyable for some people, I personally prefer online shopping. It suits my lifestyle and helps me to make better choices.”</a:t>
            </a:r>
          </a:p>
          <a:p>
            <a:endParaRPr lang="en-US" dirty="0"/>
          </a:p>
          <a:p>
            <a:r>
              <a:rPr lang="en-US" dirty="0"/>
              <a:t>“In conclusion, online shopping is my </a:t>
            </a:r>
            <a:r>
              <a:rPr lang="en-US" dirty="0" err="1"/>
              <a:t>favourite</a:t>
            </a:r>
            <a:r>
              <a:rPr lang="en-US" dirty="0"/>
              <a:t> because it is quick and offers more variety. Although shopping in stores can be enjoyable – with friends, for example - I prefer the comfort of shopping from home.”</a:t>
            </a:r>
          </a:p>
          <a:p>
            <a:endParaRPr lang="en-US" dirty="0"/>
          </a:p>
          <a:p>
            <a:r>
              <a:rPr lang="en-US" dirty="0"/>
              <a:t>“In summary, shopping in store may help us to enjoy the communication with staff, but I think that shopping online offers us the opportunity to enjoy a great shopping experience by finding special items at low prices and being able to save some tie in our daily schedule.”</a:t>
            </a:r>
          </a:p>
        </p:txBody>
      </p:sp>
    </p:spTree>
    <p:extLst>
      <p:ext uri="{BB962C8B-B14F-4D97-AF65-F5344CB8AC3E}">
        <p14:creationId xmlns:p14="http://schemas.microsoft.com/office/powerpoint/2010/main" val="19926057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AF51C-6110-A3DD-AA4F-38B6358496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C37B04-96E3-8659-5243-EA4CFD23BAC1}"/>
              </a:ext>
            </a:extLst>
          </p:cNvPr>
          <p:cNvSpPr>
            <a:spLocks noGrp="1"/>
          </p:cNvSpPr>
          <p:nvPr>
            <p:ph idx="1"/>
          </p:nvPr>
        </p:nvSpPr>
        <p:spPr>
          <a:xfrm>
            <a:off x="1024128" y="1138687"/>
            <a:ext cx="9720073" cy="5170673"/>
          </a:xfrm>
        </p:spPr>
        <p:txBody>
          <a:bodyPr>
            <a:normAutofit/>
          </a:bodyPr>
          <a:lstStyle/>
          <a:p>
            <a:r>
              <a:rPr lang="en-US" dirty="0">
                <a:solidFill>
                  <a:srgbClr val="FF0000"/>
                </a:solidFill>
              </a:rPr>
              <a:t>“In conclusion</a:t>
            </a:r>
            <a:r>
              <a:rPr lang="en-US" dirty="0"/>
              <a:t>, while shopping in stores can be enjoyable for some people, </a:t>
            </a:r>
            <a:r>
              <a:rPr lang="en-US" dirty="0">
                <a:solidFill>
                  <a:srgbClr val="FF0000"/>
                </a:solidFill>
              </a:rPr>
              <a:t>I personally prefer online shopping</a:t>
            </a:r>
            <a:r>
              <a:rPr lang="en-US" dirty="0"/>
              <a:t>. It suits my </a:t>
            </a:r>
            <a:r>
              <a:rPr lang="en-US" dirty="0">
                <a:solidFill>
                  <a:srgbClr val="FF0000"/>
                </a:solidFill>
              </a:rPr>
              <a:t>lifestyle</a:t>
            </a:r>
            <a:r>
              <a:rPr lang="en-US" dirty="0"/>
              <a:t> and helps me to make </a:t>
            </a:r>
            <a:r>
              <a:rPr lang="en-US" dirty="0">
                <a:solidFill>
                  <a:srgbClr val="FF0000"/>
                </a:solidFill>
              </a:rPr>
              <a:t>better</a:t>
            </a:r>
            <a:r>
              <a:rPr lang="en-US" dirty="0"/>
              <a:t> </a:t>
            </a:r>
            <a:r>
              <a:rPr lang="en-US" dirty="0">
                <a:solidFill>
                  <a:srgbClr val="FF0000"/>
                </a:solidFill>
              </a:rPr>
              <a:t>choices</a:t>
            </a:r>
            <a:r>
              <a:rPr lang="en-US" dirty="0"/>
              <a:t>.”</a:t>
            </a:r>
          </a:p>
          <a:p>
            <a:endParaRPr lang="en-US" dirty="0"/>
          </a:p>
          <a:p>
            <a:r>
              <a:rPr lang="en-US" dirty="0">
                <a:solidFill>
                  <a:srgbClr val="FF0000"/>
                </a:solidFill>
              </a:rPr>
              <a:t>“In conclusion</a:t>
            </a:r>
            <a:r>
              <a:rPr lang="en-US" dirty="0"/>
              <a:t>, online shopping is </a:t>
            </a:r>
            <a:r>
              <a:rPr lang="en-US" dirty="0">
                <a:solidFill>
                  <a:srgbClr val="FF0000"/>
                </a:solidFill>
              </a:rPr>
              <a:t>my </a:t>
            </a:r>
            <a:r>
              <a:rPr lang="en-US" dirty="0" err="1">
                <a:solidFill>
                  <a:srgbClr val="FF0000"/>
                </a:solidFill>
              </a:rPr>
              <a:t>favourite</a:t>
            </a:r>
            <a:r>
              <a:rPr lang="en-US" dirty="0">
                <a:solidFill>
                  <a:srgbClr val="FF0000"/>
                </a:solidFill>
              </a:rPr>
              <a:t> </a:t>
            </a:r>
            <a:r>
              <a:rPr lang="en-US" dirty="0"/>
              <a:t>because it is </a:t>
            </a:r>
            <a:r>
              <a:rPr lang="en-US" dirty="0">
                <a:solidFill>
                  <a:srgbClr val="FF0000"/>
                </a:solidFill>
              </a:rPr>
              <a:t>quick</a:t>
            </a:r>
            <a:r>
              <a:rPr lang="en-US" dirty="0"/>
              <a:t> and offers more </a:t>
            </a:r>
            <a:r>
              <a:rPr lang="en-US" dirty="0">
                <a:solidFill>
                  <a:srgbClr val="FF0000"/>
                </a:solidFill>
              </a:rPr>
              <a:t>variety</a:t>
            </a:r>
            <a:r>
              <a:rPr lang="en-US" dirty="0"/>
              <a:t>. Although shopping in stores can be </a:t>
            </a:r>
            <a:r>
              <a:rPr lang="en-US" dirty="0">
                <a:solidFill>
                  <a:srgbClr val="00B0F0"/>
                </a:solidFill>
              </a:rPr>
              <a:t>enjoyable</a:t>
            </a:r>
            <a:r>
              <a:rPr lang="en-US" dirty="0"/>
              <a:t> – with friends, for example - I prefer the </a:t>
            </a:r>
            <a:r>
              <a:rPr lang="en-US" dirty="0">
                <a:solidFill>
                  <a:srgbClr val="FF0000"/>
                </a:solidFill>
              </a:rPr>
              <a:t>comfort</a:t>
            </a:r>
            <a:r>
              <a:rPr lang="en-US" dirty="0"/>
              <a:t> of shopping from home.”</a:t>
            </a:r>
          </a:p>
          <a:p>
            <a:endParaRPr lang="en-US" dirty="0"/>
          </a:p>
          <a:p>
            <a:r>
              <a:rPr lang="en-US" dirty="0">
                <a:solidFill>
                  <a:srgbClr val="FF0000"/>
                </a:solidFill>
              </a:rPr>
              <a:t>“In summary</a:t>
            </a:r>
            <a:r>
              <a:rPr lang="en-US" dirty="0"/>
              <a:t>, shopping in store may help us to enjoy the </a:t>
            </a:r>
            <a:r>
              <a:rPr lang="en-US" dirty="0">
                <a:solidFill>
                  <a:srgbClr val="00B0F0"/>
                </a:solidFill>
              </a:rPr>
              <a:t>communication with staff</a:t>
            </a:r>
            <a:r>
              <a:rPr lang="en-US" dirty="0"/>
              <a:t>, but I think that shopping online offers us the opportunity to enjoy a great shopping </a:t>
            </a:r>
            <a:r>
              <a:rPr lang="en-US" dirty="0">
                <a:solidFill>
                  <a:srgbClr val="FF0000"/>
                </a:solidFill>
              </a:rPr>
              <a:t>experience</a:t>
            </a:r>
            <a:r>
              <a:rPr lang="en-US" dirty="0"/>
              <a:t> by finding </a:t>
            </a:r>
            <a:r>
              <a:rPr lang="en-US" dirty="0">
                <a:solidFill>
                  <a:srgbClr val="FF0000"/>
                </a:solidFill>
              </a:rPr>
              <a:t>special</a:t>
            </a:r>
            <a:r>
              <a:rPr lang="en-US" dirty="0"/>
              <a:t> items at </a:t>
            </a:r>
            <a:r>
              <a:rPr lang="en-US" dirty="0">
                <a:solidFill>
                  <a:srgbClr val="FF0000"/>
                </a:solidFill>
              </a:rPr>
              <a:t>low</a:t>
            </a:r>
            <a:r>
              <a:rPr lang="en-US" dirty="0"/>
              <a:t> prices and being able to </a:t>
            </a:r>
            <a:r>
              <a:rPr lang="en-US" dirty="0">
                <a:solidFill>
                  <a:srgbClr val="FF0000"/>
                </a:solidFill>
              </a:rPr>
              <a:t>save some time </a:t>
            </a:r>
            <a:r>
              <a:rPr lang="en-US" dirty="0"/>
              <a:t>in our daily schedule.”</a:t>
            </a:r>
          </a:p>
        </p:txBody>
      </p:sp>
    </p:spTree>
    <p:extLst>
      <p:ext uri="{BB962C8B-B14F-4D97-AF65-F5344CB8AC3E}">
        <p14:creationId xmlns:p14="http://schemas.microsoft.com/office/powerpoint/2010/main" val="3003657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7E3A3E-83E1-C3E8-795D-4A2F0C154AA9}"/>
              </a:ext>
            </a:extLst>
          </p:cNvPr>
          <p:cNvSpPr>
            <a:spLocks noGrp="1"/>
          </p:cNvSpPr>
          <p:nvPr>
            <p:ph idx="1"/>
          </p:nvPr>
        </p:nvSpPr>
        <p:spPr/>
        <p:txBody>
          <a:bodyPr/>
          <a:lstStyle/>
          <a:p>
            <a:r>
              <a:rPr lang="en-GB" sz="2800" dirty="0">
                <a:solidFill>
                  <a:srgbClr val="FF0000"/>
                </a:solidFill>
              </a:rPr>
              <a:t>In conclusion, </a:t>
            </a:r>
            <a:r>
              <a:rPr lang="en-GB" sz="2800" dirty="0"/>
              <a:t>I prefer online shopping because it is more </a:t>
            </a:r>
            <a:r>
              <a:rPr lang="en-GB" sz="2800" dirty="0">
                <a:solidFill>
                  <a:srgbClr val="FF0000"/>
                </a:solidFill>
              </a:rPr>
              <a:t>convenient</a:t>
            </a:r>
            <a:r>
              <a:rPr lang="en-GB" sz="2800" dirty="0"/>
              <a:t> and offers more </a:t>
            </a:r>
            <a:r>
              <a:rPr lang="en-GB" sz="2800" dirty="0">
                <a:solidFill>
                  <a:srgbClr val="FF0000"/>
                </a:solidFill>
              </a:rPr>
              <a:t>variety</a:t>
            </a:r>
            <a:r>
              <a:rPr lang="en-GB" sz="2800" dirty="0"/>
              <a:t>. </a:t>
            </a:r>
            <a:r>
              <a:rPr lang="en-GB" sz="2800" u="sng" dirty="0"/>
              <a:t>Although shopping in stores can be enjoyable, </a:t>
            </a:r>
            <a:r>
              <a:rPr lang="en-GB" sz="2800" u="sng" dirty="0">
                <a:solidFill>
                  <a:srgbClr val="FF0000"/>
                </a:solidFill>
              </a:rPr>
              <a:t>online shopping is the best choice for me.</a:t>
            </a:r>
          </a:p>
          <a:p>
            <a:endParaRPr lang="en-US" dirty="0"/>
          </a:p>
        </p:txBody>
      </p:sp>
    </p:spTree>
    <p:extLst>
      <p:ext uri="{BB962C8B-B14F-4D97-AF65-F5344CB8AC3E}">
        <p14:creationId xmlns:p14="http://schemas.microsoft.com/office/powerpoint/2010/main" val="30392038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D41E-0C6D-8A31-8CA5-1627A27F54E1}"/>
              </a:ext>
            </a:extLst>
          </p:cNvPr>
          <p:cNvSpPr>
            <a:spLocks noGrp="1"/>
          </p:cNvSpPr>
          <p:nvPr>
            <p:ph type="title"/>
          </p:nvPr>
        </p:nvSpPr>
        <p:spPr/>
        <p:txBody>
          <a:bodyPr/>
          <a:lstStyle/>
          <a:p>
            <a:r>
              <a:rPr lang="en-US" dirty="0"/>
              <a:t>A poorly written response – improve it !</a:t>
            </a:r>
          </a:p>
        </p:txBody>
      </p:sp>
      <p:sp>
        <p:nvSpPr>
          <p:cNvPr id="3" name="Content Placeholder 2">
            <a:extLst>
              <a:ext uri="{FF2B5EF4-FFF2-40B4-BE49-F238E27FC236}">
                <a16:creationId xmlns:a16="http://schemas.microsoft.com/office/drawing/2014/main" id="{089E7542-2D2E-1ECB-F50B-C2CB89469372}"/>
              </a:ext>
            </a:extLst>
          </p:cNvPr>
          <p:cNvSpPr>
            <a:spLocks noGrp="1"/>
          </p:cNvSpPr>
          <p:nvPr>
            <p:ph idx="1"/>
          </p:nvPr>
        </p:nvSpPr>
        <p:spPr/>
        <p:txBody>
          <a:bodyPr/>
          <a:lstStyle/>
          <a:p>
            <a:r>
              <a:rPr lang="en-US" sz="2800" dirty="0"/>
              <a:t>Shopping in stores is sometimes fun because you can see things. But online shopping is better because you don’t need to leave home. Also, online stores are open all the time, which is cool. But sometimes when you buy things online, you don’t know if they’ll be good, and it takes too long to get them. I like that in stores, you can touch stuff, but it’s a hassle to go. Online is easier, and there are many choices, but in stores, you can try things on.</a:t>
            </a:r>
          </a:p>
          <a:p>
            <a:endParaRPr lang="en-US" dirty="0"/>
          </a:p>
        </p:txBody>
      </p:sp>
    </p:spTree>
    <p:extLst>
      <p:ext uri="{BB962C8B-B14F-4D97-AF65-F5344CB8AC3E}">
        <p14:creationId xmlns:p14="http://schemas.microsoft.com/office/powerpoint/2010/main" val="44039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D667-20E4-8E23-20F2-08193ED4B3DE}"/>
              </a:ext>
            </a:extLst>
          </p:cNvPr>
          <p:cNvSpPr>
            <a:spLocks noGrp="1"/>
          </p:cNvSpPr>
          <p:nvPr>
            <p:ph type="title"/>
          </p:nvPr>
        </p:nvSpPr>
        <p:spPr/>
        <p:txBody>
          <a:bodyPr/>
          <a:lstStyle/>
          <a:p>
            <a:r>
              <a:rPr lang="en-US" dirty="0"/>
              <a:t>Listening section answers</a:t>
            </a:r>
          </a:p>
        </p:txBody>
      </p:sp>
      <p:pic>
        <p:nvPicPr>
          <p:cNvPr id="5" name="Picture 4">
            <a:extLst>
              <a:ext uri="{FF2B5EF4-FFF2-40B4-BE49-F238E27FC236}">
                <a16:creationId xmlns:a16="http://schemas.microsoft.com/office/drawing/2014/main" id="{329FEAF8-3F34-F6D1-B9EF-EA17E2290F3E}"/>
              </a:ext>
            </a:extLst>
          </p:cNvPr>
          <p:cNvPicPr>
            <a:picLocks noChangeAspect="1"/>
          </p:cNvPicPr>
          <p:nvPr/>
        </p:nvPicPr>
        <p:blipFill>
          <a:blip r:embed="rId2"/>
          <a:stretch>
            <a:fillRect/>
          </a:stretch>
        </p:blipFill>
        <p:spPr>
          <a:xfrm>
            <a:off x="3997324" y="1843550"/>
            <a:ext cx="4197351" cy="4661147"/>
          </a:xfrm>
          <a:prstGeom prst="rect">
            <a:avLst/>
          </a:prstGeom>
        </p:spPr>
      </p:pic>
    </p:spTree>
    <p:extLst>
      <p:ext uri="{BB962C8B-B14F-4D97-AF65-F5344CB8AC3E}">
        <p14:creationId xmlns:p14="http://schemas.microsoft.com/office/powerpoint/2010/main" val="22877252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E40F3-2E70-052B-1A32-FF3A99613847}"/>
              </a:ext>
            </a:extLst>
          </p:cNvPr>
          <p:cNvSpPr>
            <a:spLocks noGrp="1"/>
          </p:cNvSpPr>
          <p:nvPr>
            <p:ph type="title"/>
          </p:nvPr>
        </p:nvSpPr>
        <p:spPr>
          <a:xfrm>
            <a:off x="1235964" y="2679192"/>
            <a:ext cx="9720072" cy="1499616"/>
          </a:xfrm>
        </p:spPr>
        <p:txBody>
          <a:bodyPr>
            <a:normAutofit fontScale="90000"/>
          </a:bodyPr>
          <a:lstStyle/>
          <a:p>
            <a:r>
              <a:rPr lang="en-GB" dirty="0"/>
              <a:t>Some people prefer to eat at home, while others like to eat at restaurants.</a:t>
            </a:r>
            <a:br>
              <a:rPr lang="en-GB" dirty="0"/>
            </a:br>
            <a:br>
              <a:rPr lang="en-GB" dirty="0"/>
            </a:br>
            <a:br>
              <a:rPr lang="en-GB" dirty="0"/>
            </a:br>
            <a:r>
              <a:rPr lang="en-GB" dirty="0"/>
              <a:t>Which do you prefer: eating at home or eating at restaurants? Explain your opinion with reasons and examples.</a:t>
            </a:r>
            <a:br>
              <a:rPr lang="en-GB" dirty="0"/>
            </a:br>
            <a:endParaRPr lang="en-US" dirty="0"/>
          </a:p>
        </p:txBody>
      </p:sp>
    </p:spTree>
    <p:extLst>
      <p:ext uri="{BB962C8B-B14F-4D97-AF65-F5344CB8AC3E}">
        <p14:creationId xmlns:p14="http://schemas.microsoft.com/office/powerpoint/2010/main" val="238982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DB58A6-4E8E-6531-1B03-7AE51F441AA7}"/>
              </a:ext>
            </a:extLst>
          </p:cNvPr>
          <p:cNvSpPr>
            <a:spLocks noGrp="1"/>
          </p:cNvSpPr>
          <p:nvPr>
            <p:ph type="body" idx="1"/>
          </p:nvPr>
        </p:nvSpPr>
        <p:spPr>
          <a:xfrm>
            <a:off x="1024128" y="548640"/>
            <a:ext cx="4754880" cy="822960"/>
          </a:xfrm>
        </p:spPr>
        <p:txBody>
          <a:bodyPr/>
          <a:lstStyle/>
          <a:p>
            <a:r>
              <a:rPr lang="en-US" dirty="0"/>
              <a:t>Eating at home </a:t>
            </a:r>
          </a:p>
        </p:txBody>
      </p:sp>
      <p:sp>
        <p:nvSpPr>
          <p:cNvPr id="6" name="Content Placeholder 5">
            <a:extLst>
              <a:ext uri="{FF2B5EF4-FFF2-40B4-BE49-F238E27FC236}">
                <a16:creationId xmlns:a16="http://schemas.microsoft.com/office/drawing/2014/main" id="{C9A4C23A-0395-A679-ECE9-DBE307CCF3F7}"/>
              </a:ext>
            </a:extLst>
          </p:cNvPr>
          <p:cNvSpPr>
            <a:spLocks noGrp="1"/>
          </p:cNvSpPr>
          <p:nvPr>
            <p:ph sz="half" idx="2"/>
          </p:nvPr>
        </p:nvSpPr>
        <p:spPr>
          <a:xfrm>
            <a:off x="1024128" y="1577340"/>
            <a:ext cx="4754880" cy="4732020"/>
          </a:xfrm>
        </p:spPr>
        <p:txBody>
          <a:bodyPr/>
          <a:lstStyle/>
          <a:p>
            <a:pPr>
              <a:buFont typeface="Arial" panose="020B0604020202020204" pitchFamily="34" charset="0"/>
              <a:buChar char="•"/>
            </a:pPr>
            <a:r>
              <a:rPr lang="en-US" dirty="0"/>
              <a:t> Cost effective</a:t>
            </a:r>
          </a:p>
          <a:p>
            <a:pPr>
              <a:buFont typeface="Arial" panose="020B0604020202020204" pitchFamily="34" charset="0"/>
              <a:buChar char="•"/>
            </a:pPr>
            <a:r>
              <a:rPr lang="en-US" dirty="0"/>
              <a:t> Healthier options </a:t>
            </a:r>
          </a:p>
          <a:p>
            <a:pPr>
              <a:buFont typeface="Arial" panose="020B0604020202020204" pitchFamily="34" charset="0"/>
              <a:buChar char="•"/>
            </a:pPr>
            <a:r>
              <a:rPr lang="en-US" dirty="0"/>
              <a:t> Convenient</a:t>
            </a:r>
          </a:p>
          <a:p>
            <a:pPr>
              <a:buFont typeface="Arial" panose="020B0604020202020204" pitchFamily="34" charset="0"/>
              <a:buChar char="•"/>
            </a:pPr>
            <a:r>
              <a:rPr lang="en-US" dirty="0"/>
              <a:t> Comfortable</a:t>
            </a:r>
          </a:p>
          <a:p>
            <a:pPr>
              <a:buFont typeface="Arial" panose="020B0604020202020204" pitchFamily="34" charset="0"/>
              <a:buChar char="•"/>
            </a:pPr>
            <a:endParaRPr lang="en-US" dirty="0"/>
          </a:p>
          <a:p>
            <a:pPr>
              <a:buFont typeface="Arial" panose="020B0604020202020204" pitchFamily="34" charset="0"/>
              <a:buChar char="•"/>
            </a:pPr>
            <a:r>
              <a:rPr lang="en-US" dirty="0"/>
              <a:t> Effort required</a:t>
            </a:r>
          </a:p>
          <a:p>
            <a:pPr>
              <a:buFont typeface="Arial" panose="020B0604020202020204" pitchFamily="34" charset="0"/>
              <a:buChar char="•"/>
            </a:pPr>
            <a:r>
              <a:rPr lang="en-US" dirty="0"/>
              <a:t> Time-consuming</a:t>
            </a:r>
          </a:p>
          <a:p>
            <a:pPr>
              <a:buFont typeface="Arial" panose="020B0604020202020204" pitchFamily="34" charset="0"/>
              <a:buChar char="•"/>
            </a:pPr>
            <a:r>
              <a:rPr lang="en-US" dirty="0"/>
              <a:t> Lack of social interaction </a:t>
            </a:r>
          </a:p>
        </p:txBody>
      </p:sp>
      <p:sp>
        <p:nvSpPr>
          <p:cNvPr id="7" name="Text Placeholder 6">
            <a:extLst>
              <a:ext uri="{FF2B5EF4-FFF2-40B4-BE49-F238E27FC236}">
                <a16:creationId xmlns:a16="http://schemas.microsoft.com/office/drawing/2014/main" id="{8E43AA9F-1DBD-D908-5394-DCF67E4470E9}"/>
              </a:ext>
            </a:extLst>
          </p:cNvPr>
          <p:cNvSpPr>
            <a:spLocks noGrp="1"/>
          </p:cNvSpPr>
          <p:nvPr>
            <p:ph type="body" sz="quarter" idx="3"/>
          </p:nvPr>
        </p:nvSpPr>
        <p:spPr>
          <a:xfrm>
            <a:off x="5990888" y="548640"/>
            <a:ext cx="4754880" cy="822960"/>
          </a:xfrm>
        </p:spPr>
        <p:txBody>
          <a:bodyPr/>
          <a:lstStyle/>
          <a:p>
            <a:r>
              <a:rPr lang="en-US" dirty="0"/>
              <a:t>Eating at a restaurant </a:t>
            </a:r>
          </a:p>
        </p:txBody>
      </p:sp>
      <p:sp>
        <p:nvSpPr>
          <p:cNvPr id="8" name="Content Placeholder 7">
            <a:extLst>
              <a:ext uri="{FF2B5EF4-FFF2-40B4-BE49-F238E27FC236}">
                <a16:creationId xmlns:a16="http://schemas.microsoft.com/office/drawing/2014/main" id="{09031FF4-DE63-3077-BBD8-E24530246C82}"/>
              </a:ext>
            </a:extLst>
          </p:cNvPr>
          <p:cNvSpPr>
            <a:spLocks noGrp="1"/>
          </p:cNvSpPr>
          <p:nvPr>
            <p:ph sz="quarter" idx="4"/>
          </p:nvPr>
        </p:nvSpPr>
        <p:spPr>
          <a:xfrm>
            <a:off x="5990888" y="1371600"/>
            <a:ext cx="4754880" cy="4937760"/>
          </a:xfrm>
        </p:spPr>
        <p:txBody>
          <a:bodyPr/>
          <a:lstStyle/>
          <a:p>
            <a:pPr>
              <a:buFont typeface="Arial" panose="020B0604020202020204" pitchFamily="34" charset="0"/>
              <a:buChar char="•"/>
            </a:pPr>
            <a:r>
              <a:rPr lang="en-US" dirty="0"/>
              <a:t> Convenient (no cooking or cleaning)</a:t>
            </a:r>
          </a:p>
          <a:p>
            <a:pPr>
              <a:buFont typeface="Arial" panose="020B0604020202020204" pitchFamily="34" charset="0"/>
              <a:buChar char="•"/>
            </a:pPr>
            <a:r>
              <a:rPr lang="en-US" dirty="0"/>
              <a:t> Variety of choice</a:t>
            </a:r>
          </a:p>
          <a:p>
            <a:pPr>
              <a:buFont typeface="Arial" panose="020B0604020202020204" pitchFamily="34" charset="0"/>
              <a:buChar char="•"/>
            </a:pPr>
            <a:r>
              <a:rPr lang="en-US" dirty="0"/>
              <a:t> Social experience</a:t>
            </a:r>
          </a:p>
          <a:p>
            <a:pPr>
              <a:buFont typeface="Arial" panose="020B0604020202020204" pitchFamily="34" charset="0"/>
              <a:buChar char="•"/>
            </a:pPr>
            <a:r>
              <a:rPr lang="en-US" dirty="0"/>
              <a:t> Professional cooking </a:t>
            </a:r>
          </a:p>
          <a:p>
            <a:pPr>
              <a:buFont typeface="Arial" panose="020B0604020202020204" pitchFamily="34" charset="0"/>
              <a:buChar char="•"/>
            </a:pPr>
            <a:endParaRPr lang="en-US" dirty="0"/>
          </a:p>
          <a:p>
            <a:pPr>
              <a:buFont typeface="Arial" panose="020B0604020202020204" pitchFamily="34" charset="0"/>
              <a:buChar char="•"/>
            </a:pPr>
            <a:r>
              <a:rPr lang="en-US" dirty="0"/>
              <a:t> Expensive</a:t>
            </a:r>
          </a:p>
          <a:p>
            <a:pPr>
              <a:buFont typeface="Arial" panose="020B0604020202020204" pitchFamily="34" charset="0"/>
              <a:buChar char="•"/>
            </a:pPr>
            <a:r>
              <a:rPr lang="en-US" dirty="0"/>
              <a:t> Long wait times</a:t>
            </a:r>
          </a:p>
          <a:p>
            <a:pPr>
              <a:buFont typeface="Arial" panose="020B0604020202020204" pitchFamily="34" charset="0"/>
              <a:buChar char="•"/>
            </a:pPr>
            <a:r>
              <a:rPr lang="en-US" dirty="0"/>
              <a:t> No leftovers</a:t>
            </a:r>
          </a:p>
        </p:txBody>
      </p:sp>
      <p:sp>
        <p:nvSpPr>
          <p:cNvPr id="9" name="TextBox 8">
            <a:extLst>
              <a:ext uri="{FF2B5EF4-FFF2-40B4-BE49-F238E27FC236}">
                <a16:creationId xmlns:a16="http://schemas.microsoft.com/office/drawing/2014/main" id="{C5F5D026-6882-D230-6CA3-BA005CA740E8}"/>
              </a:ext>
            </a:extLst>
          </p:cNvPr>
          <p:cNvSpPr txBox="1"/>
          <p:nvPr/>
        </p:nvSpPr>
        <p:spPr>
          <a:xfrm>
            <a:off x="2720340" y="6284267"/>
            <a:ext cx="8806513" cy="461665"/>
          </a:xfrm>
          <a:prstGeom prst="rect">
            <a:avLst/>
          </a:prstGeom>
          <a:noFill/>
        </p:spPr>
        <p:txBody>
          <a:bodyPr wrap="none" rtlCol="0">
            <a:spAutoFit/>
          </a:bodyPr>
          <a:lstStyle/>
          <a:p>
            <a:r>
              <a:rPr lang="en-US" sz="2400" b="1" u="sng" dirty="0"/>
              <a:t>Pick a ‘side’. Then pick 2 or 3 arguments to focus on in your essay. </a:t>
            </a:r>
          </a:p>
        </p:txBody>
      </p:sp>
    </p:spTree>
    <p:extLst>
      <p:ext uri="{BB962C8B-B14F-4D97-AF65-F5344CB8AC3E}">
        <p14:creationId xmlns:p14="http://schemas.microsoft.com/office/powerpoint/2010/main" val="2680149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C70AF-C05D-6016-680D-75D55CFF6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64FB0-CA5C-45F2-3C78-96C0FFED3EC3}"/>
              </a:ext>
            </a:extLst>
          </p:cNvPr>
          <p:cNvSpPr>
            <a:spLocks noGrp="1"/>
          </p:cNvSpPr>
          <p:nvPr>
            <p:ph type="title"/>
          </p:nvPr>
        </p:nvSpPr>
        <p:spPr>
          <a:xfrm>
            <a:off x="1235964" y="2679192"/>
            <a:ext cx="9720072" cy="1499616"/>
          </a:xfrm>
        </p:spPr>
        <p:txBody>
          <a:bodyPr>
            <a:normAutofit fontScale="90000"/>
          </a:bodyPr>
          <a:lstStyle/>
          <a:p>
            <a:r>
              <a:rPr lang="en-GB" dirty="0"/>
              <a:t>Some people prefer to eat at home, while others like to eat at restaurants.</a:t>
            </a:r>
            <a:br>
              <a:rPr lang="en-GB" dirty="0"/>
            </a:br>
            <a:br>
              <a:rPr lang="en-GB" dirty="0"/>
            </a:br>
            <a:br>
              <a:rPr lang="en-GB" dirty="0"/>
            </a:br>
            <a:r>
              <a:rPr lang="en-GB" dirty="0"/>
              <a:t>Which do you prefer: eating at home or eating at restaurants? Explain your opinion with reasons and examples.</a:t>
            </a:r>
            <a:br>
              <a:rPr lang="en-GB" dirty="0"/>
            </a:br>
            <a:endParaRPr lang="en-US" dirty="0"/>
          </a:p>
        </p:txBody>
      </p:sp>
      <p:sp>
        <p:nvSpPr>
          <p:cNvPr id="4" name="TextBox 3">
            <a:extLst>
              <a:ext uri="{FF2B5EF4-FFF2-40B4-BE49-F238E27FC236}">
                <a16:creationId xmlns:a16="http://schemas.microsoft.com/office/drawing/2014/main" id="{0F20E77D-88F8-5A1E-D986-2FAAB5B4682D}"/>
              </a:ext>
            </a:extLst>
          </p:cNvPr>
          <p:cNvSpPr txBox="1"/>
          <p:nvPr/>
        </p:nvSpPr>
        <p:spPr>
          <a:xfrm>
            <a:off x="1766276" y="5966460"/>
            <a:ext cx="9612953" cy="461665"/>
          </a:xfrm>
          <a:prstGeom prst="rect">
            <a:avLst/>
          </a:prstGeom>
          <a:noFill/>
        </p:spPr>
        <p:txBody>
          <a:bodyPr wrap="none" rtlCol="0">
            <a:spAutoFit/>
          </a:bodyPr>
          <a:lstStyle/>
          <a:p>
            <a:r>
              <a:rPr lang="en-US" sz="2400" b="1" dirty="0"/>
              <a:t>Write a short response to this question. You have 10-12 minutes to do so. </a:t>
            </a:r>
          </a:p>
        </p:txBody>
      </p:sp>
    </p:spTree>
    <p:extLst>
      <p:ext uri="{BB962C8B-B14F-4D97-AF65-F5344CB8AC3E}">
        <p14:creationId xmlns:p14="http://schemas.microsoft.com/office/powerpoint/2010/main" val="41245631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895C1-D071-2AC5-CA0C-B49317799404}"/>
              </a:ext>
            </a:extLst>
          </p:cNvPr>
          <p:cNvSpPr>
            <a:spLocks noGrp="1"/>
          </p:cNvSpPr>
          <p:nvPr>
            <p:ph type="title"/>
          </p:nvPr>
        </p:nvSpPr>
        <p:spPr/>
        <p:txBody>
          <a:bodyPr/>
          <a:lstStyle/>
          <a:p>
            <a:r>
              <a:rPr lang="en-US" dirty="0"/>
              <a:t>Let the person next to you read your response.</a:t>
            </a:r>
          </a:p>
        </p:txBody>
      </p:sp>
      <p:sp>
        <p:nvSpPr>
          <p:cNvPr id="3" name="Content Placeholder 2">
            <a:extLst>
              <a:ext uri="{FF2B5EF4-FFF2-40B4-BE49-F238E27FC236}">
                <a16:creationId xmlns:a16="http://schemas.microsoft.com/office/drawing/2014/main" id="{AF054F5B-2DB6-0FAE-30BF-DC553286E357}"/>
              </a:ext>
            </a:extLst>
          </p:cNvPr>
          <p:cNvSpPr>
            <a:spLocks noGrp="1"/>
          </p:cNvSpPr>
          <p:nvPr>
            <p:ph idx="1"/>
          </p:nvPr>
        </p:nvSpPr>
        <p:spPr>
          <a:xfrm>
            <a:off x="1024128" y="2761489"/>
            <a:ext cx="9720073" cy="4023360"/>
          </a:xfrm>
        </p:spPr>
        <p:txBody>
          <a:bodyPr>
            <a:normAutofit/>
          </a:bodyPr>
          <a:lstStyle/>
          <a:p>
            <a:pPr>
              <a:buFont typeface="Wingdings" pitchFamily="2" charset="2"/>
              <a:buChar char="Ø"/>
            </a:pPr>
            <a:r>
              <a:rPr lang="en-US" dirty="0"/>
              <a:t>Did they introduce the topic clearly?</a:t>
            </a:r>
          </a:p>
          <a:p>
            <a:pPr>
              <a:buFont typeface="Wingdings" pitchFamily="2" charset="2"/>
              <a:buChar char="Ø"/>
            </a:pPr>
            <a:r>
              <a:rPr lang="en-US" dirty="0"/>
              <a:t>Did they state their opinion?</a:t>
            </a:r>
          </a:p>
          <a:p>
            <a:pPr>
              <a:buFont typeface="Wingdings" pitchFamily="2" charset="2"/>
              <a:buChar char="Ø"/>
            </a:pPr>
            <a:r>
              <a:rPr lang="en-US" dirty="0"/>
              <a:t>Did they discuss one idea per paragraph?</a:t>
            </a:r>
          </a:p>
          <a:p>
            <a:pPr>
              <a:buFont typeface="Wingdings" pitchFamily="2" charset="2"/>
              <a:buChar char="Ø"/>
            </a:pPr>
            <a:r>
              <a:rPr lang="en-US" dirty="0"/>
              <a:t>Did they explain their opinion and use examples?</a:t>
            </a:r>
          </a:p>
          <a:p>
            <a:pPr>
              <a:buFont typeface="Wingdings" pitchFamily="2" charset="2"/>
              <a:buChar char="Ø"/>
            </a:pPr>
            <a:r>
              <a:rPr lang="en-US" dirty="0"/>
              <a:t>Did they include a conclusion?</a:t>
            </a:r>
          </a:p>
          <a:p>
            <a:pPr>
              <a:buFont typeface="Wingdings" pitchFamily="2" charset="2"/>
              <a:buChar char="Ø"/>
            </a:pPr>
            <a:r>
              <a:rPr lang="en-US" dirty="0"/>
              <a:t>How is their language?</a:t>
            </a:r>
          </a:p>
          <a:p>
            <a:pPr>
              <a:buFont typeface="Wingdings" pitchFamily="2" charset="2"/>
              <a:buChar char="Ø"/>
            </a:pPr>
            <a:r>
              <a:rPr lang="en-US" dirty="0"/>
              <a:t>Did they write enough?</a:t>
            </a:r>
          </a:p>
        </p:txBody>
      </p:sp>
    </p:spTree>
    <p:extLst>
      <p:ext uri="{BB962C8B-B14F-4D97-AF65-F5344CB8AC3E}">
        <p14:creationId xmlns:p14="http://schemas.microsoft.com/office/powerpoint/2010/main" val="9946250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AC38B-9AF5-7CE1-858F-BDBE31BC05CB}"/>
              </a:ext>
            </a:extLst>
          </p:cNvPr>
          <p:cNvSpPr>
            <a:spLocks noGrp="1"/>
          </p:cNvSpPr>
          <p:nvPr>
            <p:ph type="title"/>
          </p:nvPr>
        </p:nvSpPr>
        <p:spPr/>
        <p:txBody>
          <a:bodyPr/>
          <a:lstStyle/>
          <a:p>
            <a:r>
              <a:rPr lang="en-US" dirty="0"/>
              <a:t>Grammar worksheets on arche</a:t>
            </a:r>
          </a:p>
        </p:txBody>
      </p:sp>
      <p:sp>
        <p:nvSpPr>
          <p:cNvPr id="3" name="Content Placeholder 2">
            <a:extLst>
              <a:ext uri="{FF2B5EF4-FFF2-40B4-BE49-F238E27FC236}">
                <a16:creationId xmlns:a16="http://schemas.microsoft.com/office/drawing/2014/main" id="{C799830B-79BD-6C7E-7EE5-32171EC1C987}"/>
              </a:ext>
            </a:extLst>
          </p:cNvPr>
          <p:cNvSpPr>
            <a:spLocks noGrp="1"/>
          </p:cNvSpPr>
          <p:nvPr>
            <p:ph idx="1"/>
          </p:nvPr>
        </p:nvSpPr>
        <p:spPr/>
        <p:txBody>
          <a:bodyPr/>
          <a:lstStyle/>
          <a:p>
            <a:r>
              <a:rPr lang="en-US" dirty="0"/>
              <a:t>Pick 2 or 3 of the grammar worksheets on ARCHE, depending on what you feel that you need to work on.</a:t>
            </a:r>
          </a:p>
          <a:p>
            <a:endParaRPr lang="en-US" dirty="0"/>
          </a:p>
          <a:p>
            <a:r>
              <a:rPr lang="en-US" dirty="0"/>
              <a:t>Spend the next 30 minutes working on grammar. I will come round to hear any concerns you have and answer your questions about the final exam. </a:t>
            </a:r>
          </a:p>
        </p:txBody>
      </p:sp>
    </p:spTree>
    <p:extLst>
      <p:ext uri="{BB962C8B-B14F-4D97-AF65-F5344CB8AC3E}">
        <p14:creationId xmlns:p14="http://schemas.microsoft.com/office/powerpoint/2010/main" val="77269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20A791D-F6F8-F594-5B38-6A377A7C78B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92050" y="1570474"/>
            <a:ext cx="4874176" cy="3329882"/>
          </a:xfrm>
          <a:prstGeom prst="rect">
            <a:avLst/>
          </a:prstGeom>
        </p:spPr>
      </p:pic>
      <p:sp>
        <p:nvSpPr>
          <p:cNvPr id="8" name="TextBox 7">
            <a:extLst>
              <a:ext uri="{FF2B5EF4-FFF2-40B4-BE49-F238E27FC236}">
                <a16:creationId xmlns:a16="http://schemas.microsoft.com/office/drawing/2014/main" id="{0A0B806C-91C4-8CCB-26CA-FC4871D2577C}"/>
              </a:ext>
            </a:extLst>
          </p:cNvPr>
          <p:cNvSpPr txBox="1"/>
          <p:nvPr/>
        </p:nvSpPr>
        <p:spPr>
          <a:xfrm>
            <a:off x="1120012" y="5287526"/>
            <a:ext cx="4972515" cy="461665"/>
          </a:xfrm>
          <a:prstGeom prst="rect">
            <a:avLst/>
          </a:prstGeom>
          <a:noFill/>
        </p:spPr>
        <p:txBody>
          <a:bodyPr wrap="none" rtlCol="0">
            <a:spAutoFit/>
          </a:bodyPr>
          <a:lstStyle/>
          <a:p>
            <a:r>
              <a:rPr lang="en-US" sz="2400" dirty="0"/>
              <a:t>C) Pedestrians are walking on the path</a:t>
            </a:r>
            <a:r>
              <a:rPr lang="en-US" dirty="0"/>
              <a:t>.</a:t>
            </a:r>
          </a:p>
        </p:txBody>
      </p:sp>
      <p:pic>
        <p:nvPicPr>
          <p:cNvPr id="9" name="Content Placeholder 8">
            <a:extLst>
              <a:ext uri="{FF2B5EF4-FFF2-40B4-BE49-F238E27FC236}">
                <a16:creationId xmlns:a16="http://schemas.microsoft.com/office/drawing/2014/main" id="{E18E3077-D519-8B35-4ACB-E7034F6319E9}"/>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948872" y="1615340"/>
            <a:ext cx="4874176" cy="3181154"/>
          </a:xfrm>
          <a:prstGeom prst="rect">
            <a:avLst/>
          </a:prstGeom>
        </p:spPr>
      </p:pic>
      <p:sp>
        <p:nvSpPr>
          <p:cNvPr id="10" name="TextBox 9">
            <a:extLst>
              <a:ext uri="{FF2B5EF4-FFF2-40B4-BE49-F238E27FC236}">
                <a16:creationId xmlns:a16="http://schemas.microsoft.com/office/drawing/2014/main" id="{BA593D40-FB17-2ADA-F1BA-9A64DB268F0A}"/>
              </a:ext>
            </a:extLst>
          </p:cNvPr>
          <p:cNvSpPr txBox="1"/>
          <p:nvPr/>
        </p:nvSpPr>
        <p:spPr>
          <a:xfrm>
            <a:off x="7625702" y="5214095"/>
            <a:ext cx="3874779" cy="461665"/>
          </a:xfrm>
          <a:prstGeom prst="rect">
            <a:avLst/>
          </a:prstGeom>
          <a:noFill/>
        </p:spPr>
        <p:txBody>
          <a:bodyPr wrap="none" rtlCol="0">
            <a:spAutoFit/>
          </a:bodyPr>
          <a:lstStyle/>
          <a:p>
            <a:r>
              <a:rPr lang="en-US" sz="2400" dirty="0"/>
              <a:t>A) The guest is settling the bill.</a:t>
            </a:r>
          </a:p>
        </p:txBody>
      </p:sp>
    </p:spTree>
    <p:extLst>
      <p:ext uri="{BB962C8B-B14F-4D97-AF65-F5344CB8AC3E}">
        <p14:creationId xmlns:p14="http://schemas.microsoft.com/office/powerpoint/2010/main" val="757898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7A01D3D-1A1E-692A-0144-0F597D886C3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8586" y="1248071"/>
            <a:ext cx="5383847" cy="3351709"/>
          </a:xfrm>
          <a:prstGeom prst="rect">
            <a:avLst/>
          </a:prstGeom>
        </p:spPr>
      </p:pic>
      <p:pic>
        <p:nvPicPr>
          <p:cNvPr id="6" name="Content Placeholder 5">
            <a:extLst>
              <a:ext uri="{FF2B5EF4-FFF2-40B4-BE49-F238E27FC236}">
                <a16:creationId xmlns:a16="http://schemas.microsoft.com/office/drawing/2014/main" id="{55481AED-EB40-BEA5-3CF9-23BDB900999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441214" y="1248071"/>
            <a:ext cx="5496803" cy="3351709"/>
          </a:xfrm>
          <a:prstGeom prst="rect">
            <a:avLst/>
          </a:prstGeom>
        </p:spPr>
      </p:pic>
      <p:sp>
        <p:nvSpPr>
          <p:cNvPr id="7" name="TextBox 6">
            <a:extLst>
              <a:ext uri="{FF2B5EF4-FFF2-40B4-BE49-F238E27FC236}">
                <a16:creationId xmlns:a16="http://schemas.microsoft.com/office/drawing/2014/main" id="{62014439-E96B-6F2C-275E-4023EF20BE9A}"/>
              </a:ext>
            </a:extLst>
          </p:cNvPr>
          <p:cNvSpPr txBox="1"/>
          <p:nvPr/>
        </p:nvSpPr>
        <p:spPr>
          <a:xfrm>
            <a:off x="1022490" y="5090943"/>
            <a:ext cx="4578241" cy="461665"/>
          </a:xfrm>
          <a:prstGeom prst="rect">
            <a:avLst/>
          </a:prstGeom>
          <a:noFill/>
        </p:spPr>
        <p:txBody>
          <a:bodyPr wrap="none" rtlCol="0">
            <a:spAutoFit/>
          </a:bodyPr>
          <a:lstStyle/>
          <a:p>
            <a:r>
              <a:rPr lang="en-US" sz="2400" dirty="0"/>
              <a:t>B) The building is under construction.</a:t>
            </a:r>
          </a:p>
        </p:txBody>
      </p:sp>
      <p:sp>
        <p:nvSpPr>
          <p:cNvPr id="8" name="TextBox 7">
            <a:extLst>
              <a:ext uri="{FF2B5EF4-FFF2-40B4-BE49-F238E27FC236}">
                <a16:creationId xmlns:a16="http://schemas.microsoft.com/office/drawing/2014/main" id="{F5A9111E-430A-B072-D7A0-1880BB26A85E}"/>
              </a:ext>
            </a:extLst>
          </p:cNvPr>
          <p:cNvSpPr txBox="1"/>
          <p:nvPr/>
        </p:nvSpPr>
        <p:spPr>
          <a:xfrm>
            <a:off x="6376751" y="5090944"/>
            <a:ext cx="5442772" cy="461665"/>
          </a:xfrm>
          <a:prstGeom prst="rect">
            <a:avLst/>
          </a:prstGeom>
          <a:noFill/>
        </p:spPr>
        <p:txBody>
          <a:bodyPr wrap="none" rtlCol="0">
            <a:spAutoFit/>
          </a:bodyPr>
          <a:lstStyle/>
          <a:p>
            <a:r>
              <a:rPr lang="en-US" sz="2400" dirty="0"/>
              <a:t>A) The board has been placed in the room.</a:t>
            </a:r>
          </a:p>
        </p:txBody>
      </p:sp>
    </p:spTree>
    <p:extLst>
      <p:ext uri="{BB962C8B-B14F-4D97-AF65-F5344CB8AC3E}">
        <p14:creationId xmlns:p14="http://schemas.microsoft.com/office/powerpoint/2010/main" val="349888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89156E-CC7C-ED10-36E4-B775B6DD7F49}"/>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040" y="1317599"/>
            <a:ext cx="5568130" cy="3693147"/>
          </a:xfrm>
          <a:prstGeom prst="rect">
            <a:avLst/>
          </a:prstGeom>
        </p:spPr>
      </p:pic>
      <p:pic>
        <p:nvPicPr>
          <p:cNvPr id="6" name="Content Placeholder 5">
            <a:extLst>
              <a:ext uri="{FF2B5EF4-FFF2-40B4-BE49-F238E27FC236}">
                <a16:creationId xmlns:a16="http://schemas.microsoft.com/office/drawing/2014/main" id="{BE149168-BEA1-9DC4-8E54-12A0A26E2A5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435642" y="1107670"/>
            <a:ext cx="5568130" cy="3903076"/>
          </a:xfrm>
          <a:prstGeom prst="rect">
            <a:avLst/>
          </a:prstGeom>
        </p:spPr>
      </p:pic>
      <p:sp>
        <p:nvSpPr>
          <p:cNvPr id="7" name="TextBox 6">
            <a:extLst>
              <a:ext uri="{FF2B5EF4-FFF2-40B4-BE49-F238E27FC236}">
                <a16:creationId xmlns:a16="http://schemas.microsoft.com/office/drawing/2014/main" id="{4DA7D611-ECB8-B337-595B-65084DA11449}"/>
              </a:ext>
            </a:extLst>
          </p:cNvPr>
          <p:cNvSpPr txBox="1"/>
          <p:nvPr/>
        </p:nvSpPr>
        <p:spPr>
          <a:xfrm>
            <a:off x="918479" y="5448843"/>
            <a:ext cx="5019516" cy="461665"/>
          </a:xfrm>
          <a:prstGeom prst="rect">
            <a:avLst/>
          </a:prstGeom>
          <a:noFill/>
        </p:spPr>
        <p:txBody>
          <a:bodyPr wrap="none" rtlCol="0">
            <a:spAutoFit/>
          </a:bodyPr>
          <a:lstStyle/>
          <a:p>
            <a:r>
              <a:rPr lang="en-US" sz="2400" dirty="0"/>
              <a:t>D) The merchandise is in the warehouse.</a:t>
            </a:r>
          </a:p>
        </p:txBody>
      </p:sp>
      <p:sp>
        <p:nvSpPr>
          <p:cNvPr id="8" name="TextBox 7">
            <a:extLst>
              <a:ext uri="{FF2B5EF4-FFF2-40B4-BE49-F238E27FC236}">
                <a16:creationId xmlns:a16="http://schemas.microsoft.com/office/drawing/2014/main" id="{82260FA1-F3CC-0018-8A94-74576D50A7D8}"/>
              </a:ext>
            </a:extLst>
          </p:cNvPr>
          <p:cNvSpPr txBox="1"/>
          <p:nvPr/>
        </p:nvSpPr>
        <p:spPr>
          <a:xfrm>
            <a:off x="6770190" y="5448843"/>
            <a:ext cx="5253298" cy="461665"/>
          </a:xfrm>
          <a:prstGeom prst="rect">
            <a:avLst/>
          </a:prstGeom>
          <a:noFill/>
        </p:spPr>
        <p:txBody>
          <a:bodyPr wrap="none" rtlCol="0">
            <a:spAutoFit/>
          </a:bodyPr>
          <a:lstStyle/>
          <a:p>
            <a:r>
              <a:rPr lang="en-US" sz="2400" dirty="0"/>
              <a:t>C) The people are talking in the stairway.</a:t>
            </a:r>
          </a:p>
        </p:txBody>
      </p:sp>
    </p:spTree>
    <p:extLst>
      <p:ext uri="{BB962C8B-B14F-4D97-AF65-F5344CB8AC3E}">
        <p14:creationId xmlns:p14="http://schemas.microsoft.com/office/powerpoint/2010/main" val="3840551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E45E0A-EBDE-EB58-DC2A-4609723760EB}"/>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8E44026E-5BE3-F297-2C42-80F53F8451E2}"/>
              </a:ext>
            </a:extLst>
          </p:cNvPr>
          <p:cNvPicPr>
            <a:picLocks noGrp="1" noChangeAspect="1"/>
          </p:cNvPicPr>
          <p:nvPr>
            <p:ph idx="1"/>
          </p:nvPr>
        </p:nvPicPr>
        <p:blipFill>
          <a:blip r:embed="rId2"/>
          <a:stretch>
            <a:fillRect/>
          </a:stretch>
        </p:blipFill>
        <p:spPr>
          <a:xfrm>
            <a:off x="331308" y="275971"/>
            <a:ext cx="3107375" cy="6166945"/>
          </a:xfrm>
        </p:spPr>
      </p:pic>
      <p:pic>
        <p:nvPicPr>
          <p:cNvPr id="10" name="Picture 9">
            <a:extLst>
              <a:ext uri="{FF2B5EF4-FFF2-40B4-BE49-F238E27FC236}">
                <a16:creationId xmlns:a16="http://schemas.microsoft.com/office/drawing/2014/main" id="{202C7CA1-C971-AEC8-472D-984EA0A716BA}"/>
              </a:ext>
            </a:extLst>
          </p:cNvPr>
          <p:cNvPicPr>
            <a:picLocks noChangeAspect="1"/>
          </p:cNvPicPr>
          <p:nvPr/>
        </p:nvPicPr>
        <p:blipFill>
          <a:blip r:embed="rId3"/>
          <a:stretch>
            <a:fillRect/>
          </a:stretch>
        </p:blipFill>
        <p:spPr>
          <a:xfrm>
            <a:off x="3794760" y="125639"/>
            <a:ext cx="3703319" cy="6606721"/>
          </a:xfrm>
          <a:prstGeom prst="rect">
            <a:avLst/>
          </a:prstGeom>
        </p:spPr>
      </p:pic>
      <p:pic>
        <p:nvPicPr>
          <p:cNvPr id="12" name="Picture 11">
            <a:extLst>
              <a:ext uri="{FF2B5EF4-FFF2-40B4-BE49-F238E27FC236}">
                <a16:creationId xmlns:a16="http://schemas.microsoft.com/office/drawing/2014/main" id="{564F54C9-41BD-6A94-A1C0-6B267571E65B}"/>
              </a:ext>
            </a:extLst>
          </p:cNvPr>
          <p:cNvPicPr>
            <a:picLocks noChangeAspect="1"/>
          </p:cNvPicPr>
          <p:nvPr/>
        </p:nvPicPr>
        <p:blipFill>
          <a:blip r:embed="rId4"/>
          <a:stretch>
            <a:fillRect/>
          </a:stretch>
        </p:blipFill>
        <p:spPr>
          <a:xfrm>
            <a:off x="7721632" y="444246"/>
            <a:ext cx="4075240" cy="5998670"/>
          </a:xfrm>
          <a:prstGeom prst="rect">
            <a:avLst/>
          </a:prstGeom>
        </p:spPr>
      </p:pic>
    </p:spTree>
    <p:extLst>
      <p:ext uri="{BB962C8B-B14F-4D97-AF65-F5344CB8AC3E}">
        <p14:creationId xmlns:p14="http://schemas.microsoft.com/office/powerpoint/2010/main" val="38265751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592</TotalTime>
  <Words>1900</Words>
  <Application>Microsoft Office PowerPoint</Application>
  <PresentationFormat>Grand écran</PresentationFormat>
  <Paragraphs>191</Paragraphs>
  <Slides>54</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54</vt:i4>
      </vt:variant>
    </vt:vector>
  </HeadingPairs>
  <TitlesOfParts>
    <vt:vector size="61" baseType="lpstr">
      <vt:lpstr>Arial</vt:lpstr>
      <vt:lpstr>Calibri</vt:lpstr>
      <vt:lpstr>Tw Cen MT</vt:lpstr>
      <vt:lpstr>Tw Cen MT Condensed</vt:lpstr>
      <vt:lpstr>Wingdings</vt:lpstr>
      <vt:lpstr>Wingdings 3</vt:lpstr>
      <vt:lpstr>Integral</vt:lpstr>
      <vt:lpstr>Dulasp m4: final preparation</vt:lpstr>
      <vt:lpstr>Final exam</vt:lpstr>
      <vt:lpstr>Test taking strategies</vt:lpstr>
      <vt:lpstr>Test timings</vt:lpstr>
      <vt:lpstr>Listening section answers</vt:lpstr>
      <vt:lpstr>Présentation PowerPoint</vt:lpstr>
      <vt:lpstr>Présentation PowerPoint</vt:lpstr>
      <vt:lpstr>Présentation PowerPoint</vt:lpstr>
      <vt:lpstr>Présentation PowerPoint</vt:lpstr>
      <vt:lpstr>12: Could you work the morning shift?</vt:lpstr>
      <vt:lpstr>12: Could you work the morning shift?</vt:lpstr>
      <vt:lpstr>18: have you tried the chef’s special?</vt:lpstr>
      <vt:lpstr>24: whose parking space is this?</vt:lpstr>
      <vt:lpstr>28: when is the next board meeting?</vt:lpstr>
      <vt:lpstr>30: which colour scheme should we choose?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Reading section answers</vt:lpstr>
      <vt:lpstr>Présentation PowerPoint</vt:lpstr>
      <vt:lpstr>Présentation PowerPoint</vt:lpstr>
      <vt:lpstr>Présentation PowerPoint</vt:lpstr>
      <vt:lpstr>Présentation PowerPoint</vt:lpstr>
      <vt:lpstr>Writing – this needs work…</vt:lpstr>
      <vt:lpstr>Présentation PowerPoint</vt:lpstr>
      <vt:lpstr>In groups…</vt:lpstr>
      <vt:lpstr>Structure</vt:lpstr>
      <vt:lpstr>1. Introduction </vt:lpstr>
      <vt:lpstr>Présentation PowerPoint</vt:lpstr>
      <vt:lpstr>Présentation PowerPoint</vt:lpstr>
      <vt:lpstr>2. Main Body</vt:lpstr>
      <vt:lpstr>Main body 1 – advantage of online shopping - convenience</vt:lpstr>
      <vt:lpstr>Main body 2 – advantage of online shopping - choice</vt:lpstr>
      <vt:lpstr>3. Conclusion</vt:lpstr>
      <vt:lpstr>Présentation PowerPoint</vt:lpstr>
      <vt:lpstr>Présentation PowerPoint</vt:lpstr>
      <vt:lpstr>Présentation PowerPoint</vt:lpstr>
      <vt:lpstr>A poorly written response – improve it !</vt:lpstr>
      <vt:lpstr>Some people prefer to eat at home, while others like to eat at restaurants.   Which do you prefer: eating at home or eating at restaurants? Explain your opinion with reasons and examples. </vt:lpstr>
      <vt:lpstr>Présentation PowerPoint</vt:lpstr>
      <vt:lpstr>Some people prefer to eat at home, while others like to eat at restaurants.   Which do you prefer: eating at home or eating at restaurants? Explain your opinion with reasons and examples. </vt:lpstr>
      <vt:lpstr>Let the person next to you read your response.</vt:lpstr>
      <vt:lpstr>Grammar worksheets on arche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Lewis</dc:creator>
  <cp:lastModifiedBy>Anonyme</cp:lastModifiedBy>
  <cp:revision>9</cp:revision>
  <dcterms:created xsi:type="dcterms:W3CDTF">2025-03-24T09:10:15Z</dcterms:created>
  <dcterms:modified xsi:type="dcterms:W3CDTF">2025-12-30T14:49:33Z</dcterms:modified>
</cp:coreProperties>
</file>