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56" r:id="rId2"/>
    <p:sldId id="258" r:id="rId3"/>
    <p:sldId id="259" r:id="rId4"/>
    <p:sldId id="260" r:id="rId5"/>
    <p:sldId id="283" r:id="rId6"/>
    <p:sldId id="284" r:id="rId7"/>
    <p:sldId id="285" r:id="rId8"/>
    <p:sldId id="286" r:id="rId9"/>
    <p:sldId id="287" r:id="rId10"/>
    <p:sldId id="288" r:id="rId11"/>
    <p:sldId id="292" r:id="rId12"/>
    <p:sldId id="293" r:id="rId13"/>
    <p:sldId id="296" r:id="rId14"/>
    <p:sldId id="294" r:id="rId15"/>
    <p:sldId id="297" r:id="rId16"/>
    <p:sldId id="295" r:id="rId17"/>
    <p:sldId id="298" r:id="rId18"/>
    <p:sldId id="299" r:id="rId19"/>
    <p:sldId id="263" r:id="rId20"/>
    <p:sldId id="264" r:id="rId21"/>
    <p:sldId id="265" r:id="rId22"/>
    <p:sldId id="268" r:id="rId23"/>
    <p:sldId id="266"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2" r:id="rId37"/>
    <p:sldId id="267"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62"/>
    <p:restoredTop sz="63650"/>
  </p:normalViewPr>
  <p:slideViewPr>
    <p:cSldViewPr snapToGrid="0">
      <p:cViewPr varScale="1">
        <p:scale>
          <a:sx n="49" d="100"/>
          <a:sy n="49" d="100"/>
        </p:scale>
        <p:origin x="1224" y="36"/>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C0D71F-AAD1-174B-A13C-92290F71FAA4}" type="datetimeFigureOut">
              <a:rPr lang="en-US" smtClean="0"/>
              <a:t>12/30/2025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E9B32-84AD-1D49-92DC-A1E1714CD2EC}" type="slidenum">
              <a:rPr lang="en-US" smtClean="0"/>
              <a:t>‹N°›</a:t>
            </a:fld>
            <a:endParaRPr lang="en-US"/>
          </a:p>
        </p:txBody>
      </p:sp>
    </p:spTree>
    <p:extLst>
      <p:ext uri="{BB962C8B-B14F-4D97-AF65-F5344CB8AC3E}">
        <p14:creationId xmlns:p14="http://schemas.microsoft.com/office/powerpoint/2010/main" val="2633799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1</a:t>
            </a:fld>
            <a:endParaRPr lang="en-US"/>
          </a:p>
        </p:txBody>
      </p:sp>
    </p:spTree>
    <p:extLst>
      <p:ext uri="{BB962C8B-B14F-4D97-AF65-F5344CB8AC3E}">
        <p14:creationId xmlns:p14="http://schemas.microsoft.com/office/powerpoint/2010/main" val="4209769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26</a:t>
            </a:fld>
            <a:endParaRPr lang="en-US"/>
          </a:p>
        </p:txBody>
      </p:sp>
    </p:spTree>
    <p:extLst>
      <p:ext uri="{BB962C8B-B14F-4D97-AF65-F5344CB8AC3E}">
        <p14:creationId xmlns:p14="http://schemas.microsoft.com/office/powerpoint/2010/main" val="1628734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27</a:t>
            </a:fld>
            <a:endParaRPr lang="en-US"/>
          </a:p>
        </p:txBody>
      </p:sp>
    </p:spTree>
    <p:extLst>
      <p:ext uri="{BB962C8B-B14F-4D97-AF65-F5344CB8AC3E}">
        <p14:creationId xmlns:p14="http://schemas.microsoft.com/office/powerpoint/2010/main" val="3615866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28</a:t>
            </a:fld>
            <a:endParaRPr lang="en-US"/>
          </a:p>
        </p:txBody>
      </p:sp>
    </p:spTree>
    <p:extLst>
      <p:ext uri="{BB962C8B-B14F-4D97-AF65-F5344CB8AC3E}">
        <p14:creationId xmlns:p14="http://schemas.microsoft.com/office/powerpoint/2010/main" val="130846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they should know…..</a:t>
            </a:r>
          </a:p>
        </p:txBody>
      </p:sp>
      <p:sp>
        <p:nvSpPr>
          <p:cNvPr id="4" name="Slide Number Placeholder 3"/>
          <p:cNvSpPr>
            <a:spLocks noGrp="1"/>
          </p:cNvSpPr>
          <p:nvPr>
            <p:ph type="sldNum" sz="quarter" idx="5"/>
          </p:nvPr>
        </p:nvSpPr>
        <p:spPr/>
        <p:txBody>
          <a:bodyPr/>
          <a:lstStyle/>
          <a:p>
            <a:fld id="{108091B8-5E62-8046-B911-4BC494E9AB07}" type="slidenum">
              <a:rPr lang="en-US" smtClean="0"/>
              <a:t>3</a:t>
            </a:fld>
            <a:endParaRPr lang="en-US"/>
          </a:p>
        </p:txBody>
      </p:sp>
    </p:spTree>
    <p:extLst>
      <p:ext uri="{BB962C8B-B14F-4D97-AF65-F5344CB8AC3E}">
        <p14:creationId xmlns:p14="http://schemas.microsoft.com/office/powerpoint/2010/main" val="313834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GB" dirty="0"/>
            </a:br>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11</a:t>
            </a:fld>
            <a:endParaRPr lang="en-US"/>
          </a:p>
        </p:txBody>
      </p:sp>
    </p:spTree>
    <p:extLst>
      <p:ext uri="{BB962C8B-B14F-4D97-AF65-F5344CB8AC3E}">
        <p14:creationId xmlns:p14="http://schemas.microsoft.com/office/powerpoint/2010/main" val="5384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13</a:t>
            </a:fld>
            <a:endParaRPr lang="en-US"/>
          </a:p>
        </p:txBody>
      </p:sp>
    </p:spTree>
    <p:extLst>
      <p:ext uri="{BB962C8B-B14F-4D97-AF65-F5344CB8AC3E}">
        <p14:creationId xmlns:p14="http://schemas.microsoft.com/office/powerpoint/2010/main" val="2699077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19</a:t>
            </a:fld>
            <a:endParaRPr lang="en-US"/>
          </a:p>
        </p:txBody>
      </p:sp>
    </p:spTree>
    <p:extLst>
      <p:ext uri="{BB962C8B-B14F-4D97-AF65-F5344CB8AC3E}">
        <p14:creationId xmlns:p14="http://schemas.microsoft.com/office/powerpoint/2010/main" val="1023991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20</a:t>
            </a:fld>
            <a:endParaRPr lang="en-US"/>
          </a:p>
        </p:txBody>
      </p:sp>
    </p:spTree>
    <p:extLst>
      <p:ext uri="{BB962C8B-B14F-4D97-AF65-F5344CB8AC3E}">
        <p14:creationId xmlns:p14="http://schemas.microsoft.com/office/powerpoint/2010/main" val="2949824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21</a:t>
            </a:fld>
            <a:endParaRPr lang="en-US"/>
          </a:p>
        </p:txBody>
      </p:sp>
    </p:spTree>
    <p:extLst>
      <p:ext uri="{BB962C8B-B14F-4D97-AF65-F5344CB8AC3E}">
        <p14:creationId xmlns:p14="http://schemas.microsoft.com/office/powerpoint/2010/main" val="1937741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86844-7D55-842A-54AD-C24E75E87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5FE46-A362-31BA-9989-6CECCBA00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90C2F-AE4F-3C6F-F1C1-2EF3B01B83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2DE25D-93C9-F342-BA9C-2D215E9A073D}"/>
              </a:ext>
            </a:extLst>
          </p:cNvPr>
          <p:cNvSpPr>
            <a:spLocks noGrp="1"/>
          </p:cNvSpPr>
          <p:nvPr>
            <p:ph type="sldNum" sz="quarter" idx="5"/>
          </p:nvPr>
        </p:nvSpPr>
        <p:spPr/>
        <p:txBody>
          <a:bodyPr/>
          <a:lstStyle/>
          <a:p>
            <a:fld id="{549E9B32-84AD-1D49-92DC-A1E1714CD2EC}" type="slidenum">
              <a:rPr lang="en-US" smtClean="0"/>
              <a:t>22</a:t>
            </a:fld>
            <a:endParaRPr lang="en-US"/>
          </a:p>
        </p:txBody>
      </p:sp>
    </p:spTree>
    <p:extLst>
      <p:ext uri="{BB962C8B-B14F-4D97-AF65-F5344CB8AC3E}">
        <p14:creationId xmlns:p14="http://schemas.microsoft.com/office/powerpoint/2010/main" val="3003232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9E9B32-84AD-1D49-92DC-A1E1714CD2EC}" type="slidenum">
              <a:rPr lang="en-US" smtClean="0"/>
              <a:t>25</a:t>
            </a:fld>
            <a:endParaRPr lang="en-US"/>
          </a:p>
        </p:txBody>
      </p:sp>
    </p:spTree>
    <p:extLst>
      <p:ext uri="{BB962C8B-B14F-4D97-AF65-F5344CB8AC3E}">
        <p14:creationId xmlns:p14="http://schemas.microsoft.com/office/powerpoint/2010/main" val="1967029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GB"/>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12/30/2025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mailto:all-ncy-dulasp-contact@univ-lorraine.fr" TargetMode="External"/><Relationship Id="rId7" Type="http://schemas.openxmlformats.org/officeDocument/2006/relationships/hyperlink" Target="https://www.vecteezy.com/png/11704376-round-black-framed-wall-clock-on-transparent-backgroun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pngtree.com/freepng/clock-with-seconds-clipart-in-transparent-background_8968096.html" TargetMode="External"/><Relationship Id="rId4" Type="http://schemas.openxmlformats.org/officeDocument/2006/relationships/image" Target="../media/image2.png"/><Relationship Id="rId9" Type="http://schemas.openxmlformats.org/officeDocument/2006/relationships/hyperlink" Target="https://www.vecteezy.com/png/13749202-multicolored-vintage-alarm-clock-3d-rendering-png-icon-on-transparent-background"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fuzzable.com/15-movies-theaters-june/" TargetMode="External"/><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0FC84-FDCE-DCE1-8DCD-02532B171EF8}"/>
              </a:ext>
            </a:extLst>
          </p:cNvPr>
          <p:cNvSpPr>
            <a:spLocks noGrp="1"/>
          </p:cNvSpPr>
          <p:nvPr>
            <p:ph type="ctrTitle"/>
          </p:nvPr>
        </p:nvSpPr>
        <p:spPr/>
        <p:txBody>
          <a:bodyPr>
            <a:normAutofit fontScale="90000"/>
          </a:bodyPr>
          <a:lstStyle/>
          <a:p>
            <a:r>
              <a:rPr lang="en-US" dirty="0" err="1"/>
              <a:t>Dulasp</a:t>
            </a:r>
            <a:r>
              <a:rPr lang="en-US" dirty="0"/>
              <a:t> M4</a:t>
            </a:r>
            <a:br>
              <a:rPr lang="en-US" dirty="0"/>
            </a:br>
            <a:r>
              <a:rPr lang="en-US" dirty="0"/>
              <a:t>Preparation aux tests </a:t>
            </a:r>
            <a:r>
              <a:rPr lang="en-US" dirty="0" err="1"/>
              <a:t>linguistiques</a:t>
            </a:r>
            <a:endParaRPr lang="en-US" dirty="0"/>
          </a:p>
        </p:txBody>
      </p:sp>
      <p:sp>
        <p:nvSpPr>
          <p:cNvPr id="3" name="Subtitle 2">
            <a:extLst>
              <a:ext uri="{FF2B5EF4-FFF2-40B4-BE49-F238E27FC236}">
                <a16:creationId xmlns:a16="http://schemas.microsoft.com/office/drawing/2014/main" id="{56F801F6-DF7E-E895-F2A8-C4AF90605DFF}"/>
              </a:ext>
            </a:extLst>
          </p:cNvPr>
          <p:cNvSpPr>
            <a:spLocks noGrp="1"/>
          </p:cNvSpPr>
          <p:nvPr>
            <p:ph type="subTitle" idx="1"/>
          </p:nvPr>
        </p:nvSpPr>
        <p:spPr/>
        <p:txBody>
          <a:bodyPr/>
          <a:lstStyle/>
          <a:p>
            <a:r>
              <a:rPr lang="en-US" dirty="0"/>
              <a:t>Week 2: 21 </a:t>
            </a:r>
            <a:r>
              <a:rPr lang="en-US"/>
              <a:t>January 2026</a:t>
            </a:r>
            <a:endParaRPr lang="en-US" dirty="0"/>
          </a:p>
        </p:txBody>
      </p:sp>
    </p:spTree>
    <p:extLst>
      <p:ext uri="{BB962C8B-B14F-4D97-AF65-F5344CB8AC3E}">
        <p14:creationId xmlns:p14="http://schemas.microsoft.com/office/powerpoint/2010/main" val="302676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3B0DA81-A5AE-C8CD-8F3B-D6034A1B93B6}"/>
              </a:ext>
            </a:extLst>
          </p:cNvPr>
          <p:cNvPicPr>
            <a:picLocks noGrp="1" noChangeAspect="1"/>
          </p:cNvPicPr>
          <p:nvPr>
            <p:ph idx="1"/>
          </p:nvPr>
        </p:nvPicPr>
        <p:blipFill>
          <a:blip r:embed="rId2"/>
          <a:stretch>
            <a:fillRect/>
          </a:stretch>
        </p:blipFill>
        <p:spPr>
          <a:xfrm>
            <a:off x="1024128" y="1763935"/>
            <a:ext cx="10841844" cy="3330130"/>
          </a:xfrm>
        </p:spPr>
      </p:pic>
    </p:spTree>
    <p:extLst>
      <p:ext uri="{BB962C8B-B14F-4D97-AF65-F5344CB8AC3E}">
        <p14:creationId xmlns:p14="http://schemas.microsoft.com/office/powerpoint/2010/main" val="3802420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FEE25-3F63-57C0-B887-DDA94F4D7C7A}"/>
              </a:ext>
            </a:extLst>
          </p:cNvPr>
          <p:cNvSpPr>
            <a:spLocks noGrp="1"/>
          </p:cNvSpPr>
          <p:nvPr>
            <p:ph type="title"/>
          </p:nvPr>
        </p:nvSpPr>
        <p:spPr>
          <a:xfrm>
            <a:off x="1064513" y="-292217"/>
            <a:ext cx="9720072" cy="1499616"/>
          </a:xfrm>
        </p:spPr>
        <p:txBody>
          <a:bodyPr/>
          <a:lstStyle/>
          <a:p>
            <a:r>
              <a:rPr lang="en-US" dirty="0"/>
              <a:t>Capital letters, full stops and more…</a:t>
            </a:r>
          </a:p>
        </p:txBody>
      </p:sp>
      <p:graphicFrame>
        <p:nvGraphicFramePr>
          <p:cNvPr id="10" name="Content Placeholder 6">
            <a:extLst>
              <a:ext uri="{FF2B5EF4-FFF2-40B4-BE49-F238E27FC236}">
                <a16:creationId xmlns:a16="http://schemas.microsoft.com/office/drawing/2014/main" id="{B13BD388-590E-D5FD-1A48-84698073F86E}"/>
              </a:ext>
            </a:extLst>
          </p:cNvPr>
          <p:cNvGraphicFramePr>
            <a:graphicFrameLocks/>
          </p:cNvGraphicFramePr>
          <p:nvPr>
            <p:extLst>
              <p:ext uri="{D42A27DB-BD31-4B8C-83A1-F6EECF244321}">
                <p14:modId xmlns:p14="http://schemas.microsoft.com/office/powerpoint/2010/main" val="2329836617"/>
              </p:ext>
            </p:extLst>
          </p:nvPr>
        </p:nvGraphicFramePr>
        <p:xfrm>
          <a:off x="228287" y="899410"/>
          <a:ext cx="11392524" cy="5613196"/>
        </p:xfrm>
        <a:graphic>
          <a:graphicData uri="http://schemas.openxmlformats.org/drawingml/2006/table">
            <a:tbl>
              <a:tblPr/>
              <a:tblGrid>
                <a:gridCol w="3797508">
                  <a:extLst>
                    <a:ext uri="{9D8B030D-6E8A-4147-A177-3AD203B41FA5}">
                      <a16:colId xmlns:a16="http://schemas.microsoft.com/office/drawing/2014/main" val="57261140"/>
                    </a:ext>
                  </a:extLst>
                </a:gridCol>
                <a:gridCol w="3797508">
                  <a:extLst>
                    <a:ext uri="{9D8B030D-6E8A-4147-A177-3AD203B41FA5}">
                      <a16:colId xmlns:a16="http://schemas.microsoft.com/office/drawing/2014/main" val="2220251205"/>
                    </a:ext>
                  </a:extLst>
                </a:gridCol>
                <a:gridCol w="3797508">
                  <a:extLst>
                    <a:ext uri="{9D8B030D-6E8A-4147-A177-3AD203B41FA5}">
                      <a16:colId xmlns:a16="http://schemas.microsoft.com/office/drawing/2014/main" val="1957069268"/>
                    </a:ext>
                  </a:extLst>
                </a:gridCol>
              </a:tblGrid>
              <a:tr h="266474">
                <a:tc>
                  <a:txBody>
                    <a:bodyPr/>
                    <a:lstStyle/>
                    <a:p>
                      <a:pPr algn="l" fontAlgn="t">
                        <a:spcBef>
                          <a:spcPts val="750"/>
                        </a:spcBef>
                        <a:buFont typeface="Arial" panose="020B0604020202020204" pitchFamily="34" charset="0"/>
                        <a:buNone/>
                      </a:pPr>
                      <a:endParaRPr lang="en-GB" sz="700" dirty="0">
                        <a:effectLst/>
                      </a:endParaRPr>
                    </a:p>
                  </a:txBody>
                  <a:tcPr marL="34252" marR="34252" marT="17126" marB="17126">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l" fontAlgn="t">
                        <a:spcBef>
                          <a:spcPts val="750"/>
                        </a:spcBef>
                        <a:buFont typeface="Arial" panose="020B0604020202020204" pitchFamily="34" charset="0"/>
                        <a:buNone/>
                      </a:pPr>
                      <a:r>
                        <a:rPr lang="en-GB" sz="1600" dirty="0">
                          <a:effectLst/>
                        </a:rPr>
                        <a:t>Capitalise</a:t>
                      </a:r>
                    </a:p>
                  </a:txBody>
                  <a:tcPr marL="34252" marR="34252" marT="17126" marB="171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dirty="0"/>
                        <a:t>Don’t </a:t>
                      </a:r>
                      <a:r>
                        <a:rPr lang="en-US" sz="1600" dirty="0" err="1"/>
                        <a:t>capitalise</a:t>
                      </a:r>
                      <a:endParaRPr lang="en-US" sz="1600" dirty="0"/>
                    </a:p>
                  </a:txBody>
                  <a:tcPr marL="34252" marR="34252" marT="17126" marB="17126">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887041"/>
                  </a:ext>
                </a:extLst>
              </a:tr>
              <a:tr h="1429218">
                <a:tc>
                  <a:txBody>
                    <a:bodyPr/>
                    <a:lstStyle/>
                    <a:p>
                      <a:pPr algn="l" fontAlgn="t"/>
                      <a:r>
                        <a:rPr lang="en-GB" sz="2400" dirty="0">
                          <a:effectLst/>
                        </a:rPr>
                        <a:t>People</a:t>
                      </a:r>
                    </a:p>
                  </a:txBody>
                  <a:tcPr marL="34252" marR="34252" marT="17126" marB="17126">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200" dirty="0">
                          <a:effectLst/>
                        </a:rPr>
                        <a:t>Names (and words derived from them); nationalities; titles when used as part of a name</a:t>
                      </a:r>
                    </a:p>
                    <a:p>
                      <a:pPr fontAlgn="t"/>
                      <a:endParaRPr lang="en-GB" sz="1200" dirty="0">
                        <a:effectLst/>
                      </a:endParaRPr>
                    </a:p>
                    <a:p>
                      <a:pPr fontAlgn="t">
                        <a:buFont typeface="Arial" panose="020B0604020202020204" pitchFamily="34" charset="0"/>
                        <a:buChar char="•"/>
                      </a:pPr>
                      <a:r>
                        <a:rPr lang="en-GB" sz="1200" dirty="0">
                          <a:effectLst/>
                        </a:rPr>
                        <a:t>the works of </a:t>
                      </a:r>
                      <a:r>
                        <a:rPr lang="en-GB" sz="1200" b="1" dirty="0">
                          <a:effectLst/>
                        </a:rPr>
                        <a:t>Aristotle</a:t>
                      </a:r>
                      <a:endParaRPr lang="en-GB" sz="1200" dirty="0">
                        <a:effectLst/>
                      </a:endParaRPr>
                    </a:p>
                    <a:p>
                      <a:pPr fontAlgn="t">
                        <a:buFont typeface="Arial" panose="020B0604020202020204" pitchFamily="34" charset="0"/>
                        <a:buChar char="•"/>
                      </a:pPr>
                      <a:r>
                        <a:rPr lang="en-GB" sz="1200" dirty="0">
                          <a:effectLst/>
                        </a:rPr>
                        <a:t>a </a:t>
                      </a:r>
                      <a:r>
                        <a:rPr lang="en-GB" sz="1200" b="1" dirty="0">
                          <a:effectLst/>
                        </a:rPr>
                        <a:t>Freudian</a:t>
                      </a:r>
                      <a:r>
                        <a:rPr lang="en-GB" sz="1200" dirty="0">
                          <a:effectLst/>
                        </a:rPr>
                        <a:t> psychoanalyst</a:t>
                      </a:r>
                    </a:p>
                    <a:p>
                      <a:pPr fontAlgn="t">
                        <a:buFont typeface="Arial" panose="020B0604020202020204" pitchFamily="34" charset="0"/>
                        <a:buChar char="•"/>
                      </a:pPr>
                      <a:r>
                        <a:rPr lang="en-GB" sz="1200" dirty="0">
                          <a:effectLst/>
                        </a:rPr>
                        <a:t>the </a:t>
                      </a:r>
                      <a:r>
                        <a:rPr lang="en-GB" sz="1200" b="1" dirty="0">
                          <a:effectLst/>
                        </a:rPr>
                        <a:t>Brazilian</a:t>
                      </a:r>
                      <a:r>
                        <a:rPr lang="en-GB" sz="1200" dirty="0">
                          <a:effectLst/>
                        </a:rPr>
                        <a:t> actor</a:t>
                      </a:r>
                    </a:p>
                    <a:p>
                      <a:pPr fontAlgn="t">
                        <a:buFont typeface="Arial" panose="020B0604020202020204" pitchFamily="34" charset="0"/>
                        <a:buChar char="•"/>
                      </a:pPr>
                      <a:r>
                        <a:rPr lang="en-GB" sz="1200" dirty="0">
                          <a:effectLst/>
                        </a:rPr>
                        <a:t>the campaign of </a:t>
                      </a:r>
                      <a:r>
                        <a:rPr lang="en-GB" sz="1200" b="1" dirty="0">
                          <a:effectLst/>
                        </a:rPr>
                        <a:t>Senator Sanders</a:t>
                      </a:r>
                      <a:endParaRPr lang="en-GB" sz="1200" dirty="0">
                        <a:effectLst/>
                      </a:endParaRPr>
                    </a:p>
                  </a:txBody>
                  <a:tcPr marL="34252" marR="34252" marT="17126" marB="171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400" dirty="0">
                          <a:effectLst/>
                        </a:rPr>
                        <a:t>Occupations; titles when not used as part of a name</a:t>
                      </a:r>
                    </a:p>
                    <a:p>
                      <a:pPr fontAlgn="t"/>
                      <a:endParaRPr lang="en-GB" sz="1400" dirty="0">
                        <a:effectLst/>
                      </a:endParaRPr>
                    </a:p>
                    <a:p>
                      <a:pPr fontAlgn="t">
                        <a:buFont typeface="Arial" panose="020B0604020202020204" pitchFamily="34" charset="0"/>
                        <a:buChar char="•"/>
                      </a:pPr>
                      <a:r>
                        <a:rPr lang="en-GB" sz="1400" dirty="0">
                          <a:effectLst/>
                        </a:rPr>
                        <a:t>the magazine’s </a:t>
                      </a:r>
                      <a:r>
                        <a:rPr lang="en-GB" sz="1400" b="1" dirty="0">
                          <a:effectLst/>
                        </a:rPr>
                        <a:t>managing editor</a:t>
                      </a:r>
                      <a:endParaRPr lang="en-GB" sz="1400" dirty="0">
                        <a:effectLst/>
                      </a:endParaRPr>
                    </a:p>
                    <a:p>
                      <a:pPr fontAlgn="t">
                        <a:buFont typeface="Arial" panose="020B0604020202020204" pitchFamily="34" charset="0"/>
                        <a:buChar char="•"/>
                      </a:pPr>
                      <a:r>
                        <a:rPr lang="en-GB" sz="1400" dirty="0">
                          <a:effectLst/>
                        </a:rPr>
                        <a:t>an elderly </a:t>
                      </a:r>
                      <a:r>
                        <a:rPr lang="en-GB" sz="1400" b="1" dirty="0">
                          <a:effectLst/>
                        </a:rPr>
                        <a:t>professor</a:t>
                      </a:r>
                      <a:endParaRPr lang="en-GB" sz="1400" dirty="0">
                        <a:effectLst/>
                      </a:endParaRPr>
                    </a:p>
                    <a:p>
                      <a:pPr fontAlgn="t">
                        <a:buFont typeface="Arial" panose="020B0604020202020204" pitchFamily="34" charset="0"/>
                        <a:buChar char="•"/>
                      </a:pPr>
                      <a:r>
                        <a:rPr lang="en-GB" sz="1400" dirty="0">
                          <a:effectLst/>
                        </a:rPr>
                        <a:t>the left-wing </a:t>
                      </a:r>
                      <a:r>
                        <a:rPr lang="en-GB" sz="1400" b="1" dirty="0">
                          <a:effectLst/>
                        </a:rPr>
                        <a:t>senator</a:t>
                      </a:r>
                      <a:endParaRPr lang="en-GB" sz="1400" dirty="0">
                        <a:effectLst/>
                      </a:endParaRPr>
                    </a:p>
                  </a:txBody>
                  <a:tcPr marL="34252" marR="34252" marT="17126" marB="17126">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3094246"/>
                  </a:ext>
                </a:extLst>
              </a:tr>
              <a:tr h="1303111">
                <a:tc>
                  <a:txBody>
                    <a:bodyPr/>
                    <a:lstStyle/>
                    <a:p>
                      <a:pPr algn="l" fontAlgn="t"/>
                      <a:r>
                        <a:rPr lang="en-GB" sz="2400" dirty="0">
                          <a:effectLst/>
                        </a:rPr>
                        <a:t>Places</a:t>
                      </a:r>
                    </a:p>
                  </a:txBody>
                  <a:tcPr marL="34252" marR="34252" marT="17126" marB="17126">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100" dirty="0">
                          <a:effectLst/>
                        </a:rPr>
                        <a:t>Names of specific continents, countries, states, cities, regions, monuments and landmarks</a:t>
                      </a:r>
                    </a:p>
                    <a:p>
                      <a:pPr fontAlgn="t"/>
                      <a:endParaRPr lang="en-GB" sz="1100" dirty="0">
                        <a:effectLst/>
                      </a:endParaRPr>
                    </a:p>
                    <a:p>
                      <a:pPr fontAlgn="t">
                        <a:buFont typeface="Arial" panose="020B0604020202020204" pitchFamily="34" charset="0"/>
                        <a:buChar char="•"/>
                      </a:pPr>
                      <a:r>
                        <a:rPr lang="en-GB" sz="1100" b="1" dirty="0">
                          <a:effectLst/>
                        </a:rPr>
                        <a:t>South America</a:t>
                      </a:r>
                      <a:endParaRPr lang="en-GB" sz="1100" dirty="0">
                        <a:effectLst/>
                      </a:endParaRPr>
                    </a:p>
                    <a:p>
                      <a:pPr fontAlgn="t">
                        <a:buFont typeface="Arial" panose="020B0604020202020204" pitchFamily="34" charset="0"/>
                        <a:buChar char="•"/>
                      </a:pPr>
                      <a:r>
                        <a:rPr lang="en-GB" sz="1100" dirty="0">
                          <a:effectLst/>
                        </a:rPr>
                        <a:t>the </a:t>
                      </a:r>
                      <a:r>
                        <a:rPr lang="en-GB" sz="1100" b="1" dirty="0">
                          <a:effectLst/>
                        </a:rPr>
                        <a:t>West Coast</a:t>
                      </a:r>
                      <a:r>
                        <a:rPr lang="en-GB" sz="1100" dirty="0">
                          <a:effectLst/>
                        </a:rPr>
                        <a:t> of the US</a:t>
                      </a:r>
                    </a:p>
                    <a:p>
                      <a:pPr fontAlgn="t">
                        <a:buFont typeface="Arial" panose="020B0604020202020204" pitchFamily="34" charset="0"/>
                        <a:buChar char="•"/>
                      </a:pPr>
                      <a:r>
                        <a:rPr lang="en-GB" sz="1100" dirty="0">
                          <a:effectLst/>
                        </a:rPr>
                        <a:t>the </a:t>
                      </a:r>
                      <a:r>
                        <a:rPr lang="en-GB" sz="1100" b="1" dirty="0">
                          <a:effectLst/>
                        </a:rPr>
                        <a:t>Eiffel Tower</a:t>
                      </a:r>
                      <a:endParaRPr lang="en-GB" sz="1100" dirty="0">
                        <a:effectLst/>
                      </a:endParaRPr>
                    </a:p>
                    <a:p>
                      <a:pPr fontAlgn="t">
                        <a:buFont typeface="Arial" panose="020B0604020202020204" pitchFamily="34" charset="0"/>
                        <a:buChar char="•"/>
                      </a:pPr>
                      <a:r>
                        <a:rPr lang="en-GB" sz="1100" dirty="0">
                          <a:effectLst/>
                        </a:rPr>
                        <a:t>the </a:t>
                      </a:r>
                      <a:r>
                        <a:rPr lang="en-GB" sz="1100" b="1" dirty="0">
                          <a:effectLst/>
                        </a:rPr>
                        <a:t>River Thames</a:t>
                      </a:r>
                      <a:endParaRPr lang="en-GB" sz="1100" dirty="0">
                        <a:effectLst/>
                      </a:endParaRPr>
                    </a:p>
                  </a:txBody>
                  <a:tcPr marL="34252" marR="34252" marT="17126" marB="171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400" dirty="0">
                          <a:effectLst/>
                        </a:rPr>
                        <a:t>Directions and general areas</a:t>
                      </a:r>
                    </a:p>
                    <a:p>
                      <a:pPr fontAlgn="t"/>
                      <a:endParaRPr lang="en-GB" sz="1400" dirty="0">
                        <a:effectLst/>
                      </a:endParaRPr>
                    </a:p>
                    <a:p>
                      <a:pPr fontAlgn="t">
                        <a:buFont typeface="Arial" panose="020B0604020202020204" pitchFamily="34" charset="0"/>
                        <a:buChar char="•"/>
                      </a:pPr>
                      <a:r>
                        <a:rPr lang="en-GB" sz="1400" dirty="0">
                          <a:effectLst/>
                        </a:rPr>
                        <a:t>head </a:t>
                      </a:r>
                      <a:r>
                        <a:rPr lang="en-GB" sz="1400" b="1" dirty="0">
                          <a:effectLst/>
                        </a:rPr>
                        <a:t>north</a:t>
                      </a:r>
                      <a:endParaRPr lang="en-GB" sz="1400" dirty="0">
                        <a:effectLst/>
                      </a:endParaRPr>
                    </a:p>
                    <a:p>
                      <a:pPr fontAlgn="t">
                        <a:buFont typeface="Arial" panose="020B0604020202020204" pitchFamily="34" charset="0"/>
                        <a:buChar char="•"/>
                      </a:pPr>
                      <a:r>
                        <a:rPr lang="en-GB" sz="1400" dirty="0">
                          <a:effectLst/>
                        </a:rPr>
                        <a:t>the </a:t>
                      </a:r>
                      <a:r>
                        <a:rPr lang="en-GB" sz="1400" b="1" dirty="0">
                          <a:effectLst/>
                        </a:rPr>
                        <a:t>west</a:t>
                      </a:r>
                      <a:r>
                        <a:rPr lang="en-GB" sz="1400" dirty="0">
                          <a:effectLst/>
                        </a:rPr>
                        <a:t> of the city</a:t>
                      </a:r>
                    </a:p>
                    <a:p>
                      <a:pPr fontAlgn="t">
                        <a:buFont typeface="Arial" panose="020B0604020202020204" pitchFamily="34" charset="0"/>
                        <a:buChar char="•"/>
                      </a:pPr>
                      <a:r>
                        <a:rPr lang="en-GB" sz="1400" dirty="0">
                          <a:effectLst/>
                        </a:rPr>
                        <a:t>the longest </a:t>
                      </a:r>
                      <a:r>
                        <a:rPr lang="en-GB" sz="1400" b="1" dirty="0">
                          <a:effectLst/>
                        </a:rPr>
                        <a:t>river</a:t>
                      </a:r>
                      <a:r>
                        <a:rPr lang="en-GB" sz="1400" dirty="0">
                          <a:effectLst/>
                        </a:rPr>
                        <a:t> in the </a:t>
                      </a:r>
                      <a:r>
                        <a:rPr lang="en-GB" sz="1400" b="1" dirty="0">
                          <a:effectLst/>
                        </a:rPr>
                        <a:t>world</a:t>
                      </a:r>
                      <a:endParaRPr lang="en-GB" sz="1400" dirty="0">
                        <a:effectLst/>
                      </a:endParaRPr>
                    </a:p>
                  </a:txBody>
                  <a:tcPr marL="34252" marR="34252" marT="17126" marB="17126">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28918872"/>
                  </a:ext>
                </a:extLst>
              </a:tr>
              <a:tr h="1220340">
                <a:tc>
                  <a:txBody>
                    <a:bodyPr/>
                    <a:lstStyle/>
                    <a:p>
                      <a:pPr algn="l" fontAlgn="t"/>
                      <a:r>
                        <a:rPr lang="en-GB" sz="2400" dirty="0">
                          <a:effectLst/>
                        </a:rPr>
                        <a:t>Times</a:t>
                      </a:r>
                    </a:p>
                  </a:txBody>
                  <a:tcPr marL="34252" marR="34252" marT="17126" marB="17126">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000" dirty="0">
                          <a:effectLst/>
                        </a:rPr>
                        <a:t>D</a:t>
                      </a:r>
                      <a:r>
                        <a:rPr lang="en-GB" sz="1100" dirty="0">
                          <a:effectLst/>
                        </a:rPr>
                        <a:t>ays of the week and months of the year; historical eras and named events; holidays</a:t>
                      </a:r>
                    </a:p>
                    <a:p>
                      <a:pPr fontAlgn="t"/>
                      <a:endParaRPr lang="en-GB" sz="1100" dirty="0">
                        <a:effectLst/>
                      </a:endParaRPr>
                    </a:p>
                    <a:p>
                      <a:pPr fontAlgn="t">
                        <a:buFont typeface="Arial" panose="020B0604020202020204" pitchFamily="34" charset="0"/>
                        <a:buChar char="•"/>
                      </a:pPr>
                      <a:r>
                        <a:rPr lang="en-GB" sz="1100" dirty="0">
                          <a:effectLst/>
                        </a:rPr>
                        <a:t>a </a:t>
                      </a:r>
                      <a:r>
                        <a:rPr lang="en-GB" sz="1100" b="1" dirty="0">
                          <a:effectLst/>
                        </a:rPr>
                        <a:t>Monday</a:t>
                      </a:r>
                      <a:r>
                        <a:rPr lang="en-GB" sz="1100" dirty="0">
                          <a:effectLst/>
                        </a:rPr>
                        <a:t> in</a:t>
                      </a:r>
                      <a:r>
                        <a:rPr lang="en-GB" sz="1100" b="1" dirty="0">
                          <a:effectLst/>
                        </a:rPr>
                        <a:t> July</a:t>
                      </a:r>
                      <a:endParaRPr lang="en-GB" sz="1100" dirty="0">
                        <a:effectLst/>
                      </a:endParaRPr>
                    </a:p>
                    <a:p>
                      <a:pPr fontAlgn="t">
                        <a:buFont typeface="Arial" panose="020B0604020202020204" pitchFamily="34" charset="0"/>
                        <a:buChar char="•"/>
                      </a:pPr>
                      <a:r>
                        <a:rPr lang="en-GB" sz="1100" dirty="0">
                          <a:effectLst/>
                        </a:rPr>
                        <a:t>the </a:t>
                      </a:r>
                      <a:r>
                        <a:rPr lang="en-GB" sz="1100" b="1" dirty="0">
                          <a:effectLst/>
                        </a:rPr>
                        <a:t>Middle Ages</a:t>
                      </a:r>
                      <a:endParaRPr lang="en-GB" sz="1100" dirty="0">
                        <a:effectLst/>
                      </a:endParaRPr>
                    </a:p>
                    <a:p>
                      <a:pPr fontAlgn="t">
                        <a:buFont typeface="Arial" panose="020B0604020202020204" pitchFamily="34" charset="0"/>
                        <a:buChar char="•"/>
                      </a:pPr>
                      <a:r>
                        <a:rPr lang="en-GB" sz="1100" dirty="0">
                          <a:effectLst/>
                        </a:rPr>
                        <a:t>the </a:t>
                      </a:r>
                      <a:r>
                        <a:rPr lang="en-GB" sz="1100" b="1" dirty="0">
                          <a:effectLst/>
                        </a:rPr>
                        <a:t>Napoleonic Wars</a:t>
                      </a:r>
                      <a:endParaRPr lang="en-GB" sz="1100" dirty="0">
                        <a:effectLst/>
                      </a:endParaRPr>
                    </a:p>
                    <a:p>
                      <a:pPr fontAlgn="t">
                        <a:buFont typeface="Arial" panose="020B0604020202020204" pitchFamily="34" charset="0"/>
                        <a:buChar char="•"/>
                      </a:pPr>
                      <a:r>
                        <a:rPr lang="en-GB" sz="1100" b="1" dirty="0">
                          <a:effectLst/>
                        </a:rPr>
                        <a:t>Christmas Day</a:t>
                      </a:r>
                      <a:endParaRPr lang="en-GB" sz="1100" dirty="0">
                        <a:effectLst/>
                      </a:endParaRPr>
                    </a:p>
                  </a:txBody>
                  <a:tcPr marL="34252" marR="34252" marT="17126" marB="171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GB" sz="1200" dirty="0">
                          <a:effectLst/>
                        </a:rPr>
                        <a:t>Centuries, decades, seasons</a:t>
                      </a:r>
                    </a:p>
                    <a:p>
                      <a:pPr fontAlgn="t"/>
                      <a:endParaRPr lang="en-GB" sz="1200" dirty="0">
                        <a:effectLst/>
                      </a:endParaRPr>
                    </a:p>
                    <a:p>
                      <a:pPr fontAlgn="t">
                        <a:buFont typeface="Arial" panose="020B0604020202020204" pitchFamily="34" charset="0"/>
                        <a:buChar char="•"/>
                      </a:pPr>
                      <a:r>
                        <a:rPr lang="en-GB" sz="1200" dirty="0">
                          <a:effectLst/>
                        </a:rPr>
                        <a:t>an </a:t>
                      </a:r>
                      <a:r>
                        <a:rPr lang="en-GB" sz="1200" b="1" dirty="0">
                          <a:effectLst/>
                        </a:rPr>
                        <a:t>eighteenth-century</a:t>
                      </a:r>
                      <a:r>
                        <a:rPr lang="en-GB" sz="1200" dirty="0">
                          <a:effectLst/>
                        </a:rPr>
                        <a:t> painting</a:t>
                      </a:r>
                    </a:p>
                    <a:p>
                      <a:pPr fontAlgn="t">
                        <a:buFont typeface="Arial" panose="020B0604020202020204" pitchFamily="34" charset="0"/>
                        <a:buChar char="•"/>
                      </a:pPr>
                      <a:r>
                        <a:rPr lang="en-GB" sz="1200" dirty="0">
                          <a:effectLst/>
                        </a:rPr>
                        <a:t>the fashion of the </a:t>
                      </a:r>
                      <a:r>
                        <a:rPr lang="en-GB" sz="1200" b="1" dirty="0">
                          <a:effectLst/>
                        </a:rPr>
                        <a:t>fifties</a:t>
                      </a:r>
                      <a:endParaRPr lang="en-GB" sz="1200" dirty="0">
                        <a:effectLst/>
                      </a:endParaRPr>
                    </a:p>
                    <a:p>
                      <a:pPr fontAlgn="t">
                        <a:buFont typeface="Arial" panose="020B0604020202020204" pitchFamily="34" charset="0"/>
                        <a:buChar char="•"/>
                      </a:pPr>
                      <a:r>
                        <a:rPr lang="en-GB" sz="1200" dirty="0">
                          <a:effectLst/>
                        </a:rPr>
                        <a:t>a </a:t>
                      </a:r>
                      <a:r>
                        <a:rPr lang="en-GB" sz="1200" b="1" dirty="0">
                          <a:effectLst/>
                        </a:rPr>
                        <a:t>summer</a:t>
                      </a:r>
                      <a:r>
                        <a:rPr lang="en-GB" sz="1200" dirty="0">
                          <a:effectLst/>
                        </a:rPr>
                        <a:t> vacation</a:t>
                      </a:r>
                    </a:p>
                  </a:txBody>
                  <a:tcPr marL="34252" marR="34252" marT="17126" marB="17126">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8823038"/>
                  </a:ext>
                </a:extLst>
              </a:tr>
              <a:tr h="1382435">
                <a:tc>
                  <a:txBody>
                    <a:bodyPr/>
                    <a:lstStyle/>
                    <a:p>
                      <a:pPr algn="l" fontAlgn="t"/>
                      <a:r>
                        <a:rPr lang="en-GB" sz="2400" dirty="0">
                          <a:effectLst/>
                        </a:rPr>
                        <a:t>Other</a:t>
                      </a:r>
                    </a:p>
                  </a:txBody>
                  <a:tcPr marL="34252" marR="34252" marT="17126" marB="17126">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spcBef>
                          <a:spcPts val="750"/>
                        </a:spcBef>
                        <a:buFont typeface="Arial" panose="020B0604020202020204" pitchFamily="34" charset="0"/>
                        <a:buChar char="•"/>
                      </a:pPr>
                      <a:r>
                        <a:rPr lang="en-GB" sz="1400" dirty="0">
                          <a:effectLst/>
                        </a:rPr>
                        <a:t>Organizations, companies and brand names</a:t>
                      </a:r>
                    </a:p>
                    <a:p>
                      <a:pPr fontAlgn="t">
                        <a:spcBef>
                          <a:spcPts val="750"/>
                        </a:spcBef>
                        <a:buFont typeface="Arial" panose="020B0604020202020204" pitchFamily="34" charset="0"/>
                        <a:buChar char="•"/>
                      </a:pPr>
                      <a:r>
                        <a:rPr lang="en-GB" sz="1400" dirty="0">
                          <a:effectLst/>
                        </a:rPr>
                        <a:t>Religions and deities</a:t>
                      </a:r>
                    </a:p>
                    <a:p>
                      <a:pPr fontAlgn="t">
                        <a:spcBef>
                          <a:spcPts val="750"/>
                        </a:spcBef>
                        <a:buFont typeface="Arial" panose="020B0604020202020204" pitchFamily="34" charset="0"/>
                        <a:buChar char="•"/>
                      </a:pPr>
                      <a:r>
                        <a:rPr lang="en-GB" sz="1400" dirty="0">
                          <a:effectLst/>
                        </a:rPr>
                        <a:t>Planets</a:t>
                      </a:r>
                    </a:p>
                    <a:p>
                      <a:pPr fontAlgn="t">
                        <a:spcBef>
                          <a:spcPts val="750"/>
                        </a:spcBef>
                        <a:buFont typeface="Arial" panose="020B0604020202020204" pitchFamily="34" charset="0"/>
                        <a:buChar char="•"/>
                      </a:pPr>
                      <a:r>
                        <a:rPr lang="en-GB" sz="1400" dirty="0">
                          <a:effectLst/>
                        </a:rPr>
                        <a:t>Languages</a:t>
                      </a:r>
                    </a:p>
                  </a:txBody>
                  <a:tcPr marL="34252" marR="34252" marT="17126" marB="171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spcBef>
                          <a:spcPts val="750"/>
                        </a:spcBef>
                        <a:buFont typeface="Arial" panose="020B0604020202020204" pitchFamily="34" charset="0"/>
                        <a:buChar char="•"/>
                      </a:pPr>
                      <a:r>
                        <a:rPr lang="en-GB" sz="1200" dirty="0">
                          <a:effectLst/>
                        </a:rPr>
                        <a:t>Animal and plant species</a:t>
                      </a:r>
                    </a:p>
                    <a:p>
                      <a:pPr fontAlgn="t">
                        <a:spcBef>
                          <a:spcPts val="750"/>
                        </a:spcBef>
                        <a:buFont typeface="Arial" panose="020B0604020202020204" pitchFamily="34" charset="0"/>
                        <a:buChar char="•"/>
                      </a:pPr>
                      <a:r>
                        <a:rPr lang="en-GB" sz="1200" dirty="0">
                          <a:effectLst/>
                        </a:rPr>
                        <a:t>Elements</a:t>
                      </a:r>
                    </a:p>
                    <a:p>
                      <a:pPr fontAlgn="t">
                        <a:spcBef>
                          <a:spcPts val="750"/>
                        </a:spcBef>
                        <a:buFont typeface="Arial" panose="020B0604020202020204" pitchFamily="34" charset="0"/>
                        <a:buChar char="•"/>
                      </a:pPr>
                      <a:r>
                        <a:rPr lang="en-GB" sz="1200" dirty="0">
                          <a:effectLst/>
                        </a:rPr>
                        <a:t>Minerals</a:t>
                      </a:r>
                    </a:p>
                    <a:p>
                      <a:pPr fontAlgn="t">
                        <a:spcBef>
                          <a:spcPts val="750"/>
                        </a:spcBef>
                        <a:buFont typeface="Arial" panose="020B0604020202020204" pitchFamily="34" charset="0"/>
                        <a:buChar char="•"/>
                      </a:pPr>
                      <a:r>
                        <a:rPr lang="en-GB" sz="1200" dirty="0">
                          <a:effectLst/>
                        </a:rPr>
                        <a:t>Theories and models</a:t>
                      </a:r>
                    </a:p>
                    <a:p>
                      <a:pPr fontAlgn="t">
                        <a:spcBef>
                          <a:spcPts val="750"/>
                        </a:spcBef>
                        <a:buFont typeface="Arial" panose="020B0604020202020204" pitchFamily="34" charset="0"/>
                        <a:buChar char="•"/>
                      </a:pPr>
                      <a:r>
                        <a:rPr lang="en-GB" sz="1200" dirty="0">
                          <a:effectLst/>
                        </a:rPr>
                        <a:t>Medical conditions</a:t>
                      </a:r>
                    </a:p>
                  </a:txBody>
                  <a:tcPr marL="34252" marR="34252" marT="17126" marB="17126">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914514"/>
                  </a:ext>
                </a:extLst>
              </a:tr>
            </a:tbl>
          </a:graphicData>
        </a:graphic>
      </p:graphicFrame>
      <p:sp>
        <p:nvSpPr>
          <p:cNvPr id="11" name="Rectangle 1">
            <a:extLst>
              <a:ext uri="{FF2B5EF4-FFF2-40B4-BE49-F238E27FC236}">
                <a16:creationId xmlns:a16="http://schemas.microsoft.com/office/drawing/2014/main" id="{0AAE99CE-F9EF-FFD7-E917-D6FEB8EDC657}"/>
              </a:ext>
            </a:extLst>
          </p:cNvPr>
          <p:cNvSpPr>
            <a:spLocks noChangeArrowheads="1"/>
          </p:cNvSpPr>
          <p:nvPr/>
        </p:nvSpPr>
        <p:spPr bwMode="auto">
          <a:xfrm>
            <a:off x="-10088501" y="1932801"/>
            <a:ext cx="4191103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D405F"/>
                </a:solidFill>
                <a:effectLst/>
                <a:latin typeface="Inter"/>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42315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DB78A-5235-63C0-94B7-04D559D6310A}"/>
              </a:ext>
            </a:extLst>
          </p:cNvPr>
          <p:cNvSpPr>
            <a:spLocks noGrp="1"/>
          </p:cNvSpPr>
          <p:nvPr>
            <p:ph type="title"/>
          </p:nvPr>
        </p:nvSpPr>
        <p:spPr/>
        <p:txBody>
          <a:bodyPr/>
          <a:lstStyle/>
          <a:p>
            <a:r>
              <a:rPr lang="en-US" dirty="0"/>
              <a:t>Exercise: add the capitals.</a:t>
            </a:r>
          </a:p>
        </p:txBody>
      </p:sp>
      <p:sp>
        <p:nvSpPr>
          <p:cNvPr id="3" name="Content Placeholder 2">
            <a:extLst>
              <a:ext uri="{FF2B5EF4-FFF2-40B4-BE49-F238E27FC236}">
                <a16:creationId xmlns:a16="http://schemas.microsoft.com/office/drawing/2014/main" id="{F32C0D59-15A0-7F4C-8F0B-B46AD5343DDA}"/>
              </a:ext>
            </a:extLst>
          </p:cNvPr>
          <p:cNvSpPr>
            <a:spLocks noGrp="1"/>
          </p:cNvSpPr>
          <p:nvPr>
            <p:ph idx="1"/>
          </p:nvPr>
        </p:nvSpPr>
        <p:spPr/>
        <p:txBody>
          <a:bodyPr/>
          <a:lstStyle/>
          <a:p>
            <a:r>
              <a:rPr lang="en-GB" sz="2800" dirty="0">
                <a:solidFill>
                  <a:srgbClr val="0E0E0E"/>
                </a:solidFill>
                <a:effectLst/>
              </a:rPr>
              <a:t>during spring break, my cousins and </a:t>
            </a:r>
            <a:r>
              <a:rPr lang="en-GB" sz="2800" dirty="0" err="1">
                <a:solidFill>
                  <a:srgbClr val="0E0E0E"/>
                </a:solidFill>
                <a:effectLst/>
              </a:rPr>
              <a:t>i</a:t>
            </a:r>
            <a:r>
              <a:rPr lang="en-GB" sz="2800" dirty="0">
                <a:solidFill>
                  <a:srgbClr val="0E0E0E"/>
                </a:solidFill>
                <a:effectLst/>
              </a:rPr>
              <a:t> travelled from </a:t>
            </a:r>
            <a:r>
              <a:rPr lang="en-GB" sz="2800" dirty="0" err="1">
                <a:solidFill>
                  <a:srgbClr val="0E0E0E"/>
                </a:solidFill>
                <a:effectLst/>
              </a:rPr>
              <a:t>chicago</a:t>
            </a:r>
            <a:r>
              <a:rPr lang="en-GB" sz="2800" dirty="0">
                <a:solidFill>
                  <a:srgbClr val="0E0E0E"/>
                </a:solidFill>
                <a:effectLst/>
              </a:rPr>
              <a:t> to new </a:t>
            </a:r>
            <a:r>
              <a:rPr lang="en-GB" sz="2800" dirty="0" err="1">
                <a:solidFill>
                  <a:srgbClr val="0E0E0E"/>
                </a:solidFill>
                <a:effectLst/>
              </a:rPr>
              <a:t>york</a:t>
            </a:r>
            <a:r>
              <a:rPr lang="en-GB" sz="2800" dirty="0">
                <a:solidFill>
                  <a:srgbClr val="0E0E0E"/>
                </a:solidFill>
                <a:effectLst/>
              </a:rPr>
              <a:t> city by train. we visited central park, the metropolitan museum of art, and times square, where we saw the bright lights and famous billboards. my cousin </a:t>
            </a:r>
            <a:r>
              <a:rPr lang="en-GB" sz="2800" dirty="0" err="1">
                <a:solidFill>
                  <a:srgbClr val="0E0E0E"/>
                </a:solidFill>
                <a:effectLst/>
              </a:rPr>
              <a:t>ella</a:t>
            </a:r>
            <a:r>
              <a:rPr lang="en-GB" sz="2800" dirty="0">
                <a:solidFill>
                  <a:srgbClr val="0E0E0E"/>
                </a:solidFill>
                <a:effectLst/>
              </a:rPr>
              <a:t>, who loves painting, was inspired by the art exhibits, while her brother </a:t>
            </a:r>
            <a:r>
              <a:rPr lang="en-GB" sz="2800" dirty="0" err="1">
                <a:solidFill>
                  <a:srgbClr val="0E0E0E"/>
                </a:solidFill>
                <a:effectLst/>
              </a:rPr>
              <a:t>liam</a:t>
            </a:r>
            <a:r>
              <a:rPr lang="en-GB" sz="2800" dirty="0">
                <a:solidFill>
                  <a:srgbClr val="0E0E0E"/>
                </a:solidFill>
                <a:effectLst/>
              </a:rPr>
              <a:t> enjoyed the food at a restaurant called the golden fork. on the last day, we took a ferry to see the statue of liberty and </a:t>
            </a:r>
            <a:r>
              <a:rPr lang="en-GB" sz="2800" dirty="0" err="1">
                <a:solidFill>
                  <a:srgbClr val="0E0E0E"/>
                </a:solidFill>
                <a:effectLst/>
              </a:rPr>
              <a:t>ellis</a:t>
            </a:r>
            <a:r>
              <a:rPr lang="en-GB" sz="2800" dirty="0">
                <a:solidFill>
                  <a:srgbClr val="0E0E0E"/>
                </a:solidFill>
                <a:effectLst/>
              </a:rPr>
              <a:t> island.</a:t>
            </a:r>
          </a:p>
          <a:p>
            <a:endParaRPr lang="en-US" dirty="0"/>
          </a:p>
        </p:txBody>
      </p:sp>
    </p:spTree>
    <p:extLst>
      <p:ext uri="{BB962C8B-B14F-4D97-AF65-F5344CB8AC3E}">
        <p14:creationId xmlns:p14="http://schemas.microsoft.com/office/powerpoint/2010/main" val="265501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8D883-76E4-A251-0561-C04620226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B449C-0755-357F-14A0-33056248AF5B}"/>
              </a:ext>
            </a:extLst>
          </p:cNvPr>
          <p:cNvSpPr>
            <a:spLocks noGrp="1"/>
          </p:cNvSpPr>
          <p:nvPr>
            <p:ph type="title"/>
          </p:nvPr>
        </p:nvSpPr>
        <p:spPr/>
        <p:txBody>
          <a:bodyPr/>
          <a:lstStyle/>
          <a:p>
            <a:r>
              <a:rPr lang="en-US" dirty="0"/>
              <a:t>Exercise: add the capitals.</a:t>
            </a:r>
          </a:p>
        </p:txBody>
      </p:sp>
      <p:sp>
        <p:nvSpPr>
          <p:cNvPr id="3" name="Content Placeholder 2">
            <a:extLst>
              <a:ext uri="{FF2B5EF4-FFF2-40B4-BE49-F238E27FC236}">
                <a16:creationId xmlns:a16="http://schemas.microsoft.com/office/drawing/2014/main" id="{5FCA1CF9-AF72-7DBC-82A6-9554974B5098}"/>
              </a:ext>
            </a:extLst>
          </p:cNvPr>
          <p:cNvSpPr>
            <a:spLocks noGrp="1"/>
          </p:cNvSpPr>
          <p:nvPr>
            <p:ph idx="1"/>
          </p:nvPr>
        </p:nvSpPr>
        <p:spPr/>
        <p:txBody>
          <a:bodyPr/>
          <a:lstStyle/>
          <a:p>
            <a:r>
              <a:rPr lang="en-GB" sz="2800" dirty="0">
                <a:solidFill>
                  <a:srgbClr val="FF0000"/>
                </a:solidFill>
              </a:rPr>
              <a:t>D</a:t>
            </a:r>
            <a:r>
              <a:rPr lang="en-GB" sz="2800" dirty="0">
                <a:solidFill>
                  <a:srgbClr val="0E0E0E"/>
                </a:solidFill>
                <a:effectLst/>
              </a:rPr>
              <a:t>uring spring break, my cousins and </a:t>
            </a:r>
            <a:r>
              <a:rPr lang="en-GB" sz="2800" dirty="0">
                <a:solidFill>
                  <a:srgbClr val="FF0000"/>
                </a:solidFill>
              </a:rPr>
              <a:t>I</a:t>
            </a:r>
            <a:r>
              <a:rPr lang="en-GB" sz="2800" dirty="0">
                <a:solidFill>
                  <a:srgbClr val="0E0E0E"/>
                </a:solidFill>
                <a:effectLst/>
              </a:rPr>
              <a:t> travelled from </a:t>
            </a:r>
            <a:r>
              <a:rPr lang="en-GB" sz="2800" dirty="0">
                <a:solidFill>
                  <a:srgbClr val="FF0000"/>
                </a:solidFill>
              </a:rPr>
              <a:t>C</a:t>
            </a:r>
            <a:r>
              <a:rPr lang="en-GB" sz="2800" dirty="0">
                <a:solidFill>
                  <a:srgbClr val="0E0E0E"/>
                </a:solidFill>
                <a:effectLst/>
              </a:rPr>
              <a:t>hicago to </a:t>
            </a:r>
            <a:r>
              <a:rPr lang="en-GB" sz="2800" dirty="0">
                <a:solidFill>
                  <a:srgbClr val="FF0000"/>
                </a:solidFill>
                <a:effectLst/>
              </a:rPr>
              <a:t>N</a:t>
            </a:r>
            <a:r>
              <a:rPr lang="en-GB" sz="2800" dirty="0">
                <a:solidFill>
                  <a:srgbClr val="0E0E0E"/>
                </a:solidFill>
                <a:effectLst/>
              </a:rPr>
              <a:t>ew </a:t>
            </a:r>
            <a:r>
              <a:rPr lang="en-GB" sz="2800" dirty="0">
                <a:solidFill>
                  <a:srgbClr val="FF0000"/>
                </a:solidFill>
              </a:rPr>
              <a:t>Y</a:t>
            </a:r>
            <a:r>
              <a:rPr lang="en-GB" sz="2800" dirty="0">
                <a:solidFill>
                  <a:srgbClr val="0E0E0E"/>
                </a:solidFill>
                <a:effectLst/>
              </a:rPr>
              <a:t>ork </a:t>
            </a:r>
            <a:r>
              <a:rPr lang="en-GB" sz="2800" dirty="0">
                <a:solidFill>
                  <a:srgbClr val="FF0000"/>
                </a:solidFill>
              </a:rPr>
              <a:t>C</a:t>
            </a:r>
            <a:r>
              <a:rPr lang="en-GB" sz="2800" dirty="0">
                <a:solidFill>
                  <a:srgbClr val="0E0E0E"/>
                </a:solidFill>
                <a:effectLst/>
              </a:rPr>
              <a:t>ity by train. </a:t>
            </a:r>
            <a:r>
              <a:rPr lang="en-GB" sz="2800" dirty="0">
                <a:solidFill>
                  <a:srgbClr val="FF0000"/>
                </a:solidFill>
                <a:effectLst/>
              </a:rPr>
              <a:t>W</a:t>
            </a:r>
            <a:r>
              <a:rPr lang="en-GB" sz="2800" dirty="0">
                <a:solidFill>
                  <a:srgbClr val="0E0E0E"/>
                </a:solidFill>
                <a:effectLst/>
              </a:rPr>
              <a:t>e visited </a:t>
            </a:r>
            <a:r>
              <a:rPr lang="en-GB" sz="2800" dirty="0">
                <a:solidFill>
                  <a:srgbClr val="FF0000"/>
                </a:solidFill>
                <a:effectLst/>
              </a:rPr>
              <a:t>C</a:t>
            </a:r>
            <a:r>
              <a:rPr lang="en-GB" sz="2800" dirty="0">
                <a:solidFill>
                  <a:srgbClr val="0E0E0E"/>
                </a:solidFill>
                <a:effectLst/>
              </a:rPr>
              <a:t>entral </a:t>
            </a:r>
            <a:r>
              <a:rPr lang="en-GB" sz="2800" dirty="0">
                <a:solidFill>
                  <a:srgbClr val="FF0000"/>
                </a:solidFill>
              </a:rPr>
              <a:t>P</a:t>
            </a:r>
            <a:r>
              <a:rPr lang="en-GB" sz="2800" dirty="0">
                <a:solidFill>
                  <a:srgbClr val="0E0E0E"/>
                </a:solidFill>
                <a:effectLst/>
              </a:rPr>
              <a:t>ark, the </a:t>
            </a:r>
            <a:r>
              <a:rPr lang="en-GB" sz="2800" dirty="0">
                <a:solidFill>
                  <a:srgbClr val="FF0000"/>
                </a:solidFill>
                <a:effectLst/>
              </a:rPr>
              <a:t>M</a:t>
            </a:r>
            <a:r>
              <a:rPr lang="en-GB" sz="2800" dirty="0">
                <a:solidFill>
                  <a:srgbClr val="0E0E0E"/>
                </a:solidFill>
                <a:effectLst/>
              </a:rPr>
              <a:t>etropolitan </a:t>
            </a:r>
            <a:r>
              <a:rPr lang="en-GB" sz="2800" dirty="0">
                <a:solidFill>
                  <a:srgbClr val="FF0000"/>
                </a:solidFill>
              </a:rPr>
              <a:t>M</a:t>
            </a:r>
            <a:r>
              <a:rPr lang="en-GB" sz="2800" dirty="0">
                <a:solidFill>
                  <a:srgbClr val="0E0E0E"/>
                </a:solidFill>
                <a:effectLst/>
              </a:rPr>
              <a:t>useum of </a:t>
            </a:r>
            <a:r>
              <a:rPr lang="en-GB" sz="2800" dirty="0">
                <a:solidFill>
                  <a:srgbClr val="FF0000"/>
                </a:solidFill>
                <a:effectLst/>
              </a:rPr>
              <a:t>A</a:t>
            </a:r>
            <a:r>
              <a:rPr lang="en-GB" sz="2800" dirty="0">
                <a:solidFill>
                  <a:srgbClr val="0E0E0E"/>
                </a:solidFill>
                <a:effectLst/>
              </a:rPr>
              <a:t>rt, and </a:t>
            </a:r>
            <a:r>
              <a:rPr lang="en-GB" sz="2800" dirty="0">
                <a:solidFill>
                  <a:srgbClr val="FF0000"/>
                </a:solidFill>
                <a:effectLst/>
              </a:rPr>
              <a:t>T</a:t>
            </a:r>
            <a:r>
              <a:rPr lang="en-GB" sz="2800" dirty="0">
                <a:solidFill>
                  <a:srgbClr val="0E0E0E"/>
                </a:solidFill>
                <a:effectLst/>
              </a:rPr>
              <a:t>imes </a:t>
            </a:r>
            <a:r>
              <a:rPr lang="en-GB" sz="2800" dirty="0">
                <a:solidFill>
                  <a:srgbClr val="FF0000"/>
                </a:solidFill>
                <a:effectLst/>
              </a:rPr>
              <a:t>S</a:t>
            </a:r>
            <a:r>
              <a:rPr lang="en-GB" sz="2800" dirty="0">
                <a:solidFill>
                  <a:srgbClr val="0E0E0E"/>
                </a:solidFill>
                <a:effectLst/>
              </a:rPr>
              <a:t>quare, where we saw the bright lights and famous billboards. </a:t>
            </a:r>
            <a:r>
              <a:rPr lang="en-GB" sz="2800" dirty="0">
                <a:solidFill>
                  <a:srgbClr val="FF0000"/>
                </a:solidFill>
                <a:effectLst/>
              </a:rPr>
              <a:t>M</a:t>
            </a:r>
            <a:r>
              <a:rPr lang="en-GB" sz="2800" dirty="0">
                <a:solidFill>
                  <a:srgbClr val="0E0E0E"/>
                </a:solidFill>
                <a:effectLst/>
              </a:rPr>
              <a:t>y cousin </a:t>
            </a:r>
            <a:r>
              <a:rPr lang="en-GB" sz="2800" dirty="0">
                <a:solidFill>
                  <a:srgbClr val="FF0000"/>
                </a:solidFill>
              </a:rPr>
              <a:t>E</a:t>
            </a:r>
            <a:r>
              <a:rPr lang="en-GB" sz="2800" dirty="0">
                <a:solidFill>
                  <a:srgbClr val="0E0E0E"/>
                </a:solidFill>
                <a:effectLst/>
              </a:rPr>
              <a:t>lla, who loves painting, was inspired by the art exhibits, while her brother </a:t>
            </a:r>
            <a:r>
              <a:rPr lang="en-GB" sz="2800" dirty="0">
                <a:solidFill>
                  <a:srgbClr val="FF0000"/>
                </a:solidFill>
              </a:rPr>
              <a:t>L</a:t>
            </a:r>
            <a:r>
              <a:rPr lang="en-GB" sz="2800" dirty="0">
                <a:solidFill>
                  <a:srgbClr val="0E0E0E"/>
                </a:solidFill>
                <a:effectLst/>
              </a:rPr>
              <a:t>iam enjoyed the food at a restaurant called the </a:t>
            </a:r>
            <a:r>
              <a:rPr lang="en-GB" sz="2800" dirty="0">
                <a:solidFill>
                  <a:srgbClr val="FF0000"/>
                </a:solidFill>
                <a:effectLst/>
              </a:rPr>
              <a:t>G</a:t>
            </a:r>
            <a:r>
              <a:rPr lang="en-GB" sz="2800" dirty="0">
                <a:solidFill>
                  <a:srgbClr val="0E0E0E"/>
                </a:solidFill>
                <a:effectLst/>
              </a:rPr>
              <a:t>olden </a:t>
            </a:r>
            <a:r>
              <a:rPr lang="en-GB" sz="2800" dirty="0">
                <a:solidFill>
                  <a:srgbClr val="FF0000"/>
                </a:solidFill>
              </a:rPr>
              <a:t>F</a:t>
            </a:r>
            <a:r>
              <a:rPr lang="en-GB" sz="2800" dirty="0">
                <a:solidFill>
                  <a:srgbClr val="0E0E0E"/>
                </a:solidFill>
                <a:effectLst/>
              </a:rPr>
              <a:t>ork. </a:t>
            </a:r>
            <a:r>
              <a:rPr lang="en-GB" sz="2800" dirty="0">
                <a:solidFill>
                  <a:srgbClr val="FF0000"/>
                </a:solidFill>
                <a:effectLst/>
              </a:rPr>
              <a:t>O</a:t>
            </a:r>
            <a:r>
              <a:rPr lang="en-GB" sz="2800" dirty="0">
                <a:solidFill>
                  <a:srgbClr val="0E0E0E"/>
                </a:solidFill>
                <a:effectLst/>
              </a:rPr>
              <a:t>n the last day, we took a ferry to see the </a:t>
            </a:r>
            <a:r>
              <a:rPr lang="en-GB" sz="2800" dirty="0">
                <a:solidFill>
                  <a:srgbClr val="FF0000"/>
                </a:solidFill>
                <a:effectLst/>
              </a:rPr>
              <a:t>S</a:t>
            </a:r>
            <a:r>
              <a:rPr lang="en-GB" sz="2800" dirty="0">
                <a:solidFill>
                  <a:srgbClr val="0E0E0E"/>
                </a:solidFill>
                <a:effectLst/>
              </a:rPr>
              <a:t>tatue of </a:t>
            </a:r>
            <a:r>
              <a:rPr lang="en-GB" sz="2800" dirty="0">
                <a:solidFill>
                  <a:srgbClr val="FF0000"/>
                </a:solidFill>
                <a:effectLst/>
              </a:rPr>
              <a:t>L</a:t>
            </a:r>
            <a:r>
              <a:rPr lang="en-GB" sz="2800" dirty="0">
                <a:solidFill>
                  <a:srgbClr val="0E0E0E"/>
                </a:solidFill>
                <a:effectLst/>
              </a:rPr>
              <a:t>iberty and </a:t>
            </a:r>
            <a:r>
              <a:rPr lang="en-GB" sz="2800" dirty="0">
                <a:solidFill>
                  <a:srgbClr val="FF0000"/>
                </a:solidFill>
              </a:rPr>
              <a:t>E</a:t>
            </a:r>
            <a:r>
              <a:rPr lang="en-GB" sz="2800" dirty="0">
                <a:solidFill>
                  <a:srgbClr val="0E0E0E"/>
                </a:solidFill>
                <a:effectLst/>
              </a:rPr>
              <a:t>llis </a:t>
            </a:r>
            <a:r>
              <a:rPr lang="en-GB" sz="2800" dirty="0">
                <a:solidFill>
                  <a:srgbClr val="FF0000"/>
                </a:solidFill>
              </a:rPr>
              <a:t>I</a:t>
            </a:r>
            <a:r>
              <a:rPr lang="en-GB" sz="2800" dirty="0">
                <a:solidFill>
                  <a:srgbClr val="0E0E0E"/>
                </a:solidFill>
                <a:effectLst/>
              </a:rPr>
              <a:t>sland.</a:t>
            </a:r>
          </a:p>
          <a:p>
            <a:endParaRPr lang="en-US" dirty="0"/>
          </a:p>
        </p:txBody>
      </p:sp>
    </p:spTree>
    <p:extLst>
      <p:ext uri="{BB962C8B-B14F-4D97-AF65-F5344CB8AC3E}">
        <p14:creationId xmlns:p14="http://schemas.microsoft.com/office/powerpoint/2010/main" val="213085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7C9D1-0C55-FE7B-D56F-1259DC715A0D}"/>
              </a:ext>
            </a:extLst>
          </p:cNvPr>
          <p:cNvSpPr>
            <a:spLocks noGrp="1"/>
          </p:cNvSpPr>
          <p:nvPr>
            <p:ph type="title"/>
          </p:nvPr>
        </p:nvSpPr>
        <p:spPr/>
        <p:txBody>
          <a:bodyPr/>
          <a:lstStyle/>
          <a:p>
            <a:r>
              <a:rPr lang="en-US" dirty="0"/>
              <a:t>The 14 punctuation marks…</a:t>
            </a:r>
          </a:p>
        </p:txBody>
      </p:sp>
    </p:spTree>
    <p:extLst>
      <p:ext uri="{BB962C8B-B14F-4D97-AF65-F5344CB8AC3E}">
        <p14:creationId xmlns:p14="http://schemas.microsoft.com/office/powerpoint/2010/main" val="1922571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table showing 14 common punctuation marks">
            <a:extLst>
              <a:ext uri="{FF2B5EF4-FFF2-40B4-BE49-F238E27FC236}">
                <a16:creationId xmlns:a16="http://schemas.microsoft.com/office/drawing/2014/main" id="{E00F07C7-6E31-8CF3-9E3D-9A3DD3678D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225" y="-1"/>
            <a:ext cx="9696091" cy="7867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546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06B32-8BAA-C9E5-8863-FA44407D0BEA}"/>
              </a:ext>
            </a:extLst>
          </p:cNvPr>
          <p:cNvSpPr>
            <a:spLocks noGrp="1"/>
          </p:cNvSpPr>
          <p:nvPr>
            <p:ph type="title"/>
          </p:nvPr>
        </p:nvSpPr>
        <p:spPr/>
        <p:txBody>
          <a:bodyPr/>
          <a:lstStyle/>
          <a:p>
            <a:r>
              <a:rPr lang="en-US" dirty="0"/>
              <a:t>Some key rules…</a:t>
            </a:r>
          </a:p>
        </p:txBody>
      </p:sp>
      <p:sp>
        <p:nvSpPr>
          <p:cNvPr id="3" name="Content Placeholder 2">
            <a:extLst>
              <a:ext uri="{FF2B5EF4-FFF2-40B4-BE49-F238E27FC236}">
                <a16:creationId xmlns:a16="http://schemas.microsoft.com/office/drawing/2014/main" id="{F7851412-75A4-F5D3-9A14-72497D4FDBB3}"/>
              </a:ext>
            </a:extLst>
          </p:cNvPr>
          <p:cNvSpPr>
            <a:spLocks noGrp="1"/>
          </p:cNvSpPr>
          <p:nvPr>
            <p:ph idx="1"/>
          </p:nvPr>
        </p:nvSpPr>
        <p:spPr/>
        <p:txBody>
          <a:bodyPr>
            <a:normAutofit fontScale="92500" lnSpcReduction="10000"/>
          </a:bodyPr>
          <a:lstStyle/>
          <a:p>
            <a:r>
              <a:rPr lang="en-US" dirty="0"/>
              <a:t>1. All sentences must end in a full stop/period, exclamation mark or question mark.</a:t>
            </a:r>
          </a:p>
          <a:p>
            <a:endParaRPr lang="en-US" dirty="0"/>
          </a:p>
          <a:p>
            <a:r>
              <a:rPr lang="en-US" dirty="0"/>
              <a:t>2. Always use quotation marks, brackets and parentheses in pairs. </a:t>
            </a:r>
          </a:p>
          <a:p>
            <a:endParaRPr lang="en-US" dirty="0"/>
          </a:p>
          <a:p>
            <a:r>
              <a:rPr lang="en-US" dirty="0"/>
              <a:t>3. If an explanatory element of a sentence is not essential, set it apart with a comma.</a:t>
            </a:r>
          </a:p>
          <a:p>
            <a:r>
              <a:rPr lang="en-US" dirty="0" err="1"/>
              <a:t>Eg.</a:t>
            </a:r>
            <a:r>
              <a:rPr lang="en-US" dirty="0"/>
              <a:t> Earth’s oldest tree Methuselah is over 4800 years old – insert the commas.</a:t>
            </a:r>
          </a:p>
          <a:p>
            <a:endParaRPr lang="en-US" dirty="0"/>
          </a:p>
          <a:p>
            <a:r>
              <a:rPr lang="en-US" dirty="0"/>
              <a:t>4. Introductory elements can be used at the beginning of a sentence to provide background for the main part of the sentence. Always put a comma after them.</a:t>
            </a:r>
          </a:p>
          <a:p>
            <a:r>
              <a:rPr lang="en-US" dirty="0" err="1"/>
              <a:t>Eg.</a:t>
            </a:r>
            <a:r>
              <a:rPr lang="en-US" dirty="0"/>
              <a:t> Today, I discovered the meaning of life. </a:t>
            </a:r>
          </a:p>
          <a:p>
            <a:endParaRPr lang="en-US" dirty="0"/>
          </a:p>
        </p:txBody>
      </p:sp>
    </p:spTree>
    <p:extLst>
      <p:ext uri="{BB962C8B-B14F-4D97-AF65-F5344CB8AC3E}">
        <p14:creationId xmlns:p14="http://schemas.microsoft.com/office/powerpoint/2010/main" val="2361328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DC530-3989-65FC-291F-6686BC60BEC2}"/>
              </a:ext>
            </a:extLst>
          </p:cNvPr>
          <p:cNvSpPr>
            <a:spLocks noGrp="1"/>
          </p:cNvSpPr>
          <p:nvPr>
            <p:ph type="title"/>
          </p:nvPr>
        </p:nvSpPr>
        <p:spPr/>
        <p:txBody>
          <a:bodyPr/>
          <a:lstStyle/>
          <a:p>
            <a:r>
              <a:rPr lang="en-US" dirty="0"/>
              <a:t>Exercise: punctuation </a:t>
            </a:r>
          </a:p>
        </p:txBody>
      </p:sp>
      <p:sp>
        <p:nvSpPr>
          <p:cNvPr id="3" name="Content Placeholder 2">
            <a:extLst>
              <a:ext uri="{FF2B5EF4-FFF2-40B4-BE49-F238E27FC236}">
                <a16:creationId xmlns:a16="http://schemas.microsoft.com/office/drawing/2014/main" id="{015296DB-4895-639B-816A-5A4DA79FD4E0}"/>
              </a:ext>
            </a:extLst>
          </p:cNvPr>
          <p:cNvSpPr>
            <a:spLocks noGrp="1"/>
          </p:cNvSpPr>
          <p:nvPr>
            <p:ph idx="1"/>
          </p:nvPr>
        </p:nvSpPr>
        <p:spPr/>
        <p:txBody>
          <a:bodyPr>
            <a:normAutofit lnSpcReduction="10000"/>
          </a:bodyPr>
          <a:lstStyle/>
          <a:p>
            <a:r>
              <a:rPr lang="en-US" sz="3600" dirty="0"/>
              <a:t>last weekend my friends and </a:t>
            </a:r>
            <a:r>
              <a:rPr lang="en-US" sz="3600" dirty="0" err="1"/>
              <a:t>i</a:t>
            </a:r>
            <a:r>
              <a:rPr lang="en-US" sz="3600" dirty="0"/>
              <a:t> went to the park we played soccer had a picnic and took photos while we were eating </a:t>
            </a:r>
            <a:r>
              <a:rPr lang="en-US" sz="3600" dirty="0" err="1"/>
              <a:t>mia</a:t>
            </a:r>
            <a:r>
              <a:rPr lang="en-US" sz="3600" dirty="0"/>
              <a:t> said this is the best day ever </a:t>
            </a:r>
            <a:r>
              <a:rPr lang="en-US" sz="3600" dirty="0" err="1"/>
              <a:t>dont</a:t>
            </a:r>
            <a:r>
              <a:rPr lang="en-US" sz="3600" dirty="0"/>
              <a:t> you think </a:t>
            </a:r>
          </a:p>
          <a:p>
            <a:r>
              <a:rPr lang="en-US" sz="3600" dirty="0"/>
              <a:t>everyone agreed it was so much fun after that we went to </a:t>
            </a:r>
            <a:r>
              <a:rPr lang="en-US" sz="3600" dirty="0" err="1"/>
              <a:t>sarahs</a:t>
            </a:r>
            <a:r>
              <a:rPr lang="en-US" sz="3600" dirty="0"/>
              <a:t> house to watch a movie her little brother asked can </a:t>
            </a:r>
            <a:r>
              <a:rPr lang="en-US" sz="3600" dirty="0" err="1"/>
              <a:t>i</a:t>
            </a:r>
            <a:r>
              <a:rPr lang="en-US" sz="3600" dirty="0"/>
              <a:t> watch with you but we said no because it was a scary movie</a:t>
            </a:r>
          </a:p>
          <a:p>
            <a:endParaRPr lang="en-US" dirty="0"/>
          </a:p>
        </p:txBody>
      </p:sp>
    </p:spTree>
    <p:extLst>
      <p:ext uri="{BB962C8B-B14F-4D97-AF65-F5344CB8AC3E}">
        <p14:creationId xmlns:p14="http://schemas.microsoft.com/office/powerpoint/2010/main" val="1932462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A7CE2-8391-46A7-4BC0-1AD70D798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ACDC90-F955-39A9-6829-C6F596663EFD}"/>
              </a:ext>
            </a:extLst>
          </p:cNvPr>
          <p:cNvSpPr>
            <a:spLocks noGrp="1"/>
          </p:cNvSpPr>
          <p:nvPr>
            <p:ph type="title"/>
          </p:nvPr>
        </p:nvSpPr>
        <p:spPr/>
        <p:txBody>
          <a:bodyPr/>
          <a:lstStyle/>
          <a:p>
            <a:r>
              <a:rPr lang="en-US" dirty="0"/>
              <a:t>Exercise: punctuation </a:t>
            </a:r>
          </a:p>
        </p:txBody>
      </p:sp>
      <p:sp>
        <p:nvSpPr>
          <p:cNvPr id="3" name="Content Placeholder 2">
            <a:extLst>
              <a:ext uri="{FF2B5EF4-FFF2-40B4-BE49-F238E27FC236}">
                <a16:creationId xmlns:a16="http://schemas.microsoft.com/office/drawing/2014/main" id="{AF2AB1CD-31B4-BFE0-908F-98EEADD85EC9}"/>
              </a:ext>
            </a:extLst>
          </p:cNvPr>
          <p:cNvSpPr>
            <a:spLocks noGrp="1"/>
          </p:cNvSpPr>
          <p:nvPr>
            <p:ph idx="1"/>
          </p:nvPr>
        </p:nvSpPr>
        <p:spPr/>
        <p:txBody>
          <a:bodyPr>
            <a:normAutofit lnSpcReduction="10000"/>
          </a:bodyPr>
          <a:lstStyle/>
          <a:p>
            <a:r>
              <a:rPr lang="en-US" sz="3600" dirty="0">
                <a:solidFill>
                  <a:srgbClr val="FF0000"/>
                </a:solidFill>
              </a:rPr>
              <a:t>L</a:t>
            </a:r>
            <a:r>
              <a:rPr lang="en-US" sz="3600" dirty="0"/>
              <a:t>ast weekend</a:t>
            </a:r>
            <a:r>
              <a:rPr lang="en-US" sz="3600" dirty="0">
                <a:solidFill>
                  <a:srgbClr val="FF0000"/>
                </a:solidFill>
              </a:rPr>
              <a:t>,</a:t>
            </a:r>
            <a:r>
              <a:rPr lang="en-US" sz="3600" dirty="0"/>
              <a:t> my friends and </a:t>
            </a:r>
            <a:r>
              <a:rPr lang="en-US" sz="3600" dirty="0">
                <a:solidFill>
                  <a:srgbClr val="FF0000"/>
                </a:solidFill>
              </a:rPr>
              <a:t>I</a:t>
            </a:r>
            <a:r>
              <a:rPr lang="en-US" sz="3600" dirty="0"/>
              <a:t> went to the park</a:t>
            </a:r>
            <a:r>
              <a:rPr lang="en-US" sz="3600" dirty="0">
                <a:solidFill>
                  <a:srgbClr val="FF0000"/>
                </a:solidFill>
              </a:rPr>
              <a:t>.</a:t>
            </a:r>
            <a:r>
              <a:rPr lang="en-US" sz="3600" dirty="0"/>
              <a:t> </a:t>
            </a:r>
            <a:r>
              <a:rPr lang="en-US" sz="3600" dirty="0">
                <a:solidFill>
                  <a:srgbClr val="FF0000"/>
                </a:solidFill>
              </a:rPr>
              <a:t>W</a:t>
            </a:r>
            <a:r>
              <a:rPr lang="en-US" sz="3600" dirty="0"/>
              <a:t>e played soccer</a:t>
            </a:r>
            <a:r>
              <a:rPr lang="en-US" sz="3600" dirty="0">
                <a:solidFill>
                  <a:srgbClr val="FF0000"/>
                </a:solidFill>
              </a:rPr>
              <a:t>,</a:t>
            </a:r>
            <a:r>
              <a:rPr lang="en-US" sz="3600" dirty="0"/>
              <a:t> had a picnic and took photos</a:t>
            </a:r>
            <a:r>
              <a:rPr lang="en-US" sz="3600" dirty="0">
                <a:solidFill>
                  <a:srgbClr val="FF0000"/>
                </a:solidFill>
              </a:rPr>
              <a:t>.</a:t>
            </a:r>
            <a:r>
              <a:rPr lang="en-US" sz="3600" dirty="0"/>
              <a:t> </a:t>
            </a:r>
            <a:r>
              <a:rPr lang="en-US" sz="3600" dirty="0">
                <a:solidFill>
                  <a:srgbClr val="FF0000"/>
                </a:solidFill>
              </a:rPr>
              <a:t>W</a:t>
            </a:r>
            <a:r>
              <a:rPr lang="en-US" sz="3600" dirty="0"/>
              <a:t>hile we were eating</a:t>
            </a:r>
            <a:r>
              <a:rPr lang="en-US" sz="3600" dirty="0">
                <a:solidFill>
                  <a:srgbClr val="FF0000"/>
                </a:solidFill>
              </a:rPr>
              <a:t>,</a:t>
            </a:r>
            <a:r>
              <a:rPr lang="en-US" sz="3600" dirty="0"/>
              <a:t> </a:t>
            </a:r>
            <a:r>
              <a:rPr lang="en-US" sz="3600" dirty="0">
                <a:solidFill>
                  <a:srgbClr val="FF0000"/>
                </a:solidFill>
              </a:rPr>
              <a:t>M</a:t>
            </a:r>
            <a:r>
              <a:rPr lang="en-US" sz="3600" dirty="0"/>
              <a:t>ia said </a:t>
            </a:r>
            <a:r>
              <a:rPr lang="en-US" sz="3600" dirty="0">
                <a:solidFill>
                  <a:srgbClr val="FF0000"/>
                </a:solidFill>
              </a:rPr>
              <a:t>“T</a:t>
            </a:r>
            <a:r>
              <a:rPr lang="en-US" sz="3600" dirty="0"/>
              <a:t>his is the best day ever</a:t>
            </a:r>
            <a:r>
              <a:rPr lang="en-US" sz="3600" dirty="0">
                <a:solidFill>
                  <a:srgbClr val="FF0000"/>
                </a:solidFill>
              </a:rPr>
              <a:t>!</a:t>
            </a:r>
            <a:r>
              <a:rPr lang="en-US" sz="3600" dirty="0"/>
              <a:t> </a:t>
            </a:r>
            <a:r>
              <a:rPr lang="en-US" sz="3600" dirty="0">
                <a:solidFill>
                  <a:srgbClr val="FF0000"/>
                </a:solidFill>
              </a:rPr>
              <a:t>D</a:t>
            </a:r>
            <a:r>
              <a:rPr lang="en-US" sz="3600" dirty="0"/>
              <a:t>on</a:t>
            </a:r>
            <a:r>
              <a:rPr lang="en-US" sz="3600" dirty="0">
                <a:solidFill>
                  <a:srgbClr val="FF0000"/>
                </a:solidFill>
              </a:rPr>
              <a:t>’</a:t>
            </a:r>
            <a:r>
              <a:rPr lang="en-US" sz="3600" dirty="0"/>
              <a:t>t you think</a:t>
            </a:r>
            <a:r>
              <a:rPr lang="en-US" sz="3600" dirty="0">
                <a:solidFill>
                  <a:srgbClr val="FF0000"/>
                </a:solidFill>
              </a:rPr>
              <a:t>?”</a:t>
            </a:r>
            <a:r>
              <a:rPr lang="en-US" sz="3600" dirty="0"/>
              <a:t> </a:t>
            </a:r>
          </a:p>
          <a:p>
            <a:r>
              <a:rPr lang="en-US" sz="3600" dirty="0">
                <a:solidFill>
                  <a:srgbClr val="FF0000"/>
                </a:solidFill>
              </a:rPr>
              <a:t>E</a:t>
            </a:r>
            <a:r>
              <a:rPr lang="en-US" sz="3600" dirty="0"/>
              <a:t>veryone agreed it was so much fun</a:t>
            </a:r>
            <a:r>
              <a:rPr lang="en-US" sz="3600" dirty="0">
                <a:solidFill>
                  <a:srgbClr val="FF0000"/>
                </a:solidFill>
              </a:rPr>
              <a:t>.</a:t>
            </a:r>
            <a:r>
              <a:rPr lang="en-US" sz="3600" dirty="0"/>
              <a:t> </a:t>
            </a:r>
            <a:r>
              <a:rPr lang="en-US" sz="3600" dirty="0">
                <a:solidFill>
                  <a:srgbClr val="FF0000"/>
                </a:solidFill>
              </a:rPr>
              <a:t>A</a:t>
            </a:r>
            <a:r>
              <a:rPr lang="en-US" sz="3600" dirty="0"/>
              <a:t>fter that</a:t>
            </a:r>
            <a:r>
              <a:rPr lang="en-US" sz="3600" dirty="0">
                <a:solidFill>
                  <a:srgbClr val="FF0000"/>
                </a:solidFill>
              </a:rPr>
              <a:t>,</a:t>
            </a:r>
            <a:r>
              <a:rPr lang="en-US" sz="3600" dirty="0"/>
              <a:t> we went to </a:t>
            </a:r>
            <a:r>
              <a:rPr lang="en-US" sz="3600" dirty="0">
                <a:solidFill>
                  <a:srgbClr val="FF0000"/>
                </a:solidFill>
              </a:rPr>
              <a:t>S</a:t>
            </a:r>
            <a:r>
              <a:rPr lang="en-US" sz="3600" dirty="0"/>
              <a:t>arah’s house to watch a movie</a:t>
            </a:r>
            <a:r>
              <a:rPr lang="en-US" sz="3600" dirty="0">
                <a:solidFill>
                  <a:srgbClr val="FF0000"/>
                </a:solidFill>
              </a:rPr>
              <a:t>. H</a:t>
            </a:r>
            <a:r>
              <a:rPr lang="en-US" sz="3600" dirty="0"/>
              <a:t>er little brother asked</a:t>
            </a:r>
            <a:r>
              <a:rPr lang="en-US" sz="3600" dirty="0">
                <a:solidFill>
                  <a:srgbClr val="FF0000"/>
                </a:solidFill>
              </a:rPr>
              <a:t>,</a:t>
            </a:r>
            <a:r>
              <a:rPr lang="en-US" sz="3600" dirty="0"/>
              <a:t> </a:t>
            </a:r>
            <a:r>
              <a:rPr lang="en-US" sz="3600" dirty="0">
                <a:solidFill>
                  <a:srgbClr val="FF0000"/>
                </a:solidFill>
              </a:rPr>
              <a:t>“C</a:t>
            </a:r>
            <a:r>
              <a:rPr lang="en-US" sz="3600" dirty="0"/>
              <a:t>an I watch with you</a:t>
            </a:r>
            <a:r>
              <a:rPr lang="en-US" sz="3600" dirty="0">
                <a:solidFill>
                  <a:srgbClr val="FF0000"/>
                </a:solidFill>
              </a:rPr>
              <a:t>?”</a:t>
            </a:r>
            <a:r>
              <a:rPr lang="en-US" sz="3600" dirty="0"/>
              <a:t> but we said no because it was a scary movie</a:t>
            </a:r>
            <a:r>
              <a:rPr lang="en-US" sz="3600" dirty="0">
                <a:solidFill>
                  <a:srgbClr val="FF0000"/>
                </a:solidFill>
              </a:rPr>
              <a:t>.</a:t>
            </a:r>
          </a:p>
          <a:p>
            <a:endParaRPr lang="en-US" dirty="0"/>
          </a:p>
        </p:txBody>
      </p:sp>
    </p:spTree>
    <p:extLst>
      <p:ext uri="{BB962C8B-B14F-4D97-AF65-F5344CB8AC3E}">
        <p14:creationId xmlns:p14="http://schemas.microsoft.com/office/powerpoint/2010/main" val="3847268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pattFill prst="divot">
          <a:fgClr>
            <a:schemeClr val="accent2"/>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6842-259F-634E-A818-9AF1E0E6980F}"/>
              </a:ext>
            </a:extLst>
          </p:cNvPr>
          <p:cNvSpPr>
            <a:spLocks noGrp="1"/>
          </p:cNvSpPr>
          <p:nvPr>
            <p:ph type="title"/>
          </p:nvPr>
        </p:nvSpPr>
        <p:spPr/>
        <p:txBody>
          <a:bodyPr/>
          <a:lstStyle/>
          <a:p>
            <a:r>
              <a:rPr lang="en-US" dirty="0"/>
              <a:t>Reading comprehension 1</a:t>
            </a:r>
          </a:p>
        </p:txBody>
      </p:sp>
      <p:sp>
        <p:nvSpPr>
          <p:cNvPr id="3" name="Content Placeholder 2">
            <a:extLst>
              <a:ext uri="{FF2B5EF4-FFF2-40B4-BE49-F238E27FC236}">
                <a16:creationId xmlns:a16="http://schemas.microsoft.com/office/drawing/2014/main" id="{78BE1551-3AA4-1D4D-516E-24529E3D61D4}"/>
              </a:ext>
            </a:extLst>
          </p:cNvPr>
          <p:cNvSpPr>
            <a:spLocks noGrp="1"/>
          </p:cNvSpPr>
          <p:nvPr>
            <p:ph idx="1"/>
          </p:nvPr>
        </p:nvSpPr>
        <p:spPr/>
        <p:txBody>
          <a:bodyPr/>
          <a:lstStyle/>
          <a:p>
            <a:r>
              <a:rPr lang="en-US" dirty="0"/>
              <a:t>We are going to work on some reading comprehension questions together. Once you are confident in how to answer the questions, you will work individually or in pairs on the next questions. </a:t>
            </a:r>
          </a:p>
          <a:p>
            <a:endParaRPr lang="en-US" dirty="0"/>
          </a:p>
          <a:p>
            <a:r>
              <a:rPr lang="en-US" dirty="0"/>
              <a:t>On ARCHE, in the DULASP M4 intermediate section, you will find a folder called ‘Week 2’ and a document called ‘Reading comprehension 1’. </a:t>
            </a:r>
          </a:p>
        </p:txBody>
      </p:sp>
    </p:spTree>
    <p:extLst>
      <p:ext uri="{BB962C8B-B14F-4D97-AF65-F5344CB8AC3E}">
        <p14:creationId xmlns:p14="http://schemas.microsoft.com/office/powerpoint/2010/main" val="520669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ltDnDiag">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4DBB8-A6F9-1BB5-5001-5D4DEC88BEC9}"/>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39E53DD-1F3E-5F65-F8A5-4DEAAC191275}"/>
              </a:ext>
            </a:extLst>
          </p:cNvPr>
          <p:cNvSpPr>
            <a:spLocks noGrp="1"/>
          </p:cNvSpPr>
          <p:nvPr>
            <p:ph idx="1"/>
          </p:nvPr>
        </p:nvSpPr>
        <p:spPr/>
        <p:txBody>
          <a:bodyPr/>
          <a:lstStyle/>
          <a:p>
            <a:pPr>
              <a:buFont typeface="Courier New" panose="02070309020205020404" pitchFamily="49" charset="0"/>
              <a:buChar char="o"/>
            </a:pPr>
            <a:r>
              <a:rPr lang="en-US" dirty="0"/>
              <a:t> Attendance</a:t>
            </a:r>
          </a:p>
          <a:p>
            <a:pPr>
              <a:buFont typeface="Courier New" panose="02070309020205020404" pitchFamily="49" charset="0"/>
              <a:buChar char="o"/>
            </a:pPr>
            <a:r>
              <a:rPr lang="en-US" dirty="0"/>
              <a:t> Grammar test review</a:t>
            </a:r>
          </a:p>
          <a:p>
            <a:pPr>
              <a:buFont typeface="Courier New" panose="02070309020205020404" pitchFamily="49" charset="0"/>
              <a:buChar char="o"/>
            </a:pPr>
            <a:r>
              <a:rPr lang="en-US" dirty="0"/>
              <a:t> Grammar points</a:t>
            </a:r>
          </a:p>
          <a:p>
            <a:pPr>
              <a:buFont typeface="Courier New" panose="02070309020205020404" pitchFamily="49" charset="0"/>
              <a:buChar char="o"/>
            </a:pPr>
            <a:r>
              <a:rPr lang="en-US" dirty="0"/>
              <a:t> Reading and comprehension </a:t>
            </a:r>
          </a:p>
          <a:p>
            <a:pPr>
              <a:buFont typeface="Courier New" panose="02070309020205020404" pitchFamily="49" charset="0"/>
              <a:buChar char="o"/>
            </a:pPr>
            <a:r>
              <a:rPr lang="en-US" dirty="0"/>
              <a:t> Writing</a:t>
            </a:r>
          </a:p>
        </p:txBody>
      </p:sp>
    </p:spTree>
    <p:extLst>
      <p:ext uri="{BB962C8B-B14F-4D97-AF65-F5344CB8AC3E}">
        <p14:creationId xmlns:p14="http://schemas.microsoft.com/office/powerpoint/2010/main" val="2235356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pattFill prst="pct80">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D06C3-0887-91A8-7E83-273C0B73E57A}"/>
              </a:ext>
            </a:extLst>
          </p:cNvPr>
          <p:cNvSpPr>
            <a:spLocks noGrp="1"/>
          </p:cNvSpPr>
          <p:nvPr>
            <p:ph type="title"/>
          </p:nvPr>
        </p:nvSpPr>
        <p:spPr>
          <a:xfrm>
            <a:off x="1024128" y="231640"/>
            <a:ext cx="9720072" cy="1499616"/>
          </a:xfrm>
        </p:spPr>
        <p:txBody>
          <a:bodyPr/>
          <a:lstStyle/>
          <a:p>
            <a:r>
              <a:rPr lang="en-US" dirty="0"/>
              <a:t>Read this recipe:</a:t>
            </a:r>
          </a:p>
        </p:txBody>
      </p:sp>
      <p:pic>
        <p:nvPicPr>
          <p:cNvPr id="5" name="Content Placeholder 4">
            <a:extLst>
              <a:ext uri="{FF2B5EF4-FFF2-40B4-BE49-F238E27FC236}">
                <a16:creationId xmlns:a16="http://schemas.microsoft.com/office/drawing/2014/main" id="{E344E71C-0F7C-1961-BE97-3D810EE472EB}"/>
              </a:ext>
            </a:extLst>
          </p:cNvPr>
          <p:cNvPicPr>
            <a:picLocks noGrp="1" noChangeAspect="1"/>
          </p:cNvPicPr>
          <p:nvPr>
            <p:ph idx="1"/>
          </p:nvPr>
        </p:nvPicPr>
        <p:blipFill>
          <a:blip r:embed="rId3"/>
          <a:stretch>
            <a:fillRect/>
          </a:stretch>
        </p:blipFill>
        <p:spPr>
          <a:xfrm>
            <a:off x="1794684" y="1731256"/>
            <a:ext cx="8178959" cy="4502856"/>
          </a:xfrm>
        </p:spPr>
      </p:pic>
    </p:spTree>
    <p:extLst>
      <p:ext uri="{BB962C8B-B14F-4D97-AF65-F5344CB8AC3E}">
        <p14:creationId xmlns:p14="http://schemas.microsoft.com/office/powerpoint/2010/main" val="309325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pattFill prst="dashUpDiag">
          <a:fgClr>
            <a:schemeClr val="tx2">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C14BDC-79E0-C991-3C2E-236C69B29002}"/>
              </a:ext>
            </a:extLst>
          </p:cNvPr>
          <p:cNvSpPr>
            <a:spLocks noGrp="1"/>
          </p:cNvSpPr>
          <p:nvPr>
            <p:ph type="title"/>
          </p:nvPr>
        </p:nvSpPr>
        <p:spPr/>
        <p:txBody>
          <a:bodyPr/>
          <a:lstStyle/>
          <a:p>
            <a:r>
              <a:rPr lang="en-US" dirty="0"/>
              <a:t>Questions</a:t>
            </a:r>
          </a:p>
        </p:txBody>
      </p:sp>
      <p:sp>
        <p:nvSpPr>
          <p:cNvPr id="5" name="Content Placeholder 4">
            <a:extLst>
              <a:ext uri="{FF2B5EF4-FFF2-40B4-BE49-F238E27FC236}">
                <a16:creationId xmlns:a16="http://schemas.microsoft.com/office/drawing/2014/main" id="{F35C10FA-2A3D-ACA7-D96D-FF697AC6F8A1}"/>
              </a:ext>
            </a:extLst>
          </p:cNvPr>
          <p:cNvSpPr>
            <a:spLocks noGrp="1"/>
          </p:cNvSpPr>
          <p:nvPr>
            <p:ph sz="half" idx="1"/>
          </p:nvPr>
        </p:nvSpPr>
        <p:spPr>
          <a:xfrm>
            <a:off x="923919" y="1947797"/>
            <a:ext cx="4754880" cy="4023360"/>
          </a:xfrm>
        </p:spPr>
        <p:txBody>
          <a:bodyPr>
            <a:normAutofit fontScale="25000" lnSpcReduction="20000"/>
          </a:bodyPr>
          <a:lstStyle/>
          <a:p>
            <a:pPr algn="just">
              <a:lnSpc>
                <a:spcPct val="120000"/>
              </a:lnSpc>
              <a:spcBef>
                <a:spcPts val="0"/>
              </a:spcBef>
              <a:spcAft>
                <a:spcPts val="750"/>
              </a:spcAft>
            </a:pPr>
            <a:r>
              <a:rPr lang="en-GB" sz="6400" dirty="0">
                <a:solidFill>
                  <a:srgbClr val="000000"/>
                </a:solidFill>
                <a:effectLst/>
                <a:ea typeface="Times New Roman" panose="02020603050405020304" pitchFamily="18" charset="0"/>
                <a:cs typeface="Times New Roman" panose="02020603050405020304" pitchFamily="18" charset="0"/>
              </a:rPr>
              <a:t>1. Which of the following is NOT an ingredient in the recipe?</a:t>
            </a:r>
          </a:p>
          <a:p>
            <a:pPr algn="just">
              <a:lnSpc>
                <a:spcPct val="120000"/>
              </a:lnSpc>
              <a:spcBef>
                <a:spcPts val="0"/>
              </a:spcBef>
              <a:spcAft>
                <a:spcPts val="750"/>
              </a:spcAft>
            </a:pPr>
            <a:r>
              <a:rPr lang="en-GB" sz="6400" dirty="0">
                <a:solidFill>
                  <a:srgbClr val="000000"/>
                </a:solidFill>
                <a:effectLst/>
                <a:ea typeface="Times New Roman" panose="02020603050405020304" pitchFamily="18" charset="0"/>
                <a:cs typeface="Times New Roman" panose="02020603050405020304" pitchFamily="18" charset="0"/>
              </a:rPr>
              <a:t>a) Cream</a:t>
            </a:r>
            <a:endParaRPr lang="en-GB" sz="6400" dirty="0">
              <a:effectLst/>
              <a:ea typeface="Calibri" panose="020F0502020204030204" pitchFamily="34" charset="0"/>
              <a:cs typeface="Times New Roman" panose="02020603050405020304" pitchFamily="18" charset="0"/>
            </a:endParaRPr>
          </a:p>
          <a:p>
            <a:pPr algn="just">
              <a:lnSpc>
                <a:spcPct val="120000"/>
              </a:lnSpc>
              <a:spcBef>
                <a:spcPts val="0"/>
              </a:spcBef>
              <a:spcAft>
                <a:spcPts val="1000"/>
              </a:spcAft>
            </a:pPr>
            <a:r>
              <a:rPr lang="en-GB" sz="6400" dirty="0">
                <a:solidFill>
                  <a:srgbClr val="000000"/>
                </a:solidFill>
                <a:effectLst/>
                <a:ea typeface="Times New Roman" panose="02020603050405020304" pitchFamily="18" charset="0"/>
                <a:cs typeface="Times New Roman" panose="02020603050405020304" pitchFamily="18" charset="0"/>
              </a:rPr>
              <a:t>b) Flour</a:t>
            </a:r>
            <a:endParaRPr lang="en-GB" sz="6400" dirty="0">
              <a:effectLst/>
              <a:ea typeface="Calibri" panose="020F0502020204030204" pitchFamily="34" charset="0"/>
              <a:cs typeface="Times New Roman" panose="02020603050405020304" pitchFamily="18" charset="0"/>
            </a:endParaRPr>
          </a:p>
          <a:p>
            <a:pPr algn="just">
              <a:lnSpc>
                <a:spcPct val="120000"/>
              </a:lnSpc>
              <a:spcBef>
                <a:spcPts val="0"/>
              </a:spcBef>
              <a:spcAft>
                <a:spcPts val="1000"/>
              </a:spcAft>
            </a:pPr>
            <a:r>
              <a:rPr lang="en-GB" sz="6400" dirty="0">
                <a:solidFill>
                  <a:srgbClr val="000000"/>
                </a:solidFill>
                <a:effectLst/>
                <a:ea typeface="Times New Roman" panose="02020603050405020304" pitchFamily="18" charset="0"/>
                <a:cs typeface="Times New Roman" panose="02020603050405020304" pitchFamily="18" charset="0"/>
              </a:rPr>
              <a:t>c) Eggs</a:t>
            </a:r>
            <a:endParaRPr lang="en-GB" sz="6400" dirty="0">
              <a:effectLst/>
              <a:ea typeface="Calibri" panose="020F0502020204030204" pitchFamily="34" charset="0"/>
              <a:cs typeface="Times New Roman" panose="02020603050405020304" pitchFamily="18" charset="0"/>
            </a:endParaRPr>
          </a:p>
          <a:p>
            <a:pPr algn="just">
              <a:lnSpc>
                <a:spcPct val="120000"/>
              </a:lnSpc>
              <a:spcBef>
                <a:spcPts val="0"/>
              </a:spcBef>
              <a:spcAft>
                <a:spcPts val="1000"/>
              </a:spcAft>
            </a:pPr>
            <a:r>
              <a:rPr lang="en-GB" sz="6400" dirty="0">
                <a:solidFill>
                  <a:srgbClr val="000000"/>
                </a:solidFill>
                <a:effectLst/>
                <a:ea typeface="Times New Roman" panose="02020603050405020304" pitchFamily="18" charset="0"/>
                <a:cs typeface="Times New Roman" panose="02020603050405020304" pitchFamily="18" charset="0"/>
              </a:rPr>
              <a:t>d) Margarine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br>
              <a:rPr lang="en-GB" sz="6400" dirty="0">
                <a:solidFill>
                  <a:srgbClr val="000000"/>
                </a:solidFill>
                <a:effectLst/>
                <a:ea typeface="Times New Roman" panose="02020603050405020304" pitchFamily="18" charset="0"/>
                <a:cs typeface="Times New Roman" panose="02020603050405020304" pitchFamily="18" charset="0"/>
              </a:rPr>
            </a:br>
            <a:r>
              <a:rPr lang="en-GB" sz="6400" dirty="0">
                <a:solidFill>
                  <a:srgbClr val="000000"/>
                </a:solidFill>
                <a:effectLst/>
                <a:ea typeface="Calibri" panose="020F0502020204030204" pitchFamily="34" charset="0"/>
                <a:cs typeface="Times New Roman" panose="02020603050405020304" pitchFamily="18" charset="0"/>
              </a:rPr>
              <a:t>2. What must the cook do first?</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ea typeface="Calibri" panose="020F0502020204030204" pitchFamily="34" charset="0"/>
                <a:cs typeface="Times New Roman" panose="02020603050405020304" pitchFamily="18" charset="0"/>
              </a:rPr>
              <a:t>a) Put the margarine and sugar in a bowl</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ea typeface="Calibri" panose="020F0502020204030204" pitchFamily="34" charset="0"/>
                <a:cs typeface="Times New Roman" panose="02020603050405020304" pitchFamily="18" charset="0"/>
              </a:rPr>
              <a:t>b) Turn on the oven</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ea typeface="Calibri" panose="020F0502020204030204" pitchFamily="34" charset="0"/>
                <a:cs typeface="Times New Roman" panose="02020603050405020304" pitchFamily="18" charset="0"/>
              </a:rPr>
              <a:t>c) Sift the flour</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ea typeface="Calibri" panose="020F0502020204030204" pitchFamily="34" charset="0"/>
                <a:cs typeface="Times New Roman" panose="02020603050405020304" pitchFamily="18" charset="0"/>
              </a:rPr>
              <a:t>d) Break the eggs </a:t>
            </a:r>
            <a:endParaRPr lang="en-GB" sz="6400" dirty="0">
              <a:effectLst/>
              <a:ea typeface="Calibri" panose="020F0502020204030204" pitchFamily="34" charset="0"/>
              <a:cs typeface="Times New Roman" panose="02020603050405020304" pitchFamily="18" charset="0"/>
            </a:endParaRPr>
          </a:p>
          <a:p>
            <a:endParaRPr lang="en-US" dirty="0"/>
          </a:p>
        </p:txBody>
      </p:sp>
      <p:sp>
        <p:nvSpPr>
          <p:cNvPr id="6" name="Content Placeholder 5">
            <a:extLst>
              <a:ext uri="{FF2B5EF4-FFF2-40B4-BE49-F238E27FC236}">
                <a16:creationId xmlns:a16="http://schemas.microsoft.com/office/drawing/2014/main" id="{52449627-0A18-131D-BCCB-FB4253F88B59}"/>
              </a:ext>
            </a:extLst>
          </p:cNvPr>
          <p:cNvSpPr>
            <a:spLocks noGrp="1"/>
          </p:cNvSpPr>
          <p:nvPr>
            <p:ph sz="half" idx="2"/>
          </p:nvPr>
        </p:nvSpPr>
        <p:spPr>
          <a:xfrm>
            <a:off x="6314996" y="2084832"/>
            <a:ext cx="4754880" cy="4023360"/>
          </a:xfrm>
        </p:spPr>
        <p:txBody>
          <a:bodyPr>
            <a:normAutofit fontScale="25000" lnSpcReduction="20000"/>
          </a:bodyPr>
          <a:lstStyle/>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3. Which of the following items is needed to make this recipe?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a) A microwave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b) A sieve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c) A saucepan</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d) A knife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effectLst/>
                <a:ea typeface="Calibri" panose="020F0502020204030204" pitchFamily="34" charset="0"/>
                <a:cs typeface="Times New Roman" panose="02020603050405020304" pitchFamily="18" charset="0"/>
              </a:rPr>
              <a:t> </a:t>
            </a:r>
          </a:p>
          <a:p>
            <a:pPr>
              <a:lnSpc>
                <a:spcPct val="120000"/>
              </a:lnSpc>
              <a:spcBef>
                <a:spcPts val="0"/>
              </a:spcBef>
              <a:spcAft>
                <a:spcPts val="400"/>
              </a:spcAft>
            </a:pPr>
            <a:r>
              <a:rPr lang="en-GB" sz="6400" dirty="0">
                <a:effectLst/>
                <a:ea typeface="Calibri" panose="020F0502020204030204" pitchFamily="34" charset="0"/>
                <a:cs typeface="Times New Roman" panose="02020603050405020304" pitchFamily="18" charset="0"/>
              </a:rPr>
              <a:t> </a:t>
            </a: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4. Which of the following ingredients is added last?</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a) Salt</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b) Baking powder</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c) Chocolate chips</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d) Eggs</a:t>
            </a:r>
            <a:endParaRPr lang="en-GB" sz="6400" dirty="0">
              <a:effectLst/>
              <a:ea typeface="Calibri" panose="020F050202020403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1622626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pattFill prst="pct5">
          <a:fgClr>
            <a:schemeClr val="accent5">
              <a:lumMod val="75000"/>
            </a:schemeClr>
          </a:fgClr>
          <a:bgClr>
            <a:schemeClr val="bg1"/>
          </a:bgClr>
        </a:pattFill>
        <a:effectLst/>
      </p:bgPr>
    </p:bg>
    <p:spTree>
      <p:nvGrpSpPr>
        <p:cNvPr id="1" name="">
          <a:extLst>
            <a:ext uri="{FF2B5EF4-FFF2-40B4-BE49-F238E27FC236}">
              <a16:creationId xmlns:a16="http://schemas.microsoft.com/office/drawing/2014/main" id="{E79CE9CA-B072-3E45-9FEB-631DAE96F5B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360F0FE-3F77-B6EE-D795-AA68A38A6225}"/>
              </a:ext>
            </a:extLst>
          </p:cNvPr>
          <p:cNvSpPr>
            <a:spLocks noGrp="1"/>
          </p:cNvSpPr>
          <p:nvPr>
            <p:ph type="title"/>
          </p:nvPr>
        </p:nvSpPr>
        <p:spPr/>
        <p:txBody>
          <a:bodyPr/>
          <a:lstStyle/>
          <a:p>
            <a:r>
              <a:rPr lang="en-US" dirty="0"/>
              <a:t>Questions</a:t>
            </a:r>
          </a:p>
        </p:txBody>
      </p:sp>
      <p:sp>
        <p:nvSpPr>
          <p:cNvPr id="5" name="Content Placeholder 4">
            <a:extLst>
              <a:ext uri="{FF2B5EF4-FFF2-40B4-BE49-F238E27FC236}">
                <a16:creationId xmlns:a16="http://schemas.microsoft.com/office/drawing/2014/main" id="{7FCAA0C2-DE27-B20A-323C-3DCD48528688}"/>
              </a:ext>
            </a:extLst>
          </p:cNvPr>
          <p:cNvSpPr>
            <a:spLocks noGrp="1"/>
          </p:cNvSpPr>
          <p:nvPr>
            <p:ph sz="half" idx="1"/>
          </p:nvPr>
        </p:nvSpPr>
        <p:spPr>
          <a:xfrm>
            <a:off x="923919" y="1947797"/>
            <a:ext cx="4754880" cy="4023360"/>
          </a:xfrm>
        </p:spPr>
        <p:txBody>
          <a:bodyPr>
            <a:normAutofit fontScale="25000" lnSpcReduction="20000"/>
          </a:bodyPr>
          <a:lstStyle/>
          <a:p>
            <a:pPr algn="just">
              <a:lnSpc>
                <a:spcPct val="120000"/>
              </a:lnSpc>
              <a:spcBef>
                <a:spcPts val="0"/>
              </a:spcBef>
              <a:spcAft>
                <a:spcPts val="750"/>
              </a:spcAft>
            </a:pPr>
            <a:r>
              <a:rPr lang="en-GB" sz="6400" dirty="0">
                <a:solidFill>
                  <a:srgbClr val="000000"/>
                </a:solidFill>
                <a:effectLst/>
                <a:ea typeface="Times New Roman" panose="02020603050405020304" pitchFamily="18" charset="0"/>
                <a:cs typeface="Times New Roman" panose="02020603050405020304" pitchFamily="18" charset="0"/>
              </a:rPr>
              <a:t>1. Which of the following is </a:t>
            </a:r>
            <a:r>
              <a:rPr lang="en-GB" sz="6400" u="sng" dirty="0">
                <a:solidFill>
                  <a:srgbClr val="000000"/>
                </a:solidFill>
                <a:effectLst/>
                <a:ea typeface="Times New Roman" panose="02020603050405020304" pitchFamily="18" charset="0"/>
                <a:cs typeface="Times New Roman" panose="02020603050405020304" pitchFamily="18" charset="0"/>
              </a:rPr>
              <a:t>NOT</a:t>
            </a:r>
            <a:r>
              <a:rPr lang="en-GB" sz="6400" dirty="0">
                <a:solidFill>
                  <a:srgbClr val="000000"/>
                </a:solidFill>
                <a:effectLst/>
                <a:ea typeface="Times New Roman" panose="02020603050405020304" pitchFamily="18" charset="0"/>
                <a:cs typeface="Times New Roman" panose="02020603050405020304" pitchFamily="18" charset="0"/>
              </a:rPr>
              <a:t> an </a:t>
            </a:r>
            <a:r>
              <a:rPr lang="en-GB" sz="6400" u="sng" dirty="0">
                <a:solidFill>
                  <a:srgbClr val="000000"/>
                </a:solidFill>
                <a:effectLst/>
                <a:ea typeface="Times New Roman" panose="02020603050405020304" pitchFamily="18" charset="0"/>
                <a:cs typeface="Times New Roman" panose="02020603050405020304" pitchFamily="18" charset="0"/>
              </a:rPr>
              <a:t>ingredient</a:t>
            </a:r>
            <a:r>
              <a:rPr lang="en-GB" sz="6400" dirty="0">
                <a:solidFill>
                  <a:srgbClr val="000000"/>
                </a:solidFill>
                <a:effectLst/>
                <a:ea typeface="Times New Roman" panose="02020603050405020304" pitchFamily="18" charset="0"/>
                <a:cs typeface="Times New Roman" panose="02020603050405020304" pitchFamily="18" charset="0"/>
              </a:rPr>
              <a:t> in the recipe?</a:t>
            </a:r>
          </a:p>
          <a:p>
            <a:pPr algn="just">
              <a:lnSpc>
                <a:spcPct val="120000"/>
              </a:lnSpc>
              <a:spcBef>
                <a:spcPts val="0"/>
              </a:spcBef>
              <a:spcAft>
                <a:spcPts val="750"/>
              </a:spcAft>
            </a:pPr>
            <a:r>
              <a:rPr lang="en-GB" sz="6400" dirty="0">
                <a:solidFill>
                  <a:srgbClr val="000000"/>
                </a:solidFill>
                <a:effectLst/>
                <a:highlight>
                  <a:srgbClr val="FFFF00"/>
                </a:highlight>
                <a:ea typeface="Times New Roman" panose="02020603050405020304" pitchFamily="18" charset="0"/>
                <a:cs typeface="Times New Roman" panose="02020603050405020304" pitchFamily="18" charset="0"/>
              </a:rPr>
              <a:t>a) Cream</a:t>
            </a:r>
            <a:endParaRPr lang="en-GB" sz="6400" dirty="0">
              <a:effectLst/>
              <a:highlight>
                <a:srgbClr val="FFFF00"/>
              </a:highlight>
              <a:ea typeface="Calibri" panose="020F0502020204030204" pitchFamily="34" charset="0"/>
              <a:cs typeface="Times New Roman" panose="02020603050405020304" pitchFamily="18" charset="0"/>
            </a:endParaRPr>
          </a:p>
          <a:p>
            <a:pPr algn="just">
              <a:lnSpc>
                <a:spcPct val="120000"/>
              </a:lnSpc>
              <a:spcBef>
                <a:spcPts val="0"/>
              </a:spcBef>
              <a:spcAft>
                <a:spcPts val="1000"/>
              </a:spcAft>
            </a:pPr>
            <a:r>
              <a:rPr lang="en-GB" sz="6400" dirty="0">
                <a:solidFill>
                  <a:srgbClr val="000000"/>
                </a:solidFill>
                <a:effectLst/>
                <a:ea typeface="Times New Roman" panose="02020603050405020304" pitchFamily="18" charset="0"/>
                <a:cs typeface="Times New Roman" panose="02020603050405020304" pitchFamily="18" charset="0"/>
              </a:rPr>
              <a:t>b) Flour</a:t>
            </a:r>
            <a:endParaRPr lang="en-GB" sz="6400" dirty="0">
              <a:effectLst/>
              <a:ea typeface="Calibri" panose="020F0502020204030204" pitchFamily="34" charset="0"/>
              <a:cs typeface="Times New Roman" panose="02020603050405020304" pitchFamily="18" charset="0"/>
            </a:endParaRPr>
          </a:p>
          <a:p>
            <a:pPr algn="just">
              <a:lnSpc>
                <a:spcPct val="120000"/>
              </a:lnSpc>
              <a:spcBef>
                <a:spcPts val="0"/>
              </a:spcBef>
              <a:spcAft>
                <a:spcPts val="1000"/>
              </a:spcAft>
            </a:pPr>
            <a:r>
              <a:rPr lang="en-GB" sz="6400" dirty="0">
                <a:solidFill>
                  <a:srgbClr val="000000"/>
                </a:solidFill>
                <a:effectLst/>
                <a:ea typeface="Times New Roman" panose="02020603050405020304" pitchFamily="18" charset="0"/>
                <a:cs typeface="Times New Roman" panose="02020603050405020304" pitchFamily="18" charset="0"/>
              </a:rPr>
              <a:t>c) Eggs</a:t>
            </a:r>
            <a:endParaRPr lang="en-GB" sz="6400" dirty="0">
              <a:effectLst/>
              <a:ea typeface="Calibri" panose="020F0502020204030204" pitchFamily="34" charset="0"/>
              <a:cs typeface="Times New Roman" panose="02020603050405020304" pitchFamily="18" charset="0"/>
            </a:endParaRPr>
          </a:p>
          <a:p>
            <a:pPr algn="just">
              <a:lnSpc>
                <a:spcPct val="120000"/>
              </a:lnSpc>
              <a:spcBef>
                <a:spcPts val="0"/>
              </a:spcBef>
              <a:spcAft>
                <a:spcPts val="1000"/>
              </a:spcAft>
            </a:pPr>
            <a:r>
              <a:rPr lang="en-GB" sz="6400" dirty="0">
                <a:solidFill>
                  <a:srgbClr val="000000"/>
                </a:solidFill>
                <a:effectLst/>
                <a:ea typeface="Times New Roman" panose="02020603050405020304" pitchFamily="18" charset="0"/>
                <a:cs typeface="Times New Roman" panose="02020603050405020304" pitchFamily="18" charset="0"/>
              </a:rPr>
              <a:t>d) Margarine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br>
              <a:rPr lang="en-GB" sz="6400" dirty="0">
                <a:solidFill>
                  <a:srgbClr val="000000"/>
                </a:solidFill>
                <a:effectLst/>
                <a:ea typeface="Times New Roman" panose="02020603050405020304" pitchFamily="18" charset="0"/>
                <a:cs typeface="Times New Roman" panose="02020603050405020304" pitchFamily="18" charset="0"/>
              </a:rPr>
            </a:br>
            <a:r>
              <a:rPr lang="en-GB" sz="6400" dirty="0">
                <a:solidFill>
                  <a:srgbClr val="000000"/>
                </a:solidFill>
                <a:effectLst/>
                <a:ea typeface="Calibri" panose="020F0502020204030204" pitchFamily="34" charset="0"/>
                <a:cs typeface="Times New Roman" panose="02020603050405020304" pitchFamily="18" charset="0"/>
              </a:rPr>
              <a:t>2. What must the </a:t>
            </a:r>
            <a:r>
              <a:rPr lang="en-GB" sz="6400" u="sng" dirty="0">
                <a:solidFill>
                  <a:srgbClr val="000000"/>
                </a:solidFill>
                <a:effectLst/>
                <a:ea typeface="Calibri" panose="020F0502020204030204" pitchFamily="34" charset="0"/>
                <a:cs typeface="Times New Roman" panose="02020603050405020304" pitchFamily="18" charset="0"/>
              </a:rPr>
              <a:t>cook</a:t>
            </a:r>
            <a:r>
              <a:rPr lang="en-GB" sz="6400" dirty="0">
                <a:solidFill>
                  <a:srgbClr val="000000"/>
                </a:solidFill>
                <a:effectLst/>
                <a:ea typeface="Calibri" panose="020F0502020204030204" pitchFamily="34" charset="0"/>
                <a:cs typeface="Times New Roman" panose="02020603050405020304" pitchFamily="18" charset="0"/>
              </a:rPr>
              <a:t> do </a:t>
            </a:r>
            <a:r>
              <a:rPr lang="en-GB" sz="6400" u="sng" dirty="0">
                <a:solidFill>
                  <a:srgbClr val="000000"/>
                </a:solidFill>
                <a:effectLst/>
                <a:ea typeface="Calibri" panose="020F0502020204030204" pitchFamily="34" charset="0"/>
                <a:cs typeface="Times New Roman" panose="02020603050405020304" pitchFamily="18" charset="0"/>
              </a:rPr>
              <a:t>first</a:t>
            </a:r>
            <a:r>
              <a:rPr lang="en-GB" sz="6400" dirty="0">
                <a:solidFill>
                  <a:srgbClr val="000000"/>
                </a:solidFill>
                <a:effectLst/>
                <a:ea typeface="Calibri" panose="020F0502020204030204" pitchFamily="34" charset="0"/>
                <a:cs typeface="Times New Roman" panose="02020603050405020304" pitchFamily="18" charset="0"/>
              </a:rPr>
              <a:t>?</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ea typeface="Calibri" panose="020F0502020204030204" pitchFamily="34" charset="0"/>
                <a:cs typeface="Times New Roman" panose="02020603050405020304" pitchFamily="18" charset="0"/>
              </a:rPr>
              <a:t>a) Put the margarine and sugar in a bowl</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highlight>
                  <a:srgbClr val="FFFF00"/>
                </a:highlight>
                <a:ea typeface="Calibri" panose="020F0502020204030204" pitchFamily="34" charset="0"/>
                <a:cs typeface="Times New Roman" panose="02020603050405020304" pitchFamily="18" charset="0"/>
              </a:rPr>
              <a:t>b) Turn on the oven</a:t>
            </a:r>
            <a:endParaRPr lang="en-GB" sz="6400" dirty="0">
              <a:effectLst/>
              <a:highlight>
                <a:srgbClr val="FFFF00"/>
              </a:highligh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ea typeface="Calibri" panose="020F0502020204030204" pitchFamily="34" charset="0"/>
                <a:cs typeface="Times New Roman" panose="02020603050405020304" pitchFamily="18" charset="0"/>
              </a:rPr>
              <a:t>c) Sift the flour</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1000"/>
              </a:spcAft>
            </a:pPr>
            <a:r>
              <a:rPr lang="en-GB" sz="6400" dirty="0">
                <a:solidFill>
                  <a:srgbClr val="000000"/>
                </a:solidFill>
                <a:effectLst/>
                <a:ea typeface="Calibri" panose="020F0502020204030204" pitchFamily="34" charset="0"/>
                <a:cs typeface="Times New Roman" panose="02020603050405020304" pitchFamily="18" charset="0"/>
              </a:rPr>
              <a:t>d) Break the eggs </a:t>
            </a:r>
            <a:endParaRPr lang="en-GB" sz="6400" dirty="0">
              <a:effectLst/>
              <a:ea typeface="Calibri" panose="020F0502020204030204" pitchFamily="34" charset="0"/>
              <a:cs typeface="Times New Roman" panose="02020603050405020304" pitchFamily="18" charset="0"/>
            </a:endParaRPr>
          </a:p>
          <a:p>
            <a:endParaRPr lang="en-US" dirty="0"/>
          </a:p>
        </p:txBody>
      </p:sp>
      <p:sp>
        <p:nvSpPr>
          <p:cNvPr id="6" name="Content Placeholder 5">
            <a:extLst>
              <a:ext uri="{FF2B5EF4-FFF2-40B4-BE49-F238E27FC236}">
                <a16:creationId xmlns:a16="http://schemas.microsoft.com/office/drawing/2014/main" id="{26AADE34-6BFA-F6DC-4D18-708051D777F1}"/>
              </a:ext>
            </a:extLst>
          </p:cNvPr>
          <p:cNvSpPr>
            <a:spLocks noGrp="1"/>
          </p:cNvSpPr>
          <p:nvPr>
            <p:ph sz="half" idx="2"/>
          </p:nvPr>
        </p:nvSpPr>
        <p:spPr>
          <a:xfrm>
            <a:off x="6314996" y="2084832"/>
            <a:ext cx="4754880" cy="4023360"/>
          </a:xfrm>
        </p:spPr>
        <p:txBody>
          <a:bodyPr>
            <a:normAutofit fontScale="25000" lnSpcReduction="20000"/>
          </a:bodyPr>
          <a:lstStyle/>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3. Which of the following </a:t>
            </a:r>
            <a:r>
              <a:rPr lang="en-GB" sz="6400" u="sng" dirty="0">
                <a:solidFill>
                  <a:srgbClr val="000000"/>
                </a:solidFill>
                <a:effectLst/>
                <a:ea typeface="Calibri" panose="020F0502020204030204" pitchFamily="34" charset="0"/>
                <a:cs typeface="Times New Roman" panose="02020603050405020304" pitchFamily="18" charset="0"/>
              </a:rPr>
              <a:t>items</a:t>
            </a:r>
            <a:r>
              <a:rPr lang="en-GB" sz="6400" dirty="0">
                <a:solidFill>
                  <a:srgbClr val="000000"/>
                </a:solidFill>
                <a:effectLst/>
                <a:ea typeface="Calibri" panose="020F0502020204030204" pitchFamily="34" charset="0"/>
                <a:cs typeface="Times New Roman" panose="02020603050405020304" pitchFamily="18" charset="0"/>
              </a:rPr>
              <a:t> is </a:t>
            </a:r>
            <a:r>
              <a:rPr lang="en-GB" sz="6400" u="sng" dirty="0">
                <a:solidFill>
                  <a:srgbClr val="000000"/>
                </a:solidFill>
                <a:effectLst/>
                <a:ea typeface="Calibri" panose="020F0502020204030204" pitchFamily="34" charset="0"/>
                <a:cs typeface="Times New Roman" panose="02020603050405020304" pitchFamily="18" charset="0"/>
              </a:rPr>
              <a:t>needed</a:t>
            </a:r>
            <a:r>
              <a:rPr lang="en-GB" sz="6400" dirty="0">
                <a:solidFill>
                  <a:srgbClr val="000000"/>
                </a:solidFill>
                <a:effectLst/>
                <a:ea typeface="Calibri" panose="020F0502020204030204" pitchFamily="34" charset="0"/>
                <a:cs typeface="Times New Roman" panose="02020603050405020304" pitchFamily="18" charset="0"/>
              </a:rPr>
              <a:t> to make this recipe?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a) A microwave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highlight>
                  <a:srgbClr val="FFFF00"/>
                </a:highlight>
                <a:ea typeface="Calibri" panose="020F0502020204030204" pitchFamily="34" charset="0"/>
                <a:cs typeface="Times New Roman" panose="02020603050405020304" pitchFamily="18" charset="0"/>
              </a:rPr>
              <a:t>b) A sieve</a:t>
            </a:r>
            <a:endParaRPr lang="en-GB" sz="6400" dirty="0">
              <a:effectLst/>
              <a:highlight>
                <a:srgbClr val="FFFF00"/>
              </a:highligh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c) A saucepan</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Calibri" panose="020F0502020204030204" pitchFamily="34" charset="0"/>
                <a:cs typeface="Times New Roman" panose="02020603050405020304" pitchFamily="18" charset="0"/>
              </a:rPr>
              <a:t>d) A knife</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effectLst/>
                <a:ea typeface="Calibri" panose="020F0502020204030204" pitchFamily="34" charset="0"/>
                <a:cs typeface="Times New Roman" panose="02020603050405020304" pitchFamily="18" charset="0"/>
              </a:rPr>
              <a:t> </a:t>
            </a:r>
          </a:p>
          <a:p>
            <a:pPr>
              <a:lnSpc>
                <a:spcPct val="120000"/>
              </a:lnSpc>
              <a:spcBef>
                <a:spcPts val="0"/>
              </a:spcBef>
              <a:spcAft>
                <a:spcPts val="400"/>
              </a:spcAft>
            </a:pPr>
            <a:r>
              <a:rPr lang="en-GB" sz="6400" dirty="0">
                <a:effectLst/>
                <a:ea typeface="Calibri" panose="020F0502020204030204" pitchFamily="34" charset="0"/>
                <a:cs typeface="Times New Roman" panose="02020603050405020304" pitchFamily="18" charset="0"/>
              </a:rPr>
              <a:t> </a:t>
            </a: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4. Which of the following ingredients is </a:t>
            </a:r>
            <a:r>
              <a:rPr lang="en-GB" sz="6400" u="sng" dirty="0">
                <a:solidFill>
                  <a:srgbClr val="000000"/>
                </a:solidFill>
                <a:effectLst/>
                <a:ea typeface="Times New Roman" panose="02020603050405020304" pitchFamily="18" charset="0"/>
                <a:cs typeface="Times New Roman" panose="02020603050405020304" pitchFamily="18" charset="0"/>
              </a:rPr>
              <a:t>added</a:t>
            </a:r>
            <a:r>
              <a:rPr lang="en-GB" sz="6400" dirty="0">
                <a:solidFill>
                  <a:srgbClr val="000000"/>
                </a:solidFill>
                <a:effectLst/>
                <a:ea typeface="Times New Roman" panose="02020603050405020304" pitchFamily="18" charset="0"/>
                <a:cs typeface="Times New Roman" panose="02020603050405020304" pitchFamily="18" charset="0"/>
              </a:rPr>
              <a:t> </a:t>
            </a:r>
            <a:r>
              <a:rPr lang="en-GB" sz="6400" u="sng" dirty="0">
                <a:solidFill>
                  <a:srgbClr val="000000"/>
                </a:solidFill>
                <a:effectLst/>
                <a:ea typeface="Times New Roman" panose="02020603050405020304" pitchFamily="18" charset="0"/>
                <a:cs typeface="Times New Roman" panose="02020603050405020304" pitchFamily="18" charset="0"/>
              </a:rPr>
              <a:t>last</a:t>
            </a:r>
            <a:r>
              <a:rPr lang="en-GB" sz="6400" dirty="0">
                <a:solidFill>
                  <a:srgbClr val="000000"/>
                </a:solidFill>
                <a:effectLst/>
                <a:ea typeface="Times New Roman" panose="02020603050405020304" pitchFamily="18" charset="0"/>
                <a:cs typeface="Times New Roman" panose="02020603050405020304" pitchFamily="18" charset="0"/>
              </a:rPr>
              <a:t>?</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a) Salt</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b) Baking powder</a:t>
            </a:r>
            <a:endParaRPr lang="en-GB" sz="6400" dirty="0">
              <a:effectLs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highlight>
                  <a:srgbClr val="FFFF00"/>
                </a:highlight>
                <a:ea typeface="Times New Roman" panose="02020603050405020304" pitchFamily="18" charset="0"/>
                <a:cs typeface="Times New Roman" panose="02020603050405020304" pitchFamily="18" charset="0"/>
              </a:rPr>
              <a:t>c) Chocolate chips</a:t>
            </a:r>
            <a:endParaRPr lang="en-GB" sz="6400" dirty="0">
              <a:effectLst/>
              <a:highlight>
                <a:srgbClr val="FFFF00"/>
              </a:highlight>
              <a:ea typeface="Calibri" panose="020F0502020204030204" pitchFamily="34" charset="0"/>
              <a:cs typeface="Times New Roman" panose="02020603050405020304" pitchFamily="18" charset="0"/>
            </a:endParaRPr>
          </a:p>
          <a:p>
            <a:pPr>
              <a:lnSpc>
                <a:spcPct val="120000"/>
              </a:lnSpc>
              <a:spcBef>
                <a:spcPts val="0"/>
              </a:spcBef>
              <a:spcAft>
                <a:spcPts val="400"/>
              </a:spcAft>
            </a:pPr>
            <a:r>
              <a:rPr lang="en-GB" sz="6400" dirty="0">
                <a:solidFill>
                  <a:srgbClr val="000000"/>
                </a:solidFill>
                <a:effectLst/>
                <a:ea typeface="Times New Roman" panose="02020603050405020304" pitchFamily="18" charset="0"/>
                <a:cs typeface="Times New Roman" panose="02020603050405020304" pitchFamily="18" charset="0"/>
              </a:rPr>
              <a:t>d) Eggs</a:t>
            </a:r>
            <a:endParaRPr lang="en-GB" sz="6400" dirty="0">
              <a:effectLst/>
              <a:ea typeface="Calibri" panose="020F050202020403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1755009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pattFill prst="zigZag">
          <a:fgClr>
            <a:schemeClr val="accent5">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0F1E8-5DB3-10D0-434C-2956C25E91E5}"/>
              </a:ext>
            </a:extLst>
          </p:cNvPr>
          <p:cNvSpPr>
            <a:spLocks noGrp="1"/>
          </p:cNvSpPr>
          <p:nvPr>
            <p:ph type="title"/>
          </p:nvPr>
        </p:nvSpPr>
        <p:spPr/>
        <p:txBody>
          <a:bodyPr>
            <a:normAutofit fontScale="90000"/>
          </a:bodyPr>
          <a:lstStyle/>
          <a:p>
            <a:r>
              <a:rPr lang="en-US" dirty="0"/>
              <a:t>A key part of reading comprehension is understanding what the question is asking you to do.</a:t>
            </a:r>
          </a:p>
        </p:txBody>
      </p:sp>
      <p:sp>
        <p:nvSpPr>
          <p:cNvPr id="3" name="Content Placeholder 2">
            <a:extLst>
              <a:ext uri="{FF2B5EF4-FFF2-40B4-BE49-F238E27FC236}">
                <a16:creationId xmlns:a16="http://schemas.microsoft.com/office/drawing/2014/main" id="{2E73452A-AACE-4455-EB13-6CFE894F03C8}"/>
              </a:ext>
            </a:extLst>
          </p:cNvPr>
          <p:cNvSpPr>
            <a:spLocks noGrp="1"/>
          </p:cNvSpPr>
          <p:nvPr>
            <p:ph idx="1"/>
          </p:nvPr>
        </p:nvSpPr>
        <p:spPr>
          <a:xfrm>
            <a:off x="1024128" y="2599151"/>
            <a:ext cx="9720073" cy="4023360"/>
          </a:xfrm>
        </p:spPr>
        <p:txBody>
          <a:bodyPr/>
          <a:lstStyle/>
          <a:p>
            <a:r>
              <a:rPr lang="en-US" dirty="0"/>
              <a:t>Look for words that can help you narrow the scope of the question – here, words like ‘recipe’, ‘ingredients’ and ‘cook’ direct you to the right part of the text.</a:t>
            </a:r>
          </a:p>
          <a:p>
            <a:endParaRPr lang="en-US" dirty="0"/>
          </a:p>
          <a:p>
            <a:r>
              <a:rPr lang="en-US" dirty="0"/>
              <a:t>Highlight specific details – words like ‘NOT’, ‘first/last’, ‘needed’ </a:t>
            </a:r>
            <a:r>
              <a:rPr lang="en-US" dirty="0" err="1"/>
              <a:t>etc</a:t>
            </a:r>
            <a:r>
              <a:rPr lang="en-US" dirty="0"/>
              <a:t> tell you the specific type of information you need – exceptions, necessities, actions and order. </a:t>
            </a:r>
          </a:p>
          <a:p>
            <a:endParaRPr lang="en-US" dirty="0"/>
          </a:p>
          <a:p>
            <a:r>
              <a:rPr lang="en-US" dirty="0"/>
              <a:t>In intermediate reading comp questions, the answer is always in the text! Ask yourself: </a:t>
            </a:r>
            <a:r>
              <a:rPr lang="en-US" b="1" dirty="0"/>
              <a:t>What specific information is this question looking for in the text?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815432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pattFill prst="dashUpDiag">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3B86C-A30B-CE89-8804-57D2B580F5DD}"/>
              </a:ext>
            </a:extLst>
          </p:cNvPr>
          <p:cNvSpPr>
            <a:spLocks noGrp="1"/>
          </p:cNvSpPr>
          <p:nvPr>
            <p:ph type="title"/>
          </p:nvPr>
        </p:nvSpPr>
        <p:spPr>
          <a:xfrm>
            <a:off x="1011602" y="272065"/>
            <a:ext cx="9720072" cy="1499616"/>
          </a:xfrm>
        </p:spPr>
        <p:txBody>
          <a:bodyPr/>
          <a:lstStyle/>
          <a:p>
            <a:r>
              <a:rPr lang="en-US" dirty="0"/>
              <a:t>Read this memo:</a:t>
            </a:r>
          </a:p>
        </p:txBody>
      </p:sp>
      <p:pic>
        <p:nvPicPr>
          <p:cNvPr id="5" name="Content Placeholder 4">
            <a:extLst>
              <a:ext uri="{FF2B5EF4-FFF2-40B4-BE49-F238E27FC236}">
                <a16:creationId xmlns:a16="http://schemas.microsoft.com/office/drawing/2014/main" id="{158C93BF-D7DB-65F3-D421-8FFE6996E81F}"/>
              </a:ext>
            </a:extLst>
          </p:cNvPr>
          <p:cNvPicPr>
            <a:picLocks noGrp="1" noChangeAspect="1"/>
          </p:cNvPicPr>
          <p:nvPr>
            <p:ph idx="1"/>
          </p:nvPr>
        </p:nvPicPr>
        <p:blipFill>
          <a:blip r:embed="rId2"/>
          <a:stretch>
            <a:fillRect/>
          </a:stretch>
        </p:blipFill>
        <p:spPr>
          <a:xfrm>
            <a:off x="1685795" y="1881900"/>
            <a:ext cx="7931011" cy="4564611"/>
          </a:xfrm>
        </p:spPr>
      </p:pic>
    </p:spTree>
    <p:extLst>
      <p:ext uri="{BB962C8B-B14F-4D97-AF65-F5344CB8AC3E}">
        <p14:creationId xmlns:p14="http://schemas.microsoft.com/office/powerpoint/2010/main" val="12710456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pattFill prst="pct90">
          <a:fgClr>
            <a:schemeClr val="accent3">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74DF89-724E-9738-D911-FAC3A25749E7}"/>
              </a:ext>
            </a:extLst>
          </p:cNvPr>
          <p:cNvSpPr>
            <a:spLocks noGrp="1"/>
          </p:cNvSpPr>
          <p:nvPr>
            <p:ph type="title"/>
          </p:nvPr>
        </p:nvSpPr>
        <p:spPr>
          <a:xfrm>
            <a:off x="1024128" y="272065"/>
            <a:ext cx="9720072" cy="1499616"/>
          </a:xfrm>
        </p:spPr>
        <p:txBody>
          <a:bodyPr/>
          <a:lstStyle/>
          <a:p>
            <a:r>
              <a:rPr lang="en-US" dirty="0"/>
              <a:t>questions</a:t>
            </a:r>
          </a:p>
        </p:txBody>
      </p:sp>
      <p:sp>
        <p:nvSpPr>
          <p:cNvPr id="8" name="Content Placeholder 7">
            <a:extLst>
              <a:ext uri="{FF2B5EF4-FFF2-40B4-BE49-F238E27FC236}">
                <a16:creationId xmlns:a16="http://schemas.microsoft.com/office/drawing/2014/main" id="{D26DF136-DB95-1202-0D3C-5996552521A1}"/>
              </a:ext>
            </a:extLst>
          </p:cNvPr>
          <p:cNvSpPr>
            <a:spLocks noGrp="1"/>
          </p:cNvSpPr>
          <p:nvPr>
            <p:ph idx="1"/>
          </p:nvPr>
        </p:nvSpPr>
        <p:spPr>
          <a:xfrm>
            <a:off x="1024128" y="1771681"/>
            <a:ext cx="9720073" cy="4504860"/>
          </a:xfrm>
        </p:spPr>
        <p:txBody>
          <a:bodyPr>
            <a:normAutofit/>
          </a:bodyPr>
          <a:lstStyle/>
          <a:p>
            <a:r>
              <a:rPr lang="en-US" dirty="0"/>
              <a:t>1. What is the main purpose of this memo?</a:t>
            </a:r>
          </a:p>
          <a:p>
            <a:r>
              <a:rPr lang="en-US" dirty="0"/>
              <a:t>A) To inform all employees of a new expiration date.</a:t>
            </a:r>
            <a:br>
              <a:rPr lang="en-US" dirty="0"/>
            </a:br>
            <a:r>
              <a:rPr lang="en-US" dirty="0"/>
              <a:t>B) To put staff members on probation.</a:t>
            </a:r>
            <a:br>
              <a:rPr lang="en-US" dirty="0"/>
            </a:br>
            <a:r>
              <a:rPr lang="en-US" dirty="0"/>
              <a:t>C) To introduce the HR department.</a:t>
            </a:r>
            <a:br>
              <a:rPr lang="en-US" dirty="0"/>
            </a:br>
            <a:r>
              <a:rPr lang="en-US" dirty="0"/>
              <a:t>D) To inform supervisors of a change in policy.</a:t>
            </a:r>
          </a:p>
          <a:p>
            <a:endParaRPr lang="en-US" dirty="0"/>
          </a:p>
          <a:p>
            <a:r>
              <a:rPr lang="en-US" dirty="0"/>
              <a:t>2. When does the change come into effect?</a:t>
            </a:r>
          </a:p>
          <a:p>
            <a:r>
              <a:rPr lang="en-US" dirty="0"/>
              <a:t>A) Today.</a:t>
            </a:r>
            <a:br>
              <a:rPr lang="en-US" dirty="0"/>
            </a:br>
            <a:r>
              <a:rPr lang="en-US" dirty="0"/>
              <a:t>B) In 2 days.</a:t>
            </a:r>
            <a:br>
              <a:rPr lang="en-US" dirty="0"/>
            </a:br>
            <a:r>
              <a:rPr lang="en-US" dirty="0"/>
              <a:t>C) In 3 months.</a:t>
            </a:r>
            <a:br>
              <a:rPr lang="en-US" dirty="0"/>
            </a:br>
            <a:r>
              <a:rPr lang="en-US" dirty="0"/>
              <a:t>D) On January 1st.</a:t>
            </a:r>
          </a:p>
          <a:p>
            <a:endParaRPr lang="en-US" dirty="0"/>
          </a:p>
        </p:txBody>
      </p:sp>
    </p:spTree>
    <p:extLst>
      <p:ext uri="{BB962C8B-B14F-4D97-AF65-F5344CB8AC3E}">
        <p14:creationId xmlns:p14="http://schemas.microsoft.com/office/powerpoint/2010/main" val="4009232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pattFill prst="ltUpDiag">
          <a:fgClr>
            <a:schemeClr val="accent1">
              <a:lumMod val="60000"/>
              <a:lumOff val="40000"/>
            </a:schemeClr>
          </a:fgClr>
          <a:bgClr>
            <a:schemeClr val="bg1"/>
          </a:bgClr>
        </a:pattFill>
        <a:effectLst/>
      </p:bgPr>
    </p:bg>
    <p:spTree>
      <p:nvGrpSpPr>
        <p:cNvPr id="1" name="">
          <a:extLst>
            <a:ext uri="{FF2B5EF4-FFF2-40B4-BE49-F238E27FC236}">
              <a16:creationId xmlns:a16="http://schemas.microsoft.com/office/drawing/2014/main" id="{A305F45F-1971-972E-9399-89A6DD79683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AB18ECE-C055-779C-38A0-064A5445D5C7}"/>
              </a:ext>
            </a:extLst>
          </p:cNvPr>
          <p:cNvSpPr>
            <a:spLocks noGrp="1"/>
          </p:cNvSpPr>
          <p:nvPr>
            <p:ph type="title"/>
          </p:nvPr>
        </p:nvSpPr>
        <p:spPr>
          <a:xfrm>
            <a:off x="1024128" y="272065"/>
            <a:ext cx="9720072" cy="1499616"/>
          </a:xfrm>
        </p:spPr>
        <p:txBody>
          <a:bodyPr/>
          <a:lstStyle/>
          <a:p>
            <a:r>
              <a:rPr lang="en-US" dirty="0"/>
              <a:t>questions</a:t>
            </a:r>
          </a:p>
        </p:txBody>
      </p:sp>
      <p:sp>
        <p:nvSpPr>
          <p:cNvPr id="8" name="Content Placeholder 7">
            <a:extLst>
              <a:ext uri="{FF2B5EF4-FFF2-40B4-BE49-F238E27FC236}">
                <a16:creationId xmlns:a16="http://schemas.microsoft.com/office/drawing/2014/main" id="{B8AC52D9-D3F9-2535-E638-781D7B44CE85}"/>
              </a:ext>
            </a:extLst>
          </p:cNvPr>
          <p:cNvSpPr>
            <a:spLocks noGrp="1"/>
          </p:cNvSpPr>
          <p:nvPr>
            <p:ph idx="1"/>
          </p:nvPr>
        </p:nvSpPr>
        <p:spPr>
          <a:xfrm>
            <a:off x="1024128" y="1771681"/>
            <a:ext cx="9720073" cy="4504860"/>
          </a:xfrm>
        </p:spPr>
        <p:txBody>
          <a:bodyPr>
            <a:normAutofit/>
          </a:bodyPr>
          <a:lstStyle/>
          <a:p>
            <a:r>
              <a:rPr lang="en-US" dirty="0"/>
              <a:t>1. What is the main purpose of this memo?</a:t>
            </a:r>
          </a:p>
          <a:p>
            <a:r>
              <a:rPr lang="en-US" dirty="0"/>
              <a:t>A) To inform all employees of a new expiration date.</a:t>
            </a:r>
            <a:br>
              <a:rPr lang="en-US" dirty="0"/>
            </a:br>
            <a:r>
              <a:rPr lang="en-US" dirty="0"/>
              <a:t>B) To put staff members on probation.</a:t>
            </a:r>
            <a:br>
              <a:rPr lang="en-US" dirty="0"/>
            </a:br>
            <a:r>
              <a:rPr lang="en-US" dirty="0"/>
              <a:t>C) To introduce the HR department.</a:t>
            </a:r>
            <a:br>
              <a:rPr lang="en-US" dirty="0"/>
            </a:br>
            <a:r>
              <a:rPr lang="en-US" dirty="0">
                <a:highlight>
                  <a:srgbClr val="FFFF00"/>
                </a:highlight>
              </a:rPr>
              <a:t>D) To inform supervisors of a change in policy.</a:t>
            </a:r>
          </a:p>
          <a:p>
            <a:endParaRPr lang="en-US" dirty="0"/>
          </a:p>
          <a:p>
            <a:r>
              <a:rPr lang="en-US" dirty="0"/>
              <a:t>2. When does the change come into effect?</a:t>
            </a:r>
          </a:p>
          <a:p>
            <a:r>
              <a:rPr lang="en-US" dirty="0"/>
              <a:t>A) Today.</a:t>
            </a:r>
            <a:br>
              <a:rPr lang="en-US" dirty="0"/>
            </a:br>
            <a:r>
              <a:rPr lang="en-US" dirty="0"/>
              <a:t>B) In 2 days.</a:t>
            </a:r>
            <a:br>
              <a:rPr lang="en-US" dirty="0"/>
            </a:br>
            <a:r>
              <a:rPr lang="en-US" dirty="0"/>
              <a:t>C) In 3 months.</a:t>
            </a:r>
            <a:br>
              <a:rPr lang="en-US" dirty="0"/>
            </a:br>
            <a:r>
              <a:rPr lang="en-US" dirty="0">
                <a:highlight>
                  <a:srgbClr val="FFFF00"/>
                </a:highlight>
              </a:rPr>
              <a:t>D) On January 1st.</a:t>
            </a:r>
          </a:p>
          <a:p>
            <a:endParaRPr lang="en-US" dirty="0"/>
          </a:p>
        </p:txBody>
      </p:sp>
    </p:spTree>
    <p:extLst>
      <p:ext uri="{BB962C8B-B14F-4D97-AF65-F5344CB8AC3E}">
        <p14:creationId xmlns:p14="http://schemas.microsoft.com/office/powerpoint/2010/main" val="3092244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pattFill prst="divot">
          <a:fgClr>
            <a:schemeClr val="accent2">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56DCE-4BB9-10A5-1996-5F7ED6D78F42}"/>
              </a:ext>
            </a:extLst>
          </p:cNvPr>
          <p:cNvSpPr>
            <a:spLocks noGrp="1"/>
          </p:cNvSpPr>
          <p:nvPr>
            <p:ph type="title"/>
          </p:nvPr>
        </p:nvSpPr>
        <p:spPr/>
        <p:txBody>
          <a:bodyPr/>
          <a:lstStyle/>
          <a:p>
            <a:r>
              <a:rPr lang="en-US" dirty="0"/>
              <a:t>READ THIS LETTER:</a:t>
            </a:r>
          </a:p>
        </p:txBody>
      </p:sp>
      <p:sp>
        <p:nvSpPr>
          <p:cNvPr id="3" name="Content Placeholder 2">
            <a:extLst>
              <a:ext uri="{FF2B5EF4-FFF2-40B4-BE49-F238E27FC236}">
                <a16:creationId xmlns:a16="http://schemas.microsoft.com/office/drawing/2014/main" id="{5E48C40E-05F0-B30C-5215-CCEC269749C3}"/>
              </a:ext>
            </a:extLst>
          </p:cNvPr>
          <p:cNvSpPr>
            <a:spLocks noGrp="1"/>
          </p:cNvSpPr>
          <p:nvPr>
            <p:ph idx="1"/>
          </p:nvPr>
        </p:nvSpPr>
        <p:spPr>
          <a:xfrm>
            <a:off x="1024128" y="1866378"/>
            <a:ext cx="9720073" cy="4442982"/>
          </a:xfrm>
        </p:spPr>
        <p:txBody>
          <a:bodyPr>
            <a:normAutofit fontScale="92500" lnSpcReduction="10000"/>
          </a:bodyPr>
          <a:lstStyle/>
          <a:p>
            <a:r>
              <a:rPr lang="en-GB" sz="2800" dirty="0">
                <a:solidFill>
                  <a:srgbClr val="000000"/>
                </a:solidFill>
                <a:effectLst/>
                <a:ea typeface="Calibri" panose="020F0502020204030204" pitchFamily="34" charset="0"/>
                <a:cs typeface="Times New Roman" panose="02020603050405020304" pitchFamily="18" charset="0"/>
              </a:rPr>
              <a:t>Dear Helen,</a:t>
            </a:r>
            <a:br>
              <a:rPr lang="en-GB" sz="2800" dirty="0">
                <a:solidFill>
                  <a:srgbClr val="000000"/>
                </a:solidFill>
                <a:effectLst/>
                <a:ea typeface="Calibri" panose="020F0502020204030204" pitchFamily="34" charset="0"/>
                <a:cs typeface="Times New Roman" panose="02020603050405020304" pitchFamily="18" charset="0"/>
              </a:rPr>
            </a:br>
            <a:r>
              <a:rPr lang="en-GB" sz="2800" dirty="0">
                <a:solidFill>
                  <a:srgbClr val="000000"/>
                </a:solidFill>
                <a:effectLst/>
                <a:ea typeface="Calibri" panose="020F0502020204030204" pitchFamily="34" charset="0"/>
                <a:cs typeface="Times New Roman" panose="02020603050405020304" pitchFamily="18" charset="0"/>
              </a:rPr>
              <a:t>I would like to congratulate you on organising such an excellent and </a:t>
            </a:r>
            <a:r>
              <a:rPr lang="en-GB" sz="2800" dirty="0">
                <a:solidFill>
                  <a:srgbClr val="000000"/>
                </a:solidFill>
                <a:effectLst/>
                <a:highlight>
                  <a:srgbClr val="FFFF00"/>
                </a:highlight>
                <a:ea typeface="Calibri" panose="020F0502020204030204" pitchFamily="34" charset="0"/>
                <a:cs typeface="Times New Roman" panose="02020603050405020304" pitchFamily="18" charset="0"/>
              </a:rPr>
              <a:t>informative</a:t>
            </a:r>
            <a:r>
              <a:rPr lang="en-GB" sz="2800" dirty="0">
                <a:solidFill>
                  <a:srgbClr val="000000"/>
                </a:solidFill>
                <a:effectLst/>
                <a:ea typeface="Calibri" panose="020F0502020204030204" pitchFamily="34" charset="0"/>
                <a:cs typeface="Times New Roman" panose="02020603050405020304" pitchFamily="18" charset="0"/>
              </a:rPr>
              <a:t> workshop. I know a lot of people learnt a great deal from it.  Can you pass on my thanks to Doctor Friedman for his fascinating talk on Staff Motivation?  I realise how </a:t>
            </a:r>
            <a:r>
              <a:rPr lang="en-GB" sz="2800" dirty="0">
                <a:solidFill>
                  <a:srgbClr val="000000"/>
                </a:solidFill>
                <a:effectLst/>
                <a:highlight>
                  <a:srgbClr val="FFFF00"/>
                </a:highlight>
                <a:ea typeface="Calibri" panose="020F0502020204030204" pitchFamily="34" charset="0"/>
                <a:cs typeface="Times New Roman" panose="02020603050405020304" pitchFamily="18" charset="0"/>
              </a:rPr>
              <a:t>lucky</a:t>
            </a:r>
            <a:r>
              <a:rPr lang="en-GB" sz="2800" dirty="0">
                <a:solidFill>
                  <a:srgbClr val="000000"/>
                </a:solidFill>
                <a:effectLst/>
                <a:ea typeface="Calibri" panose="020F0502020204030204" pitchFamily="34" charset="0"/>
                <a:cs typeface="Times New Roman" panose="02020603050405020304" pitchFamily="18" charset="0"/>
              </a:rPr>
              <a:t> we were that he was able to find the time for us.  The feedback from the staff was very positive.  Let’s hope we actually see an </a:t>
            </a:r>
            <a:r>
              <a:rPr lang="en-GB" sz="2800" dirty="0">
                <a:solidFill>
                  <a:srgbClr val="000000"/>
                </a:solidFill>
                <a:effectLst/>
                <a:highlight>
                  <a:srgbClr val="FFFF00"/>
                </a:highlight>
                <a:ea typeface="Calibri" panose="020F0502020204030204" pitchFamily="34" charset="0"/>
                <a:cs typeface="Times New Roman" panose="02020603050405020304" pitchFamily="18" charset="0"/>
              </a:rPr>
              <a:t>improvement</a:t>
            </a:r>
            <a:r>
              <a:rPr lang="en-GB" sz="2800" dirty="0">
                <a:solidFill>
                  <a:srgbClr val="000000"/>
                </a:solidFill>
                <a:effectLst/>
                <a:ea typeface="Calibri" panose="020F0502020204030204" pitchFamily="34" charset="0"/>
                <a:cs typeface="Times New Roman" panose="02020603050405020304" pitchFamily="18" charset="0"/>
              </a:rPr>
              <a:t> in staff motivation as a result!</a:t>
            </a:r>
            <a:br>
              <a:rPr lang="en-GB" sz="2800" dirty="0">
                <a:solidFill>
                  <a:srgbClr val="000000"/>
                </a:solidFill>
                <a:effectLst/>
                <a:ea typeface="Calibri" panose="020F0502020204030204" pitchFamily="34" charset="0"/>
                <a:cs typeface="Times New Roman" panose="02020603050405020304" pitchFamily="18" charset="0"/>
              </a:rPr>
            </a:br>
            <a:r>
              <a:rPr lang="en-GB" sz="2800" dirty="0">
                <a:solidFill>
                  <a:srgbClr val="000000"/>
                </a:solidFill>
                <a:effectLst/>
                <a:ea typeface="Calibri" panose="020F0502020204030204" pitchFamily="34" charset="0"/>
                <a:cs typeface="Times New Roman" panose="02020603050405020304" pitchFamily="18" charset="0"/>
              </a:rPr>
              <a:t>By the way, I’m missing my list of addresses of the delegates who </a:t>
            </a:r>
            <a:r>
              <a:rPr lang="en-GB" sz="2800" dirty="0">
                <a:solidFill>
                  <a:srgbClr val="000000"/>
                </a:solidFill>
                <a:effectLst/>
                <a:highlight>
                  <a:srgbClr val="FFFF00"/>
                </a:highlight>
                <a:ea typeface="Calibri" panose="020F0502020204030204" pitchFamily="34" charset="0"/>
                <a:cs typeface="Times New Roman" panose="02020603050405020304" pitchFamily="18" charset="0"/>
              </a:rPr>
              <a:t>attended</a:t>
            </a:r>
            <a:r>
              <a:rPr lang="en-GB" sz="2800" dirty="0">
                <a:solidFill>
                  <a:srgbClr val="000000"/>
                </a:solidFill>
                <a:effectLst/>
                <a:ea typeface="Calibri" panose="020F0502020204030204" pitchFamily="34" charset="0"/>
                <a:cs typeface="Times New Roman" panose="02020603050405020304" pitchFamily="18" charset="0"/>
              </a:rPr>
              <a:t>. Did I happen to leave it in your office?  It’s just that I haven’t seen it since our meeting on Friday.</a:t>
            </a:r>
            <a:br>
              <a:rPr lang="en-GB" sz="2800" dirty="0">
                <a:solidFill>
                  <a:srgbClr val="000000"/>
                </a:solidFill>
                <a:effectLst/>
                <a:ea typeface="Calibri" panose="020F0502020204030204" pitchFamily="34" charset="0"/>
                <a:cs typeface="Times New Roman" panose="02020603050405020304" pitchFamily="18" charset="0"/>
              </a:rPr>
            </a:br>
            <a:r>
              <a:rPr lang="en-GB" sz="2800" dirty="0">
                <a:solidFill>
                  <a:srgbClr val="000000"/>
                </a:solidFill>
                <a:effectLst/>
                <a:ea typeface="Calibri" panose="020F0502020204030204" pitchFamily="34" charset="0"/>
                <a:cs typeface="Times New Roman" panose="02020603050405020304" pitchFamily="18" charset="0"/>
              </a:rPr>
              <a:t>Thanks again for a great day,</a:t>
            </a:r>
            <a:br>
              <a:rPr lang="en-GB" sz="2800" dirty="0">
                <a:solidFill>
                  <a:srgbClr val="000000"/>
                </a:solidFill>
                <a:effectLst/>
                <a:ea typeface="Calibri" panose="020F0502020204030204" pitchFamily="34" charset="0"/>
                <a:cs typeface="Times New Roman" panose="02020603050405020304" pitchFamily="18" charset="0"/>
              </a:rPr>
            </a:br>
            <a:r>
              <a:rPr lang="en-GB" sz="2800" dirty="0">
                <a:solidFill>
                  <a:srgbClr val="000000"/>
                </a:solidFill>
                <a:effectLst/>
                <a:ea typeface="Calibri" panose="020F0502020204030204" pitchFamily="34" charset="0"/>
                <a:cs typeface="Times New Roman" panose="02020603050405020304" pitchFamily="18" charset="0"/>
              </a:rPr>
              <a:t>Anne</a:t>
            </a:r>
            <a:endParaRPr lang="en-GB" sz="28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26319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pattFill prst="divot">
          <a:fgClr>
            <a:schemeClr val="accent6">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BA1B-320C-F61E-B5F5-388294BCBC55}"/>
              </a:ext>
            </a:extLst>
          </p:cNvPr>
          <p:cNvSpPr>
            <a:spLocks noGrp="1"/>
          </p:cNvSpPr>
          <p:nvPr>
            <p:ph type="title"/>
          </p:nvPr>
        </p:nvSpPr>
        <p:spPr>
          <a:xfrm>
            <a:off x="1024127" y="228976"/>
            <a:ext cx="9720072" cy="1499616"/>
          </a:xfrm>
        </p:spPr>
        <p:txBody>
          <a:bodyPr/>
          <a:lstStyle/>
          <a:p>
            <a:r>
              <a:rPr lang="en-US" dirty="0"/>
              <a:t>questions</a:t>
            </a:r>
          </a:p>
        </p:txBody>
      </p:sp>
      <p:sp>
        <p:nvSpPr>
          <p:cNvPr id="8" name="Content Placeholder 7">
            <a:extLst>
              <a:ext uri="{FF2B5EF4-FFF2-40B4-BE49-F238E27FC236}">
                <a16:creationId xmlns:a16="http://schemas.microsoft.com/office/drawing/2014/main" id="{A8D390B0-DF30-045F-6BFD-B79CDEE1E0B4}"/>
              </a:ext>
            </a:extLst>
          </p:cNvPr>
          <p:cNvSpPr>
            <a:spLocks noGrp="1"/>
          </p:cNvSpPr>
          <p:nvPr>
            <p:ph sz="half" idx="1"/>
          </p:nvPr>
        </p:nvSpPr>
        <p:spPr>
          <a:xfrm>
            <a:off x="1024127" y="1728592"/>
            <a:ext cx="4754880" cy="4580768"/>
          </a:xfrm>
        </p:spPr>
        <p:txBody>
          <a:bodyPr>
            <a:normAutofit fontScale="77500" lnSpcReduction="20000"/>
          </a:bodyPr>
          <a:lstStyle/>
          <a:p>
            <a:pPr>
              <a:lnSpc>
                <a:spcPct val="120000"/>
              </a:lnSpc>
              <a:spcBef>
                <a:spcPts val="0"/>
              </a:spcBef>
              <a:spcAft>
                <a:spcPts val="0"/>
              </a:spcAft>
            </a:pPr>
            <a:r>
              <a:rPr lang="en-GB" sz="2600" dirty="0">
                <a:effectLst/>
                <a:ea typeface="Calibri" panose="020F0502020204030204" pitchFamily="34" charset="0"/>
                <a:cs typeface="Times New Roman" panose="02020603050405020304" pitchFamily="18" charset="0"/>
              </a:rPr>
              <a:t>1. What is the main objective of the message?</a:t>
            </a:r>
          </a:p>
          <a:p>
            <a:pPr>
              <a:lnSpc>
                <a:spcPct val="120000"/>
              </a:lnSpc>
              <a:spcBef>
                <a:spcPts val="0"/>
              </a:spcBef>
              <a:spcAft>
                <a:spcPts val="0"/>
              </a:spcAft>
            </a:pPr>
            <a:r>
              <a:rPr lang="en-GB" sz="2600" dirty="0">
                <a:effectLst/>
                <a:ea typeface="Calibri" panose="020F0502020204030204" pitchFamily="34" charset="0"/>
                <a:cs typeface="Times New Roman" panose="02020603050405020304" pitchFamily="18" charset="0"/>
              </a:rPr>
              <a:t>a) To inform</a:t>
            </a:r>
          </a:p>
          <a:p>
            <a:pPr>
              <a:lnSpc>
                <a:spcPct val="120000"/>
              </a:lnSpc>
              <a:spcBef>
                <a:spcPts val="0"/>
              </a:spcBef>
              <a:spcAft>
                <a:spcPts val="0"/>
              </a:spcAft>
            </a:pPr>
            <a:r>
              <a:rPr lang="en-GB" sz="2600" dirty="0">
                <a:effectLst/>
                <a:ea typeface="Calibri" panose="020F0502020204030204" pitchFamily="34" charset="0"/>
                <a:cs typeface="Times New Roman" panose="02020603050405020304" pitchFamily="18" charset="0"/>
              </a:rPr>
              <a:t>b) To accuse</a:t>
            </a:r>
          </a:p>
          <a:p>
            <a:pPr>
              <a:lnSpc>
                <a:spcPct val="170000"/>
              </a:lnSpc>
              <a:spcBef>
                <a:spcPts val="0"/>
              </a:spcBef>
              <a:spcAft>
                <a:spcPts val="0"/>
              </a:spcAft>
            </a:pPr>
            <a:r>
              <a:rPr lang="en-GB" sz="2600" dirty="0">
                <a:effectLst/>
                <a:ea typeface="Calibri" panose="020F0502020204030204" pitchFamily="34" charset="0"/>
                <a:cs typeface="Times New Roman" panose="02020603050405020304" pitchFamily="18" charset="0"/>
              </a:rPr>
              <a:t>c) To make a request</a:t>
            </a:r>
          </a:p>
          <a:p>
            <a:pPr>
              <a:lnSpc>
                <a:spcPct val="120000"/>
              </a:lnSpc>
              <a:spcBef>
                <a:spcPts val="0"/>
              </a:spcBef>
              <a:spcAft>
                <a:spcPts val="0"/>
              </a:spcAft>
            </a:pPr>
            <a:r>
              <a:rPr lang="en-GB" sz="2600" dirty="0">
                <a:effectLst/>
                <a:ea typeface="Calibri" panose="020F0502020204030204" pitchFamily="34" charset="0"/>
                <a:cs typeface="Times New Roman" panose="02020603050405020304" pitchFamily="18" charset="0"/>
              </a:rPr>
              <a:t>d) To praise</a:t>
            </a:r>
          </a:p>
          <a:p>
            <a:pPr>
              <a:lnSpc>
                <a:spcPct val="120000"/>
              </a:lnSpc>
              <a:spcBef>
                <a:spcPts val="0"/>
              </a:spcBef>
              <a:spcAft>
                <a:spcPts val="0"/>
              </a:spcAft>
            </a:pPr>
            <a:r>
              <a:rPr lang="en-GB" sz="2600" dirty="0">
                <a:effectLst/>
                <a:ea typeface="Times New Roman" panose="02020603050405020304" pitchFamily="18" charset="0"/>
                <a:cs typeface="Times New Roman" panose="02020603050405020304" pitchFamily="18" charset="0"/>
              </a:rPr>
              <a:t> </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2. What can be implied about the workshop?</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a) All the delegates were staff from the same office.</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b) It included several talks.</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c) It lasted one day.</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d) Motivation was the only topic discussed. </a:t>
            </a:r>
            <a:endParaRPr lang="en-GB" sz="2600" dirty="0">
              <a:effectLst/>
              <a:ea typeface="Calibri" panose="020F0502020204030204" pitchFamily="34" charset="0"/>
              <a:cs typeface="Times New Roman" panose="02020603050405020304" pitchFamily="18" charset="0"/>
            </a:endParaRPr>
          </a:p>
          <a:p>
            <a:endParaRPr lang="en-US" dirty="0"/>
          </a:p>
        </p:txBody>
      </p:sp>
      <p:sp>
        <p:nvSpPr>
          <p:cNvPr id="9" name="Content Placeholder 8">
            <a:extLst>
              <a:ext uri="{FF2B5EF4-FFF2-40B4-BE49-F238E27FC236}">
                <a16:creationId xmlns:a16="http://schemas.microsoft.com/office/drawing/2014/main" id="{E20437C7-E5E4-C2C8-5AC2-077991D5116B}"/>
              </a:ext>
            </a:extLst>
          </p:cNvPr>
          <p:cNvSpPr>
            <a:spLocks noGrp="1"/>
          </p:cNvSpPr>
          <p:nvPr>
            <p:ph sz="half" idx="2"/>
          </p:nvPr>
        </p:nvSpPr>
        <p:spPr>
          <a:xfrm>
            <a:off x="6878668" y="1152395"/>
            <a:ext cx="4754880" cy="5156965"/>
          </a:xfrm>
        </p:spPr>
        <p:txBody>
          <a:bodyPr>
            <a:noAutofit/>
          </a:bodyPr>
          <a:lstStyle/>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3. What can be implied about Dr Friedman? </a:t>
            </a:r>
            <a:endParaRPr lang="en-GB" sz="1600" dirty="0">
              <a:ea typeface="Times New Roman" panose="02020603050405020304" pitchFamily="18"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a) He works in the same office as Anne.</a:t>
            </a:r>
            <a:endParaRPr lang="en-GB" sz="1600" dirty="0">
              <a:ea typeface="Times New Roman" panose="02020603050405020304" pitchFamily="18"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b) He has a very busy schedule.</a:t>
            </a:r>
            <a:endParaRPr lang="en-GB" sz="1600" dirty="0">
              <a:effectLst/>
              <a:ea typeface="Calibri" panose="020F0502020204030204" pitchFamily="34" charset="0"/>
              <a:cs typeface="Times New Roman" panose="02020603050405020304" pitchFamily="18" charset="0"/>
            </a:endParaRPr>
          </a:p>
          <a:p>
            <a:pPr>
              <a:lnSpc>
                <a:spcPct val="10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c) He is a leading expert on staff motivation. </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d) Anne knows him better than Helen does. </a:t>
            </a:r>
          </a:p>
          <a:p>
            <a:pPr>
              <a:lnSpc>
                <a:spcPct val="120000"/>
              </a:lnSpc>
              <a:spcBef>
                <a:spcPts val="600"/>
              </a:spcBef>
              <a:spcAft>
                <a:spcPts val="1000"/>
              </a:spcAft>
            </a:pP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4. What has happened to the address list?</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a) Anne has lost it.</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b) Anne has found it.</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c) Anne has sent it to Helen.</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pPr>
            <a:r>
              <a:rPr lang="en-GB" sz="1600" dirty="0">
                <a:effectLst/>
                <a:ea typeface="Times New Roman" panose="02020603050405020304" pitchFamily="18" charset="0"/>
              </a:rPr>
              <a:t>d) Anne has completed it. </a:t>
            </a:r>
            <a:endParaRPr lang="en-US" sz="1600" dirty="0"/>
          </a:p>
        </p:txBody>
      </p:sp>
    </p:spTree>
    <p:extLst>
      <p:ext uri="{BB962C8B-B14F-4D97-AF65-F5344CB8AC3E}">
        <p14:creationId xmlns:p14="http://schemas.microsoft.com/office/powerpoint/2010/main" val="539052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pattFill prst="pct40">
          <a:fgClr>
            <a:schemeClr val="accent1"/>
          </a:fgClr>
          <a:bgClr>
            <a:schemeClr val="bg1"/>
          </a:bgClr>
        </a:pattFill>
        <a:effectLst/>
      </p:bgPr>
    </p:bg>
    <p:spTree>
      <p:nvGrpSpPr>
        <p:cNvPr id="1" name="">
          <a:extLst>
            <a:ext uri="{FF2B5EF4-FFF2-40B4-BE49-F238E27FC236}">
              <a16:creationId xmlns:a16="http://schemas.microsoft.com/office/drawing/2014/main" id="{AF4B7431-8686-8718-C685-3AEE8189D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D0516-1B5F-66E6-A365-E450A0CF910D}"/>
              </a:ext>
            </a:extLst>
          </p:cNvPr>
          <p:cNvSpPr>
            <a:spLocks noGrp="1"/>
          </p:cNvSpPr>
          <p:nvPr>
            <p:ph type="title"/>
          </p:nvPr>
        </p:nvSpPr>
        <p:spPr>
          <a:xfrm>
            <a:off x="1024127" y="228976"/>
            <a:ext cx="9720072" cy="1499616"/>
          </a:xfrm>
        </p:spPr>
        <p:txBody>
          <a:bodyPr/>
          <a:lstStyle/>
          <a:p>
            <a:r>
              <a:rPr lang="en-US" dirty="0"/>
              <a:t>questions</a:t>
            </a:r>
          </a:p>
        </p:txBody>
      </p:sp>
      <p:sp>
        <p:nvSpPr>
          <p:cNvPr id="8" name="Content Placeholder 7">
            <a:extLst>
              <a:ext uri="{FF2B5EF4-FFF2-40B4-BE49-F238E27FC236}">
                <a16:creationId xmlns:a16="http://schemas.microsoft.com/office/drawing/2014/main" id="{3E9180A8-E0FF-5C74-4D64-989DF2FFF004}"/>
              </a:ext>
            </a:extLst>
          </p:cNvPr>
          <p:cNvSpPr>
            <a:spLocks noGrp="1"/>
          </p:cNvSpPr>
          <p:nvPr>
            <p:ph sz="half" idx="1"/>
          </p:nvPr>
        </p:nvSpPr>
        <p:spPr>
          <a:xfrm>
            <a:off x="1024127" y="1728592"/>
            <a:ext cx="4754880" cy="4580768"/>
          </a:xfrm>
        </p:spPr>
        <p:txBody>
          <a:bodyPr>
            <a:normAutofit fontScale="77500" lnSpcReduction="20000"/>
          </a:bodyPr>
          <a:lstStyle/>
          <a:p>
            <a:pPr>
              <a:lnSpc>
                <a:spcPct val="120000"/>
              </a:lnSpc>
              <a:spcBef>
                <a:spcPts val="0"/>
              </a:spcBef>
              <a:spcAft>
                <a:spcPts val="0"/>
              </a:spcAft>
            </a:pPr>
            <a:r>
              <a:rPr lang="en-GB" sz="2600" dirty="0">
                <a:effectLst/>
                <a:ea typeface="Calibri" panose="020F0502020204030204" pitchFamily="34" charset="0"/>
                <a:cs typeface="Times New Roman" panose="02020603050405020304" pitchFamily="18" charset="0"/>
              </a:rPr>
              <a:t>1. What is the main objective of the message?</a:t>
            </a:r>
          </a:p>
          <a:p>
            <a:pPr>
              <a:lnSpc>
                <a:spcPct val="120000"/>
              </a:lnSpc>
              <a:spcBef>
                <a:spcPts val="0"/>
              </a:spcBef>
              <a:spcAft>
                <a:spcPts val="0"/>
              </a:spcAft>
            </a:pPr>
            <a:r>
              <a:rPr lang="en-GB" sz="2600" dirty="0">
                <a:effectLst/>
                <a:ea typeface="Calibri" panose="020F0502020204030204" pitchFamily="34" charset="0"/>
                <a:cs typeface="Times New Roman" panose="02020603050405020304" pitchFamily="18" charset="0"/>
              </a:rPr>
              <a:t>a) To inform</a:t>
            </a:r>
          </a:p>
          <a:p>
            <a:pPr>
              <a:lnSpc>
                <a:spcPct val="120000"/>
              </a:lnSpc>
              <a:spcBef>
                <a:spcPts val="0"/>
              </a:spcBef>
              <a:spcAft>
                <a:spcPts val="0"/>
              </a:spcAft>
            </a:pPr>
            <a:r>
              <a:rPr lang="en-GB" sz="2600" dirty="0">
                <a:effectLst/>
                <a:ea typeface="Calibri" panose="020F0502020204030204" pitchFamily="34" charset="0"/>
                <a:cs typeface="Times New Roman" panose="02020603050405020304" pitchFamily="18" charset="0"/>
              </a:rPr>
              <a:t>b) To accuse</a:t>
            </a:r>
          </a:p>
          <a:p>
            <a:pPr>
              <a:lnSpc>
                <a:spcPct val="170000"/>
              </a:lnSpc>
              <a:spcBef>
                <a:spcPts val="0"/>
              </a:spcBef>
              <a:spcAft>
                <a:spcPts val="0"/>
              </a:spcAft>
            </a:pPr>
            <a:r>
              <a:rPr lang="en-GB" sz="2600" dirty="0">
                <a:effectLst/>
                <a:ea typeface="Calibri" panose="020F0502020204030204" pitchFamily="34" charset="0"/>
                <a:cs typeface="Times New Roman" panose="02020603050405020304" pitchFamily="18" charset="0"/>
              </a:rPr>
              <a:t>c) To make a request</a:t>
            </a:r>
          </a:p>
          <a:p>
            <a:pPr>
              <a:lnSpc>
                <a:spcPct val="120000"/>
              </a:lnSpc>
              <a:spcBef>
                <a:spcPts val="0"/>
              </a:spcBef>
              <a:spcAft>
                <a:spcPts val="0"/>
              </a:spcAft>
            </a:pPr>
            <a:r>
              <a:rPr lang="en-GB" sz="2600" dirty="0">
                <a:effectLst/>
                <a:highlight>
                  <a:srgbClr val="FFFF00"/>
                </a:highlight>
                <a:ea typeface="Calibri" panose="020F0502020204030204" pitchFamily="34" charset="0"/>
                <a:cs typeface="Times New Roman" panose="02020603050405020304" pitchFamily="18" charset="0"/>
              </a:rPr>
              <a:t>d) To praise</a:t>
            </a:r>
          </a:p>
          <a:p>
            <a:pPr>
              <a:lnSpc>
                <a:spcPct val="120000"/>
              </a:lnSpc>
              <a:spcBef>
                <a:spcPts val="0"/>
              </a:spcBef>
              <a:spcAft>
                <a:spcPts val="0"/>
              </a:spcAft>
            </a:pPr>
            <a:r>
              <a:rPr lang="en-GB" sz="2600" dirty="0">
                <a:effectLst/>
                <a:ea typeface="Times New Roman" panose="02020603050405020304" pitchFamily="18" charset="0"/>
                <a:cs typeface="Times New Roman" panose="02020603050405020304" pitchFamily="18" charset="0"/>
              </a:rPr>
              <a:t> </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2. What can be implied about the workshop?</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a) All the delegates were staff from the same office.</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b) It included several talks.</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ea typeface="Times New Roman" panose="02020603050405020304" pitchFamily="18" charset="0"/>
                <a:cs typeface="Times New Roman" panose="02020603050405020304" pitchFamily="18" charset="0"/>
              </a:rPr>
              <a:t>c) It lasted one day.</a:t>
            </a:r>
            <a:endParaRPr lang="en-GB" sz="2600" dirty="0">
              <a:effectLst/>
              <a:ea typeface="Calibri" panose="020F0502020204030204" pitchFamily="34" charset="0"/>
              <a:cs typeface="Times New Roman" panose="02020603050405020304" pitchFamily="18" charset="0"/>
            </a:endParaRPr>
          </a:p>
          <a:p>
            <a:pPr>
              <a:lnSpc>
                <a:spcPct val="120000"/>
              </a:lnSpc>
              <a:spcBef>
                <a:spcPts val="0"/>
              </a:spcBef>
              <a:spcAft>
                <a:spcPts val="0"/>
              </a:spcAft>
            </a:pPr>
            <a:r>
              <a:rPr lang="en-GB" sz="2600" dirty="0">
                <a:solidFill>
                  <a:srgbClr val="000000"/>
                </a:solidFill>
                <a:effectLst/>
                <a:highlight>
                  <a:srgbClr val="FFFF00"/>
                </a:highlight>
                <a:ea typeface="Times New Roman" panose="02020603050405020304" pitchFamily="18" charset="0"/>
                <a:cs typeface="Times New Roman" panose="02020603050405020304" pitchFamily="18" charset="0"/>
              </a:rPr>
              <a:t>d) Motivation was the only topic discussed. </a:t>
            </a:r>
            <a:endParaRPr lang="en-GB" sz="2600" dirty="0">
              <a:effectLst/>
              <a:highlight>
                <a:srgbClr val="FFFF00"/>
              </a:highlight>
              <a:ea typeface="Calibri" panose="020F0502020204030204" pitchFamily="34" charset="0"/>
              <a:cs typeface="Times New Roman" panose="02020603050405020304" pitchFamily="18" charset="0"/>
            </a:endParaRPr>
          </a:p>
          <a:p>
            <a:endParaRPr lang="en-US" dirty="0"/>
          </a:p>
        </p:txBody>
      </p:sp>
      <p:sp>
        <p:nvSpPr>
          <p:cNvPr id="9" name="Content Placeholder 8">
            <a:extLst>
              <a:ext uri="{FF2B5EF4-FFF2-40B4-BE49-F238E27FC236}">
                <a16:creationId xmlns:a16="http://schemas.microsoft.com/office/drawing/2014/main" id="{E4FACFAE-86B5-E771-0569-080697A1B5AE}"/>
              </a:ext>
            </a:extLst>
          </p:cNvPr>
          <p:cNvSpPr>
            <a:spLocks noGrp="1"/>
          </p:cNvSpPr>
          <p:nvPr>
            <p:ph sz="half" idx="2"/>
          </p:nvPr>
        </p:nvSpPr>
        <p:spPr>
          <a:xfrm>
            <a:off x="6878668" y="1152395"/>
            <a:ext cx="4754880" cy="5156965"/>
          </a:xfrm>
        </p:spPr>
        <p:txBody>
          <a:bodyPr>
            <a:noAutofit/>
          </a:bodyPr>
          <a:lstStyle/>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3. What can be implied about Dr Friedman? </a:t>
            </a:r>
            <a:endParaRPr lang="en-GB" sz="1600" dirty="0">
              <a:ea typeface="Times New Roman" panose="02020603050405020304" pitchFamily="18"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a) He works in the same office as Anne.</a:t>
            </a:r>
            <a:endParaRPr lang="en-GB" sz="1600" dirty="0">
              <a:ea typeface="Times New Roman" panose="02020603050405020304" pitchFamily="18"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b) He has a very busy schedule.</a:t>
            </a:r>
            <a:endParaRPr lang="en-GB" sz="1600" dirty="0">
              <a:effectLst/>
              <a:ea typeface="Calibri" panose="020F0502020204030204" pitchFamily="34" charset="0"/>
              <a:cs typeface="Times New Roman" panose="02020603050405020304" pitchFamily="18" charset="0"/>
            </a:endParaRPr>
          </a:p>
          <a:p>
            <a:pPr>
              <a:lnSpc>
                <a:spcPct val="100000"/>
              </a:lnSpc>
              <a:spcBef>
                <a:spcPts val="600"/>
              </a:spcBef>
              <a:spcAft>
                <a:spcPts val="1000"/>
              </a:spcAft>
            </a:pPr>
            <a:r>
              <a:rPr lang="en-GB" sz="1600" dirty="0">
                <a:solidFill>
                  <a:srgbClr val="000000"/>
                </a:solidFill>
                <a:effectLst/>
                <a:highlight>
                  <a:srgbClr val="FFFF00"/>
                </a:highlight>
                <a:ea typeface="Times New Roman" panose="02020603050405020304" pitchFamily="18" charset="0"/>
                <a:cs typeface="Times New Roman" panose="02020603050405020304" pitchFamily="18" charset="0"/>
              </a:rPr>
              <a:t>c) He is a leading expert on staff motivation. </a:t>
            </a:r>
            <a:endParaRPr lang="en-GB" sz="1600" dirty="0">
              <a:effectLst/>
              <a:highlight>
                <a:srgbClr val="FFFF00"/>
              </a:highligh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d) Anne knows him better than Helen does. </a:t>
            </a:r>
          </a:p>
          <a:p>
            <a:pPr>
              <a:lnSpc>
                <a:spcPct val="120000"/>
              </a:lnSpc>
              <a:spcBef>
                <a:spcPts val="600"/>
              </a:spcBef>
              <a:spcAft>
                <a:spcPts val="1000"/>
              </a:spcAft>
            </a:pP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4. What has happened to the address list?</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highlight>
                  <a:srgbClr val="FFFF00"/>
                </a:highlight>
                <a:ea typeface="Times New Roman" panose="02020603050405020304" pitchFamily="18" charset="0"/>
                <a:cs typeface="Times New Roman" panose="02020603050405020304" pitchFamily="18" charset="0"/>
              </a:rPr>
              <a:t>a) Anne has lost it.</a:t>
            </a:r>
            <a:endParaRPr lang="en-GB" sz="1600" dirty="0">
              <a:effectLst/>
              <a:highlight>
                <a:srgbClr val="FFFF00"/>
              </a:highligh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b) Anne has found it.</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spcAft>
                <a:spcPts val="1000"/>
              </a:spcAft>
            </a:pPr>
            <a:r>
              <a:rPr lang="en-GB" sz="1600" dirty="0">
                <a:solidFill>
                  <a:srgbClr val="000000"/>
                </a:solidFill>
                <a:effectLst/>
                <a:ea typeface="Times New Roman" panose="02020603050405020304" pitchFamily="18" charset="0"/>
                <a:cs typeface="Times New Roman" panose="02020603050405020304" pitchFamily="18" charset="0"/>
              </a:rPr>
              <a:t>c) Anne has sent it to Helen.</a:t>
            </a:r>
            <a:endParaRPr lang="en-GB" sz="1600" dirty="0">
              <a:effectLst/>
              <a:ea typeface="Calibri" panose="020F0502020204030204" pitchFamily="34" charset="0"/>
              <a:cs typeface="Times New Roman" panose="02020603050405020304" pitchFamily="18" charset="0"/>
            </a:endParaRPr>
          </a:p>
          <a:p>
            <a:pPr>
              <a:lnSpc>
                <a:spcPct val="120000"/>
              </a:lnSpc>
              <a:spcBef>
                <a:spcPts val="600"/>
              </a:spcBef>
            </a:pPr>
            <a:r>
              <a:rPr lang="en-GB" sz="1600" dirty="0">
                <a:effectLst/>
                <a:ea typeface="Times New Roman" panose="02020603050405020304" pitchFamily="18" charset="0"/>
              </a:rPr>
              <a:t>d) Anne has completed it. </a:t>
            </a:r>
            <a:endParaRPr lang="en-US" sz="1600" dirty="0"/>
          </a:p>
        </p:txBody>
      </p:sp>
    </p:spTree>
    <p:extLst>
      <p:ext uri="{BB962C8B-B14F-4D97-AF65-F5344CB8AC3E}">
        <p14:creationId xmlns:p14="http://schemas.microsoft.com/office/powerpoint/2010/main" val="3914518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dashUpDiag">
          <a:fgClr>
            <a:schemeClr val="accent3">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48278-C257-14EF-B8D5-F9E09BD87806}"/>
              </a:ext>
            </a:extLst>
          </p:cNvPr>
          <p:cNvSpPr>
            <a:spLocks noGrp="1"/>
          </p:cNvSpPr>
          <p:nvPr>
            <p:ph type="title"/>
          </p:nvPr>
        </p:nvSpPr>
        <p:spPr/>
        <p:txBody>
          <a:bodyPr/>
          <a:lstStyle/>
          <a:p>
            <a:r>
              <a:rPr lang="en-US" dirty="0"/>
              <a:t>attendance</a:t>
            </a:r>
          </a:p>
        </p:txBody>
      </p:sp>
      <p:sp>
        <p:nvSpPr>
          <p:cNvPr id="3" name="Content Placeholder 2">
            <a:extLst>
              <a:ext uri="{FF2B5EF4-FFF2-40B4-BE49-F238E27FC236}">
                <a16:creationId xmlns:a16="http://schemas.microsoft.com/office/drawing/2014/main" id="{07E5EA39-B273-49E3-C0B3-9539C4A37931}"/>
              </a:ext>
            </a:extLst>
          </p:cNvPr>
          <p:cNvSpPr>
            <a:spLocks noGrp="1"/>
          </p:cNvSpPr>
          <p:nvPr>
            <p:ph idx="1"/>
          </p:nvPr>
        </p:nvSpPr>
        <p:spPr>
          <a:xfrm>
            <a:off x="1024126" y="3604107"/>
            <a:ext cx="9720073" cy="2869484"/>
          </a:xfrm>
        </p:spPr>
        <p:txBody>
          <a:bodyPr/>
          <a:lstStyle/>
          <a:p>
            <a:r>
              <a:rPr lang="en-US" dirty="0"/>
              <a:t>In DULASP, attendance is mandatory. </a:t>
            </a:r>
          </a:p>
          <a:p>
            <a:r>
              <a:rPr lang="en-US" b="1" dirty="0"/>
              <a:t>If you cannot attend a class, you MUST send a justification to your teacher (me) and to </a:t>
            </a:r>
            <a:r>
              <a:rPr lang="en-US" b="1" dirty="0">
                <a:hlinkClick r:id="rId3"/>
              </a:rPr>
              <a:t>all-ncy-dulasp-contact@univ-lorraine.fr</a:t>
            </a:r>
            <a:r>
              <a:rPr lang="en-US" b="1" dirty="0"/>
              <a:t> within 8 days of your absence.</a:t>
            </a:r>
          </a:p>
          <a:p>
            <a:endParaRPr lang="en-US" dirty="0"/>
          </a:p>
          <a:p>
            <a:endParaRPr lang="en-US" dirty="0"/>
          </a:p>
          <a:p>
            <a:endParaRPr lang="en-US" dirty="0"/>
          </a:p>
          <a:p>
            <a:endParaRPr lang="en-US" dirty="0"/>
          </a:p>
          <a:p>
            <a:endParaRPr lang="en-US" dirty="0"/>
          </a:p>
          <a:p>
            <a:endParaRPr lang="en-US" dirty="0"/>
          </a:p>
          <a:p>
            <a:endParaRPr lang="en-US" dirty="0"/>
          </a:p>
          <a:p>
            <a:pPr>
              <a:buFont typeface="Wingdings" pitchFamily="2" charset="2"/>
              <a:buChar char="v"/>
            </a:pPr>
            <a:endParaRPr lang="en-US" dirty="0"/>
          </a:p>
        </p:txBody>
      </p:sp>
      <p:pic>
        <p:nvPicPr>
          <p:cNvPr id="5" name="Picture 4">
            <a:extLst>
              <a:ext uri="{FF2B5EF4-FFF2-40B4-BE49-F238E27FC236}">
                <a16:creationId xmlns:a16="http://schemas.microsoft.com/office/drawing/2014/main" id="{73B29B0D-9A35-C849-26BF-B60B3F69116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704114" y="125113"/>
            <a:ext cx="2351314" cy="2351314"/>
          </a:xfrm>
          <a:prstGeom prst="rect">
            <a:avLst/>
          </a:prstGeom>
        </p:spPr>
      </p:pic>
      <p:pic>
        <p:nvPicPr>
          <p:cNvPr id="7" name="Picture 6">
            <a:extLst>
              <a:ext uri="{FF2B5EF4-FFF2-40B4-BE49-F238E27FC236}">
                <a16:creationId xmlns:a16="http://schemas.microsoft.com/office/drawing/2014/main" id="{39A9A77E-A4A7-34F4-4941-17C1D88702BF}"/>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284750" y="159367"/>
            <a:ext cx="1241342" cy="1230998"/>
          </a:xfrm>
          <a:prstGeom prst="rect">
            <a:avLst/>
          </a:prstGeom>
        </p:spPr>
      </p:pic>
      <p:pic>
        <p:nvPicPr>
          <p:cNvPr id="11" name="Picture 10">
            <a:extLst>
              <a:ext uri="{FF2B5EF4-FFF2-40B4-BE49-F238E27FC236}">
                <a16:creationId xmlns:a16="http://schemas.microsoft.com/office/drawing/2014/main" id="{D74FCD8A-4B89-1B41-8599-F9A9DE3ED1E2}"/>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9755414" y="747979"/>
            <a:ext cx="1977571" cy="1977571"/>
          </a:xfrm>
          <a:prstGeom prst="rect">
            <a:avLst/>
          </a:prstGeom>
        </p:spPr>
      </p:pic>
    </p:spTree>
    <p:extLst>
      <p:ext uri="{BB962C8B-B14F-4D97-AF65-F5344CB8AC3E}">
        <p14:creationId xmlns:p14="http://schemas.microsoft.com/office/powerpoint/2010/main" val="1534594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2616302F-1A36-A0F3-0859-6ED451FF2CC9}"/>
              </a:ext>
            </a:extLst>
          </p:cNvPr>
          <p:cNvGraphicFramePr>
            <a:graphicFrameLocks noGrp="1"/>
          </p:cNvGraphicFramePr>
          <p:nvPr>
            <p:ph idx="1"/>
            <p:extLst>
              <p:ext uri="{D42A27DB-BD31-4B8C-83A1-F6EECF244321}">
                <p14:modId xmlns:p14="http://schemas.microsoft.com/office/powerpoint/2010/main" val="606855581"/>
              </p:ext>
            </p:extLst>
          </p:nvPr>
        </p:nvGraphicFramePr>
        <p:xfrm>
          <a:off x="415446" y="505738"/>
          <a:ext cx="11361107" cy="5846523"/>
        </p:xfrm>
        <a:graphic>
          <a:graphicData uri="http://schemas.openxmlformats.org/drawingml/2006/table">
            <a:tbl>
              <a:tblPr firstRow="1" firstCol="1" bandRow="1">
                <a:tableStyleId>{5C22544A-7EE6-4342-B048-85BDC9FD1C3A}</a:tableStyleId>
              </a:tblPr>
              <a:tblGrid>
                <a:gridCol w="11361107">
                  <a:extLst>
                    <a:ext uri="{9D8B030D-6E8A-4147-A177-3AD203B41FA5}">
                      <a16:colId xmlns:a16="http://schemas.microsoft.com/office/drawing/2014/main" val="3936313160"/>
                    </a:ext>
                  </a:extLst>
                </a:gridCol>
              </a:tblGrid>
              <a:tr h="5846523">
                <a:tc>
                  <a:txBody>
                    <a:bodyPr/>
                    <a:lstStyle/>
                    <a:p>
                      <a:pPr algn="just">
                        <a:lnSpc>
                          <a:spcPct val="115000"/>
                        </a:lnSpc>
                        <a:spcAft>
                          <a:spcPts val="1000"/>
                        </a:spcAft>
                      </a:pPr>
                      <a:r>
                        <a:rPr lang="en-GB" sz="1800" b="0" dirty="0">
                          <a:effectLst/>
                        </a:rPr>
                        <a:t> I am interested in this job because I am currently looking for an opportunity to use the skills I learnt in my college. I have recently completed a 16-week part-time accounting course (AAT Level 2 Certificate).  The course covered book-keeping, recording income and receipts and basic costing. We used a wide range of computer packages, and I picked up the accounting skills easily. I was able to work alone with very little extra help. I passed the course with merit. I believe my success was due to my thorough work, my numeracy skills and my attention to detail. During the course, I had experience of working to deadlines and working under pressure.  Although this was sometimes stressful, I always completed my work on time.</a:t>
                      </a:r>
                      <a:endParaRPr lang="en-GB" sz="1600" b="0" dirty="0">
                        <a:effectLst/>
                      </a:endParaRPr>
                    </a:p>
                    <a:p>
                      <a:pPr algn="just">
                        <a:lnSpc>
                          <a:spcPct val="115000"/>
                        </a:lnSpc>
                        <a:spcAft>
                          <a:spcPts val="1000"/>
                        </a:spcAft>
                      </a:pPr>
                      <a:r>
                        <a:rPr lang="en-GB" sz="1800" b="0" dirty="0">
                          <a:effectLst/>
                        </a:rPr>
                        <a:t>Unfortunately, the course did not include a work placement, so I have not practised my skills in a business setting, and I am now looking for an opportunity to do so.  I am particularly looking for a job in a small company such as yours, as I believe I will be able to interact with a wider range of people, and as a result, learn more skills.  I would like to progress within a company and gain more responsibilities over the years.</a:t>
                      </a:r>
                      <a:endParaRPr lang="en-GB" sz="1600" b="0" dirty="0">
                        <a:effectLst/>
                      </a:endParaRPr>
                    </a:p>
                    <a:p>
                      <a:pPr algn="just">
                        <a:lnSpc>
                          <a:spcPct val="115000"/>
                        </a:lnSpc>
                        <a:spcAft>
                          <a:spcPts val="1000"/>
                        </a:spcAft>
                      </a:pPr>
                      <a:r>
                        <a:rPr lang="en-GB" sz="1800" b="0" dirty="0">
                          <a:effectLst/>
                        </a:rPr>
                        <a:t>Although I do not have work experience in finance, I have experience in working in an office environment.  Before starting the accounting course, I worked for 6 months in a recruitment office as a receptionist. My duties involved meeting and greeting clients and visitors, taking phone calls, audio and copy typing and checking stock. I also had to keep the petty cash and mail records.  Through this work, I developed my verbal and written communication skills. I had to speak confidently to strangers and deliver clear messages.  I enjoyed working in a team environment.  I believe the office appreciated my friendly manner and efficient work.</a:t>
                      </a:r>
                      <a:endParaRPr lang="en-GB"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extLst>
                  <a:ext uri="{0D108BD9-81ED-4DB2-BD59-A6C34878D82A}">
                    <a16:rowId xmlns:a16="http://schemas.microsoft.com/office/drawing/2014/main" val="3124942563"/>
                  </a:ext>
                </a:extLst>
              </a:tr>
            </a:tbl>
          </a:graphicData>
        </a:graphic>
      </p:graphicFrame>
    </p:spTree>
    <p:extLst>
      <p:ext uri="{BB962C8B-B14F-4D97-AF65-F5344CB8AC3E}">
        <p14:creationId xmlns:p14="http://schemas.microsoft.com/office/powerpoint/2010/main" val="2794415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pattFill prst="narHorz">
          <a:fgClr>
            <a:schemeClr val="accent4">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4D188-F85A-F381-EAF3-D4F1E2D6535A}"/>
              </a:ext>
            </a:extLst>
          </p:cNvPr>
          <p:cNvSpPr>
            <a:spLocks noGrp="1"/>
          </p:cNvSpPr>
          <p:nvPr>
            <p:ph type="title"/>
          </p:nvPr>
        </p:nvSpPr>
        <p:spPr/>
        <p:txBody>
          <a:bodyPr/>
          <a:lstStyle/>
          <a:p>
            <a:r>
              <a:rPr lang="en-US" dirty="0"/>
              <a:t>How to answer True or false questions </a:t>
            </a:r>
          </a:p>
        </p:txBody>
      </p:sp>
      <p:sp>
        <p:nvSpPr>
          <p:cNvPr id="3" name="Content Placeholder 2">
            <a:extLst>
              <a:ext uri="{FF2B5EF4-FFF2-40B4-BE49-F238E27FC236}">
                <a16:creationId xmlns:a16="http://schemas.microsoft.com/office/drawing/2014/main" id="{59BDD6AF-683A-6E21-675B-EA9513923453}"/>
              </a:ext>
            </a:extLst>
          </p:cNvPr>
          <p:cNvSpPr>
            <a:spLocks noGrp="1"/>
          </p:cNvSpPr>
          <p:nvPr>
            <p:ph idx="1"/>
          </p:nvPr>
        </p:nvSpPr>
        <p:spPr>
          <a:xfrm>
            <a:off x="1024128" y="2461364"/>
            <a:ext cx="9720073" cy="4023360"/>
          </a:xfrm>
        </p:spPr>
        <p:txBody>
          <a:bodyPr/>
          <a:lstStyle/>
          <a:p>
            <a:r>
              <a:rPr lang="en-US" sz="2800" dirty="0"/>
              <a:t>Read the statement carefully.</a:t>
            </a:r>
          </a:p>
          <a:p>
            <a:r>
              <a:rPr lang="en-US" sz="2800" dirty="0"/>
              <a:t>Find evidence in the text – use keywords to guide you.</a:t>
            </a:r>
          </a:p>
          <a:p>
            <a:r>
              <a:rPr lang="en-US" sz="2800" dirty="0"/>
              <a:t>Compare the statement to the text.</a:t>
            </a:r>
          </a:p>
          <a:p>
            <a:r>
              <a:rPr lang="en-US" sz="2800" dirty="0"/>
              <a:t>Watch for traps.</a:t>
            </a:r>
          </a:p>
          <a:p>
            <a:r>
              <a:rPr lang="en-US" sz="2800" dirty="0"/>
              <a:t>Handle statements with implications.</a:t>
            </a:r>
          </a:p>
          <a:p>
            <a:r>
              <a:rPr lang="en-US" sz="2800" dirty="0"/>
              <a:t>Be objective.</a:t>
            </a:r>
          </a:p>
          <a:p>
            <a:endParaRPr lang="en-US" dirty="0"/>
          </a:p>
          <a:p>
            <a:endParaRPr lang="en-US" dirty="0"/>
          </a:p>
        </p:txBody>
      </p:sp>
    </p:spTree>
    <p:extLst>
      <p:ext uri="{BB962C8B-B14F-4D97-AF65-F5344CB8AC3E}">
        <p14:creationId xmlns:p14="http://schemas.microsoft.com/office/powerpoint/2010/main" val="786094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pattFill prst="openDmnd">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AE8ADE8-5E23-B1D9-AFBE-C73C1D30673D}"/>
              </a:ext>
            </a:extLst>
          </p:cNvPr>
          <p:cNvSpPr>
            <a:spLocks noGrp="1"/>
          </p:cNvSpPr>
          <p:nvPr>
            <p:ph type="title"/>
          </p:nvPr>
        </p:nvSpPr>
        <p:spPr/>
        <p:txBody>
          <a:bodyPr>
            <a:normAutofit fontScale="90000"/>
          </a:bodyPr>
          <a:lstStyle/>
          <a:p>
            <a:r>
              <a:rPr lang="en-US" sz="5400" dirty="0"/>
              <a:t>Are the following statements true or false? Write 'not in text' if the information is not there.</a:t>
            </a:r>
            <a:br>
              <a:rPr lang="en-US" sz="5400" dirty="0"/>
            </a:br>
            <a:endParaRPr lang="en-US" dirty="0"/>
          </a:p>
        </p:txBody>
      </p:sp>
      <p:sp>
        <p:nvSpPr>
          <p:cNvPr id="3" name="Content Placeholder 2">
            <a:extLst>
              <a:ext uri="{FF2B5EF4-FFF2-40B4-BE49-F238E27FC236}">
                <a16:creationId xmlns:a16="http://schemas.microsoft.com/office/drawing/2014/main" id="{C57FE64F-3700-CE97-ECAD-E343BD599293}"/>
              </a:ext>
            </a:extLst>
          </p:cNvPr>
          <p:cNvSpPr>
            <a:spLocks noGrp="1"/>
          </p:cNvSpPr>
          <p:nvPr>
            <p:ph sz="half" idx="1"/>
          </p:nvPr>
        </p:nvSpPr>
        <p:spPr>
          <a:xfrm>
            <a:off x="1024126" y="2574099"/>
            <a:ext cx="4754880" cy="4023360"/>
          </a:xfrm>
        </p:spPr>
        <p:txBody>
          <a:bodyPr>
            <a:normAutofit fontScale="55000" lnSpcReduction="20000"/>
          </a:bodyPr>
          <a:lstStyle/>
          <a:p>
            <a:r>
              <a:rPr lang="en-US" sz="4000" dirty="0"/>
              <a:t>1. The candidate has a qualification in accounting.  </a:t>
            </a:r>
          </a:p>
          <a:p>
            <a:r>
              <a:rPr lang="en-US" sz="4000" dirty="0"/>
              <a:t>2. The candidate has a university degree in accounting.  </a:t>
            </a:r>
          </a:p>
          <a:p>
            <a:r>
              <a:rPr lang="en-US" sz="4000" dirty="0"/>
              <a:t>3. The candidate has worked as an accountant before.  </a:t>
            </a:r>
          </a:p>
          <a:p>
            <a:r>
              <a:rPr lang="en-US" sz="4000" dirty="0"/>
              <a:t>4. The candidate worked with an accounting firm as a receptionist.  </a:t>
            </a:r>
          </a:p>
          <a:p>
            <a:r>
              <a:rPr lang="en-US" sz="4000" dirty="0"/>
              <a:t>5. The candidate is familiar with some accounting software.  </a:t>
            </a:r>
          </a:p>
          <a:p>
            <a:r>
              <a:rPr lang="en-US" sz="4000" dirty="0"/>
              <a:t>6. The candidate has worked as part of a team in an office environment.  </a:t>
            </a:r>
          </a:p>
          <a:p>
            <a:endParaRPr lang="en-US" dirty="0"/>
          </a:p>
        </p:txBody>
      </p:sp>
      <p:sp>
        <p:nvSpPr>
          <p:cNvPr id="9" name="Content Placeholder 8">
            <a:extLst>
              <a:ext uri="{FF2B5EF4-FFF2-40B4-BE49-F238E27FC236}">
                <a16:creationId xmlns:a16="http://schemas.microsoft.com/office/drawing/2014/main" id="{F1330E62-E825-D547-6667-E0109471D3C3}"/>
              </a:ext>
            </a:extLst>
          </p:cNvPr>
          <p:cNvSpPr>
            <a:spLocks noGrp="1"/>
          </p:cNvSpPr>
          <p:nvPr>
            <p:ph sz="half" idx="2"/>
          </p:nvPr>
        </p:nvSpPr>
        <p:spPr>
          <a:xfrm>
            <a:off x="6412996" y="2574099"/>
            <a:ext cx="4754880" cy="4023360"/>
          </a:xfrm>
        </p:spPr>
        <p:txBody>
          <a:bodyPr>
            <a:normAutofit fontScale="55000" lnSpcReduction="20000"/>
          </a:bodyPr>
          <a:lstStyle/>
          <a:p>
            <a:r>
              <a:rPr lang="en-US" sz="3600" dirty="0"/>
              <a:t>7. The candidate has experience of record-keeping.  </a:t>
            </a:r>
          </a:p>
          <a:p>
            <a:r>
              <a:rPr lang="en-US" sz="3600" dirty="0"/>
              <a:t>8. The candidate wants to learn on the job.  </a:t>
            </a:r>
          </a:p>
          <a:p>
            <a:r>
              <a:rPr lang="en-US" sz="3600" dirty="0"/>
              <a:t>9. The candidate has a </a:t>
            </a:r>
            <a:r>
              <a:rPr lang="en-US" sz="3600" dirty="0" err="1"/>
              <a:t>maths</a:t>
            </a:r>
            <a:r>
              <a:rPr lang="en-US" sz="3600" dirty="0"/>
              <a:t> qualification.  </a:t>
            </a:r>
          </a:p>
          <a:p>
            <a:pPr marL="0" indent="0">
              <a:buNone/>
            </a:pPr>
            <a:r>
              <a:rPr lang="en-US" sz="3600" dirty="0"/>
              <a:t>10. The candidate can work by herself.  </a:t>
            </a:r>
          </a:p>
          <a:p>
            <a:pPr marL="0" indent="0">
              <a:buNone/>
            </a:pPr>
            <a:r>
              <a:rPr lang="en-US" sz="3600" dirty="0"/>
              <a:t>11. The candidate intends to study a further accounting course.  </a:t>
            </a:r>
          </a:p>
          <a:p>
            <a:pPr marL="0" indent="0">
              <a:buNone/>
            </a:pPr>
            <a:r>
              <a:rPr lang="en-US" sz="3600" dirty="0"/>
              <a:t>12.. The candidate believes herself to be a careful worker.  </a:t>
            </a:r>
          </a:p>
          <a:p>
            <a:pPr marL="0" indent="0">
              <a:buNone/>
            </a:pPr>
            <a:r>
              <a:rPr lang="en-US" sz="3600" dirty="0"/>
              <a:t>13. Deadlines do not stress the candidate.  </a:t>
            </a:r>
          </a:p>
          <a:p>
            <a:pPr marL="0" indent="0">
              <a:buNone/>
            </a:pPr>
            <a:r>
              <a:rPr lang="en-US" sz="3600" dirty="0"/>
              <a:t>14. The candidate is applying for a job in a large firm.  </a:t>
            </a:r>
          </a:p>
          <a:p>
            <a:endParaRPr lang="en-US" dirty="0"/>
          </a:p>
        </p:txBody>
      </p:sp>
    </p:spTree>
    <p:extLst>
      <p:ext uri="{BB962C8B-B14F-4D97-AF65-F5344CB8AC3E}">
        <p14:creationId xmlns:p14="http://schemas.microsoft.com/office/powerpoint/2010/main" val="2669044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pattFill prst="dotGrid">
          <a:fgClr>
            <a:schemeClr val="accent4"/>
          </a:fgClr>
          <a:bgClr>
            <a:schemeClr val="bg1"/>
          </a:bgClr>
        </a:pattFill>
        <a:effectLst/>
      </p:bgPr>
    </p:bg>
    <p:spTree>
      <p:nvGrpSpPr>
        <p:cNvPr id="1" name="">
          <a:extLst>
            <a:ext uri="{FF2B5EF4-FFF2-40B4-BE49-F238E27FC236}">
              <a16:creationId xmlns:a16="http://schemas.microsoft.com/office/drawing/2014/main" id="{2312FA11-119B-1F4C-B2E5-52F6A04F305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8AB29F7-59DB-8F48-169E-0CD52A5CAFCC}"/>
              </a:ext>
            </a:extLst>
          </p:cNvPr>
          <p:cNvSpPr>
            <a:spLocks noGrp="1"/>
          </p:cNvSpPr>
          <p:nvPr>
            <p:ph type="title"/>
          </p:nvPr>
        </p:nvSpPr>
        <p:spPr>
          <a:xfrm>
            <a:off x="1024126" y="793034"/>
            <a:ext cx="9720072" cy="1499616"/>
          </a:xfrm>
        </p:spPr>
        <p:txBody>
          <a:bodyPr>
            <a:normAutofit fontScale="90000"/>
          </a:bodyPr>
          <a:lstStyle/>
          <a:p>
            <a:r>
              <a:rPr lang="en-US" sz="5400" dirty="0"/>
              <a:t>Are the following statements true or false? Write 'not in text' if the information is not there.</a:t>
            </a:r>
            <a:br>
              <a:rPr lang="en-US" sz="5400" dirty="0"/>
            </a:br>
            <a:endParaRPr lang="en-US" dirty="0"/>
          </a:p>
        </p:txBody>
      </p:sp>
      <p:sp>
        <p:nvSpPr>
          <p:cNvPr id="3" name="Content Placeholder 2">
            <a:extLst>
              <a:ext uri="{FF2B5EF4-FFF2-40B4-BE49-F238E27FC236}">
                <a16:creationId xmlns:a16="http://schemas.microsoft.com/office/drawing/2014/main" id="{DFAEED58-86BF-C9C8-139E-AFD68079ED41}"/>
              </a:ext>
            </a:extLst>
          </p:cNvPr>
          <p:cNvSpPr>
            <a:spLocks noGrp="1"/>
          </p:cNvSpPr>
          <p:nvPr>
            <p:ph sz="half" idx="1"/>
          </p:nvPr>
        </p:nvSpPr>
        <p:spPr>
          <a:xfrm>
            <a:off x="1024126" y="2574099"/>
            <a:ext cx="4754880" cy="4023360"/>
          </a:xfrm>
        </p:spPr>
        <p:txBody>
          <a:bodyPr>
            <a:normAutofit fontScale="47500" lnSpcReduction="20000"/>
          </a:bodyPr>
          <a:lstStyle/>
          <a:p>
            <a:r>
              <a:rPr lang="en-US" sz="4000" dirty="0"/>
              <a:t>1. The candidate has a qualification in accounting. </a:t>
            </a:r>
            <a:r>
              <a:rPr lang="en-US" sz="4000" dirty="0">
                <a:solidFill>
                  <a:srgbClr val="00B050"/>
                </a:solidFill>
              </a:rPr>
              <a:t>TRUE</a:t>
            </a:r>
          </a:p>
          <a:p>
            <a:r>
              <a:rPr lang="en-US" sz="4000" dirty="0"/>
              <a:t>2. The candidate has a university degree in accounting. </a:t>
            </a:r>
            <a:r>
              <a:rPr lang="en-US" sz="4000" dirty="0">
                <a:solidFill>
                  <a:srgbClr val="FF0000"/>
                </a:solidFill>
              </a:rPr>
              <a:t>FALSE</a:t>
            </a:r>
          </a:p>
          <a:p>
            <a:r>
              <a:rPr lang="en-US" sz="4000" dirty="0"/>
              <a:t>3. The candidate has worked as an accountant before. </a:t>
            </a:r>
            <a:r>
              <a:rPr lang="en-US" sz="4000" dirty="0">
                <a:solidFill>
                  <a:srgbClr val="FF0000"/>
                </a:solidFill>
              </a:rPr>
              <a:t>FALSE</a:t>
            </a:r>
          </a:p>
          <a:p>
            <a:r>
              <a:rPr lang="en-US" sz="4000" dirty="0"/>
              <a:t>4. The candidate worked with an accounting firm as a receptionist. </a:t>
            </a:r>
            <a:r>
              <a:rPr lang="en-US" sz="4000" dirty="0">
                <a:solidFill>
                  <a:srgbClr val="FF0000"/>
                </a:solidFill>
              </a:rPr>
              <a:t>FALSE</a:t>
            </a:r>
          </a:p>
          <a:p>
            <a:r>
              <a:rPr lang="en-US" sz="4000" dirty="0"/>
              <a:t>5. The candidate is familiar with some accounting software. </a:t>
            </a:r>
            <a:r>
              <a:rPr lang="en-US" sz="4000" dirty="0">
                <a:solidFill>
                  <a:srgbClr val="00B050"/>
                </a:solidFill>
              </a:rPr>
              <a:t>TRUE</a:t>
            </a:r>
          </a:p>
          <a:p>
            <a:r>
              <a:rPr lang="en-US" sz="4000" dirty="0"/>
              <a:t>6. The candidate has worked as part of a team in an office environment. </a:t>
            </a:r>
            <a:r>
              <a:rPr lang="en-US" sz="4000" dirty="0">
                <a:solidFill>
                  <a:srgbClr val="FF0000"/>
                </a:solidFill>
              </a:rPr>
              <a:t>FALSE</a:t>
            </a:r>
          </a:p>
          <a:p>
            <a:endParaRPr lang="en-US" dirty="0"/>
          </a:p>
        </p:txBody>
      </p:sp>
      <p:sp>
        <p:nvSpPr>
          <p:cNvPr id="9" name="Content Placeholder 8">
            <a:extLst>
              <a:ext uri="{FF2B5EF4-FFF2-40B4-BE49-F238E27FC236}">
                <a16:creationId xmlns:a16="http://schemas.microsoft.com/office/drawing/2014/main" id="{A279708F-5CF9-A9CB-0F95-49A4E0FFB42D}"/>
              </a:ext>
            </a:extLst>
          </p:cNvPr>
          <p:cNvSpPr>
            <a:spLocks noGrp="1"/>
          </p:cNvSpPr>
          <p:nvPr>
            <p:ph sz="half" idx="2"/>
          </p:nvPr>
        </p:nvSpPr>
        <p:spPr>
          <a:xfrm>
            <a:off x="6412996" y="2574099"/>
            <a:ext cx="4754880" cy="4023360"/>
          </a:xfrm>
        </p:spPr>
        <p:txBody>
          <a:bodyPr>
            <a:normAutofit fontScale="47500" lnSpcReduction="20000"/>
          </a:bodyPr>
          <a:lstStyle/>
          <a:p>
            <a:r>
              <a:rPr lang="en-US" sz="3600" dirty="0"/>
              <a:t>7. The candidate has experience of record-keeping. </a:t>
            </a:r>
            <a:r>
              <a:rPr lang="en-US" sz="3600" dirty="0">
                <a:solidFill>
                  <a:srgbClr val="00B050"/>
                </a:solidFill>
              </a:rPr>
              <a:t>TRUE</a:t>
            </a:r>
          </a:p>
          <a:p>
            <a:r>
              <a:rPr lang="en-US" sz="3600" dirty="0"/>
              <a:t>8. The candidate wants to learn on the job. </a:t>
            </a:r>
            <a:r>
              <a:rPr lang="en-US" sz="3600" dirty="0">
                <a:solidFill>
                  <a:srgbClr val="00B050"/>
                </a:solidFill>
              </a:rPr>
              <a:t>TRUE</a:t>
            </a:r>
            <a:r>
              <a:rPr lang="en-US" sz="3600" dirty="0"/>
              <a:t> </a:t>
            </a:r>
          </a:p>
          <a:p>
            <a:r>
              <a:rPr lang="en-US" sz="3600" dirty="0"/>
              <a:t>9. The candidate has a </a:t>
            </a:r>
            <a:r>
              <a:rPr lang="en-US" sz="3600" dirty="0" err="1"/>
              <a:t>maths</a:t>
            </a:r>
            <a:r>
              <a:rPr lang="en-US" sz="3600" dirty="0"/>
              <a:t> qualification. NOT IN TEXT </a:t>
            </a:r>
          </a:p>
          <a:p>
            <a:pPr marL="0" indent="0">
              <a:buNone/>
            </a:pPr>
            <a:r>
              <a:rPr lang="en-US" sz="3600" dirty="0"/>
              <a:t>10. The candidate can work by herself. </a:t>
            </a:r>
            <a:r>
              <a:rPr lang="en-US" sz="3600" dirty="0">
                <a:solidFill>
                  <a:srgbClr val="00B050"/>
                </a:solidFill>
              </a:rPr>
              <a:t>TRUE</a:t>
            </a:r>
          </a:p>
          <a:p>
            <a:pPr marL="0" indent="0">
              <a:buNone/>
            </a:pPr>
            <a:r>
              <a:rPr lang="en-US" sz="3600" dirty="0"/>
              <a:t>11. The candidate intends to study a further accounting course. NOT IN TEXT </a:t>
            </a:r>
          </a:p>
          <a:p>
            <a:pPr marL="0" indent="0">
              <a:buNone/>
            </a:pPr>
            <a:r>
              <a:rPr lang="en-US" sz="3600" dirty="0"/>
              <a:t>12.. The candidate believes herself to be a careful worker. </a:t>
            </a:r>
            <a:r>
              <a:rPr lang="en-US" sz="3600" dirty="0">
                <a:solidFill>
                  <a:srgbClr val="00B050"/>
                </a:solidFill>
              </a:rPr>
              <a:t>TRUE</a:t>
            </a:r>
            <a:r>
              <a:rPr lang="en-US" sz="3600" dirty="0"/>
              <a:t> </a:t>
            </a:r>
          </a:p>
          <a:p>
            <a:pPr marL="0" indent="0">
              <a:buNone/>
            </a:pPr>
            <a:r>
              <a:rPr lang="en-US" sz="3600" dirty="0"/>
              <a:t>13. Deadlines do not stress the candidate. </a:t>
            </a:r>
            <a:r>
              <a:rPr lang="en-US" sz="3600" dirty="0">
                <a:solidFill>
                  <a:srgbClr val="FF0000"/>
                </a:solidFill>
              </a:rPr>
              <a:t>FALSE</a:t>
            </a:r>
            <a:r>
              <a:rPr lang="en-US" sz="3600" dirty="0"/>
              <a:t> </a:t>
            </a:r>
          </a:p>
          <a:p>
            <a:pPr marL="0" indent="0">
              <a:buNone/>
            </a:pPr>
            <a:r>
              <a:rPr lang="en-US" sz="3600" dirty="0"/>
              <a:t>14. The candidate is applying for a job in a large firm. </a:t>
            </a:r>
            <a:r>
              <a:rPr lang="en-US" sz="3600" dirty="0">
                <a:solidFill>
                  <a:srgbClr val="FF0000"/>
                </a:solidFill>
              </a:rPr>
              <a:t>FALSE</a:t>
            </a:r>
            <a:r>
              <a:rPr lang="en-US" sz="3600" dirty="0"/>
              <a:t> </a:t>
            </a:r>
          </a:p>
          <a:p>
            <a:endParaRPr lang="en-US" dirty="0"/>
          </a:p>
        </p:txBody>
      </p:sp>
    </p:spTree>
    <p:extLst>
      <p:ext uri="{BB962C8B-B14F-4D97-AF65-F5344CB8AC3E}">
        <p14:creationId xmlns:p14="http://schemas.microsoft.com/office/powerpoint/2010/main" val="3952357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54A53-7024-46AC-6553-F626BC4F0BF6}"/>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348EBABA-2403-5A04-96D8-A13705869C5B}"/>
              </a:ext>
            </a:extLst>
          </p:cNvPr>
          <p:cNvGraphicFramePr>
            <a:graphicFrameLocks noGrp="1"/>
          </p:cNvGraphicFramePr>
          <p:nvPr>
            <p:ph idx="1"/>
            <p:extLst>
              <p:ext uri="{D42A27DB-BD31-4B8C-83A1-F6EECF244321}">
                <p14:modId xmlns:p14="http://schemas.microsoft.com/office/powerpoint/2010/main" val="2285366087"/>
              </p:ext>
            </p:extLst>
          </p:nvPr>
        </p:nvGraphicFramePr>
        <p:xfrm>
          <a:off x="415446" y="505738"/>
          <a:ext cx="11361107" cy="5846523"/>
        </p:xfrm>
        <a:graphic>
          <a:graphicData uri="http://schemas.openxmlformats.org/drawingml/2006/table">
            <a:tbl>
              <a:tblPr firstRow="1" firstCol="1" bandRow="1">
                <a:tableStyleId>{5C22544A-7EE6-4342-B048-85BDC9FD1C3A}</a:tableStyleId>
              </a:tblPr>
              <a:tblGrid>
                <a:gridCol w="11361107">
                  <a:extLst>
                    <a:ext uri="{9D8B030D-6E8A-4147-A177-3AD203B41FA5}">
                      <a16:colId xmlns:a16="http://schemas.microsoft.com/office/drawing/2014/main" val="3936313160"/>
                    </a:ext>
                  </a:extLst>
                </a:gridCol>
              </a:tblGrid>
              <a:tr h="5846523">
                <a:tc>
                  <a:txBody>
                    <a:bodyPr/>
                    <a:lstStyle/>
                    <a:p>
                      <a:pPr algn="just">
                        <a:lnSpc>
                          <a:spcPct val="115000"/>
                        </a:lnSpc>
                        <a:spcAft>
                          <a:spcPts val="1000"/>
                        </a:spcAft>
                      </a:pPr>
                      <a:r>
                        <a:rPr lang="en-GB" sz="1800" b="0" dirty="0">
                          <a:effectLst/>
                        </a:rPr>
                        <a:t> I am interested in this job because I am currently looking for an opportunity to use the skills I learnt in my </a:t>
                      </a:r>
                      <a:r>
                        <a:rPr lang="en-GB" sz="1800" b="0" dirty="0">
                          <a:solidFill>
                            <a:srgbClr val="FF0000"/>
                          </a:solidFill>
                          <a:effectLst/>
                        </a:rPr>
                        <a:t>college</a:t>
                      </a:r>
                      <a:r>
                        <a:rPr lang="en-GB" sz="1800" b="0" dirty="0">
                          <a:effectLst/>
                        </a:rPr>
                        <a:t>. I have recently completed a 16-week part-time </a:t>
                      </a:r>
                      <a:r>
                        <a:rPr lang="en-GB" sz="1800" b="0" dirty="0">
                          <a:solidFill>
                            <a:srgbClr val="92D050"/>
                          </a:solidFill>
                          <a:effectLst/>
                        </a:rPr>
                        <a:t>accounting course (AAT Level 2 Certificate). </a:t>
                      </a:r>
                      <a:r>
                        <a:rPr lang="en-GB" sz="1800" b="0" dirty="0">
                          <a:solidFill>
                            <a:srgbClr val="00B050"/>
                          </a:solidFill>
                          <a:effectLst/>
                        </a:rPr>
                        <a:t> </a:t>
                      </a:r>
                      <a:r>
                        <a:rPr lang="en-GB" sz="1800" b="0" dirty="0">
                          <a:effectLst/>
                        </a:rPr>
                        <a:t>The course covered book-keeping, recording income and receipts and basic costing. </a:t>
                      </a:r>
                      <a:r>
                        <a:rPr lang="en-GB" sz="1800" b="0" dirty="0">
                          <a:solidFill>
                            <a:srgbClr val="92D050"/>
                          </a:solidFill>
                          <a:effectLst/>
                        </a:rPr>
                        <a:t>We used a wide range of computer packages, and I picked up the accounting skills easily</a:t>
                      </a:r>
                      <a:r>
                        <a:rPr lang="en-GB" sz="1800" b="0" dirty="0">
                          <a:effectLst/>
                        </a:rPr>
                        <a:t>. </a:t>
                      </a:r>
                      <a:r>
                        <a:rPr lang="en-GB" sz="1800" b="0" dirty="0">
                          <a:solidFill>
                            <a:srgbClr val="92D050"/>
                          </a:solidFill>
                          <a:effectLst/>
                        </a:rPr>
                        <a:t>I was able to work alone with very little extra help.</a:t>
                      </a:r>
                      <a:r>
                        <a:rPr lang="en-GB" sz="1800" b="0" dirty="0">
                          <a:effectLst/>
                        </a:rPr>
                        <a:t> I passed the course with merit. I believe my success was due to my thorough work, my numeracy skills and </a:t>
                      </a:r>
                      <a:r>
                        <a:rPr lang="en-GB" sz="1800" b="0" dirty="0">
                          <a:solidFill>
                            <a:srgbClr val="92D050"/>
                          </a:solidFill>
                          <a:effectLst/>
                        </a:rPr>
                        <a:t>my attention to detail</a:t>
                      </a:r>
                      <a:r>
                        <a:rPr lang="en-GB" sz="1800" b="0" dirty="0">
                          <a:effectLst/>
                        </a:rPr>
                        <a:t>. During the course, I had experience of working to deadlines and working under pressure.  Although this was </a:t>
                      </a:r>
                      <a:r>
                        <a:rPr lang="en-GB" sz="1800" b="0" dirty="0">
                          <a:solidFill>
                            <a:srgbClr val="FF0000"/>
                          </a:solidFill>
                          <a:effectLst/>
                        </a:rPr>
                        <a:t>sometimes stressful</a:t>
                      </a:r>
                      <a:r>
                        <a:rPr lang="en-GB" sz="1800" b="0" dirty="0">
                          <a:effectLst/>
                        </a:rPr>
                        <a:t>, I always completed my work on time.</a:t>
                      </a:r>
                      <a:endParaRPr lang="en-GB" sz="1600" b="0" dirty="0">
                        <a:effectLst/>
                      </a:endParaRPr>
                    </a:p>
                    <a:p>
                      <a:pPr algn="just">
                        <a:lnSpc>
                          <a:spcPct val="115000"/>
                        </a:lnSpc>
                        <a:spcAft>
                          <a:spcPts val="1000"/>
                        </a:spcAft>
                      </a:pPr>
                      <a:r>
                        <a:rPr lang="en-GB" sz="1800" b="0" dirty="0">
                          <a:effectLst/>
                        </a:rPr>
                        <a:t>Unfortunately, the course did not include a work placement, so </a:t>
                      </a:r>
                      <a:r>
                        <a:rPr lang="en-GB" sz="1800" b="0" dirty="0">
                          <a:solidFill>
                            <a:srgbClr val="FF0000"/>
                          </a:solidFill>
                          <a:effectLst/>
                        </a:rPr>
                        <a:t>I have not practised my skills in a business setting</a:t>
                      </a:r>
                      <a:r>
                        <a:rPr lang="en-GB" sz="1800" b="0" dirty="0">
                          <a:effectLst/>
                        </a:rPr>
                        <a:t>, and I am now looking for an opportunity to do so.  I am particularly looking for a job in a </a:t>
                      </a:r>
                      <a:r>
                        <a:rPr lang="en-GB" sz="1800" b="0" dirty="0">
                          <a:solidFill>
                            <a:srgbClr val="FF0000"/>
                          </a:solidFill>
                          <a:effectLst/>
                        </a:rPr>
                        <a:t>small company </a:t>
                      </a:r>
                      <a:r>
                        <a:rPr lang="en-GB" sz="1800" b="0" dirty="0">
                          <a:effectLst/>
                        </a:rPr>
                        <a:t>such as yours, as I believe I will be able to interact with a wider range of people, and as a result, learn more skills.  </a:t>
                      </a:r>
                      <a:r>
                        <a:rPr lang="en-GB" sz="1800" b="0" dirty="0">
                          <a:solidFill>
                            <a:srgbClr val="92D050"/>
                          </a:solidFill>
                          <a:effectLst/>
                        </a:rPr>
                        <a:t>I would like to progress within a company and gain more responsibilities over the years</a:t>
                      </a:r>
                      <a:r>
                        <a:rPr lang="en-GB" sz="1800" b="0" dirty="0">
                          <a:effectLst/>
                        </a:rPr>
                        <a:t>.</a:t>
                      </a:r>
                      <a:endParaRPr lang="en-GB" sz="1600" b="0" dirty="0">
                        <a:effectLst/>
                      </a:endParaRPr>
                    </a:p>
                    <a:p>
                      <a:pPr algn="just">
                        <a:lnSpc>
                          <a:spcPct val="115000"/>
                        </a:lnSpc>
                        <a:spcAft>
                          <a:spcPts val="1000"/>
                        </a:spcAft>
                      </a:pPr>
                      <a:r>
                        <a:rPr lang="en-GB" sz="1800" b="0" dirty="0">
                          <a:effectLst/>
                        </a:rPr>
                        <a:t>Although I do not have work experience in finance, I have experience in working in an office environment.  Before starting the accounting course, I worked for 6 months in </a:t>
                      </a:r>
                      <a:r>
                        <a:rPr lang="en-GB" sz="1800" b="0" dirty="0">
                          <a:solidFill>
                            <a:srgbClr val="FF0000"/>
                          </a:solidFill>
                          <a:effectLst/>
                        </a:rPr>
                        <a:t>a recruitment office as a receptionist</a:t>
                      </a:r>
                      <a:r>
                        <a:rPr lang="en-GB" sz="1800" b="0" dirty="0">
                          <a:effectLst/>
                        </a:rPr>
                        <a:t>. My duties involved meeting and greeting clients and visitors, taking phone calls, audio and copy typing and checking stock. I also had to keep the petty cash and </a:t>
                      </a:r>
                      <a:r>
                        <a:rPr lang="en-GB" sz="1800" b="0" dirty="0">
                          <a:solidFill>
                            <a:srgbClr val="92D050"/>
                          </a:solidFill>
                          <a:effectLst/>
                        </a:rPr>
                        <a:t>mail records</a:t>
                      </a:r>
                      <a:r>
                        <a:rPr lang="en-GB" sz="1800" b="0" dirty="0">
                          <a:effectLst/>
                        </a:rPr>
                        <a:t>.  Through this work, I developed my verbal and written communication skills. I had to speak confidently to strangers and deliver clear messages.  I enjoyed </a:t>
                      </a:r>
                      <a:r>
                        <a:rPr lang="en-GB" sz="1800" b="0" dirty="0">
                          <a:solidFill>
                            <a:srgbClr val="FF0000"/>
                          </a:solidFill>
                          <a:effectLst/>
                        </a:rPr>
                        <a:t>working in a team environment</a:t>
                      </a:r>
                      <a:r>
                        <a:rPr lang="en-GB" sz="1800" b="0" dirty="0">
                          <a:effectLst/>
                        </a:rPr>
                        <a:t>.  I believe the office appreciated my friendly manner and efficient work.</a:t>
                      </a:r>
                      <a:endParaRPr lang="en-GB"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19050" marB="19050"/>
                </a:tc>
                <a:extLst>
                  <a:ext uri="{0D108BD9-81ED-4DB2-BD59-A6C34878D82A}">
                    <a16:rowId xmlns:a16="http://schemas.microsoft.com/office/drawing/2014/main" val="3124942563"/>
                  </a:ext>
                </a:extLst>
              </a:tr>
            </a:tbl>
          </a:graphicData>
        </a:graphic>
      </p:graphicFrame>
    </p:spTree>
    <p:extLst>
      <p:ext uri="{BB962C8B-B14F-4D97-AF65-F5344CB8AC3E}">
        <p14:creationId xmlns:p14="http://schemas.microsoft.com/office/powerpoint/2010/main" val="1470821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pattFill prst="pct70">
          <a:fgClr>
            <a:schemeClr val="accent1">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63BFC-61B1-E9F5-6B33-3F37327F0888}"/>
              </a:ext>
            </a:extLst>
          </p:cNvPr>
          <p:cNvSpPr>
            <a:spLocks noGrp="1"/>
          </p:cNvSpPr>
          <p:nvPr>
            <p:ph type="title"/>
          </p:nvPr>
        </p:nvSpPr>
        <p:spPr/>
        <p:txBody>
          <a:bodyPr/>
          <a:lstStyle/>
          <a:p>
            <a:r>
              <a:rPr lang="en-US" dirty="0"/>
              <a:t>QUESTION 5: THE COACH HOTEL REVIEWS</a:t>
            </a:r>
          </a:p>
        </p:txBody>
      </p:sp>
      <p:sp>
        <p:nvSpPr>
          <p:cNvPr id="3" name="Content Placeholder 2">
            <a:extLst>
              <a:ext uri="{FF2B5EF4-FFF2-40B4-BE49-F238E27FC236}">
                <a16:creationId xmlns:a16="http://schemas.microsoft.com/office/drawing/2014/main" id="{06DB49E9-4F72-59C0-EEA6-76B64BF4923F}"/>
              </a:ext>
            </a:extLst>
          </p:cNvPr>
          <p:cNvSpPr>
            <a:spLocks noGrp="1"/>
          </p:cNvSpPr>
          <p:nvPr>
            <p:ph sz="half" idx="1"/>
          </p:nvPr>
        </p:nvSpPr>
        <p:spPr>
          <a:xfrm>
            <a:off x="864297" y="1891430"/>
            <a:ext cx="5331912" cy="4966570"/>
          </a:xfrm>
        </p:spPr>
        <p:txBody>
          <a:bodyPr>
            <a:normAutofit fontScale="70000" lnSpcReduction="20000"/>
          </a:bodyPr>
          <a:lstStyle/>
          <a:p>
            <a:r>
              <a:rPr lang="en-US" sz="3400" dirty="0"/>
              <a:t>The question asks: Which reviewer(s) said the following? - what do you have to do?</a:t>
            </a:r>
            <a:endParaRPr lang="en-US" dirty="0"/>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1. The hotel was too expensive.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2. The decor was old-fashioned.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3. The service was poor.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4. The service was good.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5. The bed clothes were dirty.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6. The room was dirty.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7. The room was big. </a:t>
            </a:r>
            <a:endParaRPr lang="en-GB" sz="3400" dirty="0">
              <a:effectLst/>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260C2242-F949-FDFC-393F-C8DEFFA67137}"/>
              </a:ext>
            </a:extLst>
          </p:cNvPr>
          <p:cNvSpPr>
            <a:spLocks noGrp="1"/>
          </p:cNvSpPr>
          <p:nvPr>
            <p:ph sz="half" idx="2"/>
          </p:nvPr>
        </p:nvSpPr>
        <p:spPr>
          <a:xfrm>
            <a:off x="6991402" y="2624202"/>
            <a:ext cx="4754880" cy="3876806"/>
          </a:xfrm>
        </p:spPr>
        <p:txBody>
          <a:bodyPr>
            <a:normAutofit fontScale="70000" lnSpcReduction="20000"/>
          </a:bodyPr>
          <a:lstStyle/>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8. The location was bad.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9. The shower was inadequate.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10. The food was bad quality.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11. The food was good.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12. The food portions were small.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13. The room did not have everything the reviewer expected.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14. The room wasn’t quiet.</a:t>
            </a:r>
            <a:endParaRPr lang="en-GB" sz="32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517968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pattFill prst="smConfetti">
          <a:fgClr>
            <a:schemeClr val="accent5">
              <a:lumMod val="40000"/>
              <a:lumOff val="60000"/>
            </a:schemeClr>
          </a:fgClr>
          <a:bgClr>
            <a:schemeClr val="bg1"/>
          </a:bgClr>
        </a:pattFill>
        <a:effectLst/>
      </p:bgPr>
    </p:bg>
    <p:spTree>
      <p:nvGrpSpPr>
        <p:cNvPr id="1" name="">
          <a:extLst>
            <a:ext uri="{FF2B5EF4-FFF2-40B4-BE49-F238E27FC236}">
              <a16:creationId xmlns:a16="http://schemas.microsoft.com/office/drawing/2014/main" id="{BB26FB71-5354-5AAC-86DE-E4B4D3143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9E4B6-3A6D-23AC-7FE8-4EBAE3874AE0}"/>
              </a:ext>
            </a:extLst>
          </p:cNvPr>
          <p:cNvSpPr>
            <a:spLocks noGrp="1"/>
          </p:cNvSpPr>
          <p:nvPr>
            <p:ph type="title"/>
          </p:nvPr>
        </p:nvSpPr>
        <p:spPr/>
        <p:txBody>
          <a:bodyPr/>
          <a:lstStyle/>
          <a:p>
            <a:r>
              <a:rPr lang="en-US" dirty="0"/>
              <a:t>QUESTION 5: THE COACH HOTEL REVIEWS</a:t>
            </a:r>
          </a:p>
        </p:txBody>
      </p:sp>
      <p:sp>
        <p:nvSpPr>
          <p:cNvPr id="3" name="Content Placeholder 2">
            <a:extLst>
              <a:ext uri="{FF2B5EF4-FFF2-40B4-BE49-F238E27FC236}">
                <a16:creationId xmlns:a16="http://schemas.microsoft.com/office/drawing/2014/main" id="{08D080A4-199E-09A4-8D02-CAFA551A507C}"/>
              </a:ext>
            </a:extLst>
          </p:cNvPr>
          <p:cNvSpPr>
            <a:spLocks noGrp="1"/>
          </p:cNvSpPr>
          <p:nvPr>
            <p:ph sz="half" idx="1"/>
          </p:nvPr>
        </p:nvSpPr>
        <p:spPr>
          <a:xfrm>
            <a:off x="864297" y="1891430"/>
            <a:ext cx="5331912" cy="4966570"/>
          </a:xfrm>
        </p:spPr>
        <p:txBody>
          <a:bodyPr>
            <a:normAutofit fontScale="70000" lnSpcReduction="20000"/>
          </a:bodyPr>
          <a:lstStyle/>
          <a:p>
            <a:r>
              <a:rPr lang="en-US" sz="3400" dirty="0"/>
              <a:t>The question asks: Which reviewer(s) said the following? - what do you have to do?</a:t>
            </a:r>
            <a:endParaRPr lang="en-US" dirty="0"/>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1. The hotel was too expensive. 1</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2. The decor was old-fashioned. ALL</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3. The service was poor. 1+4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4. The service was good. 2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5. The bed clothes were dirty. 1</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6. The room was dirty. 3  </a:t>
            </a:r>
            <a:endParaRPr lang="en-GB" sz="3400" dirty="0">
              <a:effectLst/>
              <a:ea typeface="Calibri" panose="020F0502020204030204" pitchFamily="34" charset="0"/>
              <a:cs typeface="Times New Roman" panose="02020603050405020304" pitchFamily="18" charset="0"/>
            </a:endParaRPr>
          </a:p>
          <a:p>
            <a:pPr>
              <a:lnSpc>
                <a:spcPct val="120000"/>
              </a:lnSpc>
              <a:spcAft>
                <a:spcPts val="0"/>
              </a:spcAft>
            </a:pPr>
            <a:r>
              <a:rPr lang="en-GB" sz="3400" dirty="0">
                <a:effectLst/>
                <a:ea typeface="Times New Roman" panose="02020603050405020304" pitchFamily="18" charset="0"/>
                <a:cs typeface="Times New Roman" panose="02020603050405020304" pitchFamily="18" charset="0"/>
              </a:rPr>
              <a:t>7. The room was big. 2</a:t>
            </a:r>
            <a:endParaRPr lang="en-GB" sz="3400" dirty="0">
              <a:effectLst/>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962E9903-35BD-C3E7-1333-D06F24F0E895}"/>
              </a:ext>
            </a:extLst>
          </p:cNvPr>
          <p:cNvSpPr>
            <a:spLocks noGrp="1"/>
          </p:cNvSpPr>
          <p:nvPr>
            <p:ph sz="half" idx="2"/>
          </p:nvPr>
        </p:nvSpPr>
        <p:spPr>
          <a:xfrm>
            <a:off x="6991402" y="2624202"/>
            <a:ext cx="4754880" cy="3876806"/>
          </a:xfrm>
        </p:spPr>
        <p:txBody>
          <a:bodyPr>
            <a:normAutofit fontScale="70000" lnSpcReduction="20000"/>
          </a:bodyPr>
          <a:lstStyle/>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8. The location was bad. 4</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9. The shower was inadequate.1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10. The food was bad quality. 4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11. The food was good. 1+2 </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12. The food portions were small. 1+3</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13. The room did not have everything the reviewer expected. 1+2</a:t>
            </a:r>
            <a:endParaRPr lang="en-GB" sz="3200" dirty="0">
              <a:effectLst/>
              <a:ea typeface="Calibri" panose="020F0502020204030204" pitchFamily="34" charset="0"/>
              <a:cs typeface="Times New Roman" panose="02020603050405020304" pitchFamily="18" charset="0"/>
            </a:endParaRPr>
          </a:p>
          <a:p>
            <a:pPr>
              <a:lnSpc>
                <a:spcPct val="120000"/>
              </a:lnSpc>
              <a:spcAft>
                <a:spcPts val="0"/>
              </a:spcAft>
            </a:pPr>
            <a:r>
              <a:rPr lang="en-GB" sz="3200" dirty="0">
                <a:effectLst/>
                <a:ea typeface="Times New Roman" panose="02020603050405020304" pitchFamily="18" charset="0"/>
                <a:cs typeface="Times New Roman" panose="02020603050405020304" pitchFamily="18" charset="0"/>
              </a:rPr>
              <a:t>14. The room wasn’t quiet. 2</a:t>
            </a:r>
            <a:endParaRPr lang="en-GB" sz="32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9033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31F85-540D-0A30-1890-91840606A254}"/>
              </a:ext>
            </a:extLst>
          </p:cNvPr>
          <p:cNvSpPr>
            <a:spLocks noGrp="1"/>
          </p:cNvSpPr>
          <p:nvPr>
            <p:ph type="title"/>
          </p:nvPr>
        </p:nvSpPr>
        <p:spPr/>
        <p:txBody>
          <a:bodyPr/>
          <a:lstStyle/>
          <a:p>
            <a:r>
              <a:rPr lang="en-US" sz="6000" dirty="0"/>
              <a:t>Writing task</a:t>
            </a:r>
          </a:p>
        </p:txBody>
      </p:sp>
      <p:sp>
        <p:nvSpPr>
          <p:cNvPr id="3" name="Content Placeholder 2">
            <a:extLst>
              <a:ext uri="{FF2B5EF4-FFF2-40B4-BE49-F238E27FC236}">
                <a16:creationId xmlns:a16="http://schemas.microsoft.com/office/drawing/2014/main" id="{3999B2B7-ED66-BBC1-FD45-5875DF009471}"/>
              </a:ext>
            </a:extLst>
          </p:cNvPr>
          <p:cNvSpPr>
            <a:spLocks noGrp="1"/>
          </p:cNvSpPr>
          <p:nvPr>
            <p:ph idx="1"/>
          </p:nvPr>
        </p:nvSpPr>
        <p:spPr/>
        <p:txBody>
          <a:bodyPr>
            <a:normAutofit/>
          </a:bodyPr>
          <a:lstStyle/>
          <a:p>
            <a:r>
              <a:rPr lang="en-GB" b="0" i="0" dirty="0">
                <a:solidFill>
                  <a:srgbClr val="000000"/>
                </a:solidFill>
                <a:effectLst/>
                <a:latin typeface="Raleway" pitchFamily="2" charset="77"/>
              </a:rPr>
              <a:t>Write a paragraph to answer the following questions:</a:t>
            </a:r>
          </a:p>
          <a:p>
            <a:endParaRPr lang="en-GB" dirty="0">
              <a:solidFill>
                <a:srgbClr val="000000"/>
              </a:solidFill>
              <a:latin typeface="Raleway" pitchFamily="2" charset="77"/>
            </a:endParaRPr>
          </a:p>
          <a:p>
            <a:endParaRPr lang="en-GB" b="0" i="0" dirty="0">
              <a:solidFill>
                <a:srgbClr val="000000"/>
              </a:solidFill>
              <a:effectLst/>
              <a:latin typeface="Raleway" pitchFamily="2" charset="77"/>
            </a:endParaRPr>
          </a:p>
          <a:p>
            <a:endParaRPr lang="en-GB" dirty="0">
              <a:solidFill>
                <a:srgbClr val="000000"/>
              </a:solidFill>
              <a:latin typeface="Raleway" pitchFamily="2" charset="77"/>
            </a:endParaRPr>
          </a:p>
          <a:p>
            <a:r>
              <a:rPr lang="en-GB" b="0" i="0" dirty="0">
                <a:solidFill>
                  <a:srgbClr val="000000"/>
                </a:solidFill>
                <a:effectLst/>
                <a:latin typeface="Raleway" pitchFamily="2" charset="77"/>
              </a:rPr>
              <a:t>What kind of films do you enjoy?</a:t>
            </a:r>
          </a:p>
          <a:p>
            <a:br>
              <a:rPr lang="en-GB" dirty="0"/>
            </a:br>
            <a:r>
              <a:rPr lang="en-GB" b="0" i="0" dirty="0">
                <a:solidFill>
                  <a:srgbClr val="000000"/>
                </a:solidFill>
                <a:effectLst/>
                <a:latin typeface="Raleway" pitchFamily="2" charset="77"/>
              </a:rPr>
              <a:t>Do you prefer watching them at the cinema or at home? Why?</a:t>
            </a:r>
            <a:endParaRPr lang="en-US" dirty="0"/>
          </a:p>
        </p:txBody>
      </p:sp>
      <p:pic>
        <p:nvPicPr>
          <p:cNvPr id="5" name="Picture 4">
            <a:extLst>
              <a:ext uri="{FF2B5EF4-FFF2-40B4-BE49-F238E27FC236}">
                <a16:creationId xmlns:a16="http://schemas.microsoft.com/office/drawing/2014/main" id="{A9996D3B-5817-902D-1677-618925D14EA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15614" y="2591075"/>
            <a:ext cx="4997634" cy="3325092"/>
          </a:xfrm>
          <a:prstGeom prst="rect">
            <a:avLst/>
          </a:prstGeom>
        </p:spPr>
      </p:pic>
    </p:spTree>
    <p:extLst>
      <p:ext uri="{BB962C8B-B14F-4D97-AF65-F5344CB8AC3E}">
        <p14:creationId xmlns:p14="http://schemas.microsoft.com/office/powerpoint/2010/main" val="218788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9675C-9012-5FFA-EC17-AF8EF2B547AE}"/>
              </a:ext>
            </a:extLst>
          </p:cNvPr>
          <p:cNvSpPr>
            <a:spLocks noGrp="1"/>
          </p:cNvSpPr>
          <p:nvPr>
            <p:ph type="title"/>
          </p:nvPr>
        </p:nvSpPr>
        <p:spPr/>
        <p:txBody>
          <a:bodyPr/>
          <a:lstStyle/>
          <a:p>
            <a:r>
              <a:rPr lang="en-US" dirty="0"/>
              <a:t>Grammar test review </a:t>
            </a:r>
          </a:p>
        </p:txBody>
      </p:sp>
      <p:sp>
        <p:nvSpPr>
          <p:cNvPr id="3" name="Content Placeholder 2">
            <a:extLst>
              <a:ext uri="{FF2B5EF4-FFF2-40B4-BE49-F238E27FC236}">
                <a16:creationId xmlns:a16="http://schemas.microsoft.com/office/drawing/2014/main" id="{C166548E-D412-1AB3-D33D-7FE53F9AF977}"/>
              </a:ext>
            </a:extLst>
          </p:cNvPr>
          <p:cNvSpPr>
            <a:spLocks noGrp="1"/>
          </p:cNvSpPr>
          <p:nvPr>
            <p:ph idx="1"/>
          </p:nvPr>
        </p:nvSpPr>
        <p:spPr>
          <a:xfrm>
            <a:off x="1024127" y="1854200"/>
            <a:ext cx="9720073" cy="4889500"/>
          </a:xfrm>
        </p:spPr>
        <p:txBody>
          <a:bodyPr/>
          <a:lstStyle/>
          <a:p>
            <a:r>
              <a:rPr lang="en-US" b="1" dirty="0"/>
              <a:t>Incomplete sentences </a:t>
            </a:r>
          </a:p>
          <a:p>
            <a:pPr>
              <a:buFont typeface="Arial" panose="020B0604020202020204" pitchFamily="34" charset="0"/>
              <a:buChar char="•"/>
            </a:pPr>
            <a:r>
              <a:rPr lang="en-US" dirty="0"/>
              <a:t>Conditionals, verb tenses, prepositions, cause and effect connectors, modality, comparatives and superlatives, passive and active constructions.</a:t>
            </a:r>
          </a:p>
          <a:p>
            <a:pPr marL="0" indent="0">
              <a:buNone/>
            </a:pPr>
            <a:endParaRPr lang="en-US" dirty="0"/>
          </a:p>
          <a:p>
            <a:pPr marL="0" indent="0">
              <a:buNone/>
            </a:pPr>
            <a:r>
              <a:rPr lang="en-US" b="1" dirty="0"/>
              <a:t>Error recognition</a:t>
            </a:r>
          </a:p>
          <a:p>
            <a:pPr>
              <a:buFont typeface="Arial" panose="020B0604020202020204" pitchFamily="34" charset="0"/>
              <a:buChar char="•"/>
            </a:pPr>
            <a:r>
              <a:rPr lang="en-US" dirty="0"/>
              <a:t>Subject-verb agreement, articles, verb forms, word order, countable/uncountable nouns</a:t>
            </a:r>
          </a:p>
          <a:p>
            <a:pPr>
              <a:buFont typeface="Arial" panose="020B0604020202020204" pitchFamily="34" charset="0"/>
              <a:buChar char="•"/>
            </a:pPr>
            <a:endParaRPr lang="en-US" dirty="0"/>
          </a:p>
          <a:p>
            <a:pPr marL="0" indent="0">
              <a:buNone/>
            </a:pPr>
            <a:r>
              <a:rPr lang="en-US" b="1" dirty="0"/>
              <a:t>Writing</a:t>
            </a:r>
          </a:p>
          <a:p>
            <a:pPr>
              <a:buFont typeface="Arial" panose="020B0604020202020204" pitchFamily="34" charset="0"/>
              <a:buChar char="•"/>
            </a:pPr>
            <a:r>
              <a:rPr lang="en-US" dirty="0"/>
              <a:t>Punctuation, structure, answering the question</a:t>
            </a:r>
          </a:p>
          <a:p>
            <a:pPr marL="0" indent="0">
              <a:buNone/>
            </a:pPr>
            <a:endParaRPr lang="en-US" dirty="0"/>
          </a:p>
        </p:txBody>
      </p:sp>
    </p:spTree>
    <p:extLst>
      <p:ext uri="{BB962C8B-B14F-4D97-AF65-F5344CB8AC3E}">
        <p14:creationId xmlns:p14="http://schemas.microsoft.com/office/powerpoint/2010/main" val="3683898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AC3DC-FC97-A407-800E-605C45EFDC5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B74CEF9-81D5-F7D4-BEAB-8E0DA20F9A0D}"/>
              </a:ext>
            </a:extLst>
          </p:cNvPr>
          <p:cNvPicPr>
            <a:picLocks noGrp="1" noChangeAspect="1"/>
          </p:cNvPicPr>
          <p:nvPr>
            <p:ph idx="1"/>
          </p:nvPr>
        </p:nvPicPr>
        <p:blipFill>
          <a:blip r:embed="rId2"/>
          <a:stretch>
            <a:fillRect/>
          </a:stretch>
        </p:blipFill>
        <p:spPr>
          <a:xfrm>
            <a:off x="623798" y="170659"/>
            <a:ext cx="10361702" cy="6516681"/>
          </a:xfrm>
        </p:spPr>
      </p:pic>
    </p:spTree>
    <p:extLst>
      <p:ext uri="{BB962C8B-B14F-4D97-AF65-F5344CB8AC3E}">
        <p14:creationId xmlns:p14="http://schemas.microsoft.com/office/powerpoint/2010/main" val="430751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B121F-E082-9140-97BD-77E7F542495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FA3D9AE-F4E6-FB69-AD0E-D4AE57A372FA}"/>
              </a:ext>
            </a:extLst>
          </p:cNvPr>
          <p:cNvPicPr>
            <a:picLocks noGrp="1" noChangeAspect="1"/>
          </p:cNvPicPr>
          <p:nvPr>
            <p:ph idx="1"/>
          </p:nvPr>
        </p:nvPicPr>
        <p:blipFill>
          <a:blip r:embed="rId2"/>
          <a:stretch>
            <a:fillRect/>
          </a:stretch>
        </p:blipFill>
        <p:spPr>
          <a:xfrm>
            <a:off x="658936" y="99591"/>
            <a:ext cx="10597836" cy="6658817"/>
          </a:xfrm>
        </p:spPr>
      </p:pic>
    </p:spTree>
    <p:extLst>
      <p:ext uri="{BB962C8B-B14F-4D97-AF65-F5344CB8AC3E}">
        <p14:creationId xmlns:p14="http://schemas.microsoft.com/office/powerpoint/2010/main" val="4206151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7DC3-2B02-DD31-ED85-12609A0A120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8C93A85-961F-CFC3-39B5-005537ED80EE}"/>
              </a:ext>
            </a:extLst>
          </p:cNvPr>
          <p:cNvPicPr>
            <a:picLocks noGrp="1" noChangeAspect="1"/>
          </p:cNvPicPr>
          <p:nvPr>
            <p:ph idx="1"/>
          </p:nvPr>
        </p:nvPicPr>
        <p:blipFill>
          <a:blip r:embed="rId2"/>
          <a:stretch>
            <a:fillRect/>
          </a:stretch>
        </p:blipFill>
        <p:spPr>
          <a:xfrm>
            <a:off x="781917" y="0"/>
            <a:ext cx="10628165" cy="6810004"/>
          </a:xfrm>
        </p:spPr>
      </p:pic>
    </p:spTree>
    <p:extLst>
      <p:ext uri="{BB962C8B-B14F-4D97-AF65-F5344CB8AC3E}">
        <p14:creationId xmlns:p14="http://schemas.microsoft.com/office/powerpoint/2010/main" val="3227842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B19C1-4D87-6C23-E5AA-F7F3275B7233}"/>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CB11E16F-B62C-4785-187F-2616F3393365}"/>
              </a:ext>
            </a:extLst>
          </p:cNvPr>
          <p:cNvPicPr>
            <a:picLocks noGrp="1" noChangeAspect="1"/>
          </p:cNvPicPr>
          <p:nvPr>
            <p:ph idx="1"/>
          </p:nvPr>
        </p:nvPicPr>
        <p:blipFill>
          <a:blip r:embed="rId2"/>
          <a:stretch>
            <a:fillRect/>
          </a:stretch>
        </p:blipFill>
        <p:spPr>
          <a:xfrm>
            <a:off x="487071" y="307820"/>
            <a:ext cx="11217858" cy="6242360"/>
          </a:xfrm>
        </p:spPr>
      </p:pic>
    </p:spTree>
    <p:extLst>
      <p:ext uri="{BB962C8B-B14F-4D97-AF65-F5344CB8AC3E}">
        <p14:creationId xmlns:p14="http://schemas.microsoft.com/office/powerpoint/2010/main" val="480945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7E25A-5FE8-2201-A55D-2F2A7E913E6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25B06E2-6BED-66FF-5FAA-287712FE66A8}"/>
              </a:ext>
            </a:extLst>
          </p:cNvPr>
          <p:cNvPicPr>
            <a:picLocks noGrp="1" noChangeAspect="1"/>
          </p:cNvPicPr>
          <p:nvPr>
            <p:ph idx="1"/>
          </p:nvPr>
        </p:nvPicPr>
        <p:blipFill>
          <a:blip r:embed="rId2"/>
          <a:stretch>
            <a:fillRect/>
          </a:stretch>
        </p:blipFill>
        <p:spPr>
          <a:xfrm>
            <a:off x="404242" y="0"/>
            <a:ext cx="11339406" cy="6743700"/>
          </a:xfrm>
        </p:spPr>
      </p:pic>
    </p:spTree>
    <p:extLst>
      <p:ext uri="{BB962C8B-B14F-4D97-AF65-F5344CB8AC3E}">
        <p14:creationId xmlns:p14="http://schemas.microsoft.com/office/powerpoint/2010/main" val="27981961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1384</TotalTime>
  <Words>3327</Words>
  <Application>Microsoft Office PowerPoint</Application>
  <PresentationFormat>Grand écran</PresentationFormat>
  <Paragraphs>316</Paragraphs>
  <Slides>37</Slides>
  <Notes>12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37</vt:i4>
      </vt:variant>
    </vt:vector>
  </HeadingPairs>
  <TitlesOfParts>
    <vt:vector size="48" baseType="lpstr">
      <vt:lpstr>Arial</vt:lpstr>
      <vt:lpstr>Calibri</vt:lpstr>
      <vt:lpstr>Courier New</vt:lpstr>
      <vt:lpstr>Inter</vt:lpstr>
      <vt:lpstr>Raleway</vt:lpstr>
      <vt:lpstr>Times New Roman</vt:lpstr>
      <vt:lpstr>Tw Cen MT</vt:lpstr>
      <vt:lpstr>Tw Cen MT Condensed</vt:lpstr>
      <vt:lpstr>Wingdings</vt:lpstr>
      <vt:lpstr>Wingdings 3</vt:lpstr>
      <vt:lpstr>Integral</vt:lpstr>
      <vt:lpstr>Dulasp M4 Preparation aux tests linguistiques</vt:lpstr>
      <vt:lpstr>agenda</vt:lpstr>
      <vt:lpstr>attendance</vt:lpstr>
      <vt:lpstr>Grammar test review </vt:lpstr>
      <vt:lpstr>Présentation PowerPoint</vt:lpstr>
      <vt:lpstr>Présentation PowerPoint</vt:lpstr>
      <vt:lpstr>Présentation PowerPoint</vt:lpstr>
      <vt:lpstr>Présentation PowerPoint</vt:lpstr>
      <vt:lpstr>Présentation PowerPoint</vt:lpstr>
      <vt:lpstr>Présentation PowerPoint</vt:lpstr>
      <vt:lpstr>Capital letters, full stops and more…</vt:lpstr>
      <vt:lpstr>Exercise: add the capitals.</vt:lpstr>
      <vt:lpstr>Exercise: add the capitals.</vt:lpstr>
      <vt:lpstr>The 14 punctuation marks…</vt:lpstr>
      <vt:lpstr>Présentation PowerPoint</vt:lpstr>
      <vt:lpstr>Some key rules…</vt:lpstr>
      <vt:lpstr>Exercise: punctuation </vt:lpstr>
      <vt:lpstr>Exercise: punctuation </vt:lpstr>
      <vt:lpstr>Reading comprehension 1</vt:lpstr>
      <vt:lpstr>Read this recipe:</vt:lpstr>
      <vt:lpstr>Questions</vt:lpstr>
      <vt:lpstr>Questions</vt:lpstr>
      <vt:lpstr>A key part of reading comprehension is understanding what the question is asking you to do.</vt:lpstr>
      <vt:lpstr>Read this memo:</vt:lpstr>
      <vt:lpstr>questions</vt:lpstr>
      <vt:lpstr>questions</vt:lpstr>
      <vt:lpstr>READ THIS LETTER:</vt:lpstr>
      <vt:lpstr>questions</vt:lpstr>
      <vt:lpstr>questions</vt:lpstr>
      <vt:lpstr>Présentation PowerPoint</vt:lpstr>
      <vt:lpstr>How to answer True or false questions </vt:lpstr>
      <vt:lpstr>Are the following statements true or false? Write 'not in text' if the information is not there. </vt:lpstr>
      <vt:lpstr>Are the following statements true or false? Write 'not in text' if the information is not there. </vt:lpstr>
      <vt:lpstr>Présentation PowerPoint</vt:lpstr>
      <vt:lpstr>QUESTION 5: THE COACH HOTEL REVIEWS</vt:lpstr>
      <vt:lpstr>QUESTION 5: THE COACH HOTEL REVIEWS</vt:lpstr>
      <vt:lpstr>Writing task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Jenny Lewis</dc:creator>
  <cp:lastModifiedBy>Anonyme</cp:lastModifiedBy>
  <cp:revision>14</cp:revision>
  <dcterms:created xsi:type="dcterms:W3CDTF">2025-01-17T13:07:40Z</dcterms:created>
  <dcterms:modified xsi:type="dcterms:W3CDTF">2025-12-30T14:54:33Z</dcterms:modified>
</cp:coreProperties>
</file>