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57" r:id="rId3"/>
    <p:sldId id="258" r:id="rId4"/>
    <p:sldId id="259" r:id="rId5"/>
    <p:sldId id="261" r:id="rId6"/>
    <p:sldId id="262" r:id="rId7"/>
    <p:sldId id="263" r:id="rId8"/>
    <p:sldId id="260"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p:restoredTop sz="92511"/>
  </p:normalViewPr>
  <p:slideViewPr>
    <p:cSldViewPr snapToGrid="0">
      <p:cViewPr varScale="1">
        <p:scale>
          <a:sx n="71" d="100"/>
          <a:sy n="71" d="100"/>
        </p:scale>
        <p:origin x="4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7B89F1-B906-2541-BC5A-4A7DDA40685C}"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44743-1D7A-3B48-B3CC-7B00F6642285}" type="slidenum">
              <a:rPr lang="en-US" smtClean="0"/>
              <a:t>‹N°›</a:t>
            </a:fld>
            <a:endParaRPr lang="en-US"/>
          </a:p>
        </p:txBody>
      </p:sp>
    </p:spTree>
    <p:extLst>
      <p:ext uri="{BB962C8B-B14F-4D97-AF65-F5344CB8AC3E}">
        <p14:creationId xmlns:p14="http://schemas.microsoft.com/office/powerpoint/2010/main" val="1808060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Look for clues - </a:t>
            </a:r>
            <a:r>
              <a:rPr lang="en-GB" dirty="0"/>
              <a:t>Pay attention to keywords that give you clues about the correct grammar, such as time markers (e.g., “yesterday,” “next week”) for verb tense or articles (e.g., “a,” “the”) that indicate singular/plural.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Subject-verb agreement - </a:t>
            </a:r>
            <a:r>
              <a:rPr lang="en-GB" dirty="0"/>
              <a:t>Make sure that the subject and verb match in number (singular/plural).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Eliination</a:t>
            </a:r>
            <a:r>
              <a:rPr lang="en-US" dirty="0"/>
              <a:t> - </a:t>
            </a:r>
            <a:r>
              <a:rPr lang="en-GB" dirty="0"/>
              <a:t> If you’re not sure about the answer, eliminate any obviously incorrect options. This will increase your chances of guessing correctly.</a:t>
            </a:r>
          </a:p>
          <a:p>
            <a:endParaRPr lang="en-US" dirty="0"/>
          </a:p>
          <a:p>
            <a:endParaRPr lang="en-US" dirty="0"/>
          </a:p>
          <a:p>
            <a:r>
              <a:rPr lang="en-US" dirty="0"/>
              <a:t>Part 2</a:t>
            </a:r>
          </a:p>
          <a:p>
            <a:r>
              <a:rPr lang="en-US" dirty="0"/>
              <a:t>Common errors.- </a:t>
            </a:r>
            <a:r>
              <a:rPr lang="en-GB" dirty="0"/>
              <a:t>The mistakes often involve things like:</a:t>
            </a:r>
          </a:p>
          <a:p>
            <a:r>
              <a:rPr lang="en-GB" dirty="0"/>
              <a:t>• </a:t>
            </a:r>
            <a:r>
              <a:rPr lang="en-GB" b="1" dirty="0"/>
              <a:t>Tense errors</a:t>
            </a:r>
            <a:r>
              <a:rPr lang="en-GB" dirty="0"/>
              <a:t>: For example, using the past tense when the sentence refers to the present.</a:t>
            </a:r>
          </a:p>
          <a:p>
            <a:r>
              <a:rPr lang="en-GB" dirty="0"/>
              <a:t>• </a:t>
            </a:r>
            <a:r>
              <a:rPr lang="en-GB" b="1" dirty="0"/>
              <a:t>Subject-verb agreement</a:t>
            </a:r>
            <a:r>
              <a:rPr lang="en-GB" dirty="0"/>
              <a:t>: Make sure the subject and verb match.</a:t>
            </a:r>
          </a:p>
          <a:p>
            <a:r>
              <a:rPr lang="en-GB" dirty="0"/>
              <a:t>• </a:t>
            </a:r>
            <a:r>
              <a:rPr lang="en-GB" b="1" dirty="0"/>
              <a:t>Incorrect word forms</a:t>
            </a:r>
            <a:r>
              <a:rPr lang="en-GB" dirty="0"/>
              <a:t>: For example, confusing an adjective with an adverb (e.g., “She speaks good English” instead of “She speaks well”).</a:t>
            </a:r>
          </a:p>
          <a:p>
            <a:r>
              <a:rPr lang="en-GB" dirty="0"/>
              <a:t>• </a:t>
            </a:r>
            <a:r>
              <a:rPr lang="en-GB" b="1" dirty="0"/>
              <a:t>Preposition errors</a:t>
            </a:r>
            <a:r>
              <a:rPr lang="en-GB" dirty="0"/>
              <a:t>: Some prepositions are tricky (e.g., “interested in” vs. “interested 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Word-order issues - Make sure the sentence is structured correctly.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Singular/plural forms - If the subject is plural, the verb should also be plural, and vice versa.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Elimination - If you’re unsure, try to eliminate the options that clearly don’t fit grammatically.</a:t>
            </a:r>
          </a:p>
          <a:p>
            <a:endParaRPr lang="en-GB" dirty="0"/>
          </a:p>
          <a:p>
            <a:endParaRPr lang="en-US" dirty="0"/>
          </a:p>
        </p:txBody>
      </p:sp>
      <p:sp>
        <p:nvSpPr>
          <p:cNvPr id="4" name="Slide Number Placeholder 3"/>
          <p:cNvSpPr>
            <a:spLocks noGrp="1"/>
          </p:cNvSpPr>
          <p:nvPr>
            <p:ph type="sldNum" sz="quarter" idx="5"/>
          </p:nvPr>
        </p:nvSpPr>
        <p:spPr/>
        <p:txBody>
          <a:bodyPr/>
          <a:lstStyle/>
          <a:p>
            <a:fld id="{74544743-1D7A-3B48-B3CC-7B00F6642285}" type="slidenum">
              <a:rPr lang="en-US" smtClean="0"/>
              <a:t>7</a:t>
            </a:fld>
            <a:endParaRPr lang="en-US"/>
          </a:p>
        </p:txBody>
      </p:sp>
    </p:spTree>
    <p:extLst>
      <p:ext uri="{BB962C8B-B14F-4D97-AF65-F5344CB8AC3E}">
        <p14:creationId xmlns:p14="http://schemas.microsoft.com/office/powerpoint/2010/main" val="667434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fr-FR"/>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GB"/>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12/30/2025</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12/30/2025</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GB"/>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12/30/2025</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GB"/>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12/30/2025</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12/30/2025</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fr-FR"/>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F9BAC-FC57-989C-8B6D-20DBC1489076}"/>
              </a:ext>
            </a:extLst>
          </p:cNvPr>
          <p:cNvSpPr>
            <a:spLocks noGrp="1"/>
          </p:cNvSpPr>
          <p:nvPr>
            <p:ph type="ctrTitle"/>
          </p:nvPr>
        </p:nvSpPr>
        <p:spPr/>
        <p:txBody>
          <a:bodyPr/>
          <a:lstStyle/>
          <a:p>
            <a:r>
              <a:rPr lang="en-US" dirty="0" err="1"/>
              <a:t>Dulasp</a:t>
            </a:r>
            <a:r>
              <a:rPr lang="en-US" dirty="0"/>
              <a:t> m4</a:t>
            </a:r>
          </a:p>
        </p:txBody>
      </p:sp>
      <p:sp>
        <p:nvSpPr>
          <p:cNvPr id="3" name="Subtitle 2">
            <a:extLst>
              <a:ext uri="{FF2B5EF4-FFF2-40B4-BE49-F238E27FC236}">
                <a16:creationId xmlns:a16="http://schemas.microsoft.com/office/drawing/2014/main" id="{40F2435D-3849-03DF-D21A-00F01A377023}"/>
              </a:ext>
            </a:extLst>
          </p:cNvPr>
          <p:cNvSpPr>
            <a:spLocks noGrp="1"/>
          </p:cNvSpPr>
          <p:nvPr>
            <p:ph type="subTitle" idx="1"/>
          </p:nvPr>
        </p:nvSpPr>
        <p:spPr/>
        <p:txBody>
          <a:bodyPr>
            <a:normAutofit/>
          </a:bodyPr>
          <a:lstStyle/>
          <a:p>
            <a:r>
              <a:rPr lang="en-US" dirty="0"/>
              <a:t>Week 5: Tips and mock test</a:t>
            </a:r>
          </a:p>
        </p:txBody>
      </p:sp>
    </p:spTree>
    <p:extLst>
      <p:ext uri="{BB962C8B-B14F-4D97-AF65-F5344CB8AC3E}">
        <p14:creationId xmlns:p14="http://schemas.microsoft.com/office/powerpoint/2010/main" val="971022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8300-5DE9-6163-19C7-CE5E78315690}"/>
              </a:ext>
            </a:extLst>
          </p:cNvPr>
          <p:cNvSpPr>
            <a:spLocks noGrp="1"/>
          </p:cNvSpPr>
          <p:nvPr>
            <p:ph type="title"/>
          </p:nvPr>
        </p:nvSpPr>
        <p:spPr/>
        <p:txBody>
          <a:bodyPr/>
          <a:lstStyle/>
          <a:p>
            <a:r>
              <a:rPr lang="en-US" dirty="0"/>
              <a:t>Test structure</a:t>
            </a:r>
          </a:p>
        </p:txBody>
      </p:sp>
      <p:sp>
        <p:nvSpPr>
          <p:cNvPr id="3" name="Content Placeholder 2">
            <a:extLst>
              <a:ext uri="{FF2B5EF4-FFF2-40B4-BE49-F238E27FC236}">
                <a16:creationId xmlns:a16="http://schemas.microsoft.com/office/drawing/2014/main" id="{8826E59C-DFE5-044F-595E-DA871CB0FDAC}"/>
              </a:ext>
            </a:extLst>
          </p:cNvPr>
          <p:cNvSpPr>
            <a:spLocks noGrp="1"/>
          </p:cNvSpPr>
          <p:nvPr>
            <p:ph idx="1"/>
          </p:nvPr>
        </p:nvSpPr>
        <p:spPr/>
        <p:txBody>
          <a:bodyPr/>
          <a:lstStyle/>
          <a:p>
            <a:pPr marL="0" indent="0">
              <a:buNone/>
            </a:pPr>
            <a:r>
              <a:rPr lang="en-US" dirty="0"/>
              <a:t>Section 1: Listening comprehension</a:t>
            </a:r>
          </a:p>
          <a:p>
            <a:pPr marL="0" indent="0">
              <a:buNone/>
            </a:pPr>
            <a:endParaRPr lang="en-US" dirty="0"/>
          </a:p>
          <a:p>
            <a:pPr marL="0" indent="0">
              <a:buNone/>
            </a:pPr>
            <a:r>
              <a:rPr lang="en-US" dirty="0"/>
              <a:t>Section 2: Grammar</a:t>
            </a:r>
          </a:p>
          <a:p>
            <a:pPr marL="0" indent="0">
              <a:buNone/>
            </a:pPr>
            <a:endParaRPr lang="en-US" dirty="0"/>
          </a:p>
          <a:p>
            <a:pPr marL="0" indent="0">
              <a:buNone/>
            </a:pPr>
            <a:r>
              <a:rPr lang="en-US" dirty="0"/>
              <a:t>Section 3: Reading comprehension</a:t>
            </a:r>
          </a:p>
          <a:p>
            <a:pPr marL="0" indent="0">
              <a:buNone/>
            </a:pPr>
            <a:endParaRPr lang="en-US" dirty="0"/>
          </a:p>
          <a:p>
            <a:pPr marL="0" indent="0">
              <a:buNone/>
            </a:pPr>
            <a:r>
              <a:rPr lang="en-US" dirty="0"/>
              <a:t>Section 4:  Writing </a:t>
            </a:r>
          </a:p>
        </p:txBody>
      </p:sp>
    </p:spTree>
    <p:extLst>
      <p:ext uri="{BB962C8B-B14F-4D97-AF65-F5344CB8AC3E}">
        <p14:creationId xmlns:p14="http://schemas.microsoft.com/office/powerpoint/2010/main" val="483667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1F1A0-FF2C-1EBC-5F21-AB79A24A0A41}"/>
              </a:ext>
            </a:extLst>
          </p:cNvPr>
          <p:cNvSpPr>
            <a:spLocks noGrp="1"/>
          </p:cNvSpPr>
          <p:nvPr>
            <p:ph type="title"/>
          </p:nvPr>
        </p:nvSpPr>
        <p:spPr/>
        <p:txBody>
          <a:bodyPr/>
          <a:lstStyle/>
          <a:p>
            <a:r>
              <a:rPr lang="en-US" dirty="0"/>
              <a:t>Test timing tips</a:t>
            </a:r>
          </a:p>
        </p:txBody>
      </p:sp>
      <p:sp>
        <p:nvSpPr>
          <p:cNvPr id="3" name="Content Placeholder 2">
            <a:extLst>
              <a:ext uri="{FF2B5EF4-FFF2-40B4-BE49-F238E27FC236}">
                <a16:creationId xmlns:a16="http://schemas.microsoft.com/office/drawing/2014/main" id="{C4952A0F-C473-1556-D64D-7A37F1D649C4}"/>
              </a:ext>
            </a:extLst>
          </p:cNvPr>
          <p:cNvSpPr>
            <a:spLocks noGrp="1"/>
          </p:cNvSpPr>
          <p:nvPr>
            <p:ph idx="1"/>
          </p:nvPr>
        </p:nvSpPr>
        <p:spPr/>
        <p:txBody>
          <a:bodyPr/>
          <a:lstStyle/>
          <a:p>
            <a:pPr marL="0" indent="0">
              <a:buNone/>
            </a:pPr>
            <a:r>
              <a:rPr lang="en-US" dirty="0"/>
              <a:t>For this mock test, the timings should be the following:</a:t>
            </a:r>
          </a:p>
          <a:p>
            <a:pPr marL="0" indent="0">
              <a:buNone/>
            </a:pPr>
            <a:endParaRPr lang="en-US" dirty="0"/>
          </a:p>
          <a:p>
            <a:pPr marL="0" indent="0">
              <a:buNone/>
            </a:pPr>
            <a:r>
              <a:rPr lang="en-US" dirty="0"/>
              <a:t>Section 1: Listening comprehension (20 minutes)</a:t>
            </a:r>
          </a:p>
          <a:p>
            <a:pPr marL="0" indent="0">
              <a:buNone/>
            </a:pPr>
            <a:r>
              <a:rPr lang="en-US" dirty="0"/>
              <a:t>Section 2: Grammar (20 minutes)</a:t>
            </a:r>
          </a:p>
          <a:p>
            <a:pPr marL="0" indent="0">
              <a:buNone/>
            </a:pPr>
            <a:r>
              <a:rPr lang="en-US" dirty="0"/>
              <a:t>Section 3: Reading comprehension (20 minutes)</a:t>
            </a:r>
          </a:p>
          <a:p>
            <a:pPr marL="0" indent="0">
              <a:buNone/>
            </a:pPr>
            <a:r>
              <a:rPr lang="en-US" dirty="0"/>
              <a:t>Section 4: Writing (30 minutes)</a:t>
            </a:r>
          </a:p>
          <a:p>
            <a:pPr marL="0" indent="0">
              <a:buNone/>
            </a:pPr>
            <a:endParaRPr lang="en-US" dirty="0"/>
          </a:p>
          <a:p>
            <a:pPr marL="0" indent="0">
              <a:buNone/>
            </a:pPr>
            <a:r>
              <a:rPr lang="en-US" dirty="0"/>
              <a:t>If you want to finish every section, you need to try to sick to these timings. </a:t>
            </a:r>
          </a:p>
        </p:txBody>
      </p:sp>
    </p:spTree>
    <p:extLst>
      <p:ext uri="{BB962C8B-B14F-4D97-AF65-F5344CB8AC3E}">
        <p14:creationId xmlns:p14="http://schemas.microsoft.com/office/powerpoint/2010/main" val="125589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EDBAB-07AF-76C7-BD44-49994953E2B5}"/>
              </a:ext>
            </a:extLst>
          </p:cNvPr>
          <p:cNvSpPr>
            <a:spLocks noGrp="1"/>
          </p:cNvSpPr>
          <p:nvPr>
            <p:ph type="title"/>
          </p:nvPr>
        </p:nvSpPr>
        <p:spPr/>
        <p:txBody>
          <a:bodyPr/>
          <a:lstStyle/>
          <a:p>
            <a:r>
              <a:rPr lang="en-US" dirty="0"/>
              <a:t>Listening tips</a:t>
            </a:r>
          </a:p>
        </p:txBody>
      </p:sp>
      <p:sp>
        <p:nvSpPr>
          <p:cNvPr id="3" name="Content Placeholder 2">
            <a:extLst>
              <a:ext uri="{FF2B5EF4-FFF2-40B4-BE49-F238E27FC236}">
                <a16:creationId xmlns:a16="http://schemas.microsoft.com/office/drawing/2014/main" id="{963129C1-3B63-8927-9201-68946A9DF0E9}"/>
              </a:ext>
            </a:extLst>
          </p:cNvPr>
          <p:cNvSpPr>
            <a:spLocks noGrp="1"/>
          </p:cNvSpPr>
          <p:nvPr>
            <p:ph idx="1"/>
          </p:nvPr>
        </p:nvSpPr>
        <p:spPr/>
        <p:txBody>
          <a:bodyPr/>
          <a:lstStyle/>
          <a:p>
            <a:pPr marL="0" indent="0">
              <a:buNone/>
            </a:pPr>
            <a:r>
              <a:rPr lang="en-US" dirty="0"/>
              <a:t>Listening is the only section that you might have trouble coming back to. </a:t>
            </a:r>
          </a:p>
          <a:p>
            <a:pPr marL="0" indent="0">
              <a:buNone/>
            </a:pPr>
            <a:endParaRPr lang="en-US" dirty="0"/>
          </a:p>
          <a:p>
            <a:r>
              <a:rPr lang="en-US" dirty="0"/>
              <a:t>Listen carefully to the entire audio – if you miss a word or two, don’t panic! Understanding the general meaning will help you too.</a:t>
            </a:r>
          </a:p>
          <a:p>
            <a:endParaRPr lang="en-US" dirty="0"/>
          </a:p>
          <a:p>
            <a:r>
              <a:rPr lang="en-US" dirty="0"/>
              <a:t>Answer quickly while the audio is still fresh in your head. If you’re not sure, note down your best guess/any words you think were key. </a:t>
            </a:r>
          </a:p>
        </p:txBody>
      </p:sp>
    </p:spTree>
    <p:extLst>
      <p:ext uri="{BB962C8B-B14F-4D97-AF65-F5344CB8AC3E}">
        <p14:creationId xmlns:p14="http://schemas.microsoft.com/office/powerpoint/2010/main" val="2427312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133C9-BAF4-160D-23A3-D691B4E4C308}"/>
              </a:ext>
            </a:extLst>
          </p:cNvPr>
          <p:cNvSpPr>
            <a:spLocks noGrp="1"/>
          </p:cNvSpPr>
          <p:nvPr>
            <p:ph type="title"/>
          </p:nvPr>
        </p:nvSpPr>
        <p:spPr/>
        <p:txBody>
          <a:bodyPr/>
          <a:lstStyle/>
          <a:p>
            <a:r>
              <a:rPr lang="en-US" dirty="0"/>
              <a:t>Reading tips</a:t>
            </a:r>
          </a:p>
        </p:txBody>
      </p:sp>
      <p:sp>
        <p:nvSpPr>
          <p:cNvPr id="3" name="Content Placeholder 2">
            <a:extLst>
              <a:ext uri="{FF2B5EF4-FFF2-40B4-BE49-F238E27FC236}">
                <a16:creationId xmlns:a16="http://schemas.microsoft.com/office/drawing/2014/main" id="{9B0214FA-8A61-0002-9945-24C4CE48D319}"/>
              </a:ext>
            </a:extLst>
          </p:cNvPr>
          <p:cNvSpPr>
            <a:spLocks noGrp="1"/>
          </p:cNvSpPr>
          <p:nvPr>
            <p:ph idx="1"/>
          </p:nvPr>
        </p:nvSpPr>
        <p:spPr/>
        <p:txBody>
          <a:bodyPr/>
          <a:lstStyle/>
          <a:p>
            <a:r>
              <a:rPr lang="en-US" dirty="0"/>
              <a:t>Skim the questions first to get an idea of what to look for in the passages.</a:t>
            </a:r>
          </a:p>
          <a:p>
            <a:endParaRPr lang="en-US" dirty="0"/>
          </a:p>
          <a:p>
            <a:r>
              <a:rPr lang="en-US" dirty="0"/>
              <a:t>Don’t worry about understanding every single word – focus on the main ideas and use the context to help you.</a:t>
            </a:r>
          </a:p>
          <a:p>
            <a:endParaRPr lang="en-US" dirty="0"/>
          </a:p>
          <a:p>
            <a:r>
              <a:rPr lang="en-US" dirty="0"/>
              <a:t>Manage your time – if you are stuck on a question, move on and revisit it with fresh eyes later. </a:t>
            </a:r>
          </a:p>
          <a:p>
            <a:endParaRPr lang="en-US" dirty="0"/>
          </a:p>
          <a:p>
            <a:endParaRPr lang="en-US" dirty="0"/>
          </a:p>
        </p:txBody>
      </p:sp>
    </p:spTree>
    <p:extLst>
      <p:ext uri="{BB962C8B-B14F-4D97-AF65-F5344CB8AC3E}">
        <p14:creationId xmlns:p14="http://schemas.microsoft.com/office/powerpoint/2010/main" val="2199466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90B9-84FB-65A8-92BF-911B1FFAA217}"/>
              </a:ext>
            </a:extLst>
          </p:cNvPr>
          <p:cNvSpPr>
            <a:spLocks noGrp="1"/>
          </p:cNvSpPr>
          <p:nvPr>
            <p:ph type="title"/>
          </p:nvPr>
        </p:nvSpPr>
        <p:spPr/>
        <p:txBody>
          <a:bodyPr/>
          <a:lstStyle/>
          <a:p>
            <a:r>
              <a:rPr lang="en-US" dirty="0"/>
              <a:t>Writing tips</a:t>
            </a:r>
          </a:p>
        </p:txBody>
      </p:sp>
      <p:sp>
        <p:nvSpPr>
          <p:cNvPr id="3" name="Content Placeholder 2">
            <a:extLst>
              <a:ext uri="{FF2B5EF4-FFF2-40B4-BE49-F238E27FC236}">
                <a16:creationId xmlns:a16="http://schemas.microsoft.com/office/drawing/2014/main" id="{9547271E-8202-C795-2D4C-CE0045124765}"/>
              </a:ext>
            </a:extLst>
          </p:cNvPr>
          <p:cNvSpPr>
            <a:spLocks noGrp="1"/>
          </p:cNvSpPr>
          <p:nvPr>
            <p:ph idx="1"/>
          </p:nvPr>
        </p:nvSpPr>
        <p:spPr>
          <a:xfrm>
            <a:off x="1251678" y="1588770"/>
            <a:ext cx="10178322" cy="4886845"/>
          </a:xfrm>
        </p:spPr>
        <p:txBody>
          <a:bodyPr>
            <a:normAutofit/>
          </a:bodyPr>
          <a:lstStyle/>
          <a:p>
            <a:r>
              <a:rPr lang="en-US" dirty="0"/>
              <a:t>Plan – spend a couple of minutes (5 mins maximum) thinking about your response before you start writing. </a:t>
            </a:r>
          </a:p>
          <a:p>
            <a:endParaRPr lang="en-US" dirty="0"/>
          </a:p>
          <a:p>
            <a:r>
              <a:rPr lang="en-US" dirty="0"/>
              <a:t>Structure your essay – introduction, main body x2, conclusion.</a:t>
            </a:r>
          </a:p>
          <a:p>
            <a:endParaRPr lang="en-US" dirty="0"/>
          </a:p>
          <a:p>
            <a:r>
              <a:rPr lang="en-US" dirty="0"/>
              <a:t>Stay on topic.</a:t>
            </a:r>
          </a:p>
          <a:p>
            <a:endParaRPr lang="en-US" dirty="0"/>
          </a:p>
          <a:p>
            <a:r>
              <a:rPr lang="en-US" dirty="0"/>
              <a:t>Write clearly – it’s better than write simpler sentences accurately than to attempt complex ones and make mistakes.</a:t>
            </a:r>
          </a:p>
          <a:p>
            <a:endParaRPr lang="en-US" dirty="0"/>
          </a:p>
          <a:p>
            <a:r>
              <a:rPr lang="en-US" dirty="0"/>
              <a:t>Leave time to proofread and check your spelling and grammar at the end. </a:t>
            </a:r>
          </a:p>
        </p:txBody>
      </p:sp>
    </p:spTree>
    <p:extLst>
      <p:ext uri="{BB962C8B-B14F-4D97-AF65-F5344CB8AC3E}">
        <p14:creationId xmlns:p14="http://schemas.microsoft.com/office/powerpoint/2010/main" val="2268646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AE2DD-BBEF-5CC4-F9CA-B69EAFC4CD91}"/>
              </a:ext>
            </a:extLst>
          </p:cNvPr>
          <p:cNvSpPr>
            <a:spLocks noGrp="1"/>
          </p:cNvSpPr>
          <p:nvPr>
            <p:ph type="title"/>
          </p:nvPr>
        </p:nvSpPr>
        <p:spPr/>
        <p:txBody>
          <a:bodyPr/>
          <a:lstStyle/>
          <a:p>
            <a:r>
              <a:rPr lang="en-US" dirty="0"/>
              <a:t>Grammar section explained</a:t>
            </a:r>
          </a:p>
        </p:txBody>
      </p:sp>
      <p:sp>
        <p:nvSpPr>
          <p:cNvPr id="3" name="Content Placeholder 2">
            <a:extLst>
              <a:ext uri="{FF2B5EF4-FFF2-40B4-BE49-F238E27FC236}">
                <a16:creationId xmlns:a16="http://schemas.microsoft.com/office/drawing/2014/main" id="{C43CCFA5-193C-345B-B819-7BAC138DCF22}"/>
              </a:ext>
            </a:extLst>
          </p:cNvPr>
          <p:cNvSpPr>
            <a:spLocks noGrp="1"/>
          </p:cNvSpPr>
          <p:nvPr>
            <p:ph idx="1"/>
          </p:nvPr>
        </p:nvSpPr>
        <p:spPr>
          <a:xfrm>
            <a:off x="1251678" y="1760221"/>
            <a:ext cx="10178322" cy="4715394"/>
          </a:xfrm>
        </p:spPr>
        <p:txBody>
          <a:bodyPr>
            <a:normAutofit/>
          </a:bodyPr>
          <a:lstStyle/>
          <a:p>
            <a:pPr marL="0" indent="0">
              <a:buNone/>
            </a:pPr>
            <a:r>
              <a:rPr lang="en-US" b="1" dirty="0"/>
              <a:t>Part 1: Incomplete sentences – choose the word to best fill the gap in the sentence.</a:t>
            </a:r>
          </a:p>
          <a:p>
            <a:r>
              <a:rPr lang="en-US" dirty="0"/>
              <a:t>Look for clues.</a:t>
            </a:r>
          </a:p>
          <a:p>
            <a:r>
              <a:rPr lang="en-US" dirty="0"/>
              <a:t>Check for subject-verb agreement.</a:t>
            </a:r>
          </a:p>
          <a:p>
            <a:r>
              <a:rPr lang="en-US" dirty="0"/>
              <a:t>Use elimination.</a:t>
            </a:r>
          </a:p>
          <a:p>
            <a:endParaRPr lang="en-US" b="1" dirty="0"/>
          </a:p>
          <a:p>
            <a:pPr marL="0" indent="0">
              <a:buNone/>
            </a:pPr>
            <a:r>
              <a:rPr lang="en-US" b="1" dirty="0"/>
              <a:t>Part 2: Identify the mistakes – decide which part of the sentence is incorrect.</a:t>
            </a:r>
          </a:p>
          <a:p>
            <a:r>
              <a:rPr lang="en-US" dirty="0"/>
              <a:t>Focus on common grammar errors.</a:t>
            </a:r>
          </a:p>
          <a:p>
            <a:r>
              <a:rPr lang="en-US" dirty="0"/>
              <a:t>Check for word-order issues.</a:t>
            </a:r>
          </a:p>
          <a:p>
            <a:r>
              <a:rPr lang="en-US" dirty="0"/>
              <a:t>Be aware of singular/plural forms.</a:t>
            </a:r>
          </a:p>
          <a:p>
            <a:r>
              <a:rPr lang="en-US" dirty="0"/>
              <a:t>Use elimination!</a:t>
            </a:r>
          </a:p>
        </p:txBody>
      </p:sp>
    </p:spTree>
    <p:extLst>
      <p:ext uri="{BB962C8B-B14F-4D97-AF65-F5344CB8AC3E}">
        <p14:creationId xmlns:p14="http://schemas.microsoft.com/office/powerpoint/2010/main" val="684885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3EBA6-1C72-3D10-09B9-9B095C9549FE}"/>
              </a:ext>
            </a:extLst>
          </p:cNvPr>
          <p:cNvSpPr>
            <a:spLocks noGrp="1"/>
          </p:cNvSpPr>
          <p:nvPr>
            <p:ph type="title"/>
          </p:nvPr>
        </p:nvSpPr>
        <p:spPr/>
        <p:txBody>
          <a:bodyPr/>
          <a:lstStyle/>
          <a:p>
            <a:r>
              <a:rPr lang="en-US" dirty="0"/>
              <a:t>Grammar tips</a:t>
            </a:r>
          </a:p>
        </p:txBody>
      </p:sp>
      <p:sp>
        <p:nvSpPr>
          <p:cNvPr id="3" name="Content Placeholder 2">
            <a:extLst>
              <a:ext uri="{FF2B5EF4-FFF2-40B4-BE49-F238E27FC236}">
                <a16:creationId xmlns:a16="http://schemas.microsoft.com/office/drawing/2014/main" id="{35D878B0-A465-0925-229F-1E43C70B9604}"/>
              </a:ext>
            </a:extLst>
          </p:cNvPr>
          <p:cNvSpPr>
            <a:spLocks noGrp="1"/>
          </p:cNvSpPr>
          <p:nvPr>
            <p:ph idx="1"/>
          </p:nvPr>
        </p:nvSpPr>
        <p:spPr/>
        <p:txBody>
          <a:bodyPr/>
          <a:lstStyle/>
          <a:p>
            <a:r>
              <a:rPr lang="en-US" dirty="0"/>
              <a:t>Read each question carefully and pay attention to all of the options. Sometimes, one word or a small change in the sentence can make a big difference.</a:t>
            </a:r>
          </a:p>
          <a:p>
            <a:endParaRPr lang="en-US" dirty="0"/>
          </a:p>
          <a:p>
            <a:r>
              <a:rPr lang="en-US" dirty="0"/>
              <a:t>If you don’t know the answer, try eliminating one or two incorrect choices and then make your best guess.</a:t>
            </a:r>
          </a:p>
          <a:p>
            <a:endParaRPr lang="en-US" dirty="0"/>
          </a:p>
          <a:p>
            <a:r>
              <a:rPr lang="en-US" dirty="0"/>
              <a:t>Don’t spend too much time on one question—if you’re stuck, move on and come back to it later.</a:t>
            </a:r>
          </a:p>
          <a:p>
            <a:endParaRPr lang="en-US" dirty="0"/>
          </a:p>
        </p:txBody>
      </p:sp>
    </p:spTree>
    <p:extLst>
      <p:ext uri="{BB962C8B-B14F-4D97-AF65-F5344CB8AC3E}">
        <p14:creationId xmlns:p14="http://schemas.microsoft.com/office/powerpoint/2010/main" val="4082864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1B87-3987-BDAD-9893-B566B152712A}"/>
              </a:ext>
            </a:extLst>
          </p:cNvPr>
          <p:cNvSpPr>
            <a:spLocks noGrp="1"/>
          </p:cNvSpPr>
          <p:nvPr>
            <p:ph type="title"/>
          </p:nvPr>
        </p:nvSpPr>
        <p:spPr>
          <a:xfrm>
            <a:off x="1251678" y="382385"/>
            <a:ext cx="10178322" cy="816828"/>
          </a:xfrm>
        </p:spPr>
        <p:txBody>
          <a:bodyPr/>
          <a:lstStyle/>
          <a:p>
            <a:r>
              <a:rPr lang="en-US" dirty="0"/>
              <a:t>Mock test – 90 minutes.</a:t>
            </a:r>
          </a:p>
        </p:txBody>
      </p:sp>
      <p:sp>
        <p:nvSpPr>
          <p:cNvPr id="3" name="Content Placeholder 2">
            <a:extLst>
              <a:ext uri="{FF2B5EF4-FFF2-40B4-BE49-F238E27FC236}">
                <a16:creationId xmlns:a16="http://schemas.microsoft.com/office/drawing/2014/main" id="{1AEFC939-BB91-CA60-809C-DDF3562CBAD8}"/>
              </a:ext>
            </a:extLst>
          </p:cNvPr>
          <p:cNvSpPr>
            <a:spLocks noGrp="1"/>
          </p:cNvSpPr>
          <p:nvPr>
            <p:ph idx="1"/>
          </p:nvPr>
        </p:nvSpPr>
        <p:spPr/>
        <p:txBody>
          <a:bodyPr/>
          <a:lstStyle/>
          <a:p>
            <a:pPr marL="0" indent="0">
              <a:buNone/>
            </a:pPr>
            <a:r>
              <a:rPr lang="en-US" dirty="0"/>
              <a:t>We will now spend the next 90 minutes working on a mock test. You must stay for the entire 90 minutes.</a:t>
            </a:r>
          </a:p>
          <a:p>
            <a:pPr marL="0" indent="0">
              <a:buNone/>
            </a:pPr>
            <a:endParaRPr lang="en-US" dirty="0"/>
          </a:p>
          <a:p>
            <a:pPr marL="0" indent="0">
              <a:buNone/>
            </a:pPr>
            <a:r>
              <a:rPr lang="en-US" dirty="0"/>
              <a:t>The question paper is on ARCHE (M4 – Week 5 – Mock Test Questions).</a:t>
            </a:r>
          </a:p>
          <a:p>
            <a:pPr marL="0" indent="0">
              <a:buNone/>
            </a:pPr>
            <a:endParaRPr lang="en-US" dirty="0"/>
          </a:p>
          <a:p>
            <a:pPr marL="0" indent="0">
              <a:buNone/>
            </a:pPr>
            <a:r>
              <a:rPr lang="en-US" dirty="0"/>
              <a:t>Write your answers on the answer sheet provided. For multiple choice, tick/circle the correct answer. For the writing, write your essay on the lines provided (use the back of the sheet if needed).</a:t>
            </a:r>
          </a:p>
        </p:txBody>
      </p:sp>
    </p:spTree>
    <p:extLst>
      <p:ext uri="{BB962C8B-B14F-4D97-AF65-F5344CB8AC3E}">
        <p14:creationId xmlns:p14="http://schemas.microsoft.com/office/powerpoint/2010/main" val="3859134459"/>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45</TotalTime>
  <Words>784</Words>
  <Application>Microsoft Office PowerPoint</Application>
  <PresentationFormat>Grand écran</PresentationFormat>
  <Paragraphs>80</Paragraphs>
  <Slides>9</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Arial</vt:lpstr>
      <vt:lpstr>Calibri</vt:lpstr>
      <vt:lpstr>Gill Sans MT</vt:lpstr>
      <vt:lpstr>Impact</vt:lpstr>
      <vt:lpstr>Badge</vt:lpstr>
      <vt:lpstr>Dulasp m4</vt:lpstr>
      <vt:lpstr>Test structure</vt:lpstr>
      <vt:lpstr>Test timing tips</vt:lpstr>
      <vt:lpstr>Listening tips</vt:lpstr>
      <vt:lpstr>Reading tips</vt:lpstr>
      <vt:lpstr>Writing tips</vt:lpstr>
      <vt:lpstr>Grammar section explained</vt:lpstr>
      <vt:lpstr>Grammar tips</vt:lpstr>
      <vt:lpstr>Mock test – 90 minutes.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Lewis</dc:creator>
  <cp:lastModifiedBy>Anonyme</cp:lastModifiedBy>
  <cp:revision>5</cp:revision>
  <dcterms:created xsi:type="dcterms:W3CDTF">2025-02-10T10:53:07Z</dcterms:created>
  <dcterms:modified xsi:type="dcterms:W3CDTF">2025-12-30T14:43:17Z</dcterms:modified>
</cp:coreProperties>
</file>