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5"/>
  </p:notesMasterIdLst>
  <p:sldIdLst>
    <p:sldId id="256" r:id="rId2"/>
    <p:sldId id="257" r:id="rId3"/>
    <p:sldId id="258" r:id="rId4"/>
    <p:sldId id="259" r:id="rId5"/>
    <p:sldId id="276" r:id="rId6"/>
    <p:sldId id="260" r:id="rId7"/>
    <p:sldId id="278" r:id="rId8"/>
    <p:sldId id="261" r:id="rId9"/>
    <p:sldId id="277" r:id="rId10"/>
    <p:sldId id="279" r:id="rId11"/>
    <p:sldId id="295" r:id="rId12"/>
    <p:sldId id="280" r:id="rId13"/>
    <p:sldId id="281" r:id="rId14"/>
    <p:sldId id="282" r:id="rId15"/>
    <p:sldId id="283" r:id="rId16"/>
    <p:sldId id="284" r:id="rId17"/>
    <p:sldId id="285" r:id="rId18"/>
    <p:sldId id="286" r:id="rId19"/>
    <p:sldId id="296" r:id="rId20"/>
    <p:sldId id="262" r:id="rId21"/>
    <p:sldId id="263" r:id="rId22"/>
    <p:sldId id="297" r:id="rId23"/>
    <p:sldId id="264" r:id="rId24"/>
    <p:sldId id="265" r:id="rId25"/>
    <p:sldId id="287" r:id="rId26"/>
    <p:sldId id="288" r:id="rId27"/>
    <p:sldId id="289" r:id="rId28"/>
    <p:sldId id="290" r:id="rId29"/>
    <p:sldId id="291" r:id="rId30"/>
    <p:sldId id="292" r:id="rId31"/>
    <p:sldId id="293" r:id="rId32"/>
    <p:sldId id="294" r:id="rId33"/>
    <p:sldId id="298" r:id="rId34"/>
    <p:sldId id="266" r:id="rId35"/>
    <p:sldId id="268" r:id="rId36"/>
    <p:sldId id="269" r:id="rId37"/>
    <p:sldId id="271" r:id="rId38"/>
    <p:sldId id="270" r:id="rId39"/>
    <p:sldId id="272" r:id="rId40"/>
    <p:sldId id="273" r:id="rId41"/>
    <p:sldId id="274" r:id="rId42"/>
    <p:sldId id="267" r:id="rId43"/>
    <p:sldId id="275"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444"/>
    <p:restoredTop sz="78401"/>
  </p:normalViewPr>
  <p:slideViewPr>
    <p:cSldViewPr snapToGrid="0">
      <p:cViewPr varScale="1">
        <p:scale>
          <a:sx n="54" d="100"/>
          <a:sy n="54" d="100"/>
        </p:scale>
        <p:origin x="64"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D2CE48-8787-F24F-81EA-A3934214C779}"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80891-E18F-6A45-9949-6523C1DAEEB4}" type="slidenum">
              <a:rPr lang="en-US" smtClean="0"/>
              <a:t>‹N°›</a:t>
            </a:fld>
            <a:endParaRPr lang="en-US"/>
          </a:p>
        </p:txBody>
      </p:sp>
    </p:spTree>
    <p:extLst>
      <p:ext uri="{BB962C8B-B14F-4D97-AF65-F5344CB8AC3E}">
        <p14:creationId xmlns:p14="http://schemas.microsoft.com/office/powerpoint/2010/main" val="510520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1</a:t>
            </a:fld>
            <a:endParaRPr lang="en-US"/>
          </a:p>
        </p:txBody>
      </p:sp>
    </p:spTree>
    <p:extLst>
      <p:ext uri="{BB962C8B-B14F-4D97-AF65-F5344CB8AC3E}">
        <p14:creationId xmlns:p14="http://schemas.microsoft.com/office/powerpoint/2010/main" val="30665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24. 5:20 Clarification on where to exit (logical response will be checking for information)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25. 5:42 25. Question asks whether the person has a specific flight they need to catch – reasonable answer will be related to the flight</a:t>
            </a:r>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14</a:t>
            </a:fld>
            <a:endParaRPr lang="en-US"/>
          </a:p>
        </p:txBody>
      </p:sp>
    </p:spTree>
    <p:extLst>
      <p:ext uri="{BB962C8B-B14F-4D97-AF65-F5344CB8AC3E}">
        <p14:creationId xmlns:p14="http://schemas.microsoft.com/office/powerpoint/2010/main" val="197556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DA4F-C135-EC4C-4998-454AC0B95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D58E2-B9FE-5654-ABE2-6458043FC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E2E8A-12C7-75E5-7FBC-01BAAD8D1965}"/>
              </a:ext>
            </a:extLst>
          </p:cNvPr>
          <p:cNvSpPr>
            <a:spLocks noGrp="1"/>
          </p:cNvSpPr>
          <p:nvPr>
            <p:ph type="body" idx="1"/>
          </p:nvPr>
        </p:nvSpPr>
        <p:spPr/>
        <p:txBody>
          <a:bodyPr/>
          <a:lstStyle/>
          <a:p>
            <a:r>
              <a:rPr lang="en-US" dirty="0"/>
              <a:t>24. Clarification on where to exit (logical response will be checking for information)</a:t>
            </a:r>
          </a:p>
          <a:p>
            <a:r>
              <a:rPr lang="en-US" dirty="0"/>
              <a:t>A) Question gives two options and a yes response is unclear </a:t>
            </a:r>
          </a:p>
          <a:p>
            <a:r>
              <a:rPr lang="en-US" dirty="0"/>
              <a:t>b) ‘weeks’ refers to time not stations.</a:t>
            </a:r>
          </a:p>
          <a:p>
            <a:endParaRPr lang="en-US" dirty="0"/>
          </a:p>
          <a:p>
            <a:r>
              <a:rPr lang="en-US" dirty="0"/>
              <a:t>25. Question asks whether the person has a specific flight they need to catch – reasonable answer will be related to the flight</a:t>
            </a:r>
          </a:p>
          <a:p>
            <a:pPr marL="228600" indent="-228600">
              <a:buAutoNum type="alphaUcParenR"/>
            </a:pPr>
            <a:r>
              <a:rPr lang="en-US" dirty="0"/>
              <a:t>Doesn’t relate to flight information at all – something else entirely so irrelevant </a:t>
            </a:r>
          </a:p>
          <a:p>
            <a:pPr marL="228600" indent="-228600">
              <a:buAutoNum type="alphaUcParenR"/>
            </a:pPr>
            <a:r>
              <a:rPr lang="en-US" dirty="0"/>
              <a:t>Suggests a different issue (luggage/a ticket?) doesn’t answer flight timing question </a:t>
            </a:r>
          </a:p>
        </p:txBody>
      </p:sp>
      <p:sp>
        <p:nvSpPr>
          <p:cNvPr id="4" name="Slide Number Placeholder 3">
            <a:extLst>
              <a:ext uri="{FF2B5EF4-FFF2-40B4-BE49-F238E27FC236}">
                <a16:creationId xmlns:a16="http://schemas.microsoft.com/office/drawing/2014/main" id="{05904757-6744-11FD-7658-2741437195AD}"/>
              </a:ext>
            </a:extLst>
          </p:cNvPr>
          <p:cNvSpPr>
            <a:spLocks noGrp="1"/>
          </p:cNvSpPr>
          <p:nvPr>
            <p:ph type="sldNum" sz="quarter" idx="5"/>
          </p:nvPr>
        </p:nvSpPr>
        <p:spPr/>
        <p:txBody>
          <a:bodyPr/>
          <a:lstStyle/>
          <a:p>
            <a:fld id="{15380891-E18F-6A45-9949-6523C1DAEEB4}" type="slidenum">
              <a:rPr lang="en-US" smtClean="0"/>
              <a:t>15</a:t>
            </a:fld>
            <a:endParaRPr lang="en-US"/>
          </a:p>
        </p:txBody>
      </p:sp>
    </p:spTree>
    <p:extLst>
      <p:ext uri="{BB962C8B-B14F-4D97-AF65-F5344CB8AC3E}">
        <p14:creationId xmlns:p14="http://schemas.microsoft.com/office/powerpoint/2010/main" val="1477395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conversations typically cover </a:t>
            </a:r>
            <a:r>
              <a:rPr lang="en-GB" b="1" dirty="0"/>
              <a:t>routine work situations</a:t>
            </a:r>
            <a:r>
              <a:rPr lang="en-GB" dirty="0"/>
              <a:t> such as appointments, discussions, or simple tasks. The key to answering questions correctly is </a:t>
            </a:r>
            <a:r>
              <a:rPr lang="en-GB" b="1" dirty="0"/>
              <a:t>understanding the main context</a:t>
            </a:r>
            <a:r>
              <a:rPr lang="en-GB" dirty="0"/>
              <a:t> of the conversation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Questions are often based on exact details - times, numbers, locations, dates, actions.</a:t>
            </a:r>
          </a:p>
          <a:p>
            <a:endParaRPr lang="en-US" dirty="0"/>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16</a:t>
            </a:fld>
            <a:endParaRPr lang="en-US"/>
          </a:p>
        </p:txBody>
      </p:sp>
    </p:spTree>
    <p:extLst>
      <p:ext uri="{BB962C8B-B14F-4D97-AF65-F5344CB8AC3E}">
        <p14:creationId xmlns:p14="http://schemas.microsoft.com/office/powerpoint/2010/main" val="75364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4:20</a:t>
            </a:r>
          </a:p>
          <a:p>
            <a:endParaRPr lang="en-US" dirty="0"/>
          </a:p>
          <a:p>
            <a:r>
              <a:rPr lang="en-US" dirty="0"/>
              <a:t>General idea – discussing a party and what to do about the bad weather</a:t>
            </a:r>
          </a:p>
          <a:p>
            <a:r>
              <a:rPr lang="en-US" dirty="0"/>
              <a:t>Happening at the office</a:t>
            </a:r>
          </a:p>
          <a:p>
            <a:r>
              <a:rPr lang="en-US" dirty="0"/>
              <a:t>Moved from garden to conference room</a:t>
            </a:r>
          </a:p>
        </p:txBody>
      </p:sp>
      <p:sp>
        <p:nvSpPr>
          <p:cNvPr id="4" name="Slide Number Placeholder 3"/>
          <p:cNvSpPr>
            <a:spLocks noGrp="1"/>
          </p:cNvSpPr>
          <p:nvPr>
            <p:ph type="sldNum" sz="quarter" idx="5"/>
          </p:nvPr>
        </p:nvSpPr>
        <p:spPr/>
        <p:txBody>
          <a:bodyPr/>
          <a:lstStyle/>
          <a:p>
            <a:fld id="{15380891-E18F-6A45-9949-6523C1DAEEB4}" type="slidenum">
              <a:rPr lang="en-US" smtClean="0"/>
              <a:t>17</a:t>
            </a:fld>
            <a:endParaRPr lang="en-US"/>
          </a:p>
        </p:txBody>
      </p:sp>
    </p:spTree>
    <p:extLst>
      <p:ext uri="{BB962C8B-B14F-4D97-AF65-F5344CB8AC3E}">
        <p14:creationId xmlns:p14="http://schemas.microsoft.com/office/powerpoint/2010/main" val="2481502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00FFFF"/>
                </a:highlight>
              </a:rPr>
              <a:t>51 – b food as a distractor (caterer mentioned) 4:57</a:t>
            </a:r>
          </a:p>
          <a:p>
            <a:endParaRPr lang="en-US" dirty="0">
              <a:highlight>
                <a:srgbClr val="00FFFF"/>
              </a:highlight>
            </a:endParaRPr>
          </a:p>
          <a:p>
            <a:r>
              <a:rPr lang="en-US" dirty="0">
                <a:highlight>
                  <a:srgbClr val="00FFFF"/>
                </a:highlight>
              </a:rPr>
              <a:t>52. C a distractor – relocating the party </a:t>
            </a:r>
          </a:p>
          <a:p>
            <a:endParaRPr lang="en-US" dirty="0">
              <a:highlight>
                <a:srgbClr val="00FFFF"/>
              </a:highlight>
            </a:endParaRPr>
          </a:p>
          <a:p>
            <a:r>
              <a:rPr lang="en-US" dirty="0">
                <a:highlight>
                  <a:srgbClr val="00FFFF"/>
                </a:highlight>
              </a:rPr>
              <a:t>52. Both b and c mentioned – key word is originally – where was the party supposed to be to begin with…</a:t>
            </a:r>
          </a:p>
          <a:p>
            <a:endParaRPr lang="en-US" dirty="0">
              <a:highlight>
                <a:srgbClr val="00FFFF"/>
              </a:highlight>
            </a:endParaRPr>
          </a:p>
          <a:p>
            <a:r>
              <a:rPr lang="en-US" dirty="0">
                <a:highlight>
                  <a:srgbClr val="00FFFF"/>
                </a:highlight>
              </a:rPr>
              <a:t>4:20</a:t>
            </a:r>
          </a:p>
        </p:txBody>
      </p:sp>
      <p:sp>
        <p:nvSpPr>
          <p:cNvPr id="4" name="Slide Number Placeholder 3"/>
          <p:cNvSpPr>
            <a:spLocks noGrp="1"/>
          </p:cNvSpPr>
          <p:nvPr>
            <p:ph type="sldNum" sz="quarter" idx="5"/>
          </p:nvPr>
        </p:nvSpPr>
        <p:spPr/>
        <p:txBody>
          <a:bodyPr/>
          <a:lstStyle/>
          <a:p>
            <a:fld id="{15380891-E18F-6A45-9949-6523C1DAEEB4}" type="slidenum">
              <a:rPr lang="en-US" smtClean="0"/>
              <a:t>18</a:t>
            </a:fld>
            <a:endParaRPr lang="en-US"/>
          </a:p>
        </p:txBody>
      </p:sp>
    </p:spTree>
    <p:extLst>
      <p:ext uri="{BB962C8B-B14F-4D97-AF65-F5344CB8AC3E}">
        <p14:creationId xmlns:p14="http://schemas.microsoft.com/office/powerpoint/2010/main" val="1736657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R"/>
            </a:pPr>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20</a:t>
            </a:fld>
            <a:endParaRPr lang="en-US"/>
          </a:p>
        </p:txBody>
      </p:sp>
    </p:spTree>
    <p:extLst>
      <p:ext uri="{BB962C8B-B14F-4D97-AF65-F5344CB8AC3E}">
        <p14:creationId xmlns:p14="http://schemas.microsoft.com/office/powerpoint/2010/main" val="2986685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21</a:t>
            </a:fld>
            <a:endParaRPr lang="en-US"/>
          </a:p>
        </p:txBody>
      </p:sp>
    </p:spTree>
    <p:extLst>
      <p:ext uri="{BB962C8B-B14F-4D97-AF65-F5344CB8AC3E}">
        <p14:creationId xmlns:p14="http://schemas.microsoft.com/office/powerpoint/2010/main" val="2823163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Starts next months</a:t>
            </a:r>
          </a:p>
          <a:p>
            <a:r>
              <a:rPr lang="en-US" dirty="0"/>
              <a:t>They will work longer hours each day</a:t>
            </a:r>
          </a:p>
          <a:p>
            <a:r>
              <a:rPr lang="en-US" dirty="0"/>
              <a:t>Employees more efficient and higher job satisfaction </a:t>
            </a:r>
          </a:p>
        </p:txBody>
      </p:sp>
      <p:sp>
        <p:nvSpPr>
          <p:cNvPr id="4" name="Slide Number Placeholder 3"/>
          <p:cNvSpPr>
            <a:spLocks noGrp="1"/>
          </p:cNvSpPr>
          <p:nvPr>
            <p:ph type="sldNum" sz="quarter" idx="5"/>
          </p:nvPr>
        </p:nvSpPr>
        <p:spPr/>
        <p:txBody>
          <a:bodyPr/>
          <a:lstStyle/>
          <a:p>
            <a:fld id="{15380891-E18F-6A45-9949-6523C1DAEEB4}" type="slidenum">
              <a:rPr lang="en-US" smtClean="0"/>
              <a:t>22</a:t>
            </a:fld>
            <a:endParaRPr lang="en-US"/>
          </a:p>
        </p:txBody>
      </p:sp>
    </p:spTree>
    <p:extLst>
      <p:ext uri="{BB962C8B-B14F-4D97-AF65-F5344CB8AC3E}">
        <p14:creationId xmlns:p14="http://schemas.microsoft.com/office/powerpoint/2010/main" val="3961795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Write 6 incorrect sentences on the board – students correct them</a:t>
            </a:r>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23</a:t>
            </a:fld>
            <a:endParaRPr lang="en-US"/>
          </a:p>
        </p:txBody>
      </p:sp>
    </p:spTree>
    <p:extLst>
      <p:ext uri="{BB962C8B-B14F-4D97-AF65-F5344CB8AC3E}">
        <p14:creationId xmlns:p14="http://schemas.microsoft.com/office/powerpoint/2010/main" val="2054208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need to discuss this issue </a:t>
            </a:r>
            <a:r>
              <a:rPr lang="en-GB" b="1" dirty="0"/>
              <a:t>further</a:t>
            </a:r>
            <a:r>
              <a:rPr lang="en-GB" dirty="0"/>
              <a:t> before making a decision.”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walked </a:t>
            </a:r>
            <a:r>
              <a:rPr lang="en-GB" b="1" dirty="0"/>
              <a:t>farther</a:t>
            </a:r>
            <a:r>
              <a:rPr lang="en-GB" dirty="0"/>
              <a:t> than expected.”</a:t>
            </a:r>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25</a:t>
            </a:fld>
            <a:endParaRPr lang="en-US"/>
          </a:p>
        </p:txBody>
      </p:sp>
    </p:spTree>
    <p:extLst>
      <p:ext uri="{BB962C8B-B14F-4D97-AF65-F5344CB8AC3E}">
        <p14:creationId xmlns:p14="http://schemas.microsoft.com/office/powerpoint/2010/main" val="3001850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right answer and why? Can they explain to me why the other 3 are wrong?</a:t>
            </a:r>
          </a:p>
          <a:p>
            <a:r>
              <a:rPr lang="en-US" dirty="0"/>
              <a:t> </a:t>
            </a:r>
          </a:p>
          <a:p>
            <a:endParaRPr lang="en-US" dirty="0"/>
          </a:p>
          <a:p>
            <a:r>
              <a:rPr lang="en-US" dirty="0"/>
              <a:t>3.30</a:t>
            </a:r>
          </a:p>
        </p:txBody>
      </p:sp>
      <p:sp>
        <p:nvSpPr>
          <p:cNvPr id="4" name="Slide Number Placeholder 3"/>
          <p:cNvSpPr>
            <a:spLocks noGrp="1"/>
          </p:cNvSpPr>
          <p:nvPr>
            <p:ph type="sldNum" sz="quarter" idx="5"/>
          </p:nvPr>
        </p:nvSpPr>
        <p:spPr/>
        <p:txBody>
          <a:bodyPr/>
          <a:lstStyle/>
          <a:p>
            <a:fld id="{15380891-E18F-6A45-9949-6523C1DAEEB4}" type="slidenum">
              <a:rPr lang="en-US" smtClean="0"/>
              <a:t>6</a:t>
            </a:fld>
            <a:endParaRPr lang="en-US"/>
          </a:p>
        </p:txBody>
      </p:sp>
    </p:spTree>
    <p:extLst>
      <p:ext uri="{BB962C8B-B14F-4D97-AF65-F5344CB8AC3E}">
        <p14:creationId xmlns:p14="http://schemas.microsoft.com/office/powerpoint/2010/main" val="4052524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32</a:t>
            </a:fld>
            <a:endParaRPr lang="en-US"/>
          </a:p>
        </p:txBody>
      </p:sp>
    </p:spTree>
    <p:extLst>
      <p:ext uri="{BB962C8B-B14F-4D97-AF65-F5344CB8AC3E}">
        <p14:creationId xmlns:p14="http://schemas.microsoft.com/office/powerpoint/2010/main" val="1691581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a model answer – ask them to identify what makes it good – structure, clarity, grammar, vocab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34</a:t>
            </a:fld>
            <a:endParaRPr lang="en-US"/>
          </a:p>
        </p:txBody>
      </p:sp>
    </p:spTree>
    <p:extLst>
      <p:ext uri="{BB962C8B-B14F-4D97-AF65-F5344CB8AC3E}">
        <p14:creationId xmlns:p14="http://schemas.microsoft.com/office/powerpoint/2010/main" val="590492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Fix structure – how can we split this into introduction, main body and conclusion?</a:t>
            </a:r>
          </a:p>
          <a:p>
            <a:pPr marL="228600" indent="-228600">
              <a:buAutoNum type="arabicPeriod"/>
            </a:pPr>
            <a:endParaRPr lang="en-US" dirty="0"/>
          </a:p>
          <a:p>
            <a:pPr marL="228600" indent="-228600">
              <a:buAutoNum type="arabicPeriod"/>
            </a:pPr>
            <a:endParaRPr lang="en-US" dirty="0"/>
          </a:p>
          <a:p>
            <a:pPr marL="228600" indent="-228600">
              <a:buAutoNum type="arabicPeriod"/>
            </a:pPr>
            <a:r>
              <a:rPr lang="en-US" dirty="0"/>
              <a:t>LOOK FOR LINK MARKERS TOO – FIRSTLY, ALSO, IN ADDITION, FURTHER, TO CONCLUDE</a:t>
            </a:r>
          </a:p>
          <a:p>
            <a:pPr marL="228600" indent="-228600">
              <a:buAutoNum type="arabicPeriod"/>
            </a:pPr>
            <a:r>
              <a:rPr lang="en-US" dirty="0"/>
              <a:t> </a:t>
            </a:r>
          </a:p>
        </p:txBody>
      </p:sp>
      <p:sp>
        <p:nvSpPr>
          <p:cNvPr id="4" name="Slide Number Placeholder 3"/>
          <p:cNvSpPr>
            <a:spLocks noGrp="1"/>
          </p:cNvSpPr>
          <p:nvPr>
            <p:ph type="sldNum" sz="quarter" idx="5"/>
          </p:nvPr>
        </p:nvSpPr>
        <p:spPr/>
        <p:txBody>
          <a:bodyPr/>
          <a:lstStyle/>
          <a:p>
            <a:fld id="{15380891-E18F-6A45-9949-6523C1DAEEB4}" type="slidenum">
              <a:rPr lang="en-US" smtClean="0"/>
              <a:t>35</a:t>
            </a:fld>
            <a:endParaRPr lang="en-US"/>
          </a:p>
        </p:txBody>
      </p:sp>
    </p:spTree>
    <p:extLst>
      <p:ext uri="{BB962C8B-B14F-4D97-AF65-F5344CB8AC3E}">
        <p14:creationId xmlns:p14="http://schemas.microsoft.com/office/powerpoint/2010/main" val="1289503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ACC9F-AEDA-C3E0-3F90-2A21846E7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BD544-8484-6DC2-CCF4-F7373F81C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9AEBE5-D16B-F11A-B257-5021C9B038EF}"/>
              </a:ext>
            </a:extLst>
          </p:cNvPr>
          <p:cNvSpPr>
            <a:spLocks noGrp="1"/>
          </p:cNvSpPr>
          <p:nvPr>
            <p:ph type="body" idx="1"/>
          </p:nvPr>
        </p:nvSpPr>
        <p:spPr/>
        <p:txBody>
          <a:bodyPr/>
          <a:lstStyle/>
          <a:p>
            <a:pPr marL="228600" indent="-228600">
              <a:buAutoNum type="arabicPeriod"/>
            </a:pPr>
            <a:r>
              <a:rPr lang="en-US" dirty="0"/>
              <a:t>Fix structure – how can we split this into introduction, main body and conclusion?</a:t>
            </a:r>
          </a:p>
          <a:p>
            <a:pPr marL="228600" indent="-228600">
              <a:buAutoNum type="arabicPeriod"/>
            </a:pPr>
            <a:endParaRPr lang="en-US" dirty="0"/>
          </a:p>
          <a:p>
            <a:pPr marL="228600" indent="-228600">
              <a:buAutoNum type="arabicPeriod"/>
            </a:pPr>
            <a:endParaRPr lang="en-US" dirty="0"/>
          </a:p>
          <a:p>
            <a:pPr marL="228600" indent="-228600">
              <a:buAutoNum type="arabicPeriod"/>
            </a:pPr>
            <a:r>
              <a:rPr lang="en-US" dirty="0"/>
              <a:t>LOOK FOR LINK MARKERS TOO – FIRSTLY, ALSO, IN ADDITION, FURTHER, TO CONCLUDE</a:t>
            </a:r>
          </a:p>
        </p:txBody>
      </p:sp>
      <p:sp>
        <p:nvSpPr>
          <p:cNvPr id="4" name="Slide Number Placeholder 3">
            <a:extLst>
              <a:ext uri="{FF2B5EF4-FFF2-40B4-BE49-F238E27FC236}">
                <a16:creationId xmlns:a16="http://schemas.microsoft.com/office/drawing/2014/main" id="{9410A2FC-0B99-A536-4E27-2B0D7BA07DD5}"/>
              </a:ext>
            </a:extLst>
          </p:cNvPr>
          <p:cNvSpPr>
            <a:spLocks noGrp="1"/>
          </p:cNvSpPr>
          <p:nvPr>
            <p:ph type="sldNum" sz="quarter" idx="5"/>
          </p:nvPr>
        </p:nvSpPr>
        <p:spPr/>
        <p:txBody>
          <a:bodyPr/>
          <a:lstStyle/>
          <a:p>
            <a:fld id="{15380891-E18F-6A45-9949-6523C1DAEEB4}" type="slidenum">
              <a:rPr lang="en-US" smtClean="0"/>
              <a:t>38</a:t>
            </a:fld>
            <a:endParaRPr lang="en-US"/>
          </a:p>
        </p:txBody>
      </p:sp>
    </p:spTree>
    <p:extLst>
      <p:ext uri="{BB962C8B-B14F-4D97-AF65-F5344CB8AC3E}">
        <p14:creationId xmlns:p14="http://schemas.microsoft.com/office/powerpoint/2010/main" val="932406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Grammar - </a:t>
            </a:r>
          </a:p>
        </p:txBody>
      </p:sp>
      <p:sp>
        <p:nvSpPr>
          <p:cNvPr id="4" name="Slide Number Placeholder 3"/>
          <p:cNvSpPr>
            <a:spLocks noGrp="1"/>
          </p:cNvSpPr>
          <p:nvPr>
            <p:ph type="sldNum" sz="quarter" idx="5"/>
          </p:nvPr>
        </p:nvSpPr>
        <p:spPr/>
        <p:txBody>
          <a:bodyPr/>
          <a:lstStyle/>
          <a:p>
            <a:fld id="{15380891-E18F-6A45-9949-6523C1DAEEB4}" type="slidenum">
              <a:rPr lang="en-US" smtClean="0"/>
              <a:t>39</a:t>
            </a:fld>
            <a:endParaRPr lang="en-US"/>
          </a:p>
        </p:txBody>
      </p:sp>
    </p:spTree>
    <p:extLst>
      <p:ext uri="{BB962C8B-B14F-4D97-AF65-F5344CB8AC3E}">
        <p14:creationId xmlns:p14="http://schemas.microsoft.com/office/powerpoint/2010/main" val="1059110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7D2BA-A09F-5CC3-84F8-EAF74BDF9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2AFF4-6F2B-A559-2D4E-8B09BA14C3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59E61-23E7-4661-4C2A-C72AB9CC54A3}"/>
              </a:ext>
            </a:extLst>
          </p:cNvPr>
          <p:cNvSpPr>
            <a:spLocks noGrp="1"/>
          </p:cNvSpPr>
          <p:nvPr>
            <p:ph type="body" idx="1"/>
          </p:nvPr>
        </p:nvSpPr>
        <p:spPr/>
        <p:txBody>
          <a:bodyPr/>
          <a:lstStyle/>
          <a:p>
            <a:pPr marL="228600" indent="-228600">
              <a:buAutoNum type="arabicPeriod"/>
            </a:pPr>
            <a:r>
              <a:rPr lang="en-US" dirty="0"/>
              <a:t>Working at home – a verb (to work) cannot be the subject of a sentence – use a gerund to make it a noun.</a:t>
            </a:r>
          </a:p>
          <a:p>
            <a:pPr marL="228600" indent="-228600">
              <a:buAutoNum type="arabicPeriod"/>
            </a:pPr>
            <a:r>
              <a:rPr lang="en-US" dirty="0"/>
              <a:t>An office – office starts with a vowel sound so an instead of a </a:t>
            </a:r>
          </a:p>
          <a:p>
            <a:pPr marL="228600" indent="-228600">
              <a:buAutoNum type="arabicPeriod"/>
            </a:pPr>
            <a:r>
              <a:rPr lang="en-US" dirty="0"/>
              <a:t>Many companies – correct plural form</a:t>
            </a:r>
          </a:p>
          <a:p>
            <a:pPr marL="228600" indent="-228600">
              <a:buAutoNum type="arabicPeriod"/>
            </a:pPr>
            <a:r>
              <a:rPr lang="en-US" dirty="0"/>
              <a:t>There are benefits – benefits is plural so ‘are’ not ’is’</a:t>
            </a:r>
          </a:p>
          <a:p>
            <a:pPr marL="228600" indent="-228600">
              <a:buAutoNum type="arabicPeriod"/>
            </a:pPr>
            <a:r>
              <a:rPr lang="en-US" dirty="0"/>
              <a:t>Working at home is better – again gerund instead of verb as subject</a:t>
            </a:r>
          </a:p>
          <a:p>
            <a:pPr marL="228600" indent="-228600">
              <a:buAutoNum type="arabicPeriod"/>
            </a:pPr>
            <a:r>
              <a:rPr lang="en-US" dirty="0"/>
              <a:t>People work – plural so plural verb agreement</a:t>
            </a:r>
          </a:p>
          <a:p>
            <a:pPr marL="228600" indent="-228600">
              <a:buAutoNum type="arabicPeriod"/>
            </a:pPr>
            <a:r>
              <a:rPr lang="en-US" dirty="0"/>
              <a:t>A good work-life balance – a because ‘work-life balance’ is a countable noun / hyphen because compound adjective</a:t>
            </a:r>
          </a:p>
          <a:p>
            <a:pPr marL="228600" indent="-228600">
              <a:buAutoNum type="arabicPeriod"/>
            </a:pPr>
            <a:r>
              <a:rPr lang="en-US" dirty="0"/>
              <a:t>When to work and where to work – add to before verb because it follows ‘choose’</a:t>
            </a:r>
          </a:p>
          <a:p>
            <a:pPr marL="228600" indent="-228600">
              <a:buAutoNum type="arabicPeriod"/>
            </a:pPr>
            <a:r>
              <a:rPr lang="en-US" dirty="0"/>
              <a:t>Don’t – apostrophe in contractions</a:t>
            </a:r>
          </a:p>
          <a:p>
            <a:pPr marL="228600" indent="-228600">
              <a:buAutoNum type="arabicPeriod"/>
            </a:pPr>
            <a:r>
              <a:rPr lang="en-US" dirty="0"/>
              <a:t>Take a break – break is a countable noun so add a </a:t>
            </a:r>
          </a:p>
          <a:p>
            <a:pPr marL="228600" indent="-228600">
              <a:buAutoNum type="arabicPeriod"/>
            </a:pPr>
            <a:r>
              <a:rPr lang="en-US" dirty="0"/>
              <a:t>This helps them – this is singular so helps not help</a:t>
            </a:r>
          </a:p>
          <a:p>
            <a:pPr marL="228600" indent="-228600">
              <a:buAutoNum type="arabicPeriod"/>
            </a:pPr>
            <a:r>
              <a:rPr lang="en-US" dirty="0"/>
              <a:t>People are more focused – people plural so are / focus is a verb, use focused the adjective</a:t>
            </a:r>
          </a:p>
          <a:p>
            <a:pPr marL="228600" indent="-228600">
              <a:buAutoNum type="arabicPeriod"/>
            </a:pPr>
            <a:r>
              <a:rPr lang="en-US" dirty="0"/>
              <a:t>In an office – office is singular and countable so an </a:t>
            </a:r>
          </a:p>
          <a:p>
            <a:pPr marL="228600" indent="-228600">
              <a:buAutoNum type="arabicPeriod"/>
            </a:pPr>
            <a:r>
              <a:rPr lang="en-US" dirty="0"/>
              <a:t>Some studies  show – study is singular but we need the plural form </a:t>
            </a:r>
          </a:p>
          <a:p>
            <a:pPr marL="228600" indent="-228600">
              <a:buAutoNum type="arabicPeriod"/>
            </a:pPr>
            <a:r>
              <a:rPr lang="en-US" dirty="0"/>
              <a:t>Working from home – home work sounds like homework (for school)</a:t>
            </a:r>
          </a:p>
          <a:p>
            <a:pPr marL="228600" indent="-228600">
              <a:buAutoNum type="arabicPeriod"/>
            </a:pPr>
            <a:r>
              <a:rPr lang="en-US" dirty="0"/>
              <a:t>Companies – plural form</a:t>
            </a:r>
          </a:p>
          <a:p>
            <a:pPr marL="228600" indent="-228600">
              <a:buAutoNum type="arabicPeriod"/>
            </a:pPr>
            <a:endParaRPr lang="en-US" dirty="0"/>
          </a:p>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01E1EF3E-5E0B-3FCC-10C2-B0B608C9999F}"/>
              </a:ext>
            </a:extLst>
          </p:cNvPr>
          <p:cNvSpPr>
            <a:spLocks noGrp="1"/>
          </p:cNvSpPr>
          <p:nvPr>
            <p:ph type="sldNum" sz="quarter" idx="5"/>
          </p:nvPr>
        </p:nvSpPr>
        <p:spPr/>
        <p:txBody>
          <a:bodyPr/>
          <a:lstStyle/>
          <a:p>
            <a:fld id="{15380891-E18F-6A45-9949-6523C1DAEEB4}" type="slidenum">
              <a:rPr lang="en-US" smtClean="0"/>
              <a:t>40</a:t>
            </a:fld>
            <a:endParaRPr lang="en-US"/>
          </a:p>
        </p:txBody>
      </p:sp>
    </p:spTree>
    <p:extLst>
      <p:ext uri="{BB962C8B-B14F-4D97-AF65-F5344CB8AC3E}">
        <p14:creationId xmlns:p14="http://schemas.microsoft.com/office/powerpoint/2010/main" val="2402210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95621-E0EC-2C66-1841-CAA5AD2A2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6016F-D5D9-F58F-2251-8A6170540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A8D315-C859-423D-8002-A83CC5BDEF44}"/>
              </a:ext>
            </a:extLst>
          </p:cNvPr>
          <p:cNvSpPr>
            <a:spLocks noGrp="1"/>
          </p:cNvSpPr>
          <p:nvPr>
            <p:ph type="body" idx="1"/>
          </p:nvPr>
        </p:nvSpPr>
        <p:spPr/>
        <p:txBody>
          <a:bodyPr/>
          <a:lstStyle/>
          <a:p>
            <a:r>
              <a:rPr lang="en-US" dirty="0"/>
              <a:t>.</a:t>
            </a:r>
          </a:p>
          <a:p>
            <a:endParaRPr lang="en-US" dirty="0"/>
          </a:p>
        </p:txBody>
      </p:sp>
      <p:sp>
        <p:nvSpPr>
          <p:cNvPr id="4" name="Slide Number Placeholder 3">
            <a:extLst>
              <a:ext uri="{FF2B5EF4-FFF2-40B4-BE49-F238E27FC236}">
                <a16:creationId xmlns:a16="http://schemas.microsoft.com/office/drawing/2014/main" id="{E9895F97-782F-55A9-3AE6-A37D83750F11}"/>
              </a:ext>
            </a:extLst>
          </p:cNvPr>
          <p:cNvSpPr>
            <a:spLocks noGrp="1"/>
          </p:cNvSpPr>
          <p:nvPr>
            <p:ph type="sldNum" sz="quarter" idx="5"/>
          </p:nvPr>
        </p:nvSpPr>
        <p:spPr/>
        <p:txBody>
          <a:bodyPr/>
          <a:lstStyle/>
          <a:p>
            <a:fld id="{15380891-E18F-6A45-9949-6523C1DAEEB4}" type="slidenum">
              <a:rPr lang="en-US" smtClean="0"/>
              <a:t>7</a:t>
            </a:fld>
            <a:endParaRPr lang="en-US"/>
          </a:p>
        </p:txBody>
      </p:sp>
    </p:spTree>
    <p:extLst>
      <p:ext uri="{BB962C8B-B14F-4D97-AF65-F5344CB8AC3E}">
        <p14:creationId xmlns:p14="http://schemas.microsoft.com/office/powerpoint/2010/main" val="1002787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b="1" dirty="0"/>
              <a:t>Example</a:t>
            </a:r>
            <a:r>
              <a:rPr lang="en-GB" dirty="0"/>
              <a:t>: The conversation mentions “a </a:t>
            </a:r>
            <a:r>
              <a:rPr lang="en-GB" b="1" dirty="0"/>
              <a:t>conference</a:t>
            </a:r>
            <a:r>
              <a:rPr lang="en-GB" dirty="0"/>
              <a:t>,” but one distractor talks about a “</a:t>
            </a:r>
            <a:r>
              <a:rPr lang="en-GB" b="1" dirty="0"/>
              <a:t>training session</a:t>
            </a:r>
            <a:r>
              <a:rPr lang="en-GB" dirty="0"/>
              <a:t>,” which isn’t the same thing. – focus on the exact words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Example</a:t>
            </a:r>
            <a:r>
              <a:rPr lang="en-GB" dirty="0"/>
              <a:t>: A conversation is about the </a:t>
            </a:r>
            <a:r>
              <a:rPr lang="en-GB" b="1" dirty="0"/>
              <a:t>time</a:t>
            </a:r>
            <a:r>
              <a:rPr lang="en-GB" dirty="0"/>
              <a:t> of a meeting, but a distractor focuses on the </a:t>
            </a:r>
            <a:r>
              <a:rPr lang="en-GB" b="1" dirty="0"/>
              <a:t>location</a:t>
            </a:r>
            <a:r>
              <a:rPr lang="en-GB" dirty="0"/>
              <a:t> instead, leading the student to choose it because it seems related.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 If the conversation says, “The meeting is at </a:t>
            </a:r>
            <a:r>
              <a:rPr lang="en-GB" b="1" dirty="0"/>
              <a:t>9:30 AM</a:t>
            </a:r>
            <a:r>
              <a:rPr lang="en-GB" dirty="0"/>
              <a:t>,” one distractor might say, “The meeting is at </a:t>
            </a:r>
            <a:r>
              <a:rPr lang="en-GB" b="1" dirty="0"/>
              <a:t>9:00 AM</a:t>
            </a:r>
            <a:r>
              <a:rPr lang="en-GB" dirty="0"/>
              <a:t>.” This is a common distractor where the only difference is a small change (e.g., 30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b="1" dirty="0"/>
              <a:t>Example</a:t>
            </a:r>
            <a:r>
              <a:rPr lang="en-GB" dirty="0"/>
              <a:t>: The speaker is enthusiastic and agrees to an early meeting, but a distractor suggests they are hesitant or unwilling.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b="1" dirty="0"/>
          </a:p>
        </p:txBody>
      </p:sp>
      <p:sp>
        <p:nvSpPr>
          <p:cNvPr id="4" name="Slide Number Placeholder 3"/>
          <p:cNvSpPr>
            <a:spLocks noGrp="1"/>
          </p:cNvSpPr>
          <p:nvPr>
            <p:ph type="sldNum" sz="quarter" idx="5"/>
          </p:nvPr>
        </p:nvSpPr>
        <p:spPr/>
        <p:txBody>
          <a:bodyPr/>
          <a:lstStyle/>
          <a:p>
            <a:fld id="{15380891-E18F-6A45-9949-6523C1DAEEB4}" type="slidenum">
              <a:rPr lang="en-US" smtClean="0"/>
              <a:t>8</a:t>
            </a:fld>
            <a:endParaRPr lang="en-US"/>
          </a:p>
        </p:txBody>
      </p:sp>
    </p:spTree>
    <p:extLst>
      <p:ext uri="{BB962C8B-B14F-4D97-AF65-F5344CB8AC3E}">
        <p14:creationId xmlns:p14="http://schemas.microsoft.com/office/powerpoint/2010/main" val="718503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3:52</a:t>
            </a:r>
          </a:p>
        </p:txBody>
      </p:sp>
      <p:sp>
        <p:nvSpPr>
          <p:cNvPr id="4" name="Slide Number Placeholder 3"/>
          <p:cNvSpPr>
            <a:spLocks noGrp="1"/>
          </p:cNvSpPr>
          <p:nvPr>
            <p:ph type="sldNum" sz="quarter" idx="5"/>
          </p:nvPr>
        </p:nvSpPr>
        <p:spPr/>
        <p:txBody>
          <a:bodyPr/>
          <a:lstStyle/>
          <a:p>
            <a:fld id="{15380891-E18F-6A45-9949-6523C1DAEEB4}" type="slidenum">
              <a:rPr lang="en-US" smtClean="0"/>
              <a:t>9</a:t>
            </a:fld>
            <a:endParaRPr lang="en-US"/>
          </a:p>
        </p:txBody>
      </p:sp>
    </p:spTree>
    <p:extLst>
      <p:ext uri="{BB962C8B-B14F-4D97-AF65-F5344CB8AC3E}">
        <p14:creationId xmlns:p14="http://schemas.microsoft.com/office/powerpoint/2010/main" val="895229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10</a:t>
            </a:fld>
            <a:endParaRPr lang="en-US"/>
          </a:p>
        </p:txBody>
      </p:sp>
    </p:spTree>
    <p:extLst>
      <p:ext uri="{BB962C8B-B14F-4D97-AF65-F5344CB8AC3E}">
        <p14:creationId xmlns:p14="http://schemas.microsoft.com/office/powerpoint/2010/main" val="3436146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LcParenR"/>
            </a:pPr>
            <a:r>
              <a:rPr lang="en-US" dirty="0"/>
              <a:t>He is shoveling some soil </a:t>
            </a:r>
          </a:p>
          <a:p>
            <a:pPr marL="228600" indent="-228600">
              <a:buAutoNum type="alphaLcParenR"/>
            </a:pPr>
            <a:r>
              <a:rPr lang="en-US" dirty="0"/>
              <a:t>He is moving a wheelbarrow</a:t>
            </a:r>
          </a:p>
          <a:p>
            <a:pPr marL="228600" indent="-228600">
              <a:buAutoNum type="alphaLcParenR"/>
            </a:pPr>
            <a:r>
              <a:rPr lang="en-US" dirty="0"/>
              <a:t>He is cutting some grass</a:t>
            </a:r>
          </a:p>
          <a:p>
            <a:pPr marL="228600" indent="-228600">
              <a:buAutoNum type="alphaLcParenR"/>
            </a:pPr>
            <a:r>
              <a:rPr lang="en-US" dirty="0"/>
              <a:t>He is planting a tree</a:t>
            </a:r>
          </a:p>
          <a:p>
            <a:pPr marL="228600" indent="-228600">
              <a:buAutoNum type="alphaLcParenR"/>
            </a:pPr>
            <a:endParaRPr lang="en-US" dirty="0"/>
          </a:p>
          <a:p>
            <a:pPr marL="228600" indent="-228600">
              <a:buAutoNum type="alphaLcParenR"/>
            </a:pPr>
            <a:endParaRPr lang="en-US" dirty="0"/>
          </a:p>
          <a:p>
            <a:pPr marL="228600" indent="-228600">
              <a:buAutoNum type="alphaLcParenR"/>
            </a:pPr>
            <a:endParaRPr lang="en-US" dirty="0"/>
          </a:p>
        </p:txBody>
      </p:sp>
      <p:sp>
        <p:nvSpPr>
          <p:cNvPr id="4" name="Slide Number Placeholder 3"/>
          <p:cNvSpPr>
            <a:spLocks noGrp="1"/>
          </p:cNvSpPr>
          <p:nvPr>
            <p:ph type="sldNum" sz="quarter" idx="5"/>
          </p:nvPr>
        </p:nvSpPr>
        <p:spPr/>
        <p:txBody>
          <a:bodyPr/>
          <a:lstStyle/>
          <a:p>
            <a:fld id="{15380891-E18F-6A45-9949-6523C1DAEEB4}" type="slidenum">
              <a:rPr lang="en-US" smtClean="0"/>
              <a:t>11</a:t>
            </a:fld>
            <a:endParaRPr lang="en-US"/>
          </a:p>
        </p:txBody>
      </p:sp>
    </p:spTree>
    <p:extLst>
      <p:ext uri="{BB962C8B-B14F-4D97-AF65-F5344CB8AC3E}">
        <p14:creationId xmlns:p14="http://schemas.microsoft.com/office/powerpoint/2010/main" val="2829279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11. 1:05 Question is asking about a person so answer needs to identify someone (as the one who took it)</a:t>
            </a:r>
          </a:p>
          <a:p>
            <a:endParaRPr lang="en-US" dirty="0"/>
          </a:p>
          <a:p>
            <a:r>
              <a:rPr lang="en-US" dirty="0"/>
              <a:t>13. 1:43 13. A tag question meaning the speaker is looking for confirmation or agreement.</a:t>
            </a:r>
          </a:p>
        </p:txBody>
      </p:sp>
      <p:sp>
        <p:nvSpPr>
          <p:cNvPr id="4" name="Slide Number Placeholder 3"/>
          <p:cNvSpPr>
            <a:spLocks noGrp="1"/>
          </p:cNvSpPr>
          <p:nvPr>
            <p:ph type="sldNum" sz="quarter" idx="5"/>
          </p:nvPr>
        </p:nvSpPr>
        <p:spPr/>
        <p:txBody>
          <a:bodyPr/>
          <a:lstStyle/>
          <a:p>
            <a:fld id="{15380891-E18F-6A45-9949-6523C1DAEEB4}" type="slidenum">
              <a:rPr lang="en-US" smtClean="0"/>
              <a:t>12</a:t>
            </a:fld>
            <a:endParaRPr lang="en-US"/>
          </a:p>
        </p:txBody>
      </p:sp>
    </p:spTree>
    <p:extLst>
      <p:ext uri="{BB962C8B-B14F-4D97-AF65-F5344CB8AC3E}">
        <p14:creationId xmlns:p14="http://schemas.microsoft.com/office/powerpoint/2010/main" val="3749643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E230C-4B7C-D8E6-2988-37F809D0D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C1935-1949-9F67-3DC7-0883F16F4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B9B604-CDFC-D309-B3DA-1FD70B89954F}"/>
              </a:ext>
            </a:extLst>
          </p:cNvPr>
          <p:cNvSpPr>
            <a:spLocks noGrp="1"/>
          </p:cNvSpPr>
          <p:nvPr>
            <p:ph type="body" idx="1"/>
          </p:nvPr>
        </p:nvSpPr>
        <p:spPr/>
        <p:txBody>
          <a:bodyPr/>
          <a:lstStyle/>
          <a:p>
            <a:r>
              <a:rPr lang="en-US" dirty="0"/>
              <a:t>11. Question is asking about a person so answer needs to identify someone (as the one who took it)</a:t>
            </a:r>
          </a:p>
          <a:p>
            <a:pPr marL="228600" indent="-228600">
              <a:buAutoNum type="alphaLcParenR"/>
            </a:pPr>
            <a:r>
              <a:rPr lang="en-US" dirty="0"/>
              <a:t>Is not logical because it refers to reading which is irrelevant to the umbrella question.</a:t>
            </a:r>
          </a:p>
          <a:p>
            <a:pPr marL="228600" indent="-228600">
              <a:buAutoNum type="alphaLcParenR"/>
            </a:pPr>
            <a:r>
              <a:rPr lang="en-US" dirty="0"/>
              <a:t>Describes the </a:t>
            </a:r>
            <a:r>
              <a:rPr lang="en-US" dirty="0" err="1"/>
              <a:t>colour</a:t>
            </a:r>
            <a:r>
              <a:rPr lang="en-US" dirty="0"/>
              <a:t> of the umbrella but not who took it - distractor</a:t>
            </a:r>
          </a:p>
          <a:p>
            <a:endParaRPr lang="en-US" dirty="0"/>
          </a:p>
          <a:p>
            <a:r>
              <a:rPr lang="en-US" dirty="0"/>
              <a:t>13. A tag question meaning the speaker is looking for confirmation or agreement. C) directly responds with a confirmation and a reason.</a:t>
            </a:r>
          </a:p>
          <a:p>
            <a:pPr marL="228600" indent="-228600">
              <a:buAutoNum type="alphaLcParenR"/>
            </a:pPr>
            <a:r>
              <a:rPr lang="en-US" dirty="0"/>
              <a:t>Suggests a location but question is about cost not where it is</a:t>
            </a:r>
          </a:p>
          <a:p>
            <a:pPr marL="228600" indent="-228600">
              <a:buAutoNum type="alphaLcParenR"/>
            </a:pPr>
            <a:r>
              <a:rPr lang="en-US" dirty="0"/>
              <a:t>Doesn’t make sense because has nothing to do with parking costs </a:t>
            </a:r>
          </a:p>
        </p:txBody>
      </p:sp>
      <p:sp>
        <p:nvSpPr>
          <p:cNvPr id="4" name="Slide Number Placeholder 3">
            <a:extLst>
              <a:ext uri="{FF2B5EF4-FFF2-40B4-BE49-F238E27FC236}">
                <a16:creationId xmlns:a16="http://schemas.microsoft.com/office/drawing/2014/main" id="{F85D456D-0103-B791-88F7-C61E580DF095}"/>
              </a:ext>
            </a:extLst>
          </p:cNvPr>
          <p:cNvSpPr>
            <a:spLocks noGrp="1"/>
          </p:cNvSpPr>
          <p:nvPr>
            <p:ph type="sldNum" sz="quarter" idx="5"/>
          </p:nvPr>
        </p:nvSpPr>
        <p:spPr/>
        <p:txBody>
          <a:bodyPr/>
          <a:lstStyle/>
          <a:p>
            <a:fld id="{15380891-E18F-6A45-9949-6523C1DAEEB4}" type="slidenum">
              <a:rPr lang="en-US" smtClean="0"/>
              <a:t>13</a:t>
            </a:fld>
            <a:endParaRPr lang="en-US"/>
          </a:p>
        </p:txBody>
      </p:sp>
    </p:spTree>
    <p:extLst>
      <p:ext uri="{BB962C8B-B14F-4D97-AF65-F5344CB8AC3E}">
        <p14:creationId xmlns:p14="http://schemas.microsoft.com/office/powerpoint/2010/main" val="1324148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12/30/2025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298FC-1E95-5B90-05F0-E3366178B67F}"/>
              </a:ext>
            </a:extLst>
          </p:cNvPr>
          <p:cNvSpPr>
            <a:spLocks noGrp="1"/>
          </p:cNvSpPr>
          <p:nvPr>
            <p:ph type="ctrTitle"/>
          </p:nvPr>
        </p:nvSpPr>
        <p:spPr/>
        <p:txBody>
          <a:bodyPr/>
          <a:lstStyle/>
          <a:p>
            <a:r>
              <a:rPr lang="en-US" dirty="0" err="1"/>
              <a:t>Dulasp</a:t>
            </a:r>
            <a:br>
              <a:rPr lang="en-US" dirty="0"/>
            </a:br>
            <a:r>
              <a:rPr lang="en-US" dirty="0"/>
              <a:t>m4 intermediate </a:t>
            </a:r>
          </a:p>
        </p:txBody>
      </p:sp>
    </p:spTree>
    <p:extLst>
      <p:ext uri="{BB962C8B-B14F-4D97-AF65-F5344CB8AC3E}">
        <p14:creationId xmlns:p14="http://schemas.microsoft.com/office/powerpoint/2010/main" val="1588888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B17D4-A757-7E50-4AC8-8683C910B0F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55C58F3-6D38-15A8-7489-BE76EA7C7B47}"/>
              </a:ext>
            </a:extLst>
          </p:cNvPr>
          <p:cNvPicPr>
            <a:picLocks noChangeAspect="1"/>
          </p:cNvPicPr>
          <p:nvPr/>
        </p:nvPicPr>
        <p:blipFill>
          <a:blip r:embed="rId3"/>
          <a:srcRect l="12586" t="27984" r="44419" b="22015"/>
          <a:stretch/>
        </p:blipFill>
        <p:spPr bwMode="auto">
          <a:xfrm>
            <a:off x="1056934" y="1506559"/>
            <a:ext cx="6811159" cy="4449997"/>
          </a:xfrm>
          <a:prstGeom prst="rect">
            <a:avLst/>
          </a:prstGeom>
          <a:ln>
            <a:noFill/>
          </a:ln>
        </p:spPr>
      </p:pic>
      <p:sp>
        <p:nvSpPr>
          <p:cNvPr id="5" name="TextBox 4">
            <a:extLst>
              <a:ext uri="{FF2B5EF4-FFF2-40B4-BE49-F238E27FC236}">
                <a16:creationId xmlns:a16="http://schemas.microsoft.com/office/drawing/2014/main" id="{FA0FD564-972F-3C61-3B2F-C673EAFC37BB}"/>
              </a:ext>
            </a:extLst>
          </p:cNvPr>
          <p:cNvSpPr txBox="1"/>
          <p:nvPr/>
        </p:nvSpPr>
        <p:spPr>
          <a:xfrm>
            <a:off x="8378455" y="1974392"/>
            <a:ext cx="3381153" cy="3693319"/>
          </a:xfrm>
          <a:prstGeom prst="rect">
            <a:avLst/>
          </a:prstGeom>
          <a:noFill/>
        </p:spPr>
        <p:txBody>
          <a:bodyPr wrap="square" rtlCol="0">
            <a:spAutoFit/>
          </a:bodyPr>
          <a:lstStyle/>
          <a:p>
            <a:r>
              <a:rPr lang="en-US" dirty="0"/>
              <a:t>A) The boat is leaving the dock. – </a:t>
            </a:r>
            <a:r>
              <a:rPr lang="en-US" i="1" dirty="0"/>
              <a:t>no, we cannot see a boat.</a:t>
            </a:r>
          </a:p>
          <a:p>
            <a:r>
              <a:rPr lang="en-US" dirty="0">
                <a:highlight>
                  <a:srgbClr val="FFFF00"/>
                </a:highlight>
              </a:rPr>
              <a:t>B) The people are near some water. – </a:t>
            </a:r>
            <a:r>
              <a:rPr lang="en-US" i="1" dirty="0">
                <a:highlight>
                  <a:srgbClr val="FFFF00"/>
                </a:highlight>
              </a:rPr>
              <a:t>yes, the people are on a dock which is next to or above some water.</a:t>
            </a:r>
          </a:p>
          <a:p>
            <a:r>
              <a:rPr lang="en-US" dirty="0"/>
              <a:t>C) The people are getting into some water. – </a:t>
            </a:r>
            <a:r>
              <a:rPr lang="en-US" i="1" dirty="0"/>
              <a:t>no, the people are on land, not in the process of entering the water.</a:t>
            </a:r>
          </a:p>
          <a:p>
            <a:r>
              <a:rPr lang="en-US" dirty="0"/>
              <a:t>D) The boat is being loaded with some cargo. </a:t>
            </a:r>
            <a:r>
              <a:rPr lang="en-US" i="1" dirty="0"/>
              <a:t>– no, again, there is not boat in the photo.</a:t>
            </a:r>
          </a:p>
        </p:txBody>
      </p:sp>
    </p:spTree>
    <p:extLst>
      <p:ext uri="{BB962C8B-B14F-4D97-AF65-F5344CB8AC3E}">
        <p14:creationId xmlns:p14="http://schemas.microsoft.com/office/powerpoint/2010/main" val="2191814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EF0E9-9318-7D17-290D-A280A2218B3D}"/>
              </a:ext>
            </a:extLst>
          </p:cNvPr>
          <p:cNvSpPr>
            <a:spLocks noGrp="1"/>
          </p:cNvSpPr>
          <p:nvPr>
            <p:ph type="title"/>
          </p:nvPr>
        </p:nvSpPr>
        <p:spPr/>
        <p:txBody>
          <a:bodyPr/>
          <a:lstStyle/>
          <a:p>
            <a:r>
              <a:rPr lang="en-US" dirty="0"/>
              <a:t>What are three possible distractor answers for this photograph?</a:t>
            </a:r>
          </a:p>
        </p:txBody>
      </p:sp>
      <p:pic>
        <p:nvPicPr>
          <p:cNvPr id="1026" name="Picture 2" descr="TOEIC Practice Test Guide - Free TOEIC Exam with Answers">
            <a:extLst>
              <a:ext uri="{FF2B5EF4-FFF2-40B4-BE49-F238E27FC236}">
                <a16:creationId xmlns:a16="http://schemas.microsoft.com/office/drawing/2014/main" id="{3C102656-F078-3103-6D49-C4302A962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9950" y="2259584"/>
            <a:ext cx="5715000" cy="401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6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1F260-0EBD-704D-7051-AAE60ECE9CF1}"/>
              </a:ext>
            </a:extLst>
          </p:cNvPr>
          <p:cNvSpPr>
            <a:spLocks noGrp="1"/>
          </p:cNvSpPr>
          <p:nvPr>
            <p:ph idx="1"/>
          </p:nvPr>
        </p:nvSpPr>
        <p:spPr>
          <a:xfrm>
            <a:off x="1024128" y="2286000"/>
            <a:ext cx="3760523" cy="4023360"/>
          </a:xfrm>
        </p:spPr>
        <p:txBody>
          <a:bodyPr/>
          <a:lstStyle/>
          <a:p>
            <a:pPr>
              <a:lnSpc>
                <a:spcPct val="100000"/>
              </a:lnSpc>
            </a:pPr>
            <a:r>
              <a:rPr lang="en-US" dirty="0"/>
              <a:t>11. Who took my umbrella?</a:t>
            </a:r>
          </a:p>
          <a:p>
            <a:pPr>
              <a:lnSpc>
                <a:spcPct val="100000"/>
              </a:lnSpc>
            </a:pPr>
            <a:r>
              <a:rPr lang="en-US" dirty="0"/>
              <a:t>A) I’ll read it later.</a:t>
            </a:r>
          </a:p>
          <a:p>
            <a:pPr>
              <a:lnSpc>
                <a:spcPct val="100000"/>
              </a:lnSpc>
            </a:pPr>
            <a:r>
              <a:rPr lang="en-US" dirty="0"/>
              <a:t>B) The blue one.</a:t>
            </a:r>
          </a:p>
          <a:p>
            <a:pPr>
              <a:lnSpc>
                <a:spcPct val="100000"/>
              </a:lnSpc>
            </a:pPr>
            <a:r>
              <a:rPr lang="en-US" dirty="0"/>
              <a:t>C) I did, by mistake.</a:t>
            </a:r>
          </a:p>
          <a:p>
            <a:endParaRPr lang="en-US" dirty="0"/>
          </a:p>
        </p:txBody>
      </p:sp>
      <p:sp>
        <p:nvSpPr>
          <p:cNvPr id="4" name="TextBox 3">
            <a:extLst>
              <a:ext uri="{FF2B5EF4-FFF2-40B4-BE49-F238E27FC236}">
                <a16:creationId xmlns:a16="http://schemas.microsoft.com/office/drawing/2014/main" id="{3A5F2B04-60CC-7DF6-3D70-038F1EBEFB2E}"/>
              </a:ext>
            </a:extLst>
          </p:cNvPr>
          <p:cNvSpPr txBox="1"/>
          <p:nvPr/>
        </p:nvSpPr>
        <p:spPr>
          <a:xfrm>
            <a:off x="6294474" y="2084832"/>
            <a:ext cx="4719946" cy="2248757"/>
          </a:xfrm>
          <a:prstGeom prst="rect">
            <a:avLst/>
          </a:prstGeom>
          <a:noFill/>
        </p:spPr>
        <p:txBody>
          <a:bodyPr wrap="none" rtlCol="0">
            <a:spAutoFit/>
          </a:bodyPr>
          <a:lstStyle/>
          <a:p>
            <a:pPr>
              <a:lnSpc>
                <a:spcPct val="150000"/>
              </a:lnSpc>
            </a:pPr>
            <a:r>
              <a:rPr lang="en-US" sz="2400" dirty="0"/>
              <a:t>13. Parking is expensive here, isn’t it?</a:t>
            </a:r>
          </a:p>
          <a:p>
            <a:pPr>
              <a:lnSpc>
                <a:spcPct val="150000"/>
              </a:lnSpc>
            </a:pPr>
            <a:r>
              <a:rPr lang="en-US" sz="2400" dirty="0"/>
              <a:t>A) No, it’s over there.</a:t>
            </a:r>
          </a:p>
          <a:p>
            <a:pPr>
              <a:lnSpc>
                <a:spcPct val="150000"/>
              </a:lnSpc>
            </a:pPr>
            <a:r>
              <a:rPr lang="en-US" sz="2400" dirty="0"/>
              <a:t>B) It just arrived.</a:t>
            </a:r>
          </a:p>
          <a:p>
            <a:pPr>
              <a:lnSpc>
                <a:spcPct val="150000"/>
              </a:lnSpc>
            </a:pPr>
            <a:r>
              <a:rPr lang="en-US" sz="2400" dirty="0"/>
              <a:t>C) Yes, the rates just went up.</a:t>
            </a:r>
          </a:p>
        </p:txBody>
      </p:sp>
      <p:pic>
        <p:nvPicPr>
          <p:cNvPr id="5" name="TOEIC TEST - TOEIC Listening part two.mp3">
            <a:hlinkClick r:id="" action="ppaction://media"/>
            <a:extLst>
              <a:ext uri="{FF2B5EF4-FFF2-40B4-BE49-F238E27FC236}">
                <a16:creationId xmlns:a16="http://schemas.microsoft.com/office/drawing/2014/main" id="{95FAA99D-4CAF-344E-B37E-43630DE494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37466" y="4834467"/>
            <a:ext cx="812800" cy="812800"/>
          </a:xfrm>
          <a:prstGeom prst="rect">
            <a:avLst/>
          </a:prstGeom>
        </p:spPr>
      </p:pic>
    </p:spTree>
    <p:extLst>
      <p:ext uri="{BB962C8B-B14F-4D97-AF65-F5344CB8AC3E}">
        <p14:creationId xmlns:p14="http://schemas.microsoft.com/office/powerpoint/2010/main" val="393079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0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C9028-D640-B3BA-CF31-AB00C64555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5B75A-F8E9-04BE-FFF0-8DCD265E203C}"/>
              </a:ext>
            </a:extLst>
          </p:cNvPr>
          <p:cNvSpPr>
            <a:spLocks noGrp="1"/>
          </p:cNvSpPr>
          <p:nvPr>
            <p:ph idx="1"/>
          </p:nvPr>
        </p:nvSpPr>
        <p:spPr>
          <a:xfrm>
            <a:off x="1024128" y="2286000"/>
            <a:ext cx="3760523" cy="4023360"/>
          </a:xfrm>
        </p:spPr>
        <p:txBody>
          <a:bodyPr/>
          <a:lstStyle/>
          <a:p>
            <a:pPr>
              <a:lnSpc>
                <a:spcPct val="100000"/>
              </a:lnSpc>
            </a:pPr>
            <a:r>
              <a:rPr lang="en-US" dirty="0"/>
              <a:t>11. </a:t>
            </a:r>
            <a:r>
              <a:rPr lang="en-US" dirty="0">
                <a:highlight>
                  <a:srgbClr val="FFFF00"/>
                </a:highlight>
              </a:rPr>
              <a:t>Who</a:t>
            </a:r>
            <a:r>
              <a:rPr lang="en-US" dirty="0"/>
              <a:t> took my umbrella?</a:t>
            </a:r>
          </a:p>
          <a:p>
            <a:pPr>
              <a:lnSpc>
                <a:spcPct val="100000"/>
              </a:lnSpc>
            </a:pPr>
            <a:r>
              <a:rPr lang="en-US" dirty="0"/>
              <a:t>A) I’ll read it later.</a:t>
            </a:r>
          </a:p>
          <a:p>
            <a:pPr>
              <a:lnSpc>
                <a:spcPct val="100000"/>
              </a:lnSpc>
            </a:pPr>
            <a:r>
              <a:rPr lang="en-US" dirty="0"/>
              <a:t>B) The blue one.</a:t>
            </a:r>
          </a:p>
          <a:p>
            <a:pPr>
              <a:lnSpc>
                <a:spcPct val="100000"/>
              </a:lnSpc>
            </a:pPr>
            <a:r>
              <a:rPr lang="en-US" dirty="0"/>
              <a:t>C) </a:t>
            </a:r>
            <a:r>
              <a:rPr lang="en-US" dirty="0">
                <a:highlight>
                  <a:srgbClr val="FFFF00"/>
                </a:highlight>
              </a:rPr>
              <a:t>I did</a:t>
            </a:r>
            <a:r>
              <a:rPr lang="en-US" dirty="0"/>
              <a:t>, by mistake.</a:t>
            </a:r>
          </a:p>
          <a:p>
            <a:endParaRPr lang="en-US" dirty="0"/>
          </a:p>
        </p:txBody>
      </p:sp>
      <p:sp>
        <p:nvSpPr>
          <p:cNvPr id="4" name="TextBox 3">
            <a:extLst>
              <a:ext uri="{FF2B5EF4-FFF2-40B4-BE49-F238E27FC236}">
                <a16:creationId xmlns:a16="http://schemas.microsoft.com/office/drawing/2014/main" id="{DD1B4BB2-B3FA-2085-4815-8CD6016E1AE0}"/>
              </a:ext>
            </a:extLst>
          </p:cNvPr>
          <p:cNvSpPr txBox="1"/>
          <p:nvPr/>
        </p:nvSpPr>
        <p:spPr>
          <a:xfrm>
            <a:off x="6294474" y="2084832"/>
            <a:ext cx="4719946" cy="2248757"/>
          </a:xfrm>
          <a:prstGeom prst="rect">
            <a:avLst/>
          </a:prstGeom>
          <a:noFill/>
        </p:spPr>
        <p:txBody>
          <a:bodyPr wrap="none" rtlCol="0">
            <a:spAutoFit/>
          </a:bodyPr>
          <a:lstStyle/>
          <a:p>
            <a:pPr>
              <a:lnSpc>
                <a:spcPct val="150000"/>
              </a:lnSpc>
            </a:pPr>
            <a:r>
              <a:rPr lang="en-US" sz="2400" dirty="0"/>
              <a:t>13. </a:t>
            </a:r>
            <a:r>
              <a:rPr lang="en-US" sz="2400" dirty="0">
                <a:highlight>
                  <a:srgbClr val="FFFF00"/>
                </a:highlight>
              </a:rPr>
              <a:t>Parking</a:t>
            </a:r>
            <a:r>
              <a:rPr lang="en-US" sz="2400" dirty="0"/>
              <a:t> is </a:t>
            </a:r>
            <a:r>
              <a:rPr lang="en-US" sz="2400" dirty="0">
                <a:highlight>
                  <a:srgbClr val="FFFF00"/>
                </a:highlight>
              </a:rPr>
              <a:t>expensive</a:t>
            </a:r>
            <a:r>
              <a:rPr lang="en-US" sz="2400" dirty="0"/>
              <a:t> here, </a:t>
            </a:r>
            <a:r>
              <a:rPr lang="en-US" sz="2400" dirty="0">
                <a:highlight>
                  <a:srgbClr val="FFFF00"/>
                </a:highlight>
              </a:rPr>
              <a:t>isn’t it</a:t>
            </a:r>
            <a:r>
              <a:rPr lang="en-US" sz="2400" dirty="0"/>
              <a:t>?</a:t>
            </a:r>
          </a:p>
          <a:p>
            <a:pPr>
              <a:lnSpc>
                <a:spcPct val="150000"/>
              </a:lnSpc>
            </a:pPr>
            <a:r>
              <a:rPr lang="en-US" sz="2400" dirty="0"/>
              <a:t>A) No, it’s over there.</a:t>
            </a:r>
          </a:p>
          <a:p>
            <a:pPr>
              <a:lnSpc>
                <a:spcPct val="150000"/>
              </a:lnSpc>
            </a:pPr>
            <a:r>
              <a:rPr lang="en-US" sz="2400" dirty="0"/>
              <a:t>B) It just arrived.</a:t>
            </a:r>
          </a:p>
          <a:p>
            <a:pPr>
              <a:lnSpc>
                <a:spcPct val="150000"/>
              </a:lnSpc>
            </a:pPr>
            <a:r>
              <a:rPr lang="en-US" sz="2400" dirty="0"/>
              <a:t>C) </a:t>
            </a:r>
            <a:r>
              <a:rPr lang="en-US" sz="2400" dirty="0">
                <a:highlight>
                  <a:srgbClr val="FFFF00"/>
                </a:highlight>
              </a:rPr>
              <a:t>Yes</a:t>
            </a:r>
            <a:r>
              <a:rPr lang="en-US" sz="2400" dirty="0"/>
              <a:t>, the </a:t>
            </a:r>
            <a:r>
              <a:rPr lang="en-US" sz="2400" dirty="0">
                <a:highlight>
                  <a:srgbClr val="FFFF00"/>
                </a:highlight>
              </a:rPr>
              <a:t>rates</a:t>
            </a:r>
            <a:r>
              <a:rPr lang="en-US" sz="2400" dirty="0"/>
              <a:t> just went up.</a:t>
            </a:r>
          </a:p>
        </p:txBody>
      </p:sp>
    </p:spTree>
    <p:extLst>
      <p:ext uri="{BB962C8B-B14F-4D97-AF65-F5344CB8AC3E}">
        <p14:creationId xmlns:p14="http://schemas.microsoft.com/office/powerpoint/2010/main" val="1169378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5E1ADB-42B5-24D9-8BE8-28AF3EDCC71C}"/>
              </a:ext>
            </a:extLst>
          </p:cNvPr>
          <p:cNvSpPr>
            <a:spLocks noGrp="1"/>
          </p:cNvSpPr>
          <p:nvPr>
            <p:ph idx="1"/>
          </p:nvPr>
        </p:nvSpPr>
        <p:spPr>
          <a:xfrm>
            <a:off x="1024128" y="2286000"/>
            <a:ext cx="3866849" cy="4023360"/>
          </a:xfrm>
        </p:spPr>
        <p:txBody>
          <a:bodyPr/>
          <a:lstStyle/>
          <a:p>
            <a:pPr>
              <a:lnSpc>
                <a:spcPct val="150000"/>
              </a:lnSpc>
            </a:pPr>
            <a:r>
              <a:rPr lang="en-US" sz="2400" dirty="0"/>
              <a:t>24. Do we get off at the next station, or the one after that?</a:t>
            </a:r>
          </a:p>
          <a:p>
            <a:pPr>
              <a:lnSpc>
                <a:spcPct val="100000"/>
              </a:lnSpc>
            </a:pPr>
            <a:r>
              <a:rPr lang="en-US" sz="2400" dirty="0"/>
              <a:t>A) Yes, I think so.</a:t>
            </a:r>
          </a:p>
          <a:p>
            <a:pPr>
              <a:lnSpc>
                <a:spcPct val="100000"/>
              </a:lnSpc>
            </a:pPr>
            <a:r>
              <a:rPr lang="en-US" sz="2400" dirty="0"/>
              <a:t>B) The week after next.</a:t>
            </a:r>
          </a:p>
          <a:p>
            <a:pPr>
              <a:lnSpc>
                <a:spcPct val="100000"/>
              </a:lnSpc>
            </a:pPr>
            <a:r>
              <a:rPr lang="en-US" sz="2400" dirty="0"/>
              <a:t>C) Let me look at the map. </a:t>
            </a:r>
          </a:p>
          <a:p>
            <a:endParaRPr lang="en-US" dirty="0"/>
          </a:p>
        </p:txBody>
      </p:sp>
      <p:sp>
        <p:nvSpPr>
          <p:cNvPr id="4" name="TextBox 3">
            <a:extLst>
              <a:ext uri="{FF2B5EF4-FFF2-40B4-BE49-F238E27FC236}">
                <a16:creationId xmlns:a16="http://schemas.microsoft.com/office/drawing/2014/main" id="{FA551C28-F86C-3509-18E5-CB6DED7059F4}"/>
              </a:ext>
            </a:extLst>
          </p:cNvPr>
          <p:cNvSpPr txBox="1"/>
          <p:nvPr/>
        </p:nvSpPr>
        <p:spPr>
          <a:xfrm>
            <a:off x="5888807" y="2286000"/>
            <a:ext cx="5279065" cy="2802755"/>
          </a:xfrm>
          <a:prstGeom prst="rect">
            <a:avLst/>
          </a:prstGeom>
          <a:noFill/>
        </p:spPr>
        <p:txBody>
          <a:bodyPr wrap="square" rtlCol="0">
            <a:spAutoFit/>
          </a:bodyPr>
          <a:lstStyle/>
          <a:p>
            <a:pPr>
              <a:lnSpc>
                <a:spcPct val="150000"/>
              </a:lnSpc>
            </a:pPr>
            <a:r>
              <a:rPr lang="en-US" sz="2400" dirty="0"/>
              <a:t>25. Don’t you have to catch a 10 o’ clock flight?</a:t>
            </a:r>
          </a:p>
          <a:p>
            <a:pPr>
              <a:lnSpc>
                <a:spcPct val="150000"/>
              </a:lnSpc>
            </a:pPr>
            <a:r>
              <a:rPr lang="en-US" sz="2400" dirty="0"/>
              <a:t>A) No, I dropped them on the floor.</a:t>
            </a:r>
          </a:p>
          <a:p>
            <a:pPr>
              <a:lnSpc>
                <a:spcPct val="150000"/>
              </a:lnSpc>
            </a:pPr>
            <a:r>
              <a:rPr lang="en-US" sz="2400" dirty="0"/>
              <a:t>B) You can pick it up at the airport.</a:t>
            </a:r>
          </a:p>
          <a:p>
            <a:pPr>
              <a:lnSpc>
                <a:spcPct val="150000"/>
              </a:lnSpc>
            </a:pPr>
            <a:r>
              <a:rPr lang="en-US" sz="2400" dirty="0"/>
              <a:t>C) It’s been delayed until this afternoon.</a:t>
            </a:r>
          </a:p>
        </p:txBody>
      </p:sp>
      <p:pic>
        <p:nvPicPr>
          <p:cNvPr id="5" name="TOEIC TEST - TOEIC Listening part two.mp3">
            <a:hlinkClick r:id="" action="ppaction://media"/>
            <a:extLst>
              <a:ext uri="{FF2B5EF4-FFF2-40B4-BE49-F238E27FC236}">
                <a16:creationId xmlns:a16="http://schemas.microsoft.com/office/drawing/2014/main" id="{48457D89-AFCC-B6BD-61CA-967EC7E684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90977" y="5317109"/>
            <a:ext cx="812800" cy="812800"/>
          </a:xfrm>
          <a:prstGeom prst="rect">
            <a:avLst/>
          </a:prstGeom>
        </p:spPr>
      </p:pic>
    </p:spTree>
    <p:extLst>
      <p:ext uri="{BB962C8B-B14F-4D97-AF65-F5344CB8AC3E}">
        <p14:creationId xmlns:p14="http://schemas.microsoft.com/office/powerpoint/2010/main" val="200561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0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3CDB7-9BF8-A353-39BA-3FBB6743B4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F4A1BA-02E7-EE64-CC0F-1888241EF8A2}"/>
              </a:ext>
            </a:extLst>
          </p:cNvPr>
          <p:cNvSpPr>
            <a:spLocks noGrp="1"/>
          </p:cNvSpPr>
          <p:nvPr>
            <p:ph idx="1"/>
          </p:nvPr>
        </p:nvSpPr>
        <p:spPr>
          <a:xfrm>
            <a:off x="1024128" y="2286000"/>
            <a:ext cx="3866849" cy="4023360"/>
          </a:xfrm>
        </p:spPr>
        <p:txBody>
          <a:bodyPr/>
          <a:lstStyle/>
          <a:p>
            <a:pPr>
              <a:lnSpc>
                <a:spcPct val="150000"/>
              </a:lnSpc>
            </a:pPr>
            <a:r>
              <a:rPr lang="en-US" sz="2400" dirty="0"/>
              <a:t>24. Do we </a:t>
            </a:r>
            <a:r>
              <a:rPr lang="en-US" sz="2400" dirty="0">
                <a:highlight>
                  <a:srgbClr val="FFFF00"/>
                </a:highlight>
              </a:rPr>
              <a:t>get off </a:t>
            </a:r>
            <a:r>
              <a:rPr lang="en-US" sz="2400" dirty="0"/>
              <a:t>at the </a:t>
            </a:r>
            <a:r>
              <a:rPr lang="en-US" sz="2400" dirty="0">
                <a:highlight>
                  <a:srgbClr val="FFFF00"/>
                </a:highlight>
              </a:rPr>
              <a:t>next</a:t>
            </a:r>
            <a:r>
              <a:rPr lang="en-US" sz="2400" dirty="0"/>
              <a:t> station, or </a:t>
            </a:r>
            <a:r>
              <a:rPr lang="en-US" sz="2400" dirty="0">
                <a:highlight>
                  <a:srgbClr val="FFFF00"/>
                </a:highlight>
              </a:rPr>
              <a:t>the one after </a:t>
            </a:r>
            <a:r>
              <a:rPr lang="en-US" sz="2400" dirty="0"/>
              <a:t>that?</a:t>
            </a:r>
          </a:p>
          <a:p>
            <a:pPr>
              <a:lnSpc>
                <a:spcPct val="100000"/>
              </a:lnSpc>
            </a:pPr>
            <a:r>
              <a:rPr lang="en-US" sz="2400" dirty="0"/>
              <a:t>A) Yes, I think so.</a:t>
            </a:r>
          </a:p>
          <a:p>
            <a:pPr>
              <a:lnSpc>
                <a:spcPct val="100000"/>
              </a:lnSpc>
            </a:pPr>
            <a:r>
              <a:rPr lang="en-US" sz="2400" dirty="0"/>
              <a:t>B) The week after next.</a:t>
            </a:r>
          </a:p>
          <a:p>
            <a:pPr>
              <a:lnSpc>
                <a:spcPct val="100000"/>
              </a:lnSpc>
            </a:pPr>
            <a:r>
              <a:rPr lang="en-US" sz="2400" dirty="0"/>
              <a:t>C) Let me look at the </a:t>
            </a:r>
            <a:r>
              <a:rPr lang="en-US" sz="2400" dirty="0">
                <a:highlight>
                  <a:srgbClr val="FFFF00"/>
                </a:highlight>
              </a:rPr>
              <a:t>map</a:t>
            </a:r>
            <a:r>
              <a:rPr lang="en-US" sz="2400" dirty="0"/>
              <a:t>. </a:t>
            </a:r>
          </a:p>
          <a:p>
            <a:endParaRPr lang="en-US" dirty="0"/>
          </a:p>
        </p:txBody>
      </p:sp>
      <p:sp>
        <p:nvSpPr>
          <p:cNvPr id="4" name="TextBox 3">
            <a:extLst>
              <a:ext uri="{FF2B5EF4-FFF2-40B4-BE49-F238E27FC236}">
                <a16:creationId xmlns:a16="http://schemas.microsoft.com/office/drawing/2014/main" id="{704AFAF9-9F22-14FD-133B-12C37A2A1E47}"/>
              </a:ext>
            </a:extLst>
          </p:cNvPr>
          <p:cNvSpPr txBox="1"/>
          <p:nvPr/>
        </p:nvSpPr>
        <p:spPr>
          <a:xfrm>
            <a:off x="5888807" y="2286000"/>
            <a:ext cx="5279065" cy="2802755"/>
          </a:xfrm>
          <a:prstGeom prst="rect">
            <a:avLst/>
          </a:prstGeom>
          <a:noFill/>
        </p:spPr>
        <p:txBody>
          <a:bodyPr wrap="square" rtlCol="0">
            <a:spAutoFit/>
          </a:bodyPr>
          <a:lstStyle/>
          <a:p>
            <a:pPr>
              <a:lnSpc>
                <a:spcPct val="150000"/>
              </a:lnSpc>
            </a:pPr>
            <a:r>
              <a:rPr lang="en-US" sz="2400" dirty="0"/>
              <a:t>25. </a:t>
            </a:r>
            <a:r>
              <a:rPr lang="en-US" sz="2400" dirty="0">
                <a:highlight>
                  <a:srgbClr val="FFFF00"/>
                </a:highlight>
              </a:rPr>
              <a:t>Don’t you </a:t>
            </a:r>
            <a:r>
              <a:rPr lang="en-US" sz="2400" dirty="0"/>
              <a:t>have to catch a 10 o’ clock </a:t>
            </a:r>
            <a:r>
              <a:rPr lang="en-US" sz="2400" dirty="0">
                <a:highlight>
                  <a:srgbClr val="FFFF00"/>
                </a:highlight>
              </a:rPr>
              <a:t>flight</a:t>
            </a:r>
            <a:r>
              <a:rPr lang="en-US" sz="2400" dirty="0"/>
              <a:t>?</a:t>
            </a:r>
          </a:p>
          <a:p>
            <a:pPr>
              <a:lnSpc>
                <a:spcPct val="150000"/>
              </a:lnSpc>
            </a:pPr>
            <a:r>
              <a:rPr lang="en-US" sz="2400" dirty="0"/>
              <a:t>A) No, I dropped them on the floor.</a:t>
            </a:r>
          </a:p>
          <a:p>
            <a:pPr>
              <a:lnSpc>
                <a:spcPct val="150000"/>
              </a:lnSpc>
            </a:pPr>
            <a:r>
              <a:rPr lang="en-US" sz="2400" dirty="0"/>
              <a:t>B) You can pick it up at the airport.</a:t>
            </a:r>
          </a:p>
          <a:p>
            <a:pPr>
              <a:lnSpc>
                <a:spcPct val="150000"/>
              </a:lnSpc>
            </a:pPr>
            <a:r>
              <a:rPr lang="en-US" sz="2400" dirty="0"/>
              <a:t>C) It’s been </a:t>
            </a:r>
            <a:r>
              <a:rPr lang="en-US" sz="2400" dirty="0">
                <a:highlight>
                  <a:srgbClr val="FFFF00"/>
                </a:highlight>
              </a:rPr>
              <a:t>delayed</a:t>
            </a:r>
            <a:r>
              <a:rPr lang="en-US" sz="2400" dirty="0"/>
              <a:t> until this afternoon.</a:t>
            </a:r>
          </a:p>
        </p:txBody>
      </p:sp>
    </p:spTree>
    <p:extLst>
      <p:ext uri="{BB962C8B-B14F-4D97-AF65-F5344CB8AC3E}">
        <p14:creationId xmlns:p14="http://schemas.microsoft.com/office/powerpoint/2010/main" val="405511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F60FD-E7B7-8586-7E91-2BF61E7A7F9A}"/>
              </a:ext>
            </a:extLst>
          </p:cNvPr>
          <p:cNvSpPr>
            <a:spLocks noGrp="1"/>
          </p:cNvSpPr>
          <p:nvPr>
            <p:ph type="title"/>
          </p:nvPr>
        </p:nvSpPr>
        <p:spPr/>
        <p:txBody>
          <a:bodyPr/>
          <a:lstStyle/>
          <a:p>
            <a:r>
              <a:rPr lang="en-US" dirty="0"/>
              <a:t>Part 3 review (Conversations)</a:t>
            </a:r>
          </a:p>
        </p:txBody>
      </p:sp>
      <p:sp>
        <p:nvSpPr>
          <p:cNvPr id="3" name="Content Placeholder 2">
            <a:extLst>
              <a:ext uri="{FF2B5EF4-FFF2-40B4-BE49-F238E27FC236}">
                <a16:creationId xmlns:a16="http://schemas.microsoft.com/office/drawing/2014/main" id="{F611B08F-6C01-DC8A-084D-807E306F418E}"/>
              </a:ext>
            </a:extLst>
          </p:cNvPr>
          <p:cNvSpPr>
            <a:spLocks noGrp="1"/>
          </p:cNvSpPr>
          <p:nvPr>
            <p:ph idx="1"/>
          </p:nvPr>
        </p:nvSpPr>
        <p:spPr/>
        <p:txBody>
          <a:bodyPr>
            <a:normAutofit lnSpcReduction="10000"/>
          </a:bodyPr>
          <a:lstStyle/>
          <a:p>
            <a:pPr>
              <a:lnSpc>
                <a:spcPct val="150000"/>
              </a:lnSpc>
              <a:buFont typeface="Wingdings" pitchFamily="2" charset="2"/>
              <a:buChar char="Ø"/>
            </a:pPr>
            <a:r>
              <a:rPr lang="en-US" dirty="0"/>
              <a:t>Focus on listening for context (big picture) – topic, time, location, purpose. </a:t>
            </a:r>
          </a:p>
          <a:p>
            <a:pPr>
              <a:lnSpc>
                <a:spcPct val="150000"/>
              </a:lnSpc>
              <a:buFont typeface="Wingdings" pitchFamily="2" charset="2"/>
              <a:buChar char="Ø"/>
            </a:pPr>
            <a:r>
              <a:rPr lang="en-US" dirty="0"/>
              <a:t>Identify keywords (for specific details) – numbers, locations, dates, actions.</a:t>
            </a:r>
          </a:p>
          <a:p>
            <a:pPr>
              <a:lnSpc>
                <a:spcPct val="150000"/>
              </a:lnSpc>
              <a:buFont typeface="Wingdings" pitchFamily="2" charset="2"/>
              <a:buChar char="Ø"/>
            </a:pPr>
            <a:r>
              <a:rPr lang="en-US" dirty="0"/>
              <a:t>Eliminate distractors (wrong answers) – what answers don’t fit the context or are based on misleading details?</a:t>
            </a:r>
          </a:p>
          <a:p>
            <a:pPr>
              <a:lnSpc>
                <a:spcPct val="150000"/>
              </a:lnSpc>
              <a:buFont typeface="Wingdings" pitchFamily="2" charset="2"/>
              <a:buChar char="Ø"/>
            </a:pPr>
            <a:r>
              <a:rPr lang="en-US" dirty="0"/>
              <a:t>Practice active listening with full sentences – listen to the whole sentence to understand intention and specific information. You also need to look out for transition words (‘actually’, ‘by the way’) as these usually signal important information!</a:t>
            </a:r>
          </a:p>
          <a:p>
            <a:pPr>
              <a:buFont typeface="Wingdings" pitchFamily="2" charset="2"/>
              <a:buChar char="Ø"/>
            </a:pPr>
            <a:endParaRPr lang="en-US" dirty="0"/>
          </a:p>
        </p:txBody>
      </p:sp>
    </p:spTree>
    <p:extLst>
      <p:ext uri="{BB962C8B-B14F-4D97-AF65-F5344CB8AC3E}">
        <p14:creationId xmlns:p14="http://schemas.microsoft.com/office/powerpoint/2010/main" val="349433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14B8-1456-8957-21A5-E93120B45C2D}"/>
              </a:ext>
            </a:extLst>
          </p:cNvPr>
          <p:cNvSpPr>
            <a:spLocks noGrp="1"/>
          </p:cNvSpPr>
          <p:nvPr>
            <p:ph type="title"/>
          </p:nvPr>
        </p:nvSpPr>
        <p:spPr/>
        <p:txBody>
          <a:bodyPr/>
          <a:lstStyle/>
          <a:p>
            <a:r>
              <a:rPr lang="en-US" dirty="0"/>
              <a:t>Conversation 4: transcript</a:t>
            </a:r>
          </a:p>
        </p:txBody>
      </p:sp>
      <p:sp>
        <p:nvSpPr>
          <p:cNvPr id="3" name="Content Placeholder 2">
            <a:extLst>
              <a:ext uri="{FF2B5EF4-FFF2-40B4-BE49-F238E27FC236}">
                <a16:creationId xmlns:a16="http://schemas.microsoft.com/office/drawing/2014/main" id="{9CA163CA-D02B-A736-F9D0-335FF34169D2}"/>
              </a:ext>
            </a:extLst>
          </p:cNvPr>
          <p:cNvSpPr>
            <a:spLocks noGrp="1"/>
          </p:cNvSpPr>
          <p:nvPr>
            <p:ph idx="1"/>
          </p:nvPr>
        </p:nvSpPr>
        <p:spPr/>
        <p:txBody>
          <a:bodyPr/>
          <a:lstStyle/>
          <a:p>
            <a:r>
              <a:rPr lang="en-US" dirty="0"/>
              <a:t>Man: If the </a:t>
            </a:r>
            <a:r>
              <a:rPr lang="en-US" dirty="0">
                <a:highlight>
                  <a:srgbClr val="FFFF00"/>
                </a:highlight>
              </a:rPr>
              <a:t>rain</a:t>
            </a:r>
            <a:r>
              <a:rPr lang="en-US" dirty="0"/>
              <a:t> doesn’t stop within the next </a:t>
            </a:r>
            <a:r>
              <a:rPr lang="en-US" dirty="0">
                <a:highlight>
                  <a:srgbClr val="00FFFF"/>
                </a:highlight>
              </a:rPr>
              <a:t>two hours</a:t>
            </a:r>
            <a:r>
              <a:rPr lang="en-US" dirty="0"/>
              <a:t>, we should consider </a:t>
            </a:r>
            <a:r>
              <a:rPr lang="en-US" dirty="0">
                <a:highlight>
                  <a:srgbClr val="FFFF00"/>
                </a:highlight>
              </a:rPr>
              <a:t>postponing</a:t>
            </a:r>
            <a:r>
              <a:rPr lang="en-US" dirty="0"/>
              <a:t> </a:t>
            </a:r>
            <a:r>
              <a:rPr lang="en-US" dirty="0">
                <a:highlight>
                  <a:srgbClr val="FFFF00"/>
                </a:highlight>
              </a:rPr>
              <a:t>Maria’s retirement party</a:t>
            </a:r>
            <a:r>
              <a:rPr lang="en-US" dirty="0"/>
              <a:t>.</a:t>
            </a:r>
          </a:p>
          <a:p>
            <a:r>
              <a:rPr lang="en-US" dirty="0"/>
              <a:t>Woman: I think it’s </a:t>
            </a:r>
            <a:r>
              <a:rPr lang="en-US" dirty="0">
                <a:highlight>
                  <a:srgbClr val="FFFF00"/>
                </a:highlight>
              </a:rPr>
              <a:t>too late </a:t>
            </a:r>
            <a:r>
              <a:rPr lang="en-US" dirty="0"/>
              <a:t>to postpone it. The </a:t>
            </a:r>
            <a:r>
              <a:rPr lang="en-US" dirty="0">
                <a:highlight>
                  <a:srgbClr val="FFFF00"/>
                </a:highlight>
              </a:rPr>
              <a:t>caterer</a:t>
            </a:r>
            <a:r>
              <a:rPr lang="en-US" dirty="0"/>
              <a:t> and </a:t>
            </a:r>
            <a:r>
              <a:rPr lang="en-US" dirty="0">
                <a:highlight>
                  <a:srgbClr val="FFFF00"/>
                </a:highlight>
              </a:rPr>
              <a:t>florist</a:t>
            </a:r>
            <a:r>
              <a:rPr lang="en-US" dirty="0"/>
              <a:t> are set to arrive in </a:t>
            </a:r>
            <a:r>
              <a:rPr lang="en-US" dirty="0">
                <a:highlight>
                  <a:srgbClr val="00FFFF"/>
                </a:highlight>
              </a:rPr>
              <a:t>an hour</a:t>
            </a:r>
            <a:r>
              <a:rPr lang="en-US" dirty="0"/>
              <a:t> so we’d better come up with an </a:t>
            </a:r>
            <a:r>
              <a:rPr lang="en-US" dirty="0">
                <a:highlight>
                  <a:srgbClr val="FFFF00"/>
                </a:highlight>
              </a:rPr>
              <a:t>alternative</a:t>
            </a:r>
            <a:r>
              <a:rPr lang="en-US" dirty="0"/>
              <a:t> to holding it in the </a:t>
            </a:r>
            <a:r>
              <a:rPr lang="en-US" dirty="0">
                <a:highlight>
                  <a:srgbClr val="FFFF00"/>
                </a:highlight>
              </a:rPr>
              <a:t>garden</a:t>
            </a:r>
            <a:r>
              <a:rPr lang="en-US" dirty="0"/>
              <a:t>.</a:t>
            </a:r>
          </a:p>
          <a:p>
            <a:r>
              <a:rPr lang="en-US" dirty="0"/>
              <a:t>Man: Why don’t we have them set up in the </a:t>
            </a:r>
            <a:r>
              <a:rPr lang="en-US" dirty="0">
                <a:highlight>
                  <a:srgbClr val="FFFF00"/>
                </a:highlight>
              </a:rPr>
              <a:t>conference room</a:t>
            </a:r>
            <a:r>
              <a:rPr lang="en-US" dirty="0"/>
              <a:t> instead? It’s a shame to move it indoors but what other choices do we have?</a:t>
            </a:r>
          </a:p>
          <a:p>
            <a:r>
              <a:rPr lang="en-US" dirty="0"/>
              <a:t>Woman: Ok, I’ll go</a:t>
            </a:r>
            <a:r>
              <a:rPr lang="en-US" dirty="0">
                <a:highlight>
                  <a:srgbClr val="00FFFF"/>
                </a:highlight>
              </a:rPr>
              <a:t> to my office </a:t>
            </a:r>
            <a:r>
              <a:rPr lang="en-US" dirty="0"/>
              <a:t>and call everyone to let them know that </a:t>
            </a:r>
            <a:r>
              <a:rPr lang="en-US" dirty="0">
                <a:highlight>
                  <a:srgbClr val="FFFF00"/>
                </a:highlight>
              </a:rPr>
              <a:t>we’re moving the party</a:t>
            </a:r>
            <a:r>
              <a:rPr lang="en-US" dirty="0"/>
              <a:t> from the </a:t>
            </a:r>
            <a:r>
              <a:rPr lang="en-US" dirty="0">
                <a:highlight>
                  <a:srgbClr val="00FFFF"/>
                </a:highlight>
              </a:rPr>
              <a:t>garden</a:t>
            </a:r>
            <a:r>
              <a:rPr lang="en-US" dirty="0"/>
              <a:t> to the </a:t>
            </a:r>
            <a:r>
              <a:rPr lang="en-US" dirty="0">
                <a:highlight>
                  <a:srgbClr val="00FFFF"/>
                </a:highlight>
              </a:rPr>
              <a:t>conference</a:t>
            </a:r>
            <a:r>
              <a:rPr lang="en-US" dirty="0"/>
              <a:t> </a:t>
            </a:r>
            <a:r>
              <a:rPr lang="en-US" dirty="0">
                <a:highlight>
                  <a:srgbClr val="00FFFF"/>
                </a:highlight>
              </a:rPr>
              <a:t>room</a:t>
            </a:r>
            <a:r>
              <a:rPr lang="en-US" dirty="0"/>
              <a:t>.</a:t>
            </a:r>
          </a:p>
        </p:txBody>
      </p:sp>
      <p:pic>
        <p:nvPicPr>
          <p:cNvPr id="4" name="TOEIC TEST - TOEIC Listening part three.mp3">
            <a:hlinkClick r:id="" action="ppaction://media"/>
            <a:extLst>
              <a:ext uri="{FF2B5EF4-FFF2-40B4-BE49-F238E27FC236}">
                <a16:creationId xmlns:a16="http://schemas.microsoft.com/office/drawing/2014/main" id="{5595F2F0-2AF8-03AD-7FA3-19A2827002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18463" y="5280025"/>
            <a:ext cx="812800" cy="812800"/>
          </a:xfrm>
          <a:prstGeom prst="rect">
            <a:avLst/>
          </a:prstGeom>
        </p:spPr>
      </p:pic>
    </p:spTree>
    <p:extLst>
      <p:ext uri="{BB962C8B-B14F-4D97-AF65-F5344CB8AC3E}">
        <p14:creationId xmlns:p14="http://schemas.microsoft.com/office/powerpoint/2010/main" val="415832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4DB5D8-FC53-1929-2F1C-04F42EFD431E}"/>
              </a:ext>
            </a:extLst>
          </p:cNvPr>
          <p:cNvSpPr>
            <a:spLocks noGrp="1"/>
          </p:cNvSpPr>
          <p:nvPr>
            <p:ph idx="1"/>
          </p:nvPr>
        </p:nvSpPr>
        <p:spPr>
          <a:xfrm>
            <a:off x="1024128" y="942975"/>
            <a:ext cx="9720073" cy="5366385"/>
          </a:xfrm>
        </p:spPr>
        <p:txBody>
          <a:bodyPr/>
          <a:lstStyle/>
          <a:p>
            <a:r>
              <a:rPr lang="en-US" b="1" dirty="0"/>
              <a:t>50. What is the problem with the party?</a:t>
            </a:r>
          </a:p>
          <a:p>
            <a:r>
              <a:rPr lang="en-US" dirty="0"/>
              <a:t>A) The weather is bad. B) There is a shortage of food. C) Space is limited. D) There is a scheduling conflict.</a:t>
            </a:r>
          </a:p>
          <a:p>
            <a:endParaRPr lang="en-US" dirty="0"/>
          </a:p>
          <a:p>
            <a:r>
              <a:rPr lang="en-US" b="1" dirty="0"/>
              <a:t>51. Why is the party being held for Maria?</a:t>
            </a:r>
          </a:p>
          <a:p>
            <a:r>
              <a:rPr lang="en-US" dirty="0"/>
              <a:t>A) She received a promotion. B) She is retiring. C) She is relocating. D) She is getting married. </a:t>
            </a:r>
          </a:p>
          <a:p>
            <a:endParaRPr lang="en-US" dirty="0"/>
          </a:p>
          <a:p>
            <a:r>
              <a:rPr lang="en-US" b="1" dirty="0"/>
              <a:t>52. Where was the part originally scheduled to take place?</a:t>
            </a:r>
          </a:p>
          <a:p>
            <a:r>
              <a:rPr lang="en-US" dirty="0"/>
              <a:t>A) In a restaurant. B) In a conference room. C) In a garden. C) In an apartment. </a:t>
            </a:r>
          </a:p>
        </p:txBody>
      </p:sp>
      <p:pic>
        <p:nvPicPr>
          <p:cNvPr id="2" name="TOEIC TEST - TOEIC Listening part three.mp3">
            <a:hlinkClick r:id="" action="ppaction://media"/>
            <a:extLst>
              <a:ext uri="{FF2B5EF4-FFF2-40B4-BE49-F238E27FC236}">
                <a16:creationId xmlns:a16="http://schemas.microsoft.com/office/drawing/2014/main" id="{3E2D1E62-9BC1-2710-A752-091C8B76EC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32925" y="5365750"/>
            <a:ext cx="812800" cy="812800"/>
          </a:xfrm>
          <a:prstGeom prst="rect">
            <a:avLst/>
          </a:prstGeom>
        </p:spPr>
      </p:pic>
    </p:spTree>
    <p:extLst>
      <p:ext uri="{BB962C8B-B14F-4D97-AF65-F5344CB8AC3E}">
        <p14:creationId xmlns:p14="http://schemas.microsoft.com/office/powerpoint/2010/main" val="59419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37"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FFA14-3E0C-FF5F-291A-E910F63A3486}"/>
              </a:ext>
            </a:extLst>
          </p:cNvPr>
          <p:cNvSpPr>
            <a:spLocks noGrp="1"/>
          </p:cNvSpPr>
          <p:nvPr>
            <p:ph type="title"/>
          </p:nvPr>
        </p:nvSpPr>
        <p:spPr/>
        <p:txBody>
          <a:bodyPr/>
          <a:lstStyle/>
          <a:p>
            <a:r>
              <a:rPr lang="en-US" dirty="0"/>
              <a:t>Come up with 3 questions for this conversation…</a:t>
            </a:r>
          </a:p>
        </p:txBody>
      </p:sp>
      <p:sp>
        <p:nvSpPr>
          <p:cNvPr id="3" name="Content Placeholder 2">
            <a:extLst>
              <a:ext uri="{FF2B5EF4-FFF2-40B4-BE49-F238E27FC236}">
                <a16:creationId xmlns:a16="http://schemas.microsoft.com/office/drawing/2014/main" id="{B25D466D-EE21-6F19-DEF7-5C1E410F0893}"/>
              </a:ext>
            </a:extLst>
          </p:cNvPr>
          <p:cNvSpPr>
            <a:spLocks noGrp="1"/>
          </p:cNvSpPr>
          <p:nvPr>
            <p:ph idx="1"/>
          </p:nvPr>
        </p:nvSpPr>
        <p:spPr/>
        <p:txBody>
          <a:bodyPr/>
          <a:lstStyle/>
          <a:p>
            <a:r>
              <a:rPr lang="en-GB" b="1" dirty="0"/>
              <a:t>A:</a:t>
            </a:r>
            <a:r>
              <a:rPr lang="en-GB" dirty="0"/>
              <a:t> Hi Mark, did you book the flight to Chicago for the conference?</a:t>
            </a:r>
          </a:p>
          <a:p>
            <a:r>
              <a:rPr lang="en-GB" b="1" dirty="0"/>
              <a:t>B:</a:t>
            </a:r>
            <a:r>
              <a:rPr lang="en-GB" dirty="0"/>
              <a:t> Yes, I did. We’ll be leaving on Monday morning at 8:30 AM.</a:t>
            </a:r>
          </a:p>
          <a:p>
            <a:r>
              <a:rPr lang="en-GB" b="1" dirty="0"/>
              <a:t>A:</a:t>
            </a:r>
            <a:r>
              <a:rPr lang="en-GB" dirty="0"/>
              <a:t> Oh, that’s earlier than I expected. What time do we need to be at the airport?</a:t>
            </a:r>
          </a:p>
          <a:p>
            <a:r>
              <a:rPr lang="en-GB" b="1" dirty="0"/>
              <a:t>B:</a:t>
            </a:r>
            <a:r>
              <a:rPr lang="en-GB" dirty="0"/>
              <a:t> The airline recommends arriving two hours before departure, so we should be there by 6:30 AM.</a:t>
            </a:r>
          </a:p>
          <a:p>
            <a:r>
              <a:rPr lang="en-GB" b="1" dirty="0"/>
              <a:t>A:</a:t>
            </a:r>
            <a:r>
              <a:rPr lang="en-GB" dirty="0"/>
              <a:t> Got it. What about the hotel? Did you confirm our reservation?</a:t>
            </a:r>
          </a:p>
          <a:p>
            <a:r>
              <a:rPr lang="en-GB" b="1" dirty="0"/>
              <a:t>B:</a:t>
            </a:r>
            <a:r>
              <a:rPr lang="en-GB" dirty="0"/>
              <a:t> Yes, I booked us a hotel near the conference </a:t>
            </a:r>
            <a:r>
              <a:rPr lang="en-GB" dirty="0" err="1"/>
              <a:t>center</a:t>
            </a:r>
            <a:r>
              <a:rPr lang="en-GB" dirty="0"/>
              <a:t>. It has great reviews, and breakfast is included.</a:t>
            </a:r>
          </a:p>
          <a:p>
            <a:r>
              <a:rPr lang="en-GB" b="1" dirty="0"/>
              <a:t>A:</a:t>
            </a:r>
            <a:r>
              <a:rPr lang="en-GB" dirty="0"/>
              <a:t> That sounds perfect. Thanks for handling everything!</a:t>
            </a:r>
          </a:p>
          <a:p>
            <a:endParaRPr lang="en-US" dirty="0"/>
          </a:p>
        </p:txBody>
      </p:sp>
    </p:spTree>
    <p:extLst>
      <p:ext uri="{BB962C8B-B14F-4D97-AF65-F5344CB8AC3E}">
        <p14:creationId xmlns:p14="http://schemas.microsoft.com/office/powerpoint/2010/main" val="228845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33DD6-5FF6-39C7-2408-E4200781CA75}"/>
              </a:ext>
            </a:extLst>
          </p:cNvPr>
          <p:cNvSpPr>
            <a:spLocks noGrp="1"/>
          </p:cNvSpPr>
          <p:nvPr>
            <p:ph type="title"/>
          </p:nvPr>
        </p:nvSpPr>
        <p:spPr/>
        <p:txBody>
          <a:bodyPr/>
          <a:lstStyle/>
          <a:p>
            <a:r>
              <a:rPr lang="en-US" dirty="0"/>
              <a:t>Important: Final exam!</a:t>
            </a:r>
          </a:p>
        </p:txBody>
      </p:sp>
      <p:sp>
        <p:nvSpPr>
          <p:cNvPr id="3" name="Content Placeholder 2">
            <a:extLst>
              <a:ext uri="{FF2B5EF4-FFF2-40B4-BE49-F238E27FC236}">
                <a16:creationId xmlns:a16="http://schemas.microsoft.com/office/drawing/2014/main" id="{C86DF4A1-52CB-333F-678A-9543B2B0F0E1}"/>
              </a:ext>
            </a:extLst>
          </p:cNvPr>
          <p:cNvSpPr>
            <a:spLocks noGrp="1"/>
          </p:cNvSpPr>
          <p:nvPr>
            <p:ph idx="1"/>
          </p:nvPr>
        </p:nvSpPr>
        <p:spPr/>
        <p:txBody>
          <a:bodyPr>
            <a:normAutofit/>
          </a:bodyPr>
          <a:lstStyle/>
          <a:p>
            <a:r>
              <a:rPr lang="en-US" dirty="0"/>
              <a:t>Your final exam will take place on XXXX</a:t>
            </a:r>
          </a:p>
          <a:p>
            <a:endParaRPr lang="en-US" dirty="0"/>
          </a:p>
          <a:p>
            <a:r>
              <a:rPr lang="en-US" dirty="0"/>
              <a:t>You need to arrive </a:t>
            </a:r>
            <a:r>
              <a:rPr lang="en-US" b="1" dirty="0"/>
              <a:t>ON TIME</a:t>
            </a:r>
            <a:r>
              <a:rPr lang="en-US" dirty="0"/>
              <a:t>. Once the test begins, you will not be allowed to enter the room. </a:t>
            </a:r>
          </a:p>
          <a:p>
            <a:endParaRPr lang="en-US" dirty="0"/>
          </a:p>
          <a:p>
            <a:r>
              <a:rPr lang="en-US" dirty="0"/>
              <a:t>No dictionaries! Come with a pencil and your brains!</a:t>
            </a:r>
          </a:p>
          <a:p>
            <a:endParaRPr lang="en-US" dirty="0"/>
          </a:p>
          <a:p>
            <a:r>
              <a:rPr lang="en-US" dirty="0"/>
              <a:t>No phones, laptops, smartwatches…</a:t>
            </a:r>
          </a:p>
        </p:txBody>
      </p:sp>
    </p:spTree>
    <p:extLst>
      <p:ext uri="{BB962C8B-B14F-4D97-AF65-F5344CB8AC3E}">
        <p14:creationId xmlns:p14="http://schemas.microsoft.com/office/powerpoint/2010/main" val="4147174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55363-B0DB-E08B-796D-1A161D8BFF5F}"/>
              </a:ext>
            </a:extLst>
          </p:cNvPr>
          <p:cNvSpPr>
            <a:spLocks noGrp="1"/>
          </p:cNvSpPr>
          <p:nvPr>
            <p:ph type="title"/>
          </p:nvPr>
        </p:nvSpPr>
        <p:spPr/>
        <p:txBody>
          <a:bodyPr/>
          <a:lstStyle/>
          <a:p>
            <a:r>
              <a:rPr lang="en-US" dirty="0"/>
              <a:t>Reading review</a:t>
            </a:r>
          </a:p>
        </p:txBody>
      </p:sp>
      <p:sp>
        <p:nvSpPr>
          <p:cNvPr id="3" name="Content Placeholder 2">
            <a:extLst>
              <a:ext uri="{FF2B5EF4-FFF2-40B4-BE49-F238E27FC236}">
                <a16:creationId xmlns:a16="http://schemas.microsoft.com/office/drawing/2014/main" id="{912435EC-EBA5-21EF-C482-B37430542114}"/>
              </a:ext>
            </a:extLst>
          </p:cNvPr>
          <p:cNvSpPr>
            <a:spLocks noGrp="1"/>
          </p:cNvSpPr>
          <p:nvPr>
            <p:ph idx="1"/>
          </p:nvPr>
        </p:nvSpPr>
        <p:spPr>
          <a:xfrm>
            <a:off x="78566" y="1916390"/>
            <a:ext cx="12034868" cy="5197642"/>
          </a:xfrm>
        </p:spPr>
        <p:txBody>
          <a:bodyPr>
            <a:normAutofit fontScale="92500" lnSpcReduction="10000"/>
          </a:bodyPr>
          <a:lstStyle/>
          <a:p>
            <a:r>
              <a:rPr lang="en-GB" sz="2400" dirty="0">
                <a:effectLst/>
                <a:ea typeface="Times New Roman" panose="02020603050405020304" pitchFamily="18" charset="0"/>
              </a:rPr>
              <a:t>The new economy has created great business opportunities as well as great turmoil. Not since the Industrial Revolution have </a:t>
            </a:r>
            <a:r>
              <a:rPr lang="en-GB" sz="2400" dirty="0">
                <a:effectLst/>
                <a:highlight>
                  <a:srgbClr val="FFFF00"/>
                </a:highlight>
                <a:ea typeface="Times New Roman" panose="02020603050405020304" pitchFamily="18" charset="0"/>
              </a:rPr>
              <a:t>the stakes of dealing with change been so high</a:t>
            </a:r>
            <a:r>
              <a:rPr lang="en-GB" sz="2400" dirty="0">
                <a:effectLst/>
                <a:ea typeface="Times New Roman" panose="02020603050405020304" pitchFamily="18" charset="0"/>
              </a:rPr>
              <a:t>. Most traditional organizations have accepted, in theory at least, that they must </a:t>
            </a:r>
            <a:r>
              <a:rPr lang="en-GB" sz="2400" dirty="0">
                <a:effectLst/>
                <a:highlight>
                  <a:srgbClr val="FFFF00"/>
                </a:highlight>
                <a:ea typeface="Times New Roman" panose="02020603050405020304" pitchFamily="18" charset="0"/>
              </a:rPr>
              <a:t>make major changes</a:t>
            </a:r>
            <a:r>
              <a:rPr lang="en-GB" sz="2400" dirty="0">
                <a:effectLst/>
                <a:ea typeface="Times New Roman" panose="02020603050405020304" pitchFamily="18" charset="0"/>
              </a:rPr>
              <a:t>. Even large new companies recognize that they need to manage the changes associated with rapid entrepreneurial growth. Despite some individual successes, however, this remains difficult, and few companies manage the process as well as they would like. Most companies have begun by installing new technology, downsizing, restructuring, or trying to change corporate culture, and most have had low success rates. About 70 percent of all change initiatives fail.</a:t>
            </a:r>
            <a:br>
              <a:rPr lang="en-GB" sz="2400" dirty="0">
                <a:effectLst/>
                <a:highlight>
                  <a:srgbClr val="00FFFF"/>
                </a:highlight>
                <a:ea typeface="Times New Roman" panose="02020603050405020304" pitchFamily="18" charset="0"/>
              </a:rPr>
            </a:br>
            <a:r>
              <a:rPr lang="en-GB" sz="2400" dirty="0">
                <a:effectLst/>
                <a:ea typeface="Times New Roman" panose="02020603050405020304" pitchFamily="18" charset="0"/>
              </a:rPr>
              <a:t>The reason for most of these failures is that in their rush to change their organizations, </a:t>
            </a:r>
            <a:r>
              <a:rPr lang="en-GB" sz="2400" dirty="0">
                <a:effectLst/>
                <a:highlight>
                  <a:srgbClr val="00FFFF"/>
                </a:highlight>
                <a:ea typeface="Times New Roman" panose="02020603050405020304" pitchFamily="18" charset="0"/>
              </a:rPr>
              <a:t>managers become mesmerized by all the different, and sometimes conflicting, advice they receive about why companies should change, what they should try to accomplish, and how they should do it. </a:t>
            </a:r>
            <a:r>
              <a:rPr lang="en-GB" sz="2400" dirty="0">
                <a:effectLst/>
                <a:ea typeface="Times New Roman" panose="02020603050405020304" pitchFamily="18" charset="0"/>
              </a:rPr>
              <a:t>The result is that they lose focus and fail to consider what would work best for their own company. To improve the odds of success, it is imperative that executives </a:t>
            </a:r>
            <a:r>
              <a:rPr lang="en-GB" sz="2400" dirty="0">
                <a:effectLst/>
                <a:highlight>
                  <a:srgbClr val="FFFF00"/>
                </a:highlight>
                <a:ea typeface="Times New Roman" panose="02020603050405020304" pitchFamily="18" charset="0"/>
              </a:rPr>
              <a:t>understand the nature and process of corporate change much better</a:t>
            </a:r>
            <a:r>
              <a:rPr lang="en-GB" sz="2400" dirty="0">
                <a:effectLst/>
                <a:ea typeface="Times New Roman" panose="02020603050405020304" pitchFamily="18" charset="0"/>
              </a:rPr>
              <a:t>.</a:t>
            </a:r>
            <a:br>
              <a:rPr lang="en-GB" sz="2400" dirty="0">
                <a:effectLst/>
                <a:ea typeface="Times New Roman" panose="02020603050405020304" pitchFamily="18" charset="0"/>
              </a:rPr>
            </a:br>
            <a:r>
              <a:rPr lang="en-GB" sz="2400" dirty="0">
                <a:effectLst/>
                <a:ea typeface="Times New Roman" panose="02020603050405020304" pitchFamily="18" charset="0"/>
              </a:rPr>
              <a:t>Most companies use a mix </a:t>
            </a:r>
            <a:r>
              <a:rPr lang="en-GB" sz="2400" dirty="0">
                <a:effectLst/>
                <a:highlight>
                  <a:srgbClr val="FFFF00"/>
                </a:highlight>
                <a:ea typeface="Times New Roman" panose="02020603050405020304" pitchFamily="18" charset="0"/>
              </a:rPr>
              <a:t>of both hard and soft change strategies</a:t>
            </a:r>
            <a:r>
              <a:rPr lang="en-GB" sz="2400" dirty="0">
                <a:effectLst/>
                <a:ea typeface="Times New Roman" panose="02020603050405020304" pitchFamily="18" charset="0"/>
              </a:rPr>
              <a:t>. Hard change results in drastic layoffs, downsizing, and restructuring. </a:t>
            </a:r>
            <a:r>
              <a:rPr lang="en-GB" sz="2400" dirty="0">
                <a:effectLst/>
                <a:highlight>
                  <a:srgbClr val="00FF00"/>
                </a:highlight>
                <a:ea typeface="Times New Roman" panose="02020603050405020304" pitchFamily="18" charset="0"/>
              </a:rPr>
              <a:t>Soft change is based on internal organizational changes and the gradual development of a new corporate culture through individual and organization learning</a:t>
            </a:r>
            <a:r>
              <a:rPr lang="en-GB" sz="2400" dirty="0">
                <a:effectLst/>
                <a:ea typeface="Times New Roman" panose="02020603050405020304" pitchFamily="18" charset="0"/>
              </a:rPr>
              <a:t>. Both strategies may be successful, but it is difficult to combine them effectively. Companies that are able to do this can reap significant payoffs in productivity and profitability.</a:t>
            </a:r>
          </a:p>
          <a:p>
            <a:endParaRPr lang="en-US" dirty="0"/>
          </a:p>
        </p:txBody>
      </p:sp>
    </p:spTree>
    <p:extLst>
      <p:ext uri="{BB962C8B-B14F-4D97-AF65-F5344CB8AC3E}">
        <p14:creationId xmlns:p14="http://schemas.microsoft.com/office/powerpoint/2010/main" val="3359860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9ABE1-3AEC-4D4C-9030-4B3F29DDF77D}"/>
              </a:ext>
            </a:extLst>
          </p:cNvPr>
          <p:cNvSpPr>
            <a:spLocks noGrp="1"/>
          </p:cNvSpPr>
          <p:nvPr>
            <p:ph type="title"/>
          </p:nvPr>
        </p:nvSpPr>
        <p:spPr>
          <a:xfrm>
            <a:off x="1024128" y="699516"/>
            <a:ext cx="9720072" cy="1499616"/>
          </a:xfrm>
        </p:spPr>
        <p:txBody>
          <a:bodyPr>
            <a:normAutofit fontScale="90000"/>
          </a:bodyPr>
          <a:lstStyle/>
          <a:p>
            <a:r>
              <a:rPr lang="en-US" dirty="0"/>
              <a:t>Speed reading: you have one minute to read this passage. Remember as much information as you can!</a:t>
            </a:r>
          </a:p>
        </p:txBody>
      </p:sp>
      <p:sp>
        <p:nvSpPr>
          <p:cNvPr id="3" name="Content Placeholder 2">
            <a:extLst>
              <a:ext uri="{FF2B5EF4-FFF2-40B4-BE49-F238E27FC236}">
                <a16:creationId xmlns:a16="http://schemas.microsoft.com/office/drawing/2014/main" id="{C0608F70-0D7A-0AC1-C0C0-DCF06312B5FF}"/>
              </a:ext>
            </a:extLst>
          </p:cNvPr>
          <p:cNvSpPr>
            <a:spLocks noGrp="1"/>
          </p:cNvSpPr>
          <p:nvPr>
            <p:ph idx="1"/>
          </p:nvPr>
        </p:nvSpPr>
        <p:spPr>
          <a:xfrm>
            <a:off x="257300" y="2851214"/>
            <a:ext cx="11677399" cy="3843909"/>
          </a:xfrm>
        </p:spPr>
        <p:txBody>
          <a:bodyPr>
            <a:normAutofit/>
          </a:bodyPr>
          <a:lstStyle/>
          <a:p>
            <a:r>
              <a:rPr lang="en-GB" i="1" dirty="0"/>
              <a:t>“A major technology company has announced that it will implement a four-day workweek for its employees starting next month. The company believes this change will improve productivity, reduce stress, and create a better work-life balance. Employees will still receive the same salary, but they will be expected to work slightly longer hours each day.</a:t>
            </a:r>
            <a:br>
              <a:rPr lang="en-GB" dirty="0"/>
            </a:br>
            <a:endParaRPr lang="en-GB" dirty="0"/>
          </a:p>
          <a:p>
            <a:r>
              <a:rPr lang="en-GB" i="1" dirty="0"/>
              <a:t>According to the CEO, the decision was made after a successful six-month trial. ‘Our data shows that employees completed their work more efficiently and reported higher job satisfaction,’ he stated. The company hopes other businesses will consider similar changes to support their workforce.”</a:t>
            </a:r>
            <a:endParaRPr lang="en-GB" dirty="0"/>
          </a:p>
          <a:p>
            <a:endParaRPr lang="en-US" dirty="0"/>
          </a:p>
        </p:txBody>
      </p:sp>
    </p:spTree>
    <p:extLst>
      <p:ext uri="{BB962C8B-B14F-4D97-AF65-F5344CB8AC3E}">
        <p14:creationId xmlns:p14="http://schemas.microsoft.com/office/powerpoint/2010/main" val="373283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72EF4E-3D56-3112-3CDE-40ADE0FB87ED}"/>
              </a:ext>
            </a:extLst>
          </p:cNvPr>
          <p:cNvSpPr>
            <a:spLocks noGrp="1"/>
          </p:cNvSpPr>
          <p:nvPr>
            <p:ph idx="1"/>
          </p:nvPr>
        </p:nvSpPr>
        <p:spPr>
          <a:xfrm>
            <a:off x="1024128" y="674557"/>
            <a:ext cx="9720073" cy="6041035"/>
          </a:xfrm>
        </p:spPr>
        <p:txBody>
          <a:bodyPr/>
          <a:lstStyle/>
          <a:p>
            <a:pPr marL="0" indent="0">
              <a:buNone/>
            </a:pPr>
            <a:r>
              <a:rPr lang="en-US" dirty="0"/>
              <a:t>Which of these would be a good headline for this article?</a:t>
            </a:r>
          </a:p>
          <a:p>
            <a:r>
              <a:rPr lang="en-GB" dirty="0"/>
              <a:t>(A) “Company Announces Layoffs Due to Economic Crisis”</a:t>
            </a:r>
          </a:p>
          <a:p>
            <a:r>
              <a:rPr lang="en-GB" dirty="0"/>
              <a:t>(B) “Tech Firm Cuts Working Week to Four Days”</a:t>
            </a:r>
          </a:p>
          <a:p>
            <a:r>
              <a:rPr lang="en-GB" dirty="0"/>
              <a:t>(C) “Employees Required to Work Overtime After Policy Change”</a:t>
            </a:r>
          </a:p>
          <a:p>
            <a:pPr marL="0" indent="0">
              <a:buNone/>
            </a:pPr>
            <a:endParaRPr lang="en-US" dirty="0"/>
          </a:p>
          <a:p>
            <a:r>
              <a:rPr lang="en-GB" dirty="0"/>
              <a:t>• When does the new policy start?</a:t>
            </a:r>
          </a:p>
          <a:p>
            <a:r>
              <a:rPr lang="en-GB" dirty="0"/>
              <a:t>• How will employee work schedules change?</a:t>
            </a:r>
          </a:p>
          <a:p>
            <a:r>
              <a:rPr lang="en-GB" dirty="0"/>
              <a:t>• What was the reason for this decision?</a:t>
            </a:r>
          </a:p>
          <a:p>
            <a:endParaRPr lang="en-GB" dirty="0"/>
          </a:p>
          <a:p>
            <a:endParaRPr lang="en-GB" dirty="0"/>
          </a:p>
          <a:p>
            <a:r>
              <a:rPr lang="en-GB" dirty="0"/>
              <a:t>What is the meaning of ‘trial’ in the article?</a:t>
            </a:r>
          </a:p>
          <a:p>
            <a:pPr marL="0" indent="0">
              <a:buNone/>
            </a:pPr>
            <a:endParaRPr lang="en-US" dirty="0"/>
          </a:p>
        </p:txBody>
      </p:sp>
    </p:spTree>
    <p:extLst>
      <p:ext uri="{BB962C8B-B14F-4D97-AF65-F5344CB8AC3E}">
        <p14:creationId xmlns:p14="http://schemas.microsoft.com/office/powerpoint/2010/main" val="127627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2AC4-79A6-26E8-963F-4192726D2FC8}"/>
              </a:ext>
            </a:extLst>
          </p:cNvPr>
          <p:cNvSpPr>
            <a:spLocks noGrp="1"/>
          </p:cNvSpPr>
          <p:nvPr>
            <p:ph type="title"/>
          </p:nvPr>
        </p:nvSpPr>
        <p:spPr/>
        <p:txBody>
          <a:bodyPr/>
          <a:lstStyle/>
          <a:p>
            <a:r>
              <a:rPr lang="en-US" dirty="0"/>
              <a:t>Grammar review </a:t>
            </a:r>
          </a:p>
        </p:txBody>
      </p:sp>
      <p:sp>
        <p:nvSpPr>
          <p:cNvPr id="3" name="Content Placeholder 2">
            <a:extLst>
              <a:ext uri="{FF2B5EF4-FFF2-40B4-BE49-F238E27FC236}">
                <a16:creationId xmlns:a16="http://schemas.microsoft.com/office/drawing/2014/main" id="{8C3D4033-0D7E-6E07-14B2-02304EA0968E}"/>
              </a:ext>
            </a:extLst>
          </p:cNvPr>
          <p:cNvSpPr>
            <a:spLocks noGrp="1"/>
          </p:cNvSpPr>
          <p:nvPr>
            <p:ph idx="1"/>
          </p:nvPr>
        </p:nvSpPr>
        <p:spPr>
          <a:xfrm>
            <a:off x="1024128" y="2084832"/>
            <a:ext cx="9720073" cy="4023360"/>
          </a:xfrm>
        </p:spPr>
        <p:txBody>
          <a:bodyPr>
            <a:normAutofit lnSpcReduction="10000"/>
          </a:bodyPr>
          <a:lstStyle/>
          <a:p>
            <a:r>
              <a:rPr lang="en-US" dirty="0"/>
              <a:t>Top mistakes in the test included:</a:t>
            </a:r>
          </a:p>
          <a:p>
            <a:endParaRPr lang="en-US" dirty="0"/>
          </a:p>
          <a:p>
            <a:pPr>
              <a:buFont typeface="Wingdings" pitchFamily="2" charset="2"/>
              <a:buChar char="v"/>
            </a:pPr>
            <a:r>
              <a:rPr lang="en-US" dirty="0"/>
              <a:t>Verb tenses </a:t>
            </a:r>
          </a:p>
          <a:p>
            <a:pPr>
              <a:buFont typeface="Wingdings" pitchFamily="2" charset="2"/>
              <a:buChar char="v"/>
            </a:pPr>
            <a:r>
              <a:rPr lang="en-US" dirty="0"/>
              <a:t>Prepositions</a:t>
            </a:r>
          </a:p>
          <a:p>
            <a:pPr>
              <a:buFont typeface="Wingdings" pitchFamily="2" charset="2"/>
              <a:buChar char="v"/>
            </a:pPr>
            <a:r>
              <a:rPr lang="en-US" dirty="0"/>
              <a:t>Phrasal verbs</a:t>
            </a:r>
          </a:p>
          <a:p>
            <a:pPr>
              <a:buFont typeface="Wingdings" pitchFamily="2" charset="2"/>
              <a:buChar char="v"/>
            </a:pPr>
            <a:r>
              <a:rPr lang="en-US" dirty="0"/>
              <a:t>Verb + direct object </a:t>
            </a:r>
          </a:p>
          <a:p>
            <a:pPr>
              <a:buFont typeface="Wingdings" pitchFamily="2" charset="2"/>
              <a:buChar char="v"/>
            </a:pPr>
            <a:r>
              <a:rPr lang="en-US" dirty="0"/>
              <a:t>Comparatives</a:t>
            </a:r>
          </a:p>
          <a:p>
            <a:pPr>
              <a:buFont typeface="Wingdings" pitchFamily="2" charset="2"/>
              <a:buChar char="v"/>
            </a:pPr>
            <a:r>
              <a:rPr lang="en-US" dirty="0"/>
              <a:t>Word order</a:t>
            </a:r>
          </a:p>
          <a:p>
            <a:pPr>
              <a:buFont typeface="Wingdings" pitchFamily="2" charset="2"/>
              <a:buChar char="v"/>
            </a:pPr>
            <a:r>
              <a:rPr lang="en-US" dirty="0"/>
              <a:t>Subject-verb agreement</a:t>
            </a:r>
          </a:p>
          <a:p>
            <a:endParaRPr lang="en-US" dirty="0"/>
          </a:p>
          <a:p>
            <a:endParaRPr lang="en-US" dirty="0"/>
          </a:p>
          <a:p>
            <a:endParaRPr lang="en-US" dirty="0"/>
          </a:p>
        </p:txBody>
      </p:sp>
    </p:spTree>
    <p:extLst>
      <p:ext uri="{BB962C8B-B14F-4D97-AF65-F5344CB8AC3E}">
        <p14:creationId xmlns:p14="http://schemas.microsoft.com/office/powerpoint/2010/main" val="3390319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AEA02-233D-53B8-C95C-E154E49FC3FE}"/>
              </a:ext>
            </a:extLst>
          </p:cNvPr>
          <p:cNvSpPr>
            <a:spLocks noGrp="1"/>
          </p:cNvSpPr>
          <p:nvPr>
            <p:ph type="title"/>
          </p:nvPr>
        </p:nvSpPr>
        <p:spPr/>
        <p:txBody>
          <a:bodyPr/>
          <a:lstStyle/>
          <a:p>
            <a:r>
              <a:rPr lang="en-US" dirty="0"/>
              <a:t>Comparatives: to compare two things</a:t>
            </a:r>
          </a:p>
        </p:txBody>
      </p:sp>
      <p:sp>
        <p:nvSpPr>
          <p:cNvPr id="3" name="Content Placeholder 2">
            <a:extLst>
              <a:ext uri="{FF2B5EF4-FFF2-40B4-BE49-F238E27FC236}">
                <a16:creationId xmlns:a16="http://schemas.microsoft.com/office/drawing/2014/main" id="{F0079787-6F86-36F5-87E9-1BF69CFD9929}"/>
              </a:ext>
            </a:extLst>
          </p:cNvPr>
          <p:cNvSpPr>
            <a:spLocks noGrp="1"/>
          </p:cNvSpPr>
          <p:nvPr>
            <p:ph idx="1"/>
          </p:nvPr>
        </p:nvSpPr>
        <p:spPr/>
        <p:txBody>
          <a:bodyPr/>
          <a:lstStyle/>
          <a:p>
            <a:r>
              <a:rPr lang="en-US" dirty="0"/>
              <a:t>Basic structure is:</a:t>
            </a:r>
            <a:r>
              <a:rPr lang="en-US" dirty="0">
                <a:sym typeface="Wingdings" pitchFamily="2" charset="2"/>
              </a:rPr>
              <a:t> </a:t>
            </a:r>
          </a:p>
          <a:p>
            <a:endParaRPr lang="en-US" dirty="0">
              <a:sym typeface="Wingdings" pitchFamily="2" charset="2"/>
            </a:endParaRPr>
          </a:p>
          <a:p>
            <a:r>
              <a:rPr lang="en-US" dirty="0">
                <a:sym typeface="Wingdings" pitchFamily="2" charset="2"/>
              </a:rPr>
              <a:t>adjective + -er = for short adjectives (1 syllable)</a:t>
            </a:r>
          </a:p>
          <a:p>
            <a:r>
              <a:rPr lang="en-US" dirty="0">
                <a:sym typeface="Wingdings" pitchFamily="2" charset="2"/>
              </a:rPr>
              <a:t>If the adjective ends in a single consonant preceded by a single vowel, double the consonant and then add –er (</a:t>
            </a:r>
            <a:r>
              <a:rPr lang="en-US" dirty="0" err="1">
                <a:sym typeface="Wingdings" pitchFamily="2" charset="2"/>
              </a:rPr>
              <a:t>eg.</a:t>
            </a:r>
            <a:r>
              <a:rPr lang="en-US" dirty="0">
                <a:sym typeface="Wingdings" pitchFamily="2" charset="2"/>
              </a:rPr>
              <a:t> hot = hotter)</a:t>
            </a:r>
          </a:p>
          <a:p>
            <a:endParaRPr lang="en-US" dirty="0">
              <a:sym typeface="Wingdings" pitchFamily="2" charset="2"/>
            </a:endParaRPr>
          </a:p>
          <a:p>
            <a:r>
              <a:rPr lang="en-US" dirty="0">
                <a:sym typeface="Wingdings" pitchFamily="2" charset="2"/>
              </a:rPr>
              <a:t>More + adjective – for longer adjectives (2+ syllables)</a:t>
            </a:r>
          </a:p>
          <a:p>
            <a:endParaRPr lang="en-US" dirty="0"/>
          </a:p>
        </p:txBody>
      </p:sp>
    </p:spTree>
    <p:extLst>
      <p:ext uri="{BB962C8B-B14F-4D97-AF65-F5344CB8AC3E}">
        <p14:creationId xmlns:p14="http://schemas.microsoft.com/office/powerpoint/2010/main" val="370552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D5011-1066-72A4-DEAE-D284870341BD}"/>
              </a:ext>
            </a:extLst>
          </p:cNvPr>
          <p:cNvSpPr>
            <a:spLocks noGrp="1"/>
          </p:cNvSpPr>
          <p:nvPr>
            <p:ph type="title"/>
          </p:nvPr>
        </p:nvSpPr>
        <p:spPr/>
        <p:txBody>
          <a:bodyPr/>
          <a:lstStyle/>
          <a:p>
            <a:r>
              <a:rPr lang="en-US" dirty="0"/>
              <a:t>Irregular comparatives</a:t>
            </a:r>
          </a:p>
        </p:txBody>
      </p:sp>
      <p:sp>
        <p:nvSpPr>
          <p:cNvPr id="3" name="Content Placeholder 2">
            <a:extLst>
              <a:ext uri="{FF2B5EF4-FFF2-40B4-BE49-F238E27FC236}">
                <a16:creationId xmlns:a16="http://schemas.microsoft.com/office/drawing/2014/main" id="{59F7D853-11D8-018E-C501-459E9FEEF1C4}"/>
              </a:ext>
            </a:extLst>
          </p:cNvPr>
          <p:cNvSpPr>
            <a:spLocks noGrp="1"/>
          </p:cNvSpPr>
          <p:nvPr>
            <p:ph idx="1"/>
          </p:nvPr>
        </p:nvSpPr>
        <p:spPr/>
        <p:txBody>
          <a:bodyPr/>
          <a:lstStyle/>
          <a:p>
            <a:r>
              <a:rPr lang="en-US" dirty="0"/>
              <a:t>Good -&gt; better</a:t>
            </a:r>
          </a:p>
          <a:p>
            <a:endParaRPr lang="en-US" dirty="0"/>
          </a:p>
          <a:p>
            <a:r>
              <a:rPr lang="en-US" dirty="0"/>
              <a:t>Bad -&gt; worse</a:t>
            </a:r>
          </a:p>
          <a:p>
            <a:endParaRPr lang="en-US" dirty="0"/>
          </a:p>
          <a:p>
            <a:r>
              <a:rPr lang="en-US" dirty="0"/>
              <a:t>Far -&gt; farther (physical distance) or further (figurative distance)</a:t>
            </a:r>
          </a:p>
          <a:p>
            <a:endParaRPr lang="en-US" dirty="0"/>
          </a:p>
          <a:p>
            <a:r>
              <a:rPr lang="en-US" dirty="0"/>
              <a:t>When comparing two things, use ‘than’ directly after the comparative adjective to introduce the second item of comparison.</a:t>
            </a:r>
          </a:p>
          <a:p>
            <a:endParaRPr lang="en-US" dirty="0"/>
          </a:p>
        </p:txBody>
      </p:sp>
    </p:spTree>
    <p:extLst>
      <p:ext uri="{BB962C8B-B14F-4D97-AF65-F5344CB8AC3E}">
        <p14:creationId xmlns:p14="http://schemas.microsoft.com/office/powerpoint/2010/main" val="4222360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ED2A9-9F8D-7878-8620-4EF97CFB36B8}"/>
              </a:ext>
            </a:extLst>
          </p:cNvPr>
          <p:cNvSpPr>
            <a:spLocks noGrp="1"/>
          </p:cNvSpPr>
          <p:nvPr>
            <p:ph type="title"/>
          </p:nvPr>
        </p:nvSpPr>
        <p:spPr/>
        <p:txBody>
          <a:bodyPr/>
          <a:lstStyle/>
          <a:p>
            <a:r>
              <a:rPr lang="en-US" dirty="0"/>
              <a:t>Subject-verb agreement</a:t>
            </a:r>
          </a:p>
        </p:txBody>
      </p:sp>
      <p:sp>
        <p:nvSpPr>
          <p:cNvPr id="3" name="Content Placeholder 2">
            <a:extLst>
              <a:ext uri="{FF2B5EF4-FFF2-40B4-BE49-F238E27FC236}">
                <a16:creationId xmlns:a16="http://schemas.microsoft.com/office/drawing/2014/main" id="{19A55A27-42C8-3555-4CE3-917D04438B18}"/>
              </a:ext>
            </a:extLst>
          </p:cNvPr>
          <p:cNvSpPr>
            <a:spLocks noGrp="1"/>
          </p:cNvSpPr>
          <p:nvPr>
            <p:ph idx="1"/>
          </p:nvPr>
        </p:nvSpPr>
        <p:spPr/>
        <p:txBody>
          <a:bodyPr/>
          <a:lstStyle/>
          <a:p>
            <a:r>
              <a:rPr lang="en-US" dirty="0"/>
              <a:t>The VERB must agree in number (singular or plural) with the subject of the sentence.</a:t>
            </a:r>
          </a:p>
          <a:p>
            <a:endParaRPr lang="en-US" dirty="0"/>
          </a:p>
          <a:p>
            <a:r>
              <a:rPr lang="en-US" dirty="0"/>
              <a:t>1. Singular subject + singular verb.</a:t>
            </a:r>
          </a:p>
          <a:p>
            <a:r>
              <a:rPr lang="en-US" dirty="0"/>
              <a:t>She writes every day.  (‘she’ singular, singular verb form ‘writes’)</a:t>
            </a:r>
          </a:p>
          <a:p>
            <a:pPr marL="0" indent="0">
              <a:buNone/>
            </a:pPr>
            <a:endParaRPr lang="en-US" dirty="0"/>
          </a:p>
          <a:p>
            <a:r>
              <a:rPr lang="en-US" dirty="0"/>
              <a:t>2. Plural subject + plural verb.</a:t>
            </a:r>
          </a:p>
          <a:p>
            <a:r>
              <a:rPr lang="en-US" dirty="0"/>
              <a:t>The cats run quickly. (‘cats’ plural, plural verb form ‘run’)</a:t>
            </a:r>
          </a:p>
          <a:p>
            <a:endParaRPr lang="en-US" dirty="0"/>
          </a:p>
          <a:p>
            <a:endParaRPr lang="en-US" dirty="0"/>
          </a:p>
        </p:txBody>
      </p:sp>
    </p:spTree>
    <p:extLst>
      <p:ext uri="{BB962C8B-B14F-4D97-AF65-F5344CB8AC3E}">
        <p14:creationId xmlns:p14="http://schemas.microsoft.com/office/powerpoint/2010/main" val="1417843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written Notes - English Is Easy Subject Verb Agreement Concept |  Facebook">
            <a:extLst>
              <a:ext uri="{FF2B5EF4-FFF2-40B4-BE49-F238E27FC236}">
                <a16:creationId xmlns:a16="http://schemas.microsoft.com/office/drawing/2014/main" id="{2CEA798B-3A50-2576-C9E5-55632DEDD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4494" y="8909"/>
            <a:ext cx="5834411" cy="6849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811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862D0-8434-87E5-BCBA-F811DE4BF53A}"/>
              </a:ext>
            </a:extLst>
          </p:cNvPr>
          <p:cNvSpPr>
            <a:spLocks noGrp="1"/>
          </p:cNvSpPr>
          <p:nvPr>
            <p:ph type="title"/>
          </p:nvPr>
        </p:nvSpPr>
        <p:spPr/>
        <p:txBody>
          <a:bodyPr/>
          <a:lstStyle/>
          <a:p>
            <a:r>
              <a:rPr lang="en-US" dirty="0"/>
              <a:t>Common mistakes</a:t>
            </a:r>
          </a:p>
        </p:txBody>
      </p:sp>
      <p:sp>
        <p:nvSpPr>
          <p:cNvPr id="3" name="Content Placeholder 2">
            <a:extLst>
              <a:ext uri="{FF2B5EF4-FFF2-40B4-BE49-F238E27FC236}">
                <a16:creationId xmlns:a16="http://schemas.microsoft.com/office/drawing/2014/main" id="{3311D3D4-02FC-E1EF-FE16-D0B476501763}"/>
              </a:ext>
            </a:extLst>
          </p:cNvPr>
          <p:cNvSpPr>
            <a:spLocks noGrp="1"/>
          </p:cNvSpPr>
          <p:nvPr>
            <p:ph idx="1"/>
          </p:nvPr>
        </p:nvSpPr>
        <p:spPr>
          <a:xfrm>
            <a:off x="1024128" y="2084832"/>
            <a:ext cx="9720073" cy="4224528"/>
          </a:xfrm>
        </p:spPr>
        <p:txBody>
          <a:bodyPr>
            <a:normAutofit/>
          </a:bodyPr>
          <a:lstStyle/>
          <a:p>
            <a:r>
              <a:rPr lang="en-US" u="sng" dirty="0"/>
              <a:t>Subjects with ‘or’</a:t>
            </a:r>
          </a:p>
          <a:p>
            <a:r>
              <a:rPr lang="en-US" b="1" dirty="0"/>
              <a:t>Rule</a:t>
            </a:r>
            <a:r>
              <a:rPr lang="en-US" dirty="0"/>
              <a:t>: when two subjects are connected with ‘or’, the verb agrees with the subject closer to it.</a:t>
            </a:r>
          </a:p>
          <a:p>
            <a:r>
              <a:rPr lang="en-US" b="1" dirty="0"/>
              <a:t>Example</a:t>
            </a:r>
            <a:r>
              <a:rPr lang="en-US" dirty="0"/>
              <a:t>: Either the teacher </a:t>
            </a:r>
            <a:r>
              <a:rPr lang="en-US" b="1" dirty="0"/>
              <a:t>or</a:t>
            </a:r>
            <a:r>
              <a:rPr lang="en-US" dirty="0"/>
              <a:t> the students </a:t>
            </a:r>
            <a:r>
              <a:rPr lang="en-US" b="1" dirty="0"/>
              <a:t>are</a:t>
            </a:r>
            <a:r>
              <a:rPr lang="en-US" dirty="0"/>
              <a:t> going to the meeting.</a:t>
            </a:r>
          </a:p>
          <a:p>
            <a:r>
              <a:rPr lang="en-US" dirty="0"/>
              <a:t>              Neither the student </a:t>
            </a:r>
            <a:r>
              <a:rPr lang="en-US" b="1" dirty="0"/>
              <a:t>nor</a:t>
            </a:r>
            <a:r>
              <a:rPr lang="en-US" dirty="0"/>
              <a:t> the teacher </a:t>
            </a:r>
            <a:r>
              <a:rPr lang="en-US" b="1" dirty="0"/>
              <a:t>was</a:t>
            </a:r>
            <a:r>
              <a:rPr lang="en-US" dirty="0"/>
              <a:t> late.</a:t>
            </a:r>
          </a:p>
          <a:p>
            <a:endParaRPr lang="en-US" dirty="0"/>
          </a:p>
          <a:p>
            <a:pPr marL="0" indent="0">
              <a:buNone/>
            </a:pPr>
            <a:r>
              <a:rPr lang="en-US" u="sng" dirty="0"/>
              <a:t>Subjects joined by ‘and’</a:t>
            </a:r>
          </a:p>
          <a:p>
            <a:pPr marL="0" indent="0">
              <a:buNone/>
            </a:pPr>
            <a:r>
              <a:rPr lang="en-US" b="1" dirty="0"/>
              <a:t>Rule</a:t>
            </a:r>
            <a:r>
              <a:rPr lang="en-US" dirty="0"/>
              <a:t>: When two subjects are connected with ‘and’, the verb is usually plural.</a:t>
            </a:r>
          </a:p>
          <a:p>
            <a:pPr marL="0" indent="0">
              <a:buNone/>
            </a:pPr>
            <a:r>
              <a:rPr lang="en-US" b="1" dirty="0"/>
              <a:t>Example</a:t>
            </a:r>
            <a:r>
              <a:rPr lang="en-US" dirty="0"/>
              <a:t>: John and Mary </a:t>
            </a:r>
            <a:r>
              <a:rPr lang="en-US" b="1" dirty="0"/>
              <a:t>are</a:t>
            </a:r>
            <a:r>
              <a:rPr lang="en-US" dirty="0"/>
              <a:t> going to the park. (plural subject ‘John and Mary’)</a:t>
            </a:r>
          </a:p>
        </p:txBody>
      </p:sp>
    </p:spTree>
    <p:extLst>
      <p:ext uri="{BB962C8B-B14F-4D97-AF65-F5344CB8AC3E}">
        <p14:creationId xmlns:p14="http://schemas.microsoft.com/office/powerpoint/2010/main" val="637839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2689D4-3C57-9EA9-8E61-B321C23A8B85}"/>
              </a:ext>
            </a:extLst>
          </p:cNvPr>
          <p:cNvSpPr>
            <a:spLocks noGrp="1"/>
          </p:cNvSpPr>
          <p:nvPr>
            <p:ph idx="1"/>
          </p:nvPr>
        </p:nvSpPr>
        <p:spPr>
          <a:xfrm>
            <a:off x="1235963" y="992109"/>
            <a:ext cx="9720073" cy="5653669"/>
          </a:xfrm>
        </p:spPr>
        <p:txBody>
          <a:bodyPr/>
          <a:lstStyle/>
          <a:p>
            <a:r>
              <a:rPr lang="en-US" u="sng" dirty="0"/>
              <a:t>Collective nouns</a:t>
            </a:r>
          </a:p>
          <a:p>
            <a:r>
              <a:rPr lang="en-US" b="1" dirty="0"/>
              <a:t>Rule</a:t>
            </a:r>
            <a:r>
              <a:rPr lang="en-US" dirty="0"/>
              <a:t>: Collective nouns refer to a group of people or things but can take either a singular or plural verb depending on whether the group is acting together as a unit or individually.</a:t>
            </a:r>
          </a:p>
          <a:p>
            <a:r>
              <a:rPr lang="en-US" b="1" dirty="0"/>
              <a:t>Examples</a:t>
            </a:r>
            <a:r>
              <a:rPr lang="en-US" dirty="0"/>
              <a:t>: The team </a:t>
            </a:r>
            <a:r>
              <a:rPr lang="en-US" b="1" dirty="0"/>
              <a:t>is</a:t>
            </a:r>
            <a:r>
              <a:rPr lang="en-US" dirty="0"/>
              <a:t> practicing hard. (acting as a single unit)</a:t>
            </a:r>
          </a:p>
          <a:p>
            <a:r>
              <a:rPr lang="en-US" dirty="0"/>
              <a:t>                The team </a:t>
            </a:r>
            <a:r>
              <a:rPr lang="en-US" b="1" dirty="0"/>
              <a:t>are</a:t>
            </a:r>
            <a:r>
              <a:rPr lang="en-US" dirty="0"/>
              <a:t> arguing with each other. (acting individually)</a:t>
            </a:r>
          </a:p>
          <a:p>
            <a:endParaRPr lang="en-US" dirty="0"/>
          </a:p>
          <a:p>
            <a:r>
              <a:rPr lang="en-US" u="sng" dirty="0"/>
              <a:t>Indefinite pronouns</a:t>
            </a:r>
          </a:p>
          <a:p>
            <a:r>
              <a:rPr lang="en-US" b="1" dirty="0"/>
              <a:t>Rule</a:t>
            </a:r>
            <a:r>
              <a:rPr lang="en-US" dirty="0"/>
              <a:t>: Some indefinite pronouns (</a:t>
            </a:r>
            <a:r>
              <a:rPr lang="en-US" dirty="0" err="1"/>
              <a:t>eg.</a:t>
            </a:r>
            <a:r>
              <a:rPr lang="en-US" dirty="0"/>
              <a:t> everyone, somebody, nobody, each, either) always take singular verbs, even if they seem plural.</a:t>
            </a:r>
          </a:p>
          <a:p>
            <a:r>
              <a:rPr lang="en-US" b="1" dirty="0"/>
              <a:t>Examples</a:t>
            </a:r>
            <a:r>
              <a:rPr lang="en-US" dirty="0"/>
              <a:t>: Everybody </a:t>
            </a:r>
            <a:r>
              <a:rPr lang="en-US" b="1" dirty="0"/>
              <a:t>is</a:t>
            </a:r>
            <a:r>
              <a:rPr lang="en-US" dirty="0"/>
              <a:t> here.</a:t>
            </a:r>
          </a:p>
          <a:p>
            <a:r>
              <a:rPr lang="en-US" dirty="0"/>
              <a:t>               Each of the students </a:t>
            </a:r>
            <a:r>
              <a:rPr lang="en-US" b="1" dirty="0"/>
              <a:t>has</a:t>
            </a:r>
            <a:r>
              <a:rPr lang="en-US" dirty="0"/>
              <a:t> a book. </a:t>
            </a:r>
          </a:p>
        </p:txBody>
      </p:sp>
    </p:spTree>
    <p:extLst>
      <p:ext uri="{BB962C8B-B14F-4D97-AF65-F5344CB8AC3E}">
        <p14:creationId xmlns:p14="http://schemas.microsoft.com/office/powerpoint/2010/main" val="2703471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0B2B-FBAB-6CC9-8865-0E08D7A4859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2BF57D2-012B-FF50-2AC7-79763F451397}"/>
              </a:ext>
            </a:extLst>
          </p:cNvPr>
          <p:cNvSpPr>
            <a:spLocks noGrp="1"/>
          </p:cNvSpPr>
          <p:nvPr>
            <p:ph idx="1"/>
          </p:nvPr>
        </p:nvSpPr>
        <p:spPr/>
        <p:txBody>
          <a:bodyPr/>
          <a:lstStyle/>
          <a:p>
            <a:r>
              <a:rPr lang="en-US" dirty="0"/>
              <a:t>Discussion regarding test.</a:t>
            </a:r>
          </a:p>
          <a:p>
            <a:endParaRPr lang="en-US" dirty="0"/>
          </a:p>
          <a:p>
            <a:r>
              <a:rPr lang="en-US" dirty="0"/>
              <a:t>Review of listening and reading sections.</a:t>
            </a:r>
          </a:p>
          <a:p>
            <a:endParaRPr lang="en-US" dirty="0"/>
          </a:p>
          <a:p>
            <a:r>
              <a:rPr lang="en-US" dirty="0"/>
              <a:t>Grammar review and activities.</a:t>
            </a:r>
          </a:p>
          <a:p>
            <a:endParaRPr lang="en-US" dirty="0"/>
          </a:p>
          <a:p>
            <a:r>
              <a:rPr lang="en-US" dirty="0"/>
              <a:t>Writing review and practice.</a:t>
            </a:r>
          </a:p>
        </p:txBody>
      </p:sp>
      <p:cxnSp>
        <p:nvCxnSpPr>
          <p:cNvPr id="5" name="Straight Connector 4">
            <a:extLst>
              <a:ext uri="{FF2B5EF4-FFF2-40B4-BE49-F238E27FC236}">
                <a16:creationId xmlns:a16="http://schemas.microsoft.com/office/drawing/2014/main" id="{F99A3A6E-CD7E-C963-F5A9-177CA17D5FC9}"/>
              </a:ext>
            </a:extLst>
          </p:cNvPr>
          <p:cNvCxnSpPr/>
          <p:nvPr/>
        </p:nvCxnSpPr>
        <p:spPr>
          <a:xfrm>
            <a:off x="771525" y="1743075"/>
            <a:ext cx="9972675"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3390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ECC50-4086-A81D-A61E-866600AAABD6}"/>
              </a:ext>
            </a:extLst>
          </p:cNvPr>
          <p:cNvSpPr>
            <a:spLocks noGrp="1"/>
          </p:cNvSpPr>
          <p:nvPr>
            <p:ph type="title"/>
          </p:nvPr>
        </p:nvSpPr>
        <p:spPr/>
        <p:txBody>
          <a:bodyPr/>
          <a:lstStyle/>
          <a:p>
            <a:r>
              <a:rPr lang="en-US" dirty="0"/>
              <a:t>Special cases</a:t>
            </a:r>
          </a:p>
        </p:txBody>
      </p:sp>
      <p:sp>
        <p:nvSpPr>
          <p:cNvPr id="3" name="Content Placeholder 2">
            <a:extLst>
              <a:ext uri="{FF2B5EF4-FFF2-40B4-BE49-F238E27FC236}">
                <a16:creationId xmlns:a16="http://schemas.microsoft.com/office/drawing/2014/main" id="{59CE6843-7B05-7D57-97D9-AC457A399906}"/>
              </a:ext>
            </a:extLst>
          </p:cNvPr>
          <p:cNvSpPr>
            <a:spLocks noGrp="1"/>
          </p:cNvSpPr>
          <p:nvPr>
            <p:ph idx="1"/>
          </p:nvPr>
        </p:nvSpPr>
        <p:spPr/>
        <p:txBody>
          <a:bodyPr>
            <a:normAutofit lnSpcReduction="10000"/>
          </a:bodyPr>
          <a:lstStyle/>
          <a:p>
            <a:r>
              <a:rPr lang="en-US" u="sng" dirty="0"/>
              <a:t>There is vs there are</a:t>
            </a:r>
          </a:p>
          <a:p>
            <a:r>
              <a:rPr lang="en-US" b="1" dirty="0"/>
              <a:t>Rule</a:t>
            </a:r>
            <a:r>
              <a:rPr lang="en-US" dirty="0"/>
              <a:t>: Use ‘there is’ when the subject is singular and ‘there are’ when the subject is plural.</a:t>
            </a:r>
          </a:p>
          <a:p>
            <a:r>
              <a:rPr lang="en-US" b="1" dirty="0"/>
              <a:t>Examples</a:t>
            </a:r>
            <a:r>
              <a:rPr lang="en-US" dirty="0"/>
              <a:t>: There </a:t>
            </a:r>
            <a:r>
              <a:rPr lang="en-US" b="1" dirty="0"/>
              <a:t>is</a:t>
            </a:r>
            <a:r>
              <a:rPr lang="en-US" dirty="0"/>
              <a:t> a cat on the roof. </a:t>
            </a:r>
          </a:p>
          <a:p>
            <a:r>
              <a:rPr lang="en-US" dirty="0"/>
              <a:t>               There </a:t>
            </a:r>
            <a:r>
              <a:rPr lang="en-US" b="1" dirty="0"/>
              <a:t>are</a:t>
            </a:r>
            <a:r>
              <a:rPr lang="en-US" dirty="0"/>
              <a:t> two cats on the roof.</a:t>
            </a:r>
          </a:p>
          <a:p>
            <a:endParaRPr lang="en-US" dirty="0"/>
          </a:p>
          <a:p>
            <a:r>
              <a:rPr lang="en-US" u="sng" dirty="0"/>
              <a:t>Uncountable nouns</a:t>
            </a:r>
          </a:p>
          <a:p>
            <a:r>
              <a:rPr lang="en-US" b="1" dirty="0"/>
              <a:t>Rule</a:t>
            </a:r>
            <a:r>
              <a:rPr lang="en-US" dirty="0"/>
              <a:t>: Uncountable nouns are treated as singular and take singular verbs.</a:t>
            </a:r>
          </a:p>
          <a:p>
            <a:r>
              <a:rPr lang="en-US" b="1" dirty="0"/>
              <a:t>Example</a:t>
            </a:r>
            <a:r>
              <a:rPr lang="en-US" dirty="0"/>
              <a:t>: The information </a:t>
            </a:r>
            <a:r>
              <a:rPr lang="en-US" b="1" dirty="0"/>
              <a:t>is</a:t>
            </a:r>
            <a:r>
              <a:rPr lang="en-US" dirty="0"/>
              <a:t> useful.</a:t>
            </a:r>
          </a:p>
        </p:txBody>
      </p:sp>
    </p:spTree>
    <p:extLst>
      <p:ext uri="{BB962C8B-B14F-4D97-AF65-F5344CB8AC3E}">
        <p14:creationId xmlns:p14="http://schemas.microsoft.com/office/powerpoint/2010/main" val="2537965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A9E2-77E1-A7BD-A455-2A197A90C347}"/>
              </a:ext>
            </a:extLst>
          </p:cNvPr>
          <p:cNvSpPr>
            <a:spLocks noGrp="1"/>
          </p:cNvSpPr>
          <p:nvPr>
            <p:ph type="title"/>
          </p:nvPr>
        </p:nvSpPr>
        <p:spPr/>
        <p:txBody>
          <a:bodyPr/>
          <a:lstStyle/>
          <a:p>
            <a:r>
              <a:rPr lang="en-US" dirty="0"/>
              <a:t>tips</a:t>
            </a:r>
          </a:p>
        </p:txBody>
      </p:sp>
      <p:sp>
        <p:nvSpPr>
          <p:cNvPr id="3" name="Content Placeholder 2">
            <a:extLst>
              <a:ext uri="{FF2B5EF4-FFF2-40B4-BE49-F238E27FC236}">
                <a16:creationId xmlns:a16="http://schemas.microsoft.com/office/drawing/2014/main" id="{DEB9BB52-7B40-B21F-E042-9129C707737C}"/>
              </a:ext>
            </a:extLst>
          </p:cNvPr>
          <p:cNvSpPr>
            <a:spLocks noGrp="1"/>
          </p:cNvSpPr>
          <p:nvPr>
            <p:ph idx="1"/>
          </p:nvPr>
        </p:nvSpPr>
        <p:spPr>
          <a:xfrm>
            <a:off x="1024128" y="1761893"/>
            <a:ext cx="9720073" cy="4547467"/>
          </a:xfrm>
        </p:spPr>
        <p:txBody>
          <a:bodyPr/>
          <a:lstStyle/>
          <a:p>
            <a:r>
              <a:rPr lang="en-US" dirty="0"/>
              <a:t>1. Identify the subject – look for the main subject first.</a:t>
            </a:r>
          </a:p>
          <a:p>
            <a:r>
              <a:rPr lang="en-US" i="1" dirty="0" err="1"/>
              <a:t>Eg.</a:t>
            </a:r>
            <a:r>
              <a:rPr lang="en-US" i="1" dirty="0"/>
              <a:t> The books on the shelf are old.</a:t>
            </a:r>
          </a:p>
          <a:p>
            <a:endParaRPr lang="en-US" dirty="0"/>
          </a:p>
          <a:p>
            <a:r>
              <a:rPr lang="en-US" dirty="0"/>
              <a:t>2. Avoid distractions – words like ‘with’, ‘along with’, ‘as well as’ or ‘including’ so not change the number of the subject.</a:t>
            </a:r>
          </a:p>
          <a:p>
            <a:r>
              <a:rPr lang="en-US" i="1" dirty="0" err="1"/>
              <a:t>Eg.</a:t>
            </a:r>
            <a:r>
              <a:rPr lang="en-US" i="1" dirty="0"/>
              <a:t> The teacher, along with the students, is excited. </a:t>
            </a:r>
          </a:p>
          <a:p>
            <a:endParaRPr lang="en-US" dirty="0"/>
          </a:p>
          <a:p>
            <a:r>
              <a:rPr lang="en-US" dirty="0"/>
              <a:t>3. Watch out for tricky subjects – words like ‘everyone’, ‘someone’ and ‘each’ always take singular verbs even though they seem plural.</a:t>
            </a:r>
          </a:p>
          <a:p>
            <a:r>
              <a:rPr lang="en-US" i="1" dirty="0" err="1"/>
              <a:t>Eg.</a:t>
            </a:r>
            <a:r>
              <a:rPr lang="en-US" i="1" dirty="0"/>
              <a:t> Each of the participants has a badge. </a:t>
            </a:r>
          </a:p>
        </p:txBody>
      </p:sp>
    </p:spTree>
    <p:extLst>
      <p:ext uri="{BB962C8B-B14F-4D97-AF65-F5344CB8AC3E}">
        <p14:creationId xmlns:p14="http://schemas.microsoft.com/office/powerpoint/2010/main" val="3729976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4DDE4-0021-D205-9926-EDFAC47C576E}"/>
              </a:ext>
            </a:extLst>
          </p:cNvPr>
          <p:cNvSpPr>
            <a:spLocks noGrp="1"/>
          </p:cNvSpPr>
          <p:nvPr>
            <p:ph type="title"/>
          </p:nvPr>
        </p:nvSpPr>
        <p:spPr/>
        <p:txBody>
          <a:bodyPr/>
          <a:lstStyle/>
          <a:p>
            <a:r>
              <a:rPr lang="en-US" dirty="0"/>
              <a:t>1 minute responses…</a:t>
            </a:r>
          </a:p>
        </p:txBody>
      </p:sp>
      <p:sp>
        <p:nvSpPr>
          <p:cNvPr id="3" name="Content Placeholder 2">
            <a:extLst>
              <a:ext uri="{FF2B5EF4-FFF2-40B4-BE49-F238E27FC236}">
                <a16:creationId xmlns:a16="http://schemas.microsoft.com/office/drawing/2014/main" id="{C37CD604-712B-A6F7-2B0B-9D51BBB0D444}"/>
              </a:ext>
            </a:extLst>
          </p:cNvPr>
          <p:cNvSpPr>
            <a:spLocks noGrp="1"/>
          </p:cNvSpPr>
          <p:nvPr>
            <p:ph idx="1"/>
          </p:nvPr>
        </p:nvSpPr>
        <p:spPr/>
        <p:txBody>
          <a:bodyPr/>
          <a:lstStyle/>
          <a:p>
            <a:r>
              <a:rPr lang="en-GB" dirty="0"/>
              <a:t>Online shopping is </a:t>
            </a:r>
            <a:r>
              <a:rPr lang="en-GB" b="1" dirty="0"/>
              <a:t>better</a:t>
            </a:r>
            <a:r>
              <a:rPr lang="en-GB" dirty="0"/>
              <a:t> than in-store shopping.</a:t>
            </a:r>
          </a:p>
          <a:p>
            <a:r>
              <a:rPr lang="en-GB" dirty="0"/>
              <a:t>Cats are </a:t>
            </a:r>
            <a:r>
              <a:rPr lang="en-GB" b="1" dirty="0"/>
              <a:t>more intelligent</a:t>
            </a:r>
            <a:r>
              <a:rPr lang="en-GB" dirty="0"/>
              <a:t> than dogs.</a:t>
            </a:r>
          </a:p>
          <a:p>
            <a:r>
              <a:rPr lang="en-GB" dirty="0"/>
              <a:t>Winter is </a:t>
            </a:r>
            <a:r>
              <a:rPr lang="en-GB" b="1" dirty="0"/>
              <a:t>worse</a:t>
            </a:r>
            <a:r>
              <a:rPr lang="en-GB" dirty="0"/>
              <a:t> than summer.</a:t>
            </a:r>
          </a:p>
          <a:p>
            <a:r>
              <a:rPr lang="en-GB" dirty="0"/>
              <a:t>Traveling by train is </a:t>
            </a:r>
            <a:r>
              <a:rPr lang="en-GB" b="1" dirty="0"/>
              <a:t>easier</a:t>
            </a:r>
            <a:r>
              <a:rPr lang="en-GB" dirty="0"/>
              <a:t> than flying.</a:t>
            </a:r>
          </a:p>
          <a:p>
            <a:r>
              <a:rPr lang="en-GB" dirty="0"/>
              <a:t>Smartphones are </a:t>
            </a:r>
            <a:r>
              <a:rPr lang="en-GB" b="1" dirty="0"/>
              <a:t>more useful</a:t>
            </a:r>
            <a:r>
              <a:rPr lang="en-GB" dirty="0"/>
              <a:t> than laptops.</a:t>
            </a:r>
          </a:p>
          <a:p>
            <a:endParaRPr lang="en-US" dirty="0"/>
          </a:p>
        </p:txBody>
      </p:sp>
    </p:spTree>
    <p:extLst>
      <p:ext uri="{BB962C8B-B14F-4D97-AF65-F5344CB8AC3E}">
        <p14:creationId xmlns:p14="http://schemas.microsoft.com/office/powerpoint/2010/main" val="1470840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6ACC5-7A37-64E2-5A55-6DADEB6FD150}"/>
              </a:ext>
            </a:extLst>
          </p:cNvPr>
          <p:cNvSpPr>
            <a:spLocks noGrp="1"/>
          </p:cNvSpPr>
          <p:nvPr>
            <p:ph type="title"/>
          </p:nvPr>
        </p:nvSpPr>
        <p:spPr/>
        <p:txBody>
          <a:bodyPr/>
          <a:lstStyle/>
          <a:p>
            <a:r>
              <a:rPr lang="en-US" dirty="0"/>
              <a:t>On arche…</a:t>
            </a:r>
          </a:p>
        </p:txBody>
      </p:sp>
      <p:sp>
        <p:nvSpPr>
          <p:cNvPr id="3" name="Content Placeholder 2">
            <a:extLst>
              <a:ext uri="{FF2B5EF4-FFF2-40B4-BE49-F238E27FC236}">
                <a16:creationId xmlns:a16="http://schemas.microsoft.com/office/drawing/2014/main" id="{4239AA34-871C-3F0C-C5FD-8B1E7F3BC62C}"/>
              </a:ext>
            </a:extLst>
          </p:cNvPr>
          <p:cNvSpPr>
            <a:spLocks noGrp="1"/>
          </p:cNvSpPr>
          <p:nvPr>
            <p:ph idx="1"/>
          </p:nvPr>
        </p:nvSpPr>
        <p:spPr>
          <a:xfrm>
            <a:off x="1024127" y="2084832"/>
            <a:ext cx="9720073" cy="4023360"/>
          </a:xfrm>
        </p:spPr>
        <p:txBody>
          <a:bodyPr>
            <a:normAutofit/>
          </a:bodyPr>
          <a:lstStyle/>
          <a:p>
            <a:r>
              <a:rPr lang="en-US" sz="2400" dirty="0"/>
              <a:t>There are two grammar worksheets on ARCHE (Week 6). Pick one to work on for the next 10-15 minutes.</a:t>
            </a:r>
          </a:p>
        </p:txBody>
      </p:sp>
    </p:spTree>
    <p:extLst>
      <p:ext uri="{BB962C8B-B14F-4D97-AF65-F5344CB8AC3E}">
        <p14:creationId xmlns:p14="http://schemas.microsoft.com/office/powerpoint/2010/main" val="3232503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996B-3E29-30CC-5683-A33392E6D0C0}"/>
              </a:ext>
            </a:extLst>
          </p:cNvPr>
          <p:cNvSpPr>
            <a:spLocks noGrp="1"/>
          </p:cNvSpPr>
          <p:nvPr>
            <p:ph type="title"/>
          </p:nvPr>
        </p:nvSpPr>
        <p:spPr/>
        <p:txBody>
          <a:bodyPr/>
          <a:lstStyle/>
          <a:p>
            <a:r>
              <a:rPr lang="en-US" dirty="0"/>
              <a:t>Writing review </a:t>
            </a:r>
          </a:p>
        </p:txBody>
      </p:sp>
      <p:sp>
        <p:nvSpPr>
          <p:cNvPr id="3" name="Content Placeholder 2">
            <a:extLst>
              <a:ext uri="{FF2B5EF4-FFF2-40B4-BE49-F238E27FC236}">
                <a16:creationId xmlns:a16="http://schemas.microsoft.com/office/drawing/2014/main" id="{E1935F89-AB8E-25E9-D29C-42D67D679FAF}"/>
              </a:ext>
            </a:extLst>
          </p:cNvPr>
          <p:cNvSpPr>
            <a:spLocks noGrp="1"/>
          </p:cNvSpPr>
          <p:nvPr>
            <p:ph idx="1"/>
          </p:nvPr>
        </p:nvSpPr>
        <p:spPr>
          <a:xfrm>
            <a:off x="1024128" y="2084832"/>
            <a:ext cx="9720073" cy="4224528"/>
          </a:xfrm>
        </p:spPr>
        <p:txBody>
          <a:bodyPr>
            <a:normAutofit lnSpcReduction="10000"/>
          </a:bodyPr>
          <a:lstStyle/>
          <a:p>
            <a:pPr marL="0" indent="0">
              <a:buNone/>
            </a:pPr>
            <a:r>
              <a:rPr lang="en-US" dirty="0"/>
              <a:t>The most common mistakes in your writing are easy to fix!</a:t>
            </a:r>
          </a:p>
          <a:p>
            <a:pPr marL="0" indent="0">
              <a:buNone/>
            </a:pPr>
            <a:endParaRPr lang="en-US" dirty="0"/>
          </a:p>
          <a:p>
            <a:pPr>
              <a:buFont typeface="Wingdings" pitchFamily="2" charset="2"/>
              <a:buChar char="v"/>
            </a:pPr>
            <a:r>
              <a:rPr lang="en-US" dirty="0"/>
              <a:t>Punctuation</a:t>
            </a:r>
          </a:p>
          <a:p>
            <a:pPr>
              <a:buFont typeface="Wingdings" pitchFamily="2" charset="2"/>
              <a:buChar char="v"/>
            </a:pPr>
            <a:r>
              <a:rPr lang="en-US" dirty="0"/>
              <a:t>Capital letters</a:t>
            </a:r>
          </a:p>
          <a:p>
            <a:pPr>
              <a:buFont typeface="Wingdings" pitchFamily="2" charset="2"/>
              <a:buChar char="v"/>
            </a:pPr>
            <a:r>
              <a:rPr lang="en-US" dirty="0"/>
              <a:t>Lack of clear structure</a:t>
            </a:r>
          </a:p>
          <a:p>
            <a:pPr>
              <a:buFont typeface="Wingdings" pitchFamily="2" charset="2"/>
              <a:buChar char="v"/>
            </a:pPr>
            <a:r>
              <a:rPr lang="en-US" dirty="0"/>
              <a:t>Subject-verb agreement</a:t>
            </a:r>
          </a:p>
          <a:p>
            <a:pPr marL="0" indent="0">
              <a:buNone/>
            </a:pPr>
            <a:endParaRPr lang="en-US" dirty="0"/>
          </a:p>
          <a:p>
            <a:endParaRPr lang="en-US" dirty="0"/>
          </a:p>
          <a:p>
            <a:r>
              <a:rPr lang="en-US" dirty="0"/>
              <a:t>We are going to look at a ‘broken’ piece of writing and fix it together. </a:t>
            </a:r>
          </a:p>
        </p:txBody>
      </p:sp>
    </p:spTree>
    <p:extLst>
      <p:ext uri="{BB962C8B-B14F-4D97-AF65-F5344CB8AC3E}">
        <p14:creationId xmlns:p14="http://schemas.microsoft.com/office/powerpoint/2010/main" val="254983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A21E966-5033-78AE-67AC-F0D7690F6A41}"/>
              </a:ext>
            </a:extLst>
          </p:cNvPr>
          <p:cNvSpPr>
            <a:spLocks noGrp="1"/>
          </p:cNvSpPr>
          <p:nvPr>
            <p:ph idx="1"/>
          </p:nvPr>
        </p:nvSpPr>
        <p:spPr>
          <a:xfrm>
            <a:off x="1023938" y="481013"/>
            <a:ext cx="9720262" cy="5110895"/>
          </a:xfrm>
        </p:spPr>
        <p:txBody>
          <a:bodyPr>
            <a:normAutofit fontScale="92500"/>
          </a:bodyPr>
          <a:lstStyle/>
          <a:p>
            <a:r>
              <a:rPr lang="en-US" sz="3200" dirty="0"/>
              <a:t>work at home or in a office is good choice. many </a:t>
            </a:r>
            <a:r>
              <a:rPr lang="en-US" sz="3200" dirty="0" err="1"/>
              <a:t>companys</a:t>
            </a:r>
            <a:r>
              <a:rPr lang="en-US" sz="3200" dirty="0"/>
              <a:t> let workers do this. there is benefits for both but work at home is better. it is more flexible, people works more productively, and have good work life balance. One big benefit is flexibility, workers can choose when work and where. for example they </a:t>
            </a:r>
            <a:r>
              <a:rPr lang="en-US" sz="3200" dirty="0" err="1"/>
              <a:t>dont</a:t>
            </a:r>
            <a:r>
              <a:rPr lang="en-US" sz="3200" dirty="0"/>
              <a:t> need to travel and can take break anytime this help them relax. Also, people is more focus at home. in office they have distractions coworkers talk too much and meetings waste time. at home workers finish faster some study shows remote worker do better job. In conclusion, home work is better. it is more flexible more productive and better for health </a:t>
            </a:r>
            <a:r>
              <a:rPr lang="en-US" sz="3200" dirty="0" err="1"/>
              <a:t>companys</a:t>
            </a:r>
            <a:r>
              <a:rPr lang="en-US" sz="3200" dirty="0"/>
              <a:t> should let workers choose.</a:t>
            </a:r>
          </a:p>
          <a:p>
            <a:endParaRPr lang="en-US" dirty="0"/>
          </a:p>
        </p:txBody>
      </p:sp>
      <p:sp>
        <p:nvSpPr>
          <p:cNvPr id="2" name="TextBox 1">
            <a:extLst>
              <a:ext uri="{FF2B5EF4-FFF2-40B4-BE49-F238E27FC236}">
                <a16:creationId xmlns:a16="http://schemas.microsoft.com/office/drawing/2014/main" id="{A564C4A0-E9B0-6D4F-8151-D1595B0508C2}"/>
              </a:ext>
            </a:extLst>
          </p:cNvPr>
          <p:cNvSpPr txBox="1"/>
          <p:nvPr/>
        </p:nvSpPr>
        <p:spPr>
          <a:xfrm>
            <a:off x="6822830" y="6115377"/>
            <a:ext cx="5266826" cy="523220"/>
          </a:xfrm>
          <a:prstGeom prst="rect">
            <a:avLst/>
          </a:prstGeom>
          <a:noFill/>
        </p:spPr>
        <p:txBody>
          <a:bodyPr wrap="none" rtlCol="0">
            <a:spAutoFit/>
          </a:bodyPr>
          <a:lstStyle/>
          <a:p>
            <a:r>
              <a:rPr lang="en-US" sz="2800" dirty="0">
                <a:solidFill>
                  <a:srgbClr val="FF0000"/>
                </a:solidFill>
              </a:rPr>
              <a:t>ONE IDEA, ONE PARAGRAPH RULE.</a:t>
            </a:r>
          </a:p>
        </p:txBody>
      </p:sp>
    </p:spTree>
    <p:extLst>
      <p:ext uri="{BB962C8B-B14F-4D97-AF65-F5344CB8AC3E}">
        <p14:creationId xmlns:p14="http://schemas.microsoft.com/office/powerpoint/2010/main" val="4234422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212CEAB-8E24-5197-94E9-0291743CE1F2}"/>
              </a:ext>
            </a:extLst>
          </p:cNvPr>
          <p:cNvGraphicFramePr>
            <a:graphicFrameLocks noGrp="1"/>
          </p:cNvGraphicFramePr>
          <p:nvPr>
            <p:extLst>
              <p:ext uri="{D42A27DB-BD31-4B8C-83A1-F6EECF244321}">
                <p14:modId xmlns:p14="http://schemas.microsoft.com/office/powerpoint/2010/main" val="2036377513"/>
              </p:ext>
            </p:extLst>
          </p:nvPr>
        </p:nvGraphicFramePr>
        <p:xfrm>
          <a:off x="2032000" y="719666"/>
          <a:ext cx="8128000" cy="2431992"/>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842332502"/>
                    </a:ext>
                  </a:extLst>
                </a:gridCol>
                <a:gridCol w="2032000">
                  <a:extLst>
                    <a:ext uri="{9D8B030D-6E8A-4147-A177-3AD203B41FA5}">
                      <a16:colId xmlns:a16="http://schemas.microsoft.com/office/drawing/2014/main" val="1426441812"/>
                    </a:ext>
                  </a:extLst>
                </a:gridCol>
                <a:gridCol w="2032000">
                  <a:extLst>
                    <a:ext uri="{9D8B030D-6E8A-4147-A177-3AD203B41FA5}">
                      <a16:colId xmlns:a16="http://schemas.microsoft.com/office/drawing/2014/main" val="3276763871"/>
                    </a:ext>
                  </a:extLst>
                </a:gridCol>
                <a:gridCol w="2032000">
                  <a:extLst>
                    <a:ext uri="{9D8B030D-6E8A-4147-A177-3AD203B41FA5}">
                      <a16:colId xmlns:a16="http://schemas.microsoft.com/office/drawing/2014/main" val="2020958958"/>
                    </a:ext>
                  </a:extLst>
                </a:gridCol>
              </a:tblGrid>
              <a:tr h="816057">
                <a:tc>
                  <a:txBody>
                    <a:bodyPr/>
                    <a:lstStyle/>
                    <a:p>
                      <a:r>
                        <a:rPr lang="en-US" dirty="0"/>
                        <a:t>INTRODUCTION</a:t>
                      </a:r>
                    </a:p>
                  </a:txBody>
                  <a:tcPr/>
                </a:tc>
                <a:tc>
                  <a:txBody>
                    <a:bodyPr/>
                    <a:lstStyle/>
                    <a:p>
                      <a:r>
                        <a:rPr lang="en-US" dirty="0"/>
                        <a:t>FIRST PARAGRAPH</a:t>
                      </a:r>
                    </a:p>
                  </a:txBody>
                  <a:tcPr/>
                </a:tc>
                <a:tc>
                  <a:txBody>
                    <a:bodyPr/>
                    <a:lstStyle/>
                    <a:p>
                      <a:r>
                        <a:rPr lang="en-US" dirty="0"/>
                        <a:t>SECOND PARAGRAPH</a:t>
                      </a:r>
                    </a:p>
                  </a:txBody>
                  <a:tcPr/>
                </a:tc>
                <a:tc>
                  <a:txBody>
                    <a:bodyPr/>
                    <a:lstStyle/>
                    <a:p>
                      <a:r>
                        <a:rPr lang="en-US" dirty="0"/>
                        <a:t>CONCLUSION</a:t>
                      </a:r>
                    </a:p>
                  </a:txBody>
                  <a:tcPr/>
                </a:tc>
                <a:extLst>
                  <a:ext uri="{0D108BD9-81ED-4DB2-BD59-A6C34878D82A}">
                    <a16:rowId xmlns:a16="http://schemas.microsoft.com/office/drawing/2014/main" val="3480831629"/>
                  </a:ext>
                </a:extLst>
              </a:tr>
              <a:tr h="1615935">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09246667"/>
                  </a:ext>
                </a:extLst>
              </a:tr>
            </a:tbl>
          </a:graphicData>
        </a:graphic>
      </p:graphicFrame>
      <p:sp>
        <p:nvSpPr>
          <p:cNvPr id="5" name="TextBox 4">
            <a:extLst>
              <a:ext uri="{FF2B5EF4-FFF2-40B4-BE49-F238E27FC236}">
                <a16:creationId xmlns:a16="http://schemas.microsoft.com/office/drawing/2014/main" id="{EDBAA8F8-A076-F989-CBDF-89CCF0AFF360}"/>
              </a:ext>
            </a:extLst>
          </p:cNvPr>
          <p:cNvSpPr txBox="1"/>
          <p:nvPr/>
        </p:nvSpPr>
        <p:spPr>
          <a:xfrm>
            <a:off x="914400" y="4079631"/>
            <a:ext cx="1521570" cy="369332"/>
          </a:xfrm>
          <a:prstGeom prst="rect">
            <a:avLst/>
          </a:prstGeom>
          <a:noFill/>
        </p:spPr>
        <p:txBody>
          <a:bodyPr wrap="none" rtlCol="0">
            <a:spAutoFit/>
          </a:bodyPr>
          <a:lstStyle/>
          <a:p>
            <a:r>
              <a:rPr lang="en-US" dirty="0"/>
              <a:t>In conclusion…</a:t>
            </a:r>
          </a:p>
        </p:txBody>
      </p:sp>
      <p:sp>
        <p:nvSpPr>
          <p:cNvPr id="6" name="TextBox 5">
            <a:extLst>
              <a:ext uri="{FF2B5EF4-FFF2-40B4-BE49-F238E27FC236}">
                <a16:creationId xmlns:a16="http://schemas.microsoft.com/office/drawing/2014/main" id="{F72110D8-C659-DFD0-0BAA-34DBE30A75AD}"/>
              </a:ext>
            </a:extLst>
          </p:cNvPr>
          <p:cNvSpPr txBox="1"/>
          <p:nvPr/>
        </p:nvSpPr>
        <p:spPr>
          <a:xfrm>
            <a:off x="3727939" y="4460686"/>
            <a:ext cx="950901" cy="369332"/>
          </a:xfrm>
          <a:prstGeom prst="rect">
            <a:avLst/>
          </a:prstGeom>
          <a:noFill/>
        </p:spPr>
        <p:txBody>
          <a:bodyPr wrap="none" rtlCol="0">
            <a:spAutoFit/>
          </a:bodyPr>
          <a:lstStyle/>
          <a:p>
            <a:r>
              <a:rPr lang="en-US" dirty="0"/>
              <a:t>Firstly…</a:t>
            </a:r>
          </a:p>
        </p:txBody>
      </p:sp>
      <p:sp>
        <p:nvSpPr>
          <p:cNvPr id="7" name="TextBox 6">
            <a:extLst>
              <a:ext uri="{FF2B5EF4-FFF2-40B4-BE49-F238E27FC236}">
                <a16:creationId xmlns:a16="http://schemas.microsoft.com/office/drawing/2014/main" id="{0B95E696-8B72-9311-634A-E18CC16CBA19}"/>
              </a:ext>
            </a:extLst>
          </p:cNvPr>
          <p:cNvSpPr txBox="1"/>
          <p:nvPr/>
        </p:nvSpPr>
        <p:spPr>
          <a:xfrm>
            <a:off x="9108831" y="3950677"/>
            <a:ext cx="1301125" cy="369332"/>
          </a:xfrm>
          <a:prstGeom prst="rect">
            <a:avLst/>
          </a:prstGeom>
          <a:noFill/>
        </p:spPr>
        <p:txBody>
          <a:bodyPr wrap="none" rtlCol="0">
            <a:spAutoFit/>
          </a:bodyPr>
          <a:lstStyle/>
          <a:p>
            <a:r>
              <a:rPr lang="en-US" dirty="0"/>
              <a:t>To sum up…</a:t>
            </a:r>
          </a:p>
        </p:txBody>
      </p:sp>
      <p:sp>
        <p:nvSpPr>
          <p:cNvPr id="8" name="TextBox 7">
            <a:extLst>
              <a:ext uri="{FF2B5EF4-FFF2-40B4-BE49-F238E27FC236}">
                <a16:creationId xmlns:a16="http://schemas.microsoft.com/office/drawing/2014/main" id="{738CB4C9-9B8A-3909-3C42-19E53B3EAAAA}"/>
              </a:ext>
            </a:extLst>
          </p:cNvPr>
          <p:cNvSpPr txBox="1"/>
          <p:nvPr/>
        </p:nvSpPr>
        <p:spPr>
          <a:xfrm>
            <a:off x="1770185" y="5908431"/>
            <a:ext cx="1464632" cy="369332"/>
          </a:xfrm>
          <a:prstGeom prst="rect">
            <a:avLst/>
          </a:prstGeom>
          <a:noFill/>
        </p:spPr>
        <p:txBody>
          <a:bodyPr wrap="none" rtlCol="0">
            <a:spAutoFit/>
          </a:bodyPr>
          <a:lstStyle/>
          <a:p>
            <a:r>
              <a:rPr lang="en-US" dirty="0"/>
              <a:t>To conclude…</a:t>
            </a:r>
          </a:p>
        </p:txBody>
      </p:sp>
      <p:sp>
        <p:nvSpPr>
          <p:cNvPr id="9" name="TextBox 8">
            <a:extLst>
              <a:ext uri="{FF2B5EF4-FFF2-40B4-BE49-F238E27FC236}">
                <a16:creationId xmlns:a16="http://schemas.microsoft.com/office/drawing/2014/main" id="{D5E2685D-B554-513D-7ADE-6EC9AD38F529}"/>
              </a:ext>
            </a:extLst>
          </p:cNvPr>
          <p:cNvSpPr txBox="1"/>
          <p:nvPr/>
        </p:nvSpPr>
        <p:spPr>
          <a:xfrm>
            <a:off x="7338646" y="5709139"/>
            <a:ext cx="1393330" cy="369332"/>
          </a:xfrm>
          <a:prstGeom prst="rect">
            <a:avLst/>
          </a:prstGeom>
          <a:noFill/>
        </p:spPr>
        <p:txBody>
          <a:bodyPr wrap="none" rtlCol="0">
            <a:spAutoFit/>
          </a:bodyPr>
          <a:lstStyle/>
          <a:p>
            <a:r>
              <a:rPr lang="en-US" dirty="0"/>
              <a:t>In addition…</a:t>
            </a:r>
          </a:p>
        </p:txBody>
      </p:sp>
      <p:sp>
        <p:nvSpPr>
          <p:cNvPr id="10" name="TextBox 9">
            <a:extLst>
              <a:ext uri="{FF2B5EF4-FFF2-40B4-BE49-F238E27FC236}">
                <a16:creationId xmlns:a16="http://schemas.microsoft.com/office/drawing/2014/main" id="{7B8C4581-2562-882D-E8E3-D8934C9129AA}"/>
              </a:ext>
            </a:extLst>
          </p:cNvPr>
          <p:cNvSpPr txBox="1"/>
          <p:nvPr/>
        </p:nvSpPr>
        <p:spPr>
          <a:xfrm>
            <a:off x="6037385" y="3950677"/>
            <a:ext cx="798617" cy="369332"/>
          </a:xfrm>
          <a:prstGeom prst="rect">
            <a:avLst/>
          </a:prstGeom>
          <a:noFill/>
        </p:spPr>
        <p:txBody>
          <a:bodyPr wrap="none" rtlCol="0">
            <a:spAutoFit/>
          </a:bodyPr>
          <a:lstStyle/>
          <a:p>
            <a:r>
              <a:rPr lang="en-US" dirty="0"/>
              <a:t>Also…</a:t>
            </a:r>
          </a:p>
        </p:txBody>
      </p:sp>
      <p:sp>
        <p:nvSpPr>
          <p:cNvPr id="12" name="TextBox 11">
            <a:extLst>
              <a:ext uri="{FF2B5EF4-FFF2-40B4-BE49-F238E27FC236}">
                <a16:creationId xmlns:a16="http://schemas.microsoft.com/office/drawing/2014/main" id="{1DECB962-8ABF-D55F-8C05-5C73F7326A5E}"/>
              </a:ext>
            </a:extLst>
          </p:cNvPr>
          <p:cNvSpPr txBox="1"/>
          <p:nvPr/>
        </p:nvSpPr>
        <p:spPr>
          <a:xfrm>
            <a:off x="3938954" y="6277763"/>
            <a:ext cx="3518912" cy="369332"/>
          </a:xfrm>
          <a:prstGeom prst="rect">
            <a:avLst/>
          </a:prstGeom>
          <a:noFill/>
        </p:spPr>
        <p:txBody>
          <a:bodyPr wrap="none" rtlCol="0">
            <a:spAutoFit/>
          </a:bodyPr>
          <a:lstStyle/>
          <a:p>
            <a:r>
              <a:rPr lang="en-US" dirty="0"/>
              <a:t>On one hand… on the other hand…</a:t>
            </a:r>
          </a:p>
        </p:txBody>
      </p:sp>
      <p:sp>
        <p:nvSpPr>
          <p:cNvPr id="14" name="TextBox 13">
            <a:extLst>
              <a:ext uri="{FF2B5EF4-FFF2-40B4-BE49-F238E27FC236}">
                <a16:creationId xmlns:a16="http://schemas.microsoft.com/office/drawing/2014/main" id="{0444CAAA-137F-6C89-06EB-5B2FD34EC2A3}"/>
              </a:ext>
            </a:extLst>
          </p:cNvPr>
          <p:cNvSpPr txBox="1"/>
          <p:nvPr/>
        </p:nvSpPr>
        <p:spPr>
          <a:xfrm>
            <a:off x="269630" y="5052646"/>
            <a:ext cx="2834815" cy="369332"/>
          </a:xfrm>
          <a:prstGeom prst="rect">
            <a:avLst/>
          </a:prstGeom>
          <a:noFill/>
        </p:spPr>
        <p:txBody>
          <a:bodyPr wrap="none" rtlCol="0">
            <a:spAutoFit/>
          </a:bodyPr>
          <a:lstStyle/>
          <a:p>
            <a:r>
              <a:rPr lang="en-US" dirty="0"/>
              <a:t>One advantage/benefit is…</a:t>
            </a:r>
          </a:p>
        </p:txBody>
      </p:sp>
      <p:sp>
        <p:nvSpPr>
          <p:cNvPr id="15" name="TextBox 14">
            <a:extLst>
              <a:ext uri="{FF2B5EF4-FFF2-40B4-BE49-F238E27FC236}">
                <a16:creationId xmlns:a16="http://schemas.microsoft.com/office/drawing/2014/main" id="{7BF6A97C-67DF-2A8A-049B-5A71D5EAC6CD}"/>
              </a:ext>
            </a:extLst>
          </p:cNvPr>
          <p:cNvSpPr txBox="1"/>
          <p:nvPr/>
        </p:nvSpPr>
        <p:spPr>
          <a:xfrm>
            <a:off x="8035311" y="4530914"/>
            <a:ext cx="1631344" cy="369332"/>
          </a:xfrm>
          <a:prstGeom prst="rect">
            <a:avLst/>
          </a:prstGeom>
          <a:noFill/>
        </p:spPr>
        <p:txBody>
          <a:bodyPr wrap="none" rtlCol="0">
            <a:spAutoFit/>
          </a:bodyPr>
          <a:lstStyle/>
          <a:p>
            <a:r>
              <a:rPr lang="en-US" dirty="0"/>
              <a:t>To begin with…</a:t>
            </a:r>
          </a:p>
        </p:txBody>
      </p:sp>
      <p:sp>
        <p:nvSpPr>
          <p:cNvPr id="16" name="TextBox 15">
            <a:extLst>
              <a:ext uri="{FF2B5EF4-FFF2-40B4-BE49-F238E27FC236}">
                <a16:creationId xmlns:a16="http://schemas.microsoft.com/office/drawing/2014/main" id="{574EFE5C-892B-26CA-05DA-910626C39587}"/>
              </a:ext>
            </a:extLst>
          </p:cNvPr>
          <p:cNvSpPr txBox="1"/>
          <p:nvPr/>
        </p:nvSpPr>
        <p:spPr>
          <a:xfrm>
            <a:off x="4574814" y="5259705"/>
            <a:ext cx="1521186" cy="369332"/>
          </a:xfrm>
          <a:prstGeom prst="rect">
            <a:avLst/>
          </a:prstGeom>
          <a:noFill/>
        </p:spPr>
        <p:txBody>
          <a:bodyPr wrap="none" rtlCol="0">
            <a:spAutoFit/>
          </a:bodyPr>
          <a:lstStyle/>
          <a:p>
            <a:r>
              <a:rPr lang="en-US" dirty="0"/>
              <a:t>Furthermore…</a:t>
            </a:r>
          </a:p>
        </p:txBody>
      </p:sp>
      <p:sp>
        <p:nvSpPr>
          <p:cNvPr id="17" name="TextBox 16">
            <a:extLst>
              <a:ext uri="{FF2B5EF4-FFF2-40B4-BE49-F238E27FC236}">
                <a16:creationId xmlns:a16="http://schemas.microsoft.com/office/drawing/2014/main" id="{4A444866-1C85-8853-D00C-01C1FE3EECD4}"/>
              </a:ext>
            </a:extLst>
          </p:cNvPr>
          <p:cNvSpPr txBox="1"/>
          <p:nvPr/>
        </p:nvSpPr>
        <p:spPr>
          <a:xfrm>
            <a:off x="10093569" y="6330462"/>
            <a:ext cx="1305357" cy="369332"/>
          </a:xfrm>
          <a:prstGeom prst="rect">
            <a:avLst/>
          </a:prstGeom>
          <a:noFill/>
        </p:spPr>
        <p:txBody>
          <a:bodyPr wrap="none" rtlCol="0">
            <a:spAutoFit/>
          </a:bodyPr>
          <a:lstStyle/>
          <a:p>
            <a:r>
              <a:rPr lang="en-US" dirty="0"/>
              <a:t>Moreover…</a:t>
            </a:r>
          </a:p>
        </p:txBody>
      </p:sp>
      <p:sp>
        <p:nvSpPr>
          <p:cNvPr id="18" name="TextBox 17">
            <a:extLst>
              <a:ext uri="{FF2B5EF4-FFF2-40B4-BE49-F238E27FC236}">
                <a16:creationId xmlns:a16="http://schemas.microsoft.com/office/drawing/2014/main" id="{6409AF8C-C547-D55D-9EAD-57E0E5E79716}"/>
              </a:ext>
            </a:extLst>
          </p:cNvPr>
          <p:cNvSpPr txBox="1"/>
          <p:nvPr/>
        </p:nvSpPr>
        <p:spPr>
          <a:xfrm>
            <a:off x="10597662" y="4955904"/>
            <a:ext cx="1109150" cy="369332"/>
          </a:xfrm>
          <a:prstGeom prst="rect">
            <a:avLst/>
          </a:prstGeom>
          <a:noFill/>
        </p:spPr>
        <p:txBody>
          <a:bodyPr wrap="none" rtlCol="0">
            <a:spAutoFit/>
          </a:bodyPr>
          <a:lstStyle/>
          <a:p>
            <a:r>
              <a:rPr lang="en-US" dirty="0"/>
              <a:t>Overall…</a:t>
            </a:r>
          </a:p>
        </p:txBody>
      </p:sp>
      <p:sp>
        <p:nvSpPr>
          <p:cNvPr id="20" name="TextBox 19">
            <a:extLst>
              <a:ext uri="{FF2B5EF4-FFF2-40B4-BE49-F238E27FC236}">
                <a16:creationId xmlns:a16="http://schemas.microsoft.com/office/drawing/2014/main" id="{5996C6C2-3A8E-BF23-7B3E-C5D2306090FD}"/>
              </a:ext>
            </a:extLst>
          </p:cNvPr>
          <p:cNvSpPr txBox="1"/>
          <p:nvPr/>
        </p:nvSpPr>
        <p:spPr>
          <a:xfrm>
            <a:off x="3235569" y="3751385"/>
            <a:ext cx="1390252" cy="369332"/>
          </a:xfrm>
          <a:prstGeom prst="rect">
            <a:avLst/>
          </a:prstGeom>
          <a:noFill/>
        </p:spPr>
        <p:txBody>
          <a:bodyPr wrap="none" rtlCol="0">
            <a:spAutoFit/>
          </a:bodyPr>
          <a:lstStyle/>
          <a:p>
            <a:r>
              <a:rPr lang="en-US" dirty="0"/>
              <a:t>Nowadays…</a:t>
            </a:r>
          </a:p>
        </p:txBody>
      </p:sp>
      <p:sp>
        <p:nvSpPr>
          <p:cNvPr id="22" name="TextBox 21">
            <a:extLst>
              <a:ext uri="{FF2B5EF4-FFF2-40B4-BE49-F238E27FC236}">
                <a16:creationId xmlns:a16="http://schemas.microsoft.com/office/drawing/2014/main" id="{32387DA5-7E7E-8034-6519-BCFE1FE190AD}"/>
              </a:ext>
            </a:extLst>
          </p:cNvPr>
          <p:cNvSpPr txBox="1"/>
          <p:nvPr/>
        </p:nvSpPr>
        <p:spPr>
          <a:xfrm>
            <a:off x="6564923" y="4900246"/>
            <a:ext cx="1622752" cy="369332"/>
          </a:xfrm>
          <a:prstGeom prst="rect">
            <a:avLst/>
          </a:prstGeom>
          <a:noFill/>
        </p:spPr>
        <p:txBody>
          <a:bodyPr wrap="none" rtlCol="0">
            <a:spAutoFit/>
          </a:bodyPr>
          <a:lstStyle/>
          <a:p>
            <a:r>
              <a:rPr lang="en-US" dirty="0"/>
              <a:t>In my opinion…</a:t>
            </a:r>
          </a:p>
        </p:txBody>
      </p:sp>
    </p:spTree>
    <p:extLst>
      <p:ext uri="{BB962C8B-B14F-4D97-AF65-F5344CB8AC3E}">
        <p14:creationId xmlns:p14="http://schemas.microsoft.com/office/powerpoint/2010/main" val="3341293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AFBB0EA-836E-8111-995C-E139A5B99E5A}"/>
              </a:ext>
            </a:extLst>
          </p:cNvPr>
          <p:cNvGraphicFramePr>
            <a:graphicFrameLocks noGrp="1"/>
          </p:cNvGraphicFramePr>
          <p:nvPr>
            <p:extLst>
              <p:ext uri="{D42A27DB-BD31-4B8C-83A1-F6EECF244321}">
                <p14:modId xmlns:p14="http://schemas.microsoft.com/office/powerpoint/2010/main" val="3697728546"/>
              </p:ext>
            </p:extLst>
          </p:nvPr>
        </p:nvGraphicFramePr>
        <p:xfrm>
          <a:off x="1574800" y="1864698"/>
          <a:ext cx="8659447" cy="3128604"/>
        </p:xfrm>
        <a:graphic>
          <a:graphicData uri="http://schemas.openxmlformats.org/drawingml/2006/table">
            <a:tbl>
              <a:tblPr firstRow="1" bandRow="1">
                <a:tableStyleId>{5C22544A-7EE6-4342-B048-85BDC9FD1C3A}</a:tableStyleId>
              </a:tblPr>
              <a:tblGrid>
                <a:gridCol w="2270370">
                  <a:extLst>
                    <a:ext uri="{9D8B030D-6E8A-4147-A177-3AD203B41FA5}">
                      <a16:colId xmlns:a16="http://schemas.microsoft.com/office/drawing/2014/main" val="2842332502"/>
                    </a:ext>
                  </a:extLst>
                </a:gridCol>
                <a:gridCol w="2098430">
                  <a:extLst>
                    <a:ext uri="{9D8B030D-6E8A-4147-A177-3AD203B41FA5}">
                      <a16:colId xmlns:a16="http://schemas.microsoft.com/office/drawing/2014/main" val="1426441812"/>
                    </a:ext>
                  </a:extLst>
                </a:gridCol>
                <a:gridCol w="2215662">
                  <a:extLst>
                    <a:ext uri="{9D8B030D-6E8A-4147-A177-3AD203B41FA5}">
                      <a16:colId xmlns:a16="http://schemas.microsoft.com/office/drawing/2014/main" val="3276763871"/>
                    </a:ext>
                  </a:extLst>
                </a:gridCol>
                <a:gridCol w="2074985">
                  <a:extLst>
                    <a:ext uri="{9D8B030D-6E8A-4147-A177-3AD203B41FA5}">
                      <a16:colId xmlns:a16="http://schemas.microsoft.com/office/drawing/2014/main" val="2020958958"/>
                    </a:ext>
                  </a:extLst>
                </a:gridCol>
              </a:tblGrid>
              <a:tr h="883986">
                <a:tc>
                  <a:txBody>
                    <a:bodyPr/>
                    <a:lstStyle/>
                    <a:p>
                      <a:r>
                        <a:rPr lang="en-US" dirty="0"/>
                        <a:t>INTRODUCTION</a:t>
                      </a:r>
                    </a:p>
                  </a:txBody>
                  <a:tcPr/>
                </a:tc>
                <a:tc>
                  <a:txBody>
                    <a:bodyPr/>
                    <a:lstStyle/>
                    <a:p>
                      <a:r>
                        <a:rPr lang="en-US" dirty="0"/>
                        <a:t>FIRST PARAGRAPH</a:t>
                      </a:r>
                    </a:p>
                  </a:txBody>
                  <a:tcPr/>
                </a:tc>
                <a:tc>
                  <a:txBody>
                    <a:bodyPr/>
                    <a:lstStyle/>
                    <a:p>
                      <a:r>
                        <a:rPr lang="en-US" dirty="0"/>
                        <a:t>SECOND PARAGRAPH</a:t>
                      </a:r>
                    </a:p>
                  </a:txBody>
                  <a:tcPr/>
                </a:tc>
                <a:tc>
                  <a:txBody>
                    <a:bodyPr/>
                    <a:lstStyle/>
                    <a:p>
                      <a:r>
                        <a:rPr lang="en-US" dirty="0"/>
                        <a:t>CONCLUSION</a:t>
                      </a:r>
                    </a:p>
                  </a:txBody>
                  <a:tcPr/>
                </a:tc>
                <a:extLst>
                  <a:ext uri="{0D108BD9-81ED-4DB2-BD59-A6C34878D82A}">
                    <a16:rowId xmlns:a16="http://schemas.microsoft.com/office/drawing/2014/main" val="3480831629"/>
                  </a:ext>
                </a:extLst>
              </a:tr>
              <a:tr h="2244618">
                <a:tc>
                  <a:txBody>
                    <a:bodyPr/>
                    <a:lstStyle/>
                    <a:p>
                      <a:r>
                        <a:rPr lang="en-US" dirty="0"/>
                        <a:t>Nowadays…</a:t>
                      </a:r>
                    </a:p>
                    <a:p>
                      <a:r>
                        <a:rPr lang="en-US" dirty="0"/>
                        <a:t>In my opinion…</a:t>
                      </a:r>
                    </a:p>
                    <a:p>
                      <a:endParaRPr lang="en-US" dirty="0"/>
                    </a:p>
                  </a:txBody>
                  <a:tcPr/>
                </a:tc>
                <a:tc>
                  <a:txBody>
                    <a:bodyPr/>
                    <a:lstStyle/>
                    <a:p>
                      <a:r>
                        <a:rPr lang="en-US" dirty="0"/>
                        <a:t>Firstly…</a:t>
                      </a:r>
                    </a:p>
                    <a:p>
                      <a:r>
                        <a:rPr lang="en-US" dirty="0"/>
                        <a:t>One advantage/benefit is…</a:t>
                      </a:r>
                    </a:p>
                    <a:p>
                      <a:r>
                        <a:rPr lang="en-US" dirty="0"/>
                        <a:t>On one hand…</a:t>
                      </a:r>
                    </a:p>
                    <a:p>
                      <a:r>
                        <a:rPr lang="en-US" dirty="0"/>
                        <a:t>To begin…</a:t>
                      </a:r>
                    </a:p>
                  </a:txBody>
                  <a:tcPr/>
                </a:tc>
                <a:tc>
                  <a:txBody>
                    <a:bodyPr/>
                    <a:lstStyle/>
                    <a:p>
                      <a:r>
                        <a:rPr lang="en-US" dirty="0"/>
                        <a:t>Furthermore…</a:t>
                      </a:r>
                    </a:p>
                    <a:p>
                      <a:r>
                        <a:rPr lang="en-US" dirty="0"/>
                        <a:t>Also…</a:t>
                      </a:r>
                    </a:p>
                    <a:p>
                      <a:r>
                        <a:rPr lang="en-US" dirty="0"/>
                        <a:t>On the other hand…</a:t>
                      </a:r>
                    </a:p>
                    <a:p>
                      <a:r>
                        <a:rPr lang="en-US" dirty="0"/>
                        <a:t>In addition…</a:t>
                      </a:r>
                    </a:p>
                    <a:p>
                      <a:r>
                        <a:rPr lang="en-US" dirty="0"/>
                        <a:t>Moreover…</a:t>
                      </a:r>
                    </a:p>
                  </a:txBody>
                  <a:tcPr/>
                </a:tc>
                <a:tc>
                  <a:txBody>
                    <a:bodyPr/>
                    <a:lstStyle/>
                    <a:p>
                      <a:r>
                        <a:rPr lang="en-US" dirty="0"/>
                        <a:t>In conclusion…</a:t>
                      </a:r>
                    </a:p>
                    <a:p>
                      <a:r>
                        <a:rPr lang="en-US" dirty="0"/>
                        <a:t>To conclude…</a:t>
                      </a:r>
                    </a:p>
                    <a:p>
                      <a:r>
                        <a:rPr lang="en-US" dirty="0"/>
                        <a:t>Overall…</a:t>
                      </a:r>
                    </a:p>
                  </a:txBody>
                  <a:tcPr/>
                </a:tc>
                <a:extLst>
                  <a:ext uri="{0D108BD9-81ED-4DB2-BD59-A6C34878D82A}">
                    <a16:rowId xmlns:a16="http://schemas.microsoft.com/office/drawing/2014/main" val="809246667"/>
                  </a:ext>
                </a:extLst>
              </a:tr>
            </a:tbl>
          </a:graphicData>
        </a:graphic>
      </p:graphicFrame>
    </p:spTree>
    <p:extLst>
      <p:ext uri="{BB962C8B-B14F-4D97-AF65-F5344CB8AC3E}">
        <p14:creationId xmlns:p14="http://schemas.microsoft.com/office/powerpoint/2010/main" val="308353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ABEEF-C28C-12F0-A554-44542D3BFE1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49497A-24DF-C87C-15A8-6C34F015DCC3}"/>
              </a:ext>
            </a:extLst>
          </p:cNvPr>
          <p:cNvSpPr>
            <a:spLocks noGrp="1"/>
          </p:cNvSpPr>
          <p:nvPr>
            <p:ph idx="1"/>
          </p:nvPr>
        </p:nvSpPr>
        <p:spPr>
          <a:xfrm>
            <a:off x="859815" y="685983"/>
            <a:ext cx="9720262" cy="5486033"/>
          </a:xfrm>
        </p:spPr>
        <p:txBody>
          <a:bodyPr>
            <a:normAutofit fontScale="92500" lnSpcReduction="20000"/>
          </a:bodyPr>
          <a:lstStyle/>
          <a:p>
            <a:r>
              <a:rPr lang="en-US" sz="3200" dirty="0"/>
              <a:t>work at home or in a office is good choice. many </a:t>
            </a:r>
            <a:r>
              <a:rPr lang="en-US" sz="3200" dirty="0" err="1"/>
              <a:t>companys</a:t>
            </a:r>
            <a:r>
              <a:rPr lang="en-US" sz="3200" dirty="0"/>
              <a:t> let workers do this. there is benefits for both but work at home is better. it is more flexible, people works more productively, and have good work life balance. </a:t>
            </a:r>
          </a:p>
          <a:p>
            <a:r>
              <a:rPr lang="en-US" sz="3200" dirty="0"/>
              <a:t>one big benefit is flexibility, workers can choose when work and where. for example they </a:t>
            </a:r>
            <a:r>
              <a:rPr lang="en-US" sz="3200" dirty="0" err="1"/>
              <a:t>dont</a:t>
            </a:r>
            <a:r>
              <a:rPr lang="en-US" sz="3200" dirty="0"/>
              <a:t> need to travel and can take break anytime this help them relax. </a:t>
            </a:r>
          </a:p>
          <a:p>
            <a:r>
              <a:rPr lang="en-US" sz="3200" dirty="0"/>
              <a:t>also, people is more focus at home. in office they have distractions coworkers talk too much and meetings waste time. at home workers finish faster some study shows remote worker do better job. </a:t>
            </a:r>
          </a:p>
          <a:p>
            <a:r>
              <a:rPr lang="en-US" sz="3200" dirty="0"/>
              <a:t>in conclusion, home work is better. it is more flexible more productive and better for health </a:t>
            </a:r>
            <a:r>
              <a:rPr lang="en-US" sz="3200" dirty="0" err="1"/>
              <a:t>companys</a:t>
            </a:r>
            <a:r>
              <a:rPr lang="en-US" sz="3200" dirty="0"/>
              <a:t> should let workers choose.</a:t>
            </a:r>
          </a:p>
          <a:p>
            <a:endParaRPr lang="en-US" dirty="0"/>
          </a:p>
        </p:txBody>
      </p:sp>
      <p:sp>
        <p:nvSpPr>
          <p:cNvPr id="2" name="TextBox 1">
            <a:extLst>
              <a:ext uri="{FF2B5EF4-FFF2-40B4-BE49-F238E27FC236}">
                <a16:creationId xmlns:a16="http://schemas.microsoft.com/office/drawing/2014/main" id="{7B35BF57-442E-7845-FE4B-E5E05F284944}"/>
              </a:ext>
            </a:extLst>
          </p:cNvPr>
          <p:cNvSpPr txBox="1"/>
          <p:nvPr/>
        </p:nvSpPr>
        <p:spPr>
          <a:xfrm>
            <a:off x="6822830" y="6115377"/>
            <a:ext cx="5266826" cy="523220"/>
          </a:xfrm>
          <a:prstGeom prst="rect">
            <a:avLst/>
          </a:prstGeom>
          <a:noFill/>
        </p:spPr>
        <p:txBody>
          <a:bodyPr wrap="none" rtlCol="0">
            <a:spAutoFit/>
          </a:bodyPr>
          <a:lstStyle/>
          <a:p>
            <a:r>
              <a:rPr lang="en-US" sz="2800" dirty="0">
                <a:solidFill>
                  <a:schemeClr val="accent1"/>
                </a:solidFill>
              </a:rPr>
              <a:t>ONE IDEA, ONE PARAGRAPH RULE.</a:t>
            </a:r>
          </a:p>
        </p:txBody>
      </p:sp>
      <p:sp>
        <p:nvSpPr>
          <p:cNvPr id="3" name="TextBox 2">
            <a:extLst>
              <a:ext uri="{FF2B5EF4-FFF2-40B4-BE49-F238E27FC236}">
                <a16:creationId xmlns:a16="http://schemas.microsoft.com/office/drawing/2014/main" id="{3844470B-1041-B7C9-2B87-7F578040EBA1}"/>
              </a:ext>
            </a:extLst>
          </p:cNvPr>
          <p:cNvSpPr txBox="1"/>
          <p:nvPr/>
        </p:nvSpPr>
        <p:spPr>
          <a:xfrm>
            <a:off x="11074815" y="993503"/>
            <a:ext cx="587212" cy="369332"/>
          </a:xfrm>
          <a:prstGeom prst="rect">
            <a:avLst/>
          </a:prstGeom>
          <a:noFill/>
        </p:spPr>
        <p:txBody>
          <a:bodyPr wrap="none" rtlCol="0">
            <a:spAutoFit/>
          </a:bodyPr>
          <a:lstStyle/>
          <a:p>
            <a:r>
              <a:rPr lang="en-US" dirty="0">
                <a:solidFill>
                  <a:srgbClr val="FF0000"/>
                </a:solidFill>
              </a:rPr>
              <a:t>Intro</a:t>
            </a:r>
          </a:p>
        </p:txBody>
      </p:sp>
      <p:sp>
        <p:nvSpPr>
          <p:cNvPr id="5" name="TextBox 4">
            <a:extLst>
              <a:ext uri="{FF2B5EF4-FFF2-40B4-BE49-F238E27FC236}">
                <a16:creationId xmlns:a16="http://schemas.microsoft.com/office/drawing/2014/main" id="{CBC8E9EB-2859-0C6E-7314-56050B9EB599}"/>
              </a:ext>
            </a:extLst>
          </p:cNvPr>
          <p:cNvSpPr txBox="1"/>
          <p:nvPr/>
        </p:nvSpPr>
        <p:spPr>
          <a:xfrm>
            <a:off x="10679194" y="2242934"/>
            <a:ext cx="1378454" cy="369332"/>
          </a:xfrm>
          <a:prstGeom prst="rect">
            <a:avLst/>
          </a:prstGeom>
          <a:noFill/>
        </p:spPr>
        <p:txBody>
          <a:bodyPr wrap="none" rtlCol="0">
            <a:spAutoFit/>
          </a:bodyPr>
          <a:lstStyle/>
          <a:p>
            <a:r>
              <a:rPr lang="en-US" dirty="0">
                <a:solidFill>
                  <a:srgbClr val="FF0000"/>
                </a:solidFill>
              </a:rPr>
              <a:t>1 - flexibility</a:t>
            </a:r>
          </a:p>
        </p:txBody>
      </p:sp>
      <p:sp>
        <p:nvSpPr>
          <p:cNvPr id="6" name="TextBox 5">
            <a:extLst>
              <a:ext uri="{FF2B5EF4-FFF2-40B4-BE49-F238E27FC236}">
                <a16:creationId xmlns:a16="http://schemas.microsoft.com/office/drawing/2014/main" id="{F477C740-09BD-0E80-82AD-BE044D1C30DE}"/>
              </a:ext>
            </a:extLst>
          </p:cNvPr>
          <p:cNvSpPr txBox="1"/>
          <p:nvPr/>
        </p:nvSpPr>
        <p:spPr>
          <a:xfrm>
            <a:off x="10847020" y="3616514"/>
            <a:ext cx="970330" cy="369332"/>
          </a:xfrm>
          <a:prstGeom prst="rect">
            <a:avLst/>
          </a:prstGeom>
          <a:noFill/>
        </p:spPr>
        <p:txBody>
          <a:bodyPr wrap="none" rtlCol="0">
            <a:spAutoFit/>
          </a:bodyPr>
          <a:lstStyle/>
          <a:p>
            <a:r>
              <a:rPr lang="en-US" dirty="0">
                <a:solidFill>
                  <a:srgbClr val="FF0000"/>
                </a:solidFill>
              </a:rPr>
              <a:t>2 - focus</a:t>
            </a:r>
          </a:p>
        </p:txBody>
      </p:sp>
      <p:sp>
        <p:nvSpPr>
          <p:cNvPr id="7" name="TextBox 6">
            <a:extLst>
              <a:ext uri="{FF2B5EF4-FFF2-40B4-BE49-F238E27FC236}">
                <a16:creationId xmlns:a16="http://schemas.microsoft.com/office/drawing/2014/main" id="{D610C4F6-1265-9453-0516-281E2B02A14C}"/>
              </a:ext>
            </a:extLst>
          </p:cNvPr>
          <p:cNvSpPr txBox="1"/>
          <p:nvPr/>
        </p:nvSpPr>
        <p:spPr>
          <a:xfrm>
            <a:off x="10805606" y="4990094"/>
            <a:ext cx="1125629" cy="369332"/>
          </a:xfrm>
          <a:prstGeom prst="rect">
            <a:avLst/>
          </a:prstGeom>
          <a:noFill/>
        </p:spPr>
        <p:txBody>
          <a:bodyPr wrap="none" rtlCol="0">
            <a:spAutoFit/>
          </a:bodyPr>
          <a:lstStyle/>
          <a:p>
            <a:r>
              <a:rPr lang="en-US" dirty="0">
                <a:solidFill>
                  <a:srgbClr val="FF0000"/>
                </a:solidFill>
              </a:rPr>
              <a:t>Conclusion</a:t>
            </a:r>
          </a:p>
        </p:txBody>
      </p:sp>
      <p:cxnSp>
        <p:nvCxnSpPr>
          <p:cNvPr id="9" name="Straight Arrow Connector 8">
            <a:extLst>
              <a:ext uri="{FF2B5EF4-FFF2-40B4-BE49-F238E27FC236}">
                <a16:creationId xmlns:a16="http://schemas.microsoft.com/office/drawing/2014/main" id="{E796BB46-E649-D60A-3C51-95A3BEE2AF74}"/>
              </a:ext>
            </a:extLst>
          </p:cNvPr>
          <p:cNvCxnSpPr/>
          <p:nvPr/>
        </p:nvCxnSpPr>
        <p:spPr>
          <a:xfrm flipH="1">
            <a:off x="10480431" y="1178169"/>
            <a:ext cx="3665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54F6D39-9B61-5027-9952-56D4EF5DB2D4}"/>
              </a:ext>
            </a:extLst>
          </p:cNvPr>
          <p:cNvCxnSpPr>
            <a:stCxn id="5" idx="1"/>
          </p:cNvCxnSpPr>
          <p:nvPr/>
        </p:nvCxnSpPr>
        <p:spPr>
          <a:xfrm flipH="1">
            <a:off x="10210800" y="2427600"/>
            <a:ext cx="4683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3452183-417C-5EAE-28B0-88DB59C30838}"/>
              </a:ext>
            </a:extLst>
          </p:cNvPr>
          <p:cNvCxnSpPr/>
          <p:nvPr/>
        </p:nvCxnSpPr>
        <p:spPr>
          <a:xfrm flipH="1">
            <a:off x="10339754" y="3801180"/>
            <a:ext cx="3394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A55D3B3-BB60-9038-1B94-5ABED4988462}"/>
              </a:ext>
            </a:extLst>
          </p:cNvPr>
          <p:cNvCxnSpPr/>
          <p:nvPr/>
        </p:nvCxnSpPr>
        <p:spPr>
          <a:xfrm flipH="1">
            <a:off x="10292332" y="5174760"/>
            <a:ext cx="4683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432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A3CC1-28F5-C67F-A799-6D07D7CDCBFD}"/>
              </a:ext>
            </a:extLst>
          </p:cNvPr>
          <p:cNvSpPr>
            <a:spLocks noGrp="1"/>
          </p:cNvSpPr>
          <p:nvPr>
            <p:ph idx="1"/>
          </p:nvPr>
        </p:nvSpPr>
        <p:spPr>
          <a:xfrm>
            <a:off x="1024128" y="1868557"/>
            <a:ext cx="9720073" cy="4440803"/>
          </a:xfrm>
        </p:spPr>
        <p:txBody>
          <a:bodyPr>
            <a:normAutofit/>
          </a:bodyPr>
          <a:lstStyle/>
          <a:p>
            <a:r>
              <a:rPr lang="en-US" sz="2400" dirty="0"/>
              <a:t>work at home or in a office is good choice. many </a:t>
            </a:r>
            <a:r>
              <a:rPr lang="en-US" sz="2400" dirty="0" err="1"/>
              <a:t>companys</a:t>
            </a:r>
            <a:r>
              <a:rPr lang="en-US" sz="2400" dirty="0"/>
              <a:t> let workers do this. there is benefits for both but work at home is better. it is more flexible, people works more productively, and have good work life balance. </a:t>
            </a:r>
          </a:p>
          <a:p>
            <a:r>
              <a:rPr lang="en-US" sz="2400" dirty="0"/>
              <a:t>one big benefit is flexibility, workers can choose when work and where. for example they </a:t>
            </a:r>
            <a:r>
              <a:rPr lang="en-US" sz="2400" dirty="0" err="1"/>
              <a:t>dont</a:t>
            </a:r>
            <a:r>
              <a:rPr lang="en-US" sz="2400" dirty="0"/>
              <a:t> need to travel and can take break anytime this help them relax. </a:t>
            </a:r>
          </a:p>
          <a:p>
            <a:r>
              <a:rPr lang="en-US" sz="2400" dirty="0"/>
              <a:t>also, people is more focus at home. in office they have distractions coworkers talk too much and meetings waste time. at home workers finish faster some study shows remote worker do better job. </a:t>
            </a:r>
          </a:p>
          <a:p>
            <a:r>
              <a:rPr lang="en-US" sz="2400" dirty="0"/>
              <a:t>in conclusion, home work is better. it is more flexible more productive and better for health </a:t>
            </a:r>
            <a:r>
              <a:rPr lang="en-US" sz="2400" dirty="0" err="1"/>
              <a:t>companys</a:t>
            </a:r>
            <a:r>
              <a:rPr lang="en-US" sz="2400" dirty="0"/>
              <a:t> should let workers choose.</a:t>
            </a:r>
          </a:p>
          <a:p>
            <a:endParaRPr lang="en-US" dirty="0"/>
          </a:p>
        </p:txBody>
      </p:sp>
      <p:sp>
        <p:nvSpPr>
          <p:cNvPr id="4" name="TextBox 3">
            <a:extLst>
              <a:ext uri="{FF2B5EF4-FFF2-40B4-BE49-F238E27FC236}">
                <a16:creationId xmlns:a16="http://schemas.microsoft.com/office/drawing/2014/main" id="{827DA57A-73DD-A5E4-BC25-10D6E0D001AF}"/>
              </a:ext>
            </a:extLst>
          </p:cNvPr>
          <p:cNvSpPr txBox="1"/>
          <p:nvPr/>
        </p:nvSpPr>
        <p:spPr>
          <a:xfrm>
            <a:off x="1338470" y="609600"/>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8A829A4C-0D65-EF05-7DEF-8D7BA9A670FA}"/>
              </a:ext>
            </a:extLst>
          </p:cNvPr>
          <p:cNvSpPr txBox="1"/>
          <p:nvPr/>
        </p:nvSpPr>
        <p:spPr>
          <a:xfrm>
            <a:off x="1024128" y="517451"/>
            <a:ext cx="5633273" cy="984885"/>
          </a:xfrm>
          <a:prstGeom prst="rect">
            <a:avLst/>
          </a:prstGeom>
          <a:noFill/>
        </p:spPr>
        <p:txBody>
          <a:bodyPr wrap="none" rtlCol="0">
            <a:spAutoFit/>
          </a:bodyPr>
          <a:lstStyle/>
          <a:p>
            <a:r>
              <a:rPr lang="en-US" sz="4000" dirty="0"/>
              <a:t>CORRECT THE GRAMMAR:</a:t>
            </a:r>
          </a:p>
          <a:p>
            <a:endParaRPr lang="en-US" dirty="0"/>
          </a:p>
        </p:txBody>
      </p:sp>
    </p:spTree>
    <p:extLst>
      <p:ext uri="{BB962C8B-B14F-4D97-AF65-F5344CB8AC3E}">
        <p14:creationId xmlns:p14="http://schemas.microsoft.com/office/powerpoint/2010/main" val="272674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2340-2752-2A42-2DC3-40E2FE7CD566}"/>
              </a:ext>
            </a:extLst>
          </p:cNvPr>
          <p:cNvSpPr>
            <a:spLocks noGrp="1"/>
          </p:cNvSpPr>
          <p:nvPr>
            <p:ph type="title"/>
          </p:nvPr>
        </p:nvSpPr>
        <p:spPr/>
        <p:txBody>
          <a:bodyPr/>
          <a:lstStyle/>
          <a:p>
            <a:r>
              <a:rPr lang="en-US" dirty="0"/>
              <a:t>How did you find the practice test?</a:t>
            </a:r>
          </a:p>
        </p:txBody>
      </p:sp>
      <p:sp>
        <p:nvSpPr>
          <p:cNvPr id="3" name="Content Placeholder 2">
            <a:extLst>
              <a:ext uri="{FF2B5EF4-FFF2-40B4-BE49-F238E27FC236}">
                <a16:creationId xmlns:a16="http://schemas.microsoft.com/office/drawing/2014/main" id="{573C5F00-BE9C-FB5B-D11F-78078941049D}"/>
              </a:ext>
            </a:extLst>
          </p:cNvPr>
          <p:cNvSpPr>
            <a:spLocks noGrp="1"/>
          </p:cNvSpPr>
          <p:nvPr>
            <p:ph idx="1"/>
          </p:nvPr>
        </p:nvSpPr>
        <p:spPr/>
        <p:txBody>
          <a:bodyPr/>
          <a:lstStyle/>
          <a:p>
            <a:r>
              <a:rPr lang="en-US" dirty="0"/>
              <a:t>What part was hardest?</a:t>
            </a:r>
          </a:p>
          <a:p>
            <a:endParaRPr lang="en-US" dirty="0"/>
          </a:p>
          <a:p>
            <a:r>
              <a:rPr lang="en-US" dirty="0"/>
              <a:t>What part was easiest?</a:t>
            </a:r>
          </a:p>
          <a:p>
            <a:endParaRPr lang="en-US" dirty="0"/>
          </a:p>
          <a:p>
            <a:r>
              <a:rPr lang="en-US" dirty="0"/>
              <a:t>If the final exam was next week, how confident would you feel out of 10?</a:t>
            </a:r>
          </a:p>
          <a:p>
            <a:endParaRPr lang="en-US" dirty="0"/>
          </a:p>
          <a:p>
            <a:endParaRPr lang="en-US" dirty="0"/>
          </a:p>
        </p:txBody>
      </p:sp>
    </p:spTree>
    <p:extLst>
      <p:ext uri="{BB962C8B-B14F-4D97-AF65-F5344CB8AC3E}">
        <p14:creationId xmlns:p14="http://schemas.microsoft.com/office/powerpoint/2010/main" val="2095955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8611D-0AF8-C0FD-7555-C6546D49F08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B56C1-B0E9-6FF5-0B57-0F93E48C8EAC}"/>
              </a:ext>
            </a:extLst>
          </p:cNvPr>
          <p:cNvSpPr>
            <a:spLocks noGrp="1"/>
          </p:cNvSpPr>
          <p:nvPr>
            <p:ph idx="1"/>
          </p:nvPr>
        </p:nvSpPr>
        <p:spPr>
          <a:xfrm>
            <a:off x="1024128" y="1868557"/>
            <a:ext cx="9720073" cy="4440803"/>
          </a:xfrm>
        </p:spPr>
        <p:txBody>
          <a:bodyPr>
            <a:normAutofit/>
          </a:bodyPr>
          <a:lstStyle/>
          <a:p>
            <a:r>
              <a:rPr lang="en-US" sz="2400" dirty="0"/>
              <a:t>work</a:t>
            </a:r>
            <a:r>
              <a:rPr lang="en-US" sz="2400" dirty="0">
                <a:solidFill>
                  <a:srgbClr val="FF0000"/>
                </a:solidFill>
              </a:rPr>
              <a:t>ing</a:t>
            </a:r>
            <a:r>
              <a:rPr lang="en-US" sz="2400" dirty="0"/>
              <a:t> at home or in </a:t>
            </a:r>
            <a:r>
              <a:rPr lang="en-US" sz="2400" dirty="0">
                <a:solidFill>
                  <a:srgbClr val="FF0000"/>
                </a:solidFill>
              </a:rPr>
              <a:t>an</a:t>
            </a:r>
            <a:r>
              <a:rPr lang="en-US" sz="2400" dirty="0"/>
              <a:t> office is </a:t>
            </a:r>
            <a:r>
              <a:rPr lang="en-US" sz="2400" dirty="0">
                <a:solidFill>
                  <a:srgbClr val="FF0000"/>
                </a:solidFill>
              </a:rPr>
              <a:t>a</a:t>
            </a:r>
            <a:r>
              <a:rPr lang="en-US" sz="2400" dirty="0"/>
              <a:t> good choice. many </a:t>
            </a:r>
            <a:r>
              <a:rPr lang="en-US" sz="2400" dirty="0">
                <a:solidFill>
                  <a:srgbClr val="FF0000"/>
                </a:solidFill>
              </a:rPr>
              <a:t>companies</a:t>
            </a:r>
            <a:r>
              <a:rPr lang="en-US" sz="2400" dirty="0"/>
              <a:t> let workers do this. there </a:t>
            </a:r>
            <a:r>
              <a:rPr lang="en-US" sz="2400" dirty="0">
                <a:solidFill>
                  <a:srgbClr val="FF0000"/>
                </a:solidFill>
              </a:rPr>
              <a:t>are</a:t>
            </a:r>
            <a:r>
              <a:rPr lang="en-US" sz="2400" dirty="0"/>
              <a:t> benefits </a:t>
            </a:r>
            <a:r>
              <a:rPr lang="en-US" sz="2400" dirty="0">
                <a:solidFill>
                  <a:srgbClr val="FF0000"/>
                </a:solidFill>
              </a:rPr>
              <a:t>to</a:t>
            </a:r>
            <a:r>
              <a:rPr lang="en-US" sz="2400" dirty="0"/>
              <a:t> both but work</a:t>
            </a:r>
            <a:r>
              <a:rPr lang="en-US" sz="2400" dirty="0">
                <a:solidFill>
                  <a:srgbClr val="FF0000"/>
                </a:solidFill>
              </a:rPr>
              <a:t>ing</a:t>
            </a:r>
            <a:r>
              <a:rPr lang="en-US" sz="2400" dirty="0"/>
              <a:t> at home is better. it is more flexible, people </a:t>
            </a:r>
            <a:r>
              <a:rPr lang="en-US" sz="2400" dirty="0">
                <a:solidFill>
                  <a:srgbClr val="FF0000"/>
                </a:solidFill>
              </a:rPr>
              <a:t>work</a:t>
            </a:r>
            <a:r>
              <a:rPr lang="en-US" sz="2400" dirty="0"/>
              <a:t> more productively, and have </a:t>
            </a:r>
            <a:r>
              <a:rPr lang="en-US" sz="2400" dirty="0">
                <a:solidFill>
                  <a:srgbClr val="FF0000"/>
                </a:solidFill>
              </a:rPr>
              <a:t>a</a:t>
            </a:r>
            <a:r>
              <a:rPr lang="en-US" sz="2400" dirty="0"/>
              <a:t> good work</a:t>
            </a:r>
            <a:r>
              <a:rPr lang="en-US" sz="2400" dirty="0">
                <a:solidFill>
                  <a:srgbClr val="FF0000"/>
                </a:solidFill>
              </a:rPr>
              <a:t>-</a:t>
            </a:r>
            <a:r>
              <a:rPr lang="en-US" sz="2400" dirty="0"/>
              <a:t>life balance. </a:t>
            </a:r>
          </a:p>
          <a:p>
            <a:r>
              <a:rPr lang="en-US" sz="2400" dirty="0"/>
              <a:t>one big benefit is flexibility, workers can choose when </a:t>
            </a:r>
            <a:r>
              <a:rPr lang="en-US" sz="2400" dirty="0">
                <a:solidFill>
                  <a:srgbClr val="FF0000"/>
                </a:solidFill>
              </a:rPr>
              <a:t>to</a:t>
            </a:r>
            <a:r>
              <a:rPr lang="en-US" sz="2400" dirty="0"/>
              <a:t> work and where to work. for example they don</a:t>
            </a:r>
            <a:r>
              <a:rPr lang="en-US" sz="2400" dirty="0">
                <a:solidFill>
                  <a:srgbClr val="FF0000"/>
                </a:solidFill>
              </a:rPr>
              <a:t>’t</a:t>
            </a:r>
            <a:r>
              <a:rPr lang="en-US" sz="2400" dirty="0"/>
              <a:t> need to travel and can take </a:t>
            </a:r>
            <a:r>
              <a:rPr lang="en-US" sz="2400" dirty="0">
                <a:solidFill>
                  <a:srgbClr val="FF0000"/>
                </a:solidFill>
              </a:rPr>
              <a:t>a</a:t>
            </a:r>
            <a:r>
              <a:rPr lang="en-US" sz="2400" dirty="0"/>
              <a:t> break anytime this </a:t>
            </a:r>
            <a:r>
              <a:rPr lang="en-US" sz="2400" dirty="0">
                <a:solidFill>
                  <a:srgbClr val="FF0000"/>
                </a:solidFill>
              </a:rPr>
              <a:t>helps</a:t>
            </a:r>
            <a:r>
              <a:rPr lang="en-US" sz="2400" dirty="0"/>
              <a:t> them relax. </a:t>
            </a:r>
          </a:p>
          <a:p>
            <a:r>
              <a:rPr lang="en-US" sz="2400" dirty="0"/>
              <a:t>also, people</a:t>
            </a:r>
            <a:r>
              <a:rPr lang="en-US" sz="2400" dirty="0">
                <a:solidFill>
                  <a:srgbClr val="FF0000"/>
                </a:solidFill>
              </a:rPr>
              <a:t> are </a:t>
            </a:r>
            <a:r>
              <a:rPr lang="en-US" sz="2400" dirty="0"/>
              <a:t>more focus</a:t>
            </a:r>
            <a:r>
              <a:rPr lang="en-US" sz="2400" dirty="0">
                <a:solidFill>
                  <a:srgbClr val="FF0000"/>
                </a:solidFill>
              </a:rPr>
              <a:t>ed</a:t>
            </a:r>
            <a:r>
              <a:rPr lang="en-US" sz="2400" dirty="0"/>
              <a:t> at home. in </a:t>
            </a:r>
            <a:r>
              <a:rPr lang="en-US" sz="2400" dirty="0">
                <a:solidFill>
                  <a:srgbClr val="FF0000"/>
                </a:solidFill>
              </a:rPr>
              <a:t>an</a:t>
            </a:r>
            <a:r>
              <a:rPr lang="en-US" sz="2400" dirty="0"/>
              <a:t> office they have distractions coworkers talk too much and meetings waste time. at home workers finish faster some stud</a:t>
            </a:r>
            <a:r>
              <a:rPr lang="en-US" sz="2400" dirty="0">
                <a:solidFill>
                  <a:srgbClr val="FF0000"/>
                </a:solidFill>
              </a:rPr>
              <a:t>ies</a:t>
            </a:r>
            <a:r>
              <a:rPr lang="en-US" sz="2400" dirty="0"/>
              <a:t> </a:t>
            </a:r>
            <a:r>
              <a:rPr lang="en-US" sz="2400" dirty="0">
                <a:solidFill>
                  <a:srgbClr val="FF0000"/>
                </a:solidFill>
              </a:rPr>
              <a:t>show</a:t>
            </a:r>
            <a:r>
              <a:rPr lang="en-US" sz="2400" dirty="0"/>
              <a:t> remote worker</a:t>
            </a:r>
            <a:r>
              <a:rPr lang="en-US" sz="2400" dirty="0">
                <a:solidFill>
                  <a:srgbClr val="FF0000"/>
                </a:solidFill>
              </a:rPr>
              <a:t>s</a:t>
            </a:r>
            <a:r>
              <a:rPr lang="en-US" sz="2400" dirty="0"/>
              <a:t> do </a:t>
            </a:r>
            <a:r>
              <a:rPr lang="en-US" sz="2400" dirty="0">
                <a:solidFill>
                  <a:srgbClr val="FF0000"/>
                </a:solidFill>
              </a:rPr>
              <a:t>a</a:t>
            </a:r>
            <a:r>
              <a:rPr lang="en-US" sz="2400" dirty="0"/>
              <a:t> better job. </a:t>
            </a:r>
          </a:p>
          <a:p>
            <a:r>
              <a:rPr lang="en-US" sz="2400" dirty="0"/>
              <a:t>in conclusion, </a:t>
            </a:r>
            <a:r>
              <a:rPr lang="en-US" sz="2400" dirty="0">
                <a:solidFill>
                  <a:srgbClr val="FF0000"/>
                </a:solidFill>
              </a:rPr>
              <a:t>working from home </a:t>
            </a:r>
            <a:r>
              <a:rPr lang="en-US" sz="2400" dirty="0"/>
              <a:t>is better. it is more flexible more productive and better for health compan</a:t>
            </a:r>
            <a:r>
              <a:rPr lang="en-US" sz="2400" dirty="0">
                <a:solidFill>
                  <a:srgbClr val="FF0000"/>
                </a:solidFill>
              </a:rPr>
              <a:t>ies</a:t>
            </a:r>
            <a:r>
              <a:rPr lang="en-US" sz="2400" dirty="0"/>
              <a:t> should let workers choose.</a:t>
            </a:r>
          </a:p>
          <a:p>
            <a:endParaRPr lang="en-US" dirty="0"/>
          </a:p>
        </p:txBody>
      </p:sp>
      <p:sp>
        <p:nvSpPr>
          <p:cNvPr id="4" name="TextBox 3">
            <a:extLst>
              <a:ext uri="{FF2B5EF4-FFF2-40B4-BE49-F238E27FC236}">
                <a16:creationId xmlns:a16="http://schemas.microsoft.com/office/drawing/2014/main" id="{01279EE4-270E-51B8-0C4C-1753451B32AC}"/>
              </a:ext>
            </a:extLst>
          </p:cNvPr>
          <p:cNvSpPr txBox="1"/>
          <p:nvPr/>
        </p:nvSpPr>
        <p:spPr>
          <a:xfrm>
            <a:off x="1338470" y="60960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9E238DB5-457E-D2E9-6AFC-C05481978779}"/>
              </a:ext>
            </a:extLst>
          </p:cNvPr>
          <p:cNvSpPr txBox="1"/>
          <p:nvPr/>
        </p:nvSpPr>
        <p:spPr>
          <a:xfrm>
            <a:off x="8759995" y="317212"/>
            <a:ext cx="3028521" cy="1323439"/>
          </a:xfrm>
          <a:prstGeom prst="rect">
            <a:avLst/>
          </a:prstGeom>
          <a:noFill/>
        </p:spPr>
        <p:txBody>
          <a:bodyPr wrap="none" rtlCol="0">
            <a:spAutoFit/>
          </a:bodyPr>
          <a:lstStyle/>
          <a:p>
            <a:pPr algn="r"/>
            <a:r>
              <a:rPr lang="en-US" sz="2000" dirty="0">
                <a:solidFill>
                  <a:schemeClr val="accent1"/>
                </a:solidFill>
              </a:rPr>
              <a:t>SUBJECT-VERB AGREEMENT</a:t>
            </a:r>
          </a:p>
          <a:p>
            <a:pPr algn="r"/>
            <a:r>
              <a:rPr lang="en-US" sz="2000" dirty="0">
                <a:solidFill>
                  <a:schemeClr val="accent1"/>
                </a:solidFill>
              </a:rPr>
              <a:t>ARTICLES (THE/A)</a:t>
            </a:r>
          </a:p>
          <a:p>
            <a:pPr algn="r"/>
            <a:r>
              <a:rPr lang="en-US" sz="2000" dirty="0">
                <a:solidFill>
                  <a:schemeClr val="accent1"/>
                </a:solidFill>
              </a:rPr>
              <a:t>CONTRACTIONS</a:t>
            </a:r>
          </a:p>
          <a:p>
            <a:pPr algn="r"/>
            <a:r>
              <a:rPr lang="en-US" sz="2000" dirty="0">
                <a:solidFill>
                  <a:schemeClr val="accent1"/>
                </a:solidFill>
              </a:rPr>
              <a:t>VERB FORMS</a:t>
            </a:r>
          </a:p>
        </p:txBody>
      </p:sp>
    </p:spTree>
    <p:extLst>
      <p:ext uri="{BB962C8B-B14F-4D97-AF65-F5344CB8AC3E}">
        <p14:creationId xmlns:p14="http://schemas.microsoft.com/office/powerpoint/2010/main" val="2710170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73C1A-4A96-B412-6596-1F6A7A4A11BC}"/>
              </a:ext>
            </a:extLst>
          </p:cNvPr>
          <p:cNvSpPr>
            <a:spLocks noGrp="1"/>
          </p:cNvSpPr>
          <p:nvPr>
            <p:ph idx="1"/>
          </p:nvPr>
        </p:nvSpPr>
        <p:spPr>
          <a:xfrm>
            <a:off x="1024128" y="1212112"/>
            <a:ext cx="10480300" cy="5097248"/>
          </a:xfrm>
        </p:spPr>
        <p:txBody>
          <a:bodyPr>
            <a:normAutofit lnSpcReduction="10000"/>
          </a:bodyPr>
          <a:lstStyle/>
          <a:p>
            <a:r>
              <a:rPr lang="en-US" sz="2800" dirty="0">
                <a:solidFill>
                  <a:srgbClr val="FF0000"/>
                </a:solidFill>
              </a:rPr>
              <a:t>W</a:t>
            </a:r>
            <a:r>
              <a:rPr lang="en-US" sz="2800" dirty="0"/>
              <a:t>orking at home or in an office is a good choice. </a:t>
            </a:r>
            <a:r>
              <a:rPr lang="en-US" sz="2800" dirty="0">
                <a:solidFill>
                  <a:srgbClr val="FF0000"/>
                </a:solidFill>
              </a:rPr>
              <a:t>M</a:t>
            </a:r>
            <a:r>
              <a:rPr lang="en-US" sz="2800" dirty="0"/>
              <a:t>any companies let workers do this. </a:t>
            </a:r>
            <a:r>
              <a:rPr lang="en-US" sz="2800" dirty="0">
                <a:solidFill>
                  <a:srgbClr val="FF0000"/>
                </a:solidFill>
              </a:rPr>
              <a:t>T</a:t>
            </a:r>
            <a:r>
              <a:rPr lang="en-US" sz="2800" dirty="0"/>
              <a:t>here are benefits to both but working at home is better. </a:t>
            </a:r>
            <a:r>
              <a:rPr lang="en-US" sz="2800" dirty="0">
                <a:solidFill>
                  <a:srgbClr val="FF0000"/>
                </a:solidFill>
              </a:rPr>
              <a:t>I</a:t>
            </a:r>
            <a:r>
              <a:rPr lang="en-US" sz="2800" dirty="0"/>
              <a:t>t is more flexible, people work more productively, and have a good work-life balance. </a:t>
            </a:r>
          </a:p>
          <a:p>
            <a:r>
              <a:rPr lang="en-US" sz="2800" dirty="0"/>
              <a:t>One big benefit is flexibility</a:t>
            </a:r>
            <a:r>
              <a:rPr lang="en-US" sz="2800" dirty="0">
                <a:solidFill>
                  <a:srgbClr val="FF0000"/>
                </a:solidFill>
              </a:rPr>
              <a:t>.</a:t>
            </a:r>
            <a:r>
              <a:rPr lang="en-US" sz="2800" dirty="0"/>
              <a:t> </a:t>
            </a:r>
            <a:r>
              <a:rPr lang="en-US" sz="2800" dirty="0">
                <a:solidFill>
                  <a:srgbClr val="FF0000"/>
                </a:solidFill>
              </a:rPr>
              <a:t>W</a:t>
            </a:r>
            <a:r>
              <a:rPr lang="en-US" sz="2800" dirty="0"/>
              <a:t>orkers can choose when to work and where to work. </a:t>
            </a:r>
            <a:r>
              <a:rPr lang="en-US" sz="2800" dirty="0">
                <a:solidFill>
                  <a:srgbClr val="FF0000"/>
                </a:solidFill>
              </a:rPr>
              <a:t>F</a:t>
            </a:r>
            <a:r>
              <a:rPr lang="en-US" sz="2800" dirty="0"/>
              <a:t>or example</a:t>
            </a:r>
            <a:r>
              <a:rPr lang="en-US" sz="2800" dirty="0">
                <a:solidFill>
                  <a:srgbClr val="FF0000"/>
                </a:solidFill>
              </a:rPr>
              <a:t>,</a:t>
            </a:r>
            <a:r>
              <a:rPr lang="en-US" sz="2800" dirty="0"/>
              <a:t> they don’t need to travel and can take a break anytime</a:t>
            </a:r>
            <a:r>
              <a:rPr lang="en-US" sz="2800" dirty="0">
                <a:solidFill>
                  <a:srgbClr val="FF0000"/>
                </a:solidFill>
              </a:rPr>
              <a:t>. T</a:t>
            </a:r>
            <a:r>
              <a:rPr lang="en-US" sz="2800" dirty="0"/>
              <a:t>his helps them relax. </a:t>
            </a:r>
          </a:p>
          <a:p>
            <a:r>
              <a:rPr lang="en-US" sz="2800" dirty="0">
                <a:solidFill>
                  <a:srgbClr val="FF0000"/>
                </a:solidFill>
              </a:rPr>
              <a:t>A</a:t>
            </a:r>
            <a:r>
              <a:rPr lang="en-US" sz="2800" dirty="0"/>
              <a:t>lso, people are more focused at home. </a:t>
            </a:r>
            <a:r>
              <a:rPr lang="en-US" sz="2800" dirty="0">
                <a:solidFill>
                  <a:srgbClr val="FF0000"/>
                </a:solidFill>
              </a:rPr>
              <a:t>I</a:t>
            </a:r>
            <a:r>
              <a:rPr lang="en-US" sz="2800" dirty="0"/>
              <a:t>n an office</a:t>
            </a:r>
            <a:r>
              <a:rPr lang="en-US" sz="2800" dirty="0">
                <a:solidFill>
                  <a:srgbClr val="FF0000"/>
                </a:solidFill>
              </a:rPr>
              <a:t>,</a:t>
            </a:r>
            <a:r>
              <a:rPr lang="en-US" sz="2800" dirty="0"/>
              <a:t> they have distractions</a:t>
            </a:r>
            <a:r>
              <a:rPr lang="en-US" sz="2800" dirty="0">
                <a:solidFill>
                  <a:srgbClr val="FF0000"/>
                </a:solidFill>
              </a:rPr>
              <a:t>.</a:t>
            </a:r>
            <a:r>
              <a:rPr lang="en-US" sz="2800" dirty="0"/>
              <a:t> </a:t>
            </a:r>
            <a:r>
              <a:rPr lang="en-US" sz="2800" dirty="0">
                <a:solidFill>
                  <a:srgbClr val="FF0000"/>
                </a:solidFill>
              </a:rPr>
              <a:t>C</a:t>
            </a:r>
            <a:r>
              <a:rPr lang="en-US" sz="2800" dirty="0"/>
              <a:t>oworkers talk too much and meetings waste time. </a:t>
            </a:r>
            <a:r>
              <a:rPr lang="en-US" sz="2800" dirty="0">
                <a:solidFill>
                  <a:srgbClr val="FF0000"/>
                </a:solidFill>
              </a:rPr>
              <a:t>A</a:t>
            </a:r>
            <a:r>
              <a:rPr lang="en-US" sz="2800" dirty="0"/>
              <a:t>t home</a:t>
            </a:r>
            <a:r>
              <a:rPr lang="en-US" sz="2800" dirty="0">
                <a:solidFill>
                  <a:srgbClr val="FF0000"/>
                </a:solidFill>
              </a:rPr>
              <a:t>,</a:t>
            </a:r>
            <a:r>
              <a:rPr lang="en-US" sz="2800" dirty="0"/>
              <a:t> workers finish faster</a:t>
            </a:r>
            <a:r>
              <a:rPr lang="en-US" sz="2800" dirty="0">
                <a:solidFill>
                  <a:srgbClr val="FF0000"/>
                </a:solidFill>
              </a:rPr>
              <a:t>.</a:t>
            </a:r>
            <a:r>
              <a:rPr lang="en-US" sz="2800" dirty="0"/>
              <a:t> </a:t>
            </a:r>
            <a:r>
              <a:rPr lang="en-US" sz="2800" dirty="0">
                <a:solidFill>
                  <a:srgbClr val="FF0000"/>
                </a:solidFill>
              </a:rPr>
              <a:t>S</a:t>
            </a:r>
            <a:r>
              <a:rPr lang="en-US" sz="2800" dirty="0"/>
              <a:t>ome studies show remote workers do a better job. </a:t>
            </a:r>
          </a:p>
          <a:p>
            <a:r>
              <a:rPr lang="en-US" sz="2800" dirty="0">
                <a:solidFill>
                  <a:srgbClr val="FF0000"/>
                </a:solidFill>
              </a:rPr>
              <a:t>I</a:t>
            </a:r>
            <a:r>
              <a:rPr lang="en-US" sz="2800" dirty="0"/>
              <a:t>n conclusion, working from home is better. </a:t>
            </a:r>
            <a:r>
              <a:rPr lang="en-US" sz="2800" dirty="0">
                <a:solidFill>
                  <a:srgbClr val="FF0000"/>
                </a:solidFill>
              </a:rPr>
              <a:t>I</a:t>
            </a:r>
            <a:r>
              <a:rPr lang="en-US" sz="2800" dirty="0"/>
              <a:t>t is more flexible</a:t>
            </a:r>
            <a:r>
              <a:rPr lang="en-US" sz="2800" dirty="0">
                <a:solidFill>
                  <a:srgbClr val="FF0000"/>
                </a:solidFill>
              </a:rPr>
              <a:t>,</a:t>
            </a:r>
            <a:r>
              <a:rPr lang="en-US" sz="2800" dirty="0"/>
              <a:t> more productive and better for health</a:t>
            </a:r>
            <a:r>
              <a:rPr lang="en-US" sz="2800" dirty="0">
                <a:solidFill>
                  <a:srgbClr val="FF0000"/>
                </a:solidFill>
              </a:rPr>
              <a:t>.</a:t>
            </a:r>
            <a:r>
              <a:rPr lang="en-US" sz="2800" dirty="0"/>
              <a:t> </a:t>
            </a:r>
            <a:r>
              <a:rPr lang="en-US" sz="2800" dirty="0">
                <a:solidFill>
                  <a:srgbClr val="FF0000"/>
                </a:solidFill>
              </a:rPr>
              <a:t>C</a:t>
            </a:r>
            <a:r>
              <a:rPr lang="en-US" sz="2800" dirty="0"/>
              <a:t>ompanies should let workers choose.</a:t>
            </a:r>
          </a:p>
          <a:p>
            <a:endParaRPr lang="en-US" dirty="0"/>
          </a:p>
        </p:txBody>
      </p:sp>
    </p:spTree>
    <p:extLst>
      <p:ext uri="{BB962C8B-B14F-4D97-AF65-F5344CB8AC3E}">
        <p14:creationId xmlns:p14="http://schemas.microsoft.com/office/powerpoint/2010/main" val="59961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BDABC-D267-90F7-8468-D5987B1E06DE}"/>
              </a:ext>
            </a:extLst>
          </p:cNvPr>
          <p:cNvSpPr>
            <a:spLocks noGrp="1"/>
          </p:cNvSpPr>
          <p:nvPr>
            <p:ph type="title"/>
          </p:nvPr>
        </p:nvSpPr>
        <p:spPr/>
        <p:txBody>
          <a:bodyPr/>
          <a:lstStyle/>
          <a:p>
            <a:r>
              <a:rPr lang="en-US" dirty="0"/>
              <a:t>Writing task</a:t>
            </a:r>
          </a:p>
        </p:txBody>
      </p:sp>
      <p:sp>
        <p:nvSpPr>
          <p:cNvPr id="3" name="Content Placeholder 2">
            <a:extLst>
              <a:ext uri="{FF2B5EF4-FFF2-40B4-BE49-F238E27FC236}">
                <a16:creationId xmlns:a16="http://schemas.microsoft.com/office/drawing/2014/main" id="{2B7364A2-DB39-4310-B1B3-ED4CF1E66A84}"/>
              </a:ext>
            </a:extLst>
          </p:cNvPr>
          <p:cNvSpPr>
            <a:spLocks noGrp="1"/>
          </p:cNvSpPr>
          <p:nvPr>
            <p:ph idx="1"/>
          </p:nvPr>
        </p:nvSpPr>
        <p:spPr>
          <a:xfrm>
            <a:off x="1024128" y="2286000"/>
            <a:ext cx="9720073" cy="4412512"/>
          </a:xfrm>
        </p:spPr>
        <p:txBody>
          <a:bodyPr>
            <a:normAutofit fontScale="70000" lnSpcReduction="20000"/>
          </a:bodyPr>
          <a:lstStyle/>
          <a:p>
            <a:r>
              <a:rPr lang="en-US" sz="4000" dirty="0"/>
              <a:t>Some people prefer to live in a big city, while others enjoy living in a small town.</a:t>
            </a:r>
            <a:br>
              <a:rPr lang="en-US" sz="4000" dirty="0"/>
            </a:br>
            <a:endParaRPr lang="en-US" sz="4000" dirty="0"/>
          </a:p>
          <a:p>
            <a:r>
              <a:rPr lang="en-US" sz="4000" dirty="0"/>
              <a:t>In your opinion, which is better: living in a big city or living in a small town?</a:t>
            </a:r>
          </a:p>
          <a:p>
            <a:endParaRPr lang="en-US" sz="2900" dirty="0"/>
          </a:p>
          <a:p>
            <a:endParaRPr lang="en-US" sz="2900" dirty="0"/>
          </a:p>
          <a:p>
            <a:pPr>
              <a:buFont typeface="Wingdings" pitchFamily="2" charset="2"/>
              <a:buChar char="v"/>
            </a:pPr>
            <a:r>
              <a:rPr lang="en-US" sz="2900" dirty="0"/>
              <a:t>Write 5 sentences in response to this question: one for the introduction, three different points for the main body and one for the conclusion. You have 7 minutes!</a:t>
            </a:r>
          </a:p>
          <a:p>
            <a:pPr>
              <a:buFont typeface="Wingdings" pitchFamily="2" charset="2"/>
              <a:buChar char="v"/>
            </a:pPr>
            <a:r>
              <a:rPr lang="en-US" sz="2900" dirty="0"/>
              <a:t>Next, swap papers with someone else. Read what they wrote and underline any parts you think are unclear. </a:t>
            </a:r>
          </a:p>
          <a:p>
            <a:pPr>
              <a:buFont typeface="Wingdings" pitchFamily="2" charset="2"/>
              <a:buChar char="v"/>
            </a:pPr>
            <a:r>
              <a:rPr lang="en-US" sz="2900" dirty="0"/>
              <a:t>Take your paper back and edit.</a:t>
            </a:r>
          </a:p>
          <a:p>
            <a:endParaRPr lang="en-US" dirty="0"/>
          </a:p>
          <a:p>
            <a:pPr marL="0" indent="0">
              <a:buNone/>
            </a:pPr>
            <a:endParaRPr lang="en-US" dirty="0"/>
          </a:p>
        </p:txBody>
      </p:sp>
    </p:spTree>
    <p:extLst>
      <p:ext uri="{BB962C8B-B14F-4D97-AF65-F5344CB8AC3E}">
        <p14:creationId xmlns:p14="http://schemas.microsoft.com/office/powerpoint/2010/main" val="42113594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B138-4F01-B871-73F4-743D7946B90D}"/>
              </a:ext>
            </a:extLst>
          </p:cNvPr>
          <p:cNvSpPr>
            <a:spLocks noGrp="1"/>
          </p:cNvSpPr>
          <p:nvPr>
            <p:ph type="title"/>
          </p:nvPr>
        </p:nvSpPr>
        <p:spPr/>
        <p:txBody>
          <a:bodyPr/>
          <a:lstStyle/>
          <a:p>
            <a:r>
              <a:rPr lang="en-US" dirty="0"/>
              <a:t>Pro small towns!</a:t>
            </a:r>
          </a:p>
        </p:txBody>
      </p:sp>
      <p:sp>
        <p:nvSpPr>
          <p:cNvPr id="3" name="Content Placeholder 2">
            <a:extLst>
              <a:ext uri="{FF2B5EF4-FFF2-40B4-BE49-F238E27FC236}">
                <a16:creationId xmlns:a16="http://schemas.microsoft.com/office/drawing/2014/main" id="{CFE23684-1C6F-F151-F609-9C1900B47BC9}"/>
              </a:ext>
            </a:extLst>
          </p:cNvPr>
          <p:cNvSpPr>
            <a:spLocks noGrp="1"/>
          </p:cNvSpPr>
          <p:nvPr>
            <p:ph idx="1"/>
          </p:nvPr>
        </p:nvSpPr>
        <p:spPr/>
        <p:txBody>
          <a:bodyPr>
            <a:normAutofit lnSpcReduction="10000"/>
          </a:bodyPr>
          <a:lstStyle/>
          <a:p>
            <a:pPr>
              <a:buFont typeface="Wingdings" pitchFamily="2" charset="2"/>
              <a:buChar char="§"/>
            </a:pPr>
            <a:r>
              <a:rPr lang="en-US" sz="2400" dirty="0"/>
              <a:t>Although big cities have many fun attractions, living in a small town is a better choice fort a peaceful and comfortable life. </a:t>
            </a:r>
          </a:p>
          <a:p>
            <a:pPr>
              <a:buFont typeface="Wingdings" pitchFamily="2" charset="2"/>
              <a:buChar char="§"/>
            </a:pPr>
            <a:r>
              <a:rPr lang="en-US" sz="2400" dirty="0"/>
              <a:t>Small towns have less traffic and pollution, making them a healthier place to live.</a:t>
            </a:r>
          </a:p>
          <a:p>
            <a:pPr>
              <a:buFont typeface="Wingdings" pitchFamily="2" charset="2"/>
              <a:buChar char="§"/>
            </a:pPr>
            <a:r>
              <a:rPr lang="en-US" sz="2400" dirty="0"/>
              <a:t>Living in a small town is more affordable because housing is less expensive than in big cities.</a:t>
            </a:r>
          </a:p>
          <a:p>
            <a:pPr>
              <a:buFont typeface="Wingdings" pitchFamily="2" charset="2"/>
              <a:buChar char="§"/>
            </a:pPr>
            <a:r>
              <a:rPr lang="en-US" sz="2400" dirty="0"/>
              <a:t>People in small towns often know each other well, which creates a strong sense of community and safety.</a:t>
            </a:r>
          </a:p>
          <a:p>
            <a:pPr>
              <a:buFont typeface="Wingdings" pitchFamily="2" charset="2"/>
              <a:buChar char="§"/>
            </a:pPr>
            <a:r>
              <a:rPr lang="en-US" sz="2400" dirty="0"/>
              <a:t>Overall, small towns provide a quieter, healthier and more affordable lifestyle, making them the best place to live. </a:t>
            </a:r>
          </a:p>
          <a:p>
            <a:pPr>
              <a:buFont typeface="Wingdings" pitchFamily="2" charset="2"/>
              <a:buChar char="§"/>
            </a:pPr>
            <a:endParaRPr lang="en-US" dirty="0"/>
          </a:p>
        </p:txBody>
      </p:sp>
    </p:spTree>
    <p:extLst>
      <p:ext uri="{BB962C8B-B14F-4D97-AF65-F5344CB8AC3E}">
        <p14:creationId xmlns:p14="http://schemas.microsoft.com/office/powerpoint/2010/main" val="258446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F821-EB07-8DB2-A7C6-6BCE7E2BA449}"/>
              </a:ext>
            </a:extLst>
          </p:cNvPr>
          <p:cNvSpPr>
            <a:spLocks noGrp="1"/>
          </p:cNvSpPr>
          <p:nvPr>
            <p:ph type="title"/>
          </p:nvPr>
        </p:nvSpPr>
        <p:spPr/>
        <p:txBody>
          <a:bodyPr/>
          <a:lstStyle/>
          <a:p>
            <a:r>
              <a:rPr lang="en-US" dirty="0"/>
              <a:t>General results</a:t>
            </a:r>
          </a:p>
        </p:txBody>
      </p:sp>
      <p:sp>
        <p:nvSpPr>
          <p:cNvPr id="3" name="Content Placeholder 2">
            <a:extLst>
              <a:ext uri="{FF2B5EF4-FFF2-40B4-BE49-F238E27FC236}">
                <a16:creationId xmlns:a16="http://schemas.microsoft.com/office/drawing/2014/main" id="{68994580-0359-A48A-BE28-A55456AD3C90}"/>
              </a:ext>
            </a:extLst>
          </p:cNvPr>
          <p:cNvSpPr>
            <a:spLocks noGrp="1"/>
          </p:cNvSpPr>
          <p:nvPr>
            <p:ph idx="1"/>
          </p:nvPr>
        </p:nvSpPr>
        <p:spPr/>
        <p:txBody>
          <a:bodyPr/>
          <a:lstStyle/>
          <a:p>
            <a:r>
              <a:rPr lang="en-US" dirty="0"/>
              <a:t>Generally, you all did well in the reading section!</a:t>
            </a:r>
          </a:p>
          <a:p>
            <a:endParaRPr lang="en-US" dirty="0"/>
          </a:p>
          <a:p>
            <a:r>
              <a:rPr lang="en-US" dirty="0"/>
              <a:t>Listening, grammar and writing need some work… We’ll spend the most time on these sections for the rest of the course.</a:t>
            </a:r>
          </a:p>
          <a:p>
            <a:endParaRPr lang="en-US" dirty="0"/>
          </a:p>
          <a:p>
            <a:r>
              <a:rPr lang="en-US" dirty="0"/>
              <a:t>The sections in your final exam will be weighted evenly (25% per section) and your final grade will be out of 20.</a:t>
            </a:r>
          </a:p>
          <a:p>
            <a:endParaRPr lang="en-US" dirty="0"/>
          </a:p>
        </p:txBody>
      </p:sp>
    </p:spTree>
    <p:extLst>
      <p:ext uri="{BB962C8B-B14F-4D97-AF65-F5344CB8AC3E}">
        <p14:creationId xmlns:p14="http://schemas.microsoft.com/office/powerpoint/2010/main" val="142877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32F6-A2BA-8E0E-F329-C9A9BC9927F3}"/>
              </a:ext>
            </a:extLst>
          </p:cNvPr>
          <p:cNvSpPr>
            <a:spLocks noGrp="1"/>
          </p:cNvSpPr>
          <p:nvPr>
            <p:ph type="title"/>
          </p:nvPr>
        </p:nvSpPr>
        <p:spPr/>
        <p:txBody>
          <a:bodyPr/>
          <a:lstStyle/>
          <a:p>
            <a:r>
              <a:rPr lang="en-US" dirty="0"/>
              <a:t>Part 1: Listening review</a:t>
            </a:r>
          </a:p>
        </p:txBody>
      </p:sp>
      <p:sp>
        <p:nvSpPr>
          <p:cNvPr id="3" name="Content Placeholder 2">
            <a:extLst>
              <a:ext uri="{FF2B5EF4-FFF2-40B4-BE49-F238E27FC236}">
                <a16:creationId xmlns:a16="http://schemas.microsoft.com/office/drawing/2014/main" id="{D67EB2DD-4B34-75B3-2138-09D395FC446A}"/>
              </a:ext>
            </a:extLst>
          </p:cNvPr>
          <p:cNvSpPr>
            <a:spLocks noGrp="1"/>
          </p:cNvSpPr>
          <p:nvPr>
            <p:ph idx="1"/>
          </p:nvPr>
        </p:nvSpPr>
        <p:spPr/>
        <p:txBody>
          <a:bodyPr/>
          <a:lstStyle/>
          <a:p>
            <a:endParaRPr lang="en-US" dirty="0"/>
          </a:p>
          <a:p>
            <a:endParaRPr lang="en-US" dirty="0"/>
          </a:p>
        </p:txBody>
      </p:sp>
      <p:pic>
        <p:nvPicPr>
          <p:cNvPr id="4" name="Picture 3">
            <a:extLst>
              <a:ext uri="{FF2B5EF4-FFF2-40B4-BE49-F238E27FC236}">
                <a16:creationId xmlns:a16="http://schemas.microsoft.com/office/drawing/2014/main" id="{07183180-A166-1F51-DFDD-0F05B0FA7321}"/>
              </a:ext>
            </a:extLst>
          </p:cNvPr>
          <p:cNvPicPr>
            <a:picLocks noChangeAspect="1"/>
          </p:cNvPicPr>
          <p:nvPr/>
        </p:nvPicPr>
        <p:blipFill>
          <a:blip r:embed="rId5"/>
          <a:srcRect l="14263" t="25746" r="45885" b="25373"/>
          <a:stretch/>
        </p:blipFill>
        <p:spPr bwMode="auto">
          <a:xfrm>
            <a:off x="1447798" y="2084832"/>
            <a:ext cx="6632945" cy="4140315"/>
          </a:xfrm>
          <a:prstGeom prst="rect">
            <a:avLst/>
          </a:prstGeom>
          <a:ln>
            <a:noFill/>
          </a:ln>
        </p:spPr>
      </p:pic>
      <p:sp>
        <p:nvSpPr>
          <p:cNvPr id="5" name="TextBox 4">
            <a:extLst>
              <a:ext uri="{FF2B5EF4-FFF2-40B4-BE49-F238E27FC236}">
                <a16:creationId xmlns:a16="http://schemas.microsoft.com/office/drawing/2014/main" id="{DBE9E9EB-33FC-0EC9-B5D7-A972ED973EB0}"/>
              </a:ext>
            </a:extLst>
          </p:cNvPr>
          <p:cNvSpPr txBox="1"/>
          <p:nvPr/>
        </p:nvSpPr>
        <p:spPr>
          <a:xfrm>
            <a:off x="8293395" y="3559016"/>
            <a:ext cx="3331746" cy="1477328"/>
          </a:xfrm>
          <a:prstGeom prst="rect">
            <a:avLst/>
          </a:prstGeom>
          <a:noFill/>
        </p:spPr>
        <p:txBody>
          <a:bodyPr wrap="none" rtlCol="0">
            <a:spAutoFit/>
          </a:bodyPr>
          <a:lstStyle/>
          <a:p>
            <a:pPr marL="342900" indent="-342900">
              <a:buAutoNum type="alphaUcParenR"/>
            </a:pPr>
            <a:r>
              <a:rPr lang="en-US" dirty="0"/>
              <a:t>They are chopping wood</a:t>
            </a:r>
          </a:p>
          <a:p>
            <a:pPr marL="342900" indent="-342900">
              <a:buAutoNum type="alphaUcParenR"/>
            </a:pPr>
            <a:r>
              <a:rPr lang="en-US" dirty="0"/>
              <a:t>They’re putting on their jackets</a:t>
            </a:r>
          </a:p>
          <a:p>
            <a:pPr marL="342900" indent="-342900">
              <a:buAutoNum type="alphaUcParenR"/>
            </a:pPr>
            <a:r>
              <a:rPr lang="en-US" dirty="0"/>
              <a:t>They’re under a tree</a:t>
            </a:r>
          </a:p>
          <a:p>
            <a:pPr marL="342900" indent="-342900">
              <a:buAutoNum type="alphaUcParenR"/>
            </a:pPr>
            <a:r>
              <a:rPr lang="en-US" dirty="0"/>
              <a:t>They’re hiking in the woods.</a:t>
            </a:r>
          </a:p>
          <a:p>
            <a:pPr marL="342900" indent="-342900">
              <a:buAutoNum type="alphaUcParenR"/>
            </a:pPr>
            <a:endParaRPr lang="en-US" dirty="0"/>
          </a:p>
        </p:txBody>
      </p:sp>
      <p:pic>
        <p:nvPicPr>
          <p:cNvPr id="6" name="TOEIC TEST - TOEIC Listening part one.mp3">
            <a:hlinkClick r:id="" action="ppaction://media"/>
            <a:extLst>
              <a:ext uri="{FF2B5EF4-FFF2-40B4-BE49-F238E27FC236}">
                <a16:creationId xmlns:a16="http://schemas.microsoft.com/office/drawing/2014/main" id="{03BB83E4-AE34-6D67-0921-CFBBECD019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6468" y="836692"/>
            <a:ext cx="812800" cy="812800"/>
          </a:xfrm>
          <a:prstGeom prst="rect">
            <a:avLst/>
          </a:prstGeom>
        </p:spPr>
      </p:pic>
    </p:spTree>
    <p:extLst>
      <p:ext uri="{BB962C8B-B14F-4D97-AF65-F5344CB8AC3E}">
        <p14:creationId xmlns:p14="http://schemas.microsoft.com/office/powerpoint/2010/main" val="411600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0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28E4E-B7F0-D45F-2267-0222C50A6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12B79-A1E4-9480-ED72-744B6D0CFCA2}"/>
              </a:ext>
            </a:extLst>
          </p:cNvPr>
          <p:cNvSpPr>
            <a:spLocks noGrp="1"/>
          </p:cNvSpPr>
          <p:nvPr>
            <p:ph type="title"/>
          </p:nvPr>
        </p:nvSpPr>
        <p:spPr/>
        <p:txBody>
          <a:bodyPr/>
          <a:lstStyle/>
          <a:p>
            <a:r>
              <a:rPr lang="en-US" dirty="0"/>
              <a:t>Part 1: Listening review</a:t>
            </a:r>
          </a:p>
        </p:txBody>
      </p:sp>
      <p:sp>
        <p:nvSpPr>
          <p:cNvPr id="3" name="Content Placeholder 2">
            <a:extLst>
              <a:ext uri="{FF2B5EF4-FFF2-40B4-BE49-F238E27FC236}">
                <a16:creationId xmlns:a16="http://schemas.microsoft.com/office/drawing/2014/main" id="{0A8BE6D3-799E-E4C3-91CC-D6AE33D7E24C}"/>
              </a:ext>
            </a:extLst>
          </p:cNvPr>
          <p:cNvSpPr>
            <a:spLocks noGrp="1"/>
          </p:cNvSpPr>
          <p:nvPr>
            <p:ph idx="1"/>
          </p:nvPr>
        </p:nvSpPr>
        <p:spPr/>
        <p:txBody>
          <a:bodyPr/>
          <a:lstStyle/>
          <a:p>
            <a:endParaRPr lang="en-US" dirty="0"/>
          </a:p>
          <a:p>
            <a:endParaRPr lang="en-US" dirty="0"/>
          </a:p>
        </p:txBody>
      </p:sp>
      <p:pic>
        <p:nvPicPr>
          <p:cNvPr id="4" name="Picture 3">
            <a:extLst>
              <a:ext uri="{FF2B5EF4-FFF2-40B4-BE49-F238E27FC236}">
                <a16:creationId xmlns:a16="http://schemas.microsoft.com/office/drawing/2014/main" id="{3716EC0B-B54B-52BF-0E74-CD44CB51CD39}"/>
              </a:ext>
            </a:extLst>
          </p:cNvPr>
          <p:cNvPicPr>
            <a:picLocks noChangeAspect="1"/>
          </p:cNvPicPr>
          <p:nvPr/>
        </p:nvPicPr>
        <p:blipFill>
          <a:blip r:embed="rId3"/>
          <a:srcRect l="14263" t="25746" r="45885" b="25373"/>
          <a:stretch/>
        </p:blipFill>
        <p:spPr bwMode="auto">
          <a:xfrm>
            <a:off x="1447798" y="2084832"/>
            <a:ext cx="6632945" cy="4140315"/>
          </a:xfrm>
          <a:prstGeom prst="rect">
            <a:avLst/>
          </a:prstGeom>
          <a:ln>
            <a:noFill/>
          </a:ln>
        </p:spPr>
      </p:pic>
      <p:sp>
        <p:nvSpPr>
          <p:cNvPr id="5" name="TextBox 4">
            <a:extLst>
              <a:ext uri="{FF2B5EF4-FFF2-40B4-BE49-F238E27FC236}">
                <a16:creationId xmlns:a16="http://schemas.microsoft.com/office/drawing/2014/main" id="{1C5EB1DF-EC11-6678-0306-32F276F89114}"/>
              </a:ext>
            </a:extLst>
          </p:cNvPr>
          <p:cNvSpPr txBox="1"/>
          <p:nvPr/>
        </p:nvSpPr>
        <p:spPr>
          <a:xfrm>
            <a:off x="8250865" y="3094208"/>
            <a:ext cx="3615070" cy="3416320"/>
          </a:xfrm>
          <a:prstGeom prst="rect">
            <a:avLst/>
          </a:prstGeom>
          <a:noFill/>
        </p:spPr>
        <p:txBody>
          <a:bodyPr wrap="square" rtlCol="0">
            <a:spAutoFit/>
          </a:bodyPr>
          <a:lstStyle/>
          <a:p>
            <a:pPr marL="342900" indent="-342900">
              <a:buAutoNum type="alphaUcParenR"/>
            </a:pPr>
            <a:r>
              <a:rPr lang="en-US" dirty="0"/>
              <a:t>They are chopping wood. – </a:t>
            </a:r>
            <a:r>
              <a:rPr lang="en-US" i="1" dirty="0"/>
              <a:t>no, no one is chopping wood.</a:t>
            </a:r>
          </a:p>
          <a:p>
            <a:pPr marL="342900" indent="-342900">
              <a:buAutoNum type="alphaUcParenR"/>
            </a:pPr>
            <a:r>
              <a:rPr lang="en-US" dirty="0"/>
              <a:t>They’re putting on their jackets. – </a:t>
            </a:r>
            <a:r>
              <a:rPr lang="en-US" i="1" dirty="0"/>
              <a:t>no, they are wearing jackets already.</a:t>
            </a:r>
          </a:p>
          <a:p>
            <a:pPr marL="342900" indent="-342900">
              <a:buAutoNum type="alphaUcParenR"/>
            </a:pPr>
            <a:r>
              <a:rPr lang="en-US" dirty="0">
                <a:highlight>
                  <a:srgbClr val="FFFF00"/>
                </a:highlight>
              </a:rPr>
              <a:t>They’re under a tree. - </a:t>
            </a:r>
            <a:r>
              <a:rPr lang="en-US" i="1" dirty="0">
                <a:highlight>
                  <a:srgbClr val="FFFF00"/>
                </a:highlight>
              </a:rPr>
              <a:t>yes, the people in the picture are underneath a tree.</a:t>
            </a:r>
          </a:p>
          <a:p>
            <a:pPr marL="342900" indent="-342900">
              <a:buAutoNum type="alphaUcParenR"/>
            </a:pPr>
            <a:r>
              <a:rPr lang="en-US" dirty="0"/>
              <a:t>They’re hiking in the woods. – </a:t>
            </a:r>
            <a:r>
              <a:rPr lang="en-US" i="1" dirty="0"/>
              <a:t>no, they are in a town or a city, and are not hiking. </a:t>
            </a:r>
          </a:p>
          <a:p>
            <a:pPr marL="342900" indent="-342900">
              <a:buAutoNum type="alphaUcParenR"/>
            </a:pPr>
            <a:endParaRPr lang="en-US" dirty="0"/>
          </a:p>
        </p:txBody>
      </p:sp>
    </p:spTree>
    <p:extLst>
      <p:ext uri="{BB962C8B-B14F-4D97-AF65-F5344CB8AC3E}">
        <p14:creationId xmlns:p14="http://schemas.microsoft.com/office/powerpoint/2010/main" val="304216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8686-EAE5-679A-F775-5A3319355177}"/>
              </a:ext>
            </a:extLst>
          </p:cNvPr>
          <p:cNvSpPr>
            <a:spLocks noGrp="1"/>
          </p:cNvSpPr>
          <p:nvPr>
            <p:ph type="title"/>
          </p:nvPr>
        </p:nvSpPr>
        <p:spPr/>
        <p:txBody>
          <a:bodyPr/>
          <a:lstStyle/>
          <a:p>
            <a:r>
              <a:rPr lang="en-US" dirty="0"/>
              <a:t>What are distractors?</a:t>
            </a:r>
          </a:p>
        </p:txBody>
      </p:sp>
      <p:sp>
        <p:nvSpPr>
          <p:cNvPr id="3" name="Content Placeholder 2">
            <a:extLst>
              <a:ext uri="{FF2B5EF4-FFF2-40B4-BE49-F238E27FC236}">
                <a16:creationId xmlns:a16="http://schemas.microsoft.com/office/drawing/2014/main" id="{22E37FB2-8E8C-2C4A-C269-36902C8016B4}"/>
              </a:ext>
            </a:extLst>
          </p:cNvPr>
          <p:cNvSpPr>
            <a:spLocks noGrp="1"/>
          </p:cNvSpPr>
          <p:nvPr>
            <p:ph idx="1"/>
          </p:nvPr>
        </p:nvSpPr>
        <p:spPr/>
        <p:txBody>
          <a:bodyPr/>
          <a:lstStyle/>
          <a:p>
            <a:r>
              <a:rPr lang="en-US" dirty="0"/>
              <a:t>Distractors are answer choices that are designed to seem correct, but aren’t. </a:t>
            </a:r>
          </a:p>
          <a:p>
            <a:endParaRPr lang="en-US" dirty="0"/>
          </a:p>
          <a:p>
            <a:pPr>
              <a:buFont typeface="Arial" panose="020B0604020202020204" pitchFamily="34" charset="0"/>
              <a:buChar char="•"/>
            </a:pPr>
            <a:r>
              <a:rPr lang="en-US" dirty="0"/>
              <a:t>Vocabulary mismatch – similar sounding words or phrases that seem to match the conversation but the meaning is different.</a:t>
            </a:r>
          </a:p>
          <a:p>
            <a:pPr>
              <a:buFont typeface="Arial" panose="020B0604020202020204" pitchFamily="34" charset="0"/>
              <a:buChar char="•"/>
            </a:pPr>
            <a:r>
              <a:rPr lang="en-US" dirty="0"/>
              <a:t>Misleading context or focus – an answer based on the wrong part of the conversation or on an irrelevant detail.</a:t>
            </a:r>
          </a:p>
          <a:p>
            <a:pPr>
              <a:buFont typeface="Arial" panose="020B0604020202020204" pitchFamily="34" charset="0"/>
              <a:buChar char="•"/>
            </a:pPr>
            <a:r>
              <a:rPr lang="en-US" dirty="0"/>
              <a:t>Similar sounding statements – sounds similar to something in the conversation but is actually a twist on the information.</a:t>
            </a:r>
          </a:p>
          <a:p>
            <a:pPr>
              <a:buFont typeface="Arial" panose="020B0604020202020204" pitchFamily="34" charset="0"/>
              <a:buChar char="•"/>
            </a:pPr>
            <a:r>
              <a:rPr lang="en-US" dirty="0"/>
              <a:t>Tone or attitude mismatch – listen for emotions, is the speaker positive or negative – if the tone of the distractor doesn’t match the speaker’s, it is likely a trap!</a:t>
            </a:r>
          </a:p>
          <a:p>
            <a:endParaRPr lang="en-US" dirty="0"/>
          </a:p>
          <a:p>
            <a:endParaRPr lang="en-US" dirty="0"/>
          </a:p>
        </p:txBody>
      </p:sp>
    </p:spTree>
    <p:extLst>
      <p:ext uri="{BB962C8B-B14F-4D97-AF65-F5344CB8AC3E}">
        <p14:creationId xmlns:p14="http://schemas.microsoft.com/office/powerpoint/2010/main" val="152728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1A522F-8F5D-FE13-504D-2A7E28C01B0F}"/>
              </a:ext>
            </a:extLst>
          </p:cNvPr>
          <p:cNvPicPr>
            <a:picLocks noChangeAspect="1"/>
          </p:cNvPicPr>
          <p:nvPr/>
        </p:nvPicPr>
        <p:blipFill>
          <a:blip r:embed="rId5"/>
          <a:srcRect l="12586" t="27984" r="44419" b="22015"/>
          <a:stretch/>
        </p:blipFill>
        <p:spPr bwMode="auto">
          <a:xfrm>
            <a:off x="1056934" y="1506559"/>
            <a:ext cx="6811159" cy="4449997"/>
          </a:xfrm>
          <a:prstGeom prst="rect">
            <a:avLst/>
          </a:prstGeom>
          <a:ln>
            <a:noFill/>
          </a:ln>
        </p:spPr>
      </p:pic>
      <p:sp>
        <p:nvSpPr>
          <p:cNvPr id="5" name="TextBox 4">
            <a:extLst>
              <a:ext uri="{FF2B5EF4-FFF2-40B4-BE49-F238E27FC236}">
                <a16:creationId xmlns:a16="http://schemas.microsoft.com/office/drawing/2014/main" id="{1F6A56C6-2A0C-E57F-8512-35AD20BC52FB}"/>
              </a:ext>
            </a:extLst>
          </p:cNvPr>
          <p:cNvSpPr txBox="1"/>
          <p:nvPr/>
        </p:nvSpPr>
        <p:spPr>
          <a:xfrm>
            <a:off x="8399721" y="2577395"/>
            <a:ext cx="2998382" cy="2308324"/>
          </a:xfrm>
          <a:prstGeom prst="rect">
            <a:avLst/>
          </a:prstGeom>
          <a:noFill/>
        </p:spPr>
        <p:txBody>
          <a:bodyPr wrap="square" rtlCol="0">
            <a:spAutoFit/>
          </a:bodyPr>
          <a:lstStyle/>
          <a:p>
            <a:r>
              <a:rPr lang="en-US" dirty="0"/>
              <a:t>A) The boat is leaving the dock.</a:t>
            </a:r>
          </a:p>
          <a:p>
            <a:r>
              <a:rPr lang="en-US" dirty="0"/>
              <a:t>B) The people are near some water. </a:t>
            </a:r>
          </a:p>
          <a:p>
            <a:r>
              <a:rPr lang="en-US" dirty="0"/>
              <a:t>C) The people are getting into some water. </a:t>
            </a:r>
          </a:p>
          <a:p>
            <a:r>
              <a:rPr lang="en-US" dirty="0"/>
              <a:t>D) The boat is being loaded with cargo.</a:t>
            </a:r>
          </a:p>
        </p:txBody>
      </p:sp>
      <p:pic>
        <p:nvPicPr>
          <p:cNvPr id="2" name="TOEIC TEST - TOEIC Listening part one.mp3">
            <a:hlinkClick r:id="" action="ppaction://media"/>
            <a:extLst>
              <a:ext uri="{FF2B5EF4-FFF2-40B4-BE49-F238E27FC236}">
                <a16:creationId xmlns:a16="http://schemas.microsoft.com/office/drawing/2014/main" id="{0B058E61-5407-F500-CDF8-5849C08158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99721" y="567267"/>
            <a:ext cx="812800" cy="812800"/>
          </a:xfrm>
          <a:prstGeom prst="rect">
            <a:avLst/>
          </a:prstGeom>
        </p:spPr>
      </p:pic>
    </p:spTree>
    <p:extLst>
      <p:ext uri="{BB962C8B-B14F-4D97-AF65-F5344CB8AC3E}">
        <p14:creationId xmlns:p14="http://schemas.microsoft.com/office/powerpoint/2010/main" val="82479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0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1973</TotalTime>
  <Words>4527</Words>
  <Application>Microsoft Office PowerPoint</Application>
  <PresentationFormat>Grand écran</PresentationFormat>
  <Paragraphs>409</Paragraphs>
  <Slides>43</Slides>
  <Notes>25</Notes>
  <HiddenSlides>0</HiddenSlides>
  <MMClips>6</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43</vt:i4>
      </vt:variant>
    </vt:vector>
  </HeadingPairs>
  <TitlesOfParts>
    <vt:vector size="51" baseType="lpstr">
      <vt:lpstr>Arial</vt:lpstr>
      <vt:lpstr>Calibri</vt:lpstr>
      <vt:lpstr>Times New Roman</vt:lpstr>
      <vt:lpstr>Tw Cen MT</vt:lpstr>
      <vt:lpstr>Tw Cen MT Condensed</vt:lpstr>
      <vt:lpstr>Wingdings</vt:lpstr>
      <vt:lpstr>Wingdings 3</vt:lpstr>
      <vt:lpstr>Integral</vt:lpstr>
      <vt:lpstr>Dulasp m4 intermediate </vt:lpstr>
      <vt:lpstr>Important: Final exam!</vt:lpstr>
      <vt:lpstr>agenda</vt:lpstr>
      <vt:lpstr>How did you find the practice test?</vt:lpstr>
      <vt:lpstr>General results</vt:lpstr>
      <vt:lpstr>Part 1: Listening review</vt:lpstr>
      <vt:lpstr>Part 1: Listening review</vt:lpstr>
      <vt:lpstr>What are distractors?</vt:lpstr>
      <vt:lpstr>Présentation PowerPoint</vt:lpstr>
      <vt:lpstr>Présentation PowerPoint</vt:lpstr>
      <vt:lpstr>What are three possible distractor answers for this photograph?</vt:lpstr>
      <vt:lpstr>Présentation PowerPoint</vt:lpstr>
      <vt:lpstr>Présentation PowerPoint</vt:lpstr>
      <vt:lpstr>Présentation PowerPoint</vt:lpstr>
      <vt:lpstr>Présentation PowerPoint</vt:lpstr>
      <vt:lpstr>Part 3 review (Conversations)</vt:lpstr>
      <vt:lpstr>Conversation 4: transcript</vt:lpstr>
      <vt:lpstr>Présentation PowerPoint</vt:lpstr>
      <vt:lpstr>Come up with 3 questions for this conversation…</vt:lpstr>
      <vt:lpstr>Reading review</vt:lpstr>
      <vt:lpstr>Speed reading: you have one minute to read this passage. Remember as much information as you can!</vt:lpstr>
      <vt:lpstr>Présentation PowerPoint</vt:lpstr>
      <vt:lpstr>Grammar review </vt:lpstr>
      <vt:lpstr>Comparatives: to compare two things</vt:lpstr>
      <vt:lpstr>Irregular comparatives</vt:lpstr>
      <vt:lpstr>Subject-verb agreement</vt:lpstr>
      <vt:lpstr>Présentation PowerPoint</vt:lpstr>
      <vt:lpstr>Common mistakes</vt:lpstr>
      <vt:lpstr>Présentation PowerPoint</vt:lpstr>
      <vt:lpstr>Special cases</vt:lpstr>
      <vt:lpstr>tips</vt:lpstr>
      <vt:lpstr>1 minute responses…</vt:lpstr>
      <vt:lpstr>On arche…</vt:lpstr>
      <vt:lpstr>Writing review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Writing task</vt:lpstr>
      <vt:lpstr>Pro small towns!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Lewis</dc:creator>
  <cp:lastModifiedBy>Anonyme</cp:lastModifiedBy>
  <cp:revision>14</cp:revision>
  <dcterms:created xsi:type="dcterms:W3CDTF">2025-02-22T13:33:38Z</dcterms:created>
  <dcterms:modified xsi:type="dcterms:W3CDTF">2025-12-30T14:52:45Z</dcterms:modified>
</cp:coreProperties>
</file>