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3"/>
  </p:notesMasterIdLst>
  <p:sldIdLst>
    <p:sldId id="256" r:id="rId2"/>
    <p:sldId id="258" r:id="rId3"/>
    <p:sldId id="259" r:id="rId4"/>
    <p:sldId id="277" r:id="rId5"/>
    <p:sldId id="309" r:id="rId6"/>
    <p:sldId id="261" r:id="rId7"/>
    <p:sldId id="264" r:id="rId8"/>
    <p:sldId id="262" r:id="rId9"/>
    <p:sldId id="263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90" r:id="rId24"/>
    <p:sldId id="279" r:id="rId25"/>
    <p:sldId id="280" r:id="rId26"/>
    <p:sldId id="291" r:id="rId27"/>
    <p:sldId id="281" r:id="rId28"/>
    <p:sldId id="282" r:id="rId29"/>
    <p:sldId id="292" r:id="rId30"/>
    <p:sldId id="284" r:id="rId31"/>
    <p:sldId id="285" r:id="rId32"/>
    <p:sldId id="293" r:id="rId33"/>
    <p:sldId id="286" r:id="rId34"/>
    <p:sldId id="287" r:id="rId35"/>
    <p:sldId id="283" r:id="rId36"/>
    <p:sldId id="294" r:id="rId37"/>
    <p:sldId id="295" r:id="rId38"/>
    <p:sldId id="296" r:id="rId39"/>
    <p:sldId id="298" r:id="rId40"/>
    <p:sldId id="28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289" r:id="rId49"/>
    <p:sldId id="306" r:id="rId50"/>
    <p:sldId id="307" r:id="rId51"/>
    <p:sldId id="308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130"/>
    <p:restoredTop sz="63770"/>
  </p:normalViewPr>
  <p:slideViewPr>
    <p:cSldViewPr snapToGrid="0">
      <p:cViewPr varScale="1">
        <p:scale>
          <a:sx n="49" d="100"/>
          <a:sy n="49" d="100"/>
        </p:scale>
        <p:origin x="6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F3F4F4-4662-8B4B-99E4-ADB57E4A1E3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C1186-C78C-A944-9C97-CB5A0DB9700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33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326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5:20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64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D7F28-AFCE-9D52-6B75-8154868C1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F8E4AB-0C12-71F2-C791-F7F2F8816C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F54D25-0786-E2A0-485B-AAA81EC35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C8380-353D-B717-01A3-442188C620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3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5:49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458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5:49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7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2FBF2-608D-C782-70C8-C55E9E14A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897859-A6AF-1FC3-9E6B-8E14C4CCFA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A89B92-F9BF-5590-EB84-EE66BB3FD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5:49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922D8-F8C6-04B2-BF84-6160E1C979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624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6:12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8231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6:12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115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D13A2-0B67-EB70-1991-10010D5F0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A672CF-E845-F9E8-71EF-DF47FBA2A5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E5DF75-0C90-C3A2-C186-512C45AB19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6:12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98B466-0E8D-53CB-EE68-5F5EA0276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565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6:02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1. “When is the deadline for the report?”</a:t>
            </a:r>
            <a:endParaRPr lang="en-US" dirty="0"/>
          </a:p>
          <a:p>
            <a:r>
              <a:rPr lang="en-US" dirty="0"/>
              <a:t>2. Did you send the email?</a:t>
            </a:r>
          </a:p>
          <a:p>
            <a:r>
              <a:rPr lang="en-US" dirty="0"/>
              <a:t>3. Would you like tea or coffee?</a:t>
            </a:r>
          </a:p>
          <a:p>
            <a:r>
              <a:rPr lang="en-US" dirty="0"/>
              <a:t>4. Would you mind opening the window?</a:t>
            </a:r>
          </a:p>
          <a:p>
            <a:r>
              <a:rPr lang="en-US" dirty="0"/>
              <a:t>5. You sent the request, didn’t you?</a:t>
            </a:r>
          </a:p>
          <a:p>
            <a:r>
              <a:rPr lang="en-US" dirty="0"/>
              <a:t>6. I heard the new manager is great.</a:t>
            </a:r>
          </a:p>
          <a:p>
            <a:r>
              <a:rPr lang="en-US" dirty="0"/>
              <a:t>7.What if we miss the last train?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794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528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690FA-9392-3DDD-C0A4-5A9C9AAED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B77407-EA52-A1DD-72AA-3C7C02A94A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773824-3608-1F7C-A1B7-5E761E5EFE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Two singular subjects joined by ‘and’ form a plural subject = plural verb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Subject of the sentence is ‘time’ (there is a placeholder) – singular, uncountable noun = singular form </a:t>
            </a:r>
          </a:p>
          <a:p>
            <a:pPr marL="228600" indent="-228600">
              <a:buAutoNum type="arabicPeriod"/>
            </a:pPr>
            <a:r>
              <a:rPr lang="en-US" dirty="0"/>
              <a:t>‘who are in a band’ doesn’t change the subject quantity – plural subject friends = plural verb</a:t>
            </a:r>
          </a:p>
          <a:p>
            <a:pPr marL="228600" indent="-228600">
              <a:buAutoNum type="arabicPeriod"/>
            </a:pPr>
            <a:r>
              <a:rPr lang="en-US" dirty="0"/>
              <a:t>Compound subject formed by two subjects joined by ‘or’ – verb agreed with closest subject – plural brothers – plural verb</a:t>
            </a:r>
          </a:p>
          <a:p>
            <a:pPr marL="228600" indent="-228600">
              <a:buAutoNum type="arabicPeriod"/>
            </a:pPr>
            <a:r>
              <a:rPr lang="en-US" dirty="0"/>
              <a:t>Everyone a singular indefinite pronouns always treated as singular -= singular verb</a:t>
            </a:r>
          </a:p>
          <a:p>
            <a:pPr marL="228600" indent="-228600">
              <a:buAutoNum type="arabicPeriod"/>
            </a:pPr>
            <a:r>
              <a:rPr lang="en-US" dirty="0"/>
              <a:t>That bag is the subject (of oranges changes nothing) = singular verb</a:t>
            </a:r>
          </a:p>
          <a:p>
            <a:pPr marL="228600" indent="-228600">
              <a:buAutoNum type="arabicPeriod"/>
            </a:pPr>
            <a:r>
              <a:rPr lang="en-US" dirty="0"/>
              <a:t>Team acting as a singular entity so singular subject = singular verb</a:t>
            </a:r>
          </a:p>
          <a:p>
            <a:pPr marL="228600" indent="-228600">
              <a:buAutoNum type="arabicPeriod"/>
            </a:pPr>
            <a:r>
              <a:rPr lang="en-US" dirty="0"/>
              <a:t>A few refers to more than one person so is a plural subject = plural verb form.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228600" indent="-228600">
              <a:buAutoNum type="arabicPeriod"/>
            </a:pPr>
            <a:endParaRPr lang="en-US" dirty="0"/>
          </a:p>
          <a:p>
            <a:pPr marL="228600" indent="-228600">
              <a:buAutoNum type="arabicPeriod"/>
            </a:pPr>
            <a:endParaRPr lang="en-US" dirty="0"/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04FBD-E046-C03B-7497-159264ABA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170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6:02 q26-29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7180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Pause and predict together.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8540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C1219-3F12-2FF1-2F2D-30E1D5BB3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D3755F-07E2-9B84-2AF6-691E9D690B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E6B2F7-AD59-D2D4-78DD-E71080D9E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F5468-D25D-680F-649C-1D48E18F6C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0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7:23 q30-33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4747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7:23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2410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0F024-CF63-F12E-89DC-B6970DCF3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167BE8-50A5-0173-CFB6-AD137AD0A1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5FDD47-13C6-DDA3-7F90-AA1BC790AA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7:23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D45DA-8C82-EB71-22A8-D332E14D5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4331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8:50 q34-37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0307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C8A7-46C3-8C57-3D8A-DD526DF21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10A974-6A24-8724-11AA-12082110BA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239BA4-DEBD-4FB9-5750-D46CBEC49B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8;50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AA891-7B38-90DB-ABBE-B01947C3E7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701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59BB2-36C9-88D9-C5E7-E396EB983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5AF90F-636A-B214-ED58-6128CFB04E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4BF513-056A-98D4-876D-D540F0F639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8;50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FE1F91-A04B-B2C9-C00C-7BBFE7A884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2211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10:15 q38-40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768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4:16-end (questions 6-10)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3517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8799C-445C-A3E1-0695-7D778AE24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AED342-012E-D765-9E4F-652EF7B369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A7C88D-EB98-5121-F909-ECD7EE1631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10:15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8F937-96CC-6557-C784-399196D2EC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5544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7FBC4-707B-69B5-7F55-113E2C681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89FE8A-D603-3B8A-DA14-715772035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78C985-E13B-42D4-D2AA-3BA05729D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10:15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F077A-2B11-F96F-FB71-EFEA959BA5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6863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1407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083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4653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5415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581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0179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4155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02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D37BF-7D0B-2757-A864-4A88FBA62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862960-ADB0-ED6D-4B99-FB0D7A8794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9109BE-568C-979C-3B91-C4411860FC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4:16-end (questions 6-10)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31ED2-C5EA-E729-26C9-41DC500138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3573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9227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776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A1F9F-B18A-87FC-EC30-D3DCE08F8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3848D7-B2C2-0D26-42F1-D8F205FD4C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D9D6BB-E90B-F289-608F-137FB4D3A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4:16-end (questions 6-10)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1ECEC-6380-C187-BF12-530B93F6C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02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4:54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860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2F3A0-2C5C-DEC9-FE2B-FB1A3056F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B32464-F9B6-B4FC-444D-8173001CCD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45E169-69CC-CDC8-3796-81DDA5F0A2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4:54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D44658-4E38-F9CF-5EEC-38757D9E9C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46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25628-E029-9745-C866-D7DE2FD2D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CA5C81-95FF-5255-F422-9CAD1A2B86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0A05DA-8937-5386-8F7A-9E67A906AD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4:54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F077E-9D34-F833-4D9D-9E4E46EE6A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518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5:20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C1186-C78C-A944-9C97-CB5A0DB970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94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6365F-BAB2-4312-A97D-0CAEE5478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Dulasp</a:t>
            </a:r>
            <a:r>
              <a:rPr lang="en-US" dirty="0"/>
              <a:t> m4</a:t>
            </a:r>
            <a:br>
              <a:rPr lang="en-US" dirty="0"/>
            </a:br>
            <a:r>
              <a:rPr lang="en-US" dirty="0"/>
              <a:t>Week 7</a:t>
            </a:r>
          </a:p>
        </p:txBody>
      </p:sp>
    </p:spTree>
    <p:extLst>
      <p:ext uri="{BB962C8B-B14F-4D97-AF65-F5344CB8AC3E}">
        <p14:creationId xmlns:p14="http://schemas.microsoft.com/office/powerpoint/2010/main" val="379393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E5117-F16A-192D-EF8D-23C0DE9AE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8EDED-F242-C768-6E82-D45051CF3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B0538-DDD9-90C3-310A-EC497FA29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2747" y="2286000"/>
            <a:ext cx="3871453" cy="4023360"/>
          </a:xfrm>
        </p:spPr>
        <p:txBody>
          <a:bodyPr/>
          <a:lstStyle/>
          <a:p>
            <a:r>
              <a:rPr lang="en-US" dirty="0"/>
              <a:t>A) The flowers have been arranged in vases.</a:t>
            </a:r>
          </a:p>
          <a:p>
            <a:r>
              <a:rPr lang="en-US" dirty="0"/>
              <a:t>B) The tables have been set for dinner.</a:t>
            </a:r>
          </a:p>
          <a:p>
            <a:r>
              <a:rPr lang="en-US" dirty="0"/>
              <a:t>C) The chairs are stacked against the wall.</a:t>
            </a:r>
          </a:p>
          <a:p>
            <a:br>
              <a:rPr lang="en-US" dirty="0"/>
            </a:br>
            <a:r>
              <a:rPr lang="en-US" dirty="0"/>
              <a:t>D) The restaurant has an outdoor seating area.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AEA00E-ABBD-B3CE-517D-78123E085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7" y="2190749"/>
            <a:ext cx="5390195" cy="364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01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ADF45-D4D1-0F5A-5CC6-AD9B21AB1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7DE2A-D622-2340-8EDB-F7E7039D9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C2768-455E-56AB-EFD4-18DABB81B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2747" y="2286000"/>
            <a:ext cx="3871453" cy="4023360"/>
          </a:xfrm>
        </p:spPr>
        <p:txBody>
          <a:bodyPr/>
          <a:lstStyle/>
          <a:p>
            <a:r>
              <a:rPr lang="en-US" dirty="0"/>
              <a:t>A) The flowers have been arranged in vases.</a:t>
            </a:r>
          </a:p>
          <a:p>
            <a:r>
              <a:rPr lang="en-US" dirty="0"/>
              <a:t>B) The tables have been set for dinner.</a:t>
            </a:r>
          </a:p>
          <a:p>
            <a:r>
              <a:rPr lang="en-US" dirty="0"/>
              <a:t>C) The chairs are stacked against the wall.</a:t>
            </a:r>
          </a:p>
          <a:p>
            <a:br>
              <a:rPr lang="en-US" dirty="0"/>
            </a:br>
            <a:r>
              <a:rPr lang="en-US" dirty="0">
                <a:highlight>
                  <a:srgbClr val="FFFF00"/>
                </a:highlight>
              </a:rPr>
              <a:t>D) The restaurant has an outdoor seating area.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2C49C3-4532-1055-0576-ADE0E14C2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7" y="2190749"/>
            <a:ext cx="5390195" cy="364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216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11FC6-CCDD-D825-D71E-746214CA9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TOEIC TEST - TOEIC Listening part one.mp3">
            <a:hlinkClick r:id="" action="ppaction://media"/>
            <a:extLst>
              <a:ext uri="{FF2B5EF4-FFF2-40B4-BE49-F238E27FC236}">
                <a16:creationId xmlns:a16="http://schemas.microsoft.com/office/drawing/2014/main" id="{E09573FA-FFDA-84AA-A90E-1C38AF0B7A5D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8978" y="6045200"/>
            <a:ext cx="812800" cy="8128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8D11B6-F6C9-A337-B599-F53DC40EAB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128" y="160968"/>
            <a:ext cx="10776494" cy="604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2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0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68ABC-F8EB-1178-A7EC-E6EC7327D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311F1-F279-F0B1-F36C-7E729A36A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5459E-3A9F-A906-F42F-73C35AD01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6774" y="2965900"/>
            <a:ext cx="5555226" cy="2663559"/>
          </a:xfrm>
        </p:spPr>
        <p:txBody>
          <a:bodyPr/>
          <a:lstStyle/>
          <a:p>
            <a:r>
              <a:rPr lang="en-US" dirty="0"/>
              <a:t>A) The lights are being installed above the pictures.</a:t>
            </a:r>
          </a:p>
          <a:p>
            <a:r>
              <a:rPr lang="en-US" dirty="0"/>
              <a:t>B) There is a statue in the corner.</a:t>
            </a:r>
          </a:p>
          <a:p>
            <a:r>
              <a:rPr lang="en-US" dirty="0"/>
              <a:t>C) There are many visitors in the gallery.</a:t>
            </a:r>
          </a:p>
          <a:p>
            <a:r>
              <a:rPr lang="en-US" dirty="0"/>
              <a:t>D) The pictures are mounted on the wall.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3BC470-382A-E9FA-22AA-9B47FC5CE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775" y="2084832"/>
            <a:ext cx="5860025" cy="409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35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92E2B-B3B9-9792-033E-A8173951A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A29D8-2C3C-A225-F6AF-424D9D80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7ADAA-766C-51B8-97F4-180A297DD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7838" y="3130787"/>
            <a:ext cx="5555226" cy="2333786"/>
          </a:xfrm>
        </p:spPr>
        <p:txBody>
          <a:bodyPr/>
          <a:lstStyle/>
          <a:p>
            <a:r>
              <a:rPr lang="en-US" dirty="0"/>
              <a:t>A) The lights are being installed above the pictures.</a:t>
            </a:r>
          </a:p>
          <a:p>
            <a:r>
              <a:rPr lang="en-US" dirty="0"/>
              <a:t>B) There is a statue in the corner.</a:t>
            </a:r>
          </a:p>
          <a:p>
            <a:r>
              <a:rPr lang="en-US" dirty="0"/>
              <a:t>C) There are many visitors in the gallery.</a:t>
            </a:r>
          </a:p>
          <a:p>
            <a:r>
              <a:rPr lang="en-US" dirty="0">
                <a:highlight>
                  <a:srgbClr val="FFFF00"/>
                </a:highlight>
              </a:rPr>
              <a:t>D) The pictures are mounted on the wall.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AC0117-9546-043D-B28B-D635E2EDF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292" y="2414311"/>
            <a:ext cx="5283708" cy="376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64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D5F3F-846A-111E-FBE2-23E40FF48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TOEIC TEST - TOEIC Listening part one.mp3">
            <a:hlinkClick r:id="" action="ppaction://media"/>
            <a:extLst>
              <a:ext uri="{FF2B5EF4-FFF2-40B4-BE49-F238E27FC236}">
                <a16:creationId xmlns:a16="http://schemas.microsoft.com/office/drawing/2014/main" id="{2F923ACE-C4F7-7FB6-8D45-D6A942ED40CD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1328" y="5866384"/>
            <a:ext cx="812800" cy="8128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4A2B0F-D1EF-DCA0-3447-56B844A333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219" y="81412"/>
            <a:ext cx="11149781" cy="619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0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C2221-6C70-90BB-926D-6718AE2F1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6D2FD-CABB-50EC-5CB5-6CF18D5D6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CD546-14D8-628F-0302-0B414B4D6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1115" y="2286000"/>
            <a:ext cx="4018936" cy="402336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A) She’s trying on a shirt.</a:t>
            </a:r>
          </a:p>
          <a:p>
            <a:pPr marL="0" indent="0">
              <a:buNone/>
            </a:pP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B) She’s holding an item of clothing.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C) She’s cleaning out her closet.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D) She’s paying for some new clothes.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44C9AD-3A80-8067-21B7-6F4686694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48" y="2008730"/>
            <a:ext cx="6843251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73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1E7B5-6F8D-E4BE-0C3B-7E8B1DA58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19EE1-A196-3629-2D2C-C4A7070DF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7F311-9189-00BB-C69D-B86E44E51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1115" y="2286000"/>
            <a:ext cx="4018936" cy="402336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A) She’s trying on a shirt.</a:t>
            </a:r>
          </a:p>
          <a:p>
            <a:pPr marL="0" indent="0">
              <a:buNone/>
            </a:pPr>
            <a:r>
              <a:rPr lang="en-US" dirty="0"/>
              <a:t> </a:t>
            </a:r>
            <a:br>
              <a:rPr lang="en-US" dirty="0"/>
            </a:br>
            <a:r>
              <a:rPr lang="en-US" dirty="0">
                <a:highlight>
                  <a:srgbClr val="FFFF00"/>
                </a:highlight>
              </a:rPr>
              <a:t>B) She’s holding an item of clothing.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C) She’s cleaning out her closet.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D) She’s paying for some new clothes.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6CA7A5-C9FD-F8AB-CED4-5613FE5BD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48" y="2008730"/>
            <a:ext cx="6843251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39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AEE09-B0C3-E087-9A10-7DD733003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TOEIC TEST - TOEIC Listening part one.mp3">
            <a:hlinkClick r:id="" action="ppaction://media"/>
            <a:extLst>
              <a:ext uri="{FF2B5EF4-FFF2-40B4-BE49-F238E27FC236}">
                <a16:creationId xmlns:a16="http://schemas.microsoft.com/office/drawing/2014/main" id="{AEB23B8D-EB9C-51DC-261D-5179790E2CB2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1328" y="5866384"/>
            <a:ext cx="812800" cy="8128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19F8C2-CCBF-19D9-3093-28E957450C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7282" y="40840"/>
            <a:ext cx="11104718" cy="623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26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0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97A3A-99FF-0C5B-5AE6-A658476EC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3C2F4-C1B0-550C-72A9-0EE98E590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883BB-1631-C7D3-8FCB-C4A4BAC82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4258" y="2286000"/>
            <a:ext cx="3959943" cy="4023360"/>
          </a:xfrm>
        </p:spPr>
        <p:txBody>
          <a:bodyPr/>
          <a:lstStyle/>
          <a:p>
            <a:r>
              <a:rPr lang="en-US" dirty="0"/>
              <a:t>A) A bridge is under construction.</a:t>
            </a:r>
          </a:p>
          <a:p>
            <a:br>
              <a:rPr lang="en-US" dirty="0"/>
            </a:br>
            <a:r>
              <a:rPr lang="en-US" dirty="0"/>
              <a:t>B) A train has pulled into the station.</a:t>
            </a:r>
          </a:p>
          <a:p>
            <a:br>
              <a:rPr lang="en-US" dirty="0"/>
            </a:br>
            <a:r>
              <a:rPr lang="en-US" dirty="0"/>
              <a:t>C) There are many lanes of traffic.</a:t>
            </a:r>
          </a:p>
          <a:p>
            <a:br>
              <a:rPr lang="en-US" dirty="0"/>
            </a:br>
            <a:r>
              <a:rPr lang="en-US" dirty="0"/>
              <a:t>D) The people are getting out of their vehicles.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1130A7-632E-FA08-C94B-44DF3F640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08" y="2286000"/>
            <a:ext cx="5549492" cy="428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5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1FAD4-06D2-F400-C690-E8D45BBF9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25DA0-BB48-3041-5F32-4BA0A424D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/>
              <a:t>Warm-up activity – subject-verb agreement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Practice paper 1</a:t>
            </a:r>
          </a:p>
          <a:p>
            <a:pPr>
              <a:buFontTx/>
              <a:buChar char="-"/>
            </a:pPr>
            <a:r>
              <a:rPr lang="en-US" dirty="0"/>
              <a:t> Listening (parts 1 and 2)</a:t>
            </a:r>
          </a:p>
          <a:p>
            <a:pPr>
              <a:buFontTx/>
              <a:buChar char="-"/>
            </a:pPr>
            <a:r>
              <a:rPr lang="en-US" dirty="0"/>
              <a:t> Grammar – verb tenses revision / part 1</a:t>
            </a:r>
          </a:p>
          <a:p>
            <a:pPr>
              <a:buFontTx/>
              <a:buChar char="-"/>
            </a:pPr>
            <a:r>
              <a:rPr lang="en-US" dirty="0"/>
              <a:t> Writing practice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432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94E31-80BB-43B0-E073-21D8A69D8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552BB-A335-09F1-D133-C74577365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7B920-DC8B-C6FA-235C-41C93464C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4258" y="2286000"/>
            <a:ext cx="3959943" cy="4023360"/>
          </a:xfrm>
        </p:spPr>
        <p:txBody>
          <a:bodyPr/>
          <a:lstStyle/>
          <a:p>
            <a:r>
              <a:rPr lang="en-US" dirty="0"/>
              <a:t>A) A bridge is under construction.</a:t>
            </a:r>
          </a:p>
          <a:p>
            <a:br>
              <a:rPr lang="en-US" dirty="0"/>
            </a:br>
            <a:r>
              <a:rPr lang="en-US" dirty="0"/>
              <a:t>B) A train has pulled into the station.</a:t>
            </a:r>
          </a:p>
          <a:p>
            <a:br>
              <a:rPr lang="en-US" dirty="0">
                <a:highlight>
                  <a:srgbClr val="FFFF00"/>
                </a:highlight>
              </a:rPr>
            </a:br>
            <a:r>
              <a:rPr lang="en-US" dirty="0">
                <a:highlight>
                  <a:srgbClr val="FFFF00"/>
                </a:highlight>
              </a:rPr>
              <a:t>C) There are many lanes of traffic.</a:t>
            </a:r>
          </a:p>
          <a:p>
            <a:br>
              <a:rPr lang="en-US" dirty="0"/>
            </a:br>
            <a:r>
              <a:rPr lang="en-US" dirty="0"/>
              <a:t>D) The people are getting out of their vehicles.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279E4B-8E3E-6BA9-0747-64A11787A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08" y="2286000"/>
            <a:ext cx="5549492" cy="428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53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3AC8F-735B-C92C-C104-85AEC4958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2 – question /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E84DF-E8AF-C5C5-071B-82906460B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Types of questions: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 Information questions (‘</a:t>
            </a:r>
            <a:r>
              <a:rPr lang="en-US" dirty="0" err="1"/>
              <a:t>wh</a:t>
            </a:r>
            <a:r>
              <a:rPr lang="en-US" dirty="0"/>
              <a:t>-’ questions) – require specific details.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 Yes/No questions – require affirmative, negative or indirect responses.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 Choice questions (A or B questions) – indicate a preference or a decision.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 Indirect questions (polite questions)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 Tag questions – to confirm information – require agreement or correction.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 Implied questions – rising intonation.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 Hypothetical questions - ask about possible situations and require an imaginative response.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2117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A47B3-75E7-01C8-918E-195548488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Activity: with a partner, come up with possible responses to these questions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6E3E59-C647-3621-3481-511EC865E9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2285999"/>
            <a:ext cx="4754880" cy="4376057"/>
          </a:xfrm>
        </p:spPr>
        <p:txBody>
          <a:bodyPr/>
          <a:lstStyle/>
          <a:p>
            <a:r>
              <a:rPr lang="en-US" dirty="0"/>
              <a:t>1. Is the printer working now?</a:t>
            </a:r>
          </a:p>
          <a:p>
            <a:r>
              <a:rPr lang="en-US" dirty="0"/>
              <a:t>2. Do you want to meet at 2:00 or 3:30?</a:t>
            </a:r>
          </a:p>
          <a:p>
            <a:r>
              <a:rPr lang="en-US" dirty="0"/>
              <a:t>3. Why was the meeting rescheduled?</a:t>
            </a:r>
          </a:p>
          <a:p>
            <a:r>
              <a:rPr lang="en-US" dirty="0"/>
              <a:t>4. Where is the new employee’s desk?</a:t>
            </a:r>
          </a:p>
          <a:p>
            <a:r>
              <a:rPr lang="en-US" dirty="0"/>
              <a:t>5. Could you please tell me where the nearest ATM is?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0D23EC-BFD1-1CC7-4599-891BEE21A47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6. The report is due tomorrow, right?</a:t>
            </a:r>
          </a:p>
          <a:p>
            <a:r>
              <a:rPr lang="en-US" dirty="0"/>
              <a:t>7. Haven’t we met before?</a:t>
            </a:r>
          </a:p>
          <a:p>
            <a:r>
              <a:rPr lang="en-US" dirty="0"/>
              <a:t>8.What would you do if you lost your passport?</a:t>
            </a:r>
          </a:p>
          <a:p>
            <a:r>
              <a:rPr lang="en-US" dirty="0"/>
              <a:t>9.Would you prefer to take a taxi or walk to the restaurant?</a:t>
            </a:r>
          </a:p>
          <a:p>
            <a:r>
              <a:rPr lang="en-US" dirty="0"/>
              <a:t>10. Have you eaten yet?</a:t>
            </a:r>
          </a:p>
        </p:txBody>
      </p:sp>
    </p:spTree>
    <p:extLst>
      <p:ext uri="{BB962C8B-B14F-4D97-AF65-F5344CB8AC3E}">
        <p14:creationId xmlns:p14="http://schemas.microsoft.com/office/powerpoint/2010/main" val="2713107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FB1701-7E8E-F571-3621-67CE00165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comprehension</a:t>
            </a:r>
          </a:p>
        </p:txBody>
      </p:sp>
      <p:pic>
        <p:nvPicPr>
          <p:cNvPr id="7" name="TOEIC TEST - TOEIC Listening part two.mp3">
            <a:hlinkClick r:id="" action="ppaction://media"/>
            <a:extLst>
              <a:ext uri="{FF2B5EF4-FFF2-40B4-BE49-F238E27FC236}">
                <a16:creationId xmlns:a16="http://schemas.microsoft.com/office/drawing/2014/main" id="{5F74C254-4028-B6FC-C4C7-7F91A50D84C0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01879" y="2814379"/>
            <a:ext cx="1889384" cy="1889384"/>
          </a:xfrm>
        </p:spPr>
      </p:pic>
    </p:spTree>
    <p:extLst>
      <p:ext uri="{BB962C8B-B14F-4D97-AF65-F5344CB8AC3E}">
        <p14:creationId xmlns:p14="http://schemas.microsoft.com/office/powerpoint/2010/main" val="331242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0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09276-4A97-39C3-3DFC-99487603F1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631371"/>
            <a:ext cx="4754880" cy="5677989"/>
          </a:xfrm>
        </p:spPr>
        <p:txBody>
          <a:bodyPr/>
          <a:lstStyle/>
          <a:p>
            <a:r>
              <a:rPr lang="en-US" dirty="0"/>
              <a:t>26. How long should we keep notices on the bulletin board?</a:t>
            </a:r>
          </a:p>
          <a:p>
            <a:r>
              <a:rPr lang="en-US" dirty="0"/>
              <a:t>A) About 5 centimeters long.</a:t>
            </a:r>
          </a:p>
          <a:p>
            <a:r>
              <a:rPr lang="en-US" dirty="0"/>
              <a:t>B) He said it would.</a:t>
            </a:r>
          </a:p>
          <a:p>
            <a:r>
              <a:rPr lang="en-US" dirty="0"/>
              <a:t>C) For about two weeks.</a:t>
            </a:r>
          </a:p>
          <a:p>
            <a:endParaRPr lang="en-US" dirty="0"/>
          </a:p>
          <a:p>
            <a:r>
              <a:rPr lang="en-US" dirty="0"/>
              <a:t>27. Why didn’t you come to the party?</a:t>
            </a:r>
          </a:p>
          <a:p>
            <a:r>
              <a:rPr lang="en-US" dirty="0"/>
              <a:t>A) I simply forgot about it.</a:t>
            </a:r>
          </a:p>
          <a:p>
            <a:r>
              <a:rPr lang="en-US" dirty="0"/>
              <a:t>B) That’s right, it didn’t.</a:t>
            </a:r>
          </a:p>
          <a:p>
            <a:r>
              <a:rPr lang="en-US" dirty="0"/>
              <a:t>C) The invitation was nice.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8052AC-66F0-E72C-D7D2-403951244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9320" y="631371"/>
            <a:ext cx="4754880" cy="5677989"/>
          </a:xfrm>
        </p:spPr>
        <p:txBody>
          <a:bodyPr/>
          <a:lstStyle/>
          <a:p>
            <a:r>
              <a:rPr lang="en-US" dirty="0"/>
              <a:t>28. You sent that memo out last week, didn’t you?</a:t>
            </a:r>
          </a:p>
          <a:p>
            <a:r>
              <a:rPr lang="en-US" dirty="0"/>
              <a:t>A) It’s an attractive scent.</a:t>
            </a:r>
          </a:p>
          <a:p>
            <a:r>
              <a:rPr lang="en-US" dirty="0"/>
              <a:t>B) No, you told me to wait, remember?</a:t>
            </a:r>
          </a:p>
          <a:p>
            <a:r>
              <a:rPr lang="en-US" dirty="0"/>
              <a:t>C) She was out for a few days.</a:t>
            </a:r>
          </a:p>
          <a:p>
            <a:endParaRPr lang="en-US" dirty="0"/>
          </a:p>
          <a:p>
            <a:r>
              <a:rPr lang="en-US" dirty="0"/>
              <a:t>29. Why didn’t we get the Fuji Market contract?</a:t>
            </a:r>
          </a:p>
          <a:p>
            <a:r>
              <a:rPr lang="en-US" dirty="0"/>
              <a:t>A) Yes, I just heard the news.</a:t>
            </a:r>
          </a:p>
          <a:p>
            <a:r>
              <a:rPr lang="en-US" dirty="0"/>
              <a:t>B) We wanted too much money.</a:t>
            </a:r>
          </a:p>
          <a:p>
            <a:r>
              <a:rPr lang="en-US" dirty="0"/>
              <a:t>C) No, she hasn’t been contacted.</a:t>
            </a:r>
          </a:p>
        </p:txBody>
      </p:sp>
    </p:spTree>
    <p:extLst>
      <p:ext uri="{BB962C8B-B14F-4D97-AF65-F5344CB8AC3E}">
        <p14:creationId xmlns:p14="http://schemas.microsoft.com/office/powerpoint/2010/main" val="31780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0F63C-47B2-3D0D-FFC1-D2232D7DF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402DD-5025-BF1C-2373-94764F506B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631371"/>
            <a:ext cx="4754880" cy="5677989"/>
          </a:xfrm>
        </p:spPr>
        <p:txBody>
          <a:bodyPr/>
          <a:lstStyle/>
          <a:p>
            <a:r>
              <a:rPr lang="en-US" dirty="0"/>
              <a:t>26. </a:t>
            </a:r>
            <a:r>
              <a:rPr lang="en-US" dirty="0">
                <a:highlight>
                  <a:srgbClr val="FFFF00"/>
                </a:highlight>
              </a:rPr>
              <a:t>How long </a:t>
            </a:r>
            <a:r>
              <a:rPr lang="en-US" dirty="0"/>
              <a:t>should we keep notices on the bulletin board?</a:t>
            </a:r>
          </a:p>
          <a:p>
            <a:r>
              <a:rPr lang="en-US" dirty="0"/>
              <a:t>A) About 5 centimeters long.</a:t>
            </a:r>
          </a:p>
          <a:p>
            <a:r>
              <a:rPr lang="en-US" dirty="0"/>
              <a:t>B) He said it would.</a:t>
            </a:r>
          </a:p>
          <a:p>
            <a:r>
              <a:rPr lang="en-US" dirty="0">
                <a:highlight>
                  <a:srgbClr val="FFFF00"/>
                </a:highlight>
              </a:rPr>
              <a:t>C) For about two weeks.</a:t>
            </a:r>
          </a:p>
          <a:p>
            <a:endParaRPr lang="en-US" dirty="0"/>
          </a:p>
          <a:p>
            <a:r>
              <a:rPr lang="en-US" dirty="0"/>
              <a:t>27. </a:t>
            </a:r>
            <a:r>
              <a:rPr lang="en-US" dirty="0">
                <a:highlight>
                  <a:srgbClr val="FFFF00"/>
                </a:highlight>
              </a:rPr>
              <a:t>Why </a:t>
            </a:r>
            <a:r>
              <a:rPr lang="en-US" dirty="0"/>
              <a:t>didn’t you come to the party?</a:t>
            </a:r>
          </a:p>
          <a:p>
            <a:r>
              <a:rPr lang="en-US" dirty="0">
                <a:highlight>
                  <a:srgbClr val="FFFF00"/>
                </a:highlight>
              </a:rPr>
              <a:t>A) I simply forgot about it.</a:t>
            </a:r>
          </a:p>
          <a:p>
            <a:r>
              <a:rPr lang="en-US" dirty="0"/>
              <a:t>B) That’s right, it didn’t.</a:t>
            </a:r>
          </a:p>
          <a:p>
            <a:r>
              <a:rPr lang="en-US" dirty="0"/>
              <a:t>C) The invitation was nice.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C4012E-9AAB-EE92-D855-6C3D5381B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9320" y="631371"/>
            <a:ext cx="4754880" cy="5677989"/>
          </a:xfrm>
        </p:spPr>
        <p:txBody>
          <a:bodyPr/>
          <a:lstStyle/>
          <a:p>
            <a:r>
              <a:rPr lang="en-US" dirty="0"/>
              <a:t>28. You sent that memo out </a:t>
            </a:r>
            <a:r>
              <a:rPr lang="en-US" dirty="0">
                <a:highlight>
                  <a:srgbClr val="FFFF00"/>
                </a:highlight>
              </a:rPr>
              <a:t>last week</a:t>
            </a:r>
            <a:r>
              <a:rPr lang="en-US" dirty="0"/>
              <a:t>, </a:t>
            </a:r>
            <a:r>
              <a:rPr lang="en-US" dirty="0">
                <a:highlight>
                  <a:srgbClr val="FFFF00"/>
                </a:highlight>
              </a:rPr>
              <a:t>didn’t you</a:t>
            </a:r>
            <a:r>
              <a:rPr lang="en-US" dirty="0"/>
              <a:t>?</a:t>
            </a:r>
          </a:p>
          <a:p>
            <a:r>
              <a:rPr lang="en-US" dirty="0"/>
              <a:t>A) It’s an attractive scent.</a:t>
            </a:r>
          </a:p>
          <a:p>
            <a:r>
              <a:rPr lang="en-US" dirty="0"/>
              <a:t>B) </a:t>
            </a:r>
            <a:r>
              <a:rPr lang="en-US" dirty="0">
                <a:highlight>
                  <a:srgbClr val="FFFF00"/>
                </a:highlight>
              </a:rPr>
              <a:t>No - you told me to wait, remember?</a:t>
            </a:r>
          </a:p>
          <a:p>
            <a:r>
              <a:rPr lang="en-US" dirty="0"/>
              <a:t>C) She was out for a few days.</a:t>
            </a:r>
          </a:p>
          <a:p>
            <a:endParaRPr lang="en-US" dirty="0"/>
          </a:p>
          <a:p>
            <a:r>
              <a:rPr lang="en-US" dirty="0"/>
              <a:t>29. </a:t>
            </a:r>
            <a:r>
              <a:rPr lang="en-US" dirty="0">
                <a:highlight>
                  <a:srgbClr val="FFFF00"/>
                </a:highlight>
              </a:rPr>
              <a:t>Why</a:t>
            </a:r>
            <a:r>
              <a:rPr lang="en-US" dirty="0"/>
              <a:t> didn’t we get the Fuji Market contract?</a:t>
            </a:r>
          </a:p>
          <a:p>
            <a:r>
              <a:rPr lang="en-US" dirty="0"/>
              <a:t>A) Yes, I just heard the news.</a:t>
            </a:r>
          </a:p>
          <a:p>
            <a:r>
              <a:rPr lang="en-US" dirty="0">
                <a:highlight>
                  <a:srgbClr val="FFFF00"/>
                </a:highlight>
              </a:rPr>
              <a:t>B) We wanted too much money.</a:t>
            </a:r>
          </a:p>
          <a:p>
            <a:r>
              <a:rPr lang="en-US" dirty="0"/>
              <a:t>C) No, she hasn’t been contacted.</a:t>
            </a:r>
          </a:p>
        </p:txBody>
      </p:sp>
    </p:spTree>
    <p:extLst>
      <p:ext uri="{BB962C8B-B14F-4D97-AF65-F5344CB8AC3E}">
        <p14:creationId xmlns:p14="http://schemas.microsoft.com/office/powerpoint/2010/main" val="229856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43E5B-95CE-EA45-F53F-C70FD8A09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Listening comprehension</a:t>
            </a:r>
          </a:p>
        </p:txBody>
      </p:sp>
      <p:pic>
        <p:nvPicPr>
          <p:cNvPr id="5" name="TOEIC TEST - TOEIC Listening part two.mp3">
            <a:hlinkClick r:id="" action="ppaction://media"/>
            <a:extLst>
              <a:ext uri="{FF2B5EF4-FFF2-40B4-BE49-F238E27FC236}">
                <a16:creationId xmlns:a16="http://schemas.microsoft.com/office/drawing/2014/main" id="{514E997D-BE85-7CFD-24DE-47F24E29FC05}"/>
              </a:ext>
            </a:extLst>
          </p:cNvPr>
          <p:cNvPicPr>
            <a:picLocks noGrp="1" noChangeAspect="1"/>
          </p:cNvPicPr>
          <p:nvPr>
            <p:ph sz="half"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62251" y="2881718"/>
            <a:ext cx="1854237" cy="1854237"/>
          </a:xfrm>
        </p:spPr>
      </p:pic>
    </p:spTree>
    <p:extLst>
      <p:ext uri="{BB962C8B-B14F-4D97-AF65-F5344CB8AC3E}">
        <p14:creationId xmlns:p14="http://schemas.microsoft.com/office/powerpoint/2010/main" val="240409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6FB1C-B725-EA8B-63FA-AEA7F772A6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718457"/>
            <a:ext cx="4754880" cy="5590903"/>
          </a:xfrm>
        </p:spPr>
        <p:txBody>
          <a:bodyPr/>
          <a:lstStyle/>
          <a:p>
            <a:r>
              <a:rPr lang="en-US" dirty="0"/>
              <a:t>30. Can you make sure there’s a slide projector in the boardroom?</a:t>
            </a:r>
          </a:p>
          <a:p>
            <a:r>
              <a:rPr lang="en-US" dirty="0"/>
              <a:t>A) He’s on the board of directors.</a:t>
            </a:r>
          </a:p>
          <a:p>
            <a:r>
              <a:rPr lang="en-US" dirty="0"/>
              <a:t>B) No, not that I’m aware of.</a:t>
            </a:r>
          </a:p>
          <a:p>
            <a:r>
              <a:rPr lang="en-US" dirty="0"/>
              <a:t>C) I’ve already set it up.</a:t>
            </a:r>
          </a:p>
          <a:p>
            <a:endParaRPr lang="en-US" dirty="0"/>
          </a:p>
          <a:p>
            <a:r>
              <a:rPr lang="en-US" dirty="0"/>
              <a:t>31. Do you know who that man was?</a:t>
            </a:r>
          </a:p>
          <a:p>
            <a:r>
              <a:rPr lang="en-US" dirty="0"/>
              <a:t>A) I saw him too.</a:t>
            </a:r>
          </a:p>
          <a:p>
            <a:r>
              <a:rPr lang="en-US" dirty="0"/>
              <a:t>B) That was very meaningful.</a:t>
            </a:r>
          </a:p>
          <a:p>
            <a:r>
              <a:rPr lang="en-US" dirty="0"/>
              <a:t>C) The new assistant manager.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8404D8-91F9-BC45-99D3-12A8A69F3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9320" y="718457"/>
            <a:ext cx="4754880" cy="5590903"/>
          </a:xfrm>
        </p:spPr>
        <p:txBody>
          <a:bodyPr/>
          <a:lstStyle/>
          <a:p>
            <a:r>
              <a:rPr lang="en-US" dirty="0"/>
              <a:t>32. I can drive you to the airport tomorrow, if you need transportation?</a:t>
            </a:r>
          </a:p>
          <a:p>
            <a:r>
              <a:rPr lang="en-US" dirty="0"/>
              <a:t>A) Thank you but it’s been arranged.</a:t>
            </a:r>
          </a:p>
          <a:p>
            <a:r>
              <a:rPr lang="en-US" dirty="0"/>
              <a:t>B) Yes, I can take you there.</a:t>
            </a:r>
          </a:p>
          <a:p>
            <a:r>
              <a:rPr lang="en-US" dirty="0"/>
              <a:t>C) That’s the station, over there.</a:t>
            </a:r>
          </a:p>
          <a:p>
            <a:endParaRPr lang="en-US" dirty="0"/>
          </a:p>
          <a:p>
            <a:r>
              <a:rPr lang="en-US" dirty="0"/>
              <a:t>33. Do you need the afternoon to finalize the budget or can you help me plan the presentation?</a:t>
            </a:r>
          </a:p>
          <a:p>
            <a:r>
              <a:rPr lang="en-US" dirty="0"/>
              <a:t>A) He’s been planning on it.</a:t>
            </a:r>
          </a:p>
          <a:p>
            <a:r>
              <a:rPr lang="en-US" dirty="0"/>
              <a:t>B) The finance meeting is in the boardroom.</a:t>
            </a:r>
          </a:p>
          <a:p>
            <a:r>
              <a:rPr lang="en-US" dirty="0"/>
              <a:t>C) I should be able to help you by 3pm. </a:t>
            </a:r>
          </a:p>
        </p:txBody>
      </p:sp>
    </p:spTree>
    <p:extLst>
      <p:ext uri="{BB962C8B-B14F-4D97-AF65-F5344CB8AC3E}">
        <p14:creationId xmlns:p14="http://schemas.microsoft.com/office/powerpoint/2010/main" val="328262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B6710-99CD-EE8C-07D6-2BFBF85FB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25C54-E65B-C248-ACDF-92F974055A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718457"/>
            <a:ext cx="4754880" cy="5590903"/>
          </a:xfrm>
        </p:spPr>
        <p:txBody>
          <a:bodyPr/>
          <a:lstStyle/>
          <a:p>
            <a:r>
              <a:rPr lang="en-US" dirty="0"/>
              <a:t>30</a:t>
            </a:r>
            <a:r>
              <a:rPr lang="en-US" dirty="0">
                <a:highlight>
                  <a:srgbClr val="FFFF00"/>
                </a:highlight>
              </a:rPr>
              <a:t>. Can you make sure </a:t>
            </a:r>
            <a:r>
              <a:rPr lang="en-US" dirty="0"/>
              <a:t>there’s a slide projector in the boardroom?</a:t>
            </a:r>
          </a:p>
          <a:p>
            <a:r>
              <a:rPr lang="en-US" dirty="0"/>
              <a:t>A) He’s on the board of directors.</a:t>
            </a:r>
          </a:p>
          <a:p>
            <a:r>
              <a:rPr lang="en-US" dirty="0"/>
              <a:t>B) No, not that I’m aware of.</a:t>
            </a:r>
          </a:p>
          <a:p>
            <a:r>
              <a:rPr lang="en-US" dirty="0">
                <a:highlight>
                  <a:srgbClr val="FFFF00"/>
                </a:highlight>
              </a:rPr>
              <a:t>C) I’ve already set it up.</a:t>
            </a:r>
          </a:p>
          <a:p>
            <a:endParaRPr lang="en-US" dirty="0"/>
          </a:p>
          <a:p>
            <a:r>
              <a:rPr lang="en-US" dirty="0"/>
              <a:t>31. </a:t>
            </a:r>
            <a:r>
              <a:rPr lang="en-US" dirty="0">
                <a:highlight>
                  <a:srgbClr val="FFFF00"/>
                </a:highlight>
              </a:rPr>
              <a:t>Do you know </a:t>
            </a:r>
            <a:r>
              <a:rPr lang="en-US" dirty="0"/>
              <a:t>who that man was?</a:t>
            </a:r>
          </a:p>
          <a:p>
            <a:r>
              <a:rPr lang="en-US" dirty="0"/>
              <a:t>A) I saw him too.</a:t>
            </a:r>
          </a:p>
          <a:p>
            <a:r>
              <a:rPr lang="en-US" dirty="0"/>
              <a:t>B) That was very meaningful.</a:t>
            </a:r>
          </a:p>
          <a:p>
            <a:r>
              <a:rPr lang="en-US" dirty="0">
                <a:highlight>
                  <a:srgbClr val="FFFF00"/>
                </a:highlight>
              </a:rPr>
              <a:t>C) The new assistant manager.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EDA1A2-2707-F6D6-0A13-DEC140CE77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9320" y="718457"/>
            <a:ext cx="4754880" cy="5590903"/>
          </a:xfrm>
        </p:spPr>
        <p:txBody>
          <a:bodyPr/>
          <a:lstStyle/>
          <a:p>
            <a:r>
              <a:rPr lang="en-US" dirty="0"/>
              <a:t>32. I can drive you to the airport tomorrow</a:t>
            </a:r>
            <a:r>
              <a:rPr lang="en-US" dirty="0">
                <a:highlight>
                  <a:srgbClr val="FFFF00"/>
                </a:highlight>
              </a:rPr>
              <a:t>, if you need transportation?</a:t>
            </a:r>
          </a:p>
          <a:p>
            <a:r>
              <a:rPr lang="en-US" dirty="0"/>
              <a:t>A) Thank you but </a:t>
            </a:r>
            <a:r>
              <a:rPr lang="en-US" dirty="0">
                <a:highlight>
                  <a:srgbClr val="FFFF00"/>
                </a:highlight>
              </a:rPr>
              <a:t>it’s been arranged</a:t>
            </a:r>
            <a:r>
              <a:rPr lang="en-US" dirty="0"/>
              <a:t>.</a:t>
            </a:r>
          </a:p>
          <a:p>
            <a:r>
              <a:rPr lang="en-US" dirty="0"/>
              <a:t>B) Yes, I can take you there.</a:t>
            </a:r>
          </a:p>
          <a:p>
            <a:r>
              <a:rPr lang="en-US" dirty="0"/>
              <a:t>C) That’s the station, over there.</a:t>
            </a:r>
          </a:p>
          <a:p>
            <a:endParaRPr lang="en-US" dirty="0"/>
          </a:p>
          <a:p>
            <a:r>
              <a:rPr lang="en-US" dirty="0"/>
              <a:t>33. Do you need the afternoon to finalize the budget </a:t>
            </a:r>
            <a:r>
              <a:rPr lang="en-US" dirty="0">
                <a:highlight>
                  <a:srgbClr val="FFFF00"/>
                </a:highlight>
              </a:rPr>
              <a:t>or</a:t>
            </a:r>
            <a:r>
              <a:rPr lang="en-US" dirty="0"/>
              <a:t> can you help me plan the presentation?</a:t>
            </a:r>
          </a:p>
          <a:p>
            <a:r>
              <a:rPr lang="en-US" dirty="0"/>
              <a:t>A) He’s been planning on it.</a:t>
            </a:r>
          </a:p>
          <a:p>
            <a:r>
              <a:rPr lang="en-US" dirty="0"/>
              <a:t>B) The finance meeting is in the boardroom.</a:t>
            </a:r>
          </a:p>
          <a:p>
            <a:r>
              <a:rPr lang="en-US" dirty="0">
                <a:highlight>
                  <a:srgbClr val="FFFF00"/>
                </a:highlight>
              </a:rPr>
              <a:t>C) I should be able to help you by 3pm. </a:t>
            </a:r>
          </a:p>
        </p:txBody>
      </p:sp>
    </p:spTree>
    <p:extLst>
      <p:ext uri="{BB962C8B-B14F-4D97-AF65-F5344CB8AC3E}">
        <p14:creationId xmlns:p14="http://schemas.microsoft.com/office/powerpoint/2010/main" val="180796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3ECDA-8FF8-43D8-5C8E-961F4F0A6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Listening comprehension</a:t>
            </a:r>
          </a:p>
        </p:txBody>
      </p:sp>
      <p:pic>
        <p:nvPicPr>
          <p:cNvPr id="5" name="TOEIC TEST - TOEIC Listening part two.mp3">
            <a:hlinkClick r:id="" action="ppaction://media"/>
            <a:extLst>
              <a:ext uri="{FF2B5EF4-FFF2-40B4-BE49-F238E27FC236}">
                <a16:creationId xmlns:a16="http://schemas.microsoft.com/office/drawing/2014/main" id="{955124D3-39DD-5608-FE57-4C6AA5E31FA3}"/>
              </a:ext>
            </a:extLst>
          </p:cNvPr>
          <p:cNvPicPr>
            <a:picLocks noGrp="1" noChangeAspect="1"/>
          </p:cNvPicPr>
          <p:nvPr>
            <p:ph sz="half"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32371" y="2707555"/>
            <a:ext cx="1747912" cy="1747912"/>
          </a:xfrm>
        </p:spPr>
      </p:pic>
    </p:spTree>
    <p:extLst>
      <p:ext uri="{BB962C8B-B14F-4D97-AF65-F5344CB8AC3E}">
        <p14:creationId xmlns:p14="http://schemas.microsoft.com/office/powerpoint/2010/main" val="184921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F5B55-8A53-B04C-E0E1-4E1075AA1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6" y="1001904"/>
            <a:ext cx="9720072" cy="1984364"/>
          </a:xfrm>
        </p:spPr>
        <p:txBody>
          <a:bodyPr>
            <a:normAutofit/>
          </a:bodyPr>
          <a:lstStyle/>
          <a:p>
            <a:r>
              <a:rPr lang="en-US" dirty="0"/>
              <a:t>Warm-up activity: choose the correct verb depending on the subject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E0179-6BBC-F133-F190-E0329EBB5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5" y="2817279"/>
            <a:ext cx="9720073" cy="402336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1. Emily and Greg </a:t>
            </a:r>
            <a:r>
              <a:rPr lang="en-US" b="1" dirty="0"/>
              <a:t>comes/come </a:t>
            </a:r>
            <a:r>
              <a:rPr lang="en-US" dirty="0"/>
              <a:t>to my house every Friday for lunch.</a:t>
            </a:r>
          </a:p>
          <a:p>
            <a:r>
              <a:rPr lang="en-US" dirty="0"/>
              <a:t>2. There </a:t>
            </a:r>
            <a:r>
              <a:rPr lang="en-US" b="1" dirty="0"/>
              <a:t>is/are </a:t>
            </a:r>
            <a:r>
              <a:rPr lang="en-US" dirty="0"/>
              <a:t>time to watch the movie.</a:t>
            </a:r>
          </a:p>
          <a:p>
            <a:r>
              <a:rPr lang="en-US" dirty="0"/>
              <a:t>3. My friends who are in the band </a:t>
            </a:r>
            <a:r>
              <a:rPr lang="en-US" b="1" dirty="0"/>
              <a:t>wants/want </a:t>
            </a:r>
            <a:r>
              <a:rPr lang="en-US" dirty="0"/>
              <a:t>me to play a musical instrument.</a:t>
            </a:r>
          </a:p>
          <a:p>
            <a:r>
              <a:rPr lang="en-US" dirty="0"/>
              <a:t>4. My father or my brothers </a:t>
            </a:r>
            <a:r>
              <a:rPr lang="en-US" b="1" dirty="0"/>
              <a:t>is/are </a:t>
            </a:r>
            <a:r>
              <a:rPr lang="en-US" dirty="0"/>
              <a:t>coming with me to the ball game.</a:t>
            </a:r>
          </a:p>
          <a:p>
            <a:r>
              <a:rPr lang="en-US" dirty="0"/>
              <a:t>5. Everyone </a:t>
            </a:r>
            <a:r>
              <a:rPr lang="en-US" b="1" dirty="0"/>
              <a:t>needs/need </a:t>
            </a:r>
            <a:r>
              <a:rPr lang="en-US" dirty="0"/>
              <a:t>time to relax.</a:t>
            </a:r>
          </a:p>
          <a:p>
            <a:r>
              <a:rPr lang="en-US" dirty="0"/>
              <a:t>6. That bag of oranges </a:t>
            </a:r>
            <a:r>
              <a:rPr lang="en-US" b="1" dirty="0"/>
              <a:t>looks/look </a:t>
            </a:r>
            <a:r>
              <a:rPr lang="en-US" dirty="0"/>
              <a:t>fresh.</a:t>
            </a:r>
          </a:p>
          <a:p>
            <a:r>
              <a:rPr lang="en-US" dirty="0"/>
              <a:t>7. The football team </a:t>
            </a:r>
            <a:r>
              <a:rPr lang="en-US" b="1" dirty="0"/>
              <a:t>hopes/hope </a:t>
            </a:r>
            <a:r>
              <a:rPr lang="en-US" dirty="0"/>
              <a:t>to win the tournament next week.</a:t>
            </a:r>
          </a:p>
          <a:p>
            <a:r>
              <a:rPr lang="en-US" dirty="0"/>
              <a:t>8. Even though the students like the class, a few </a:t>
            </a:r>
            <a:r>
              <a:rPr lang="en-US" b="1" dirty="0"/>
              <a:t>thinks/think </a:t>
            </a:r>
            <a:r>
              <a:rPr lang="en-US" dirty="0"/>
              <a:t>that it is too complicated.</a:t>
            </a:r>
          </a:p>
        </p:txBody>
      </p:sp>
    </p:spTree>
    <p:extLst>
      <p:ext uri="{BB962C8B-B14F-4D97-AF65-F5344CB8AC3E}">
        <p14:creationId xmlns:p14="http://schemas.microsoft.com/office/powerpoint/2010/main" val="4523237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4200F-FFCB-6F68-76AF-0CC4B9804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3D5AA-5745-571E-B659-A3E6A58553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718457"/>
            <a:ext cx="4754880" cy="5590903"/>
          </a:xfrm>
        </p:spPr>
        <p:txBody>
          <a:bodyPr/>
          <a:lstStyle/>
          <a:p>
            <a:r>
              <a:rPr lang="en-US" dirty="0"/>
              <a:t>34. What kind of refreshments are they planning for the reception?</a:t>
            </a:r>
          </a:p>
          <a:p>
            <a:r>
              <a:rPr lang="en-US" dirty="0"/>
              <a:t>A) Reception is bad in this area.</a:t>
            </a:r>
          </a:p>
          <a:p>
            <a:r>
              <a:rPr lang="en-US" dirty="0"/>
              <a:t>B) Just dessert with coffee and tea.</a:t>
            </a:r>
          </a:p>
          <a:p>
            <a:r>
              <a:rPr lang="en-US" dirty="0"/>
              <a:t>C) That was very kind of him.</a:t>
            </a:r>
          </a:p>
          <a:p>
            <a:endParaRPr lang="en-US" dirty="0"/>
          </a:p>
          <a:p>
            <a:r>
              <a:rPr lang="en-US" dirty="0"/>
              <a:t>35. Aren’t we going to collect money for a gift?</a:t>
            </a:r>
          </a:p>
          <a:p>
            <a:r>
              <a:rPr lang="en-US" dirty="0"/>
              <a:t>A) Yes, we should do that.</a:t>
            </a:r>
          </a:p>
          <a:p>
            <a:r>
              <a:rPr lang="en-US" dirty="0"/>
              <a:t>B) It’s so nice of you to think of me.</a:t>
            </a:r>
          </a:p>
          <a:p>
            <a:r>
              <a:rPr lang="en-US" dirty="0"/>
              <a:t>C) I’ve been there.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3DE0C8-0662-B041-9B9B-E79E7F6AC1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9320" y="718457"/>
            <a:ext cx="4754880" cy="5590903"/>
          </a:xfrm>
        </p:spPr>
        <p:txBody>
          <a:bodyPr/>
          <a:lstStyle/>
          <a:p>
            <a:r>
              <a:rPr lang="en-US" dirty="0"/>
              <a:t>36. How many callers responded to our radio advertisement?</a:t>
            </a:r>
          </a:p>
          <a:p>
            <a:r>
              <a:rPr lang="en-US" dirty="0"/>
              <a:t>A) More than we expected.</a:t>
            </a:r>
          </a:p>
          <a:p>
            <a:r>
              <a:rPr lang="en-US" dirty="0"/>
              <a:t>B) Sorry, I’ll lower the volume.</a:t>
            </a:r>
          </a:p>
          <a:p>
            <a:r>
              <a:rPr lang="en-US" dirty="0"/>
              <a:t>C) It’s a four-</a:t>
            </a:r>
            <a:r>
              <a:rPr lang="en-US" dirty="0" err="1"/>
              <a:t>colour</a:t>
            </a:r>
            <a:r>
              <a:rPr lang="en-US" dirty="0"/>
              <a:t> brochure.</a:t>
            </a:r>
          </a:p>
          <a:p>
            <a:endParaRPr lang="en-US" dirty="0"/>
          </a:p>
          <a:p>
            <a:r>
              <a:rPr lang="en-US" dirty="0"/>
              <a:t>37. Did you get the pay raise you asked for?</a:t>
            </a:r>
          </a:p>
          <a:p>
            <a:r>
              <a:rPr lang="en-US" dirty="0"/>
              <a:t>A) No, I don’t have any questions.</a:t>
            </a:r>
          </a:p>
          <a:p>
            <a:r>
              <a:rPr lang="en-US" dirty="0"/>
              <a:t>B) Yes, effective as of next week.</a:t>
            </a:r>
          </a:p>
          <a:p>
            <a:r>
              <a:rPr lang="en-US" dirty="0"/>
              <a:t>C) Yes, four people are coming.</a:t>
            </a:r>
          </a:p>
        </p:txBody>
      </p:sp>
    </p:spTree>
    <p:extLst>
      <p:ext uri="{BB962C8B-B14F-4D97-AF65-F5344CB8AC3E}">
        <p14:creationId xmlns:p14="http://schemas.microsoft.com/office/powerpoint/2010/main" val="118253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69601-565D-4596-F916-4D889E3F3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1628C-D9B9-E46E-B50A-1AB81865F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718457"/>
            <a:ext cx="4754880" cy="5590903"/>
          </a:xfrm>
        </p:spPr>
        <p:txBody>
          <a:bodyPr/>
          <a:lstStyle/>
          <a:p>
            <a:r>
              <a:rPr lang="en-US" dirty="0"/>
              <a:t>34. What kind of </a:t>
            </a:r>
            <a:r>
              <a:rPr lang="en-US" dirty="0">
                <a:highlight>
                  <a:srgbClr val="FFFF00"/>
                </a:highlight>
              </a:rPr>
              <a:t>refreshments</a:t>
            </a:r>
            <a:r>
              <a:rPr lang="en-US" dirty="0"/>
              <a:t> are they planning for the reception? (precision)</a:t>
            </a:r>
          </a:p>
          <a:p>
            <a:r>
              <a:rPr lang="en-US" dirty="0"/>
              <a:t>A) Reception is bad in this area.</a:t>
            </a:r>
          </a:p>
          <a:p>
            <a:r>
              <a:rPr lang="en-US" dirty="0">
                <a:highlight>
                  <a:srgbClr val="FFFF00"/>
                </a:highlight>
              </a:rPr>
              <a:t>B) Just dessert with coffee and tea.</a:t>
            </a:r>
          </a:p>
          <a:p>
            <a:r>
              <a:rPr lang="en-US" dirty="0"/>
              <a:t>C) That was very kind of him.</a:t>
            </a:r>
          </a:p>
          <a:p>
            <a:endParaRPr lang="en-US" dirty="0"/>
          </a:p>
          <a:p>
            <a:r>
              <a:rPr lang="en-US" dirty="0"/>
              <a:t>35</a:t>
            </a:r>
            <a:r>
              <a:rPr lang="en-US" dirty="0">
                <a:highlight>
                  <a:srgbClr val="FFFF00"/>
                </a:highlight>
              </a:rPr>
              <a:t>. Aren’t we </a:t>
            </a:r>
            <a:r>
              <a:rPr lang="en-US" dirty="0"/>
              <a:t>going to collect money for a gift? (confirmation)</a:t>
            </a:r>
          </a:p>
          <a:p>
            <a:r>
              <a:rPr lang="en-US" dirty="0">
                <a:highlight>
                  <a:srgbClr val="FFFF00"/>
                </a:highlight>
              </a:rPr>
              <a:t>A) Yes, we should do that.</a:t>
            </a:r>
          </a:p>
          <a:p>
            <a:r>
              <a:rPr lang="en-US" dirty="0"/>
              <a:t>B) It’s so nice of you to think of me.</a:t>
            </a:r>
          </a:p>
          <a:p>
            <a:r>
              <a:rPr lang="en-US" dirty="0"/>
              <a:t>C) I’ve been there.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55C241-36A8-CD71-2DFB-49BDB591A5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9320" y="718457"/>
            <a:ext cx="4754880" cy="5590903"/>
          </a:xfrm>
        </p:spPr>
        <p:txBody>
          <a:bodyPr/>
          <a:lstStyle/>
          <a:p>
            <a:r>
              <a:rPr lang="en-US" dirty="0"/>
              <a:t>36. </a:t>
            </a:r>
            <a:r>
              <a:rPr lang="en-US" dirty="0">
                <a:highlight>
                  <a:srgbClr val="FFFF00"/>
                </a:highlight>
              </a:rPr>
              <a:t>How many </a:t>
            </a:r>
            <a:r>
              <a:rPr lang="en-US" dirty="0"/>
              <a:t>callers responded to our radio advertisement? (number)</a:t>
            </a:r>
          </a:p>
          <a:p>
            <a:r>
              <a:rPr lang="en-US" dirty="0">
                <a:highlight>
                  <a:srgbClr val="FFFF00"/>
                </a:highlight>
              </a:rPr>
              <a:t>A) More than we expected.</a:t>
            </a:r>
          </a:p>
          <a:p>
            <a:r>
              <a:rPr lang="en-US" dirty="0"/>
              <a:t>B) Sorry, I’ll lower the volume.</a:t>
            </a:r>
          </a:p>
          <a:p>
            <a:r>
              <a:rPr lang="en-US" dirty="0"/>
              <a:t>C) It’s a four-</a:t>
            </a:r>
            <a:r>
              <a:rPr lang="en-US" dirty="0" err="1"/>
              <a:t>colour</a:t>
            </a:r>
            <a:r>
              <a:rPr lang="en-US" dirty="0"/>
              <a:t> brochure.</a:t>
            </a:r>
          </a:p>
          <a:p>
            <a:endParaRPr lang="en-US" dirty="0"/>
          </a:p>
          <a:p>
            <a:r>
              <a:rPr lang="en-US" dirty="0"/>
              <a:t>37. </a:t>
            </a:r>
            <a:r>
              <a:rPr lang="en-US" dirty="0">
                <a:highlight>
                  <a:srgbClr val="FFFF00"/>
                </a:highlight>
              </a:rPr>
              <a:t>Did you </a:t>
            </a:r>
            <a:r>
              <a:rPr lang="en-US" dirty="0"/>
              <a:t>get the pay </a:t>
            </a:r>
            <a:r>
              <a:rPr lang="en-US" dirty="0">
                <a:highlight>
                  <a:srgbClr val="FFFF00"/>
                </a:highlight>
              </a:rPr>
              <a:t>raise</a:t>
            </a:r>
            <a:r>
              <a:rPr lang="en-US" dirty="0"/>
              <a:t> you asked for? (confirmation)</a:t>
            </a:r>
          </a:p>
          <a:p>
            <a:r>
              <a:rPr lang="en-US" dirty="0"/>
              <a:t>A) No, I don’t have any questions.</a:t>
            </a:r>
          </a:p>
          <a:p>
            <a:r>
              <a:rPr lang="en-US" dirty="0">
                <a:highlight>
                  <a:srgbClr val="FFFF00"/>
                </a:highlight>
              </a:rPr>
              <a:t>B) Yes, effective as of next week.</a:t>
            </a:r>
          </a:p>
          <a:p>
            <a:r>
              <a:rPr lang="en-US" dirty="0"/>
              <a:t>C) Yes, four people are coming.</a:t>
            </a:r>
          </a:p>
        </p:txBody>
      </p:sp>
    </p:spTree>
    <p:extLst>
      <p:ext uri="{BB962C8B-B14F-4D97-AF65-F5344CB8AC3E}">
        <p14:creationId xmlns:p14="http://schemas.microsoft.com/office/powerpoint/2010/main" val="3553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EDCBA-C34B-55C2-34FD-1015BC792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Listening comprehension</a:t>
            </a:r>
          </a:p>
        </p:txBody>
      </p:sp>
      <p:pic>
        <p:nvPicPr>
          <p:cNvPr id="5" name="TOEIC TEST - TOEIC Listening part two.mp3">
            <a:hlinkClick r:id="" action="ppaction://media"/>
            <a:extLst>
              <a:ext uri="{FF2B5EF4-FFF2-40B4-BE49-F238E27FC236}">
                <a16:creationId xmlns:a16="http://schemas.microsoft.com/office/drawing/2014/main" id="{8535860D-92A0-6C55-D6B8-06F3C5BC9278}"/>
              </a:ext>
            </a:extLst>
          </p:cNvPr>
          <p:cNvPicPr>
            <a:picLocks noGrp="1" noChangeAspect="1"/>
          </p:cNvPicPr>
          <p:nvPr>
            <p:ph sz="half"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95613" y="3890963"/>
            <a:ext cx="812800" cy="812800"/>
          </a:xfrm>
        </p:spPr>
      </p:pic>
    </p:spTree>
    <p:extLst>
      <p:ext uri="{BB962C8B-B14F-4D97-AF65-F5344CB8AC3E}">
        <p14:creationId xmlns:p14="http://schemas.microsoft.com/office/powerpoint/2010/main" val="311850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0A866-07C7-BBF5-540D-CEA2FEDE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DFC29-8AD8-0059-9D26-95FAB378FD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718457"/>
            <a:ext cx="4754880" cy="5590903"/>
          </a:xfrm>
        </p:spPr>
        <p:txBody>
          <a:bodyPr/>
          <a:lstStyle/>
          <a:p>
            <a:r>
              <a:rPr lang="en-US" dirty="0"/>
              <a:t>38. Can you handle incoming phone calls while I go to lunch? </a:t>
            </a:r>
          </a:p>
          <a:p>
            <a:r>
              <a:rPr lang="en-US" dirty="0"/>
              <a:t>A) Yes, he came in early this morning.</a:t>
            </a:r>
          </a:p>
          <a:p>
            <a:r>
              <a:rPr lang="en-US" dirty="0"/>
              <a:t>B) No, it broke off when I dropped the cup.</a:t>
            </a:r>
          </a:p>
          <a:p>
            <a:r>
              <a:rPr lang="en-US" dirty="0"/>
              <a:t>C) Yes, I’ll be free in an hour.</a:t>
            </a:r>
          </a:p>
          <a:p>
            <a:endParaRPr lang="en-US" dirty="0"/>
          </a:p>
          <a:p>
            <a:r>
              <a:rPr lang="en-US" dirty="0"/>
              <a:t>39. Hasn’t she read the market share report yet?</a:t>
            </a:r>
          </a:p>
          <a:p>
            <a:r>
              <a:rPr lang="en-US" dirty="0"/>
              <a:t>A) But she has brown hair.</a:t>
            </a:r>
          </a:p>
          <a:p>
            <a:r>
              <a:rPr lang="en-US" dirty="0"/>
              <a:t>B) She’s been too busy.</a:t>
            </a:r>
          </a:p>
          <a:p>
            <a:r>
              <a:rPr lang="en-US" dirty="0"/>
              <a:t>C) I bought it in a shop.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BD875B-6B4D-A39D-96E0-F803FE3AA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9320" y="718457"/>
            <a:ext cx="4754880" cy="5590903"/>
          </a:xfrm>
        </p:spPr>
        <p:txBody>
          <a:bodyPr/>
          <a:lstStyle/>
          <a:p>
            <a:r>
              <a:rPr lang="en-US" dirty="0"/>
              <a:t>40. I hear you’ll be retiring soon. </a:t>
            </a:r>
          </a:p>
          <a:p>
            <a:r>
              <a:rPr lang="en-US" dirty="0"/>
              <a:t>A) Yes, in about a month.</a:t>
            </a:r>
          </a:p>
          <a:p>
            <a:r>
              <a:rPr lang="en-US" dirty="0"/>
              <a:t>B) I always get sleepy after lunch.</a:t>
            </a:r>
          </a:p>
          <a:p>
            <a:r>
              <a:rPr lang="en-US" dirty="0"/>
              <a:t>C) No, he missed his flight.</a:t>
            </a:r>
          </a:p>
        </p:txBody>
      </p:sp>
    </p:spTree>
    <p:extLst>
      <p:ext uri="{BB962C8B-B14F-4D97-AF65-F5344CB8AC3E}">
        <p14:creationId xmlns:p14="http://schemas.microsoft.com/office/powerpoint/2010/main" val="172743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7A2A3-53B2-728C-BD04-A9EE21600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72FB4-8906-CFE7-3812-C49AA528D5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718457"/>
            <a:ext cx="4754880" cy="5590903"/>
          </a:xfrm>
        </p:spPr>
        <p:txBody>
          <a:bodyPr/>
          <a:lstStyle/>
          <a:p>
            <a:r>
              <a:rPr lang="en-US" dirty="0"/>
              <a:t>38</a:t>
            </a:r>
            <a:r>
              <a:rPr lang="en-US" dirty="0">
                <a:highlight>
                  <a:srgbClr val="FFFF00"/>
                </a:highlight>
              </a:rPr>
              <a:t>. Can you </a:t>
            </a:r>
            <a:r>
              <a:rPr lang="en-US" dirty="0"/>
              <a:t>handle incoming phone calls while I go to lunch? (are you able to?)</a:t>
            </a:r>
          </a:p>
          <a:p>
            <a:r>
              <a:rPr lang="en-US" dirty="0"/>
              <a:t>A) Yes, he came in early this morning.</a:t>
            </a:r>
          </a:p>
          <a:p>
            <a:r>
              <a:rPr lang="en-US" dirty="0"/>
              <a:t>B) No, it broke off when I dropped the cup.</a:t>
            </a:r>
          </a:p>
          <a:p>
            <a:r>
              <a:rPr lang="en-US" dirty="0">
                <a:highlight>
                  <a:srgbClr val="FFFF00"/>
                </a:highlight>
              </a:rPr>
              <a:t>C) Yes, I’ll be free in an hour.</a:t>
            </a:r>
          </a:p>
          <a:p>
            <a:endParaRPr lang="en-US" dirty="0"/>
          </a:p>
          <a:p>
            <a:r>
              <a:rPr lang="en-US" dirty="0"/>
              <a:t>39. </a:t>
            </a:r>
            <a:r>
              <a:rPr lang="en-US" dirty="0">
                <a:highlight>
                  <a:srgbClr val="FFFF00"/>
                </a:highlight>
              </a:rPr>
              <a:t>Hasn’t she read </a:t>
            </a:r>
            <a:r>
              <a:rPr lang="en-US" dirty="0"/>
              <a:t>the market share report yet? (confirmation)</a:t>
            </a:r>
          </a:p>
          <a:p>
            <a:r>
              <a:rPr lang="en-US" dirty="0"/>
              <a:t>A) But she has brown hair.</a:t>
            </a:r>
          </a:p>
          <a:p>
            <a:r>
              <a:rPr lang="en-US" dirty="0">
                <a:highlight>
                  <a:srgbClr val="FFFF00"/>
                </a:highlight>
              </a:rPr>
              <a:t>B) She’s been too busy.</a:t>
            </a:r>
          </a:p>
          <a:p>
            <a:r>
              <a:rPr lang="en-US" dirty="0"/>
              <a:t>C) I bought it in a shop.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CF49D2-1877-0652-7DF8-FF079D17C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2158636"/>
            <a:ext cx="4754880" cy="2710543"/>
          </a:xfrm>
        </p:spPr>
        <p:txBody>
          <a:bodyPr/>
          <a:lstStyle/>
          <a:p>
            <a:r>
              <a:rPr lang="en-US" dirty="0"/>
              <a:t>40. I hear you’ll be </a:t>
            </a:r>
            <a:r>
              <a:rPr lang="en-US" dirty="0">
                <a:highlight>
                  <a:srgbClr val="FFFF00"/>
                </a:highlight>
              </a:rPr>
              <a:t>retiring</a:t>
            </a:r>
            <a:r>
              <a:rPr lang="en-US" dirty="0"/>
              <a:t> </a:t>
            </a:r>
            <a:r>
              <a:rPr lang="en-US" dirty="0">
                <a:highlight>
                  <a:srgbClr val="FFFF00"/>
                </a:highlight>
              </a:rPr>
              <a:t>soon</a:t>
            </a:r>
            <a:r>
              <a:rPr lang="en-US" dirty="0"/>
              <a:t>. (implied question)</a:t>
            </a:r>
          </a:p>
          <a:p>
            <a:r>
              <a:rPr lang="en-US" dirty="0"/>
              <a:t>A) Yes, in about a month.</a:t>
            </a:r>
          </a:p>
          <a:p>
            <a:r>
              <a:rPr lang="en-US" dirty="0">
                <a:highlight>
                  <a:srgbClr val="FFFF00"/>
                </a:highlight>
              </a:rPr>
              <a:t>B) I always get sleepy after lunch.</a:t>
            </a:r>
          </a:p>
          <a:p>
            <a:r>
              <a:rPr lang="en-US" dirty="0"/>
              <a:t>C) No, he missed his flight.</a:t>
            </a:r>
          </a:p>
        </p:txBody>
      </p:sp>
    </p:spTree>
    <p:extLst>
      <p:ext uri="{BB962C8B-B14F-4D97-AF65-F5344CB8AC3E}">
        <p14:creationId xmlns:p14="http://schemas.microsoft.com/office/powerpoint/2010/main" val="207251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AA0A0F9-8021-01E2-D0E9-7ADD8A9B6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15339"/>
            <a:ext cx="9720072" cy="1499616"/>
          </a:xfrm>
        </p:spPr>
        <p:txBody>
          <a:bodyPr/>
          <a:lstStyle/>
          <a:p>
            <a:r>
              <a:rPr lang="en-US" dirty="0"/>
              <a:t>Present tenses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D47733-166E-C9D8-7BFC-60F082240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4128" y="1303475"/>
            <a:ext cx="4754880" cy="822960"/>
          </a:xfrm>
        </p:spPr>
        <p:txBody>
          <a:bodyPr/>
          <a:lstStyle/>
          <a:p>
            <a:r>
              <a:rPr lang="en-US" dirty="0"/>
              <a:t>Present simple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BC79F-540D-985E-DCB8-D03F21BB0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4128" y="2208767"/>
            <a:ext cx="4754880" cy="424616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Used for: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Facts and general truths.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Routines and habits.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Fixed schedules.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FORMULA: [subject] + [base verb] (+s/es for he/she/it)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pPr marL="0" indent="0">
              <a:buNone/>
            </a:pPr>
            <a:r>
              <a:rPr lang="en-US" dirty="0"/>
              <a:t>The train leaves at 6pm.</a:t>
            </a:r>
          </a:p>
          <a:p>
            <a:pPr marL="0" indent="0">
              <a:buNone/>
            </a:pPr>
            <a:r>
              <a:rPr lang="en-US" dirty="0"/>
              <a:t>She works in HR.</a:t>
            </a:r>
          </a:p>
          <a:p>
            <a:pPr marL="0" indent="0">
              <a:buNone/>
            </a:pPr>
            <a:r>
              <a:rPr lang="en-US" dirty="0"/>
              <a:t>Water boils at 100C.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E6554F-6AA6-CCE2-615D-9C331CDDAD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89320" y="1303475"/>
            <a:ext cx="4754880" cy="822960"/>
          </a:xfrm>
        </p:spPr>
        <p:txBody>
          <a:bodyPr/>
          <a:lstStyle/>
          <a:p>
            <a:r>
              <a:rPr lang="en-US" dirty="0"/>
              <a:t>Present continuous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21FA49-97E3-D6DB-F063-59796FB404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89320" y="2208767"/>
            <a:ext cx="4754880" cy="424616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Used for: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Actions happening </a:t>
            </a:r>
            <a:r>
              <a:rPr lang="en-US" b="1" dirty="0"/>
              <a:t>right now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Temporary actions.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Future plans.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FORMULA: [subject] + [am/is/are] + [</a:t>
            </a:r>
            <a:r>
              <a:rPr lang="en-US" b="1" dirty="0" err="1">
                <a:solidFill>
                  <a:srgbClr val="FF0000"/>
                </a:solidFill>
              </a:rPr>
              <a:t>verb+ing</a:t>
            </a:r>
            <a:r>
              <a:rPr lang="en-US" b="1" dirty="0">
                <a:solidFill>
                  <a:srgbClr val="FF0000"/>
                </a:solidFill>
              </a:rPr>
              <a:t>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pPr marL="0" indent="0">
              <a:buNone/>
            </a:pPr>
            <a:r>
              <a:rPr lang="en-US" dirty="0"/>
              <a:t>He is working on a project.</a:t>
            </a:r>
          </a:p>
          <a:p>
            <a:pPr marL="0" indent="0">
              <a:buNone/>
            </a:pPr>
            <a:r>
              <a:rPr lang="en-US" dirty="0"/>
              <a:t>They are coming to the party tonight.</a:t>
            </a:r>
          </a:p>
          <a:p>
            <a:pPr marL="0" indent="0">
              <a:buNone/>
            </a:pPr>
            <a:r>
              <a:rPr lang="en-US" dirty="0"/>
              <a:t>She is staying with her friend this week.</a:t>
            </a:r>
          </a:p>
        </p:txBody>
      </p:sp>
    </p:spTree>
    <p:extLst>
      <p:ext uri="{BB962C8B-B14F-4D97-AF65-F5344CB8AC3E}">
        <p14:creationId xmlns:p14="http://schemas.microsoft.com/office/powerpoint/2010/main" val="347540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6305B-7FF5-CE52-D42F-38EAB7D0E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822960"/>
          </a:xfrm>
        </p:spPr>
        <p:txBody>
          <a:bodyPr/>
          <a:lstStyle/>
          <a:p>
            <a:r>
              <a:rPr lang="en-US" dirty="0"/>
              <a:t>Past tenses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368EE3-047A-18E1-9142-0C5C538AD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4128" y="1418770"/>
            <a:ext cx="4754880" cy="822960"/>
          </a:xfrm>
        </p:spPr>
        <p:txBody>
          <a:bodyPr/>
          <a:lstStyle/>
          <a:p>
            <a:r>
              <a:rPr lang="en-US" dirty="0"/>
              <a:t>Past simple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1F63F4-A550-D62B-5080-53669BDCE4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4128" y="2062715"/>
            <a:ext cx="4754880" cy="4614531"/>
          </a:xfrm>
        </p:spPr>
        <p:txBody>
          <a:bodyPr>
            <a:normAutofit fontScale="92500"/>
          </a:bodyPr>
          <a:lstStyle/>
          <a:p>
            <a:r>
              <a:rPr lang="en-US" dirty="0"/>
              <a:t>Used for: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Completed actions at </a:t>
            </a:r>
            <a:r>
              <a:rPr lang="en-US" b="1" dirty="0"/>
              <a:t>a specific time in the past.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A sequence of past actions.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FORMULA: [subject] + [verb in past form]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pPr marL="0" indent="0">
              <a:buNone/>
            </a:pPr>
            <a:r>
              <a:rPr lang="en-US" dirty="0"/>
              <a:t>She finished the report yesterday.</a:t>
            </a:r>
          </a:p>
          <a:p>
            <a:pPr marL="0" indent="0">
              <a:buNone/>
            </a:pPr>
            <a:r>
              <a:rPr lang="en-US" dirty="0"/>
              <a:t>They moved to Canada in 2010.</a:t>
            </a:r>
          </a:p>
          <a:p>
            <a:pPr marL="0" indent="0">
              <a:buNone/>
            </a:pPr>
            <a:r>
              <a:rPr lang="en-US" dirty="0"/>
              <a:t>I saw my friend last night.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6EC9-8354-9FEE-E558-D46A502E4F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89320" y="1418770"/>
            <a:ext cx="4754880" cy="822960"/>
          </a:xfrm>
        </p:spPr>
        <p:txBody>
          <a:bodyPr/>
          <a:lstStyle/>
          <a:p>
            <a:r>
              <a:rPr lang="en-US" dirty="0"/>
              <a:t>Past continuous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B208DC-5819-43B0-D56A-6640524583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90888" y="2062716"/>
            <a:ext cx="4754880" cy="4246644"/>
          </a:xfrm>
        </p:spPr>
        <p:txBody>
          <a:bodyPr>
            <a:normAutofit fontScale="92500"/>
          </a:bodyPr>
          <a:lstStyle/>
          <a:p>
            <a:r>
              <a:rPr lang="en-US" dirty="0"/>
              <a:t>Used for: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An action in </a:t>
            </a:r>
            <a:r>
              <a:rPr lang="en-US" b="1" dirty="0"/>
              <a:t>progress at a specific time in the past.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An </a:t>
            </a:r>
            <a:r>
              <a:rPr lang="en-US" b="1" dirty="0"/>
              <a:t>interrupted</a:t>
            </a:r>
            <a:r>
              <a:rPr lang="en-US" dirty="0"/>
              <a:t> past action.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FORMULA: [subject] + [was/were] + [</a:t>
            </a:r>
            <a:r>
              <a:rPr lang="en-US" b="1" dirty="0" err="1">
                <a:solidFill>
                  <a:srgbClr val="FF0000"/>
                </a:solidFill>
              </a:rPr>
              <a:t>verb+ing</a:t>
            </a:r>
            <a:r>
              <a:rPr lang="en-US" b="1" dirty="0">
                <a:solidFill>
                  <a:srgbClr val="FF0000"/>
                </a:solidFill>
              </a:rPr>
              <a:t>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pPr marL="0" indent="0">
              <a:buNone/>
            </a:pPr>
            <a:r>
              <a:rPr lang="en-US" dirty="0"/>
              <a:t>At 8pm, I was watching TV.</a:t>
            </a:r>
          </a:p>
          <a:p>
            <a:pPr marL="0" indent="0">
              <a:buNone/>
            </a:pPr>
            <a:r>
              <a:rPr lang="en-US" dirty="0"/>
              <a:t>She was talking on the phone when I arrived.</a:t>
            </a:r>
          </a:p>
        </p:txBody>
      </p:sp>
    </p:spTree>
    <p:extLst>
      <p:ext uri="{BB962C8B-B14F-4D97-AF65-F5344CB8AC3E}">
        <p14:creationId xmlns:p14="http://schemas.microsoft.com/office/powerpoint/2010/main" val="32544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77BB2-F857-6AA3-AE85-F4C527089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-125536"/>
            <a:ext cx="9720072" cy="1499616"/>
          </a:xfrm>
        </p:spPr>
        <p:txBody>
          <a:bodyPr/>
          <a:lstStyle/>
          <a:p>
            <a:r>
              <a:rPr lang="en-US" dirty="0"/>
              <a:t>Perfect tenses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09893B-9961-20FA-6065-FA1AA9C4F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4128" y="1016004"/>
            <a:ext cx="4754880" cy="822960"/>
          </a:xfrm>
        </p:spPr>
        <p:txBody>
          <a:bodyPr/>
          <a:lstStyle/>
          <a:p>
            <a:r>
              <a:rPr lang="en-US" dirty="0"/>
              <a:t>Present perfect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1BEF3A-A2B7-FBD6-1CBA-E8C5BD367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4128" y="1785560"/>
            <a:ext cx="4754880" cy="5072440"/>
          </a:xfrm>
        </p:spPr>
        <p:txBody>
          <a:bodyPr/>
          <a:lstStyle/>
          <a:p>
            <a:r>
              <a:rPr lang="en-US" dirty="0"/>
              <a:t>Used for: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Past action with an </a:t>
            </a:r>
            <a:r>
              <a:rPr lang="en-US" b="1" dirty="0"/>
              <a:t>effect on now</a:t>
            </a:r>
            <a:r>
              <a:rPr lang="en-US" dirty="0"/>
              <a:t>. (I have lost my keys)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Experiences. (She has travelled to Japan)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Ongoing actions from the past until now. (I have lived here for 5 years)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FORMULA: [subject] + [have/has] + [Past Participle]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pPr marL="0" indent="0">
              <a:buNone/>
            </a:pPr>
            <a:r>
              <a:rPr lang="en-US" dirty="0"/>
              <a:t>She has worked her for 5 years.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B817E7-83D8-4F40-0A8D-EC1DE057DA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90888" y="962600"/>
            <a:ext cx="4754880" cy="822960"/>
          </a:xfrm>
        </p:spPr>
        <p:txBody>
          <a:bodyPr/>
          <a:lstStyle/>
          <a:p>
            <a:r>
              <a:rPr lang="en-US" dirty="0"/>
              <a:t>Past perfect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2B924E-9C3B-7131-93B4-6DB8DFDC9B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90888" y="1785560"/>
            <a:ext cx="4754880" cy="4523800"/>
          </a:xfrm>
        </p:spPr>
        <p:txBody>
          <a:bodyPr/>
          <a:lstStyle/>
          <a:p>
            <a:r>
              <a:rPr lang="en-US" dirty="0"/>
              <a:t>Used for: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An action that happened before another past action. (The meeting had already started when I arrived)</a:t>
            </a:r>
          </a:p>
          <a:p>
            <a:pPr marL="0" indent="0">
              <a:buNone/>
            </a:pPr>
            <a:r>
              <a:rPr lang="en-US" b="1" dirty="0"/>
              <a:t>FORMULA: [subject] + [had] + [Past Participle]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pPr marL="0" indent="0">
              <a:buNone/>
            </a:pPr>
            <a:r>
              <a:rPr lang="en-US" dirty="0"/>
              <a:t>By the time we arrived, they had left.</a:t>
            </a:r>
          </a:p>
          <a:p>
            <a:pPr marL="0" indent="0">
              <a:buNone/>
            </a:pPr>
            <a:r>
              <a:rPr lang="en-US" dirty="0"/>
              <a:t>She had finished her homework before dinner.</a:t>
            </a:r>
          </a:p>
        </p:txBody>
      </p:sp>
    </p:spTree>
    <p:extLst>
      <p:ext uri="{BB962C8B-B14F-4D97-AF65-F5344CB8AC3E}">
        <p14:creationId xmlns:p14="http://schemas.microsoft.com/office/powerpoint/2010/main" val="326320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BAA9E-A2F0-DFF4-673F-C8BAC8B4A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669426"/>
          </a:xfrm>
        </p:spPr>
        <p:txBody>
          <a:bodyPr>
            <a:normAutofit fontScale="90000"/>
          </a:bodyPr>
          <a:lstStyle/>
          <a:p>
            <a:r>
              <a:rPr lang="en-US" dirty="0"/>
              <a:t>Future tenses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96061C-DC56-BD79-9E26-DF3ADBD1B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4128" y="1254642"/>
            <a:ext cx="4754880" cy="493312"/>
          </a:xfrm>
        </p:spPr>
        <p:txBody>
          <a:bodyPr/>
          <a:lstStyle/>
          <a:p>
            <a:r>
              <a:rPr lang="en-US" dirty="0"/>
              <a:t>Future simple (‘will’)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A3EFC9-D2DC-02E8-3692-EA02BA523F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4128" y="1924067"/>
            <a:ext cx="4754880" cy="4540527"/>
          </a:xfrm>
        </p:spPr>
        <p:txBody>
          <a:bodyPr/>
          <a:lstStyle/>
          <a:p>
            <a:r>
              <a:rPr lang="en-US" dirty="0"/>
              <a:t>Used for: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Predictions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Promises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Spontaneous decisions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FORMULA: [subject] + [will] + [base verb]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pPr marL="0" indent="0">
              <a:buNone/>
            </a:pPr>
            <a:r>
              <a:rPr lang="en-US" dirty="0"/>
              <a:t>She will call you tomorrow.</a:t>
            </a:r>
          </a:p>
          <a:p>
            <a:pPr marL="0" indent="0">
              <a:buNone/>
            </a:pPr>
            <a:r>
              <a:rPr lang="en-US" dirty="0"/>
              <a:t>We will finish the project next week.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027D79-AC90-9922-C159-A6335985E4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90888" y="1254642"/>
            <a:ext cx="4754880" cy="493312"/>
          </a:xfrm>
        </p:spPr>
        <p:txBody>
          <a:bodyPr/>
          <a:lstStyle/>
          <a:p>
            <a:r>
              <a:rPr lang="en-US" dirty="0"/>
              <a:t>Future continuous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D629B3-F8A3-A963-0625-69CF3114B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90888" y="1924067"/>
            <a:ext cx="4754880" cy="4385293"/>
          </a:xfrm>
        </p:spPr>
        <p:txBody>
          <a:bodyPr/>
          <a:lstStyle/>
          <a:p>
            <a:r>
              <a:rPr lang="en-US" dirty="0"/>
              <a:t>Used for: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Actions that will be in progress at a specific future time.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FORMULA: [subject] + [will be] + [</a:t>
            </a:r>
            <a:r>
              <a:rPr lang="en-US" dirty="0" err="1">
                <a:solidFill>
                  <a:srgbClr val="FF0000"/>
                </a:solidFill>
              </a:rPr>
              <a:t>verb+ing</a:t>
            </a:r>
            <a:r>
              <a:rPr lang="en-US" dirty="0">
                <a:solidFill>
                  <a:srgbClr val="FF0000"/>
                </a:solidFill>
              </a:rPr>
              <a:t>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pPr marL="0" indent="0">
              <a:buNone/>
            </a:pPr>
            <a:r>
              <a:rPr lang="en-US" dirty="0"/>
              <a:t>At 8pm, I will be having dinner.</a:t>
            </a:r>
          </a:p>
        </p:txBody>
      </p:sp>
    </p:spTree>
    <p:extLst>
      <p:ext uri="{BB962C8B-B14F-4D97-AF65-F5344CB8AC3E}">
        <p14:creationId xmlns:p14="http://schemas.microsoft.com/office/powerpoint/2010/main" val="407908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02EA0E2-96F3-79AE-B4E4-30ADD650C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Verb tenses worksheet on arche…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E99816D-F849-B341-E796-F21CBC2AE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 10/15 minutes to work on the verb tenses worksheet on ARCHE (week 7/8).</a:t>
            </a:r>
          </a:p>
        </p:txBody>
      </p:sp>
    </p:spTree>
    <p:extLst>
      <p:ext uri="{BB962C8B-B14F-4D97-AF65-F5344CB8AC3E}">
        <p14:creationId xmlns:p14="http://schemas.microsoft.com/office/powerpoint/2010/main" val="1613613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93574-C5F3-F0CD-0A98-A1E8EF6BC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C9D2F-4DBD-1FDB-0903-F3F2BE219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6" y="1001904"/>
            <a:ext cx="9720072" cy="1984364"/>
          </a:xfrm>
        </p:spPr>
        <p:txBody>
          <a:bodyPr>
            <a:normAutofit/>
          </a:bodyPr>
          <a:lstStyle/>
          <a:p>
            <a:r>
              <a:rPr lang="en-US" dirty="0"/>
              <a:t>Warm-up activity: choose the correct verb depending on the subject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FC5E2-4AC7-AC04-3545-63F439E9B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5" y="2817279"/>
            <a:ext cx="9720073" cy="4023360"/>
          </a:xfrm>
        </p:spPr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n-US" u="sng" dirty="0"/>
              <a:t>Emily and Greg </a:t>
            </a:r>
            <a:r>
              <a:rPr lang="en-US" b="1" dirty="0"/>
              <a:t>come </a:t>
            </a:r>
            <a:r>
              <a:rPr lang="en-US" dirty="0"/>
              <a:t>to my house every Friday for lunch.</a:t>
            </a:r>
          </a:p>
          <a:p>
            <a:r>
              <a:rPr lang="en-US" dirty="0"/>
              <a:t>2. There </a:t>
            </a:r>
            <a:r>
              <a:rPr lang="en-US" b="1" dirty="0"/>
              <a:t>is </a:t>
            </a:r>
            <a:r>
              <a:rPr lang="en-US" u="sng" dirty="0"/>
              <a:t>time</a:t>
            </a:r>
            <a:r>
              <a:rPr lang="en-US" dirty="0"/>
              <a:t> to watch the movie.</a:t>
            </a:r>
          </a:p>
          <a:p>
            <a:r>
              <a:rPr lang="en-US" dirty="0"/>
              <a:t>3. </a:t>
            </a:r>
            <a:r>
              <a:rPr lang="en-US" u="sng" dirty="0"/>
              <a:t>My friends </a:t>
            </a:r>
            <a:r>
              <a:rPr lang="en-US" dirty="0"/>
              <a:t>who are in the band </a:t>
            </a:r>
            <a:r>
              <a:rPr lang="en-US" b="1" dirty="0"/>
              <a:t>want </a:t>
            </a:r>
            <a:r>
              <a:rPr lang="en-US" dirty="0"/>
              <a:t>me to play a musical instrument.</a:t>
            </a:r>
          </a:p>
          <a:p>
            <a:r>
              <a:rPr lang="en-US" dirty="0"/>
              <a:t>4. My father or </a:t>
            </a:r>
            <a:r>
              <a:rPr lang="en-US" u="sng" dirty="0"/>
              <a:t>my brothers </a:t>
            </a:r>
            <a:r>
              <a:rPr lang="en-US" b="1" dirty="0"/>
              <a:t>are </a:t>
            </a:r>
            <a:r>
              <a:rPr lang="en-US" dirty="0"/>
              <a:t>coming with me to the ball game.</a:t>
            </a:r>
          </a:p>
          <a:p>
            <a:r>
              <a:rPr lang="en-US" dirty="0"/>
              <a:t>5. </a:t>
            </a:r>
            <a:r>
              <a:rPr lang="en-US" u="sng" dirty="0"/>
              <a:t>Everyone</a:t>
            </a:r>
            <a:r>
              <a:rPr lang="en-US" dirty="0"/>
              <a:t> </a:t>
            </a:r>
            <a:r>
              <a:rPr lang="en-US" b="1" dirty="0"/>
              <a:t>needs </a:t>
            </a:r>
            <a:r>
              <a:rPr lang="en-US" dirty="0"/>
              <a:t>time to relax.</a:t>
            </a:r>
          </a:p>
          <a:p>
            <a:r>
              <a:rPr lang="en-US" dirty="0"/>
              <a:t>6. That </a:t>
            </a:r>
            <a:r>
              <a:rPr lang="en-US" u="sng" dirty="0"/>
              <a:t>bag</a:t>
            </a:r>
            <a:r>
              <a:rPr lang="en-US" dirty="0"/>
              <a:t> of oranges </a:t>
            </a:r>
            <a:r>
              <a:rPr lang="en-US" b="1" dirty="0"/>
              <a:t>looks </a:t>
            </a:r>
            <a:r>
              <a:rPr lang="en-US" dirty="0"/>
              <a:t>fresh.</a:t>
            </a:r>
          </a:p>
          <a:p>
            <a:r>
              <a:rPr lang="en-US" dirty="0"/>
              <a:t>7. </a:t>
            </a:r>
            <a:r>
              <a:rPr lang="en-US" u="sng" dirty="0"/>
              <a:t>The football team </a:t>
            </a:r>
            <a:r>
              <a:rPr lang="en-US" b="1" dirty="0"/>
              <a:t>hopes </a:t>
            </a:r>
            <a:r>
              <a:rPr lang="en-US" dirty="0"/>
              <a:t>to win the tournament next week.</a:t>
            </a:r>
          </a:p>
          <a:p>
            <a:r>
              <a:rPr lang="en-US" dirty="0"/>
              <a:t>8. Even though the students like the class, </a:t>
            </a:r>
            <a:r>
              <a:rPr lang="en-US" u="sng" dirty="0"/>
              <a:t>a few </a:t>
            </a:r>
            <a:r>
              <a:rPr lang="en-US" b="1" dirty="0"/>
              <a:t>think </a:t>
            </a:r>
            <a:r>
              <a:rPr lang="en-US" dirty="0"/>
              <a:t>that it is too complicated.</a:t>
            </a:r>
          </a:p>
        </p:txBody>
      </p:sp>
    </p:spTree>
    <p:extLst>
      <p:ext uri="{BB962C8B-B14F-4D97-AF65-F5344CB8AC3E}">
        <p14:creationId xmlns:p14="http://schemas.microsoft.com/office/powerpoint/2010/main" val="37047553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7B758-23EE-5CE5-D486-7F5BDA925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 part 1: fill in the gaps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07980-8F2E-59FB-734F-F9E3942AF0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1. All the orders were  ____________ on schedule.</a:t>
            </a:r>
          </a:p>
          <a:p>
            <a:endParaRPr lang="en-US" dirty="0"/>
          </a:p>
          <a:p>
            <a:r>
              <a:rPr lang="en-US" dirty="0"/>
              <a:t>A) delivering</a:t>
            </a:r>
          </a:p>
          <a:p>
            <a:r>
              <a:rPr lang="en-US" dirty="0">
                <a:highlight>
                  <a:srgbClr val="FFFF00"/>
                </a:highlight>
              </a:rPr>
              <a:t>B) delivered</a:t>
            </a:r>
          </a:p>
          <a:p>
            <a:r>
              <a:rPr lang="en-US" dirty="0"/>
              <a:t>C) to deliver</a:t>
            </a:r>
          </a:p>
          <a:p>
            <a:r>
              <a:rPr lang="en-US" dirty="0"/>
              <a:t>D) to be deliver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28BAF8-EE34-ADDB-6186-1647D862F4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2. The new law will encourage growth in the export market _____________.</a:t>
            </a:r>
          </a:p>
          <a:p>
            <a:endParaRPr lang="en-US" dirty="0"/>
          </a:p>
          <a:p>
            <a:pPr>
              <a:lnSpc>
                <a:spcPct val="150000"/>
              </a:lnSpc>
            </a:pPr>
            <a:r>
              <a:rPr lang="en-US" dirty="0">
                <a:highlight>
                  <a:srgbClr val="FFFF00"/>
                </a:highlight>
              </a:rPr>
              <a:t>A) next year</a:t>
            </a:r>
            <a:br>
              <a:rPr lang="en-US" dirty="0"/>
            </a:br>
            <a:r>
              <a:rPr lang="en-US" dirty="0"/>
              <a:t>B) in fact</a:t>
            </a:r>
            <a:br>
              <a:rPr lang="en-US" dirty="0"/>
            </a:br>
            <a:r>
              <a:rPr lang="en-US" dirty="0"/>
              <a:t>C) sometimes</a:t>
            </a:r>
            <a:br>
              <a:rPr lang="en-US" dirty="0"/>
            </a:br>
            <a:r>
              <a:rPr lang="en-US" dirty="0"/>
              <a:t>D) possible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8801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59B51-6E44-5678-CFE9-8B7C786F9FE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3. Property taxes ________ about 40% of the overall tax revenue the state collects.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A) make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B) are at least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C) account for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D) are raised by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7F53E-7796-F62A-1FE4-39039A313E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GB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report showed that overall prices are up 3.1% _________ 12 months.</a:t>
            </a:r>
            <a:endParaRPr lang="en-GB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000" dirty="0">
                <a:solidFill>
                  <a:srgbClr val="333333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during the last</a:t>
            </a:r>
            <a:endParaRPr lang="en-GB" sz="2000" dirty="0">
              <a:effectLst/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 the following</a:t>
            </a:r>
            <a:endParaRPr lang="en-GB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since the last</a:t>
            </a:r>
            <a:endParaRPr lang="en-GB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arenR"/>
            </a:pPr>
            <a:r>
              <a:rPr lang="en-GB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periodically over</a:t>
            </a:r>
            <a:endParaRPr lang="en-GB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9576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D738F-6B19-D31A-CFAC-4135751D7CA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5. The flight arrives __________ Tokyo in three hours.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endParaRPr lang="en-GB" sz="2400" dirty="0">
              <a:effectLst/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128747-7EA9-1F32-6CD5-89D470D489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6. Strong exports ___________ in boosting company growth, rising 35% from a year earlier.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played a big role</a:t>
            </a:r>
            <a:endParaRPr lang="en-GB" sz="2400" dirty="0">
              <a:effectLst/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played a hand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instrumental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effectively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6608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B2B9E-F76B-A8B1-857D-D6196763BE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7. He is excited about the new promotion and looking forward to ________ more responsibilities.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taking on – need gerund form (accepting more responsibilitie</a:t>
            </a:r>
            <a:r>
              <a:rPr lang="en-GB" sz="2400" dirty="0">
                <a:solidFill>
                  <a:srgbClr val="333333"/>
                </a:solidFill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s)</a:t>
            </a:r>
            <a:endParaRPr lang="en-GB" sz="2400" dirty="0">
              <a:effectLst/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take on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taking in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getting up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23CE2C-8469-B8C2-523E-5DB2FE55A3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 8. My line manager wants the meeting __________ immediately.</a:t>
            </a:r>
          </a:p>
          <a:p>
            <a:endParaRPr lang="en-US" dirty="0"/>
          </a:p>
          <a:p>
            <a:r>
              <a:rPr lang="en-US" dirty="0"/>
              <a:t>A) to arrange</a:t>
            </a:r>
          </a:p>
          <a:p>
            <a:r>
              <a:rPr lang="en-US" dirty="0"/>
              <a:t>B) arrange</a:t>
            </a:r>
          </a:p>
          <a:p>
            <a:r>
              <a:rPr lang="en-US" dirty="0">
                <a:highlight>
                  <a:srgbClr val="FFFF00"/>
                </a:highlight>
              </a:rPr>
              <a:t>C) arranged – wants + object + past participle (passive voice)</a:t>
            </a:r>
          </a:p>
          <a:p>
            <a:r>
              <a:rPr lang="en-US" dirty="0"/>
              <a:t>D) be arranged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0062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2BE94-79E6-BAC9-5CF5-7849B946E3C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9. </a:t>
            </a:r>
            <a:r>
              <a:rPr lang="en-US" sz="2400" dirty="0"/>
              <a:t>While the stock ________, the staff worked in the evenings.</a:t>
            </a:r>
          </a:p>
          <a:p>
            <a:endParaRPr lang="en-US" sz="2400" dirty="0"/>
          </a:p>
          <a:p>
            <a:r>
              <a:rPr lang="en-US" sz="2400" dirty="0"/>
              <a:t>A) was checked</a:t>
            </a:r>
          </a:p>
          <a:p>
            <a:r>
              <a:rPr lang="en-US" sz="2400" dirty="0"/>
              <a:t>B) check</a:t>
            </a:r>
          </a:p>
          <a:p>
            <a:r>
              <a:rPr lang="en-US" sz="2400" dirty="0"/>
              <a:t>C) has been checked</a:t>
            </a:r>
          </a:p>
          <a:p>
            <a:r>
              <a:rPr lang="en-US" sz="2400" dirty="0">
                <a:highlight>
                  <a:srgbClr val="FFFF00"/>
                </a:highlight>
              </a:rPr>
              <a:t>D) was being checked - past continuous tense</a:t>
            </a: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23F2FE-0A23-A375-1253-9FD2FC601F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GB" sz="2400" dirty="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Company r</a:t>
            </a: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evenue _________ $45.1 billion from $44.7 billion a year earlier.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increased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rose to – increased and reached a specific amount</a:t>
            </a:r>
            <a:endParaRPr lang="en-GB" sz="2400" dirty="0">
              <a:effectLst/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declined from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expanded at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5282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2147F-673D-D748-20F5-59E9B791EA7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11. ________ the end of year results were published; the managers got their bonuses.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When – one action followed by another</a:t>
            </a:r>
            <a:endParaRPr lang="en-GB" sz="2400" dirty="0">
              <a:effectLst/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1DDC50-84FB-F39B-C6AE-953CE32FC7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12. The new service was expected to be a success; __________ very few customers upgraded their accounts.</a:t>
            </a:r>
            <a:endParaRPr lang="en-GB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endParaRPr lang="en-GB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dirty="0">
                <a:solidFill>
                  <a:srgbClr val="333333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Yet – shows contrast between two ideas or situations</a:t>
            </a:r>
            <a:endParaRPr lang="en-GB" dirty="0">
              <a:effectLst/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just</a:t>
            </a:r>
            <a:endParaRPr lang="en-GB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arenR"/>
            </a:pPr>
            <a:r>
              <a:rPr lang="en-GB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moreover</a:t>
            </a:r>
            <a:endParaRPr lang="en-GB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7864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60D2D-7C61-C805-D832-31A25C3DE75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13. Commercial builders downplayed __________ a problem in the housing market.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concern of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concerned that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concerns about – worries related to a specific topic</a:t>
            </a:r>
            <a:endParaRPr lang="en-GB" sz="2400" dirty="0">
              <a:effectLst/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concerning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E9EC43-5DF6-CF86-F156-4EAB6924C8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14. The company plans to make ___________ improvements to its customer service next month.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333333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A) small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B) quickly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C) heavy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D) slowly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solidFill>
                <a:srgbClr val="333333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9452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B801D-8401-E763-F9CA-490EABEF5C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15. </a:t>
            </a: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software developers __________ investigated the latest problem.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are just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still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have yet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have already – present perfect tense (at an unspecified time before now)</a:t>
            </a:r>
            <a:endParaRPr lang="en-GB" sz="2400" dirty="0">
              <a:effectLst/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0062FA-F245-01DB-2582-21AC87E57DB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16. The executives pointed to immigration __________ the biggest drivers of the domestic market.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rather than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as one of – referring to something as part of a group or category</a:t>
            </a:r>
            <a:endParaRPr lang="en-GB" sz="2400" dirty="0">
              <a:effectLst/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resulting in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arenR"/>
            </a:pPr>
            <a:r>
              <a:rPr lang="en-GB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as leading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0200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9CD68-8AE4-93F7-970D-3B63B7DA2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1E2FD-5A3D-EC74-5F0E-5618C0570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people think that learning a second language is very important, while others believe it is not necessary in today’s world.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What is your opinion? Do you think learning a second language is useful? Why or why not? Give at least 2 reasons to support your answer.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7473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EA5DE-2DA6-5D03-B5C1-A641B7EC7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457200"/>
            <a:ext cx="9720073" cy="402336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Some people think that learning a second language is very important, while others believe it is not necessary in today’s world.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What is your opinion? Do you think learning a second language is useful?</a:t>
            </a:r>
          </a:p>
          <a:p>
            <a:endParaRPr lang="en-US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In pairs, make a list of arguments for and against learning a second language. For each argument, also write down one example or piece of evidence to support your point.</a:t>
            </a:r>
          </a:p>
        </p:txBody>
      </p:sp>
    </p:spTree>
    <p:extLst>
      <p:ext uri="{BB962C8B-B14F-4D97-AF65-F5344CB8AC3E}">
        <p14:creationId xmlns:p14="http://schemas.microsoft.com/office/powerpoint/2010/main" val="2814129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133CA-0B6A-D153-A098-1C19D941E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59" y="2679192"/>
            <a:ext cx="9720072" cy="1499616"/>
          </a:xfrm>
        </p:spPr>
        <p:txBody>
          <a:bodyPr/>
          <a:lstStyle/>
          <a:p>
            <a:r>
              <a:rPr lang="en-US" dirty="0"/>
              <a:t>For each photograph, identify an object, an action, a preposition…</a:t>
            </a:r>
          </a:p>
        </p:txBody>
      </p:sp>
    </p:spTree>
    <p:extLst>
      <p:ext uri="{BB962C8B-B14F-4D97-AF65-F5344CB8AC3E}">
        <p14:creationId xmlns:p14="http://schemas.microsoft.com/office/powerpoint/2010/main" val="6256121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4BF1D-E2E6-AF04-3EFA-1A448C561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a second language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306894-5521-95CE-96E8-2E1105EB9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4128" y="1673352"/>
            <a:ext cx="4754880" cy="822960"/>
          </a:xfrm>
        </p:spPr>
        <p:txBody>
          <a:bodyPr/>
          <a:lstStyle/>
          <a:p>
            <a:r>
              <a:rPr lang="en-US" dirty="0"/>
              <a:t>For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24D054-C062-A16D-3E53-FA12CFB5E3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4128" y="2743199"/>
            <a:ext cx="4754880" cy="3899647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/>
              <a:t> Career opportunities – international business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/>
              <a:t> Better brain health – better memory and problem-solving abilities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/>
              <a:t> Understanding of other cultures – music, literature, traditions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/>
              <a:t> Travel – local language means discussion with locals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/>
              <a:t> Better communication skills – some cities have large immigrant populations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40BBBF-7CEC-86D9-92A0-CF6E8A2AB6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89320" y="1673352"/>
            <a:ext cx="4754880" cy="822960"/>
          </a:xfrm>
        </p:spPr>
        <p:txBody>
          <a:bodyPr/>
          <a:lstStyle/>
          <a:p>
            <a:r>
              <a:rPr lang="en-US" dirty="0"/>
              <a:t>Against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4257E0-70BF-B606-A723-A207126FF8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89320" y="2662516"/>
            <a:ext cx="4754880" cy="3341572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en-US" sz="2600" dirty="0"/>
              <a:t> Everyone speaks English – international business language…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/>
              <a:t> Technology can translate for us – Google Translate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/>
              <a:t> Too much time and effort – over 600 hours of study necessary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/>
              <a:t> Not useful for all careers </a:t>
            </a:r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0962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A2864-49A6-6798-2753-18A9F513E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74335-847E-AB5F-A298-8927A692A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AECD0-38A0-51FA-F0AE-2F6545AA5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Some people think that learning a second language is very important, while others believe it is not necessary in today’s world.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What is your opinion? Do you think learning a second language is useful? Why or why not? Give at least 2 reasons to support your answer.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371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9AA7F-6EB9-7647-5FD8-95C98DF60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9ECB0F-03C4-5815-B10C-C008057A35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128" y="215102"/>
            <a:ext cx="10999841" cy="5687568"/>
          </a:xfrm>
          <a:prstGeom prst="rect">
            <a:avLst/>
          </a:prstGeom>
        </p:spPr>
      </p:pic>
      <p:pic>
        <p:nvPicPr>
          <p:cNvPr id="5" name="TOEIC TEST - TOEIC Listening part one.mp3">
            <a:hlinkClick r:id="" action="ppaction://media"/>
            <a:extLst>
              <a:ext uri="{FF2B5EF4-FFF2-40B4-BE49-F238E27FC236}">
                <a16:creationId xmlns:a16="http://schemas.microsoft.com/office/drawing/2014/main" id="{4CC30566-8F4F-E078-BC2A-42CA7961DD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14" y="590267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48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0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A22D8-5BBF-B6DE-5060-9E81A7D5E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64BDF-58C0-C988-5C66-53E8BA6F0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EABD1-CC0C-66B9-DA86-398A748B4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923" y="2099580"/>
            <a:ext cx="4648201" cy="4023360"/>
          </a:xfrm>
        </p:spPr>
        <p:txBody>
          <a:bodyPr/>
          <a:lstStyle/>
          <a:p>
            <a:r>
              <a:rPr lang="en-US" dirty="0"/>
              <a:t>A) She is reading the labels on some boxes.</a:t>
            </a:r>
          </a:p>
          <a:p>
            <a:r>
              <a:rPr lang="en-US" dirty="0"/>
              <a:t>B) She’s sorting mail into the slots on the wall.</a:t>
            </a:r>
          </a:p>
          <a:p>
            <a:r>
              <a:rPr lang="en-US" dirty="0"/>
              <a:t>C) She’s wrapping up a package.</a:t>
            </a:r>
          </a:p>
          <a:p>
            <a:r>
              <a:rPr lang="en-US" dirty="0"/>
              <a:t>D) She’s standing in line at the service window.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F5D705-A809-593B-4CA6-D5B82D3BF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876" y="2286000"/>
            <a:ext cx="5292414" cy="373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D5BA0-537E-420D-9340-21BD7B4D7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9AA8D-164C-60F8-F0BB-274F266B7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79B11-0FA8-F86B-142D-E18A0384E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923" y="2099580"/>
            <a:ext cx="4648201" cy="4023360"/>
          </a:xfrm>
        </p:spPr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A) She is reading the labels on some boxes.</a:t>
            </a:r>
          </a:p>
          <a:p>
            <a:r>
              <a:rPr lang="en-US" dirty="0"/>
              <a:t>B) She’s sorting mail into the slots on the wall.</a:t>
            </a:r>
          </a:p>
          <a:p>
            <a:r>
              <a:rPr lang="en-US" dirty="0"/>
              <a:t>C) She’s wrapping up a package.</a:t>
            </a:r>
          </a:p>
          <a:p>
            <a:r>
              <a:rPr lang="en-US" dirty="0"/>
              <a:t>D) She’s standing in line at the service window.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EEA5A1-5675-BDE2-F5CA-B73D6B1FE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876" y="2286000"/>
            <a:ext cx="5292414" cy="373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23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34DD4-EC5C-8F8B-175C-790DF6633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pic>
        <p:nvPicPr>
          <p:cNvPr id="5" name="TOEIC TEST - TOEIC Listening part one.mp3">
            <a:hlinkClick r:id="" action="ppaction://media"/>
            <a:extLst>
              <a:ext uri="{FF2B5EF4-FFF2-40B4-BE49-F238E27FC236}">
                <a16:creationId xmlns:a16="http://schemas.microsoft.com/office/drawing/2014/main" id="{29DCA33A-9D75-DFDA-63A0-45B0EE9E59BE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4892" y="5866384"/>
            <a:ext cx="812800" cy="8128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E05925-1DE3-070C-89C0-0429DF2C99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128" y="105665"/>
            <a:ext cx="11120284" cy="576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8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0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3320</TotalTime>
  <Words>3676</Words>
  <Application>Microsoft Office PowerPoint</Application>
  <PresentationFormat>Grand écran</PresentationFormat>
  <Paragraphs>516</Paragraphs>
  <Slides>51</Slides>
  <Notes>41</Notes>
  <HiddenSlides>0</HiddenSlides>
  <MMClips>9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51</vt:i4>
      </vt:variant>
    </vt:vector>
  </HeadingPairs>
  <TitlesOfParts>
    <vt:vector size="59" baseType="lpstr"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Integral</vt:lpstr>
      <vt:lpstr>Dulasp m4 Week 7</vt:lpstr>
      <vt:lpstr>Agenda</vt:lpstr>
      <vt:lpstr>Warm-up activity: choose the correct verb depending on the subject </vt:lpstr>
      <vt:lpstr>Warm-up activity: choose the correct verb depending on the subject </vt:lpstr>
      <vt:lpstr>For each photograph, identify an object, an action, a preposition…</vt:lpstr>
      <vt:lpstr>6</vt:lpstr>
      <vt:lpstr>6</vt:lpstr>
      <vt:lpstr>6</vt:lpstr>
      <vt:lpstr>7</vt:lpstr>
      <vt:lpstr>7</vt:lpstr>
      <vt:lpstr>7</vt:lpstr>
      <vt:lpstr>Présentation PowerPoint</vt:lpstr>
      <vt:lpstr>8</vt:lpstr>
      <vt:lpstr>8</vt:lpstr>
      <vt:lpstr>Présentation PowerPoint</vt:lpstr>
      <vt:lpstr>9</vt:lpstr>
      <vt:lpstr>9</vt:lpstr>
      <vt:lpstr>Présentation PowerPoint</vt:lpstr>
      <vt:lpstr>10</vt:lpstr>
      <vt:lpstr>10</vt:lpstr>
      <vt:lpstr>Part 2 – question / response</vt:lpstr>
      <vt:lpstr>Activity: with a partner, come up with possible responses to these questions</vt:lpstr>
      <vt:lpstr>comprehension</vt:lpstr>
      <vt:lpstr>Présentation PowerPoint</vt:lpstr>
      <vt:lpstr>Présentation PowerPoint</vt:lpstr>
      <vt:lpstr>Listening comprehension</vt:lpstr>
      <vt:lpstr>Présentation PowerPoint</vt:lpstr>
      <vt:lpstr>Présentation PowerPoint</vt:lpstr>
      <vt:lpstr>Listening comprehension</vt:lpstr>
      <vt:lpstr>Présentation PowerPoint</vt:lpstr>
      <vt:lpstr>Présentation PowerPoint</vt:lpstr>
      <vt:lpstr>Listening comprehension</vt:lpstr>
      <vt:lpstr>Présentation PowerPoint</vt:lpstr>
      <vt:lpstr>Présentation PowerPoint</vt:lpstr>
      <vt:lpstr>Present tenses </vt:lpstr>
      <vt:lpstr>Past tenses</vt:lpstr>
      <vt:lpstr>Perfect tenses</vt:lpstr>
      <vt:lpstr>Future tenses</vt:lpstr>
      <vt:lpstr>Verb tenses worksheet on arche…</vt:lpstr>
      <vt:lpstr>Grammar part 1: fill in the gaps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Writing practice</vt:lpstr>
      <vt:lpstr>Présentation PowerPoint</vt:lpstr>
      <vt:lpstr>Learning a second language</vt:lpstr>
      <vt:lpstr>Writing practice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Jenny Lewis</dc:creator>
  <cp:lastModifiedBy>Anonyme</cp:lastModifiedBy>
  <cp:revision>14</cp:revision>
  <dcterms:created xsi:type="dcterms:W3CDTF">2025-02-28T13:35:33Z</dcterms:created>
  <dcterms:modified xsi:type="dcterms:W3CDTF">2025-12-30T14:51:58Z</dcterms:modified>
</cp:coreProperties>
</file>