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0"/>
  </p:notesMasterIdLst>
  <p:sldIdLst>
    <p:sldId id="256" r:id="rId2"/>
    <p:sldId id="257" r:id="rId3"/>
    <p:sldId id="259" r:id="rId4"/>
    <p:sldId id="306" r:id="rId5"/>
    <p:sldId id="307" r:id="rId6"/>
    <p:sldId id="310" r:id="rId7"/>
    <p:sldId id="313" r:id="rId8"/>
    <p:sldId id="311" r:id="rId9"/>
    <p:sldId id="312" r:id="rId10"/>
    <p:sldId id="308" r:id="rId11"/>
    <p:sldId id="314" r:id="rId12"/>
    <p:sldId id="316" r:id="rId13"/>
    <p:sldId id="317" r:id="rId14"/>
    <p:sldId id="315" r:id="rId15"/>
    <p:sldId id="318" r:id="rId16"/>
    <p:sldId id="319" r:id="rId17"/>
    <p:sldId id="321" r:id="rId18"/>
    <p:sldId id="320" r:id="rId19"/>
    <p:sldId id="322" r:id="rId20"/>
    <p:sldId id="323" r:id="rId21"/>
    <p:sldId id="324" r:id="rId22"/>
    <p:sldId id="325" r:id="rId23"/>
    <p:sldId id="326" r:id="rId24"/>
    <p:sldId id="327" r:id="rId25"/>
    <p:sldId id="328" r:id="rId26"/>
    <p:sldId id="329" r:id="rId27"/>
    <p:sldId id="335" r:id="rId28"/>
    <p:sldId id="339" r:id="rId29"/>
    <p:sldId id="340" r:id="rId30"/>
    <p:sldId id="288" r:id="rId31"/>
    <p:sldId id="299" r:id="rId32"/>
    <p:sldId id="300" r:id="rId33"/>
    <p:sldId id="301" r:id="rId34"/>
    <p:sldId id="302" r:id="rId35"/>
    <p:sldId id="303" r:id="rId36"/>
    <p:sldId id="304" r:id="rId37"/>
    <p:sldId id="305" r:id="rId38"/>
    <p:sldId id="261" r:id="rId39"/>
    <p:sldId id="336" r:id="rId40"/>
    <p:sldId id="337" r:id="rId41"/>
    <p:sldId id="338" r:id="rId42"/>
    <p:sldId id="262" r:id="rId43"/>
    <p:sldId id="330" r:id="rId44"/>
    <p:sldId id="332" r:id="rId45"/>
    <p:sldId id="331" r:id="rId46"/>
    <p:sldId id="333" r:id="rId47"/>
    <p:sldId id="334" r:id="rId48"/>
    <p:sldId id="289"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17"/>
    <p:restoredTop sz="82138"/>
  </p:normalViewPr>
  <p:slideViewPr>
    <p:cSldViewPr snapToGrid="0">
      <p:cViewPr varScale="1">
        <p:scale>
          <a:sx n="63" d="100"/>
          <a:sy n="63" d="100"/>
        </p:scale>
        <p:origin x="37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7:58:45.401"/>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53,'85'0,"0"0,-9 0,0 0,-7 0,8 0,-9 0,-13 0,-14 0,-24 0,0 0,0 0,0 0,0 0,0 0,-3 0,0 0,0 0,2 0,1 0,1 0,2 0,2 0,1 0,2 0,3 0,1 0,0 0,-1 0,-2 0,-1 0,3 0,1 0,0 0,-3 1,-5 1,-3 0,-2 1,1 0,3 0,3 2,0-1,-1-1,1-1,0 0,3 1,-1-1,1 1,2-3,-2 0,-1 0,-2 0,-1 0,1 0,0 0,-1 2,-5 0,0 1,-1-1,-1-2,2 2,0 1,1 0,5-1,2-2,6 2,4 1,-3 0,-4-1,-6-2,-2 0,0 0,-1 0,-1 0,-1 0,-1 0,2 0,1 0,-2 0,0 0,0 0,1 0,2 0,-1 0,1 0,2 0,4 0,3 0,2 0,0 0,-2 0,-1 0,-2 0,-3 0,-1 0,-2 0,0 0,3 0,1 0,3 0,0 0,2 0,0-2,-2-1,1 1,0-3,1 1,2-2,0-1,-1-1,-4 2,-4 1,-2 1,-1 1,-1-1,-1-1,-1 2,-1 1,1 0,-1 0,0-1,2 1,2 0,0 0,1-1,0 1,-3 0,0-1,0 1,3-1,2 1,1 2,0 0,-3 0,-1 0,1-3,-1 1,1-1,0 1,-1 2,1 0,2 0,1 0,2 0,0 0,-2 0,1 0,0 0,2 0,2 0,-1 0,-2 0,-3 0,-4 0,-1 0,-3 0,1-1,2-1,4-1,1 1,1 0,-1 2,-2 0,-1 0,4 0,2 0,1 0,-1 0,-5 0,-4 0,-1 0,0 0,2 0,1 0,2 0,-1 0,-2 0,-4 0,-4 0,0 0,4 0,-3 0,2 0,0 0,-4 0,4 0,-2 0,2 0,0 0,0 0,-1 0,0 0,-2 0,5 0,0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8:02:02.652"/>
    </inkml:context>
    <inkml:brush xml:id="br0">
      <inkml:brushProperty name="width" value="0.2" units="cm"/>
      <inkml:brushProperty name="height" value="0.4" units="cm"/>
      <inkml:brushProperty name="color" value="#00FDFF"/>
      <inkml:brushProperty name="tip" value="rectangle"/>
      <inkml:brushProperty name="rasterOp" value="maskPen"/>
    </inkml:brush>
  </inkml:definitions>
  <inkml:trace contextRef="#ctx0" brushRef="#br0">0 19,'59'0,"-7"0,-19 0,-5 0,-1 0,5 0,0 0,-1 0,-5 0,-3 0,2 0,1 2,2 0,-2 1,0-1,2-1,1 1,2 0,2 1,-2-1,-2-2,-4 0,-4 1,-1 1,0 1,-1-1,1-1,2 2,3 0,1 0,2-1,-3-2,2 0,-2 2,-1 1,-2-1,-2 0,2-2,4 0,0 0,2 0,-2 0,-3 0,1 0,-1 0,0 0,-1 0,-2 0,0 0,-1 0,-2 0,-1 0,2 0,-2 0,-1 0,0 0,-1 0,3 0,-1 0,1 0,-2 0,-3 0,0 0,0 0,-1 0,-1 0,1 0,-1 0,2 0,-3 0,6 0,-6 0,3 0,-2 0,2 0,3 0,1 0,-3 0,-4 0,4-2,-3-1,5 1,-4-1,-2 2,-2-9,-3 0,-2-9,-2 11,0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8:02:05.601"/>
    </inkml:context>
    <inkml:brush xml:id="br0">
      <inkml:brushProperty name="width" value="0.2" units="cm"/>
      <inkml:brushProperty name="height" value="0.4" units="cm"/>
      <inkml:brushProperty name="color" value="#00FDFF"/>
      <inkml:brushProperty name="tip" value="rectangle"/>
      <inkml:brushProperty name="rasterOp" value="maskPen"/>
    </inkml:brush>
  </inkml:definitions>
  <inkml:trace contextRef="#ctx0" brushRef="#br0">1 1,'52'0,"0"0,2 0,0 0,-3 0,-1 0,50 0,-10 0,-16 0,-7 0,-6 0,-5 0,-2 0,-6 0,-4 0,0 0,2 0,5 0,7 0,3 0,0 0,-6 0,-9 0,-6 0,-5 0,-1 0,-2 0,-3 0,-3 0,-2 0,-1 0,-1 0,1 0,2 0,3 0,6 0,1 0,0 0,0 0,-4 0,-2 0,-4 0,-3 0,-3 0,-1 0,-1 0,-1 0,-1 0,2 0,0 0,4 0,2 0,-1 0,0 0,-5 0,-1 0,-2 0,0 0,0 0,2 0,-1 0,0 0,-2 0,-1 0,-1 0,1 0,-2 0,0 0,1 0,-2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8:02:09.617"/>
    </inkml:context>
    <inkml:brush xml:id="br0">
      <inkml:brushProperty name="width" value="0.2" units="cm"/>
      <inkml:brushProperty name="height" value="0.4" units="cm"/>
      <inkml:brushProperty name="color" value="#00FDFF"/>
      <inkml:brushProperty name="tip" value="rectangle"/>
      <inkml:brushProperty name="rasterOp" value="maskPen"/>
    </inkml:brush>
  </inkml:definitions>
  <inkml:trace contextRef="#ctx0" brushRef="#br0">0 0,'64'0,"6"0,9 0,-2 0,-6 0,-2 0,3 0,3 0,-2 0,-2 0,-6 0,-3 0,-4 0,-7 0,-4 0,-4 0,1 0,-1 0,0 0,-3 0,-2 0,-1 0,2 0,0 0,-1 0,-3 0,-1 0,4 0,3 0,2 0,-2 0,-3 0,0 0,-3 0,0 3,-1-1,-5 1,-3-1,-2-2,2 0,0 1,0 1,-4 1,-2-1,-1 0,1-2,0 0,-1 0,1 0,0 0,-1 0,1 0,-1 0,0 2,-2 0,0 1,0-1,-1-2,1 0,-2 0,-3 0,0 0,0 0,0 0,1 0,-2 0,-1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8:02:12.401"/>
    </inkml:context>
    <inkml:brush xml:id="br0">
      <inkml:brushProperty name="width" value="0.2" units="cm"/>
      <inkml:brushProperty name="height" value="0.4" units="cm"/>
      <inkml:brushProperty name="color" value="#00FDFF"/>
      <inkml:brushProperty name="tip" value="rectangle"/>
      <inkml:brushProperty name="rasterOp" value="maskPen"/>
    </inkml:brush>
  </inkml:definitions>
  <inkml:trace contextRef="#ctx0" brushRef="#br0">1 1,'95'5,"-3"-1,-12-4,0 0,0 0,-1 0,14 0,2 0,-11 0,-11 0,-25 0,-8 0,-1 0,-3 0,-4 0,-5 0,-5 0,-3 0,-2 0,0 0,0 0,1 0,2 0,0 0,5 0,7 0,6 0,2 0,-3 0,-5 0,-3 0,0 0,-1 0,0 0,-4 0,-2 0,-2 0,0 0,-1 0,1 0,0 0,2 0,1 0,0 0,-1 0,-3 0,-2 0,-4 0,-2 0,-2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8:02:23.151"/>
    </inkml:context>
    <inkml:brush xml:id="br0">
      <inkml:brushProperty name="width" value="0.2" units="cm"/>
      <inkml:brushProperty name="height" value="0.4" units="cm"/>
      <inkml:brushProperty name="color" value="#00FDFF"/>
      <inkml:brushProperty name="tip" value="rectangle"/>
      <inkml:brushProperty name="rasterOp" value="maskPen"/>
    </inkml:brush>
  </inkml:definitions>
  <inkml:trace contextRef="#ctx0" brushRef="#br0">0 52,'44'0,"-2"0,-16 0,2 0,1 0,-3 0,2 0,-2 0,-3 0,-2 0,-1 0,0 0,-1 0,1 0,0 0,-1 0,1 0,0 0,-1 0,6 0,6 0,4 0,6 0,-3 0,0 0,0 0,-3 0,-1 0,-3 0,0 0,0 0,0 0,1 0,-1 0,1 0,-1 0,0 0,0 0,-3 0,0 0,-2 0,-1 0,1 0,-3 0,0 0,-3 0,0 0,-1 0,1 0,0 0,-1 0,1 0,1 0,1 0,2 0,6 0,2-2,6-1,6 1,4-3,3 1,-7-1,-9 0,-9 2,-6-2,0 3,0-1,-1 1,-1 2,-2 0,-1 0,0 0,1 0,3 0,4 0,2 0,4 0,1 0,1 0,-2 0,-1 0,-2 0,-1 0,1-3,-3 1,2-1,-2 1,2 2,4 0,0 0,5 0,-2 0,0 0,-4 0,-1 0,2 0,2 0,3 0,-1 0,-1 0,-1 0,0 0,1 0,1 0,-2 0,0 0,0 0,0 0,1 0,0 0,-1 0,1 0,3 0,0 0,0 0,-2 0,-5 0,0 0,-1 0,-2 0,2 0,-1 0,-2 0,1 1,-1 2,1 0,0 0,1-3,3 0,0 2,2 1,-2 0,-1 1,1-1,0 0,4-1,-2-1,-3 1,0 1,0-1,3 1,3 0,2-1,0 1,2 1,1-2,0 1,0 0,1-3,1 0,0 0,-4 0,-2 0,0 2,2 1,4 0,-1 2,-3-3,-4 2,-1 1,0-3,1 1,-1-1,-1 1,-2-1,0 1,2-2,1-1,0 0,-2 0,-5 0,-2 0,-4 0,1 0,0 0,-1 0,3 0,4 0,3 0,0 0,-4 0,-3 0,-5 0,0 0,1 0,5 0,7 0,7 0,4 0,1 0,-2 0,0 0,-1 0,-2-3,-5 0,-4 0,-2 1,-3 2,-1-1,0-1,4-1,1 1,1 0,-1 2,-1-1,-2-2,-1 1,-2-1,-4 2,-2 1,-1 0,1 0,5 0,5 0,1 0,3 0,-1 0,3 0,1 0,-3 0,-5 0,-4 0,0 0,-1 0,4 0,0 0,-1 0,1 0,-4 0,1 0,0 0,-1 0,1 0,-4 0,-4-2,-5-2,-3-3</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7:59:32.200"/>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96,'50'0,"-4"0,-14 0,1 0,-1 0,0 0,-1 0,-1 0,1 0,-2 0,1 0,0-2,-1-1,1 0,-3 1,-3 2,0-2,-1-1,3-2,-1-1,1 3,2-2,1 2,2 0,-2 1,-4 2,-2 0,-4-2,1-1,0 0,0 1,-1 2,1 0,0-2,2 0,1-1,0 1,-1-1,-2 0,-1 0,4-1,0 1,2 1,3-1,-2 3,0-2,0-1,1 0,3 1,2 2,0 0,2 0,7 0,4 0,2 0,0 0,-6 0,-4 0,-2 0,-3 0,0 0,1 0,-4 0,-4 0,-3 0,-4 0,-1 0,0 0,-2 0,1 0,-1 0,-1 0,3 0,1 0,1 0,-2 0,0 0,0 0,1 0,2 0,-3 0,0 0,0 0,0 0,3 0,0 0,-1 0,1 0,0 0,-1 0,1 0,0 0,-1 0,1 0,-3 0,0 0,-4 0,-3 0,2 0,-2 0,2 0,0 0,-2 0,2 0,0 0,0 0,0 0,0 0,0 0,-1 0,3 0,0 0,2 0,-1 0,-2 0,-1 0,-3 0,3 0,-2 0,-1 0,5 0,-4 0,3 0,-3 0,2 0,-2 0,2 0,1 0,-5-2,4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7:59:37.417"/>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63,'82'0,"1"0,-10 0,-4 0,-5 0,-9 0,-2 0,-2 0,-4 0,3 0,2-3,5-1,6-2,-3-2,-8 2,-12 2,-10 1,-3 3,1 0,3 0,2 0,-1 0,-1 0,1 0,-3 0,-1 0,4 0,3 0,9 0,7 0,5 0,0 0,-5 0,-10 0,-9 0,-5 0,0 0,2 0,2 0,3 0,4 0,1 0,1 0,-4 0,-4 0,-1 0,-5 0,2 0,1 0,0 0,3 0,2 0,1 0,2 1,1 1,0 1,2-1,-1 0,0-2,-3 0,-3 0,-3 1,-5 2,0-1,-1 1,-1-3,-1 0,-2 2,-1 1,-1 0,-2-1,1-2,-1 1,0 2,-2-1,-1 0,1-2,-3 0,0 0,-1 0,4 0,-2 0,4 0,-3 0,0 0,2 0,1 0,-1 2,1 1,-2 0,1-1,0-2,-3 0,1 0,-4-2,-10-15,-8-4,1 0,-2 7</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7:59:53.153"/>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5,'63'0,"0"0,2 0,6 0,4 0,20 0,3 0,-8 0,-11 0,-19 0,4 0,5 0,1 0,-6 0,-12 0,-7 0,-4 0,-2 0,-2 0,-6 0,-5 0,-1 0,-2 0,1 1,0 1,0 1,5 0,3 0,1-1,2 1,-2 1,-1 0,-1-1,4 2,0-1,3-1,0-1,0 0,5 1,2 0,5-1,1-2,-4 0,-1 0,-2 0,1 0,-4 0,-3 0,-5 0,-5 0,-3 0,1 0,2 0,8 0,7 0,2 0,3 0,-4 0,-1 0,-4 0,-7 0,-7 0,-2 0,-4 0,1 0,2 0,1 0,0-3,-1 1,-2-3,-2 1,-3 1,-3 1,-2 2,1-3,3 1,3-1,1-1,-4 1,0 1,-1-1,-1 3,2 0,-4-2,0 0,2 0,3 0,7 1,8 1,-4 0,-4-2,-10 0,-8-3</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7:59:57.068"/>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35,'73'0,"5"0,0 0,10 0,8 0,-4 0,-4 0,-1 0,-6 0,1-2,-10-2,-8 1,-7 0,-7 0,-3 0,-5 0,-1 2,-4 1,-4 0,-5 0,1 0,4 0,7-3,6 0,1-1,-3 2,-6 2,0 0,0 0,7 0,6 0,-2 0,-2 0,-4 0,-5 0,3 0,-1 0,1 0,0 0,-4 0,1 0,-2 0,2 0,2 0,-1 0,-1 0,-3 0,-3 0,0 0,2 0,1 0,0 0,-4 0,-5 2,-4 0,0 1,1-1,3-2,-1 0,-4 0,-2 0,-2 0,1 0,1 0,-1 0,-5 0,-2 0,-1 0,0 0,1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8:00:03.051"/>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60,'69'0,"6"0,7 0,9 0,3 0,4 0,-47-1,0 0,2 0,0-1,1 0,-1 0,41-2,-11 3,-12 1,-3 0,-2 0,-2 0,-6 0,-10 0,-6 0,-5 0,-3 0,0 0,2 0,0 0,3 1,-2 2,-2 0,0-1,-3-1,0-1,0 2,0 1,-3 0,0-1,2-1,4 1,7 1,4 0,2 2,2-3,1 1,0 0,0-2,-4 1,-2 1,-1 0,-2 0,-1 0,-1 0,-2 0,0-3,-1 0,-2 0,3 0,2 0,1 0,2 0,1 0,3 0,4 0,7-3,3-3,-4-3,-4-2,-7 1,-7 2,-4 3,-5 3,-2-2,0 1,1 0,0 1,-1 2,1 0,3 0,5 0,3 0,4 0,-1 0,1-3,-3 0,-1 0,1 1,0 1,6-2,0 0,0-1,-3 0,-7 1,-5 0,-5 1,0-1,-1 0,-4 1,1 1,-4 1,1 0,0 0,2 0,4 0,3 0,5 0,1 0,3 0,3 0,-3 0,-3 0,-5 0,-6 0,1 0,0 0,0 0,1 0,-4 0,-4 0,-5 0,-2 0,2 0,2 0,1 0,-2 0,-1 0,1 0,-4 0,1 0,-1 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7:58:49.418"/>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61,'40'0,"1"0,1 0,6 0,7 0,3 0,-2 0,-5 0,-5 0,-2 0,2 0,3 0,2 0,-2 0,-5 0,-3 0,3 0,6 0,1-3,-1 0,-6 0,-9 1,-7 2,-3-2,1-1,3 0,-1-1,0 1,-3 0,1 0,-1 0,-2 1,0-1,-4 2,1-1,0 0,-1-1,1 1,0 1,-3 1,-2 0,-3 0,0-2,2-1,-1 0,0 1,-3 2</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8:00:06.851"/>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14,'75'0,"7"0,7-1,5-2,-2 0,-11-1,-10 2,-6 2,0 0,-1 0,0 0,-4 0,-8 0,-5 0,-6 0,-6 0,-6 0,-5 0,-4 0,5 0,6 0,2 0,-2 0,-6 0,-8 0,0 0,0 0,3 0,3 0,0 0,-1 0,-2 0,0 0,-1 0,1 0,-3 0,0 0,-2 0,-1 0,1 0,-1 0,1 0,0 0,-1 0,1 0,2 0,0 0,2 0,-3 0,-3 0,-3 0,-1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8:00:09.901"/>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0,'64'0,"14"0,-25 0,2 0,5 0,1 0,1 0,-2 0,-4 0,-2 0,40 0,-13 0,-6 0,-4 0,-7 0,-10 0,-14 0,-7 0,-1 0,3 0,3 0,-1 0,-3 0,1 0,0 0,3 0,2 0,1 0,3 0,3 0,0 0,0 0,-5 0,-6 0,-2 0,2 0,4 0,2 0,2 0,-3 0,-5 0,-5 2,-5 1,0 0,0 0,-4-3,-2 0,-3 0,0 0,-2 0,2 0,0 0,-2 0,2 0,0 0,0 0,3 0,-1 0,1 0,0 0,2 0,0 0,1 0,0 0,-5 0,-7 0,-4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8:00:18.885"/>
    </inkml:context>
    <inkml:brush xml:id="br0">
      <inkml:brushProperty name="width" value="0.2" units="cm"/>
      <inkml:brushProperty name="height" value="0.4" units="cm"/>
      <inkml:brushProperty name="color" value="#00FDFF"/>
      <inkml:brushProperty name="tip" value="rectangle"/>
      <inkml:brushProperty name="rasterOp" value="maskPen"/>
    </inkml:brush>
  </inkml:definitions>
  <inkml:trace contextRef="#ctx0" brushRef="#br0">1 43,'57'0,"-1"0,-5 0,-2 0,-7 0,-2 0,4-3,3 0,5 0,-4 0,-7 3,-6 0,-1 0,1 0,0 0,-4 0,-3 0,1 0,1 0,5 0,0 0,-1 0,-4 0,-4 0,-1 0,1 0,2 0,2-1,3-2,2 0,-1 1,1 1,-6 1,-1 0,0 0,1 0,2 0,1 0,0 0,3 0,3 0,4 0,-1 0,-4 0,-2 0,-3 0,-2 0,-1 0,-2 0,-3 0,1 0,1 0,3 0,2 0,-2 0,-1 0,0 0,-1 0,1 0,-2 0,-1 0,1 0,1 0,4 0,2 0,2 0,0 0,-2 0,-3 0,-1 0,-2 0,-1 0,0 0,-2 0,-2 0,0 0,1 0,0 0,-1 0,1 0,0 0,5 0,5 0,2 0,9 0,3 0,8 0,6 0,3 0,1 0,-6 0,-7 0,-11 0,-11 0,-7 0,-5 0,-5 0,-3 0,2 0,-3 0,5 0,-2 0,1 0,1 0,-1 0,1 0,1 0,3 0,4 0,5 0,4 0,5 0,3 0,8 0,7 0,7 0,4 0,-9 0,-8 0,-13 0,-9 0,-1-3,1 0,0-2,-1 0,-3 3,-3-1,1 3,0 0,-3 0,-1 0,-3 0,-1 0,2 0,2 0,5 0,2 0,2 0,3 0,4 0,3 3,3 0,2 0,1-1,3-2,-3 0,-4 0,-6 0,-7 0,-1 0,3 0,5 0,5 0,3 0,-1 0,0 0,-2 2,-2 1,-4 0,-5-1,-3-2,1 3,3-1,9 1,7-1,2-1,3 1,-6 1,-2 0,-2-1,-4-2,0 0,-1 2,-4 1,0 0,1-1,-1-2,0 2,-2 1,-1 0,-2-1,3 0,2 1,-2 0,-3-1,-5-2,-4 0,1 0,2 0,2 0,4 0,0 0,-3 0,-3 0,-6 0,1 0,3 0,3 0,0 0,-3 0,-3 0,-4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8:00:24.301"/>
    </inkml:context>
    <inkml:brush xml:id="br0">
      <inkml:brushProperty name="width" value="0.2" units="cm"/>
      <inkml:brushProperty name="height" value="0.4" units="cm"/>
      <inkml:brushProperty name="color" value="#00FDFF"/>
      <inkml:brushProperty name="tip" value="rectangle"/>
      <inkml:brushProperty name="rasterOp" value="maskPen"/>
    </inkml:brush>
  </inkml:definitions>
  <inkml:trace contextRef="#ctx0" brushRef="#br0">1 32,'77'0,"-5"0,-10 0,-5 0,-5 0,-4 0,-1 0,-8 0,-5 0,-6 0,-1 0,2 0,-1 0,0 0,-1 0,-3 0,1 0,1 0,-3 0,-1 0,-3 0,5 0,4 0,4 0,0 0,-3 0,1 0,2 0,6 0,3 3,1 0,-1 0,0-2,-3 1,-1 1,-1 0,-6-1,0-2,0 0,4 2,3 1,2 2,5 0,4-2,13 0,7-3,5 0,-1 0,-7 0,-4 0,0 0,1 0,0 0,-8 0,-11 0,-6 0,-3 0,2 0,2 0,1 0,-2 0,0 0,-2 0,-1 0,-5 0,0 0,0 0,-3 0,3 0,2 0,4 0,7 0,2 0,0 0,-4 0,-4 0,-3 0,-3 0,0 0,-1 0,-3 0,-3 0,-2 0,-1 0,-1 0,4 0,0 0,0 0,2 0,3 0,5 0,4 0,0 0,-3 0,0 0,-2 0,1 0,2 0,3 0,-2 0,0 0,-4 0,-2 0,1 0,0 0,1 0,0 0,0 0,2 0,4 0,9 0,8 0,7 0,5 0,-2 0,-6 0,-10 0,-6-1,-5-1,2-2,1-2,-3 1,-5 0,-5 1,1-1,5 2,6-2,3-1,-1 3,-5 0,-2 3,2 0,5 0,3 0,-1-2,-4-1,-3 0,0 1,1 0,-2-1,-3 0,-4 0,-5 3,-1 0,5 0,6 0,5 0,4 0,-2 0,-5 0,-8 0,-3 0,4 0,6 0,3 0,-3 0,-8 0,-2 0,5 0,6 0,5 0,0 0,-6 0,-4 0,-2 0,-1 0,-1 2,-3 1,-4 0,-3 1,0-1,-1-1,0 2,-2-2,-2 1,1-1,3-2,2 3,2-1,-2 2,-3 0,-2-1,-4-1,1-1,3-1,0 2,1 1,2 0,-1-1,-1-2,0 0,-2 0,0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8:00:51.435"/>
    </inkml:context>
    <inkml:brush xml:id="br0">
      <inkml:brushProperty name="width" value="0.2" units="cm"/>
      <inkml:brushProperty name="height" value="0.4" units="cm"/>
      <inkml:brushProperty name="color" value="#00FDFF"/>
      <inkml:brushProperty name="tip" value="rectangle"/>
      <inkml:brushProperty name="rasterOp" value="maskPen"/>
    </inkml:brush>
  </inkml:definitions>
  <inkml:trace contextRef="#ctx0" brushRef="#br0">1 7,'28'5,"-3"-1,-15-4,1 0,-1 0,2 0,1 0,2 0,0 0,5 0,2 0,4 0,-1 0,-1 0,2 0,-1 0,4 0,-1 0,-4 0,-1 0,-4 0,1 0,0 2,-1 1,1 1,0 1,-1-2,1-1,0 0,-2 1,-1 0,0-1,0-2,2 0,1 0,-1 0,1 2,0 0,-1 1,1-1,0-2,-1 0,1 0,-1 0,3 0,1 0,0 0,2 0,1 0,0 0,2 0,-3 0,-1 0,1 0,1 0,4 0,2 0,0 0,0 0,-1 0,0 0,-4 0,-1 0,-2 0,1 0,0 0,1 0,0 0,0 0,0 0,-3 0,0 0,-3 0,-1 0,1 3,-1-1,-2 1,0-1,-2-2,-1 0,1 0,-1 0,1 0,-1 0,4 0,0 0,1 0,1 0,0 0,2 0,3 2,4 0,0 1,-1-1,-2-2,-1 0,1 0,-3 0,2 0,-2 0,0 0,1 0,0 1,2 2,1 0,-2-1,0 0,-3-2,-1 0,-1 0,-1 0,1 0,-2 0,-2 0,0 0,-1 0,-1 2,1 1,1-1,1 0,3-2,2 0,1 0,0 0,-1 0,1 0,0 0,-1 2,1 0,-2 1,2-1,3-1,-1-1,-1 0,-2 0,-2 0,0 0,-1 0,3 0,1 0,0 0,0 0,-4 0,1 0,0 0,-1 0,-1 0,-1 0,-1 0,0 0,0 0,1 0,-2 0,2 0,-1 0,-1 0,2 0,0 0,1 0,5 0,3 0,5 0,4 0,2 0,1 0,-2 0,-1 0,-3-1,0-2,0-1,0-2,0 2,-2-1,-3 1,-4 2,-2-1,-1 1,-1-1,-1-1,-2-1,1 2,1-1,1 1,1-2,0 0,0 2,2 1,2 1,2-2,-1 0,-2 1,-2 0,-1 2,4-2,6-1,7 0,6 1,-4 2,-7 0,-7 0,-4 0,-4 0,-2 0,-1 0,-2 0,3 0,1-3,3 1,3-1,1 1,0 2,-3 0,-4 0,-3 0,-1 0,-3 0,5 0,-4 0,2 0,-1 0,0 0,0 0,-1 0,2 0,-4 0,5 0,-3 0,0 0,2 0,-1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7:58:53.052"/>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0,'62'0,"-7"0,-14 0,1 0,2 0,5 0,1 0,-3 0,-2 0,2 0,0 0,-2 0,-4 2,-3 1,-1-1,4 1,-3-1,-3 0,-4 1,-1-1,3 0,2 1,-1 0,0 0,-1-3,1 0,2 0,-1 0,-2 0,-4 0,-6 0,-2 0,-1 0,-1 0,1 0,-1 0,-2 0,-1 0,-1 0,1 0,1 0,-2 0,0 0,-2 0,-4 0,1 0,0-1,1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7:59:09.801"/>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0,'46'0,"4"0,-1 0,-5 0,-7 0,-10 0,-2 0,-4 0,-2 0,1 0,-2 0,-2 0,0 0,-1 0,1 0,-2 0,-3 0,-1 0,5 0,-3 0,4 0,-2 0,-2 0,0 0,-1 0,0 0,-2 0,5 0,-3 0,2 0,-4 0,4 0,-4 0,3 0,1 0,-4 0,5 1,-4 0,0 2,3 1,-6 0,7-1,-6 0,2-1,2 0,-3 0,3 1,-3 0,0 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7:59:12.184"/>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0,'63'0,"-3"0,-19 0,-6 0,-3 0,-4 0,1 0,3 0,-3 0,0 0,0 0,-1 0,3 0,-3 0,-3 0,-2 0,-4 0,1 0,-1 0,1 0,-1 0,-3 0,-4 0,-2 0,-1 0,6 0,-2 0,3 0,-5 0,0 0,-1 0,4 0,-3 0,3 0,-4 0,-2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7:59:16.034"/>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1,'51'0,"-1"0,1 0,-5 0,-6 0,2 0,-3 0,-5 0,-4 0,-9 0,1 0,3 0,1 0,-1 0,-3 0,-6 0,-1 0,-2 0,0 0,1 0,0 0,0 0,0 0,-1 0,-2 0,-1 2,1-1,-3 2,7-2,-5 0,4-1,-2 0,-1 0,0 0,-1 0,2 0,-1 0,0 0,-2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7:59:18.634"/>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1,'71'4,"3"0,-10-4,-2 0,-5 0,-9 0,5 0,-5 0,-5 0,-9 0,-11 0,-4 0,1 0,0 0,-1 0,-1 0,-4 0,-4 0,-1 0,2 0,1 0,0 0,-1 0,1 0,2 0,1 0,-1 0,-3 0,-2 0,-1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8:01:49.034"/>
    </inkml:context>
    <inkml:brush xml:id="br0">
      <inkml:brushProperty name="width" value="0.2" units="cm"/>
      <inkml:brushProperty name="height" value="0.4" units="cm"/>
      <inkml:brushProperty name="color" value="#00FDFF"/>
      <inkml:brushProperty name="tip" value="rectangle"/>
      <inkml:brushProperty name="rasterOp" value="maskPen"/>
    </inkml:brush>
  </inkml:definitions>
  <inkml:trace contextRef="#ctx0" brushRef="#br0">2614 87,'-78'0,"2"0,11 0,0 0,-1 0,-12 0,1 0,1 0,8 0,14 0,0 0,3 2,4 1,9 0,6-1,4-2,-1 0,-2 2,-1 1,0 0,0-1,0-2,0 0,1 0,-1 2,1 1,2 0,3 1,4-1,2-1,3 0,0-2,-3 0,-4 0,-4 0,-4 0,0 0,-1 0,-2 0,1 0,-1 0,3 0,0 0,0 0,-2 0,2 0,0 0,4 0,3 0,0-1,-1-2,-1-1,-1-2,-6-1,1 0,-2-2,1 1,2 0,0 1,2 2,1-1,3 1,5 2,1 0,3 3,0 0,-1-2,1-1,0 0,-1-1,-5 1,0 0,0-2,1 1,3-1,1 1,4 2,4-1,3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8:01:54.617"/>
    </inkml:context>
    <inkml:brush xml:id="br0">
      <inkml:brushProperty name="width" value="0.2" units="cm"/>
      <inkml:brushProperty name="height" value="0.4" units="cm"/>
      <inkml:brushProperty name="color" value="#00FDFF"/>
      <inkml:brushProperty name="tip" value="rectangle"/>
      <inkml:brushProperty name="rasterOp" value="maskPen"/>
    </inkml:brush>
  </inkml:definitions>
  <inkml:trace contextRef="#ctx0" brushRef="#br0">0 57,'77'5,"4"-1,2-7,8 0,-41-2,1 0,2-2,3 1,12 0,1 0,-1 1,-1 0,-6 3,-2 1,40 1,-32-2,-4-2,-6 1,-8 0,-10 3,-8 0,-2 0,2 0,2 0,2 0,3 0,5 0,2 0,3 0,0 0,-4 0,-3 0,-1 0,0 0,-1 0,-2 0,1 0,0 0,5 0,4 0,-1 0,-2 0,-5 0,-4 0,1 0,0 0,2 0,0 0,-3 0,-1 0,1 0,6 0,5 0,4 0,1 0,-4 0,-3 1,-4 1,-3 1,-1 0,0 0,-2-1,0 1,-1-1,-2-1,2-1,3 0,2 0,-1 0,0 0,-2 0,6 0,3 0,-2 0,-2 0,-8 0,-3 0,-1 0,1 1,2 1,-1 1,-1 1,-2 0,0-1,0 1,6-1,5 0,0 1,-2-2,-5 1,-4 0,-4-3,0 0,-3 3,-4-1,-4-1,-5-2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BE2BE7-A1BA-804E-A8C4-2DA515151DA2}" type="datetimeFigureOut">
              <a:rPr lang="en-US" smtClean="0"/>
              <a:t>12/30/2025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413DAD-45C4-AD44-9353-4D53D99E8C1C}" type="slidenum">
              <a:rPr lang="en-US" smtClean="0"/>
              <a:t>‹N°›</a:t>
            </a:fld>
            <a:endParaRPr lang="en-US"/>
          </a:p>
        </p:txBody>
      </p:sp>
    </p:spTree>
    <p:extLst>
      <p:ext uri="{BB962C8B-B14F-4D97-AF65-F5344CB8AC3E}">
        <p14:creationId xmlns:p14="http://schemas.microsoft.com/office/powerpoint/2010/main" val="2570230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413DAD-45C4-AD44-9353-4D53D99E8C1C}" type="slidenum">
              <a:rPr lang="en-US" smtClean="0"/>
              <a:t>3</a:t>
            </a:fld>
            <a:endParaRPr lang="en-US"/>
          </a:p>
        </p:txBody>
      </p:sp>
    </p:spTree>
    <p:extLst>
      <p:ext uri="{BB962C8B-B14F-4D97-AF65-F5344CB8AC3E}">
        <p14:creationId xmlns:p14="http://schemas.microsoft.com/office/powerpoint/2010/main" val="1141198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2:36-</a:t>
            </a:r>
          </a:p>
          <a:p>
            <a:endParaRPr lang="en-US" dirty="0"/>
          </a:p>
          <a:p>
            <a:r>
              <a:rPr lang="en-US" dirty="0"/>
              <a:t>Likely colleagues talking at work, the man mentions something and the women offer to help </a:t>
            </a:r>
          </a:p>
          <a:p>
            <a:endParaRPr lang="en-US" dirty="0"/>
          </a:p>
          <a:p>
            <a:r>
              <a:rPr lang="en-US" dirty="0"/>
              <a:t>38 - train several new bank cashiers this year</a:t>
            </a:r>
          </a:p>
          <a:p>
            <a:endParaRPr lang="en-US" dirty="0"/>
          </a:p>
          <a:p>
            <a:r>
              <a:rPr lang="en-US" dirty="0"/>
              <a:t>39 - do you think some might be interested in training to become a loan officer? Loan officers transferring</a:t>
            </a:r>
          </a:p>
          <a:p>
            <a:endParaRPr lang="en-US" dirty="0"/>
          </a:p>
          <a:p>
            <a:r>
              <a:rPr lang="en-US" dirty="0"/>
              <a:t>40 - </a:t>
            </a:r>
            <a:r>
              <a:rPr lang="en-US" dirty="0" err="1"/>
              <a:t>i'll</a:t>
            </a:r>
            <a:r>
              <a:rPr lang="en-US" dirty="0"/>
              <a:t> send you the names of anyone interested</a:t>
            </a:r>
          </a:p>
        </p:txBody>
      </p:sp>
      <p:sp>
        <p:nvSpPr>
          <p:cNvPr id="4" name="Slide Number Placeholder 3"/>
          <p:cNvSpPr>
            <a:spLocks noGrp="1"/>
          </p:cNvSpPr>
          <p:nvPr>
            <p:ph type="sldNum" sz="quarter" idx="5"/>
          </p:nvPr>
        </p:nvSpPr>
        <p:spPr/>
        <p:txBody>
          <a:bodyPr/>
          <a:lstStyle/>
          <a:p>
            <a:fld id="{F1413DAD-45C4-AD44-9353-4D53D99E8C1C}" type="slidenum">
              <a:rPr lang="en-US" smtClean="0"/>
              <a:t>15</a:t>
            </a:fld>
            <a:endParaRPr lang="en-US"/>
          </a:p>
        </p:txBody>
      </p:sp>
    </p:spTree>
    <p:extLst>
      <p:ext uri="{BB962C8B-B14F-4D97-AF65-F5344CB8AC3E}">
        <p14:creationId xmlns:p14="http://schemas.microsoft.com/office/powerpoint/2010/main" val="36055010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38 - train several new bank cashiers this year</a:t>
            </a:r>
          </a:p>
          <a:p>
            <a:endParaRPr lang="en-US" dirty="0"/>
          </a:p>
          <a:p>
            <a:r>
              <a:rPr lang="en-US" dirty="0"/>
              <a:t>39 - do you think some might be interested in training to become a loan officer? Loan officers transferring</a:t>
            </a:r>
          </a:p>
          <a:p>
            <a:endParaRPr lang="en-US" dirty="0"/>
          </a:p>
          <a:p>
            <a:r>
              <a:rPr lang="en-US" dirty="0"/>
              <a:t>40 - </a:t>
            </a:r>
            <a:r>
              <a:rPr lang="en-US" dirty="0" err="1"/>
              <a:t>i'll</a:t>
            </a:r>
            <a:r>
              <a:rPr lang="en-US" dirty="0"/>
              <a:t> send you the names of anyone interested</a:t>
            </a:r>
          </a:p>
          <a:p>
            <a:endParaRPr lang="en-US" dirty="0"/>
          </a:p>
        </p:txBody>
      </p:sp>
      <p:sp>
        <p:nvSpPr>
          <p:cNvPr id="4" name="Slide Number Placeholder 3"/>
          <p:cNvSpPr>
            <a:spLocks noGrp="1"/>
          </p:cNvSpPr>
          <p:nvPr>
            <p:ph type="sldNum" sz="quarter" idx="5"/>
          </p:nvPr>
        </p:nvSpPr>
        <p:spPr/>
        <p:txBody>
          <a:bodyPr/>
          <a:lstStyle/>
          <a:p>
            <a:fld id="{F1413DAD-45C4-AD44-9353-4D53D99E8C1C}" type="slidenum">
              <a:rPr lang="en-US" smtClean="0"/>
              <a:t>16</a:t>
            </a:fld>
            <a:endParaRPr lang="en-US"/>
          </a:p>
        </p:txBody>
      </p:sp>
    </p:spTree>
    <p:extLst>
      <p:ext uri="{BB962C8B-B14F-4D97-AF65-F5344CB8AC3E}">
        <p14:creationId xmlns:p14="http://schemas.microsoft.com/office/powerpoint/2010/main" val="1209980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4:18 - </a:t>
            </a:r>
          </a:p>
          <a:p>
            <a:endParaRPr lang="en-US" dirty="0"/>
          </a:p>
          <a:p>
            <a:r>
              <a:rPr lang="en-US" dirty="0"/>
              <a:t>41 - almost our lunchbreak , down the street from our office</a:t>
            </a:r>
          </a:p>
          <a:p>
            <a:endParaRPr lang="en-US" dirty="0"/>
          </a:p>
          <a:p>
            <a:r>
              <a:rPr lang="en-US" dirty="0"/>
              <a:t>42 - not as impressive as people say</a:t>
            </a:r>
          </a:p>
          <a:p>
            <a:endParaRPr lang="en-US" dirty="0"/>
          </a:p>
          <a:p>
            <a:r>
              <a:rPr lang="en-US" dirty="0"/>
              <a:t>43 - why </a:t>
            </a:r>
            <a:r>
              <a:rPr lang="en-US" dirty="0" err="1"/>
              <a:t>dont</a:t>
            </a:r>
            <a:r>
              <a:rPr lang="en-US" dirty="0"/>
              <a:t> we just have some delivery food and eat here</a:t>
            </a:r>
          </a:p>
        </p:txBody>
      </p:sp>
      <p:sp>
        <p:nvSpPr>
          <p:cNvPr id="4" name="Slide Number Placeholder 3"/>
          <p:cNvSpPr>
            <a:spLocks noGrp="1"/>
          </p:cNvSpPr>
          <p:nvPr>
            <p:ph type="sldNum" sz="quarter" idx="5"/>
          </p:nvPr>
        </p:nvSpPr>
        <p:spPr/>
        <p:txBody>
          <a:bodyPr/>
          <a:lstStyle/>
          <a:p>
            <a:fld id="{F1413DAD-45C4-AD44-9353-4D53D99E8C1C}" type="slidenum">
              <a:rPr lang="en-US" smtClean="0"/>
              <a:t>17</a:t>
            </a:fld>
            <a:endParaRPr lang="en-US"/>
          </a:p>
        </p:txBody>
      </p:sp>
    </p:spTree>
    <p:extLst>
      <p:ext uri="{BB962C8B-B14F-4D97-AF65-F5344CB8AC3E}">
        <p14:creationId xmlns:p14="http://schemas.microsoft.com/office/powerpoint/2010/main" val="3387721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41 - almost our lunchbreak , down the street from our office</a:t>
            </a:r>
          </a:p>
          <a:p>
            <a:endParaRPr lang="en-US" dirty="0"/>
          </a:p>
          <a:p>
            <a:r>
              <a:rPr lang="en-US" dirty="0"/>
              <a:t>42 - not as impressive as people say</a:t>
            </a:r>
          </a:p>
          <a:p>
            <a:endParaRPr lang="en-US" dirty="0"/>
          </a:p>
          <a:p>
            <a:r>
              <a:rPr lang="en-US" dirty="0"/>
              <a:t>43 - why </a:t>
            </a:r>
            <a:r>
              <a:rPr lang="en-US" dirty="0" err="1"/>
              <a:t>dont</a:t>
            </a:r>
            <a:r>
              <a:rPr lang="en-US" dirty="0"/>
              <a:t> we just have some delivery food and eat here</a:t>
            </a:r>
          </a:p>
          <a:p>
            <a:endParaRPr lang="en-US" dirty="0"/>
          </a:p>
        </p:txBody>
      </p:sp>
      <p:sp>
        <p:nvSpPr>
          <p:cNvPr id="4" name="Slide Number Placeholder 3"/>
          <p:cNvSpPr>
            <a:spLocks noGrp="1"/>
          </p:cNvSpPr>
          <p:nvPr>
            <p:ph type="sldNum" sz="quarter" idx="5"/>
          </p:nvPr>
        </p:nvSpPr>
        <p:spPr/>
        <p:txBody>
          <a:bodyPr/>
          <a:lstStyle/>
          <a:p>
            <a:fld id="{F1413DAD-45C4-AD44-9353-4D53D99E8C1C}" type="slidenum">
              <a:rPr lang="en-US" smtClean="0"/>
              <a:t>18</a:t>
            </a:fld>
            <a:endParaRPr lang="en-US"/>
          </a:p>
        </p:txBody>
      </p:sp>
    </p:spTree>
    <p:extLst>
      <p:ext uri="{BB962C8B-B14F-4D97-AF65-F5344CB8AC3E}">
        <p14:creationId xmlns:p14="http://schemas.microsoft.com/office/powerpoint/2010/main" val="1105284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5:40</a:t>
            </a:r>
          </a:p>
          <a:p>
            <a:endParaRPr lang="en-US" dirty="0"/>
          </a:p>
          <a:p>
            <a:r>
              <a:rPr lang="en-US" dirty="0"/>
              <a:t>44 - Dr Henry's office</a:t>
            </a:r>
          </a:p>
          <a:p>
            <a:endParaRPr lang="en-US" dirty="0"/>
          </a:p>
          <a:p>
            <a:r>
              <a:rPr lang="en-US" dirty="0"/>
              <a:t>45 - two weeks to make this reservation </a:t>
            </a:r>
          </a:p>
          <a:p>
            <a:endParaRPr lang="en-US" dirty="0"/>
          </a:p>
          <a:p>
            <a:r>
              <a:rPr lang="en-US" dirty="0"/>
              <a:t>46 - try to conclude everything quickly in the meeting</a:t>
            </a:r>
          </a:p>
        </p:txBody>
      </p:sp>
      <p:sp>
        <p:nvSpPr>
          <p:cNvPr id="4" name="Slide Number Placeholder 3"/>
          <p:cNvSpPr>
            <a:spLocks noGrp="1"/>
          </p:cNvSpPr>
          <p:nvPr>
            <p:ph type="sldNum" sz="quarter" idx="5"/>
          </p:nvPr>
        </p:nvSpPr>
        <p:spPr/>
        <p:txBody>
          <a:bodyPr/>
          <a:lstStyle/>
          <a:p>
            <a:fld id="{F1413DAD-45C4-AD44-9353-4D53D99E8C1C}" type="slidenum">
              <a:rPr lang="en-US" smtClean="0"/>
              <a:t>19</a:t>
            </a:fld>
            <a:endParaRPr lang="en-US"/>
          </a:p>
        </p:txBody>
      </p:sp>
    </p:spTree>
    <p:extLst>
      <p:ext uri="{BB962C8B-B14F-4D97-AF65-F5344CB8AC3E}">
        <p14:creationId xmlns:p14="http://schemas.microsoft.com/office/powerpoint/2010/main" val="1655869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44 - Dr Henry's office</a:t>
            </a:r>
          </a:p>
          <a:p>
            <a:endParaRPr lang="en-US" dirty="0"/>
          </a:p>
          <a:p>
            <a:r>
              <a:rPr lang="en-US" dirty="0"/>
              <a:t>45 - two weeks to make this reservation </a:t>
            </a:r>
          </a:p>
          <a:p>
            <a:endParaRPr lang="en-US" dirty="0"/>
          </a:p>
          <a:p>
            <a:r>
              <a:rPr lang="en-US" dirty="0"/>
              <a:t>46 - try to conclude everything quickly in the meeting</a:t>
            </a:r>
          </a:p>
          <a:p>
            <a:endParaRPr lang="en-US" dirty="0"/>
          </a:p>
        </p:txBody>
      </p:sp>
      <p:sp>
        <p:nvSpPr>
          <p:cNvPr id="4" name="Slide Number Placeholder 3"/>
          <p:cNvSpPr>
            <a:spLocks noGrp="1"/>
          </p:cNvSpPr>
          <p:nvPr>
            <p:ph type="sldNum" sz="quarter" idx="5"/>
          </p:nvPr>
        </p:nvSpPr>
        <p:spPr/>
        <p:txBody>
          <a:bodyPr/>
          <a:lstStyle/>
          <a:p>
            <a:fld id="{F1413DAD-45C4-AD44-9353-4D53D99E8C1C}" type="slidenum">
              <a:rPr lang="en-US" smtClean="0"/>
              <a:t>20</a:t>
            </a:fld>
            <a:endParaRPr lang="en-US"/>
          </a:p>
        </p:txBody>
      </p:sp>
    </p:spTree>
    <p:extLst>
      <p:ext uri="{BB962C8B-B14F-4D97-AF65-F5344CB8AC3E}">
        <p14:creationId xmlns:p14="http://schemas.microsoft.com/office/powerpoint/2010/main" val="4234561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7:04</a:t>
            </a:r>
          </a:p>
          <a:p>
            <a:endParaRPr lang="en-US" dirty="0"/>
          </a:p>
          <a:p>
            <a:r>
              <a:rPr lang="en-US" dirty="0"/>
              <a:t>47 - promoted/replacement/recruitment</a:t>
            </a:r>
          </a:p>
          <a:p>
            <a:endParaRPr lang="en-US" dirty="0"/>
          </a:p>
          <a:p>
            <a:r>
              <a:rPr lang="en-US" dirty="0"/>
              <a:t>48 - </a:t>
            </a:r>
            <a:r>
              <a:rPr lang="en-US" dirty="0" err="1"/>
              <a:t>deserbed</a:t>
            </a:r>
            <a:r>
              <a:rPr lang="en-US" dirty="0"/>
              <a:t> for dedication and effort</a:t>
            </a:r>
          </a:p>
          <a:p>
            <a:endParaRPr lang="en-US" dirty="0"/>
          </a:p>
          <a:p>
            <a:r>
              <a:rPr lang="en-US" dirty="0"/>
              <a:t>49 - a friend </a:t>
            </a:r>
            <a:r>
              <a:rPr lang="en-US" dirty="0" err="1"/>
              <a:t>i</a:t>
            </a:r>
            <a:r>
              <a:rPr lang="en-US" dirty="0"/>
              <a:t> used to work with </a:t>
            </a:r>
          </a:p>
        </p:txBody>
      </p:sp>
      <p:sp>
        <p:nvSpPr>
          <p:cNvPr id="4" name="Slide Number Placeholder 3"/>
          <p:cNvSpPr>
            <a:spLocks noGrp="1"/>
          </p:cNvSpPr>
          <p:nvPr>
            <p:ph type="sldNum" sz="quarter" idx="5"/>
          </p:nvPr>
        </p:nvSpPr>
        <p:spPr/>
        <p:txBody>
          <a:bodyPr/>
          <a:lstStyle/>
          <a:p>
            <a:fld id="{F1413DAD-45C4-AD44-9353-4D53D99E8C1C}" type="slidenum">
              <a:rPr lang="en-US" smtClean="0"/>
              <a:t>21</a:t>
            </a:fld>
            <a:endParaRPr lang="en-US"/>
          </a:p>
        </p:txBody>
      </p:sp>
    </p:spTree>
    <p:extLst>
      <p:ext uri="{BB962C8B-B14F-4D97-AF65-F5344CB8AC3E}">
        <p14:creationId xmlns:p14="http://schemas.microsoft.com/office/powerpoint/2010/main" val="24442810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47 - promoted/replacement/recruitment</a:t>
            </a:r>
          </a:p>
          <a:p>
            <a:endParaRPr lang="en-US" dirty="0"/>
          </a:p>
          <a:p>
            <a:r>
              <a:rPr lang="en-US" dirty="0"/>
              <a:t>48 - </a:t>
            </a:r>
            <a:r>
              <a:rPr lang="en-US" dirty="0" err="1"/>
              <a:t>deserbed</a:t>
            </a:r>
            <a:r>
              <a:rPr lang="en-US" dirty="0"/>
              <a:t> for dedication and effort</a:t>
            </a:r>
          </a:p>
          <a:p>
            <a:endParaRPr lang="en-US" dirty="0"/>
          </a:p>
          <a:p>
            <a:r>
              <a:rPr lang="en-US" dirty="0"/>
              <a:t>49 - a friend </a:t>
            </a:r>
            <a:r>
              <a:rPr lang="en-US" dirty="0" err="1"/>
              <a:t>i</a:t>
            </a:r>
            <a:r>
              <a:rPr lang="en-US" dirty="0"/>
              <a:t> used to work with </a:t>
            </a:r>
          </a:p>
          <a:p>
            <a:endParaRPr lang="en-US" dirty="0"/>
          </a:p>
        </p:txBody>
      </p:sp>
      <p:sp>
        <p:nvSpPr>
          <p:cNvPr id="4" name="Slide Number Placeholder 3"/>
          <p:cNvSpPr>
            <a:spLocks noGrp="1"/>
          </p:cNvSpPr>
          <p:nvPr>
            <p:ph type="sldNum" sz="quarter" idx="5"/>
          </p:nvPr>
        </p:nvSpPr>
        <p:spPr/>
        <p:txBody>
          <a:bodyPr/>
          <a:lstStyle/>
          <a:p>
            <a:fld id="{F1413DAD-45C4-AD44-9353-4D53D99E8C1C}" type="slidenum">
              <a:rPr lang="en-US" smtClean="0"/>
              <a:t>22</a:t>
            </a:fld>
            <a:endParaRPr lang="en-US"/>
          </a:p>
        </p:txBody>
      </p:sp>
    </p:spTree>
    <p:extLst>
      <p:ext uri="{BB962C8B-B14F-4D97-AF65-F5344CB8AC3E}">
        <p14:creationId xmlns:p14="http://schemas.microsoft.com/office/powerpoint/2010/main" val="27624839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413DAD-45C4-AD44-9353-4D53D99E8C1C}" type="slidenum">
              <a:rPr lang="en-US" smtClean="0"/>
              <a:t>23</a:t>
            </a:fld>
            <a:endParaRPr lang="en-US"/>
          </a:p>
        </p:txBody>
      </p:sp>
    </p:spTree>
    <p:extLst>
      <p:ext uri="{BB962C8B-B14F-4D97-AF65-F5344CB8AC3E}">
        <p14:creationId xmlns:p14="http://schemas.microsoft.com/office/powerpoint/2010/main" val="28824534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in the room</a:t>
            </a:r>
          </a:p>
          <a:p>
            <a:endParaRPr lang="en-US" dirty="0"/>
          </a:p>
          <a:p>
            <a:r>
              <a:rPr lang="en-US" dirty="0"/>
              <a:t>The book is on the table</a:t>
            </a:r>
          </a:p>
          <a:p>
            <a:endParaRPr lang="en-US" dirty="0"/>
          </a:p>
          <a:p>
            <a:r>
              <a:rPr lang="en-US" dirty="0"/>
              <a:t>I’m at the park</a:t>
            </a:r>
          </a:p>
          <a:p>
            <a:endParaRPr lang="en-US" dirty="0"/>
          </a:p>
          <a:p>
            <a:endParaRPr lang="en-US" dirty="0"/>
          </a:p>
          <a:p>
            <a:r>
              <a:rPr lang="en-US" dirty="0"/>
              <a:t>We’ll meet in May</a:t>
            </a:r>
          </a:p>
          <a:p>
            <a:endParaRPr lang="en-US" dirty="0"/>
          </a:p>
          <a:p>
            <a:r>
              <a:rPr lang="en-US" dirty="0"/>
              <a:t>The meeting is on Monday</a:t>
            </a:r>
          </a:p>
          <a:p>
            <a:endParaRPr lang="en-US" dirty="0"/>
          </a:p>
          <a:p>
            <a:r>
              <a:rPr lang="en-US" dirty="0"/>
              <a:t>The train leaves at 3pm.</a:t>
            </a:r>
          </a:p>
        </p:txBody>
      </p:sp>
      <p:sp>
        <p:nvSpPr>
          <p:cNvPr id="4" name="Slide Number Placeholder 3"/>
          <p:cNvSpPr>
            <a:spLocks noGrp="1"/>
          </p:cNvSpPr>
          <p:nvPr>
            <p:ph type="sldNum" sz="quarter" idx="5"/>
          </p:nvPr>
        </p:nvSpPr>
        <p:spPr/>
        <p:txBody>
          <a:bodyPr/>
          <a:lstStyle/>
          <a:p>
            <a:fld id="{F1413DAD-45C4-AD44-9353-4D53D99E8C1C}" type="slidenum">
              <a:rPr lang="en-US" smtClean="0"/>
              <a:t>24</a:t>
            </a:fld>
            <a:endParaRPr lang="en-US"/>
          </a:p>
        </p:txBody>
      </p:sp>
    </p:spTree>
    <p:extLst>
      <p:ext uri="{BB962C8B-B14F-4D97-AF65-F5344CB8AC3E}">
        <p14:creationId xmlns:p14="http://schemas.microsoft.com/office/powerpoint/2010/main" val="970738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Based on these questions, the conversation is likely about </a:t>
            </a:r>
            <a:r>
              <a:rPr lang="en-GB" b="1" dirty="0"/>
              <a:t>something causing a traffic jam</a:t>
            </a:r>
            <a:r>
              <a:rPr lang="en-GB" dirty="0"/>
              <a:t> and the speakers discussing when they should leave.</a:t>
            </a:r>
          </a:p>
          <a:p>
            <a:endParaRPr lang="en-US" dirty="0"/>
          </a:p>
          <a:p>
            <a:endParaRPr lang="en-US" dirty="0"/>
          </a:p>
          <a:p>
            <a:endParaRPr lang="en-US" dirty="0"/>
          </a:p>
          <a:p>
            <a:r>
              <a:rPr lang="en-US" dirty="0"/>
              <a:t>Who are the speakers? - the people who we hear talking in the audio recording (no speakers like for music)</a:t>
            </a:r>
          </a:p>
        </p:txBody>
      </p:sp>
      <p:sp>
        <p:nvSpPr>
          <p:cNvPr id="4" name="Slide Number Placeholder 3"/>
          <p:cNvSpPr>
            <a:spLocks noGrp="1"/>
          </p:cNvSpPr>
          <p:nvPr>
            <p:ph type="sldNum" sz="quarter" idx="5"/>
          </p:nvPr>
        </p:nvSpPr>
        <p:spPr/>
        <p:txBody>
          <a:bodyPr/>
          <a:lstStyle/>
          <a:p>
            <a:fld id="{F1413DAD-45C4-AD44-9353-4D53D99E8C1C}" type="slidenum">
              <a:rPr lang="en-US" smtClean="0"/>
              <a:t>4</a:t>
            </a:fld>
            <a:endParaRPr lang="en-US"/>
          </a:p>
        </p:txBody>
      </p:sp>
    </p:spTree>
    <p:extLst>
      <p:ext uri="{BB962C8B-B14F-4D97-AF65-F5344CB8AC3E}">
        <p14:creationId xmlns:p14="http://schemas.microsoft.com/office/powerpoint/2010/main" val="37782008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going to the store</a:t>
            </a:r>
          </a:p>
          <a:p>
            <a:endParaRPr lang="en-US" dirty="0"/>
          </a:p>
          <a:p>
            <a:r>
              <a:rPr lang="en-US" dirty="0"/>
              <a:t>She walked into the room</a:t>
            </a:r>
          </a:p>
          <a:p>
            <a:endParaRPr lang="en-US" dirty="0"/>
          </a:p>
          <a:p>
            <a:r>
              <a:rPr lang="en-US" dirty="0"/>
              <a:t>The cat jumped onto the table</a:t>
            </a:r>
          </a:p>
          <a:p>
            <a:endParaRPr lang="en-US" dirty="0"/>
          </a:p>
          <a:p>
            <a:endParaRPr lang="en-US" dirty="0"/>
          </a:p>
          <a:p>
            <a:r>
              <a:rPr lang="en-US" dirty="0"/>
              <a:t>This gift is for you</a:t>
            </a:r>
          </a:p>
          <a:p>
            <a:endParaRPr lang="en-US" dirty="0"/>
          </a:p>
          <a:p>
            <a:r>
              <a:rPr lang="en-US" dirty="0"/>
              <a:t>I’m talking with my friend</a:t>
            </a:r>
          </a:p>
          <a:p>
            <a:endParaRPr lang="en-US" dirty="0"/>
          </a:p>
          <a:p>
            <a:r>
              <a:rPr lang="en-US" dirty="0"/>
              <a:t>We’re talking about the weather</a:t>
            </a:r>
          </a:p>
          <a:p>
            <a:endParaRPr lang="en-US" dirty="0"/>
          </a:p>
          <a:p>
            <a:r>
              <a:rPr lang="en-US" dirty="0"/>
              <a:t>I slept during the movie.</a:t>
            </a:r>
          </a:p>
          <a:p>
            <a:endParaRPr lang="en-US" dirty="0"/>
          </a:p>
          <a:p>
            <a:r>
              <a:rPr lang="en-US" dirty="0"/>
              <a:t>She has lived here since 2010.</a:t>
            </a:r>
          </a:p>
          <a:p>
            <a:endParaRPr lang="en-US" dirty="0"/>
          </a:p>
          <a:p>
            <a:r>
              <a:rPr lang="en-US" dirty="0"/>
              <a:t>I travelled from London to Paris.</a:t>
            </a:r>
          </a:p>
        </p:txBody>
      </p:sp>
      <p:sp>
        <p:nvSpPr>
          <p:cNvPr id="4" name="Slide Number Placeholder 3"/>
          <p:cNvSpPr>
            <a:spLocks noGrp="1"/>
          </p:cNvSpPr>
          <p:nvPr>
            <p:ph type="sldNum" sz="quarter" idx="5"/>
          </p:nvPr>
        </p:nvSpPr>
        <p:spPr/>
        <p:txBody>
          <a:bodyPr/>
          <a:lstStyle/>
          <a:p>
            <a:fld id="{F1413DAD-45C4-AD44-9353-4D53D99E8C1C}" type="slidenum">
              <a:rPr lang="en-US" smtClean="0"/>
              <a:t>25</a:t>
            </a:fld>
            <a:endParaRPr lang="en-US"/>
          </a:p>
        </p:txBody>
      </p:sp>
    </p:spTree>
    <p:extLst>
      <p:ext uri="{BB962C8B-B14F-4D97-AF65-F5344CB8AC3E}">
        <p14:creationId xmlns:p14="http://schemas.microsoft.com/office/powerpoint/2010/main" val="23673273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413DAD-45C4-AD44-9353-4D53D99E8C1C}" type="slidenum">
              <a:rPr lang="en-US" smtClean="0"/>
              <a:t>26</a:t>
            </a:fld>
            <a:endParaRPr lang="en-US"/>
          </a:p>
        </p:txBody>
      </p:sp>
    </p:spTree>
    <p:extLst>
      <p:ext uri="{BB962C8B-B14F-4D97-AF65-F5344CB8AC3E}">
        <p14:creationId xmlns:p14="http://schemas.microsoft.com/office/powerpoint/2010/main" val="3258729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E1E8F-FD61-074B-F34B-105E0052B1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4A060-9040-BC2A-FA75-D595F074A1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95CB3D-8743-C92C-562D-9C99D47DC7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8C5158-3903-43FA-C9F0-D0812FC6C724}"/>
              </a:ext>
            </a:extLst>
          </p:cNvPr>
          <p:cNvSpPr>
            <a:spLocks noGrp="1"/>
          </p:cNvSpPr>
          <p:nvPr>
            <p:ph type="sldNum" sz="quarter" idx="5"/>
          </p:nvPr>
        </p:nvSpPr>
        <p:spPr/>
        <p:txBody>
          <a:bodyPr/>
          <a:lstStyle/>
          <a:p>
            <a:fld id="{F1413DAD-45C4-AD44-9353-4D53D99E8C1C}" type="slidenum">
              <a:rPr lang="en-US" smtClean="0"/>
              <a:t>27</a:t>
            </a:fld>
            <a:endParaRPr lang="en-US"/>
          </a:p>
        </p:txBody>
      </p:sp>
    </p:spTree>
    <p:extLst>
      <p:ext uri="{BB962C8B-B14F-4D97-AF65-F5344CB8AC3E}">
        <p14:creationId xmlns:p14="http://schemas.microsoft.com/office/powerpoint/2010/main" val="37981510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 walked into the room.</a:t>
            </a:r>
          </a:p>
          <a:p>
            <a:r>
              <a:rPr lang="en-US" dirty="0"/>
              <a:t>We will go out after dinner. </a:t>
            </a:r>
          </a:p>
          <a:p>
            <a:r>
              <a:rPr lang="en-US" dirty="0"/>
              <a:t>The cat is under the sofa.</a:t>
            </a:r>
          </a:p>
          <a:p>
            <a:r>
              <a:rPr lang="en-US" dirty="0"/>
              <a:t>I took the train from Glasgow to Edinburgh this morning.</a:t>
            </a:r>
          </a:p>
          <a:p>
            <a:r>
              <a:rPr lang="en-US" dirty="0"/>
              <a:t>The house with the red door is mine.</a:t>
            </a:r>
          </a:p>
        </p:txBody>
      </p:sp>
      <p:sp>
        <p:nvSpPr>
          <p:cNvPr id="4" name="Slide Number Placeholder 3"/>
          <p:cNvSpPr>
            <a:spLocks noGrp="1"/>
          </p:cNvSpPr>
          <p:nvPr>
            <p:ph type="sldNum" sz="quarter" idx="5"/>
          </p:nvPr>
        </p:nvSpPr>
        <p:spPr/>
        <p:txBody>
          <a:bodyPr/>
          <a:lstStyle/>
          <a:p>
            <a:fld id="{F1413DAD-45C4-AD44-9353-4D53D99E8C1C}" type="slidenum">
              <a:rPr lang="en-US" smtClean="0"/>
              <a:t>28</a:t>
            </a:fld>
            <a:endParaRPr lang="en-US"/>
          </a:p>
        </p:txBody>
      </p:sp>
    </p:spTree>
    <p:extLst>
      <p:ext uri="{BB962C8B-B14F-4D97-AF65-F5344CB8AC3E}">
        <p14:creationId xmlns:p14="http://schemas.microsoft.com/office/powerpoint/2010/main" val="28315303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0C1186-C78C-A944-9C97-CB5A0DB97009}" type="slidenum">
              <a:rPr lang="en-US" smtClean="0"/>
              <a:t>30</a:t>
            </a:fld>
            <a:endParaRPr lang="en-US"/>
          </a:p>
        </p:txBody>
      </p:sp>
    </p:spTree>
    <p:extLst>
      <p:ext uri="{BB962C8B-B14F-4D97-AF65-F5344CB8AC3E}">
        <p14:creationId xmlns:p14="http://schemas.microsoft.com/office/powerpoint/2010/main" val="2592083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0C1186-C78C-A944-9C97-CB5A0DB97009}" type="slidenum">
              <a:rPr lang="en-US" smtClean="0"/>
              <a:t>31</a:t>
            </a:fld>
            <a:endParaRPr lang="en-US"/>
          </a:p>
        </p:txBody>
      </p:sp>
    </p:spTree>
    <p:extLst>
      <p:ext uri="{BB962C8B-B14F-4D97-AF65-F5344CB8AC3E}">
        <p14:creationId xmlns:p14="http://schemas.microsoft.com/office/powerpoint/2010/main" val="24964653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0C1186-C78C-A944-9C97-CB5A0DB97009}" type="slidenum">
              <a:rPr lang="en-US" smtClean="0"/>
              <a:t>32</a:t>
            </a:fld>
            <a:endParaRPr lang="en-US"/>
          </a:p>
        </p:txBody>
      </p:sp>
    </p:spTree>
    <p:extLst>
      <p:ext uri="{BB962C8B-B14F-4D97-AF65-F5344CB8AC3E}">
        <p14:creationId xmlns:p14="http://schemas.microsoft.com/office/powerpoint/2010/main" val="32645415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0C1186-C78C-A944-9C97-CB5A0DB97009}" type="slidenum">
              <a:rPr lang="en-US" smtClean="0"/>
              <a:t>33</a:t>
            </a:fld>
            <a:endParaRPr lang="en-US"/>
          </a:p>
        </p:txBody>
      </p:sp>
    </p:spTree>
    <p:extLst>
      <p:ext uri="{BB962C8B-B14F-4D97-AF65-F5344CB8AC3E}">
        <p14:creationId xmlns:p14="http://schemas.microsoft.com/office/powerpoint/2010/main" val="29519581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0C1186-C78C-A944-9C97-CB5A0DB97009}" type="slidenum">
              <a:rPr lang="en-US" smtClean="0"/>
              <a:t>34</a:t>
            </a:fld>
            <a:endParaRPr lang="en-US"/>
          </a:p>
        </p:txBody>
      </p:sp>
    </p:spTree>
    <p:extLst>
      <p:ext uri="{BB962C8B-B14F-4D97-AF65-F5344CB8AC3E}">
        <p14:creationId xmlns:p14="http://schemas.microsoft.com/office/powerpoint/2010/main" val="35830179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0C1186-C78C-A944-9C97-CB5A0DB97009}" type="slidenum">
              <a:rPr lang="en-US" smtClean="0"/>
              <a:t>35</a:t>
            </a:fld>
            <a:endParaRPr lang="en-US"/>
          </a:p>
        </p:txBody>
      </p:sp>
    </p:spTree>
    <p:extLst>
      <p:ext uri="{BB962C8B-B14F-4D97-AF65-F5344CB8AC3E}">
        <p14:creationId xmlns:p14="http://schemas.microsoft.com/office/powerpoint/2010/main" val="2289415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E8E2D-84B0-4B63-0417-2C2C9BBFA9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840010-CD39-91C9-8AEE-BA07FD7490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C3CCD9-0FF4-CD05-AD5A-7E9AFA41DB6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Based on these questions, the conversation is likely about </a:t>
            </a:r>
            <a:r>
              <a:rPr lang="en-GB" b="1" dirty="0"/>
              <a:t>something causing a traffic jam</a:t>
            </a:r>
            <a:r>
              <a:rPr lang="en-GB" dirty="0"/>
              <a:t> and the speakers discussing when they should leave.</a:t>
            </a:r>
          </a:p>
          <a:p>
            <a:endParaRPr lang="en-US" dirty="0"/>
          </a:p>
          <a:p>
            <a:r>
              <a:rPr lang="en-US" dirty="0"/>
              <a:t>q32 where - location of the people speaking?</a:t>
            </a:r>
          </a:p>
          <a:p>
            <a:r>
              <a:rPr lang="en-US" dirty="0"/>
              <a:t>q33 why - the reason fir the traffic</a:t>
            </a:r>
          </a:p>
          <a:p>
            <a:r>
              <a:rPr lang="en-US" dirty="0"/>
              <a:t>q44 - what time - a time (number)</a:t>
            </a:r>
          </a:p>
        </p:txBody>
      </p:sp>
      <p:sp>
        <p:nvSpPr>
          <p:cNvPr id="4" name="Slide Number Placeholder 3">
            <a:extLst>
              <a:ext uri="{FF2B5EF4-FFF2-40B4-BE49-F238E27FC236}">
                <a16:creationId xmlns:a16="http://schemas.microsoft.com/office/drawing/2014/main" id="{2304F282-718E-2763-3AC8-6680D5115771}"/>
              </a:ext>
            </a:extLst>
          </p:cNvPr>
          <p:cNvSpPr>
            <a:spLocks noGrp="1"/>
          </p:cNvSpPr>
          <p:nvPr>
            <p:ph type="sldNum" sz="quarter" idx="5"/>
          </p:nvPr>
        </p:nvSpPr>
        <p:spPr/>
        <p:txBody>
          <a:bodyPr/>
          <a:lstStyle/>
          <a:p>
            <a:fld id="{F1413DAD-45C4-AD44-9353-4D53D99E8C1C}" type="slidenum">
              <a:rPr lang="en-US" smtClean="0"/>
              <a:t>5</a:t>
            </a:fld>
            <a:endParaRPr lang="en-US"/>
          </a:p>
        </p:txBody>
      </p:sp>
    </p:spTree>
    <p:extLst>
      <p:ext uri="{BB962C8B-B14F-4D97-AF65-F5344CB8AC3E}">
        <p14:creationId xmlns:p14="http://schemas.microsoft.com/office/powerpoint/2010/main" val="31690916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0C1186-C78C-A944-9C97-CB5A0DB97009}" type="slidenum">
              <a:rPr lang="en-US" smtClean="0"/>
              <a:t>36</a:t>
            </a:fld>
            <a:endParaRPr lang="en-US"/>
          </a:p>
        </p:txBody>
      </p:sp>
    </p:spTree>
    <p:extLst>
      <p:ext uri="{BB962C8B-B14F-4D97-AF65-F5344CB8AC3E}">
        <p14:creationId xmlns:p14="http://schemas.microsoft.com/office/powerpoint/2010/main" val="33359026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0C1186-C78C-A944-9C97-CB5A0DB97009}" type="slidenum">
              <a:rPr lang="en-US" smtClean="0"/>
              <a:t>37</a:t>
            </a:fld>
            <a:endParaRPr lang="en-US"/>
          </a:p>
        </p:txBody>
      </p:sp>
    </p:spTree>
    <p:extLst>
      <p:ext uri="{BB962C8B-B14F-4D97-AF65-F5344CB8AC3E}">
        <p14:creationId xmlns:p14="http://schemas.microsoft.com/office/powerpoint/2010/main" val="39069227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 not use ‘on’ before next Monday, next week, next year.</a:t>
            </a:r>
          </a:p>
          <a:p>
            <a:r>
              <a:rPr lang="en-US" dirty="0"/>
              <a:t>‘Next’ already implies a specific time so ‘on’ is unnecessary.</a:t>
            </a:r>
          </a:p>
          <a:p>
            <a:endParaRPr lang="en-US" dirty="0"/>
          </a:p>
          <a:p>
            <a:r>
              <a:rPr lang="en-US" dirty="0" err="1"/>
              <a:t>Eployees</a:t>
            </a:r>
            <a:r>
              <a:rPr lang="en-US" dirty="0"/>
              <a:t> is plural so the verb should be ‘were; instead of ‘was’.</a:t>
            </a:r>
          </a:p>
        </p:txBody>
      </p:sp>
      <p:sp>
        <p:nvSpPr>
          <p:cNvPr id="4" name="Slide Number Placeholder 3"/>
          <p:cNvSpPr>
            <a:spLocks noGrp="1"/>
          </p:cNvSpPr>
          <p:nvPr>
            <p:ph type="sldNum" sz="quarter" idx="5"/>
          </p:nvPr>
        </p:nvSpPr>
        <p:spPr/>
        <p:txBody>
          <a:bodyPr/>
          <a:lstStyle/>
          <a:p>
            <a:fld id="{F1413DAD-45C4-AD44-9353-4D53D99E8C1C}" type="slidenum">
              <a:rPr lang="en-US" smtClean="0"/>
              <a:t>38</a:t>
            </a:fld>
            <a:endParaRPr lang="en-US"/>
          </a:p>
        </p:txBody>
      </p:sp>
    </p:spTree>
    <p:extLst>
      <p:ext uri="{BB962C8B-B14F-4D97-AF65-F5344CB8AC3E}">
        <p14:creationId xmlns:p14="http://schemas.microsoft.com/office/powerpoint/2010/main" val="34977818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 the comparative form of adjectives when comparing things. ‘Easy’ becomes ‘easier’.</a:t>
            </a:r>
          </a:p>
          <a:p>
            <a:endParaRPr lang="en-US" dirty="0"/>
          </a:p>
          <a:p>
            <a:r>
              <a:rPr lang="en-US" dirty="0"/>
              <a:t>‘Despite’ is a preposition, and is not followed by ‘of’. We simply say ‘despite’ followed by a noun/noun phrase.</a:t>
            </a:r>
          </a:p>
          <a:p>
            <a:endParaRPr lang="en-US" dirty="0"/>
          </a:p>
        </p:txBody>
      </p:sp>
      <p:sp>
        <p:nvSpPr>
          <p:cNvPr id="4" name="Slide Number Placeholder 3"/>
          <p:cNvSpPr>
            <a:spLocks noGrp="1"/>
          </p:cNvSpPr>
          <p:nvPr>
            <p:ph type="sldNum" sz="quarter" idx="5"/>
          </p:nvPr>
        </p:nvSpPr>
        <p:spPr/>
        <p:txBody>
          <a:bodyPr/>
          <a:lstStyle/>
          <a:p>
            <a:fld id="{F1413DAD-45C4-AD44-9353-4D53D99E8C1C}" type="slidenum">
              <a:rPr lang="en-US" smtClean="0"/>
              <a:t>39</a:t>
            </a:fld>
            <a:endParaRPr lang="en-US"/>
          </a:p>
        </p:txBody>
      </p:sp>
    </p:spTree>
    <p:extLst>
      <p:ext uri="{BB962C8B-B14F-4D97-AF65-F5344CB8AC3E}">
        <p14:creationId xmlns:p14="http://schemas.microsoft.com/office/powerpoint/2010/main" val="1286035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subjects are connected by ‘neither… nor’, the verb should agree with the nearest subject. ’Employees’ is plural so the verb should be ‘were’ not ‘was’.</a:t>
            </a:r>
          </a:p>
          <a:p>
            <a:endParaRPr lang="en-US" dirty="0"/>
          </a:p>
          <a:p>
            <a:r>
              <a:rPr lang="en-US" dirty="0"/>
              <a:t>After the phrase ‘looking forward to’, we use a gerund. </a:t>
            </a:r>
          </a:p>
        </p:txBody>
      </p:sp>
      <p:sp>
        <p:nvSpPr>
          <p:cNvPr id="4" name="Slide Number Placeholder 3"/>
          <p:cNvSpPr>
            <a:spLocks noGrp="1"/>
          </p:cNvSpPr>
          <p:nvPr>
            <p:ph type="sldNum" sz="quarter" idx="5"/>
          </p:nvPr>
        </p:nvSpPr>
        <p:spPr/>
        <p:txBody>
          <a:bodyPr/>
          <a:lstStyle/>
          <a:p>
            <a:fld id="{F1413DAD-45C4-AD44-9353-4D53D99E8C1C}" type="slidenum">
              <a:rPr lang="en-US" smtClean="0"/>
              <a:t>40</a:t>
            </a:fld>
            <a:endParaRPr lang="en-US"/>
          </a:p>
        </p:txBody>
      </p:sp>
    </p:spTree>
    <p:extLst>
      <p:ext uri="{BB962C8B-B14F-4D97-AF65-F5344CB8AC3E}">
        <p14:creationId xmlns:p14="http://schemas.microsoft.com/office/powerpoint/2010/main" val="42513858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conditional sentences, we use the simple present in the if-clause. The future tense is only used in the main clause.</a:t>
            </a:r>
          </a:p>
          <a:p>
            <a:endParaRPr lang="en-US" dirty="0"/>
          </a:p>
          <a:p>
            <a:r>
              <a:rPr lang="en-US" dirty="0"/>
              <a:t>The subject of the sentence is ‘the project manager’ so the verb should be ‘is’ rather than ‘are’, even though ‘his team’ is plural. </a:t>
            </a:r>
          </a:p>
        </p:txBody>
      </p:sp>
      <p:sp>
        <p:nvSpPr>
          <p:cNvPr id="4" name="Slide Number Placeholder 3"/>
          <p:cNvSpPr>
            <a:spLocks noGrp="1"/>
          </p:cNvSpPr>
          <p:nvPr>
            <p:ph type="sldNum" sz="quarter" idx="5"/>
          </p:nvPr>
        </p:nvSpPr>
        <p:spPr/>
        <p:txBody>
          <a:bodyPr/>
          <a:lstStyle/>
          <a:p>
            <a:fld id="{F1413DAD-45C4-AD44-9353-4D53D99E8C1C}" type="slidenum">
              <a:rPr lang="en-US" smtClean="0"/>
              <a:t>41</a:t>
            </a:fld>
            <a:endParaRPr lang="en-US"/>
          </a:p>
        </p:txBody>
      </p:sp>
    </p:spTree>
    <p:extLst>
      <p:ext uri="{BB962C8B-B14F-4D97-AF65-F5344CB8AC3E}">
        <p14:creationId xmlns:p14="http://schemas.microsoft.com/office/powerpoint/2010/main" val="25830881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413DAD-45C4-AD44-9353-4D53D99E8C1C}" type="slidenum">
              <a:rPr lang="en-US" smtClean="0"/>
              <a:t>42</a:t>
            </a:fld>
            <a:endParaRPr lang="en-US"/>
          </a:p>
        </p:txBody>
      </p:sp>
    </p:spTree>
    <p:extLst>
      <p:ext uri="{BB962C8B-B14F-4D97-AF65-F5344CB8AC3E}">
        <p14:creationId xmlns:p14="http://schemas.microsoft.com/office/powerpoint/2010/main" val="27151011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413DAD-45C4-AD44-9353-4D53D99E8C1C}" type="slidenum">
              <a:rPr lang="en-US" smtClean="0"/>
              <a:t>44</a:t>
            </a:fld>
            <a:endParaRPr lang="en-US"/>
          </a:p>
        </p:txBody>
      </p:sp>
    </p:spTree>
    <p:extLst>
      <p:ext uri="{BB962C8B-B14F-4D97-AF65-F5344CB8AC3E}">
        <p14:creationId xmlns:p14="http://schemas.microsoft.com/office/powerpoint/2010/main" val="3269240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Beginning to 1:10</a:t>
            </a:r>
          </a:p>
        </p:txBody>
      </p:sp>
      <p:sp>
        <p:nvSpPr>
          <p:cNvPr id="4" name="Slide Number Placeholder 3"/>
          <p:cNvSpPr>
            <a:spLocks noGrp="1"/>
          </p:cNvSpPr>
          <p:nvPr>
            <p:ph type="sldNum" sz="quarter" idx="5"/>
          </p:nvPr>
        </p:nvSpPr>
        <p:spPr/>
        <p:txBody>
          <a:bodyPr/>
          <a:lstStyle/>
          <a:p>
            <a:fld id="{F1413DAD-45C4-AD44-9353-4D53D99E8C1C}" type="slidenum">
              <a:rPr lang="en-US" smtClean="0"/>
              <a:t>6</a:t>
            </a:fld>
            <a:endParaRPr lang="en-US"/>
          </a:p>
        </p:txBody>
      </p:sp>
    </p:spTree>
    <p:extLst>
      <p:ext uri="{BB962C8B-B14F-4D97-AF65-F5344CB8AC3E}">
        <p14:creationId xmlns:p14="http://schemas.microsoft.com/office/powerpoint/2010/main" val="1397534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4B518-FD0D-7B41-2726-00EEBBB3D7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43822F-1902-F486-AA1A-5154F5BC96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4CD00F-37BA-765A-A4D9-7AF70578E9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Based on these questions, the conversation is likely about </a:t>
            </a:r>
            <a:r>
              <a:rPr lang="en-GB" b="1" dirty="0"/>
              <a:t>something causing a traffic jam</a:t>
            </a:r>
            <a:r>
              <a:rPr lang="en-GB" dirty="0"/>
              <a:t> and the speakers discussing when they should leave.</a:t>
            </a:r>
          </a:p>
          <a:p>
            <a:endParaRPr lang="en-US" dirty="0"/>
          </a:p>
        </p:txBody>
      </p:sp>
      <p:sp>
        <p:nvSpPr>
          <p:cNvPr id="4" name="Slide Number Placeholder 3">
            <a:extLst>
              <a:ext uri="{FF2B5EF4-FFF2-40B4-BE49-F238E27FC236}">
                <a16:creationId xmlns:a16="http://schemas.microsoft.com/office/drawing/2014/main" id="{AC63A725-310D-AD34-8966-F528F5814859}"/>
              </a:ext>
            </a:extLst>
          </p:cNvPr>
          <p:cNvSpPr>
            <a:spLocks noGrp="1"/>
          </p:cNvSpPr>
          <p:nvPr>
            <p:ph type="sldNum" sz="quarter" idx="5"/>
          </p:nvPr>
        </p:nvSpPr>
        <p:spPr/>
        <p:txBody>
          <a:bodyPr/>
          <a:lstStyle/>
          <a:p>
            <a:fld id="{F1413DAD-45C4-AD44-9353-4D53D99E8C1C}" type="slidenum">
              <a:rPr lang="en-US" smtClean="0"/>
              <a:t>9</a:t>
            </a:fld>
            <a:endParaRPr lang="en-US"/>
          </a:p>
        </p:txBody>
      </p:sp>
    </p:spTree>
    <p:extLst>
      <p:ext uri="{BB962C8B-B14F-4D97-AF65-F5344CB8AC3E}">
        <p14:creationId xmlns:p14="http://schemas.microsoft.com/office/powerpoint/2010/main" val="3426498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E6D8D-88A3-5E55-39BF-19026FDFEC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BE6C8F-17AA-D409-400F-CBB8EE2675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32313D-1706-78E5-2D34-CFB721FE098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Based on these questions, the conversation is likely about </a:t>
            </a:r>
            <a:r>
              <a:rPr lang="en-GB" b="1" dirty="0"/>
              <a:t>something causing a traffic jam</a:t>
            </a:r>
            <a:r>
              <a:rPr lang="en-GB" dirty="0"/>
              <a:t> and the speakers discussing when they should leave.</a:t>
            </a:r>
          </a:p>
          <a:p>
            <a:endParaRPr lang="en-US" dirty="0"/>
          </a:p>
        </p:txBody>
      </p:sp>
      <p:sp>
        <p:nvSpPr>
          <p:cNvPr id="4" name="Slide Number Placeholder 3">
            <a:extLst>
              <a:ext uri="{FF2B5EF4-FFF2-40B4-BE49-F238E27FC236}">
                <a16:creationId xmlns:a16="http://schemas.microsoft.com/office/drawing/2014/main" id="{0FA06FD8-C128-A383-F758-C631E6F42DA6}"/>
              </a:ext>
            </a:extLst>
          </p:cNvPr>
          <p:cNvSpPr>
            <a:spLocks noGrp="1"/>
          </p:cNvSpPr>
          <p:nvPr>
            <p:ph type="sldNum" sz="quarter" idx="5"/>
          </p:nvPr>
        </p:nvSpPr>
        <p:spPr/>
        <p:txBody>
          <a:bodyPr/>
          <a:lstStyle/>
          <a:p>
            <a:fld id="{F1413DAD-45C4-AD44-9353-4D53D99E8C1C}" type="slidenum">
              <a:rPr lang="en-US" smtClean="0"/>
              <a:t>10</a:t>
            </a:fld>
            <a:endParaRPr lang="en-US"/>
          </a:p>
        </p:txBody>
      </p:sp>
    </p:spTree>
    <p:extLst>
      <p:ext uri="{BB962C8B-B14F-4D97-AF65-F5344CB8AC3E}">
        <p14:creationId xmlns:p14="http://schemas.microsoft.com/office/powerpoint/2010/main" val="529944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this conversation probably about? - someone calling a woman to discuss a problem and taking action to fix it</a:t>
            </a:r>
          </a:p>
        </p:txBody>
      </p:sp>
      <p:sp>
        <p:nvSpPr>
          <p:cNvPr id="4" name="Slide Number Placeholder 3"/>
          <p:cNvSpPr>
            <a:spLocks noGrp="1"/>
          </p:cNvSpPr>
          <p:nvPr>
            <p:ph type="sldNum" sz="quarter" idx="5"/>
          </p:nvPr>
        </p:nvSpPr>
        <p:spPr/>
        <p:txBody>
          <a:bodyPr/>
          <a:lstStyle/>
          <a:p>
            <a:fld id="{F1413DAD-45C4-AD44-9353-4D53D99E8C1C}" type="slidenum">
              <a:rPr lang="en-US" smtClean="0"/>
              <a:t>11</a:t>
            </a:fld>
            <a:endParaRPr lang="en-US"/>
          </a:p>
        </p:txBody>
      </p:sp>
    </p:spTree>
    <p:extLst>
      <p:ext uri="{BB962C8B-B14F-4D97-AF65-F5344CB8AC3E}">
        <p14:creationId xmlns:p14="http://schemas.microsoft.com/office/powerpoint/2010/main" val="2114122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1:17</a:t>
            </a:r>
          </a:p>
        </p:txBody>
      </p:sp>
      <p:sp>
        <p:nvSpPr>
          <p:cNvPr id="4" name="Slide Number Placeholder 3"/>
          <p:cNvSpPr>
            <a:spLocks noGrp="1"/>
          </p:cNvSpPr>
          <p:nvPr>
            <p:ph type="sldNum" sz="quarter" idx="5"/>
          </p:nvPr>
        </p:nvSpPr>
        <p:spPr/>
        <p:txBody>
          <a:bodyPr/>
          <a:lstStyle/>
          <a:p>
            <a:fld id="{F1413DAD-45C4-AD44-9353-4D53D99E8C1C}" type="slidenum">
              <a:rPr lang="en-US" smtClean="0"/>
              <a:t>12</a:t>
            </a:fld>
            <a:endParaRPr lang="en-US"/>
          </a:p>
        </p:txBody>
      </p:sp>
    </p:spTree>
    <p:extLst>
      <p:ext uri="{BB962C8B-B14F-4D97-AF65-F5344CB8AC3E}">
        <p14:creationId xmlns:p14="http://schemas.microsoft.com/office/powerpoint/2010/main" val="2196027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1:17</a:t>
            </a:r>
          </a:p>
        </p:txBody>
      </p:sp>
      <p:sp>
        <p:nvSpPr>
          <p:cNvPr id="4" name="Slide Number Placeholder 3"/>
          <p:cNvSpPr>
            <a:spLocks noGrp="1"/>
          </p:cNvSpPr>
          <p:nvPr>
            <p:ph type="sldNum" sz="quarter" idx="5"/>
          </p:nvPr>
        </p:nvSpPr>
        <p:spPr/>
        <p:txBody>
          <a:bodyPr/>
          <a:lstStyle/>
          <a:p>
            <a:fld id="{F1413DAD-45C4-AD44-9353-4D53D99E8C1C}" type="slidenum">
              <a:rPr lang="en-US" smtClean="0"/>
              <a:t>13</a:t>
            </a:fld>
            <a:endParaRPr lang="en-US"/>
          </a:p>
        </p:txBody>
      </p:sp>
    </p:spTree>
    <p:extLst>
      <p:ext uri="{BB962C8B-B14F-4D97-AF65-F5344CB8AC3E}">
        <p14:creationId xmlns:p14="http://schemas.microsoft.com/office/powerpoint/2010/main" val="1916151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GB"/>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GB"/>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GB"/>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12/30/2025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12/30/2025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12/30/2025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GB"/>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12/30/2025</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7.png"/><Relationship Id="rId18" Type="http://schemas.openxmlformats.org/officeDocument/2006/relationships/customXml" Target="../ink/ink8.xml"/><Relationship Id="rId26" Type="http://schemas.openxmlformats.org/officeDocument/2006/relationships/customXml" Target="../ink/ink12.xml"/><Relationship Id="rId3" Type="http://schemas.openxmlformats.org/officeDocument/2006/relationships/image" Target="../media/image12.png"/><Relationship Id="rId21" Type="http://schemas.openxmlformats.org/officeDocument/2006/relationships/image" Target="../media/image21.png"/><Relationship Id="rId7" Type="http://schemas.openxmlformats.org/officeDocument/2006/relationships/image" Target="../media/image14.png"/><Relationship Id="rId12" Type="http://schemas.openxmlformats.org/officeDocument/2006/relationships/customXml" Target="../ink/ink5.xml"/><Relationship Id="rId17" Type="http://schemas.openxmlformats.org/officeDocument/2006/relationships/image" Target="../media/image19.png"/><Relationship Id="rId25" Type="http://schemas.openxmlformats.org/officeDocument/2006/relationships/image" Target="../media/image23.png"/><Relationship Id="rId2" Type="http://schemas.openxmlformats.org/officeDocument/2006/relationships/image" Target="../media/image11.png"/><Relationship Id="rId16" Type="http://schemas.openxmlformats.org/officeDocument/2006/relationships/customXml" Target="../ink/ink7.xml"/><Relationship Id="rId20" Type="http://schemas.openxmlformats.org/officeDocument/2006/relationships/customXml" Target="../ink/ink9.xml"/><Relationship Id="rId29"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16.png"/><Relationship Id="rId24" Type="http://schemas.openxmlformats.org/officeDocument/2006/relationships/customXml" Target="../ink/ink11.xml"/><Relationship Id="rId5" Type="http://schemas.openxmlformats.org/officeDocument/2006/relationships/image" Target="../media/image13.png"/><Relationship Id="rId15" Type="http://schemas.openxmlformats.org/officeDocument/2006/relationships/image" Target="../media/image18.png"/><Relationship Id="rId23" Type="http://schemas.openxmlformats.org/officeDocument/2006/relationships/image" Target="../media/image22.png"/><Relationship Id="rId28" Type="http://schemas.openxmlformats.org/officeDocument/2006/relationships/customXml" Target="../ink/ink13.xml"/><Relationship Id="rId10" Type="http://schemas.openxmlformats.org/officeDocument/2006/relationships/customXml" Target="../ink/ink4.xml"/><Relationship Id="rId19" Type="http://schemas.openxmlformats.org/officeDocument/2006/relationships/image" Target="../media/image20.png"/><Relationship Id="rId31" Type="http://schemas.openxmlformats.org/officeDocument/2006/relationships/image" Target="../media/image26.png"/><Relationship Id="rId4" Type="http://schemas.openxmlformats.org/officeDocument/2006/relationships/customXml" Target="../ink/ink1.xml"/><Relationship Id="rId9" Type="http://schemas.openxmlformats.org/officeDocument/2006/relationships/image" Target="../media/image15.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24.png"/><Relationship Id="rId30" Type="http://schemas.openxmlformats.org/officeDocument/2006/relationships/customXml" Target="../ink/ink14.xml"/></Relationships>
</file>

<file path=ppt/slides/_rels/slide46.xml.rels><?xml version="1.0" encoding="UTF-8" standalone="yes"?>
<Relationships xmlns="http://schemas.openxmlformats.org/package/2006/relationships"><Relationship Id="rId8" Type="http://schemas.openxmlformats.org/officeDocument/2006/relationships/customXml" Target="../ink/ink17.xml"/><Relationship Id="rId13" Type="http://schemas.openxmlformats.org/officeDocument/2006/relationships/image" Target="../media/image31.png"/><Relationship Id="rId18" Type="http://schemas.openxmlformats.org/officeDocument/2006/relationships/customXml" Target="../ink/ink22.xml"/><Relationship Id="rId3" Type="http://schemas.openxmlformats.org/officeDocument/2006/relationships/image" Target="../media/image12.png"/><Relationship Id="rId21" Type="http://schemas.openxmlformats.org/officeDocument/2006/relationships/image" Target="../media/image35.png"/><Relationship Id="rId7" Type="http://schemas.openxmlformats.org/officeDocument/2006/relationships/image" Target="../media/image28.png"/><Relationship Id="rId12" Type="http://schemas.openxmlformats.org/officeDocument/2006/relationships/customXml" Target="../ink/ink19.xml"/><Relationship Id="rId17" Type="http://schemas.openxmlformats.org/officeDocument/2006/relationships/image" Target="../media/image33.png"/><Relationship Id="rId2" Type="http://schemas.openxmlformats.org/officeDocument/2006/relationships/image" Target="../media/image11.png"/><Relationship Id="rId16" Type="http://schemas.openxmlformats.org/officeDocument/2006/relationships/customXml" Target="../ink/ink21.xml"/><Relationship Id="rId20" Type="http://schemas.openxmlformats.org/officeDocument/2006/relationships/customXml" Target="../ink/ink23.xml"/><Relationship Id="rId1" Type="http://schemas.openxmlformats.org/officeDocument/2006/relationships/slideLayout" Target="../slideLayouts/slideLayout2.xml"/><Relationship Id="rId6" Type="http://schemas.openxmlformats.org/officeDocument/2006/relationships/customXml" Target="../ink/ink16.xml"/><Relationship Id="rId11" Type="http://schemas.openxmlformats.org/officeDocument/2006/relationships/image" Target="../media/image30.png"/><Relationship Id="rId5" Type="http://schemas.openxmlformats.org/officeDocument/2006/relationships/image" Target="../media/image27.png"/><Relationship Id="rId15" Type="http://schemas.openxmlformats.org/officeDocument/2006/relationships/image" Target="../media/image32.png"/><Relationship Id="rId23" Type="http://schemas.openxmlformats.org/officeDocument/2006/relationships/image" Target="../media/image36.png"/><Relationship Id="rId10" Type="http://schemas.openxmlformats.org/officeDocument/2006/relationships/customXml" Target="../ink/ink18.xml"/><Relationship Id="rId19" Type="http://schemas.openxmlformats.org/officeDocument/2006/relationships/image" Target="../media/image34.png"/><Relationship Id="rId4" Type="http://schemas.openxmlformats.org/officeDocument/2006/relationships/customXml" Target="../ink/ink15.xml"/><Relationship Id="rId9" Type="http://schemas.openxmlformats.org/officeDocument/2006/relationships/image" Target="../media/image29.png"/><Relationship Id="rId14" Type="http://schemas.openxmlformats.org/officeDocument/2006/relationships/customXml" Target="../ink/ink20.xml"/><Relationship Id="rId22" Type="http://schemas.openxmlformats.org/officeDocument/2006/relationships/customXml" Target="../ink/ink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DC3B5-FBA3-9264-2C2D-285901F9AF29}"/>
              </a:ext>
            </a:extLst>
          </p:cNvPr>
          <p:cNvSpPr>
            <a:spLocks noGrp="1"/>
          </p:cNvSpPr>
          <p:nvPr>
            <p:ph type="ctrTitle"/>
          </p:nvPr>
        </p:nvSpPr>
        <p:spPr/>
        <p:txBody>
          <a:bodyPr/>
          <a:lstStyle/>
          <a:p>
            <a:r>
              <a:rPr lang="en-US" dirty="0"/>
              <a:t>DULASP M4</a:t>
            </a:r>
            <a:br>
              <a:rPr lang="en-US" dirty="0"/>
            </a:br>
            <a:r>
              <a:rPr lang="en-US" dirty="0"/>
              <a:t>WEEK 8</a:t>
            </a:r>
          </a:p>
        </p:txBody>
      </p:sp>
    </p:spTree>
    <p:extLst>
      <p:ext uri="{BB962C8B-B14F-4D97-AF65-F5344CB8AC3E}">
        <p14:creationId xmlns:p14="http://schemas.microsoft.com/office/powerpoint/2010/main" val="1921697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A1682-7B1B-C08C-05AD-C7E8AD9896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D42E3D-EC14-BF01-2864-8CAE672FBEC3}"/>
              </a:ext>
            </a:extLst>
          </p:cNvPr>
          <p:cNvSpPr>
            <a:spLocks noGrp="1"/>
          </p:cNvSpPr>
          <p:nvPr>
            <p:ph type="title"/>
          </p:nvPr>
        </p:nvSpPr>
        <p:spPr>
          <a:xfrm>
            <a:off x="1024127" y="-201168"/>
            <a:ext cx="9720072" cy="1499616"/>
          </a:xfrm>
        </p:spPr>
        <p:txBody>
          <a:bodyPr/>
          <a:lstStyle/>
          <a:p>
            <a:r>
              <a:rPr lang="en-US" dirty="0"/>
              <a:t>Conversation 1:</a:t>
            </a:r>
          </a:p>
        </p:txBody>
      </p:sp>
      <p:sp>
        <p:nvSpPr>
          <p:cNvPr id="4" name="Content Placeholder 3">
            <a:extLst>
              <a:ext uri="{FF2B5EF4-FFF2-40B4-BE49-F238E27FC236}">
                <a16:creationId xmlns:a16="http://schemas.microsoft.com/office/drawing/2014/main" id="{6F0A88AB-01D1-5EA7-72CE-2263F38A6315}"/>
              </a:ext>
            </a:extLst>
          </p:cNvPr>
          <p:cNvSpPr>
            <a:spLocks noGrp="1"/>
          </p:cNvSpPr>
          <p:nvPr>
            <p:ph sz="half" idx="1"/>
          </p:nvPr>
        </p:nvSpPr>
        <p:spPr>
          <a:xfrm>
            <a:off x="1024127" y="1298448"/>
            <a:ext cx="4754880" cy="5420404"/>
          </a:xfrm>
        </p:spPr>
        <p:txBody>
          <a:bodyPr>
            <a:normAutofit fontScale="92500" lnSpcReduction="20000"/>
          </a:bodyPr>
          <a:lstStyle/>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32.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Where</a:t>
            </a:r>
            <a:r>
              <a:rPr lang="en-GB" sz="1900" dirty="0">
                <a:effectLst/>
                <a:latin typeface="Calibri" panose="020F0502020204030204" pitchFamily="34" charset="0"/>
                <a:ea typeface="Calibri" panose="020F0502020204030204" pitchFamily="34" charset="0"/>
                <a:cs typeface="Times New Roman" panose="02020603050405020304" pitchFamily="18" charset="0"/>
              </a:rPr>
              <a:t> are the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speakers</a:t>
            </a:r>
            <a:r>
              <a:rPr lang="en-GB" sz="19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19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 In an office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At a restaurant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At the airport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In the parade</a:t>
            </a:r>
          </a:p>
          <a:p>
            <a:pPr>
              <a:lnSpc>
                <a:spcPct val="107000"/>
              </a:lnSpc>
              <a:spcAft>
                <a:spcPts val="800"/>
              </a:spcAft>
            </a:pPr>
            <a:endParaRPr lang="en-GB"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33.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Why</a:t>
            </a:r>
            <a:r>
              <a:rPr lang="en-GB" sz="1900" dirty="0">
                <a:effectLst/>
                <a:latin typeface="Calibri" panose="020F0502020204030204" pitchFamily="34" charset="0"/>
                <a:ea typeface="Calibri" panose="020F0502020204030204" pitchFamily="34" charset="0"/>
                <a:cs typeface="Times New Roman" panose="02020603050405020304" pitchFamily="18" charset="0"/>
              </a:rPr>
              <a:t> is the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traffic jam </a:t>
            </a:r>
            <a:r>
              <a:rPr lang="en-GB" sz="1900" dirty="0">
                <a:effectLst/>
                <a:latin typeface="Calibri" panose="020F0502020204030204" pitchFamily="34" charset="0"/>
                <a:ea typeface="Calibri" panose="020F0502020204030204" pitchFamily="34" charset="0"/>
                <a:cs typeface="Times New Roman" panose="02020603050405020304" pitchFamily="18" charset="0"/>
              </a:rPr>
              <a:t>expected?</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Many people are going on a picnic.</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Construction is ongoing.</a:t>
            </a:r>
          </a:p>
          <a:p>
            <a:pPr>
              <a:lnSpc>
                <a:spcPct val="107000"/>
              </a:lnSpc>
              <a:spcAft>
                <a:spcPts val="800"/>
              </a:spcAft>
            </a:pPr>
            <a:r>
              <a:rPr lang="en-GB" sz="19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(C) There will be a street parade.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There was an accident on the street.</a:t>
            </a:r>
          </a:p>
          <a:p>
            <a:pPr>
              <a:lnSpc>
                <a:spcPct val="107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Content Placeholder 4">
            <a:extLst>
              <a:ext uri="{FF2B5EF4-FFF2-40B4-BE49-F238E27FC236}">
                <a16:creationId xmlns:a16="http://schemas.microsoft.com/office/drawing/2014/main" id="{D307963B-97A4-41F3-4641-1F1AEC754AF2}"/>
              </a:ext>
            </a:extLst>
          </p:cNvPr>
          <p:cNvSpPr>
            <a:spLocks noGrp="1"/>
          </p:cNvSpPr>
          <p:nvPr>
            <p:ph sz="half" idx="2"/>
          </p:nvPr>
        </p:nvSpPr>
        <p:spPr>
          <a:xfrm>
            <a:off x="5989319" y="1994452"/>
            <a:ext cx="4754880" cy="4023360"/>
          </a:xfrm>
        </p:spPr>
        <p:txBody>
          <a:bodyPr>
            <a:normAutofit fontScale="92500" lnSpcReduction="20000"/>
          </a:bodyPr>
          <a:lstStyle/>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34.  </a:t>
            </a:r>
            <a:r>
              <a:rPr lang="en-GB" sz="2900" b="1" dirty="0">
                <a:effectLst/>
                <a:latin typeface="Calibri" panose="020F0502020204030204" pitchFamily="34" charset="0"/>
                <a:ea typeface="Calibri" panose="020F0502020204030204" pitchFamily="34" charset="0"/>
                <a:cs typeface="Times New Roman" panose="02020603050405020304" pitchFamily="18" charset="0"/>
              </a:rPr>
              <a:t>What</a:t>
            </a:r>
            <a:r>
              <a:rPr lang="en-GB" sz="2900" dirty="0">
                <a:effectLst/>
                <a:latin typeface="Calibri" panose="020F0502020204030204" pitchFamily="34" charset="0"/>
                <a:ea typeface="Calibri" panose="020F0502020204030204" pitchFamily="34" charset="0"/>
                <a:cs typeface="Times New Roman" panose="02020603050405020304" pitchFamily="18" charset="0"/>
              </a:rPr>
              <a:t> </a:t>
            </a:r>
            <a:r>
              <a:rPr lang="en-GB" sz="2900" b="1" dirty="0">
                <a:effectLst/>
                <a:latin typeface="Calibri" panose="020F0502020204030204" pitchFamily="34" charset="0"/>
                <a:ea typeface="Calibri" panose="020F0502020204030204" pitchFamily="34" charset="0"/>
                <a:cs typeface="Times New Roman" panose="02020603050405020304" pitchFamily="18" charset="0"/>
              </a:rPr>
              <a:t>time</a:t>
            </a:r>
            <a:r>
              <a:rPr lang="en-GB" sz="2900" dirty="0">
                <a:effectLst/>
                <a:latin typeface="Calibri" panose="020F0502020204030204" pitchFamily="34" charset="0"/>
                <a:ea typeface="Calibri" panose="020F0502020204030204" pitchFamily="34" charset="0"/>
                <a:cs typeface="Times New Roman" panose="02020603050405020304" pitchFamily="18" charset="0"/>
              </a:rPr>
              <a:t> will the speakers </a:t>
            </a:r>
            <a:r>
              <a:rPr lang="en-GB" sz="2900" b="1" dirty="0">
                <a:effectLst/>
                <a:latin typeface="Calibri" panose="020F0502020204030204" pitchFamily="34" charset="0"/>
                <a:ea typeface="Calibri" panose="020F0502020204030204" pitchFamily="34" charset="0"/>
                <a:cs typeface="Times New Roman" panose="02020603050405020304" pitchFamily="18" charset="0"/>
              </a:rPr>
              <a:t>leave</a:t>
            </a:r>
            <a:r>
              <a:rPr lang="en-GB" sz="29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(A) At 5 p.m.</a:t>
            </a:r>
            <a:endParaRPr lang="en-GB" sz="29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9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(B) At 6 p.m.</a:t>
            </a: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(C) At 7 p.m.</a:t>
            </a: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(D) At 9 p.m.</a:t>
            </a:r>
          </a:p>
          <a:p>
            <a:endParaRPr lang="en-US" dirty="0"/>
          </a:p>
        </p:txBody>
      </p:sp>
    </p:spTree>
    <p:extLst>
      <p:ext uri="{BB962C8B-B14F-4D97-AF65-F5344CB8AC3E}">
        <p14:creationId xmlns:p14="http://schemas.microsoft.com/office/powerpoint/2010/main" val="4272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30FF4-AD00-D667-292B-E9B332C7E0CB}"/>
              </a:ext>
            </a:extLst>
          </p:cNvPr>
          <p:cNvSpPr>
            <a:spLocks noGrp="1"/>
          </p:cNvSpPr>
          <p:nvPr>
            <p:ph type="title"/>
          </p:nvPr>
        </p:nvSpPr>
        <p:spPr/>
        <p:txBody>
          <a:bodyPr/>
          <a:lstStyle/>
          <a:p>
            <a:r>
              <a:rPr lang="en-US" dirty="0"/>
              <a:t>Conversation 2</a:t>
            </a:r>
          </a:p>
        </p:txBody>
      </p:sp>
      <p:sp>
        <p:nvSpPr>
          <p:cNvPr id="3" name="Content Placeholder 2">
            <a:extLst>
              <a:ext uri="{FF2B5EF4-FFF2-40B4-BE49-F238E27FC236}">
                <a16:creationId xmlns:a16="http://schemas.microsoft.com/office/drawing/2014/main" id="{BCEC7384-AB78-404C-981B-EB3E8F5272FB}"/>
              </a:ext>
            </a:extLst>
          </p:cNvPr>
          <p:cNvSpPr>
            <a:spLocks noGrp="1"/>
          </p:cNvSpPr>
          <p:nvPr>
            <p:ph sz="half" idx="1"/>
          </p:nvPr>
        </p:nvSpPr>
        <p:spPr/>
        <p:txBody>
          <a:bodyPr>
            <a:normAutofit fontScale="85000" lnSpcReduction="10000"/>
          </a:bodyPr>
          <a:lstStyle/>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35.  What is the purpose of the call?</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To promote a new service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To make a complaint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To inform a customer of unpaid bills</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To confirm a schedule</a:t>
            </a:r>
          </a:p>
          <a:p>
            <a:endParaRPr lang="en-US" dirty="0"/>
          </a:p>
        </p:txBody>
      </p:sp>
      <p:sp>
        <p:nvSpPr>
          <p:cNvPr id="4" name="Content Placeholder 3">
            <a:extLst>
              <a:ext uri="{FF2B5EF4-FFF2-40B4-BE49-F238E27FC236}">
                <a16:creationId xmlns:a16="http://schemas.microsoft.com/office/drawing/2014/main" id="{9F5A2819-689B-BFE5-6842-2614CFD8AA5F}"/>
              </a:ext>
            </a:extLst>
          </p:cNvPr>
          <p:cNvSpPr>
            <a:spLocks noGrp="1"/>
          </p:cNvSpPr>
          <p:nvPr>
            <p:ph sz="half" idx="2"/>
          </p:nvPr>
        </p:nvSpPr>
        <p:spPr>
          <a:xfrm>
            <a:off x="5989320" y="585215"/>
            <a:ext cx="4754880" cy="6054123"/>
          </a:xfrm>
        </p:spPr>
        <p:txBody>
          <a:bodyPr>
            <a:normAutofit fontScale="85000" lnSpcReduction="10000"/>
          </a:bodyPr>
          <a:lstStyle/>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36.  According to the woman, what was the problem?</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She was not aware of the new services.</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She could not meet the deadline.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She was unfairly treated by a staff member.</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She may have forgotten to notify some change.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37.  What will the man probably do next?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Call a colleague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Provide her with a discount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Explain the procedure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Update some information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2635575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0E9C2-4CB2-4F26-A55D-EA12EC8730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08FD9C-3226-3823-CD8C-3E74C7AC76B1}"/>
              </a:ext>
            </a:extLst>
          </p:cNvPr>
          <p:cNvSpPr>
            <a:spLocks noGrp="1"/>
          </p:cNvSpPr>
          <p:nvPr>
            <p:ph type="title"/>
          </p:nvPr>
        </p:nvSpPr>
        <p:spPr/>
        <p:txBody>
          <a:bodyPr/>
          <a:lstStyle/>
          <a:p>
            <a:r>
              <a:rPr lang="en-US" dirty="0"/>
              <a:t>Conversation 2</a:t>
            </a:r>
          </a:p>
        </p:txBody>
      </p:sp>
      <p:sp>
        <p:nvSpPr>
          <p:cNvPr id="3" name="Content Placeholder 2">
            <a:extLst>
              <a:ext uri="{FF2B5EF4-FFF2-40B4-BE49-F238E27FC236}">
                <a16:creationId xmlns:a16="http://schemas.microsoft.com/office/drawing/2014/main" id="{F8415CC8-2ACC-1715-1AB9-8C165945BEE5}"/>
              </a:ext>
            </a:extLst>
          </p:cNvPr>
          <p:cNvSpPr>
            <a:spLocks noGrp="1"/>
          </p:cNvSpPr>
          <p:nvPr>
            <p:ph sz="half" idx="1"/>
          </p:nvPr>
        </p:nvSpPr>
        <p:spPr/>
        <p:txBody>
          <a:bodyPr>
            <a:normAutofit fontScale="85000" lnSpcReduction="10000"/>
          </a:bodyPr>
          <a:lstStyle/>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35.  What is the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purpose</a:t>
            </a:r>
            <a:r>
              <a:rPr lang="en-GB" sz="1900" dirty="0">
                <a:effectLst/>
                <a:latin typeface="Calibri" panose="020F0502020204030204" pitchFamily="34" charset="0"/>
                <a:ea typeface="Calibri" panose="020F0502020204030204" pitchFamily="34" charset="0"/>
                <a:cs typeface="Times New Roman" panose="02020603050405020304" pitchFamily="18" charset="0"/>
              </a:rPr>
              <a:t> of the call?</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To promote a new service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To make a complaint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To inform a customer of unpaid bills</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To confirm a schedule</a:t>
            </a:r>
          </a:p>
          <a:p>
            <a:endParaRPr lang="en-US" dirty="0"/>
          </a:p>
        </p:txBody>
      </p:sp>
      <p:sp>
        <p:nvSpPr>
          <p:cNvPr id="4" name="Content Placeholder 3">
            <a:extLst>
              <a:ext uri="{FF2B5EF4-FFF2-40B4-BE49-F238E27FC236}">
                <a16:creationId xmlns:a16="http://schemas.microsoft.com/office/drawing/2014/main" id="{F2E7547A-0DCE-62FF-58C9-BCAA985647AE}"/>
              </a:ext>
            </a:extLst>
          </p:cNvPr>
          <p:cNvSpPr>
            <a:spLocks noGrp="1"/>
          </p:cNvSpPr>
          <p:nvPr>
            <p:ph sz="half" idx="2"/>
          </p:nvPr>
        </p:nvSpPr>
        <p:spPr>
          <a:xfrm>
            <a:off x="5989320" y="585215"/>
            <a:ext cx="4754880" cy="6054123"/>
          </a:xfrm>
        </p:spPr>
        <p:txBody>
          <a:bodyPr>
            <a:normAutofit fontScale="85000" lnSpcReduction="10000"/>
          </a:bodyPr>
          <a:lstStyle/>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36.  According to the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woman</a:t>
            </a:r>
            <a:r>
              <a:rPr lang="en-GB" sz="1900" dirty="0">
                <a:effectLst/>
                <a:latin typeface="Calibri" panose="020F0502020204030204" pitchFamily="34" charset="0"/>
                <a:ea typeface="Calibri" panose="020F0502020204030204" pitchFamily="34" charset="0"/>
                <a:cs typeface="Times New Roman" panose="02020603050405020304" pitchFamily="18" charset="0"/>
              </a:rPr>
              <a:t>, what was the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problem</a:t>
            </a:r>
            <a:r>
              <a:rPr lang="en-GB" sz="19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She was not aware of the new services.</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She could not meet the deadline.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She was unfairly treated by a staff member.</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She may have forgotten to notify some change.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37.  What will the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man</a:t>
            </a:r>
            <a:r>
              <a:rPr lang="en-GB" sz="1900" dirty="0">
                <a:effectLst/>
                <a:latin typeface="Calibri" panose="020F0502020204030204" pitchFamily="34" charset="0"/>
                <a:ea typeface="Calibri" panose="020F0502020204030204" pitchFamily="34" charset="0"/>
                <a:cs typeface="Times New Roman" panose="02020603050405020304" pitchFamily="18" charset="0"/>
              </a:rPr>
              <a:t> probably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do next</a:t>
            </a:r>
            <a:r>
              <a:rPr lang="en-GB" sz="19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Call a colleague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Provide her with a discount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Explain the procedure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Update some information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pic>
        <p:nvPicPr>
          <p:cNvPr id="5" name="DULASP WEEK 8 LISTENING COMP - PART 3 .mp3">
            <a:hlinkClick r:id="" action="ppaction://media"/>
            <a:extLst>
              <a:ext uri="{FF2B5EF4-FFF2-40B4-BE49-F238E27FC236}">
                <a16:creationId xmlns:a16="http://schemas.microsoft.com/office/drawing/2014/main" id="{C05FA4A4-430E-31D1-76A8-27CC5EC260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693924" y="5076687"/>
            <a:ext cx="812800" cy="812800"/>
          </a:xfrm>
          <a:prstGeom prst="rect">
            <a:avLst/>
          </a:prstGeom>
        </p:spPr>
      </p:pic>
    </p:spTree>
    <p:extLst>
      <p:ext uri="{BB962C8B-B14F-4D97-AF65-F5344CB8AC3E}">
        <p14:creationId xmlns:p14="http://schemas.microsoft.com/office/powerpoint/2010/main" val="85851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87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38A16CA-2A99-8896-4908-CB50667CA966}"/>
              </a:ext>
            </a:extLst>
          </p:cNvPr>
          <p:cNvSpPr>
            <a:spLocks noGrp="1"/>
          </p:cNvSpPr>
          <p:nvPr>
            <p:ph type="title"/>
          </p:nvPr>
        </p:nvSpPr>
        <p:spPr/>
        <p:txBody>
          <a:bodyPr/>
          <a:lstStyle/>
          <a:p>
            <a:r>
              <a:rPr lang="en-US" dirty="0"/>
              <a:t>Transcript:</a:t>
            </a:r>
          </a:p>
        </p:txBody>
      </p:sp>
      <p:sp>
        <p:nvSpPr>
          <p:cNvPr id="7" name="Content Placeholder 6">
            <a:extLst>
              <a:ext uri="{FF2B5EF4-FFF2-40B4-BE49-F238E27FC236}">
                <a16:creationId xmlns:a16="http://schemas.microsoft.com/office/drawing/2014/main" id="{332A5A3D-B0A2-BFB3-24DC-73C9D1E74E18}"/>
              </a:ext>
            </a:extLst>
          </p:cNvPr>
          <p:cNvSpPr>
            <a:spLocks noGrp="1"/>
          </p:cNvSpPr>
          <p:nvPr>
            <p:ph idx="1"/>
          </p:nvPr>
        </p:nvSpPr>
        <p:spPr>
          <a:xfrm>
            <a:off x="1024128" y="2084832"/>
            <a:ext cx="9720073" cy="4224528"/>
          </a:xfrm>
        </p:spPr>
        <p:txBody>
          <a:bodyPr>
            <a:normAutofit/>
          </a:bodyPr>
          <a:lstStyle/>
          <a:p>
            <a:r>
              <a:rPr lang="en-US" sz="2400" dirty="0"/>
              <a:t>Man: Hi </a:t>
            </a:r>
            <a:r>
              <a:rPr lang="en-US" sz="2400" dirty="0" err="1"/>
              <a:t>Ms</a:t>
            </a:r>
            <a:r>
              <a:rPr lang="en-US" sz="2400" dirty="0"/>
              <a:t> Casey, this is Brandon Alexander from Pablo Water Company. We found out that you </a:t>
            </a:r>
            <a:r>
              <a:rPr lang="en-US" sz="2400" u="sng" dirty="0"/>
              <a:t>haven’t paid your bill </a:t>
            </a:r>
            <a:r>
              <a:rPr lang="en-US" sz="2400" dirty="0"/>
              <a:t>for the last 3 months. </a:t>
            </a:r>
          </a:p>
          <a:p>
            <a:r>
              <a:rPr lang="en-US" sz="2400" dirty="0"/>
              <a:t>Woman: I know but there was a problem. I haven’t been receiving my bills since I moved into my new apartment. </a:t>
            </a:r>
            <a:r>
              <a:rPr lang="en-US" sz="2400" u="sng" dirty="0"/>
              <a:t>Didn’t I give you my new address before?</a:t>
            </a:r>
          </a:p>
          <a:p>
            <a:r>
              <a:rPr lang="en-US" sz="2400" dirty="0"/>
              <a:t>Man: Let me check. According to our database, your address is 809 Orchard Avenue – is that correct?</a:t>
            </a:r>
          </a:p>
          <a:p>
            <a:r>
              <a:rPr lang="en-US" sz="2400" dirty="0"/>
              <a:t>Woman: No, that’s my old apartment. I thought I had informed every company of the new address but </a:t>
            </a:r>
            <a:r>
              <a:rPr lang="en-US" sz="2400" u="sng" dirty="0"/>
              <a:t>I must have forgotten your company</a:t>
            </a:r>
            <a:r>
              <a:rPr lang="en-US" sz="2400" dirty="0"/>
              <a:t>. </a:t>
            </a:r>
            <a:r>
              <a:rPr lang="en-US" sz="2400" u="sng" dirty="0"/>
              <a:t>Let me tell you the new one. </a:t>
            </a:r>
          </a:p>
        </p:txBody>
      </p:sp>
      <p:pic>
        <p:nvPicPr>
          <p:cNvPr id="8" name="DULASP WEEK 8 LISTENING COMP - PART 3 .mp3">
            <a:hlinkClick r:id="" action="ppaction://media"/>
            <a:extLst>
              <a:ext uri="{FF2B5EF4-FFF2-40B4-BE49-F238E27FC236}">
                <a16:creationId xmlns:a16="http://schemas.microsoft.com/office/drawing/2014/main" id="{922E29A4-78FD-1AF8-A4B5-032C391F85F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73774" y="585083"/>
            <a:ext cx="812800" cy="812800"/>
          </a:xfrm>
          <a:prstGeom prst="rect">
            <a:avLst/>
          </a:prstGeom>
        </p:spPr>
      </p:pic>
    </p:spTree>
    <p:extLst>
      <p:ext uri="{BB962C8B-B14F-4D97-AF65-F5344CB8AC3E}">
        <p14:creationId xmlns:p14="http://schemas.microsoft.com/office/powerpoint/2010/main" val="99046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879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9763F-C5FB-A338-B67C-22DCFCD2FF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9EC430-DAD2-F7CB-B18F-A542BE8D40A7}"/>
              </a:ext>
            </a:extLst>
          </p:cNvPr>
          <p:cNvSpPr>
            <a:spLocks noGrp="1"/>
          </p:cNvSpPr>
          <p:nvPr>
            <p:ph type="title"/>
          </p:nvPr>
        </p:nvSpPr>
        <p:spPr/>
        <p:txBody>
          <a:bodyPr/>
          <a:lstStyle/>
          <a:p>
            <a:r>
              <a:rPr lang="en-US" dirty="0"/>
              <a:t>Conversation 2</a:t>
            </a:r>
          </a:p>
        </p:txBody>
      </p:sp>
      <p:sp>
        <p:nvSpPr>
          <p:cNvPr id="3" name="Content Placeholder 2">
            <a:extLst>
              <a:ext uri="{FF2B5EF4-FFF2-40B4-BE49-F238E27FC236}">
                <a16:creationId xmlns:a16="http://schemas.microsoft.com/office/drawing/2014/main" id="{8181BAA6-A260-C5C8-882D-D2E6DA620C0D}"/>
              </a:ext>
            </a:extLst>
          </p:cNvPr>
          <p:cNvSpPr>
            <a:spLocks noGrp="1"/>
          </p:cNvSpPr>
          <p:nvPr>
            <p:ph sz="half" idx="1"/>
          </p:nvPr>
        </p:nvSpPr>
        <p:spPr/>
        <p:txBody>
          <a:bodyPr>
            <a:normAutofit fontScale="85000" lnSpcReduction="10000"/>
          </a:bodyPr>
          <a:lstStyle/>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35.  What is the purpose of the call?</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To promote a new service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To make a complaint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t>
            </a:r>
            <a:r>
              <a:rPr lang="en-GB" sz="19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 To inform a customer of unpaid bills</a:t>
            </a:r>
            <a:endParaRPr lang="en-GB"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To confirm a schedule</a:t>
            </a:r>
          </a:p>
          <a:p>
            <a:endParaRPr lang="en-US" dirty="0"/>
          </a:p>
        </p:txBody>
      </p:sp>
      <p:sp>
        <p:nvSpPr>
          <p:cNvPr id="4" name="Content Placeholder 3">
            <a:extLst>
              <a:ext uri="{FF2B5EF4-FFF2-40B4-BE49-F238E27FC236}">
                <a16:creationId xmlns:a16="http://schemas.microsoft.com/office/drawing/2014/main" id="{DD1882D7-7E18-5EF2-34ED-5760E1056AC8}"/>
              </a:ext>
            </a:extLst>
          </p:cNvPr>
          <p:cNvSpPr>
            <a:spLocks noGrp="1"/>
          </p:cNvSpPr>
          <p:nvPr>
            <p:ph sz="half" idx="2"/>
          </p:nvPr>
        </p:nvSpPr>
        <p:spPr>
          <a:xfrm>
            <a:off x="5989320" y="585215"/>
            <a:ext cx="4754880" cy="6054123"/>
          </a:xfrm>
        </p:spPr>
        <p:txBody>
          <a:bodyPr>
            <a:normAutofit fontScale="85000" lnSpcReduction="10000"/>
          </a:bodyPr>
          <a:lstStyle/>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36.  According to the woman, what was the problem?</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She was not aware of the new services.</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She could not meet the deadline.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She was unfairly treated by a staff member.</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t>
            </a:r>
            <a:r>
              <a:rPr lang="en-GB" sz="19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 She may have forgotten to notify some change.</a:t>
            </a:r>
            <a:endParaRPr lang="en-GB"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37.  What will the man probably do next?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Call a colleague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Provide her with a discount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Explain the procedure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t>
            </a:r>
            <a:r>
              <a:rPr lang="en-GB" sz="19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 Update some information</a:t>
            </a:r>
            <a:endParaRPr lang="en-GB"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3904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90327-3498-8D47-E0C6-B9425A53E4B7}"/>
              </a:ext>
            </a:extLst>
          </p:cNvPr>
          <p:cNvSpPr>
            <a:spLocks noGrp="1"/>
          </p:cNvSpPr>
          <p:nvPr>
            <p:ph type="title"/>
          </p:nvPr>
        </p:nvSpPr>
        <p:spPr/>
        <p:txBody>
          <a:bodyPr/>
          <a:lstStyle/>
          <a:p>
            <a:r>
              <a:rPr lang="en-US" dirty="0"/>
              <a:t>Conversation 3:</a:t>
            </a:r>
          </a:p>
        </p:txBody>
      </p:sp>
      <p:sp>
        <p:nvSpPr>
          <p:cNvPr id="3" name="Content Placeholder 2">
            <a:extLst>
              <a:ext uri="{FF2B5EF4-FFF2-40B4-BE49-F238E27FC236}">
                <a16:creationId xmlns:a16="http://schemas.microsoft.com/office/drawing/2014/main" id="{BD737FD6-9993-052C-E563-EB6B32E71BD6}"/>
              </a:ext>
            </a:extLst>
          </p:cNvPr>
          <p:cNvSpPr>
            <a:spLocks noGrp="1"/>
          </p:cNvSpPr>
          <p:nvPr>
            <p:ph sz="half" idx="1"/>
          </p:nvPr>
        </p:nvSpPr>
        <p:spPr/>
        <p:txBody>
          <a:bodyPr>
            <a:normAutofit fontScale="92500" lnSpcReduction="100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38.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Where</a:t>
            </a:r>
            <a:r>
              <a:rPr lang="en-GB" sz="1800" dirty="0">
                <a:effectLst/>
                <a:latin typeface="Calibri" panose="020F0502020204030204" pitchFamily="34" charset="0"/>
                <a:ea typeface="Calibri" panose="020F0502020204030204" pitchFamily="34" charset="0"/>
                <a:cs typeface="Times New Roman" panose="02020603050405020304" pitchFamily="18" charset="0"/>
              </a:rPr>
              <a:t> do the speakers </a:t>
            </a:r>
            <a:r>
              <a:rPr lang="en-GB" sz="1800" u="sng" dirty="0">
                <a:effectLst/>
                <a:latin typeface="Calibri" panose="020F0502020204030204" pitchFamily="34" charset="0"/>
                <a:ea typeface="Calibri" panose="020F0502020204030204" pitchFamily="34" charset="0"/>
                <a:cs typeface="Times New Roman" panose="02020603050405020304" pitchFamily="18" charset="0"/>
              </a:rPr>
              <a:t>most likely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work</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At a bank</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At a supermarket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At an employment firm</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At a business school</a:t>
            </a:r>
          </a:p>
          <a:p>
            <a:endParaRPr lang="en-US" dirty="0"/>
          </a:p>
        </p:txBody>
      </p:sp>
      <p:sp>
        <p:nvSpPr>
          <p:cNvPr id="4" name="Content Placeholder 3">
            <a:extLst>
              <a:ext uri="{FF2B5EF4-FFF2-40B4-BE49-F238E27FC236}">
                <a16:creationId xmlns:a16="http://schemas.microsoft.com/office/drawing/2014/main" id="{67CC6AED-3A6A-4B30-98F4-7A8B8F1D885A}"/>
              </a:ext>
            </a:extLst>
          </p:cNvPr>
          <p:cNvSpPr>
            <a:spLocks noGrp="1"/>
          </p:cNvSpPr>
          <p:nvPr>
            <p:ph sz="half" idx="2"/>
          </p:nvPr>
        </p:nvSpPr>
        <p:spPr>
          <a:xfrm>
            <a:off x="5989320" y="410817"/>
            <a:ext cx="4754880" cy="5898543"/>
          </a:xfrm>
        </p:spPr>
        <p:txBody>
          <a:bodyPr>
            <a:normAutofit fontScale="92500" lnSpcReduction="100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39.  What does the man say he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wants to do</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Register for a management class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Work as a cashier</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Hire a new loan officer</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Open a new account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40.  What do the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women</a:t>
            </a:r>
            <a:r>
              <a:rPr lang="en-GB" sz="1800" dirty="0">
                <a:effectLst/>
                <a:latin typeface="Calibri" panose="020F0502020204030204" pitchFamily="34" charset="0"/>
                <a:ea typeface="Calibri" panose="020F0502020204030204" pitchFamily="34" charset="0"/>
                <a:cs typeface="Times New Roman" panose="02020603050405020304" pitchFamily="18" charset="0"/>
              </a:rPr>
              <a:t> say they will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send</a:t>
            </a:r>
            <a:r>
              <a:rPr lang="en-GB" sz="1800" dirty="0">
                <a:effectLst/>
                <a:latin typeface="Calibri" panose="020F0502020204030204" pitchFamily="34" charset="0"/>
                <a:ea typeface="Calibri" panose="020F0502020204030204" pitchFamily="34" charset="0"/>
                <a:cs typeface="Times New Roman" panose="02020603050405020304" pitchFamily="18" charset="0"/>
              </a:rPr>
              <a:t> the man tomorrow?</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Handouts from a presentation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Brochures for financial services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An application for the new position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A list of some names</a:t>
            </a:r>
          </a:p>
          <a:p>
            <a:endParaRPr lang="en-US" dirty="0"/>
          </a:p>
        </p:txBody>
      </p:sp>
      <p:pic>
        <p:nvPicPr>
          <p:cNvPr id="5" name="DULASP WEEK 8 LISTENING COMP - PART 3 .mp3">
            <a:hlinkClick r:id="" action="ppaction://media"/>
            <a:extLst>
              <a:ext uri="{FF2B5EF4-FFF2-40B4-BE49-F238E27FC236}">
                <a16:creationId xmlns:a16="http://schemas.microsoft.com/office/drawing/2014/main" id="{610DFC75-A68B-D10F-3A2F-09B326B942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91026" y="4957417"/>
            <a:ext cx="812800" cy="812800"/>
          </a:xfrm>
          <a:prstGeom prst="rect">
            <a:avLst/>
          </a:prstGeom>
        </p:spPr>
      </p:pic>
    </p:spTree>
    <p:extLst>
      <p:ext uri="{BB962C8B-B14F-4D97-AF65-F5344CB8AC3E}">
        <p14:creationId xmlns:p14="http://schemas.microsoft.com/office/powerpoint/2010/main" val="2825122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87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21AD1-5991-BB9D-B4BC-E934FC592A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35F53-D9BB-54EB-D473-9033793F6E59}"/>
              </a:ext>
            </a:extLst>
          </p:cNvPr>
          <p:cNvSpPr>
            <a:spLocks noGrp="1"/>
          </p:cNvSpPr>
          <p:nvPr>
            <p:ph type="title"/>
          </p:nvPr>
        </p:nvSpPr>
        <p:spPr/>
        <p:txBody>
          <a:bodyPr/>
          <a:lstStyle/>
          <a:p>
            <a:r>
              <a:rPr lang="en-US" dirty="0"/>
              <a:t>Conversation 3:</a:t>
            </a:r>
          </a:p>
        </p:txBody>
      </p:sp>
      <p:sp>
        <p:nvSpPr>
          <p:cNvPr id="3" name="Content Placeholder 2">
            <a:extLst>
              <a:ext uri="{FF2B5EF4-FFF2-40B4-BE49-F238E27FC236}">
                <a16:creationId xmlns:a16="http://schemas.microsoft.com/office/drawing/2014/main" id="{DC9539BF-788D-149D-F110-1EED3F1F851D}"/>
              </a:ext>
            </a:extLst>
          </p:cNvPr>
          <p:cNvSpPr>
            <a:spLocks noGrp="1"/>
          </p:cNvSpPr>
          <p:nvPr>
            <p:ph sz="half" idx="1"/>
          </p:nvPr>
        </p:nvSpPr>
        <p:spPr/>
        <p:txBody>
          <a:bodyPr>
            <a:normAutofit fontScale="92500" lnSpcReduction="100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38.  Where do the speakers most likely work?</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 At a bank</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At a supermarket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At an employment firm</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At a business school</a:t>
            </a:r>
          </a:p>
          <a:p>
            <a:endParaRPr lang="en-US" dirty="0"/>
          </a:p>
        </p:txBody>
      </p:sp>
      <p:sp>
        <p:nvSpPr>
          <p:cNvPr id="4" name="Content Placeholder 3">
            <a:extLst>
              <a:ext uri="{FF2B5EF4-FFF2-40B4-BE49-F238E27FC236}">
                <a16:creationId xmlns:a16="http://schemas.microsoft.com/office/drawing/2014/main" id="{A03186CF-62F8-36FB-ACEF-3F4D02A8F469}"/>
              </a:ext>
            </a:extLst>
          </p:cNvPr>
          <p:cNvSpPr>
            <a:spLocks noGrp="1"/>
          </p:cNvSpPr>
          <p:nvPr>
            <p:ph sz="half" idx="2"/>
          </p:nvPr>
        </p:nvSpPr>
        <p:spPr>
          <a:xfrm>
            <a:off x="5989320" y="410817"/>
            <a:ext cx="4754880" cy="5898543"/>
          </a:xfrm>
        </p:spPr>
        <p:txBody>
          <a:bodyPr>
            <a:normAutofit fontScale="92500" lnSpcReduction="100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39.  What does the man say he wants to do?</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Register for a management class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Work as a cashier</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 Hire a new loan officer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Open a new account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40.  What do the women say they will send the man tomorrow?</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Handouts from a presentation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Brochures for financial services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An application for the new position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 A list of some names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344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009FB-4F2F-87D2-5C35-DBB0AC0FFA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B55FE8-F864-A52F-70C0-9E0C78B75072}"/>
              </a:ext>
            </a:extLst>
          </p:cNvPr>
          <p:cNvSpPr>
            <a:spLocks noGrp="1"/>
          </p:cNvSpPr>
          <p:nvPr>
            <p:ph type="title"/>
          </p:nvPr>
        </p:nvSpPr>
        <p:spPr/>
        <p:txBody>
          <a:bodyPr/>
          <a:lstStyle/>
          <a:p>
            <a:r>
              <a:rPr lang="en-US" dirty="0"/>
              <a:t>Conversation 4</a:t>
            </a:r>
          </a:p>
        </p:txBody>
      </p:sp>
      <p:sp>
        <p:nvSpPr>
          <p:cNvPr id="3" name="Content Placeholder 2">
            <a:extLst>
              <a:ext uri="{FF2B5EF4-FFF2-40B4-BE49-F238E27FC236}">
                <a16:creationId xmlns:a16="http://schemas.microsoft.com/office/drawing/2014/main" id="{5CFAF503-F11A-7CEE-4276-AEEA8AF899A0}"/>
              </a:ext>
            </a:extLst>
          </p:cNvPr>
          <p:cNvSpPr>
            <a:spLocks noGrp="1"/>
          </p:cNvSpPr>
          <p:nvPr>
            <p:ph sz="half" idx="1"/>
          </p:nvPr>
        </p:nvSpPr>
        <p:spPr/>
        <p:txBody>
          <a:bodyPr>
            <a:normAutofit fontScale="925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41.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Where</a:t>
            </a:r>
            <a:r>
              <a:rPr lang="en-GB" sz="1800" dirty="0">
                <a:effectLst/>
                <a:latin typeface="Calibri" panose="020F0502020204030204" pitchFamily="34" charset="0"/>
                <a:ea typeface="Calibri" panose="020F0502020204030204" pitchFamily="34" charset="0"/>
                <a:cs typeface="Times New Roman" panose="02020603050405020304" pitchFamily="18" charset="0"/>
              </a:rPr>
              <a:t> is the conversation probably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taking place?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In a restaurant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In the office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On the street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At the park</a:t>
            </a:r>
          </a:p>
          <a:p>
            <a:endParaRPr lang="en-US" dirty="0"/>
          </a:p>
        </p:txBody>
      </p:sp>
      <p:sp>
        <p:nvSpPr>
          <p:cNvPr id="4" name="Content Placeholder 3">
            <a:extLst>
              <a:ext uri="{FF2B5EF4-FFF2-40B4-BE49-F238E27FC236}">
                <a16:creationId xmlns:a16="http://schemas.microsoft.com/office/drawing/2014/main" id="{BF2EF4E9-05D2-52E3-72D3-65FBEBAECF64}"/>
              </a:ext>
            </a:extLst>
          </p:cNvPr>
          <p:cNvSpPr>
            <a:spLocks noGrp="1"/>
          </p:cNvSpPr>
          <p:nvPr>
            <p:ph sz="half" idx="2"/>
          </p:nvPr>
        </p:nvSpPr>
        <p:spPr>
          <a:xfrm>
            <a:off x="5989320" y="410817"/>
            <a:ext cx="4754880" cy="5898543"/>
          </a:xfrm>
        </p:spPr>
        <p:txBody>
          <a:bodyPr>
            <a:normAutofit fontScale="925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42.  What does the man say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about the restaurant</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It was too expensive.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It was as good as its reputation.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It was below his expectations.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It was far away from the office.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43.  What will the speakers </a:t>
            </a:r>
            <a:r>
              <a:rPr lang="en-GB" sz="1800" b="1" dirty="0">
                <a:latin typeface="Calibri" panose="020F0502020204030204" pitchFamily="34" charset="0"/>
                <a:ea typeface="Calibri" panose="020F0502020204030204" pitchFamily="34" charset="0"/>
                <a:cs typeface="Times New Roman" panose="02020603050405020304" pitchFamily="18" charset="0"/>
              </a:rPr>
              <a:t>probably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do</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Go out to eat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Leave for the day</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Take a walk</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Order some food</a:t>
            </a:r>
          </a:p>
          <a:p>
            <a:endParaRPr lang="en-US" dirty="0"/>
          </a:p>
        </p:txBody>
      </p:sp>
      <p:pic>
        <p:nvPicPr>
          <p:cNvPr id="5" name="DULASP WEEK 8 LISTENING COMP - PART 3 .mp3">
            <a:hlinkClick r:id="" action="ppaction://media"/>
            <a:extLst>
              <a:ext uri="{FF2B5EF4-FFF2-40B4-BE49-F238E27FC236}">
                <a16:creationId xmlns:a16="http://schemas.microsoft.com/office/drawing/2014/main" id="{8F39B710-0E5D-F5BF-3D4D-D6826748BB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361148" y="4811643"/>
            <a:ext cx="812800" cy="812800"/>
          </a:xfrm>
          <a:prstGeom prst="rect">
            <a:avLst/>
          </a:prstGeom>
        </p:spPr>
      </p:pic>
    </p:spTree>
    <p:extLst>
      <p:ext uri="{BB962C8B-B14F-4D97-AF65-F5344CB8AC3E}">
        <p14:creationId xmlns:p14="http://schemas.microsoft.com/office/powerpoint/2010/main" val="204722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87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3DB54-7ADA-27D1-55C0-79AF824B262C}"/>
              </a:ext>
            </a:extLst>
          </p:cNvPr>
          <p:cNvSpPr>
            <a:spLocks noGrp="1"/>
          </p:cNvSpPr>
          <p:nvPr>
            <p:ph type="title"/>
          </p:nvPr>
        </p:nvSpPr>
        <p:spPr/>
        <p:txBody>
          <a:bodyPr/>
          <a:lstStyle/>
          <a:p>
            <a:r>
              <a:rPr lang="en-US" dirty="0"/>
              <a:t>Conversation 4</a:t>
            </a:r>
          </a:p>
        </p:txBody>
      </p:sp>
      <p:sp>
        <p:nvSpPr>
          <p:cNvPr id="3" name="Content Placeholder 2">
            <a:extLst>
              <a:ext uri="{FF2B5EF4-FFF2-40B4-BE49-F238E27FC236}">
                <a16:creationId xmlns:a16="http://schemas.microsoft.com/office/drawing/2014/main" id="{240DEC67-79FD-7E26-E378-EDD6880CCD02}"/>
              </a:ext>
            </a:extLst>
          </p:cNvPr>
          <p:cNvSpPr>
            <a:spLocks noGrp="1"/>
          </p:cNvSpPr>
          <p:nvPr>
            <p:ph sz="half" idx="1"/>
          </p:nvPr>
        </p:nvSpPr>
        <p:spPr/>
        <p:txBody>
          <a:bodyPr>
            <a:normAutofit fontScale="925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41.  Where is the conversation probably taking place?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In a restaurant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B) In the office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On the street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At the park</a:t>
            </a:r>
          </a:p>
          <a:p>
            <a:endParaRPr lang="en-US" dirty="0"/>
          </a:p>
        </p:txBody>
      </p:sp>
      <p:sp>
        <p:nvSpPr>
          <p:cNvPr id="4" name="Content Placeholder 3">
            <a:extLst>
              <a:ext uri="{FF2B5EF4-FFF2-40B4-BE49-F238E27FC236}">
                <a16:creationId xmlns:a16="http://schemas.microsoft.com/office/drawing/2014/main" id="{D8792ED7-34E4-FE43-5479-BFAB3E82C617}"/>
              </a:ext>
            </a:extLst>
          </p:cNvPr>
          <p:cNvSpPr>
            <a:spLocks noGrp="1"/>
          </p:cNvSpPr>
          <p:nvPr>
            <p:ph sz="half" idx="2"/>
          </p:nvPr>
        </p:nvSpPr>
        <p:spPr>
          <a:xfrm>
            <a:off x="5989320" y="410817"/>
            <a:ext cx="4754880" cy="5898543"/>
          </a:xfrm>
        </p:spPr>
        <p:txBody>
          <a:bodyPr>
            <a:normAutofit fontScale="925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42.  What does the man say about the restaurant?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It was too expensive.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It was as good as its reputation.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 It was below his expectations.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It was far away from the office.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43.  What will the speakers probably do?</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Go out to eat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Leave for the day</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Take a walk</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 Order some food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9772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0E82C-F82E-937C-8AAE-D597369E454C}"/>
              </a:ext>
            </a:extLst>
          </p:cNvPr>
          <p:cNvSpPr>
            <a:spLocks noGrp="1"/>
          </p:cNvSpPr>
          <p:nvPr>
            <p:ph type="title"/>
          </p:nvPr>
        </p:nvSpPr>
        <p:spPr/>
        <p:txBody>
          <a:bodyPr/>
          <a:lstStyle/>
          <a:p>
            <a:r>
              <a:rPr lang="en-US" dirty="0"/>
              <a:t>Conversation 5</a:t>
            </a:r>
          </a:p>
        </p:txBody>
      </p:sp>
      <p:sp>
        <p:nvSpPr>
          <p:cNvPr id="3" name="Content Placeholder 2">
            <a:extLst>
              <a:ext uri="{FF2B5EF4-FFF2-40B4-BE49-F238E27FC236}">
                <a16:creationId xmlns:a16="http://schemas.microsoft.com/office/drawing/2014/main" id="{7B123828-AC3D-A999-C8FD-A40187AC7877}"/>
              </a:ext>
            </a:extLst>
          </p:cNvPr>
          <p:cNvSpPr>
            <a:spLocks noGrp="1"/>
          </p:cNvSpPr>
          <p:nvPr>
            <p:ph sz="half" idx="1"/>
          </p:nvPr>
        </p:nvSpPr>
        <p:spPr/>
        <p:txBody>
          <a:bodyPr>
            <a:normAutofit fontScale="85000" lnSpcReduction="10000"/>
          </a:bodyPr>
          <a:lstStyle/>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44.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Where</a:t>
            </a:r>
            <a:r>
              <a:rPr lang="en-GB" sz="1900" dirty="0">
                <a:effectLst/>
                <a:latin typeface="Calibri" panose="020F0502020204030204" pitchFamily="34" charset="0"/>
                <a:ea typeface="Calibri" panose="020F0502020204030204" pitchFamily="34" charset="0"/>
                <a:cs typeface="Times New Roman" panose="02020603050405020304" pitchFamily="18" charset="0"/>
              </a:rPr>
              <a:t> does the woman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work</a:t>
            </a:r>
            <a:r>
              <a:rPr lang="en-GB" sz="19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At a theatre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At a dental clinic</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At a travel agency</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At a restaurant</a:t>
            </a:r>
          </a:p>
          <a:p>
            <a:endParaRPr lang="en-US" dirty="0"/>
          </a:p>
        </p:txBody>
      </p:sp>
      <p:sp>
        <p:nvSpPr>
          <p:cNvPr id="4" name="Content Placeholder 3">
            <a:extLst>
              <a:ext uri="{FF2B5EF4-FFF2-40B4-BE49-F238E27FC236}">
                <a16:creationId xmlns:a16="http://schemas.microsoft.com/office/drawing/2014/main" id="{C0A87100-B206-16FB-BBF3-9A904FC186F9}"/>
              </a:ext>
            </a:extLst>
          </p:cNvPr>
          <p:cNvSpPr>
            <a:spLocks noGrp="1"/>
          </p:cNvSpPr>
          <p:nvPr>
            <p:ph sz="half" idx="2"/>
          </p:nvPr>
        </p:nvSpPr>
        <p:spPr>
          <a:xfrm>
            <a:off x="5989320" y="424070"/>
            <a:ext cx="4754880" cy="5885290"/>
          </a:xfrm>
        </p:spPr>
        <p:txBody>
          <a:bodyPr>
            <a:normAutofit fontScale="85000" lnSpcReduction="100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45.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How long </a:t>
            </a:r>
            <a:r>
              <a:rPr lang="en-GB" sz="1800" dirty="0">
                <a:effectLst/>
                <a:latin typeface="Calibri" panose="020F0502020204030204" pitchFamily="34" charset="0"/>
                <a:ea typeface="Calibri" panose="020F0502020204030204" pitchFamily="34" charset="0"/>
                <a:cs typeface="Times New Roman" panose="02020603050405020304" pitchFamily="18" charset="0"/>
              </a:rPr>
              <a:t>did it take for the man to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make a reservation?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Three hours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One week</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Two weeks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Three weeks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46.  What does the man say he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will do</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Cancel his appointment with his client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Look for some reviews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Book another time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Finish the work early</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pic>
        <p:nvPicPr>
          <p:cNvPr id="5" name="DULASP WEEK 8 LISTENING COMP - PART 3 .mp3">
            <a:hlinkClick r:id="" action="ppaction://media"/>
            <a:extLst>
              <a:ext uri="{FF2B5EF4-FFF2-40B4-BE49-F238E27FC236}">
                <a16:creationId xmlns:a16="http://schemas.microsoft.com/office/drawing/2014/main" id="{3AB19A79-0391-A20F-BAEC-6B7E56FD2DE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813879" y="5023679"/>
            <a:ext cx="812800" cy="812800"/>
          </a:xfrm>
          <a:prstGeom prst="rect">
            <a:avLst/>
          </a:prstGeom>
        </p:spPr>
      </p:pic>
    </p:spTree>
    <p:extLst>
      <p:ext uri="{BB962C8B-B14F-4D97-AF65-F5344CB8AC3E}">
        <p14:creationId xmlns:p14="http://schemas.microsoft.com/office/powerpoint/2010/main" val="411790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87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A3D76-CB36-D14B-51E3-35EB093DE69D}"/>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A3C6F814-D452-8644-B18E-56D7A3965D5D}"/>
              </a:ext>
            </a:extLst>
          </p:cNvPr>
          <p:cNvSpPr>
            <a:spLocks noGrp="1"/>
          </p:cNvSpPr>
          <p:nvPr>
            <p:ph idx="1"/>
          </p:nvPr>
        </p:nvSpPr>
        <p:spPr/>
        <p:txBody>
          <a:bodyPr/>
          <a:lstStyle/>
          <a:p>
            <a:pPr>
              <a:buFont typeface="Wingdings" pitchFamily="2" charset="2"/>
              <a:buChar char="v"/>
            </a:pPr>
            <a:r>
              <a:rPr lang="en-US" dirty="0"/>
              <a:t> Continue practice paper 1</a:t>
            </a:r>
          </a:p>
          <a:p>
            <a:pPr>
              <a:buFontTx/>
              <a:buChar char="-"/>
            </a:pPr>
            <a:r>
              <a:rPr lang="en-US" dirty="0"/>
              <a:t> Listening comprehension (part 3)</a:t>
            </a:r>
          </a:p>
          <a:p>
            <a:pPr>
              <a:buFontTx/>
              <a:buChar char="-"/>
            </a:pPr>
            <a:r>
              <a:rPr lang="en-US" dirty="0"/>
              <a:t> Grammar (parts 1 and 2) </a:t>
            </a:r>
          </a:p>
          <a:p>
            <a:pPr>
              <a:buFontTx/>
              <a:buChar char="-"/>
            </a:pPr>
            <a:r>
              <a:rPr lang="en-US" dirty="0"/>
              <a:t> Prepositions recap</a:t>
            </a:r>
          </a:p>
          <a:p>
            <a:pPr>
              <a:buFontTx/>
              <a:buChar char="-"/>
            </a:pPr>
            <a:r>
              <a:rPr lang="en-US" dirty="0"/>
              <a:t> Reading comprehension in timed conditions</a:t>
            </a:r>
          </a:p>
          <a:p>
            <a:pPr>
              <a:buFontTx/>
              <a:buChar char="-"/>
            </a:pPr>
            <a:r>
              <a:rPr lang="en-US" dirty="0"/>
              <a:t> Writing task – full essay</a:t>
            </a:r>
          </a:p>
        </p:txBody>
      </p:sp>
    </p:spTree>
    <p:extLst>
      <p:ext uri="{BB962C8B-B14F-4D97-AF65-F5344CB8AC3E}">
        <p14:creationId xmlns:p14="http://schemas.microsoft.com/office/powerpoint/2010/main" val="3522915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9D8B6-5026-C9C0-B21D-3E372E1148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FE08CA-96E9-2948-8E85-51FA57B52A20}"/>
              </a:ext>
            </a:extLst>
          </p:cNvPr>
          <p:cNvSpPr>
            <a:spLocks noGrp="1"/>
          </p:cNvSpPr>
          <p:nvPr>
            <p:ph type="title"/>
          </p:nvPr>
        </p:nvSpPr>
        <p:spPr/>
        <p:txBody>
          <a:bodyPr/>
          <a:lstStyle/>
          <a:p>
            <a:r>
              <a:rPr lang="en-US" dirty="0"/>
              <a:t>Conversation 5</a:t>
            </a:r>
          </a:p>
        </p:txBody>
      </p:sp>
      <p:sp>
        <p:nvSpPr>
          <p:cNvPr id="3" name="Content Placeholder 2">
            <a:extLst>
              <a:ext uri="{FF2B5EF4-FFF2-40B4-BE49-F238E27FC236}">
                <a16:creationId xmlns:a16="http://schemas.microsoft.com/office/drawing/2014/main" id="{F438242C-17D6-6ED5-17F3-44CC95CA2BC4}"/>
              </a:ext>
            </a:extLst>
          </p:cNvPr>
          <p:cNvSpPr>
            <a:spLocks noGrp="1"/>
          </p:cNvSpPr>
          <p:nvPr>
            <p:ph sz="half" idx="1"/>
          </p:nvPr>
        </p:nvSpPr>
        <p:spPr/>
        <p:txBody>
          <a:bodyPr>
            <a:normAutofit fontScale="85000" lnSpcReduction="100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44.  Where does the woman work?</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At a theatre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(B) At a dental clinic</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At a travel agency</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At a restaurant</a:t>
            </a:r>
          </a:p>
          <a:p>
            <a:endParaRPr lang="en-US" dirty="0"/>
          </a:p>
        </p:txBody>
      </p:sp>
      <p:sp>
        <p:nvSpPr>
          <p:cNvPr id="4" name="Content Placeholder 3">
            <a:extLst>
              <a:ext uri="{FF2B5EF4-FFF2-40B4-BE49-F238E27FC236}">
                <a16:creationId xmlns:a16="http://schemas.microsoft.com/office/drawing/2014/main" id="{B3CFB02D-4328-009C-97A9-F51CC4C893DB}"/>
              </a:ext>
            </a:extLst>
          </p:cNvPr>
          <p:cNvSpPr>
            <a:spLocks noGrp="1"/>
          </p:cNvSpPr>
          <p:nvPr>
            <p:ph sz="half" idx="2"/>
          </p:nvPr>
        </p:nvSpPr>
        <p:spPr>
          <a:xfrm>
            <a:off x="5989320" y="424070"/>
            <a:ext cx="4754880" cy="5885290"/>
          </a:xfrm>
        </p:spPr>
        <p:txBody>
          <a:bodyPr>
            <a:normAutofit fontScale="85000" lnSpcReduction="100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45.  How long did it take for the man to make a reservation?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Three hours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One week</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 Two weeks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Three weeks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46.  What does the man say he will do?</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Cancel his appointment with his client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Look for some reviews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Book another time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 Finish the work early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153569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047A6-C884-EBE3-0B41-0A7F42A5C7A1}"/>
              </a:ext>
            </a:extLst>
          </p:cNvPr>
          <p:cNvSpPr>
            <a:spLocks noGrp="1"/>
          </p:cNvSpPr>
          <p:nvPr>
            <p:ph type="title"/>
          </p:nvPr>
        </p:nvSpPr>
        <p:spPr/>
        <p:txBody>
          <a:bodyPr/>
          <a:lstStyle/>
          <a:p>
            <a:r>
              <a:rPr lang="en-US" dirty="0"/>
              <a:t>Conversation 6</a:t>
            </a:r>
          </a:p>
        </p:txBody>
      </p:sp>
      <p:sp>
        <p:nvSpPr>
          <p:cNvPr id="3" name="Content Placeholder 2">
            <a:extLst>
              <a:ext uri="{FF2B5EF4-FFF2-40B4-BE49-F238E27FC236}">
                <a16:creationId xmlns:a16="http://schemas.microsoft.com/office/drawing/2014/main" id="{E60F04D1-7716-46C7-2D22-B588411D7EB0}"/>
              </a:ext>
            </a:extLst>
          </p:cNvPr>
          <p:cNvSpPr>
            <a:spLocks noGrp="1"/>
          </p:cNvSpPr>
          <p:nvPr>
            <p:ph sz="half" idx="1"/>
          </p:nvPr>
        </p:nvSpPr>
        <p:spPr/>
        <p:txBody>
          <a:bodyPr>
            <a:normAutofit lnSpcReduction="100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47.  What is the conversation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mainly</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about</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 A vacation trip</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(B) Office supply purchase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(C) Changes in personnel</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(D) Software installation</a:t>
            </a:r>
          </a:p>
          <a:p>
            <a:endParaRPr lang="en-US" dirty="0"/>
          </a:p>
        </p:txBody>
      </p:sp>
      <p:sp>
        <p:nvSpPr>
          <p:cNvPr id="4" name="Content Placeholder 3">
            <a:extLst>
              <a:ext uri="{FF2B5EF4-FFF2-40B4-BE49-F238E27FC236}">
                <a16:creationId xmlns:a16="http://schemas.microsoft.com/office/drawing/2014/main" id="{D54217D4-B553-3E2C-044A-9AB6D052D97C}"/>
              </a:ext>
            </a:extLst>
          </p:cNvPr>
          <p:cNvSpPr>
            <a:spLocks noGrp="1"/>
          </p:cNvSpPr>
          <p:nvPr>
            <p:ph sz="half" idx="2"/>
          </p:nvPr>
        </p:nvSpPr>
        <p:spPr>
          <a:xfrm>
            <a:off x="5989320" y="353833"/>
            <a:ext cx="4754880" cy="6150334"/>
          </a:xfrm>
        </p:spPr>
        <p:txBody>
          <a:bodyPr>
            <a:normAutofit lnSpcReduction="100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48.  What does the woman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mean</a:t>
            </a:r>
            <a:r>
              <a:rPr lang="en-GB" sz="1800" dirty="0">
                <a:effectLst/>
                <a:latin typeface="Calibri" panose="020F0502020204030204" pitchFamily="34" charset="0"/>
                <a:ea typeface="Calibri" panose="020F0502020204030204" pitchFamily="34" charset="0"/>
                <a:cs typeface="Times New Roman" panose="02020603050405020304" pitchFamily="18" charset="0"/>
              </a:rPr>
              <a:t> when she says,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“I knew that he would be promoted soon.”?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She was notified about the news before.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She is very close to Mr. Russell.</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She wants to get promoted, too.</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She thinks Mr. Russell has worked hard.</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49.  What will the woman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do</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next</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Call Mr. Russell</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Talk to a former colleague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Interview an applicant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Make a reservation</a:t>
            </a:r>
          </a:p>
          <a:p>
            <a:endParaRPr lang="en-US" dirty="0"/>
          </a:p>
        </p:txBody>
      </p:sp>
      <p:pic>
        <p:nvPicPr>
          <p:cNvPr id="5" name="DULASP WEEK 8 LISTENING COMP - PART 3 .mp3">
            <a:hlinkClick r:id="" action="ppaction://media"/>
            <a:extLst>
              <a:ext uri="{FF2B5EF4-FFF2-40B4-BE49-F238E27FC236}">
                <a16:creationId xmlns:a16="http://schemas.microsoft.com/office/drawing/2014/main" id="{55750857-E6DD-65B7-FD41-EB46385260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88767" y="4753429"/>
            <a:ext cx="812800" cy="812800"/>
          </a:xfrm>
          <a:prstGeom prst="rect">
            <a:avLst/>
          </a:prstGeom>
        </p:spPr>
      </p:pic>
    </p:spTree>
    <p:extLst>
      <p:ext uri="{BB962C8B-B14F-4D97-AF65-F5344CB8AC3E}">
        <p14:creationId xmlns:p14="http://schemas.microsoft.com/office/powerpoint/2010/main" val="306623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87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6AC0C-49A2-86F8-D7B6-B9F77917D0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48EB3A-D41A-E3F2-C41B-4581FEF60168}"/>
              </a:ext>
            </a:extLst>
          </p:cNvPr>
          <p:cNvSpPr>
            <a:spLocks noGrp="1"/>
          </p:cNvSpPr>
          <p:nvPr>
            <p:ph type="title"/>
          </p:nvPr>
        </p:nvSpPr>
        <p:spPr/>
        <p:txBody>
          <a:bodyPr/>
          <a:lstStyle/>
          <a:p>
            <a:r>
              <a:rPr lang="en-US" dirty="0"/>
              <a:t>Conversation 6</a:t>
            </a:r>
          </a:p>
        </p:txBody>
      </p:sp>
      <p:sp>
        <p:nvSpPr>
          <p:cNvPr id="3" name="Content Placeholder 2">
            <a:extLst>
              <a:ext uri="{FF2B5EF4-FFF2-40B4-BE49-F238E27FC236}">
                <a16:creationId xmlns:a16="http://schemas.microsoft.com/office/drawing/2014/main" id="{FCD6294D-163A-09BC-B4BA-04DDE314A712}"/>
              </a:ext>
            </a:extLst>
          </p:cNvPr>
          <p:cNvSpPr>
            <a:spLocks noGrp="1"/>
          </p:cNvSpPr>
          <p:nvPr>
            <p:ph sz="half" idx="1"/>
          </p:nvPr>
        </p:nvSpPr>
        <p:spPr/>
        <p:txBody>
          <a:bodyPr>
            <a:normAutofit fontScale="925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47.  What is the conversation mainly about?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 A vacation trip</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(B) Office supply purchase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t>
            </a:r>
            <a:r>
              <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 Changes in personnel – man promoted and woman asks what will happen to the position.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(D) Software installation</a:t>
            </a:r>
          </a:p>
          <a:p>
            <a:endParaRPr lang="en-US" dirty="0"/>
          </a:p>
        </p:txBody>
      </p:sp>
      <p:sp>
        <p:nvSpPr>
          <p:cNvPr id="4" name="Content Placeholder 3">
            <a:extLst>
              <a:ext uri="{FF2B5EF4-FFF2-40B4-BE49-F238E27FC236}">
                <a16:creationId xmlns:a16="http://schemas.microsoft.com/office/drawing/2014/main" id="{BA33E695-86DC-9853-69A6-16F4A644AD75}"/>
              </a:ext>
            </a:extLst>
          </p:cNvPr>
          <p:cNvSpPr>
            <a:spLocks noGrp="1"/>
          </p:cNvSpPr>
          <p:nvPr>
            <p:ph sz="half" idx="2"/>
          </p:nvPr>
        </p:nvSpPr>
        <p:spPr>
          <a:xfrm>
            <a:off x="5989320" y="353833"/>
            <a:ext cx="4754880" cy="6150334"/>
          </a:xfrm>
        </p:spPr>
        <p:txBody>
          <a:bodyPr>
            <a:normAutofit fontScale="925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48.  What does the woman mean when she says, “I knew that he would be promoted soon.”?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She was notified about the news before.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(B) She is very close to Mr. Russell.</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She wants to get promoted, too.</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 She thinks Mr. Russell has worked hard. – he deserves the position.</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49.  What will the woman do next?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 Call Mr. Russell</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(B) Talk to a former colleague – </a:t>
            </a:r>
            <a:r>
              <a:rPr lang="en-GB" sz="1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the woman has </a:t>
            </a:r>
            <a:r>
              <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 friend looking for work and says she will call her.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(C) Interview an applicant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 Make a reservation</a:t>
            </a:r>
          </a:p>
          <a:p>
            <a:endParaRPr lang="en-US" dirty="0"/>
          </a:p>
        </p:txBody>
      </p:sp>
    </p:spTree>
    <p:extLst>
      <p:ext uri="{BB962C8B-B14F-4D97-AF65-F5344CB8AC3E}">
        <p14:creationId xmlns:p14="http://schemas.microsoft.com/office/powerpoint/2010/main" val="47531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DD432-E781-4959-FD0E-555D85237273}"/>
              </a:ext>
            </a:extLst>
          </p:cNvPr>
          <p:cNvSpPr>
            <a:spLocks noGrp="1"/>
          </p:cNvSpPr>
          <p:nvPr>
            <p:ph type="title"/>
          </p:nvPr>
        </p:nvSpPr>
        <p:spPr/>
        <p:txBody>
          <a:bodyPr/>
          <a:lstStyle/>
          <a:p>
            <a:r>
              <a:rPr lang="en-US" dirty="0"/>
              <a:t>Grammar part 1: fill in the gaps</a:t>
            </a:r>
          </a:p>
        </p:txBody>
      </p:sp>
      <p:sp>
        <p:nvSpPr>
          <p:cNvPr id="5" name="Content Placeholder 4">
            <a:extLst>
              <a:ext uri="{FF2B5EF4-FFF2-40B4-BE49-F238E27FC236}">
                <a16:creationId xmlns:a16="http://schemas.microsoft.com/office/drawing/2014/main" id="{6E875EF9-792F-8C33-9409-26DE69D96E7D}"/>
              </a:ext>
            </a:extLst>
          </p:cNvPr>
          <p:cNvSpPr>
            <a:spLocks noGrp="1"/>
          </p:cNvSpPr>
          <p:nvPr>
            <p:ph idx="1"/>
          </p:nvPr>
        </p:nvSpPr>
        <p:spPr>
          <a:xfrm>
            <a:off x="1024128" y="1892595"/>
            <a:ext cx="9720073" cy="4965405"/>
          </a:xfrm>
        </p:spPr>
        <p:txBody>
          <a:bodyPr>
            <a:normAutofit/>
          </a:bodyPr>
          <a:lstStyle/>
          <a:p>
            <a:pPr>
              <a:buFont typeface="Wingdings" pitchFamily="2" charset="2"/>
              <a:buChar char="v"/>
            </a:pPr>
            <a:r>
              <a:rPr lang="en-US" dirty="0"/>
              <a:t>Ask yourself: What type of word fits here? Is it an action? A description? A person or thing?</a:t>
            </a:r>
          </a:p>
          <a:p>
            <a:pPr>
              <a:buFont typeface="Wingdings" pitchFamily="2" charset="2"/>
              <a:buChar char="v"/>
            </a:pPr>
            <a:r>
              <a:rPr lang="en-US" dirty="0"/>
              <a:t>Check for subject-verb agreement – make sure the subject and the verb match in number.</a:t>
            </a:r>
          </a:p>
          <a:p>
            <a:pPr>
              <a:buFont typeface="Wingdings" pitchFamily="2" charset="2"/>
              <a:buChar char="v"/>
            </a:pPr>
            <a:r>
              <a:rPr lang="en-US" dirty="0"/>
              <a:t>Check for pronoun agreement – ensure the pronouns match the nouns in terms of gender and number (”</a:t>
            </a:r>
            <a:r>
              <a:rPr lang="en-US" u="sng" dirty="0"/>
              <a:t>She</a:t>
            </a:r>
            <a:r>
              <a:rPr lang="en-US" dirty="0"/>
              <a:t> lost </a:t>
            </a:r>
            <a:r>
              <a:rPr lang="en-US" u="sng" dirty="0"/>
              <a:t>his</a:t>
            </a:r>
            <a:r>
              <a:rPr lang="en-US" dirty="0"/>
              <a:t> keys”).</a:t>
            </a:r>
          </a:p>
          <a:p>
            <a:pPr>
              <a:buFont typeface="Wingdings" pitchFamily="2" charset="2"/>
              <a:buChar char="v"/>
            </a:pPr>
            <a:r>
              <a:rPr lang="en-US" dirty="0"/>
              <a:t>Pay attention for time markers like “yesterday”, “tomorrow”, ”already” – these can help you decide what tense to use.</a:t>
            </a:r>
          </a:p>
          <a:p>
            <a:pPr>
              <a:buFont typeface="Wingdings" pitchFamily="2" charset="2"/>
              <a:buChar char="v"/>
            </a:pPr>
            <a:r>
              <a:rPr lang="en-US" dirty="0"/>
              <a:t>Consider articles (to give context to nouns) and prepositions (the choice depends on the context). </a:t>
            </a:r>
          </a:p>
          <a:p>
            <a:pPr>
              <a:buFont typeface="Wingdings" pitchFamily="2" charset="2"/>
              <a:buChar char="v"/>
            </a:pPr>
            <a:r>
              <a:rPr lang="en-US" dirty="0"/>
              <a:t>Check the word order (question or negative sentence?).</a:t>
            </a:r>
          </a:p>
          <a:p>
            <a:pPr>
              <a:buFont typeface="Wingdings" pitchFamily="2" charset="2"/>
              <a:buChar char="v"/>
            </a:pPr>
            <a:r>
              <a:rPr lang="en-US" dirty="0"/>
              <a:t>Eliminate wrong options!</a:t>
            </a:r>
          </a:p>
          <a:p>
            <a:endParaRPr lang="en-US" dirty="0"/>
          </a:p>
          <a:p>
            <a:endParaRPr lang="en-US" dirty="0"/>
          </a:p>
        </p:txBody>
      </p:sp>
    </p:spTree>
    <p:extLst>
      <p:ext uri="{BB962C8B-B14F-4D97-AF65-F5344CB8AC3E}">
        <p14:creationId xmlns:p14="http://schemas.microsoft.com/office/powerpoint/2010/main" val="283515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42928-49EB-CAE6-7924-B2F60B9FEF0B}"/>
              </a:ext>
            </a:extLst>
          </p:cNvPr>
          <p:cNvSpPr>
            <a:spLocks noGrp="1"/>
          </p:cNvSpPr>
          <p:nvPr>
            <p:ph type="title"/>
          </p:nvPr>
        </p:nvSpPr>
        <p:spPr/>
        <p:txBody>
          <a:bodyPr>
            <a:normAutofit fontScale="90000"/>
          </a:bodyPr>
          <a:lstStyle/>
          <a:p>
            <a:r>
              <a:rPr lang="en-US" dirty="0"/>
              <a:t>Prepositions: words that show the relationship between a noun and other words in a sentence. </a:t>
            </a:r>
          </a:p>
        </p:txBody>
      </p:sp>
      <p:sp>
        <p:nvSpPr>
          <p:cNvPr id="3" name="Content Placeholder 2">
            <a:extLst>
              <a:ext uri="{FF2B5EF4-FFF2-40B4-BE49-F238E27FC236}">
                <a16:creationId xmlns:a16="http://schemas.microsoft.com/office/drawing/2014/main" id="{780EAF03-08E1-A771-F89D-9166F6CC9442}"/>
              </a:ext>
            </a:extLst>
          </p:cNvPr>
          <p:cNvSpPr>
            <a:spLocks noGrp="1"/>
          </p:cNvSpPr>
          <p:nvPr>
            <p:ph idx="1"/>
          </p:nvPr>
        </p:nvSpPr>
        <p:spPr>
          <a:xfrm>
            <a:off x="1024128" y="2286000"/>
            <a:ext cx="9720073" cy="4572000"/>
          </a:xfrm>
        </p:spPr>
        <p:txBody>
          <a:bodyPr/>
          <a:lstStyle/>
          <a:p>
            <a:r>
              <a:rPr lang="en-US" b="1" u="sng" dirty="0"/>
              <a:t>Prepositions of location (where?)</a:t>
            </a:r>
          </a:p>
          <a:p>
            <a:pPr>
              <a:buFont typeface="Arial" panose="020B0604020202020204" pitchFamily="34" charset="0"/>
              <a:buChar char="•"/>
            </a:pPr>
            <a:r>
              <a:rPr lang="en-US" dirty="0"/>
              <a:t> </a:t>
            </a:r>
            <a:r>
              <a:rPr lang="en-US" b="1" dirty="0"/>
              <a:t>in</a:t>
            </a:r>
            <a:r>
              <a:rPr lang="en-US" dirty="0"/>
              <a:t>: for enclosed spaces (a room, a box)/within a city or country</a:t>
            </a:r>
          </a:p>
          <a:p>
            <a:pPr>
              <a:buFont typeface="Arial" panose="020B0604020202020204" pitchFamily="34" charset="0"/>
              <a:buChar char="•"/>
            </a:pPr>
            <a:r>
              <a:rPr lang="en-US" dirty="0"/>
              <a:t> </a:t>
            </a:r>
            <a:r>
              <a:rPr lang="en-US" b="1" dirty="0"/>
              <a:t>on</a:t>
            </a:r>
            <a:r>
              <a:rPr lang="en-US" dirty="0"/>
              <a:t>: for surfaces (a table, a wall)</a:t>
            </a:r>
          </a:p>
          <a:p>
            <a:pPr>
              <a:buFont typeface="Arial" panose="020B0604020202020204" pitchFamily="34" charset="0"/>
              <a:buChar char="•"/>
            </a:pPr>
            <a:r>
              <a:rPr lang="en-US" dirty="0"/>
              <a:t> </a:t>
            </a:r>
            <a:r>
              <a:rPr lang="en-US" b="1" dirty="0"/>
              <a:t>at</a:t>
            </a:r>
            <a:r>
              <a:rPr lang="en-US" dirty="0"/>
              <a:t>: for specific places or points (a place, an event)</a:t>
            </a:r>
          </a:p>
          <a:p>
            <a:pPr>
              <a:buFont typeface="Arial" panose="020B0604020202020204" pitchFamily="34" charset="0"/>
              <a:buChar char="•"/>
            </a:pPr>
            <a:endParaRPr lang="en-US" dirty="0"/>
          </a:p>
          <a:p>
            <a:pPr marL="0" indent="0">
              <a:buNone/>
            </a:pPr>
            <a:r>
              <a:rPr lang="en-US" b="1" u="sng" dirty="0"/>
              <a:t>Prepositions of time (when?)</a:t>
            </a:r>
          </a:p>
          <a:p>
            <a:pPr>
              <a:buFont typeface="Arial" panose="020B0604020202020204" pitchFamily="34" charset="0"/>
              <a:buChar char="•"/>
            </a:pPr>
            <a:r>
              <a:rPr lang="en-US" dirty="0"/>
              <a:t> </a:t>
            </a:r>
            <a:r>
              <a:rPr lang="en-US" b="1" dirty="0"/>
              <a:t>in</a:t>
            </a:r>
            <a:r>
              <a:rPr lang="en-US" dirty="0"/>
              <a:t>: for months, years, centuries, long periods</a:t>
            </a:r>
          </a:p>
          <a:p>
            <a:pPr>
              <a:buFont typeface="Arial" panose="020B0604020202020204" pitchFamily="34" charset="0"/>
              <a:buChar char="•"/>
            </a:pPr>
            <a:r>
              <a:rPr lang="en-US" dirty="0"/>
              <a:t> </a:t>
            </a:r>
            <a:r>
              <a:rPr lang="en-US" b="1" dirty="0"/>
              <a:t>on</a:t>
            </a:r>
            <a:r>
              <a:rPr lang="en-US" dirty="0"/>
              <a:t>: for days and specific dates</a:t>
            </a:r>
          </a:p>
          <a:p>
            <a:pPr>
              <a:buFont typeface="Arial" panose="020B0604020202020204" pitchFamily="34" charset="0"/>
              <a:buChar char="•"/>
            </a:pPr>
            <a:r>
              <a:rPr lang="en-US" dirty="0"/>
              <a:t> </a:t>
            </a:r>
            <a:r>
              <a:rPr lang="en-US" b="1" dirty="0"/>
              <a:t>at</a:t>
            </a:r>
            <a:r>
              <a:rPr lang="en-US" dirty="0"/>
              <a:t>: for specific times </a:t>
            </a:r>
          </a:p>
        </p:txBody>
      </p:sp>
      <p:pic>
        <p:nvPicPr>
          <p:cNvPr id="5" name="Graphic 4" descr="City with solid fill">
            <a:extLst>
              <a:ext uri="{FF2B5EF4-FFF2-40B4-BE49-F238E27FC236}">
                <a16:creationId xmlns:a16="http://schemas.microsoft.com/office/drawing/2014/main" id="{477B39CA-C782-5CED-188F-F49E97CF43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84029" y="1687286"/>
            <a:ext cx="2460171" cy="2460171"/>
          </a:xfrm>
          <a:prstGeom prst="rect">
            <a:avLst/>
          </a:prstGeom>
        </p:spPr>
      </p:pic>
      <p:pic>
        <p:nvPicPr>
          <p:cNvPr id="7" name="Graphic 6" descr="Clock with solid fill">
            <a:extLst>
              <a:ext uri="{FF2B5EF4-FFF2-40B4-BE49-F238E27FC236}">
                <a16:creationId xmlns:a16="http://schemas.microsoft.com/office/drawing/2014/main" id="{8E24F35E-B6F3-8CC1-8739-932E1DA7CE1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84029" y="4272643"/>
            <a:ext cx="2460170" cy="2460170"/>
          </a:xfrm>
          <a:prstGeom prst="rect">
            <a:avLst/>
          </a:prstGeom>
        </p:spPr>
      </p:pic>
    </p:spTree>
    <p:extLst>
      <p:ext uri="{BB962C8B-B14F-4D97-AF65-F5344CB8AC3E}">
        <p14:creationId xmlns:p14="http://schemas.microsoft.com/office/powerpoint/2010/main" val="3327061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F0BBD0-292F-E0DB-4BAE-F3C3126028D1}"/>
              </a:ext>
            </a:extLst>
          </p:cNvPr>
          <p:cNvSpPr>
            <a:spLocks noGrp="1"/>
          </p:cNvSpPr>
          <p:nvPr>
            <p:ph idx="1"/>
          </p:nvPr>
        </p:nvSpPr>
        <p:spPr>
          <a:xfrm>
            <a:off x="1024127" y="1085524"/>
            <a:ext cx="9720073" cy="5938128"/>
          </a:xfrm>
        </p:spPr>
        <p:txBody>
          <a:bodyPr>
            <a:normAutofit lnSpcReduction="10000"/>
          </a:bodyPr>
          <a:lstStyle/>
          <a:p>
            <a:r>
              <a:rPr lang="en-US" b="1" u="sng" dirty="0"/>
              <a:t>Prepositions of movement (where to?)</a:t>
            </a:r>
          </a:p>
          <a:p>
            <a:pPr>
              <a:buFont typeface="Arial" panose="020B0604020202020204" pitchFamily="34" charset="0"/>
              <a:buChar char="•"/>
            </a:pPr>
            <a:r>
              <a:rPr lang="en-US" dirty="0"/>
              <a:t> </a:t>
            </a:r>
            <a:r>
              <a:rPr lang="en-US" b="1" dirty="0"/>
              <a:t>to</a:t>
            </a:r>
            <a:r>
              <a:rPr lang="en-US" dirty="0"/>
              <a:t>: moving towards a place or goal</a:t>
            </a:r>
          </a:p>
          <a:p>
            <a:pPr>
              <a:buFont typeface="Arial" panose="020B0604020202020204" pitchFamily="34" charset="0"/>
              <a:buChar char="•"/>
            </a:pPr>
            <a:r>
              <a:rPr lang="en-US" dirty="0"/>
              <a:t> </a:t>
            </a:r>
            <a:r>
              <a:rPr lang="en-US" b="1" dirty="0"/>
              <a:t>into</a:t>
            </a:r>
            <a:r>
              <a:rPr lang="en-US" dirty="0"/>
              <a:t>: entering something (into an enclosed space)</a:t>
            </a:r>
          </a:p>
          <a:p>
            <a:pPr>
              <a:buFont typeface="Arial" panose="020B0604020202020204" pitchFamily="34" charset="0"/>
              <a:buChar char="•"/>
            </a:pPr>
            <a:r>
              <a:rPr lang="en-US" dirty="0"/>
              <a:t> </a:t>
            </a:r>
            <a:r>
              <a:rPr lang="en-US" b="1" dirty="0"/>
              <a:t>onto</a:t>
            </a:r>
            <a:r>
              <a:rPr lang="en-US" dirty="0"/>
              <a:t>: moving towards a surface</a:t>
            </a:r>
          </a:p>
          <a:p>
            <a:pPr>
              <a:buFont typeface="Arial" panose="020B0604020202020204" pitchFamily="34" charset="0"/>
              <a:buChar char="•"/>
            </a:pPr>
            <a:endParaRPr lang="en-US" dirty="0"/>
          </a:p>
          <a:p>
            <a:pPr marL="0" indent="0">
              <a:buNone/>
            </a:pPr>
            <a:r>
              <a:rPr lang="en-US" b="1" u="sng" dirty="0"/>
              <a:t>Others</a:t>
            </a:r>
          </a:p>
          <a:p>
            <a:pPr>
              <a:buFont typeface="Arial" panose="020B0604020202020204" pitchFamily="34" charset="0"/>
              <a:buChar char="•"/>
            </a:pPr>
            <a:r>
              <a:rPr lang="en-US" dirty="0"/>
              <a:t> </a:t>
            </a:r>
            <a:r>
              <a:rPr lang="en-US" b="1" dirty="0"/>
              <a:t>for</a:t>
            </a:r>
            <a:r>
              <a:rPr lang="en-US" dirty="0"/>
              <a:t>: purpose or reason</a:t>
            </a:r>
          </a:p>
          <a:p>
            <a:pPr>
              <a:buFont typeface="Arial" panose="020B0604020202020204" pitchFamily="34" charset="0"/>
              <a:buChar char="•"/>
            </a:pPr>
            <a:r>
              <a:rPr lang="en-US" dirty="0"/>
              <a:t> </a:t>
            </a:r>
            <a:r>
              <a:rPr lang="en-US" b="1" dirty="0"/>
              <a:t>with</a:t>
            </a:r>
            <a:r>
              <a:rPr lang="en-US" dirty="0"/>
              <a:t>: connection or association</a:t>
            </a:r>
          </a:p>
          <a:p>
            <a:pPr>
              <a:buFont typeface="Arial" panose="020B0604020202020204" pitchFamily="34" charset="0"/>
              <a:buChar char="•"/>
            </a:pPr>
            <a:r>
              <a:rPr lang="en-US" dirty="0"/>
              <a:t> </a:t>
            </a:r>
            <a:r>
              <a:rPr lang="en-US" b="1" dirty="0"/>
              <a:t>about</a:t>
            </a:r>
            <a:r>
              <a:rPr lang="en-US" dirty="0"/>
              <a:t>: topic of subject</a:t>
            </a:r>
          </a:p>
          <a:p>
            <a:pPr>
              <a:buFont typeface="Arial" panose="020B0604020202020204" pitchFamily="34" charset="0"/>
              <a:buChar char="•"/>
            </a:pPr>
            <a:r>
              <a:rPr lang="en-US" dirty="0"/>
              <a:t> </a:t>
            </a:r>
            <a:r>
              <a:rPr lang="en-US" b="1" dirty="0"/>
              <a:t>during</a:t>
            </a:r>
            <a:r>
              <a:rPr lang="en-US" dirty="0"/>
              <a:t>: something that continued from the beginning to the end of a particular period</a:t>
            </a:r>
          </a:p>
          <a:p>
            <a:pPr>
              <a:buFont typeface="Arial" panose="020B0604020202020204" pitchFamily="34" charset="0"/>
              <a:buChar char="•"/>
            </a:pPr>
            <a:r>
              <a:rPr lang="en-US" dirty="0"/>
              <a:t> </a:t>
            </a:r>
            <a:r>
              <a:rPr lang="en-US" b="1" dirty="0"/>
              <a:t>since</a:t>
            </a:r>
            <a:r>
              <a:rPr lang="en-US" dirty="0"/>
              <a:t>: a specific starting point in time</a:t>
            </a:r>
          </a:p>
          <a:p>
            <a:pPr>
              <a:buFont typeface="Arial" panose="020B0604020202020204" pitchFamily="34" charset="0"/>
              <a:buChar char="•"/>
            </a:pPr>
            <a:r>
              <a:rPr lang="en-US" dirty="0"/>
              <a:t> </a:t>
            </a:r>
            <a:r>
              <a:rPr lang="en-US" b="1" dirty="0"/>
              <a:t>from</a:t>
            </a:r>
            <a:r>
              <a:rPr lang="en-US" dirty="0"/>
              <a:t>: the starting place of movement</a:t>
            </a:r>
          </a:p>
        </p:txBody>
      </p:sp>
      <p:pic>
        <p:nvPicPr>
          <p:cNvPr id="5" name="Graphic 4" descr="Back with solid fill">
            <a:extLst>
              <a:ext uri="{FF2B5EF4-FFF2-40B4-BE49-F238E27FC236}">
                <a16:creationId xmlns:a16="http://schemas.microsoft.com/office/drawing/2014/main" id="{27DA3C62-EE81-DB56-B96C-C9C4A6D15B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03771" y="673390"/>
            <a:ext cx="2024744" cy="2024744"/>
          </a:xfrm>
          <a:prstGeom prst="rect">
            <a:avLst/>
          </a:prstGeom>
        </p:spPr>
      </p:pic>
      <p:pic>
        <p:nvPicPr>
          <p:cNvPr id="7" name="Graphic 6" descr="Clipboard with solid fill">
            <a:extLst>
              <a:ext uri="{FF2B5EF4-FFF2-40B4-BE49-F238E27FC236}">
                <a16:creationId xmlns:a16="http://schemas.microsoft.com/office/drawing/2014/main" id="{366801B4-685A-65C4-DECC-F8AD505A134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39816" y="4659085"/>
            <a:ext cx="2656113" cy="2226781"/>
          </a:xfrm>
          <a:prstGeom prst="rect">
            <a:avLst/>
          </a:prstGeom>
        </p:spPr>
      </p:pic>
    </p:spTree>
    <p:extLst>
      <p:ext uri="{BB962C8B-B14F-4D97-AF65-F5344CB8AC3E}">
        <p14:creationId xmlns:p14="http://schemas.microsoft.com/office/powerpoint/2010/main" val="311509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C5680-9AFB-F201-A5EF-8FAD12AE3537}"/>
              </a:ext>
            </a:extLst>
          </p:cNvPr>
          <p:cNvSpPr>
            <a:spLocks noGrp="1"/>
          </p:cNvSpPr>
          <p:nvPr>
            <p:ph type="title"/>
          </p:nvPr>
        </p:nvSpPr>
        <p:spPr>
          <a:xfrm>
            <a:off x="707136" y="2314575"/>
            <a:ext cx="5071872" cy="1499616"/>
          </a:xfrm>
        </p:spPr>
        <p:txBody>
          <a:bodyPr/>
          <a:lstStyle/>
          <a:p>
            <a:r>
              <a:rPr lang="en-US" dirty="0"/>
              <a:t>Prepositions practice</a:t>
            </a:r>
          </a:p>
        </p:txBody>
      </p:sp>
      <p:sp>
        <p:nvSpPr>
          <p:cNvPr id="4" name="Content Placeholder 3">
            <a:extLst>
              <a:ext uri="{FF2B5EF4-FFF2-40B4-BE49-F238E27FC236}">
                <a16:creationId xmlns:a16="http://schemas.microsoft.com/office/drawing/2014/main" id="{9C2753FC-32DA-FDB6-24FA-A505F393289D}"/>
              </a:ext>
            </a:extLst>
          </p:cNvPr>
          <p:cNvSpPr>
            <a:spLocks noGrp="1"/>
          </p:cNvSpPr>
          <p:nvPr>
            <p:ph sz="half" idx="1"/>
          </p:nvPr>
        </p:nvSpPr>
        <p:spPr>
          <a:xfrm>
            <a:off x="865632" y="3807496"/>
            <a:ext cx="4754880" cy="1167492"/>
          </a:xfrm>
        </p:spPr>
        <p:txBody>
          <a:bodyPr>
            <a:normAutofit fontScale="85000" lnSpcReduction="10000"/>
          </a:bodyPr>
          <a:lstStyle/>
          <a:p>
            <a:pPr algn="ctr"/>
            <a:r>
              <a:rPr lang="en-GB" sz="2800" kern="100" dirty="0">
                <a:effectLst/>
                <a:ea typeface="Calibri" panose="020F0502020204030204" pitchFamily="34" charset="0"/>
                <a:cs typeface="Times New Roman" panose="02020603050405020304" pitchFamily="18" charset="0"/>
              </a:rPr>
              <a:t>Here we need some </a:t>
            </a:r>
            <a:r>
              <a:rPr lang="en-GB" sz="2800" b="1" kern="100" dirty="0">
                <a:effectLst/>
                <a:ea typeface="Calibri" panose="020F0502020204030204" pitchFamily="34" charset="0"/>
                <a:cs typeface="Times New Roman" panose="02020603050405020304" pitchFamily="18" charset="0"/>
              </a:rPr>
              <a:t>prepositions of place </a:t>
            </a:r>
            <a:r>
              <a:rPr lang="en-GB" sz="2800" kern="100" dirty="0">
                <a:effectLst/>
                <a:ea typeface="Calibri" panose="020F0502020204030204" pitchFamily="34" charset="0"/>
                <a:cs typeface="Times New Roman" panose="02020603050405020304" pitchFamily="18" charset="0"/>
              </a:rPr>
              <a:t>and some </a:t>
            </a:r>
            <a:r>
              <a:rPr lang="en-GB" sz="2800" b="1" kern="100" dirty="0">
                <a:effectLst/>
                <a:ea typeface="Calibri" panose="020F0502020204030204" pitchFamily="34" charset="0"/>
                <a:cs typeface="Times New Roman" panose="02020603050405020304" pitchFamily="18" charset="0"/>
              </a:rPr>
              <a:t>prepositions of time. </a:t>
            </a:r>
            <a:r>
              <a:rPr lang="en-GB" sz="2800" kern="100" dirty="0">
                <a:effectLst/>
                <a:ea typeface="Calibri" panose="020F0502020204030204" pitchFamily="34" charset="0"/>
                <a:cs typeface="Times New Roman" panose="02020603050405020304" pitchFamily="18" charset="0"/>
              </a:rPr>
              <a:t>Fill in the gaps with </a:t>
            </a:r>
            <a:r>
              <a:rPr lang="en-GB" sz="2800" b="1" kern="100" dirty="0">
                <a:effectLst/>
                <a:ea typeface="Calibri" panose="020F0502020204030204" pitchFamily="34" charset="0"/>
                <a:cs typeface="Times New Roman" panose="02020603050405020304" pitchFamily="18" charset="0"/>
              </a:rPr>
              <a:t>on/in/at.</a:t>
            </a:r>
          </a:p>
          <a:p>
            <a:endParaRPr lang="en-US" dirty="0"/>
          </a:p>
        </p:txBody>
      </p:sp>
      <p:sp>
        <p:nvSpPr>
          <p:cNvPr id="5" name="Content Placeholder 4">
            <a:extLst>
              <a:ext uri="{FF2B5EF4-FFF2-40B4-BE49-F238E27FC236}">
                <a16:creationId xmlns:a16="http://schemas.microsoft.com/office/drawing/2014/main" id="{72ECF625-969A-2EC1-D376-E1A7E6CB43DD}"/>
              </a:ext>
            </a:extLst>
          </p:cNvPr>
          <p:cNvSpPr>
            <a:spLocks noGrp="1"/>
          </p:cNvSpPr>
          <p:nvPr>
            <p:ph sz="half" idx="2"/>
          </p:nvPr>
        </p:nvSpPr>
        <p:spPr>
          <a:xfrm>
            <a:off x="6096000" y="277587"/>
            <a:ext cx="5497286" cy="6433456"/>
          </a:xfrm>
        </p:spPr>
        <p:txBody>
          <a:bodyPr>
            <a:normAutofit fontScale="85000" lnSpcReduction="10000"/>
          </a:bodyPr>
          <a:lstStyle/>
          <a:p>
            <a:r>
              <a:rPr lang="en-GB" sz="2400" kern="100" dirty="0">
                <a:effectLst/>
                <a:ea typeface="Calibri" panose="020F0502020204030204" pitchFamily="34" charset="0"/>
                <a:cs typeface="Times New Roman" panose="02020603050405020304" pitchFamily="18" charset="0"/>
              </a:rPr>
              <a:t> </a:t>
            </a:r>
          </a:p>
          <a:p>
            <a:pPr marL="342900" lvl="0" indent="-342900">
              <a:buFont typeface="+mj-lt"/>
              <a:buAutoNum type="arabicPeriod"/>
            </a:pPr>
            <a:r>
              <a:rPr lang="en-GB" sz="2400" kern="100" dirty="0">
                <a:effectLst/>
                <a:ea typeface="Calibri" panose="020F0502020204030204" pitchFamily="34" charset="0"/>
                <a:cs typeface="Times New Roman" panose="02020603050405020304" pitchFamily="18" charset="0"/>
              </a:rPr>
              <a:t>No one else was …………….. the room at that moment.</a:t>
            </a:r>
          </a:p>
          <a:p>
            <a:pPr marL="342900" lvl="0" indent="-342900">
              <a:buFont typeface="+mj-lt"/>
              <a:buAutoNum type="arabicPeriod"/>
            </a:pPr>
            <a:r>
              <a:rPr lang="en-GB" sz="2400" kern="100" dirty="0">
                <a:effectLst/>
                <a:ea typeface="Calibri" panose="020F0502020204030204" pitchFamily="34" charset="0"/>
                <a:cs typeface="Times New Roman" panose="02020603050405020304" pitchFamily="18" charset="0"/>
              </a:rPr>
              <a:t>What’s he doing ……………. London?</a:t>
            </a:r>
          </a:p>
          <a:p>
            <a:pPr marL="342900" lvl="0" indent="-342900">
              <a:buFont typeface="+mj-lt"/>
              <a:buAutoNum type="arabicPeriod"/>
            </a:pPr>
            <a:r>
              <a:rPr lang="en-GB" sz="2400" kern="100" dirty="0">
                <a:effectLst/>
                <a:ea typeface="Calibri" panose="020F0502020204030204" pitchFamily="34" charset="0"/>
                <a:cs typeface="Times New Roman" panose="02020603050405020304" pitchFamily="18" charset="0"/>
              </a:rPr>
              <a:t>His mother put her hand …………… his arm.</a:t>
            </a:r>
          </a:p>
          <a:p>
            <a:pPr marL="342900" lvl="0" indent="-342900">
              <a:buFont typeface="+mj-lt"/>
              <a:buAutoNum type="arabicPeriod"/>
            </a:pPr>
            <a:r>
              <a:rPr lang="en-GB" sz="2400" kern="100" dirty="0">
                <a:effectLst/>
                <a:ea typeface="Calibri" panose="020F0502020204030204" pitchFamily="34" charset="0"/>
                <a:cs typeface="Times New Roman" panose="02020603050405020304" pitchFamily="18" charset="0"/>
              </a:rPr>
              <a:t>I’ve been …………. work all day.</a:t>
            </a:r>
          </a:p>
          <a:p>
            <a:pPr marL="342900" lvl="0" indent="-342900">
              <a:buFont typeface="+mj-lt"/>
              <a:buAutoNum type="arabicPeriod"/>
            </a:pPr>
            <a:r>
              <a:rPr lang="en-GB" sz="2400" kern="100" dirty="0">
                <a:effectLst/>
                <a:ea typeface="Calibri" panose="020F0502020204030204" pitchFamily="34" charset="0"/>
                <a:cs typeface="Times New Roman" panose="02020603050405020304" pitchFamily="18" charset="0"/>
              </a:rPr>
              <a:t>Sometimes there was no light ……………. her kitchen.</a:t>
            </a:r>
            <a:endParaRPr lang="en-GB" sz="2400" kern="100" dirty="0">
              <a:solidFill>
                <a:schemeClr val="accent1"/>
              </a:solidFill>
              <a:effectLst/>
              <a:ea typeface="Calibri" panose="020F0502020204030204" pitchFamily="34" charset="0"/>
              <a:cs typeface="Times New Roman" panose="02020603050405020304" pitchFamily="18" charset="0"/>
            </a:endParaRPr>
          </a:p>
          <a:p>
            <a:pPr marL="0" indent="0">
              <a:lnSpc>
                <a:spcPct val="120000"/>
              </a:lnSpc>
              <a:buNone/>
            </a:pPr>
            <a:r>
              <a:rPr lang="en-GB" sz="2400" kern="100" dirty="0">
                <a:solidFill>
                  <a:schemeClr val="accent1"/>
                </a:solidFill>
                <a:effectLst/>
                <a:ea typeface="Calibri" panose="020F0502020204030204" pitchFamily="34" charset="0"/>
                <a:cs typeface="Times New Roman" panose="02020603050405020304" pitchFamily="18" charset="0"/>
              </a:rPr>
              <a:t>6. </a:t>
            </a:r>
            <a:r>
              <a:rPr lang="en-GB" sz="2400" kern="100" dirty="0">
                <a:effectLst/>
                <a:ea typeface="Calibri" panose="020F0502020204030204" pitchFamily="34" charset="0"/>
                <a:cs typeface="Times New Roman" panose="02020603050405020304" pitchFamily="18" charset="0"/>
              </a:rPr>
              <a:t>Sally was born ………. 1991.</a:t>
            </a:r>
          </a:p>
          <a:p>
            <a:pPr marL="0" indent="0">
              <a:lnSpc>
                <a:spcPct val="120000"/>
              </a:lnSpc>
              <a:buNone/>
            </a:pPr>
            <a:r>
              <a:rPr lang="en-GB" sz="2400" kern="100" dirty="0">
                <a:solidFill>
                  <a:schemeClr val="accent1"/>
                </a:solidFill>
                <a:ea typeface="Calibri" panose="020F0502020204030204" pitchFamily="34" charset="0"/>
                <a:cs typeface="Times New Roman" panose="02020603050405020304" pitchFamily="18" charset="0"/>
              </a:rPr>
              <a:t>7. </a:t>
            </a:r>
            <a:r>
              <a:rPr lang="en-GB" sz="2400" kern="100" dirty="0">
                <a:effectLst/>
                <a:ea typeface="Calibri" panose="020F0502020204030204" pitchFamily="34" charset="0"/>
                <a:cs typeface="Times New Roman" panose="02020603050405020304" pitchFamily="18" charset="0"/>
              </a:rPr>
              <a:t>Goodbye! See you ………………… Monday.</a:t>
            </a:r>
          </a:p>
          <a:p>
            <a:pPr marL="0" indent="0">
              <a:lnSpc>
                <a:spcPct val="120000"/>
              </a:lnSpc>
              <a:buNone/>
            </a:pPr>
            <a:r>
              <a:rPr lang="en-GB" sz="2400" kern="100" dirty="0">
                <a:solidFill>
                  <a:schemeClr val="accent1"/>
                </a:solidFill>
                <a:effectLst/>
                <a:ea typeface="Calibri" panose="020F0502020204030204" pitchFamily="34" charset="0"/>
                <a:cs typeface="Times New Roman" panose="02020603050405020304" pitchFamily="18" charset="0"/>
              </a:rPr>
              <a:t>8. </a:t>
            </a:r>
            <a:r>
              <a:rPr lang="en-GB" sz="2400" kern="100" dirty="0">
                <a:effectLst/>
                <a:ea typeface="Calibri" panose="020F0502020204030204" pitchFamily="34" charset="0"/>
                <a:cs typeface="Times New Roman" panose="02020603050405020304" pitchFamily="18" charset="0"/>
              </a:rPr>
              <a:t>I always start work …………… 8am.</a:t>
            </a:r>
          </a:p>
          <a:p>
            <a:pPr marL="0" indent="0">
              <a:lnSpc>
                <a:spcPct val="120000"/>
              </a:lnSpc>
              <a:buNone/>
            </a:pPr>
            <a:r>
              <a:rPr lang="en-GB" sz="2400" kern="100" dirty="0">
                <a:solidFill>
                  <a:schemeClr val="accent1"/>
                </a:solidFill>
                <a:ea typeface="Calibri" panose="020F0502020204030204" pitchFamily="34" charset="0"/>
                <a:cs typeface="Times New Roman" panose="02020603050405020304" pitchFamily="18" charset="0"/>
              </a:rPr>
              <a:t>9. </a:t>
            </a:r>
            <a:r>
              <a:rPr lang="en-GB" sz="2400" kern="100" dirty="0">
                <a:effectLst/>
                <a:ea typeface="Calibri" panose="020F0502020204030204" pitchFamily="34" charset="0"/>
                <a:cs typeface="Times New Roman" panose="02020603050405020304" pitchFamily="18" charset="0"/>
              </a:rPr>
              <a:t>……………. 2020, the Covid-19 pandemic spread. </a:t>
            </a:r>
          </a:p>
          <a:p>
            <a:pPr marL="0" indent="0">
              <a:lnSpc>
                <a:spcPct val="120000"/>
              </a:lnSpc>
              <a:buNone/>
            </a:pPr>
            <a:r>
              <a:rPr lang="en-GB" sz="2400" kern="100" dirty="0">
                <a:solidFill>
                  <a:schemeClr val="accent1"/>
                </a:solidFill>
                <a:ea typeface="Calibri" panose="020F0502020204030204" pitchFamily="34" charset="0"/>
                <a:cs typeface="Times New Roman" panose="02020603050405020304" pitchFamily="18" charset="0"/>
              </a:rPr>
              <a:t>10. </a:t>
            </a:r>
            <a:r>
              <a:rPr lang="en-GB" sz="2400" kern="100" dirty="0">
                <a:effectLst/>
                <a:ea typeface="Calibri" panose="020F0502020204030204" pitchFamily="34" charset="0"/>
                <a:cs typeface="Times New Roman" panose="02020603050405020304" pitchFamily="18" charset="0"/>
              </a:rPr>
              <a:t>……………. the end of the day, we go back home and rest well.</a:t>
            </a:r>
          </a:p>
          <a:p>
            <a:endParaRPr lang="en-US" sz="1600" dirty="0"/>
          </a:p>
        </p:txBody>
      </p:sp>
    </p:spTree>
    <p:extLst>
      <p:ext uri="{BB962C8B-B14F-4D97-AF65-F5344CB8AC3E}">
        <p14:creationId xmlns:p14="http://schemas.microsoft.com/office/powerpoint/2010/main" val="7219190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0D5ED-4704-43B9-0FC0-1D8A1F6D5A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74B99B-0C93-3019-15D8-07DDC554BDEB}"/>
              </a:ext>
            </a:extLst>
          </p:cNvPr>
          <p:cNvSpPr>
            <a:spLocks noGrp="1"/>
          </p:cNvSpPr>
          <p:nvPr>
            <p:ph type="title"/>
          </p:nvPr>
        </p:nvSpPr>
        <p:spPr>
          <a:xfrm>
            <a:off x="817517" y="1929384"/>
            <a:ext cx="5033772" cy="1499616"/>
          </a:xfrm>
        </p:spPr>
        <p:txBody>
          <a:bodyPr/>
          <a:lstStyle/>
          <a:p>
            <a:r>
              <a:rPr lang="en-US" dirty="0"/>
              <a:t>Prepositions practice</a:t>
            </a:r>
          </a:p>
        </p:txBody>
      </p:sp>
      <p:sp>
        <p:nvSpPr>
          <p:cNvPr id="4" name="Content Placeholder 3">
            <a:extLst>
              <a:ext uri="{FF2B5EF4-FFF2-40B4-BE49-F238E27FC236}">
                <a16:creationId xmlns:a16="http://schemas.microsoft.com/office/drawing/2014/main" id="{9B17A2F2-D41B-7A54-DA9E-1CFD17B31759}"/>
              </a:ext>
            </a:extLst>
          </p:cNvPr>
          <p:cNvSpPr>
            <a:spLocks noGrp="1"/>
          </p:cNvSpPr>
          <p:nvPr>
            <p:ph sz="half" idx="1"/>
          </p:nvPr>
        </p:nvSpPr>
        <p:spPr>
          <a:xfrm>
            <a:off x="956963" y="3494315"/>
            <a:ext cx="4754880" cy="2759529"/>
          </a:xfrm>
        </p:spPr>
        <p:txBody>
          <a:bodyPr>
            <a:normAutofit fontScale="92500"/>
          </a:bodyPr>
          <a:lstStyle/>
          <a:p>
            <a:pPr algn="ctr"/>
            <a:r>
              <a:rPr lang="en-GB" sz="2600" kern="100" dirty="0">
                <a:effectLst/>
                <a:ea typeface="Calibri" panose="020F0502020204030204" pitchFamily="34" charset="0"/>
                <a:cs typeface="Times New Roman" panose="02020603050405020304" pitchFamily="18" charset="0"/>
              </a:rPr>
              <a:t>Here we need some </a:t>
            </a:r>
            <a:r>
              <a:rPr lang="en-GB" sz="2600" b="1" kern="100" dirty="0">
                <a:effectLst/>
                <a:ea typeface="Calibri" panose="020F0502020204030204" pitchFamily="34" charset="0"/>
                <a:cs typeface="Times New Roman" panose="02020603050405020304" pitchFamily="18" charset="0"/>
              </a:rPr>
              <a:t>prepositions of place </a:t>
            </a:r>
            <a:r>
              <a:rPr lang="en-GB" sz="2600" kern="100" dirty="0">
                <a:effectLst/>
                <a:ea typeface="Calibri" panose="020F0502020204030204" pitchFamily="34" charset="0"/>
                <a:cs typeface="Times New Roman" panose="02020603050405020304" pitchFamily="18" charset="0"/>
              </a:rPr>
              <a:t>and some </a:t>
            </a:r>
            <a:r>
              <a:rPr lang="en-GB" sz="2600" b="1" kern="100" dirty="0">
                <a:effectLst/>
                <a:ea typeface="Calibri" panose="020F0502020204030204" pitchFamily="34" charset="0"/>
                <a:cs typeface="Times New Roman" panose="02020603050405020304" pitchFamily="18" charset="0"/>
              </a:rPr>
              <a:t>prepositions of time. </a:t>
            </a:r>
            <a:r>
              <a:rPr lang="en-GB" sz="2600" kern="100" dirty="0">
                <a:effectLst/>
                <a:ea typeface="Calibri" panose="020F0502020204030204" pitchFamily="34" charset="0"/>
                <a:cs typeface="Times New Roman" panose="02020603050405020304" pitchFamily="18" charset="0"/>
              </a:rPr>
              <a:t>Fill in the gaps with </a:t>
            </a:r>
            <a:r>
              <a:rPr lang="en-GB" sz="2600" b="1" kern="100" dirty="0">
                <a:effectLst/>
                <a:ea typeface="Calibri" panose="020F0502020204030204" pitchFamily="34" charset="0"/>
                <a:cs typeface="Times New Roman" panose="02020603050405020304" pitchFamily="18" charset="0"/>
              </a:rPr>
              <a:t>on/in/at.</a:t>
            </a:r>
          </a:p>
          <a:p>
            <a:endParaRPr lang="en-US" dirty="0"/>
          </a:p>
        </p:txBody>
      </p:sp>
      <p:sp>
        <p:nvSpPr>
          <p:cNvPr id="5" name="Content Placeholder 4">
            <a:extLst>
              <a:ext uri="{FF2B5EF4-FFF2-40B4-BE49-F238E27FC236}">
                <a16:creationId xmlns:a16="http://schemas.microsoft.com/office/drawing/2014/main" id="{FFC7EE5D-B82A-6748-E87A-75CF7BB8DDE4}"/>
              </a:ext>
            </a:extLst>
          </p:cNvPr>
          <p:cNvSpPr>
            <a:spLocks noGrp="1"/>
          </p:cNvSpPr>
          <p:nvPr>
            <p:ph sz="half" idx="2"/>
          </p:nvPr>
        </p:nvSpPr>
        <p:spPr>
          <a:xfrm>
            <a:off x="6096000" y="277587"/>
            <a:ext cx="5497286" cy="6433456"/>
          </a:xfrm>
        </p:spPr>
        <p:txBody>
          <a:bodyPr>
            <a:normAutofit fontScale="92500"/>
          </a:bodyPr>
          <a:lstStyle/>
          <a:p>
            <a:r>
              <a:rPr lang="en-GB" sz="2400" kern="100" dirty="0">
                <a:effectLst/>
                <a:ea typeface="Calibri" panose="020F0502020204030204" pitchFamily="34" charset="0"/>
                <a:cs typeface="Times New Roman" panose="02020603050405020304" pitchFamily="18" charset="0"/>
              </a:rPr>
              <a:t> </a:t>
            </a:r>
          </a:p>
          <a:p>
            <a:pPr marL="342900" lvl="0" indent="-342900">
              <a:buFont typeface="+mj-lt"/>
              <a:buAutoNum type="arabicPeriod"/>
            </a:pPr>
            <a:r>
              <a:rPr lang="en-GB" sz="2400" kern="100" dirty="0">
                <a:effectLst/>
                <a:ea typeface="Calibri" panose="020F0502020204030204" pitchFamily="34" charset="0"/>
                <a:cs typeface="Times New Roman" panose="02020603050405020304" pitchFamily="18" charset="0"/>
              </a:rPr>
              <a:t>No one else was </a:t>
            </a:r>
            <a:r>
              <a:rPr lang="en-GB" sz="2400" kern="100" dirty="0">
                <a:effectLst/>
                <a:highlight>
                  <a:srgbClr val="FFFF00"/>
                </a:highlight>
                <a:ea typeface="Calibri" panose="020F0502020204030204" pitchFamily="34" charset="0"/>
                <a:cs typeface="Times New Roman" panose="02020603050405020304" pitchFamily="18" charset="0"/>
              </a:rPr>
              <a:t>in</a:t>
            </a:r>
            <a:r>
              <a:rPr lang="en-GB" sz="2400" kern="100" dirty="0">
                <a:effectLst/>
                <a:ea typeface="Calibri" panose="020F0502020204030204" pitchFamily="34" charset="0"/>
                <a:cs typeface="Times New Roman" panose="02020603050405020304" pitchFamily="18" charset="0"/>
              </a:rPr>
              <a:t> the room at that moment.</a:t>
            </a:r>
          </a:p>
          <a:p>
            <a:pPr marL="342900" lvl="0" indent="-342900">
              <a:buFont typeface="+mj-lt"/>
              <a:buAutoNum type="arabicPeriod"/>
            </a:pPr>
            <a:r>
              <a:rPr lang="en-GB" sz="2400" kern="100" dirty="0">
                <a:effectLst/>
                <a:ea typeface="Calibri" panose="020F0502020204030204" pitchFamily="34" charset="0"/>
                <a:cs typeface="Times New Roman" panose="02020603050405020304" pitchFamily="18" charset="0"/>
              </a:rPr>
              <a:t>What’s he doing </a:t>
            </a:r>
            <a:r>
              <a:rPr lang="en-GB" sz="2400" kern="100" dirty="0">
                <a:effectLst/>
                <a:highlight>
                  <a:srgbClr val="FFFF00"/>
                </a:highlight>
                <a:ea typeface="Calibri" panose="020F0502020204030204" pitchFamily="34" charset="0"/>
                <a:cs typeface="Times New Roman" panose="02020603050405020304" pitchFamily="18" charset="0"/>
              </a:rPr>
              <a:t>in</a:t>
            </a:r>
            <a:r>
              <a:rPr lang="en-GB" sz="2400" kern="100" dirty="0">
                <a:effectLst/>
                <a:ea typeface="Calibri" panose="020F0502020204030204" pitchFamily="34" charset="0"/>
                <a:cs typeface="Times New Roman" panose="02020603050405020304" pitchFamily="18" charset="0"/>
              </a:rPr>
              <a:t> London?</a:t>
            </a:r>
          </a:p>
          <a:p>
            <a:pPr marL="342900" lvl="0" indent="-342900">
              <a:buFont typeface="+mj-lt"/>
              <a:buAutoNum type="arabicPeriod"/>
            </a:pPr>
            <a:r>
              <a:rPr lang="en-GB" sz="2400" kern="100" dirty="0">
                <a:effectLst/>
                <a:ea typeface="Calibri" panose="020F0502020204030204" pitchFamily="34" charset="0"/>
                <a:cs typeface="Times New Roman" panose="02020603050405020304" pitchFamily="18" charset="0"/>
              </a:rPr>
              <a:t>His mother put her hand </a:t>
            </a:r>
            <a:r>
              <a:rPr lang="en-GB" sz="2400" kern="100" dirty="0">
                <a:effectLst/>
                <a:highlight>
                  <a:srgbClr val="FFFF00"/>
                </a:highlight>
                <a:ea typeface="Calibri" panose="020F0502020204030204" pitchFamily="34" charset="0"/>
                <a:cs typeface="Times New Roman" panose="02020603050405020304" pitchFamily="18" charset="0"/>
              </a:rPr>
              <a:t>on</a:t>
            </a:r>
            <a:r>
              <a:rPr lang="en-GB" sz="2400" kern="100" dirty="0">
                <a:effectLst/>
                <a:ea typeface="Calibri" panose="020F0502020204030204" pitchFamily="34" charset="0"/>
                <a:cs typeface="Times New Roman" panose="02020603050405020304" pitchFamily="18" charset="0"/>
              </a:rPr>
              <a:t> his arm.</a:t>
            </a:r>
          </a:p>
          <a:p>
            <a:pPr marL="342900" lvl="0" indent="-342900">
              <a:buFont typeface="+mj-lt"/>
              <a:buAutoNum type="arabicPeriod"/>
            </a:pPr>
            <a:r>
              <a:rPr lang="en-GB" sz="2400" kern="100" dirty="0">
                <a:effectLst/>
                <a:ea typeface="Calibri" panose="020F0502020204030204" pitchFamily="34" charset="0"/>
                <a:cs typeface="Times New Roman" panose="02020603050405020304" pitchFamily="18" charset="0"/>
              </a:rPr>
              <a:t>I’ve been </a:t>
            </a:r>
            <a:r>
              <a:rPr lang="en-GB" sz="2400" kern="100" dirty="0">
                <a:effectLst/>
                <a:highlight>
                  <a:srgbClr val="FFFF00"/>
                </a:highlight>
                <a:ea typeface="Calibri" panose="020F0502020204030204" pitchFamily="34" charset="0"/>
                <a:cs typeface="Times New Roman" panose="02020603050405020304" pitchFamily="18" charset="0"/>
              </a:rPr>
              <a:t>at</a:t>
            </a:r>
            <a:r>
              <a:rPr lang="en-GB" sz="2400" kern="100" dirty="0">
                <a:effectLst/>
                <a:ea typeface="Calibri" panose="020F0502020204030204" pitchFamily="34" charset="0"/>
                <a:cs typeface="Times New Roman" panose="02020603050405020304" pitchFamily="18" charset="0"/>
              </a:rPr>
              <a:t> work all day.</a:t>
            </a:r>
          </a:p>
          <a:p>
            <a:pPr marL="342900" lvl="0" indent="-342900">
              <a:buFont typeface="+mj-lt"/>
              <a:buAutoNum type="arabicPeriod"/>
            </a:pPr>
            <a:r>
              <a:rPr lang="en-GB" sz="2400" kern="100" dirty="0">
                <a:effectLst/>
                <a:ea typeface="Calibri" panose="020F0502020204030204" pitchFamily="34" charset="0"/>
                <a:cs typeface="Times New Roman" panose="02020603050405020304" pitchFamily="18" charset="0"/>
              </a:rPr>
              <a:t>Sometimes there was no light </a:t>
            </a:r>
            <a:r>
              <a:rPr lang="en-GB" sz="2400" kern="100" dirty="0">
                <a:effectLst/>
                <a:highlight>
                  <a:srgbClr val="FFFF00"/>
                </a:highlight>
                <a:ea typeface="Calibri" panose="020F0502020204030204" pitchFamily="34" charset="0"/>
                <a:cs typeface="Times New Roman" panose="02020603050405020304" pitchFamily="18" charset="0"/>
              </a:rPr>
              <a:t>in</a:t>
            </a:r>
            <a:r>
              <a:rPr lang="en-GB" sz="2400" kern="100" dirty="0">
                <a:effectLst/>
                <a:ea typeface="Calibri" panose="020F0502020204030204" pitchFamily="34" charset="0"/>
                <a:cs typeface="Times New Roman" panose="02020603050405020304" pitchFamily="18" charset="0"/>
              </a:rPr>
              <a:t> her kitchen.</a:t>
            </a:r>
            <a:endParaRPr lang="en-GB" sz="2400" kern="100" dirty="0">
              <a:solidFill>
                <a:schemeClr val="accent1"/>
              </a:solidFill>
              <a:effectLst/>
              <a:ea typeface="Calibri" panose="020F0502020204030204" pitchFamily="34" charset="0"/>
              <a:cs typeface="Times New Roman" panose="02020603050405020304" pitchFamily="18" charset="0"/>
            </a:endParaRPr>
          </a:p>
          <a:p>
            <a:pPr marL="0" indent="0">
              <a:lnSpc>
                <a:spcPct val="120000"/>
              </a:lnSpc>
              <a:buNone/>
            </a:pPr>
            <a:r>
              <a:rPr lang="en-GB" sz="2400" kern="100" dirty="0">
                <a:solidFill>
                  <a:schemeClr val="accent1"/>
                </a:solidFill>
                <a:effectLst/>
                <a:ea typeface="Calibri" panose="020F0502020204030204" pitchFamily="34" charset="0"/>
                <a:cs typeface="Times New Roman" panose="02020603050405020304" pitchFamily="18" charset="0"/>
              </a:rPr>
              <a:t>6. </a:t>
            </a:r>
            <a:r>
              <a:rPr lang="en-GB" sz="2400" kern="100" dirty="0">
                <a:effectLst/>
                <a:ea typeface="Calibri" panose="020F0502020204030204" pitchFamily="34" charset="0"/>
                <a:cs typeface="Times New Roman" panose="02020603050405020304" pitchFamily="18" charset="0"/>
              </a:rPr>
              <a:t>Sally was born </a:t>
            </a:r>
            <a:r>
              <a:rPr lang="en-GB" sz="2400" kern="100" dirty="0">
                <a:effectLst/>
                <a:highlight>
                  <a:srgbClr val="FFFF00"/>
                </a:highlight>
                <a:ea typeface="Calibri" panose="020F0502020204030204" pitchFamily="34" charset="0"/>
                <a:cs typeface="Times New Roman" panose="02020603050405020304" pitchFamily="18" charset="0"/>
              </a:rPr>
              <a:t>in</a:t>
            </a:r>
            <a:r>
              <a:rPr lang="en-GB" sz="2400" kern="100" dirty="0">
                <a:effectLst/>
                <a:ea typeface="Calibri" panose="020F0502020204030204" pitchFamily="34" charset="0"/>
                <a:cs typeface="Times New Roman" panose="02020603050405020304" pitchFamily="18" charset="0"/>
              </a:rPr>
              <a:t> 1991.</a:t>
            </a:r>
          </a:p>
          <a:p>
            <a:pPr marL="0" indent="0">
              <a:lnSpc>
                <a:spcPct val="120000"/>
              </a:lnSpc>
              <a:buNone/>
            </a:pPr>
            <a:r>
              <a:rPr lang="en-GB" sz="2400" kern="100" dirty="0">
                <a:solidFill>
                  <a:schemeClr val="accent1"/>
                </a:solidFill>
                <a:ea typeface="Calibri" panose="020F0502020204030204" pitchFamily="34" charset="0"/>
                <a:cs typeface="Times New Roman" panose="02020603050405020304" pitchFamily="18" charset="0"/>
              </a:rPr>
              <a:t>7. </a:t>
            </a:r>
            <a:r>
              <a:rPr lang="en-GB" sz="2400" kern="100" dirty="0">
                <a:effectLst/>
                <a:ea typeface="Calibri" panose="020F0502020204030204" pitchFamily="34" charset="0"/>
                <a:cs typeface="Times New Roman" panose="02020603050405020304" pitchFamily="18" charset="0"/>
              </a:rPr>
              <a:t>Goodbye! See you </a:t>
            </a:r>
            <a:r>
              <a:rPr lang="en-GB" sz="2400" kern="100" dirty="0">
                <a:effectLst/>
                <a:highlight>
                  <a:srgbClr val="FFFF00"/>
                </a:highlight>
                <a:ea typeface="Calibri" panose="020F0502020204030204" pitchFamily="34" charset="0"/>
                <a:cs typeface="Times New Roman" panose="02020603050405020304" pitchFamily="18" charset="0"/>
              </a:rPr>
              <a:t>on</a:t>
            </a:r>
            <a:r>
              <a:rPr lang="en-GB" sz="2400" kern="100" dirty="0">
                <a:effectLst/>
                <a:ea typeface="Calibri" panose="020F0502020204030204" pitchFamily="34" charset="0"/>
                <a:cs typeface="Times New Roman" panose="02020603050405020304" pitchFamily="18" charset="0"/>
              </a:rPr>
              <a:t> Monday.</a:t>
            </a:r>
          </a:p>
          <a:p>
            <a:pPr marL="0" indent="0">
              <a:lnSpc>
                <a:spcPct val="120000"/>
              </a:lnSpc>
              <a:buNone/>
            </a:pPr>
            <a:r>
              <a:rPr lang="en-GB" sz="2400" kern="100" dirty="0">
                <a:solidFill>
                  <a:schemeClr val="accent1"/>
                </a:solidFill>
                <a:effectLst/>
                <a:ea typeface="Calibri" panose="020F0502020204030204" pitchFamily="34" charset="0"/>
                <a:cs typeface="Times New Roman" panose="02020603050405020304" pitchFamily="18" charset="0"/>
              </a:rPr>
              <a:t>8. </a:t>
            </a:r>
            <a:r>
              <a:rPr lang="en-GB" sz="2400" kern="100" dirty="0">
                <a:effectLst/>
                <a:ea typeface="Calibri" panose="020F0502020204030204" pitchFamily="34" charset="0"/>
                <a:cs typeface="Times New Roman" panose="02020603050405020304" pitchFamily="18" charset="0"/>
              </a:rPr>
              <a:t>I always start work </a:t>
            </a:r>
            <a:r>
              <a:rPr lang="en-GB" sz="2400" kern="100" dirty="0">
                <a:effectLst/>
                <a:highlight>
                  <a:srgbClr val="FFFF00"/>
                </a:highlight>
                <a:ea typeface="Calibri" panose="020F0502020204030204" pitchFamily="34" charset="0"/>
                <a:cs typeface="Times New Roman" panose="02020603050405020304" pitchFamily="18" charset="0"/>
              </a:rPr>
              <a:t>at</a:t>
            </a:r>
            <a:r>
              <a:rPr lang="en-GB" sz="2400" kern="100" dirty="0">
                <a:effectLst/>
                <a:ea typeface="Calibri" panose="020F0502020204030204" pitchFamily="34" charset="0"/>
                <a:cs typeface="Times New Roman" panose="02020603050405020304" pitchFamily="18" charset="0"/>
              </a:rPr>
              <a:t> 8am.</a:t>
            </a:r>
          </a:p>
          <a:p>
            <a:pPr marL="0" indent="0">
              <a:lnSpc>
                <a:spcPct val="120000"/>
              </a:lnSpc>
              <a:buNone/>
            </a:pPr>
            <a:r>
              <a:rPr lang="en-GB" sz="2400" kern="100" dirty="0">
                <a:solidFill>
                  <a:schemeClr val="accent1"/>
                </a:solidFill>
                <a:ea typeface="Calibri" panose="020F0502020204030204" pitchFamily="34" charset="0"/>
                <a:cs typeface="Times New Roman" panose="02020603050405020304" pitchFamily="18" charset="0"/>
              </a:rPr>
              <a:t>9. </a:t>
            </a:r>
            <a:r>
              <a:rPr lang="en-GB" sz="2400" kern="100" dirty="0">
                <a:effectLst/>
                <a:highlight>
                  <a:srgbClr val="FFFF00"/>
                </a:highlight>
                <a:ea typeface="Calibri" panose="020F0502020204030204" pitchFamily="34" charset="0"/>
                <a:cs typeface="Times New Roman" panose="02020603050405020304" pitchFamily="18" charset="0"/>
              </a:rPr>
              <a:t>In</a:t>
            </a:r>
            <a:r>
              <a:rPr lang="en-GB" sz="2400" kern="100" dirty="0">
                <a:effectLst/>
                <a:ea typeface="Calibri" panose="020F0502020204030204" pitchFamily="34" charset="0"/>
                <a:cs typeface="Times New Roman" panose="02020603050405020304" pitchFamily="18" charset="0"/>
              </a:rPr>
              <a:t> 2020, the Covid-19 pandemic spread. </a:t>
            </a:r>
          </a:p>
          <a:p>
            <a:pPr marL="0" indent="0">
              <a:lnSpc>
                <a:spcPct val="120000"/>
              </a:lnSpc>
              <a:buNone/>
            </a:pPr>
            <a:r>
              <a:rPr lang="en-GB" sz="2400" kern="100" dirty="0">
                <a:solidFill>
                  <a:schemeClr val="accent1"/>
                </a:solidFill>
                <a:ea typeface="Calibri" panose="020F0502020204030204" pitchFamily="34" charset="0"/>
                <a:cs typeface="Times New Roman" panose="02020603050405020304" pitchFamily="18" charset="0"/>
              </a:rPr>
              <a:t>10. </a:t>
            </a:r>
            <a:r>
              <a:rPr lang="en-GB" sz="2400" kern="100" dirty="0">
                <a:effectLst/>
                <a:highlight>
                  <a:srgbClr val="FFFF00"/>
                </a:highlight>
                <a:ea typeface="Calibri" panose="020F0502020204030204" pitchFamily="34" charset="0"/>
                <a:cs typeface="Times New Roman" panose="02020603050405020304" pitchFamily="18" charset="0"/>
              </a:rPr>
              <a:t>At</a:t>
            </a:r>
            <a:r>
              <a:rPr lang="en-GB" sz="2400" kern="100" dirty="0">
                <a:effectLst/>
                <a:ea typeface="Calibri" panose="020F0502020204030204" pitchFamily="34" charset="0"/>
                <a:cs typeface="Times New Roman" panose="02020603050405020304" pitchFamily="18" charset="0"/>
              </a:rPr>
              <a:t> the end of the day, we go back home and rest well.</a:t>
            </a:r>
          </a:p>
          <a:p>
            <a:endParaRPr lang="en-US" sz="1600" dirty="0"/>
          </a:p>
        </p:txBody>
      </p:sp>
    </p:spTree>
    <p:extLst>
      <p:ext uri="{BB962C8B-B14F-4D97-AF65-F5344CB8AC3E}">
        <p14:creationId xmlns:p14="http://schemas.microsoft.com/office/powerpoint/2010/main" val="4017850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89B20-1D1D-35DB-B037-E324FD6F9E84}"/>
              </a:ext>
            </a:extLst>
          </p:cNvPr>
          <p:cNvSpPr>
            <a:spLocks noGrp="1"/>
          </p:cNvSpPr>
          <p:nvPr>
            <p:ph type="title"/>
          </p:nvPr>
        </p:nvSpPr>
        <p:spPr/>
        <p:txBody>
          <a:bodyPr/>
          <a:lstStyle/>
          <a:p>
            <a:r>
              <a:rPr lang="en-US" dirty="0"/>
              <a:t>Prepositions practice</a:t>
            </a:r>
          </a:p>
        </p:txBody>
      </p:sp>
      <p:sp>
        <p:nvSpPr>
          <p:cNvPr id="5" name="Content Placeholder 4">
            <a:extLst>
              <a:ext uri="{FF2B5EF4-FFF2-40B4-BE49-F238E27FC236}">
                <a16:creationId xmlns:a16="http://schemas.microsoft.com/office/drawing/2014/main" id="{2B482A7C-233A-7D9D-6B1A-F88CA537B349}"/>
              </a:ext>
            </a:extLst>
          </p:cNvPr>
          <p:cNvSpPr>
            <a:spLocks noGrp="1"/>
          </p:cNvSpPr>
          <p:nvPr>
            <p:ph idx="1"/>
          </p:nvPr>
        </p:nvSpPr>
        <p:spPr/>
        <p:txBody>
          <a:bodyPr/>
          <a:lstStyle/>
          <a:p>
            <a:r>
              <a:rPr lang="en-US" dirty="0"/>
              <a:t>Make sentences using the following prepositions:</a:t>
            </a:r>
          </a:p>
          <a:p>
            <a:endParaRPr lang="en-US" dirty="0"/>
          </a:p>
          <a:p>
            <a:pPr>
              <a:buFont typeface="Wingdings" pitchFamily="2" charset="2"/>
              <a:buChar char="v"/>
            </a:pPr>
            <a:r>
              <a:rPr lang="en-US" dirty="0"/>
              <a:t> Into: ___________________________________________________________</a:t>
            </a:r>
          </a:p>
          <a:p>
            <a:pPr>
              <a:buFont typeface="Wingdings" pitchFamily="2" charset="2"/>
              <a:buChar char="v"/>
            </a:pPr>
            <a:r>
              <a:rPr lang="en-US" dirty="0"/>
              <a:t> After: __________________________________________________________</a:t>
            </a:r>
          </a:p>
          <a:p>
            <a:pPr>
              <a:buFont typeface="Wingdings" pitchFamily="2" charset="2"/>
              <a:buChar char="v"/>
            </a:pPr>
            <a:r>
              <a:rPr lang="en-US" dirty="0"/>
              <a:t> Under: __________________________________________________________</a:t>
            </a:r>
          </a:p>
          <a:p>
            <a:pPr>
              <a:buFont typeface="Wingdings" pitchFamily="2" charset="2"/>
              <a:buChar char="v"/>
            </a:pPr>
            <a:r>
              <a:rPr lang="en-US" dirty="0"/>
              <a:t> From: ____________________________________________________________</a:t>
            </a:r>
          </a:p>
          <a:p>
            <a:pPr>
              <a:buFont typeface="Wingdings" pitchFamily="2" charset="2"/>
              <a:buChar char="v"/>
            </a:pPr>
            <a:r>
              <a:rPr lang="en-US" dirty="0"/>
              <a:t> With: ___________________________________________________________</a:t>
            </a:r>
          </a:p>
          <a:p>
            <a:pPr>
              <a:buFont typeface="Wingdings" pitchFamily="2" charset="2"/>
              <a:buChar char="v"/>
            </a:pPr>
            <a:endParaRPr lang="en-US" dirty="0"/>
          </a:p>
          <a:p>
            <a:pPr marL="0" indent="0">
              <a:buNone/>
            </a:pPr>
            <a:endParaRPr lang="en-US" dirty="0"/>
          </a:p>
        </p:txBody>
      </p:sp>
    </p:spTree>
    <p:extLst>
      <p:ext uri="{BB962C8B-B14F-4D97-AF65-F5344CB8AC3E}">
        <p14:creationId xmlns:p14="http://schemas.microsoft.com/office/powerpoint/2010/main" val="581612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0097C-0FDF-D362-0505-E027311E9A6C}"/>
              </a:ext>
            </a:extLst>
          </p:cNvPr>
          <p:cNvSpPr>
            <a:spLocks noGrp="1"/>
          </p:cNvSpPr>
          <p:nvPr>
            <p:ph type="title"/>
          </p:nvPr>
        </p:nvSpPr>
        <p:spPr>
          <a:xfrm>
            <a:off x="1235964" y="2679192"/>
            <a:ext cx="9720072" cy="1499616"/>
          </a:xfrm>
        </p:spPr>
        <p:txBody>
          <a:bodyPr>
            <a:normAutofit fontScale="90000"/>
          </a:bodyPr>
          <a:lstStyle/>
          <a:p>
            <a:r>
              <a:rPr lang="en-US" dirty="0"/>
              <a:t>Work on the grammar section of the practice test – parts 1 and 2. You have 15 minutes max!</a:t>
            </a:r>
          </a:p>
        </p:txBody>
      </p:sp>
    </p:spTree>
    <p:extLst>
      <p:ext uri="{BB962C8B-B14F-4D97-AF65-F5344CB8AC3E}">
        <p14:creationId xmlns:p14="http://schemas.microsoft.com/office/powerpoint/2010/main" val="1269863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85D74-07C7-C77E-4777-CAB8368B1B00}"/>
              </a:ext>
            </a:extLst>
          </p:cNvPr>
          <p:cNvSpPr>
            <a:spLocks noGrp="1"/>
          </p:cNvSpPr>
          <p:nvPr>
            <p:ph type="title"/>
          </p:nvPr>
        </p:nvSpPr>
        <p:spPr/>
        <p:txBody>
          <a:bodyPr/>
          <a:lstStyle/>
          <a:p>
            <a:r>
              <a:rPr lang="en-US" dirty="0"/>
              <a:t>Listening comprehension: part 3</a:t>
            </a:r>
          </a:p>
        </p:txBody>
      </p:sp>
      <p:sp>
        <p:nvSpPr>
          <p:cNvPr id="3" name="Content Placeholder 2">
            <a:extLst>
              <a:ext uri="{FF2B5EF4-FFF2-40B4-BE49-F238E27FC236}">
                <a16:creationId xmlns:a16="http://schemas.microsoft.com/office/drawing/2014/main" id="{C8F29F9B-0A63-3647-6133-52AF060C9630}"/>
              </a:ext>
            </a:extLst>
          </p:cNvPr>
          <p:cNvSpPr>
            <a:spLocks noGrp="1"/>
          </p:cNvSpPr>
          <p:nvPr>
            <p:ph idx="1"/>
          </p:nvPr>
        </p:nvSpPr>
        <p:spPr/>
        <p:txBody>
          <a:bodyPr>
            <a:normAutofit/>
          </a:bodyPr>
          <a:lstStyle/>
          <a:p>
            <a:pPr marL="0" indent="0">
              <a:buNone/>
            </a:pPr>
            <a:r>
              <a:rPr lang="en-US" dirty="0"/>
              <a:t>Before listening to the conversations, we are going to guess what sort of things the people will be talking about, based on the questions and answers printed in the paper. </a:t>
            </a:r>
          </a:p>
          <a:p>
            <a:pPr marL="0" indent="0">
              <a:buNone/>
            </a:pPr>
            <a:endParaRPr lang="en-US" dirty="0"/>
          </a:p>
          <a:p>
            <a:pPr marL="0" indent="0">
              <a:buNone/>
            </a:pPr>
            <a:r>
              <a:rPr lang="en-US" dirty="0"/>
              <a:t>Underline key words in the questions.</a:t>
            </a:r>
          </a:p>
          <a:p>
            <a:pPr marL="0" indent="0">
              <a:buNone/>
            </a:pPr>
            <a:endParaRPr lang="en-US" dirty="0"/>
          </a:p>
        </p:txBody>
      </p:sp>
    </p:spTree>
    <p:extLst>
      <p:ext uri="{BB962C8B-B14F-4D97-AF65-F5344CB8AC3E}">
        <p14:creationId xmlns:p14="http://schemas.microsoft.com/office/powerpoint/2010/main" val="31937426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7B758-23EE-5CE5-D486-7F5BDA925619}"/>
              </a:ext>
            </a:extLst>
          </p:cNvPr>
          <p:cNvSpPr>
            <a:spLocks noGrp="1"/>
          </p:cNvSpPr>
          <p:nvPr>
            <p:ph type="title"/>
          </p:nvPr>
        </p:nvSpPr>
        <p:spPr/>
        <p:txBody>
          <a:bodyPr/>
          <a:lstStyle/>
          <a:p>
            <a:r>
              <a:rPr lang="en-US" dirty="0"/>
              <a:t>Grammar part 1: fill in the gaps</a:t>
            </a:r>
          </a:p>
        </p:txBody>
      </p:sp>
      <p:sp>
        <p:nvSpPr>
          <p:cNvPr id="4" name="Content Placeholder 3">
            <a:extLst>
              <a:ext uri="{FF2B5EF4-FFF2-40B4-BE49-F238E27FC236}">
                <a16:creationId xmlns:a16="http://schemas.microsoft.com/office/drawing/2014/main" id="{C4B07980-8F2E-59FB-734F-F9E3942AF03B}"/>
              </a:ext>
            </a:extLst>
          </p:cNvPr>
          <p:cNvSpPr>
            <a:spLocks noGrp="1"/>
          </p:cNvSpPr>
          <p:nvPr>
            <p:ph sz="half" idx="1"/>
          </p:nvPr>
        </p:nvSpPr>
        <p:spPr/>
        <p:txBody>
          <a:bodyPr/>
          <a:lstStyle/>
          <a:p>
            <a:r>
              <a:rPr lang="en-US" dirty="0"/>
              <a:t>1. All the orders were  ____________ on schedule.</a:t>
            </a:r>
          </a:p>
          <a:p>
            <a:endParaRPr lang="en-US" dirty="0"/>
          </a:p>
          <a:p>
            <a:r>
              <a:rPr lang="en-US" dirty="0"/>
              <a:t>A) delivering</a:t>
            </a:r>
          </a:p>
          <a:p>
            <a:r>
              <a:rPr lang="en-US" dirty="0">
                <a:highlight>
                  <a:srgbClr val="FFFF00"/>
                </a:highlight>
              </a:rPr>
              <a:t>B) delivered</a:t>
            </a:r>
          </a:p>
          <a:p>
            <a:r>
              <a:rPr lang="en-US" dirty="0"/>
              <a:t>C) to deliver</a:t>
            </a:r>
          </a:p>
          <a:p>
            <a:r>
              <a:rPr lang="en-US" dirty="0"/>
              <a:t>D) to be deliver</a:t>
            </a:r>
          </a:p>
          <a:p>
            <a:endParaRPr lang="en-US" dirty="0"/>
          </a:p>
        </p:txBody>
      </p:sp>
      <p:sp>
        <p:nvSpPr>
          <p:cNvPr id="5" name="Content Placeholder 4">
            <a:extLst>
              <a:ext uri="{FF2B5EF4-FFF2-40B4-BE49-F238E27FC236}">
                <a16:creationId xmlns:a16="http://schemas.microsoft.com/office/drawing/2014/main" id="{7F28BAF8-EE34-ADDB-6186-1647D862F403}"/>
              </a:ext>
            </a:extLst>
          </p:cNvPr>
          <p:cNvSpPr>
            <a:spLocks noGrp="1"/>
          </p:cNvSpPr>
          <p:nvPr>
            <p:ph sz="half" idx="2"/>
          </p:nvPr>
        </p:nvSpPr>
        <p:spPr/>
        <p:txBody>
          <a:bodyPr/>
          <a:lstStyle/>
          <a:p>
            <a:r>
              <a:rPr lang="en-US" dirty="0"/>
              <a:t>2. The new law will encourage growth in the export market _____________.</a:t>
            </a:r>
          </a:p>
          <a:p>
            <a:endParaRPr lang="en-US" dirty="0"/>
          </a:p>
          <a:p>
            <a:pPr>
              <a:lnSpc>
                <a:spcPct val="150000"/>
              </a:lnSpc>
            </a:pPr>
            <a:r>
              <a:rPr lang="en-US" dirty="0">
                <a:highlight>
                  <a:srgbClr val="FFFF00"/>
                </a:highlight>
              </a:rPr>
              <a:t>A) next year</a:t>
            </a:r>
            <a:br>
              <a:rPr lang="en-US" dirty="0"/>
            </a:br>
            <a:r>
              <a:rPr lang="en-US" dirty="0"/>
              <a:t>B) in fact</a:t>
            </a:r>
            <a:br>
              <a:rPr lang="en-US" dirty="0"/>
            </a:br>
            <a:r>
              <a:rPr lang="en-US" dirty="0"/>
              <a:t>C) sometimes</a:t>
            </a:r>
            <a:br>
              <a:rPr lang="en-US" dirty="0"/>
            </a:br>
            <a:r>
              <a:rPr lang="en-US" dirty="0"/>
              <a:t>D) possible</a:t>
            </a:r>
          </a:p>
          <a:p>
            <a:endParaRPr lang="en-US" dirty="0"/>
          </a:p>
        </p:txBody>
      </p:sp>
    </p:spTree>
    <p:extLst>
      <p:ext uri="{BB962C8B-B14F-4D97-AF65-F5344CB8AC3E}">
        <p14:creationId xmlns:p14="http://schemas.microsoft.com/office/powerpoint/2010/main" val="1188880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559B51-6E44-5678-CFE9-8B7C786F9FE0}"/>
              </a:ext>
            </a:extLst>
          </p:cNvPr>
          <p:cNvSpPr>
            <a:spLocks noGrp="1"/>
          </p:cNvSpPr>
          <p:nvPr>
            <p:ph sz="half" idx="1"/>
          </p:nvPr>
        </p:nvSpPr>
        <p:spPr/>
        <p:txBody>
          <a:bodyPr/>
          <a:lstStyle/>
          <a:p>
            <a:pPr>
              <a:lnSpc>
                <a:spcPct val="107000"/>
              </a:lnSpc>
              <a:spcAft>
                <a:spcPts val="800"/>
              </a:spcAft>
            </a:pPr>
            <a:r>
              <a:rPr lang="en-GB" sz="2000" dirty="0">
                <a:effectLst/>
                <a:ea typeface="Calibri" panose="020F0502020204030204" pitchFamily="34" charset="0"/>
                <a:cs typeface="Times New Roman" panose="02020603050405020304" pitchFamily="18" charset="0"/>
              </a:rPr>
              <a:t>3. Property taxes ________ about 40% of the overall tax revenue the state collects.</a:t>
            </a:r>
          </a:p>
          <a:p>
            <a:pPr>
              <a:lnSpc>
                <a:spcPct val="107000"/>
              </a:lnSpc>
              <a:spcAft>
                <a:spcPts val="800"/>
              </a:spcAft>
            </a:pPr>
            <a:r>
              <a:rPr lang="en-GB" sz="2000" dirty="0">
                <a:effectLst/>
                <a:ea typeface="Calibri" panose="020F0502020204030204" pitchFamily="34" charset="0"/>
                <a:cs typeface="Times New Roman" panose="02020603050405020304" pitchFamily="18" charset="0"/>
              </a:rPr>
              <a:t>A) make</a:t>
            </a:r>
          </a:p>
          <a:p>
            <a:pPr>
              <a:lnSpc>
                <a:spcPct val="107000"/>
              </a:lnSpc>
              <a:spcAft>
                <a:spcPts val="800"/>
              </a:spcAft>
            </a:pPr>
            <a:r>
              <a:rPr lang="en-GB" sz="2000" dirty="0">
                <a:effectLst/>
                <a:ea typeface="Calibri" panose="020F0502020204030204" pitchFamily="34" charset="0"/>
                <a:cs typeface="Times New Roman" panose="02020603050405020304" pitchFamily="18" charset="0"/>
              </a:rPr>
              <a:t>B) are at least</a:t>
            </a:r>
          </a:p>
          <a:p>
            <a:pPr>
              <a:lnSpc>
                <a:spcPct val="107000"/>
              </a:lnSpc>
              <a:spcAft>
                <a:spcPts val="800"/>
              </a:spcAft>
            </a:pPr>
            <a:r>
              <a:rPr lang="en-GB" sz="2000" dirty="0">
                <a:effectLst/>
                <a:highlight>
                  <a:srgbClr val="FFFF00"/>
                </a:highlight>
                <a:ea typeface="Calibri" panose="020F0502020204030204" pitchFamily="34" charset="0"/>
                <a:cs typeface="Times New Roman" panose="02020603050405020304" pitchFamily="18" charset="0"/>
              </a:rPr>
              <a:t>C) account for</a:t>
            </a:r>
          </a:p>
          <a:p>
            <a:pPr>
              <a:lnSpc>
                <a:spcPct val="107000"/>
              </a:lnSpc>
              <a:spcAft>
                <a:spcPts val="800"/>
              </a:spcAft>
            </a:pPr>
            <a:r>
              <a:rPr lang="en-GB" sz="2000" dirty="0">
                <a:effectLst/>
                <a:ea typeface="Calibri" panose="020F0502020204030204" pitchFamily="34" charset="0"/>
                <a:cs typeface="Times New Roman" panose="02020603050405020304" pitchFamily="18" charset="0"/>
              </a:rPr>
              <a:t>D) are raised by</a:t>
            </a:r>
          </a:p>
          <a:p>
            <a:endParaRPr lang="en-US" dirty="0"/>
          </a:p>
        </p:txBody>
      </p:sp>
      <p:sp>
        <p:nvSpPr>
          <p:cNvPr id="4" name="Content Placeholder 3">
            <a:extLst>
              <a:ext uri="{FF2B5EF4-FFF2-40B4-BE49-F238E27FC236}">
                <a16:creationId xmlns:a16="http://schemas.microsoft.com/office/drawing/2014/main" id="{E057F53E-7796-F62A-1FE4-39039A313E6F}"/>
              </a:ext>
            </a:extLst>
          </p:cNvPr>
          <p:cNvSpPr>
            <a:spLocks noGrp="1"/>
          </p:cNvSpPr>
          <p:nvPr>
            <p:ph sz="half" idx="2"/>
          </p:nvPr>
        </p:nvSpPr>
        <p:spPr/>
        <p:txBody>
          <a:bodyPr/>
          <a:lstStyle/>
          <a:p>
            <a:pPr>
              <a:lnSpc>
                <a:spcPct val="107000"/>
              </a:lnSpc>
              <a:spcAft>
                <a:spcPts val="800"/>
              </a:spcAft>
            </a:pPr>
            <a:r>
              <a:rPr lang="en-GB" sz="2000" dirty="0">
                <a:effectLst/>
                <a:ea typeface="Calibri" panose="020F0502020204030204" pitchFamily="34" charset="0"/>
                <a:cs typeface="Times New Roman" panose="02020603050405020304" pitchFamily="18" charset="0"/>
              </a:rPr>
              <a:t>4. </a:t>
            </a:r>
            <a:r>
              <a:rPr lang="en-GB" sz="2000" dirty="0">
                <a:solidFill>
                  <a:srgbClr val="333333"/>
                </a:solidFill>
                <a:effectLst/>
                <a:ea typeface="Times New Roman" panose="02020603050405020304" pitchFamily="18" charset="0"/>
                <a:cs typeface="Times New Roman" panose="02020603050405020304" pitchFamily="18" charset="0"/>
              </a:rPr>
              <a:t>The report showed that overall prices are up 3.1% _________ 12 months.</a:t>
            </a:r>
            <a:endParaRPr lang="en-GB" sz="20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000" dirty="0">
                <a:solidFill>
                  <a:srgbClr val="333333"/>
                </a:solidFill>
                <a:effectLst/>
                <a:highlight>
                  <a:srgbClr val="FFFF00"/>
                </a:highlight>
                <a:ea typeface="Times New Roman" panose="02020603050405020304" pitchFamily="18" charset="0"/>
                <a:cs typeface="Times New Roman" panose="02020603050405020304" pitchFamily="18" charset="0"/>
              </a:rPr>
              <a:t>during the last</a:t>
            </a:r>
            <a:endParaRPr lang="en-GB" sz="2000" dirty="0">
              <a:effectLst/>
              <a:highlight>
                <a:srgbClr val="FFFF00"/>
              </a:highligh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000" dirty="0">
                <a:solidFill>
                  <a:srgbClr val="333333"/>
                </a:solidFill>
                <a:effectLst/>
                <a:ea typeface="Times New Roman" panose="02020603050405020304" pitchFamily="18" charset="0"/>
                <a:cs typeface="Times New Roman" panose="02020603050405020304" pitchFamily="18" charset="0"/>
              </a:rPr>
              <a:t>in the following</a:t>
            </a:r>
            <a:endParaRPr lang="en-GB" sz="20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000" dirty="0">
                <a:solidFill>
                  <a:srgbClr val="333333"/>
                </a:solidFill>
                <a:effectLst/>
                <a:ea typeface="Times New Roman" panose="02020603050405020304" pitchFamily="18" charset="0"/>
                <a:cs typeface="Times New Roman" panose="02020603050405020304" pitchFamily="18" charset="0"/>
              </a:rPr>
              <a:t>since the last</a:t>
            </a:r>
            <a:endParaRPr lang="en-GB" sz="20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2000" dirty="0">
                <a:solidFill>
                  <a:srgbClr val="333333"/>
                </a:solidFill>
                <a:effectLst/>
                <a:ea typeface="Times New Roman" panose="02020603050405020304" pitchFamily="18" charset="0"/>
                <a:cs typeface="Times New Roman" panose="02020603050405020304" pitchFamily="18" charset="0"/>
              </a:rPr>
              <a:t>periodically over</a:t>
            </a:r>
            <a:endParaRPr lang="en-GB" sz="20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24957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6D738F-6B19-D31A-CFAC-4135751D7CAD}"/>
              </a:ext>
            </a:extLst>
          </p:cNvPr>
          <p:cNvSpPr>
            <a:spLocks noGrp="1"/>
          </p:cNvSpPr>
          <p:nvPr>
            <p:ph sz="half" idx="1"/>
          </p:nvPr>
        </p:nvSpPr>
        <p:spPr/>
        <p:txBody>
          <a:bodyPr>
            <a:normAutofit/>
          </a:bodyPr>
          <a:lstStyle/>
          <a:p>
            <a:pPr>
              <a:lnSpc>
                <a:spcPct val="107000"/>
              </a:lnSpc>
              <a:spcAft>
                <a:spcPts val="800"/>
              </a:spcAft>
            </a:pPr>
            <a:r>
              <a:rPr lang="en-GB" sz="2400" dirty="0">
                <a:effectLst/>
                <a:ea typeface="Calibri" panose="020F0502020204030204" pitchFamily="34" charset="0"/>
                <a:cs typeface="Times New Roman" panose="02020603050405020304" pitchFamily="18" charset="0"/>
              </a:rPr>
              <a:t> </a:t>
            </a:r>
            <a:r>
              <a:rPr lang="en-GB" sz="2400" dirty="0">
                <a:solidFill>
                  <a:srgbClr val="333333"/>
                </a:solidFill>
                <a:effectLst/>
                <a:ea typeface="Times New Roman" panose="02020603050405020304" pitchFamily="18" charset="0"/>
                <a:cs typeface="Times New Roman" panose="02020603050405020304" pitchFamily="18" charset="0"/>
              </a:rPr>
              <a:t>5. The flight arrives __________ Tokyo in three hours.</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into</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highlight>
                  <a:srgbClr val="FFFF00"/>
                </a:highlight>
                <a:ea typeface="Times New Roman" panose="02020603050405020304" pitchFamily="18" charset="0"/>
                <a:cs typeface="Times New Roman" panose="02020603050405020304" pitchFamily="18" charset="0"/>
              </a:rPr>
              <a:t>in</a:t>
            </a:r>
            <a:endParaRPr lang="en-GB" sz="2400" dirty="0">
              <a:effectLst/>
              <a:highlight>
                <a:srgbClr val="FFFF00"/>
              </a:highligh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at</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on</a:t>
            </a:r>
            <a:endParaRPr lang="en-GB" sz="2400" dirty="0">
              <a:effectLst/>
              <a:ea typeface="Calibri" panose="020F0502020204030204" pitchFamily="34"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FA128747-7EA9-1F32-6CD5-89D470D48980}"/>
              </a:ext>
            </a:extLst>
          </p:cNvPr>
          <p:cNvSpPr>
            <a:spLocks noGrp="1"/>
          </p:cNvSpPr>
          <p:nvPr>
            <p:ph sz="half" idx="2"/>
          </p:nvPr>
        </p:nvSpPr>
        <p:spPr/>
        <p:txBody>
          <a:bodyPr>
            <a:normAutofit/>
          </a:bodyPr>
          <a:lstStyle/>
          <a:p>
            <a:pPr>
              <a:lnSpc>
                <a:spcPct val="107000"/>
              </a:lnSpc>
              <a:spcAft>
                <a:spcPts val="800"/>
              </a:spcAft>
            </a:pPr>
            <a:r>
              <a:rPr lang="en-GB" sz="2400" dirty="0">
                <a:solidFill>
                  <a:srgbClr val="333333"/>
                </a:solidFill>
                <a:effectLst/>
                <a:ea typeface="Times New Roman" panose="02020603050405020304" pitchFamily="18" charset="0"/>
                <a:cs typeface="Times New Roman" panose="02020603050405020304" pitchFamily="18" charset="0"/>
              </a:rPr>
              <a:t>6. Strong exports ___________ in boosting company growth, rising 35% from a year earlier.</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highlight>
                  <a:srgbClr val="FFFF00"/>
                </a:highlight>
                <a:ea typeface="Times New Roman" panose="02020603050405020304" pitchFamily="18" charset="0"/>
                <a:cs typeface="Times New Roman" panose="02020603050405020304" pitchFamily="18" charset="0"/>
              </a:rPr>
              <a:t>played a big role</a:t>
            </a:r>
            <a:endParaRPr lang="en-GB" sz="2400" dirty="0">
              <a:effectLst/>
              <a:highlight>
                <a:srgbClr val="FFFF00"/>
              </a:highligh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played a hand</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instrumental</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effectively</a:t>
            </a:r>
            <a:endParaRPr lang="en-GB" sz="24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716608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B2B9E-F76B-A8B1-857D-D6196763BE0C}"/>
              </a:ext>
            </a:extLst>
          </p:cNvPr>
          <p:cNvSpPr>
            <a:spLocks noGrp="1"/>
          </p:cNvSpPr>
          <p:nvPr>
            <p:ph sz="half" idx="1"/>
          </p:nvPr>
        </p:nvSpPr>
        <p:spPr/>
        <p:txBody>
          <a:bodyPr>
            <a:normAutofit lnSpcReduction="10000"/>
          </a:bodyPr>
          <a:lstStyle/>
          <a:p>
            <a:pPr>
              <a:lnSpc>
                <a:spcPct val="107000"/>
              </a:lnSpc>
              <a:spcAft>
                <a:spcPts val="800"/>
              </a:spcAft>
            </a:pPr>
            <a:r>
              <a:rPr lang="en-GB" sz="2400" dirty="0">
                <a:solidFill>
                  <a:srgbClr val="333333"/>
                </a:solidFill>
                <a:effectLst/>
                <a:ea typeface="Times New Roman" panose="02020603050405020304" pitchFamily="18" charset="0"/>
                <a:cs typeface="Times New Roman" panose="02020603050405020304" pitchFamily="18" charset="0"/>
              </a:rPr>
              <a:t> 7. He is excited about the new promotion and looking forward to ________ more responsibilities.</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highlight>
                  <a:srgbClr val="FFFF00"/>
                </a:highlight>
                <a:ea typeface="Times New Roman" panose="02020603050405020304" pitchFamily="18" charset="0"/>
                <a:cs typeface="Times New Roman" panose="02020603050405020304" pitchFamily="18" charset="0"/>
              </a:rPr>
              <a:t>taking on – need gerund form (accepting more responsibilitie</a:t>
            </a:r>
            <a:r>
              <a:rPr lang="en-GB" sz="2400" dirty="0">
                <a:solidFill>
                  <a:srgbClr val="333333"/>
                </a:solidFill>
                <a:highlight>
                  <a:srgbClr val="FFFF00"/>
                </a:highlight>
                <a:ea typeface="Times New Roman" panose="02020603050405020304" pitchFamily="18" charset="0"/>
                <a:cs typeface="Times New Roman" panose="02020603050405020304" pitchFamily="18" charset="0"/>
              </a:rPr>
              <a:t>s)</a:t>
            </a:r>
            <a:endParaRPr lang="en-GB" sz="2400" dirty="0">
              <a:effectLst/>
              <a:highlight>
                <a:srgbClr val="FFFF00"/>
              </a:highligh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take on</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taking in</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getting up</a:t>
            </a:r>
            <a:endParaRPr lang="en-GB" sz="2400" dirty="0">
              <a:effectLst/>
              <a:ea typeface="Calibri" panose="020F0502020204030204" pitchFamily="34"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4623CE2C-8469-B8C2-523E-5DB2FE55A345}"/>
              </a:ext>
            </a:extLst>
          </p:cNvPr>
          <p:cNvSpPr>
            <a:spLocks noGrp="1"/>
          </p:cNvSpPr>
          <p:nvPr>
            <p:ph sz="half" idx="2"/>
          </p:nvPr>
        </p:nvSpPr>
        <p:spPr/>
        <p:txBody>
          <a:bodyPr>
            <a:normAutofit lnSpcReduction="10000"/>
          </a:bodyPr>
          <a:lstStyle/>
          <a:p>
            <a:r>
              <a:rPr lang="en-US" dirty="0"/>
              <a:t> 8. My line manager wants the meeting __________ immediately.</a:t>
            </a:r>
          </a:p>
          <a:p>
            <a:endParaRPr lang="en-US" dirty="0"/>
          </a:p>
          <a:p>
            <a:r>
              <a:rPr lang="en-US" dirty="0"/>
              <a:t>A) to arrange</a:t>
            </a:r>
          </a:p>
          <a:p>
            <a:r>
              <a:rPr lang="en-US" dirty="0"/>
              <a:t>B) arrange</a:t>
            </a:r>
          </a:p>
          <a:p>
            <a:r>
              <a:rPr lang="en-US" dirty="0">
                <a:highlight>
                  <a:srgbClr val="FFFF00"/>
                </a:highlight>
              </a:rPr>
              <a:t>C) arranged – wants + object + past participle (passive voice)</a:t>
            </a:r>
          </a:p>
          <a:p>
            <a:r>
              <a:rPr lang="en-US" dirty="0"/>
              <a:t>D) be arranged</a:t>
            </a:r>
          </a:p>
          <a:p>
            <a:endParaRPr lang="en-US" dirty="0"/>
          </a:p>
        </p:txBody>
      </p:sp>
    </p:spTree>
    <p:extLst>
      <p:ext uri="{BB962C8B-B14F-4D97-AF65-F5344CB8AC3E}">
        <p14:creationId xmlns:p14="http://schemas.microsoft.com/office/powerpoint/2010/main" val="32970062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B2BE94-79E6-BAC9-5CF5-7849B946E3CA}"/>
              </a:ext>
            </a:extLst>
          </p:cNvPr>
          <p:cNvSpPr>
            <a:spLocks noGrp="1"/>
          </p:cNvSpPr>
          <p:nvPr>
            <p:ph sz="half" idx="1"/>
          </p:nvPr>
        </p:nvSpPr>
        <p:spPr/>
        <p:txBody>
          <a:bodyPr>
            <a:normAutofit lnSpcReduction="10000"/>
          </a:bodyPr>
          <a:lstStyle/>
          <a:p>
            <a:r>
              <a:rPr lang="en-US" dirty="0"/>
              <a:t>9. </a:t>
            </a:r>
            <a:r>
              <a:rPr lang="en-US" sz="2400" dirty="0"/>
              <a:t>While the stock ________, the staff worked in the evenings.</a:t>
            </a:r>
          </a:p>
          <a:p>
            <a:endParaRPr lang="en-US" sz="2400" dirty="0"/>
          </a:p>
          <a:p>
            <a:r>
              <a:rPr lang="en-US" sz="2400" dirty="0"/>
              <a:t>A) was checked</a:t>
            </a:r>
          </a:p>
          <a:p>
            <a:r>
              <a:rPr lang="en-US" sz="2400" dirty="0"/>
              <a:t>B) check</a:t>
            </a:r>
          </a:p>
          <a:p>
            <a:r>
              <a:rPr lang="en-US" sz="2400" dirty="0"/>
              <a:t>C) has been checked</a:t>
            </a:r>
          </a:p>
          <a:p>
            <a:r>
              <a:rPr lang="en-US" sz="2400" dirty="0">
                <a:highlight>
                  <a:srgbClr val="FFFF00"/>
                </a:highlight>
              </a:rPr>
              <a:t>D) was being checked - past continuous tense</a:t>
            </a:r>
          </a:p>
          <a:p>
            <a:r>
              <a:rPr lang="en-US" dirty="0"/>
              <a:t> </a:t>
            </a:r>
          </a:p>
          <a:p>
            <a:endParaRPr lang="en-US" dirty="0"/>
          </a:p>
        </p:txBody>
      </p:sp>
      <p:sp>
        <p:nvSpPr>
          <p:cNvPr id="4" name="Content Placeholder 3">
            <a:extLst>
              <a:ext uri="{FF2B5EF4-FFF2-40B4-BE49-F238E27FC236}">
                <a16:creationId xmlns:a16="http://schemas.microsoft.com/office/drawing/2014/main" id="{1D23F2FE-0A23-A375-1253-9FD2FC601FDF}"/>
              </a:ext>
            </a:extLst>
          </p:cNvPr>
          <p:cNvSpPr>
            <a:spLocks noGrp="1"/>
          </p:cNvSpPr>
          <p:nvPr>
            <p:ph sz="half" idx="2"/>
          </p:nvPr>
        </p:nvSpPr>
        <p:spPr/>
        <p:txBody>
          <a:bodyPr>
            <a:normAutofit lnSpcReduction="10000"/>
          </a:bodyPr>
          <a:lstStyle/>
          <a:p>
            <a:pPr>
              <a:lnSpc>
                <a:spcPct val="107000"/>
              </a:lnSpc>
              <a:spcAft>
                <a:spcPts val="800"/>
              </a:spcAft>
            </a:pPr>
            <a:r>
              <a:rPr lang="en-GB" sz="2400" dirty="0">
                <a:solidFill>
                  <a:srgbClr val="333333"/>
                </a:solidFill>
                <a:effectLst/>
                <a:ea typeface="Times New Roman" panose="02020603050405020304" pitchFamily="18" charset="0"/>
                <a:cs typeface="Times New Roman" panose="02020603050405020304" pitchFamily="18" charset="0"/>
              </a:rPr>
              <a:t>10. </a:t>
            </a:r>
            <a:r>
              <a:rPr lang="en-GB" sz="2400" dirty="0">
                <a:solidFill>
                  <a:srgbClr val="333333"/>
                </a:solidFill>
                <a:ea typeface="Times New Roman" panose="02020603050405020304" pitchFamily="18" charset="0"/>
                <a:cs typeface="Times New Roman" panose="02020603050405020304" pitchFamily="18" charset="0"/>
              </a:rPr>
              <a:t>Company r</a:t>
            </a:r>
            <a:r>
              <a:rPr lang="en-GB" sz="2400" dirty="0">
                <a:solidFill>
                  <a:srgbClr val="333333"/>
                </a:solidFill>
                <a:effectLst/>
                <a:ea typeface="Times New Roman" panose="02020603050405020304" pitchFamily="18" charset="0"/>
                <a:cs typeface="Times New Roman" panose="02020603050405020304" pitchFamily="18" charset="0"/>
              </a:rPr>
              <a:t>evenue _________ $45.1 billion from $44.7 billion a year earlier.</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increased</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highlight>
                  <a:srgbClr val="FFFF00"/>
                </a:highlight>
                <a:ea typeface="Times New Roman" panose="02020603050405020304" pitchFamily="18" charset="0"/>
                <a:cs typeface="Times New Roman" panose="02020603050405020304" pitchFamily="18" charset="0"/>
              </a:rPr>
              <a:t>rose to – increased and reached a specific amount</a:t>
            </a:r>
            <a:endParaRPr lang="en-GB" sz="2400" dirty="0">
              <a:effectLst/>
              <a:highlight>
                <a:srgbClr val="FFFF00"/>
              </a:highligh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declined from</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expanded at</a:t>
            </a:r>
            <a:endParaRPr lang="en-GB" sz="24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245282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12147F-673D-D748-20F5-59E9B791EA78}"/>
              </a:ext>
            </a:extLst>
          </p:cNvPr>
          <p:cNvSpPr>
            <a:spLocks noGrp="1"/>
          </p:cNvSpPr>
          <p:nvPr>
            <p:ph sz="half" idx="1"/>
          </p:nvPr>
        </p:nvSpPr>
        <p:spPr/>
        <p:txBody>
          <a:bodyPr>
            <a:normAutofit lnSpcReduction="10000"/>
          </a:bodyPr>
          <a:lstStyle/>
          <a:p>
            <a:pPr>
              <a:lnSpc>
                <a:spcPct val="107000"/>
              </a:lnSpc>
              <a:spcAft>
                <a:spcPts val="800"/>
              </a:spcAft>
            </a:pPr>
            <a:r>
              <a:rPr lang="en-GB" sz="2400" dirty="0">
                <a:solidFill>
                  <a:srgbClr val="333333"/>
                </a:solidFill>
                <a:effectLst/>
                <a:ea typeface="Times New Roman" panose="02020603050405020304" pitchFamily="18" charset="0"/>
                <a:cs typeface="Times New Roman" panose="02020603050405020304" pitchFamily="18" charset="0"/>
              </a:rPr>
              <a:t>11. ________ the end of year results were published; the managers got their bonuses.</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highlight>
                  <a:srgbClr val="FFFF00"/>
                </a:highlight>
                <a:ea typeface="Times New Roman" panose="02020603050405020304" pitchFamily="18" charset="0"/>
                <a:cs typeface="Times New Roman" panose="02020603050405020304" pitchFamily="18" charset="0"/>
              </a:rPr>
              <a:t>When – one action followed by another</a:t>
            </a:r>
            <a:endParaRPr lang="en-GB" sz="2400" dirty="0">
              <a:effectLst/>
              <a:highlight>
                <a:srgbClr val="FFFF00"/>
              </a:highligh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While</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Because</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If</a:t>
            </a:r>
            <a:endParaRPr lang="en-GB" sz="2400" dirty="0">
              <a:effectLst/>
              <a:ea typeface="Calibri" panose="020F0502020204030204" pitchFamily="34"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831DDC50-84FB-F39B-C6AE-953CE32FC71E}"/>
              </a:ext>
            </a:extLst>
          </p:cNvPr>
          <p:cNvSpPr>
            <a:spLocks noGrp="1"/>
          </p:cNvSpPr>
          <p:nvPr>
            <p:ph sz="half" idx="2"/>
          </p:nvPr>
        </p:nvSpPr>
        <p:spPr/>
        <p:txBody>
          <a:bodyPr>
            <a:normAutofit lnSpcReduction="10000"/>
          </a:bodyPr>
          <a:lstStyle/>
          <a:p>
            <a:pPr>
              <a:lnSpc>
                <a:spcPct val="107000"/>
              </a:lnSpc>
              <a:spcAft>
                <a:spcPts val="800"/>
              </a:spcAft>
            </a:pPr>
            <a:r>
              <a:rPr lang="en-GB" dirty="0">
                <a:solidFill>
                  <a:srgbClr val="333333"/>
                </a:solidFill>
                <a:effectLst/>
                <a:ea typeface="Times New Roman" panose="02020603050405020304" pitchFamily="18" charset="0"/>
                <a:cs typeface="Times New Roman" panose="02020603050405020304" pitchFamily="18" charset="0"/>
              </a:rPr>
              <a:t>12. The new service was expected to be a success; __________ very few customers upgraded their accounts.</a:t>
            </a:r>
            <a:endParaRPr lang="en-GB"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dirty="0">
                <a:solidFill>
                  <a:srgbClr val="333333"/>
                </a:solidFill>
                <a:effectLst/>
                <a:ea typeface="Times New Roman" panose="02020603050405020304" pitchFamily="18" charset="0"/>
                <a:cs typeface="Times New Roman" panose="02020603050405020304" pitchFamily="18" charset="0"/>
              </a:rPr>
              <a:t>although</a:t>
            </a:r>
            <a:endParaRPr lang="en-GB"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dirty="0">
                <a:solidFill>
                  <a:srgbClr val="333333"/>
                </a:solidFill>
                <a:effectLst/>
                <a:highlight>
                  <a:srgbClr val="FFFF00"/>
                </a:highlight>
                <a:ea typeface="Times New Roman" panose="02020603050405020304" pitchFamily="18" charset="0"/>
                <a:cs typeface="Times New Roman" panose="02020603050405020304" pitchFamily="18" charset="0"/>
              </a:rPr>
              <a:t>Yet – shows contrast between two ideas or situations</a:t>
            </a:r>
            <a:endParaRPr lang="en-GB" dirty="0">
              <a:effectLst/>
              <a:highlight>
                <a:srgbClr val="FFFF00"/>
              </a:highligh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dirty="0">
                <a:solidFill>
                  <a:srgbClr val="333333"/>
                </a:solidFill>
                <a:effectLst/>
                <a:ea typeface="Times New Roman" panose="02020603050405020304" pitchFamily="18" charset="0"/>
                <a:cs typeface="Times New Roman" panose="02020603050405020304" pitchFamily="18" charset="0"/>
              </a:rPr>
              <a:t>just</a:t>
            </a:r>
            <a:endParaRPr lang="en-GB"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dirty="0">
                <a:solidFill>
                  <a:srgbClr val="333333"/>
                </a:solidFill>
                <a:effectLst/>
                <a:ea typeface="Times New Roman" panose="02020603050405020304" pitchFamily="18" charset="0"/>
                <a:cs typeface="Times New Roman" panose="02020603050405020304" pitchFamily="18" charset="0"/>
              </a:rPr>
              <a:t>moreover</a:t>
            </a:r>
            <a:endParaRPr lang="en-GB"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937864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A60D2D-7C61-C805-D832-31A25C3DE750}"/>
              </a:ext>
            </a:extLst>
          </p:cNvPr>
          <p:cNvSpPr>
            <a:spLocks noGrp="1"/>
          </p:cNvSpPr>
          <p:nvPr>
            <p:ph sz="half" idx="1"/>
          </p:nvPr>
        </p:nvSpPr>
        <p:spPr/>
        <p:txBody>
          <a:bodyPr>
            <a:normAutofit lnSpcReduction="10000"/>
          </a:bodyPr>
          <a:lstStyle/>
          <a:p>
            <a:pPr>
              <a:lnSpc>
                <a:spcPct val="107000"/>
              </a:lnSpc>
              <a:spcAft>
                <a:spcPts val="800"/>
              </a:spcAft>
            </a:pPr>
            <a:r>
              <a:rPr lang="en-GB" sz="2400" dirty="0">
                <a:solidFill>
                  <a:srgbClr val="333333"/>
                </a:solidFill>
                <a:effectLst/>
                <a:ea typeface="Times New Roman" panose="02020603050405020304" pitchFamily="18" charset="0"/>
                <a:cs typeface="Times New Roman" panose="02020603050405020304" pitchFamily="18" charset="0"/>
              </a:rPr>
              <a:t>13. Commercial builders downplayed __________ a problem in the housing market.</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the concern of</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concerned that</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highlight>
                  <a:srgbClr val="FFFF00"/>
                </a:highlight>
                <a:ea typeface="Times New Roman" panose="02020603050405020304" pitchFamily="18" charset="0"/>
                <a:cs typeface="Times New Roman" panose="02020603050405020304" pitchFamily="18" charset="0"/>
              </a:rPr>
              <a:t>concerns about – worries related to a specific topic</a:t>
            </a:r>
            <a:endParaRPr lang="en-GB" sz="2400" dirty="0">
              <a:effectLst/>
              <a:highlight>
                <a:srgbClr val="FFFF00"/>
              </a:highligh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concerning</a:t>
            </a:r>
            <a:endParaRPr lang="en-GB" sz="2400" dirty="0">
              <a:effectLst/>
              <a:ea typeface="Calibri" panose="020F0502020204030204" pitchFamily="34"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D4E9EC43-5DF6-CF86-F156-4EAB6924C80F}"/>
              </a:ext>
            </a:extLst>
          </p:cNvPr>
          <p:cNvSpPr>
            <a:spLocks noGrp="1"/>
          </p:cNvSpPr>
          <p:nvPr>
            <p:ph sz="half" idx="2"/>
          </p:nvPr>
        </p:nvSpPr>
        <p:spPr/>
        <p:txBody>
          <a:bodyPr>
            <a:normAutofit lnSpcReduction="10000"/>
          </a:bodyPr>
          <a:lstStyle/>
          <a:p>
            <a:pPr>
              <a:lnSpc>
                <a:spcPct val="107000"/>
              </a:lnSpc>
              <a:spcAft>
                <a:spcPts val="800"/>
              </a:spcAft>
            </a:pPr>
            <a:r>
              <a:rPr lang="en-GB" sz="2400" dirty="0">
                <a:solidFill>
                  <a:srgbClr val="333333"/>
                </a:solidFill>
                <a:effectLst/>
                <a:ea typeface="Times New Roman" panose="02020603050405020304" pitchFamily="18" charset="0"/>
                <a:cs typeface="Times New Roman" panose="02020603050405020304" pitchFamily="18" charset="0"/>
              </a:rPr>
              <a:t>14. The company plans to make ___________ improvements to its customer service next month.</a:t>
            </a:r>
          </a:p>
          <a:p>
            <a:pPr>
              <a:lnSpc>
                <a:spcPct val="107000"/>
              </a:lnSpc>
              <a:spcAft>
                <a:spcPts val="800"/>
              </a:spcAft>
            </a:pPr>
            <a:r>
              <a:rPr lang="en-GB" sz="2400" dirty="0">
                <a:solidFill>
                  <a:srgbClr val="333333"/>
                </a:solidFill>
                <a:effectLst/>
                <a:highlight>
                  <a:srgbClr val="FFFF00"/>
                </a:highlight>
                <a:ea typeface="Times New Roman" panose="02020603050405020304" pitchFamily="18" charset="0"/>
                <a:cs typeface="Times New Roman" panose="02020603050405020304" pitchFamily="18" charset="0"/>
              </a:rPr>
              <a:t>A) small</a:t>
            </a:r>
          </a:p>
          <a:p>
            <a:pPr>
              <a:lnSpc>
                <a:spcPct val="107000"/>
              </a:lnSpc>
              <a:spcAft>
                <a:spcPts val="800"/>
              </a:spcAft>
            </a:pPr>
            <a:r>
              <a:rPr lang="en-GB" sz="2400" dirty="0">
                <a:solidFill>
                  <a:srgbClr val="333333"/>
                </a:solidFill>
                <a:effectLst/>
                <a:ea typeface="Times New Roman" panose="02020603050405020304" pitchFamily="18" charset="0"/>
                <a:cs typeface="Times New Roman" panose="02020603050405020304" pitchFamily="18" charset="0"/>
              </a:rPr>
              <a:t>B) quickly</a:t>
            </a:r>
          </a:p>
          <a:p>
            <a:pPr>
              <a:lnSpc>
                <a:spcPct val="107000"/>
              </a:lnSpc>
              <a:spcAft>
                <a:spcPts val="800"/>
              </a:spcAft>
            </a:pPr>
            <a:r>
              <a:rPr lang="en-GB" sz="2400" dirty="0">
                <a:solidFill>
                  <a:srgbClr val="333333"/>
                </a:solidFill>
                <a:effectLst/>
                <a:ea typeface="Times New Roman" panose="02020603050405020304" pitchFamily="18" charset="0"/>
                <a:cs typeface="Times New Roman" panose="02020603050405020304" pitchFamily="18" charset="0"/>
              </a:rPr>
              <a:t>C) heavy</a:t>
            </a:r>
          </a:p>
          <a:p>
            <a:pPr>
              <a:lnSpc>
                <a:spcPct val="107000"/>
              </a:lnSpc>
              <a:spcAft>
                <a:spcPts val="800"/>
              </a:spcAft>
            </a:pPr>
            <a:r>
              <a:rPr lang="en-GB" sz="2400" dirty="0">
                <a:solidFill>
                  <a:srgbClr val="333333"/>
                </a:solidFill>
                <a:effectLst/>
                <a:ea typeface="Times New Roman" panose="02020603050405020304" pitchFamily="18" charset="0"/>
                <a:cs typeface="Times New Roman" panose="02020603050405020304" pitchFamily="18" charset="0"/>
              </a:rPr>
              <a:t>D) slowly</a:t>
            </a:r>
          </a:p>
          <a:p>
            <a:pPr>
              <a:lnSpc>
                <a:spcPct val="107000"/>
              </a:lnSpc>
              <a:spcAft>
                <a:spcPts val="800"/>
              </a:spcAft>
            </a:pPr>
            <a:endParaRPr lang="en-GB" sz="2400" dirty="0">
              <a:solidFill>
                <a:srgbClr val="333333"/>
              </a:solidFill>
              <a:effectLst/>
              <a:ea typeface="Times New Roman" panose="02020603050405020304" pitchFamily="18" charset="0"/>
              <a:cs typeface="Times New Roman" panose="02020603050405020304" pitchFamily="18" charset="0"/>
            </a:endParaRPr>
          </a:p>
          <a:p>
            <a:pPr>
              <a:lnSpc>
                <a:spcPct val="107000"/>
              </a:lnSpc>
              <a:spcAft>
                <a:spcPts val="800"/>
              </a:spcAft>
            </a:pPr>
            <a:endParaRPr lang="en-US" dirty="0"/>
          </a:p>
        </p:txBody>
      </p:sp>
    </p:spTree>
    <p:extLst>
      <p:ext uri="{BB962C8B-B14F-4D97-AF65-F5344CB8AC3E}">
        <p14:creationId xmlns:p14="http://schemas.microsoft.com/office/powerpoint/2010/main" val="13709452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CB801D-8401-E763-F9CA-490EABEF5CAA}"/>
              </a:ext>
            </a:extLst>
          </p:cNvPr>
          <p:cNvSpPr>
            <a:spLocks noGrp="1"/>
          </p:cNvSpPr>
          <p:nvPr>
            <p:ph sz="half" idx="1"/>
          </p:nvPr>
        </p:nvSpPr>
        <p:spPr/>
        <p:txBody>
          <a:bodyPr>
            <a:normAutofit fontScale="92500"/>
          </a:bodyPr>
          <a:lstStyle/>
          <a:p>
            <a:pPr>
              <a:lnSpc>
                <a:spcPct val="107000"/>
              </a:lnSpc>
              <a:spcAft>
                <a:spcPts val="800"/>
              </a:spcAft>
            </a:pPr>
            <a:r>
              <a:rPr lang="en-GB" sz="2400" dirty="0">
                <a:effectLst/>
                <a:ea typeface="Calibri" panose="020F0502020204030204" pitchFamily="34" charset="0"/>
                <a:cs typeface="Times New Roman" panose="02020603050405020304" pitchFamily="18" charset="0"/>
              </a:rPr>
              <a:t>15. </a:t>
            </a:r>
            <a:r>
              <a:rPr lang="en-GB" sz="2400" dirty="0">
                <a:solidFill>
                  <a:srgbClr val="333333"/>
                </a:solidFill>
                <a:effectLst/>
                <a:ea typeface="Times New Roman" panose="02020603050405020304" pitchFamily="18" charset="0"/>
                <a:cs typeface="Times New Roman" panose="02020603050405020304" pitchFamily="18" charset="0"/>
              </a:rPr>
              <a:t>The software developers __________ investigated the latest problem.</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are just</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still</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have yet</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2400" dirty="0">
                <a:solidFill>
                  <a:srgbClr val="333333"/>
                </a:solidFill>
                <a:effectLst/>
                <a:highlight>
                  <a:srgbClr val="FFFF00"/>
                </a:highlight>
                <a:ea typeface="Times New Roman" panose="02020603050405020304" pitchFamily="18" charset="0"/>
                <a:cs typeface="Times New Roman" panose="02020603050405020304" pitchFamily="18" charset="0"/>
              </a:rPr>
              <a:t>have already – present perfect tense (at an unspecified time before now)</a:t>
            </a:r>
            <a:endParaRPr lang="en-GB" sz="2400" dirty="0">
              <a:effectLst/>
              <a:highlight>
                <a:srgbClr val="FFFF00"/>
              </a:highlight>
              <a:ea typeface="Calibri" panose="020F0502020204030204" pitchFamily="34"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830062FA-F245-01DB-2582-21AC87E57DBE}"/>
              </a:ext>
            </a:extLst>
          </p:cNvPr>
          <p:cNvSpPr>
            <a:spLocks noGrp="1"/>
          </p:cNvSpPr>
          <p:nvPr>
            <p:ph sz="half" idx="2"/>
          </p:nvPr>
        </p:nvSpPr>
        <p:spPr/>
        <p:txBody>
          <a:bodyPr>
            <a:normAutofit fontScale="92500"/>
          </a:bodyPr>
          <a:lstStyle/>
          <a:p>
            <a:pPr>
              <a:lnSpc>
                <a:spcPct val="107000"/>
              </a:lnSpc>
              <a:spcAft>
                <a:spcPts val="800"/>
              </a:spcAft>
            </a:pPr>
            <a:r>
              <a:rPr lang="en-GB" sz="2400" dirty="0">
                <a:solidFill>
                  <a:srgbClr val="333333"/>
                </a:solidFill>
                <a:effectLst/>
                <a:ea typeface="Times New Roman" panose="02020603050405020304" pitchFamily="18" charset="0"/>
                <a:cs typeface="Times New Roman" panose="02020603050405020304" pitchFamily="18" charset="0"/>
              </a:rPr>
              <a:t>16. The executives pointed to immigration __________ the biggest drivers of the domestic market.</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rather than</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highlight>
                  <a:srgbClr val="FFFF00"/>
                </a:highlight>
                <a:ea typeface="Times New Roman" panose="02020603050405020304" pitchFamily="18" charset="0"/>
                <a:cs typeface="Times New Roman" panose="02020603050405020304" pitchFamily="18" charset="0"/>
              </a:rPr>
              <a:t>as one of – referring to something as part of a group or category</a:t>
            </a:r>
            <a:endParaRPr lang="en-GB" sz="2400" dirty="0">
              <a:effectLst/>
              <a:highlight>
                <a:srgbClr val="FFFF00"/>
              </a:highlight>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resulting in</a:t>
            </a:r>
            <a:endParaRPr lang="en-GB" sz="2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2400" dirty="0">
                <a:solidFill>
                  <a:srgbClr val="333333"/>
                </a:solidFill>
                <a:effectLst/>
                <a:ea typeface="Times New Roman" panose="02020603050405020304" pitchFamily="18" charset="0"/>
                <a:cs typeface="Times New Roman" panose="02020603050405020304" pitchFamily="18" charset="0"/>
              </a:rPr>
              <a:t>as leading</a:t>
            </a:r>
            <a:endParaRPr lang="en-GB" sz="24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270200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794A2-B282-BA9B-3C8B-7AE896CCC6E4}"/>
              </a:ext>
            </a:extLst>
          </p:cNvPr>
          <p:cNvSpPr>
            <a:spLocks noGrp="1"/>
          </p:cNvSpPr>
          <p:nvPr>
            <p:ph type="title"/>
          </p:nvPr>
        </p:nvSpPr>
        <p:spPr/>
        <p:txBody>
          <a:bodyPr/>
          <a:lstStyle/>
          <a:p>
            <a:r>
              <a:rPr lang="en-US" dirty="0"/>
              <a:t>Grammar part 2: find the mistake</a:t>
            </a:r>
          </a:p>
        </p:txBody>
      </p:sp>
      <p:sp>
        <p:nvSpPr>
          <p:cNvPr id="4" name="Content Placeholder 3">
            <a:extLst>
              <a:ext uri="{FF2B5EF4-FFF2-40B4-BE49-F238E27FC236}">
                <a16:creationId xmlns:a16="http://schemas.microsoft.com/office/drawing/2014/main" id="{9ECB214C-F330-F018-4A19-42D1DC7EF101}"/>
              </a:ext>
            </a:extLst>
          </p:cNvPr>
          <p:cNvSpPr>
            <a:spLocks noGrp="1"/>
          </p:cNvSpPr>
          <p:nvPr>
            <p:ph sz="half" idx="1"/>
          </p:nvPr>
        </p:nvSpPr>
        <p:spPr/>
        <p:txBody>
          <a:bodyPr/>
          <a:lstStyle/>
          <a:p>
            <a:r>
              <a:rPr lang="en-GB" sz="2400" dirty="0">
                <a:effectLst/>
                <a:latin typeface="Calibri" panose="020F0502020204030204" pitchFamily="34" charset="0"/>
                <a:ea typeface="Times New Roman" panose="02020603050405020304" pitchFamily="18" charset="0"/>
              </a:rPr>
              <a:t>17. The company </a:t>
            </a:r>
            <a:r>
              <a:rPr lang="en-GB" sz="2400" u="sng" dirty="0">
                <a:effectLst/>
                <a:latin typeface="Calibri" panose="020F0502020204030204" pitchFamily="34" charset="0"/>
                <a:ea typeface="Times New Roman" panose="02020603050405020304" pitchFamily="18" charset="0"/>
              </a:rPr>
              <a:t>will hold</a:t>
            </a:r>
            <a:r>
              <a:rPr lang="en-GB" sz="2400" dirty="0">
                <a:effectLst/>
                <a:latin typeface="Calibri" panose="020F0502020204030204" pitchFamily="34" charset="0"/>
                <a:ea typeface="Times New Roman" panose="02020603050405020304" pitchFamily="18" charset="0"/>
              </a:rPr>
              <a:t> a meeting </a:t>
            </a:r>
            <a:r>
              <a:rPr lang="en-GB" sz="2400" u="sng" dirty="0">
                <a:effectLst/>
                <a:latin typeface="Calibri" panose="020F0502020204030204" pitchFamily="34" charset="0"/>
                <a:ea typeface="Times New Roman" panose="02020603050405020304" pitchFamily="18" charset="0"/>
              </a:rPr>
              <a:t>on</a:t>
            </a:r>
            <a:r>
              <a:rPr lang="en-GB" sz="2400" dirty="0">
                <a:effectLst/>
                <a:latin typeface="Calibri" panose="020F0502020204030204" pitchFamily="34" charset="0"/>
                <a:ea typeface="Times New Roman" panose="02020603050405020304" pitchFamily="18" charset="0"/>
              </a:rPr>
              <a:t> next Monday </a:t>
            </a:r>
            <a:r>
              <a:rPr lang="en-GB" sz="2400" u="sng" dirty="0">
                <a:effectLst/>
                <a:latin typeface="Calibri" panose="020F0502020204030204" pitchFamily="34" charset="0"/>
                <a:ea typeface="Times New Roman" panose="02020603050405020304" pitchFamily="18" charset="0"/>
              </a:rPr>
              <a:t>to discuss</a:t>
            </a:r>
            <a:r>
              <a:rPr lang="en-GB" sz="2400" dirty="0">
                <a:effectLst/>
                <a:latin typeface="Calibri" panose="020F0502020204030204" pitchFamily="34" charset="0"/>
                <a:ea typeface="Times New Roman" panose="02020603050405020304" pitchFamily="18" charset="0"/>
              </a:rPr>
              <a:t> the </a:t>
            </a:r>
            <a:r>
              <a:rPr lang="en-GB" sz="2400" u="sng" dirty="0">
                <a:effectLst/>
                <a:latin typeface="Calibri" panose="020F0502020204030204" pitchFamily="34" charset="0"/>
                <a:ea typeface="Times New Roman" panose="02020603050405020304" pitchFamily="18" charset="0"/>
              </a:rPr>
              <a:t>recent changes</a:t>
            </a:r>
            <a:r>
              <a:rPr lang="en-GB" sz="2400" dirty="0">
                <a:effectLst/>
                <a:latin typeface="Calibri" panose="020F0502020204030204" pitchFamily="34" charset="0"/>
                <a:ea typeface="Times New Roman" panose="02020603050405020304" pitchFamily="18" charset="0"/>
              </a:rPr>
              <a:t> in policy.</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A) will hold</a:t>
            </a:r>
            <a:endParaRPr lang="en-GB" sz="2400" dirty="0">
              <a:effectLst/>
              <a:latin typeface="Times New Roman" panose="02020603050405020304" pitchFamily="18" charset="0"/>
              <a:ea typeface="Times New Roman" panose="02020603050405020304" pitchFamily="18" charset="0"/>
            </a:endParaRPr>
          </a:p>
          <a:p>
            <a:r>
              <a:rPr lang="en-GB" sz="2400" dirty="0">
                <a:effectLst/>
                <a:highlight>
                  <a:srgbClr val="FFFF00"/>
                </a:highlight>
                <a:latin typeface="Calibri" panose="020F0502020204030204" pitchFamily="34" charset="0"/>
                <a:ea typeface="Times New Roman" panose="02020603050405020304" pitchFamily="18" charset="0"/>
              </a:rPr>
              <a:t>B) on</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C) to discuss</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D) recent changes</a:t>
            </a:r>
            <a:endParaRPr lang="en-GB" sz="2400" dirty="0">
              <a:effectLst/>
              <a:latin typeface="Times New Roman" panose="02020603050405020304" pitchFamily="18" charset="0"/>
              <a:ea typeface="Times New Roman" panose="02020603050405020304" pitchFamily="18" charset="0"/>
            </a:endParaRPr>
          </a:p>
          <a:p>
            <a:endParaRPr lang="en-US" dirty="0"/>
          </a:p>
        </p:txBody>
      </p:sp>
      <p:sp>
        <p:nvSpPr>
          <p:cNvPr id="5" name="Content Placeholder 4">
            <a:extLst>
              <a:ext uri="{FF2B5EF4-FFF2-40B4-BE49-F238E27FC236}">
                <a16:creationId xmlns:a16="http://schemas.microsoft.com/office/drawing/2014/main" id="{81947235-3798-79E7-1CD7-B3F7E5A1C621}"/>
              </a:ext>
            </a:extLst>
          </p:cNvPr>
          <p:cNvSpPr>
            <a:spLocks noGrp="1"/>
          </p:cNvSpPr>
          <p:nvPr>
            <p:ph sz="half" idx="2"/>
          </p:nvPr>
        </p:nvSpPr>
        <p:spPr/>
        <p:txBody>
          <a:bodyPr/>
          <a:lstStyle/>
          <a:p>
            <a:r>
              <a:rPr lang="en-GB" sz="2400" dirty="0">
                <a:effectLst/>
                <a:latin typeface="Calibri" panose="020F0502020204030204" pitchFamily="34" charset="0"/>
                <a:ea typeface="Times New Roman" panose="02020603050405020304" pitchFamily="18" charset="0"/>
              </a:rPr>
              <a:t>18. The </a:t>
            </a:r>
            <a:r>
              <a:rPr lang="en-GB" sz="2400" u="sng" dirty="0">
                <a:effectLst/>
                <a:latin typeface="Calibri" panose="020F0502020204030204" pitchFamily="34" charset="0"/>
                <a:ea typeface="Times New Roman" panose="02020603050405020304" pitchFamily="18" charset="0"/>
              </a:rPr>
              <a:t>employees</a:t>
            </a:r>
            <a:r>
              <a:rPr lang="en-GB" sz="2400" dirty="0">
                <a:effectLst/>
                <a:latin typeface="Calibri" panose="020F0502020204030204" pitchFamily="34" charset="0"/>
                <a:ea typeface="Times New Roman" panose="02020603050405020304" pitchFamily="18" charset="0"/>
              </a:rPr>
              <a:t> </a:t>
            </a:r>
            <a:r>
              <a:rPr lang="en-GB" sz="2400" u="sng" dirty="0">
                <a:effectLst/>
                <a:latin typeface="Calibri" panose="020F0502020204030204" pitchFamily="34" charset="0"/>
                <a:ea typeface="Times New Roman" panose="02020603050405020304" pitchFamily="18" charset="0"/>
              </a:rPr>
              <a:t>was</a:t>
            </a:r>
            <a:r>
              <a:rPr lang="en-GB" sz="2400" dirty="0">
                <a:effectLst/>
                <a:latin typeface="Calibri" panose="020F0502020204030204" pitchFamily="34" charset="0"/>
                <a:ea typeface="Times New Roman" panose="02020603050405020304" pitchFamily="18" charset="0"/>
              </a:rPr>
              <a:t> asked to submit their reports </a:t>
            </a:r>
            <a:r>
              <a:rPr lang="en-GB" sz="2400" u="sng" dirty="0">
                <a:effectLst/>
                <a:latin typeface="Calibri" panose="020F0502020204030204" pitchFamily="34" charset="0"/>
                <a:ea typeface="Times New Roman" panose="02020603050405020304" pitchFamily="18" charset="0"/>
              </a:rPr>
              <a:t>before</a:t>
            </a:r>
            <a:r>
              <a:rPr lang="en-GB" sz="2400" dirty="0">
                <a:effectLst/>
                <a:latin typeface="Calibri" panose="020F0502020204030204" pitchFamily="34" charset="0"/>
                <a:ea typeface="Times New Roman" panose="02020603050405020304" pitchFamily="18" charset="0"/>
              </a:rPr>
              <a:t> the deadline, but some </a:t>
            </a:r>
            <a:r>
              <a:rPr lang="en-GB" sz="2400" u="sng" dirty="0">
                <a:effectLst/>
                <a:latin typeface="Calibri" panose="020F0502020204030204" pitchFamily="34" charset="0"/>
                <a:ea typeface="Times New Roman" panose="02020603050405020304" pitchFamily="18" charset="0"/>
              </a:rPr>
              <a:t>have not </a:t>
            </a:r>
            <a:r>
              <a:rPr lang="en-GB" sz="2400" dirty="0">
                <a:effectLst/>
                <a:latin typeface="Calibri" panose="020F0502020204030204" pitchFamily="34" charset="0"/>
                <a:ea typeface="Times New Roman" panose="02020603050405020304" pitchFamily="18" charset="0"/>
              </a:rPr>
              <a:t>finished yet.</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A) employees</a:t>
            </a:r>
            <a:endParaRPr lang="en-GB" sz="2400" dirty="0">
              <a:effectLst/>
              <a:latin typeface="Times New Roman" panose="02020603050405020304" pitchFamily="18" charset="0"/>
              <a:ea typeface="Times New Roman" panose="02020603050405020304" pitchFamily="18" charset="0"/>
            </a:endParaRPr>
          </a:p>
          <a:p>
            <a:r>
              <a:rPr lang="en-GB" sz="2400" dirty="0">
                <a:effectLst/>
                <a:highlight>
                  <a:srgbClr val="FFFF00"/>
                </a:highlight>
                <a:latin typeface="Calibri" panose="020F0502020204030204" pitchFamily="34" charset="0"/>
                <a:ea typeface="Times New Roman" panose="02020603050405020304" pitchFamily="18" charset="0"/>
              </a:rPr>
              <a:t>B) was</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C) before</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D) have not</a:t>
            </a:r>
            <a:endParaRPr lang="en-GB" sz="24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3850566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9F81F3-F2F0-A4AC-75F0-83069BC6747E}"/>
              </a:ext>
            </a:extLst>
          </p:cNvPr>
          <p:cNvSpPr>
            <a:spLocks noGrp="1"/>
          </p:cNvSpPr>
          <p:nvPr>
            <p:ph sz="half" idx="1"/>
          </p:nvPr>
        </p:nvSpPr>
        <p:spPr/>
        <p:txBody>
          <a:bodyPr/>
          <a:lstStyle/>
          <a:p>
            <a:r>
              <a:rPr lang="en-GB" sz="2400" dirty="0">
                <a:effectLst/>
                <a:latin typeface="Calibri" panose="020F0502020204030204" pitchFamily="34" charset="0"/>
                <a:ea typeface="Times New Roman" panose="02020603050405020304" pitchFamily="18" charset="0"/>
              </a:rPr>
              <a:t>19. The manager told us that the new software </a:t>
            </a:r>
            <a:r>
              <a:rPr lang="en-GB" sz="2400" u="sng" dirty="0">
                <a:effectLst/>
                <a:latin typeface="Calibri" panose="020F0502020204030204" pitchFamily="34" charset="0"/>
                <a:ea typeface="Times New Roman" panose="02020603050405020304" pitchFamily="18" charset="0"/>
              </a:rPr>
              <a:t>was</a:t>
            </a:r>
            <a:r>
              <a:rPr lang="en-GB" sz="2400" dirty="0">
                <a:effectLst/>
                <a:latin typeface="Calibri" panose="020F0502020204030204" pitchFamily="34" charset="0"/>
                <a:ea typeface="Times New Roman" panose="02020603050405020304" pitchFamily="18" charset="0"/>
              </a:rPr>
              <a:t> </a:t>
            </a:r>
            <a:r>
              <a:rPr lang="en-GB" sz="2400" u="sng" dirty="0">
                <a:effectLst/>
                <a:latin typeface="Calibri" panose="020F0502020204030204" pitchFamily="34" charset="0"/>
                <a:ea typeface="Times New Roman" panose="02020603050405020304" pitchFamily="18" charset="0"/>
              </a:rPr>
              <a:t>much more easy</a:t>
            </a:r>
            <a:r>
              <a:rPr lang="en-GB" sz="2400" dirty="0">
                <a:effectLst/>
                <a:latin typeface="Calibri" panose="020F0502020204030204" pitchFamily="34" charset="0"/>
                <a:ea typeface="Times New Roman" panose="02020603050405020304" pitchFamily="18" charset="0"/>
              </a:rPr>
              <a:t> </a:t>
            </a:r>
            <a:r>
              <a:rPr lang="en-GB" sz="2400" u="sng" dirty="0">
                <a:effectLst/>
                <a:latin typeface="Calibri" panose="020F0502020204030204" pitchFamily="34" charset="0"/>
                <a:ea typeface="Times New Roman" panose="02020603050405020304" pitchFamily="18" charset="0"/>
              </a:rPr>
              <a:t>to use</a:t>
            </a:r>
            <a:r>
              <a:rPr lang="en-GB" sz="2400" dirty="0">
                <a:effectLst/>
                <a:latin typeface="Calibri" panose="020F0502020204030204" pitchFamily="34" charset="0"/>
                <a:ea typeface="Times New Roman" panose="02020603050405020304" pitchFamily="18" charset="0"/>
              </a:rPr>
              <a:t> than the previous </a:t>
            </a:r>
            <a:r>
              <a:rPr lang="en-GB" sz="2400" u="sng" dirty="0">
                <a:effectLst/>
                <a:latin typeface="Calibri" panose="020F0502020204030204" pitchFamily="34" charset="0"/>
                <a:ea typeface="Times New Roman" panose="02020603050405020304" pitchFamily="18" charset="0"/>
              </a:rPr>
              <a:t>version</a:t>
            </a:r>
            <a:r>
              <a:rPr lang="en-GB" sz="2400" dirty="0">
                <a:effectLst/>
                <a:latin typeface="Calibri" panose="020F0502020204030204" pitchFamily="34" charset="0"/>
                <a:ea typeface="Times New Roman" panose="02020603050405020304" pitchFamily="18" charset="0"/>
              </a:rPr>
              <a:t>.</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A) was </a:t>
            </a:r>
            <a:endParaRPr lang="en-GB" sz="2400" dirty="0">
              <a:effectLst/>
              <a:latin typeface="Times New Roman" panose="02020603050405020304" pitchFamily="18" charset="0"/>
              <a:ea typeface="Times New Roman" panose="02020603050405020304" pitchFamily="18" charset="0"/>
            </a:endParaRPr>
          </a:p>
          <a:p>
            <a:r>
              <a:rPr lang="en-GB" sz="2400" dirty="0">
                <a:effectLst/>
                <a:highlight>
                  <a:srgbClr val="FFFF00"/>
                </a:highlight>
                <a:latin typeface="Calibri" panose="020F0502020204030204" pitchFamily="34" charset="0"/>
                <a:ea typeface="Times New Roman" panose="02020603050405020304" pitchFamily="18" charset="0"/>
              </a:rPr>
              <a:t>B) much more easy</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C) to use</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D) version</a:t>
            </a:r>
            <a:endParaRPr lang="en-GB" sz="2400" dirty="0">
              <a:effectLst/>
              <a:latin typeface="Times New Roman" panose="02020603050405020304" pitchFamily="18" charset="0"/>
              <a:ea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889E51E5-D305-FDF6-9A4D-1C6D39F41CF5}"/>
              </a:ext>
            </a:extLst>
          </p:cNvPr>
          <p:cNvSpPr>
            <a:spLocks noGrp="1"/>
          </p:cNvSpPr>
          <p:nvPr>
            <p:ph sz="half" idx="2"/>
          </p:nvPr>
        </p:nvSpPr>
        <p:spPr/>
        <p:txBody>
          <a:bodyPr/>
          <a:lstStyle/>
          <a:p>
            <a:r>
              <a:rPr lang="en-GB" sz="2400" dirty="0">
                <a:effectLst/>
                <a:latin typeface="Calibri" panose="020F0502020204030204" pitchFamily="34" charset="0"/>
                <a:ea typeface="Times New Roman" panose="02020603050405020304" pitchFamily="18" charset="0"/>
              </a:rPr>
              <a:t> 20. The company’s profits </a:t>
            </a:r>
            <a:r>
              <a:rPr lang="en-GB" sz="2400" u="sng" dirty="0">
                <a:effectLst/>
                <a:latin typeface="Calibri" panose="020F0502020204030204" pitchFamily="34" charset="0"/>
                <a:ea typeface="Times New Roman" panose="02020603050405020304" pitchFamily="18" charset="0"/>
              </a:rPr>
              <a:t>have increased</a:t>
            </a:r>
            <a:r>
              <a:rPr lang="en-GB" sz="2400" dirty="0">
                <a:effectLst/>
                <a:latin typeface="Calibri" panose="020F0502020204030204" pitchFamily="34" charset="0"/>
                <a:ea typeface="Times New Roman" panose="02020603050405020304" pitchFamily="18" charset="0"/>
              </a:rPr>
              <a:t> significantly </a:t>
            </a:r>
            <a:r>
              <a:rPr lang="en-GB" sz="2400" u="sng" dirty="0">
                <a:effectLst/>
                <a:latin typeface="Calibri" panose="020F0502020204030204" pitchFamily="34" charset="0"/>
                <a:ea typeface="Times New Roman" panose="02020603050405020304" pitchFamily="18" charset="0"/>
              </a:rPr>
              <a:t>since</a:t>
            </a:r>
            <a:r>
              <a:rPr lang="en-GB" sz="2400" dirty="0">
                <a:effectLst/>
                <a:latin typeface="Calibri" panose="020F0502020204030204" pitchFamily="34" charset="0"/>
                <a:ea typeface="Times New Roman" panose="02020603050405020304" pitchFamily="18" charset="0"/>
              </a:rPr>
              <a:t> the last quarter, </a:t>
            </a:r>
            <a:r>
              <a:rPr lang="en-GB" sz="2400" u="sng" dirty="0">
                <a:effectLst/>
                <a:latin typeface="Calibri" panose="020F0502020204030204" pitchFamily="34" charset="0"/>
                <a:ea typeface="Times New Roman" panose="02020603050405020304" pitchFamily="18" charset="0"/>
              </a:rPr>
              <a:t>despite of</a:t>
            </a:r>
            <a:r>
              <a:rPr lang="en-GB" sz="2400" dirty="0">
                <a:effectLst/>
                <a:latin typeface="Calibri" panose="020F0502020204030204" pitchFamily="34" charset="0"/>
                <a:ea typeface="Times New Roman" panose="02020603050405020304" pitchFamily="18" charset="0"/>
              </a:rPr>
              <a:t> the </a:t>
            </a:r>
            <a:r>
              <a:rPr lang="en-GB" sz="2400" u="sng" dirty="0">
                <a:effectLst/>
                <a:latin typeface="Calibri" panose="020F0502020204030204" pitchFamily="34" charset="0"/>
                <a:ea typeface="Times New Roman" panose="02020603050405020304" pitchFamily="18" charset="0"/>
              </a:rPr>
              <a:t>economic</a:t>
            </a:r>
            <a:r>
              <a:rPr lang="en-GB" sz="2400" dirty="0">
                <a:effectLst/>
                <a:latin typeface="Calibri" panose="020F0502020204030204" pitchFamily="34" charset="0"/>
                <a:ea typeface="Times New Roman" panose="02020603050405020304" pitchFamily="18" charset="0"/>
              </a:rPr>
              <a:t> slowdown.</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A) have increased</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B) since</a:t>
            </a:r>
            <a:endParaRPr lang="en-GB" sz="2400" dirty="0">
              <a:effectLst/>
              <a:latin typeface="Times New Roman" panose="02020603050405020304" pitchFamily="18" charset="0"/>
              <a:ea typeface="Times New Roman" panose="02020603050405020304" pitchFamily="18" charset="0"/>
            </a:endParaRPr>
          </a:p>
          <a:p>
            <a:r>
              <a:rPr lang="en-GB" sz="2400" dirty="0">
                <a:effectLst/>
                <a:highlight>
                  <a:srgbClr val="FFFF00"/>
                </a:highlight>
                <a:latin typeface="Calibri" panose="020F0502020204030204" pitchFamily="34" charset="0"/>
                <a:ea typeface="Times New Roman" panose="02020603050405020304" pitchFamily="18" charset="0"/>
              </a:rPr>
              <a:t>C) despite of</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D) economic</a:t>
            </a:r>
            <a:endParaRPr lang="en-GB" sz="24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418421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39032-9766-B6F9-2408-1E28D1E486BC}"/>
              </a:ext>
            </a:extLst>
          </p:cNvPr>
          <p:cNvSpPr>
            <a:spLocks noGrp="1"/>
          </p:cNvSpPr>
          <p:nvPr>
            <p:ph type="title"/>
          </p:nvPr>
        </p:nvSpPr>
        <p:spPr>
          <a:xfrm>
            <a:off x="1024127" y="-201168"/>
            <a:ext cx="9720072" cy="1499616"/>
          </a:xfrm>
        </p:spPr>
        <p:txBody>
          <a:bodyPr/>
          <a:lstStyle/>
          <a:p>
            <a:r>
              <a:rPr lang="en-US" dirty="0"/>
              <a:t>Conversation 1:</a:t>
            </a:r>
          </a:p>
        </p:txBody>
      </p:sp>
      <p:sp>
        <p:nvSpPr>
          <p:cNvPr id="4" name="Content Placeholder 3">
            <a:extLst>
              <a:ext uri="{FF2B5EF4-FFF2-40B4-BE49-F238E27FC236}">
                <a16:creationId xmlns:a16="http://schemas.microsoft.com/office/drawing/2014/main" id="{FAE18E7D-E164-B1ED-459E-D1FBD52924D3}"/>
              </a:ext>
            </a:extLst>
          </p:cNvPr>
          <p:cNvSpPr>
            <a:spLocks noGrp="1"/>
          </p:cNvSpPr>
          <p:nvPr>
            <p:ph sz="half" idx="1"/>
          </p:nvPr>
        </p:nvSpPr>
        <p:spPr>
          <a:xfrm>
            <a:off x="1024127" y="1298448"/>
            <a:ext cx="4754880" cy="5420404"/>
          </a:xfrm>
        </p:spPr>
        <p:txBody>
          <a:bodyPr>
            <a:normAutofit fontScale="92500" lnSpcReduction="20000"/>
          </a:bodyPr>
          <a:lstStyle/>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32.  Where are the speakers?</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In an office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At a restaurant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At the airport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In the parade</a:t>
            </a:r>
          </a:p>
          <a:p>
            <a:pPr>
              <a:lnSpc>
                <a:spcPct val="107000"/>
              </a:lnSpc>
              <a:spcAft>
                <a:spcPts val="800"/>
              </a:spcAft>
            </a:pPr>
            <a:endParaRPr lang="en-GB"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33.  Why is the traffic jam expected?</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Many people are going on a picnic.</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Construction is ongoing.</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There will be a street parade.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There was an accident on the street.</a:t>
            </a:r>
          </a:p>
          <a:p>
            <a:pPr>
              <a:lnSpc>
                <a:spcPct val="107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Content Placeholder 4">
            <a:extLst>
              <a:ext uri="{FF2B5EF4-FFF2-40B4-BE49-F238E27FC236}">
                <a16:creationId xmlns:a16="http://schemas.microsoft.com/office/drawing/2014/main" id="{B2226BFA-0FDE-2F2C-547B-C03A1A516F0D}"/>
              </a:ext>
            </a:extLst>
          </p:cNvPr>
          <p:cNvSpPr>
            <a:spLocks noGrp="1"/>
          </p:cNvSpPr>
          <p:nvPr>
            <p:ph sz="half" idx="2"/>
          </p:nvPr>
        </p:nvSpPr>
        <p:spPr>
          <a:xfrm>
            <a:off x="5989319" y="1994452"/>
            <a:ext cx="4754880" cy="4023360"/>
          </a:xfrm>
        </p:spPr>
        <p:txBody>
          <a:bodyPr>
            <a:normAutofit fontScale="92500" lnSpcReduction="20000"/>
          </a:bodyPr>
          <a:lstStyle/>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34.  What time will the speakers leave?</a:t>
            </a: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(A) At 5 p.m.</a:t>
            </a:r>
            <a:endParaRPr lang="en-GB" sz="29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(B) At 6 p.m.</a:t>
            </a: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(C) At 7 p.m.</a:t>
            </a: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(D) At 9 p.m.</a:t>
            </a:r>
          </a:p>
          <a:p>
            <a:endParaRPr lang="en-US" dirty="0"/>
          </a:p>
        </p:txBody>
      </p:sp>
    </p:spTree>
    <p:extLst>
      <p:ext uri="{BB962C8B-B14F-4D97-AF65-F5344CB8AC3E}">
        <p14:creationId xmlns:p14="http://schemas.microsoft.com/office/powerpoint/2010/main" val="39787818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DEA007-8BF4-8C51-78A1-202DA8B74B2E}"/>
              </a:ext>
            </a:extLst>
          </p:cNvPr>
          <p:cNvSpPr>
            <a:spLocks noGrp="1"/>
          </p:cNvSpPr>
          <p:nvPr>
            <p:ph sz="half" idx="1"/>
          </p:nvPr>
        </p:nvSpPr>
        <p:spPr/>
        <p:txBody>
          <a:bodyPr/>
          <a:lstStyle/>
          <a:p>
            <a:r>
              <a:rPr lang="en-GB" sz="2400" dirty="0">
                <a:effectLst/>
                <a:latin typeface="Calibri" panose="020F0502020204030204" pitchFamily="34" charset="0"/>
                <a:ea typeface="Times New Roman" panose="02020603050405020304" pitchFamily="18" charset="0"/>
              </a:rPr>
              <a:t>21. Neither the manager </a:t>
            </a:r>
            <a:r>
              <a:rPr lang="en-GB" sz="2400" u="sng" dirty="0">
                <a:effectLst/>
                <a:latin typeface="Calibri" panose="020F0502020204030204" pitchFamily="34" charset="0"/>
                <a:ea typeface="Times New Roman" panose="02020603050405020304" pitchFamily="18" charset="0"/>
              </a:rPr>
              <a:t>nor</a:t>
            </a:r>
            <a:r>
              <a:rPr lang="en-GB" sz="2400" dirty="0">
                <a:effectLst/>
                <a:latin typeface="Calibri" panose="020F0502020204030204" pitchFamily="34" charset="0"/>
                <a:ea typeface="Times New Roman" panose="02020603050405020304" pitchFamily="18" charset="0"/>
              </a:rPr>
              <a:t> the employees </a:t>
            </a:r>
            <a:r>
              <a:rPr lang="en-GB" sz="2400" u="sng" dirty="0">
                <a:effectLst/>
                <a:latin typeface="Calibri" panose="020F0502020204030204" pitchFamily="34" charset="0"/>
                <a:ea typeface="Times New Roman" panose="02020603050405020304" pitchFamily="18" charset="0"/>
              </a:rPr>
              <a:t>was</a:t>
            </a:r>
            <a:r>
              <a:rPr lang="en-GB" sz="2400" dirty="0">
                <a:effectLst/>
                <a:latin typeface="Calibri" panose="020F0502020204030204" pitchFamily="34" charset="0"/>
                <a:ea typeface="Times New Roman" panose="02020603050405020304" pitchFamily="18" charset="0"/>
              </a:rPr>
              <a:t> aware of the policy changes </a:t>
            </a:r>
            <a:r>
              <a:rPr lang="en-GB" sz="2400" u="sng" dirty="0">
                <a:effectLst/>
                <a:latin typeface="Calibri" panose="020F0502020204030204" pitchFamily="34" charset="0"/>
                <a:ea typeface="Times New Roman" panose="02020603050405020304" pitchFamily="18" charset="0"/>
              </a:rPr>
              <a:t>until</a:t>
            </a:r>
            <a:r>
              <a:rPr lang="en-GB" sz="2400" dirty="0">
                <a:effectLst/>
                <a:latin typeface="Calibri" panose="020F0502020204030204" pitchFamily="34" charset="0"/>
                <a:ea typeface="Times New Roman" panose="02020603050405020304" pitchFamily="18" charset="0"/>
              </a:rPr>
              <a:t> the announcement </a:t>
            </a:r>
            <a:r>
              <a:rPr lang="en-GB" sz="2400" u="sng" dirty="0">
                <a:effectLst/>
                <a:latin typeface="Calibri" panose="020F0502020204030204" pitchFamily="34" charset="0"/>
                <a:ea typeface="Times New Roman" panose="02020603050405020304" pitchFamily="18" charset="0"/>
              </a:rPr>
              <a:t>was made</a:t>
            </a:r>
            <a:r>
              <a:rPr lang="en-GB" sz="2400" dirty="0">
                <a:effectLst/>
                <a:latin typeface="Calibri" panose="020F0502020204030204" pitchFamily="34" charset="0"/>
                <a:ea typeface="Times New Roman" panose="02020603050405020304" pitchFamily="18" charset="0"/>
              </a:rPr>
              <a:t> last week.</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A) nor</a:t>
            </a:r>
            <a:endParaRPr lang="en-GB" sz="2400" dirty="0">
              <a:effectLst/>
              <a:latin typeface="Times New Roman" panose="02020603050405020304" pitchFamily="18" charset="0"/>
              <a:ea typeface="Times New Roman" panose="02020603050405020304" pitchFamily="18" charset="0"/>
            </a:endParaRPr>
          </a:p>
          <a:p>
            <a:r>
              <a:rPr lang="en-GB" sz="2400" dirty="0">
                <a:effectLst/>
                <a:highlight>
                  <a:srgbClr val="FFFF00"/>
                </a:highlight>
                <a:latin typeface="Calibri" panose="020F0502020204030204" pitchFamily="34" charset="0"/>
                <a:ea typeface="Times New Roman" panose="02020603050405020304" pitchFamily="18" charset="0"/>
              </a:rPr>
              <a:t>B) was</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C) until</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D) was made</a:t>
            </a:r>
            <a:endParaRPr lang="en-GB" sz="2400" dirty="0">
              <a:effectLst/>
              <a:latin typeface="Times New Roman" panose="02020603050405020304" pitchFamily="18" charset="0"/>
              <a:ea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37100315-5181-6185-A9D8-525A148A15FA}"/>
              </a:ext>
            </a:extLst>
          </p:cNvPr>
          <p:cNvSpPr>
            <a:spLocks noGrp="1"/>
          </p:cNvSpPr>
          <p:nvPr>
            <p:ph sz="half" idx="2"/>
          </p:nvPr>
        </p:nvSpPr>
        <p:spPr/>
        <p:txBody>
          <a:bodyPr/>
          <a:lstStyle/>
          <a:p>
            <a:r>
              <a:rPr lang="en-GB" sz="2400" dirty="0">
                <a:effectLst/>
                <a:latin typeface="Calibri" panose="020F0502020204030204" pitchFamily="34" charset="0"/>
                <a:ea typeface="Times New Roman" panose="02020603050405020304" pitchFamily="18" charset="0"/>
              </a:rPr>
              <a:t>22. We are </a:t>
            </a:r>
            <a:r>
              <a:rPr lang="en-GB" sz="2400" u="sng" dirty="0">
                <a:effectLst/>
                <a:latin typeface="Calibri" panose="020F0502020204030204" pitchFamily="34" charset="0"/>
                <a:ea typeface="Times New Roman" panose="02020603050405020304" pitchFamily="18" charset="0"/>
              </a:rPr>
              <a:t>looking</a:t>
            </a:r>
            <a:r>
              <a:rPr lang="en-GB" sz="2400" dirty="0">
                <a:effectLst/>
                <a:latin typeface="Calibri" panose="020F0502020204030204" pitchFamily="34" charset="0"/>
                <a:ea typeface="Times New Roman" panose="02020603050405020304" pitchFamily="18" charset="0"/>
              </a:rPr>
              <a:t> forward </a:t>
            </a:r>
            <a:r>
              <a:rPr lang="en-GB" sz="2400" u="sng" dirty="0">
                <a:effectLst/>
                <a:latin typeface="Calibri" panose="020F0502020204030204" pitchFamily="34" charset="0"/>
                <a:ea typeface="Times New Roman" panose="02020603050405020304" pitchFamily="18" charset="0"/>
              </a:rPr>
              <a:t>to meet </a:t>
            </a:r>
            <a:r>
              <a:rPr lang="en-GB" sz="2400" dirty="0">
                <a:effectLst/>
                <a:latin typeface="Calibri" panose="020F0502020204030204" pitchFamily="34" charset="0"/>
                <a:ea typeface="Times New Roman" panose="02020603050405020304" pitchFamily="18" charset="0"/>
              </a:rPr>
              <a:t>you </a:t>
            </a:r>
            <a:r>
              <a:rPr lang="en-GB" sz="2400" u="sng" dirty="0">
                <a:effectLst/>
                <a:latin typeface="Calibri" panose="020F0502020204030204" pitchFamily="34" charset="0"/>
                <a:ea typeface="Times New Roman" panose="02020603050405020304" pitchFamily="18" charset="0"/>
              </a:rPr>
              <a:t>at</a:t>
            </a:r>
            <a:r>
              <a:rPr lang="en-GB" sz="2400" dirty="0">
                <a:effectLst/>
                <a:latin typeface="Calibri" panose="020F0502020204030204" pitchFamily="34" charset="0"/>
                <a:ea typeface="Times New Roman" panose="02020603050405020304" pitchFamily="18" charset="0"/>
              </a:rPr>
              <a:t> the conference </a:t>
            </a:r>
            <a:r>
              <a:rPr lang="en-GB" sz="2400" u="sng" dirty="0">
                <a:effectLst/>
                <a:latin typeface="Calibri" panose="020F0502020204030204" pitchFamily="34" charset="0"/>
                <a:ea typeface="Times New Roman" panose="02020603050405020304" pitchFamily="18" charset="0"/>
              </a:rPr>
              <a:t>next month</a:t>
            </a:r>
            <a:r>
              <a:rPr lang="en-GB" sz="2400" dirty="0">
                <a:effectLst/>
                <a:latin typeface="Calibri" panose="020F0502020204030204" pitchFamily="34" charset="0"/>
                <a:ea typeface="Times New Roman" panose="02020603050405020304" pitchFamily="18" charset="0"/>
              </a:rPr>
              <a:t>.</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A) looking</a:t>
            </a:r>
            <a:endParaRPr lang="en-GB" sz="2400" dirty="0">
              <a:effectLst/>
              <a:latin typeface="Times New Roman" panose="02020603050405020304" pitchFamily="18" charset="0"/>
              <a:ea typeface="Times New Roman" panose="02020603050405020304" pitchFamily="18" charset="0"/>
            </a:endParaRPr>
          </a:p>
          <a:p>
            <a:r>
              <a:rPr lang="en-GB" sz="2400" dirty="0">
                <a:effectLst/>
                <a:highlight>
                  <a:srgbClr val="FFFF00"/>
                </a:highlight>
                <a:latin typeface="Calibri" panose="020F0502020204030204" pitchFamily="34" charset="0"/>
                <a:ea typeface="Times New Roman" panose="02020603050405020304" pitchFamily="18" charset="0"/>
              </a:rPr>
              <a:t>B) to meet</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C) at</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D) next month</a:t>
            </a:r>
            <a:endParaRPr lang="en-GB" sz="24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5652575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C60A66-4007-233F-AE41-5B3E074AF079}"/>
              </a:ext>
            </a:extLst>
          </p:cNvPr>
          <p:cNvSpPr>
            <a:spLocks noGrp="1"/>
          </p:cNvSpPr>
          <p:nvPr>
            <p:ph sz="half" idx="1"/>
          </p:nvPr>
        </p:nvSpPr>
        <p:spPr/>
        <p:txBody>
          <a:bodyPr/>
          <a:lstStyle/>
          <a:p>
            <a:r>
              <a:rPr lang="en-GB" sz="2400" dirty="0">
                <a:effectLst/>
                <a:latin typeface="Calibri" panose="020F0502020204030204" pitchFamily="34" charset="0"/>
                <a:ea typeface="Times New Roman" panose="02020603050405020304" pitchFamily="18" charset="0"/>
              </a:rPr>
              <a:t>23. We will </a:t>
            </a:r>
            <a:r>
              <a:rPr lang="en-GB" sz="2400" u="sng" dirty="0">
                <a:effectLst/>
                <a:latin typeface="Calibri" panose="020F0502020204030204" pitchFamily="34" charset="0"/>
                <a:ea typeface="Times New Roman" panose="02020603050405020304" pitchFamily="18" charset="0"/>
              </a:rPr>
              <a:t>go</a:t>
            </a:r>
            <a:r>
              <a:rPr lang="en-GB" sz="2400" dirty="0">
                <a:effectLst/>
                <a:latin typeface="Calibri" panose="020F0502020204030204" pitchFamily="34" charset="0"/>
                <a:ea typeface="Times New Roman" panose="02020603050405020304" pitchFamily="18" charset="0"/>
              </a:rPr>
              <a:t> to the park </a:t>
            </a:r>
            <a:r>
              <a:rPr lang="en-GB" sz="2400" u="sng" dirty="0">
                <a:effectLst/>
                <a:latin typeface="Calibri" panose="020F0502020204030204" pitchFamily="34" charset="0"/>
                <a:ea typeface="Times New Roman" panose="02020603050405020304" pitchFamily="18" charset="0"/>
              </a:rPr>
              <a:t>if</a:t>
            </a:r>
            <a:r>
              <a:rPr lang="en-GB" sz="2400" dirty="0">
                <a:effectLst/>
                <a:latin typeface="Calibri" panose="020F0502020204030204" pitchFamily="34" charset="0"/>
                <a:ea typeface="Times New Roman" panose="02020603050405020304" pitchFamily="18" charset="0"/>
              </a:rPr>
              <a:t> the weather </a:t>
            </a:r>
            <a:r>
              <a:rPr lang="en-GB" sz="2400" u="sng" dirty="0">
                <a:effectLst/>
                <a:latin typeface="Calibri" panose="020F0502020204030204" pitchFamily="34" charset="0"/>
                <a:ea typeface="Times New Roman" panose="02020603050405020304" pitchFamily="18" charset="0"/>
              </a:rPr>
              <a:t>will be</a:t>
            </a:r>
            <a:r>
              <a:rPr lang="en-GB" sz="2400" dirty="0">
                <a:effectLst/>
                <a:latin typeface="Calibri" panose="020F0502020204030204" pitchFamily="34" charset="0"/>
                <a:ea typeface="Times New Roman" panose="02020603050405020304" pitchFamily="18" charset="0"/>
              </a:rPr>
              <a:t> nice </a:t>
            </a:r>
            <a:r>
              <a:rPr lang="en-GB" sz="2400" u="sng" dirty="0">
                <a:effectLst/>
                <a:latin typeface="Calibri" panose="020F0502020204030204" pitchFamily="34" charset="0"/>
                <a:ea typeface="Times New Roman" panose="02020603050405020304" pitchFamily="18" charset="0"/>
              </a:rPr>
              <a:t>tomorrow</a:t>
            </a:r>
            <a:r>
              <a:rPr lang="en-GB" sz="2400" dirty="0">
                <a:effectLst/>
                <a:latin typeface="Calibri" panose="020F0502020204030204" pitchFamily="34" charset="0"/>
                <a:ea typeface="Times New Roman" panose="02020603050405020304" pitchFamily="18" charset="0"/>
              </a:rPr>
              <a:t>.</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A) go</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B) if</a:t>
            </a:r>
            <a:endParaRPr lang="en-GB" sz="2400" dirty="0">
              <a:effectLst/>
              <a:latin typeface="Times New Roman" panose="02020603050405020304" pitchFamily="18" charset="0"/>
              <a:ea typeface="Times New Roman" panose="02020603050405020304" pitchFamily="18" charset="0"/>
            </a:endParaRPr>
          </a:p>
          <a:p>
            <a:r>
              <a:rPr lang="en-GB" sz="2400" dirty="0">
                <a:effectLst/>
                <a:highlight>
                  <a:srgbClr val="FFFF00"/>
                </a:highlight>
                <a:latin typeface="Calibri" panose="020F0502020204030204" pitchFamily="34" charset="0"/>
                <a:ea typeface="Times New Roman" panose="02020603050405020304" pitchFamily="18" charset="0"/>
              </a:rPr>
              <a:t>C) will be</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D) tomorrow</a:t>
            </a:r>
            <a:endParaRPr lang="en-GB" sz="2400" dirty="0">
              <a:effectLst/>
              <a:latin typeface="Times New Roman" panose="02020603050405020304" pitchFamily="18" charset="0"/>
              <a:ea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E5BE811D-42C0-9B55-F8B2-E35FFE0BE578}"/>
              </a:ext>
            </a:extLst>
          </p:cNvPr>
          <p:cNvSpPr>
            <a:spLocks noGrp="1"/>
          </p:cNvSpPr>
          <p:nvPr>
            <p:ph sz="half" idx="2"/>
          </p:nvPr>
        </p:nvSpPr>
        <p:spPr/>
        <p:txBody>
          <a:bodyPr/>
          <a:lstStyle/>
          <a:p>
            <a:r>
              <a:rPr lang="en-GB" sz="2400" dirty="0">
                <a:effectLst/>
                <a:latin typeface="Calibri" panose="020F0502020204030204" pitchFamily="34" charset="0"/>
                <a:ea typeface="Times New Roman" panose="02020603050405020304" pitchFamily="18" charset="0"/>
              </a:rPr>
              <a:t>24. The </a:t>
            </a:r>
            <a:r>
              <a:rPr lang="en-GB" sz="2400" u="sng" dirty="0">
                <a:effectLst/>
                <a:latin typeface="Calibri" panose="020F0502020204030204" pitchFamily="34" charset="0"/>
                <a:ea typeface="Times New Roman" panose="02020603050405020304" pitchFamily="18" charset="0"/>
              </a:rPr>
              <a:t>project</a:t>
            </a:r>
            <a:r>
              <a:rPr lang="en-GB" sz="2400" dirty="0">
                <a:effectLst/>
                <a:latin typeface="Calibri" panose="020F0502020204030204" pitchFamily="34" charset="0"/>
                <a:ea typeface="Times New Roman" panose="02020603050405020304" pitchFamily="18" charset="0"/>
              </a:rPr>
              <a:t> manager, along with his team, </a:t>
            </a:r>
            <a:r>
              <a:rPr lang="en-GB" sz="2400" u="sng" dirty="0">
                <a:effectLst/>
                <a:latin typeface="Calibri" panose="020F0502020204030204" pitchFamily="34" charset="0"/>
                <a:ea typeface="Times New Roman" panose="02020603050405020304" pitchFamily="18" charset="0"/>
              </a:rPr>
              <a:t>are</a:t>
            </a:r>
            <a:r>
              <a:rPr lang="en-GB" sz="2400" dirty="0">
                <a:effectLst/>
                <a:latin typeface="Calibri" panose="020F0502020204030204" pitchFamily="34" charset="0"/>
                <a:ea typeface="Times New Roman" panose="02020603050405020304" pitchFamily="18" charset="0"/>
              </a:rPr>
              <a:t> </a:t>
            </a:r>
            <a:r>
              <a:rPr lang="en-GB" sz="2400" u="sng" dirty="0">
                <a:effectLst/>
                <a:latin typeface="Calibri" panose="020F0502020204030204" pitchFamily="34" charset="0"/>
                <a:ea typeface="Times New Roman" panose="02020603050405020304" pitchFamily="18" charset="0"/>
              </a:rPr>
              <a:t>working</a:t>
            </a:r>
            <a:r>
              <a:rPr lang="en-GB" sz="2400" dirty="0">
                <a:effectLst/>
                <a:latin typeface="Calibri" panose="020F0502020204030204" pitchFamily="34" charset="0"/>
                <a:ea typeface="Times New Roman" panose="02020603050405020304" pitchFamily="18" charset="0"/>
              </a:rPr>
              <a:t> late to finish </a:t>
            </a:r>
            <a:r>
              <a:rPr lang="en-GB" sz="2400" u="sng" dirty="0">
                <a:effectLst/>
                <a:latin typeface="Calibri" panose="020F0502020204030204" pitchFamily="34" charset="0"/>
                <a:ea typeface="Times New Roman" panose="02020603050405020304" pitchFamily="18" charset="0"/>
              </a:rPr>
              <a:t>the</a:t>
            </a:r>
            <a:r>
              <a:rPr lang="en-GB" sz="2400" dirty="0">
                <a:effectLst/>
                <a:latin typeface="Calibri" panose="020F0502020204030204" pitchFamily="34" charset="0"/>
                <a:ea typeface="Times New Roman" panose="02020603050405020304" pitchFamily="18" charset="0"/>
              </a:rPr>
              <a:t> task.</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A) project</a:t>
            </a:r>
            <a:endParaRPr lang="en-GB" sz="2400" dirty="0">
              <a:effectLst/>
              <a:latin typeface="Times New Roman" panose="02020603050405020304" pitchFamily="18" charset="0"/>
              <a:ea typeface="Times New Roman" panose="02020603050405020304" pitchFamily="18" charset="0"/>
            </a:endParaRPr>
          </a:p>
          <a:p>
            <a:r>
              <a:rPr lang="en-GB" sz="2400" dirty="0">
                <a:effectLst/>
                <a:highlight>
                  <a:srgbClr val="FFFF00"/>
                </a:highlight>
                <a:latin typeface="Calibri" panose="020F0502020204030204" pitchFamily="34" charset="0"/>
                <a:ea typeface="Times New Roman" panose="02020603050405020304" pitchFamily="18" charset="0"/>
              </a:rPr>
              <a:t>B) are</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C) working</a:t>
            </a:r>
            <a:endParaRPr lang="en-GB" sz="2400" dirty="0">
              <a:effectLst/>
              <a:latin typeface="Times New Roman" panose="02020603050405020304" pitchFamily="18" charset="0"/>
              <a:ea typeface="Times New Roman" panose="02020603050405020304" pitchFamily="18" charset="0"/>
            </a:endParaRPr>
          </a:p>
          <a:p>
            <a:r>
              <a:rPr lang="en-GB" sz="2400" dirty="0">
                <a:effectLst/>
                <a:latin typeface="Calibri" panose="020F0502020204030204" pitchFamily="34" charset="0"/>
                <a:ea typeface="Times New Roman" panose="02020603050405020304" pitchFamily="18" charset="0"/>
              </a:rPr>
              <a:t>D) the</a:t>
            </a:r>
            <a:endParaRPr lang="en-GB" sz="24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7120805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C4366-E67B-ADCE-2097-C7F5606FCC22}"/>
              </a:ext>
            </a:extLst>
          </p:cNvPr>
          <p:cNvSpPr>
            <a:spLocks noGrp="1"/>
          </p:cNvSpPr>
          <p:nvPr>
            <p:ph type="title"/>
          </p:nvPr>
        </p:nvSpPr>
        <p:spPr/>
        <p:txBody>
          <a:bodyPr/>
          <a:lstStyle/>
          <a:p>
            <a:r>
              <a:rPr lang="en-US" dirty="0"/>
              <a:t>Reading comprehension </a:t>
            </a:r>
          </a:p>
        </p:txBody>
      </p:sp>
      <p:sp>
        <p:nvSpPr>
          <p:cNvPr id="3" name="Content Placeholder 2">
            <a:extLst>
              <a:ext uri="{FF2B5EF4-FFF2-40B4-BE49-F238E27FC236}">
                <a16:creationId xmlns:a16="http://schemas.microsoft.com/office/drawing/2014/main" id="{E3A9BF2D-2558-52A9-C609-9D1AD4F9EF13}"/>
              </a:ext>
            </a:extLst>
          </p:cNvPr>
          <p:cNvSpPr>
            <a:spLocks noGrp="1"/>
          </p:cNvSpPr>
          <p:nvPr>
            <p:ph idx="1"/>
          </p:nvPr>
        </p:nvSpPr>
        <p:spPr>
          <a:xfrm>
            <a:off x="1235963" y="2935356"/>
            <a:ext cx="9720073" cy="987287"/>
          </a:xfrm>
        </p:spPr>
        <p:txBody>
          <a:bodyPr/>
          <a:lstStyle/>
          <a:p>
            <a:r>
              <a:rPr lang="en-US" dirty="0"/>
              <a:t>Work on reading comprehension questions 2 and 3 for the next 15 minutes. We will discuss the answers together afterwards. </a:t>
            </a:r>
          </a:p>
        </p:txBody>
      </p:sp>
    </p:spTree>
    <p:extLst>
      <p:ext uri="{BB962C8B-B14F-4D97-AF65-F5344CB8AC3E}">
        <p14:creationId xmlns:p14="http://schemas.microsoft.com/office/powerpoint/2010/main" val="37650259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D219F4-B009-379A-6E0A-952D75C769C4}"/>
              </a:ext>
            </a:extLst>
          </p:cNvPr>
          <p:cNvSpPr>
            <a:spLocks noGrp="1"/>
          </p:cNvSpPr>
          <p:nvPr>
            <p:ph idx="1"/>
          </p:nvPr>
        </p:nvSpPr>
        <p:spPr>
          <a:xfrm>
            <a:off x="914836" y="280850"/>
            <a:ext cx="6454358" cy="6858000"/>
          </a:xfrm>
        </p:spPr>
        <p:txBody>
          <a:bodyPr>
            <a:normAutofit fontScale="62500" lnSpcReduction="20000"/>
          </a:bodyPr>
          <a:lstStyle/>
          <a:p>
            <a:r>
              <a:rPr lang="en-US" sz="3200" dirty="0"/>
              <a:t>Hi,</a:t>
            </a:r>
          </a:p>
          <a:p>
            <a:r>
              <a:rPr lang="en-US" sz="3200" dirty="0"/>
              <a:t>Sorry for sending this to all the staff in the company, but my list of people who are going to the </a:t>
            </a:r>
            <a:r>
              <a:rPr lang="en-US" sz="3200" dirty="0" err="1"/>
              <a:t>Signmakers</a:t>
            </a:r>
            <a:r>
              <a:rPr lang="en-US" sz="3200" dirty="0"/>
              <a:t>’ Conference in Dartmouth is not up-to-date, so I thought I’d mail it to everyone just to be on the safe side.</a:t>
            </a:r>
          </a:p>
          <a:p>
            <a:r>
              <a:rPr lang="en-US" sz="3200" dirty="0"/>
              <a:t>The company has agreed to pay for transport by rail which means you won’t have to drive there yourselves. We’ve booked seats on the 0630 from Stanton Heath which goes direct to Dartmouth. We should arrive there by 0845, and we can then share taxis to get to the venue, which I understand is just a 15-minute drive, so we should easily make the 0930 start.</a:t>
            </a:r>
          </a:p>
          <a:p>
            <a:r>
              <a:rPr lang="en-US" sz="3200" dirty="0"/>
              <a:t>Hotel accommodation has been booked at the Premium Inn, Dartmouth. The management have agreed that all delegates should have their own rooms. It’s likely that some of you will have singles, while others will have doubles and twins. I can’t take request for double rooms, I’m, afraid. It will be the luck of the draw. All rooms will have ensuites, and should be very comfortable.</a:t>
            </a:r>
          </a:p>
          <a:p>
            <a:r>
              <a:rPr lang="en-US" sz="3200" dirty="0"/>
              <a:t>We’re planning return transport on the 2010 from Dartmouth which will get us back to Stanton Heath at 2200.</a:t>
            </a:r>
          </a:p>
          <a:p>
            <a:r>
              <a:rPr lang="en-US" sz="3200" dirty="0"/>
              <a:t>I’ll be booking transport on Friday morning (14th March), so if you have any queries or problems, make sure you contact me before then.</a:t>
            </a:r>
          </a:p>
          <a:p>
            <a:r>
              <a:rPr lang="en-US" sz="3200" dirty="0"/>
              <a:t>James </a:t>
            </a:r>
            <a:r>
              <a:rPr lang="en-US" sz="3200" dirty="0" err="1"/>
              <a:t>Roxford</a:t>
            </a:r>
            <a:endParaRPr lang="en-US" sz="3200" dirty="0"/>
          </a:p>
          <a:p>
            <a:endParaRPr lang="en-US" dirty="0"/>
          </a:p>
        </p:txBody>
      </p:sp>
      <p:sp>
        <p:nvSpPr>
          <p:cNvPr id="4" name="TextBox 3">
            <a:extLst>
              <a:ext uri="{FF2B5EF4-FFF2-40B4-BE49-F238E27FC236}">
                <a16:creationId xmlns:a16="http://schemas.microsoft.com/office/drawing/2014/main" id="{C77859DC-AFD3-3732-0025-DCC644D64118}"/>
              </a:ext>
            </a:extLst>
          </p:cNvPr>
          <p:cNvSpPr txBox="1"/>
          <p:nvPr/>
        </p:nvSpPr>
        <p:spPr>
          <a:xfrm>
            <a:off x="8049986" y="1062972"/>
            <a:ext cx="3918857" cy="5293757"/>
          </a:xfrm>
          <a:prstGeom prst="rect">
            <a:avLst/>
          </a:prstGeom>
          <a:noFill/>
        </p:spPr>
        <p:txBody>
          <a:bodyPr wrap="square" rtlCol="0">
            <a:spAutoFit/>
          </a:bodyPr>
          <a:lstStyle/>
          <a:p>
            <a:r>
              <a:rPr lang="en-US" sz="2000" dirty="0"/>
              <a:t> Dear James</a:t>
            </a:r>
          </a:p>
          <a:p>
            <a:r>
              <a:rPr lang="en-US" sz="2000" dirty="0"/>
              <a:t>Sorry, I didn’t get back to you in time. I was off sick last week and didn’t get your message until this morning. I hope you haven’t booked the train tickets yet. I’m planning to go to the conference by car, as I’m not returning to Stanton Heath after the conference. I’m going on to visit my family.</a:t>
            </a:r>
          </a:p>
          <a:p>
            <a:r>
              <a:rPr lang="en-US" sz="2000" dirty="0"/>
              <a:t>Is there any chance you can reserve a double room for me at the Premium Inn? I find it hard to sleep in single beds.</a:t>
            </a:r>
          </a:p>
          <a:p>
            <a:r>
              <a:rPr lang="en-US" sz="2000" dirty="0"/>
              <a:t>Thanks</a:t>
            </a:r>
          </a:p>
          <a:p>
            <a:r>
              <a:rPr lang="en-US" sz="2000" dirty="0"/>
              <a:t>Mindy Jacques</a:t>
            </a:r>
          </a:p>
          <a:p>
            <a:endParaRPr lang="en-US" dirty="0"/>
          </a:p>
        </p:txBody>
      </p:sp>
      <p:cxnSp>
        <p:nvCxnSpPr>
          <p:cNvPr id="8" name="Straight Connector 7">
            <a:extLst>
              <a:ext uri="{FF2B5EF4-FFF2-40B4-BE49-F238E27FC236}">
                <a16:creationId xmlns:a16="http://schemas.microsoft.com/office/drawing/2014/main" id="{835E47BE-02E6-69C6-BC3E-A180248FB560}"/>
              </a:ext>
            </a:extLst>
          </p:cNvPr>
          <p:cNvCxnSpPr/>
          <p:nvPr/>
        </p:nvCxnSpPr>
        <p:spPr>
          <a:xfrm>
            <a:off x="7707086" y="280850"/>
            <a:ext cx="0" cy="639753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4524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CC87F-726D-94F4-4ECF-24FC882E1C7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C0CC821-C937-E886-96DD-55EAC836F575}"/>
              </a:ext>
            </a:extLst>
          </p:cNvPr>
          <p:cNvSpPr txBox="1"/>
          <p:nvPr/>
        </p:nvSpPr>
        <p:spPr>
          <a:xfrm>
            <a:off x="6517179" y="474473"/>
            <a:ext cx="5552902" cy="5909054"/>
          </a:xfrm>
          <a:prstGeom prst="rect">
            <a:avLst/>
          </a:prstGeom>
          <a:noFill/>
        </p:spPr>
        <p:txBody>
          <a:bodyPr wrap="square" rtlCol="0">
            <a:spAutoFit/>
          </a:bodyPr>
          <a:lstStyle/>
          <a:p>
            <a:pPr marL="342900" lvl="0" indent="-342900">
              <a:lnSpc>
                <a:spcPct val="107000"/>
              </a:lnSpc>
              <a:buFont typeface="+mj-lt"/>
              <a:buAutoNum type="arabicPeriod"/>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James’s email was sent to:</a:t>
            </a:r>
          </a:p>
          <a:p>
            <a:pPr lvl="0">
              <a:lnSpc>
                <a:spcPct val="107000"/>
              </a:lnSpc>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Mindy Jacques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Staff who are attending a conference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Visitors to James’s company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Everyone in the company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endParaRPr lang="en-US" dirty="0"/>
          </a:p>
          <a:p>
            <a:pPr lvl="0">
              <a:lnSpc>
                <a:spcPct val="107000"/>
              </a:lnSpc>
            </a:pPr>
            <a:r>
              <a:rPr lang="en-US"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2. </a:t>
            </a: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Which of the following is true about the journey James has planned?</a:t>
            </a:r>
          </a:p>
          <a:p>
            <a:pPr lvl="0">
              <a:lnSpc>
                <a:spcPct val="107000"/>
              </a:lnSpc>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Delegates will take a different route on the return journey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The delegates will arrive just after the conference starts.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The return journey is faster than the outbound journey.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The delegates will need to change trains on the outbound journey.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7" name="Content Placeholder 6">
            <a:extLst>
              <a:ext uri="{FF2B5EF4-FFF2-40B4-BE49-F238E27FC236}">
                <a16:creationId xmlns:a16="http://schemas.microsoft.com/office/drawing/2014/main" id="{C2ED4F7F-573A-79A4-8304-CD183CE1F5AA}"/>
              </a:ext>
            </a:extLst>
          </p:cNvPr>
          <p:cNvPicPr>
            <a:picLocks noGrp="1" noChangeAspect="1"/>
          </p:cNvPicPr>
          <p:nvPr>
            <p:ph idx="1"/>
          </p:nvPr>
        </p:nvPicPr>
        <p:blipFill>
          <a:blip r:embed="rId3"/>
          <a:stretch>
            <a:fillRect/>
          </a:stretch>
        </p:blipFill>
        <p:spPr>
          <a:xfrm>
            <a:off x="289152" y="288494"/>
            <a:ext cx="6016119" cy="3409448"/>
          </a:xfrm>
        </p:spPr>
      </p:pic>
      <p:pic>
        <p:nvPicPr>
          <p:cNvPr id="9" name="Picture 8">
            <a:extLst>
              <a:ext uri="{FF2B5EF4-FFF2-40B4-BE49-F238E27FC236}">
                <a16:creationId xmlns:a16="http://schemas.microsoft.com/office/drawing/2014/main" id="{05A0B90B-700E-BC6D-C5E1-F8BB182FA0C9}"/>
              </a:ext>
            </a:extLst>
          </p:cNvPr>
          <p:cNvPicPr>
            <a:picLocks noChangeAspect="1"/>
          </p:cNvPicPr>
          <p:nvPr/>
        </p:nvPicPr>
        <p:blipFill>
          <a:blip r:embed="rId4"/>
          <a:stretch>
            <a:fillRect/>
          </a:stretch>
        </p:blipFill>
        <p:spPr>
          <a:xfrm>
            <a:off x="121919" y="3935133"/>
            <a:ext cx="6395260" cy="2271554"/>
          </a:xfrm>
          <a:prstGeom prst="rect">
            <a:avLst/>
          </a:prstGeom>
        </p:spPr>
      </p:pic>
    </p:spTree>
    <p:extLst>
      <p:ext uri="{BB962C8B-B14F-4D97-AF65-F5344CB8AC3E}">
        <p14:creationId xmlns:p14="http://schemas.microsoft.com/office/powerpoint/2010/main" val="10988657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85460-45BF-4865-7DEB-E2AA6DDF296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BE7B3CB-F718-0598-712A-07AE3F680788}"/>
              </a:ext>
            </a:extLst>
          </p:cNvPr>
          <p:cNvSpPr txBox="1"/>
          <p:nvPr/>
        </p:nvSpPr>
        <p:spPr>
          <a:xfrm>
            <a:off x="6517179" y="133004"/>
            <a:ext cx="5552902" cy="5909054"/>
          </a:xfrm>
          <a:prstGeom prst="rect">
            <a:avLst/>
          </a:prstGeom>
          <a:noFill/>
        </p:spPr>
        <p:txBody>
          <a:bodyPr wrap="square" rtlCol="0">
            <a:spAutoFit/>
          </a:bodyPr>
          <a:lstStyle/>
          <a:p>
            <a:pPr marL="342900" lvl="0" indent="-342900">
              <a:lnSpc>
                <a:spcPct val="107000"/>
              </a:lnSpc>
              <a:buFont typeface="+mj-lt"/>
              <a:buAutoNum type="arabicPeriod"/>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James’s email was sent to:</a:t>
            </a:r>
          </a:p>
          <a:p>
            <a:pPr lvl="0">
              <a:lnSpc>
                <a:spcPct val="107000"/>
              </a:lnSpc>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highlight>
                  <a:srgbClr val="00FFFF"/>
                </a:highlight>
                <a:latin typeface="Calibri" panose="020F0502020204030204" pitchFamily="34" charset="0"/>
                <a:ea typeface="Times New Roman" panose="02020603050405020304" pitchFamily="18" charset="0"/>
                <a:cs typeface="Calibri" panose="020F0502020204030204" pitchFamily="34" charset="0"/>
              </a:rPr>
              <a:t>Mindy Jacques</a:t>
            </a:r>
            <a:endParaRPr lang="en-GB" sz="18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Staff who are attending a </a:t>
            </a:r>
            <a:r>
              <a:rPr lang="en-GB" sz="1800" dirty="0">
                <a:solidFill>
                  <a:srgbClr val="333333"/>
                </a:solidFill>
                <a:effectLst/>
                <a:highlight>
                  <a:srgbClr val="00FFFF"/>
                </a:highlight>
                <a:latin typeface="Calibri" panose="020F0502020204030204" pitchFamily="34" charset="0"/>
                <a:ea typeface="Times New Roman" panose="02020603050405020304" pitchFamily="18" charset="0"/>
                <a:cs typeface="Calibri" panose="020F0502020204030204" pitchFamily="34" charset="0"/>
              </a:rPr>
              <a:t>conference</a:t>
            </a:r>
            <a:endParaRPr lang="en-GB" sz="18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Visitors to James’s company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1800" dirty="0">
                <a:solidFill>
                  <a:srgbClr val="333333"/>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Everyone in the company</a:t>
            </a:r>
            <a:endPar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endParaRPr lang="en-US" dirty="0"/>
          </a:p>
          <a:p>
            <a:pPr lvl="0">
              <a:lnSpc>
                <a:spcPct val="107000"/>
              </a:lnSpc>
            </a:pPr>
            <a:r>
              <a:rPr lang="en-US"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2. </a:t>
            </a: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Which of the following is true about the journey James has planned?</a:t>
            </a:r>
          </a:p>
          <a:p>
            <a:pPr lvl="0">
              <a:lnSpc>
                <a:spcPct val="107000"/>
              </a:lnSpc>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Delegates will take a </a:t>
            </a:r>
            <a:r>
              <a:rPr lang="en-GB" sz="1800" dirty="0">
                <a:solidFill>
                  <a:srgbClr val="333333"/>
                </a:solidFill>
                <a:effectLst/>
                <a:highlight>
                  <a:srgbClr val="00FFFF"/>
                </a:highlight>
                <a:latin typeface="Calibri" panose="020F0502020204030204" pitchFamily="34" charset="0"/>
                <a:ea typeface="Times New Roman" panose="02020603050405020304" pitchFamily="18" charset="0"/>
                <a:cs typeface="Calibri" panose="020F0502020204030204" pitchFamily="34" charset="0"/>
              </a:rPr>
              <a:t>different route </a:t>
            </a: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on the return journey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The delegates will </a:t>
            </a:r>
            <a:r>
              <a:rPr lang="en-GB" sz="1800" dirty="0">
                <a:solidFill>
                  <a:srgbClr val="333333"/>
                </a:solidFill>
                <a:effectLst/>
                <a:highlight>
                  <a:srgbClr val="00FFFF"/>
                </a:highlight>
                <a:latin typeface="Calibri" panose="020F0502020204030204" pitchFamily="34" charset="0"/>
                <a:ea typeface="Times New Roman" panose="02020603050405020304" pitchFamily="18" charset="0"/>
                <a:cs typeface="Calibri" panose="020F0502020204030204" pitchFamily="34" charset="0"/>
              </a:rPr>
              <a:t>arrive just after </a:t>
            </a: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the conference starts.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The return journey is faster than the outbound journey.</a:t>
            </a:r>
            <a:endPar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The delegates will need to change trains on the outbound journey.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6" name="Content Placeholder 15">
            <a:extLst>
              <a:ext uri="{FF2B5EF4-FFF2-40B4-BE49-F238E27FC236}">
                <a16:creationId xmlns:a16="http://schemas.microsoft.com/office/drawing/2014/main" id="{83329C9C-106C-9724-4B2D-45309BA7CF01}"/>
              </a:ext>
            </a:extLst>
          </p:cNvPr>
          <p:cNvPicPr>
            <a:picLocks noGrp="1" noChangeAspect="1"/>
          </p:cNvPicPr>
          <p:nvPr>
            <p:ph idx="1"/>
          </p:nvPr>
        </p:nvPicPr>
        <p:blipFill>
          <a:blip r:embed="rId2"/>
          <a:stretch>
            <a:fillRect/>
          </a:stretch>
        </p:blipFill>
        <p:spPr>
          <a:xfrm>
            <a:off x="121919" y="133004"/>
            <a:ext cx="6096000" cy="3429000"/>
          </a:xfrm>
        </p:spPr>
      </p:pic>
      <p:pic>
        <p:nvPicPr>
          <p:cNvPr id="18" name="Picture 17">
            <a:extLst>
              <a:ext uri="{FF2B5EF4-FFF2-40B4-BE49-F238E27FC236}">
                <a16:creationId xmlns:a16="http://schemas.microsoft.com/office/drawing/2014/main" id="{B047C14B-ACDE-BB2B-6CF9-284BE0B7468C}"/>
              </a:ext>
            </a:extLst>
          </p:cNvPr>
          <p:cNvPicPr>
            <a:picLocks noChangeAspect="1"/>
          </p:cNvPicPr>
          <p:nvPr/>
        </p:nvPicPr>
        <p:blipFill>
          <a:blip r:embed="rId3"/>
          <a:stretch>
            <a:fillRect/>
          </a:stretch>
        </p:blipFill>
        <p:spPr>
          <a:xfrm>
            <a:off x="0" y="3908239"/>
            <a:ext cx="6096000" cy="2271554"/>
          </a:xfrm>
          <a:prstGeom prst="rect">
            <a:avLst/>
          </a:prstGeom>
        </p:spPr>
      </p:pic>
      <mc:AlternateContent xmlns:mc="http://schemas.openxmlformats.org/markup-compatibility/2006" xmlns:p14="http://schemas.microsoft.com/office/powerpoint/2010/main">
        <mc:Choice Requires="p14">
          <p:contentPart p14:bwMode="auto" r:id="rId4">
            <p14:nvContentPartPr>
              <p14:cNvPr id="20" name="Ink 19">
                <a:extLst>
                  <a:ext uri="{FF2B5EF4-FFF2-40B4-BE49-F238E27FC236}">
                    <a16:creationId xmlns:a16="http://schemas.microsoft.com/office/drawing/2014/main" id="{C6D63738-1981-0127-77DE-C5CB62EB9630}"/>
                  </a:ext>
                </a:extLst>
              </p14:cNvPr>
              <p14:cNvContentPartPr/>
              <p14:nvPr/>
            </p14:nvContentPartPr>
            <p14:xfrm>
              <a:off x="1752861" y="494598"/>
              <a:ext cx="1612080" cy="43560"/>
            </p14:xfrm>
          </p:contentPart>
        </mc:Choice>
        <mc:Fallback xmlns="">
          <p:pic>
            <p:nvPicPr>
              <p:cNvPr id="20" name="Ink 19">
                <a:extLst>
                  <a:ext uri="{FF2B5EF4-FFF2-40B4-BE49-F238E27FC236}">
                    <a16:creationId xmlns:a16="http://schemas.microsoft.com/office/drawing/2014/main" id="{C6D63738-1981-0127-77DE-C5CB62EB9630}"/>
                  </a:ext>
                </a:extLst>
              </p:cNvPr>
              <p:cNvPicPr/>
              <p:nvPr/>
            </p:nvPicPr>
            <p:blipFill>
              <a:blip r:embed="rId5"/>
              <a:stretch>
                <a:fillRect/>
              </a:stretch>
            </p:blipFill>
            <p:spPr>
              <a:xfrm>
                <a:off x="1716861" y="422958"/>
                <a:ext cx="168372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1" name="Ink 20">
                <a:extLst>
                  <a:ext uri="{FF2B5EF4-FFF2-40B4-BE49-F238E27FC236}">
                    <a16:creationId xmlns:a16="http://schemas.microsoft.com/office/drawing/2014/main" id="{2E5CE747-BD3D-5D14-C75E-C5756CA2277D}"/>
                  </a:ext>
                </a:extLst>
              </p14:cNvPr>
              <p14:cNvContentPartPr/>
              <p14:nvPr/>
            </p14:nvContentPartPr>
            <p14:xfrm>
              <a:off x="5097621" y="653358"/>
              <a:ext cx="556560" cy="21960"/>
            </p14:xfrm>
          </p:contentPart>
        </mc:Choice>
        <mc:Fallback xmlns="">
          <p:pic>
            <p:nvPicPr>
              <p:cNvPr id="21" name="Ink 20">
                <a:extLst>
                  <a:ext uri="{FF2B5EF4-FFF2-40B4-BE49-F238E27FC236}">
                    <a16:creationId xmlns:a16="http://schemas.microsoft.com/office/drawing/2014/main" id="{2E5CE747-BD3D-5D14-C75E-C5756CA2277D}"/>
                  </a:ext>
                </a:extLst>
              </p:cNvPr>
              <p:cNvPicPr/>
              <p:nvPr/>
            </p:nvPicPr>
            <p:blipFill>
              <a:blip r:embed="rId7"/>
              <a:stretch>
                <a:fillRect/>
              </a:stretch>
            </p:blipFill>
            <p:spPr>
              <a:xfrm>
                <a:off x="5061621" y="581358"/>
                <a:ext cx="62820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2" name="Ink 21">
                <a:extLst>
                  <a:ext uri="{FF2B5EF4-FFF2-40B4-BE49-F238E27FC236}">
                    <a16:creationId xmlns:a16="http://schemas.microsoft.com/office/drawing/2014/main" id="{3062F15A-B3F0-3D91-47AC-51C247D3E43A}"/>
                  </a:ext>
                </a:extLst>
              </p14:cNvPr>
              <p14:cNvContentPartPr/>
              <p14:nvPr/>
            </p14:nvContentPartPr>
            <p14:xfrm>
              <a:off x="4546821" y="666678"/>
              <a:ext cx="535680" cy="10800"/>
            </p14:xfrm>
          </p:contentPart>
        </mc:Choice>
        <mc:Fallback xmlns="">
          <p:pic>
            <p:nvPicPr>
              <p:cNvPr id="22" name="Ink 21">
                <a:extLst>
                  <a:ext uri="{FF2B5EF4-FFF2-40B4-BE49-F238E27FC236}">
                    <a16:creationId xmlns:a16="http://schemas.microsoft.com/office/drawing/2014/main" id="{3062F15A-B3F0-3D91-47AC-51C247D3E43A}"/>
                  </a:ext>
                </a:extLst>
              </p:cNvPr>
              <p:cNvPicPr/>
              <p:nvPr/>
            </p:nvPicPr>
            <p:blipFill>
              <a:blip r:embed="rId9"/>
              <a:stretch>
                <a:fillRect/>
              </a:stretch>
            </p:blipFill>
            <p:spPr>
              <a:xfrm>
                <a:off x="4510821" y="594678"/>
                <a:ext cx="60732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3" name="Ink 22">
                <a:extLst>
                  <a:ext uri="{FF2B5EF4-FFF2-40B4-BE49-F238E27FC236}">
                    <a16:creationId xmlns:a16="http://schemas.microsoft.com/office/drawing/2014/main" id="{885CBA0E-E2DD-4826-2F6E-51ACBD67B258}"/>
                  </a:ext>
                </a:extLst>
              </p14:cNvPr>
              <p14:cNvContentPartPr/>
              <p14:nvPr/>
            </p14:nvContentPartPr>
            <p14:xfrm>
              <a:off x="2939421" y="1219638"/>
              <a:ext cx="290520" cy="13320"/>
            </p14:xfrm>
          </p:contentPart>
        </mc:Choice>
        <mc:Fallback xmlns="">
          <p:pic>
            <p:nvPicPr>
              <p:cNvPr id="23" name="Ink 22">
                <a:extLst>
                  <a:ext uri="{FF2B5EF4-FFF2-40B4-BE49-F238E27FC236}">
                    <a16:creationId xmlns:a16="http://schemas.microsoft.com/office/drawing/2014/main" id="{885CBA0E-E2DD-4826-2F6E-51ACBD67B258}"/>
                  </a:ext>
                </a:extLst>
              </p:cNvPr>
              <p:cNvPicPr/>
              <p:nvPr/>
            </p:nvPicPr>
            <p:blipFill>
              <a:blip r:embed="rId11"/>
              <a:stretch>
                <a:fillRect/>
              </a:stretch>
            </p:blipFill>
            <p:spPr>
              <a:xfrm>
                <a:off x="2903781" y="1147638"/>
                <a:ext cx="36216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4" name="Ink 23">
                <a:extLst>
                  <a:ext uri="{FF2B5EF4-FFF2-40B4-BE49-F238E27FC236}">
                    <a16:creationId xmlns:a16="http://schemas.microsoft.com/office/drawing/2014/main" id="{50862722-75BC-4526-CB0D-2762471BBBC3}"/>
                  </a:ext>
                </a:extLst>
              </p14:cNvPr>
              <p14:cNvContentPartPr/>
              <p14:nvPr/>
            </p14:nvContentPartPr>
            <p14:xfrm>
              <a:off x="2578701" y="1370118"/>
              <a:ext cx="295560" cy="360"/>
            </p14:xfrm>
          </p:contentPart>
        </mc:Choice>
        <mc:Fallback xmlns="">
          <p:pic>
            <p:nvPicPr>
              <p:cNvPr id="24" name="Ink 23">
                <a:extLst>
                  <a:ext uri="{FF2B5EF4-FFF2-40B4-BE49-F238E27FC236}">
                    <a16:creationId xmlns:a16="http://schemas.microsoft.com/office/drawing/2014/main" id="{50862722-75BC-4526-CB0D-2762471BBBC3}"/>
                  </a:ext>
                </a:extLst>
              </p:cNvPr>
              <p:cNvPicPr/>
              <p:nvPr/>
            </p:nvPicPr>
            <p:blipFill>
              <a:blip r:embed="rId13"/>
              <a:stretch>
                <a:fillRect/>
              </a:stretch>
            </p:blipFill>
            <p:spPr>
              <a:xfrm>
                <a:off x="2543061" y="1298118"/>
                <a:ext cx="3672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5" name="Ink 24">
                <a:extLst>
                  <a:ext uri="{FF2B5EF4-FFF2-40B4-BE49-F238E27FC236}">
                    <a16:creationId xmlns:a16="http://schemas.microsoft.com/office/drawing/2014/main" id="{B7E033F1-77A3-A94C-B720-FBF295EFFE59}"/>
                  </a:ext>
                </a:extLst>
              </p14:cNvPr>
              <p14:cNvContentPartPr/>
              <p14:nvPr/>
            </p14:nvContentPartPr>
            <p14:xfrm>
              <a:off x="2630181" y="2665398"/>
              <a:ext cx="294120" cy="3240"/>
            </p14:xfrm>
          </p:contentPart>
        </mc:Choice>
        <mc:Fallback xmlns="">
          <p:pic>
            <p:nvPicPr>
              <p:cNvPr id="25" name="Ink 24">
                <a:extLst>
                  <a:ext uri="{FF2B5EF4-FFF2-40B4-BE49-F238E27FC236}">
                    <a16:creationId xmlns:a16="http://schemas.microsoft.com/office/drawing/2014/main" id="{B7E033F1-77A3-A94C-B720-FBF295EFFE59}"/>
                  </a:ext>
                </a:extLst>
              </p:cNvPr>
              <p:cNvPicPr/>
              <p:nvPr/>
            </p:nvPicPr>
            <p:blipFill>
              <a:blip r:embed="rId15"/>
              <a:stretch>
                <a:fillRect/>
              </a:stretch>
            </p:blipFill>
            <p:spPr>
              <a:xfrm>
                <a:off x="2594541" y="2593758"/>
                <a:ext cx="36576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6" name="Ink 25">
                <a:extLst>
                  <a:ext uri="{FF2B5EF4-FFF2-40B4-BE49-F238E27FC236}">
                    <a16:creationId xmlns:a16="http://schemas.microsoft.com/office/drawing/2014/main" id="{BBA481F0-EC1E-2AEA-7F44-B8B2B5BB8515}"/>
                  </a:ext>
                </a:extLst>
              </p14:cNvPr>
              <p14:cNvContentPartPr/>
              <p14:nvPr/>
            </p14:nvContentPartPr>
            <p14:xfrm>
              <a:off x="1308981" y="2800038"/>
              <a:ext cx="301320" cy="3600"/>
            </p14:xfrm>
          </p:contentPart>
        </mc:Choice>
        <mc:Fallback xmlns="">
          <p:pic>
            <p:nvPicPr>
              <p:cNvPr id="26" name="Ink 25">
                <a:extLst>
                  <a:ext uri="{FF2B5EF4-FFF2-40B4-BE49-F238E27FC236}">
                    <a16:creationId xmlns:a16="http://schemas.microsoft.com/office/drawing/2014/main" id="{BBA481F0-EC1E-2AEA-7F44-B8B2B5BB8515}"/>
                  </a:ext>
                </a:extLst>
              </p:cNvPr>
              <p:cNvPicPr/>
              <p:nvPr/>
            </p:nvPicPr>
            <p:blipFill>
              <a:blip r:embed="rId17"/>
              <a:stretch>
                <a:fillRect/>
              </a:stretch>
            </p:blipFill>
            <p:spPr>
              <a:xfrm>
                <a:off x="1273341" y="2728398"/>
                <a:ext cx="37296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7" name="Ink 26">
                <a:extLst>
                  <a:ext uri="{FF2B5EF4-FFF2-40B4-BE49-F238E27FC236}">
                    <a16:creationId xmlns:a16="http://schemas.microsoft.com/office/drawing/2014/main" id="{2FC56BB5-579E-CA9B-904E-344B43B0809A}"/>
                  </a:ext>
                </a:extLst>
              </p14:cNvPr>
              <p14:cNvContentPartPr/>
              <p14:nvPr/>
            </p14:nvContentPartPr>
            <p14:xfrm>
              <a:off x="190461" y="5989998"/>
              <a:ext cx="941040" cy="45360"/>
            </p14:xfrm>
          </p:contentPart>
        </mc:Choice>
        <mc:Fallback xmlns="">
          <p:pic>
            <p:nvPicPr>
              <p:cNvPr id="27" name="Ink 26">
                <a:extLst>
                  <a:ext uri="{FF2B5EF4-FFF2-40B4-BE49-F238E27FC236}">
                    <a16:creationId xmlns:a16="http://schemas.microsoft.com/office/drawing/2014/main" id="{2FC56BB5-579E-CA9B-904E-344B43B0809A}"/>
                  </a:ext>
                </a:extLst>
              </p:cNvPr>
              <p:cNvPicPr/>
              <p:nvPr/>
            </p:nvPicPr>
            <p:blipFill>
              <a:blip r:embed="rId19"/>
              <a:stretch>
                <a:fillRect/>
              </a:stretch>
            </p:blipFill>
            <p:spPr>
              <a:xfrm>
                <a:off x="154821" y="5917998"/>
                <a:ext cx="101268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8" name="Ink 27">
                <a:extLst>
                  <a:ext uri="{FF2B5EF4-FFF2-40B4-BE49-F238E27FC236}">
                    <a16:creationId xmlns:a16="http://schemas.microsoft.com/office/drawing/2014/main" id="{34D1D535-B37A-B4CD-0EED-41DA57EC3BFE}"/>
                  </a:ext>
                </a:extLst>
              </p14:cNvPr>
              <p14:cNvContentPartPr/>
              <p14:nvPr/>
            </p14:nvContentPartPr>
            <p14:xfrm>
              <a:off x="259581" y="633198"/>
              <a:ext cx="1457640" cy="23760"/>
            </p14:xfrm>
          </p:contentPart>
        </mc:Choice>
        <mc:Fallback xmlns="">
          <p:pic>
            <p:nvPicPr>
              <p:cNvPr id="28" name="Ink 27">
                <a:extLst>
                  <a:ext uri="{FF2B5EF4-FFF2-40B4-BE49-F238E27FC236}">
                    <a16:creationId xmlns:a16="http://schemas.microsoft.com/office/drawing/2014/main" id="{34D1D535-B37A-B4CD-0EED-41DA57EC3BFE}"/>
                  </a:ext>
                </a:extLst>
              </p:cNvPr>
              <p:cNvPicPr/>
              <p:nvPr/>
            </p:nvPicPr>
            <p:blipFill>
              <a:blip r:embed="rId21"/>
              <a:stretch>
                <a:fillRect/>
              </a:stretch>
            </p:blipFill>
            <p:spPr>
              <a:xfrm>
                <a:off x="223581" y="561198"/>
                <a:ext cx="152928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9" name="Ink 28">
                <a:extLst>
                  <a:ext uri="{FF2B5EF4-FFF2-40B4-BE49-F238E27FC236}">
                    <a16:creationId xmlns:a16="http://schemas.microsoft.com/office/drawing/2014/main" id="{AADD9542-C9F7-7BB9-1835-BB801455BFFE}"/>
                  </a:ext>
                </a:extLst>
              </p14:cNvPr>
              <p14:cNvContentPartPr/>
              <p14:nvPr/>
            </p14:nvContentPartPr>
            <p14:xfrm>
              <a:off x="3308061" y="2654238"/>
              <a:ext cx="642240" cy="24120"/>
            </p14:xfrm>
          </p:contentPart>
        </mc:Choice>
        <mc:Fallback xmlns="">
          <p:pic>
            <p:nvPicPr>
              <p:cNvPr id="29" name="Ink 28">
                <a:extLst>
                  <a:ext uri="{FF2B5EF4-FFF2-40B4-BE49-F238E27FC236}">
                    <a16:creationId xmlns:a16="http://schemas.microsoft.com/office/drawing/2014/main" id="{AADD9542-C9F7-7BB9-1835-BB801455BFFE}"/>
                  </a:ext>
                </a:extLst>
              </p:cNvPr>
              <p:cNvPicPr/>
              <p:nvPr/>
            </p:nvPicPr>
            <p:blipFill>
              <a:blip r:embed="rId23"/>
              <a:stretch>
                <a:fillRect/>
              </a:stretch>
            </p:blipFill>
            <p:spPr>
              <a:xfrm>
                <a:off x="3272061" y="2582598"/>
                <a:ext cx="71388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0" name="Ink 29">
                <a:extLst>
                  <a:ext uri="{FF2B5EF4-FFF2-40B4-BE49-F238E27FC236}">
                    <a16:creationId xmlns:a16="http://schemas.microsoft.com/office/drawing/2014/main" id="{38073524-304D-047E-5A6A-BB42410E60E5}"/>
                  </a:ext>
                </a:extLst>
              </p14:cNvPr>
              <p14:cNvContentPartPr/>
              <p14:nvPr/>
            </p14:nvContentPartPr>
            <p14:xfrm>
              <a:off x="246981" y="2821638"/>
              <a:ext cx="840240" cy="360"/>
            </p14:xfrm>
          </p:contentPart>
        </mc:Choice>
        <mc:Fallback xmlns="">
          <p:pic>
            <p:nvPicPr>
              <p:cNvPr id="30" name="Ink 29">
                <a:extLst>
                  <a:ext uri="{FF2B5EF4-FFF2-40B4-BE49-F238E27FC236}">
                    <a16:creationId xmlns:a16="http://schemas.microsoft.com/office/drawing/2014/main" id="{38073524-304D-047E-5A6A-BB42410E60E5}"/>
                  </a:ext>
                </a:extLst>
              </p:cNvPr>
              <p:cNvPicPr/>
              <p:nvPr/>
            </p:nvPicPr>
            <p:blipFill>
              <a:blip r:embed="rId25"/>
              <a:stretch>
                <a:fillRect/>
              </a:stretch>
            </p:blipFill>
            <p:spPr>
              <a:xfrm>
                <a:off x="211341" y="2749998"/>
                <a:ext cx="9118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1" name="Ink 30">
                <a:extLst>
                  <a:ext uri="{FF2B5EF4-FFF2-40B4-BE49-F238E27FC236}">
                    <a16:creationId xmlns:a16="http://schemas.microsoft.com/office/drawing/2014/main" id="{87D758E5-381C-4A3F-455B-237933DBF255}"/>
                  </a:ext>
                </a:extLst>
              </p14:cNvPr>
              <p14:cNvContentPartPr/>
              <p14:nvPr/>
            </p14:nvContentPartPr>
            <p14:xfrm>
              <a:off x="3580941" y="1226838"/>
              <a:ext cx="862560" cy="10800"/>
            </p14:xfrm>
          </p:contentPart>
        </mc:Choice>
        <mc:Fallback xmlns="">
          <p:pic>
            <p:nvPicPr>
              <p:cNvPr id="31" name="Ink 30">
                <a:extLst>
                  <a:ext uri="{FF2B5EF4-FFF2-40B4-BE49-F238E27FC236}">
                    <a16:creationId xmlns:a16="http://schemas.microsoft.com/office/drawing/2014/main" id="{87D758E5-381C-4A3F-455B-237933DBF255}"/>
                  </a:ext>
                </a:extLst>
              </p:cNvPr>
              <p:cNvPicPr/>
              <p:nvPr/>
            </p:nvPicPr>
            <p:blipFill>
              <a:blip r:embed="rId27"/>
              <a:stretch>
                <a:fillRect/>
              </a:stretch>
            </p:blipFill>
            <p:spPr>
              <a:xfrm>
                <a:off x="3544941" y="1154838"/>
                <a:ext cx="93420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2" name="Ink 31">
                <a:extLst>
                  <a:ext uri="{FF2B5EF4-FFF2-40B4-BE49-F238E27FC236}">
                    <a16:creationId xmlns:a16="http://schemas.microsoft.com/office/drawing/2014/main" id="{100DBC86-A8B6-A8C7-73B4-3457B1484551}"/>
                  </a:ext>
                </a:extLst>
              </p14:cNvPr>
              <p14:cNvContentPartPr/>
              <p14:nvPr/>
            </p14:nvContentPartPr>
            <p14:xfrm>
              <a:off x="267861" y="1360398"/>
              <a:ext cx="664560" cy="3600"/>
            </p14:xfrm>
          </p:contentPart>
        </mc:Choice>
        <mc:Fallback xmlns="">
          <p:pic>
            <p:nvPicPr>
              <p:cNvPr id="32" name="Ink 31">
                <a:extLst>
                  <a:ext uri="{FF2B5EF4-FFF2-40B4-BE49-F238E27FC236}">
                    <a16:creationId xmlns:a16="http://schemas.microsoft.com/office/drawing/2014/main" id="{100DBC86-A8B6-A8C7-73B4-3457B1484551}"/>
                  </a:ext>
                </a:extLst>
              </p:cNvPr>
              <p:cNvPicPr/>
              <p:nvPr/>
            </p:nvPicPr>
            <p:blipFill>
              <a:blip r:embed="rId29"/>
              <a:stretch>
                <a:fillRect/>
              </a:stretch>
            </p:blipFill>
            <p:spPr>
              <a:xfrm>
                <a:off x="232221" y="1288758"/>
                <a:ext cx="73620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3" name="Ink 32">
                <a:extLst>
                  <a:ext uri="{FF2B5EF4-FFF2-40B4-BE49-F238E27FC236}">
                    <a16:creationId xmlns:a16="http://schemas.microsoft.com/office/drawing/2014/main" id="{537C66EC-41F6-E9F9-38FF-7E48EFAC69A6}"/>
                  </a:ext>
                </a:extLst>
              </p14:cNvPr>
              <p14:cNvContentPartPr/>
              <p14:nvPr/>
            </p14:nvContentPartPr>
            <p14:xfrm>
              <a:off x="3002421" y="1492158"/>
              <a:ext cx="2369880" cy="36720"/>
            </p14:xfrm>
          </p:contentPart>
        </mc:Choice>
        <mc:Fallback xmlns="">
          <p:pic>
            <p:nvPicPr>
              <p:cNvPr id="33" name="Ink 32">
                <a:extLst>
                  <a:ext uri="{FF2B5EF4-FFF2-40B4-BE49-F238E27FC236}">
                    <a16:creationId xmlns:a16="http://schemas.microsoft.com/office/drawing/2014/main" id="{537C66EC-41F6-E9F9-38FF-7E48EFAC69A6}"/>
                  </a:ext>
                </a:extLst>
              </p:cNvPr>
              <p:cNvPicPr/>
              <p:nvPr/>
            </p:nvPicPr>
            <p:blipFill>
              <a:blip r:embed="rId31"/>
              <a:stretch>
                <a:fillRect/>
              </a:stretch>
            </p:blipFill>
            <p:spPr>
              <a:xfrm>
                <a:off x="2966421" y="1420518"/>
                <a:ext cx="2441520" cy="180360"/>
              </a:xfrm>
              <a:prstGeom prst="rect">
                <a:avLst/>
              </a:prstGeom>
            </p:spPr>
          </p:pic>
        </mc:Fallback>
      </mc:AlternateContent>
    </p:spTree>
    <p:extLst>
      <p:ext uri="{BB962C8B-B14F-4D97-AF65-F5344CB8AC3E}">
        <p14:creationId xmlns:p14="http://schemas.microsoft.com/office/powerpoint/2010/main" val="12372590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AA412-E13B-E9BB-B24C-656E68D99C0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07FC8A8-B7CD-2539-075C-FB783A6A91AB}"/>
              </a:ext>
            </a:extLst>
          </p:cNvPr>
          <p:cNvSpPr txBox="1"/>
          <p:nvPr/>
        </p:nvSpPr>
        <p:spPr>
          <a:xfrm>
            <a:off x="6639098" y="931026"/>
            <a:ext cx="5552902" cy="4632422"/>
          </a:xfrm>
          <a:prstGeom prst="rect">
            <a:avLst/>
          </a:prstGeom>
          <a:noFill/>
        </p:spPr>
        <p:txBody>
          <a:bodyPr wrap="square" rtlCol="0">
            <a:spAutoFit/>
          </a:bodyPr>
          <a:lstStyle/>
          <a:p>
            <a:pPr lvl="0">
              <a:lnSpc>
                <a:spcPct val="107000"/>
              </a:lnSpc>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3. When did Mindy send her email?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Monday (17</a:t>
            </a:r>
            <a:r>
              <a:rPr lang="en-GB" sz="1800" baseline="30000" dirty="0">
                <a:solidFill>
                  <a:srgbClr val="333333"/>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th</a:t>
            </a:r>
            <a:r>
              <a:rPr lang="en-GB" sz="1800" dirty="0">
                <a:solidFill>
                  <a:srgbClr val="333333"/>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March)</a:t>
            </a:r>
            <a:endPar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Thursday (13</a:t>
            </a:r>
            <a:r>
              <a:rPr lang="en-GB" sz="1800" baseline="300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th</a:t>
            </a: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 March)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highlight>
                  <a:srgbClr val="00FFFF"/>
                </a:highlight>
                <a:latin typeface="Calibri" panose="020F0502020204030204" pitchFamily="34" charset="0"/>
                <a:ea typeface="Times New Roman" panose="02020603050405020304" pitchFamily="18" charset="0"/>
                <a:cs typeface="Calibri" panose="020F0502020204030204" pitchFamily="34" charset="0"/>
              </a:rPr>
              <a:t>Friday morning (14</a:t>
            </a:r>
            <a:r>
              <a:rPr lang="en-GB" sz="1800" baseline="30000" dirty="0">
                <a:solidFill>
                  <a:srgbClr val="333333"/>
                </a:solidFill>
                <a:effectLst/>
                <a:highlight>
                  <a:srgbClr val="00FFFF"/>
                </a:highlight>
                <a:latin typeface="Calibri" panose="020F0502020204030204" pitchFamily="34" charset="0"/>
                <a:ea typeface="Times New Roman" panose="02020603050405020304" pitchFamily="18" charset="0"/>
                <a:cs typeface="Calibri" panose="020F0502020204030204" pitchFamily="34" charset="0"/>
              </a:rPr>
              <a:t>th</a:t>
            </a:r>
            <a:r>
              <a:rPr lang="en-GB" sz="1800" dirty="0">
                <a:solidFill>
                  <a:srgbClr val="333333"/>
                </a:solidFill>
                <a:effectLst/>
                <a:highlight>
                  <a:srgbClr val="00FFFF"/>
                </a:highlight>
                <a:latin typeface="Calibri" panose="020F0502020204030204" pitchFamily="34" charset="0"/>
                <a:ea typeface="Times New Roman" panose="02020603050405020304" pitchFamily="18" charset="0"/>
                <a:cs typeface="Calibri" panose="020F0502020204030204" pitchFamily="34" charset="0"/>
              </a:rPr>
              <a:t> March)</a:t>
            </a:r>
            <a:endParaRPr lang="en-GB" sz="18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arenR"/>
            </a:pPr>
            <a:r>
              <a:rPr lang="en-GB" sz="1800" dirty="0">
                <a:solidFill>
                  <a:srgbClr val="333333"/>
                </a:solidFill>
                <a:effectLst/>
                <a:highlight>
                  <a:srgbClr val="00FFFF"/>
                </a:highlight>
                <a:latin typeface="Calibri" panose="020F0502020204030204" pitchFamily="34" charset="0"/>
                <a:ea typeface="Times New Roman" panose="02020603050405020304" pitchFamily="18" charset="0"/>
                <a:cs typeface="Calibri" panose="020F0502020204030204" pitchFamily="34" charset="0"/>
              </a:rPr>
              <a:t>Friday afternoon (14</a:t>
            </a:r>
            <a:r>
              <a:rPr lang="en-GB" sz="1800" baseline="30000" dirty="0">
                <a:solidFill>
                  <a:srgbClr val="333333"/>
                </a:solidFill>
                <a:effectLst/>
                <a:highlight>
                  <a:srgbClr val="00FFFF"/>
                </a:highlight>
                <a:latin typeface="Calibri" panose="020F0502020204030204" pitchFamily="34" charset="0"/>
                <a:ea typeface="Times New Roman" panose="02020603050405020304" pitchFamily="18" charset="0"/>
                <a:cs typeface="Calibri" panose="020F0502020204030204" pitchFamily="34" charset="0"/>
              </a:rPr>
              <a:t>th</a:t>
            </a:r>
            <a:r>
              <a:rPr lang="en-GB" sz="1800" dirty="0">
                <a:solidFill>
                  <a:srgbClr val="333333"/>
                </a:solidFill>
                <a:effectLst/>
                <a:highlight>
                  <a:srgbClr val="00FFFF"/>
                </a:highlight>
                <a:latin typeface="Calibri" panose="020F0502020204030204" pitchFamily="34" charset="0"/>
                <a:ea typeface="Times New Roman" panose="02020603050405020304" pitchFamily="18" charset="0"/>
                <a:cs typeface="Calibri" panose="020F0502020204030204" pitchFamily="34" charset="0"/>
              </a:rPr>
              <a:t> March)</a:t>
            </a:r>
          </a:p>
          <a:p>
            <a:pPr marL="342900" lvl="0" indent="-342900">
              <a:lnSpc>
                <a:spcPct val="107000"/>
              </a:lnSpc>
              <a:spcAft>
                <a:spcPts val="800"/>
              </a:spcAft>
              <a:buFont typeface="+mj-lt"/>
              <a:buAutoNum type="alphaUcParen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a:solidFill>
                  <a:srgbClr val="333333"/>
                </a:solidFill>
                <a:latin typeface="Calibri" panose="020F0502020204030204" pitchFamily="34" charset="0"/>
                <a:ea typeface="Times New Roman" panose="02020603050405020304" pitchFamily="18" charset="0"/>
                <a:cs typeface="Calibri" panose="020F0502020204030204" pitchFamily="34" charset="0"/>
              </a:rPr>
              <a:t>4. </a:t>
            </a: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What is James likely to do after receiving Mindy’s message?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highlight>
                  <a:srgbClr val="00FFFF"/>
                </a:highlight>
                <a:latin typeface="Calibri" panose="020F0502020204030204" pitchFamily="34" charset="0"/>
                <a:ea typeface="Times New Roman" panose="02020603050405020304" pitchFamily="18" charset="0"/>
                <a:cs typeface="Calibri" panose="020F0502020204030204" pitchFamily="34" charset="0"/>
              </a:rPr>
              <a:t>Reserve a double room.</a:t>
            </a:r>
            <a:endParaRPr lang="en-GB" sz="18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Buy another conference ticket.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Phone a taxi company.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UcParenR"/>
            </a:pPr>
            <a:r>
              <a:rPr lang="en-GB" sz="1800" dirty="0">
                <a:solidFill>
                  <a:srgbClr val="333333"/>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Cancel a train ticket.</a:t>
            </a:r>
            <a:endParaRPr lang="en-GB"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GB" sz="1800" dirty="0">
                <a:solidFill>
                  <a:srgbClr val="333333"/>
                </a:solidFill>
                <a:effectLst/>
                <a:latin typeface="Helvetica Neue" panose="02000503000000020004" pitchFamily="2"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1" name="Picture 10">
            <a:extLst>
              <a:ext uri="{FF2B5EF4-FFF2-40B4-BE49-F238E27FC236}">
                <a16:creationId xmlns:a16="http://schemas.microsoft.com/office/drawing/2014/main" id="{B2F90092-2274-5DFA-5B04-7720397DCAE6}"/>
              </a:ext>
            </a:extLst>
          </p:cNvPr>
          <p:cNvPicPr>
            <a:picLocks noChangeAspect="1"/>
          </p:cNvPicPr>
          <p:nvPr/>
        </p:nvPicPr>
        <p:blipFill>
          <a:blip r:embed="rId2"/>
          <a:stretch>
            <a:fillRect/>
          </a:stretch>
        </p:blipFill>
        <p:spPr>
          <a:xfrm>
            <a:off x="101226" y="0"/>
            <a:ext cx="6097868" cy="3832412"/>
          </a:xfrm>
          <a:prstGeom prst="rect">
            <a:avLst/>
          </a:prstGeom>
        </p:spPr>
      </p:pic>
      <p:pic>
        <p:nvPicPr>
          <p:cNvPr id="13" name="Picture 12">
            <a:extLst>
              <a:ext uri="{FF2B5EF4-FFF2-40B4-BE49-F238E27FC236}">
                <a16:creationId xmlns:a16="http://schemas.microsoft.com/office/drawing/2014/main" id="{F61F962F-EF3A-0635-10D5-08292475EC2C}"/>
              </a:ext>
            </a:extLst>
          </p:cNvPr>
          <p:cNvPicPr>
            <a:picLocks noChangeAspect="1"/>
          </p:cNvPicPr>
          <p:nvPr/>
        </p:nvPicPr>
        <p:blipFill>
          <a:blip r:embed="rId3"/>
          <a:stretch>
            <a:fillRect/>
          </a:stretch>
        </p:blipFill>
        <p:spPr>
          <a:xfrm>
            <a:off x="0" y="4271309"/>
            <a:ext cx="6096000" cy="2271554"/>
          </a:xfrm>
          <a:prstGeom prst="rect">
            <a:avLst/>
          </a:prstGeom>
        </p:spPr>
      </p:pic>
      <mc:AlternateContent xmlns:mc="http://schemas.openxmlformats.org/markup-compatibility/2006" xmlns:p14="http://schemas.microsoft.com/office/powerpoint/2010/main">
        <mc:Choice Requires="p14">
          <p:contentPart p14:bwMode="auto" r:id="rId4">
            <p14:nvContentPartPr>
              <p14:cNvPr id="16" name="Ink 15">
                <a:extLst>
                  <a:ext uri="{FF2B5EF4-FFF2-40B4-BE49-F238E27FC236}">
                    <a16:creationId xmlns:a16="http://schemas.microsoft.com/office/drawing/2014/main" id="{3142A9F9-7C38-0090-FA87-E6197F3CFCA1}"/>
                  </a:ext>
                </a:extLst>
              </p14:cNvPr>
              <p14:cNvContentPartPr/>
              <p14:nvPr/>
            </p14:nvContentPartPr>
            <p14:xfrm>
              <a:off x="2860941" y="4861038"/>
              <a:ext cx="1016640" cy="34920"/>
            </p14:xfrm>
          </p:contentPart>
        </mc:Choice>
        <mc:Fallback xmlns="">
          <p:pic>
            <p:nvPicPr>
              <p:cNvPr id="16" name="Ink 15">
                <a:extLst>
                  <a:ext uri="{FF2B5EF4-FFF2-40B4-BE49-F238E27FC236}">
                    <a16:creationId xmlns:a16="http://schemas.microsoft.com/office/drawing/2014/main" id="{3142A9F9-7C38-0090-FA87-E6197F3CFCA1}"/>
                  </a:ext>
                </a:extLst>
              </p:cNvPr>
              <p:cNvPicPr/>
              <p:nvPr/>
            </p:nvPicPr>
            <p:blipFill>
              <a:blip r:embed="rId5"/>
              <a:stretch>
                <a:fillRect/>
              </a:stretch>
            </p:blipFill>
            <p:spPr>
              <a:xfrm>
                <a:off x="2824941" y="4789038"/>
                <a:ext cx="108828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7" name="Ink 16">
                <a:extLst>
                  <a:ext uri="{FF2B5EF4-FFF2-40B4-BE49-F238E27FC236}">
                    <a16:creationId xmlns:a16="http://schemas.microsoft.com/office/drawing/2014/main" id="{0D7213C5-AD8B-A6CC-8383-E0673DDA80CB}"/>
                  </a:ext>
                </a:extLst>
              </p14:cNvPr>
              <p14:cNvContentPartPr/>
              <p14:nvPr/>
            </p14:nvContentPartPr>
            <p14:xfrm>
              <a:off x="208821" y="5033838"/>
              <a:ext cx="1108800" cy="27360"/>
            </p14:xfrm>
          </p:contentPart>
        </mc:Choice>
        <mc:Fallback xmlns="">
          <p:pic>
            <p:nvPicPr>
              <p:cNvPr id="17" name="Ink 16">
                <a:extLst>
                  <a:ext uri="{FF2B5EF4-FFF2-40B4-BE49-F238E27FC236}">
                    <a16:creationId xmlns:a16="http://schemas.microsoft.com/office/drawing/2014/main" id="{0D7213C5-AD8B-A6CC-8383-E0673DDA80CB}"/>
                  </a:ext>
                </a:extLst>
              </p:cNvPr>
              <p:cNvPicPr/>
              <p:nvPr/>
            </p:nvPicPr>
            <p:blipFill>
              <a:blip r:embed="rId7"/>
              <a:stretch>
                <a:fillRect/>
              </a:stretch>
            </p:blipFill>
            <p:spPr>
              <a:xfrm>
                <a:off x="173181" y="4962198"/>
                <a:ext cx="118044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8" name="Ink 17">
                <a:extLst>
                  <a:ext uri="{FF2B5EF4-FFF2-40B4-BE49-F238E27FC236}">
                    <a16:creationId xmlns:a16="http://schemas.microsoft.com/office/drawing/2014/main" id="{B1D70DA0-B7EE-7D03-F204-1130F57D3358}"/>
                  </a:ext>
                </a:extLst>
              </p14:cNvPr>
              <p14:cNvContentPartPr/>
              <p14:nvPr/>
            </p14:nvContentPartPr>
            <p14:xfrm>
              <a:off x="4465101" y="5075958"/>
              <a:ext cx="1184040" cy="20880"/>
            </p14:xfrm>
          </p:contentPart>
        </mc:Choice>
        <mc:Fallback xmlns="">
          <p:pic>
            <p:nvPicPr>
              <p:cNvPr id="18" name="Ink 17">
                <a:extLst>
                  <a:ext uri="{FF2B5EF4-FFF2-40B4-BE49-F238E27FC236}">
                    <a16:creationId xmlns:a16="http://schemas.microsoft.com/office/drawing/2014/main" id="{B1D70DA0-B7EE-7D03-F204-1130F57D3358}"/>
                  </a:ext>
                </a:extLst>
              </p:cNvPr>
              <p:cNvPicPr/>
              <p:nvPr/>
            </p:nvPicPr>
            <p:blipFill>
              <a:blip r:embed="rId9"/>
              <a:stretch>
                <a:fillRect/>
              </a:stretch>
            </p:blipFill>
            <p:spPr>
              <a:xfrm>
                <a:off x="4429461" y="5003958"/>
                <a:ext cx="125568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9" name="Ink 18">
                <a:extLst>
                  <a:ext uri="{FF2B5EF4-FFF2-40B4-BE49-F238E27FC236}">
                    <a16:creationId xmlns:a16="http://schemas.microsoft.com/office/drawing/2014/main" id="{75F77512-F1CC-C229-1FEE-4785AA5C5C76}"/>
                  </a:ext>
                </a:extLst>
              </p14:cNvPr>
              <p14:cNvContentPartPr/>
              <p14:nvPr/>
            </p14:nvContentPartPr>
            <p14:xfrm>
              <a:off x="198741" y="5250918"/>
              <a:ext cx="1049400" cy="12960"/>
            </p14:xfrm>
          </p:contentPart>
        </mc:Choice>
        <mc:Fallback xmlns="">
          <p:pic>
            <p:nvPicPr>
              <p:cNvPr id="19" name="Ink 18">
                <a:extLst>
                  <a:ext uri="{FF2B5EF4-FFF2-40B4-BE49-F238E27FC236}">
                    <a16:creationId xmlns:a16="http://schemas.microsoft.com/office/drawing/2014/main" id="{75F77512-F1CC-C229-1FEE-4785AA5C5C76}"/>
                  </a:ext>
                </a:extLst>
              </p:cNvPr>
              <p:cNvPicPr/>
              <p:nvPr/>
            </p:nvPicPr>
            <p:blipFill>
              <a:blip r:embed="rId11"/>
              <a:stretch>
                <a:fillRect/>
              </a:stretch>
            </p:blipFill>
            <p:spPr>
              <a:xfrm>
                <a:off x="162741" y="5179278"/>
                <a:ext cx="112104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0" name="Ink 19">
                <a:extLst>
                  <a:ext uri="{FF2B5EF4-FFF2-40B4-BE49-F238E27FC236}">
                    <a16:creationId xmlns:a16="http://schemas.microsoft.com/office/drawing/2014/main" id="{A09E6409-660C-BFB4-5D0C-12567794D2F1}"/>
                  </a:ext>
                </a:extLst>
              </p14:cNvPr>
              <p14:cNvContentPartPr/>
              <p14:nvPr/>
            </p14:nvContentPartPr>
            <p14:xfrm>
              <a:off x="1751781" y="5236878"/>
              <a:ext cx="1828080" cy="39240"/>
            </p14:xfrm>
          </p:contentPart>
        </mc:Choice>
        <mc:Fallback xmlns="">
          <p:pic>
            <p:nvPicPr>
              <p:cNvPr id="20" name="Ink 19">
                <a:extLst>
                  <a:ext uri="{FF2B5EF4-FFF2-40B4-BE49-F238E27FC236}">
                    <a16:creationId xmlns:a16="http://schemas.microsoft.com/office/drawing/2014/main" id="{A09E6409-660C-BFB4-5D0C-12567794D2F1}"/>
                  </a:ext>
                </a:extLst>
              </p:cNvPr>
              <p:cNvPicPr/>
              <p:nvPr/>
            </p:nvPicPr>
            <p:blipFill>
              <a:blip r:embed="rId13"/>
              <a:stretch>
                <a:fillRect/>
              </a:stretch>
            </p:blipFill>
            <p:spPr>
              <a:xfrm>
                <a:off x="1715781" y="5164878"/>
                <a:ext cx="189972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1" name="Ink 20">
                <a:extLst>
                  <a:ext uri="{FF2B5EF4-FFF2-40B4-BE49-F238E27FC236}">
                    <a16:creationId xmlns:a16="http://schemas.microsoft.com/office/drawing/2014/main" id="{DEA8B7AC-31A9-7D35-CBE2-A6B8A764B166}"/>
                  </a:ext>
                </a:extLst>
              </p14:cNvPr>
              <p14:cNvContentPartPr/>
              <p14:nvPr/>
            </p14:nvContentPartPr>
            <p14:xfrm>
              <a:off x="5167101" y="5248398"/>
              <a:ext cx="635760" cy="5040"/>
            </p14:xfrm>
          </p:contentPart>
        </mc:Choice>
        <mc:Fallback xmlns="">
          <p:pic>
            <p:nvPicPr>
              <p:cNvPr id="21" name="Ink 20">
                <a:extLst>
                  <a:ext uri="{FF2B5EF4-FFF2-40B4-BE49-F238E27FC236}">
                    <a16:creationId xmlns:a16="http://schemas.microsoft.com/office/drawing/2014/main" id="{DEA8B7AC-31A9-7D35-CBE2-A6B8A764B166}"/>
                  </a:ext>
                </a:extLst>
              </p:cNvPr>
              <p:cNvPicPr/>
              <p:nvPr/>
            </p:nvPicPr>
            <p:blipFill>
              <a:blip r:embed="rId15"/>
              <a:stretch>
                <a:fillRect/>
              </a:stretch>
            </p:blipFill>
            <p:spPr>
              <a:xfrm>
                <a:off x="5131461" y="5176758"/>
                <a:ext cx="70740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2" name="Ink 21">
                <a:extLst>
                  <a:ext uri="{FF2B5EF4-FFF2-40B4-BE49-F238E27FC236}">
                    <a16:creationId xmlns:a16="http://schemas.microsoft.com/office/drawing/2014/main" id="{8976D904-632D-A9FD-2BB3-55C2F41E504A}"/>
                  </a:ext>
                </a:extLst>
              </p14:cNvPr>
              <p14:cNvContentPartPr/>
              <p14:nvPr/>
            </p14:nvContentPartPr>
            <p14:xfrm>
              <a:off x="218541" y="5425878"/>
              <a:ext cx="907920" cy="4320"/>
            </p14:xfrm>
          </p:contentPart>
        </mc:Choice>
        <mc:Fallback xmlns="">
          <p:pic>
            <p:nvPicPr>
              <p:cNvPr id="22" name="Ink 21">
                <a:extLst>
                  <a:ext uri="{FF2B5EF4-FFF2-40B4-BE49-F238E27FC236}">
                    <a16:creationId xmlns:a16="http://schemas.microsoft.com/office/drawing/2014/main" id="{8976D904-632D-A9FD-2BB3-55C2F41E504A}"/>
                  </a:ext>
                </a:extLst>
              </p:cNvPr>
              <p:cNvPicPr/>
              <p:nvPr/>
            </p:nvPicPr>
            <p:blipFill>
              <a:blip r:embed="rId17"/>
              <a:stretch>
                <a:fillRect/>
              </a:stretch>
            </p:blipFill>
            <p:spPr>
              <a:xfrm>
                <a:off x="182541" y="5353878"/>
                <a:ext cx="97956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3" name="Ink 22">
                <a:extLst>
                  <a:ext uri="{FF2B5EF4-FFF2-40B4-BE49-F238E27FC236}">
                    <a16:creationId xmlns:a16="http://schemas.microsoft.com/office/drawing/2014/main" id="{BAD04447-D7C3-3D89-78A8-1665067A8D3E}"/>
                  </a:ext>
                </a:extLst>
              </p14:cNvPr>
              <p14:cNvContentPartPr/>
              <p14:nvPr/>
            </p14:nvContentPartPr>
            <p14:xfrm>
              <a:off x="3510381" y="2165358"/>
              <a:ext cx="2197800" cy="26280"/>
            </p14:xfrm>
          </p:contentPart>
        </mc:Choice>
        <mc:Fallback xmlns="">
          <p:pic>
            <p:nvPicPr>
              <p:cNvPr id="23" name="Ink 22">
                <a:extLst>
                  <a:ext uri="{FF2B5EF4-FFF2-40B4-BE49-F238E27FC236}">
                    <a16:creationId xmlns:a16="http://schemas.microsoft.com/office/drawing/2014/main" id="{BAD04447-D7C3-3D89-78A8-1665067A8D3E}"/>
                  </a:ext>
                </a:extLst>
              </p:cNvPr>
              <p:cNvPicPr/>
              <p:nvPr/>
            </p:nvPicPr>
            <p:blipFill>
              <a:blip r:embed="rId19"/>
              <a:stretch>
                <a:fillRect/>
              </a:stretch>
            </p:blipFill>
            <p:spPr>
              <a:xfrm>
                <a:off x="3474741" y="2093358"/>
                <a:ext cx="226944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4" name="Ink 23">
                <a:extLst>
                  <a:ext uri="{FF2B5EF4-FFF2-40B4-BE49-F238E27FC236}">
                    <a16:creationId xmlns:a16="http://schemas.microsoft.com/office/drawing/2014/main" id="{E92960D8-9162-B940-8096-1794AF7241B2}"/>
                  </a:ext>
                </a:extLst>
              </p14:cNvPr>
              <p14:cNvContentPartPr/>
              <p14:nvPr/>
            </p14:nvContentPartPr>
            <p14:xfrm>
              <a:off x="254181" y="2323398"/>
              <a:ext cx="2377080" cy="26640"/>
            </p14:xfrm>
          </p:contentPart>
        </mc:Choice>
        <mc:Fallback xmlns="">
          <p:pic>
            <p:nvPicPr>
              <p:cNvPr id="24" name="Ink 23">
                <a:extLst>
                  <a:ext uri="{FF2B5EF4-FFF2-40B4-BE49-F238E27FC236}">
                    <a16:creationId xmlns:a16="http://schemas.microsoft.com/office/drawing/2014/main" id="{E92960D8-9162-B940-8096-1794AF7241B2}"/>
                  </a:ext>
                </a:extLst>
              </p:cNvPr>
              <p:cNvPicPr/>
              <p:nvPr/>
            </p:nvPicPr>
            <p:blipFill>
              <a:blip r:embed="rId21"/>
              <a:stretch>
                <a:fillRect/>
              </a:stretch>
            </p:blipFill>
            <p:spPr>
              <a:xfrm>
                <a:off x="218541" y="2251398"/>
                <a:ext cx="244872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5" name="Ink 24">
                <a:extLst>
                  <a:ext uri="{FF2B5EF4-FFF2-40B4-BE49-F238E27FC236}">
                    <a16:creationId xmlns:a16="http://schemas.microsoft.com/office/drawing/2014/main" id="{53D15752-9273-BC06-4DF2-32B1117EC393}"/>
                  </a:ext>
                </a:extLst>
              </p14:cNvPr>
              <p14:cNvContentPartPr/>
              <p14:nvPr/>
            </p14:nvContentPartPr>
            <p14:xfrm>
              <a:off x="1868421" y="3287118"/>
              <a:ext cx="1762560" cy="37080"/>
            </p14:xfrm>
          </p:contentPart>
        </mc:Choice>
        <mc:Fallback xmlns="">
          <p:pic>
            <p:nvPicPr>
              <p:cNvPr id="25" name="Ink 24">
                <a:extLst>
                  <a:ext uri="{FF2B5EF4-FFF2-40B4-BE49-F238E27FC236}">
                    <a16:creationId xmlns:a16="http://schemas.microsoft.com/office/drawing/2014/main" id="{53D15752-9273-BC06-4DF2-32B1117EC393}"/>
                  </a:ext>
                </a:extLst>
              </p:cNvPr>
              <p:cNvPicPr/>
              <p:nvPr/>
            </p:nvPicPr>
            <p:blipFill>
              <a:blip r:embed="rId23"/>
              <a:stretch>
                <a:fillRect/>
              </a:stretch>
            </p:blipFill>
            <p:spPr>
              <a:xfrm>
                <a:off x="1832781" y="3215478"/>
                <a:ext cx="1834200" cy="180720"/>
              </a:xfrm>
              <a:prstGeom prst="rect">
                <a:avLst/>
              </a:prstGeom>
            </p:spPr>
          </p:pic>
        </mc:Fallback>
      </mc:AlternateContent>
    </p:spTree>
    <p:extLst>
      <p:ext uri="{BB962C8B-B14F-4D97-AF65-F5344CB8AC3E}">
        <p14:creationId xmlns:p14="http://schemas.microsoft.com/office/powerpoint/2010/main" val="8188197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8A160-AAFD-FA43-945B-B7CACAA13EB6}"/>
              </a:ext>
            </a:extLst>
          </p:cNvPr>
          <p:cNvSpPr>
            <a:spLocks noGrp="1"/>
          </p:cNvSpPr>
          <p:nvPr>
            <p:ph type="title"/>
          </p:nvPr>
        </p:nvSpPr>
        <p:spPr/>
        <p:txBody>
          <a:bodyPr/>
          <a:lstStyle/>
          <a:p>
            <a:r>
              <a:rPr lang="en-US" dirty="0"/>
              <a:t>Question 3 answers</a:t>
            </a:r>
          </a:p>
        </p:txBody>
      </p:sp>
      <p:sp>
        <p:nvSpPr>
          <p:cNvPr id="5" name="Content Placeholder 4">
            <a:extLst>
              <a:ext uri="{FF2B5EF4-FFF2-40B4-BE49-F238E27FC236}">
                <a16:creationId xmlns:a16="http://schemas.microsoft.com/office/drawing/2014/main" id="{40C0957A-5E3C-4678-20AD-B9F3F85DF9AD}"/>
              </a:ext>
            </a:extLst>
          </p:cNvPr>
          <p:cNvSpPr>
            <a:spLocks noGrp="1"/>
          </p:cNvSpPr>
          <p:nvPr>
            <p:ph sz="half" idx="1"/>
          </p:nvPr>
        </p:nvSpPr>
        <p:spPr/>
        <p:txBody>
          <a:bodyPr>
            <a:normAutofit lnSpcReduction="10000"/>
          </a:bodyPr>
          <a:lstStyle/>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1. The hotel was too expensive. - </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Patsy190</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2. The decor was old-fashioned. - </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Patsy190/</a:t>
            </a:r>
            <a:r>
              <a:rPr lang="en-GB" sz="1800"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JadeUnicorn</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r>
              <a:rPr lang="en-GB" sz="1800"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MellowBunny</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r>
              <a:rPr lang="en-GB" sz="1800"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TomWheeler</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3. The service was poor. </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Patsy190/</a:t>
            </a:r>
            <a:r>
              <a:rPr lang="en-GB" sz="1800"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Jade</a:t>
            </a:r>
            <a:r>
              <a:rPr lang="en-GB" sz="180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Unicorn</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4. The service was good. -</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1800"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MellowBunny</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5. The bed clothes were dirty. - </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Patsy190</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6. The room was dirty. -</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1800"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TomWheeler</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7. The room was big. </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1800"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MellowBunny</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p>
        </p:txBody>
      </p:sp>
      <p:sp>
        <p:nvSpPr>
          <p:cNvPr id="6" name="Content Placeholder 5">
            <a:extLst>
              <a:ext uri="{FF2B5EF4-FFF2-40B4-BE49-F238E27FC236}">
                <a16:creationId xmlns:a16="http://schemas.microsoft.com/office/drawing/2014/main" id="{B04459E6-AADD-9237-EC75-5C934BFB4C25}"/>
              </a:ext>
            </a:extLst>
          </p:cNvPr>
          <p:cNvSpPr>
            <a:spLocks noGrp="1"/>
          </p:cNvSpPr>
          <p:nvPr>
            <p:ph sz="half" idx="2"/>
          </p:nvPr>
        </p:nvSpPr>
        <p:spPr/>
        <p:txBody>
          <a:bodyPr>
            <a:normAutofit lnSpcReduction="10000"/>
          </a:bodyPr>
          <a:lstStyle/>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8. The location was bad. - </a:t>
            </a:r>
            <a:r>
              <a:rPr lang="en-GB" sz="1800"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JadeUnicorn</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9. The shower was inadequate. – </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Patsy190</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10. The food was bad quality. </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1800"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JadeUnicorn</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11. The food was good. -</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Patsy190/</a:t>
            </a:r>
            <a:r>
              <a:rPr lang="en-GB" sz="1800"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MellowBunny</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12. The food portions were small. - </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Patsy190/</a:t>
            </a:r>
            <a:r>
              <a:rPr lang="en-GB" sz="1800"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TomWheeler</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13. The room did not have everything the reviewer expected. - </a:t>
            </a:r>
            <a:r>
              <a:rPr lang="en-GB"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Patsy190/</a:t>
            </a:r>
            <a:r>
              <a:rPr lang="en-GB" sz="1800"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MellowBunny</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800" kern="0" dirty="0">
                <a:effectLst/>
                <a:latin typeface="Calibri" panose="020F0502020204030204" pitchFamily="34" charset="0"/>
                <a:ea typeface="Times New Roman" panose="02020603050405020304" pitchFamily="18" charset="0"/>
              </a:rPr>
              <a:t>14. The room wasn’t quiet. </a:t>
            </a:r>
            <a:r>
              <a:rPr lang="en-GB" sz="1800" kern="0" dirty="0">
                <a:solidFill>
                  <a:srgbClr val="FF0000"/>
                </a:solidFill>
                <a:effectLst/>
                <a:latin typeface="Calibri" panose="020F0502020204030204" pitchFamily="34" charset="0"/>
                <a:ea typeface="Times New Roman" panose="02020603050405020304" pitchFamily="18" charset="0"/>
              </a:rPr>
              <a:t>– </a:t>
            </a:r>
            <a:r>
              <a:rPr lang="en-GB" sz="1800" kern="0" dirty="0" err="1">
                <a:solidFill>
                  <a:srgbClr val="FF0000"/>
                </a:solidFill>
                <a:effectLst/>
                <a:latin typeface="Calibri" panose="020F0502020204030204" pitchFamily="34" charset="0"/>
                <a:ea typeface="Times New Roman" panose="02020603050405020304" pitchFamily="18" charset="0"/>
              </a:rPr>
              <a:t>T</a:t>
            </a:r>
            <a:r>
              <a:rPr lang="en-GB" sz="1800" kern="0" dirty="0" err="1">
                <a:solidFill>
                  <a:srgbClr val="FF0000"/>
                </a:solidFill>
                <a:latin typeface="Calibri" panose="020F0502020204030204" pitchFamily="34" charset="0"/>
                <a:ea typeface="Times New Roman" panose="02020603050405020304" pitchFamily="18" charset="0"/>
              </a:rPr>
              <a:t>omWheeler</a:t>
            </a:r>
            <a:endParaRPr lang="en-US" dirty="0">
              <a:solidFill>
                <a:srgbClr val="FF0000"/>
              </a:solidFill>
            </a:endParaRPr>
          </a:p>
        </p:txBody>
      </p:sp>
    </p:spTree>
    <p:extLst>
      <p:ext uri="{BB962C8B-B14F-4D97-AF65-F5344CB8AC3E}">
        <p14:creationId xmlns:p14="http://schemas.microsoft.com/office/powerpoint/2010/main" val="32264787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9CD68-8AE4-93F7-970D-3B63B7DA2CBB}"/>
              </a:ext>
            </a:extLst>
          </p:cNvPr>
          <p:cNvSpPr>
            <a:spLocks noGrp="1"/>
          </p:cNvSpPr>
          <p:nvPr>
            <p:ph type="title"/>
          </p:nvPr>
        </p:nvSpPr>
        <p:spPr/>
        <p:txBody>
          <a:bodyPr/>
          <a:lstStyle/>
          <a:p>
            <a:r>
              <a:rPr lang="en-US" dirty="0"/>
              <a:t>Writing practice: write the essay!</a:t>
            </a:r>
          </a:p>
        </p:txBody>
      </p:sp>
      <p:sp>
        <p:nvSpPr>
          <p:cNvPr id="3" name="Content Placeholder 2">
            <a:extLst>
              <a:ext uri="{FF2B5EF4-FFF2-40B4-BE49-F238E27FC236}">
                <a16:creationId xmlns:a16="http://schemas.microsoft.com/office/drawing/2014/main" id="{E801E2FD-5A3D-EC74-5F0E-5618C0570B0F}"/>
              </a:ext>
            </a:extLst>
          </p:cNvPr>
          <p:cNvSpPr>
            <a:spLocks noGrp="1"/>
          </p:cNvSpPr>
          <p:nvPr>
            <p:ph idx="1"/>
          </p:nvPr>
        </p:nvSpPr>
        <p:spPr>
          <a:xfrm>
            <a:off x="1024128" y="2617304"/>
            <a:ext cx="9720073" cy="4023360"/>
          </a:xfrm>
        </p:spPr>
        <p:txBody>
          <a:bodyPr/>
          <a:lstStyle/>
          <a:p>
            <a:r>
              <a:rPr lang="en-US" dirty="0"/>
              <a:t>Some people think that learning a second language is very important, while others believe it is not necessary in today’s world.</a:t>
            </a:r>
          </a:p>
          <a:p>
            <a:r>
              <a:rPr lang="en-US" dirty="0"/>
              <a:t> </a:t>
            </a:r>
          </a:p>
          <a:p>
            <a:r>
              <a:rPr lang="en-US" dirty="0"/>
              <a:t>What is your opinion? Do you think learning a second language is useful? Why or why not? Give at least 2 reasons to support your answer.</a:t>
            </a:r>
          </a:p>
          <a:p>
            <a:endParaRPr lang="en-US" dirty="0"/>
          </a:p>
        </p:txBody>
      </p:sp>
    </p:spTree>
    <p:extLst>
      <p:ext uri="{BB962C8B-B14F-4D97-AF65-F5344CB8AC3E}">
        <p14:creationId xmlns:p14="http://schemas.microsoft.com/office/powerpoint/2010/main" val="2385747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4CC27-8F6B-A9DA-7B1D-CEF4BB5EA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E4083D-EE0C-0507-8A3B-E8D7E4C4A623}"/>
              </a:ext>
            </a:extLst>
          </p:cNvPr>
          <p:cNvSpPr>
            <a:spLocks noGrp="1"/>
          </p:cNvSpPr>
          <p:nvPr>
            <p:ph type="title"/>
          </p:nvPr>
        </p:nvSpPr>
        <p:spPr>
          <a:xfrm>
            <a:off x="1024127" y="-201168"/>
            <a:ext cx="9720072" cy="1499616"/>
          </a:xfrm>
        </p:spPr>
        <p:txBody>
          <a:bodyPr/>
          <a:lstStyle/>
          <a:p>
            <a:r>
              <a:rPr lang="en-US" dirty="0"/>
              <a:t>Conversation 1:</a:t>
            </a:r>
          </a:p>
        </p:txBody>
      </p:sp>
      <p:sp>
        <p:nvSpPr>
          <p:cNvPr id="4" name="Content Placeholder 3">
            <a:extLst>
              <a:ext uri="{FF2B5EF4-FFF2-40B4-BE49-F238E27FC236}">
                <a16:creationId xmlns:a16="http://schemas.microsoft.com/office/drawing/2014/main" id="{CC1DC4FD-1050-7D96-98BD-8FD01CBE4B5C}"/>
              </a:ext>
            </a:extLst>
          </p:cNvPr>
          <p:cNvSpPr>
            <a:spLocks noGrp="1"/>
          </p:cNvSpPr>
          <p:nvPr>
            <p:ph sz="half" idx="1"/>
          </p:nvPr>
        </p:nvSpPr>
        <p:spPr>
          <a:xfrm>
            <a:off x="1024127" y="1298448"/>
            <a:ext cx="4754880" cy="5420404"/>
          </a:xfrm>
        </p:spPr>
        <p:txBody>
          <a:bodyPr>
            <a:normAutofit fontScale="92500" lnSpcReduction="20000"/>
          </a:bodyPr>
          <a:lstStyle/>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32.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Where</a:t>
            </a:r>
            <a:r>
              <a:rPr lang="en-GB" sz="1900" dirty="0">
                <a:effectLst/>
                <a:latin typeface="Calibri" panose="020F0502020204030204" pitchFamily="34" charset="0"/>
                <a:ea typeface="Calibri" panose="020F0502020204030204" pitchFamily="34" charset="0"/>
                <a:cs typeface="Times New Roman" panose="02020603050405020304" pitchFamily="18" charset="0"/>
              </a:rPr>
              <a:t> are the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speakers</a:t>
            </a:r>
            <a:r>
              <a:rPr lang="en-GB" sz="19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In an office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At a restaurant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At the airport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In the parade</a:t>
            </a:r>
          </a:p>
          <a:p>
            <a:pPr>
              <a:lnSpc>
                <a:spcPct val="107000"/>
              </a:lnSpc>
              <a:spcAft>
                <a:spcPts val="800"/>
              </a:spcAft>
            </a:pPr>
            <a:endParaRPr lang="en-GB"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33.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Why</a:t>
            </a:r>
            <a:r>
              <a:rPr lang="en-GB" sz="1900" dirty="0">
                <a:effectLst/>
                <a:latin typeface="Calibri" panose="020F0502020204030204" pitchFamily="34" charset="0"/>
                <a:ea typeface="Calibri" panose="020F0502020204030204" pitchFamily="34" charset="0"/>
                <a:cs typeface="Times New Roman" panose="02020603050405020304" pitchFamily="18" charset="0"/>
              </a:rPr>
              <a:t> is the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traffic jam </a:t>
            </a:r>
            <a:r>
              <a:rPr lang="en-GB" sz="1900" dirty="0">
                <a:effectLst/>
                <a:latin typeface="Calibri" panose="020F0502020204030204" pitchFamily="34" charset="0"/>
                <a:ea typeface="Calibri" panose="020F0502020204030204" pitchFamily="34" charset="0"/>
                <a:cs typeface="Times New Roman" panose="02020603050405020304" pitchFamily="18" charset="0"/>
              </a:rPr>
              <a:t>expected?</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Many people are going on a picnic.</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Construction is ongoing.</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There will be a street parade.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There was an accident on the street.</a:t>
            </a:r>
          </a:p>
          <a:p>
            <a:pPr>
              <a:lnSpc>
                <a:spcPct val="107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Content Placeholder 4">
            <a:extLst>
              <a:ext uri="{FF2B5EF4-FFF2-40B4-BE49-F238E27FC236}">
                <a16:creationId xmlns:a16="http://schemas.microsoft.com/office/drawing/2014/main" id="{C23D67F4-6F94-3696-BF3D-899F1C7B805E}"/>
              </a:ext>
            </a:extLst>
          </p:cNvPr>
          <p:cNvSpPr>
            <a:spLocks noGrp="1"/>
          </p:cNvSpPr>
          <p:nvPr>
            <p:ph sz="half" idx="2"/>
          </p:nvPr>
        </p:nvSpPr>
        <p:spPr>
          <a:xfrm>
            <a:off x="5989319" y="1994452"/>
            <a:ext cx="4754880" cy="4023360"/>
          </a:xfrm>
        </p:spPr>
        <p:txBody>
          <a:bodyPr>
            <a:normAutofit fontScale="92500" lnSpcReduction="20000"/>
          </a:bodyPr>
          <a:lstStyle/>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34.  </a:t>
            </a:r>
            <a:r>
              <a:rPr lang="en-GB" sz="2900" b="1" dirty="0">
                <a:effectLst/>
                <a:latin typeface="Calibri" panose="020F0502020204030204" pitchFamily="34" charset="0"/>
                <a:ea typeface="Calibri" panose="020F0502020204030204" pitchFamily="34" charset="0"/>
                <a:cs typeface="Times New Roman" panose="02020603050405020304" pitchFamily="18" charset="0"/>
              </a:rPr>
              <a:t>What</a:t>
            </a:r>
            <a:r>
              <a:rPr lang="en-GB" sz="2900" dirty="0">
                <a:effectLst/>
                <a:latin typeface="Calibri" panose="020F0502020204030204" pitchFamily="34" charset="0"/>
                <a:ea typeface="Calibri" panose="020F0502020204030204" pitchFamily="34" charset="0"/>
                <a:cs typeface="Times New Roman" panose="02020603050405020304" pitchFamily="18" charset="0"/>
              </a:rPr>
              <a:t> </a:t>
            </a:r>
            <a:r>
              <a:rPr lang="en-GB" sz="2900" b="1" dirty="0">
                <a:effectLst/>
                <a:latin typeface="Calibri" panose="020F0502020204030204" pitchFamily="34" charset="0"/>
                <a:ea typeface="Calibri" panose="020F0502020204030204" pitchFamily="34" charset="0"/>
                <a:cs typeface="Times New Roman" panose="02020603050405020304" pitchFamily="18" charset="0"/>
              </a:rPr>
              <a:t>time</a:t>
            </a:r>
            <a:r>
              <a:rPr lang="en-GB" sz="2900" dirty="0">
                <a:effectLst/>
                <a:latin typeface="Calibri" panose="020F0502020204030204" pitchFamily="34" charset="0"/>
                <a:ea typeface="Calibri" panose="020F0502020204030204" pitchFamily="34" charset="0"/>
                <a:cs typeface="Times New Roman" panose="02020603050405020304" pitchFamily="18" charset="0"/>
              </a:rPr>
              <a:t> will the speakers </a:t>
            </a:r>
            <a:r>
              <a:rPr lang="en-GB" sz="2900" b="1" dirty="0">
                <a:effectLst/>
                <a:latin typeface="Calibri" panose="020F0502020204030204" pitchFamily="34" charset="0"/>
                <a:ea typeface="Calibri" panose="020F0502020204030204" pitchFamily="34" charset="0"/>
                <a:cs typeface="Times New Roman" panose="02020603050405020304" pitchFamily="18" charset="0"/>
              </a:rPr>
              <a:t>leave</a:t>
            </a:r>
            <a:r>
              <a:rPr lang="en-GB" sz="29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(A) At 5 p.m.</a:t>
            </a:r>
            <a:endParaRPr lang="en-GB" sz="29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(B) At 6 p.m.</a:t>
            </a: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(C) At 7 p.m.</a:t>
            </a: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(D) At 9 p.m.</a:t>
            </a:r>
          </a:p>
          <a:p>
            <a:endParaRPr lang="en-US" dirty="0"/>
          </a:p>
        </p:txBody>
      </p:sp>
    </p:spTree>
    <p:extLst>
      <p:ext uri="{BB962C8B-B14F-4D97-AF65-F5344CB8AC3E}">
        <p14:creationId xmlns:p14="http://schemas.microsoft.com/office/powerpoint/2010/main" val="2616832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EB82784-16F6-9802-F756-4725D6EC5F7C}"/>
              </a:ext>
            </a:extLst>
          </p:cNvPr>
          <p:cNvSpPr>
            <a:spLocks noGrp="1"/>
          </p:cNvSpPr>
          <p:nvPr>
            <p:ph type="title"/>
          </p:nvPr>
        </p:nvSpPr>
        <p:spPr/>
        <p:txBody>
          <a:bodyPr/>
          <a:lstStyle/>
          <a:p>
            <a:r>
              <a:rPr lang="en-US" dirty="0"/>
              <a:t>As we listen:</a:t>
            </a:r>
          </a:p>
        </p:txBody>
      </p:sp>
      <p:sp>
        <p:nvSpPr>
          <p:cNvPr id="6" name="Content Placeholder 5">
            <a:extLst>
              <a:ext uri="{FF2B5EF4-FFF2-40B4-BE49-F238E27FC236}">
                <a16:creationId xmlns:a16="http://schemas.microsoft.com/office/drawing/2014/main" id="{94C8BAD3-0C59-EE3C-E146-F8898883E515}"/>
              </a:ext>
            </a:extLst>
          </p:cNvPr>
          <p:cNvSpPr>
            <a:spLocks noGrp="1"/>
          </p:cNvSpPr>
          <p:nvPr>
            <p:ph idx="1"/>
          </p:nvPr>
        </p:nvSpPr>
        <p:spPr/>
        <p:txBody>
          <a:bodyPr/>
          <a:lstStyle/>
          <a:p>
            <a:r>
              <a:rPr lang="en-US" dirty="0"/>
              <a:t>Listen for synonyms and paraphrasing – TOEIC often uses other wording than what is written in the question.</a:t>
            </a:r>
          </a:p>
          <a:p>
            <a:endParaRPr lang="en-US" dirty="0"/>
          </a:p>
          <a:p>
            <a:r>
              <a:rPr lang="en-US" dirty="0"/>
              <a:t>Take notes on keywords (dates, times, names, actions).</a:t>
            </a:r>
          </a:p>
          <a:p>
            <a:endParaRPr lang="en-US" dirty="0"/>
          </a:p>
          <a:p>
            <a:r>
              <a:rPr lang="en-US" dirty="0"/>
              <a:t>Be aware of distractors!</a:t>
            </a:r>
          </a:p>
          <a:p>
            <a:endParaRPr lang="en-US" dirty="0"/>
          </a:p>
          <a:p>
            <a:endParaRPr lang="en-US" dirty="0"/>
          </a:p>
        </p:txBody>
      </p:sp>
      <p:pic>
        <p:nvPicPr>
          <p:cNvPr id="7" name="DULASP WEEK 8 LISTENING COMP - PART 3 .mp3">
            <a:hlinkClick r:id="" action="ppaction://media"/>
            <a:extLst>
              <a:ext uri="{FF2B5EF4-FFF2-40B4-BE49-F238E27FC236}">
                <a16:creationId xmlns:a16="http://schemas.microsoft.com/office/drawing/2014/main" id="{898258E0-C9D9-AB79-AFB8-F761C573377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94260" y="4586356"/>
            <a:ext cx="812800" cy="812800"/>
          </a:xfrm>
          <a:prstGeom prst="rect">
            <a:avLst/>
          </a:prstGeom>
        </p:spPr>
      </p:pic>
    </p:spTree>
    <p:extLst>
      <p:ext uri="{BB962C8B-B14F-4D97-AF65-F5344CB8AC3E}">
        <p14:creationId xmlns:p14="http://schemas.microsoft.com/office/powerpoint/2010/main" val="2268750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879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02559-D9D4-4D95-FEB7-8E5307DE70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EB9C86-8598-67CF-5462-9546FFC72625}"/>
              </a:ext>
            </a:extLst>
          </p:cNvPr>
          <p:cNvSpPr>
            <a:spLocks noGrp="1"/>
          </p:cNvSpPr>
          <p:nvPr>
            <p:ph type="title"/>
          </p:nvPr>
        </p:nvSpPr>
        <p:spPr/>
        <p:txBody>
          <a:bodyPr/>
          <a:lstStyle/>
          <a:p>
            <a:r>
              <a:rPr lang="en-US" dirty="0"/>
              <a:t>transcript</a:t>
            </a:r>
          </a:p>
        </p:txBody>
      </p:sp>
      <p:sp>
        <p:nvSpPr>
          <p:cNvPr id="3" name="Content Placeholder 2">
            <a:extLst>
              <a:ext uri="{FF2B5EF4-FFF2-40B4-BE49-F238E27FC236}">
                <a16:creationId xmlns:a16="http://schemas.microsoft.com/office/drawing/2014/main" id="{34E23749-8209-7BCC-1AD2-D4345362BED1}"/>
              </a:ext>
            </a:extLst>
          </p:cNvPr>
          <p:cNvSpPr>
            <a:spLocks noGrp="1"/>
          </p:cNvSpPr>
          <p:nvPr>
            <p:ph idx="1"/>
          </p:nvPr>
        </p:nvSpPr>
        <p:spPr>
          <a:xfrm>
            <a:off x="1024128" y="1921565"/>
            <a:ext cx="9720073" cy="4387795"/>
          </a:xfrm>
        </p:spPr>
        <p:txBody>
          <a:bodyPr>
            <a:normAutofit/>
          </a:bodyPr>
          <a:lstStyle/>
          <a:p>
            <a:r>
              <a:rPr lang="en-US" sz="2400" dirty="0"/>
              <a:t>Man: Did you hear that there will be a street parade today in celebration of the holiday in front of our building?</a:t>
            </a:r>
          </a:p>
          <a:p>
            <a:r>
              <a:rPr lang="en-US" sz="2400" dirty="0"/>
              <a:t>Woman: I saw the news this morning too. We’d better hurry to the airport since heavy traffic is expected all over the city. Should we leave right after the meeting?</a:t>
            </a:r>
          </a:p>
          <a:p>
            <a:r>
              <a:rPr lang="en-US" sz="2400" dirty="0"/>
              <a:t>Man: Good idea! Since the flight departure time is 9 in the evening, we should arrive there 2 hours before, at the latest. </a:t>
            </a:r>
          </a:p>
          <a:p>
            <a:r>
              <a:rPr lang="en-US" sz="2400" dirty="0"/>
              <a:t>Woman: We’re finishing a little over 5 so we can leave at 6. That should give us enough time.</a:t>
            </a:r>
          </a:p>
          <a:p>
            <a:r>
              <a:rPr lang="en-US" sz="2400" dirty="0"/>
              <a:t>Man: Alright! Just remind me when we should get ready.</a:t>
            </a:r>
          </a:p>
        </p:txBody>
      </p:sp>
      <p:pic>
        <p:nvPicPr>
          <p:cNvPr id="4" name="DULASP WEEK 8 LISTENING COMP - PART 3 .mp3">
            <a:hlinkClick r:id="" action="ppaction://media"/>
            <a:extLst>
              <a:ext uri="{FF2B5EF4-FFF2-40B4-BE49-F238E27FC236}">
                <a16:creationId xmlns:a16="http://schemas.microsoft.com/office/drawing/2014/main" id="{D3553F2C-533B-8B90-0573-72389D479C8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59305" y="440591"/>
            <a:ext cx="812800" cy="812800"/>
          </a:xfrm>
          <a:prstGeom prst="rect">
            <a:avLst/>
          </a:prstGeom>
        </p:spPr>
      </p:pic>
    </p:spTree>
    <p:extLst>
      <p:ext uri="{BB962C8B-B14F-4D97-AF65-F5344CB8AC3E}">
        <p14:creationId xmlns:p14="http://schemas.microsoft.com/office/powerpoint/2010/main" val="3358637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87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60AD4-3894-E19E-438D-75FDB337209D}"/>
              </a:ext>
            </a:extLst>
          </p:cNvPr>
          <p:cNvSpPr>
            <a:spLocks noGrp="1"/>
          </p:cNvSpPr>
          <p:nvPr>
            <p:ph type="title"/>
          </p:nvPr>
        </p:nvSpPr>
        <p:spPr/>
        <p:txBody>
          <a:bodyPr/>
          <a:lstStyle/>
          <a:p>
            <a:r>
              <a:rPr lang="en-US" dirty="0"/>
              <a:t>transcript</a:t>
            </a:r>
          </a:p>
        </p:txBody>
      </p:sp>
      <p:sp>
        <p:nvSpPr>
          <p:cNvPr id="3" name="Content Placeholder 2">
            <a:extLst>
              <a:ext uri="{FF2B5EF4-FFF2-40B4-BE49-F238E27FC236}">
                <a16:creationId xmlns:a16="http://schemas.microsoft.com/office/drawing/2014/main" id="{7C0F6067-CA19-EE3F-C9CD-5F52B9C6D975}"/>
              </a:ext>
            </a:extLst>
          </p:cNvPr>
          <p:cNvSpPr>
            <a:spLocks noGrp="1"/>
          </p:cNvSpPr>
          <p:nvPr>
            <p:ph idx="1"/>
          </p:nvPr>
        </p:nvSpPr>
        <p:spPr>
          <a:xfrm>
            <a:off x="1024128" y="1921565"/>
            <a:ext cx="9720073" cy="4387795"/>
          </a:xfrm>
        </p:spPr>
        <p:txBody>
          <a:bodyPr>
            <a:normAutofit/>
          </a:bodyPr>
          <a:lstStyle/>
          <a:p>
            <a:r>
              <a:rPr lang="en-US" sz="2400" dirty="0"/>
              <a:t>Man: Did you hear that there will be a </a:t>
            </a:r>
            <a:r>
              <a:rPr lang="en-US" sz="2400" u="sng" dirty="0"/>
              <a:t>street parade </a:t>
            </a:r>
            <a:r>
              <a:rPr lang="en-US" sz="2400" dirty="0"/>
              <a:t>today in celebration of the holiday </a:t>
            </a:r>
            <a:r>
              <a:rPr lang="en-US" sz="2400" u="sng" dirty="0"/>
              <a:t>in front of our building</a:t>
            </a:r>
            <a:r>
              <a:rPr lang="en-US" sz="2400" dirty="0"/>
              <a:t>?</a:t>
            </a:r>
          </a:p>
          <a:p>
            <a:r>
              <a:rPr lang="en-US" sz="2400" dirty="0"/>
              <a:t>Woman: I saw the news this morning too. We’d better hurry to </a:t>
            </a:r>
            <a:r>
              <a:rPr lang="en-US" sz="2400" dirty="0">
                <a:solidFill>
                  <a:srgbClr val="C00000"/>
                </a:solidFill>
              </a:rPr>
              <a:t>the</a:t>
            </a:r>
            <a:r>
              <a:rPr lang="en-US" sz="2400" dirty="0"/>
              <a:t> </a:t>
            </a:r>
            <a:r>
              <a:rPr lang="en-US" sz="2400" dirty="0">
                <a:solidFill>
                  <a:srgbClr val="C00000"/>
                </a:solidFill>
              </a:rPr>
              <a:t>airport</a:t>
            </a:r>
            <a:r>
              <a:rPr lang="en-US" sz="2400" dirty="0"/>
              <a:t> since </a:t>
            </a:r>
            <a:r>
              <a:rPr lang="en-US" sz="2400" u="sng" dirty="0"/>
              <a:t>heavy traffic is expected </a:t>
            </a:r>
            <a:r>
              <a:rPr lang="en-US" sz="2400" dirty="0"/>
              <a:t>all over the city. Should we leave right </a:t>
            </a:r>
            <a:r>
              <a:rPr lang="en-US" sz="2400" u="sng" dirty="0"/>
              <a:t>after the meeting?</a:t>
            </a:r>
          </a:p>
          <a:p>
            <a:r>
              <a:rPr lang="en-US" sz="2400" dirty="0"/>
              <a:t>Man: Good idea! Since the flight departure time is </a:t>
            </a:r>
            <a:r>
              <a:rPr lang="en-US" sz="2400" dirty="0">
                <a:solidFill>
                  <a:srgbClr val="C00000"/>
                </a:solidFill>
              </a:rPr>
              <a:t>9</a:t>
            </a:r>
            <a:r>
              <a:rPr lang="en-US" sz="2400" dirty="0"/>
              <a:t> in the evening, we should arrive there </a:t>
            </a:r>
            <a:r>
              <a:rPr lang="en-US" sz="2400" dirty="0">
                <a:solidFill>
                  <a:srgbClr val="C00000"/>
                </a:solidFill>
              </a:rPr>
              <a:t>2 hours before</a:t>
            </a:r>
            <a:r>
              <a:rPr lang="en-US" sz="2400" dirty="0"/>
              <a:t>, at the latest. </a:t>
            </a:r>
          </a:p>
          <a:p>
            <a:r>
              <a:rPr lang="en-US" sz="2400" dirty="0"/>
              <a:t>Woman: We’re finishing a little over </a:t>
            </a:r>
            <a:r>
              <a:rPr lang="en-US" sz="2400" dirty="0">
                <a:solidFill>
                  <a:srgbClr val="C00000"/>
                </a:solidFill>
              </a:rPr>
              <a:t>5</a:t>
            </a:r>
            <a:r>
              <a:rPr lang="en-US" sz="2400" dirty="0"/>
              <a:t> so </a:t>
            </a:r>
            <a:r>
              <a:rPr lang="en-US" sz="2400" u="sng" dirty="0"/>
              <a:t>we can leave at 6</a:t>
            </a:r>
            <a:r>
              <a:rPr lang="en-US" sz="2400" dirty="0"/>
              <a:t>. That should give us enough time.</a:t>
            </a:r>
          </a:p>
          <a:p>
            <a:r>
              <a:rPr lang="en-US" sz="2400" dirty="0"/>
              <a:t>Man: Alright! Just remind me when we should get ready.</a:t>
            </a:r>
          </a:p>
        </p:txBody>
      </p:sp>
    </p:spTree>
    <p:extLst>
      <p:ext uri="{BB962C8B-B14F-4D97-AF65-F5344CB8AC3E}">
        <p14:creationId xmlns:p14="http://schemas.microsoft.com/office/powerpoint/2010/main" val="3537780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05DC7-FB93-942E-B8CF-2B322583A4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364917-ABFC-97D9-376B-E1EF5CBF4252}"/>
              </a:ext>
            </a:extLst>
          </p:cNvPr>
          <p:cNvSpPr>
            <a:spLocks noGrp="1"/>
          </p:cNvSpPr>
          <p:nvPr>
            <p:ph type="title"/>
          </p:nvPr>
        </p:nvSpPr>
        <p:spPr>
          <a:xfrm>
            <a:off x="1024127" y="-201168"/>
            <a:ext cx="9720072" cy="1499616"/>
          </a:xfrm>
        </p:spPr>
        <p:txBody>
          <a:bodyPr/>
          <a:lstStyle/>
          <a:p>
            <a:r>
              <a:rPr lang="en-US" dirty="0"/>
              <a:t>Conversation 1:</a:t>
            </a:r>
          </a:p>
        </p:txBody>
      </p:sp>
      <p:sp>
        <p:nvSpPr>
          <p:cNvPr id="4" name="Content Placeholder 3">
            <a:extLst>
              <a:ext uri="{FF2B5EF4-FFF2-40B4-BE49-F238E27FC236}">
                <a16:creationId xmlns:a16="http://schemas.microsoft.com/office/drawing/2014/main" id="{A6A8E81D-9934-43E4-234E-FEB550DAED50}"/>
              </a:ext>
            </a:extLst>
          </p:cNvPr>
          <p:cNvSpPr>
            <a:spLocks noGrp="1"/>
          </p:cNvSpPr>
          <p:nvPr>
            <p:ph sz="half" idx="1"/>
          </p:nvPr>
        </p:nvSpPr>
        <p:spPr>
          <a:xfrm>
            <a:off x="1024127" y="1298448"/>
            <a:ext cx="4754880" cy="5420404"/>
          </a:xfrm>
        </p:spPr>
        <p:txBody>
          <a:bodyPr>
            <a:normAutofit fontScale="92500" lnSpcReduction="20000"/>
          </a:bodyPr>
          <a:lstStyle/>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32.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Where</a:t>
            </a:r>
            <a:r>
              <a:rPr lang="en-GB" sz="1900" dirty="0">
                <a:effectLst/>
                <a:latin typeface="Calibri" panose="020F0502020204030204" pitchFamily="34" charset="0"/>
                <a:ea typeface="Calibri" panose="020F0502020204030204" pitchFamily="34" charset="0"/>
                <a:cs typeface="Times New Roman" panose="02020603050405020304" pitchFamily="18" charset="0"/>
              </a:rPr>
              <a:t> are the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speakers</a:t>
            </a:r>
            <a:r>
              <a:rPr lang="en-GB" sz="19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In an office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At a restaurant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At the airport</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In the parade</a:t>
            </a:r>
          </a:p>
          <a:p>
            <a:pPr>
              <a:lnSpc>
                <a:spcPct val="107000"/>
              </a:lnSpc>
              <a:spcAft>
                <a:spcPts val="800"/>
              </a:spcAft>
            </a:pPr>
            <a:endParaRPr lang="en-GB"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33.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Why</a:t>
            </a:r>
            <a:r>
              <a:rPr lang="en-GB" sz="1900" dirty="0">
                <a:effectLst/>
                <a:latin typeface="Calibri" panose="020F0502020204030204" pitchFamily="34" charset="0"/>
                <a:ea typeface="Calibri" panose="020F0502020204030204" pitchFamily="34" charset="0"/>
                <a:cs typeface="Times New Roman" panose="02020603050405020304" pitchFamily="18" charset="0"/>
              </a:rPr>
              <a:t> is the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traffic jam </a:t>
            </a:r>
            <a:r>
              <a:rPr lang="en-GB" sz="1900" dirty="0">
                <a:effectLst/>
                <a:latin typeface="Calibri" panose="020F0502020204030204" pitchFamily="34" charset="0"/>
                <a:ea typeface="Calibri" panose="020F0502020204030204" pitchFamily="34" charset="0"/>
                <a:cs typeface="Times New Roman" panose="02020603050405020304" pitchFamily="18" charset="0"/>
              </a:rPr>
              <a:t>expected?</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(A) Many people are going on a picnic.</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(B) Construction is ongoing.</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(C) There will be a street parade.</a:t>
            </a:r>
          </a:p>
          <a:p>
            <a:pPr>
              <a:lnSpc>
                <a:spcPct val="107000"/>
              </a:lnSpc>
              <a:spcAft>
                <a:spcPts val="8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        (D) There was an accident on the street.</a:t>
            </a:r>
          </a:p>
          <a:p>
            <a:pPr>
              <a:lnSpc>
                <a:spcPct val="107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Content Placeholder 4">
            <a:extLst>
              <a:ext uri="{FF2B5EF4-FFF2-40B4-BE49-F238E27FC236}">
                <a16:creationId xmlns:a16="http://schemas.microsoft.com/office/drawing/2014/main" id="{05C6AED2-E949-CF04-107A-919482B07ABB}"/>
              </a:ext>
            </a:extLst>
          </p:cNvPr>
          <p:cNvSpPr>
            <a:spLocks noGrp="1"/>
          </p:cNvSpPr>
          <p:nvPr>
            <p:ph sz="half" idx="2"/>
          </p:nvPr>
        </p:nvSpPr>
        <p:spPr>
          <a:xfrm>
            <a:off x="5989319" y="1994452"/>
            <a:ext cx="4754880" cy="4023360"/>
          </a:xfrm>
        </p:spPr>
        <p:txBody>
          <a:bodyPr>
            <a:normAutofit fontScale="92500" lnSpcReduction="20000"/>
          </a:bodyPr>
          <a:lstStyle/>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34.  </a:t>
            </a:r>
            <a:r>
              <a:rPr lang="en-GB" sz="2900" b="1" dirty="0">
                <a:effectLst/>
                <a:latin typeface="Calibri" panose="020F0502020204030204" pitchFamily="34" charset="0"/>
                <a:ea typeface="Calibri" panose="020F0502020204030204" pitchFamily="34" charset="0"/>
                <a:cs typeface="Times New Roman" panose="02020603050405020304" pitchFamily="18" charset="0"/>
              </a:rPr>
              <a:t>What</a:t>
            </a:r>
            <a:r>
              <a:rPr lang="en-GB" sz="2900" dirty="0">
                <a:effectLst/>
                <a:latin typeface="Calibri" panose="020F0502020204030204" pitchFamily="34" charset="0"/>
                <a:ea typeface="Calibri" panose="020F0502020204030204" pitchFamily="34" charset="0"/>
                <a:cs typeface="Times New Roman" panose="02020603050405020304" pitchFamily="18" charset="0"/>
              </a:rPr>
              <a:t> </a:t>
            </a:r>
            <a:r>
              <a:rPr lang="en-GB" sz="2900" b="1" dirty="0">
                <a:effectLst/>
                <a:latin typeface="Calibri" panose="020F0502020204030204" pitchFamily="34" charset="0"/>
                <a:ea typeface="Calibri" panose="020F0502020204030204" pitchFamily="34" charset="0"/>
                <a:cs typeface="Times New Roman" panose="02020603050405020304" pitchFamily="18" charset="0"/>
              </a:rPr>
              <a:t>time</a:t>
            </a:r>
            <a:r>
              <a:rPr lang="en-GB" sz="2900" dirty="0">
                <a:effectLst/>
                <a:latin typeface="Calibri" panose="020F0502020204030204" pitchFamily="34" charset="0"/>
                <a:ea typeface="Calibri" panose="020F0502020204030204" pitchFamily="34" charset="0"/>
                <a:cs typeface="Times New Roman" panose="02020603050405020304" pitchFamily="18" charset="0"/>
              </a:rPr>
              <a:t> will the speakers </a:t>
            </a:r>
            <a:r>
              <a:rPr lang="en-GB" sz="2900" b="1" dirty="0">
                <a:effectLst/>
                <a:latin typeface="Calibri" panose="020F0502020204030204" pitchFamily="34" charset="0"/>
                <a:ea typeface="Calibri" panose="020F0502020204030204" pitchFamily="34" charset="0"/>
                <a:cs typeface="Times New Roman" panose="02020603050405020304" pitchFamily="18" charset="0"/>
              </a:rPr>
              <a:t>leave</a:t>
            </a:r>
            <a:r>
              <a:rPr lang="en-GB" sz="29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(A) At 5 p.m.</a:t>
            </a:r>
            <a:endParaRPr lang="en-GB" sz="29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(B) At 6 p.m.</a:t>
            </a: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(C) At 7 p.m.</a:t>
            </a: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        (D) At 9 p.m.</a:t>
            </a:r>
          </a:p>
          <a:p>
            <a:endParaRPr lang="en-US" dirty="0"/>
          </a:p>
        </p:txBody>
      </p:sp>
    </p:spTree>
    <p:extLst>
      <p:ext uri="{BB962C8B-B14F-4D97-AF65-F5344CB8AC3E}">
        <p14:creationId xmlns:p14="http://schemas.microsoft.com/office/powerpoint/2010/main" val="741502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1291</TotalTime>
  <Words>5583</Words>
  <Application>Microsoft Office PowerPoint</Application>
  <PresentationFormat>Grand écran</PresentationFormat>
  <Paragraphs>707</Paragraphs>
  <Slides>48</Slides>
  <Notes>37</Notes>
  <HiddenSlides>0</HiddenSlides>
  <MMClips>8</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48</vt:i4>
      </vt:variant>
    </vt:vector>
  </HeadingPairs>
  <TitlesOfParts>
    <vt:vector size="57" baseType="lpstr">
      <vt:lpstr>Arial</vt:lpstr>
      <vt:lpstr>Calibri</vt:lpstr>
      <vt:lpstr>Helvetica Neue</vt:lpstr>
      <vt:lpstr>Times New Roman</vt:lpstr>
      <vt:lpstr>Tw Cen MT</vt:lpstr>
      <vt:lpstr>Tw Cen MT Condensed</vt:lpstr>
      <vt:lpstr>Wingdings</vt:lpstr>
      <vt:lpstr>Wingdings 3</vt:lpstr>
      <vt:lpstr>Integral</vt:lpstr>
      <vt:lpstr>DULASP M4 WEEK 8</vt:lpstr>
      <vt:lpstr>Agenda</vt:lpstr>
      <vt:lpstr>Listening comprehension: part 3</vt:lpstr>
      <vt:lpstr>Conversation 1:</vt:lpstr>
      <vt:lpstr>Conversation 1:</vt:lpstr>
      <vt:lpstr>As we listen:</vt:lpstr>
      <vt:lpstr>transcript</vt:lpstr>
      <vt:lpstr>transcript</vt:lpstr>
      <vt:lpstr>Conversation 1:</vt:lpstr>
      <vt:lpstr>Conversation 1:</vt:lpstr>
      <vt:lpstr>Conversation 2</vt:lpstr>
      <vt:lpstr>Conversation 2</vt:lpstr>
      <vt:lpstr>Transcript:</vt:lpstr>
      <vt:lpstr>Conversation 2</vt:lpstr>
      <vt:lpstr>Conversation 3:</vt:lpstr>
      <vt:lpstr>Conversation 3:</vt:lpstr>
      <vt:lpstr>Conversation 4</vt:lpstr>
      <vt:lpstr>Conversation 4</vt:lpstr>
      <vt:lpstr>Conversation 5</vt:lpstr>
      <vt:lpstr>Conversation 5</vt:lpstr>
      <vt:lpstr>Conversation 6</vt:lpstr>
      <vt:lpstr>Conversation 6</vt:lpstr>
      <vt:lpstr>Grammar part 1: fill in the gaps</vt:lpstr>
      <vt:lpstr>Prepositions: words that show the relationship between a noun and other words in a sentence. </vt:lpstr>
      <vt:lpstr>Présentation PowerPoint</vt:lpstr>
      <vt:lpstr>Prepositions practice</vt:lpstr>
      <vt:lpstr>Prepositions practice</vt:lpstr>
      <vt:lpstr>Prepositions practice</vt:lpstr>
      <vt:lpstr>Work on the grammar section of the practice test – parts 1 and 2. You have 15 minutes max!</vt:lpstr>
      <vt:lpstr>Grammar part 1: fill in the gaps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Grammar part 2: find the mistake</vt:lpstr>
      <vt:lpstr>Présentation PowerPoint</vt:lpstr>
      <vt:lpstr>Présentation PowerPoint</vt:lpstr>
      <vt:lpstr>Présentation PowerPoint</vt:lpstr>
      <vt:lpstr>Reading comprehension </vt:lpstr>
      <vt:lpstr>Présentation PowerPoint</vt:lpstr>
      <vt:lpstr>Présentation PowerPoint</vt:lpstr>
      <vt:lpstr>Présentation PowerPoint</vt:lpstr>
      <vt:lpstr>Présentation PowerPoint</vt:lpstr>
      <vt:lpstr>Question 3 answers</vt:lpstr>
      <vt:lpstr>Writing practice: write the essay!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Jenny Lewis</dc:creator>
  <cp:lastModifiedBy>Anonyme</cp:lastModifiedBy>
  <cp:revision>18</cp:revision>
  <dcterms:created xsi:type="dcterms:W3CDTF">2025-02-28T13:43:39Z</dcterms:created>
  <dcterms:modified xsi:type="dcterms:W3CDTF">2025-12-30T14:50:36Z</dcterms:modified>
</cp:coreProperties>
</file>