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73" r:id="rId4"/>
    <p:sldId id="270" r:id="rId5"/>
    <p:sldId id="269" r:id="rId6"/>
    <p:sldId id="261" r:id="rId7"/>
    <p:sldId id="263" r:id="rId8"/>
    <p:sldId id="265" r:id="rId9"/>
    <p:sldId id="271" r:id="rId10"/>
    <p:sldId id="266" r:id="rId11"/>
    <p:sldId id="274" r:id="rId12"/>
    <p:sldId id="267" r:id="rId13"/>
    <p:sldId id="276" r:id="rId14"/>
    <p:sldId id="275" r:id="rId15"/>
    <p:sldId id="272" r:id="rId16"/>
    <p:sldId id="258" r:id="rId17"/>
    <p:sldId id="268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A688"/>
    <a:srgbClr val="C7AC94"/>
    <a:srgbClr val="D5B79E"/>
    <a:srgbClr val="C5AA8F"/>
    <a:srgbClr val="058134"/>
    <a:srgbClr val="00A073"/>
    <a:srgbClr val="08963A"/>
    <a:srgbClr val="05A5AB"/>
    <a:srgbClr val="06A0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32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0D1D9D-D6D1-4FB0-BE8C-873C5D09F2E6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7DD9B3E-D0C6-477F-9AE5-9E482A8A823C}">
      <dgm:prSet/>
      <dgm:spPr/>
      <dgm:t>
        <a:bodyPr/>
        <a:lstStyle/>
        <a:p>
          <a:r>
            <a:rPr lang="en-US"/>
            <a:t>Exploring</a:t>
          </a:r>
        </a:p>
      </dgm:t>
    </dgm:pt>
    <dgm:pt modelId="{B208674B-9120-42C4-9E0E-DDB1404097A6}" type="parTrans" cxnId="{B41CC0F7-989B-4D0D-A719-ACBF45B7F61E}">
      <dgm:prSet/>
      <dgm:spPr/>
      <dgm:t>
        <a:bodyPr/>
        <a:lstStyle/>
        <a:p>
          <a:endParaRPr lang="en-US"/>
        </a:p>
      </dgm:t>
    </dgm:pt>
    <dgm:pt modelId="{D18F23EF-EBC7-49E6-BA48-D8165E0F5F17}" type="sibTrans" cxnId="{B41CC0F7-989B-4D0D-A719-ACBF45B7F61E}">
      <dgm:prSet/>
      <dgm:spPr/>
      <dgm:t>
        <a:bodyPr/>
        <a:lstStyle/>
        <a:p>
          <a:endParaRPr lang="en-US"/>
        </a:p>
      </dgm:t>
    </dgm:pt>
    <dgm:pt modelId="{9ED42D65-5EB6-4C1C-8053-403AA0F57D84}">
      <dgm:prSet/>
      <dgm:spPr/>
      <dgm:t>
        <a:bodyPr/>
        <a:lstStyle/>
        <a:p>
          <a:r>
            <a:rPr lang="en-US"/>
            <a:t>Exploring culture and Business in Berlin</a:t>
          </a:r>
        </a:p>
      </dgm:t>
    </dgm:pt>
    <dgm:pt modelId="{9AD78112-85CF-4676-B015-D16CEAE2E140}" type="parTrans" cxnId="{F466AA9B-DA61-470D-B5A8-DFDDB6F99B9D}">
      <dgm:prSet/>
      <dgm:spPr/>
      <dgm:t>
        <a:bodyPr/>
        <a:lstStyle/>
        <a:p>
          <a:endParaRPr lang="en-US"/>
        </a:p>
      </dgm:t>
    </dgm:pt>
    <dgm:pt modelId="{9B6F7A58-CCD1-4028-8D28-3CB8284E93AC}" type="sibTrans" cxnId="{F466AA9B-DA61-470D-B5A8-DFDDB6F99B9D}">
      <dgm:prSet/>
      <dgm:spPr/>
      <dgm:t>
        <a:bodyPr/>
        <a:lstStyle/>
        <a:p>
          <a:endParaRPr lang="en-US"/>
        </a:p>
      </dgm:t>
    </dgm:pt>
    <dgm:pt modelId="{8DFDDA6A-B940-4491-AD94-A3AFA51FAF9D}">
      <dgm:prSet/>
      <dgm:spPr>
        <a:solidFill>
          <a:srgbClr val="00A073"/>
        </a:solidFill>
      </dgm:spPr>
      <dgm:t>
        <a:bodyPr/>
        <a:lstStyle/>
        <a:p>
          <a:r>
            <a:rPr lang="en-US"/>
            <a:t>Developing</a:t>
          </a:r>
        </a:p>
      </dgm:t>
    </dgm:pt>
    <dgm:pt modelId="{69684856-98BD-4BBC-955E-243DF1860A13}" type="parTrans" cxnId="{2BD77B02-7FE4-4C3E-B15E-C1C8B9D35FA4}">
      <dgm:prSet/>
      <dgm:spPr/>
      <dgm:t>
        <a:bodyPr/>
        <a:lstStyle/>
        <a:p>
          <a:endParaRPr lang="en-US"/>
        </a:p>
      </dgm:t>
    </dgm:pt>
    <dgm:pt modelId="{4DC6E304-4137-43C8-8114-81FB03F946EC}" type="sibTrans" cxnId="{2BD77B02-7FE4-4C3E-B15E-C1C8B9D35FA4}">
      <dgm:prSet/>
      <dgm:spPr/>
      <dgm:t>
        <a:bodyPr/>
        <a:lstStyle/>
        <a:p>
          <a:endParaRPr lang="en-US"/>
        </a:p>
      </dgm:t>
    </dgm:pt>
    <dgm:pt modelId="{88A3BC92-0D1E-47B7-9D98-A04A2A25B2CB}">
      <dgm:prSet/>
      <dgm:spPr/>
      <dgm:t>
        <a:bodyPr/>
        <a:lstStyle/>
        <a:p>
          <a:r>
            <a:rPr lang="en-US"/>
            <a:t>Developing the creative business idea</a:t>
          </a:r>
        </a:p>
      </dgm:t>
    </dgm:pt>
    <dgm:pt modelId="{6150FD07-96E6-48FF-A090-41BA3A620018}" type="parTrans" cxnId="{1A13F998-6BA1-437D-BAD8-D32B4342EE2E}">
      <dgm:prSet/>
      <dgm:spPr/>
      <dgm:t>
        <a:bodyPr/>
        <a:lstStyle/>
        <a:p>
          <a:endParaRPr lang="en-US"/>
        </a:p>
      </dgm:t>
    </dgm:pt>
    <dgm:pt modelId="{95187EED-FB5B-4835-9FCC-C038AA9EEB11}" type="sibTrans" cxnId="{1A13F998-6BA1-437D-BAD8-D32B4342EE2E}">
      <dgm:prSet/>
      <dgm:spPr/>
      <dgm:t>
        <a:bodyPr/>
        <a:lstStyle/>
        <a:p>
          <a:endParaRPr lang="en-US"/>
        </a:p>
      </dgm:t>
    </dgm:pt>
    <dgm:pt modelId="{558821F5-F3DC-4095-B231-F0ADB6E819AC}">
      <dgm:prSet/>
      <dgm:spPr>
        <a:solidFill>
          <a:srgbClr val="058134"/>
        </a:solidFill>
      </dgm:spPr>
      <dgm:t>
        <a:bodyPr/>
        <a:lstStyle/>
        <a:p>
          <a:r>
            <a:rPr lang="en-US"/>
            <a:t>Engaging</a:t>
          </a:r>
        </a:p>
      </dgm:t>
    </dgm:pt>
    <dgm:pt modelId="{59738B3B-D32A-4A44-BCC8-D62A57CE95C7}" type="parTrans" cxnId="{862A8363-000E-44BB-8D3E-01D8598FA3C6}">
      <dgm:prSet/>
      <dgm:spPr/>
      <dgm:t>
        <a:bodyPr/>
        <a:lstStyle/>
        <a:p>
          <a:endParaRPr lang="en-US"/>
        </a:p>
      </dgm:t>
    </dgm:pt>
    <dgm:pt modelId="{388EE044-49AF-4A7D-8B4B-82166DE5EF56}" type="sibTrans" cxnId="{862A8363-000E-44BB-8D3E-01D8598FA3C6}">
      <dgm:prSet/>
      <dgm:spPr/>
      <dgm:t>
        <a:bodyPr/>
        <a:lstStyle/>
        <a:p>
          <a:endParaRPr lang="en-US"/>
        </a:p>
      </dgm:t>
    </dgm:pt>
    <dgm:pt modelId="{0C6BA520-8FB5-48AA-BE9B-C6977989C7F0}">
      <dgm:prSet/>
      <dgm:spPr/>
      <dgm:t>
        <a:bodyPr/>
        <a:lstStyle/>
        <a:p>
          <a:r>
            <a:rPr lang="en-US"/>
            <a:t>Engaging your creaCtive Business Adventure</a:t>
          </a:r>
        </a:p>
      </dgm:t>
    </dgm:pt>
    <dgm:pt modelId="{44983E5D-06EC-4844-90BE-8B2FF63942CD}" type="parTrans" cxnId="{52269A0C-1D93-43F4-8507-F0A4A402B578}">
      <dgm:prSet/>
      <dgm:spPr/>
      <dgm:t>
        <a:bodyPr/>
        <a:lstStyle/>
        <a:p>
          <a:endParaRPr lang="en-US"/>
        </a:p>
      </dgm:t>
    </dgm:pt>
    <dgm:pt modelId="{1DEC5D64-3D22-45B9-A5A1-CE6004DB3FE0}" type="sibTrans" cxnId="{52269A0C-1D93-43F4-8507-F0A4A402B578}">
      <dgm:prSet/>
      <dgm:spPr/>
      <dgm:t>
        <a:bodyPr/>
        <a:lstStyle/>
        <a:p>
          <a:endParaRPr lang="en-US"/>
        </a:p>
      </dgm:t>
    </dgm:pt>
    <dgm:pt modelId="{FE59463B-8126-2843-904E-D33AD90A7196}" type="pres">
      <dgm:prSet presAssocID="{AC0D1D9D-D6D1-4FB0-BE8C-873C5D09F2E6}" presName="Name0" presStyleCnt="0">
        <dgm:presLayoutVars>
          <dgm:dir/>
          <dgm:animLvl val="lvl"/>
          <dgm:resizeHandles val="exact"/>
        </dgm:presLayoutVars>
      </dgm:prSet>
      <dgm:spPr/>
    </dgm:pt>
    <dgm:pt modelId="{ED7B2BA1-A0FB-0340-9DCC-00F2564272A9}" type="pres">
      <dgm:prSet presAssocID="{57DD9B3E-D0C6-477F-9AE5-9E482A8A823C}" presName="composite" presStyleCnt="0"/>
      <dgm:spPr/>
    </dgm:pt>
    <dgm:pt modelId="{E552150C-7298-4049-B85B-6332AA0529A3}" type="pres">
      <dgm:prSet presAssocID="{57DD9B3E-D0C6-477F-9AE5-9E482A8A823C}" presName="parTx" presStyleLbl="alignNode1" presStyleIdx="0" presStyleCnt="3">
        <dgm:presLayoutVars>
          <dgm:chMax val="0"/>
          <dgm:chPref val="0"/>
        </dgm:presLayoutVars>
      </dgm:prSet>
      <dgm:spPr/>
    </dgm:pt>
    <dgm:pt modelId="{0EDA985C-FEBB-EA4A-9352-DC977928C09C}" type="pres">
      <dgm:prSet presAssocID="{57DD9B3E-D0C6-477F-9AE5-9E482A8A823C}" presName="desTx" presStyleLbl="alignAccFollowNode1" presStyleIdx="0" presStyleCnt="3">
        <dgm:presLayoutVars/>
      </dgm:prSet>
      <dgm:spPr/>
    </dgm:pt>
    <dgm:pt modelId="{0B2B7B5B-BDB0-ED46-92D7-48C058212E60}" type="pres">
      <dgm:prSet presAssocID="{D18F23EF-EBC7-49E6-BA48-D8165E0F5F17}" presName="space" presStyleCnt="0"/>
      <dgm:spPr/>
    </dgm:pt>
    <dgm:pt modelId="{4C067FE5-8980-E74A-8492-802E4F779E18}" type="pres">
      <dgm:prSet presAssocID="{8DFDDA6A-B940-4491-AD94-A3AFA51FAF9D}" presName="composite" presStyleCnt="0"/>
      <dgm:spPr/>
    </dgm:pt>
    <dgm:pt modelId="{3C858CF6-2F19-214F-9D01-1F25D3B76A7C}" type="pres">
      <dgm:prSet presAssocID="{8DFDDA6A-B940-4491-AD94-A3AFA51FAF9D}" presName="parTx" presStyleLbl="alignNode1" presStyleIdx="1" presStyleCnt="3">
        <dgm:presLayoutVars>
          <dgm:chMax val="0"/>
          <dgm:chPref val="0"/>
        </dgm:presLayoutVars>
      </dgm:prSet>
      <dgm:spPr/>
    </dgm:pt>
    <dgm:pt modelId="{CE9C8942-86B1-3E46-A1E8-3CD84D1AA284}" type="pres">
      <dgm:prSet presAssocID="{8DFDDA6A-B940-4491-AD94-A3AFA51FAF9D}" presName="desTx" presStyleLbl="alignAccFollowNode1" presStyleIdx="1" presStyleCnt="3">
        <dgm:presLayoutVars/>
      </dgm:prSet>
      <dgm:spPr/>
    </dgm:pt>
    <dgm:pt modelId="{468FEC78-CE04-2A43-A0EA-50AE806C9158}" type="pres">
      <dgm:prSet presAssocID="{4DC6E304-4137-43C8-8114-81FB03F946EC}" presName="space" presStyleCnt="0"/>
      <dgm:spPr/>
    </dgm:pt>
    <dgm:pt modelId="{CB1ED5A2-869B-2649-89EC-760079E77DCF}" type="pres">
      <dgm:prSet presAssocID="{558821F5-F3DC-4095-B231-F0ADB6E819AC}" presName="composite" presStyleCnt="0"/>
      <dgm:spPr/>
    </dgm:pt>
    <dgm:pt modelId="{A8429753-748F-A34B-A77B-D31C7D8FA9DD}" type="pres">
      <dgm:prSet presAssocID="{558821F5-F3DC-4095-B231-F0ADB6E819AC}" presName="parTx" presStyleLbl="alignNode1" presStyleIdx="2" presStyleCnt="3">
        <dgm:presLayoutVars>
          <dgm:chMax val="0"/>
          <dgm:chPref val="0"/>
        </dgm:presLayoutVars>
      </dgm:prSet>
      <dgm:spPr/>
    </dgm:pt>
    <dgm:pt modelId="{E74AC9C5-47BD-B644-8853-EC148DAADA45}" type="pres">
      <dgm:prSet presAssocID="{558821F5-F3DC-4095-B231-F0ADB6E819AC}" presName="desTx" presStyleLbl="alignAccFollowNode1" presStyleIdx="2" presStyleCnt="3">
        <dgm:presLayoutVars/>
      </dgm:prSet>
      <dgm:spPr/>
    </dgm:pt>
  </dgm:ptLst>
  <dgm:cxnLst>
    <dgm:cxn modelId="{2BD77B02-7FE4-4C3E-B15E-C1C8B9D35FA4}" srcId="{AC0D1D9D-D6D1-4FB0-BE8C-873C5D09F2E6}" destId="{8DFDDA6A-B940-4491-AD94-A3AFA51FAF9D}" srcOrd="1" destOrd="0" parTransId="{69684856-98BD-4BBC-955E-243DF1860A13}" sibTransId="{4DC6E304-4137-43C8-8114-81FB03F946EC}"/>
    <dgm:cxn modelId="{52269A0C-1D93-43F4-8507-F0A4A402B578}" srcId="{558821F5-F3DC-4095-B231-F0ADB6E819AC}" destId="{0C6BA520-8FB5-48AA-BE9B-C6977989C7F0}" srcOrd="0" destOrd="0" parTransId="{44983E5D-06EC-4844-90BE-8B2FF63942CD}" sibTransId="{1DEC5D64-3D22-45B9-A5A1-CE6004DB3FE0}"/>
    <dgm:cxn modelId="{BB3FD926-3099-4F42-A8EC-9B9B68E6039C}" type="presOf" srcId="{9ED42D65-5EB6-4C1C-8053-403AA0F57D84}" destId="{0EDA985C-FEBB-EA4A-9352-DC977928C09C}" srcOrd="0" destOrd="0" presId="urn:microsoft.com/office/officeart/2016/7/layout/HorizontalActionList"/>
    <dgm:cxn modelId="{862A8363-000E-44BB-8D3E-01D8598FA3C6}" srcId="{AC0D1D9D-D6D1-4FB0-BE8C-873C5D09F2E6}" destId="{558821F5-F3DC-4095-B231-F0ADB6E819AC}" srcOrd="2" destOrd="0" parTransId="{59738B3B-D32A-4A44-BCC8-D62A57CE95C7}" sibTransId="{388EE044-49AF-4A7D-8B4B-82166DE5EF56}"/>
    <dgm:cxn modelId="{1A13F998-6BA1-437D-BAD8-D32B4342EE2E}" srcId="{8DFDDA6A-B940-4491-AD94-A3AFA51FAF9D}" destId="{88A3BC92-0D1E-47B7-9D98-A04A2A25B2CB}" srcOrd="0" destOrd="0" parTransId="{6150FD07-96E6-48FF-A090-41BA3A620018}" sibTransId="{95187EED-FB5B-4835-9FCC-C038AA9EEB11}"/>
    <dgm:cxn modelId="{F466AA9B-DA61-470D-B5A8-DFDDB6F99B9D}" srcId="{57DD9B3E-D0C6-477F-9AE5-9E482A8A823C}" destId="{9ED42D65-5EB6-4C1C-8053-403AA0F57D84}" srcOrd="0" destOrd="0" parTransId="{9AD78112-85CF-4676-B015-D16CEAE2E140}" sibTransId="{9B6F7A58-CCD1-4028-8D28-3CB8284E93AC}"/>
    <dgm:cxn modelId="{D96BBCAB-818B-044E-BFD9-42CD4DB189E2}" type="presOf" srcId="{0C6BA520-8FB5-48AA-BE9B-C6977989C7F0}" destId="{E74AC9C5-47BD-B644-8853-EC148DAADA45}" srcOrd="0" destOrd="0" presId="urn:microsoft.com/office/officeart/2016/7/layout/HorizontalActionList"/>
    <dgm:cxn modelId="{0F084EBA-DFA8-C940-9543-93006F44BB3C}" type="presOf" srcId="{57DD9B3E-D0C6-477F-9AE5-9E482A8A823C}" destId="{E552150C-7298-4049-B85B-6332AA0529A3}" srcOrd="0" destOrd="0" presId="urn:microsoft.com/office/officeart/2016/7/layout/HorizontalActionList"/>
    <dgm:cxn modelId="{EFDA92BA-D314-B941-922A-E188B3DACBA8}" type="presOf" srcId="{AC0D1D9D-D6D1-4FB0-BE8C-873C5D09F2E6}" destId="{FE59463B-8126-2843-904E-D33AD90A7196}" srcOrd="0" destOrd="0" presId="urn:microsoft.com/office/officeart/2016/7/layout/HorizontalActionList"/>
    <dgm:cxn modelId="{DDF845DC-E3E5-8C4B-8B23-9D085AE3299F}" type="presOf" srcId="{88A3BC92-0D1E-47B7-9D98-A04A2A25B2CB}" destId="{CE9C8942-86B1-3E46-A1E8-3CD84D1AA284}" srcOrd="0" destOrd="0" presId="urn:microsoft.com/office/officeart/2016/7/layout/HorizontalActionList"/>
    <dgm:cxn modelId="{A7CF0DE5-1320-394A-BEDC-2D3BF7F9A4A4}" type="presOf" srcId="{8DFDDA6A-B940-4491-AD94-A3AFA51FAF9D}" destId="{3C858CF6-2F19-214F-9D01-1F25D3B76A7C}" srcOrd="0" destOrd="0" presId="urn:microsoft.com/office/officeart/2016/7/layout/HorizontalActionList"/>
    <dgm:cxn modelId="{B41CC0F7-989B-4D0D-A719-ACBF45B7F61E}" srcId="{AC0D1D9D-D6D1-4FB0-BE8C-873C5D09F2E6}" destId="{57DD9B3E-D0C6-477F-9AE5-9E482A8A823C}" srcOrd="0" destOrd="0" parTransId="{B208674B-9120-42C4-9E0E-DDB1404097A6}" sibTransId="{D18F23EF-EBC7-49E6-BA48-D8165E0F5F17}"/>
    <dgm:cxn modelId="{61EB92FE-DCF2-4B4D-BD0C-F7BBC6F6E62A}" type="presOf" srcId="{558821F5-F3DC-4095-B231-F0ADB6E819AC}" destId="{A8429753-748F-A34B-A77B-D31C7D8FA9DD}" srcOrd="0" destOrd="0" presId="urn:microsoft.com/office/officeart/2016/7/layout/HorizontalActionList"/>
    <dgm:cxn modelId="{A27ECA1F-0F44-D14C-92E6-4BE1CD6D384C}" type="presParOf" srcId="{FE59463B-8126-2843-904E-D33AD90A7196}" destId="{ED7B2BA1-A0FB-0340-9DCC-00F2564272A9}" srcOrd="0" destOrd="0" presId="urn:microsoft.com/office/officeart/2016/7/layout/HorizontalActionList"/>
    <dgm:cxn modelId="{542399C3-4287-6A4F-B149-8DE51FF7CA69}" type="presParOf" srcId="{ED7B2BA1-A0FB-0340-9DCC-00F2564272A9}" destId="{E552150C-7298-4049-B85B-6332AA0529A3}" srcOrd="0" destOrd="0" presId="urn:microsoft.com/office/officeart/2016/7/layout/HorizontalActionList"/>
    <dgm:cxn modelId="{04A87233-3F38-5D49-97E3-7ED806683468}" type="presParOf" srcId="{ED7B2BA1-A0FB-0340-9DCC-00F2564272A9}" destId="{0EDA985C-FEBB-EA4A-9352-DC977928C09C}" srcOrd="1" destOrd="0" presId="urn:microsoft.com/office/officeart/2016/7/layout/HorizontalActionList"/>
    <dgm:cxn modelId="{BA3FFD1B-94F0-4A46-8787-38F396F93F50}" type="presParOf" srcId="{FE59463B-8126-2843-904E-D33AD90A7196}" destId="{0B2B7B5B-BDB0-ED46-92D7-48C058212E60}" srcOrd="1" destOrd="0" presId="urn:microsoft.com/office/officeart/2016/7/layout/HorizontalActionList"/>
    <dgm:cxn modelId="{CCE10462-5D15-734B-AA10-09587EC4474A}" type="presParOf" srcId="{FE59463B-8126-2843-904E-D33AD90A7196}" destId="{4C067FE5-8980-E74A-8492-802E4F779E18}" srcOrd="2" destOrd="0" presId="urn:microsoft.com/office/officeart/2016/7/layout/HorizontalActionList"/>
    <dgm:cxn modelId="{6EC98B6B-23C4-3647-A7BC-3B7E1A310D4F}" type="presParOf" srcId="{4C067FE5-8980-E74A-8492-802E4F779E18}" destId="{3C858CF6-2F19-214F-9D01-1F25D3B76A7C}" srcOrd="0" destOrd="0" presId="urn:microsoft.com/office/officeart/2016/7/layout/HorizontalActionList"/>
    <dgm:cxn modelId="{42C84E8B-FC8B-D04C-A762-A1D36236B01D}" type="presParOf" srcId="{4C067FE5-8980-E74A-8492-802E4F779E18}" destId="{CE9C8942-86B1-3E46-A1E8-3CD84D1AA284}" srcOrd="1" destOrd="0" presId="urn:microsoft.com/office/officeart/2016/7/layout/HorizontalActionList"/>
    <dgm:cxn modelId="{859DF25F-3573-6547-8025-06933EF6DE1A}" type="presParOf" srcId="{FE59463B-8126-2843-904E-D33AD90A7196}" destId="{468FEC78-CE04-2A43-A0EA-50AE806C9158}" srcOrd="3" destOrd="0" presId="urn:microsoft.com/office/officeart/2016/7/layout/HorizontalActionList"/>
    <dgm:cxn modelId="{8A6587B3-10F8-DB42-A814-743C6B0AD2DD}" type="presParOf" srcId="{FE59463B-8126-2843-904E-D33AD90A7196}" destId="{CB1ED5A2-869B-2649-89EC-760079E77DCF}" srcOrd="4" destOrd="0" presId="urn:microsoft.com/office/officeart/2016/7/layout/HorizontalActionList"/>
    <dgm:cxn modelId="{4E81BA37-E9EF-C045-9DB5-2BAB8EC94912}" type="presParOf" srcId="{CB1ED5A2-869B-2649-89EC-760079E77DCF}" destId="{A8429753-748F-A34B-A77B-D31C7D8FA9DD}" srcOrd="0" destOrd="0" presId="urn:microsoft.com/office/officeart/2016/7/layout/HorizontalActionList"/>
    <dgm:cxn modelId="{6FBB6422-284A-7449-B7B6-A1335CE9959D}" type="presParOf" srcId="{CB1ED5A2-869B-2649-89EC-760079E77DCF}" destId="{E74AC9C5-47BD-B644-8853-EC148DAADA45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2150C-7298-4049-B85B-6332AA0529A3}">
      <dsp:nvSpPr>
        <dsp:cNvPr id="0" name=""/>
        <dsp:cNvSpPr/>
      </dsp:nvSpPr>
      <dsp:spPr>
        <a:xfrm>
          <a:off x="10090" y="578505"/>
          <a:ext cx="3426543" cy="10279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773" rIns="270773" bIns="2707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Exploring</a:t>
          </a:r>
        </a:p>
      </dsp:txBody>
      <dsp:txXfrm>
        <a:off x="10090" y="578505"/>
        <a:ext cx="3426543" cy="1027963"/>
      </dsp:txXfrm>
    </dsp:sp>
    <dsp:sp modelId="{0EDA985C-FEBB-EA4A-9352-DC977928C09C}">
      <dsp:nvSpPr>
        <dsp:cNvPr id="0" name=""/>
        <dsp:cNvSpPr/>
      </dsp:nvSpPr>
      <dsp:spPr>
        <a:xfrm>
          <a:off x="10090" y="1606468"/>
          <a:ext cx="3426543" cy="216636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466" tIns="338466" rIns="338466" bIns="338466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Exploring culture and Business in Berlin</a:t>
          </a:r>
        </a:p>
      </dsp:txBody>
      <dsp:txXfrm>
        <a:off x="10090" y="1606468"/>
        <a:ext cx="3426543" cy="2166364"/>
      </dsp:txXfrm>
    </dsp:sp>
    <dsp:sp modelId="{3C858CF6-2F19-214F-9D01-1F25D3B76A7C}">
      <dsp:nvSpPr>
        <dsp:cNvPr id="0" name=""/>
        <dsp:cNvSpPr/>
      </dsp:nvSpPr>
      <dsp:spPr>
        <a:xfrm>
          <a:off x="3544528" y="578505"/>
          <a:ext cx="3426543" cy="1027963"/>
        </a:xfrm>
        <a:prstGeom prst="rect">
          <a:avLst/>
        </a:prstGeom>
        <a:solidFill>
          <a:srgbClr val="00A073"/>
        </a:solidFill>
        <a:ln w="12700" cap="flat" cmpd="sng" algn="ctr">
          <a:solidFill>
            <a:schemeClr val="accent2">
              <a:hueOff val="-1224775"/>
              <a:satOff val="-5657"/>
              <a:lumOff val="-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773" rIns="270773" bIns="2707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Developing</a:t>
          </a:r>
        </a:p>
      </dsp:txBody>
      <dsp:txXfrm>
        <a:off x="3544528" y="578505"/>
        <a:ext cx="3426543" cy="1027963"/>
      </dsp:txXfrm>
    </dsp:sp>
    <dsp:sp modelId="{CE9C8942-86B1-3E46-A1E8-3CD84D1AA284}">
      <dsp:nvSpPr>
        <dsp:cNvPr id="0" name=""/>
        <dsp:cNvSpPr/>
      </dsp:nvSpPr>
      <dsp:spPr>
        <a:xfrm>
          <a:off x="3544528" y="1606468"/>
          <a:ext cx="3426543" cy="2166364"/>
        </a:xfrm>
        <a:prstGeom prst="rect">
          <a:avLst/>
        </a:prstGeom>
        <a:solidFill>
          <a:schemeClr val="accent2">
            <a:tint val="40000"/>
            <a:alpha val="90000"/>
            <a:hueOff val="-1672628"/>
            <a:satOff val="-4166"/>
            <a:lumOff val="-51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672628"/>
              <a:satOff val="-4166"/>
              <a:lumOff val="-5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466" tIns="338466" rIns="338466" bIns="338466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Developing the creative business idea</a:t>
          </a:r>
        </a:p>
      </dsp:txBody>
      <dsp:txXfrm>
        <a:off x="3544528" y="1606468"/>
        <a:ext cx="3426543" cy="2166364"/>
      </dsp:txXfrm>
    </dsp:sp>
    <dsp:sp modelId="{A8429753-748F-A34B-A77B-D31C7D8FA9DD}">
      <dsp:nvSpPr>
        <dsp:cNvPr id="0" name=""/>
        <dsp:cNvSpPr/>
      </dsp:nvSpPr>
      <dsp:spPr>
        <a:xfrm>
          <a:off x="7078966" y="578505"/>
          <a:ext cx="3426543" cy="1027963"/>
        </a:xfrm>
        <a:prstGeom prst="rect">
          <a:avLst/>
        </a:prstGeom>
        <a:solidFill>
          <a:srgbClr val="058134"/>
        </a:solidFill>
        <a:ln w="12700" cap="flat" cmpd="sng" algn="ctr">
          <a:solidFill>
            <a:schemeClr val="accent2">
              <a:hueOff val="-2449550"/>
              <a:satOff val="-11314"/>
              <a:lumOff val="-23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773" rIns="270773" bIns="2707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Engaging</a:t>
          </a:r>
        </a:p>
      </dsp:txBody>
      <dsp:txXfrm>
        <a:off x="7078966" y="578505"/>
        <a:ext cx="3426543" cy="1027963"/>
      </dsp:txXfrm>
    </dsp:sp>
    <dsp:sp modelId="{E74AC9C5-47BD-B644-8853-EC148DAADA45}">
      <dsp:nvSpPr>
        <dsp:cNvPr id="0" name=""/>
        <dsp:cNvSpPr/>
      </dsp:nvSpPr>
      <dsp:spPr>
        <a:xfrm>
          <a:off x="7078966" y="1606468"/>
          <a:ext cx="3426543" cy="2166364"/>
        </a:xfrm>
        <a:prstGeom prst="rect">
          <a:avLst/>
        </a:prstGeom>
        <a:solidFill>
          <a:schemeClr val="accent2">
            <a:tint val="40000"/>
            <a:alpha val="90000"/>
            <a:hueOff val="-3345255"/>
            <a:satOff val="-8332"/>
            <a:lumOff val="-103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345255"/>
              <a:satOff val="-8332"/>
              <a:lumOff val="-10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466" tIns="338466" rIns="338466" bIns="338466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Engaging your creaCtive Business Adventure</a:t>
          </a:r>
        </a:p>
      </dsp:txBody>
      <dsp:txXfrm>
        <a:off x="7078966" y="1606468"/>
        <a:ext cx="3426543" cy="2166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187AE-4F08-4B92-B2F5-19D0893D585E}" type="datetimeFigureOut">
              <a:rPr lang="fr-FR" smtClean="0"/>
              <a:t>24/11/2022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002DB-FD31-419D-BF45-391713087D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043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23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704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2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95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433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4594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21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07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02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971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734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11/24/22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782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F8A656C-0806-4677-A38B-DA5DF0F3C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A66C75-8209-81C7-8753-20E4B38626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BEF8C6D-8BB3-473A-9607-D7381CC5C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7537" y="643467"/>
            <a:ext cx="5520995" cy="5215839"/>
          </a:xfrm>
          <a:prstGeom prst="roundRect">
            <a:avLst>
              <a:gd name="adj" fmla="val 265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0144466-9DDA-CDBE-A7DC-50E1F1270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7047" y="795509"/>
            <a:ext cx="5037616" cy="3011340"/>
          </a:xfrm>
        </p:spPr>
        <p:txBody>
          <a:bodyPr>
            <a:normAutofit/>
          </a:bodyPr>
          <a:lstStyle/>
          <a:p>
            <a:r>
              <a:rPr lang="fr-FR" dirty="0">
                <a:latin typeface="Britannic Bold" panose="020B0903060703020204" pitchFamily="34" charset="77"/>
              </a:rPr>
              <a:t>ICN BERLIN</a:t>
            </a: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DCFDFFB9-D302-4A05-A770-D33232254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6764" y="906791"/>
            <a:ext cx="2987899" cy="2987899"/>
          </a:xfrm>
          <a:prstGeom prst="arc">
            <a:avLst>
              <a:gd name="adj1" fmla="val 16200000"/>
              <a:gd name="adj2" fmla="val 114657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2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table&#10;&#10;Description générée automatiquement">
            <a:extLst>
              <a:ext uri="{FF2B5EF4-FFF2-40B4-BE49-F238E27FC236}">
                <a16:creationId xmlns:a16="http://schemas.microsoft.com/office/drawing/2014/main" id="{2553F9FE-9F54-65DC-17A7-3918C00AEE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91" r="-2" b="37641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5" name="Image 4" descr="Une image contenant texte, ciel, extérieur, nature&#10;&#10;Description générée automatiquement">
            <a:extLst>
              <a:ext uri="{FF2B5EF4-FFF2-40B4-BE49-F238E27FC236}">
                <a16:creationId xmlns:a16="http://schemas.microsoft.com/office/drawing/2014/main" id="{0B152625-90DC-DB15-74E0-4F9E90634C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r="1" b="1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Image 6" descr="Une image contenant ciel, extérieur, bâtiment, eau&#10;&#10;Description générée automatiquement">
            <a:extLst>
              <a:ext uri="{FF2B5EF4-FFF2-40B4-BE49-F238E27FC236}">
                <a16:creationId xmlns:a16="http://schemas.microsoft.com/office/drawing/2014/main" id="{23A15DF7-5798-0FB5-BC53-1FC15FC07E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307" r="3" b="19625"/>
          <a:stretch/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69970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1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 descr="Une image contenant texte, intérieur, sombre&#10;&#10;Description générée automatiquement">
            <a:extLst>
              <a:ext uri="{FF2B5EF4-FFF2-40B4-BE49-F238E27FC236}">
                <a16:creationId xmlns:a16="http://schemas.microsoft.com/office/drawing/2014/main" id="{021757E6-1992-187A-B3A8-FC1986D210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" r="2" b="1518"/>
          <a:stretch/>
        </p:blipFill>
        <p:spPr>
          <a:xfrm rot="5400000">
            <a:off x="-706992" y="1050694"/>
            <a:ext cx="6544007" cy="4759147"/>
          </a:xfrm>
          <a:prstGeom prst="rect">
            <a:avLst/>
          </a:prstGeom>
        </p:spPr>
      </p:pic>
      <p:pic>
        <p:nvPicPr>
          <p:cNvPr id="6" name="Image 5" descr="Une image contenant ciel, extérieur, herbe, personne&#10;&#10;Description générée automatiquement">
            <a:extLst>
              <a:ext uri="{FF2B5EF4-FFF2-40B4-BE49-F238E27FC236}">
                <a16:creationId xmlns:a16="http://schemas.microsoft.com/office/drawing/2014/main" id="{B35A108F-711C-161B-6899-7349B84D50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6" r="3" b="3"/>
          <a:stretch/>
        </p:blipFill>
        <p:spPr>
          <a:xfrm>
            <a:off x="4987500" y="158265"/>
            <a:ext cx="7192774" cy="3249329"/>
          </a:xfrm>
          <a:prstGeom prst="rect">
            <a:avLst/>
          </a:prstGeom>
        </p:spPr>
      </p:pic>
      <p:pic>
        <p:nvPicPr>
          <p:cNvPr id="5122" name="Picture 2" descr="Everything About The Tidal Sleep at Cassiopeia Berlin">
            <a:extLst>
              <a:ext uri="{FF2B5EF4-FFF2-40B4-BE49-F238E27FC236}">
                <a16:creationId xmlns:a16="http://schemas.microsoft.com/office/drawing/2014/main" id="{0678F309-D3C0-4A30-1227-3B9FCCDC3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66" r="3" b="3"/>
          <a:stretch/>
        </p:blipFill>
        <p:spPr bwMode="auto">
          <a:xfrm>
            <a:off x="4997702" y="3445148"/>
            <a:ext cx="7192774" cy="325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197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 descr="Une image contenant arbre, extérieur, ciel, parc&#10;&#10;Description générée automatiquement">
            <a:extLst>
              <a:ext uri="{FF2B5EF4-FFF2-40B4-BE49-F238E27FC236}">
                <a16:creationId xmlns:a16="http://schemas.microsoft.com/office/drawing/2014/main" id="{9FC37865-4CC8-A611-7BB5-1A6A01623F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888" r="-1" b="34294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8" name="Image 7" descr="Une image contenant eau, extérieur, ciel, rivière&#10;&#10;Description générée automatiquement">
            <a:extLst>
              <a:ext uri="{FF2B5EF4-FFF2-40B4-BE49-F238E27FC236}">
                <a16:creationId xmlns:a16="http://schemas.microsoft.com/office/drawing/2014/main" id="{90076CC4-9FC6-B8C5-A43A-78F8CCC962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016" b="20544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6" name="Image 5" descr="Une image contenant texte, gens, personne, nuit&#10;&#10;Description générée automatiquement">
            <a:extLst>
              <a:ext uri="{FF2B5EF4-FFF2-40B4-BE49-F238E27FC236}">
                <a16:creationId xmlns:a16="http://schemas.microsoft.com/office/drawing/2014/main" id="{7111ADFB-62E6-7F34-8EBE-E4C3443F97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45"/>
          <a:stretch/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40224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8EAD4D-B054-BE8F-6BF6-91026D30E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Britannic Bold" panose="020B0903060703020204" pitchFamily="34" charset="77"/>
              </a:rPr>
              <a:t>La vie à Berlin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3C5F4C-6F68-F452-5AF5-E7EF5D357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2053" y="1653366"/>
            <a:ext cx="10515600" cy="385974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Se trimballer à vélo pour ceux qui ont la motivation</a:t>
            </a:r>
          </a:p>
          <a:p>
            <a:r>
              <a:rPr lang="fr-FR" dirty="0"/>
              <a:t>Toujours vivant</a:t>
            </a:r>
          </a:p>
          <a:p>
            <a:r>
              <a:rPr lang="fr-FR" dirty="0"/>
              <a:t>Nombreux bars et </a:t>
            </a:r>
            <a:r>
              <a:rPr lang="fr-FR" dirty="0" err="1"/>
              <a:t>Biergarten</a:t>
            </a:r>
            <a:r>
              <a:rPr lang="fr-FR" dirty="0"/>
              <a:t> (de la bière à foison)</a:t>
            </a:r>
          </a:p>
          <a:p>
            <a:r>
              <a:rPr lang="fr-FR" dirty="0"/>
              <a:t>Nombreux marchés</a:t>
            </a:r>
          </a:p>
          <a:p>
            <a:r>
              <a:rPr lang="fr-FR" dirty="0"/>
              <a:t>Beaucoup de restos/snacks</a:t>
            </a:r>
          </a:p>
          <a:p>
            <a:r>
              <a:rPr lang="fr-FR" dirty="0"/>
              <a:t>Des </a:t>
            </a:r>
            <a:r>
              <a:rPr lang="fr-FR" dirty="0" err="1"/>
              <a:t>frip</a:t>
            </a:r>
            <a:r>
              <a:rPr lang="fr-FR" dirty="0"/>
              <a:t>’ partout</a:t>
            </a:r>
          </a:p>
          <a:p>
            <a:r>
              <a:rPr lang="fr-FR" dirty="0"/>
              <a:t>Beaucoup de musées, lieux et choses à voir</a:t>
            </a:r>
          </a:p>
          <a:p>
            <a:r>
              <a:rPr lang="fr-FR" dirty="0"/>
              <a:t>Des marchés de Noël</a:t>
            </a:r>
          </a:p>
          <a:p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504B705-F7A1-1B55-1E31-1E48984D388B}"/>
              </a:ext>
            </a:extLst>
          </p:cNvPr>
          <p:cNvSpPr txBox="1">
            <a:spLocks/>
          </p:cNvSpPr>
          <p:nvPr/>
        </p:nvSpPr>
        <p:spPr>
          <a:xfrm>
            <a:off x="2184919" y="5167312"/>
            <a:ext cx="65858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latin typeface="Britannic Bold" panose="020B0903060703020204" pitchFamily="34" charset="77"/>
              </a:rPr>
              <a:t>Pas 1 seul jour à s’ennuyer</a:t>
            </a:r>
          </a:p>
        </p:txBody>
      </p:sp>
    </p:spTree>
    <p:extLst>
      <p:ext uri="{BB962C8B-B14F-4D97-AF65-F5344CB8AC3E}">
        <p14:creationId xmlns:p14="http://schemas.microsoft.com/office/powerpoint/2010/main" val="3575847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!!Rectangle">
            <a:extLst>
              <a:ext uri="{FF2B5EF4-FFF2-40B4-BE49-F238E27FC236}">
                <a16:creationId xmlns:a16="http://schemas.microsoft.com/office/drawing/2014/main" id="{442D2C40-7ED8-45E4-9E7D-C3407F9CA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CFA96B13-9AF9-4AB8-52B7-5DA68930EC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8" t="8176" r="37433"/>
          <a:stretch/>
        </p:blipFill>
        <p:spPr>
          <a:xfrm rot="5400000">
            <a:off x="2667001" y="-2667000"/>
            <a:ext cx="6858000" cy="12192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87BAE79-615D-F1CB-24D7-5096B0152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70" y="-8468"/>
            <a:ext cx="5911932" cy="186413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  <a:latin typeface="Britannic Bold" panose="020B0903060703020204" pitchFamily="34" charset="77"/>
              </a:rPr>
              <a:t>La vie nocturne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4B9105-4237-C2B8-0358-F1D29F2F5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956" y="953293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Capitale de la techno</a:t>
            </a:r>
          </a:p>
          <a:p>
            <a:r>
              <a:rPr lang="fr-FR" dirty="0">
                <a:solidFill>
                  <a:srgbClr val="FFFFFF"/>
                </a:solidFill>
              </a:rPr>
              <a:t>Enormément de boîtes</a:t>
            </a:r>
          </a:p>
          <a:p>
            <a:r>
              <a:rPr lang="fr-FR" dirty="0">
                <a:solidFill>
                  <a:srgbClr val="FFFFFF"/>
                </a:solidFill>
              </a:rPr>
              <a:t>Soirée en lieux secrets</a:t>
            </a:r>
          </a:p>
          <a:p>
            <a:r>
              <a:rPr lang="fr-FR" dirty="0">
                <a:solidFill>
                  <a:srgbClr val="FFFFFF"/>
                </a:solidFill>
              </a:rPr>
              <a:t>Il y a de tout pour tout le monde</a:t>
            </a:r>
          </a:p>
          <a:p>
            <a:r>
              <a:rPr lang="fr-FR" dirty="0">
                <a:solidFill>
                  <a:srgbClr val="FFFFFF"/>
                </a:solidFill>
              </a:rPr>
              <a:t>Safe</a:t>
            </a:r>
          </a:p>
          <a:p>
            <a:r>
              <a:rPr lang="fr-FR" dirty="0">
                <a:solidFill>
                  <a:srgbClr val="FFFFFF"/>
                </a:solidFill>
              </a:rPr>
              <a:t>Tout le monde est assez bienveillant, chacun fait sa vie</a:t>
            </a:r>
          </a:p>
          <a:p>
            <a:r>
              <a:rPr lang="fr-FR" dirty="0">
                <a:solidFill>
                  <a:srgbClr val="FFFFFF"/>
                </a:solidFill>
              </a:rPr>
              <a:t>Ambiance particulière</a:t>
            </a: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793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Freeform: Shape 4102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5" name="Arc 4104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Une Goupille Sur Berlin, Allemagne Dans La Carte Du Monde Image stock -  Image du allemand, pays: 136775233">
            <a:extLst>
              <a:ext uri="{FF2B5EF4-FFF2-40B4-BE49-F238E27FC236}">
                <a16:creationId xmlns:a16="http://schemas.microsoft.com/office/drawing/2014/main" id="{CC7A6A9A-E134-C02A-8411-66845FE79D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8" r="14300" b="-1"/>
          <a:stretch/>
        </p:blipFill>
        <p:spPr bwMode="auto">
          <a:xfrm>
            <a:off x="5101771" y="10"/>
            <a:ext cx="7094361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Rectangle 4106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9" name="Arc 4108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718653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279C1E9-0808-04D4-C4E3-59FC7408D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795509"/>
            <a:ext cx="4092525" cy="27986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alentours</a:t>
            </a:r>
          </a:p>
        </p:txBody>
      </p:sp>
      <p:sp>
        <p:nvSpPr>
          <p:cNvPr id="4111" name="Oval 4110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4626633"/>
            <a:ext cx="491961" cy="49196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13" name="Rectangle 4112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7932" y="5011563"/>
            <a:ext cx="731558" cy="731558"/>
          </a:xfrm>
          <a:prstGeom prst="rect">
            <a:avLst/>
          </a:prstGeom>
          <a:noFill/>
          <a:ln w="127000">
            <a:solidFill>
              <a:schemeClr val="accent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147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C3AB17B-0938-4936-E0E1-6C02C9478A4A}"/>
              </a:ext>
            </a:extLst>
          </p:cNvPr>
          <p:cNvSpPr txBox="1"/>
          <p:nvPr/>
        </p:nvSpPr>
        <p:spPr>
          <a:xfrm>
            <a:off x="469259" y="609311"/>
            <a:ext cx="5779141" cy="59441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Possibilité</a:t>
            </a:r>
            <a:r>
              <a:rPr lang="en-US" sz="1400" dirty="0"/>
              <a:t> </a:t>
            </a:r>
            <a:r>
              <a:rPr lang="en-US" sz="1400" dirty="0" err="1"/>
              <a:t>d’avoir</a:t>
            </a:r>
            <a:r>
              <a:rPr lang="en-US" sz="1400" dirty="0"/>
              <a:t> des aides </a:t>
            </a:r>
            <a:r>
              <a:rPr lang="en-US" sz="1400" dirty="0" err="1"/>
              <a:t>financières</a:t>
            </a: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Les </a:t>
            </a:r>
            <a:r>
              <a:rPr lang="en-US" sz="1400" dirty="0" err="1"/>
              <a:t>Berlinois</a:t>
            </a:r>
            <a:r>
              <a:rPr lang="en-US" sz="1400" dirty="0"/>
              <a:t> </a:t>
            </a:r>
            <a:r>
              <a:rPr lang="en-US" sz="1400" dirty="0" err="1"/>
              <a:t>parlent</a:t>
            </a:r>
            <a:r>
              <a:rPr lang="en-US" sz="1400" dirty="0"/>
              <a:t> </a:t>
            </a:r>
            <a:r>
              <a:rPr lang="en-US" sz="1400" dirty="0" err="1"/>
              <a:t>tous</a:t>
            </a:r>
            <a:r>
              <a:rPr lang="en-US" sz="1400" dirty="0"/>
              <a:t> </a:t>
            </a:r>
            <a:r>
              <a:rPr lang="en-US" sz="1400" dirty="0" err="1"/>
              <a:t>ou</a:t>
            </a:r>
            <a:r>
              <a:rPr lang="en-US" sz="1400" dirty="0"/>
              <a:t> </a:t>
            </a:r>
            <a:r>
              <a:rPr lang="en-US" sz="1400" dirty="0" err="1"/>
              <a:t>presque</a:t>
            </a:r>
            <a:r>
              <a:rPr lang="en-US" sz="1400" dirty="0"/>
              <a:t> </a:t>
            </a:r>
            <a:r>
              <a:rPr lang="en-US" sz="1400" dirty="0" err="1"/>
              <a:t>tous</a:t>
            </a:r>
            <a:r>
              <a:rPr lang="en-US" sz="1400" dirty="0"/>
              <a:t> </a:t>
            </a:r>
            <a:r>
              <a:rPr lang="en-US" sz="1400" dirty="0" err="1"/>
              <a:t>anglais</a:t>
            </a: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Pistes</a:t>
            </a:r>
            <a:r>
              <a:rPr lang="en-US" sz="1400" dirty="0"/>
              <a:t> </a:t>
            </a:r>
            <a:r>
              <a:rPr lang="en-US" sz="1400" dirty="0" err="1"/>
              <a:t>cyclables</a:t>
            </a:r>
            <a:r>
              <a:rPr lang="en-US" sz="1400" dirty="0"/>
              <a:t> ultra </a:t>
            </a:r>
            <a:r>
              <a:rPr lang="en-US" sz="1400" dirty="0" err="1"/>
              <a:t>développées</a:t>
            </a:r>
            <a:r>
              <a:rPr lang="en-US" sz="1400" dirty="0"/>
              <a:t> : </a:t>
            </a:r>
            <a:r>
              <a:rPr lang="en-US" sz="1400" dirty="0" err="1"/>
              <a:t>possibilité</a:t>
            </a:r>
            <a:r>
              <a:rPr lang="en-US" sz="1400" dirty="0"/>
              <a:t> de se </a:t>
            </a:r>
            <a:r>
              <a:rPr lang="en-US" sz="1400" dirty="0" err="1"/>
              <a:t>déplacer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trottinette</a:t>
            </a:r>
            <a:r>
              <a:rPr lang="en-US" sz="1400" dirty="0"/>
              <a:t> </a:t>
            </a:r>
            <a:r>
              <a:rPr lang="en-US" sz="1400" dirty="0" err="1"/>
              <a:t>électrique</a:t>
            </a:r>
            <a:r>
              <a:rPr lang="en-US" sz="1400" dirty="0"/>
              <a:t> (Lime, Void) </a:t>
            </a:r>
            <a:r>
              <a:rPr lang="en-US" sz="1400" dirty="0" err="1"/>
              <a:t>ou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vélo</a:t>
            </a:r>
            <a:r>
              <a:rPr lang="en-US" sz="1400" dirty="0"/>
              <a:t> de location longue durée</a:t>
            </a:r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Réseau</a:t>
            </a:r>
            <a:r>
              <a:rPr lang="en-US" sz="1400" dirty="0"/>
              <a:t> TEC </a:t>
            </a:r>
            <a:r>
              <a:rPr lang="en-US" sz="1400" dirty="0" err="1"/>
              <a:t>développé</a:t>
            </a:r>
            <a:r>
              <a:rPr lang="en-US" sz="1400" dirty="0"/>
              <a:t> : </a:t>
            </a:r>
            <a:r>
              <a:rPr lang="en-US" sz="1400" dirty="0" err="1"/>
              <a:t>possibilité</a:t>
            </a:r>
            <a:r>
              <a:rPr lang="en-US" sz="1400" dirty="0"/>
              <a:t> de se </a:t>
            </a:r>
            <a:r>
              <a:rPr lang="en-US" sz="1400" dirty="0" err="1"/>
              <a:t>déplacer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U-Bahn/S-Bahn/Bus</a:t>
            </a:r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En</a:t>
            </a:r>
            <a:r>
              <a:rPr lang="en-US" sz="1400" dirty="0"/>
              <a:t> hiver il fait bien </a:t>
            </a:r>
            <a:r>
              <a:rPr lang="en-US" sz="1400" dirty="0" err="1"/>
              <a:t>froid</a:t>
            </a:r>
            <a:r>
              <a:rPr lang="en-US" sz="1400" dirty="0"/>
              <a:t> + le soleil se </a:t>
            </a:r>
            <a:r>
              <a:rPr lang="en-US" sz="1400" dirty="0" err="1"/>
              <a:t>couche</a:t>
            </a:r>
            <a:r>
              <a:rPr lang="en-US" sz="1400" dirty="0"/>
              <a:t> </a:t>
            </a:r>
            <a:r>
              <a:rPr lang="en-US" sz="1400" dirty="0" err="1"/>
              <a:t>tôt</a:t>
            </a:r>
            <a:r>
              <a:rPr lang="en-US" sz="1400" dirty="0"/>
              <a:t> (</a:t>
            </a:r>
            <a:r>
              <a:rPr lang="en-US" sz="1400" dirty="0" err="1"/>
              <a:t>vers</a:t>
            </a:r>
            <a:r>
              <a:rPr lang="en-US" sz="1400" dirty="0"/>
              <a:t> 15h30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novembre</a:t>
            </a:r>
            <a:r>
              <a:rPr lang="en-US" sz="1400" dirty="0"/>
              <a:t>)</a:t>
            </a:r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Les </a:t>
            </a:r>
            <a:r>
              <a:rPr lang="en-US" sz="1400" dirty="0" err="1"/>
              <a:t>Döner</a:t>
            </a:r>
            <a:r>
              <a:rPr lang="en-US" sz="1400" dirty="0"/>
              <a:t> (kebabs) </a:t>
            </a:r>
            <a:r>
              <a:rPr lang="en-US" sz="1400" dirty="0" err="1"/>
              <a:t>c’est</a:t>
            </a:r>
            <a:r>
              <a:rPr lang="en-US" sz="1400" dirty="0"/>
              <a:t> la </a:t>
            </a:r>
            <a:r>
              <a:rPr lang="en-US" sz="1400" dirty="0" err="1"/>
              <a:t>spécialité</a:t>
            </a:r>
            <a:r>
              <a:rPr lang="en-US" sz="1400" dirty="0"/>
              <a:t> : </a:t>
            </a:r>
            <a:r>
              <a:rPr lang="en-US" sz="1400" dirty="0" err="1"/>
              <a:t>ils</a:t>
            </a:r>
            <a:r>
              <a:rPr lang="en-US" sz="1400" dirty="0"/>
              <a:t> </a:t>
            </a:r>
            <a:r>
              <a:rPr lang="en-US" sz="1400" dirty="0" err="1"/>
              <a:t>sont</a:t>
            </a:r>
            <a:r>
              <a:rPr lang="en-US" sz="1400" dirty="0"/>
              <a:t> </a:t>
            </a:r>
            <a:r>
              <a:rPr lang="en-US" sz="1400" dirty="0" err="1"/>
              <a:t>vraiment</a:t>
            </a:r>
            <a:r>
              <a:rPr lang="en-US" sz="1400" dirty="0"/>
              <a:t> pas </a:t>
            </a:r>
            <a:r>
              <a:rPr lang="en-US" sz="1400" dirty="0" err="1"/>
              <a:t>chers</a:t>
            </a:r>
            <a:r>
              <a:rPr lang="en-US" sz="1400" dirty="0"/>
              <a:t> et grave bons</a:t>
            </a:r>
          </a:p>
          <a:p>
            <a:pPr>
              <a:lnSpc>
                <a:spcPct val="120000"/>
              </a:lnSpc>
              <a:spcAft>
                <a:spcPts val="400"/>
              </a:spcAft>
            </a:pP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Bouger</a:t>
            </a:r>
            <a:r>
              <a:rPr lang="en-US" sz="1400" dirty="0"/>
              <a:t> dans les </a:t>
            </a:r>
            <a:r>
              <a:rPr lang="en-US" sz="1400" dirty="0" err="1"/>
              <a:t>alentours</a:t>
            </a:r>
            <a:r>
              <a:rPr lang="en-US" sz="1400" dirty="0"/>
              <a:t> ! </a:t>
            </a:r>
            <a:r>
              <a:rPr lang="en-US" sz="1400" dirty="0" err="1"/>
              <a:t>Pleins</a:t>
            </a:r>
            <a:r>
              <a:rPr lang="en-US" sz="1400" dirty="0"/>
              <a:t> de choses </a:t>
            </a:r>
            <a:r>
              <a:rPr lang="en-US" sz="1400" dirty="0" err="1"/>
              <a:t>à</a:t>
            </a:r>
            <a:r>
              <a:rPr lang="en-US" sz="1400" dirty="0"/>
              <a:t> faire </a:t>
            </a:r>
            <a:r>
              <a:rPr lang="en-US" sz="1400" dirty="0" err="1"/>
              <a:t>à</a:t>
            </a:r>
            <a:r>
              <a:rPr lang="en-US" sz="1400" dirty="0"/>
              <a:t> </a:t>
            </a:r>
            <a:r>
              <a:rPr lang="en-US" sz="1400" dirty="0" err="1"/>
              <a:t>voir</a:t>
            </a:r>
            <a:r>
              <a:rPr lang="en-US" sz="1400" dirty="0"/>
              <a:t> + beaucoup de temps</a:t>
            </a:r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Ce </a:t>
            </a:r>
            <a:r>
              <a:rPr lang="en-US" sz="1400" dirty="0" err="1"/>
              <a:t>n’est</a:t>
            </a:r>
            <a:r>
              <a:rPr lang="en-US" sz="1400" dirty="0"/>
              <a:t> pas un </a:t>
            </a:r>
            <a:r>
              <a:rPr lang="en-US" sz="1400" dirty="0" err="1"/>
              <a:t>mythe</a:t>
            </a:r>
            <a:r>
              <a:rPr lang="en-US" sz="1400" dirty="0"/>
              <a:t> : la </a:t>
            </a:r>
            <a:r>
              <a:rPr lang="en-US" sz="1400" dirty="0" err="1"/>
              <a:t>bière</a:t>
            </a:r>
            <a:r>
              <a:rPr lang="en-US" sz="1400" dirty="0"/>
              <a:t> et les </a:t>
            </a:r>
            <a:r>
              <a:rPr lang="en-US" sz="1400" dirty="0" err="1"/>
              <a:t>clopes</a:t>
            </a:r>
            <a:r>
              <a:rPr lang="en-US" sz="1400" dirty="0"/>
              <a:t> </a:t>
            </a:r>
            <a:r>
              <a:rPr lang="en-US" sz="1400" dirty="0" err="1"/>
              <a:t>c’est</a:t>
            </a:r>
            <a:r>
              <a:rPr lang="en-US" sz="1400" dirty="0"/>
              <a:t> pas </a:t>
            </a:r>
            <a:r>
              <a:rPr lang="en-US" sz="1400" dirty="0" err="1"/>
              <a:t>cher</a:t>
            </a:r>
            <a:endParaRPr lang="en-US" sz="1400" dirty="0"/>
          </a:p>
          <a:p>
            <a:pPr>
              <a:lnSpc>
                <a:spcPct val="120000"/>
              </a:lnSpc>
              <a:spcAft>
                <a:spcPts val="400"/>
              </a:spcAft>
            </a:pP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061" name="Oval 2060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 descr="Accès à l'information pour tous - une bonne fois our toutes - Humanium">
            <a:extLst>
              <a:ext uri="{FF2B5EF4-FFF2-40B4-BE49-F238E27FC236}">
                <a16:creationId xmlns:a16="http://schemas.microsoft.com/office/drawing/2014/main" id="{C6B2896F-1AAF-2A16-E419-5BCFFB64E5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0" r="23856" b="2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3" name="Arc 2062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 descr="Une image contenant texte, enveloppe, carte de visite&#10;&#10;Description générée automatiquement">
            <a:extLst>
              <a:ext uri="{FF2B5EF4-FFF2-40B4-BE49-F238E27FC236}">
                <a16:creationId xmlns:a16="http://schemas.microsoft.com/office/drawing/2014/main" id="{BDB3F3EA-A0B3-E450-9CB8-69FBAB242A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17242" r="15371"/>
          <a:stretch/>
        </p:blipFill>
        <p:spPr>
          <a:xfrm>
            <a:off x="6285078" y="0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5" name="AutoShape 4" descr="Tips | e-Boekhouden.nl">
            <a:extLst>
              <a:ext uri="{FF2B5EF4-FFF2-40B4-BE49-F238E27FC236}">
                <a16:creationId xmlns:a16="http://schemas.microsoft.com/office/drawing/2014/main" id="{3B398CC3-564F-FD8C-51A4-5A82F8C72B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65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405A32-3612-3CA1-6358-D24B17077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0" y="92491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chemeClr val="tx1"/>
                </a:solidFill>
                <a:latin typeface="Britannic Bold" panose="020B0903060703020204" pitchFamily="34" charset="77"/>
              </a:rPr>
              <a:t>Des questions ?</a:t>
            </a: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2">
                <a:lumMod val="75000"/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77D530A-DD51-4758-8628-204B090B374B}"/>
              </a:ext>
            </a:extLst>
          </p:cNvPr>
          <p:cNvSpPr txBox="1">
            <a:spLocks/>
          </p:cNvSpPr>
          <p:nvPr/>
        </p:nvSpPr>
        <p:spPr>
          <a:xfrm>
            <a:off x="2815929" y="2797456"/>
            <a:ext cx="6560141" cy="25135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latin typeface="Britannic Bold" panose="020B0903060703020204" pitchFamily="34" charset="77"/>
              </a:rPr>
              <a:t>Perrine Bedel – Louis </a:t>
            </a:r>
            <a:r>
              <a:rPr lang="en-US" sz="2400" dirty="0" err="1">
                <a:latin typeface="Britannic Bold" panose="020B0903060703020204" pitchFamily="34" charset="77"/>
              </a:rPr>
              <a:t>Zorninger</a:t>
            </a:r>
            <a:endParaRPr lang="en-US" sz="2400" dirty="0">
              <a:latin typeface="Britannic Bold" panose="020B09030607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73626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3" name="Arc 1032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9F8A656C-0806-4677-A38B-DA5DF0F3C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La Porte de Brandebourg, Berlin | Destinations de Voyage du Monde ...">
            <a:extLst>
              <a:ext uri="{FF2B5EF4-FFF2-40B4-BE49-F238E27FC236}">
                <a16:creationId xmlns:a16="http://schemas.microsoft.com/office/drawing/2014/main" id="{7C30986E-7AC5-2491-4C2E-4DAFB02A2E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6" b="860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: Rounded Corners 1036">
            <a:extLst>
              <a:ext uri="{FF2B5EF4-FFF2-40B4-BE49-F238E27FC236}">
                <a16:creationId xmlns:a16="http://schemas.microsoft.com/office/drawing/2014/main" id="{9BEF8C6D-8BB3-473A-9607-D7381CC5C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7537" y="643467"/>
            <a:ext cx="5520995" cy="5215839"/>
          </a:xfrm>
          <a:prstGeom prst="roundRect">
            <a:avLst>
              <a:gd name="adj" fmla="val 265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DD0CB1-6517-AD15-45F3-1737A4A25B6C}"/>
              </a:ext>
            </a:extLst>
          </p:cNvPr>
          <p:cNvSpPr txBox="1"/>
          <p:nvPr/>
        </p:nvSpPr>
        <p:spPr>
          <a:xfrm>
            <a:off x="6257047" y="795509"/>
            <a:ext cx="5037616" cy="30113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solidFill>
                  <a:schemeClr val="tx1"/>
                </a:solidFill>
                <a:latin typeface="Britannic Bold" panose="020B0903060703020204" pitchFamily="34" charset="77"/>
                <a:ea typeface="+mj-ea"/>
                <a:cs typeface="+mj-cs"/>
              </a:rPr>
              <a:t>SOMMAIRE</a:t>
            </a:r>
          </a:p>
        </p:txBody>
      </p:sp>
      <p:sp>
        <p:nvSpPr>
          <p:cNvPr id="1039" name="Arc 1038">
            <a:extLst>
              <a:ext uri="{FF2B5EF4-FFF2-40B4-BE49-F238E27FC236}">
                <a16:creationId xmlns:a16="http://schemas.microsoft.com/office/drawing/2014/main" id="{DCFDFFB9-D302-4A05-A770-D33232254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6764" y="906791"/>
            <a:ext cx="2987899" cy="2987899"/>
          </a:xfrm>
          <a:prstGeom prst="arc">
            <a:avLst>
              <a:gd name="adj1" fmla="val 16200000"/>
              <a:gd name="adj2" fmla="val 114657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BC8864-BF9F-C808-5AEF-B5E327C75295}"/>
              </a:ext>
            </a:extLst>
          </p:cNvPr>
          <p:cNvSpPr txBox="1"/>
          <p:nvPr/>
        </p:nvSpPr>
        <p:spPr>
          <a:xfrm>
            <a:off x="641189" y="477998"/>
            <a:ext cx="4591000" cy="6646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chemeClr val="bg1"/>
                </a:solidFill>
              </a:rPr>
              <a:t>Les infos de base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chemeClr val="bg1"/>
                </a:solidFill>
              </a:rPr>
              <a:t>Le campus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chemeClr val="bg1"/>
                </a:solidFill>
              </a:rPr>
              <a:t>Les cours à l’ICN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chemeClr val="bg1"/>
                </a:solidFill>
              </a:rPr>
              <a:t>Berlin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chemeClr val="bg1"/>
                </a:solidFill>
              </a:rPr>
              <a:t>La vie à Berlin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chemeClr val="bg1"/>
                </a:solidFill>
              </a:rPr>
              <a:t>Les alentours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chemeClr val="bg1"/>
                </a:solidFill>
              </a:rPr>
              <a:t>Infos / Tips</a:t>
            </a:r>
          </a:p>
          <a:p>
            <a:pPr>
              <a:lnSpc>
                <a:spcPct val="150000"/>
              </a:lnSpc>
            </a:pPr>
            <a:endParaRPr lang="fr-F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464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CDAE6-A00B-16E6-77C8-FDDE9BE0A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Britannic Bold" panose="020B0903060703020204" pitchFamily="34" charset="77"/>
              </a:rPr>
              <a:t>Les infos de base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1A6B74-1412-5144-5030-AD7EF4883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907" y="1690688"/>
            <a:ext cx="10515600" cy="385974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ICN Business </a:t>
            </a:r>
            <a:r>
              <a:rPr lang="fr-FR" dirty="0" err="1"/>
              <a:t>School</a:t>
            </a:r>
            <a:r>
              <a:rPr lang="fr-FR" dirty="0"/>
              <a:t> (Nancy, Paris, Berlin)</a:t>
            </a:r>
          </a:p>
          <a:p>
            <a:r>
              <a:rPr lang="fr-FR" dirty="0" err="1"/>
              <a:t>Certificate</a:t>
            </a:r>
            <a:r>
              <a:rPr lang="fr-FR" dirty="0"/>
              <a:t> « </a:t>
            </a:r>
            <a:r>
              <a:rPr lang="fr-FR" dirty="0" err="1"/>
              <a:t>Entrepreuneurship</a:t>
            </a:r>
            <a:r>
              <a:rPr lang="fr-FR" dirty="0"/>
              <a:t> in Good </a:t>
            </a:r>
            <a:r>
              <a:rPr lang="fr-FR" dirty="0" err="1"/>
              <a:t>Company</a:t>
            </a:r>
            <a:r>
              <a:rPr lang="fr-FR" dirty="0"/>
              <a:t> »</a:t>
            </a:r>
          </a:p>
          <a:p>
            <a:r>
              <a:rPr lang="fr-FR" dirty="0"/>
              <a:t>Berlin (8/9h de Nancy)</a:t>
            </a:r>
          </a:p>
          <a:p>
            <a:r>
              <a:rPr lang="fr-FR" dirty="0"/>
              <a:t>4 mois</a:t>
            </a:r>
          </a:p>
          <a:p>
            <a:r>
              <a:rPr lang="fr-FR" dirty="0"/>
              <a:t>2000 euros</a:t>
            </a:r>
          </a:p>
          <a:p>
            <a:r>
              <a:rPr lang="fr-FR" dirty="0"/>
              <a:t>Cours en anglais </a:t>
            </a:r>
          </a:p>
          <a:p>
            <a:r>
              <a:rPr lang="fr-FR" dirty="0"/>
              <a:t>Locaux neufs et mis à disposition</a:t>
            </a:r>
          </a:p>
          <a:p>
            <a:r>
              <a:rPr lang="fr-FR" dirty="0"/>
              <a:t>Autres promos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4661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Freeform: Shape 2067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0" name="Arc 2069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72" name="Rectangle 2071">
            <a:extLst>
              <a:ext uri="{FF2B5EF4-FFF2-40B4-BE49-F238E27FC236}">
                <a16:creationId xmlns:a16="http://schemas.microsoft.com/office/drawing/2014/main" id="{57E36F3B-5EA3-4859-A8E1-7DB2CD0BF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4" name="Freeform: Shape 2073">
            <a:extLst>
              <a:ext uri="{FF2B5EF4-FFF2-40B4-BE49-F238E27FC236}">
                <a16:creationId xmlns:a16="http://schemas.microsoft.com/office/drawing/2014/main" id="{E2635EE6-D269-46B5-8431-4D0F084D4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4"/>
            <a:ext cx="6252552" cy="6858003"/>
          </a:xfrm>
          <a:custGeom>
            <a:avLst/>
            <a:gdLst>
              <a:gd name="connsiteX0" fmla="*/ 2609706 w 6252552"/>
              <a:gd name="connsiteY0" fmla="*/ 0 h 6858003"/>
              <a:gd name="connsiteX1" fmla="*/ 6252552 w 6252552"/>
              <a:gd name="connsiteY1" fmla="*/ 0 h 6858003"/>
              <a:gd name="connsiteX2" fmla="*/ 6252552 w 6252552"/>
              <a:gd name="connsiteY2" fmla="*/ 6858002 h 6858003"/>
              <a:gd name="connsiteX3" fmla="*/ 6228060 w 6252552"/>
              <a:gd name="connsiteY3" fmla="*/ 6858002 h 6858003"/>
              <a:gd name="connsiteX4" fmla="*/ 6228060 w 6252552"/>
              <a:gd name="connsiteY4" fmla="*/ 6858003 h 6858003"/>
              <a:gd name="connsiteX5" fmla="*/ 0 w 6252552"/>
              <a:gd name="connsiteY5" fmla="*/ 6858003 h 6858003"/>
              <a:gd name="connsiteX6" fmla="*/ 0 w 6252552"/>
              <a:gd name="connsiteY6" fmla="*/ 1 h 6858003"/>
              <a:gd name="connsiteX7" fmla="*/ 2609701 w 6252552"/>
              <a:gd name="connsiteY7" fmla="*/ 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52552" h="6858003">
                <a:moveTo>
                  <a:pt x="2609706" y="0"/>
                </a:moveTo>
                <a:lnTo>
                  <a:pt x="6252552" y="0"/>
                </a:lnTo>
                <a:lnTo>
                  <a:pt x="6252552" y="6858002"/>
                </a:lnTo>
                <a:lnTo>
                  <a:pt x="6228060" y="6858002"/>
                </a:lnTo>
                <a:lnTo>
                  <a:pt x="6228060" y="6858003"/>
                </a:lnTo>
                <a:lnTo>
                  <a:pt x="0" y="6858003"/>
                </a:lnTo>
                <a:lnTo>
                  <a:pt x="0" y="1"/>
                </a:lnTo>
                <a:lnTo>
                  <a:pt x="260970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6" name="Arc 2075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2974408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BEE0EA4-8949-C745-913F-ABE5E2B5B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795509"/>
            <a:ext cx="5271106" cy="27986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rgbClr val="FFFFFF"/>
                </a:solidFill>
                <a:latin typeface="Britannic Bold" panose="020B0903060703020204" pitchFamily="34" charset="77"/>
              </a:rPr>
              <a:t>Le campus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A656F39-5F4E-6537-62E2-DFC5B2CFF7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9" r="4" b="10196"/>
          <a:stretch/>
        </p:blipFill>
        <p:spPr bwMode="auto">
          <a:xfrm>
            <a:off x="6509916" y="143441"/>
            <a:ext cx="5431801" cy="3143436"/>
          </a:xfrm>
          <a:custGeom>
            <a:avLst/>
            <a:gdLst/>
            <a:ahLst/>
            <a:cxnLst/>
            <a:rect l="l" t="t" r="r" b="b"/>
            <a:pathLst>
              <a:path w="5096871" h="3143436">
                <a:moveTo>
                  <a:pt x="75600" y="0"/>
                </a:moveTo>
                <a:lnTo>
                  <a:pt x="5021271" y="0"/>
                </a:lnTo>
                <a:cubicBezTo>
                  <a:pt x="5063024" y="0"/>
                  <a:pt x="5096871" y="33847"/>
                  <a:pt x="5096871" y="75600"/>
                </a:cubicBezTo>
                <a:lnTo>
                  <a:pt x="5096871" y="3067836"/>
                </a:lnTo>
                <a:cubicBezTo>
                  <a:pt x="5096871" y="3109589"/>
                  <a:pt x="5063024" y="3143436"/>
                  <a:pt x="5021271" y="3143436"/>
                </a:cubicBezTo>
                <a:lnTo>
                  <a:pt x="75600" y="3143436"/>
                </a:lnTo>
                <a:cubicBezTo>
                  <a:pt x="33847" y="3143436"/>
                  <a:pt x="0" y="3109589"/>
                  <a:pt x="0" y="3067836"/>
                </a:cubicBezTo>
                <a:lnTo>
                  <a:pt x="0" y="75600"/>
                </a:lnTo>
                <a:cubicBezTo>
                  <a:pt x="0" y="33847"/>
                  <a:pt x="33847" y="0"/>
                  <a:pt x="756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8" name="Oval 2077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5486807"/>
            <a:ext cx="491961" cy="49196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ICN Business School - Planning and Realisation I UP.GREAT">
            <a:extLst>
              <a:ext uri="{FF2B5EF4-FFF2-40B4-BE49-F238E27FC236}">
                <a16:creationId xmlns:a16="http://schemas.microsoft.com/office/drawing/2014/main" id="{392C8EE5-155C-D3DF-8B95-0C2375CE24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5" r="4" b="8104"/>
          <a:stretch/>
        </p:blipFill>
        <p:spPr bwMode="auto">
          <a:xfrm>
            <a:off x="6496428" y="3502644"/>
            <a:ext cx="5431801" cy="3187173"/>
          </a:xfrm>
          <a:custGeom>
            <a:avLst/>
            <a:gdLst/>
            <a:ahLst/>
            <a:cxnLst/>
            <a:rect l="l" t="t" r="r" b="b"/>
            <a:pathLst>
              <a:path w="5096871" h="3187173">
                <a:moveTo>
                  <a:pt x="76652" y="0"/>
                </a:moveTo>
                <a:lnTo>
                  <a:pt x="5020219" y="0"/>
                </a:lnTo>
                <a:cubicBezTo>
                  <a:pt x="5062553" y="0"/>
                  <a:pt x="5096871" y="34318"/>
                  <a:pt x="5096871" y="76652"/>
                </a:cubicBezTo>
                <a:lnTo>
                  <a:pt x="5096871" y="3110521"/>
                </a:lnTo>
                <a:cubicBezTo>
                  <a:pt x="5096871" y="3152855"/>
                  <a:pt x="5062553" y="3187173"/>
                  <a:pt x="5020219" y="3187173"/>
                </a:cubicBezTo>
                <a:lnTo>
                  <a:pt x="76652" y="3187173"/>
                </a:lnTo>
                <a:cubicBezTo>
                  <a:pt x="34318" y="3187173"/>
                  <a:pt x="0" y="3152855"/>
                  <a:pt x="0" y="3110521"/>
                </a:cubicBezTo>
                <a:lnTo>
                  <a:pt x="0" y="76652"/>
                </a:lnTo>
                <a:cubicBezTo>
                  <a:pt x="0" y="34318"/>
                  <a:pt x="34318" y="0"/>
                  <a:pt x="7665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72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A828EB4-92C5-5D18-85D5-850BB6F77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FFFFFF"/>
                </a:solidFill>
                <a:latin typeface="Britannic Bold" panose="020B0903060703020204" pitchFamily="34" charset="77"/>
              </a:rPr>
              <a:t>Les cours à l’ICN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7" name="Espace réservé du contenu 2">
            <a:extLst>
              <a:ext uri="{FF2B5EF4-FFF2-40B4-BE49-F238E27FC236}">
                <a16:creationId xmlns:a16="http://schemas.microsoft.com/office/drawing/2014/main" id="{A7ABF038-7C4D-E722-D148-6B5EFA6D1E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68938"/>
              </p:ext>
            </p:extLst>
          </p:nvPr>
        </p:nvGraphicFramePr>
        <p:xfrm>
          <a:off x="838200" y="200501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llipse 4">
            <a:extLst>
              <a:ext uri="{FF2B5EF4-FFF2-40B4-BE49-F238E27FC236}">
                <a16:creationId xmlns:a16="http://schemas.microsoft.com/office/drawing/2014/main" id="{806EB210-6F01-E9DA-01A3-5413C8371570}"/>
              </a:ext>
            </a:extLst>
          </p:cNvPr>
          <p:cNvSpPr txBox="1"/>
          <p:nvPr/>
        </p:nvSpPr>
        <p:spPr>
          <a:xfrm>
            <a:off x="5498829" y="1721126"/>
            <a:ext cx="1194339" cy="82239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774" tIns="12700" rIns="101774" bIns="1270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rgbClr val="06A071"/>
                </a:solidFill>
              </a:rPr>
              <a:t>UE2</a:t>
            </a:r>
          </a:p>
        </p:txBody>
      </p:sp>
      <p:sp>
        <p:nvSpPr>
          <p:cNvPr id="8" name="Ellipse 4">
            <a:extLst>
              <a:ext uri="{FF2B5EF4-FFF2-40B4-BE49-F238E27FC236}">
                <a16:creationId xmlns:a16="http://schemas.microsoft.com/office/drawing/2014/main" id="{42A6C93E-2E90-9110-AF0F-4C283D7C861D}"/>
              </a:ext>
            </a:extLst>
          </p:cNvPr>
          <p:cNvSpPr txBox="1"/>
          <p:nvPr/>
        </p:nvSpPr>
        <p:spPr>
          <a:xfrm>
            <a:off x="1844823" y="1721126"/>
            <a:ext cx="1194339" cy="82239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774" tIns="12700" rIns="101774" bIns="1270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rgbClr val="05A5AB"/>
                </a:solidFill>
              </a:rPr>
              <a:t>UE1</a:t>
            </a:r>
          </a:p>
        </p:txBody>
      </p:sp>
      <p:sp>
        <p:nvSpPr>
          <p:cNvPr id="10" name="Ellipse 4">
            <a:extLst>
              <a:ext uri="{FF2B5EF4-FFF2-40B4-BE49-F238E27FC236}">
                <a16:creationId xmlns:a16="http://schemas.microsoft.com/office/drawing/2014/main" id="{7ADB6462-5B43-72F2-A4BE-F1EC82C7EFB7}"/>
              </a:ext>
            </a:extLst>
          </p:cNvPr>
          <p:cNvSpPr txBox="1"/>
          <p:nvPr/>
        </p:nvSpPr>
        <p:spPr>
          <a:xfrm>
            <a:off x="9140525" y="1721126"/>
            <a:ext cx="1194339" cy="82239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774" tIns="12700" rIns="101774" bIns="1270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rgbClr val="058134"/>
                </a:solidFill>
              </a:rPr>
              <a:t>UE3</a:t>
            </a:r>
          </a:p>
        </p:txBody>
      </p:sp>
    </p:spTree>
    <p:extLst>
      <p:ext uri="{BB962C8B-B14F-4D97-AF65-F5344CB8AC3E}">
        <p14:creationId xmlns:p14="http://schemas.microsoft.com/office/powerpoint/2010/main" val="314434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53D6FA3-D6DF-FB74-FDD5-BA5DF4A369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370" r="15917" b="34518"/>
          <a:stretch/>
        </p:blipFill>
        <p:spPr>
          <a:xfrm>
            <a:off x="808845" y="2501443"/>
            <a:ext cx="10294003" cy="2322671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9C86EC-1FB2-07C4-FD2B-311FF34E6E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67" t="64148" r="15727" b="10519"/>
          <a:stretch/>
        </p:blipFill>
        <p:spPr>
          <a:xfrm>
            <a:off x="1347439" y="4874914"/>
            <a:ext cx="9809969" cy="1890006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C15909E-16F6-96A2-7359-E1241CDD23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50" t="39556" r="15917" b="26815"/>
          <a:stretch/>
        </p:blipFill>
        <p:spPr>
          <a:xfrm>
            <a:off x="1410035" y="9117"/>
            <a:ext cx="9631853" cy="2492326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F8C375C-1DD0-F2A5-DC16-3D8460C9F658}"/>
              </a:ext>
            </a:extLst>
          </p:cNvPr>
          <p:cNvSpPr txBox="1"/>
          <p:nvPr/>
        </p:nvSpPr>
        <p:spPr>
          <a:xfrm>
            <a:off x="558346" y="23770"/>
            <a:ext cx="71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UE1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0DB33B0-3AAC-5E05-56F1-0943F747BEC3}"/>
              </a:ext>
            </a:extLst>
          </p:cNvPr>
          <p:cNvSpPr txBox="1"/>
          <p:nvPr/>
        </p:nvSpPr>
        <p:spPr>
          <a:xfrm>
            <a:off x="558346" y="2482068"/>
            <a:ext cx="71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UE2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2F3C3D-91AE-9737-952A-F25C54DBD6F7}"/>
              </a:ext>
            </a:extLst>
          </p:cNvPr>
          <p:cNvSpPr txBox="1"/>
          <p:nvPr/>
        </p:nvSpPr>
        <p:spPr>
          <a:xfrm>
            <a:off x="541413" y="4910136"/>
            <a:ext cx="71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UE3</a:t>
            </a:r>
          </a:p>
        </p:txBody>
      </p:sp>
    </p:spTree>
    <p:extLst>
      <p:ext uri="{BB962C8B-B14F-4D97-AF65-F5344CB8AC3E}">
        <p14:creationId xmlns:p14="http://schemas.microsoft.com/office/powerpoint/2010/main" val="356582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Freeform: Shape 4102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5" name="Arc 4104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ZolaBerlin2016: Plan de Berlin">
            <a:extLst>
              <a:ext uri="{FF2B5EF4-FFF2-40B4-BE49-F238E27FC236}">
                <a16:creationId xmlns:a16="http://schemas.microsoft.com/office/drawing/2014/main" id="{821D239D-DBC5-56B4-B89E-3345550F12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0" b="1178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Rectangle 4108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BEBDEA-94B3-B65B-87BB-586DFFF126E5}"/>
              </a:ext>
            </a:extLst>
          </p:cNvPr>
          <p:cNvSpPr txBox="1"/>
          <p:nvPr/>
        </p:nvSpPr>
        <p:spPr>
          <a:xfrm>
            <a:off x="347352" y="3509541"/>
            <a:ext cx="4023360" cy="2802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 dirty="0">
                <a:solidFill>
                  <a:schemeClr val="tx1"/>
                </a:solidFill>
                <a:latin typeface="Britannic Bold" panose="020B0903060703020204" pitchFamily="34" charset="77"/>
                <a:ea typeface="+mj-ea"/>
                <a:cs typeface="+mj-cs"/>
              </a:rPr>
              <a:t>La </a:t>
            </a:r>
            <a:r>
              <a:rPr lang="en-US" sz="5400" kern="1200" dirty="0" err="1">
                <a:solidFill>
                  <a:schemeClr val="tx1"/>
                </a:solidFill>
                <a:latin typeface="Britannic Bold" panose="020B0903060703020204" pitchFamily="34" charset="77"/>
                <a:ea typeface="+mj-ea"/>
                <a:cs typeface="+mj-cs"/>
              </a:rPr>
              <a:t>ville</a:t>
            </a:r>
            <a:r>
              <a:rPr lang="en-US" sz="5400" kern="1200" dirty="0">
                <a:solidFill>
                  <a:schemeClr val="tx1"/>
                </a:solidFill>
                <a:latin typeface="Britannic Bold" panose="020B0903060703020204" pitchFamily="34" charset="77"/>
                <a:ea typeface="+mj-ea"/>
                <a:cs typeface="+mj-cs"/>
              </a:rPr>
              <a:t> de Berlin</a:t>
            </a:r>
          </a:p>
        </p:txBody>
      </p:sp>
    </p:spTree>
    <p:extLst>
      <p:ext uri="{BB962C8B-B14F-4D97-AF65-F5344CB8AC3E}">
        <p14:creationId xmlns:p14="http://schemas.microsoft.com/office/powerpoint/2010/main" val="906904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apety, zdjęcia - Berlin">
            <a:extLst>
              <a:ext uri="{FF2B5EF4-FFF2-40B4-BE49-F238E27FC236}">
                <a16:creationId xmlns:a16="http://schemas.microsoft.com/office/drawing/2014/main" id="{DC8F1332-89E4-B1A7-3E69-B0C91C3F90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6" r="-2" b="-2"/>
          <a:stretch/>
        </p:blipFill>
        <p:spPr bwMode="auto"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bâtiment, extérieur, vieux, pierre&#10;&#10;Description générée automatiquement">
            <a:extLst>
              <a:ext uri="{FF2B5EF4-FFF2-40B4-BE49-F238E27FC236}">
                <a16:creationId xmlns:a16="http://schemas.microsoft.com/office/drawing/2014/main" id="{C106FC11-29A9-BF14-93EE-9F134DAC02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913" r="-3" b="7936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7" name="Image 6" descr="Une image contenant texte, graffiti, peint, peinture&#10;&#10;Description générée automatiquement">
            <a:extLst>
              <a:ext uri="{FF2B5EF4-FFF2-40B4-BE49-F238E27FC236}">
                <a16:creationId xmlns:a16="http://schemas.microsoft.com/office/drawing/2014/main" id="{689DACE1-0C1E-F9F1-8B82-50469E2BDC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59" r="2" b="8938"/>
          <a:stretch/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6" name="Image 5" descr="Une image contenant bâtiment, extérieur, bâtiment gouvernemental, rue&#10;&#10;Description générée automatiquement">
            <a:extLst>
              <a:ext uri="{FF2B5EF4-FFF2-40B4-BE49-F238E27FC236}">
                <a16:creationId xmlns:a16="http://schemas.microsoft.com/office/drawing/2014/main" id="{B95050FF-1708-1DAB-8AAC-B3A55BBC09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811" r="13604" b="1"/>
          <a:stretch/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14424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 descr="Une image contenant texte, extérieur, très coloré, peint&#10;&#10;Description générée automatiquement">
            <a:extLst>
              <a:ext uri="{FF2B5EF4-FFF2-40B4-BE49-F238E27FC236}">
                <a16:creationId xmlns:a16="http://schemas.microsoft.com/office/drawing/2014/main" id="{20365E96-49A6-EDD0-7F68-BCBFFEACCB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 r="-3" b="9034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3074" name="Picture 2" descr="Museum Island Wallpapers - Top Free Museum Island Backgrounds -  WallpaperAccess">
            <a:extLst>
              <a:ext uri="{FF2B5EF4-FFF2-40B4-BE49-F238E27FC236}">
                <a16:creationId xmlns:a16="http://schemas.microsoft.com/office/drawing/2014/main" id="{BBA5FCE7-96D7-3BBF-3EDE-97C2B6486F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3" b="11778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extérieur, ciel, arbre, herbe&#10;&#10;Description générée automatiquement">
            <a:extLst>
              <a:ext uri="{FF2B5EF4-FFF2-40B4-BE49-F238E27FC236}">
                <a16:creationId xmlns:a16="http://schemas.microsoft.com/office/drawing/2014/main" id="{65D4CB31-F786-CFFC-2DE9-3E3689DB38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9" r="9396"/>
          <a:stretch/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0636772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Festival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TM03457503[[fn=Concis]]</Template>
  <TotalTime>702</TotalTime>
  <Words>320</Words>
  <Application>Microsoft Macintosh PowerPoint</Application>
  <PresentationFormat>Grand écran</PresentationFormat>
  <Paragraphs>70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Aharoni</vt:lpstr>
      <vt:lpstr>Arial</vt:lpstr>
      <vt:lpstr>Avenir Next LT Pro</vt:lpstr>
      <vt:lpstr>Britannic Bold</vt:lpstr>
      <vt:lpstr>Calibri</vt:lpstr>
      <vt:lpstr>ShapesVTI</vt:lpstr>
      <vt:lpstr>ICN BERLIN</vt:lpstr>
      <vt:lpstr>Présentation PowerPoint</vt:lpstr>
      <vt:lpstr>Les infos de base</vt:lpstr>
      <vt:lpstr>Le campus</vt:lpstr>
      <vt:lpstr>Les cours à l’ICN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vie à Berlin</vt:lpstr>
      <vt:lpstr>La vie nocturne</vt:lpstr>
      <vt:lpstr>Les alentours</vt:lpstr>
      <vt:lpstr>Présentation PowerPoint</vt:lpstr>
      <vt:lpstr>Des questions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 BERLIN</dc:title>
  <dc:creator>louis</dc:creator>
  <cp:lastModifiedBy>Perrine Bedel</cp:lastModifiedBy>
  <cp:revision>4</cp:revision>
  <dcterms:created xsi:type="dcterms:W3CDTF">2022-11-23T19:38:05Z</dcterms:created>
  <dcterms:modified xsi:type="dcterms:W3CDTF">2022-11-24T16:34:02Z</dcterms:modified>
</cp:coreProperties>
</file>