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8" r:id="rId2"/>
    <p:sldId id="259" r:id="rId3"/>
    <p:sldId id="265" r:id="rId4"/>
    <p:sldId id="268" r:id="rId5"/>
    <p:sldId id="266" r:id="rId6"/>
    <p:sldId id="274" r:id="rId7"/>
    <p:sldId id="269" r:id="rId8"/>
    <p:sldId id="272" r:id="rId9"/>
    <p:sldId id="273" r:id="rId10"/>
    <p:sldId id="275" r:id="rId11"/>
    <p:sldId id="276" r:id="rId12"/>
    <p:sldId id="277" r:id="rId13"/>
    <p:sldId id="263" r:id="rId14"/>
    <p:sldId id="264" r:id="rId15"/>
    <p:sldId id="279" r:id="rId16"/>
    <p:sldId id="278" r:id="rId17"/>
    <p:sldId id="280" r:id="rId18"/>
    <p:sldId id="283" r:id="rId19"/>
    <p:sldId id="281" r:id="rId20"/>
    <p:sldId id="282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  <a:srgbClr val="4472C4"/>
    <a:srgbClr val="D265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C0D4CB-A6ED-4F95-AD1E-82816D55926B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EE1734A-B920-4498-9E0C-DD1B3A17E156}">
      <dgm:prSet/>
      <dgm:spPr/>
      <dgm:t>
        <a:bodyPr/>
        <a:lstStyle/>
        <a:p>
          <a:r>
            <a:rPr lang="it-IT"/>
            <a:t>900.000 habitants</a:t>
          </a:r>
          <a:endParaRPr lang="en-US"/>
        </a:p>
      </dgm:t>
    </dgm:pt>
    <dgm:pt modelId="{A258081E-4A97-406D-8913-D8527253CA49}" type="parTrans" cxnId="{9A125C36-DB4B-4D1E-8D82-B4FDD89A9291}">
      <dgm:prSet/>
      <dgm:spPr/>
      <dgm:t>
        <a:bodyPr/>
        <a:lstStyle/>
        <a:p>
          <a:endParaRPr lang="en-US"/>
        </a:p>
      </dgm:t>
    </dgm:pt>
    <dgm:pt modelId="{BFF4EC5E-853A-41D9-910F-2BCC10948249}" type="sibTrans" cxnId="{9A125C36-DB4B-4D1E-8D82-B4FDD89A9291}">
      <dgm:prSet/>
      <dgm:spPr/>
      <dgm:t>
        <a:bodyPr/>
        <a:lstStyle/>
        <a:p>
          <a:endParaRPr lang="en-US"/>
        </a:p>
      </dgm:t>
    </dgm:pt>
    <dgm:pt modelId="{13A23C5C-8814-4D11-94E9-FEB68A9AD4D8}">
      <dgm:prSet/>
      <dgm:spPr/>
      <dgm:t>
        <a:bodyPr/>
        <a:lstStyle/>
        <a:p>
          <a:r>
            <a:rPr lang="it-IT" dirty="0" err="1"/>
            <a:t>Cité</a:t>
          </a:r>
          <a:r>
            <a:rPr lang="it-IT" dirty="0"/>
            <a:t> </a:t>
          </a:r>
          <a:r>
            <a:rPr lang="it-IT" dirty="0" err="1"/>
            <a:t>universitaire</a:t>
          </a:r>
          <a:endParaRPr lang="en-US" dirty="0"/>
        </a:p>
      </dgm:t>
    </dgm:pt>
    <dgm:pt modelId="{1B2CFEBF-4186-452D-BBE6-B3C0CFBC6174}" type="parTrans" cxnId="{E55CC55D-19ED-4D1A-8A65-8D9B88AF67D5}">
      <dgm:prSet/>
      <dgm:spPr/>
      <dgm:t>
        <a:bodyPr/>
        <a:lstStyle/>
        <a:p>
          <a:endParaRPr lang="en-US"/>
        </a:p>
      </dgm:t>
    </dgm:pt>
    <dgm:pt modelId="{98912495-7598-4B7B-96E6-5CD88BEB1623}" type="sibTrans" cxnId="{E55CC55D-19ED-4D1A-8A65-8D9B88AF67D5}">
      <dgm:prSet/>
      <dgm:spPr/>
      <dgm:t>
        <a:bodyPr/>
        <a:lstStyle/>
        <a:p>
          <a:endParaRPr lang="en-US"/>
        </a:p>
      </dgm:t>
    </dgm:pt>
    <dgm:pt modelId="{5C953E18-3D83-4A1A-8632-694050D576CD}">
      <dgm:prSet/>
      <dgm:spPr/>
      <dgm:t>
        <a:bodyPr/>
        <a:lstStyle/>
        <a:p>
          <a:r>
            <a:rPr lang="en-US" dirty="0"/>
            <a:t>Beaucoup de vie!</a:t>
          </a:r>
        </a:p>
      </dgm:t>
    </dgm:pt>
    <dgm:pt modelId="{9EDD72A4-15FC-4071-BEF1-E5844A1B12D2}" type="parTrans" cxnId="{9A38C163-A88B-45C5-8B95-B54B9EAE6AC7}">
      <dgm:prSet/>
      <dgm:spPr/>
      <dgm:t>
        <a:bodyPr/>
        <a:lstStyle/>
        <a:p>
          <a:endParaRPr lang="en-US"/>
        </a:p>
      </dgm:t>
    </dgm:pt>
    <dgm:pt modelId="{5024C19B-727E-47B9-BED2-B6C35501C346}" type="sibTrans" cxnId="{9A38C163-A88B-45C5-8B95-B54B9EAE6AC7}">
      <dgm:prSet/>
      <dgm:spPr/>
      <dgm:t>
        <a:bodyPr/>
        <a:lstStyle/>
        <a:p>
          <a:endParaRPr lang="en-US"/>
        </a:p>
      </dgm:t>
    </dgm:pt>
    <dgm:pt modelId="{5885277D-B754-49A7-A4F8-141613015537}" type="pres">
      <dgm:prSet presAssocID="{3FC0D4CB-A6ED-4F95-AD1E-82816D55926B}" presName="outerComposite" presStyleCnt="0">
        <dgm:presLayoutVars>
          <dgm:chMax val="5"/>
          <dgm:dir/>
          <dgm:resizeHandles val="exact"/>
        </dgm:presLayoutVars>
      </dgm:prSet>
      <dgm:spPr/>
    </dgm:pt>
    <dgm:pt modelId="{026FA998-59ED-4842-A364-2C04F8D96838}" type="pres">
      <dgm:prSet presAssocID="{3FC0D4CB-A6ED-4F95-AD1E-82816D55926B}" presName="dummyMaxCanvas" presStyleCnt="0">
        <dgm:presLayoutVars/>
      </dgm:prSet>
      <dgm:spPr/>
    </dgm:pt>
    <dgm:pt modelId="{F4261637-2710-4688-B1D9-E8822B66657A}" type="pres">
      <dgm:prSet presAssocID="{3FC0D4CB-A6ED-4F95-AD1E-82816D55926B}" presName="ThreeNodes_1" presStyleLbl="node1" presStyleIdx="0" presStyleCnt="3">
        <dgm:presLayoutVars>
          <dgm:bulletEnabled val="1"/>
        </dgm:presLayoutVars>
      </dgm:prSet>
      <dgm:spPr/>
    </dgm:pt>
    <dgm:pt modelId="{733F1D09-7F4C-45EA-B811-213214CFBA76}" type="pres">
      <dgm:prSet presAssocID="{3FC0D4CB-A6ED-4F95-AD1E-82816D55926B}" presName="ThreeNodes_2" presStyleLbl="node1" presStyleIdx="1" presStyleCnt="3">
        <dgm:presLayoutVars>
          <dgm:bulletEnabled val="1"/>
        </dgm:presLayoutVars>
      </dgm:prSet>
      <dgm:spPr/>
    </dgm:pt>
    <dgm:pt modelId="{8140A441-4BF6-40E1-BA4C-1F997A7F5B1E}" type="pres">
      <dgm:prSet presAssocID="{3FC0D4CB-A6ED-4F95-AD1E-82816D55926B}" presName="ThreeNodes_3" presStyleLbl="node1" presStyleIdx="2" presStyleCnt="3">
        <dgm:presLayoutVars>
          <dgm:bulletEnabled val="1"/>
        </dgm:presLayoutVars>
      </dgm:prSet>
      <dgm:spPr/>
    </dgm:pt>
    <dgm:pt modelId="{6E6AD0FC-8D64-4736-8C24-6FA756FA6AE6}" type="pres">
      <dgm:prSet presAssocID="{3FC0D4CB-A6ED-4F95-AD1E-82816D55926B}" presName="ThreeConn_1-2" presStyleLbl="fgAccFollowNode1" presStyleIdx="0" presStyleCnt="2">
        <dgm:presLayoutVars>
          <dgm:bulletEnabled val="1"/>
        </dgm:presLayoutVars>
      </dgm:prSet>
      <dgm:spPr/>
    </dgm:pt>
    <dgm:pt modelId="{3604B3F5-4C77-4E64-9B31-943C52CE199F}" type="pres">
      <dgm:prSet presAssocID="{3FC0D4CB-A6ED-4F95-AD1E-82816D55926B}" presName="ThreeConn_2-3" presStyleLbl="fgAccFollowNode1" presStyleIdx="1" presStyleCnt="2">
        <dgm:presLayoutVars>
          <dgm:bulletEnabled val="1"/>
        </dgm:presLayoutVars>
      </dgm:prSet>
      <dgm:spPr/>
    </dgm:pt>
    <dgm:pt modelId="{8E0B37F8-F71E-49A6-8EB5-C0F035D8CCCC}" type="pres">
      <dgm:prSet presAssocID="{3FC0D4CB-A6ED-4F95-AD1E-82816D55926B}" presName="ThreeNodes_1_text" presStyleLbl="node1" presStyleIdx="2" presStyleCnt="3">
        <dgm:presLayoutVars>
          <dgm:bulletEnabled val="1"/>
        </dgm:presLayoutVars>
      </dgm:prSet>
      <dgm:spPr/>
    </dgm:pt>
    <dgm:pt modelId="{99064C18-A7D6-46CA-8402-8F70B86AE98B}" type="pres">
      <dgm:prSet presAssocID="{3FC0D4CB-A6ED-4F95-AD1E-82816D55926B}" presName="ThreeNodes_2_text" presStyleLbl="node1" presStyleIdx="2" presStyleCnt="3">
        <dgm:presLayoutVars>
          <dgm:bulletEnabled val="1"/>
        </dgm:presLayoutVars>
      </dgm:prSet>
      <dgm:spPr/>
    </dgm:pt>
    <dgm:pt modelId="{6BF3867C-0C3C-4D83-9B88-87E3CFE3FD79}" type="pres">
      <dgm:prSet presAssocID="{3FC0D4CB-A6ED-4F95-AD1E-82816D55926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A125C36-DB4B-4D1E-8D82-B4FDD89A9291}" srcId="{3FC0D4CB-A6ED-4F95-AD1E-82816D55926B}" destId="{0EE1734A-B920-4498-9E0C-DD1B3A17E156}" srcOrd="0" destOrd="0" parTransId="{A258081E-4A97-406D-8913-D8527253CA49}" sibTransId="{BFF4EC5E-853A-41D9-910F-2BCC10948249}"/>
    <dgm:cxn modelId="{E55CC55D-19ED-4D1A-8A65-8D9B88AF67D5}" srcId="{3FC0D4CB-A6ED-4F95-AD1E-82816D55926B}" destId="{13A23C5C-8814-4D11-94E9-FEB68A9AD4D8}" srcOrd="1" destOrd="0" parTransId="{1B2CFEBF-4186-452D-BBE6-B3C0CFBC6174}" sibTransId="{98912495-7598-4B7B-96E6-5CD88BEB1623}"/>
    <dgm:cxn modelId="{9A38C163-A88B-45C5-8B95-B54B9EAE6AC7}" srcId="{3FC0D4CB-A6ED-4F95-AD1E-82816D55926B}" destId="{5C953E18-3D83-4A1A-8632-694050D576CD}" srcOrd="2" destOrd="0" parTransId="{9EDD72A4-15FC-4071-BEF1-E5844A1B12D2}" sibTransId="{5024C19B-727E-47B9-BED2-B6C35501C346}"/>
    <dgm:cxn modelId="{D17BA46C-7F79-4461-84DD-D8AFCEC59EC3}" type="presOf" srcId="{5C953E18-3D83-4A1A-8632-694050D576CD}" destId="{8140A441-4BF6-40E1-BA4C-1F997A7F5B1E}" srcOrd="0" destOrd="0" presId="urn:microsoft.com/office/officeart/2005/8/layout/vProcess5"/>
    <dgm:cxn modelId="{66C20852-1253-4FBF-875E-BE0215F98C7A}" type="presOf" srcId="{5C953E18-3D83-4A1A-8632-694050D576CD}" destId="{6BF3867C-0C3C-4D83-9B88-87E3CFE3FD79}" srcOrd="1" destOrd="0" presId="urn:microsoft.com/office/officeart/2005/8/layout/vProcess5"/>
    <dgm:cxn modelId="{48C10E7F-1671-44BD-8E1E-2E69A39A875B}" type="presOf" srcId="{13A23C5C-8814-4D11-94E9-FEB68A9AD4D8}" destId="{733F1D09-7F4C-45EA-B811-213214CFBA76}" srcOrd="0" destOrd="0" presId="urn:microsoft.com/office/officeart/2005/8/layout/vProcess5"/>
    <dgm:cxn modelId="{55237884-EDE6-4143-AC82-C038E11C10EC}" type="presOf" srcId="{0EE1734A-B920-4498-9E0C-DD1B3A17E156}" destId="{F4261637-2710-4688-B1D9-E8822B66657A}" srcOrd="0" destOrd="0" presId="urn:microsoft.com/office/officeart/2005/8/layout/vProcess5"/>
    <dgm:cxn modelId="{99EA909A-FFAC-45C8-932A-9E1CD7BD111B}" type="presOf" srcId="{98912495-7598-4B7B-96E6-5CD88BEB1623}" destId="{3604B3F5-4C77-4E64-9B31-943C52CE199F}" srcOrd="0" destOrd="0" presId="urn:microsoft.com/office/officeart/2005/8/layout/vProcess5"/>
    <dgm:cxn modelId="{583936A3-202F-4C05-A9BD-ACAA6D9D8781}" type="presOf" srcId="{BFF4EC5E-853A-41D9-910F-2BCC10948249}" destId="{6E6AD0FC-8D64-4736-8C24-6FA756FA6AE6}" srcOrd="0" destOrd="0" presId="urn:microsoft.com/office/officeart/2005/8/layout/vProcess5"/>
    <dgm:cxn modelId="{63FA12A8-D8B7-470F-9671-0E818B97A6DE}" type="presOf" srcId="{0EE1734A-B920-4498-9E0C-DD1B3A17E156}" destId="{8E0B37F8-F71E-49A6-8EB5-C0F035D8CCCC}" srcOrd="1" destOrd="0" presId="urn:microsoft.com/office/officeart/2005/8/layout/vProcess5"/>
    <dgm:cxn modelId="{AFC5BDAF-63FE-4BAF-B58A-85625C21986C}" type="presOf" srcId="{13A23C5C-8814-4D11-94E9-FEB68A9AD4D8}" destId="{99064C18-A7D6-46CA-8402-8F70B86AE98B}" srcOrd="1" destOrd="0" presId="urn:microsoft.com/office/officeart/2005/8/layout/vProcess5"/>
    <dgm:cxn modelId="{E735CDB0-75BA-4FC4-BE0F-F667190BB189}" type="presOf" srcId="{3FC0D4CB-A6ED-4F95-AD1E-82816D55926B}" destId="{5885277D-B754-49A7-A4F8-141613015537}" srcOrd="0" destOrd="0" presId="urn:microsoft.com/office/officeart/2005/8/layout/vProcess5"/>
    <dgm:cxn modelId="{9DA8A488-8C5F-4FFE-B95E-9DC312285819}" type="presParOf" srcId="{5885277D-B754-49A7-A4F8-141613015537}" destId="{026FA998-59ED-4842-A364-2C04F8D96838}" srcOrd="0" destOrd="0" presId="urn:microsoft.com/office/officeart/2005/8/layout/vProcess5"/>
    <dgm:cxn modelId="{25C807DB-FBBC-4A5A-9C43-387151E63F23}" type="presParOf" srcId="{5885277D-B754-49A7-A4F8-141613015537}" destId="{F4261637-2710-4688-B1D9-E8822B66657A}" srcOrd="1" destOrd="0" presId="urn:microsoft.com/office/officeart/2005/8/layout/vProcess5"/>
    <dgm:cxn modelId="{DDE71D42-912E-49B6-8DF2-7D2C97849C57}" type="presParOf" srcId="{5885277D-B754-49A7-A4F8-141613015537}" destId="{733F1D09-7F4C-45EA-B811-213214CFBA76}" srcOrd="2" destOrd="0" presId="urn:microsoft.com/office/officeart/2005/8/layout/vProcess5"/>
    <dgm:cxn modelId="{E7F9D30B-DBCA-4A32-8026-90977FDA4F49}" type="presParOf" srcId="{5885277D-B754-49A7-A4F8-141613015537}" destId="{8140A441-4BF6-40E1-BA4C-1F997A7F5B1E}" srcOrd="3" destOrd="0" presId="urn:microsoft.com/office/officeart/2005/8/layout/vProcess5"/>
    <dgm:cxn modelId="{20816761-6FE3-4945-8D86-A265FED4A613}" type="presParOf" srcId="{5885277D-B754-49A7-A4F8-141613015537}" destId="{6E6AD0FC-8D64-4736-8C24-6FA756FA6AE6}" srcOrd="4" destOrd="0" presId="urn:microsoft.com/office/officeart/2005/8/layout/vProcess5"/>
    <dgm:cxn modelId="{AEFD076D-962F-431F-9A31-63A05D48E610}" type="presParOf" srcId="{5885277D-B754-49A7-A4F8-141613015537}" destId="{3604B3F5-4C77-4E64-9B31-943C52CE199F}" srcOrd="5" destOrd="0" presId="urn:microsoft.com/office/officeart/2005/8/layout/vProcess5"/>
    <dgm:cxn modelId="{1D296D3E-3EAE-406E-A04B-E0C329B8CF25}" type="presParOf" srcId="{5885277D-B754-49A7-A4F8-141613015537}" destId="{8E0B37F8-F71E-49A6-8EB5-C0F035D8CCCC}" srcOrd="6" destOrd="0" presId="urn:microsoft.com/office/officeart/2005/8/layout/vProcess5"/>
    <dgm:cxn modelId="{43805C9E-526D-4829-BCD9-8DC198CDC637}" type="presParOf" srcId="{5885277D-B754-49A7-A4F8-141613015537}" destId="{99064C18-A7D6-46CA-8402-8F70B86AE98B}" srcOrd="7" destOrd="0" presId="urn:microsoft.com/office/officeart/2005/8/layout/vProcess5"/>
    <dgm:cxn modelId="{80F2BE5C-5324-464A-93FB-8B7599EA95DF}" type="presParOf" srcId="{5885277D-B754-49A7-A4F8-141613015537}" destId="{6BF3867C-0C3C-4D83-9B88-87E3CFE3FD7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61637-2710-4688-B1D9-E8822B66657A}">
      <dsp:nvSpPr>
        <dsp:cNvPr id="0" name=""/>
        <dsp:cNvSpPr/>
      </dsp:nvSpPr>
      <dsp:spPr>
        <a:xfrm>
          <a:off x="0" y="0"/>
          <a:ext cx="3407126" cy="13181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900.000 habitants</a:t>
          </a:r>
          <a:endParaRPr lang="en-US" sz="3000" kern="1200"/>
        </a:p>
      </dsp:txBody>
      <dsp:txXfrm>
        <a:off x="38609" y="38609"/>
        <a:ext cx="1984690" cy="1240976"/>
      </dsp:txXfrm>
    </dsp:sp>
    <dsp:sp modelId="{733F1D09-7F4C-45EA-B811-213214CFBA76}">
      <dsp:nvSpPr>
        <dsp:cNvPr id="0" name=""/>
        <dsp:cNvSpPr/>
      </dsp:nvSpPr>
      <dsp:spPr>
        <a:xfrm>
          <a:off x="300628" y="1537893"/>
          <a:ext cx="3407126" cy="1318194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 err="1"/>
            <a:t>Cité</a:t>
          </a:r>
          <a:r>
            <a:rPr lang="it-IT" sz="3000" kern="1200" dirty="0"/>
            <a:t> </a:t>
          </a:r>
          <a:r>
            <a:rPr lang="it-IT" sz="3000" kern="1200" dirty="0" err="1"/>
            <a:t>universitaire</a:t>
          </a:r>
          <a:endParaRPr lang="en-US" sz="3000" kern="1200" dirty="0"/>
        </a:p>
      </dsp:txBody>
      <dsp:txXfrm>
        <a:off x="339237" y="1576502"/>
        <a:ext cx="2172453" cy="1240976"/>
      </dsp:txXfrm>
    </dsp:sp>
    <dsp:sp modelId="{8140A441-4BF6-40E1-BA4C-1F997A7F5B1E}">
      <dsp:nvSpPr>
        <dsp:cNvPr id="0" name=""/>
        <dsp:cNvSpPr/>
      </dsp:nvSpPr>
      <dsp:spPr>
        <a:xfrm>
          <a:off x="601257" y="3075787"/>
          <a:ext cx="3407126" cy="131819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Beaucoup de vie!</a:t>
          </a:r>
        </a:p>
      </dsp:txBody>
      <dsp:txXfrm>
        <a:off x="639866" y="3114396"/>
        <a:ext cx="2172453" cy="1240976"/>
      </dsp:txXfrm>
    </dsp:sp>
    <dsp:sp modelId="{6E6AD0FC-8D64-4736-8C24-6FA756FA6AE6}">
      <dsp:nvSpPr>
        <dsp:cNvPr id="0" name=""/>
        <dsp:cNvSpPr/>
      </dsp:nvSpPr>
      <dsp:spPr>
        <a:xfrm>
          <a:off x="2550299" y="999630"/>
          <a:ext cx="856826" cy="856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2743085" y="999630"/>
        <a:ext cx="471254" cy="644762"/>
      </dsp:txXfrm>
    </dsp:sp>
    <dsp:sp modelId="{3604B3F5-4C77-4E64-9B31-943C52CE199F}">
      <dsp:nvSpPr>
        <dsp:cNvPr id="0" name=""/>
        <dsp:cNvSpPr/>
      </dsp:nvSpPr>
      <dsp:spPr>
        <a:xfrm>
          <a:off x="2850928" y="2528736"/>
          <a:ext cx="856826" cy="856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043714" y="2528736"/>
        <a:ext cx="471254" cy="644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FF2D61-0971-1024-D727-94D3EEAA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5EA2C2-1BE7-97DD-E254-B5337577D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C16E9-FDAA-1B1C-72BF-AF3F8680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DDA95C-C11C-630C-9B61-FBA52B66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306881-9D60-DE40-A00A-77BB020D8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4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A2AAFA-FC04-2DD6-60C9-C30793566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0EC1C4A-4739-B722-4189-A0A2DA511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2C9FF6-B9DA-20E8-AB0C-4A61D1C95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34B92E-2091-76B8-7B28-E28E40A5A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0A143C-F09C-0214-7190-A0EEFD2C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87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53D7EBA-F742-5250-84FA-9591BE694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CCB7993-1867-BD07-64DF-A3EFBD122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8CE502-BB22-29EA-37F6-10EBCCA08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58DB27-C6BE-FE85-5B46-DE670A5E3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003B70-5EE8-20FB-C647-9000D57C9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8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EC6C1C-C826-1FEA-8E87-5F2936301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E55997-9BE2-56E0-F812-CAD3B4E54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291FED-DE91-C13F-2AD1-2D9787EF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E00ADB-B0B2-D3C5-4247-A3417C032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DF8F73-C879-3F54-11F5-C6591AC4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5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86243E-FAFD-8E83-3C54-118C48D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364E12A-B035-0076-41C2-2BB077DB3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6F34B3-D25E-B9DD-9169-0F1E8BA5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2C1689-D141-D0C2-9614-B8C0DE03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293563-2BBD-6A6E-BACD-75DAE5F3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58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D26E76-A0F6-8AE6-6A9E-06FA21856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EA7C25-33B6-EB26-E238-DD096FD8C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EA98F49-B9E6-8B79-DB2E-DF9091751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4CEA3F-E2A6-6947-C86D-560CB192E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877A4C-2BF3-8A56-0B01-B7D1F9C42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6ABBEB-2594-32C5-1CB8-06DD3A2BD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5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540BCF-A1EB-8BBF-7F6E-6A0275729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2F9062-F9AE-397E-F6E3-864672E63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4B55D66-C98D-039D-FC23-5B3B26DE4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CCA7F16-AD90-457A-F5C2-FB41F4F072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4FC101-0648-13DD-66E6-694701B3A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F961882-9E28-9A91-AAC1-5ECB22C0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FFB7F7B-7575-34CD-668A-B3F406FA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F43455E-8ED7-6F4C-66F6-B33FB959D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0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FE9226-F050-D7BE-ECEC-14B9A6932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45ED75B-C785-7EE3-A3EF-BEDE686D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0F6AE90-E4AB-7AC0-3262-36EB4E31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6055E4-5E5F-FB2F-6288-6D9A2D95A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B51CC4-62D6-7396-DB86-86F4CE18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F65D50B-1341-A133-A8CC-A1491C161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A62950-BCDB-F925-64D0-59A0C4F0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2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95C57D-6967-4C81-5ED3-D9CE6BDF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3EE3A6-2B2E-DB33-56C2-BE238CC7F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49484E9-A7DC-E806-C594-9CF3EF213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4D62C2E-93E7-4F68-61FC-DAD05B38A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BF2212-20C9-23FE-B078-A8E63606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EEF7B0-72DD-FBE8-912D-5C4FEDCE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4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9F10F5-C08A-757B-9DE0-7BC214299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61299F1-5865-7D5E-4C1E-E4CA237202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6316A3-CB0C-63E0-E3BA-DF403B5F9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769C499-3E3C-40E0-AB8F-96C24FA02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E6519B1-74D3-6B67-DF68-415E4852A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D3FDEA-9E1D-6CA3-BBBD-9C297ABFD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78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F1E6DF3-6F49-C6C7-18B0-1EFB91564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11A225-F6C2-E059-9F1E-EBD0BCC2A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23E6EE-E989-C843-BA8E-C06D018B0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11/24/2022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F0E35D-A905-03CB-B14E-E53BA8F831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0FF537-A979-F9F4-CC1F-AB26BBB0A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1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-M5e0Gd67Q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Basilicata Italia all'alba">
            <a:extLst>
              <a:ext uri="{FF2B5EF4-FFF2-40B4-BE49-F238E27FC236}">
                <a16:creationId xmlns:a16="http://schemas.microsoft.com/office/drawing/2014/main" id="{A122200F-21DC-48F5-100C-DC355BBB25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220"/>
          <a:stretch/>
        </p:blipFill>
        <p:spPr>
          <a:xfrm>
            <a:off x="-7" y="10"/>
            <a:ext cx="7642746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3699592-AA24-DE47-70DB-B72449BA5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6630" y="4091939"/>
            <a:ext cx="3099370" cy="192087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it-IT" sz="2400" dirty="0" err="1">
                <a:latin typeface="Lucida Handwriting" panose="03010101010101010101" pitchFamily="66" charset="0"/>
              </a:rPr>
              <a:t>Bienvenue</a:t>
            </a:r>
            <a:r>
              <a:rPr lang="it-IT" sz="2400" dirty="0">
                <a:latin typeface="Lucida Handwriting" panose="03010101010101010101" pitchFamily="66" charset="0"/>
              </a:rPr>
              <a:t> en</a:t>
            </a:r>
            <a:br>
              <a:rPr lang="it-IT" sz="2400" dirty="0">
                <a:latin typeface="Lucida Handwriting" panose="03010101010101010101" pitchFamily="66" charset="0"/>
              </a:rPr>
            </a:br>
            <a:r>
              <a:rPr lang="it-IT" sz="2400" dirty="0">
                <a:latin typeface="Lucida Handwriting" panose="03010101010101010101" pitchFamily="66" charset="0"/>
              </a:rPr>
              <a:t>Italie</a:t>
            </a:r>
          </a:p>
        </p:txBody>
      </p:sp>
      <p:pic>
        <p:nvPicPr>
          <p:cNvPr id="1026" name="Picture 2" descr="Immagini Bandiera Italia | Vettori Gratuiti, Foto Stock e PSD">
            <a:extLst>
              <a:ext uri="{FF2B5EF4-FFF2-40B4-BE49-F238E27FC236}">
                <a16:creationId xmlns:a16="http://schemas.microsoft.com/office/drawing/2014/main" id="{2D601FB8-B909-4015-30E3-710C9461FD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66" y="4091940"/>
            <a:ext cx="2112264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egnaposto contenuto 4" descr="Skyline di Roma">
            <a:extLst>
              <a:ext uri="{FF2B5EF4-FFF2-40B4-BE49-F238E27FC236}">
                <a16:creationId xmlns:a16="http://schemas.microsoft.com/office/drawing/2014/main" id="{02451B49-5DA2-CCD8-CB17-044AF30690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r="7506" b="4"/>
          <a:stretch/>
        </p:blipFill>
        <p:spPr>
          <a:xfrm>
            <a:off x="7809454" y="1"/>
            <a:ext cx="4382546" cy="3345645"/>
          </a:xfrm>
          <a:prstGeom prst="rect">
            <a:avLst/>
          </a:prstGeom>
        </p:spPr>
      </p:pic>
      <p:pic>
        <p:nvPicPr>
          <p:cNvPr id="7" name="Immagine 6" descr="Duomo Santa Maria del Fiore">
            <a:extLst>
              <a:ext uri="{FF2B5EF4-FFF2-40B4-BE49-F238E27FC236}">
                <a16:creationId xmlns:a16="http://schemas.microsoft.com/office/drawing/2014/main" id="{C379A2B1-150E-85F1-C669-8E84FC1D1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" r="9317" b="4"/>
          <a:stretch/>
        </p:blipFill>
        <p:spPr>
          <a:xfrm>
            <a:off x="7809462" y="3512354"/>
            <a:ext cx="4382545" cy="3345646"/>
          </a:xfrm>
          <a:prstGeom prst="rect">
            <a:avLst/>
          </a:prstGeom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8202B860-97E1-A438-2A56-BA3993AF45FF}"/>
              </a:ext>
            </a:extLst>
          </p:cNvPr>
          <p:cNvCxnSpPr>
            <a:cxnSpLocks/>
          </p:cNvCxnSpPr>
          <p:nvPr/>
        </p:nvCxnSpPr>
        <p:spPr>
          <a:xfrm>
            <a:off x="2888974" y="4283750"/>
            <a:ext cx="0" cy="1537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557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813DE7-69F1-AF43-5432-FDBDF2BF4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 dirty="0"/>
              <a:t>Le site web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88E7A10-3114-9324-ECE4-F7EFF1D3F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00" y="1908313"/>
            <a:ext cx="10257474" cy="459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1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813DE7-69F1-AF43-5432-FDBDF2BF4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 dirty="0"/>
              <a:t>Le site web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C1BC87C-EDFC-967B-F750-53879D750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07" y="1728216"/>
            <a:ext cx="10541585" cy="4788118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36E82477-A10D-F028-5303-FC0D63E2B2F5}"/>
              </a:ext>
            </a:extLst>
          </p:cNvPr>
          <p:cNvSpPr/>
          <p:nvPr/>
        </p:nvSpPr>
        <p:spPr>
          <a:xfrm>
            <a:off x="1921568" y="2850277"/>
            <a:ext cx="1497496" cy="593035"/>
          </a:xfrm>
          <a:prstGeom prst="ellipse">
            <a:avLst/>
          </a:prstGeom>
          <a:solidFill>
            <a:srgbClr val="4472C4">
              <a:alpha val="0"/>
            </a:srgb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4877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813DE7-69F1-AF43-5432-FDBDF2BF4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 dirty="0"/>
              <a:t>Le site web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CA4A683-2A99-5704-645E-9C6CB707B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FDB00D6-536F-01AA-3CCA-375911AB7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97" y="1796530"/>
            <a:ext cx="10698206" cy="4743042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AA2898C5-0714-ECCB-9673-AAF577C24450}"/>
              </a:ext>
            </a:extLst>
          </p:cNvPr>
          <p:cNvSpPr/>
          <p:nvPr/>
        </p:nvSpPr>
        <p:spPr>
          <a:xfrm>
            <a:off x="3352801" y="2695190"/>
            <a:ext cx="1497496" cy="593035"/>
          </a:xfrm>
          <a:prstGeom prst="ellipse">
            <a:avLst/>
          </a:prstGeom>
          <a:solidFill>
            <a:srgbClr val="4472C4">
              <a:alpha val="0"/>
            </a:srgbClr>
          </a:solidFill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0974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FD1A8AA-4BF3-1ECE-9232-DB2D6066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Parcours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97CE1C-6853-DD84-7235-59BB978A07F2}"/>
              </a:ext>
            </a:extLst>
          </p:cNvPr>
          <p:cNvSpPr txBox="1"/>
          <p:nvPr/>
        </p:nvSpPr>
        <p:spPr>
          <a:xfrm>
            <a:off x="4654295" y="502920"/>
            <a:ext cx="6894576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Didattica e studenti/offerta formativa/lauree magistrali/engineering and management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FF8B16B-6484-7E4C-6352-53AEDCAD0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2482800"/>
            <a:ext cx="10917936" cy="357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50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4F9306-4F8B-8EAF-F823-B330C3582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Parcours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«innovation»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F804A15-0DF3-BEA4-6E51-D8ACA3E2E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700" y="1775980"/>
            <a:ext cx="9680599" cy="447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21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1E6FC78-62B9-BF34-E077-11291F400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Vivre à Torino</a:t>
            </a:r>
          </a:p>
        </p:txBody>
      </p:sp>
      <p:pic>
        <p:nvPicPr>
          <p:cNvPr id="8" name="Immagine 7" descr="Immagine che contiene acqua, esterni, luce, notte&#10;&#10;Descrizione generata automaticamente">
            <a:extLst>
              <a:ext uri="{FF2B5EF4-FFF2-40B4-BE49-F238E27FC236}">
                <a16:creationId xmlns:a16="http://schemas.microsoft.com/office/drawing/2014/main" id="{DCC4E36F-2A12-D46B-19B5-275B47A6C2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22" b="-2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pic>
        <p:nvPicPr>
          <p:cNvPr id="15" name="Immagine 14" descr="Immagine che contiene cielo, esterni, edificio, città&#10;&#10;Descrizione generata automaticamente">
            <a:extLst>
              <a:ext uri="{FF2B5EF4-FFF2-40B4-BE49-F238E27FC236}">
                <a16:creationId xmlns:a16="http://schemas.microsoft.com/office/drawing/2014/main" id="{817BCE30-093F-1B58-238B-6A0912B07B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9" r="2" b="2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magine 11" descr="Immagine che contiene montagna, natura, valle, città&#10;&#10;Descrizione generata automaticamente">
            <a:extLst>
              <a:ext uri="{FF2B5EF4-FFF2-40B4-BE49-F238E27FC236}">
                <a16:creationId xmlns:a16="http://schemas.microsoft.com/office/drawing/2014/main" id="{96D96C44-EBD4-7614-CE21-878941375A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5" r="14088" b="-1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2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8AA431-8430-3B6C-0544-54C153AF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it-IT" dirty="0" err="1"/>
              <a:t>Vivre</a:t>
            </a:r>
            <a:r>
              <a:rPr lang="it-IT" dirty="0"/>
              <a:t> à Torino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Immagine 3" descr="Immagine che contiene folla&#10;&#10;Descrizione generata automaticamente">
            <a:extLst>
              <a:ext uri="{FF2B5EF4-FFF2-40B4-BE49-F238E27FC236}">
                <a16:creationId xmlns:a16="http://schemas.microsoft.com/office/drawing/2014/main" id="{FE9AF27D-19B6-91F4-FF3E-FF21DE499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320" y="2009798"/>
            <a:ext cx="6253212" cy="3908257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16" name="Segnaposto contenuto 2">
            <a:extLst>
              <a:ext uri="{FF2B5EF4-FFF2-40B4-BE49-F238E27FC236}">
                <a16:creationId xmlns:a16="http://schemas.microsoft.com/office/drawing/2014/main" id="{990001ED-890E-426B-00DE-0EE3B42EE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5643647"/>
              </p:ext>
            </p:extLst>
          </p:nvPr>
        </p:nvGraphicFramePr>
        <p:xfrm>
          <a:off x="643469" y="1782981"/>
          <a:ext cx="4008384" cy="4393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4501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FB12AE-71D1-47FD-9AC3-EE2C07424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C9DC82-BF93-E247-3E54-7F7E28318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20" y="621793"/>
            <a:ext cx="4302352" cy="5413248"/>
          </a:xfrm>
        </p:spPr>
        <p:txBody>
          <a:bodyPr>
            <a:normAutofit/>
          </a:bodyPr>
          <a:lstStyle/>
          <a:p>
            <a:r>
              <a:rPr lang="it-IT" dirty="0" err="1"/>
              <a:t>Vivre</a:t>
            </a:r>
            <a:r>
              <a:rPr lang="it-IT" dirty="0"/>
              <a:t> à Torino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4853C7E-3CBA-4464-865F-6044D94B1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38487" y="2994212"/>
            <a:ext cx="1345385" cy="668410"/>
          </a:xfrm>
          <a:custGeom>
            <a:avLst/>
            <a:gdLst>
              <a:gd name="connsiteX0" fmla="*/ 0 w 1345385"/>
              <a:gd name="connsiteY0" fmla="*/ 668410 h 668410"/>
              <a:gd name="connsiteX1" fmla="*/ 672692 w 1345385"/>
              <a:gd name="connsiteY1" fmla="*/ 0 h 668410"/>
              <a:gd name="connsiteX2" fmla="*/ 1345385 w 1345385"/>
              <a:gd name="connsiteY2" fmla="*/ 668410 h 66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5385" h="668410">
                <a:moveTo>
                  <a:pt x="0" y="668410"/>
                </a:moveTo>
                <a:lnTo>
                  <a:pt x="672692" y="0"/>
                </a:lnTo>
                <a:lnTo>
                  <a:pt x="1345385" y="668410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EFEC59-B929-4851-9DEF-9106F2797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3480" y="2760304"/>
            <a:ext cx="418137" cy="41813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132392-D5FF-4588-8FA1-5BAD77BF6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508836" y="4124955"/>
            <a:ext cx="635336" cy="63533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EAC045-695C-4E73-9B7C-AFD6FB2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36522" y="4621062"/>
            <a:ext cx="224347" cy="22434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04A7A3A-BEAE-4BC6-A163-5D0E5F8C4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10175676" y="5597890"/>
            <a:ext cx="2982940" cy="14819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ED3B7D-405D-4DFA-8608-B6DE74671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46240" y="5280494"/>
            <a:ext cx="841505" cy="84150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7CA38E-B439-104F-DC0C-D3C8EE71C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3358" y="1529731"/>
            <a:ext cx="5915174" cy="4603783"/>
          </a:xfrm>
          <a:noFill/>
        </p:spPr>
        <p:txBody>
          <a:bodyPr anchor="ctr">
            <a:normAutofit/>
          </a:bodyPr>
          <a:lstStyle/>
          <a:p>
            <a:r>
              <a:rPr lang="it-IT" sz="2200" dirty="0" err="1"/>
              <a:t>Moins</a:t>
            </a:r>
            <a:r>
              <a:rPr lang="it-IT" sz="2200" dirty="0"/>
              <a:t> </a:t>
            </a:r>
            <a:r>
              <a:rPr lang="it-IT" sz="2200" dirty="0" err="1"/>
              <a:t>chere</a:t>
            </a:r>
            <a:r>
              <a:rPr lang="it-IT" sz="2200" dirty="0"/>
              <a:t> </a:t>
            </a:r>
            <a:r>
              <a:rPr lang="it-IT" sz="2200" dirty="0" err="1"/>
              <a:t>que</a:t>
            </a:r>
            <a:r>
              <a:rPr lang="it-IT" sz="2200" dirty="0"/>
              <a:t> la France (en general)</a:t>
            </a:r>
          </a:p>
          <a:p>
            <a:r>
              <a:rPr lang="it-IT" sz="2200" dirty="0"/>
              <a:t>Location pour </a:t>
            </a:r>
            <a:r>
              <a:rPr lang="it-IT" sz="2200" dirty="0" err="1"/>
              <a:t>chambre</a:t>
            </a:r>
            <a:r>
              <a:rPr lang="it-IT" sz="2200" dirty="0"/>
              <a:t> double: 250€ </a:t>
            </a:r>
            <a:r>
              <a:rPr lang="it-IT" sz="2200" dirty="0" err="1"/>
              <a:t>environ</a:t>
            </a:r>
            <a:endParaRPr lang="it-IT" sz="2200" dirty="0"/>
          </a:p>
          <a:p>
            <a:r>
              <a:rPr lang="it-IT" sz="2200" dirty="0"/>
              <a:t>Location pour </a:t>
            </a:r>
            <a:r>
              <a:rPr lang="it-IT" sz="2200" dirty="0" err="1"/>
              <a:t>chambre</a:t>
            </a:r>
            <a:r>
              <a:rPr lang="it-IT" sz="2200" dirty="0"/>
              <a:t> </a:t>
            </a:r>
            <a:r>
              <a:rPr lang="it-IT" sz="2200" dirty="0" err="1"/>
              <a:t>seule</a:t>
            </a:r>
            <a:r>
              <a:rPr lang="it-IT" sz="2200" dirty="0"/>
              <a:t>: 400€ </a:t>
            </a:r>
            <a:r>
              <a:rPr lang="it-IT" sz="2200" dirty="0" err="1"/>
              <a:t>environ</a:t>
            </a:r>
            <a:endParaRPr lang="it-IT" sz="2200" dirty="0"/>
          </a:p>
          <a:p>
            <a:pPr marL="0" indent="0">
              <a:buNone/>
            </a:pPr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907054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082859-EBA6-4EAC-EE13-495DEEE3F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Vivre à Torino </a:t>
            </a:r>
            <a:b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nourriture</a:t>
            </a:r>
            <a:endParaRPr lang="en-US" sz="28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DBCCAA2-589D-D5DD-BC8B-271152604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3" b="7914"/>
          <a:stretch/>
        </p:blipFill>
        <p:spPr>
          <a:xfrm>
            <a:off x="317636" y="321734"/>
            <a:ext cx="3797570" cy="2010551"/>
          </a:xfrm>
          <a:prstGeom prst="rect">
            <a:avLst/>
          </a:prstGeom>
        </p:spPr>
      </p:pic>
      <p:pic>
        <p:nvPicPr>
          <p:cNvPr id="19" name="Immagine 18" descr="Immagine che contiene contenitore, vetro&#10;&#10;Descrizione generata automaticamente">
            <a:extLst>
              <a:ext uri="{FF2B5EF4-FFF2-40B4-BE49-F238E27FC236}">
                <a16:creationId xmlns:a16="http://schemas.microsoft.com/office/drawing/2014/main" id="{10EFC6FD-2232-BAB9-12AF-772AC2F444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9" r="33074" b="2"/>
          <a:stretch/>
        </p:blipFill>
        <p:spPr>
          <a:xfrm>
            <a:off x="4202549" y="321732"/>
            <a:ext cx="3793472" cy="411132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0BECBE9-1223-4EF0-15E4-570F2F06A4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" r="2" b="2"/>
          <a:stretch/>
        </p:blipFill>
        <p:spPr>
          <a:xfrm>
            <a:off x="8086176" y="321733"/>
            <a:ext cx="3797984" cy="2010552"/>
          </a:xfrm>
          <a:prstGeom prst="rect">
            <a:avLst/>
          </a:prstGeom>
        </p:spPr>
      </p:pic>
      <p:pic>
        <p:nvPicPr>
          <p:cNvPr id="13" name="Immagine 12" descr="Immagine che contiene piatto, cibo, guarnizioni&#10;&#10;Descrizione generata automaticamente">
            <a:extLst>
              <a:ext uri="{FF2B5EF4-FFF2-40B4-BE49-F238E27FC236}">
                <a16:creationId xmlns:a16="http://schemas.microsoft.com/office/drawing/2014/main" id="{A973BC91-DE75-F21F-4CC5-FE46ECB844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9" r="2" b="29905"/>
          <a:stretch/>
        </p:blipFill>
        <p:spPr>
          <a:xfrm>
            <a:off x="317634" y="2422097"/>
            <a:ext cx="3794760" cy="2013804"/>
          </a:xfrm>
          <a:prstGeom prst="rect">
            <a:avLst/>
          </a:prstGeom>
        </p:spPr>
      </p:pic>
      <p:pic>
        <p:nvPicPr>
          <p:cNvPr id="15" name="Immagine 14" descr="Immagine che contiene pizza, cibo, piatto, interni&#10;&#10;Descrizione generata automaticamente">
            <a:extLst>
              <a:ext uri="{FF2B5EF4-FFF2-40B4-BE49-F238E27FC236}">
                <a16:creationId xmlns:a16="http://schemas.microsoft.com/office/drawing/2014/main" id="{356AFE39-C085-EBD1-69A6-77C7AFB5C0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0" r="1" b="11320"/>
          <a:stretch/>
        </p:blipFill>
        <p:spPr>
          <a:xfrm>
            <a:off x="8082952" y="2431705"/>
            <a:ext cx="3797983" cy="200094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960D4CD-791A-147B-0657-62FD0AE911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87"/>
          <a:stretch/>
        </p:blipFill>
        <p:spPr>
          <a:xfrm>
            <a:off x="317634" y="4525716"/>
            <a:ext cx="3794760" cy="2010551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671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7F69AB-2350-44E3-9076-00265B93F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1"/>
            <a:ext cx="972709" cy="1935307"/>
            <a:chOff x="10918968" y="713127"/>
            <a:chExt cx="1273032" cy="253283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70652AA-1C81-481C-856B-90371437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2FF99B6-37BA-4650-B01D-799F02E31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C052201B-B8EA-5D95-6183-C0B1E7D6D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709" y="321734"/>
            <a:ext cx="10575824" cy="1135737"/>
          </a:xfrm>
        </p:spPr>
        <p:txBody>
          <a:bodyPr>
            <a:normAutofit/>
          </a:bodyPr>
          <a:lstStyle/>
          <a:p>
            <a:r>
              <a:rPr lang="it-IT" sz="3600" dirty="0" err="1"/>
              <a:t>Vous</a:t>
            </a:r>
            <a:r>
              <a:rPr lang="it-IT" sz="3600" dirty="0"/>
              <a:t> n'</a:t>
            </a:r>
            <a:r>
              <a:rPr lang="it-IT" sz="3600" dirty="0" err="1"/>
              <a:t>êtes</a:t>
            </a:r>
            <a:r>
              <a:rPr lang="it-IT" sz="3600" dirty="0"/>
              <a:t> pas </a:t>
            </a:r>
            <a:r>
              <a:rPr lang="it-IT" sz="3600" dirty="0" err="1"/>
              <a:t>seuls</a:t>
            </a:r>
            <a:r>
              <a:rPr lang="it-IT" sz="3600" dirty="0"/>
              <a:t>!</a:t>
            </a:r>
          </a:p>
        </p:txBody>
      </p:sp>
      <p:pic>
        <p:nvPicPr>
          <p:cNvPr id="5" name="Immagine 4" descr="Immagine che contiene testo, orologio&#10;&#10;Descrizione generata automaticamente">
            <a:extLst>
              <a:ext uri="{FF2B5EF4-FFF2-40B4-BE49-F238E27FC236}">
                <a16:creationId xmlns:a16="http://schemas.microsoft.com/office/drawing/2014/main" id="{A65AD3ED-7B1D-7E86-20E1-244F48882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782981"/>
            <a:ext cx="6253214" cy="3486166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433705-913F-B98E-97EC-371DC002A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4054" y="2630230"/>
            <a:ext cx="4004479" cy="2818514"/>
          </a:xfrm>
        </p:spPr>
        <p:txBody>
          <a:bodyPr>
            <a:normAutofit/>
          </a:bodyPr>
          <a:lstStyle/>
          <a:p>
            <a:r>
              <a:rPr lang="it-IT" sz="2000" dirty="0"/>
              <a:t>ESN (Erasmus </a:t>
            </a:r>
            <a:r>
              <a:rPr lang="it-IT" sz="2000" dirty="0" err="1"/>
              <a:t>Student</a:t>
            </a:r>
            <a:r>
              <a:rPr lang="it-IT" sz="2000" dirty="0"/>
              <a:t> Network) </a:t>
            </a:r>
            <a:r>
              <a:rPr lang="it-IT" sz="2000" dirty="0" err="1"/>
              <a:t>organise</a:t>
            </a:r>
            <a:r>
              <a:rPr lang="it-IT" sz="2000" dirty="0"/>
              <a:t> de </a:t>
            </a:r>
            <a:r>
              <a:rPr lang="it-IT" sz="2000" dirty="0" err="1"/>
              <a:t>nombreuses</a:t>
            </a:r>
            <a:r>
              <a:rPr lang="it-IT" sz="2000" dirty="0"/>
              <a:t> </a:t>
            </a:r>
            <a:r>
              <a:rPr lang="it-IT" sz="2000" dirty="0" err="1"/>
              <a:t>activités</a:t>
            </a:r>
            <a:endParaRPr lang="it-IT" sz="2000" dirty="0"/>
          </a:p>
          <a:p>
            <a:r>
              <a:rPr lang="it-IT" sz="2000" dirty="0" err="1"/>
              <a:t>Ils</a:t>
            </a:r>
            <a:r>
              <a:rPr lang="it-IT" sz="2000" dirty="0"/>
              <a:t> </a:t>
            </a:r>
            <a:r>
              <a:rPr lang="it-IT" sz="2000" dirty="0" err="1"/>
              <a:t>peuvent</a:t>
            </a:r>
            <a:r>
              <a:rPr lang="it-IT" sz="2000" dirty="0"/>
              <a:t> </a:t>
            </a:r>
            <a:r>
              <a:rPr lang="it-IT" sz="2000" dirty="0" err="1"/>
              <a:t>vous</a:t>
            </a:r>
            <a:r>
              <a:rPr lang="it-IT" sz="2000" dirty="0"/>
              <a:t> </a:t>
            </a:r>
            <a:r>
              <a:rPr lang="it-IT" sz="2000" dirty="0" err="1"/>
              <a:t>aider</a:t>
            </a:r>
            <a:r>
              <a:rPr lang="it-IT" sz="2000" dirty="0"/>
              <a:t> si </a:t>
            </a:r>
            <a:r>
              <a:rPr lang="it-IT" sz="2000" dirty="0" err="1"/>
              <a:t>vous</a:t>
            </a:r>
            <a:r>
              <a:rPr lang="it-IT" sz="2000" dirty="0"/>
              <a:t> </a:t>
            </a:r>
            <a:r>
              <a:rPr lang="it-IT" sz="2000" dirty="0" err="1"/>
              <a:t>avez</a:t>
            </a:r>
            <a:r>
              <a:rPr lang="it-IT" sz="2000" dirty="0"/>
              <a:t> des </a:t>
            </a:r>
            <a:r>
              <a:rPr lang="it-IT" sz="2000" dirty="0" err="1"/>
              <a:t>difficultés</a:t>
            </a:r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A7D759-6BEF-4CBD-A325-BCFA77832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7940" y="4601497"/>
            <a:ext cx="1014060" cy="2017580"/>
            <a:chOff x="11177940" y="4601497"/>
            <a:chExt cx="1014060" cy="2017580"/>
          </a:xfrm>
        </p:grpSpPr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17405EC-53E3-473A-8B42-B9475D057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03F2370-11B5-4E16-8AE5-B4854408B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04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Bambino che osserva un planisfero">
            <a:extLst>
              <a:ext uri="{FF2B5EF4-FFF2-40B4-BE49-F238E27FC236}">
                <a16:creationId xmlns:a16="http://schemas.microsoft.com/office/drawing/2014/main" id="{55D29274-C853-8BB4-E862-E7D000B4FB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>
          <a:xfrm>
            <a:off x="3523488" y="-154735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B39CC5C-C6C2-23DC-BE70-E420F4F9B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C’est</a:t>
            </a:r>
            <a:r>
              <a:rPr lang="en-US" sz="4800" dirty="0"/>
              <a:t> </a:t>
            </a:r>
            <a:r>
              <a:rPr lang="en-US" sz="4800" dirty="0" err="1"/>
              <a:t>où</a:t>
            </a:r>
            <a:r>
              <a:rPr lang="en-US" sz="4800" dirty="0"/>
              <a:t> </a:t>
            </a:r>
            <a:r>
              <a:rPr lang="en-US" sz="4800" dirty="0" err="1"/>
              <a:t>l’Italie</a:t>
            </a:r>
            <a:r>
              <a:rPr lang="en-US" sz="4800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15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50428A-A0FE-4718-BB52-1A3BDBF51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428E7C-CF72-4177-B907-662EDCB35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884544" y="2265762"/>
            <a:ext cx="6329167" cy="2547872"/>
            <a:chOff x="-2412483" y="5117355"/>
            <a:chExt cx="4342728" cy="174821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2C38613-1CC6-42DF-9D5B-1C3CFF915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66174" y="5117355"/>
              <a:ext cx="3496419" cy="1748210"/>
            </a:xfrm>
            <a:prstGeom prst="triangl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88567F-0B25-4895-A6DF-304638BE5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412483" y="6202815"/>
              <a:ext cx="1325500" cy="662750"/>
            </a:xfrm>
            <a:prstGeom prst="triangl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B7A2B20-C280-41CF-965D-FA68DA2BD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883073" y="-1094168"/>
            <a:ext cx="4864676" cy="3807333"/>
          </a:xfrm>
          <a:custGeom>
            <a:avLst/>
            <a:gdLst>
              <a:gd name="connsiteX0" fmla="*/ 0 w 4864676"/>
              <a:gd name="connsiteY0" fmla="*/ 3191201 h 3807333"/>
              <a:gd name="connsiteX1" fmla="*/ 3191202 w 4864676"/>
              <a:gd name="connsiteY1" fmla="*/ 0 h 3807333"/>
              <a:gd name="connsiteX2" fmla="*/ 4864676 w 4864676"/>
              <a:gd name="connsiteY2" fmla="*/ 1673474 h 3807333"/>
              <a:gd name="connsiteX3" fmla="*/ 4864676 w 4864676"/>
              <a:gd name="connsiteY3" fmla="*/ 3807333 h 3807333"/>
              <a:gd name="connsiteX4" fmla="*/ 0 w 4864676"/>
              <a:gd name="connsiteY4" fmla="*/ 3807333 h 380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4676" h="3807333">
                <a:moveTo>
                  <a:pt x="0" y="3191201"/>
                </a:moveTo>
                <a:lnTo>
                  <a:pt x="3191202" y="0"/>
                </a:lnTo>
                <a:lnTo>
                  <a:pt x="4864676" y="1673474"/>
                </a:lnTo>
                <a:lnTo>
                  <a:pt x="4864676" y="3807333"/>
                </a:lnTo>
                <a:lnTo>
                  <a:pt x="0" y="3807333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F218E6-E246-4EBB-BA8D-DB65AB59A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283537" y="3632636"/>
            <a:ext cx="1185708" cy="1185708"/>
          </a:xfrm>
          <a:custGeom>
            <a:avLst/>
            <a:gdLst>
              <a:gd name="connsiteX0" fmla="*/ 0 w 1185708"/>
              <a:gd name="connsiteY0" fmla="*/ 0 h 1185708"/>
              <a:gd name="connsiteX1" fmla="*/ 454971 w 1185708"/>
              <a:gd name="connsiteY1" fmla="*/ 0 h 1185708"/>
              <a:gd name="connsiteX2" fmla="*/ 1185708 w 1185708"/>
              <a:gd name="connsiteY2" fmla="*/ 730737 h 1185708"/>
              <a:gd name="connsiteX3" fmla="*/ 1185708 w 1185708"/>
              <a:gd name="connsiteY3" fmla="*/ 1185708 h 1185708"/>
              <a:gd name="connsiteX4" fmla="*/ 0 w 1185708"/>
              <a:gd name="connsiteY4" fmla="*/ 1185708 h 1185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5708" h="1185708">
                <a:moveTo>
                  <a:pt x="0" y="0"/>
                </a:moveTo>
                <a:lnTo>
                  <a:pt x="454971" y="0"/>
                </a:lnTo>
                <a:lnTo>
                  <a:pt x="1185708" y="730737"/>
                </a:lnTo>
                <a:lnTo>
                  <a:pt x="1185708" y="1185708"/>
                </a:lnTo>
                <a:lnTo>
                  <a:pt x="0" y="1185708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B9D26D-939B-4838-886B-07E227F3A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303927" y="5624986"/>
            <a:ext cx="989294" cy="98929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A4816AD-26D3-4C16-8CD2-0AE877FBA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2" y="-723949"/>
            <a:ext cx="5389379" cy="5389379"/>
          </a:xfrm>
          <a:custGeom>
            <a:avLst/>
            <a:gdLst>
              <a:gd name="connsiteX0" fmla="*/ 0 w 5389379"/>
              <a:gd name="connsiteY0" fmla="*/ 2602331 h 5389379"/>
              <a:gd name="connsiteX1" fmla="*/ 2602331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5389379 h 5389379"/>
              <a:gd name="connsiteX4" fmla="*/ 0 w 5389379"/>
              <a:gd name="connsiteY4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9379" h="5389379">
                <a:moveTo>
                  <a:pt x="0" y="2602331"/>
                </a:moveTo>
                <a:lnTo>
                  <a:pt x="2602331" y="0"/>
                </a:lnTo>
                <a:lnTo>
                  <a:pt x="5389379" y="0"/>
                </a:lnTo>
                <a:lnTo>
                  <a:pt x="5389379" y="5389379"/>
                </a:lnTo>
                <a:lnTo>
                  <a:pt x="0" y="53893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Nourriture sur une table">
            <a:extLst>
              <a:ext uri="{FF2B5EF4-FFF2-40B4-BE49-F238E27FC236}">
                <a16:creationId xmlns:a16="http://schemas.microsoft.com/office/drawing/2014/main" id="{327EC0EA-C449-9F7A-4290-28BBDB9701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12005"/>
          <a:stretch/>
        </p:blipFill>
        <p:spPr>
          <a:xfrm>
            <a:off x="2285132" y="10"/>
            <a:ext cx="7621733" cy="5781597"/>
          </a:xfrm>
          <a:custGeom>
            <a:avLst/>
            <a:gdLst/>
            <a:ahLst/>
            <a:cxnLst/>
            <a:rect l="l" t="t" r="r" b="b"/>
            <a:pathLst>
              <a:path w="7621733" h="5781607">
                <a:moveTo>
                  <a:pt x="1970741" y="0"/>
                </a:moveTo>
                <a:lnTo>
                  <a:pt x="5650993" y="0"/>
                </a:lnTo>
                <a:lnTo>
                  <a:pt x="7621733" y="1970741"/>
                </a:lnTo>
                <a:lnTo>
                  <a:pt x="3810867" y="5781607"/>
                </a:lnTo>
                <a:lnTo>
                  <a:pt x="0" y="1970741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49E75B4-6C35-495B-850B-28CDE6E39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4" y="-1424977"/>
            <a:ext cx="6791435" cy="6791435"/>
          </a:xfrm>
          <a:custGeom>
            <a:avLst/>
            <a:gdLst>
              <a:gd name="connsiteX0" fmla="*/ 0 w 6791435"/>
              <a:gd name="connsiteY0" fmla="*/ 4004387 h 6791435"/>
              <a:gd name="connsiteX1" fmla="*/ 81158 w 6791435"/>
              <a:gd name="connsiteY1" fmla="*/ 3923229 h 6791435"/>
              <a:gd name="connsiteX2" fmla="*/ 81158 w 6791435"/>
              <a:gd name="connsiteY2" fmla="*/ 6710277 h 6791435"/>
              <a:gd name="connsiteX3" fmla="*/ 6710277 w 6791435"/>
              <a:gd name="connsiteY3" fmla="*/ 6710277 h 6791435"/>
              <a:gd name="connsiteX4" fmla="*/ 6710277 w 6791435"/>
              <a:gd name="connsiteY4" fmla="*/ 81158 h 6791435"/>
              <a:gd name="connsiteX5" fmla="*/ 3923229 w 6791435"/>
              <a:gd name="connsiteY5" fmla="*/ 81158 h 6791435"/>
              <a:gd name="connsiteX6" fmla="*/ 4004387 w 6791435"/>
              <a:gd name="connsiteY6" fmla="*/ 0 h 6791435"/>
              <a:gd name="connsiteX7" fmla="*/ 6791435 w 6791435"/>
              <a:gd name="connsiteY7" fmla="*/ 0 h 6791435"/>
              <a:gd name="connsiteX8" fmla="*/ 6791435 w 6791435"/>
              <a:gd name="connsiteY8" fmla="*/ 6791435 h 6791435"/>
              <a:gd name="connsiteX9" fmla="*/ 0 w 6791435"/>
              <a:gd name="connsiteY9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91435" h="6791435">
                <a:moveTo>
                  <a:pt x="0" y="4004387"/>
                </a:moveTo>
                <a:lnTo>
                  <a:pt x="81158" y="3923229"/>
                </a:lnTo>
                <a:lnTo>
                  <a:pt x="81158" y="6710277"/>
                </a:lnTo>
                <a:lnTo>
                  <a:pt x="6710277" y="6710277"/>
                </a:lnTo>
                <a:lnTo>
                  <a:pt x="6710277" y="81158"/>
                </a:lnTo>
                <a:lnTo>
                  <a:pt x="3923229" y="81158"/>
                </a:lnTo>
                <a:lnTo>
                  <a:pt x="4004387" y="0"/>
                </a:lnTo>
                <a:lnTo>
                  <a:pt x="6791435" y="0"/>
                </a:lnTo>
                <a:lnTo>
                  <a:pt x="679143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420A795-AAB2-85D1-8852-454A15004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642" y="2352398"/>
            <a:ext cx="5782716" cy="2150719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 err="1">
                <a:solidFill>
                  <a:srgbClr val="080808"/>
                </a:solidFill>
              </a:rPr>
              <a:t>Grazie</a:t>
            </a:r>
            <a:r>
              <a:rPr lang="en-US" sz="3600" dirty="0">
                <a:solidFill>
                  <a:srgbClr val="080808"/>
                </a:solidFill>
              </a:rPr>
              <a:t> </a:t>
            </a:r>
            <a:r>
              <a:rPr lang="en-US" sz="3600" dirty="0">
                <a:solidFill>
                  <a:srgbClr val="080808"/>
                </a:solidFill>
                <a:sym typeface="Wingdings" panose="05000000000000000000" pitchFamily="2" charset="2"/>
              </a:rPr>
              <a:t>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0EB2D58A-B2F2-4B07-9595-4FED1037F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67461" y="5398157"/>
            <a:ext cx="2934814" cy="146740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DEB95C3F-0968-4E23-80BD-35CE22E83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5580" y="5117355"/>
            <a:ext cx="3496419" cy="1748210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16E9C92B-1893-4BFE-B7CF-905EB3F87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9271" y="5949259"/>
            <a:ext cx="1832612" cy="916306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97C30A8-A69C-B52C-DDE1-C30B731DA156}"/>
              </a:ext>
            </a:extLst>
          </p:cNvPr>
          <p:cNvSpPr txBox="1"/>
          <p:nvPr/>
        </p:nvSpPr>
        <p:spPr>
          <a:xfrm>
            <a:off x="972008" y="5781607"/>
            <a:ext cx="5782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</a:t>
            </a:r>
            <a:r>
              <a:rPr lang="it-IT" dirty="0" err="1"/>
              <a:t>luca_boretto</a:t>
            </a:r>
            <a:r>
              <a:rPr lang="it-IT" dirty="0"/>
              <a:t>_</a:t>
            </a:r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261EB55-7C6B-0920-6855-F8D42ACE9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12" y="5822758"/>
            <a:ext cx="282014" cy="28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7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46" name="Rectangle 324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A35971D-644F-7D81-DC08-1AC261D2D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loin</a:t>
            </a:r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324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 descr="Immagine che contiene mappa&#10;&#10;Descrizione generata automaticamente">
            <a:extLst>
              <a:ext uri="{FF2B5EF4-FFF2-40B4-BE49-F238E27FC236}">
                <a16:creationId xmlns:a16="http://schemas.microsoft.com/office/drawing/2014/main" id="{00553305-6CB0-7700-A751-F845EEB5F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182" y="1397422"/>
            <a:ext cx="4919104" cy="426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E79D0DE-154F-F29C-FC33-80B612339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Et Torino?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A7E9A92-B0CD-D89B-6085-8286BA5321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4" r="-2" b="16037"/>
          <a:stretch/>
        </p:blipFill>
        <p:spPr>
          <a:xfrm>
            <a:off x="5310177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1" name="Elemento grafico 10" descr="Chiudi con riempimento a tinta unita">
            <a:extLst>
              <a:ext uri="{FF2B5EF4-FFF2-40B4-BE49-F238E27FC236}">
                <a16:creationId xmlns:a16="http://schemas.microsoft.com/office/drawing/2014/main" id="{0A4CE1F7-45DA-6038-855D-CB3D48333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1107" y="1582502"/>
            <a:ext cx="659253" cy="65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91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E4EC41-55EA-0FF0-63FE-5989277F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Torino</a:t>
            </a:r>
          </a:p>
        </p:txBody>
      </p:sp>
      <p:pic>
        <p:nvPicPr>
          <p:cNvPr id="4102" name="Picture 6" descr="TORINO CENTRO STORICO (Turin): Ce qu'il faut savoir">
            <a:extLst>
              <a:ext uri="{FF2B5EF4-FFF2-40B4-BE49-F238E27FC236}">
                <a16:creationId xmlns:a16="http://schemas.microsoft.com/office/drawing/2014/main" id="{048DB98B-187E-9656-9F48-F34C2A51B4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12" b="-1"/>
          <a:stretch/>
        </p:blipFill>
        <p:spPr bwMode="auto">
          <a:xfrm>
            <a:off x="20" y="1"/>
            <a:ext cx="4848284" cy="435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azza San Carlo - Place à Torino">
            <a:extLst>
              <a:ext uri="{FF2B5EF4-FFF2-40B4-BE49-F238E27FC236}">
                <a16:creationId xmlns:a16="http://schemas.microsoft.com/office/drawing/2014/main" id="{EDB9336C-5889-8EB3-227C-1CF61152A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3" r="-1" b="20940"/>
          <a:stretch/>
        </p:blipFill>
        <p:spPr bwMode="auto">
          <a:xfrm>
            <a:off x="4972050" y="-1"/>
            <a:ext cx="7216902" cy="435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 descr="Immagine che contiene cielo, esterni, città, scena&#10;&#10;Descrizione generata automaticamente">
            <a:extLst>
              <a:ext uri="{FF2B5EF4-FFF2-40B4-BE49-F238E27FC236}">
                <a16:creationId xmlns:a16="http://schemas.microsoft.com/office/drawing/2014/main" id="{701B92EE-5A44-06B5-2885-4F04524BCB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2" r="2" b="2"/>
          <a:stretch/>
        </p:blipFill>
        <p:spPr>
          <a:xfrm>
            <a:off x="20" y="4472610"/>
            <a:ext cx="4848284" cy="23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91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ile di documenti">
            <a:extLst>
              <a:ext uri="{FF2B5EF4-FFF2-40B4-BE49-F238E27FC236}">
                <a16:creationId xmlns:a16="http://schemas.microsoft.com/office/drawing/2014/main" id="{AB27B419-1853-2570-1C5B-183EDA046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1381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485D5B7-0B82-B119-E6D4-04C44248D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Politecnico di Torino</a:t>
            </a:r>
            <a:br>
              <a:rPr lang="en-US" sz="4800"/>
            </a:br>
            <a:br>
              <a:rPr lang="en-US" sz="4800"/>
            </a:br>
            <a:r>
              <a:rPr lang="en-US" sz="4800" i="1"/>
              <a:t>guide de survie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0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A0AE1-CD67-A1BE-BB0E-0FB9B4E5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117" y="711865"/>
            <a:ext cx="5391765" cy="1325563"/>
          </a:xfrm>
        </p:spPr>
        <p:txBody>
          <a:bodyPr/>
          <a:lstStyle/>
          <a:p>
            <a:r>
              <a:rPr lang="it-IT" dirty="0"/>
              <a:t>Le Politecnico di Torino</a:t>
            </a:r>
          </a:p>
        </p:txBody>
      </p:sp>
      <p:pic>
        <p:nvPicPr>
          <p:cNvPr id="4" name="Elementi multimediali online 3" title="PoliTO 2019">
            <a:hlinkClick r:id="" action="ppaction://media"/>
            <a:extLst>
              <a:ext uri="{FF2B5EF4-FFF2-40B4-BE49-F238E27FC236}">
                <a16:creationId xmlns:a16="http://schemas.microsoft.com/office/drawing/2014/main" id="{0B9EA03D-E659-E2D9-1604-9922B2A5D00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64924" y="2475967"/>
            <a:ext cx="5662152" cy="3199116"/>
          </a:xfrm>
          <a:prstGeom prst="rect">
            <a:avLst/>
          </a:prstGeom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E0DE2108-2643-A8E4-52A8-5F50FED67B48}"/>
              </a:ext>
            </a:extLst>
          </p:cNvPr>
          <p:cNvCxnSpPr/>
          <p:nvPr/>
        </p:nvCxnSpPr>
        <p:spPr>
          <a:xfrm>
            <a:off x="3400117" y="1814052"/>
            <a:ext cx="539176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37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F813DE7-69F1-AF43-5432-FDBDF2BF4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/>
              <a:t>Le système d’étude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4345A0-2B84-71C1-60D5-1358F4726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951225"/>
            <a:ext cx="10168128" cy="2606892"/>
          </a:xfrm>
        </p:spPr>
        <p:txBody>
          <a:bodyPr>
            <a:normAutofit/>
          </a:bodyPr>
          <a:lstStyle/>
          <a:p>
            <a:r>
              <a:rPr lang="it-IT" sz="2200" dirty="0"/>
              <a:t>5 ans</a:t>
            </a:r>
          </a:p>
          <a:p>
            <a:r>
              <a:rPr lang="it-IT" sz="2200" dirty="0"/>
              <a:t>«triennale» + «magistrale» (bachelor + master)</a:t>
            </a:r>
          </a:p>
          <a:p>
            <a:endParaRPr lang="it-IT" sz="2200" dirty="0"/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>
                <a:sym typeface="Wingdings" panose="05000000000000000000" pitchFamily="2" charset="2"/>
              </a:rPr>
              <a:t> magistrale</a:t>
            </a:r>
            <a:endParaRPr lang="it-IT" sz="2200" dirty="0"/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2859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8AA431-8430-3B6C-0544-54C153AF2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it-IT" sz="4000"/>
              <a:t>Informations pratiques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FC1AC65A-5689-3EB8-4FE4-3861867CF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936" y="2906012"/>
            <a:ext cx="10168128" cy="2858683"/>
          </a:xfrm>
        </p:spPr>
        <p:txBody>
          <a:bodyPr>
            <a:normAutofit/>
          </a:bodyPr>
          <a:lstStyle/>
          <a:p>
            <a:r>
              <a:rPr lang="it-IT" sz="2200" dirty="0" err="1"/>
              <a:t>Les</a:t>
            </a:r>
            <a:r>
              <a:rPr lang="it-IT" sz="2200" dirty="0"/>
              <a:t> </a:t>
            </a:r>
            <a:r>
              <a:rPr lang="it-IT" sz="2200" dirty="0" err="1"/>
              <a:t>cours</a:t>
            </a:r>
            <a:r>
              <a:rPr lang="it-IT" sz="2200" dirty="0"/>
              <a:t> </a:t>
            </a:r>
            <a:r>
              <a:rPr lang="it-IT" sz="2200" dirty="0" err="1"/>
              <a:t>commencent</a:t>
            </a:r>
            <a:r>
              <a:rPr lang="it-IT" sz="2200" dirty="0"/>
              <a:t> </a:t>
            </a:r>
            <a:r>
              <a:rPr lang="it-IT" sz="2200" dirty="0" err="1"/>
              <a:t>début</a:t>
            </a:r>
            <a:r>
              <a:rPr lang="it-IT" sz="2200" dirty="0"/>
              <a:t> </a:t>
            </a:r>
            <a:r>
              <a:rPr lang="it-IT" sz="2200" dirty="0" err="1"/>
              <a:t>octobre</a:t>
            </a:r>
            <a:r>
              <a:rPr lang="it-IT" sz="2200" dirty="0"/>
              <a:t>/</a:t>
            </a:r>
            <a:r>
              <a:rPr lang="it-IT" sz="2200" dirty="0" err="1"/>
              <a:t>mars</a:t>
            </a:r>
            <a:endParaRPr lang="it-IT" sz="2200" dirty="0"/>
          </a:p>
          <a:p>
            <a:r>
              <a:rPr lang="it-IT" sz="2200" dirty="0" err="1"/>
              <a:t>Moins</a:t>
            </a:r>
            <a:r>
              <a:rPr lang="it-IT" sz="2200" dirty="0"/>
              <a:t> de </a:t>
            </a:r>
            <a:r>
              <a:rPr lang="it-IT" sz="2200" dirty="0" err="1"/>
              <a:t>cours</a:t>
            </a:r>
            <a:r>
              <a:rPr lang="it-IT" sz="2200" dirty="0"/>
              <a:t>, mais plus </a:t>
            </a:r>
            <a:r>
              <a:rPr lang="it-IT" sz="2200" dirty="0" err="1"/>
              <a:t>grands</a:t>
            </a:r>
            <a:r>
              <a:rPr lang="it-IT" sz="2200" dirty="0"/>
              <a:t> (8 ECTS)</a:t>
            </a:r>
          </a:p>
          <a:p>
            <a:r>
              <a:rPr lang="it-IT" sz="2200" dirty="0" err="1"/>
              <a:t>Les</a:t>
            </a:r>
            <a:r>
              <a:rPr lang="it-IT" sz="2200" dirty="0"/>
              <a:t> </a:t>
            </a:r>
            <a:r>
              <a:rPr lang="it-IT" sz="2200" dirty="0" err="1"/>
              <a:t>cours</a:t>
            </a:r>
            <a:r>
              <a:rPr lang="it-IT" sz="2200" dirty="0"/>
              <a:t> ne </a:t>
            </a:r>
            <a:r>
              <a:rPr lang="it-IT" sz="2200" dirty="0" err="1"/>
              <a:t>sont</a:t>
            </a:r>
            <a:r>
              <a:rPr lang="it-IT" sz="2200" dirty="0"/>
              <a:t> pas </a:t>
            </a:r>
            <a:r>
              <a:rPr lang="it-IT" sz="2200" dirty="0" err="1"/>
              <a:t>obligatoires</a:t>
            </a:r>
            <a:r>
              <a:rPr lang="it-IT" sz="2200" dirty="0"/>
              <a:t>!</a:t>
            </a:r>
          </a:p>
          <a:p>
            <a:r>
              <a:rPr lang="it-IT" sz="2200" dirty="0" err="1"/>
              <a:t>Cours</a:t>
            </a:r>
            <a:r>
              <a:rPr lang="it-IT" sz="2200" dirty="0"/>
              <a:t> </a:t>
            </a:r>
            <a:r>
              <a:rPr lang="it-IT" sz="2200" dirty="0" err="1"/>
              <a:t>magistraux</a:t>
            </a:r>
            <a:r>
              <a:rPr lang="it-IT" sz="2200" dirty="0"/>
              <a:t> + TD</a:t>
            </a:r>
          </a:p>
          <a:p>
            <a:r>
              <a:rPr lang="it-IT" sz="2200" dirty="0"/>
              <a:t>4 </a:t>
            </a:r>
            <a:r>
              <a:rPr lang="it-IT" sz="2200" dirty="0" err="1"/>
              <a:t>tentatives</a:t>
            </a:r>
            <a:r>
              <a:rPr lang="it-IT" sz="2200" dirty="0"/>
              <a:t> par an pour </a:t>
            </a:r>
            <a:r>
              <a:rPr lang="it-IT" sz="2200" dirty="0" err="1"/>
              <a:t>les</a:t>
            </a:r>
            <a:r>
              <a:rPr lang="it-IT" sz="2200" dirty="0"/>
              <a:t> </a:t>
            </a:r>
            <a:r>
              <a:rPr lang="it-IT" sz="2200" dirty="0" err="1"/>
              <a:t>examens</a:t>
            </a:r>
            <a:r>
              <a:rPr lang="it-IT" sz="2200" dirty="0"/>
              <a:t> (2 </a:t>
            </a:r>
            <a:r>
              <a:rPr lang="it-IT" sz="2200" dirty="0" err="1"/>
              <a:t>dans</a:t>
            </a:r>
            <a:r>
              <a:rPr lang="it-IT" sz="2200" dirty="0"/>
              <a:t> la première session)</a:t>
            </a:r>
          </a:p>
          <a:p>
            <a:r>
              <a:rPr lang="it-IT" sz="2200" dirty="0"/>
              <a:t>Note sur 30 (minimum 18)</a:t>
            </a:r>
          </a:p>
          <a:p>
            <a:endParaRPr lang="it-IT" sz="2200" dirty="0"/>
          </a:p>
          <a:p>
            <a:endParaRPr lang="it-IT" sz="2200" dirty="0"/>
          </a:p>
          <a:p>
            <a:endParaRPr lang="it-IT" sz="2200" dirty="0"/>
          </a:p>
          <a:p>
            <a:endParaRPr lang="it-IT" sz="2200" dirty="0"/>
          </a:p>
          <a:p>
            <a:endParaRPr lang="it-IT" sz="2200" dirty="0"/>
          </a:p>
          <a:p>
            <a:endParaRPr lang="it-IT" sz="2200" dirty="0"/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5686568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571</TotalTime>
  <Words>203</Words>
  <Application>Microsoft Office PowerPoint</Application>
  <PresentationFormat>Widescreen</PresentationFormat>
  <Paragraphs>47</Paragraphs>
  <Slides>20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Lucida Handwriting</vt:lpstr>
      <vt:lpstr>Tema di Office</vt:lpstr>
      <vt:lpstr>Bienvenue en Italie</vt:lpstr>
      <vt:lpstr>C’est où l’Italie?</vt:lpstr>
      <vt:lpstr>Pas loin…</vt:lpstr>
      <vt:lpstr>Et Torino?</vt:lpstr>
      <vt:lpstr>Torino</vt:lpstr>
      <vt:lpstr>Politecnico di Torino  guide de survie</vt:lpstr>
      <vt:lpstr>Le Politecnico di Torino</vt:lpstr>
      <vt:lpstr>Le système d’étude</vt:lpstr>
      <vt:lpstr>Informations pratiques</vt:lpstr>
      <vt:lpstr>Le site web</vt:lpstr>
      <vt:lpstr>Le site web</vt:lpstr>
      <vt:lpstr>Le site web</vt:lpstr>
      <vt:lpstr>Parcours</vt:lpstr>
      <vt:lpstr>Parcours «innovation»</vt:lpstr>
      <vt:lpstr>Vivre à Torino</vt:lpstr>
      <vt:lpstr>Vivre à Torino</vt:lpstr>
      <vt:lpstr>Vivre à Torino</vt:lpstr>
      <vt:lpstr>Vivre à Torino  nourriture</vt:lpstr>
      <vt:lpstr>Vous n'êtes pas seuls!</vt:lpstr>
      <vt:lpstr>Grazie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Bienvenues en Italie</dc:title>
  <dc:creator>Luca Boretto</dc:creator>
  <cp:lastModifiedBy>Luca Boretto</cp:lastModifiedBy>
  <cp:revision>9</cp:revision>
  <dcterms:created xsi:type="dcterms:W3CDTF">2022-11-18T14:12:35Z</dcterms:created>
  <dcterms:modified xsi:type="dcterms:W3CDTF">2022-11-24T09:44:13Z</dcterms:modified>
</cp:coreProperties>
</file>