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8" r:id="rId1"/>
  </p:sldMasterIdLst>
  <p:notesMasterIdLst>
    <p:notesMasterId r:id="rId17"/>
  </p:notesMasterIdLst>
  <p:sldIdLst>
    <p:sldId id="256" r:id="rId2"/>
    <p:sldId id="257" r:id="rId3"/>
    <p:sldId id="258" r:id="rId4"/>
    <p:sldId id="259" r:id="rId5"/>
    <p:sldId id="260" r:id="rId6"/>
    <p:sldId id="261" r:id="rId7"/>
    <p:sldId id="262" r:id="rId8"/>
    <p:sldId id="272" r:id="rId9"/>
    <p:sldId id="273" r:id="rId10"/>
    <p:sldId id="275" r:id="rId11"/>
    <p:sldId id="267" r:id="rId12"/>
    <p:sldId id="270" r:id="rId13"/>
    <p:sldId id="268" r:id="rId14"/>
    <p:sldId id="269" r:id="rId15"/>
    <p:sldId id="27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laire Soitin" initials="CS" lastIdx="1" clrIdx="0">
    <p:extLst>
      <p:ext uri="{19B8F6BF-5375-455C-9EA6-DF929625EA0E}">
        <p15:presenceInfo xmlns:p15="http://schemas.microsoft.com/office/powerpoint/2012/main" userId="S::soitin1@univ-lorraine.fr::db526d96-fea1-4df2-b0a3-843f25e87eb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2D050"/>
    <a:srgbClr val="ACD4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0" autoAdjust="0"/>
    <p:restoredTop sz="94660"/>
  </p:normalViewPr>
  <p:slideViewPr>
    <p:cSldViewPr snapToGrid="0">
      <p:cViewPr>
        <p:scale>
          <a:sx n="123" d="100"/>
          <a:sy n="123" d="100"/>
        </p:scale>
        <p:origin x="114" y="1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D42058-2723-42C3-AEC2-B52748968220}" type="datetimeFigureOut">
              <a:rPr lang="fr-FR" smtClean="0"/>
              <a:t>26/01/2026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FBD31A-1D98-4E40-8727-C849B71BD568}" type="slidenum">
              <a:rPr lang="fr-FR" smtClean="0"/>
              <a:t>‹N°›</a:t>
            </a:fld>
            <a:endParaRPr lang="fr-FR"/>
          </a:p>
        </p:txBody>
      </p:sp>
    </p:spTree>
    <p:extLst>
      <p:ext uri="{BB962C8B-B14F-4D97-AF65-F5344CB8AC3E}">
        <p14:creationId xmlns:p14="http://schemas.microsoft.com/office/powerpoint/2010/main" val="36484626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35299756-C156-4F3A-AB24-F9F142009D4C}" type="datetime1">
              <a:rPr lang="fr-FR" smtClean="0"/>
              <a:t>26/01/2026</a:t>
            </a:fld>
            <a:endParaRPr lang="fr-FR"/>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r>
              <a:rPr lang="fr-FR"/>
              <a:t>DULASP Intermediate M5 Rapports Professionnels</a:t>
            </a: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F2961CCA-8249-484F-A302-18091298EB2D}" type="slidenum">
              <a:rPr lang="fr-FR" smtClean="0"/>
              <a:t>‹N°›</a:t>
            </a:fld>
            <a:endParaRPr lang="fr-FR"/>
          </a:p>
        </p:txBody>
      </p:sp>
    </p:spTree>
    <p:extLst>
      <p:ext uri="{BB962C8B-B14F-4D97-AF65-F5344CB8AC3E}">
        <p14:creationId xmlns:p14="http://schemas.microsoft.com/office/powerpoint/2010/main" val="2232778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7AE400B0-ADF1-43B7-8F71-854816BF5B65}" type="datetime1">
              <a:rPr lang="fr-FR" smtClean="0"/>
              <a:t>26/01/2026</a:t>
            </a:fld>
            <a:endParaRPr lang="fr-FR"/>
          </a:p>
        </p:txBody>
      </p:sp>
      <p:sp>
        <p:nvSpPr>
          <p:cNvPr id="6" name="Footer Placeholder 5"/>
          <p:cNvSpPr>
            <a:spLocks noGrp="1"/>
          </p:cNvSpPr>
          <p:nvPr>
            <p:ph type="ftr" sz="quarter" idx="11"/>
          </p:nvPr>
        </p:nvSpPr>
        <p:spPr/>
        <p:txBody>
          <a:bodyPr/>
          <a:lstStyle/>
          <a:p>
            <a:r>
              <a:rPr lang="fr-FR"/>
              <a:t>DULASP Intermediate M5 Rapports Professionnels</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2961CCA-8249-484F-A302-18091298EB2D}" type="slidenum">
              <a:rPr lang="fr-FR" smtClean="0"/>
              <a:t>‹N°›</a:t>
            </a:fld>
            <a:endParaRPr lang="fr-FR"/>
          </a:p>
        </p:txBody>
      </p:sp>
    </p:spTree>
    <p:extLst>
      <p:ext uri="{BB962C8B-B14F-4D97-AF65-F5344CB8AC3E}">
        <p14:creationId xmlns:p14="http://schemas.microsoft.com/office/powerpoint/2010/main" val="187662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fr-FR"/>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77734E73-69D3-4A1D-BAA0-EA94F84B6EBE}" type="datetime1">
              <a:rPr lang="fr-FR" smtClean="0"/>
              <a:t>26/01/2026</a:t>
            </a:fld>
            <a:endParaRPr lang="fr-FR"/>
          </a:p>
        </p:txBody>
      </p:sp>
      <p:sp>
        <p:nvSpPr>
          <p:cNvPr id="5" name="Footer Placeholder 4"/>
          <p:cNvSpPr>
            <a:spLocks noGrp="1"/>
          </p:cNvSpPr>
          <p:nvPr>
            <p:ph type="ftr" sz="quarter" idx="11"/>
          </p:nvPr>
        </p:nvSpPr>
        <p:spPr/>
        <p:txBody>
          <a:bodyPr/>
          <a:lstStyle/>
          <a:p>
            <a:r>
              <a:rPr lang="fr-FR"/>
              <a:t>DULASP Intermediate M5 Rapports Professionnels</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2961CCA-8249-484F-A302-18091298EB2D}" type="slidenum">
              <a:rPr lang="fr-FR" smtClean="0"/>
              <a:t>‹N°›</a:t>
            </a:fld>
            <a:endParaRPr lang="fr-FR"/>
          </a:p>
        </p:txBody>
      </p:sp>
    </p:spTree>
    <p:extLst>
      <p:ext uri="{BB962C8B-B14F-4D97-AF65-F5344CB8AC3E}">
        <p14:creationId xmlns:p14="http://schemas.microsoft.com/office/powerpoint/2010/main" val="2642984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fr-FR"/>
              <a:t>Modifiez le style du titre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06DA5442-F724-4A03-94C6-65CF5C5435E3}" type="datetime1">
              <a:rPr lang="fr-FR" smtClean="0"/>
              <a:t>26/01/2026</a:t>
            </a:fld>
            <a:endParaRPr lang="fr-FR"/>
          </a:p>
        </p:txBody>
      </p:sp>
      <p:sp>
        <p:nvSpPr>
          <p:cNvPr id="5" name="Footer Placeholder 4"/>
          <p:cNvSpPr>
            <a:spLocks noGrp="1"/>
          </p:cNvSpPr>
          <p:nvPr>
            <p:ph type="ftr" sz="quarter" idx="11"/>
          </p:nvPr>
        </p:nvSpPr>
        <p:spPr/>
        <p:txBody>
          <a:bodyPr/>
          <a:lstStyle/>
          <a:p>
            <a:r>
              <a:rPr lang="fr-FR"/>
              <a:t>DULASP Intermediate M5 Rapports Professionnels</a:t>
            </a:r>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2961CCA-8249-484F-A302-18091298EB2D}" type="slidenum">
              <a:rPr lang="fr-FR" smtClean="0"/>
              <a:t>‹N°›</a:t>
            </a:fld>
            <a:endParaRPr lang="fr-FR"/>
          </a:p>
        </p:txBody>
      </p:sp>
    </p:spTree>
    <p:extLst>
      <p:ext uri="{BB962C8B-B14F-4D97-AF65-F5344CB8AC3E}">
        <p14:creationId xmlns:p14="http://schemas.microsoft.com/office/powerpoint/2010/main" val="17691400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57A510C3-9F5E-49E2-B081-BEAADE77ECB4}" type="datetime1">
              <a:rPr lang="fr-FR" smtClean="0"/>
              <a:t>26/01/2026</a:t>
            </a:fld>
            <a:endParaRPr lang="fr-FR"/>
          </a:p>
        </p:txBody>
      </p:sp>
      <p:sp>
        <p:nvSpPr>
          <p:cNvPr id="5" name="Footer Placeholder 4"/>
          <p:cNvSpPr>
            <a:spLocks noGrp="1"/>
          </p:cNvSpPr>
          <p:nvPr>
            <p:ph type="ftr" sz="quarter" idx="11"/>
          </p:nvPr>
        </p:nvSpPr>
        <p:spPr/>
        <p:txBody>
          <a:bodyPr/>
          <a:lstStyle/>
          <a:p>
            <a:r>
              <a:rPr lang="fr-FR"/>
              <a:t>DULASP Intermediate M5 Rapports Professionnels</a:t>
            </a:r>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2961CCA-8249-484F-A302-18091298EB2D}" type="slidenum">
              <a:rPr lang="fr-FR" smtClean="0"/>
              <a:t>‹N°›</a:t>
            </a:fld>
            <a:endParaRPr lang="fr-FR"/>
          </a:p>
        </p:txBody>
      </p:sp>
    </p:spTree>
    <p:extLst>
      <p:ext uri="{BB962C8B-B14F-4D97-AF65-F5344CB8AC3E}">
        <p14:creationId xmlns:p14="http://schemas.microsoft.com/office/powerpoint/2010/main" val="36424173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5EBB194-1B90-4D75-B058-50EC27C221F8}" type="datetime1">
              <a:rPr lang="fr-FR" smtClean="0"/>
              <a:t>26/01/2026</a:t>
            </a:fld>
            <a:endParaRPr lang="fr-FR"/>
          </a:p>
        </p:txBody>
      </p:sp>
      <p:sp>
        <p:nvSpPr>
          <p:cNvPr id="8" name="Footer Placeholder 7"/>
          <p:cNvSpPr>
            <a:spLocks noGrp="1"/>
          </p:cNvSpPr>
          <p:nvPr>
            <p:ph type="ftr" sz="quarter" idx="11"/>
          </p:nvPr>
        </p:nvSpPr>
        <p:spPr/>
        <p:txBody>
          <a:bodyPr/>
          <a:lstStyle/>
          <a:p>
            <a:r>
              <a:rPr lang="fr-FR"/>
              <a:t>DULASP Intermediate M5 Rapports Professionnels</a:t>
            </a:r>
          </a:p>
        </p:txBody>
      </p:sp>
      <p:sp>
        <p:nvSpPr>
          <p:cNvPr id="9" name="Slide Number Placeholder 8"/>
          <p:cNvSpPr>
            <a:spLocks noGrp="1"/>
          </p:cNvSpPr>
          <p:nvPr>
            <p:ph type="sldNum" sz="quarter" idx="12"/>
          </p:nvPr>
        </p:nvSpPr>
        <p:spPr/>
        <p:txBody>
          <a:bodyPr/>
          <a:lstStyle/>
          <a:p>
            <a:fld id="{F2961CCA-8249-484F-A302-18091298EB2D}" type="slidenum">
              <a:rPr lang="fr-FR" smtClean="0"/>
              <a:t>‹N°›</a:t>
            </a:fld>
            <a:endParaRPr lang="fr-FR"/>
          </a:p>
        </p:txBody>
      </p:sp>
    </p:spTree>
    <p:extLst>
      <p:ext uri="{BB962C8B-B14F-4D97-AF65-F5344CB8AC3E}">
        <p14:creationId xmlns:p14="http://schemas.microsoft.com/office/powerpoint/2010/main" val="24081507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5BCC2BC0-C0F5-4800-8E2B-7891E3DA10D4}" type="datetime1">
              <a:rPr lang="fr-FR" smtClean="0"/>
              <a:t>26/01/2026</a:t>
            </a:fld>
            <a:endParaRPr lang="fr-FR"/>
          </a:p>
        </p:txBody>
      </p:sp>
      <p:sp>
        <p:nvSpPr>
          <p:cNvPr id="8" name="Footer Placeholder 7"/>
          <p:cNvSpPr>
            <a:spLocks noGrp="1"/>
          </p:cNvSpPr>
          <p:nvPr>
            <p:ph type="ftr" sz="quarter" idx="11"/>
          </p:nvPr>
        </p:nvSpPr>
        <p:spPr/>
        <p:txBody>
          <a:bodyPr/>
          <a:lstStyle/>
          <a:p>
            <a:r>
              <a:rPr lang="fr-FR"/>
              <a:t>DULASP Intermediate M5 Rapports Professionnels</a:t>
            </a:r>
          </a:p>
        </p:txBody>
      </p:sp>
      <p:sp>
        <p:nvSpPr>
          <p:cNvPr id="9" name="Slide Number Placeholder 8"/>
          <p:cNvSpPr>
            <a:spLocks noGrp="1"/>
          </p:cNvSpPr>
          <p:nvPr>
            <p:ph type="sldNum" sz="quarter" idx="12"/>
          </p:nvPr>
        </p:nvSpPr>
        <p:spPr/>
        <p:txBody>
          <a:bodyPr/>
          <a:lstStyle/>
          <a:p>
            <a:fld id="{F2961CCA-8249-484F-A302-18091298EB2D}" type="slidenum">
              <a:rPr lang="fr-FR" smtClean="0"/>
              <a:t>‹N°›</a:t>
            </a:fld>
            <a:endParaRPr lang="fr-FR"/>
          </a:p>
        </p:txBody>
      </p:sp>
    </p:spTree>
    <p:extLst>
      <p:ext uri="{BB962C8B-B14F-4D97-AF65-F5344CB8AC3E}">
        <p14:creationId xmlns:p14="http://schemas.microsoft.com/office/powerpoint/2010/main" val="22124984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5F13F19-6B70-4C25-ACD8-207C653EE896}" type="datetime1">
              <a:rPr lang="fr-FR" smtClean="0"/>
              <a:t>26/01/2026</a:t>
            </a:fld>
            <a:endParaRPr lang="fr-FR"/>
          </a:p>
        </p:txBody>
      </p:sp>
      <p:sp>
        <p:nvSpPr>
          <p:cNvPr id="5" name="Footer Placeholder 4"/>
          <p:cNvSpPr>
            <a:spLocks noGrp="1"/>
          </p:cNvSpPr>
          <p:nvPr>
            <p:ph type="ftr" sz="quarter" idx="11"/>
          </p:nvPr>
        </p:nvSpPr>
        <p:spPr/>
        <p:txBody>
          <a:bodyPr/>
          <a:lstStyle/>
          <a:p>
            <a:r>
              <a:rPr lang="fr-FR"/>
              <a:t>DULASP Intermediate M5 Rapports Professionnels</a:t>
            </a:r>
          </a:p>
        </p:txBody>
      </p:sp>
      <p:sp>
        <p:nvSpPr>
          <p:cNvPr id="6" name="Slide Number Placeholder 5"/>
          <p:cNvSpPr>
            <a:spLocks noGrp="1"/>
          </p:cNvSpPr>
          <p:nvPr>
            <p:ph type="sldNum" sz="quarter" idx="12"/>
          </p:nvPr>
        </p:nvSpPr>
        <p:spPr/>
        <p:txBody>
          <a:bodyPr/>
          <a:lstStyle/>
          <a:p>
            <a:fld id="{F2961CCA-8249-484F-A302-18091298EB2D}" type="slidenum">
              <a:rPr lang="fr-FR" smtClean="0"/>
              <a:t>‹N°›</a:t>
            </a:fld>
            <a:endParaRPr lang="fr-FR"/>
          </a:p>
        </p:txBody>
      </p:sp>
    </p:spTree>
    <p:extLst>
      <p:ext uri="{BB962C8B-B14F-4D97-AF65-F5344CB8AC3E}">
        <p14:creationId xmlns:p14="http://schemas.microsoft.com/office/powerpoint/2010/main" val="21231621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BCF88E5-F87A-4918-85F2-ECA14A34969B}" type="datetime1">
              <a:rPr lang="fr-FR" smtClean="0"/>
              <a:t>26/01/2026</a:t>
            </a:fld>
            <a:endParaRPr lang="fr-FR"/>
          </a:p>
        </p:txBody>
      </p:sp>
      <p:sp>
        <p:nvSpPr>
          <p:cNvPr id="5" name="Footer Placeholder 4"/>
          <p:cNvSpPr>
            <a:spLocks noGrp="1"/>
          </p:cNvSpPr>
          <p:nvPr>
            <p:ph type="ftr" sz="quarter" idx="11"/>
          </p:nvPr>
        </p:nvSpPr>
        <p:spPr/>
        <p:txBody>
          <a:bodyPr/>
          <a:lstStyle/>
          <a:p>
            <a:r>
              <a:rPr lang="fr-FR"/>
              <a:t>DULASP Intermediate M5 Rapports Professionnels</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2961CCA-8249-484F-A302-18091298EB2D}" type="slidenum">
              <a:rPr lang="fr-FR" smtClean="0"/>
              <a:t>‹N°›</a:t>
            </a:fld>
            <a:endParaRPr lang="fr-FR"/>
          </a:p>
        </p:txBody>
      </p:sp>
    </p:spTree>
    <p:extLst>
      <p:ext uri="{BB962C8B-B14F-4D97-AF65-F5344CB8AC3E}">
        <p14:creationId xmlns:p14="http://schemas.microsoft.com/office/powerpoint/2010/main" val="3598101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458C0BC-EA98-4160-8952-25189B29AFB8}" type="datetime1">
              <a:rPr lang="fr-FR" smtClean="0"/>
              <a:t>26/01/2026</a:t>
            </a:fld>
            <a:endParaRPr lang="fr-FR"/>
          </a:p>
        </p:txBody>
      </p:sp>
      <p:sp>
        <p:nvSpPr>
          <p:cNvPr id="5" name="Footer Placeholder 4"/>
          <p:cNvSpPr>
            <a:spLocks noGrp="1"/>
          </p:cNvSpPr>
          <p:nvPr>
            <p:ph type="ftr" sz="quarter" idx="11"/>
          </p:nvPr>
        </p:nvSpPr>
        <p:spPr/>
        <p:txBody>
          <a:bodyPr/>
          <a:lstStyle/>
          <a:p>
            <a:r>
              <a:rPr lang="fr-FR"/>
              <a:t>DULASP Intermediate M5 Rapports Professionnels</a:t>
            </a:r>
          </a:p>
        </p:txBody>
      </p:sp>
      <p:sp>
        <p:nvSpPr>
          <p:cNvPr id="6" name="Slide Number Placeholder 5"/>
          <p:cNvSpPr>
            <a:spLocks noGrp="1"/>
          </p:cNvSpPr>
          <p:nvPr>
            <p:ph type="sldNum" sz="quarter" idx="12"/>
          </p:nvPr>
        </p:nvSpPr>
        <p:spPr/>
        <p:txBody>
          <a:bodyPr/>
          <a:lstStyle/>
          <a:p>
            <a:fld id="{F2961CCA-8249-484F-A302-18091298EB2D}" type="slidenum">
              <a:rPr lang="fr-FR" smtClean="0"/>
              <a:t>‹N°›</a:t>
            </a:fld>
            <a:endParaRPr lang="fr-FR"/>
          </a:p>
        </p:txBody>
      </p:sp>
    </p:spTree>
    <p:extLst>
      <p:ext uri="{BB962C8B-B14F-4D97-AF65-F5344CB8AC3E}">
        <p14:creationId xmlns:p14="http://schemas.microsoft.com/office/powerpoint/2010/main" val="3409241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0585BE46-8812-4BAA-B6E0-8E49BFD094FF}" type="datetime1">
              <a:rPr lang="fr-FR" smtClean="0"/>
              <a:t>26/01/2026</a:t>
            </a:fld>
            <a:endParaRPr lang="fr-FR"/>
          </a:p>
        </p:txBody>
      </p:sp>
      <p:sp>
        <p:nvSpPr>
          <p:cNvPr id="5" name="Footer Placeholder 4"/>
          <p:cNvSpPr>
            <a:spLocks noGrp="1"/>
          </p:cNvSpPr>
          <p:nvPr>
            <p:ph type="ftr" sz="quarter" idx="11"/>
          </p:nvPr>
        </p:nvSpPr>
        <p:spPr/>
        <p:txBody>
          <a:bodyPr/>
          <a:lstStyle/>
          <a:p>
            <a:r>
              <a:rPr lang="fr-FR"/>
              <a:t>DULASP Intermediate M5 Rapports Professionnels</a:t>
            </a: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2961CCA-8249-484F-A302-18091298EB2D}" type="slidenum">
              <a:rPr lang="fr-FR" smtClean="0"/>
              <a:t>‹N°›</a:t>
            </a:fld>
            <a:endParaRPr lang="fr-FR"/>
          </a:p>
        </p:txBody>
      </p:sp>
    </p:spTree>
    <p:extLst>
      <p:ext uri="{BB962C8B-B14F-4D97-AF65-F5344CB8AC3E}">
        <p14:creationId xmlns:p14="http://schemas.microsoft.com/office/powerpoint/2010/main" val="4238653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E4542BAE-87BC-470B-9A44-978015F00A0C}" type="datetime1">
              <a:rPr lang="fr-FR" smtClean="0"/>
              <a:t>26/01/2026</a:t>
            </a:fld>
            <a:endParaRPr lang="fr-FR"/>
          </a:p>
        </p:txBody>
      </p:sp>
      <p:sp>
        <p:nvSpPr>
          <p:cNvPr id="6" name="Footer Placeholder 5"/>
          <p:cNvSpPr>
            <a:spLocks noGrp="1"/>
          </p:cNvSpPr>
          <p:nvPr>
            <p:ph type="ftr" sz="quarter" idx="11"/>
          </p:nvPr>
        </p:nvSpPr>
        <p:spPr/>
        <p:txBody>
          <a:bodyPr/>
          <a:lstStyle/>
          <a:p>
            <a:r>
              <a:rPr lang="fr-FR"/>
              <a:t>DULASP Intermediate M5 Rapports Professionnels</a:t>
            </a:r>
          </a:p>
        </p:txBody>
      </p:sp>
      <p:sp>
        <p:nvSpPr>
          <p:cNvPr id="7" name="Slide Number Placeholder 6"/>
          <p:cNvSpPr>
            <a:spLocks noGrp="1"/>
          </p:cNvSpPr>
          <p:nvPr>
            <p:ph type="sldNum" sz="quarter" idx="12"/>
          </p:nvPr>
        </p:nvSpPr>
        <p:spPr/>
        <p:txBody>
          <a:bodyPr/>
          <a:lstStyle/>
          <a:p>
            <a:fld id="{F2961CCA-8249-484F-A302-18091298EB2D}" type="slidenum">
              <a:rPr lang="fr-FR" smtClean="0"/>
              <a:t>‹N°›</a:t>
            </a:fld>
            <a:endParaRPr lang="fr-FR"/>
          </a:p>
        </p:txBody>
      </p:sp>
    </p:spTree>
    <p:extLst>
      <p:ext uri="{BB962C8B-B14F-4D97-AF65-F5344CB8AC3E}">
        <p14:creationId xmlns:p14="http://schemas.microsoft.com/office/powerpoint/2010/main" val="962905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521847E7-A97C-4F75-A0ED-E7BBDEEF8C47}" type="datetime1">
              <a:rPr lang="fr-FR" smtClean="0"/>
              <a:t>26/01/2026</a:t>
            </a:fld>
            <a:endParaRPr lang="fr-FR"/>
          </a:p>
        </p:txBody>
      </p:sp>
      <p:sp>
        <p:nvSpPr>
          <p:cNvPr id="8" name="Footer Placeholder 7"/>
          <p:cNvSpPr>
            <a:spLocks noGrp="1"/>
          </p:cNvSpPr>
          <p:nvPr>
            <p:ph type="ftr" sz="quarter" idx="11"/>
          </p:nvPr>
        </p:nvSpPr>
        <p:spPr/>
        <p:txBody>
          <a:bodyPr/>
          <a:lstStyle/>
          <a:p>
            <a:r>
              <a:rPr lang="fr-FR"/>
              <a:t>DULASP Intermediate M5 Rapports Professionnels</a:t>
            </a:r>
          </a:p>
        </p:txBody>
      </p:sp>
      <p:sp>
        <p:nvSpPr>
          <p:cNvPr id="9" name="Slide Number Placeholder 8"/>
          <p:cNvSpPr>
            <a:spLocks noGrp="1"/>
          </p:cNvSpPr>
          <p:nvPr>
            <p:ph type="sldNum" sz="quarter" idx="12"/>
          </p:nvPr>
        </p:nvSpPr>
        <p:spPr/>
        <p:txBody>
          <a:bodyPr/>
          <a:lstStyle/>
          <a:p>
            <a:fld id="{F2961CCA-8249-484F-A302-18091298EB2D}" type="slidenum">
              <a:rPr lang="fr-FR" smtClean="0"/>
              <a:t>‹N°›</a:t>
            </a:fld>
            <a:endParaRPr lang="fr-FR"/>
          </a:p>
        </p:txBody>
      </p:sp>
    </p:spTree>
    <p:extLst>
      <p:ext uri="{BB962C8B-B14F-4D97-AF65-F5344CB8AC3E}">
        <p14:creationId xmlns:p14="http://schemas.microsoft.com/office/powerpoint/2010/main" val="826087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4EEE091-2360-4B2A-8304-DECFBA350D0E}" type="datetime1">
              <a:rPr lang="fr-FR" smtClean="0"/>
              <a:t>26/01/2026</a:t>
            </a:fld>
            <a:endParaRPr lang="fr-FR"/>
          </a:p>
        </p:txBody>
      </p:sp>
      <p:sp>
        <p:nvSpPr>
          <p:cNvPr id="4" name="Footer Placeholder 3"/>
          <p:cNvSpPr>
            <a:spLocks noGrp="1"/>
          </p:cNvSpPr>
          <p:nvPr>
            <p:ph type="ftr" sz="quarter" idx="11"/>
          </p:nvPr>
        </p:nvSpPr>
        <p:spPr/>
        <p:txBody>
          <a:bodyPr/>
          <a:lstStyle/>
          <a:p>
            <a:r>
              <a:rPr lang="fr-FR"/>
              <a:t>DULASP Intermediate M5 Rapports Professionnels</a:t>
            </a:r>
          </a:p>
        </p:txBody>
      </p:sp>
      <p:sp>
        <p:nvSpPr>
          <p:cNvPr id="5" name="Slide Number Placeholder 4"/>
          <p:cNvSpPr>
            <a:spLocks noGrp="1"/>
          </p:cNvSpPr>
          <p:nvPr>
            <p:ph type="sldNum" sz="quarter" idx="12"/>
          </p:nvPr>
        </p:nvSpPr>
        <p:spPr/>
        <p:txBody>
          <a:bodyPr/>
          <a:lstStyle/>
          <a:p>
            <a:fld id="{F2961CCA-8249-484F-A302-18091298EB2D}" type="slidenum">
              <a:rPr lang="fr-FR" smtClean="0"/>
              <a:t>‹N°›</a:t>
            </a:fld>
            <a:endParaRPr lang="fr-FR"/>
          </a:p>
        </p:txBody>
      </p:sp>
    </p:spTree>
    <p:extLst>
      <p:ext uri="{BB962C8B-B14F-4D97-AF65-F5344CB8AC3E}">
        <p14:creationId xmlns:p14="http://schemas.microsoft.com/office/powerpoint/2010/main" val="2655720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B074DA-7B49-43DD-953B-9966FC5C6192}" type="datetime1">
              <a:rPr lang="fr-FR" smtClean="0"/>
              <a:t>26/01/2026</a:t>
            </a:fld>
            <a:endParaRPr lang="fr-FR"/>
          </a:p>
        </p:txBody>
      </p:sp>
      <p:sp>
        <p:nvSpPr>
          <p:cNvPr id="3" name="Footer Placeholder 2"/>
          <p:cNvSpPr>
            <a:spLocks noGrp="1"/>
          </p:cNvSpPr>
          <p:nvPr>
            <p:ph type="ftr" sz="quarter" idx="11"/>
          </p:nvPr>
        </p:nvSpPr>
        <p:spPr/>
        <p:txBody>
          <a:bodyPr/>
          <a:lstStyle/>
          <a:p>
            <a:r>
              <a:rPr lang="fr-FR"/>
              <a:t>DULASP Intermediate M5 Rapports Professionnels</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F2961CCA-8249-484F-A302-18091298EB2D}" type="slidenum">
              <a:rPr lang="fr-FR" smtClean="0"/>
              <a:t>‹N°›</a:t>
            </a:fld>
            <a:endParaRPr lang="fr-FR"/>
          </a:p>
        </p:txBody>
      </p:sp>
    </p:spTree>
    <p:extLst>
      <p:ext uri="{BB962C8B-B14F-4D97-AF65-F5344CB8AC3E}">
        <p14:creationId xmlns:p14="http://schemas.microsoft.com/office/powerpoint/2010/main" val="2849389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CF9A5D1B-CE48-4AD8-B07F-712065FD89AC}" type="datetime1">
              <a:rPr lang="fr-FR" smtClean="0"/>
              <a:t>26/01/2026</a:t>
            </a:fld>
            <a:endParaRPr lang="fr-FR"/>
          </a:p>
        </p:txBody>
      </p:sp>
      <p:sp>
        <p:nvSpPr>
          <p:cNvPr id="6" name="Footer Placeholder 5"/>
          <p:cNvSpPr>
            <a:spLocks noGrp="1"/>
          </p:cNvSpPr>
          <p:nvPr>
            <p:ph type="ftr" sz="quarter" idx="11"/>
          </p:nvPr>
        </p:nvSpPr>
        <p:spPr/>
        <p:txBody>
          <a:bodyPr/>
          <a:lstStyle/>
          <a:p>
            <a:r>
              <a:rPr lang="fr-FR"/>
              <a:t>DULASP Intermediate M5 Rapports Professionnels</a:t>
            </a: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2961CCA-8249-484F-A302-18091298EB2D}" type="slidenum">
              <a:rPr lang="fr-FR" smtClean="0"/>
              <a:t>‹N°›</a:t>
            </a:fld>
            <a:endParaRPr lang="fr-FR"/>
          </a:p>
        </p:txBody>
      </p:sp>
    </p:spTree>
    <p:extLst>
      <p:ext uri="{BB962C8B-B14F-4D97-AF65-F5344CB8AC3E}">
        <p14:creationId xmlns:p14="http://schemas.microsoft.com/office/powerpoint/2010/main" val="13462644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65D96F1E-6507-4E88-B505-632B7951DB1B}" type="datetime1">
              <a:rPr lang="fr-FR" smtClean="0"/>
              <a:t>26/01/2026</a:t>
            </a:fld>
            <a:endParaRPr lang="fr-FR"/>
          </a:p>
        </p:txBody>
      </p:sp>
      <p:sp>
        <p:nvSpPr>
          <p:cNvPr id="6" name="Footer Placeholder 5"/>
          <p:cNvSpPr>
            <a:spLocks noGrp="1"/>
          </p:cNvSpPr>
          <p:nvPr>
            <p:ph type="ftr" sz="quarter" idx="11"/>
          </p:nvPr>
        </p:nvSpPr>
        <p:spPr/>
        <p:txBody>
          <a:bodyPr/>
          <a:lstStyle/>
          <a:p>
            <a:r>
              <a:rPr lang="fr-FR"/>
              <a:t>DULASP Intermediate M5 Rapports Professionnels</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2961CCA-8249-484F-A302-18091298EB2D}" type="slidenum">
              <a:rPr lang="fr-FR" smtClean="0"/>
              <a:t>‹N°›</a:t>
            </a:fld>
            <a:endParaRPr lang="fr-FR"/>
          </a:p>
        </p:txBody>
      </p:sp>
    </p:spTree>
    <p:extLst>
      <p:ext uri="{BB962C8B-B14F-4D97-AF65-F5344CB8AC3E}">
        <p14:creationId xmlns:p14="http://schemas.microsoft.com/office/powerpoint/2010/main" val="164913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fr-FR"/>
              <a:t>Modifiez le style du titre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1399577A-27B4-4456-8EAF-336CE9343578}" type="datetime1">
              <a:rPr lang="fr-FR" smtClean="0"/>
              <a:t>26/01/2026</a:t>
            </a:fld>
            <a:endParaRPr lang="fr-FR"/>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r>
              <a:rPr lang="fr-FR"/>
              <a:t>DULASP Intermediate M5 Rapports Professionnels</a:t>
            </a:r>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F2961CCA-8249-484F-A302-18091298EB2D}" type="slidenum">
              <a:rPr lang="fr-FR" smtClean="0"/>
              <a:t>‹N°›</a:t>
            </a:fld>
            <a:endParaRPr lang="fr-FR"/>
          </a:p>
        </p:txBody>
      </p:sp>
    </p:spTree>
    <p:extLst>
      <p:ext uri="{BB962C8B-B14F-4D97-AF65-F5344CB8AC3E}">
        <p14:creationId xmlns:p14="http://schemas.microsoft.com/office/powerpoint/2010/main" val="375799457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hf hd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AE8412-AA0B-4111-BC74-D94DC37C9A1D}"/>
              </a:ext>
            </a:extLst>
          </p:cNvPr>
          <p:cNvSpPr>
            <a:spLocks noGrp="1"/>
          </p:cNvSpPr>
          <p:nvPr>
            <p:ph type="ctrTitle"/>
          </p:nvPr>
        </p:nvSpPr>
        <p:spPr/>
        <p:txBody>
          <a:bodyPr/>
          <a:lstStyle/>
          <a:p>
            <a:r>
              <a:rPr lang="en-US" dirty="0"/>
              <a:t>Writing Introductions and Executive Summaries</a:t>
            </a:r>
            <a:endParaRPr lang="fr-FR" dirty="0"/>
          </a:p>
        </p:txBody>
      </p:sp>
      <p:sp>
        <p:nvSpPr>
          <p:cNvPr id="3" name="Sous-titre 2">
            <a:extLst>
              <a:ext uri="{FF2B5EF4-FFF2-40B4-BE49-F238E27FC236}">
                <a16:creationId xmlns:a16="http://schemas.microsoft.com/office/drawing/2014/main" id="{D452BAE4-A791-4F75-BC7A-6B084D34A3E5}"/>
              </a:ext>
            </a:extLst>
          </p:cNvPr>
          <p:cNvSpPr>
            <a:spLocks noGrp="1"/>
          </p:cNvSpPr>
          <p:nvPr>
            <p:ph type="subTitle" idx="1"/>
          </p:nvPr>
        </p:nvSpPr>
        <p:spPr/>
        <p:txBody>
          <a:bodyPr/>
          <a:lstStyle/>
          <a:p>
            <a:r>
              <a:rPr lang="fr-FR" dirty="0"/>
              <a:t>WEEK 3</a:t>
            </a:r>
          </a:p>
        </p:txBody>
      </p:sp>
    </p:spTree>
    <p:extLst>
      <p:ext uri="{BB962C8B-B14F-4D97-AF65-F5344CB8AC3E}">
        <p14:creationId xmlns:p14="http://schemas.microsoft.com/office/powerpoint/2010/main" val="348361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427104-3C05-4F6D-9793-5D5EA0BA9B85}"/>
              </a:ext>
            </a:extLst>
          </p:cNvPr>
          <p:cNvSpPr>
            <a:spLocks noGrp="1"/>
          </p:cNvSpPr>
          <p:nvPr>
            <p:ph type="title"/>
          </p:nvPr>
        </p:nvSpPr>
        <p:spPr>
          <a:xfrm>
            <a:off x="1154953" y="973667"/>
            <a:ext cx="9554376" cy="1033363"/>
          </a:xfrm>
        </p:spPr>
        <p:txBody>
          <a:bodyPr/>
          <a:lstStyle/>
          <a:p>
            <a:r>
              <a:rPr lang="en-US" sz="3600" b="1" dirty="0">
                <a:effectLst>
                  <a:outerShdw blurRad="38100" dist="38100" dir="2700000" algn="tl">
                    <a:srgbClr val="000000">
                      <a:alpha val="43137"/>
                    </a:srgbClr>
                  </a:outerShdw>
                </a:effectLst>
              </a:rPr>
              <a:t>DO’</a:t>
            </a:r>
            <a:r>
              <a:rPr lang="en-US" sz="3600" b="1" cap="none" dirty="0">
                <a:effectLst>
                  <a:outerShdw blurRad="38100" dist="38100" dir="2700000" algn="tl">
                    <a:srgbClr val="000000">
                      <a:alpha val="43137"/>
                    </a:srgbClr>
                  </a:outerShdw>
                </a:effectLst>
              </a:rPr>
              <a:t>s</a:t>
            </a:r>
            <a:r>
              <a:rPr lang="en-US" sz="3600" b="1" dirty="0">
                <a:effectLst>
                  <a:outerShdw blurRad="38100" dist="38100" dir="2700000" algn="tl">
                    <a:srgbClr val="000000">
                      <a:alpha val="43137"/>
                    </a:srgbClr>
                  </a:outerShdw>
                </a:effectLst>
              </a:rPr>
              <a:t> and DON’Ts For Introductions:</a:t>
            </a:r>
            <a:br>
              <a:rPr lang="en-US" sz="3600" b="1" dirty="0">
                <a:effectLst>
                  <a:outerShdw blurRad="38100" dist="38100" dir="2700000" algn="tl">
                    <a:srgbClr val="000000">
                      <a:alpha val="43137"/>
                    </a:srgbClr>
                  </a:outerShdw>
                </a:effectLst>
              </a:rPr>
            </a:br>
            <a:endParaRPr lang="fr-FR" dirty="0"/>
          </a:p>
        </p:txBody>
      </p:sp>
      <p:sp>
        <p:nvSpPr>
          <p:cNvPr id="3" name="Espace réservé du contenu 2">
            <a:extLst>
              <a:ext uri="{FF2B5EF4-FFF2-40B4-BE49-F238E27FC236}">
                <a16:creationId xmlns:a16="http://schemas.microsoft.com/office/drawing/2014/main" id="{B3151DB1-D98B-424A-BB07-E78CF9C10D9B}"/>
              </a:ext>
            </a:extLst>
          </p:cNvPr>
          <p:cNvSpPr>
            <a:spLocks noGrp="1"/>
          </p:cNvSpPr>
          <p:nvPr>
            <p:ph sz="half" idx="1"/>
          </p:nvPr>
        </p:nvSpPr>
        <p:spPr>
          <a:xfrm>
            <a:off x="69742" y="2355743"/>
            <a:ext cx="5794132" cy="4432515"/>
          </a:xfrm>
          <a:ln w="3175">
            <a:solidFill>
              <a:schemeClr val="tx1"/>
            </a:solidFill>
          </a:ln>
        </p:spPr>
        <p:txBody>
          <a:bodyPr>
            <a:normAutofit fontScale="70000" lnSpcReduction="20000"/>
          </a:bodyPr>
          <a:lstStyle/>
          <a:p>
            <a:pPr marL="0" indent="0">
              <a:buNone/>
            </a:pPr>
            <a:r>
              <a:rPr lang="en-US" b="1" dirty="0">
                <a:solidFill>
                  <a:schemeClr val="accent1"/>
                </a:solidFill>
                <a:effectLst>
                  <a:outerShdw blurRad="38100" dist="38100" dir="2700000" algn="tl">
                    <a:srgbClr val="000000">
                      <a:alpha val="43137"/>
                    </a:srgbClr>
                  </a:outerShdw>
                </a:effectLst>
                <a:sym typeface="Wingdings" panose="05000000000000000000" pitchFamily="2" charset="2"/>
              </a:rPr>
              <a:t> </a:t>
            </a:r>
            <a:r>
              <a:rPr lang="en-US" b="1" dirty="0">
                <a:solidFill>
                  <a:schemeClr val="accent1"/>
                </a:solidFill>
                <a:effectLst>
                  <a:outerShdw blurRad="38100" dist="38100" dir="2700000" algn="tl">
                    <a:srgbClr val="000000">
                      <a:alpha val="43137"/>
                    </a:srgbClr>
                  </a:outerShdw>
                </a:effectLst>
              </a:rPr>
              <a:t>START WITH CONTEXT:</a:t>
            </a:r>
            <a:endParaRPr lang="en-US" dirty="0">
              <a:solidFill>
                <a:schemeClr val="accent1"/>
              </a:solidFill>
              <a:effectLst>
                <a:outerShdw blurRad="38100" dist="38100" dir="2700000" algn="tl">
                  <a:srgbClr val="000000">
                    <a:alpha val="43137"/>
                  </a:srgbClr>
                </a:outerShdw>
              </a:effectLst>
            </a:endParaRPr>
          </a:p>
          <a:p>
            <a:pPr lvl="1"/>
            <a:r>
              <a:rPr lang="en-US" dirty="0"/>
              <a:t>Provide relevant background information to set the stage for the report.</a:t>
            </a:r>
          </a:p>
          <a:p>
            <a:pPr marL="457200" lvl="1" indent="0" algn="just">
              <a:buNone/>
            </a:pPr>
            <a:r>
              <a:rPr lang="en-US" dirty="0"/>
              <a:t>Example: “Climate change has become one of the most pressing global challenges of the 21st century. Rising temperatures, extreme weather events, and melting ice caps are already affecting ecosystems and human communities worldwide. Understanding the causes and impacts of climate change is essential for developing effective solutions.”</a:t>
            </a:r>
          </a:p>
          <a:p>
            <a:pPr marL="0" indent="0">
              <a:buNone/>
            </a:pPr>
            <a:r>
              <a:rPr lang="en-US" b="1" dirty="0">
                <a:solidFill>
                  <a:schemeClr val="accent1"/>
                </a:solidFill>
                <a:effectLst>
                  <a:outerShdw blurRad="38100" dist="38100" dir="2700000" algn="tl">
                    <a:srgbClr val="000000">
                      <a:alpha val="43137"/>
                    </a:srgbClr>
                  </a:outerShdw>
                </a:effectLst>
                <a:sym typeface="Wingdings" panose="05000000000000000000" pitchFamily="2" charset="2"/>
              </a:rPr>
              <a:t> </a:t>
            </a:r>
            <a:r>
              <a:rPr lang="en-US" b="1" dirty="0">
                <a:solidFill>
                  <a:schemeClr val="accent1"/>
                </a:solidFill>
                <a:effectLst>
                  <a:outerShdw blurRad="38100" dist="38100" dir="2700000" algn="tl">
                    <a:srgbClr val="000000">
                      <a:alpha val="43137"/>
                    </a:srgbClr>
                  </a:outerShdw>
                </a:effectLst>
              </a:rPr>
              <a:t>CLEARLY STATE THE PURPOSE:</a:t>
            </a:r>
            <a:endParaRPr lang="en-US" dirty="0">
              <a:solidFill>
                <a:schemeClr val="accent1"/>
              </a:solidFill>
              <a:effectLst>
                <a:outerShdw blurRad="38100" dist="38100" dir="2700000" algn="tl">
                  <a:srgbClr val="000000">
                    <a:alpha val="43137"/>
                  </a:srgbClr>
                </a:outerShdw>
              </a:effectLst>
            </a:endParaRPr>
          </a:p>
          <a:p>
            <a:pPr lvl="1"/>
            <a:r>
              <a:rPr lang="en-US" dirty="0"/>
              <a:t>Explain why the report is being written.</a:t>
            </a:r>
          </a:p>
          <a:p>
            <a:pPr marL="457200" lvl="1" indent="0" algn="just">
              <a:buNone/>
            </a:pPr>
            <a:r>
              <a:rPr lang="en-US" dirty="0"/>
              <a:t>Example: </a:t>
            </a:r>
            <a:r>
              <a:rPr lang="en-US" i="1" dirty="0"/>
              <a:t>“This report investigates </a:t>
            </a:r>
            <a:r>
              <a:rPr lang="en-US" dirty="0"/>
              <a:t>the causes and effects of climate change to highlight strategies that can help reduce its impact on the environment and society.”</a:t>
            </a:r>
            <a:endParaRPr lang="en-US" b="1" dirty="0">
              <a:sym typeface="Wingdings" panose="05000000000000000000" pitchFamily="2" charset="2"/>
            </a:endParaRPr>
          </a:p>
          <a:p>
            <a:pPr marL="0" indent="0">
              <a:buNone/>
            </a:pPr>
            <a:r>
              <a:rPr lang="en-US" b="1" dirty="0">
                <a:solidFill>
                  <a:schemeClr val="accent1"/>
                </a:solidFill>
                <a:effectLst>
                  <a:outerShdw blurRad="38100" dist="38100" dir="2700000" algn="tl">
                    <a:srgbClr val="000000">
                      <a:alpha val="43137"/>
                    </a:srgbClr>
                  </a:outerShdw>
                </a:effectLst>
                <a:sym typeface="Wingdings" panose="05000000000000000000" pitchFamily="2" charset="2"/>
              </a:rPr>
              <a:t>  </a:t>
            </a:r>
            <a:r>
              <a:rPr lang="en-US" b="1" dirty="0">
                <a:solidFill>
                  <a:schemeClr val="accent1"/>
                </a:solidFill>
                <a:effectLst>
                  <a:outerShdw blurRad="38100" dist="38100" dir="2700000" algn="tl">
                    <a:srgbClr val="000000">
                      <a:alpha val="43137"/>
                    </a:srgbClr>
                  </a:outerShdw>
                </a:effectLst>
              </a:rPr>
              <a:t>DEFINE THE SCOPE:</a:t>
            </a:r>
            <a:endParaRPr lang="en-US" dirty="0">
              <a:solidFill>
                <a:schemeClr val="accent1"/>
              </a:solidFill>
              <a:effectLst>
                <a:outerShdw blurRad="38100" dist="38100" dir="2700000" algn="tl">
                  <a:srgbClr val="000000">
                    <a:alpha val="43137"/>
                  </a:srgbClr>
                </a:outerShdw>
              </a:effectLst>
            </a:endParaRPr>
          </a:p>
          <a:p>
            <a:pPr lvl="1"/>
            <a:r>
              <a:rPr lang="en-US" dirty="0"/>
              <a:t>Outline what the report will cover.</a:t>
            </a:r>
          </a:p>
          <a:p>
            <a:pPr marL="457200" lvl="1" indent="0" algn="just">
              <a:buNone/>
            </a:pPr>
            <a:r>
              <a:rPr lang="en-US" dirty="0"/>
              <a:t>Example: </a:t>
            </a:r>
            <a:r>
              <a:rPr lang="en-US" i="1" dirty="0"/>
              <a:t>“The report </a:t>
            </a:r>
            <a:r>
              <a:rPr lang="en-US" dirty="0"/>
              <a:t>focuses on the primary causes of climate change, its environmental and social impacts, and selected mitigation strategies.”</a:t>
            </a:r>
          </a:p>
          <a:p>
            <a:pPr marL="0" indent="0">
              <a:buNone/>
            </a:pPr>
            <a:r>
              <a:rPr lang="en-US" b="1" dirty="0">
                <a:solidFill>
                  <a:schemeClr val="accent1"/>
                </a:solidFill>
                <a:effectLst>
                  <a:outerShdw blurRad="38100" dist="38100" dir="2700000" algn="tl">
                    <a:srgbClr val="000000">
                      <a:alpha val="43137"/>
                    </a:srgbClr>
                  </a:outerShdw>
                </a:effectLst>
                <a:sym typeface="Wingdings" panose="05000000000000000000" pitchFamily="2" charset="2"/>
              </a:rPr>
              <a:t>  </a:t>
            </a:r>
            <a:r>
              <a:rPr lang="en-US" b="1" dirty="0">
                <a:solidFill>
                  <a:schemeClr val="accent1"/>
                </a:solidFill>
                <a:effectLst>
                  <a:outerShdw blurRad="38100" dist="38100" dir="2700000" algn="tl">
                    <a:srgbClr val="000000">
                      <a:alpha val="43137"/>
                    </a:srgbClr>
                  </a:outerShdw>
                </a:effectLst>
              </a:rPr>
              <a:t>USE PROFESSIONAL TONE:</a:t>
            </a:r>
            <a:endParaRPr lang="en-US" dirty="0">
              <a:solidFill>
                <a:schemeClr val="accent1"/>
              </a:solidFill>
              <a:effectLst>
                <a:outerShdw blurRad="38100" dist="38100" dir="2700000" algn="tl">
                  <a:srgbClr val="000000">
                    <a:alpha val="43137"/>
                  </a:srgbClr>
                </a:outerShdw>
              </a:effectLst>
            </a:endParaRPr>
          </a:p>
          <a:p>
            <a:pPr lvl="1"/>
            <a:r>
              <a:rPr lang="en-US" dirty="0"/>
              <a:t>Keep language formal and concise.</a:t>
            </a:r>
          </a:p>
          <a:p>
            <a:pPr marL="0" indent="0">
              <a:buNone/>
            </a:pPr>
            <a:r>
              <a:rPr lang="en-US" b="1" dirty="0">
                <a:solidFill>
                  <a:schemeClr val="accent1"/>
                </a:solidFill>
                <a:effectLst>
                  <a:outerShdw blurRad="38100" dist="38100" dir="2700000" algn="tl">
                    <a:srgbClr val="000000">
                      <a:alpha val="43137"/>
                    </a:srgbClr>
                  </a:outerShdw>
                </a:effectLst>
                <a:sym typeface="Wingdings" panose="05000000000000000000" pitchFamily="2" charset="2"/>
              </a:rPr>
              <a:t>  </a:t>
            </a:r>
            <a:r>
              <a:rPr lang="en-US" b="1" dirty="0">
                <a:solidFill>
                  <a:schemeClr val="accent1"/>
                </a:solidFill>
                <a:effectLst>
                  <a:outerShdw blurRad="38100" dist="38100" dir="2700000" algn="tl">
                    <a:srgbClr val="000000">
                      <a:alpha val="43137"/>
                    </a:srgbClr>
                  </a:outerShdw>
                </a:effectLst>
              </a:rPr>
              <a:t>BE SPECIFIC:</a:t>
            </a:r>
            <a:endParaRPr lang="en-US" dirty="0">
              <a:solidFill>
                <a:schemeClr val="accent1"/>
              </a:solidFill>
              <a:effectLst>
                <a:outerShdw blurRad="38100" dist="38100" dir="2700000" algn="tl">
                  <a:srgbClr val="000000">
                    <a:alpha val="43137"/>
                  </a:srgbClr>
                </a:outerShdw>
              </a:effectLst>
            </a:endParaRPr>
          </a:p>
          <a:p>
            <a:pPr lvl="1"/>
            <a:r>
              <a:rPr lang="en-US" dirty="0"/>
              <a:t>Avoid generalizations and focus on the report's objectives.</a:t>
            </a:r>
          </a:p>
          <a:p>
            <a:endParaRPr lang="fr-FR" dirty="0"/>
          </a:p>
        </p:txBody>
      </p:sp>
      <p:sp>
        <p:nvSpPr>
          <p:cNvPr id="4" name="Espace réservé du contenu 3">
            <a:extLst>
              <a:ext uri="{FF2B5EF4-FFF2-40B4-BE49-F238E27FC236}">
                <a16:creationId xmlns:a16="http://schemas.microsoft.com/office/drawing/2014/main" id="{92047ABB-4DA6-4F85-A90C-745F0AA0F06C}"/>
              </a:ext>
            </a:extLst>
          </p:cNvPr>
          <p:cNvSpPr>
            <a:spLocks noGrp="1"/>
          </p:cNvSpPr>
          <p:nvPr>
            <p:ph sz="half" idx="2"/>
          </p:nvPr>
        </p:nvSpPr>
        <p:spPr>
          <a:xfrm>
            <a:off x="6048564" y="2371241"/>
            <a:ext cx="5978122" cy="4417017"/>
          </a:xfrm>
          <a:ln>
            <a:solidFill>
              <a:schemeClr val="tx1"/>
            </a:solidFill>
          </a:ln>
        </p:spPr>
        <p:txBody>
          <a:bodyPr>
            <a:normAutofit fontScale="70000" lnSpcReduction="20000"/>
          </a:bodyPr>
          <a:lstStyle/>
          <a:p>
            <a:pPr marL="0" indent="0">
              <a:buNone/>
            </a:pPr>
            <a:r>
              <a:rPr lang="fr-FR" altLang="fr-FR" sz="1900" b="1" dirty="0">
                <a:solidFill>
                  <a:srgbClr val="C00000"/>
                </a:solidFill>
                <a:sym typeface="Wingdings" panose="05000000000000000000" pitchFamily="2" charset="2"/>
              </a:rPr>
              <a:t> </a:t>
            </a:r>
            <a:r>
              <a:rPr lang="en-US" sz="1900" b="1" dirty="0">
                <a:solidFill>
                  <a:srgbClr val="C00000"/>
                </a:solidFill>
              </a:rPr>
              <a:t>AVOID BEING VAGUE:</a:t>
            </a:r>
          </a:p>
          <a:p>
            <a:pPr marL="0" indent="0">
              <a:buNone/>
            </a:pPr>
            <a:r>
              <a:rPr lang="fr-FR" altLang="fr-FR" sz="1800" dirty="0">
                <a:solidFill>
                  <a:schemeClr val="tx1">
                    <a:lumMod val="75000"/>
                    <a:lumOff val="25000"/>
                  </a:schemeClr>
                </a:solidFill>
              </a:rPr>
              <a:t>→ </a:t>
            </a:r>
            <a:r>
              <a:rPr lang="en-US" sz="1800" i="1" dirty="0">
                <a:solidFill>
                  <a:schemeClr val="tx1">
                    <a:lumMod val="75000"/>
                    <a:lumOff val="25000"/>
                  </a:schemeClr>
                </a:solidFill>
              </a:rPr>
              <a:t>“This report talks about recycling.”</a:t>
            </a:r>
            <a:r>
              <a:rPr lang="en-US" sz="1800" dirty="0">
                <a:solidFill>
                  <a:schemeClr val="tx1">
                    <a:lumMod val="75000"/>
                    <a:lumOff val="25000"/>
                  </a:schemeClr>
                </a:solidFill>
              </a:rPr>
              <a:t> (Too broad and uninformative.)</a:t>
            </a:r>
          </a:p>
          <a:p>
            <a:endParaRPr lang="en-US" sz="1800" dirty="0">
              <a:solidFill>
                <a:schemeClr val="tx1">
                  <a:lumMod val="75000"/>
                  <a:lumOff val="25000"/>
                </a:schemeClr>
              </a:solidFill>
            </a:endParaRPr>
          </a:p>
          <a:p>
            <a:pPr marL="0" indent="0">
              <a:buNone/>
            </a:pPr>
            <a:r>
              <a:rPr lang="fr-FR" altLang="fr-FR" sz="1900" b="1" dirty="0">
                <a:solidFill>
                  <a:srgbClr val="C00000"/>
                </a:solidFill>
                <a:sym typeface="Wingdings" panose="05000000000000000000" pitchFamily="2" charset="2"/>
              </a:rPr>
              <a:t> </a:t>
            </a:r>
            <a:r>
              <a:rPr lang="en-US" sz="1900" b="1" dirty="0">
                <a:solidFill>
                  <a:srgbClr val="C00000"/>
                </a:solidFill>
              </a:rPr>
              <a:t>DON’T REPEAT THE TITLE:</a:t>
            </a:r>
          </a:p>
          <a:p>
            <a:pPr marL="0" indent="0">
              <a:buNone/>
            </a:pPr>
            <a:r>
              <a:rPr lang="fr-FR" altLang="fr-FR" sz="1800" dirty="0">
                <a:solidFill>
                  <a:schemeClr val="tx1">
                    <a:lumMod val="75000"/>
                    <a:lumOff val="25000"/>
                  </a:schemeClr>
                </a:solidFill>
              </a:rPr>
              <a:t>→ </a:t>
            </a:r>
            <a:r>
              <a:rPr lang="en-US" sz="1800" i="1" dirty="0">
                <a:solidFill>
                  <a:schemeClr val="tx1">
                    <a:lumMod val="75000"/>
                    <a:lumOff val="25000"/>
                  </a:schemeClr>
                </a:solidFill>
              </a:rPr>
              <a:t>“This report is about recycling in the community.”</a:t>
            </a:r>
          </a:p>
          <a:p>
            <a:endParaRPr lang="en-US" sz="1800" dirty="0">
              <a:solidFill>
                <a:schemeClr val="tx1">
                  <a:lumMod val="75000"/>
                  <a:lumOff val="25000"/>
                </a:schemeClr>
              </a:solidFill>
            </a:endParaRPr>
          </a:p>
          <a:p>
            <a:pPr marL="0" indent="0">
              <a:buNone/>
            </a:pPr>
            <a:r>
              <a:rPr lang="fr-FR" altLang="fr-FR" sz="1900" b="1" dirty="0">
                <a:solidFill>
                  <a:srgbClr val="C00000"/>
                </a:solidFill>
                <a:sym typeface="Wingdings" panose="05000000000000000000" pitchFamily="2" charset="2"/>
              </a:rPr>
              <a:t> </a:t>
            </a:r>
            <a:r>
              <a:rPr lang="en-US" sz="1900" b="1" dirty="0">
                <a:solidFill>
                  <a:srgbClr val="C00000"/>
                </a:solidFill>
              </a:rPr>
              <a:t>AVOID OVERLOADING WITH DETAILS:</a:t>
            </a:r>
            <a:endParaRPr lang="en-US" sz="1900" dirty="0">
              <a:solidFill>
                <a:srgbClr val="C00000"/>
              </a:solidFill>
            </a:endParaRPr>
          </a:p>
          <a:p>
            <a:pPr marL="0" indent="0">
              <a:buNone/>
            </a:pPr>
            <a:r>
              <a:rPr lang="fr-FR" altLang="fr-FR" sz="1800" dirty="0">
                <a:solidFill>
                  <a:schemeClr val="tx1">
                    <a:lumMod val="75000"/>
                    <a:lumOff val="25000"/>
                  </a:schemeClr>
                </a:solidFill>
              </a:rPr>
              <a:t>→  </a:t>
            </a:r>
            <a:r>
              <a:rPr lang="en-US" sz="1800" dirty="0">
                <a:solidFill>
                  <a:schemeClr val="tx1">
                    <a:lumMod val="75000"/>
                    <a:lumOff val="25000"/>
                  </a:schemeClr>
                </a:solidFill>
              </a:rPr>
              <a:t>Save specific findings for the body of the report.</a:t>
            </a:r>
          </a:p>
          <a:p>
            <a:endParaRPr lang="en-US" sz="1800" dirty="0">
              <a:solidFill>
                <a:schemeClr val="tx1">
                  <a:lumMod val="75000"/>
                  <a:lumOff val="25000"/>
                </a:schemeClr>
              </a:solidFill>
            </a:endParaRPr>
          </a:p>
          <a:p>
            <a:pPr marL="0" indent="0">
              <a:buNone/>
            </a:pPr>
            <a:r>
              <a:rPr lang="fr-FR" altLang="fr-FR" sz="1900" b="1" dirty="0">
                <a:solidFill>
                  <a:srgbClr val="C00000"/>
                </a:solidFill>
                <a:sym typeface="Wingdings" panose="05000000000000000000" pitchFamily="2" charset="2"/>
              </a:rPr>
              <a:t> </a:t>
            </a:r>
            <a:r>
              <a:rPr lang="en-US" sz="1900" b="1" dirty="0">
                <a:solidFill>
                  <a:srgbClr val="C00000"/>
                </a:solidFill>
              </a:rPr>
              <a:t>DON’T USE INFORMAL LANGUAGE:</a:t>
            </a:r>
            <a:endParaRPr lang="en-US" sz="1900" dirty="0">
              <a:solidFill>
                <a:srgbClr val="C00000"/>
              </a:solidFill>
            </a:endParaRPr>
          </a:p>
          <a:p>
            <a:pPr marL="0" indent="0">
              <a:buNone/>
            </a:pPr>
            <a:r>
              <a:rPr lang="fr-FR" altLang="fr-FR" sz="1800" dirty="0">
                <a:solidFill>
                  <a:schemeClr val="tx1">
                    <a:lumMod val="75000"/>
                    <a:lumOff val="25000"/>
                  </a:schemeClr>
                </a:solidFill>
              </a:rPr>
              <a:t>→ </a:t>
            </a:r>
            <a:r>
              <a:rPr lang="en-US" sz="1800" i="1" dirty="0">
                <a:solidFill>
                  <a:schemeClr val="tx1">
                    <a:lumMod val="75000"/>
                    <a:lumOff val="25000"/>
                  </a:schemeClr>
                </a:solidFill>
              </a:rPr>
              <a:t>“People throw away a lot of waste, and this waste is a big problem.”</a:t>
            </a:r>
            <a:endParaRPr lang="en-US" sz="1800" dirty="0">
              <a:solidFill>
                <a:schemeClr val="tx1">
                  <a:lumMod val="75000"/>
                  <a:lumOff val="25000"/>
                </a:schemeClr>
              </a:solidFill>
            </a:endParaRPr>
          </a:p>
          <a:p>
            <a:endParaRPr lang="fr-FR" dirty="0"/>
          </a:p>
        </p:txBody>
      </p:sp>
      <p:sp>
        <p:nvSpPr>
          <p:cNvPr id="6" name="Espace réservé du numéro de diapositive 5">
            <a:extLst>
              <a:ext uri="{FF2B5EF4-FFF2-40B4-BE49-F238E27FC236}">
                <a16:creationId xmlns:a16="http://schemas.microsoft.com/office/drawing/2014/main" id="{5CFAEB81-45E9-4140-9233-5C27831823D6}"/>
              </a:ext>
            </a:extLst>
          </p:cNvPr>
          <p:cNvSpPr>
            <a:spLocks noGrp="1"/>
          </p:cNvSpPr>
          <p:nvPr>
            <p:ph type="sldNum" sz="quarter" idx="12"/>
          </p:nvPr>
        </p:nvSpPr>
        <p:spPr/>
        <p:txBody>
          <a:bodyPr/>
          <a:lstStyle/>
          <a:p>
            <a:fld id="{F2961CCA-8249-484F-A302-18091298EB2D}" type="slidenum">
              <a:rPr lang="fr-FR" smtClean="0"/>
              <a:t>10</a:t>
            </a:fld>
            <a:endParaRPr lang="fr-FR"/>
          </a:p>
        </p:txBody>
      </p:sp>
    </p:spTree>
    <p:extLst>
      <p:ext uri="{BB962C8B-B14F-4D97-AF65-F5344CB8AC3E}">
        <p14:creationId xmlns:p14="http://schemas.microsoft.com/office/powerpoint/2010/main" val="3437281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arn(inVertical)">
                                      <p:cBhvr>
                                        <p:cTn id="19" dur="500"/>
                                        <p:tgtEl>
                                          <p:spTgt spid="3">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Vertical)">
                                      <p:cBhvr>
                                        <p:cTn id="22" dur="500"/>
                                        <p:tgtEl>
                                          <p:spTgt spid="3">
                                            <p:txEl>
                                              <p:pRg st="5" end="5"/>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arn(inVertical)">
                                      <p:cBhvr>
                                        <p:cTn id="25" dur="500"/>
                                        <p:tgtEl>
                                          <p:spTgt spid="3">
                                            <p:txEl>
                                              <p:pRg st="6" end="6"/>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arn(inVertical)">
                                      <p:cBhvr>
                                        <p:cTn id="28" dur="500"/>
                                        <p:tgtEl>
                                          <p:spTgt spid="3">
                                            <p:txEl>
                                              <p:pRg st="7" end="7"/>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barn(inVertical)">
                                      <p:cBhvr>
                                        <p:cTn id="31" dur="500"/>
                                        <p:tgtEl>
                                          <p:spTgt spid="3">
                                            <p:txEl>
                                              <p:pRg st="8" end="8"/>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barn(inVertical)">
                                      <p:cBhvr>
                                        <p:cTn id="34" dur="500"/>
                                        <p:tgtEl>
                                          <p:spTgt spid="3">
                                            <p:txEl>
                                              <p:pRg st="9" end="9"/>
                                            </p:txEl>
                                          </p:spTgt>
                                        </p:tgtEl>
                                      </p:cBhvr>
                                    </p:animEffect>
                                  </p:childTnLst>
                                </p:cTn>
                              </p:par>
                              <p:par>
                                <p:cTn id="35" presetID="16" presetClass="entr" presetSubtype="21" fill="hold"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barn(inVertical)">
                                      <p:cBhvr>
                                        <p:cTn id="37" dur="500"/>
                                        <p:tgtEl>
                                          <p:spTgt spid="3">
                                            <p:txEl>
                                              <p:pRg st="10" end="10"/>
                                            </p:txEl>
                                          </p:spTgt>
                                        </p:tgtEl>
                                      </p:cBhvr>
                                    </p:animEffect>
                                  </p:childTnLst>
                                </p:cTn>
                              </p:par>
                              <p:par>
                                <p:cTn id="38" presetID="16" presetClass="entr" presetSubtype="21" fill="hold" nodeType="withEffect">
                                  <p:stCondLst>
                                    <p:cond delay="0"/>
                                  </p:stCondLst>
                                  <p:childTnLst>
                                    <p:set>
                                      <p:cBhvr>
                                        <p:cTn id="39" dur="1" fill="hold">
                                          <p:stCondLst>
                                            <p:cond delay="0"/>
                                          </p:stCondLst>
                                        </p:cTn>
                                        <p:tgtEl>
                                          <p:spTgt spid="3">
                                            <p:txEl>
                                              <p:pRg st="11" end="11"/>
                                            </p:txEl>
                                          </p:spTgt>
                                        </p:tgtEl>
                                        <p:attrNameLst>
                                          <p:attrName>style.visibility</p:attrName>
                                        </p:attrNameLst>
                                      </p:cBhvr>
                                      <p:to>
                                        <p:strVal val="visible"/>
                                      </p:to>
                                    </p:set>
                                    <p:animEffect transition="in" filter="barn(inVertical)">
                                      <p:cBhvr>
                                        <p:cTn id="40" dur="500"/>
                                        <p:tgtEl>
                                          <p:spTgt spid="3">
                                            <p:txEl>
                                              <p:pRg st="11" end="11"/>
                                            </p:txEl>
                                          </p:spTgt>
                                        </p:tgtEl>
                                      </p:cBhvr>
                                    </p:animEffect>
                                  </p:childTnLst>
                                </p:cTn>
                              </p:par>
                              <p:par>
                                <p:cTn id="41" presetID="16" presetClass="entr" presetSubtype="21" fill="hold" nodeType="with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animEffect transition="in" filter="barn(inVertical)">
                                      <p:cBhvr>
                                        <p:cTn id="43" dur="500"/>
                                        <p:tgtEl>
                                          <p:spTgt spid="3">
                                            <p:txEl>
                                              <p:pRg st="12" end="12"/>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4">
                                            <p:txEl>
                                              <p:pRg st="0" end="0"/>
                                            </p:txEl>
                                          </p:spTgt>
                                        </p:tgtEl>
                                        <p:attrNameLst>
                                          <p:attrName>style.visibility</p:attrName>
                                        </p:attrNameLst>
                                      </p:cBhvr>
                                      <p:to>
                                        <p:strVal val="visible"/>
                                      </p:to>
                                    </p:set>
                                    <p:animEffect transition="in" filter="barn(inVertical)">
                                      <p:cBhvr>
                                        <p:cTn id="48" dur="500"/>
                                        <p:tgtEl>
                                          <p:spTgt spid="4">
                                            <p:txEl>
                                              <p:pRg st="0" end="0"/>
                                            </p:txEl>
                                          </p:spTgt>
                                        </p:tgtEl>
                                      </p:cBhvr>
                                    </p:animEffect>
                                  </p:childTnLst>
                                </p:cTn>
                              </p:par>
                              <p:par>
                                <p:cTn id="49" presetID="16" presetClass="entr" presetSubtype="21" fill="hold" nodeType="withEffect">
                                  <p:stCondLst>
                                    <p:cond delay="0"/>
                                  </p:stCondLst>
                                  <p:childTnLst>
                                    <p:set>
                                      <p:cBhvr>
                                        <p:cTn id="50" dur="1" fill="hold">
                                          <p:stCondLst>
                                            <p:cond delay="0"/>
                                          </p:stCondLst>
                                        </p:cTn>
                                        <p:tgtEl>
                                          <p:spTgt spid="4">
                                            <p:txEl>
                                              <p:pRg st="1" end="1"/>
                                            </p:txEl>
                                          </p:spTgt>
                                        </p:tgtEl>
                                        <p:attrNameLst>
                                          <p:attrName>style.visibility</p:attrName>
                                        </p:attrNameLst>
                                      </p:cBhvr>
                                      <p:to>
                                        <p:strVal val="visible"/>
                                      </p:to>
                                    </p:set>
                                    <p:animEffect transition="in" filter="barn(inVertical)">
                                      <p:cBhvr>
                                        <p:cTn id="51" dur="500"/>
                                        <p:tgtEl>
                                          <p:spTgt spid="4">
                                            <p:txEl>
                                              <p:pRg st="1" end="1"/>
                                            </p:txEl>
                                          </p:spTgt>
                                        </p:tgtEl>
                                      </p:cBhvr>
                                    </p:animEffect>
                                  </p:childTnLst>
                                </p:cTn>
                              </p:par>
                              <p:par>
                                <p:cTn id="52" presetID="16" presetClass="entr" presetSubtype="21" fill="hold" nodeType="withEffect">
                                  <p:stCondLst>
                                    <p:cond delay="0"/>
                                  </p:stCondLst>
                                  <p:childTnLst>
                                    <p:set>
                                      <p:cBhvr>
                                        <p:cTn id="53" dur="1" fill="hold">
                                          <p:stCondLst>
                                            <p:cond delay="0"/>
                                          </p:stCondLst>
                                        </p:cTn>
                                        <p:tgtEl>
                                          <p:spTgt spid="4">
                                            <p:txEl>
                                              <p:pRg st="3" end="3"/>
                                            </p:txEl>
                                          </p:spTgt>
                                        </p:tgtEl>
                                        <p:attrNameLst>
                                          <p:attrName>style.visibility</p:attrName>
                                        </p:attrNameLst>
                                      </p:cBhvr>
                                      <p:to>
                                        <p:strVal val="visible"/>
                                      </p:to>
                                    </p:set>
                                    <p:animEffect transition="in" filter="barn(inVertical)">
                                      <p:cBhvr>
                                        <p:cTn id="54" dur="500"/>
                                        <p:tgtEl>
                                          <p:spTgt spid="4">
                                            <p:txEl>
                                              <p:pRg st="3" end="3"/>
                                            </p:txEl>
                                          </p:spTgt>
                                        </p:tgtEl>
                                      </p:cBhvr>
                                    </p:animEffect>
                                  </p:childTnLst>
                                </p:cTn>
                              </p:par>
                              <p:par>
                                <p:cTn id="55" presetID="16" presetClass="entr" presetSubtype="21" fill="hold" nodeType="withEffect">
                                  <p:stCondLst>
                                    <p:cond delay="0"/>
                                  </p:stCondLst>
                                  <p:childTnLst>
                                    <p:set>
                                      <p:cBhvr>
                                        <p:cTn id="56" dur="1" fill="hold">
                                          <p:stCondLst>
                                            <p:cond delay="0"/>
                                          </p:stCondLst>
                                        </p:cTn>
                                        <p:tgtEl>
                                          <p:spTgt spid="4">
                                            <p:txEl>
                                              <p:pRg st="4" end="4"/>
                                            </p:txEl>
                                          </p:spTgt>
                                        </p:tgtEl>
                                        <p:attrNameLst>
                                          <p:attrName>style.visibility</p:attrName>
                                        </p:attrNameLst>
                                      </p:cBhvr>
                                      <p:to>
                                        <p:strVal val="visible"/>
                                      </p:to>
                                    </p:set>
                                    <p:animEffect transition="in" filter="barn(inVertical)">
                                      <p:cBhvr>
                                        <p:cTn id="57" dur="500"/>
                                        <p:tgtEl>
                                          <p:spTgt spid="4">
                                            <p:txEl>
                                              <p:pRg st="4" end="4"/>
                                            </p:txEl>
                                          </p:spTgt>
                                        </p:tgtEl>
                                      </p:cBhvr>
                                    </p:animEffect>
                                  </p:childTnLst>
                                </p:cTn>
                              </p:par>
                              <p:par>
                                <p:cTn id="58" presetID="16" presetClass="entr" presetSubtype="21" fill="hold" nodeType="withEffect">
                                  <p:stCondLst>
                                    <p:cond delay="0"/>
                                  </p:stCondLst>
                                  <p:childTnLst>
                                    <p:set>
                                      <p:cBhvr>
                                        <p:cTn id="59" dur="1" fill="hold">
                                          <p:stCondLst>
                                            <p:cond delay="0"/>
                                          </p:stCondLst>
                                        </p:cTn>
                                        <p:tgtEl>
                                          <p:spTgt spid="4">
                                            <p:txEl>
                                              <p:pRg st="6" end="6"/>
                                            </p:txEl>
                                          </p:spTgt>
                                        </p:tgtEl>
                                        <p:attrNameLst>
                                          <p:attrName>style.visibility</p:attrName>
                                        </p:attrNameLst>
                                      </p:cBhvr>
                                      <p:to>
                                        <p:strVal val="visible"/>
                                      </p:to>
                                    </p:set>
                                    <p:animEffect transition="in" filter="barn(inVertical)">
                                      <p:cBhvr>
                                        <p:cTn id="60" dur="500"/>
                                        <p:tgtEl>
                                          <p:spTgt spid="4">
                                            <p:txEl>
                                              <p:pRg st="6" end="6"/>
                                            </p:txEl>
                                          </p:spTgt>
                                        </p:tgtEl>
                                      </p:cBhvr>
                                    </p:animEffect>
                                  </p:childTnLst>
                                </p:cTn>
                              </p:par>
                              <p:par>
                                <p:cTn id="61" presetID="16" presetClass="entr" presetSubtype="21" fill="hold" nodeType="withEffect">
                                  <p:stCondLst>
                                    <p:cond delay="0"/>
                                  </p:stCondLst>
                                  <p:childTnLst>
                                    <p:set>
                                      <p:cBhvr>
                                        <p:cTn id="62" dur="1" fill="hold">
                                          <p:stCondLst>
                                            <p:cond delay="0"/>
                                          </p:stCondLst>
                                        </p:cTn>
                                        <p:tgtEl>
                                          <p:spTgt spid="4">
                                            <p:txEl>
                                              <p:pRg st="7" end="7"/>
                                            </p:txEl>
                                          </p:spTgt>
                                        </p:tgtEl>
                                        <p:attrNameLst>
                                          <p:attrName>style.visibility</p:attrName>
                                        </p:attrNameLst>
                                      </p:cBhvr>
                                      <p:to>
                                        <p:strVal val="visible"/>
                                      </p:to>
                                    </p:set>
                                    <p:animEffect transition="in" filter="barn(inVertical)">
                                      <p:cBhvr>
                                        <p:cTn id="63" dur="500"/>
                                        <p:tgtEl>
                                          <p:spTgt spid="4">
                                            <p:txEl>
                                              <p:pRg st="7" end="7"/>
                                            </p:txEl>
                                          </p:spTgt>
                                        </p:tgtEl>
                                      </p:cBhvr>
                                    </p:animEffect>
                                  </p:childTnLst>
                                </p:cTn>
                              </p:par>
                              <p:par>
                                <p:cTn id="64" presetID="16" presetClass="entr" presetSubtype="21" fill="hold" nodeType="withEffect">
                                  <p:stCondLst>
                                    <p:cond delay="0"/>
                                  </p:stCondLst>
                                  <p:childTnLst>
                                    <p:set>
                                      <p:cBhvr>
                                        <p:cTn id="65" dur="1" fill="hold">
                                          <p:stCondLst>
                                            <p:cond delay="0"/>
                                          </p:stCondLst>
                                        </p:cTn>
                                        <p:tgtEl>
                                          <p:spTgt spid="4">
                                            <p:txEl>
                                              <p:pRg st="9" end="9"/>
                                            </p:txEl>
                                          </p:spTgt>
                                        </p:tgtEl>
                                        <p:attrNameLst>
                                          <p:attrName>style.visibility</p:attrName>
                                        </p:attrNameLst>
                                      </p:cBhvr>
                                      <p:to>
                                        <p:strVal val="visible"/>
                                      </p:to>
                                    </p:set>
                                    <p:animEffect transition="in" filter="barn(inVertical)">
                                      <p:cBhvr>
                                        <p:cTn id="66" dur="500"/>
                                        <p:tgtEl>
                                          <p:spTgt spid="4">
                                            <p:txEl>
                                              <p:pRg st="9" end="9"/>
                                            </p:txEl>
                                          </p:spTgt>
                                        </p:tgtEl>
                                      </p:cBhvr>
                                    </p:animEffect>
                                  </p:childTnLst>
                                </p:cTn>
                              </p:par>
                              <p:par>
                                <p:cTn id="67" presetID="16" presetClass="entr" presetSubtype="21" fill="hold" nodeType="withEffect">
                                  <p:stCondLst>
                                    <p:cond delay="0"/>
                                  </p:stCondLst>
                                  <p:childTnLst>
                                    <p:set>
                                      <p:cBhvr>
                                        <p:cTn id="68" dur="1" fill="hold">
                                          <p:stCondLst>
                                            <p:cond delay="0"/>
                                          </p:stCondLst>
                                        </p:cTn>
                                        <p:tgtEl>
                                          <p:spTgt spid="4">
                                            <p:txEl>
                                              <p:pRg st="10" end="10"/>
                                            </p:txEl>
                                          </p:spTgt>
                                        </p:tgtEl>
                                        <p:attrNameLst>
                                          <p:attrName>style.visibility</p:attrName>
                                        </p:attrNameLst>
                                      </p:cBhvr>
                                      <p:to>
                                        <p:strVal val="visible"/>
                                      </p:to>
                                    </p:set>
                                    <p:animEffect transition="in" filter="barn(inVertical)">
                                      <p:cBhvr>
                                        <p:cTn id="69" dur="500"/>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0953C44-9E0A-4D00-AA40-A007A9EF5BB2}"/>
              </a:ext>
            </a:extLst>
          </p:cNvPr>
          <p:cNvSpPr>
            <a:spLocks noGrp="1"/>
          </p:cNvSpPr>
          <p:nvPr>
            <p:ph type="title"/>
          </p:nvPr>
        </p:nvSpPr>
        <p:spPr/>
        <p:txBody>
          <a:bodyPr/>
          <a:lstStyle/>
          <a:p>
            <a:r>
              <a:rPr lang="en-US" dirty="0"/>
              <a:t>Writing Practice: Drafting Introductions and Summaries</a:t>
            </a:r>
            <a:endParaRPr lang="fr-FR" dirty="0"/>
          </a:p>
        </p:txBody>
      </p:sp>
      <p:sp>
        <p:nvSpPr>
          <p:cNvPr id="3" name="Espace réservé du contenu 2">
            <a:extLst>
              <a:ext uri="{FF2B5EF4-FFF2-40B4-BE49-F238E27FC236}">
                <a16:creationId xmlns:a16="http://schemas.microsoft.com/office/drawing/2014/main" id="{F081103C-F3A5-4E9D-B4FE-DB0C78BDA62B}"/>
              </a:ext>
            </a:extLst>
          </p:cNvPr>
          <p:cNvSpPr>
            <a:spLocks noGrp="1"/>
          </p:cNvSpPr>
          <p:nvPr>
            <p:ph idx="1"/>
          </p:nvPr>
        </p:nvSpPr>
        <p:spPr>
          <a:xfrm>
            <a:off x="1154954" y="2603499"/>
            <a:ext cx="9435073" cy="3958771"/>
          </a:xfrm>
        </p:spPr>
        <p:txBody>
          <a:bodyPr/>
          <a:lstStyle/>
          <a:p>
            <a:pPr marL="0" indent="0">
              <a:buNone/>
            </a:pPr>
            <a:r>
              <a:rPr lang="en-US" b="1" dirty="0"/>
              <a:t>Step 1: Introduction Writing </a:t>
            </a:r>
          </a:p>
          <a:p>
            <a:pPr marL="0" indent="0">
              <a:buNone/>
            </a:pPr>
            <a:endParaRPr lang="en-US" b="1" dirty="0"/>
          </a:p>
          <a:p>
            <a:pPr marL="0" indent="0">
              <a:buNone/>
            </a:pPr>
            <a:r>
              <a:rPr lang="en-US" b="1" dirty="0"/>
              <a:t>Scenario:</a:t>
            </a:r>
          </a:p>
          <a:p>
            <a:pPr marL="0" indent="0">
              <a:buNone/>
            </a:pPr>
            <a:r>
              <a:rPr lang="en-US" i="1" dirty="0"/>
              <a:t>You are writing a report on the impact of hybrid work models on employee productivity.</a:t>
            </a:r>
            <a:endParaRPr lang="en-US" dirty="0"/>
          </a:p>
          <a:p>
            <a:r>
              <a:rPr lang="en-US" b="1" dirty="0"/>
              <a:t>Write an introduction covering:</a:t>
            </a:r>
          </a:p>
          <a:p>
            <a:pPr lvl="1"/>
            <a:r>
              <a:rPr lang="en-US" sz="1800" dirty="0"/>
              <a:t>The background (e.g., shift to hybrid work models).</a:t>
            </a:r>
          </a:p>
          <a:p>
            <a:pPr lvl="1"/>
            <a:r>
              <a:rPr lang="en-US" sz="1800" dirty="0"/>
              <a:t>The purpose (e.g., analyze productivity changes).</a:t>
            </a:r>
          </a:p>
          <a:p>
            <a:pPr lvl="1"/>
            <a:r>
              <a:rPr lang="en-US" sz="1800" dirty="0"/>
              <a:t>The scope (e.g., focus on trends from 2020–2024).</a:t>
            </a:r>
          </a:p>
          <a:p>
            <a:endParaRPr lang="fr-FR" dirty="0"/>
          </a:p>
        </p:txBody>
      </p:sp>
      <p:sp>
        <p:nvSpPr>
          <p:cNvPr id="4" name="Espace réservé du pied de page 3">
            <a:extLst>
              <a:ext uri="{FF2B5EF4-FFF2-40B4-BE49-F238E27FC236}">
                <a16:creationId xmlns:a16="http://schemas.microsoft.com/office/drawing/2014/main" id="{1BCF7D27-457E-410E-9979-32C65B541B75}"/>
              </a:ext>
            </a:extLst>
          </p:cNvPr>
          <p:cNvSpPr>
            <a:spLocks noGrp="1"/>
          </p:cNvSpPr>
          <p:nvPr>
            <p:ph type="ftr" sz="quarter" idx="11"/>
          </p:nvPr>
        </p:nvSpPr>
        <p:spPr/>
        <p:txBody>
          <a:bodyPr/>
          <a:lstStyle/>
          <a:p>
            <a:r>
              <a:rPr lang="fr-FR"/>
              <a:t>DULASP Intermediate M5 Rapports Professionnels</a:t>
            </a:r>
          </a:p>
        </p:txBody>
      </p:sp>
      <p:sp>
        <p:nvSpPr>
          <p:cNvPr id="5" name="Espace réservé du numéro de diapositive 4">
            <a:extLst>
              <a:ext uri="{FF2B5EF4-FFF2-40B4-BE49-F238E27FC236}">
                <a16:creationId xmlns:a16="http://schemas.microsoft.com/office/drawing/2014/main" id="{6F735872-16BB-4077-AFBA-527E8D1C5161}"/>
              </a:ext>
            </a:extLst>
          </p:cNvPr>
          <p:cNvSpPr>
            <a:spLocks noGrp="1"/>
          </p:cNvSpPr>
          <p:nvPr>
            <p:ph type="sldNum" sz="quarter" idx="12"/>
          </p:nvPr>
        </p:nvSpPr>
        <p:spPr/>
        <p:txBody>
          <a:bodyPr/>
          <a:lstStyle/>
          <a:p>
            <a:fld id="{F2961CCA-8249-484F-A302-18091298EB2D}" type="slidenum">
              <a:rPr lang="fr-FR" smtClean="0"/>
              <a:t>11</a:t>
            </a:fld>
            <a:endParaRPr lang="fr-FR"/>
          </a:p>
        </p:txBody>
      </p:sp>
    </p:spTree>
    <p:extLst>
      <p:ext uri="{BB962C8B-B14F-4D97-AF65-F5344CB8AC3E}">
        <p14:creationId xmlns:p14="http://schemas.microsoft.com/office/powerpoint/2010/main" val="609849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0953C44-9E0A-4D00-AA40-A007A9EF5BB2}"/>
              </a:ext>
            </a:extLst>
          </p:cNvPr>
          <p:cNvSpPr>
            <a:spLocks noGrp="1"/>
          </p:cNvSpPr>
          <p:nvPr>
            <p:ph type="title"/>
          </p:nvPr>
        </p:nvSpPr>
        <p:spPr/>
        <p:txBody>
          <a:bodyPr/>
          <a:lstStyle/>
          <a:p>
            <a:r>
              <a:rPr lang="en-US" dirty="0"/>
              <a:t>Writing Practice: Drafting Introductions and Summaries</a:t>
            </a:r>
            <a:endParaRPr lang="fr-FR" dirty="0"/>
          </a:p>
        </p:txBody>
      </p:sp>
      <p:sp>
        <p:nvSpPr>
          <p:cNvPr id="3" name="Espace réservé du contenu 2">
            <a:extLst>
              <a:ext uri="{FF2B5EF4-FFF2-40B4-BE49-F238E27FC236}">
                <a16:creationId xmlns:a16="http://schemas.microsoft.com/office/drawing/2014/main" id="{F081103C-F3A5-4E9D-B4FE-DB0C78BDA62B}"/>
              </a:ext>
            </a:extLst>
          </p:cNvPr>
          <p:cNvSpPr>
            <a:spLocks noGrp="1"/>
          </p:cNvSpPr>
          <p:nvPr>
            <p:ph idx="1"/>
          </p:nvPr>
        </p:nvSpPr>
        <p:spPr>
          <a:xfrm>
            <a:off x="1154954" y="2603499"/>
            <a:ext cx="9435073" cy="3958771"/>
          </a:xfrm>
        </p:spPr>
        <p:txBody>
          <a:bodyPr/>
          <a:lstStyle/>
          <a:p>
            <a:pPr marL="0" indent="0">
              <a:buNone/>
            </a:pPr>
            <a:r>
              <a:rPr lang="en-US" b="1" dirty="0"/>
              <a:t>Step 2: Executive Summary Writing</a:t>
            </a:r>
          </a:p>
          <a:p>
            <a:pPr marL="0" indent="0">
              <a:buNone/>
            </a:pPr>
            <a:r>
              <a:rPr lang="en-US" b="1" dirty="0"/>
              <a:t>Task:</a:t>
            </a:r>
            <a:endParaRPr lang="en-US" dirty="0"/>
          </a:p>
          <a:p>
            <a:r>
              <a:rPr lang="en-US" dirty="0"/>
              <a:t>Read the following report;</a:t>
            </a:r>
          </a:p>
          <a:p>
            <a:r>
              <a:rPr lang="en-US" dirty="0"/>
              <a:t>Write a concise executive summary for the report;</a:t>
            </a:r>
          </a:p>
          <a:p>
            <a:r>
              <a:rPr lang="fr-FR" dirty="0">
                <a:solidFill>
                  <a:schemeClr val="tx1"/>
                </a:solidFill>
              </a:rPr>
              <a:t>Swap </a:t>
            </a:r>
            <a:r>
              <a:rPr lang="fr-FR" dirty="0" err="1">
                <a:solidFill>
                  <a:schemeClr val="tx1"/>
                </a:solidFill>
              </a:rPr>
              <a:t>your</a:t>
            </a:r>
            <a:r>
              <a:rPr lang="fr-FR" dirty="0">
                <a:solidFill>
                  <a:schemeClr val="tx1"/>
                </a:solidFill>
              </a:rPr>
              <a:t> </a:t>
            </a:r>
            <a:r>
              <a:rPr lang="fr-FR" dirty="0" err="1">
                <a:solidFill>
                  <a:schemeClr val="tx1"/>
                </a:solidFill>
              </a:rPr>
              <a:t>work</a:t>
            </a:r>
            <a:r>
              <a:rPr lang="fr-FR" dirty="0">
                <a:solidFill>
                  <a:schemeClr val="tx1"/>
                </a:solidFill>
              </a:rPr>
              <a:t> </a:t>
            </a:r>
            <a:r>
              <a:rPr lang="fr-FR" altLang="fr-FR" dirty="0" err="1">
                <a:solidFill>
                  <a:schemeClr val="tx1"/>
                </a:solidFill>
              </a:rPr>
              <a:t>with</a:t>
            </a:r>
            <a:r>
              <a:rPr lang="fr-FR" altLang="fr-FR" dirty="0">
                <a:solidFill>
                  <a:schemeClr val="tx1"/>
                </a:solidFill>
              </a:rPr>
              <a:t> a </a:t>
            </a:r>
            <a:r>
              <a:rPr lang="fr-FR" altLang="fr-FR" dirty="0" err="1">
                <a:solidFill>
                  <a:schemeClr val="tx1"/>
                </a:solidFill>
              </a:rPr>
              <a:t>classmate</a:t>
            </a:r>
            <a:r>
              <a:rPr lang="fr-FR" altLang="fr-FR" dirty="0">
                <a:solidFill>
                  <a:schemeClr val="tx1"/>
                </a:solidFill>
              </a:rPr>
              <a:t>, </a:t>
            </a:r>
            <a:r>
              <a:rPr lang="fr-FR" altLang="fr-FR" dirty="0" err="1">
                <a:solidFill>
                  <a:schemeClr val="tx1"/>
                </a:solidFill>
              </a:rPr>
              <a:t>review</a:t>
            </a:r>
            <a:r>
              <a:rPr lang="fr-FR" altLang="fr-FR" dirty="0">
                <a:solidFill>
                  <a:schemeClr val="tx1"/>
                </a:solidFill>
              </a:rPr>
              <a:t> and </a:t>
            </a:r>
            <a:r>
              <a:rPr lang="fr-FR" altLang="fr-FR" dirty="0" err="1">
                <a:solidFill>
                  <a:schemeClr val="tx1"/>
                </a:solidFill>
              </a:rPr>
              <a:t>provide</a:t>
            </a:r>
            <a:r>
              <a:rPr lang="fr-FR" altLang="fr-FR" dirty="0">
                <a:solidFill>
                  <a:schemeClr val="tx1"/>
                </a:solidFill>
              </a:rPr>
              <a:t> feedback on:</a:t>
            </a:r>
          </a:p>
          <a:p>
            <a:pPr lvl="1"/>
            <a:r>
              <a:rPr lang="fr-FR" dirty="0">
                <a:solidFill>
                  <a:schemeClr val="tx1"/>
                </a:solidFill>
              </a:rPr>
              <a:t>Clarity and focus</a:t>
            </a:r>
          </a:p>
          <a:p>
            <a:pPr lvl="1"/>
            <a:r>
              <a:rPr lang="fr-FR" dirty="0">
                <a:solidFill>
                  <a:schemeClr val="tx1"/>
                </a:solidFill>
              </a:rPr>
              <a:t>Relevance to the </a:t>
            </a:r>
            <a:r>
              <a:rPr lang="fr-FR" dirty="0" err="1">
                <a:solidFill>
                  <a:schemeClr val="tx1"/>
                </a:solidFill>
              </a:rPr>
              <a:t>report’s</a:t>
            </a:r>
            <a:r>
              <a:rPr lang="fr-FR" dirty="0">
                <a:solidFill>
                  <a:schemeClr val="tx1"/>
                </a:solidFill>
              </a:rPr>
              <a:t> </a:t>
            </a:r>
            <a:r>
              <a:rPr lang="fr-FR" dirty="0" err="1">
                <a:solidFill>
                  <a:schemeClr val="tx1"/>
                </a:solidFill>
              </a:rPr>
              <a:t>purpose</a:t>
            </a:r>
            <a:endParaRPr lang="fr-FR" dirty="0">
              <a:solidFill>
                <a:schemeClr val="tx1"/>
              </a:solidFill>
            </a:endParaRPr>
          </a:p>
          <a:p>
            <a:pPr lvl="1"/>
            <a:r>
              <a:rPr lang="fr-FR" dirty="0" err="1">
                <a:solidFill>
                  <a:schemeClr val="tx1"/>
                </a:solidFill>
              </a:rPr>
              <a:t>Conciseness</a:t>
            </a:r>
            <a:endParaRPr lang="fr-FR" dirty="0"/>
          </a:p>
        </p:txBody>
      </p:sp>
      <p:sp>
        <p:nvSpPr>
          <p:cNvPr id="4" name="Espace réservé du pied de page 3">
            <a:extLst>
              <a:ext uri="{FF2B5EF4-FFF2-40B4-BE49-F238E27FC236}">
                <a16:creationId xmlns:a16="http://schemas.microsoft.com/office/drawing/2014/main" id="{1BCF7D27-457E-410E-9979-32C65B541B75}"/>
              </a:ext>
            </a:extLst>
          </p:cNvPr>
          <p:cNvSpPr>
            <a:spLocks noGrp="1"/>
          </p:cNvSpPr>
          <p:nvPr>
            <p:ph type="ftr" sz="quarter" idx="11"/>
          </p:nvPr>
        </p:nvSpPr>
        <p:spPr/>
        <p:txBody>
          <a:bodyPr/>
          <a:lstStyle/>
          <a:p>
            <a:r>
              <a:rPr lang="fr-FR"/>
              <a:t>DULASP Intermediate M5 Rapports Professionnels</a:t>
            </a:r>
          </a:p>
        </p:txBody>
      </p:sp>
      <p:sp>
        <p:nvSpPr>
          <p:cNvPr id="5" name="Espace réservé du numéro de diapositive 4">
            <a:extLst>
              <a:ext uri="{FF2B5EF4-FFF2-40B4-BE49-F238E27FC236}">
                <a16:creationId xmlns:a16="http://schemas.microsoft.com/office/drawing/2014/main" id="{6F735872-16BB-4077-AFBA-527E8D1C5161}"/>
              </a:ext>
            </a:extLst>
          </p:cNvPr>
          <p:cNvSpPr>
            <a:spLocks noGrp="1"/>
          </p:cNvSpPr>
          <p:nvPr>
            <p:ph type="sldNum" sz="quarter" idx="12"/>
          </p:nvPr>
        </p:nvSpPr>
        <p:spPr/>
        <p:txBody>
          <a:bodyPr/>
          <a:lstStyle/>
          <a:p>
            <a:fld id="{F2961CCA-8249-484F-A302-18091298EB2D}" type="slidenum">
              <a:rPr lang="fr-FR" smtClean="0"/>
              <a:t>12</a:t>
            </a:fld>
            <a:endParaRPr lang="fr-FR"/>
          </a:p>
        </p:txBody>
      </p:sp>
    </p:spTree>
    <p:extLst>
      <p:ext uri="{BB962C8B-B14F-4D97-AF65-F5344CB8AC3E}">
        <p14:creationId xmlns:p14="http://schemas.microsoft.com/office/powerpoint/2010/main" val="959765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9B8BB8CE-6D2D-4C68-9107-CC1C4A661332}"/>
              </a:ext>
            </a:extLst>
          </p:cNvPr>
          <p:cNvSpPr>
            <a:spLocks noGrp="1"/>
          </p:cNvSpPr>
          <p:nvPr>
            <p:ph type="sldNum" sz="quarter" idx="12"/>
          </p:nvPr>
        </p:nvSpPr>
        <p:spPr/>
        <p:txBody>
          <a:bodyPr/>
          <a:lstStyle/>
          <a:p>
            <a:fld id="{F2961CCA-8249-484F-A302-18091298EB2D}" type="slidenum">
              <a:rPr lang="fr-FR" smtClean="0"/>
              <a:t>13</a:t>
            </a:fld>
            <a:endParaRPr lang="fr-FR"/>
          </a:p>
        </p:txBody>
      </p:sp>
      <p:sp>
        <p:nvSpPr>
          <p:cNvPr id="4" name="Rectangle 3">
            <a:extLst>
              <a:ext uri="{FF2B5EF4-FFF2-40B4-BE49-F238E27FC236}">
                <a16:creationId xmlns:a16="http://schemas.microsoft.com/office/drawing/2014/main" id="{5F1A1F5D-0C39-4607-8B54-7AD4CDCC6FAB}"/>
              </a:ext>
            </a:extLst>
          </p:cNvPr>
          <p:cNvSpPr/>
          <p:nvPr/>
        </p:nvSpPr>
        <p:spPr>
          <a:xfrm>
            <a:off x="0" y="695543"/>
            <a:ext cx="11748977" cy="6162457"/>
          </a:xfrm>
          <a:prstGeom prst="rect">
            <a:avLst/>
          </a:prstGeom>
        </p:spPr>
        <p:txBody>
          <a:bodyPr wrap="square" numCol="2" spcCol="540000">
            <a:spAutoFit/>
          </a:bodyPr>
          <a:lstStyle/>
          <a:p>
            <a:pPr>
              <a:lnSpc>
                <a:spcPct val="107000"/>
              </a:lnSpc>
              <a:spcAft>
                <a:spcPts val="800"/>
              </a:spcAft>
            </a:pPr>
            <a:r>
              <a:rPr lang="en-US" b="1" dirty="0">
                <a:latin typeface="Times New Roman" panose="02020603050405020304" pitchFamily="18" charset="0"/>
                <a:ea typeface="Times New Roman" panose="02020603050405020304" pitchFamily="18" charset="0"/>
                <a:cs typeface="Times New Roman" panose="02020603050405020304" pitchFamily="18" charset="0"/>
              </a:rPr>
              <a:t>The Impact of Tourism in New Zealand</a:t>
            </a:r>
            <a:br>
              <a:rPr lang="en-US" sz="1200" dirty="0">
                <a:latin typeface="Times New Roman" panose="02020603050405020304" pitchFamily="18" charset="0"/>
                <a:ea typeface="Times New Roman" panose="02020603050405020304" pitchFamily="18" charset="0"/>
                <a:cs typeface="Times New Roman" panose="02020603050405020304" pitchFamily="18" charset="0"/>
              </a:rPr>
            </a:br>
            <a:r>
              <a:rPr lang="en-US" sz="1200" dirty="0">
                <a:latin typeface="Times New Roman" panose="02020603050405020304" pitchFamily="18" charset="0"/>
                <a:ea typeface="Times New Roman" panose="02020603050405020304" pitchFamily="18" charset="0"/>
                <a:cs typeface="Times New Roman" panose="02020603050405020304" pitchFamily="18" charset="0"/>
              </a:rPr>
              <a:t>by </a:t>
            </a:r>
            <a:r>
              <a:rPr lang="en-US" sz="1200" i="1" dirty="0">
                <a:latin typeface="Times New Roman" panose="02020603050405020304" pitchFamily="18" charset="0"/>
                <a:ea typeface="Times New Roman" panose="02020603050405020304" pitchFamily="18" charset="0"/>
                <a:cs typeface="Times New Roman" panose="02020603050405020304" pitchFamily="18" charset="0"/>
              </a:rPr>
              <a:t>Tourism Development Council</a:t>
            </a:r>
            <a:br>
              <a:rPr lang="en-US" sz="1200" dirty="0">
                <a:latin typeface="Times New Roman" panose="02020603050405020304" pitchFamily="18" charset="0"/>
                <a:ea typeface="Times New Roman" panose="02020603050405020304" pitchFamily="18" charset="0"/>
                <a:cs typeface="Times New Roman" panose="02020603050405020304" pitchFamily="18" charset="0"/>
              </a:rPr>
            </a:br>
            <a:r>
              <a:rPr lang="en-US" sz="1200" i="1" dirty="0">
                <a:latin typeface="Times New Roman" panose="02020603050405020304" pitchFamily="18" charset="0"/>
                <a:ea typeface="Times New Roman" panose="02020603050405020304" pitchFamily="18" charset="0"/>
                <a:cs typeface="Times New Roman" panose="02020603050405020304" pitchFamily="18" charset="0"/>
              </a:rPr>
              <a:t>January 20, 202</a:t>
            </a:r>
            <a:r>
              <a:rPr lang="fr-FR" sz="1200" i="1" dirty="0">
                <a:latin typeface="Times New Roman" panose="02020603050405020304" pitchFamily="18" charset="0"/>
                <a:ea typeface="Times New Roman" panose="02020603050405020304" pitchFamily="18" charset="0"/>
                <a:cs typeface="Times New Roman" panose="02020603050405020304" pitchFamily="18" charset="0"/>
              </a:rPr>
              <a:t>5</a:t>
            </a:r>
            <a:endParaRPr lang="fr-FR"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fr-FR" sz="1200" dirty="0">
                <a:latin typeface="Times New Roman" panose="02020603050405020304" pitchFamily="18" charset="0"/>
                <a:ea typeface="Times New Roman" panose="02020603050405020304" pitchFamily="18" charset="0"/>
                <a:cs typeface="Times New Roman" panose="02020603050405020304" pitchFamily="18" charset="0"/>
              </a:rPr>
              <a:t> </a:t>
            </a:r>
            <a:endParaRPr lang="fr-FR" sz="1100" dirty="0">
              <a:latin typeface="Calibri" panose="020F0502020204030204" pitchFamily="34" charset="0"/>
              <a:ea typeface="Calibri" panose="020F0502020204030204" pitchFamily="34" charset="0"/>
              <a:cs typeface="Times New Roman" panose="02020603050405020304" pitchFamily="18" charset="0"/>
            </a:endParaRPr>
          </a:p>
          <a:p>
            <a:pPr algn="just"/>
            <a:r>
              <a:rPr lang="en-US" sz="1500" b="1" dirty="0"/>
              <a:t>Introduction</a:t>
            </a:r>
            <a:endParaRPr lang="fr-FR" sz="1500" dirty="0"/>
          </a:p>
          <a:p>
            <a:pPr algn="just"/>
            <a:r>
              <a:rPr lang="en-US" sz="1500" dirty="0"/>
              <a:t>Tourism plays a vital role in New Zealand's economy and culture. As one of the most popular destinations for international travelers, New Zealand attracts millions of visitors annually, contributing significantly to the country’s Gross Domestic Product (GDP). However, while tourism generates substantial economic benefits, it also creates environmental and social challenges. This report examines the positive and negative impacts of tourism in New Zealand and provides recommendations to ensure sustainable growth in this sector.</a:t>
            </a:r>
            <a:endParaRPr lang="fr-FR" sz="1500" dirty="0"/>
          </a:p>
          <a:p>
            <a:pPr algn="just"/>
            <a:r>
              <a:rPr lang="fr-FR" sz="1500" dirty="0"/>
              <a:t> </a:t>
            </a:r>
          </a:p>
          <a:p>
            <a:pPr algn="just"/>
            <a:r>
              <a:rPr lang="fr-FR" sz="1500" b="1" dirty="0" err="1"/>
              <a:t>Findings</a:t>
            </a:r>
            <a:endParaRPr lang="fr-FR" sz="1500" dirty="0"/>
          </a:p>
          <a:p>
            <a:pPr lvl="0" algn="just"/>
            <a:r>
              <a:rPr lang="fr-FR" sz="1500" b="1" dirty="0"/>
              <a:t>1. </a:t>
            </a:r>
            <a:r>
              <a:rPr lang="fr-FR" sz="1500" b="1" dirty="0" err="1"/>
              <a:t>Economic</a:t>
            </a:r>
            <a:r>
              <a:rPr lang="fr-FR" sz="1500" b="1" dirty="0"/>
              <a:t> </a:t>
            </a:r>
            <a:r>
              <a:rPr lang="fr-FR" sz="1500" b="1" dirty="0" err="1"/>
              <a:t>Benefits</a:t>
            </a:r>
            <a:r>
              <a:rPr lang="fr-FR" sz="1500" b="1" dirty="0"/>
              <a:t>:</a:t>
            </a:r>
            <a:endParaRPr lang="fr-FR" sz="1500" dirty="0"/>
          </a:p>
          <a:p>
            <a:pPr lvl="1" algn="just"/>
            <a:r>
              <a:rPr lang="en-US" sz="1500" dirty="0"/>
              <a:t>Tourism contributed $17.5 billion to New Zealand’s GDP in 2022, accounting for nearly 6% of the total economy.</a:t>
            </a:r>
            <a:endParaRPr lang="fr-FR" sz="1500" dirty="0"/>
          </a:p>
          <a:p>
            <a:pPr lvl="1" algn="just"/>
            <a:r>
              <a:rPr lang="en-US" sz="1500" dirty="0"/>
              <a:t>It provides employment for approximately 8% of the workforce, supporting over 250,000 jobs in hospitality, transportation, and tour services.</a:t>
            </a:r>
            <a:endParaRPr lang="fr-FR" sz="1500" dirty="0"/>
          </a:p>
          <a:p>
            <a:pPr lvl="1" algn="just"/>
            <a:r>
              <a:rPr lang="en-US" sz="1500" dirty="0"/>
              <a:t>Regions like Queenstown and Rotorua rely heavily on tourism for economic stability, with up to 50% of </a:t>
            </a:r>
          </a:p>
          <a:p>
            <a:pPr lvl="1" algn="just"/>
            <a:r>
              <a:rPr lang="en-US" sz="1500" dirty="0"/>
              <a:t>their revenue generated by visitors.</a:t>
            </a:r>
            <a:endParaRPr lang="fr-FR" sz="1500" dirty="0"/>
          </a:p>
          <a:p>
            <a:pPr lvl="0" algn="just"/>
            <a:r>
              <a:rPr lang="fr-FR" sz="1500" b="1" dirty="0"/>
              <a:t>2. Cultural </a:t>
            </a:r>
            <a:r>
              <a:rPr lang="fr-FR" sz="1500" b="1" dirty="0" err="1"/>
              <a:t>Preservation</a:t>
            </a:r>
            <a:r>
              <a:rPr lang="fr-FR" sz="1500" b="1" dirty="0"/>
              <a:t>:</a:t>
            </a:r>
            <a:endParaRPr lang="fr-FR" sz="1500" dirty="0"/>
          </a:p>
          <a:p>
            <a:pPr lvl="1" algn="just"/>
            <a:r>
              <a:rPr lang="en-US" sz="1500" dirty="0"/>
              <a:t>Tourism promotes the preservation of New Zealand’s unique Māori heritage, with visitors participating in cultural experiences such as haka performances and traditional carving workshops.</a:t>
            </a:r>
            <a:endParaRPr lang="fr-FR" sz="1500" dirty="0"/>
          </a:p>
          <a:p>
            <a:pPr lvl="1" algn="just"/>
            <a:r>
              <a:rPr lang="en-US" sz="1500" dirty="0"/>
              <a:t>Local communities receive funding from tourism to maintain historic sites and support cultural programs.</a:t>
            </a:r>
            <a:endParaRPr lang="fr-FR" sz="1500" dirty="0"/>
          </a:p>
          <a:p>
            <a:pPr lvl="0" algn="just"/>
            <a:r>
              <a:rPr lang="fr-FR" sz="1500" b="1" dirty="0"/>
              <a:t>3. </a:t>
            </a:r>
            <a:r>
              <a:rPr lang="fr-FR" sz="1500" b="1" dirty="0" err="1"/>
              <a:t>Environmental</a:t>
            </a:r>
            <a:r>
              <a:rPr lang="fr-FR" sz="1500" b="1" dirty="0"/>
              <a:t> Challenges:</a:t>
            </a:r>
            <a:endParaRPr lang="fr-FR" sz="1500" dirty="0"/>
          </a:p>
          <a:p>
            <a:pPr lvl="1" algn="just"/>
            <a:r>
              <a:rPr lang="en-US" sz="1500" dirty="0"/>
              <a:t>Increased tourist activity has put pressure on natural resources, with popular sites like Milford Sound and Tongariro National Park experiencing overuse.</a:t>
            </a:r>
            <a:endParaRPr lang="fr-FR" sz="1500" dirty="0"/>
          </a:p>
          <a:p>
            <a:pPr lvl="1" algn="just"/>
            <a:r>
              <a:rPr lang="en-US" sz="1500" dirty="0"/>
              <a:t>Waste management in tourist-heavy areas has become a significant issue, with a 30% increase in litter reported in 2023 compared to 2020.</a:t>
            </a:r>
            <a:endParaRPr lang="fr-FR" sz="1500" dirty="0"/>
          </a:p>
          <a:p>
            <a:pPr lvl="1" algn="just"/>
            <a:r>
              <a:rPr lang="fr-FR" sz="1500" dirty="0"/>
              <a:t>Carbon </a:t>
            </a:r>
            <a:r>
              <a:rPr lang="fr-FR" sz="1500" dirty="0" err="1"/>
              <a:t>emissions</a:t>
            </a:r>
            <a:r>
              <a:rPr lang="fr-FR" sz="1500" dirty="0"/>
              <a:t> </a:t>
            </a:r>
            <a:r>
              <a:rPr lang="fr-FR" sz="1500" dirty="0" err="1"/>
              <a:t>from</a:t>
            </a:r>
            <a:r>
              <a:rPr lang="fr-FR" sz="1500" dirty="0"/>
              <a:t> air </a:t>
            </a:r>
            <a:r>
              <a:rPr lang="fr-FR" sz="1500" dirty="0" err="1"/>
              <a:t>travel</a:t>
            </a:r>
            <a:r>
              <a:rPr lang="fr-FR" sz="1500" dirty="0"/>
              <a:t> and </a:t>
            </a:r>
            <a:r>
              <a:rPr lang="fr-FR" sz="1500" dirty="0" err="1"/>
              <a:t>tourist</a:t>
            </a:r>
            <a:r>
              <a:rPr lang="fr-FR" sz="1500" dirty="0"/>
              <a:t> transportation </a:t>
            </a:r>
            <a:r>
              <a:rPr lang="fr-FR" sz="1500" dirty="0" err="1"/>
              <a:t>contribute</a:t>
            </a:r>
            <a:r>
              <a:rPr lang="fr-FR" sz="1500" dirty="0"/>
              <a:t> to </a:t>
            </a:r>
            <a:r>
              <a:rPr lang="fr-FR" sz="1500" dirty="0" err="1"/>
              <a:t>environmental</a:t>
            </a:r>
            <a:r>
              <a:rPr lang="fr-FR" sz="1500" dirty="0"/>
              <a:t> </a:t>
            </a:r>
            <a:r>
              <a:rPr lang="fr-FR" sz="1500" dirty="0" err="1"/>
              <a:t>degradation</a:t>
            </a:r>
            <a:r>
              <a:rPr lang="fr-FR" sz="1500" dirty="0"/>
              <a:t>.</a:t>
            </a:r>
          </a:p>
          <a:p>
            <a:pPr lvl="0" algn="just"/>
            <a:r>
              <a:rPr lang="fr-FR" sz="1500" b="1" dirty="0"/>
              <a:t>4. </a:t>
            </a:r>
            <a:r>
              <a:rPr lang="fr-FR" sz="1500" b="1" dirty="0" err="1"/>
              <a:t>Overtourism</a:t>
            </a:r>
            <a:r>
              <a:rPr lang="fr-FR" sz="1500" b="1" dirty="0"/>
              <a:t> and Social Issues:</a:t>
            </a:r>
            <a:endParaRPr lang="fr-FR" sz="1500" dirty="0"/>
          </a:p>
          <a:p>
            <a:pPr lvl="1" algn="just"/>
            <a:r>
              <a:rPr lang="en-US" sz="1500" dirty="0"/>
              <a:t>Overcrowding in major tourist destinations has led to tensions between visitors and local residents.</a:t>
            </a:r>
            <a:endParaRPr lang="fr-FR" sz="1500" dirty="0"/>
          </a:p>
          <a:p>
            <a:pPr lvl="1" algn="just"/>
            <a:r>
              <a:rPr lang="en-US" sz="1500" dirty="0"/>
              <a:t>Housing shortages in tourist hubs, driven by demand for short-term rentals, have increased living costs for local communities.</a:t>
            </a:r>
          </a:p>
          <a:p>
            <a:pPr lvl="1" algn="just"/>
            <a:endParaRPr lang="en-US" sz="1500" dirty="0"/>
          </a:p>
          <a:p>
            <a:pPr lvl="1"/>
            <a:r>
              <a:rPr lang="en-US" sz="1500" dirty="0"/>
              <a:t>                                    (continued, please see next slide)</a:t>
            </a:r>
            <a:endParaRPr lang="fr-FR" sz="1500" dirty="0"/>
          </a:p>
        </p:txBody>
      </p:sp>
    </p:spTree>
    <p:extLst>
      <p:ext uri="{BB962C8B-B14F-4D97-AF65-F5344CB8AC3E}">
        <p14:creationId xmlns:p14="http://schemas.microsoft.com/office/powerpoint/2010/main" val="37533696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9B8BB8CE-6D2D-4C68-9107-CC1C4A661332}"/>
              </a:ext>
            </a:extLst>
          </p:cNvPr>
          <p:cNvSpPr>
            <a:spLocks noGrp="1"/>
          </p:cNvSpPr>
          <p:nvPr>
            <p:ph type="sldNum" sz="quarter" idx="12"/>
          </p:nvPr>
        </p:nvSpPr>
        <p:spPr/>
        <p:txBody>
          <a:bodyPr/>
          <a:lstStyle/>
          <a:p>
            <a:fld id="{F2961CCA-8249-484F-A302-18091298EB2D}" type="slidenum">
              <a:rPr lang="fr-FR" smtClean="0"/>
              <a:t>14</a:t>
            </a:fld>
            <a:endParaRPr lang="fr-FR"/>
          </a:p>
        </p:txBody>
      </p:sp>
      <p:sp>
        <p:nvSpPr>
          <p:cNvPr id="4" name="Rectangle 3">
            <a:extLst>
              <a:ext uri="{FF2B5EF4-FFF2-40B4-BE49-F238E27FC236}">
                <a16:creationId xmlns:a16="http://schemas.microsoft.com/office/drawing/2014/main" id="{5F1A1F5D-0C39-4607-8B54-7AD4CDCC6FAB}"/>
              </a:ext>
            </a:extLst>
          </p:cNvPr>
          <p:cNvSpPr/>
          <p:nvPr/>
        </p:nvSpPr>
        <p:spPr>
          <a:xfrm>
            <a:off x="393405" y="903768"/>
            <a:ext cx="11566450" cy="6494085"/>
          </a:xfrm>
          <a:prstGeom prst="rect">
            <a:avLst/>
          </a:prstGeom>
        </p:spPr>
        <p:txBody>
          <a:bodyPr wrap="square" numCol="2" spcCol="360000">
            <a:spAutoFit/>
          </a:bodyPr>
          <a:lstStyle/>
          <a:p>
            <a:pPr algn="just"/>
            <a:r>
              <a:rPr lang="en-US" sz="1600" b="1" dirty="0"/>
              <a:t>Conclusion</a:t>
            </a:r>
            <a:endParaRPr lang="fr-FR" sz="1600" dirty="0"/>
          </a:p>
          <a:p>
            <a:pPr algn="just"/>
            <a:r>
              <a:rPr lang="en-US" sz="1600" dirty="0"/>
              <a:t>Tourism is a cornerstone of New Zealand’s economy, offering significant economic and cultural benefits. However, its growth has also led to environmental and social challenges that must be addressed to ensure long-term sustainability. </a:t>
            </a:r>
          </a:p>
          <a:p>
            <a:pPr algn="just"/>
            <a:r>
              <a:rPr lang="en-US" sz="1600" dirty="0"/>
              <a:t>By implementing the following recommendations, New Zealand can strike a balance between welcoming visitors and preserving its natural and cultural heritage for future generations.</a:t>
            </a:r>
            <a:endParaRPr lang="fr-FR" sz="1600" dirty="0"/>
          </a:p>
          <a:p>
            <a:pPr algn="just"/>
            <a:endParaRPr lang="fr-FR" sz="1600" b="1" dirty="0"/>
          </a:p>
          <a:p>
            <a:pPr algn="just"/>
            <a:r>
              <a:rPr lang="fr-FR" sz="1600" b="1" dirty="0" err="1"/>
              <a:t>Recommendations</a:t>
            </a:r>
            <a:endParaRPr lang="fr-FR" sz="1600" dirty="0"/>
          </a:p>
          <a:p>
            <a:pPr lvl="0" algn="just"/>
            <a:r>
              <a:rPr lang="fr-FR" sz="1600" b="1" dirty="0"/>
              <a:t>1. Promote </a:t>
            </a:r>
            <a:r>
              <a:rPr lang="fr-FR" sz="1600" b="1" dirty="0" err="1"/>
              <a:t>Sustainable</a:t>
            </a:r>
            <a:r>
              <a:rPr lang="fr-FR" sz="1600" b="1" dirty="0"/>
              <a:t> </a:t>
            </a:r>
            <a:r>
              <a:rPr lang="fr-FR" sz="1600" b="1" dirty="0" err="1"/>
              <a:t>Tourism</a:t>
            </a:r>
            <a:r>
              <a:rPr lang="fr-FR" sz="1600" b="1" dirty="0"/>
              <a:t> Practices:</a:t>
            </a:r>
            <a:endParaRPr lang="fr-FR" sz="1600" dirty="0"/>
          </a:p>
          <a:p>
            <a:pPr lvl="1" algn="just"/>
            <a:r>
              <a:rPr lang="en-US" sz="1600" dirty="0"/>
              <a:t>Encourage eco-friendly tourism by offering incentives for operators who use renewable energy and reduce waste.</a:t>
            </a:r>
            <a:endParaRPr lang="fr-FR" sz="1600" dirty="0"/>
          </a:p>
          <a:p>
            <a:pPr lvl="1" algn="just"/>
            <a:r>
              <a:rPr lang="en-US" sz="1600" dirty="0"/>
              <a:t>Develop campaigns to educate tourists on minimizing their environmental impact.</a:t>
            </a:r>
            <a:endParaRPr lang="fr-FR" sz="1600" dirty="0"/>
          </a:p>
          <a:p>
            <a:pPr lvl="0" algn="just"/>
            <a:r>
              <a:rPr lang="en-US" sz="1600" b="1" dirty="0"/>
              <a:t>2. Limit Visitor Numbers in Sensitive Areas:</a:t>
            </a:r>
            <a:endParaRPr lang="fr-FR" sz="1600" dirty="0"/>
          </a:p>
          <a:p>
            <a:pPr lvl="1" algn="just"/>
            <a:r>
              <a:rPr lang="en-US" sz="1600" dirty="0"/>
              <a:t>Introduce visitor caps or permit systems for fragile natural sites like Milford Sound and Franz Josef Glacier.</a:t>
            </a:r>
            <a:endParaRPr lang="fr-FR" sz="1600" dirty="0"/>
          </a:p>
          <a:p>
            <a:pPr lvl="1" algn="just"/>
            <a:r>
              <a:rPr lang="en-US" sz="1600" dirty="0"/>
              <a:t>Expand infrastructure in less-visited regions to distribute tourism more evenly across the country.</a:t>
            </a:r>
            <a:endParaRPr lang="fr-FR" sz="1600" dirty="0"/>
          </a:p>
          <a:p>
            <a:pPr lvl="1" algn="just"/>
            <a:endParaRPr lang="en-US" sz="1600" dirty="0"/>
          </a:p>
          <a:p>
            <a:pPr lvl="1" algn="just"/>
            <a:endParaRPr lang="en-US" sz="1600" dirty="0"/>
          </a:p>
          <a:p>
            <a:pPr lvl="0" algn="just"/>
            <a:r>
              <a:rPr lang="fr-FR" sz="1600" b="1" dirty="0"/>
              <a:t>3. Invest in Waste Management:</a:t>
            </a:r>
            <a:endParaRPr lang="fr-FR" sz="1600" dirty="0"/>
          </a:p>
          <a:p>
            <a:pPr lvl="1" algn="just"/>
            <a:r>
              <a:rPr lang="en-US" sz="1600" dirty="0"/>
              <a:t>Increase funding for waste collection and</a:t>
            </a:r>
          </a:p>
          <a:p>
            <a:pPr lvl="1" algn="just"/>
            <a:r>
              <a:rPr lang="en-US" sz="1600" dirty="0"/>
              <a:t>recycling programs in high-traffic tourist areas.</a:t>
            </a:r>
            <a:endParaRPr lang="fr-FR" sz="1600" dirty="0"/>
          </a:p>
          <a:p>
            <a:pPr lvl="1" algn="just"/>
            <a:r>
              <a:rPr lang="en-US" sz="1600" dirty="0"/>
              <a:t>Partner with local businesses to promote reusable products and reduce single-use plastics.</a:t>
            </a:r>
            <a:endParaRPr lang="fr-FR" sz="1600" dirty="0"/>
          </a:p>
          <a:p>
            <a:pPr lvl="0" algn="just"/>
            <a:r>
              <a:rPr lang="fr-FR" sz="1600" b="1" dirty="0"/>
              <a:t>4. Support Local </a:t>
            </a:r>
            <a:r>
              <a:rPr lang="fr-FR" sz="1600" b="1" dirty="0" err="1"/>
              <a:t>Communities</a:t>
            </a:r>
            <a:r>
              <a:rPr lang="fr-FR" sz="1600" b="1" dirty="0"/>
              <a:t>:</a:t>
            </a:r>
            <a:endParaRPr lang="fr-FR" sz="1600" dirty="0"/>
          </a:p>
          <a:p>
            <a:pPr lvl="1" algn="just"/>
            <a:r>
              <a:rPr lang="en-US" sz="1600" dirty="0"/>
              <a:t>Provide funding for affordable housing projects in tourist hubs to counteract rising living costs.</a:t>
            </a:r>
            <a:endParaRPr lang="fr-FR" sz="1600" dirty="0"/>
          </a:p>
          <a:p>
            <a:pPr lvl="1" algn="just"/>
            <a:r>
              <a:rPr lang="en-US" sz="1600" dirty="0"/>
              <a:t>Increase support for cultural preservation initiatives, ensuring local communities benefit directly from tourism revenue.</a:t>
            </a:r>
            <a:endParaRPr lang="fr-FR" sz="1600" dirty="0"/>
          </a:p>
          <a:p>
            <a:pPr lvl="0" algn="just"/>
            <a:endParaRPr lang="fr-FR" sz="1600" b="1" dirty="0"/>
          </a:p>
          <a:p>
            <a:pPr lvl="0" algn="just"/>
            <a:r>
              <a:rPr lang="fr-FR" sz="1600" b="1" dirty="0"/>
              <a:t>5. </a:t>
            </a:r>
            <a:r>
              <a:rPr lang="fr-FR" sz="1600" b="1" dirty="0" err="1"/>
              <a:t>Develop</a:t>
            </a:r>
            <a:r>
              <a:rPr lang="fr-FR" sz="1600" b="1" dirty="0"/>
              <a:t> Carbon Offset Programs:</a:t>
            </a:r>
            <a:endParaRPr lang="fr-FR" sz="1600" dirty="0"/>
          </a:p>
          <a:p>
            <a:pPr lvl="1" algn="just"/>
            <a:r>
              <a:rPr lang="en-US" sz="1600" dirty="0"/>
              <a:t>Partner with airlines and travel agencies to offer carbon offset options for international tourists.</a:t>
            </a:r>
            <a:endParaRPr lang="fr-FR" sz="1600" dirty="0"/>
          </a:p>
          <a:p>
            <a:pPr lvl="1" algn="just"/>
            <a:r>
              <a:rPr lang="en-US" sz="1600" dirty="0"/>
              <a:t>Expand tree-planting initiatives to mitigate emissions from tourism-related activities.</a:t>
            </a:r>
            <a:endParaRPr lang="fr-FR" sz="1600" dirty="0"/>
          </a:p>
          <a:p>
            <a:pPr algn="just"/>
            <a:r>
              <a:rPr lang="en-US" sz="1600" dirty="0"/>
              <a:t> </a:t>
            </a:r>
            <a:endParaRPr lang="fr-FR" sz="1600" dirty="0"/>
          </a:p>
          <a:p>
            <a:pPr>
              <a:lnSpc>
                <a:spcPct val="107000"/>
              </a:lnSpc>
              <a:spcAft>
                <a:spcPts val="0"/>
              </a:spcAft>
            </a:pPr>
            <a:endParaRPr lang="fr-FR" sz="1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173151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40D662-3F11-4D04-B8FE-1F08B1E64F57}"/>
              </a:ext>
            </a:extLst>
          </p:cNvPr>
          <p:cNvSpPr>
            <a:spLocks noGrp="1"/>
          </p:cNvSpPr>
          <p:nvPr>
            <p:ph type="title"/>
          </p:nvPr>
        </p:nvSpPr>
        <p:spPr/>
        <p:txBody>
          <a:bodyPr/>
          <a:lstStyle/>
          <a:p>
            <a:r>
              <a:rPr lang="en-US" dirty="0"/>
              <a:t>    Speed Writing: </a:t>
            </a:r>
            <a:br>
              <a:rPr lang="en-US" dirty="0"/>
            </a:br>
            <a:r>
              <a:rPr lang="en-US" dirty="0"/>
              <a:t>3-Minute Introduction Challenge</a:t>
            </a:r>
            <a:endParaRPr lang="fr-FR" dirty="0"/>
          </a:p>
        </p:txBody>
      </p:sp>
      <p:sp>
        <p:nvSpPr>
          <p:cNvPr id="3" name="Espace réservé du contenu 2">
            <a:extLst>
              <a:ext uri="{FF2B5EF4-FFF2-40B4-BE49-F238E27FC236}">
                <a16:creationId xmlns:a16="http://schemas.microsoft.com/office/drawing/2014/main" id="{87AE33A0-59BD-4A22-81CF-ACCC6FA02032}"/>
              </a:ext>
            </a:extLst>
          </p:cNvPr>
          <p:cNvSpPr>
            <a:spLocks noGrp="1"/>
          </p:cNvSpPr>
          <p:nvPr>
            <p:ph idx="1"/>
          </p:nvPr>
        </p:nvSpPr>
        <p:spPr>
          <a:xfrm>
            <a:off x="1824806" y="2816151"/>
            <a:ext cx="8761412" cy="3416300"/>
          </a:xfrm>
        </p:spPr>
        <p:txBody>
          <a:bodyPr/>
          <a:lstStyle/>
          <a:p>
            <a:pPr marL="0" indent="0">
              <a:buNone/>
            </a:pPr>
            <a:r>
              <a:rPr lang="fr-FR" dirty="0"/>
              <a:t>You are </a:t>
            </a:r>
            <a:r>
              <a:rPr lang="fr-FR" dirty="0" err="1"/>
              <a:t>allowed</a:t>
            </a:r>
            <a:r>
              <a:rPr lang="fr-FR" dirty="0"/>
              <a:t> 3 minutes, no more, to come up </a:t>
            </a:r>
            <a:r>
              <a:rPr lang="fr-FR" dirty="0" err="1"/>
              <a:t>with</a:t>
            </a:r>
            <a:r>
              <a:rPr lang="fr-FR" dirty="0"/>
              <a:t> an </a:t>
            </a:r>
            <a:r>
              <a:rPr lang="fr-FR" dirty="0" err="1"/>
              <a:t>engaging</a:t>
            </a:r>
            <a:r>
              <a:rPr lang="fr-FR" dirty="0"/>
              <a:t> introduction of a report </a:t>
            </a:r>
            <a:r>
              <a:rPr lang="fr-FR" dirty="0" err="1"/>
              <a:t>entitled</a:t>
            </a:r>
            <a:r>
              <a:rPr lang="fr-FR" dirty="0"/>
              <a:t> « </a:t>
            </a:r>
            <a:r>
              <a:rPr lang="fr-FR" dirty="0" err="1"/>
              <a:t>Making</a:t>
            </a:r>
            <a:r>
              <a:rPr lang="fr-FR" dirty="0"/>
              <a:t> </a:t>
            </a:r>
            <a:r>
              <a:rPr lang="fr-FR" dirty="0" err="1"/>
              <a:t>Classrooms</a:t>
            </a:r>
            <a:r>
              <a:rPr lang="fr-FR" dirty="0"/>
              <a:t> More Eco-Friendly »</a:t>
            </a:r>
          </a:p>
          <a:p>
            <a:pPr marL="0" indent="0">
              <a:buNone/>
            </a:pPr>
            <a:endParaRPr lang="fr-FR" dirty="0"/>
          </a:p>
          <a:p>
            <a:pPr marL="0" indent="0">
              <a:buNone/>
            </a:pPr>
            <a:r>
              <a:rPr lang="fr-FR" dirty="0"/>
              <a:t>Will </a:t>
            </a:r>
            <a:r>
              <a:rPr lang="fr-FR" dirty="0" err="1"/>
              <a:t>you</a:t>
            </a:r>
            <a:r>
              <a:rPr lang="fr-FR" dirty="0"/>
              <a:t> </a:t>
            </a:r>
            <a:r>
              <a:rPr lang="fr-FR" dirty="0" err="1"/>
              <a:t>take</a:t>
            </a:r>
            <a:r>
              <a:rPr lang="fr-FR" dirty="0"/>
              <a:t> up the challenge?</a:t>
            </a:r>
          </a:p>
          <a:p>
            <a:pPr marL="0" indent="0">
              <a:buNone/>
            </a:pPr>
            <a:endParaRPr lang="fr-FR" dirty="0"/>
          </a:p>
          <a:p>
            <a:pPr marL="0" indent="0">
              <a:buNone/>
            </a:pPr>
            <a:r>
              <a:rPr lang="fr-FR" dirty="0" err="1"/>
              <a:t>Ready</a:t>
            </a:r>
            <a:r>
              <a:rPr lang="fr-FR" dirty="0"/>
              <a:t>, </a:t>
            </a:r>
            <a:r>
              <a:rPr lang="fr-FR" dirty="0" err="1"/>
              <a:t>Steady</a:t>
            </a:r>
            <a:r>
              <a:rPr lang="fr-FR" dirty="0"/>
              <a:t>, GO!</a:t>
            </a:r>
          </a:p>
          <a:p>
            <a:pPr marL="0" indent="0">
              <a:buNone/>
            </a:pPr>
            <a:r>
              <a:rPr lang="fr-FR" dirty="0"/>
              <a:t>Best of </a:t>
            </a:r>
            <a:r>
              <a:rPr lang="fr-FR" dirty="0" err="1"/>
              <a:t>luck</a:t>
            </a:r>
            <a:r>
              <a:rPr lang="fr-FR" dirty="0"/>
              <a:t>!</a:t>
            </a:r>
          </a:p>
        </p:txBody>
      </p:sp>
      <p:sp>
        <p:nvSpPr>
          <p:cNvPr id="4" name="Espace réservé du pied de page 3">
            <a:extLst>
              <a:ext uri="{FF2B5EF4-FFF2-40B4-BE49-F238E27FC236}">
                <a16:creationId xmlns:a16="http://schemas.microsoft.com/office/drawing/2014/main" id="{1863E0A3-0A2C-4EA1-81FC-3B7CEEF0C2E6}"/>
              </a:ext>
            </a:extLst>
          </p:cNvPr>
          <p:cNvSpPr>
            <a:spLocks noGrp="1"/>
          </p:cNvSpPr>
          <p:nvPr>
            <p:ph type="ftr" sz="quarter" idx="11"/>
          </p:nvPr>
        </p:nvSpPr>
        <p:spPr/>
        <p:txBody>
          <a:bodyPr/>
          <a:lstStyle/>
          <a:p>
            <a:r>
              <a:rPr lang="fr-FR"/>
              <a:t>DULASP Intermediate M5 Rapports Professionnels</a:t>
            </a:r>
          </a:p>
        </p:txBody>
      </p:sp>
      <p:sp>
        <p:nvSpPr>
          <p:cNvPr id="5" name="Espace réservé du numéro de diapositive 4">
            <a:extLst>
              <a:ext uri="{FF2B5EF4-FFF2-40B4-BE49-F238E27FC236}">
                <a16:creationId xmlns:a16="http://schemas.microsoft.com/office/drawing/2014/main" id="{B0CF8349-C66D-4671-99CE-0095A42FCA95}"/>
              </a:ext>
            </a:extLst>
          </p:cNvPr>
          <p:cNvSpPr>
            <a:spLocks noGrp="1"/>
          </p:cNvSpPr>
          <p:nvPr>
            <p:ph type="sldNum" sz="quarter" idx="12"/>
          </p:nvPr>
        </p:nvSpPr>
        <p:spPr/>
        <p:txBody>
          <a:bodyPr/>
          <a:lstStyle/>
          <a:p>
            <a:fld id="{F2961CCA-8249-484F-A302-18091298EB2D}" type="slidenum">
              <a:rPr lang="fr-FR" smtClean="0"/>
              <a:t>15</a:t>
            </a:fld>
            <a:endParaRPr lang="fr-FR"/>
          </a:p>
        </p:txBody>
      </p:sp>
      <p:pic>
        <p:nvPicPr>
          <p:cNvPr id="6" name="Image 5">
            <a:extLst>
              <a:ext uri="{FF2B5EF4-FFF2-40B4-BE49-F238E27FC236}">
                <a16:creationId xmlns:a16="http://schemas.microsoft.com/office/drawing/2014/main" id="{A2433619-74BE-4B10-AAA6-A8AB6B5AE2E1}"/>
              </a:ext>
            </a:extLst>
          </p:cNvPr>
          <p:cNvPicPr>
            <a:picLocks noChangeAspect="1"/>
          </p:cNvPicPr>
          <p:nvPr/>
        </p:nvPicPr>
        <p:blipFill>
          <a:blip r:embed="rId2"/>
          <a:stretch>
            <a:fillRect/>
          </a:stretch>
        </p:blipFill>
        <p:spPr>
          <a:xfrm>
            <a:off x="981796" y="590533"/>
            <a:ext cx="618533" cy="736617"/>
          </a:xfrm>
          <a:prstGeom prst="rect">
            <a:avLst/>
          </a:prstGeom>
        </p:spPr>
      </p:pic>
    </p:spTree>
    <p:extLst>
      <p:ext uri="{BB962C8B-B14F-4D97-AF65-F5344CB8AC3E}">
        <p14:creationId xmlns:p14="http://schemas.microsoft.com/office/powerpoint/2010/main" val="577947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F43DC4BA-0965-4C92-B00E-063F9A57B7FA}"/>
              </a:ext>
            </a:extLst>
          </p:cNvPr>
          <p:cNvSpPr>
            <a:spLocks noGrp="1"/>
          </p:cNvSpPr>
          <p:nvPr>
            <p:ph type="body" sz="half" idx="2"/>
          </p:nvPr>
        </p:nvSpPr>
        <p:spPr>
          <a:xfrm>
            <a:off x="1414130" y="4994403"/>
            <a:ext cx="9601200" cy="1177797"/>
          </a:xfrm>
        </p:spPr>
        <p:txBody>
          <a:bodyPr>
            <a:normAutofit/>
          </a:bodyPr>
          <a:lstStyle/>
          <a:p>
            <a:r>
              <a:rPr lang="fr-FR" sz="1600"/>
              <a:t>This session will focus on writing clear, concise and engaging introductions for professional reports as well as summarizing key points for effective executive summary. </a:t>
            </a:r>
            <a:endParaRPr lang="fr-FR" sz="1600" dirty="0"/>
          </a:p>
        </p:txBody>
      </p:sp>
      <p:sp>
        <p:nvSpPr>
          <p:cNvPr id="5" name="Espace réservé du pied de page 4">
            <a:extLst>
              <a:ext uri="{FF2B5EF4-FFF2-40B4-BE49-F238E27FC236}">
                <a16:creationId xmlns:a16="http://schemas.microsoft.com/office/drawing/2014/main" id="{D761F572-BE97-463D-9B50-9968F9D9093D}"/>
              </a:ext>
            </a:extLst>
          </p:cNvPr>
          <p:cNvSpPr>
            <a:spLocks noGrp="1"/>
          </p:cNvSpPr>
          <p:nvPr>
            <p:ph type="ftr" sz="quarter" idx="11"/>
          </p:nvPr>
        </p:nvSpPr>
        <p:spPr/>
        <p:txBody>
          <a:bodyPr/>
          <a:lstStyle/>
          <a:p>
            <a:r>
              <a:rPr lang="fr-FR"/>
              <a:t>DULASP Intermediate M5 Rapports Professionnels</a:t>
            </a:r>
          </a:p>
        </p:txBody>
      </p:sp>
      <p:sp>
        <p:nvSpPr>
          <p:cNvPr id="6" name="Espace réservé du numéro de diapositive 5">
            <a:extLst>
              <a:ext uri="{FF2B5EF4-FFF2-40B4-BE49-F238E27FC236}">
                <a16:creationId xmlns:a16="http://schemas.microsoft.com/office/drawing/2014/main" id="{C052F320-6EA2-44FE-9C2F-0755DF49EF48}"/>
              </a:ext>
            </a:extLst>
          </p:cNvPr>
          <p:cNvSpPr>
            <a:spLocks noGrp="1"/>
          </p:cNvSpPr>
          <p:nvPr>
            <p:ph type="sldNum" sz="quarter" idx="12"/>
          </p:nvPr>
        </p:nvSpPr>
        <p:spPr/>
        <p:txBody>
          <a:bodyPr/>
          <a:lstStyle/>
          <a:p>
            <a:fld id="{F2961CCA-8249-484F-A302-18091298EB2D}" type="slidenum">
              <a:rPr lang="fr-FR" smtClean="0"/>
              <a:t>2</a:t>
            </a:fld>
            <a:endParaRPr lang="fr-FR"/>
          </a:p>
        </p:txBody>
      </p:sp>
      <p:sp>
        <p:nvSpPr>
          <p:cNvPr id="7" name="Rectangle 1">
            <a:extLst>
              <a:ext uri="{FF2B5EF4-FFF2-40B4-BE49-F238E27FC236}">
                <a16:creationId xmlns:a16="http://schemas.microsoft.com/office/drawing/2014/main" id="{E40BA269-2611-41C1-B5AB-9B9CE6963334}"/>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15" name="Image 14">
            <a:extLst>
              <a:ext uri="{FF2B5EF4-FFF2-40B4-BE49-F238E27FC236}">
                <a16:creationId xmlns:a16="http://schemas.microsoft.com/office/drawing/2014/main" id="{B4CAD688-7744-41AD-A433-D07A15D7F649}"/>
              </a:ext>
            </a:extLst>
          </p:cNvPr>
          <p:cNvPicPr>
            <a:picLocks noChangeAspect="1"/>
          </p:cNvPicPr>
          <p:nvPr/>
        </p:nvPicPr>
        <p:blipFill>
          <a:blip r:embed="rId2"/>
          <a:stretch>
            <a:fillRect/>
          </a:stretch>
        </p:blipFill>
        <p:spPr>
          <a:xfrm>
            <a:off x="3182159" y="295729"/>
            <a:ext cx="5446715" cy="3719523"/>
          </a:xfrm>
          <a:prstGeom prst="rect">
            <a:avLst/>
          </a:prstGeom>
          <a:ln>
            <a:noFill/>
          </a:ln>
          <a:effectLst>
            <a:softEdge rad="112500"/>
          </a:effectLst>
        </p:spPr>
      </p:pic>
    </p:spTree>
    <p:extLst>
      <p:ext uri="{BB962C8B-B14F-4D97-AF65-F5344CB8AC3E}">
        <p14:creationId xmlns:p14="http://schemas.microsoft.com/office/powerpoint/2010/main" val="4286767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A58586-A782-41C9-8380-8C47C335AA83}"/>
              </a:ext>
            </a:extLst>
          </p:cNvPr>
          <p:cNvSpPr>
            <a:spLocks noGrp="1"/>
          </p:cNvSpPr>
          <p:nvPr>
            <p:ph type="title"/>
          </p:nvPr>
        </p:nvSpPr>
        <p:spPr/>
        <p:txBody>
          <a:bodyPr/>
          <a:lstStyle/>
          <a:p>
            <a:r>
              <a:rPr lang="fr-FR" dirty="0"/>
              <a:t>Warm up: </a:t>
            </a:r>
            <a:r>
              <a:rPr lang="fr-FR" dirty="0" err="1"/>
              <a:t>Headings</a:t>
            </a:r>
            <a:r>
              <a:rPr lang="fr-FR" dirty="0"/>
              <a:t> and </a:t>
            </a:r>
            <a:r>
              <a:rPr lang="fr-FR" dirty="0" err="1"/>
              <a:t>Hooks</a:t>
            </a:r>
            <a:r>
              <a:rPr lang="fr-FR" dirty="0"/>
              <a:t> </a:t>
            </a:r>
          </a:p>
        </p:txBody>
      </p:sp>
      <p:sp>
        <p:nvSpPr>
          <p:cNvPr id="3" name="Espace réservé du texte 2">
            <a:extLst>
              <a:ext uri="{FF2B5EF4-FFF2-40B4-BE49-F238E27FC236}">
                <a16:creationId xmlns:a16="http://schemas.microsoft.com/office/drawing/2014/main" id="{904197E4-D937-4DDC-93C3-19817927BBFB}"/>
              </a:ext>
            </a:extLst>
          </p:cNvPr>
          <p:cNvSpPr>
            <a:spLocks noGrp="1"/>
          </p:cNvSpPr>
          <p:nvPr>
            <p:ph type="body" idx="1"/>
          </p:nvPr>
        </p:nvSpPr>
        <p:spPr>
          <a:xfrm>
            <a:off x="740284" y="3179764"/>
            <a:ext cx="3129168" cy="590059"/>
          </a:xfrm>
        </p:spPr>
        <p:txBody>
          <a:bodyPr/>
          <a:lstStyle/>
          <a:p>
            <a:pPr algn="just"/>
            <a:endParaRPr lang="en-US" sz="2000" b="1" dirty="0"/>
          </a:p>
          <a:p>
            <a:pPr algn="ctr"/>
            <a:r>
              <a:rPr lang="en-US" sz="2000" b="1" dirty="0"/>
              <a:t>Improving Recycling Practices in Our Community</a:t>
            </a:r>
          </a:p>
        </p:txBody>
      </p:sp>
      <p:sp>
        <p:nvSpPr>
          <p:cNvPr id="4" name="Espace réservé du texte 3">
            <a:extLst>
              <a:ext uri="{FF2B5EF4-FFF2-40B4-BE49-F238E27FC236}">
                <a16:creationId xmlns:a16="http://schemas.microsoft.com/office/drawing/2014/main" id="{8B6B049B-7F03-4193-8FAC-5103EF8B6135}"/>
              </a:ext>
            </a:extLst>
          </p:cNvPr>
          <p:cNvSpPr>
            <a:spLocks noGrp="1"/>
          </p:cNvSpPr>
          <p:nvPr>
            <p:ph type="body" sz="half" idx="15"/>
          </p:nvPr>
        </p:nvSpPr>
        <p:spPr>
          <a:xfrm>
            <a:off x="893671" y="3863143"/>
            <a:ext cx="3129168" cy="2833496"/>
          </a:xfrm>
        </p:spPr>
        <p:txBody>
          <a:bodyPr/>
          <a:lstStyle/>
          <a:p>
            <a:br>
              <a:rPr lang="en-US" dirty="0"/>
            </a:br>
            <a:r>
              <a:rPr lang="en-US" i="1" dirty="0"/>
              <a:t>This report identifies the challenges in community recycling efforts and recommends practical steps to increase recycling rates and reduce waste.</a:t>
            </a:r>
            <a:endParaRPr lang="en-US" dirty="0"/>
          </a:p>
          <a:p>
            <a:endParaRPr lang="fr-FR" dirty="0"/>
          </a:p>
        </p:txBody>
      </p:sp>
      <p:sp>
        <p:nvSpPr>
          <p:cNvPr id="5" name="Espace réservé du texte 4">
            <a:extLst>
              <a:ext uri="{FF2B5EF4-FFF2-40B4-BE49-F238E27FC236}">
                <a16:creationId xmlns:a16="http://schemas.microsoft.com/office/drawing/2014/main" id="{54AB3A11-D4E6-4E67-A102-D9C1231F3AEF}"/>
              </a:ext>
            </a:extLst>
          </p:cNvPr>
          <p:cNvSpPr>
            <a:spLocks noGrp="1"/>
          </p:cNvSpPr>
          <p:nvPr>
            <p:ph type="body" sz="quarter" idx="3"/>
          </p:nvPr>
        </p:nvSpPr>
        <p:spPr>
          <a:xfrm>
            <a:off x="4466243" y="3429000"/>
            <a:ext cx="3145380" cy="576262"/>
          </a:xfrm>
        </p:spPr>
        <p:txBody>
          <a:bodyPr/>
          <a:lstStyle/>
          <a:p>
            <a:pPr algn="ctr"/>
            <a:r>
              <a:rPr lang="en-US" sz="2000" b="1" dirty="0"/>
              <a:t>The Impact of Renewable Energy Policies on Urban Growth</a:t>
            </a:r>
          </a:p>
        </p:txBody>
      </p:sp>
      <p:sp>
        <p:nvSpPr>
          <p:cNvPr id="6" name="Espace réservé du texte 5">
            <a:extLst>
              <a:ext uri="{FF2B5EF4-FFF2-40B4-BE49-F238E27FC236}">
                <a16:creationId xmlns:a16="http://schemas.microsoft.com/office/drawing/2014/main" id="{B03C5FFF-5441-4493-B1C5-2B7565959BDE}"/>
              </a:ext>
            </a:extLst>
          </p:cNvPr>
          <p:cNvSpPr>
            <a:spLocks noGrp="1"/>
          </p:cNvSpPr>
          <p:nvPr>
            <p:ph type="body" sz="half" idx="16"/>
          </p:nvPr>
        </p:nvSpPr>
        <p:spPr>
          <a:xfrm>
            <a:off x="4523310" y="3863144"/>
            <a:ext cx="3145380" cy="2833495"/>
          </a:xfrm>
        </p:spPr>
        <p:txBody>
          <a:bodyPr/>
          <a:lstStyle/>
          <a:p>
            <a:br>
              <a:rPr lang="en-US" dirty="0"/>
            </a:br>
            <a:r>
              <a:rPr lang="en-US" i="1" dirty="0"/>
              <a:t>This report examines how renewable energy policies have influenced urban development, focusing on cleaner energy adoption and economic growth in key cities.</a:t>
            </a:r>
            <a:endParaRPr lang="en-US" dirty="0"/>
          </a:p>
          <a:p>
            <a:endParaRPr lang="fr-FR" dirty="0"/>
          </a:p>
        </p:txBody>
      </p:sp>
      <p:sp>
        <p:nvSpPr>
          <p:cNvPr id="7" name="Espace réservé du texte 6">
            <a:extLst>
              <a:ext uri="{FF2B5EF4-FFF2-40B4-BE49-F238E27FC236}">
                <a16:creationId xmlns:a16="http://schemas.microsoft.com/office/drawing/2014/main" id="{AEF1B24B-8AA3-4E08-82EA-1E45F3917201}"/>
              </a:ext>
            </a:extLst>
          </p:cNvPr>
          <p:cNvSpPr>
            <a:spLocks noGrp="1"/>
          </p:cNvSpPr>
          <p:nvPr>
            <p:ph type="body" sz="quarter" idx="13"/>
          </p:nvPr>
        </p:nvSpPr>
        <p:spPr>
          <a:xfrm>
            <a:off x="7883010" y="3130888"/>
            <a:ext cx="3161029" cy="576261"/>
          </a:xfrm>
        </p:spPr>
        <p:txBody>
          <a:bodyPr/>
          <a:lstStyle/>
          <a:p>
            <a:pPr algn="ctr"/>
            <a:r>
              <a:rPr lang="en-US" sz="2000" b="1" dirty="0"/>
              <a:t>Quarterly Report: Analyzing Sales and Forecasts for 2024</a:t>
            </a:r>
          </a:p>
        </p:txBody>
      </p:sp>
      <p:sp>
        <p:nvSpPr>
          <p:cNvPr id="8" name="Espace réservé du texte 7">
            <a:extLst>
              <a:ext uri="{FF2B5EF4-FFF2-40B4-BE49-F238E27FC236}">
                <a16:creationId xmlns:a16="http://schemas.microsoft.com/office/drawing/2014/main" id="{32A0266D-ECCF-46E8-841A-5CF77EC9826F}"/>
              </a:ext>
            </a:extLst>
          </p:cNvPr>
          <p:cNvSpPr>
            <a:spLocks noGrp="1"/>
          </p:cNvSpPr>
          <p:nvPr>
            <p:ph type="body" sz="half" idx="17"/>
          </p:nvPr>
        </p:nvSpPr>
        <p:spPr>
          <a:xfrm>
            <a:off x="7883010" y="3866939"/>
            <a:ext cx="3164719" cy="2833493"/>
          </a:xfrm>
        </p:spPr>
        <p:txBody>
          <a:bodyPr/>
          <a:lstStyle/>
          <a:p>
            <a:br>
              <a:rPr lang="en-US" dirty="0"/>
            </a:br>
            <a:r>
              <a:rPr lang="en-US" i="1" dirty="0"/>
              <a:t>This quarterly report provides an overview of sales performance for the past three months and forecasts future trends to guide strategic decisions in 2024.</a:t>
            </a:r>
            <a:endParaRPr lang="en-US" dirty="0"/>
          </a:p>
          <a:p>
            <a:endParaRPr lang="fr-FR" dirty="0"/>
          </a:p>
        </p:txBody>
      </p:sp>
      <p:sp>
        <p:nvSpPr>
          <p:cNvPr id="9" name="Espace réservé du pied de page 8">
            <a:extLst>
              <a:ext uri="{FF2B5EF4-FFF2-40B4-BE49-F238E27FC236}">
                <a16:creationId xmlns:a16="http://schemas.microsoft.com/office/drawing/2014/main" id="{AC5BE1C3-8DE1-45C6-8CF4-59687651E714}"/>
              </a:ext>
            </a:extLst>
          </p:cNvPr>
          <p:cNvSpPr>
            <a:spLocks noGrp="1"/>
          </p:cNvSpPr>
          <p:nvPr>
            <p:ph type="ftr" sz="quarter" idx="11"/>
          </p:nvPr>
        </p:nvSpPr>
        <p:spPr/>
        <p:txBody>
          <a:bodyPr/>
          <a:lstStyle/>
          <a:p>
            <a:r>
              <a:rPr lang="fr-FR"/>
              <a:t>DULASP Intermediate M5 Rapports Professionnels</a:t>
            </a:r>
          </a:p>
        </p:txBody>
      </p:sp>
      <p:sp>
        <p:nvSpPr>
          <p:cNvPr id="10" name="Espace réservé du numéro de diapositive 9">
            <a:extLst>
              <a:ext uri="{FF2B5EF4-FFF2-40B4-BE49-F238E27FC236}">
                <a16:creationId xmlns:a16="http://schemas.microsoft.com/office/drawing/2014/main" id="{1D4D686E-0D49-4712-9E25-F280AB171903}"/>
              </a:ext>
            </a:extLst>
          </p:cNvPr>
          <p:cNvSpPr>
            <a:spLocks noGrp="1"/>
          </p:cNvSpPr>
          <p:nvPr>
            <p:ph type="sldNum" sz="quarter" idx="12"/>
          </p:nvPr>
        </p:nvSpPr>
        <p:spPr/>
        <p:txBody>
          <a:bodyPr/>
          <a:lstStyle/>
          <a:p>
            <a:fld id="{F2961CCA-8249-484F-A302-18091298EB2D}" type="slidenum">
              <a:rPr lang="fr-FR" smtClean="0"/>
              <a:t>3</a:t>
            </a:fld>
            <a:endParaRPr lang="fr-FR"/>
          </a:p>
        </p:txBody>
      </p:sp>
      <p:sp>
        <p:nvSpPr>
          <p:cNvPr id="12" name="Rectangle 11">
            <a:extLst>
              <a:ext uri="{FF2B5EF4-FFF2-40B4-BE49-F238E27FC236}">
                <a16:creationId xmlns:a16="http://schemas.microsoft.com/office/drawing/2014/main" id="{19478E45-6EDC-4C5F-A483-0DA4B19B962E}"/>
              </a:ext>
            </a:extLst>
          </p:cNvPr>
          <p:cNvSpPr/>
          <p:nvPr/>
        </p:nvSpPr>
        <p:spPr>
          <a:xfrm>
            <a:off x="3869452" y="1575009"/>
            <a:ext cx="6096000" cy="646331"/>
          </a:xfrm>
          <a:prstGeom prst="rect">
            <a:avLst/>
          </a:prstGeom>
        </p:spPr>
        <p:txBody>
          <a:bodyPr>
            <a:spAutoFit/>
          </a:bodyPr>
          <a:lstStyle/>
          <a:p>
            <a:pPr lvl="0" defTabSz="914400" eaLnBrk="0" fontAlgn="base" hangingPunct="0">
              <a:spcBef>
                <a:spcPct val="0"/>
              </a:spcBef>
              <a:spcAft>
                <a:spcPct val="0"/>
              </a:spcAft>
            </a:pPr>
            <a:r>
              <a:rPr lang="fr-FR" altLang="fr-FR" dirty="0" err="1">
                <a:solidFill>
                  <a:schemeClr val="bg1"/>
                </a:solidFill>
                <a:latin typeface="Arial" panose="020B0604020202020204" pitchFamily="34" charset="0"/>
              </a:rPr>
              <a:t>Which</a:t>
            </a:r>
            <a:r>
              <a:rPr lang="fr-FR" altLang="fr-FR" dirty="0">
                <a:solidFill>
                  <a:schemeClr val="bg1"/>
                </a:solidFill>
                <a:latin typeface="Arial" panose="020B0604020202020204" pitchFamily="34" charset="0"/>
              </a:rPr>
              <a:t> one </a:t>
            </a:r>
            <a:r>
              <a:rPr lang="fr-FR" altLang="fr-FR" dirty="0" err="1">
                <a:solidFill>
                  <a:schemeClr val="bg1"/>
                </a:solidFill>
                <a:latin typeface="Arial" panose="020B0604020202020204" pitchFamily="34" charset="0"/>
              </a:rPr>
              <a:t>makes</a:t>
            </a:r>
            <a:r>
              <a:rPr lang="fr-FR" altLang="fr-FR" dirty="0">
                <a:solidFill>
                  <a:schemeClr val="bg1"/>
                </a:solidFill>
                <a:latin typeface="Arial" panose="020B0604020202020204" pitchFamily="34" charset="0"/>
              </a:rPr>
              <a:t> </a:t>
            </a:r>
            <a:r>
              <a:rPr lang="fr-FR" altLang="fr-FR" dirty="0" err="1">
                <a:solidFill>
                  <a:schemeClr val="bg1"/>
                </a:solidFill>
                <a:latin typeface="Arial" panose="020B0604020202020204" pitchFamily="34" charset="0"/>
              </a:rPr>
              <a:t>you</a:t>
            </a:r>
            <a:r>
              <a:rPr lang="fr-FR" altLang="fr-FR" dirty="0">
                <a:solidFill>
                  <a:schemeClr val="bg1"/>
                </a:solidFill>
                <a:latin typeface="Arial" panose="020B0604020202020204" pitchFamily="34" charset="0"/>
              </a:rPr>
              <a:t> </a:t>
            </a:r>
            <a:r>
              <a:rPr lang="fr-FR" altLang="fr-FR" dirty="0" err="1">
                <a:solidFill>
                  <a:schemeClr val="bg1"/>
                </a:solidFill>
                <a:latin typeface="Arial" panose="020B0604020202020204" pitchFamily="34" charset="0"/>
              </a:rPr>
              <a:t>want</a:t>
            </a:r>
            <a:r>
              <a:rPr lang="fr-FR" altLang="fr-FR" dirty="0">
                <a:solidFill>
                  <a:schemeClr val="bg1"/>
                </a:solidFill>
                <a:latin typeface="Arial" panose="020B0604020202020204" pitchFamily="34" charset="0"/>
              </a:rPr>
              <a:t> to </a:t>
            </a:r>
            <a:r>
              <a:rPr lang="fr-FR" altLang="fr-FR" dirty="0" err="1">
                <a:solidFill>
                  <a:schemeClr val="bg1"/>
                </a:solidFill>
                <a:latin typeface="Arial" panose="020B0604020202020204" pitchFamily="34" charset="0"/>
              </a:rPr>
              <a:t>read</a:t>
            </a:r>
            <a:r>
              <a:rPr lang="fr-FR" altLang="fr-FR" dirty="0">
                <a:solidFill>
                  <a:schemeClr val="bg1"/>
                </a:solidFill>
                <a:latin typeface="Arial" panose="020B0604020202020204" pitchFamily="34" charset="0"/>
              </a:rPr>
              <a:t> more?</a:t>
            </a:r>
          </a:p>
          <a:p>
            <a:pPr lvl="0" defTabSz="914400" eaLnBrk="0" fontAlgn="base" hangingPunct="0">
              <a:spcBef>
                <a:spcPct val="0"/>
              </a:spcBef>
              <a:spcAft>
                <a:spcPct val="0"/>
              </a:spcAft>
            </a:pPr>
            <a:r>
              <a:rPr lang="fr-FR" altLang="fr-FR" dirty="0" err="1">
                <a:solidFill>
                  <a:schemeClr val="bg1"/>
                </a:solidFill>
                <a:latin typeface="Arial" panose="020B0604020202020204" pitchFamily="34" charset="0"/>
              </a:rPr>
              <a:t>What</a:t>
            </a:r>
            <a:r>
              <a:rPr lang="fr-FR" altLang="fr-FR" dirty="0">
                <a:solidFill>
                  <a:schemeClr val="bg1"/>
                </a:solidFill>
                <a:latin typeface="Arial" panose="020B0604020202020204" pitchFamily="34" charset="0"/>
              </a:rPr>
              <a:t> </a:t>
            </a:r>
            <a:r>
              <a:rPr lang="fr-FR" altLang="fr-FR" dirty="0" err="1">
                <a:solidFill>
                  <a:schemeClr val="bg1"/>
                </a:solidFill>
                <a:latin typeface="Arial" panose="020B0604020202020204" pitchFamily="34" charset="0"/>
              </a:rPr>
              <a:t>makes</a:t>
            </a:r>
            <a:r>
              <a:rPr lang="fr-FR" altLang="fr-FR" dirty="0">
                <a:solidFill>
                  <a:schemeClr val="bg1"/>
                </a:solidFill>
                <a:latin typeface="Arial" panose="020B0604020202020204" pitchFamily="34" charset="0"/>
              </a:rPr>
              <a:t> </a:t>
            </a:r>
            <a:r>
              <a:rPr lang="fr-FR" altLang="fr-FR" dirty="0" err="1">
                <a:solidFill>
                  <a:schemeClr val="bg1"/>
                </a:solidFill>
                <a:latin typeface="Arial" panose="020B0604020202020204" pitchFamily="34" charset="0"/>
              </a:rPr>
              <a:t>it</a:t>
            </a:r>
            <a:r>
              <a:rPr lang="fr-FR" altLang="fr-FR" dirty="0">
                <a:solidFill>
                  <a:schemeClr val="bg1"/>
                </a:solidFill>
                <a:latin typeface="Arial" panose="020B0604020202020204" pitchFamily="34" charset="0"/>
              </a:rPr>
              <a:t> </a:t>
            </a:r>
            <a:r>
              <a:rPr lang="fr-FR" altLang="fr-FR" dirty="0" err="1">
                <a:solidFill>
                  <a:schemeClr val="bg1"/>
                </a:solidFill>
                <a:latin typeface="Arial" panose="020B0604020202020204" pitchFamily="34" charset="0"/>
              </a:rPr>
              <a:t>clear</a:t>
            </a:r>
            <a:r>
              <a:rPr lang="fr-FR" altLang="fr-FR" dirty="0">
                <a:solidFill>
                  <a:schemeClr val="bg1"/>
                </a:solidFill>
                <a:latin typeface="Arial" panose="020B0604020202020204" pitchFamily="34" charset="0"/>
              </a:rPr>
              <a:t> and </a:t>
            </a:r>
            <a:r>
              <a:rPr lang="fr-FR" altLang="fr-FR" dirty="0" err="1">
                <a:solidFill>
                  <a:schemeClr val="bg1"/>
                </a:solidFill>
                <a:latin typeface="Arial" panose="020B0604020202020204" pitchFamily="34" charset="0"/>
              </a:rPr>
              <a:t>engaging</a:t>
            </a:r>
            <a:r>
              <a:rPr lang="fr-FR" altLang="fr-FR" dirty="0">
                <a:solidFill>
                  <a:schemeClr val="bg1"/>
                </a:solidFill>
                <a:latin typeface="Arial" panose="020B0604020202020204" pitchFamily="34" charset="0"/>
              </a:rPr>
              <a:t>? </a:t>
            </a:r>
          </a:p>
        </p:txBody>
      </p:sp>
    </p:spTree>
    <p:extLst>
      <p:ext uri="{BB962C8B-B14F-4D97-AF65-F5344CB8AC3E}">
        <p14:creationId xmlns:p14="http://schemas.microsoft.com/office/powerpoint/2010/main" val="3497742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26CFD9-7465-49D6-B331-94FD90850264}"/>
              </a:ext>
            </a:extLst>
          </p:cNvPr>
          <p:cNvSpPr>
            <a:spLocks noGrp="1"/>
          </p:cNvSpPr>
          <p:nvPr>
            <p:ph type="title"/>
          </p:nvPr>
        </p:nvSpPr>
        <p:spPr>
          <a:xfrm>
            <a:off x="649878" y="904411"/>
            <a:ext cx="10540861" cy="972090"/>
          </a:xfrm>
        </p:spPr>
        <p:txBody>
          <a:bodyPr/>
          <a:lstStyle/>
          <a:p>
            <a:r>
              <a:rPr lang="en-US" dirty="0"/>
              <a:t>Writing Introductions and Executive Summaries</a:t>
            </a:r>
            <a:endParaRPr lang="fr-FR" dirty="0"/>
          </a:p>
        </p:txBody>
      </p:sp>
      <p:sp>
        <p:nvSpPr>
          <p:cNvPr id="3" name="Espace réservé du contenu 2">
            <a:extLst>
              <a:ext uri="{FF2B5EF4-FFF2-40B4-BE49-F238E27FC236}">
                <a16:creationId xmlns:a16="http://schemas.microsoft.com/office/drawing/2014/main" id="{82C3E36A-A23C-471A-8B17-483FD8D1BC4F}"/>
              </a:ext>
            </a:extLst>
          </p:cNvPr>
          <p:cNvSpPr>
            <a:spLocks noGrp="1"/>
          </p:cNvSpPr>
          <p:nvPr>
            <p:ph idx="1"/>
          </p:nvPr>
        </p:nvSpPr>
        <p:spPr>
          <a:xfrm>
            <a:off x="1154925" y="2485183"/>
            <a:ext cx="9530766" cy="4093139"/>
          </a:xfrm>
        </p:spPr>
        <p:txBody>
          <a:bodyPr>
            <a:normAutofit lnSpcReduction="10000"/>
          </a:bodyPr>
          <a:lstStyle/>
          <a:p>
            <a:pPr marL="0" indent="0">
              <a:buNone/>
            </a:pPr>
            <a:r>
              <a:rPr lang="en-US" b="1" dirty="0"/>
              <a:t>Writing an Effective Introduction</a:t>
            </a:r>
          </a:p>
          <a:p>
            <a:r>
              <a:rPr lang="en-US" b="1" dirty="0"/>
              <a:t>Purpose:</a:t>
            </a:r>
            <a:endParaRPr lang="en-US" dirty="0"/>
          </a:p>
          <a:p>
            <a:pPr lvl="1"/>
            <a:r>
              <a:rPr lang="en-US" dirty="0"/>
              <a:t>Establishes the report’s purpose, context, and scope.</a:t>
            </a:r>
          </a:p>
          <a:p>
            <a:r>
              <a:rPr lang="en-US" b="1" dirty="0"/>
              <a:t>Components:</a:t>
            </a:r>
            <a:endParaRPr lang="en-US" dirty="0"/>
          </a:p>
          <a:p>
            <a:pPr lvl="1"/>
            <a:r>
              <a:rPr lang="en-US" b="1" dirty="0"/>
              <a:t>Background/Context:</a:t>
            </a:r>
            <a:r>
              <a:rPr lang="en-US" dirty="0"/>
              <a:t> Briefly explain the issue or situation;</a:t>
            </a:r>
          </a:p>
          <a:p>
            <a:pPr lvl="1"/>
            <a:r>
              <a:rPr lang="en-US" b="1" dirty="0"/>
              <a:t>Purpose Statement:</a:t>
            </a:r>
            <a:r>
              <a:rPr lang="en-US" dirty="0"/>
              <a:t> Why is this report being written?</a:t>
            </a:r>
          </a:p>
          <a:p>
            <a:pPr lvl="1"/>
            <a:r>
              <a:rPr lang="en-US" b="1" dirty="0"/>
              <a:t>Scope:</a:t>
            </a:r>
            <a:r>
              <a:rPr lang="en-US" dirty="0"/>
              <a:t> What does the report cover?</a:t>
            </a:r>
          </a:p>
          <a:p>
            <a:r>
              <a:rPr lang="en-US" b="1" dirty="0"/>
              <a:t>Example:</a:t>
            </a:r>
            <a:endParaRPr lang="en-US" dirty="0"/>
          </a:p>
          <a:p>
            <a:pPr marL="0" indent="0" algn="just">
              <a:buNone/>
            </a:pPr>
            <a:r>
              <a:rPr lang="en-US" i="1" dirty="0"/>
              <a:t>	</a:t>
            </a:r>
            <a:r>
              <a:rPr lang="en-US" dirty="0"/>
              <a:t>“In 2025, renewable energy adoption in urban areas increased significantly. This report examines the key policies that supported this growth, explores challenges encountered during implementation, and outlines recommendations to support continued progress.”</a:t>
            </a:r>
            <a:endParaRPr lang="fr-FR" dirty="0"/>
          </a:p>
        </p:txBody>
      </p:sp>
      <p:sp>
        <p:nvSpPr>
          <p:cNvPr id="4" name="Espace réservé du pied de page 3">
            <a:extLst>
              <a:ext uri="{FF2B5EF4-FFF2-40B4-BE49-F238E27FC236}">
                <a16:creationId xmlns:a16="http://schemas.microsoft.com/office/drawing/2014/main" id="{9B9CC5EB-84A9-435E-A2CF-4FABC8911A05}"/>
              </a:ext>
            </a:extLst>
          </p:cNvPr>
          <p:cNvSpPr>
            <a:spLocks noGrp="1"/>
          </p:cNvSpPr>
          <p:nvPr>
            <p:ph type="ftr" sz="quarter" idx="11"/>
          </p:nvPr>
        </p:nvSpPr>
        <p:spPr/>
        <p:txBody>
          <a:bodyPr/>
          <a:lstStyle/>
          <a:p>
            <a:r>
              <a:rPr lang="fr-FR" dirty="0"/>
              <a:t>DULASP </a:t>
            </a:r>
            <a:r>
              <a:rPr lang="fr-FR" dirty="0" err="1"/>
              <a:t>Intermediate</a:t>
            </a:r>
            <a:r>
              <a:rPr lang="fr-FR" dirty="0"/>
              <a:t> M5 Rapports Professionnels</a:t>
            </a:r>
          </a:p>
        </p:txBody>
      </p:sp>
      <p:sp>
        <p:nvSpPr>
          <p:cNvPr id="5" name="Espace réservé du numéro de diapositive 4">
            <a:extLst>
              <a:ext uri="{FF2B5EF4-FFF2-40B4-BE49-F238E27FC236}">
                <a16:creationId xmlns:a16="http://schemas.microsoft.com/office/drawing/2014/main" id="{EC1DDF3C-F9B9-409B-BE99-811F51763F94}"/>
              </a:ext>
            </a:extLst>
          </p:cNvPr>
          <p:cNvSpPr>
            <a:spLocks noGrp="1"/>
          </p:cNvSpPr>
          <p:nvPr>
            <p:ph type="sldNum" sz="quarter" idx="12"/>
          </p:nvPr>
        </p:nvSpPr>
        <p:spPr/>
        <p:txBody>
          <a:bodyPr/>
          <a:lstStyle/>
          <a:p>
            <a:fld id="{F2961CCA-8249-484F-A302-18091298EB2D}" type="slidenum">
              <a:rPr lang="fr-FR" smtClean="0"/>
              <a:t>4</a:t>
            </a:fld>
            <a:endParaRPr lang="fr-FR"/>
          </a:p>
        </p:txBody>
      </p:sp>
    </p:spTree>
    <p:extLst>
      <p:ext uri="{BB962C8B-B14F-4D97-AF65-F5344CB8AC3E}">
        <p14:creationId xmlns:p14="http://schemas.microsoft.com/office/powerpoint/2010/main" val="490295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arn(inVertic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barn(inVertical)">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barn(inVertical)">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arn(inVertical)">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26CFD9-7465-49D6-B331-94FD90850264}"/>
              </a:ext>
            </a:extLst>
          </p:cNvPr>
          <p:cNvSpPr>
            <a:spLocks noGrp="1"/>
          </p:cNvSpPr>
          <p:nvPr>
            <p:ph type="title"/>
          </p:nvPr>
        </p:nvSpPr>
        <p:spPr>
          <a:xfrm>
            <a:off x="649878" y="904411"/>
            <a:ext cx="10540861" cy="972090"/>
          </a:xfrm>
        </p:spPr>
        <p:txBody>
          <a:bodyPr/>
          <a:lstStyle/>
          <a:p>
            <a:r>
              <a:rPr lang="en-US" dirty="0"/>
              <a:t>Writing Introductions and Executive Summaries</a:t>
            </a:r>
            <a:endParaRPr lang="fr-FR" dirty="0"/>
          </a:p>
        </p:txBody>
      </p:sp>
      <p:sp>
        <p:nvSpPr>
          <p:cNvPr id="3" name="Espace réservé du contenu 2">
            <a:extLst>
              <a:ext uri="{FF2B5EF4-FFF2-40B4-BE49-F238E27FC236}">
                <a16:creationId xmlns:a16="http://schemas.microsoft.com/office/drawing/2014/main" id="{82C3E36A-A23C-471A-8B17-483FD8D1BC4F}"/>
              </a:ext>
            </a:extLst>
          </p:cNvPr>
          <p:cNvSpPr>
            <a:spLocks noGrp="1"/>
          </p:cNvSpPr>
          <p:nvPr>
            <p:ph idx="1"/>
          </p:nvPr>
        </p:nvSpPr>
        <p:spPr>
          <a:xfrm>
            <a:off x="728420" y="2485183"/>
            <a:ext cx="10670583" cy="4148092"/>
          </a:xfrm>
        </p:spPr>
        <p:txBody>
          <a:bodyPr>
            <a:normAutofit fontScale="85000" lnSpcReduction="20000"/>
          </a:bodyPr>
          <a:lstStyle/>
          <a:p>
            <a:pPr marL="0" indent="0">
              <a:buNone/>
            </a:pPr>
            <a:r>
              <a:rPr lang="en-US" b="1" dirty="0"/>
              <a:t>Writing a Strong Executive Summary</a:t>
            </a:r>
          </a:p>
          <a:p>
            <a:r>
              <a:rPr lang="en-US" b="1" dirty="0"/>
              <a:t>Purpose:</a:t>
            </a:r>
            <a:endParaRPr lang="en-US" dirty="0"/>
          </a:p>
          <a:p>
            <a:pPr lvl="1"/>
            <a:r>
              <a:rPr lang="en-US" dirty="0"/>
              <a:t>Provides a </a:t>
            </a:r>
            <a:r>
              <a:rPr lang="en-US" b="1" dirty="0"/>
              <a:t>brief snapshot </a:t>
            </a:r>
            <a:r>
              <a:rPr lang="en-US" dirty="0"/>
              <a:t>of the report for busy readers.</a:t>
            </a:r>
          </a:p>
          <a:p>
            <a:r>
              <a:rPr lang="en-US" b="1" dirty="0"/>
              <a:t>Key Features:</a:t>
            </a:r>
            <a:endParaRPr lang="en-US" dirty="0"/>
          </a:p>
          <a:p>
            <a:pPr lvl="1"/>
            <a:r>
              <a:rPr lang="en-US" dirty="0"/>
              <a:t>Summarizes the report’s </a:t>
            </a:r>
            <a:r>
              <a:rPr lang="en-US" b="1" dirty="0"/>
              <a:t>objectives, findings, and recommendations</a:t>
            </a:r>
            <a:r>
              <a:rPr lang="en-US" dirty="0"/>
              <a:t>;</a:t>
            </a:r>
          </a:p>
          <a:p>
            <a:pPr lvl="1"/>
            <a:r>
              <a:rPr lang="en-US" dirty="0"/>
              <a:t>Written </a:t>
            </a:r>
            <a:r>
              <a:rPr lang="en-US" u="sng" dirty="0"/>
              <a:t>last</a:t>
            </a:r>
            <a:r>
              <a:rPr lang="en-US" dirty="0"/>
              <a:t> but </a:t>
            </a:r>
            <a:r>
              <a:rPr lang="en-US" u="sng" dirty="0"/>
              <a:t>placed at the beginning </a:t>
            </a:r>
            <a:r>
              <a:rPr lang="en-US" dirty="0"/>
              <a:t>of the report;</a:t>
            </a:r>
          </a:p>
          <a:p>
            <a:pPr lvl="1"/>
            <a:r>
              <a:rPr lang="en-US" dirty="0"/>
              <a:t>Concise and to the point (1–2 paragraphs).</a:t>
            </a:r>
          </a:p>
          <a:p>
            <a:r>
              <a:rPr lang="en-US" b="1" dirty="0"/>
              <a:t>Example:</a:t>
            </a:r>
            <a:endParaRPr lang="en-US" dirty="0"/>
          </a:p>
          <a:p>
            <a:pPr marL="400050" lvl="1" indent="0" algn="just">
              <a:buNone/>
            </a:pPr>
            <a:r>
              <a:rPr lang="en-US" sz="1800" i="1" dirty="0"/>
              <a:t>		“The adoption of renewable energy in urban areas has accelerated in recent years, largely due to supportive policy frameworks and increased investment in clean technologies. This report concludes that policies offering benefits and public–private partnerships have played a pivotal role in driving growth. However, regulatory complexity and infrastructure limitations remain significant barriers to wider implementation. The analysis also identifies opportunities to improve coordination between stakeholders and streamline approval processes. Based on these findings, the report presents three actionable recommendations designed to support the sustainable, long-term expansion of urban renewable energy systems.”</a:t>
            </a:r>
            <a:endParaRPr lang="fr-FR" dirty="0"/>
          </a:p>
        </p:txBody>
      </p:sp>
      <p:sp>
        <p:nvSpPr>
          <p:cNvPr id="4" name="Espace réservé du pied de page 3">
            <a:extLst>
              <a:ext uri="{FF2B5EF4-FFF2-40B4-BE49-F238E27FC236}">
                <a16:creationId xmlns:a16="http://schemas.microsoft.com/office/drawing/2014/main" id="{9B9CC5EB-84A9-435E-A2CF-4FABC8911A05}"/>
              </a:ext>
            </a:extLst>
          </p:cNvPr>
          <p:cNvSpPr>
            <a:spLocks noGrp="1"/>
          </p:cNvSpPr>
          <p:nvPr>
            <p:ph type="ftr" sz="quarter" idx="11"/>
          </p:nvPr>
        </p:nvSpPr>
        <p:spPr/>
        <p:txBody>
          <a:bodyPr/>
          <a:lstStyle/>
          <a:p>
            <a:r>
              <a:rPr lang="fr-FR" dirty="0"/>
              <a:t>DULASP </a:t>
            </a:r>
            <a:r>
              <a:rPr lang="fr-FR" dirty="0" err="1"/>
              <a:t>Intermediate</a:t>
            </a:r>
            <a:r>
              <a:rPr lang="fr-FR" dirty="0"/>
              <a:t> M5 Rapports Professionnels</a:t>
            </a:r>
          </a:p>
        </p:txBody>
      </p:sp>
      <p:sp>
        <p:nvSpPr>
          <p:cNvPr id="5" name="Espace réservé du numéro de diapositive 4">
            <a:extLst>
              <a:ext uri="{FF2B5EF4-FFF2-40B4-BE49-F238E27FC236}">
                <a16:creationId xmlns:a16="http://schemas.microsoft.com/office/drawing/2014/main" id="{EC1DDF3C-F9B9-409B-BE99-811F51763F94}"/>
              </a:ext>
            </a:extLst>
          </p:cNvPr>
          <p:cNvSpPr>
            <a:spLocks noGrp="1"/>
          </p:cNvSpPr>
          <p:nvPr>
            <p:ph type="sldNum" sz="quarter" idx="12"/>
          </p:nvPr>
        </p:nvSpPr>
        <p:spPr/>
        <p:txBody>
          <a:bodyPr/>
          <a:lstStyle/>
          <a:p>
            <a:fld id="{F2961CCA-8249-484F-A302-18091298EB2D}" type="slidenum">
              <a:rPr lang="fr-FR" smtClean="0"/>
              <a:t>5</a:t>
            </a:fld>
            <a:endParaRPr lang="fr-FR"/>
          </a:p>
        </p:txBody>
      </p:sp>
    </p:spTree>
    <p:extLst>
      <p:ext uri="{BB962C8B-B14F-4D97-AF65-F5344CB8AC3E}">
        <p14:creationId xmlns:p14="http://schemas.microsoft.com/office/powerpoint/2010/main" val="4047832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arn(inVertic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barn(inVertical)">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barn(inVertical)">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arn(inVertical)">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A10807-FC42-42D6-823D-A674DDBF8EEE}"/>
              </a:ext>
            </a:extLst>
          </p:cNvPr>
          <p:cNvSpPr>
            <a:spLocks noGrp="1"/>
          </p:cNvSpPr>
          <p:nvPr>
            <p:ph type="title"/>
          </p:nvPr>
        </p:nvSpPr>
        <p:spPr>
          <a:xfrm>
            <a:off x="1154952" y="1465800"/>
            <a:ext cx="10035787" cy="706964"/>
          </a:xfrm>
        </p:spPr>
        <p:txBody>
          <a:bodyPr/>
          <a:lstStyle/>
          <a:p>
            <a:r>
              <a:rPr lang="fr-FR" dirty="0"/>
              <a:t>    </a:t>
            </a:r>
            <a:r>
              <a:rPr lang="fr-FR" dirty="0" err="1"/>
              <a:t>Task</a:t>
            </a:r>
            <a:r>
              <a:rPr lang="fr-FR" dirty="0"/>
              <a:t> 1: Read and </a:t>
            </a:r>
            <a:r>
              <a:rPr lang="fr-FR" dirty="0" err="1"/>
              <a:t>Discuss</a:t>
            </a:r>
            <a:br>
              <a:rPr lang="fr-FR" dirty="0"/>
            </a:br>
            <a:r>
              <a:rPr lang="en-US" sz="1600" dirty="0"/>
              <a:t>In pairs, analyze the following examples and answer: “What makes the good example effective?”</a:t>
            </a:r>
            <a:br>
              <a:rPr lang="en-US" sz="1600" dirty="0"/>
            </a:br>
            <a:r>
              <a:rPr lang="en-US" sz="1600" dirty="0"/>
              <a:t>            whereas “What improvements could be made to the poor example?”</a:t>
            </a:r>
            <a:br>
              <a:rPr lang="fr-FR" dirty="0"/>
            </a:br>
            <a:endParaRPr lang="fr-FR" dirty="0"/>
          </a:p>
        </p:txBody>
      </p:sp>
      <p:sp>
        <p:nvSpPr>
          <p:cNvPr id="3" name="Espace réservé du texte 2">
            <a:extLst>
              <a:ext uri="{FF2B5EF4-FFF2-40B4-BE49-F238E27FC236}">
                <a16:creationId xmlns:a16="http://schemas.microsoft.com/office/drawing/2014/main" id="{C1AB73AF-01B5-4808-B68D-95D1E3FC9207}"/>
              </a:ext>
            </a:extLst>
          </p:cNvPr>
          <p:cNvSpPr>
            <a:spLocks noGrp="1"/>
          </p:cNvSpPr>
          <p:nvPr>
            <p:ph type="body" idx="1"/>
          </p:nvPr>
        </p:nvSpPr>
        <p:spPr/>
        <p:txBody>
          <a:bodyPr/>
          <a:lstStyle/>
          <a:p>
            <a:pPr algn="ctr"/>
            <a:r>
              <a:rPr lang="en-US" b="1" dirty="0"/>
              <a:t>Improving Recycling Practices in Our Community</a:t>
            </a:r>
          </a:p>
        </p:txBody>
      </p:sp>
      <p:sp>
        <p:nvSpPr>
          <p:cNvPr id="4" name="Espace réservé du contenu 3">
            <a:extLst>
              <a:ext uri="{FF2B5EF4-FFF2-40B4-BE49-F238E27FC236}">
                <a16:creationId xmlns:a16="http://schemas.microsoft.com/office/drawing/2014/main" id="{3A6F3B2C-5B47-4614-A2FF-139C34D3CAA4}"/>
              </a:ext>
            </a:extLst>
          </p:cNvPr>
          <p:cNvSpPr>
            <a:spLocks noGrp="1"/>
          </p:cNvSpPr>
          <p:nvPr>
            <p:ph sz="half" idx="2"/>
          </p:nvPr>
        </p:nvSpPr>
        <p:spPr>
          <a:xfrm>
            <a:off x="1154954" y="3179762"/>
            <a:ext cx="4825158" cy="3337996"/>
          </a:xfrm>
        </p:spPr>
        <p:txBody>
          <a:bodyPr>
            <a:normAutofit fontScale="47500" lnSpcReduction="20000"/>
          </a:bodyPr>
          <a:lstStyle/>
          <a:p>
            <a:pPr marL="0" indent="0">
              <a:buNone/>
            </a:pPr>
            <a:r>
              <a:rPr lang="en-US" sz="2500" b="1" dirty="0"/>
              <a:t>Executive Summary:</a:t>
            </a:r>
          </a:p>
          <a:p>
            <a:pPr algn="just"/>
            <a:r>
              <a:rPr lang="en-US" sz="2500" dirty="0"/>
              <a:t>This report evaluates recycling practices in our community, highlighting key challenges such as insufficient access to recycling bins and a lack of public awareness. It also examines successful approaches from other regions, including education campaigns and improved waste collection infrastructure. Based on these findings, the report recommends increasing the number of recycling bins, launching community workshops, and partnering with schools to educate young people about sustainable practices.</a:t>
            </a:r>
          </a:p>
          <a:p>
            <a:pPr marL="0" indent="0">
              <a:buNone/>
            </a:pPr>
            <a:r>
              <a:rPr lang="en-US" sz="2500" b="1" dirty="0"/>
              <a:t>Introduction:</a:t>
            </a:r>
          </a:p>
          <a:p>
            <a:pPr algn="just"/>
            <a:r>
              <a:rPr lang="en-US" sz="2500" dirty="0"/>
              <a:t>Recycling is a critical tool for reducing waste and protecting the environment. In our community, recycling rates remain low despite widespread awareness campaigns. This report investigates the main challenges preventing effective recycling, evaluates successful strategies used in other cities, and provides actionable recommendations to improve local recycling efforts.</a:t>
            </a:r>
          </a:p>
          <a:p>
            <a:endParaRPr lang="fr-FR" dirty="0"/>
          </a:p>
        </p:txBody>
      </p:sp>
      <p:sp>
        <p:nvSpPr>
          <p:cNvPr id="5" name="Espace réservé du texte 4">
            <a:extLst>
              <a:ext uri="{FF2B5EF4-FFF2-40B4-BE49-F238E27FC236}">
                <a16:creationId xmlns:a16="http://schemas.microsoft.com/office/drawing/2014/main" id="{F2663694-FAA7-4BB3-A771-BDE49BB65E5B}"/>
              </a:ext>
            </a:extLst>
          </p:cNvPr>
          <p:cNvSpPr>
            <a:spLocks noGrp="1"/>
          </p:cNvSpPr>
          <p:nvPr>
            <p:ph type="body" sz="quarter" idx="3"/>
          </p:nvPr>
        </p:nvSpPr>
        <p:spPr/>
        <p:txBody>
          <a:bodyPr/>
          <a:lstStyle/>
          <a:p>
            <a:pPr algn="ctr"/>
            <a:r>
              <a:rPr lang="en-US" b="1" dirty="0"/>
              <a:t>Improving Recycling Practices in Our Community</a:t>
            </a:r>
          </a:p>
        </p:txBody>
      </p:sp>
      <p:sp>
        <p:nvSpPr>
          <p:cNvPr id="6" name="Espace réservé du contenu 5">
            <a:extLst>
              <a:ext uri="{FF2B5EF4-FFF2-40B4-BE49-F238E27FC236}">
                <a16:creationId xmlns:a16="http://schemas.microsoft.com/office/drawing/2014/main" id="{CCDE421D-4EBB-452A-BEC8-BF531C4E17F3}"/>
              </a:ext>
            </a:extLst>
          </p:cNvPr>
          <p:cNvSpPr>
            <a:spLocks noGrp="1"/>
          </p:cNvSpPr>
          <p:nvPr>
            <p:ph sz="quarter" idx="4"/>
          </p:nvPr>
        </p:nvSpPr>
        <p:spPr>
          <a:xfrm>
            <a:off x="6208710" y="3179762"/>
            <a:ext cx="4825159" cy="3382509"/>
          </a:xfrm>
        </p:spPr>
        <p:txBody>
          <a:bodyPr>
            <a:normAutofit fontScale="47500" lnSpcReduction="20000"/>
          </a:bodyPr>
          <a:lstStyle/>
          <a:p>
            <a:pPr marL="0" indent="0">
              <a:buNone/>
            </a:pPr>
            <a:r>
              <a:rPr lang="en-US" sz="2500" b="1" dirty="0"/>
              <a:t>Executive Summary:</a:t>
            </a:r>
          </a:p>
          <a:p>
            <a:pPr algn="just"/>
            <a:r>
              <a:rPr lang="en-US" sz="2500" dirty="0"/>
              <a:t>This report is about recycling in the community. It looks at why people don’t recycle and what can be done to help. Recycling is good for the environment, and there are some ways we can do it better. For example, more bins might help. Education is important, too, but it’s not easy to make everyone recycle.</a:t>
            </a:r>
          </a:p>
          <a:p>
            <a:pPr marL="0" indent="0">
              <a:buNone/>
            </a:pPr>
            <a:r>
              <a:rPr lang="en-US" sz="2500" b="1" dirty="0"/>
              <a:t>Introduction:</a:t>
            </a:r>
          </a:p>
          <a:p>
            <a:pPr algn="just"/>
            <a:r>
              <a:rPr lang="en-US" sz="2500" dirty="0"/>
              <a:t>Recycling is very important for our environment. People throw away a lot of waste, and this waste is a big problem. Some people recycle, but not everyone does. This report talks about recycling and some ideas to make it better.</a:t>
            </a:r>
          </a:p>
          <a:p>
            <a:pPr marL="0" indent="0">
              <a:buNone/>
            </a:pPr>
            <a:endParaRPr lang="fr-FR" dirty="0"/>
          </a:p>
        </p:txBody>
      </p:sp>
      <p:sp>
        <p:nvSpPr>
          <p:cNvPr id="7" name="Espace réservé du pied de page 6">
            <a:extLst>
              <a:ext uri="{FF2B5EF4-FFF2-40B4-BE49-F238E27FC236}">
                <a16:creationId xmlns:a16="http://schemas.microsoft.com/office/drawing/2014/main" id="{7261AD5F-25BE-4577-9C91-35A9EDFE1026}"/>
              </a:ext>
            </a:extLst>
          </p:cNvPr>
          <p:cNvSpPr>
            <a:spLocks noGrp="1"/>
          </p:cNvSpPr>
          <p:nvPr>
            <p:ph type="ftr" sz="quarter" idx="11"/>
          </p:nvPr>
        </p:nvSpPr>
        <p:spPr/>
        <p:txBody>
          <a:bodyPr/>
          <a:lstStyle/>
          <a:p>
            <a:r>
              <a:rPr lang="fr-FR"/>
              <a:t>DULASP Intermediate M5 Rapports Professionnels</a:t>
            </a:r>
          </a:p>
        </p:txBody>
      </p:sp>
      <p:sp>
        <p:nvSpPr>
          <p:cNvPr id="8" name="Espace réservé du numéro de diapositive 7">
            <a:extLst>
              <a:ext uri="{FF2B5EF4-FFF2-40B4-BE49-F238E27FC236}">
                <a16:creationId xmlns:a16="http://schemas.microsoft.com/office/drawing/2014/main" id="{98FFA254-8098-4F6D-A73C-BB2FABF7BE24}"/>
              </a:ext>
            </a:extLst>
          </p:cNvPr>
          <p:cNvSpPr>
            <a:spLocks noGrp="1"/>
          </p:cNvSpPr>
          <p:nvPr>
            <p:ph type="sldNum" sz="quarter" idx="12"/>
          </p:nvPr>
        </p:nvSpPr>
        <p:spPr/>
        <p:txBody>
          <a:bodyPr/>
          <a:lstStyle/>
          <a:p>
            <a:fld id="{F2961CCA-8249-484F-A302-18091298EB2D}" type="slidenum">
              <a:rPr lang="fr-FR" smtClean="0"/>
              <a:t>6</a:t>
            </a:fld>
            <a:endParaRPr lang="fr-FR"/>
          </a:p>
        </p:txBody>
      </p:sp>
      <p:pic>
        <p:nvPicPr>
          <p:cNvPr id="9" name="Image 8">
            <a:extLst>
              <a:ext uri="{FF2B5EF4-FFF2-40B4-BE49-F238E27FC236}">
                <a16:creationId xmlns:a16="http://schemas.microsoft.com/office/drawing/2014/main" id="{AACB409D-76B9-4E01-9DF5-9F20F3CE492C}"/>
              </a:ext>
            </a:extLst>
          </p:cNvPr>
          <p:cNvPicPr>
            <a:picLocks noChangeAspect="1"/>
          </p:cNvPicPr>
          <p:nvPr/>
        </p:nvPicPr>
        <p:blipFill>
          <a:blip r:embed="rId2"/>
          <a:stretch>
            <a:fillRect/>
          </a:stretch>
        </p:blipFill>
        <p:spPr>
          <a:xfrm>
            <a:off x="805314" y="841484"/>
            <a:ext cx="699277" cy="732240"/>
          </a:xfrm>
          <a:prstGeom prst="rect">
            <a:avLst/>
          </a:prstGeom>
        </p:spPr>
      </p:pic>
    </p:spTree>
    <p:extLst>
      <p:ext uri="{BB962C8B-B14F-4D97-AF65-F5344CB8AC3E}">
        <p14:creationId xmlns:p14="http://schemas.microsoft.com/office/powerpoint/2010/main" val="2240522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26FC2E-0513-456A-9835-84CE586B7F80}"/>
              </a:ext>
            </a:extLst>
          </p:cNvPr>
          <p:cNvSpPr>
            <a:spLocks noGrp="1"/>
          </p:cNvSpPr>
          <p:nvPr>
            <p:ph type="title"/>
          </p:nvPr>
        </p:nvSpPr>
        <p:spPr>
          <a:xfrm>
            <a:off x="947697" y="2187105"/>
            <a:ext cx="4945339" cy="2997078"/>
          </a:xfrm>
        </p:spPr>
        <p:txBody>
          <a:bodyPr/>
          <a:lstStyle/>
          <a:p>
            <a:pPr algn="ctr"/>
            <a:r>
              <a:rPr lang="fr-FR" dirty="0" err="1"/>
              <a:t>DOs</a:t>
            </a:r>
            <a:r>
              <a:rPr lang="fr-FR" dirty="0"/>
              <a:t> and </a:t>
            </a:r>
            <a:r>
              <a:rPr lang="fr-FR" dirty="0" err="1"/>
              <a:t>DON’Ts</a:t>
            </a:r>
            <a:br>
              <a:rPr lang="fr-FR" dirty="0"/>
            </a:br>
            <a:r>
              <a:rPr lang="en-US" sz="3600" dirty="0"/>
              <a:t>for Writing </a:t>
            </a:r>
            <a:br>
              <a:rPr lang="en-US" sz="3600" dirty="0"/>
            </a:br>
            <a:r>
              <a:rPr lang="en-US" sz="3600" dirty="0">
                <a:effectLst>
                  <a:outerShdw blurRad="38100" dist="38100" dir="2700000" algn="tl">
                    <a:srgbClr val="000000">
                      <a:alpha val="43137"/>
                    </a:srgbClr>
                  </a:outerShdw>
                </a:effectLst>
              </a:rPr>
              <a:t>Executive Summaries</a:t>
            </a:r>
            <a:r>
              <a:rPr lang="fr-FR" sz="3600" dirty="0">
                <a:effectLst>
                  <a:outerShdw blurRad="38100" dist="38100" dir="2700000" algn="tl">
                    <a:srgbClr val="000000">
                      <a:alpha val="43137"/>
                    </a:srgbClr>
                  </a:outerShdw>
                </a:effectLst>
              </a:rPr>
              <a:t> </a:t>
            </a:r>
          </a:p>
        </p:txBody>
      </p:sp>
      <p:sp>
        <p:nvSpPr>
          <p:cNvPr id="4" name="Espace réservé du pied de page 3">
            <a:extLst>
              <a:ext uri="{FF2B5EF4-FFF2-40B4-BE49-F238E27FC236}">
                <a16:creationId xmlns:a16="http://schemas.microsoft.com/office/drawing/2014/main" id="{C4CEC34D-53C0-4049-868F-8BB63B62156A}"/>
              </a:ext>
            </a:extLst>
          </p:cNvPr>
          <p:cNvSpPr>
            <a:spLocks noGrp="1"/>
          </p:cNvSpPr>
          <p:nvPr>
            <p:ph type="ftr" sz="quarter" idx="11"/>
          </p:nvPr>
        </p:nvSpPr>
        <p:spPr/>
        <p:txBody>
          <a:bodyPr/>
          <a:lstStyle/>
          <a:p>
            <a:r>
              <a:rPr lang="fr-FR"/>
              <a:t>DULASP Intermediate M5 Rapports Professionnels</a:t>
            </a:r>
          </a:p>
        </p:txBody>
      </p:sp>
      <p:sp>
        <p:nvSpPr>
          <p:cNvPr id="5" name="Espace réservé du numéro de diapositive 4">
            <a:extLst>
              <a:ext uri="{FF2B5EF4-FFF2-40B4-BE49-F238E27FC236}">
                <a16:creationId xmlns:a16="http://schemas.microsoft.com/office/drawing/2014/main" id="{5013A71A-8F96-4DDC-BD18-7EEFF148C654}"/>
              </a:ext>
            </a:extLst>
          </p:cNvPr>
          <p:cNvSpPr>
            <a:spLocks noGrp="1"/>
          </p:cNvSpPr>
          <p:nvPr>
            <p:ph type="sldNum" sz="quarter" idx="12"/>
          </p:nvPr>
        </p:nvSpPr>
        <p:spPr/>
        <p:txBody>
          <a:bodyPr/>
          <a:lstStyle/>
          <a:p>
            <a:fld id="{F2961CCA-8249-484F-A302-18091298EB2D}" type="slidenum">
              <a:rPr lang="fr-FR" smtClean="0"/>
              <a:t>7</a:t>
            </a:fld>
            <a:endParaRPr lang="fr-FR"/>
          </a:p>
        </p:txBody>
      </p:sp>
      <p:pic>
        <p:nvPicPr>
          <p:cNvPr id="6" name="Image 5">
            <a:extLst>
              <a:ext uri="{FF2B5EF4-FFF2-40B4-BE49-F238E27FC236}">
                <a16:creationId xmlns:a16="http://schemas.microsoft.com/office/drawing/2014/main" id="{DE9B2023-B8B2-4C61-9F68-63C68FE80F0B}"/>
              </a:ext>
            </a:extLst>
          </p:cNvPr>
          <p:cNvPicPr>
            <a:picLocks noChangeAspect="1"/>
          </p:cNvPicPr>
          <p:nvPr/>
        </p:nvPicPr>
        <p:blipFill>
          <a:blip r:embed="rId2"/>
          <a:stretch>
            <a:fillRect/>
          </a:stretch>
        </p:blipFill>
        <p:spPr>
          <a:xfrm>
            <a:off x="2901083" y="893883"/>
            <a:ext cx="844169" cy="1117680"/>
          </a:xfrm>
          <a:prstGeom prst="rect">
            <a:avLst/>
          </a:prstGeom>
        </p:spPr>
      </p:pic>
    </p:spTree>
    <p:extLst>
      <p:ext uri="{BB962C8B-B14F-4D97-AF65-F5344CB8AC3E}">
        <p14:creationId xmlns:p14="http://schemas.microsoft.com/office/powerpoint/2010/main" val="2027027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427104-3C05-4F6D-9793-5D5EA0BA9B85}"/>
              </a:ext>
            </a:extLst>
          </p:cNvPr>
          <p:cNvSpPr>
            <a:spLocks noGrp="1"/>
          </p:cNvSpPr>
          <p:nvPr>
            <p:ph type="title"/>
          </p:nvPr>
        </p:nvSpPr>
        <p:spPr>
          <a:xfrm>
            <a:off x="1154953" y="973667"/>
            <a:ext cx="9554376" cy="1033363"/>
          </a:xfrm>
        </p:spPr>
        <p:txBody>
          <a:bodyPr/>
          <a:lstStyle/>
          <a:p>
            <a:r>
              <a:rPr lang="en-US" sz="3600" b="1" dirty="0">
                <a:effectLst>
                  <a:outerShdw blurRad="38100" dist="38100" dir="2700000" algn="tl">
                    <a:srgbClr val="000000">
                      <a:alpha val="43137"/>
                    </a:srgbClr>
                  </a:outerShdw>
                </a:effectLst>
              </a:rPr>
              <a:t>DO’</a:t>
            </a:r>
            <a:r>
              <a:rPr lang="en-US" sz="3600" b="1" cap="none" dirty="0">
                <a:effectLst>
                  <a:outerShdw blurRad="38100" dist="38100" dir="2700000" algn="tl">
                    <a:srgbClr val="000000">
                      <a:alpha val="43137"/>
                    </a:srgbClr>
                  </a:outerShdw>
                </a:effectLst>
              </a:rPr>
              <a:t>s</a:t>
            </a:r>
            <a:r>
              <a:rPr lang="en-US" sz="3600" b="1" dirty="0">
                <a:effectLst>
                  <a:outerShdw blurRad="38100" dist="38100" dir="2700000" algn="tl">
                    <a:srgbClr val="000000">
                      <a:alpha val="43137"/>
                    </a:srgbClr>
                  </a:outerShdw>
                </a:effectLst>
              </a:rPr>
              <a:t> and DON’Ts For Executive Summaries:</a:t>
            </a:r>
            <a:br>
              <a:rPr lang="en-US" sz="3600" b="1" dirty="0">
                <a:effectLst>
                  <a:outerShdw blurRad="38100" dist="38100" dir="2700000" algn="tl">
                    <a:srgbClr val="000000">
                      <a:alpha val="43137"/>
                    </a:srgbClr>
                  </a:outerShdw>
                </a:effectLst>
              </a:rPr>
            </a:br>
            <a:endParaRPr lang="fr-FR" dirty="0"/>
          </a:p>
        </p:txBody>
      </p:sp>
      <p:sp>
        <p:nvSpPr>
          <p:cNvPr id="3" name="Espace réservé du contenu 2">
            <a:extLst>
              <a:ext uri="{FF2B5EF4-FFF2-40B4-BE49-F238E27FC236}">
                <a16:creationId xmlns:a16="http://schemas.microsoft.com/office/drawing/2014/main" id="{B3151DB1-D98B-424A-BB07-E78CF9C10D9B}"/>
              </a:ext>
            </a:extLst>
          </p:cNvPr>
          <p:cNvSpPr>
            <a:spLocks noGrp="1"/>
          </p:cNvSpPr>
          <p:nvPr>
            <p:ph sz="half" idx="1"/>
          </p:nvPr>
        </p:nvSpPr>
        <p:spPr>
          <a:xfrm>
            <a:off x="69742" y="2355743"/>
            <a:ext cx="5794132" cy="4122549"/>
          </a:xfrm>
          <a:ln w="3175">
            <a:solidFill>
              <a:schemeClr val="tx1"/>
            </a:solidFill>
          </a:ln>
        </p:spPr>
        <p:txBody>
          <a:bodyPr>
            <a:normAutofit fontScale="62500" lnSpcReduction="20000"/>
          </a:bodyPr>
          <a:lstStyle/>
          <a:p>
            <a:pPr marL="0" indent="0">
              <a:buNone/>
            </a:pPr>
            <a:r>
              <a:rPr lang="en-US" sz="2200" b="1" dirty="0">
                <a:solidFill>
                  <a:schemeClr val="accent1"/>
                </a:solidFill>
                <a:effectLst>
                  <a:outerShdw blurRad="38100" dist="38100" dir="2700000" algn="tl">
                    <a:srgbClr val="000000">
                      <a:alpha val="43137"/>
                    </a:srgbClr>
                  </a:outerShdw>
                </a:effectLst>
                <a:sym typeface="Wingdings" panose="05000000000000000000" pitchFamily="2" charset="2"/>
              </a:rPr>
              <a:t> </a:t>
            </a:r>
            <a:r>
              <a:rPr lang="en-US" sz="2200" b="1" dirty="0">
                <a:solidFill>
                  <a:schemeClr val="accent1"/>
                </a:solidFill>
                <a:effectLst>
                  <a:outerShdw blurRad="38100" dist="38100" dir="2700000" algn="tl">
                    <a:srgbClr val="000000">
                      <a:alpha val="43137"/>
                    </a:srgbClr>
                  </a:outerShdw>
                </a:effectLst>
              </a:rPr>
              <a:t>SUMMARIZE KEY POINTS:</a:t>
            </a:r>
            <a:endParaRPr lang="en-US" sz="2200" dirty="0">
              <a:solidFill>
                <a:schemeClr val="accent1"/>
              </a:solidFill>
              <a:effectLst>
                <a:outerShdw blurRad="38100" dist="38100" dir="2700000" algn="tl">
                  <a:srgbClr val="000000">
                    <a:alpha val="43137"/>
                  </a:srgbClr>
                </a:outerShdw>
              </a:effectLst>
            </a:endParaRPr>
          </a:p>
          <a:p>
            <a:pPr lvl="1" algn="just"/>
            <a:r>
              <a:rPr lang="en-US" sz="1900" dirty="0"/>
              <a:t>Include the main findings, conclusions, and recommendations.</a:t>
            </a:r>
          </a:p>
          <a:p>
            <a:pPr lvl="1" algn="just"/>
            <a:r>
              <a:rPr lang="en-US" sz="1900" dirty="0"/>
              <a:t>Example: </a:t>
            </a:r>
            <a:r>
              <a:rPr lang="en-US" sz="1900" i="1" dirty="0"/>
              <a:t>“This report highlights challenges such as insufficient recycling bins and a lack of public awareness.”</a:t>
            </a:r>
            <a:endParaRPr lang="en-US" sz="1900" dirty="0"/>
          </a:p>
          <a:p>
            <a:pPr marL="0" indent="0" algn="just">
              <a:buNone/>
            </a:pPr>
            <a:r>
              <a:rPr lang="en-US" sz="2200" b="1" dirty="0">
                <a:solidFill>
                  <a:schemeClr val="accent1"/>
                </a:solidFill>
                <a:effectLst>
                  <a:outerShdw blurRad="38100" dist="38100" dir="2700000" algn="tl">
                    <a:srgbClr val="000000">
                      <a:alpha val="43137"/>
                    </a:srgbClr>
                  </a:outerShdw>
                </a:effectLst>
                <a:sym typeface="Wingdings" panose="05000000000000000000" pitchFamily="2" charset="2"/>
              </a:rPr>
              <a:t>  </a:t>
            </a:r>
            <a:r>
              <a:rPr lang="en-US" sz="2200" b="1" dirty="0">
                <a:solidFill>
                  <a:schemeClr val="accent1"/>
                </a:solidFill>
                <a:effectLst>
                  <a:outerShdw blurRad="38100" dist="38100" dir="2700000" algn="tl">
                    <a:srgbClr val="000000">
                      <a:alpha val="43137"/>
                    </a:srgbClr>
                  </a:outerShdw>
                </a:effectLst>
              </a:rPr>
              <a:t>BE CONCISE:</a:t>
            </a:r>
            <a:endParaRPr lang="en-US" sz="2200" dirty="0">
              <a:solidFill>
                <a:schemeClr val="accent1"/>
              </a:solidFill>
              <a:effectLst>
                <a:outerShdw blurRad="38100" dist="38100" dir="2700000" algn="tl">
                  <a:srgbClr val="000000">
                    <a:alpha val="43137"/>
                  </a:srgbClr>
                </a:outerShdw>
              </a:effectLst>
            </a:endParaRPr>
          </a:p>
          <a:p>
            <a:pPr lvl="1" algn="just"/>
            <a:r>
              <a:rPr lang="en-US" sz="2100" dirty="0"/>
              <a:t>Limit the summary to 1–2 paragraphs.</a:t>
            </a:r>
          </a:p>
          <a:p>
            <a:pPr marL="0" indent="0" algn="just">
              <a:buNone/>
            </a:pPr>
            <a:r>
              <a:rPr lang="en-US" sz="2200" b="1" dirty="0">
                <a:solidFill>
                  <a:schemeClr val="accent1"/>
                </a:solidFill>
                <a:effectLst>
                  <a:outerShdw blurRad="38100" dist="38100" dir="2700000" algn="tl">
                    <a:srgbClr val="000000">
                      <a:alpha val="43137"/>
                    </a:srgbClr>
                  </a:outerShdw>
                </a:effectLst>
                <a:sym typeface="Wingdings" panose="05000000000000000000" pitchFamily="2" charset="2"/>
              </a:rPr>
              <a:t>  </a:t>
            </a:r>
            <a:r>
              <a:rPr lang="en-US" sz="2200" b="1" dirty="0">
                <a:solidFill>
                  <a:schemeClr val="accent1"/>
                </a:solidFill>
                <a:effectLst>
                  <a:outerShdw blurRad="38100" dist="38100" dir="2700000" algn="tl">
                    <a:srgbClr val="000000">
                      <a:alpha val="43137"/>
                    </a:srgbClr>
                  </a:outerShdw>
                </a:effectLst>
              </a:rPr>
              <a:t>WRITE FOR THE BUSY READER:</a:t>
            </a:r>
            <a:endParaRPr lang="en-US" sz="2200" dirty="0">
              <a:solidFill>
                <a:schemeClr val="accent1"/>
              </a:solidFill>
              <a:effectLst>
                <a:outerShdw blurRad="38100" dist="38100" dir="2700000" algn="tl">
                  <a:srgbClr val="000000">
                    <a:alpha val="43137"/>
                  </a:srgbClr>
                </a:outerShdw>
              </a:effectLst>
            </a:endParaRPr>
          </a:p>
          <a:p>
            <a:pPr lvl="1" algn="just"/>
            <a:r>
              <a:rPr lang="en-US" sz="1900" dirty="0"/>
              <a:t>Provide enough detail for the reader to understand the report without reading the entire document</a:t>
            </a:r>
            <a:r>
              <a:rPr lang="en-US" dirty="0"/>
              <a:t>.</a:t>
            </a:r>
          </a:p>
          <a:p>
            <a:pPr marL="0" indent="0" algn="just">
              <a:buNone/>
            </a:pPr>
            <a:r>
              <a:rPr lang="en-US" sz="2200" b="1" dirty="0">
                <a:solidFill>
                  <a:schemeClr val="accent1"/>
                </a:solidFill>
                <a:effectLst>
                  <a:outerShdw blurRad="38100" dist="38100" dir="2700000" algn="tl">
                    <a:srgbClr val="000000">
                      <a:alpha val="43137"/>
                    </a:srgbClr>
                  </a:outerShdw>
                </a:effectLst>
                <a:sym typeface="Wingdings" panose="05000000000000000000" pitchFamily="2" charset="2"/>
              </a:rPr>
              <a:t>  </a:t>
            </a:r>
            <a:r>
              <a:rPr lang="en-US" sz="2200" b="1" dirty="0">
                <a:solidFill>
                  <a:schemeClr val="accent1"/>
                </a:solidFill>
                <a:effectLst>
                  <a:outerShdw blurRad="38100" dist="38100" dir="2700000" algn="tl">
                    <a:srgbClr val="000000">
                      <a:alpha val="43137"/>
                    </a:srgbClr>
                  </a:outerShdw>
                </a:effectLst>
              </a:rPr>
              <a:t>ALIGN WITH THE REPORT:</a:t>
            </a:r>
            <a:endParaRPr lang="en-US" sz="2200" dirty="0">
              <a:solidFill>
                <a:schemeClr val="accent1"/>
              </a:solidFill>
              <a:effectLst>
                <a:outerShdw blurRad="38100" dist="38100" dir="2700000" algn="tl">
                  <a:srgbClr val="000000">
                    <a:alpha val="43137"/>
                  </a:srgbClr>
                </a:outerShdw>
              </a:effectLst>
            </a:endParaRPr>
          </a:p>
          <a:p>
            <a:pPr lvl="1" algn="just"/>
            <a:r>
              <a:rPr lang="en-US" sz="1900" dirty="0"/>
              <a:t>Ensure the summary reflects the content and tone of the full report.</a:t>
            </a:r>
          </a:p>
          <a:p>
            <a:pPr marL="0" indent="0" algn="just">
              <a:buNone/>
            </a:pPr>
            <a:r>
              <a:rPr lang="en-US" sz="2200" b="1" dirty="0">
                <a:solidFill>
                  <a:schemeClr val="accent1"/>
                </a:solidFill>
                <a:effectLst>
                  <a:outerShdw blurRad="38100" dist="38100" dir="2700000" algn="tl">
                    <a:srgbClr val="000000">
                      <a:alpha val="43137"/>
                    </a:srgbClr>
                  </a:outerShdw>
                </a:effectLst>
                <a:sym typeface="Wingdings" panose="05000000000000000000" pitchFamily="2" charset="2"/>
              </a:rPr>
              <a:t>  </a:t>
            </a:r>
            <a:r>
              <a:rPr lang="en-US" sz="2200" b="1" dirty="0">
                <a:solidFill>
                  <a:schemeClr val="accent1"/>
                </a:solidFill>
                <a:effectLst>
                  <a:outerShdw blurRad="38100" dist="38100" dir="2700000" algn="tl">
                    <a:srgbClr val="000000">
                      <a:alpha val="43137"/>
                    </a:srgbClr>
                  </a:outerShdw>
                </a:effectLst>
              </a:rPr>
              <a:t>INCLUDE RECOMMENDATIONS:</a:t>
            </a:r>
          </a:p>
          <a:p>
            <a:pPr lvl="1" algn="just"/>
            <a:r>
              <a:rPr lang="en-US" sz="1900" dirty="0"/>
              <a:t>State actionable steps.</a:t>
            </a:r>
          </a:p>
          <a:p>
            <a:pPr lvl="1" algn="just"/>
            <a:r>
              <a:rPr lang="en-US" sz="1900" dirty="0"/>
              <a:t>Example: </a:t>
            </a:r>
            <a:r>
              <a:rPr lang="en-US" sz="1900" i="1" dirty="0"/>
              <a:t>“The report recommends increasing bins, launching workshops, and partnering with schools.”</a:t>
            </a:r>
            <a:endParaRPr lang="en-US" sz="1900" dirty="0"/>
          </a:p>
          <a:p>
            <a:endParaRPr lang="fr-FR" dirty="0"/>
          </a:p>
        </p:txBody>
      </p:sp>
      <p:sp>
        <p:nvSpPr>
          <p:cNvPr id="4" name="Espace réservé du contenu 3">
            <a:extLst>
              <a:ext uri="{FF2B5EF4-FFF2-40B4-BE49-F238E27FC236}">
                <a16:creationId xmlns:a16="http://schemas.microsoft.com/office/drawing/2014/main" id="{92047ABB-4DA6-4F85-A90C-745F0AA0F06C}"/>
              </a:ext>
            </a:extLst>
          </p:cNvPr>
          <p:cNvSpPr>
            <a:spLocks noGrp="1"/>
          </p:cNvSpPr>
          <p:nvPr>
            <p:ph sz="half" idx="2"/>
          </p:nvPr>
        </p:nvSpPr>
        <p:spPr>
          <a:xfrm>
            <a:off x="6048563" y="2371241"/>
            <a:ext cx="6073695" cy="4122549"/>
          </a:xfrm>
          <a:ln>
            <a:solidFill>
              <a:schemeClr val="tx1"/>
            </a:solidFill>
          </a:ln>
        </p:spPr>
        <p:txBody>
          <a:bodyPr>
            <a:normAutofit fontScale="62500" lnSpcReduction="20000"/>
          </a:bodyPr>
          <a:lstStyle/>
          <a:p>
            <a:pPr marL="0" marR="0" lvl="0" indent="0" fontAlgn="base">
              <a:lnSpc>
                <a:spcPct val="80000"/>
              </a:lnSpc>
              <a:spcBef>
                <a:spcPts val="1000"/>
              </a:spcBef>
              <a:buClr>
                <a:schemeClr val="accent1"/>
              </a:buClr>
              <a:buSzPct val="80000"/>
              <a:buNone/>
              <a:tabLst/>
            </a:pPr>
            <a:r>
              <a:rPr lang="fr-FR" altLang="fr-FR" sz="2200" b="1" cap="all" dirty="0">
                <a:solidFill>
                  <a:srgbClr val="C00000"/>
                </a:solidFill>
                <a:sym typeface="Wingdings" panose="05000000000000000000" pitchFamily="2" charset="2"/>
              </a:rPr>
              <a:t> </a:t>
            </a:r>
            <a:r>
              <a:rPr lang="fr-FR" altLang="fr-FR" sz="2200" b="1" cap="all" dirty="0">
                <a:solidFill>
                  <a:srgbClr val="C00000"/>
                </a:solidFill>
              </a:rPr>
              <a:t>Don’t </a:t>
            </a:r>
            <a:r>
              <a:rPr lang="fr-FR" altLang="fr-FR" sz="2200" b="1" cap="all" dirty="0" err="1">
                <a:solidFill>
                  <a:srgbClr val="C00000"/>
                </a:solidFill>
              </a:rPr>
              <a:t>Include</a:t>
            </a:r>
            <a:r>
              <a:rPr lang="fr-FR" altLang="fr-FR" sz="2200" b="1" cap="all" dirty="0">
                <a:solidFill>
                  <a:srgbClr val="C00000"/>
                </a:solidFill>
              </a:rPr>
              <a:t> New Information:</a:t>
            </a:r>
          </a:p>
          <a:p>
            <a:pPr marL="0" marR="0" lvl="0" indent="0" fontAlgn="base">
              <a:lnSpc>
                <a:spcPct val="80000"/>
              </a:lnSpc>
              <a:spcBef>
                <a:spcPts val="1000"/>
              </a:spcBef>
              <a:buClr>
                <a:schemeClr val="accent1"/>
              </a:buClr>
              <a:buSzPct val="80000"/>
              <a:buNone/>
              <a:tabLst/>
            </a:pPr>
            <a:r>
              <a:rPr lang="fr-FR" altLang="fr-FR" sz="2100" dirty="0">
                <a:solidFill>
                  <a:schemeClr val="tx1">
                    <a:lumMod val="75000"/>
                    <a:lumOff val="25000"/>
                  </a:schemeClr>
                </a:solidFill>
              </a:rPr>
              <a:t>→ The </a:t>
            </a:r>
            <a:r>
              <a:rPr lang="fr-FR" altLang="fr-FR" sz="2100" dirty="0" err="1">
                <a:solidFill>
                  <a:schemeClr val="tx1">
                    <a:lumMod val="75000"/>
                    <a:lumOff val="25000"/>
                  </a:schemeClr>
                </a:solidFill>
              </a:rPr>
              <a:t>summary</a:t>
            </a:r>
            <a:r>
              <a:rPr lang="fr-FR" altLang="fr-FR" sz="2100" dirty="0">
                <a:solidFill>
                  <a:schemeClr val="tx1">
                    <a:lumMod val="75000"/>
                    <a:lumOff val="25000"/>
                  </a:schemeClr>
                </a:solidFill>
              </a:rPr>
              <a:t> </a:t>
            </a:r>
            <a:r>
              <a:rPr lang="fr-FR" altLang="fr-FR" sz="2100" dirty="0" err="1">
                <a:solidFill>
                  <a:schemeClr val="tx1">
                    <a:lumMod val="75000"/>
                    <a:lumOff val="25000"/>
                  </a:schemeClr>
                </a:solidFill>
              </a:rPr>
              <a:t>should</a:t>
            </a:r>
            <a:r>
              <a:rPr lang="fr-FR" altLang="fr-FR" sz="2100" dirty="0">
                <a:solidFill>
                  <a:schemeClr val="tx1">
                    <a:lumMod val="75000"/>
                    <a:lumOff val="25000"/>
                  </a:schemeClr>
                </a:solidFill>
              </a:rPr>
              <a:t> </a:t>
            </a:r>
            <a:r>
              <a:rPr lang="fr-FR" altLang="fr-FR" sz="2100" dirty="0" err="1">
                <a:solidFill>
                  <a:schemeClr val="tx1">
                    <a:lumMod val="75000"/>
                    <a:lumOff val="25000"/>
                  </a:schemeClr>
                </a:solidFill>
              </a:rPr>
              <a:t>reflect</a:t>
            </a:r>
            <a:r>
              <a:rPr lang="fr-FR" altLang="fr-FR" sz="2100" dirty="0">
                <a:solidFill>
                  <a:schemeClr val="tx1">
                    <a:lumMod val="75000"/>
                    <a:lumOff val="25000"/>
                  </a:schemeClr>
                </a:solidFill>
              </a:rPr>
              <a:t> the report, not </a:t>
            </a:r>
            <a:r>
              <a:rPr lang="fr-FR" altLang="fr-FR" sz="2100" dirty="0" err="1">
                <a:solidFill>
                  <a:schemeClr val="tx1">
                    <a:lumMod val="75000"/>
                    <a:lumOff val="25000"/>
                  </a:schemeClr>
                </a:solidFill>
              </a:rPr>
              <a:t>introduce</a:t>
            </a:r>
            <a:r>
              <a:rPr lang="fr-FR" altLang="fr-FR" sz="2100" dirty="0">
                <a:solidFill>
                  <a:schemeClr val="tx1">
                    <a:lumMod val="75000"/>
                    <a:lumOff val="25000"/>
                  </a:schemeClr>
                </a:solidFill>
              </a:rPr>
              <a:t> </a:t>
            </a:r>
            <a:r>
              <a:rPr lang="fr-FR" altLang="fr-FR" sz="2100" dirty="0" err="1">
                <a:solidFill>
                  <a:schemeClr val="tx1">
                    <a:lumMod val="75000"/>
                    <a:lumOff val="25000"/>
                  </a:schemeClr>
                </a:solidFill>
              </a:rPr>
              <a:t>additional</a:t>
            </a:r>
            <a:r>
              <a:rPr lang="fr-FR" altLang="fr-FR" sz="2100" dirty="0">
                <a:solidFill>
                  <a:schemeClr val="tx1">
                    <a:lumMod val="75000"/>
                    <a:lumOff val="25000"/>
                  </a:schemeClr>
                </a:solidFill>
              </a:rPr>
              <a:t> points</a:t>
            </a:r>
          </a:p>
          <a:p>
            <a:pPr marL="0" marR="0" lvl="0" indent="0" fontAlgn="base">
              <a:lnSpc>
                <a:spcPct val="80000"/>
              </a:lnSpc>
              <a:spcBef>
                <a:spcPts val="1000"/>
              </a:spcBef>
              <a:buClr>
                <a:schemeClr val="accent1"/>
              </a:buClr>
              <a:buSzPct val="80000"/>
              <a:buNone/>
              <a:tabLst/>
            </a:pPr>
            <a:r>
              <a:rPr lang="fr-FR" altLang="fr-FR" sz="2100" dirty="0">
                <a:solidFill>
                  <a:schemeClr val="tx1">
                    <a:lumMod val="75000"/>
                    <a:lumOff val="25000"/>
                  </a:schemeClr>
                </a:solidFill>
              </a:rPr>
              <a:t> </a:t>
            </a:r>
            <a:r>
              <a:rPr lang="fr-FR" altLang="fr-FR" sz="2100" dirty="0" err="1">
                <a:solidFill>
                  <a:schemeClr val="tx1">
                    <a:lumMod val="75000"/>
                    <a:lumOff val="25000"/>
                  </a:schemeClr>
                </a:solidFill>
              </a:rPr>
              <a:t>that</a:t>
            </a:r>
            <a:r>
              <a:rPr lang="fr-FR" altLang="fr-FR" sz="2100" dirty="0">
                <a:solidFill>
                  <a:schemeClr val="tx1">
                    <a:lumMod val="75000"/>
                    <a:lumOff val="25000"/>
                  </a:schemeClr>
                </a:solidFill>
              </a:rPr>
              <a:t> </a:t>
            </a:r>
            <a:r>
              <a:rPr lang="fr-FR" altLang="fr-FR" sz="2100" dirty="0" err="1">
                <a:solidFill>
                  <a:schemeClr val="tx1">
                    <a:lumMod val="75000"/>
                    <a:lumOff val="25000"/>
                  </a:schemeClr>
                </a:solidFill>
              </a:rPr>
              <a:t>will</a:t>
            </a:r>
            <a:r>
              <a:rPr lang="fr-FR" altLang="fr-FR" sz="2100" dirty="0">
                <a:solidFill>
                  <a:schemeClr val="tx1">
                    <a:lumMod val="75000"/>
                    <a:lumOff val="25000"/>
                  </a:schemeClr>
                </a:solidFill>
              </a:rPr>
              <a:t> not </a:t>
            </a:r>
            <a:r>
              <a:rPr lang="fr-FR" altLang="fr-FR" sz="2100" dirty="0" err="1">
                <a:solidFill>
                  <a:schemeClr val="tx1">
                    <a:lumMod val="75000"/>
                    <a:lumOff val="25000"/>
                  </a:schemeClr>
                </a:solidFill>
              </a:rPr>
              <a:t>be</a:t>
            </a:r>
            <a:r>
              <a:rPr lang="fr-FR" altLang="fr-FR" sz="2100" dirty="0">
                <a:solidFill>
                  <a:schemeClr val="tx1">
                    <a:lumMod val="75000"/>
                    <a:lumOff val="25000"/>
                  </a:schemeClr>
                </a:solidFill>
              </a:rPr>
              <a:t> </a:t>
            </a:r>
            <a:r>
              <a:rPr lang="fr-FR" altLang="fr-FR" sz="2100" dirty="0" err="1">
                <a:solidFill>
                  <a:schemeClr val="tx1">
                    <a:lumMod val="75000"/>
                    <a:lumOff val="25000"/>
                  </a:schemeClr>
                </a:solidFill>
              </a:rPr>
              <a:t>further</a:t>
            </a:r>
            <a:r>
              <a:rPr lang="fr-FR" altLang="fr-FR" sz="2100" dirty="0">
                <a:solidFill>
                  <a:schemeClr val="tx1">
                    <a:lumMod val="75000"/>
                    <a:lumOff val="25000"/>
                  </a:schemeClr>
                </a:solidFill>
              </a:rPr>
              <a:t> </a:t>
            </a:r>
            <a:r>
              <a:rPr lang="fr-FR" altLang="fr-FR" sz="2100" dirty="0" err="1">
                <a:solidFill>
                  <a:schemeClr val="tx1">
                    <a:lumMod val="75000"/>
                    <a:lumOff val="25000"/>
                  </a:schemeClr>
                </a:solidFill>
              </a:rPr>
              <a:t>discussed</a:t>
            </a:r>
            <a:r>
              <a:rPr lang="fr-FR" altLang="fr-FR" sz="2100" dirty="0">
                <a:solidFill>
                  <a:schemeClr val="tx1">
                    <a:lumMod val="75000"/>
                    <a:lumOff val="25000"/>
                  </a:schemeClr>
                </a:solidFill>
              </a:rPr>
              <a:t>.</a:t>
            </a:r>
          </a:p>
          <a:p>
            <a:pPr marL="0" indent="0" fontAlgn="base">
              <a:lnSpc>
                <a:spcPct val="80000"/>
              </a:lnSpc>
              <a:spcBef>
                <a:spcPts val="1000"/>
              </a:spcBef>
              <a:buClr>
                <a:schemeClr val="accent1"/>
              </a:buClr>
              <a:buSzPct val="80000"/>
              <a:buNone/>
            </a:pPr>
            <a:endParaRPr lang="fr-FR" altLang="fr-FR" sz="2100" dirty="0">
              <a:solidFill>
                <a:schemeClr val="tx1">
                  <a:lumMod val="75000"/>
                  <a:lumOff val="25000"/>
                </a:schemeClr>
              </a:solidFill>
            </a:endParaRPr>
          </a:p>
          <a:p>
            <a:pPr marL="0" marR="0" lvl="0" indent="0" fontAlgn="base">
              <a:lnSpc>
                <a:spcPct val="80000"/>
              </a:lnSpc>
              <a:spcBef>
                <a:spcPts val="1000"/>
              </a:spcBef>
              <a:buClr>
                <a:schemeClr val="accent1"/>
              </a:buClr>
              <a:buSzPct val="80000"/>
              <a:buNone/>
              <a:tabLst/>
            </a:pPr>
            <a:r>
              <a:rPr lang="fr-FR" altLang="fr-FR" sz="2200" b="1" cap="all" dirty="0">
                <a:solidFill>
                  <a:srgbClr val="C00000"/>
                </a:solidFill>
                <a:sym typeface="Wingdings" panose="05000000000000000000" pitchFamily="2" charset="2"/>
              </a:rPr>
              <a:t> </a:t>
            </a:r>
            <a:r>
              <a:rPr lang="fr-FR" altLang="fr-FR" sz="2200" b="1" cap="all" dirty="0">
                <a:solidFill>
                  <a:srgbClr val="C00000"/>
                </a:solidFill>
              </a:rPr>
              <a:t>Don’t Skip Key Points:</a:t>
            </a:r>
          </a:p>
          <a:p>
            <a:pPr marL="0" lvl="0" indent="0" fontAlgn="base">
              <a:lnSpc>
                <a:spcPct val="80000"/>
              </a:lnSpc>
              <a:buNone/>
            </a:pPr>
            <a:r>
              <a:rPr lang="fr-FR" altLang="fr-FR" sz="2100" dirty="0"/>
              <a:t>→  </a:t>
            </a:r>
            <a:r>
              <a:rPr lang="fr-FR" altLang="fr-FR" sz="2100" dirty="0" err="1"/>
              <a:t>Ensure</a:t>
            </a:r>
            <a:r>
              <a:rPr lang="fr-FR" altLang="fr-FR" sz="2100" dirty="0"/>
              <a:t> </a:t>
            </a:r>
            <a:r>
              <a:rPr lang="fr-FR" altLang="fr-FR" sz="2100" dirty="0" err="1">
                <a:solidFill>
                  <a:schemeClr val="tx1">
                    <a:lumMod val="75000"/>
                    <a:lumOff val="25000"/>
                  </a:schemeClr>
                </a:solidFill>
              </a:rPr>
              <a:t>findings</a:t>
            </a:r>
            <a:r>
              <a:rPr lang="fr-FR" altLang="fr-FR" sz="2100" dirty="0">
                <a:solidFill>
                  <a:schemeClr val="tx1">
                    <a:lumMod val="75000"/>
                    <a:lumOff val="25000"/>
                  </a:schemeClr>
                </a:solidFill>
              </a:rPr>
              <a:t>, conclusions, and </a:t>
            </a:r>
            <a:r>
              <a:rPr lang="fr-FR" altLang="fr-FR" sz="2100" dirty="0" err="1">
                <a:solidFill>
                  <a:schemeClr val="tx1">
                    <a:lumMod val="75000"/>
                    <a:lumOff val="25000"/>
                  </a:schemeClr>
                </a:solidFill>
              </a:rPr>
              <a:t>recommendations</a:t>
            </a:r>
            <a:r>
              <a:rPr lang="fr-FR" altLang="fr-FR" sz="2100" dirty="0">
                <a:solidFill>
                  <a:schemeClr val="tx1">
                    <a:lumMod val="75000"/>
                    <a:lumOff val="25000"/>
                  </a:schemeClr>
                </a:solidFill>
              </a:rPr>
              <a:t> are all </a:t>
            </a:r>
            <a:r>
              <a:rPr lang="fr-FR" altLang="fr-FR" sz="2100" dirty="0" err="1">
                <a:solidFill>
                  <a:schemeClr val="tx1">
                    <a:lumMod val="75000"/>
                    <a:lumOff val="25000"/>
                  </a:schemeClr>
                </a:solidFill>
              </a:rPr>
              <a:t>included</a:t>
            </a:r>
            <a:r>
              <a:rPr lang="fr-FR" altLang="fr-FR" sz="2100" dirty="0">
                <a:solidFill>
                  <a:schemeClr val="tx1">
                    <a:lumMod val="75000"/>
                    <a:lumOff val="25000"/>
                  </a:schemeClr>
                </a:solidFill>
              </a:rPr>
              <a:t>.</a:t>
            </a:r>
          </a:p>
          <a:p>
            <a:pPr marL="0" marR="0" lvl="0" fontAlgn="base">
              <a:lnSpc>
                <a:spcPct val="80000"/>
              </a:lnSpc>
              <a:spcBef>
                <a:spcPts val="1000"/>
              </a:spcBef>
              <a:buClr>
                <a:schemeClr val="accent1"/>
              </a:buClr>
              <a:buSzPct val="80000"/>
              <a:tabLst/>
            </a:pPr>
            <a:endParaRPr lang="fr-FR" altLang="fr-FR" sz="2200" dirty="0">
              <a:solidFill>
                <a:schemeClr val="tx1">
                  <a:lumMod val="75000"/>
                  <a:lumOff val="25000"/>
                </a:schemeClr>
              </a:solidFill>
            </a:endParaRPr>
          </a:p>
          <a:p>
            <a:pPr marL="0" indent="0" fontAlgn="base">
              <a:lnSpc>
                <a:spcPct val="80000"/>
              </a:lnSpc>
              <a:buNone/>
            </a:pPr>
            <a:r>
              <a:rPr lang="fr-FR" altLang="fr-FR" sz="2200" b="1" cap="all" dirty="0">
                <a:solidFill>
                  <a:srgbClr val="C00000"/>
                </a:solidFill>
                <a:sym typeface="Wingdings" panose="05000000000000000000" pitchFamily="2" charset="2"/>
              </a:rPr>
              <a:t> </a:t>
            </a:r>
            <a:r>
              <a:rPr lang="fr-FR" altLang="fr-FR" sz="2200" b="1" cap="all" dirty="0" err="1">
                <a:solidFill>
                  <a:srgbClr val="C00000"/>
                </a:solidFill>
              </a:rPr>
              <a:t>Avoid</a:t>
            </a:r>
            <a:r>
              <a:rPr lang="fr-FR" altLang="fr-FR" sz="2200" b="1" cap="all" dirty="0">
                <a:solidFill>
                  <a:srgbClr val="C00000"/>
                </a:solidFill>
              </a:rPr>
              <a:t> </a:t>
            </a:r>
            <a:r>
              <a:rPr lang="fr-FR" altLang="fr-FR" sz="2200" b="1" cap="all" dirty="0" err="1">
                <a:solidFill>
                  <a:srgbClr val="C00000"/>
                </a:solidFill>
              </a:rPr>
              <a:t>Wordiness</a:t>
            </a:r>
            <a:r>
              <a:rPr lang="fr-FR" altLang="fr-FR" sz="2200" b="1" cap="all" dirty="0">
                <a:solidFill>
                  <a:srgbClr val="C00000"/>
                </a:solidFill>
              </a:rPr>
              <a:t>:</a:t>
            </a:r>
          </a:p>
          <a:p>
            <a:pPr marL="0" lvl="0" indent="0" fontAlgn="base">
              <a:lnSpc>
                <a:spcPct val="80000"/>
              </a:lnSpc>
              <a:buNone/>
            </a:pPr>
            <a:r>
              <a:rPr lang="fr-FR" altLang="fr-FR" sz="2100" dirty="0"/>
              <a:t>→ </a:t>
            </a:r>
            <a:r>
              <a:rPr lang="fr-FR" altLang="fr-FR" sz="2100" dirty="0" err="1"/>
              <a:t>Keep</a:t>
            </a:r>
            <a:r>
              <a:rPr lang="fr-FR" altLang="fr-FR" sz="2100" dirty="0"/>
              <a:t> sentences short and to the point.</a:t>
            </a:r>
          </a:p>
          <a:p>
            <a:pPr marL="0" marR="0" lvl="0" fontAlgn="base">
              <a:lnSpc>
                <a:spcPct val="80000"/>
              </a:lnSpc>
              <a:spcBef>
                <a:spcPts val="1000"/>
              </a:spcBef>
              <a:buClr>
                <a:schemeClr val="accent1"/>
              </a:buClr>
              <a:buSzPct val="80000"/>
              <a:tabLst/>
            </a:pPr>
            <a:endParaRPr lang="fr-FR" altLang="fr-FR" sz="1800" dirty="0">
              <a:solidFill>
                <a:schemeClr val="tx1">
                  <a:lumMod val="75000"/>
                  <a:lumOff val="25000"/>
                </a:schemeClr>
              </a:solidFill>
            </a:endParaRPr>
          </a:p>
          <a:p>
            <a:pPr marL="0" indent="0" fontAlgn="base">
              <a:lnSpc>
                <a:spcPct val="80000"/>
              </a:lnSpc>
              <a:spcBef>
                <a:spcPts val="1000"/>
              </a:spcBef>
              <a:buClr>
                <a:schemeClr val="accent1"/>
              </a:buClr>
              <a:buSzPct val="80000"/>
              <a:buNone/>
            </a:pPr>
            <a:r>
              <a:rPr lang="fr-FR" altLang="fr-FR" sz="2200" b="1" cap="all" dirty="0">
                <a:solidFill>
                  <a:srgbClr val="C00000"/>
                </a:solidFill>
                <a:sym typeface="Wingdings" panose="05000000000000000000" pitchFamily="2" charset="2"/>
              </a:rPr>
              <a:t> </a:t>
            </a:r>
            <a:r>
              <a:rPr lang="fr-FR" altLang="fr-FR" sz="2200" b="1" cap="all" dirty="0">
                <a:solidFill>
                  <a:srgbClr val="C00000"/>
                </a:solidFill>
              </a:rPr>
              <a:t>Don’t Use </a:t>
            </a:r>
            <a:r>
              <a:rPr lang="fr-FR" altLang="fr-FR" sz="2200" b="1" cap="all" dirty="0" err="1">
                <a:solidFill>
                  <a:srgbClr val="C00000"/>
                </a:solidFill>
              </a:rPr>
              <a:t>Generic</a:t>
            </a:r>
            <a:r>
              <a:rPr lang="fr-FR" altLang="fr-FR" sz="2200" b="1" cap="all" dirty="0">
                <a:solidFill>
                  <a:srgbClr val="C00000"/>
                </a:solidFill>
              </a:rPr>
              <a:t> Phrases:</a:t>
            </a:r>
          </a:p>
          <a:p>
            <a:pPr marL="0" lvl="0" indent="0" fontAlgn="base">
              <a:lnSpc>
                <a:spcPct val="80000"/>
              </a:lnSpc>
              <a:buNone/>
            </a:pPr>
            <a:r>
              <a:rPr lang="fr-FR" altLang="fr-FR" sz="2100" dirty="0"/>
              <a:t>→ “</a:t>
            </a:r>
            <a:r>
              <a:rPr lang="fr-FR" altLang="fr-FR" sz="2100" dirty="0">
                <a:solidFill>
                  <a:schemeClr val="tx1">
                    <a:lumMod val="75000"/>
                    <a:lumOff val="25000"/>
                  </a:schemeClr>
                </a:solidFill>
              </a:rPr>
              <a:t>There are </a:t>
            </a:r>
            <a:r>
              <a:rPr lang="fr-FR" altLang="fr-FR" sz="2100" dirty="0" err="1">
                <a:solidFill>
                  <a:schemeClr val="tx1">
                    <a:lumMod val="75000"/>
                    <a:lumOff val="25000"/>
                  </a:schemeClr>
                </a:solidFill>
              </a:rPr>
              <a:t>some</a:t>
            </a:r>
            <a:r>
              <a:rPr lang="fr-FR" altLang="fr-FR" sz="2100" dirty="0">
                <a:solidFill>
                  <a:schemeClr val="tx1">
                    <a:lumMod val="75000"/>
                    <a:lumOff val="25000"/>
                  </a:schemeClr>
                </a:solidFill>
              </a:rPr>
              <a:t> </a:t>
            </a:r>
            <a:r>
              <a:rPr lang="fr-FR" altLang="fr-FR" sz="2100" dirty="0" err="1">
                <a:solidFill>
                  <a:schemeClr val="tx1">
                    <a:lumMod val="75000"/>
                    <a:lumOff val="25000"/>
                  </a:schemeClr>
                </a:solidFill>
              </a:rPr>
              <a:t>ways</a:t>
            </a:r>
            <a:r>
              <a:rPr lang="fr-FR" altLang="fr-FR" sz="2100" dirty="0">
                <a:solidFill>
                  <a:schemeClr val="tx1">
                    <a:lumMod val="75000"/>
                    <a:lumOff val="25000"/>
                  </a:schemeClr>
                </a:solidFill>
              </a:rPr>
              <a:t> </a:t>
            </a:r>
            <a:r>
              <a:rPr lang="fr-FR" altLang="fr-FR" sz="2100" dirty="0" err="1">
                <a:solidFill>
                  <a:schemeClr val="tx1">
                    <a:lumMod val="75000"/>
                    <a:lumOff val="25000"/>
                  </a:schemeClr>
                </a:solidFill>
              </a:rPr>
              <a:t>we</a:t>
            </a:r>
            <a:r>
              <a:rPr lang="fr-FR" altLang="fr-FR" sz="2100" dirty="0">
                <a:solidFill>
                  <a:schemeClr val="tx1">
                    <a:lumMod val="75000"/>
                    <a:lumOff val="25000"/>
                  </a:schemeClr>
                </a:solidFill>
              </a:rPr>
              <a:t> can do </a:t>
            </a:r>
            <a:r>
              <a:rPr lang="fr-FR" altLang="fr-FR" sz="2100" dirty="0" err="1">
                <a:solidFill>
                  <a:schemeClr val="tx1">
                    <a:lumMod val="75000"/>
                    <a:lumOff val="25000"/>
                  </a:schemeClr>
                </a:solidFill>
              </a:rPr>
              <a:t>it</a:t>
            </a:r>
            <a:r>
              <a:rPr lang="fr-FR" altLang="fr-FR" sz="2100" dirty="0">
                <a:solidFill>
                  <a:schemeClr val="tx1">
                    <a:lumMod val="75000"/>
                    <a:lumOff val="25000"/>
                  </a:schemeClr>
                </a:solidFill>
              </a:rPr>
              <a:t> </a:t>
            </a:r>
            <a:r>
              <a:rPr lang="fr-FR" altLang="fr-FR" sz="2100" dirty="0" err="1">
                <a:solidFill>
                  <a:schemeClr val="tx1">
                    <a:lumMod val="75000"/>
                    <a:lumOff val="25000"/>
                  </a:schemeClr>
                </a:solidFill>
              </a:rPr>
              <a:t>better</a:t>
            </a:r>
            <a:r>
              <a:rPr lang="fr-FR" altLang="fr-FR" sz="2100" dirty="0">
                <a:solidFill>
                  <a:schemeClr val="tx1">
                    <a:lumMod val="75000"/>
                    <a:lumOff val="25000"/>
                  </a:schemeClr>
                </a:solidFill>
              </a:rPr>
              <a:t>.” (</a:t>
            </a:r>
            <a:r>
              <a:rPr lang="fr-FR" altLang="fr-FR" sz="2100" dirty="0" err="1">
                <a:solidFill>
                  <a:schemeClr val="tx1">
                    <a:lumMod val="75000"/>
                    <a:lumOff val="25000"/>
                  </a:schemeClr>
                </a:solidFill>
              </a:rPr>
              <a:t>too</a:t>
            </a:r>
            <a:r>
              <a:rPr lang="fr-FR" altLang="fr-FR" sz="2100" dirty="0">
                <a:solidFill>
                  <a:schemeClr val="tx1">
                    <a:lumMod val="75000"/>
                    <a:lumOff val="25000"/>
                  </a:schemeClr>
                </a:solidFill>
              </a:rPr>
              <a:t> vague)</a:t>
            </a:r>
          </a:p>
          <a:p>
            <a:pPr marL="0" marR="0" lvl="0" indent="0" fontAlgn="base">
              <a:lnSpc>
                <a:spcPct val="80000"/>
              </a:lnSpc>
              <a:buClr>
                <a:schemeClr val="accent1"/>
              </a:buClr>
              <a:buSzPct val="80000"/>
              <a:buNone/>
              <a:tabLst/>
            </a:pPr>
            <a:endParaRPr lang="fr-FR" altLang="fr-FR" sz="1800" dirty="0">
              <a:solidFill>
                <a:schemeClr val="tx1">
                  <a:lumMod val="75000"/>
                  <a:lumOff val="25000"/>
                </a:schemeClr>
              </a:solidFill>
            </a:endParaRPr>
          </a:p>
          <a:p>
            <a:pPr marL="0" marR="0" lvl="0" indent="0" fontAlgn="base">
              <a:lnSpc>
                <a:spcPct val="80000"/>
              </a:lnSpc>
              <a:spcBef>
                <a:spcPts val="1000"/>
              </a:spcBef>
              <a:buClr>
                <a:schemeClr val="accent1"/>
              </a:buClr>
              <a:buSzPct val="80000"/>
              <a:buNone/>
              <a:tabLst/>
            </a:pPr>
            <a:r>
              <a:rPr lang="fr-FR" altLang="fr-FR" sz="2200" b="1" cap="all" dirty="0">
                <a:solidFill>
                  <a:srgbClr val="C00000"/>
                </a:solidFill>
                <a:sym typeface="Wingdings" panose="05000000000000000000" pitchFamily="2" charset="2"/>
              </a:rPr>
              <a:t> </a:t>
            </a:r>
            <a:r>
              <a:rPr lang="fr-FR" altLang="fr-FR" sz="2200" b="1" cap="all" dirty="0" err="1">
                <a:solidFill>
                  <a:srgbClr val="C00000"/>
                </a:solidFill>
              </a:rPr>
              <a:t>Avoid</a:t>
            </a:r>
            <a:r>
              <a:rPr lang="fr-FR" altLang="fr-FR" sz="2200" b="1" cap="all" dirty="0">
                <a:solidFill>
                  <a:srgbClr val="C00000"/>
                </a:solidFill>
              </a:rPr>
              <a:t> Casual Tone:</a:t>
            </a:r>
          </a:p>
          <a:p>
            <a:pPr marL="0" lvl="0" indent="0" fontAlgn="base">
              <a:lnSpc>
                <a:spcPct val="80000"/>
              </a:lnSpc>
              <a:buNone/>
            </a:pPr>
            <a:r>
              <a:rPr lang="fr-FR" altLang="fr-FR" sz="2100" dirty="0"/>
              <a:t>→  The </a:t>
            </a:r>
            <a:r>
              <a:rPr lang="fr-FR" altLang="fr-FR" sz="2100" dirty="0" err="1">
                <a:solidFill>
                  <a:schemeClr val="tx1">
                    <a:lumMod val="75000"/>
                    <a:lumOff val="25000"/>
                  </a:schemeClr>
                </a:solidFill>
              </a:rPr>
              <a:t>summary</a:t>
            </a:r>
            <a:r>
              <a:rPr lang="fr-FR" altLang="fr-FR" sz="2100" dirty="0">
                <a:solidFill>
                  <a:schemeClr val="tx1">
                    <a:lumMod val="75000"/>
                    <a:lumOff val="25000"/>
                  </a:schemeClr>
                </a:solidFill>
              </a:rPr>
              <a:t> </a:t>
            </a:r>
            <a:r>
              <a:rPr lang="fr-FR" altLang="fr-FR" sz="2100" dirty="0" err="1">
                <a:solidFill>
                  <a:schemeClr val="tx1">
                    <a:lumMod val="75000"/>
                    <a:lumOff val="25000"/>
                  </a:schemeClr>
                </a:solidFill>
              </a:rPr>
              <a:t>should</a:t>
            </a:r>
            <a:r>
              <a:rPr lang="fr-FR" altLang="fr-FR" sz="2100" dirty="0">
                <a:solidFill>
                  <a:schemeClr val="tx1">
                    <a:lumMod val="75000"/>
                    <a:lumOff val="25000"/>
                  </a:schemeClr>
                </a:solidFill>
              </a:rPr>
              <a:t> </a:t>
            </a:r>
            <a:r>
              <a:rPr lang="fr-FR" altLang="fr-FR" sz="2100" dirty="0" err="1">
                <a:solidFill>
                  <a:schemeClr val="tx1">
                    <a:lumMod val="75000"/>
                    <a:lumOff val="25000"/>
                  </a:schemeClr>
                </a:solidFill>
              </a:rPr>
              <a:t>maintain</a:t>
            </a:r>
            <a:r>
              <a:rPr lang="fr-FR" altLang="fr-FR" sz="2100" dirty="0">
                <a:solidFill>
                  <a:schemeClr val="tx1">
                    <a:lumMod val="75000"/>
                    <a:lumOff val="25000"/>
                  </a:schemeClr>
                </a:solidFill>
              </a:rPr>
              <a:t> the </a:t>
            </a:r>
            <a:r>
              <a:rPr lang="fr-FR" altLang="fr-FR" sz="2100" dirty="0" err="1">
                <a:solidFill>
                  <a:schemeClr val="tx1">
                    <a:lumMod val="75000"/>
                    <a:lumOff val="25000"/>
                  </a:schemeClr>
                </a:solidFill>
              </a:rPr>
              <a:t>professional</a:t>
            </a:r>
            <a:r>
              <a:rPr lang="fr-FR" altLang="fr-FR" sz="2100" dirty="0">
                <a:solidFill>
                  <a:schemeClr val="tx1">
                    <a:lumMod val="75000"/>
                    <a:lumOff val="25000"/>
                  </a:schemeClr>
                </a:solidFill>
              </a:rPr>
              <a:t> </a:t>
            </a:r>
            <a:r>
              <a:rPr lang="fr-FR" altLang="fr-FR" sz="2100" dirty="0" err="1">
                <a:solidFill>
                  <a:schemeClr val="tx1">
                    <a:lumMod val="75000"/>
                    <a:lumOff val="25000"/>
                  </a:schemeClr>
                </a:solidFill>
              </a:rPr>
              <a:t>tone</a:t>
            </a:r>
            <a:r>
              <a:rPr lang="fr-FR" altLang="fr-FR" sz="2100" dirty="0">
                <a:solidFill>
                  <a:schemeClr val="tx1">
                    <a:lumMod val="75000"/>
                    <a:lumOff val="25000"/>
                  </a:schemeClr>
                </a:solidFill>
              </a:rPr>
              <a:t> of the report.</a:t>
            </a:r>
          </a:p>
          <a:p>
            <a:endParaRPr lang="fr-FR" dirty="0"/>
          </a:p>
        </p:txBody>
      </p:sp>
      <p:sp>
        <p:nvSpPr>
          <p:cNvPr id="5" name="Espace réservé du pied de page 4">
            <a:extLst>
              <a:ext uri="{FF2B5EF4-FFF2-40B4-BE49-F238E27FC236}">
                <a16:creationId xmlns:a16="http://schemas.microsoft.com/office/drawing/2014/main" id="{94091426-9B04-4223-B1FE-52D70E28AE7B}"/>
              </a:ext>
            </a:extLst>
          </p:cNvPr>
          <p:cNvSpPr>
            <a:spLocks noGrp="1"/>
          </p:cNvSpPr>
          <p:nvPr>
            <p:ph type="ftr" sz="quarter" idx="11"/>
          </p:nvPr>
        </p:nvSpPr>
        <p:spPr/>
        <p:txBody>
          <a:bodyPr/>
          <a:lstStyle/>
          <a:p>
            <a:r>
              <a:rPr lang="fr-FR"/>
              <a:t>DULASP Intermediate M5 Rapports Professionnels</a:t>
            </a:r>
          </a:p>
        </p:txBody>
      </p:sp>
      <p:sp>
        <p:nvSpPr>
          <p:cNvPr id="6" name="Espace réservé du numéro de diapositive 5">
            <a:extLst>
              <a:ext uri="{FF2B5EF4-FFF2-40B4-BE49-F238E27FC236}">
                <a16:creationId xmlns:a16="http://schemas.microsoft.com/office/drawing/2014/main" id="{5CFAEB81-45E9-4140-9233-5C27831823D6}"/>
              </a:ext>
            </a:extLst>
          </p:cNvPr>
          <p:cNvSpPr>
            <a:spLocks noGrp="1"/>
          </p:cNvSpPr>
          <p:nvPr>
            <p:ph type="sldNum" sz="quarter" idx="12"/>
          </p:nvPr>
        </p:nvSpPr>
        <p:spPr/>
        <p:txBody>
          <a:bodyPr/>
          <a:lstStyle/>
          <a:p>
            <a:fld id="{F2961CCA-8249-484F-A302-18091298EB2D}" type="slidenum">
              <a:rPr lang="fr-FR" smtClean="0"/>
              <a:t>8</a:t>
            </a:fld>
            <a:endParaRPr lang="fr-FR"/>
          </a:p>
        </p:txBody>
      </p:sp>
    </p:spTree>
    <p:extLst>
      <p:ext uri="{BB962C8B-B14F-4D97-AF65-F5344CB8AC3E}">
        <p14:creationId xmlns:p14="http://schemas.microsoft.com/office/powerpoint/2010/main" val="3394062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arn(inVertical)">
                                      <p:cBhvr>
                                        <p:cTn id="19" dur="500"/>
                                        <p:tgtEl>
                                          <p:spTgt spid="3">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Vertical)">
                                      <p:cBhvr>
                                        <p:cTn id="22" dur="500"/>
                                        <p:tgtEl>
                                          <p:spTgt spid="3">
                                            <p:txEl>
                                              <p:pRg st="5" end="5"/>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arn(inVertical)">
                                      <p:cBhvr>
                                        <p:cTn id="25" dur="500"/>
                                        <p:tgtEl>
                                          <p:spTgt spid="3">
                                            <p:txEl>
                                              <p:pRg st="6" end="6"/>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arn(inVertical)">
                                      <p:cBhvr>
                                        <p:cTn id="28" dur="500"/>
                                        <p:tgtEl>
                                          <p:spTgt spid="3">
                                            <p:txEl>
                                              <p:pRg st="7" end="7"/>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barn(inVertical)">
                                      <p:cBhvr>
                                        <p:cTn id="31" dur="500"/>
                                        <p:tgtEl>
                                          <p:spTgt spid="3">
                                            <p:txEl>
                                              <p:pRg st="8" end="8"/>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barn(inVertical)">
                                      <p:cBhvr>
                                        <p:cTn id="34" dur="500"/>
                                        <p:tgtEl>
                                          <p:spTgt spid="3">
                                            <p:txEl>
                                              <p:pRg st="9" end="9"/>
                                            </p:txEl>
                                          </p:spTgt>
                                        </p:tgtEl>
                                      </p:cBhvr>
                                    </p:animEffect>
                                  </p:childTnLst>
                                </p:cTn>
                              </p:par>
                              <p:par>
                                <p:cTn id="35" presetID="16" presetClass="entr" presetSubtype="21" fill="hold"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barn(inVertical)">
                                      <p:cBhvr>
                                        <p:cTn id="37" dur="500"/>
                                        <p:tgtEl>
                                          <p:spTgt spid="3">
                                            <p:txEl>
                                              <p:pRg st="10" end="10"/>
                                            </p:txEl>
                                          </p:spTgt>
                                        </p:tgtEl>
                                      </p:cBhvr>
                                    </p:animEffect>
                                  </p:childTnLst>
                                </p:cTn>
                              </p:par>
                              <p:par>
                                <p:cTn id="38" presetID="16" presetClass="entr" presetSubtype="21" fill="hold" nodeType="withEffect">
                                  <p:stCondLst>
                                    <p:cond delay="0"/>
                                  </p:stCondLst>
                                  <p:childTnLst>
                                    <p:set>
                                      <p:cBhvr>
                                        <p:cTn id="39" dur="1" fill="hold">
                                          <p:stCondLst>
                                            <p:cond delay="0"/>
                                          </p:stCondLst>
                                        </p:cTn>
                                        <p:tgtEl>
                                          <p:spTgt spid="3">
                                            <p:txEl>
                                              <p:pRg st="11" end="11"/>
                                            </p:txEl>
                                          </p:spTgt>
                                        </p:tgtEl>
                                        <p:attrNameLst>
                                          <p:attrName>style.visibility</p:attrName>
                                        </p:attrNameLst>
                                      </p:cBhvr>
                                      <p:to>
                                        <p:strVal val="visible"/>
                                      </p:to>
                                    </p:set>
                                    <p:animEffect transition="in" filter="barn(inVertical)">
                                      <p:cBhvr>
                                        <p:cTn id="40" dur="500"/>
                                        <p:tgtEl>
                                          <p:spTgt spid="3">
                                            <p:txEl>
                                              <p:pRg st="11" end="1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4">
                                            <p:txEl>
                                              <p:pRg st="0" end="0"/>
                                            </p:txEl>
                                          </p:spTgt>
                                        </p:tgtEl>
                                        <p:attrNameLst>
                                          <p:attrName>style.visibility</p:attrName>
                                        </p:attrNameLst>
                                      </p:cBhvr>
                                      <p:to>
                                        <p:strVal val="visible"/>
                                      </p:to>
                                    </p:set>
                                    <p:animEffect transition="in" filter="barn(inVertical)">
                                      <p:cBhvr>
                                        <p:cTn id="45" dur="500"/>
                                        <p:tgtEl>
                                          <p:spTgt spid="4">
                                            <p:txEl>
                                              <p:pRg st="0" end="0"/>
                                            </p:txEl>
                                          </p:spTgt>
                                        </p:tgtEl>
                                      </p:cBhvr>
                                    </p:animEffect>
                                  </p:childTnLst>
                                </p:cTn>
                              </p:par>
                              <p:par>
                                <p:cTn id="46" presetID="16" presetClass="entr" presetSubtype="21" fill="hold" nodeType="withEffect">
                                  <p:stCondLst>
                                    <p:cond delay="0"/>
                                  </p:stCondLst>
                                  <p:childTnLst>
                                    <p:set>
                                      <p:cBhvr>
                                        <p:cTn id="47" dur="1" fill="hold">
                                          <p:stCondLst>
                                            <p:cond delay="0"/>
                                          </p:stCondLst>
                                        </p:cTn>
                                        <p:tgtEl>
                                          <p:spTgt spid="4">
                                            <p:txEl>
                                              <p:pRg st="1" end="1"/>
                                            </p:txEl>
                                          </p:spTgt>
                                        </p:tgtEl>
                                        <p:attrNameLst>
                                          <p:attrName>style.visibility</p:attrName>
                                        </p:attrNameLst>
                                      </p:cBhvr>
                                      <p:to>
                                        <p:strVal val="visible"/>
                                      </p:to>
                                    </p:set>
                                    <p:animEffect transition="in" filter="barn(inVertical)">
                                      <p:cBhvr>
                                        <p:cTn id="48" dur="500"/>
                                        <p:tgtEl>
                                          <p:spTgt spid="4">
                                            <p:txEl>
                                              <p:pRg st="1" end="1"/>
                                            </p:txEl>
                                          </p:spTgt>
                                        </p:tgtEl>
                                      </p:cBhvr>
                                    </p:animEffect>
                                  </p:childTnLst>
                                </p:cTn>
                              </p:par>
                              <p:par>
                                <p:cTn id="49" presetID="16" presetClass="entr" presetSubtype="21" fill="hold" nodeType="withEffect">
                                  <p:stCondLst>
                                    <p:cond delay="0"/>
                                  </p:stCondLst>
                                  <p:childTnLst>
                                    <p:set>
                                      <p:cBhvr>
                                        <p:cTn id="50" dur="1" fill="hold">
                                          <p:stCondLst>
                                            <p:cond delay="0"/>
                                          </p:stCondLst>
                                        </p:cTn>
                                        <p:tgtEl>
                                          <p:spTgt spid="4">
                                            <p:txEl>
                                              <p:pRg st="2" end="2"/>
                                            </p:txEl>
                                          </p:spTgt>
                                        </p:tgtEl>
                                        <p:attrNameLst>
                                          <p:attrName>style.visibility</p:attrName>
                                        </p:attrNameLst>
                                      </p:cBhvr>
                                      <p:to>
                                        <p:strVal val="visible"/>
                                      </p:to>
                                    </p:set>
                                    <p:animEffect transition="in" filter="barn(inVertical)">
                                      <p:cBhvr>
                                        <p:cTn id="51" dur="500"/>
                                        <p:tgtEl>
                                          <p:spTgt spid="4">
                                            <p:txEl>
                                              <p:pRg st="2" end="2"/>
                                            </p:txEl>
                                          </p:spTgt>
                                        </p:tgtEl>
                                      </p:cBhvr>
                                    </p:animEffect>
                                  </p:childTnLst>
                                </p:cTn>
                              </p:par>
                              <p:par>
                                <p:cTn id="52" presetID="16" presetClass="entr" presetSubtype="21" fill="hold" nodeType="withEffect">
                                  <p:stCondLst>
                                    <p:cond delay="0"/>
                                  </p:stCondLst>
                                  <p:childTnLst>
                                    <p:set>
                                      <p:cBhvr>
                                        <p:cTn id="53" dur="1" fill="hold">
                                          <p:stCondLst>
                                            <p:cond delay="0"/>
                                          </p:stCondLst>
                                        </p:cTn>
                                        <p:tgtEl>
                                          <p:spTgt spid="4">
                                            <p:txEl>
                                              <p:pRg st="4" end="4"/>
                                            </p:txEl>
                                          </p:spTgt>
                                        </p:tgtEl>
                                        <p:attrNameLst>
                                          <p:attrName>style.visibility</p:attrName>
                                        </p:attrNameLst>
                                      </p:cBhvr>
                                      <p:to>
                                        <p:strVal val="visible"/>
                                      </p:to>
                                    </p:set>
                                    <p:animEffect transition="in" filter="barn(inVertical)">
                                      <p:cBhvr>
                                        <p:cTn id="54" dur="500"/>
                                        <p:tgtEl>
                                          <p:spTgt spid="4">
                                            <p:txEl>
                                              <p:pRg st="4" end="4"/>
                                            </p:txEl>
                                          </p:spTgt>
                                        </p:tgtEl>
                                      </p:cBhvr>
                                    </p:animEffect>
                                  </p:childTnLst>
                                </p:cTn>
                              </p:par>
                              <p:par>
                                <p:cTn id="55" presetID="16" presetClass="entr" presetSubtype="21" fill="hold" nodeType="withEffect">
                                  <p:stCondLst>
                                    <p:cond delay="0"/>
                                  </p:stCondLst>
                                  <p:childTnLst>
                                    <p:set>
                                      <p:cBhvr>
                                        <p:cTn id="56" dur="1" fill="hold">
                                          <p:stCondLst>
                                            <p:cond delay="0"/>
                                          </p:stCondLst>
                                        </p:cTn>
                                        <p:tgtEl>
                                          <p:spTgt spid="4">
                                            <p:txEl>
                                              <p:pRg st="5" end="5"/>
                                            </p:txEl>
                                          </p:spTgt>
                                        </p:tgtEl>
                                        <p:attrNameLst>
                                          <p:attrName>style.visibility</p:attrName>
                                        </p:attrNameLst>
                                      </p:cBhvr>
                                      <p:to>
                                        <p:strVal val="visible"/>
                                      </p:to>
                                    </p:set>
                                    <p:animEffect transition="in" filter="barn(inVertical)">
                                      <p:cBhvr>
                                        <p:cTn id="57" dur="500"/>
                                        <p:tgtEl>
                                          <p:spTgt spid="4">
                                            <p:txEl>
                                              <p:pRg st="5" end="5"/>
                                            </p:txEl>
                                          </p:spTgt>
                                        </p:tgtEl>
                                      </p:cBhvr>
                                    </p:animEffect>
                                  </p:childTnLst>
                                </p:cTn>
                              </p:par>
                              <p:par>
                                <p:cTn id="58" presetID="16" presetClass="entr" presetSubtype="21" fill="hold" nodeType="withEffect">
                                  <p:stCondLst>
                                    <p:cond delay="0"/>
                                  </p:stCondLst>
                                  <p:childTnLst>
                                    <p:set>
                                      <p:cBhvr>
                                        <p:cTn id="59" dur="1" fill="hold">
                                          <p:stCondLst>
                                            <p:cond delay="0"/>
                                          </p:stCondLst>
                                        </p:cTn>
                                        <p:tgtEl>
                                          <p:spTgt spid="4">
                                            <p:txEl>
                                              <p:pRg st="7" end="7"/>
                                            </p:txEl>
                                          </p:spTgt>
                                        </p:tgtEl>
                                        <p:attrNameLst>
                                          <p:attrName>style.visibility</p:attrName>
                                        </p:attrNameLst>
                                      </p:cBhvr>
                                      <p:to>
                                        <p:strVal val="visible"/>
                                      </p:to>
                                    </p:set>
                                    <p:animEffect transition="in" filter="barn(inVertical)">
                                      <p:cBhvr>
                                        <p:cTn id="60" dur="500"/>
                                        <p:tgtEl>
                                          <p:spTgt spid="4">
                                            <p:txEl>
                                              <p:pRg st="7" end="7"/>
                                            </p:txEl>
                                          </p:spTgt>
                                        </p:tgtEl>
                                      </p:cBhvr>
                                    </p:animEffect>
                                  </p:childTnLst>
                                </p:cTn>
                              </p:par>
                              <p:par>
                                <p:cTn id="61" presetID="16" presetClass="entr" presetSubtype="21" fill="hold" nodeType="withEffect">
                                  <p:stCondLst>
                                    <p:cond delay="0"/>
                                  </p:stCondLst>
                                  <p:childTnLst>
                                    <p:set>
                                      <p:cBhvr>
                                        <p:cTn id="62" dur="1" fill="hold">
                                          <p:stCondLst>
                                            <p:cond delay="0"/>
                                          </p:stCondLst>
                                        </p:cTn>
                                        <p:tgtEl>
                                          <p:spTgt spid="4">
                                            <p:txEl>
                                              <p:pRg st="8" end="8"/>
                                            </p:txEl>
                                          </p:spTgt>
                                        </p:tgtEl>
                                        <p:attrNameLst>
                                          <p:attrName>style.visibility</p:attrName>
                                        </p:attrNameLst>
                                      </p:cBhvr>
                                      <p:to>
                                        <p:strVal val="visible"/>
                                      </p:to>
                                    </p:set>
                                    <p:animEffect transition="in" filter="barn(inVertical)">
                                      <p:cBhvr>
                                        <p:cTn id="63" dur="500"/>
                                        <p:tgtEl>
                                          <p:spTgt spid="4">
                                            <p:txEl>
                                              <p:pRg st="8" end="8"/>
                                            </p:txEl>
                                          </p:spTgt>
                                        </p:tgtEl>
                                      </p:cBhvr>
                                    </p:animEffect>
                                  </p:childTnLst>
                                </p:cTn>
                              </p:par>
                              <p:par>
                                <p:cTn id="64" presetID="16" presetClass="entr" presetSubtype="21" fill="hold" nodeType="withEffect">
                                  <p:stCondLst>
                                    <p:cond delay="0"/>
                                  </p:stCondLst>
                                  <p:childTnLst>
                                    <p:set>
                                      <p:cBhvr>
                                        <p:cTn id="65" dur="1" fill="hold">
                                          <p:stCondLst>
                                            <p:cond delay="0"/>
                                          </p:stCondLst>
                                        </p:cTn>
                                        <p:tgtEl>
                                          <p:spTgt spid="4">
                                            <p:txEl>
                                              <p:pRg st="10" end="10"/>
                                            </p:txEl>
                                          </p:spTgt>
                                        </p:tgtEl>
                                        <p:attrNameLst>
                                          <p:attrName>style.visibility</p:attrName>
                                        </p:attrNameLst>
                                      </p:cBhvr>
                                      <p:to>
                                        <p:strVal val="visible"/>
                                      </p:to>
                                    </p:set>
                                    <p:animEffect transition="in" filter="barn(inVertical)">
                                      <p:cBhvr>
                                        <p:cTn id="66" dur="500"/>
                                        <p:tgtEl>
                                          <p:spTgt spid="4">
                                            <p:txEl>
                                              <p:pRg st="10" end="10"/>
                                            </p:txEl>
                                          </p:spTgt>
                                        </p:tgtEl>
                                      </p:cBhvr>
                                    </p:animEffect>
                                  </p:childTnLst>
                                </p:cTn>
                              </p:par>
                              <p:par>
                                <p:cTn id="67" presetID="16" presetClass="entr" presetSubtype="21" fill="hold" nodeType="withEffect">
                                  <p:stCondLst>
                                    <p:cond delay="0"/>
                                  </p:stCondLst>
                                  <p:childTnLst>
                                    <p:set>
                                      <p:cBhvr>
                                        <p:cTn id="68" dur="1" fill="hold">
                                          <p:stCondLst>
                                            <p:cond delay="0"/>
                                          </p:stCondLst>
                                        </p:cTn>
                                        <p:tgtEl>
                                          <p:spTgt spid="4">
                                            <p:txEl>
                                              <p:pRg st="11" end="11"/>
                                            </p:txEl>
                                          </p:spTgt>
                                        </p:tgtEl>
                                        <p:attrNameLst>
                                          <p:attrName>style.visibility</p:attrName>
                                        </p:attrNameLst>
                                      </p:cBhvr>
                                      <p:to>
                                        <p:strVal val="visible"/>
                                      </p:to>
                                    </p:set>
                                    <p:animEffect transition="in" filter="barn(inVertical)">
                                      <p:cBhvr>
                                        <p:cTn id="69" dur="500"/>
                                        <p:tgtEl>
                                          <p:spTgt spid="4">
                                            <p:txEl>
                                              <p:pRg st="11" end="11"/>
                                            </p:txEl>
                                          </p:spTgt>
                                        </p:tgtEl>
                                      </p:cBhvr>
                                    </p:animEffect>
                                  </p:childTnLst>
                                </p:cTn>
                              </p:par>
                              <p:par>
                                <p:cTn id="70" presetID="16" presetClass="entr" presetSubtype="21" fill="hold" nodeType="withEffect">
                                  <p:stCondLst>
                                    <p:cond delay="0"/>
                                  </p:stCondLst>
                                  <p:childTnLst>
                                    <p:set>
                                      <p:cBhvr>
                                        <p:cTn id="71" dur="1" fill="hold">
                                          <p:stCondLst>
                                            <p:cond delay="0"/>
                                          </p:stCondLst>
                                        </p:cTn>
                                        <p:tgtEl>
                                          <p:spTgt spid="4">
                                            <p:txEl>
                                              <p:pRg st="13" end="13"/>
                                            </p:txEl>
                                          </p:spTgt>
                                        </p:tgtEl>
                                        <p:attrNameLst>
                                          <p:attrName>style.visibility</p:attrName>
                                        </p:attrNameLst>
                                      </p:cBhvr>
                                      <p:to>
                                        <p:strVal val="visible"/>
                                      </p:to>
                                    </p:set>
                                    <p:animEffect transition="in" filter="barn(inVertical)">
                                      <p:cBhvr>
                                        <p:cTn id="72" dur="500"/>
                                        <p:tgtEl>
                                          <p:spTgt spid="4">
                                            <p:txEl>
                                              <p:pRg st="13" end="13"/>
                                            </p:txEl>
                                          </p:spTgt>
                                        </p:tgtEl>
                                      </p:cBhvr>
                                    </p:animEffect>
                                  </p:childTnLst>
                                </p:cTn>
                              </p:par>
                              <p:par>
                                <p:cTn id="73" presetID="16" presetClass="entr" presetSubtype="21" fill="hold" nodeType="withEffect">
                                  <p:stCondLst>
                                    <p:cond delay="0"/>
                                  </p:stCondLst>
                                  <p:childTnLst>
                                    <p:set>
                                      <p:cBhvr>
                                        <p:cTn id="74" dur="1" fill="hold">
                                          <p:stCondLst>
                                            <p:cond delay="0"/>
                                          </p:stCondLst>
                                        </p:cTn>
                                        <p:tgtEl>
                                          <p:spTgt spid="4">
                                            <p:txEl>
                                              <p:pRg st="14" end="14"/>
                                            </p:txEl>
                                          </p:spTgt>
                                        </p:tgtEl>
                                        <p:attrNameLst>
                                          <p:attrName>style.visibility</p:attrName>
                                        </p:attrNameLst>
                                      </p:cBhvr>
                                      <p:to>
                                        <p:strVal val="visible"/>
                                      </p:to>
                                    </p:set>
                                    <p:animEffect transition="in" filter="barn(inVertical)">
                                      <p:cBhvr>
                                        <p:cTn id="75" dur="500"/>
                                        <p:tgtEl>
                                          <p:spTgt spid="4">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26FC2E-0513-456A-9835-84CE586B7F80}"/>
              </a:ext>
            </a:extLst>
          </p:cNvPr>
          <p:cNvSpPr>
            <a:spLocks noGrp="1"/>
          </p:cNvSpPr>
          <p:nvPr>
            <p:ph type="title"/>
          </p:nvPr>
        </p:nvSpPr>
        <p:spPr>
          <a:xfrm>
            <a:off x="947697" y="2187105"/>
            <a:ext cx="4945339" cy="2997078"/>
          </a:xfrm>
        </p:spPr>
        <p:txBody>
          <a:bodyPr/>
          <a:lstStyle/>
          <a:p>
            <a:pPr algn="ctr"/>
            <a:r>
              <a:rPr lang="fr-FR" dirty="0" err="1"/>
              <a:t>DOs</a:t>
            </a:r>
            <a:r>
              <a:rPr lang="fr-FR" dirty="0"/>
              <a:t> and </a:t>
            </a:r>
            <a:r>
              <a:rPr lang="fr-FR" dirty="0" err="1"/>
              <a:t>DON’Ts</a:t>
            </a:r>
            <a:br>
              <a:rPr lang="fr-FR" dirty="0"/>
            </a:br>
            <a:r>
              <a:rPr lang="en-US" sz="3600" dirty="0"/>
              <a:t>for Writing </a:t>
            </a:r>
            <a:br>
              <a:rPr lang="en-US" sz="3600" dirty="0"/>
            </a:br>
            <a:r>
              <a:rPr lang="fr-FR" sz="3600" dirty="0">
                <a:effectLst>
                  <a:outerShdw blurRad="38100" dist="38100" dir="2700000" algn="tl">
                    <a:srgbClr val="000000">
                      <a:alpha val="43137"/>
                    </a:srgbClr>
                  </a:outerShdw>
                </a:effectLst>
              </a:rPr>
              <a:t>Introductions</a:t>
            </a:r>
          </a:p>
        </p:txBody>
      </p:sp>
      <p:sp>
        <p:nvSpPr>
          <p:cNvPr id="4" name="Espace réservé du pied de page 3">
            <a:extLst>
              <a:ext uri="{FF2B5EF4-FFF2-40B4-BE49-F238E27FC236}">
                <a16:creationId xmlns:a16="http://schemas.microsoft.com/office/drawing/2014/main" id="{C4CEC34D-53C0-4049-868F-8BB63B62156A}"/>
              </a:ext>
            </a:extLst>
          </p:cNvPr>
          <p:cNvSpPr>
            <a:spLocks noGrp="1"/>
          </p:cNvSpPr>
          <p:nvPr>
            <p:ph type="ftr" sz="quarter" idx="11"/>
          </p:nvPr>
        </p:nvSpPr>
        <p:spPr/>
        <p:txBody>
          <a:bodyPr/>
          <a:lstStyle/>
          <a:p>
            <a:r>
              <a:rPr lang="fr-FR"/>
              <a:t>DULASP Intermediate M5 Rapports Professionnels</a:t>
            </a:r>
          </a:p>
        </p:txBody>
      </p:sp>
      <p:sp>
        <p:nvSpPr>
          <p:cNvPr id="5" name="Espace réservé du numéro de diapositive 4">
            <a:extLst>
              <a:ext uri="{FF2B5EF4-FFF2-40B4-BE49-F238E27FC236}">
                <a16:creationId xmlns:a16="http://schemas.microsoft.com/office/drawing/2014/main" id="{5013A71A-8F96-4DDC-BD18-7EEFF148C654}"/>
              </a:ext>
            </a:extLst>
          </p:cNvPr>
          <p:cNvSpPr>
            <a:spLocks noGrp="1"/>
          </p:cNvSpPr>
          <p:nvPr>
            <p:ph type="sldNum" sz="quarter" idx="12"/>
          </p:nvPr>
        </p:nvSpPr>
        <p:spPr/>
        <p:txBody>
          <a:bodyPr/>
          <a:lstStyle/>
          <a:p>
            <a:fld id="{F2961CCA-8249-484F-A302-18091298EB2D}" type="slidenum">
              <a:rPr lang="fr-FR" smtClean="0"/>
              <a:t>9</a:t>
            </a:fld>
            <a:endParaRPr lang="fr-FR"/>
          </a:p>
        </p:txBody>
      </p:sp>
      <p:pic>
        <p:nvPicPr>
          <p:cNvPr id="6" name="Image 5">
            <a:extLst>
              <a:ext uri="{FF2B5EF4-FFF2-40B4-BE49-F238E27FC236}">
                <a16:creationId xmlns:a16="http://schemas.microsoft.com/office/drawing/2014/main" id="{DE9B2023-B8B2-4C61-9F68-63C68FE80F0B}"/>
              </a:ext>
            </a:extLst>
          </p:cNvPr>
          <p:cNvPicPr>
            <a:picLocks noChangeAspect="1"/>
          </p:cNvPicPr>
          <p:nvPr/>
        </p:nvPicPr>
        <p:blipFill>
          <a:blip r:embed="rId2"/>
          <a:stretch>
            <a:fillRect/>
          </a:stretch>
        </p:blipFill>
        <p:spPr>
          <a:xfrm>
            <a:off x="2901083" y="893883"/>
            <a:ext cx="844169" cy="1117680"/>
          </a:xfrm>
          <a:prstGeom prst="rect">
            <a:avLst/>
          </a:prstGeom>
        </p:spPr>
      </p:pic>
    </p:spTree>
    <p:extLst>
      <p:ext uri="{BB962C8B-B14F-4D97-AF65-F5344CB8AC3E}">
        <p14:creationId xmlns:p14="http://schemas.microsoft.com/office/powerpoint/2010/main" val="258344481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lle d’ions">
  <a:themeElements>
    <a:clrScheme name="Salle d’ions">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Salle d’ions">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lle d’ions">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217</TotalTime>
  <Words>2033</Words>
  <Application>Microsoft Office PowerPoint</Application>
  <PresentationFormat>Grand écran</PresentationFormat>
  <Paragraphs>197</Paragraphs>
  <Slides>15</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15</vt:i4>
      </vt:variant>
    </vt:vector>
  </HeadingPairs>
  <TitlesOfParts>
    <vt:vector size="21" baseType="lpstr">
      <vt:lpstr>Arial</vt:lpstr>
      <vt:lpstr>Calibri</vt:lpstr>
      <vt:lpstr>Century Gothic</vt:lpstr>
      <vt:lpstr>Times New Roman</vt:lpstr>
      <vt:lpstr>Wingdings 3</vt:lpstr>
      <vt:lpstr>Salle d’ions</vt:lpstr>
      <vt:lpstr>Writing Introductions and Executive Summaries</vt:lpstr>
      <vt:lpstr>Présentation PowerPoint</vt:lpstr>
      <vt:lpstr>Warm up: Headings and Hooks </vt:lpstr>
      <vt:lpstr>Writing Introductions and Executive Summaries</vt:lpstr>
      <vt:lpstr>Writing Introductions and Executive Summaries</vt:lpstr>
      <vt:lpstr>    Task 1: Read and Discuss In pairs, analyze the following examples and answer: “What makes the good example effective?”             whereas “What improvements could be made to the poor example?” </vt:lpstr>
      <vt:lpstr>DOs and DON’Ts for Writing  Executive Summaries </vt:lpstr>
      <vt:lpstr>DO’s and DON’Ts For Executive Summaries: </vt:lpstr>
      <vt:lpstr>DOs and DON’Ts for Writing  Introductions</vt:lpstr>
      <vt:lpstr>DO’s and DON’Ts For Introductions: </vt:lpstr>
      <vt:lpstr>Writing Practice: Drafting Introductions and Summaries</vt:lpstr>
      <vt:lpstr>Writing Practice: Drafting Introductions and Summaries</vt:lpstr>
      <vt:lpstr>Présentation PowerPoint</vt:lpstr>
      <vt:lpstr>Présentation PowerPoint</vt:lpstr>
      <vt:lpstr>    Speed Writing:  3-Minute Introduction Challenge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Writing Introductions and Executive Summaries</dc:title>
  <dc:creator>Claire Soitin</dc:creator>
  <cp:lastModifiedBy>Claire Soitin</cp:lastModifiedBy>
  <cp:revision>21</cp:revision>
  <dcterms:created xsi:type="dcterms:W3CDTF">2025-01-02T15:46:21Z</dcterms:created>
  <dcterms:modified xsi:type="dcterms:W3CDTF">2026-01-26T10:28:50Z</dcterms:modified>
</cp:coreProperties>
</file>