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2" r:id="rId6"/>
    <p:sldId id="261" r:id="rId7"/>
    <p:sldId id="263" r:id="rId8"/>
    <p:sldId id="264" r:id="rId9"/>
    <p:sldId id="265" r:id="rId10"/>
    <p:sldId id="266" r:id="rId11"/>
    <p:sldId id="268" r:id="rId12"/>
    <p:sldId id="267" r:id="rId13"/>
    <p:sldId id="269" r:id="rId14"/>
    <p:sldId id="271" r:id="rId15"/>
    <p:sldId id="272" r:id="rId16"/>
    <p:sldId id="273" r:id="rId17"/>
    <p:sldId id="274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0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1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C2701E-2069-48D6-9200-48FB1C1CF086}" type="datetimeFigureOut">
              <a:rPr lang="fr-FR" smtClean="0"/>
              <a:t>30/01/2026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CBF29-79F8-4B6B-BF5E-2455CD84B26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1426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2B43D1FE-D998-4A89-B621-02E6E53275E9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r>
              <a:rPr lang="fr-FR"/>
              <a:t>DULASP Intermediate M5 Rapports Professionnels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14849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88DB7-BF56-4DEF-90F8-72ADDB547C67}" type="datetime1">
              <a:rPr lang="fr-FR" smtClean="0"/>
              <a:t>30/01/2026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86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883E4A-BD1D-43FD-8F24-4F029607C79E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3559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CB104-70D5-44D2-BF64-41721FFCCA05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92798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9C637-2135-479D-9DE1-0631446F323C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949957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AE016-697F-4D2A-B921-1A9138029444}" type="datetime1">
              <a:rPr lang="fr-FR" smtClean="0"/>
              <a:t>30/01/2026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5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18C110-3ADE-48A1-AF56-6DA25CBEE508}" type="datetime1">
              <a:rPr lang="fr-FR" smtClean="0"/>
              <a:t>30/01/2026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88760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33900-5262-431D-A606-7D1E2D283C7D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83179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0C7F5-F311-4ECA-8BA3-20405D2A1D6A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88288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40C0B-E5EA-4DCA-8B8C-369B8E58F370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83871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1DA58-7A0A-4A4C-94E2-FE6A8ACE3959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0181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20572A-577F-4087-B9A7-CE167209B035}" type="datetime1">
              <a:rPr lang="fr-FR" smtClean="0"/>
              <a:t>30/01/2026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36779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C38F5-F2EF-4816-8282-F144581F6993}" type="datetime1">
              <a:rPr lang="fr-FR" smtClean="0"/>
              <a:t>30/01/2026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2920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67D6F1-2FD6-498E-B136-2BEC00FF30BA}" type="datetime1">
              <a:rPr lang="fr-FR" smtClean="0"/>
              <a:t>30/01/2026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2906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47E83C-75A7-44B1-A69F-409CD92F88EB}" type="datetime1">
              <a:rPr lang="fr-FR" smtClean="0"/>
              <a:t>30/01/2026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522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346055-CEEA-483D-AB37-9EA7B63DAD73}" type="datetime1">
              <a:rPr lang="fr-FR" smtClean="0"/>
              <a:t>30/01/2026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68166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93A7C-ECBC-4C9D-823C-BEC15C2C3D98}" type="datetime1">
              <a:rPr lang="fr-FR" smtClean="0"/>
              <a:t>30/01/2026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30100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71C57BF-E5CC-44FD-ACC7-F97B582F0EF0}" type="datetime1">
              <a:rPr lang="fr-FR" smtClean="0"/>
              <a:t>30/01/2026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fr-FR"/>
              <a:t>DULASP Intermediate M5 Rapports Professionnels</a:t>
            </a:r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1E2FBB80-2664-4D09-84C4-AB5041C0192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4095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hf hd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DD6EF77-F310-459C-AFC3-F056244A63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err="1"/>
              <a:t>Incorporating</a:t>
            </a:r>
            <a:r>
              <a:rPr lang="fr-FR" dirty="0"/>
              <a:t> Data and </a:t>
            </a:r>
            <a:r>
              <a:rPr lang="fr-FR" dirty="0" err="1"/>
              <a:t>Visuals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9B9C248-6C9F-479D-A9DF-3D4C0D3BC2C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WEEK 4</a:t>
            </a:r>
          </a:p>
        </p:txBody>
      </p:sp>
    </p:spTree>
    <p:extLst>
      <p:ext uri="{BB962C8B-B14F-4D97-AF65-F5344CB8AC3E}">
        <p14:creationId xmlns:p14="http://schemas.microsoft.com/office/powerpoint/2010/main" val="18829065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4C4DBF-4A10-4882-B9EB-92B456D54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87" y="838200"/>
            <a:ext cx="9959347" cy="767686"/>
          </a:xfrm>
        </p:spPr>
        <p:txBody>
          <a:bodyPr/>
          <a:lstStyle/>
          <a:p>
            <a:r>
              <a:rPr lang="en-US" dirty="0"/>
              <a:t>Interpreting and Describing Data in Visuals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1E4969-469D-40E2-BDAF-D6E3F360F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 Questions to Answer:</a:t>
            </a:r>
          </a:p>
          <a:p>
            <a:pPr marL="0" indent="0">
              <a:buNone/>
            </a:pPr>
            <a:endParaRPr lang="en-US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What does the data show?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What is the most important trend, difference, or observation?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1800" dirty="0"/>
              <a:t>How does this data relate to the report’s purpose?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9FF13B-F2CF-4810-A7F5-C04EF7F2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CCE57F-016D-49AA-B1D1-BA2BF5E3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796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4C4DBF-4A10-4882-B9EB-92B456D54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87" y="838200"/>
            <a:ext cx="9959347" cy="767686"/>
          </a:xfrm>
        </p:spPr>
        <p:txBody>
          <a:bodyPr/>
          <a:lstStyle/>
          <a:p>
            <a:r>
              <a:rPr lang="en-US" dirty="0"/>
              <a:t>Interpreting and Describing Data in Visuals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9FF13B-F2CF-4810-A7F5-C04EF7F2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CCE57F-016D-49AA-B1D1-BA2BF5E3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11</a:t>
            </a:fld>
            <a:endParaRPr lang="fr-FR"/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131D9339-4F9D-4B76-8A39-9D3D88D2D5E9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1154955" y="2357270"/>
            <a:ext cx="9693679" cy="390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fontAlgn="base">
              <a:lnSpc>
                <a:spcPct val="100000"/>
              </a:lnSpc>
              <a:buAutoNum type="arabicPeriod" startAt="2"/>
              <a:tabLst/>
            </a:pPr>
            <a:r>
              <a:rPr lang="fr-FR" altLang="fr-F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</a:t>
            </a:r>
            <a:r>
              <a:rPr lang="fr-FR" alt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for </a:t>
            </a:r>
            <a:r>
              <a:rPr lang="fr-FR" altLang="fr-F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Describing</a:t>
            </a:r>
            <a:r>
              <a:rPr lang="fr-FR" alt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Data:</a:t>
            </a:r>
          </a:p>
          <a:p>
            <a:pPr marL="0" marR="0" lvl="0" indent="0" fontAlgn="base">
              <a:lnSpc>
                <a:spcPct val="100000"/>
              </a:lnSpc>
              <a:buNone/>
              <a:tabLst/>
            </a:pPr>
            <a:endParaRPr lang="fr-FR" altLang="fr-FR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R="0" lvl="0" fontAlgn="base">
              <a:lnSpc>
                <a:spcPct val="100000"/>
              </a:lnSpc>
              <a:buFont typeface="Arial" panose="020B0604020202020204" pitchFamily="34" charset="0"/>
              <a:buChar char="•"/>
              <a:tabLst/>
            </a:pPr>
            <a:r>
              <a:rPr lang="fr-FR" alt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Trends Over Time:</a:t>
            </a:r>
          </a:p>
          <a:p>
            <a:pPr marL="457200" marR="0" lvl="1" indent="0" fontAlgn="base">
              <a:lnSpc>
                <a:spcPct val="100000"/>
              </a:lnSpc>
              <a:spcBef>
                <a:spcPts val="0"/>
              </a:spcBef>
              <a:buNone/>
              <a:tabLst/>
            </a:pPr>
            <a:r>
              <a:rPr lang="fr-FR" altLang="fr-FR" sz="2000" dirty="0"/>
              <a:t>“Sales </a:t>
            </a:r>
            <a:r>
              <a:rPr lang="fr-FR" altLang="fr-FR" sz="2000" dirty="0" err="1"/>
              <a:t>increased</a:t>
            </a:r>
            <a:r>
              <a:rPr lang="fr-FR" altLang="fr-FR" sz="2000" dirty="0"/>
              <a:t> </a:t>
            </a:r>
            <a:r>
              <a:rPr lang="fr-FR" altLang="fr-FR" sz="2000" dirty="0" err="1"/>
              <a:t>steadily</a:t>
            </a:r>
            <a:r>
              <a:rPr lang="fr-FR" altLang="fr-FR" sz="2000" dirty="0"/>
              <a:t> </a:t>
            </a:r>
            <a:r>
              <a:rPr lang="fr-FR" altLang="fr-FR" sz="2000" dirty="0" err="1"/>
              <a:t>from</a:t>
            </a:r>
            <a:r>
              <a:rPr lang="fr-FR" altLang="fr-FR" sz="2000" dirty="0"/>
              <a:t> </a:t>
            </a:r>
            <a:r>
              <a:rPr lang="fr-FR" altLang="fr-FR" sz="2000" dirty="0" err="1"/>
              <a:t>January</a:t>
            </a:r>
            <a:r>
              <a:rPr lang="fr-FR" altLang="fr-FR" sz="2000" dirty="0"/>
              <a:t> to June.”</a:t>
            </a:r>
          </a:p>
          <a:p>
            <a:pPr marL="457200" marR="0" lvl="1" indent="0" fontAlgn="base">
              <a:lnSpc>
                <a:spcPct val="100000"/>
              </a:lnSpc>
              <a:spcBef>
                <a:spcPts val="0"/>
              </a:spcBef>
              <a:buNone/>
              <a:tabLst/>
            </a:pPr>
            <a:r>
              <a:rPr lang="fr-FR" altLang="fr-FR" sz="2000" dirty="0"/>
              <a:t>“There </a:t>
            </a:r>
            <a:r>
              <a:rPr lang="fr-FR" altLang="fr-FR" sz="2000" dirty="0" err="1"/>
              <a:t>was</a:t>
            </a:r>
            <a:r>
              <a:rPr lang="fr-FR" altLang="fr-FR" sz="2000" dirty="0"/>
              <a:t> a </a:t>
            </a:r>
            <a:r>
              <a:rPr lang="fr-FR" altLang="fr-FR" sz="2000" dirty="0" err="1"/>
              <a:t>sharp</a:t>
            </a:r>
            <a:r>
              <a:rPr lang="fr-FR" altLang="fr-FR" sz="2000" dirty="0"/>
              <a:t> </a:t>
            </a:r>
            <a:r>
              <a:rPr lang="fr-FR" altLang="fr-FR" sz="2000" dirty="0" err="1"/>
              <a:t>decline</a:t>
            </a:r>
            <a:r>
              <a:rPr lang="fr-FR" altLang="fr-FR" sz="2000" dirty="0"/>
              <a:t> in sales </a:t>
            </a:r>
            <a:r>
              <a:rPr lang="fr-FR" altLang="fr-FR" sz="2000" dirty="0" err="1"/>
              <a:t>during</a:t>
            </a:r>
            <a:r>
              <a:rPr lang="fr-FR" altLang="fr-FR" sz="2000" dirty="0"/>
              <a:t> April.”</a:t>
            </a:r>
          </a:p>
          <a:p>
            <a:pPr marR="0" lvl="0" fontAlgn="base">
              <a:lnSpc>
                <a:spcPct val="100000"/>
              </a:lnSpc>
              <a:buFont typeface="Arial" panose="020B0604020202020204" pitchFamily="34" charset="0"/>
              <a:buChar char="•"/>
              <a:tabLst/>
            </a:pPr>
            <a:r>
              <a:rPr lang="fr-FR" altLang="fr-FR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Comparisons</a:t>
            </a:r>
            <a:r>
              <a:rPr lang="fr-FR" alt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457200" marR="0" lvl="1" indent="0" fontAlgn="base">
              <a:lnSpc>
                <a:spcPct val="100000"/>
              </a:lnSpc>
              <a:buNone/>
              <a:tabLst/>
            </a:pPr>
            <a:r>
              <a:rPr lang="fr-FR" altLang="fr-FR" sz="2000" dirty="0"/>
              <a:t>“Product A </a:t>
            </a:r>
            <a:r>
              <a:rPr lang="fr-FR" altLang="fr-FR" sz="2000" dirty="0" err="1"/>
              <a:t>outperformed</a:t>
            </a:r>
            <a:r>
              <a:rPr lang="fr-FR" altLang="fr-FR" sz="2000" dirty="0"/>
              <a:t> Product B by 20%.”</a:t>
            </a:r>
          </a:p>
          <a:p>
            <a:pPr marR="0" lvl="0" fontAlgn="base">
              <a:lnSpc>
                <a:spcPct val="100000"/>
              </a:lnSpc>
              <a:buFont typeface="Arial" panose="020B0604020202020204" pitchFamily="34" charset="0"/>
              <a:buChar char="•"/>
              <a:tabLst/>
            </a:pPr>
            <a:r>
              <a:rPr lang="fr-FR" altLang="fr-F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Proportions:</a:t>
            </a:r>
          </a:p>
          <a:p>
            <a:pPr marL="457200" marR="0" lvl="1" indent="0" fontAlgn="base">
              <a:lnSpc>
                <a:spcPct val="100000"/>
              </a:lnSpc>
              <a:buNone/>
              <a:tabLst/>
            </a:pPr>
            <a:r>
              <a:rPr lang="fr-FR" altLang="fr-FR" sz="2000" dirty="0"/>
              <a:t>“60% of </a:t>
            </a:r>
            <a:r>
              <a:rPr lang="fr-FR" altLang="fr-FR" sz="2000" dirty="0" err="1"/>
              <a:t>respondents</a:t>
            </a:r>
            <a:r>
              <a:rPr lang="fr-FR" altLang="fr-FR" sz="2000" dirty="0"/>
              <a:t> </a:t>
            </a:r>
            <a:r>
              <a:rPr lang="fr-FR" altLang="fr-FR" sz="2000" dirty="0" err="1"/>
              <a:t>preferred</a:t>
            </a:r>
            <a:r>
              <a:rPr lang="fr-FR" altLang="fr-FR" sz="2000" dirty="0"/>
              <a:t> Option A, </a:t>
            </a:r>
            <a:r>
              <a:rPr lang="fr-FR" altLang="fr-FR" sz="2000" dirty="0" err="1"/>
              <a:t>while</a:t>
            </a:r>
            <a:r>
              <a:rPr lang="fr-FR" altLang="fr-FR" sz="2000" dirty="0"/>
              <a:t> </a:t>
            </a:r>
            <a:r>
              <a:rPr lang="fr-FR" altLang="fr-FR" sz="2000" dirty="0" err="1"/>
              <a:t>only</a:t>
            </a:r>
            <a:r>
              <a:rPr lang="fr-FR" altLang="fr-FR" sz="2000" dirty="0"/>
              <a:t> 15% chose Option B.”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655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14C4DBF-4A10-4882-B9EB-92B456D54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5987" y="838200"/>
            <a:ext cx="9959347" cy="767686"/>
          </a:xfrm>
        </p:spPr>
        <p:txBody>
          <a:bodyPr/>
          <a:lstStyle/>
          <a:p>
            <a:r>
              <a:rPr lang="en-US" dirty="0"/>
              <a:t>Interpreting and Describing Data in Visuals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41E4969-469D-40E2-BDAF-D6E3F360F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>
                <a:solidFill>
                  <a:srgbClr val="92D050"/>
                </a:solidFill>
              </a:rPr>
              <a:t>3. </a:t>
            </a:r>
            <a:r>
              <a:rPr lang="en-US" b="1" dirty="0"/>
              <a:t>	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Avoiding Misinterpretation:</a:t>
            </a:r>
          </a:p>
          <a:p>
            <a:pPr marL="0" indent="0">
              <a:buNone/>
            </a:pPr>
            <a:endParaRPr lang="en-US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Be precise and avoid overgeneralizing.</a:t>
            </a:r>
          </a:p>
          <a:p>
            <a:pPr marL="457200" lvl="1" indent="0">
              <a:buNone/>
            </a:pPr>
            <a:r>
              <a:rPr lang="en-US" dirty="0"/>
              <a:t>	Example: Instead of </a:t>
            </a:r>
            <a:r>
              <a:rPr lang="en-US" i="1" dirty="0"/>
              <a:t>“The graph shows sales are high,”</a:t>
            </a:r>
            <a:r>
              <a:rPr lang="en-US" dirty="0"/>
              <a:t> say, </a:t>
            </a:r>
            <a:r>
              <a:rPr lang="en-US" i="1" dirty="0"/>
              <a:t>“The graph shows 	sales reached their highest point in December.”</a:t>
            </a:r>
            <a:endParaRPr lang="en-US" dirty="0"/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FF9FF13B-F2CF-4810-A7F5-C04EF7F21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EECCE57F-016D-49AA-B1D1-BA2BF5E38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3292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6B45443-FA58-48AF-AA3B-F03F22A66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Over to </a:t>
            </a:r>
            <a:r>
              <a:rPr lang="fr-FR" dirty="0" err="1"/>
              <a:t>you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591D43B-421B-4DBD-9F0D-E91FB4B5A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638" y="307921"/>
            <a:ext cx="4890004" cy="6562271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pairs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classmate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read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two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following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examples</a:t>
            </a:r>
            <a:r>
              <a:rPr lang="fr-F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endParaRPr lang="fr-FR" dirty="0"/>
          </a:p>
          <a:p>
            <a:pPr marL="514350" indent="-514350">
              <a:buAutoNum type="romanLcPeriod"/>
            </a:pPr>
            <a:r>
              <a:rPr lang="en-US" cap="none" dirty="0"/>
              <a:t>Is the visual appropriate for the data?</a:t>
            </a:r>
          </a:p>
          <a:p>
            <a:pPr marL="514350" indent="-514350">
              <a:buAutoNum type="romanLcPeriod"/>
            </a:pPr>
            <a:r>
              <a:rPr lang="en-US" cap="none" dirty="0"/>
              <a:t>Are the labels, titles, and captions clear?</a:t>
            </a:r>
          </a:p>
          <a:p>
            <a:pPr marL="514350" indent="-514350">
              <a:buAutoNum type="romanLcPeriod"/>
            </a:pPr>
            <a:r>
              <a:rPr lang="en-US" cap="none" dirty="0"/>
              <a:t>Does the visual make the information easier to understand?</a:t>
            </a:r>
            <a:endParaRPr lang="fr-FR" cap="none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38AB74B-7343-48F6-93C7-1ECDB3926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7CED30B-263A-445E-9118-4A6478377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13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09574D2-A3B8-4105-A13B-1E3A525B6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9154" y="3087317"/>
            <a:ext cx="699277" cy="73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2717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2">
            <a:extLst>
              <a:ext uri="{FF2B5EF4-FFF2-40B4-BE49-F238E27FC236}">
                <a16:creationId xmlns:a16="http://schemas.microsoft.com/office/drawing/2014/main" id="{8C278794-5657-4603-9EFB-7B4549BE9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14</a:t>
            </a:fld>
            <a:endParaRPr lang="fr-FR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0C5244-16AE-4698-9679-D7E41C20D408}"/>
              </a:ext>
            </a:extLst>
          </p:cNvPr>
          <p:cNvSpPr/>
          <p:nvPr/>
        </p:nvSpPr>
        <p:spPr>
          <a:xfrm>
            <a:off x="287128" y="756735"/>
            <a:ext cx="6096000" cy="415498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i="1" dirty="0"/>
              <a:t>Improving Food Waste Management in Urban Cafeterias</a:t>
            </a:r>
          </a:p>
          <a:p>
            <a:endParaRPr lang="en-US" sz="1600" b="1" dirty="0"/>
          </a:p>
          <a:p>
            <a:r>
              <a:rPr lang="en-US" sz="1600" b="1" dirty="0"/>
              <a:t>Executive Summary</a:t>
            </a:r>
          </a:p>
          <a:p>
            <a:r>
              <a:rPr lang="en-US" b="1" dirty="0"/>
              <a:t>(…)</a:t>
            </a:r>
          </a:p>
          <a:p>
            <a:endParaRPr lang="en-US" b="1" dirty="0"/>
          </a:p>
          <a:p>
            <a:r>
              <a:rPr lang="en-US" sz="1600" b="1" dirty="0"/>
              <a:t>Introduction:</a:t>
            </a:r>
            <a:br>
              <a:rPr lang="en-US" sz="1600" dirty="0"/>
            </a:br>
            <a:r>
              <a:rPr lang="en-US" sz="1600" dirty="0"/>
              <a:t>This report evaluates food waste levels in five urban cafeterias over the past year. The goal is to identify patterns and suggest measures to reduce waste and improve efficiency.</a:t>
            </a:r>
          </a:p>
          <a:p>
            <a:endParaRPr lang="en-US" sz="1600" dirty="0"/>
          </a:p>
          <a:p>
            <a:r>
              <a:rPr lang="en-US" sz="1600" b="1" dirty="0"/>
              <a:t>Findings: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b="1" dirty="0"/>
              <a:t>Food Waste Data:</a:t>
            </a:r>
            <a:br>
              <a:rPr lang="en-US" sz="1600" dirty="0"/>
            </a:br>
            <a:r>
              <a:rPr lang="en-US" sz="1600" dirty="0"/>
              <a:t>The table below presents the average food waste (in kilograms) per day at each cafeteria.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2C9D6B7-64F9-4546-B7D3-9A4ED35AB0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490" y="4911719"/>
            <a:ext cx="5262842" cy="181940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ADF4FAE6-F622-44BA-A57F-D71C0D3B7E1E}"/>
              </a:ext>
            </a:extLst>
          </p:cNvPr>
          <p:cNvSpPr/>
          <p:nvPr/>
        </p:nvSpPr>
        <p:spPr>
          <a:xfrm>
            <a:off x="6417096" y="908364"/>
            <a:ext cx="526284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endParaRPr lang="en-US" sz="1600" dirty="0"/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Eastside Cafe has the highest waste per day and per customer.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Northside Cafe produces the least waste both overall and per customer.</a:t>
            </a:r>
          </a:p>
          <a:p>
            <a:pPr lvl="1"/>
            <a:endParaRPr lang="en-US" sz="1600" dirty="0"/>
          </a:p>
          <a:p>
            <a:r>
              <a:rPr lang="en-US" sz="1600" b="1" dirty="0"/>
              <a:t>2. Key Observations:</a:t>
            </a:r>
            <a:endParaRPr lang="en-US" sz="1600" dirty="0"/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Cafeterias with smaller portion sizes, such as Northside Cafe, waste less food.</a:t>
            </a:r>
          </a:p>
          <a:p>
            <a:pPr marL="742950" lvl="1" indent="-285750">
              <a:buFont typeface="+mj-lt"/>
              <a:buAutoNum type="arabicPeriod"/>
            </a:pPr>
            <a:r>
              <a:rPr lang="en-US" sz="1600" dirty="0"/>
              <a:t>Lack of proper meal planning contributes to higher waste levels.</a:t>
            </a:r>
          </a:p>
          <a:p>
            <a:pPr marL="742950" lvl="1" indent="-285750">
              <a:buFont typeface="+mj-lt"/>
              <a:buAutoNum type="arabicPeriod"/>
            </a:pPr>
            <a:endParaRPr lang="en-US" sz="1600" dirty="0"/>
          </a:p>
          <a:p>
            <a:r>
              <a:rPr lang="en-US" sz="1600" b="1" dirty="0"/>
              <a:t>Conclusion:</a:t>
            </a:r>
          </a:p>
          <a:p>
            <a:pPr lvl="1"/>
            <a:r>
              <a:rPr lang="en-US" sz="1600" dirty="0"/>
              <a:t>(…)</a:t>
            </a:r>
          </a:p>
          <a:p>
            <a:pPr lvl="1"/>
            <a:endParaRPr lang="en-US" sz="1600" dirty="0"/>
          </a:p>
          <a:p>
            <a:r>
              <a:rPr lang="en-US" sz="1600" b="1" dirty="0"/>
              <a:t>Recommendations:</a:t>
            </a:r>
            <a:endParaRPr lang="en-US" sz="1600" dirty="0"/>
          </a:p>
          <a:p>
            <a:pPr>
              <a:buFont typeface="+mj-lt"/>
              <a:buAutoNum type="arabicPeriod"/>
            </a:pPr>
            <a:r>
              <a:rPr lang="en-US" sz="1600" dirty="0"/>
              <a:t>Implement portion control strategies in all cafeterias.</a:t>
            </a:r>
          </a:p>
          <a:p>
            <a:pPr>
              <a:buFont typeface="+mj-lt"/>
              <a:buAutoNum type="arabicPeriod"/>
            </a:pPr>
            <a:r>
              <a:rPr lang="en-US" sz="1600" dirty="0"/>
              <a:t>Train staff to improve meal planning and reduce excess food preparation.</a:t>
            </a:r>
          </a:p>
          <a:p>
            <a:pPr>
              <a:buFont typeface="+mj-lt"/>
              <a:buAutoNum type="arabicPeriod"/>
            </a:pPr>
            <a:r>
              <a:rPr lang="en-US" sz="1600" dirty="0"/>
              <a:t>Introduce food donation programs for leftover edible food.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C18CD7A-92AF-4B43-8714-B00910D960F6}"/>
              </a:ext>
            </a:extLst>
          </p:cNvPr>
          <p:cNvSpPr/>
          <p:nvPr/>
        </p:nvSpPr>
        <p:spPr>
          <a:xfrm>
            <a:off x="512064" y="243133"/>
            <a:ext cx="44256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 1: Report </a:t>
            </a:r>
            <a:r>
              <a:rPr lang="fr-FR" dirty="0" err="1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</a:t>
            </a:r>
            <a:r>
              <a:rPr lang="fr-FR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 Line Table</a:t>
            </a:r>
          </a:p>
        </p:txBody>
      </p:sp>
    </p:spTree>
    <p:extLst>
      <p:ext uri="{BB962C8B-B14F-4D97-AF65-F5344CB8AC3E}">
        <p14:creationId xmlns:p14="http://schemas.microsoft.com/office/powerpoint/2010/main" val="12574309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81607A-F78E-4DB1-B48A-8FF9B03BE4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Class Debrief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BF0A4B3-3DFD-4589-A9CA-440E079809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28B40A62-DC24-4118-8138-953DFA5C33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15</a:t>
            </a:fld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B09E0B86-B992-4655-8815-29F46957936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76288" y="2858100"/>
            <a:ext cx="4834460" cy="1600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Which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visual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is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easier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 to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interpret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?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endParaRPr kumimoji="0" lang="fr-FR" altLang="fr-FR" b="0" i="0" u="none" strike="noStrike" cap="none" normalizeH="0" baseline="0" dirty="0">
              <a:ln>
                <a:noFill/>
              </a:ln>
              <a:solidFill>
                <a:srgbClr val="92D050"/>
              </a:solidFill>
              <a:effectLst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How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could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 the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visuals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 or descriptions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be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 </a:t>
            </a:r>
            <a:r>
              <a:rPr kumimoji="0" lang="fr-FR" altLang="fr-FR" b="0" i="0" u="none" strike="noStrike" cap="none" normalizeH="0" baseline="0" dirty="0" err="1">
                <a:ln>
                  <a:noFill/>
                </a:ln>
                <a:solidFill>
                  <a:srgbClr val="92D050"/>
                </a:solidFill>
                <a:effectLst/>
              </a:rPr>
              <a:t>improved</a:t>
            </a:r>
            <a:r>
              <a:rPr kumimoji="0" lang="fr-FR" altLang="fr-FR" b="0" i="0" u="none" strike="noStrike" cap="none" normalizeH="0" baseline="0" dirty="0">
                <a:ln>
                  <a:noFill/>
                </a:ln>
                <a:solidFill>
                  <a:srgbClr val="92D050"/>
                </a:solidFill>
                <a:effectLst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9743501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82CD8E3-17AD-47B8-8E32-C8D74391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  Visual Match-Up </a:t>
            </a:r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9498EE6-F0A9-4D7D-9F7B-9F5B422034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1D7C923-CDF9-4F50-B4FB-CED3A84178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16</a:t>
            </a:fld>
            <a:endParaRPr lang="fr-FR"/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8EDCD2-7ACE-4BFA-B221-6E3D7FC928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4085550"/>
              </p:ext>
            </p:extLst>
          </p:nvPr>
        </p:nvGraphicFramePr>
        <p:xfrm>
          <a:off x="1795122" y="3448760"/>
          <a:ext cx="8928814" cy="17242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032398">
                  <a:extLst>
                    <a:ext uri="{9D8B030D-6E8A-4147-A177-3AD203B41FA5}">
                      <a16:colId xmlns:a16="http://schemas.microsoft.com/office/drawing/2014/main" val="4250339022"/>
                    </a:ext>
                  </a:extLst>
                </a:gridCol>
                <a:gridCol w="3896416">
                  <a:extLst>
                    <a:ext uri="{9D8B030D-6E8A-4147-A177-3AD203B41FA5}">
                      <a16:colId xmlns:a16="http://schemas.microsoft.com/office/drawing/2014/main" val="2771840800"/>
                    </a:ext>
                  </a:extLst>
                </a:gridCol>
              </a:tblGrid>
              <a:tr h="565905">
                <a:tc>
                  <a:txBody>
                    <a:bodyPr/>
                    <a:lstStyle/>
                    <a:p>
                      <a:r>
                        <a:rPr lang="fr-FR" dirty="0"/>
                        <a:t>1. </a:t>
                      </a:r>
                      <a:r>
                        <a:rPr lang="fr-FR" dirty="0" err="1"/>
                        <a:t>Monthly</a:t>
                      </a:r>
                      <a:r>
                        <a:rPr lang="fr-FR" dirty="0"/>
                        <a:t> </a:t>
                      </a:r>
                      <a:r>
                        <a:rPr lang="fr-FR" dirty="0" err="1"/>
                        <a:t>rainfall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a. Bar Chart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52742740"/>
                  </a:ext>
                </a:extLst>
              </a:tr>
              <a:tr h="584540">
                <a:tc>
                  <a:txBody>
                    <a:bodyPr/>
                    <a:lstStyle/>
                    <a:p>
                      <a:r>
                        <a:rPr lang="fr-FR" dirty="0"/>
                        <a:t>2. </a:t>
                      </a:r>
                      <a:r>
                        <a:rPr lang="fr-FR" dirty="0" err="1"/>
                        <a:t>Annual</a:t>
                      </a:r>
                      <a:r>
                        <a:rPr lang="fr-FR" dirty="0"/>
                        <a:t> Sales report (e.g. by </a:t>
                      </a:r>
                      <a:r>
                        <a:rPr lang="fr-FR" dirty="0" err="1"/>
                        <a:t>region</a:t>
                      </a:r>
                      <a:r>
                        <a:rPr lang="fr-FR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b. Pie Chart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1215846"/>
                  </a:ext>
                </a:extLst>
              </a:tr>
              <a:tr h="573765">
                <a:tc>
                  <a:txBody>
                    <a:bodyPr/>
                    <a:lstStyle/>
                    <a:p>
                      <a:r>
                        <a:rPr lang="fr-FR" dirty="0"/>
                        <a:t>3. Survey </a:t>
                      </a:r>
                      <a:r>
                        <a:rPr lang="fr-FR" dirty="0" err="1"/>
                        <a:t>Result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c. Line Graph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7400602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54F30667-B42C-403B-9E41-8929BCF3E3EC}"/>
              </a:ext>
            </a:extLst>
          </p:cNvPr>
          <p:cNvSpPr/>
          <p:nvPr/>
        </p:nvSpPr>
        <p:spPr>
          <a:xfrm>
            <a:off x="1307532" y="2364641"/>
            <a:ext cx="495199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dirty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Match data sets to appropriate visuals</a:t>
            </a:r>
            <a:endParaRPr lang="fr-FR" sz="2000" dirty="0">
              <a:solidFill>
                <a:srgbClr val="92D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F1F43C-BBB7-49B5-8F6D-DB27BD4A72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1662" y="973668"/>
            <a:ext cx="863460" cy="65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34708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8A938C-5C63-4A27-9FBE-F111FBBF9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   Label and </a:t>
            </a:r>
            <a:r>
              <a:rPr lang="fr-FR" dirty="0" err="1"/>
              <a:t>Describe</a:t>
            </a:r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C2FB4DD2-54BD-4605-A18D-44301B95D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3CAFAF7-0716-4103-9511-8D12B1C6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17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77D8274-FDD0-4877-A7AB-7395483E8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779" y="671993"/>
            <a:ext cx="784933" cy="100863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3A1F1D96-2D8A-452D-BE5B-5BFEE11DA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6208" y="2304164"/>
            <a:ext cx="5777555" cy="4002329"/>
          </a:xfrm>
          <a:prstGeom prst="rect">
            <a:avLst/>
          </a:prstGeom>
        </p:spPr>
      </p:pic>
      <p:sp>
        <p:nvSpPr>
          <p:cNvPr id="9" name="Rectangle 2">
            <a:extLst>
              <a:ext uri="{FF2B5EF4-FFF2-40B4-BE49-F238E27FC236}">
                <a16:creationId xmlns:a16="http://schemas.microsoft.com/office/drawing/2014/main" id="{602B405F-F837-46DA-B74F-4544991BCE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84666"/>
            <a:ext cx="312906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2D7BECA-04CF-4B8E-869D-6AEA1657F0B5}"/>
              </a:ext>
            </a:extLst>
          </p:cNvPr>
          <p:cNvSpPr/>
          <p:nvPr/>
        </p:nvSpPr>
        <p:spPr>
          <a:xfrm>
            <a:off x="316992" y="2921380"/>
            <a:ext cx="56692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This visual came unlabeled:</a:t>
            </a:r>
          </a:p>
          <a:p>
            <a:endParaRPr lang="en-US" dirty="0"/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 1: </a:t>
            </a:r>
            <a:r>
              <a:rPr lang="en-US" dirty="0"/>
              <a:t>Add a title, labels, and a legend</a:t>
            </a:r>
          </a:p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Task 2: </a:t>
            </a:r>
            <a:r>
              <a:rPr lang="en-US" dirty="0"/>
              <a:t>Write 2–3 sentences describing the data.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015435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5E22C7-9BCF-4F98-8519-CE139EAD7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Group </a:t>
            </a:r>
            <a:r>
              <a:rPr lang="fr-FR" dirty="0" err="1"/>
              <a:t>Analysis</a:t>
            </a:r>
            <a:br>
              <a:rPr lang="fr-FR" dirty="0"/>
            </a:br>
            <a:r>
              <a:rPr lang="fr-FR" dirty="0"/>
              <a:t>&amp;</a:t>
            </a:r>
            <a:br>
              <a:rPr lang="fr-FR" dirty="0"/>
            </a:br>
            <a:r>
              <a:rPr lang="fr-FR" dirty="0" err="1"/>
              <a:t>Presentation</a:t>
            </a:r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303DC1E-2AB4-4F3F-B3B9-8F770417E4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3C41B00-162D-4FD7-BE10-5867172CB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18</a:t>
            </a:fld>
            <a:endParaRPr lang="fr-FR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EA80FC41-5801-411F-9047-5E57540C851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778752" y="1758987"/>
            <a:ext cx="4799725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altLang="fr-FR" sz="2200" cap="none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Analyse a </a:t>
            </a:r>
            <a:r>
              <a:rPr lang="fr-FR" altLang="fr-FR" sz="2200" cap="none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dataset</a:t>
            </a:r>
            <a:r>
              <a:rPr lang="fr-FR" altLang="fr-FR" sz="2200" cap="none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altLang="fr-FR" sz="2200" cap="none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</a:t>
            </a:r>
            <a:r>
              <a:rPr lang="fr-FR" altLang="fr-FR" sz="2200" cap="none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group </a:t>
            </a:r>
            <a:r>
              <a:rPr lang="fr-FR" altLang="fr-FR" sz="2200" cap="none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will</a:t>
            </a:r>
            <a:r>
              <a:rPr lang="fr-FR" altLang="fr-FR" sz="2200" cap="none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altLang="fr-FR" sz="2200" cap="none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</a:t>
            </a:r>
            <a:r>
              <a:rPr lang="fr-FR" altLang="fr-FR" sz="2200" cap="none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altLang="fr-FR" sz="2200" cap="none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assigned</a:t>
            </a:r>
            <a:r>
              <a:rPr lang="fr-FR" altLang="fr-FR" sz="2200" cap="none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fr-FR" altLang="fr-FR" sz="2200" cap="none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</a:t>
            </a:r>
            <a:r>
              <a:rPr lang="fr-FR" altLang="fr-FR" sz="2200" cap="none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fr-FR" altLang="fr-FR" sz="2200" cap="none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findings</a:t>
            </a:r>
            <a:r>
              <a:rPr lang="fr-FR" altLang="fr-FR" sz="2200" cap="none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2200" b="0" i="0" u="none" strike="noStrike" cap="none" normalizeH="0" baseline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</a:endParaRP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Choose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the best </a:t>
            </a: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visual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to </a:t>
            </a: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represent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the data;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Create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the </a:t>
            </a: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visual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and </a:t>
            </a: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write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a description;</a:t>
            </a:r>
          </a:p>
          <a:p>
            <a:pPr marL="514350" marR="0" lvl="0" indent="-5143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romanUcPeriod"/>
              <a:tabLst/>
            </a:pP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Present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your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</a:t>
            </a:r>
            <a:r>
              <a:rPr kumimoji="0" lang="fr-FR" altLang="fr-FR" sz="2200" b="0" i="0" u="none" strike="noStrike" cap="none" normalizeH="0" baseline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findings</a:t>
            </a:r>
            <a:r>
              <a:rPr kumimoji="0" lang="fr-FR" altLang="fr-FR" sz="22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</a:rPr>
              <a:t> to the class</a:t>
            </a:r>
            <a:r>
              <a:rPr kumimoji="0" lang="fr-FR" altLang="fr-FR" sz="1800" b="0" i="0" u="none" strike="noStrike" cap="none" normalizeH="0" baseline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Arial" panose="020B0604020202020204" pitchFamily="34" charset="0"/>
              </a:rPr>
              <a:t>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6F163C3-C8E9-4D83-B850-D7E178053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7440" y="1658259"/>
            <a:ext cx="1176604" cy="10193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1547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BD9D70-21F9-45CC-84D1-825AB7A12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Always shoot for the Moon. </a:t>
            </a:r>
            <a:br>
              <a:rPr lang="fr-FR" dirty="0"/>
            </a:br>
            <a:r>
              <a:rPr lang="fr-FR" dirty="0"/>
              <a:t>Even if </a:t>
            </a:r>
            <a:r>
              <a:rPr lang="fr-FR" dirty="0" err="1"/>
              <a:t>you</a:t>
            </a:r>
            <a:r>
              <a:rPr lang="fr-FR" dirty="0"/>
              <a:t> miss </a:t>
            </a:r>
            <a:r>
              <a:rPr lang="fr-FR" dirty="0" err="1"/>
              <a:t>it</a:t>
            </a:r>
            <a:r>
              <a:rPr lang="fr-FR" dirty="0"/>
              <a:t>, </a:t>
            </a:r>
            <a:r>
              <a:rPr lang="fr-FR" dirty="0" err="1"/>
              <a:t>you’ll</a:t>
            </a:r>
            <a:r>
              <a:rPr lang="fr-FR" dirty="0"/>
              <a:t> land </a:t>
            </a:r>
            <a:r>
              <a:rPr lang="fr-FR" dirty="0" err="1"/>
              <a:t>among</a:t>
            </a:r>
            <a:r>
              <a:rPr lang="fr-FR" dirty="0"/>
              <a:t> the stars.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C6627F0-AC09-46EA-9F46-CDBF170147E7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r>
              <a:rPr lang="fr-FR" dirty="0"/>
              <a:t>Oscar Wilde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66C1228-3BD4-4A6C-846C-1210BB1984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9919446" cy="2134810"/>
          </a:xfrm>
        </p:spPr>
        <p:txBody>
          <a:bodyPr>
            <a:normAutofit/>
          </a:bodyPr>
          <a:lstStyle/>
          <a:p>
            <a:r>
              <a:rPr lang="fr-FR" sz="3600" dirty="0"/>
              <a:t>Best of </a:t>
            </a:r>
            <a:r>
              <a:rPr lang="fr-FR" sz="3600" dirty="0" err="1"/>
              <a:t>luck</a:t>
            </a:r>
            <a:r>
              <a:rPr lang="fr-FR" sz="3600" dirty="0"/>
              <a:t> for the first exam </a:t>
            </a:r>
            <a:r>
              <a:rPr lang="fr-FR" sz="3600" dirty="0" err="1"/>
              <a:t>next</a:t>
            </a:r>
            <a:r>
              <a:rPr lang="fr-FR" sz="3600" dirty="0"/>
              <a:t> </a:t>
            </a:r>
            <a:r>
              <a:rPr lang="fr-FR" sz="3600" dirty="0" err="1"/>
              <a:t>week</a:t>
            </a:r>
            <a:r>
              <a:rPr lang="fr-FR" sz="3600" dirty="0"/>
              <a:t>!!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75745A9E-8BB9-4A6F-98EF-408E6761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D4EB015-25A9-4539-BA19-EBDEFD5A7A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3718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5BA778E-06EA-4FBF-B00E-EF667714F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8240" y="4789197"/>
            <a:ext cx="8825657" cy="566738"/>
          </a:xfrm>
        </p:spPr>
        <p:txBody>
          <a:bodyPr>
            <a:normAutofit/>
          </a:bodyPr>
          <a:lstStyle/>
          <a:p>
            <a:r>
              <a:rPr lang="fr-FR" dirty="0" err="1"/>
              <a:t>What</a:t>
            </a:r>
            <a:r>
              <a:rPr lang="fr-FR" dirty="0"/>
              <a:t> do data and </a:t>
            </a:r>
            <a:r>
              <a:rPr lang="fr-FR" dirty="0" err="1"/>
              <a:t>visuals</a:t>
            </a:r>
            <a:r>
              <a:rPr lang="fr-FR" dirty="0"/>
              <a:t> </a:t>
            </a:r>
            <a:r>
              <a:rPr lang="fr-FR" dirty="0" err="1"/>
              <a:t>add</a:t>
            </a:r>
            <a:r>
              <a:rPr lang="fr-FR" dirty="0"/>
              <a:t> to a </a:t>
            </a:r>
            <a:r>
              <a:rPr lang="fr-FR" dirty="0" err="1"/>
              <a:t>professional</a:t>
            </a:r>
            <a:r>
              <a:rPr lang="fr-FR" dirty="0"/>
              <a:t> report?</a:t>
            </a:r>
          </a:p>
        </p:txBody>
      </p:sp>
      <p:pic>
        <p:nvPicPr>
          <p:cNvPr id="8" name="Espace réservé pour une image  7">
            <a:extLst>
              <a:ext uri="{FF2B5EF4-FFF2-40B4-BE49-F238E27FC236}">
                <a16:creationId xmlns:a16="http://schemas.microsoft.com/office/drawing/2014/main" id="{7EE6C10F-7859-40A3-B348-E17D4C7A209C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847" b="20847"/>
          <a:stretch>
            <a:fillRect/>
          </a:stretch>
        </p:blipFill>
        <p:spPr>
          <a:xfrm>
            <a:off x="1468253" y="679572"/>
            <a:ext cx="8825658" cy="3429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6B15E8-481B-4877-A5E6-B17947EC99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54955" y="5536620"/>
            <a:ext cx="9452254" cy="493712"/>
          </a:xfrm>
        </p:spPr>
        <p:txBody>
          <a:bodyPr>
            <a:noAutofit/>
          </a:bodyPr>
          <a:lstStyle/>
          <a:p>
            <a:r>
              <a:rPr lang="fr-FR" sz="1600" dirty="0"/>
              <a:t>This session </a:t>
            </a:r>
            <a:r>
              <a:rPr lang="fr-FR" sz="1600" dirty="0" err="1"/>
              <a:t>will</a:t>
            </a:r>
            <a:r>
              <a:rPr lang="fr-FR" sz="1600" dirty="0"/>
              <a:t> focus on </a:t>
            </a:r>
            <a:r>
              <a:rPr lang="en-US" sz="1600" dirty="0"/>
              <a:t>to integrating visuals such as charts, graphs, and tables into reports effectively as well as interpreting and describing data using clear and concise language.</a:t>
            </a:r>
            <a:endParaRPr lang="fr-FR" sz="160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0EF02FC-584A-4846-AB6A-D69460FEDC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0D891C1-4325-4B45-9DA0-908E75526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608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31BE09-CD78-4752-A7BE-0A8E173FC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Warm up: Spot the Trend</a:t>
            </a:r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95220EF3-9E41-499D-849D-C1843ACDDB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7844D9AC-8C14-49D6-9A82-9FFD2BBDA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3</a:t>
            </a:fld>
            <a:endParaRPr lang="fr-FR"/>
          </a:p>
        </p:txBody>
      </p:sp>
      <p:pic>
        <p:nvPicPr>
          <p:cNvPr id="1026" name="Picture 2" descr="'Asian Century' returns amid weak global economic growth | World ...">
            <a:extLst>
              <a:ext uri="{FF2B5EF4-FFF2-40B4-BE49-F238E27FC236}">
                <a16:creationId xmlns:a16="http://schemas.microsoft.com/office/drawing/2014/main" id="{79D1DACA-99BA-4492-823A-64C16EE3869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0283" y="2256573"/>
            <a:ext cx="6841717" cy="4601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B13D8D0A-D877-44B9-89B7-A65C91648929}"/>
              </a:ext>
            </a:extLst>
          </p:cNvPr>
          <p:cNvSpPr txBox="1"/>
          <p:nvPr/>
        </p:nvSpPr>
        <p:spPr>
          <a:xfrm>
            <a:off x="219947" y="2818348"/>
            <a:ext cx="53157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and </a:t>
            </a:r>
            <a:r>
              <a:rPr lang="fr-FR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the </a:t>
            </a:r>
            <a:r>
              <a:rPr lang="fr-FR" sz="2200" dirty="0" err="1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visual</a:t>
            </a:r>
            <a:r>
              <a:rPr lang="fr-FR" sz="2200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00050" indent="-400050">
              <a:buFont typeface="+mj-lt"/>
              <a:buAutoNum type="romanUcPeriod"/>
            </a:pP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What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type of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visual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that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400050" indent="-400050">
              <a:buFont typeface="+mj-lt"/>
              <a:buAutoNum type="romanUcPeriod"/>
            </a:pP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What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data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does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depict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400050" indent="-400050">
              <a:buFont typeface="+mj-lt"/>
              <a:buAutoNum type="romanUcPeriod"/>
            </a:pP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What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trend or pattern do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you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400050" indent="-400050">
              <a:buFont typeface="+mj-lt"/>
              <a:buAutoNum type="romanUcPeriod"/>
            </a:pP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What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is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most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significant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piece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information in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visual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?</a:t>
            </a:r>
          </a:p>
          <a:p>
            <a:pPr marL="400050" indent="-400050">
              <a:buFont typeface="+mj-lt"/>
              <a:buAutoNum type="romanUcPeriod"/>
            </a:pP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which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kind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of report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could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you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come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across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this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visual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and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what</a:t>
            </a:r>
            <a:r>
              <a:rPr lang="fr-FR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does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the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data visualization add to such a reports?</a:t>
            </a:r>
            <a:endParaRPr lang="fr-FR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fr-FR" dirty="0"/>
          </a:p>
          <a:p>
            <a:pPr marL="285750" indent="-285750">
              <a:buFontTx/>
              <a:buChar char="-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72105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2FB2EF-DA9F-4A82-B167-8A82CDD8E2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for Presenting Data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82E814-328F-42EB-B74B-31DA303CAC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b="1" dirty="0"/>
              <a:t>Why Use Visuals?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2000" dirty="0"/>
              <a:t>Simplifies complex data;</a:t>
            </a:r>
          </a:p>
          <a:p>
            <a:r>
              <a:rPr lang="en-US" sz="2000" dirty="0"/>
              <a:t>Engages the reader and makes the report visually appealing;</a:t>
            </a:r>
          </a:p>
          <a:p>
            <a:r>
              <a:rPr lang="en-US" sz="2000" dirty="0"/>
              <a:t>Highlights trends, comparisons, and key points.</a:t>
            </a:r>
          </a:p>
          <a:p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5DC21807-30A4-4EB6-84F1-E9A71879A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93F7F6D-869A-487C-8697-1BE20D07AE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281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A9E09-B9DA-498A-982F-E35A7804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197587" cy="1086780"/>
          </a:xfrm>
        </p:spPr>
        <p:txBody>
          <a:bodyPr/>
          <a:lstStyle/>
          <a:p>
            <a:r>
              <a:rPr lang="en-US" dirty="0"/>
              <a:t>Types of Visuals</a:t>
            </a:r>
            <a:br>
              <a:rPr lang="en-US" b="1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5286C1-BD08-4633-BACB-688E4FFFC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810" y="2468031"/>
            <a:ext cx="4825158" cy="3416301"/>
          </a:xfrm>
        </p:spPr>
        <p:txBody>
          <a:bodyPr>
            <a:normAutofit/>
          </a:bodyPr>
          <a:lstStyle/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b="1" dirty="0"/>
              <a:t>1. Tables:</a:t>
            </a:r>
            <a:r>
              <a:rPr lang="en-US" sz="2000" dirty="0"/>
              <a:t> Best for presenting precise numerical data (e.g., annual sales figures).</a:t>
            </a:r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8F7E3-AF71-45F1-BCC7-7F4BE7F7B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AB8442-5791-4A08-BBA6-5DCF3BCC5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5</a:t>
            </a:fld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2B17133C-9153-4EC3-AF18-6F2B69C8BD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1744" y="3258180"/>
            <a:ext cx="6408975" cy="15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747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A9E09-B9DA-498A-982F-E35A7804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197587" cy="1086780"/>
          </a:xfrm>
        </p:spPr>
        <p:txBody>
          <a:bodyPr/>
          <a:lstStyle/>
          <a:p>
            <a:r>
              <a:rPr lang="en-US" dirty="0"/>
              <a:t>Types of Visuals</a:t>
            </a:r>
            <a:br>
              <a:rPr lang="en-US" b="1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5286C1-BD08-4633-BACB-688E4FFFC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64810" y="2468031"/>
            <a:ext cx="4825158" cy="3416301"/>
          </a:xfrm>
        </p:spPr>
        <p:txBody>
          <a:bodyPr>
            <a:normAutofit fontScale="92500" lnSpcReduction="10000"/>
          </a:bodyPr>
          <a:lstStyle/>
          <a:p>
            <a:endParaRPr lang="en-US" sz="2000" b="1" dirty="0"/>
          </a:p>
          <a:p>
            <a:pPr marL="0" indent="0">
              <a:buNone/>
            </a:pPr>
            <a:r>
              <a:rPr lang="en-US" sz="2000" b="1" dirty="0"/>
              <a:t>2. Charts and Graphs:</a:t>
            </a:r>
          </a:p>
          <a:p>
            <a:pPr marL="0" indent="0">
              <a:buNone/>
            </a:pPr>
            <a:endParaRPr lang="en-US" sz="2000" b="1" dirty="0"/>
          </a:p>
          <a:p>
            <a:r>
              <a:rPr lang="en-US" sz="2000" b="1" dirty="0"/>
              <a:t>Bar Charts:</a:t>
            </a:r>
            <a:r>
              <a:rPr lang="en-US" sz="2000" dirty="0"/>
              <a:t> Compare categories (e.g., product sales in different regions);</a:t>
            </a:r>
          </a:p>
          <a:p>
            <a:r>
              <a:rPr lang="en-US" sz="2000" b="1" dirty="0"/>
              <a:t>Line Graphs:</a:t>
            </a:r>
            <a:r>
              <a:rPr lang="en-US" sz="2000" dirty="0"/>
              <a:t> Show trends over time </a:t>
            </a:r>
            <a:r>
              <a:rPr lang="fr-FR" sz="2000" dirty="0"/>
              <a:t>(e.g., </a:t>
            </a:r>
            <a:r>
              <a:rPr lang="fr-FR" sz="2000" dirty="0" err="1"/>
              <a:t>monthly</a:t>
            </a:r>
            <a:r>
              <a:rPr lang="fr-FR" sz="2000" dirty="0"/>
              <a:t> </a:t>
            </a:r>
            <a:r>
              <a:rPr lang="fr-FR" sz="2000" dirty="0" err="1"/>
              <a:t>temperatures</a:t>
            </a:r>
            <a:r>
              <a:rPr lang="fr-FR" sz="2000" dirty="0"/>
              <a:t>);</a:t>
            </a:r>
            <a:endParaRPr lang="en-US" sz="2000" dirty="0"/>
          </a:p>
          <a:p>
            <a:r>
              <a:rPr lang="en-US" sz="2000" b="1" dirty="0"/>
              <a:t>Pie Charts:</a:t>
            </a:r>
            <a:r>
              <a:rPr lang="en-US" sz="2000" dirty="0"/>
              <a:t> Display proportions or percentages </a:t>
            </a:r>
            <a:r>
              <a:rPr lang="fr-FR" sz="2000" dirty="0"/>
              <a:t>(e.g., </a:t>
            </a:r>
            <a:r>
              <a:rPr lang="fr-FR" sz="2000" dirty="0" err="1"/>
              <a:t>market</a:t>
            </a:r>
            <a:r>
              <a:rPr lang="fr-FR" sz="2000" dirty="0"/>
              <a:t> </a:t>
            </a:r>
            <a:r>
              <a:rPr lang="fr-FR" sz="2000" dirty="0" err="1"/>
              <a:t>share</a:t>
            </a:r>
            <a:r>
              <a:rPr lang="fr-FR" sz="2000" dirty="0"/>
              <a:t>).</a:t>
            </a:r>
            <a:endParaRPr lang="en-US" sz="200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8F7E3-AF71-45F1-BCC7-7F4BE7F7B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AB8442-5791-4A08-BBA6-5DCF3BCC5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6</a:t>
            </a:fld>
            <a:endParaRPr lang="fr-FR"/>
          </a:p>
        </p:txBody>
      </p:sp>
      <p:pic>
        <p:nvPicPr>
          <p:cNvPr id="2050" name="Picture 2" descr="Mustang Sales Figures - | 2015+ S550 Mustang Forum (GT, EcoBoost, GT350 ...">
            <a:extLst>
              <a:ext uri="{FF2B5EF4-FFF2-40B4-BE49-F238E27FC236}">
                <a16:creationId xmlns:a16="http://schemas.microsoft.com/office/drawing/2014/main" id="{87CF8154-FDED-44BC-BCAC-9147A821E08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4828" y="2430307"/>
            <a:ext cx="6118959" cy="3677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497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73A9E09-B9DA-498A-982F-E35A7804BC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4953" y="973668"/>
            <a:ext cx="9197587" cy="1086780"/>
          </a:xfrm>
        </p:spPr>
        <p:txBody>
          <a:bodyPr/>
          <a:lstStyle/>
          <a:p>
            <a:r>
              <a:rPr lang="en-US" dirty="0"/>
              <a:t>Types of Visuals</a:t>
            </a:r>
            <a:br>
              <a:rPr lang="en-US" b="1" dirty="0"/>
            </a:b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5286C1-BD08-4633-BACB-688E4FFFC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8358" y="2853617"/>
            <a:ext cx="5696950" cy="341630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b="1" dirty="0"/>
              <a:t>3. Infographics:</a:t>
            </a:r>
            <a:r>
              <a:rPr lang="en-US" sz="2000" dirty="0"/>
              <a:t> </a:t>
            </a:r>
          </a:p>
          <a:p>
            <a:pPr marL="0" indent="0">
              <a:buNone/>
            </a:pPr>
            <a:endParaRPr lang="en-US" sz="2000" dirty="0"/>
          </a:p>
          <a:p>
            <a:pPr marL="0" indent="0">
              <a:buNone/>
            </a:pPr>
            <a:r>
              <a:rPr lang="en-US" sz="2000" dirty="0"/>
              <a:t>Combine visuals with minimal text to simplify data </a:t>
            </a:r>
            <a:r>
              <a:rPr lang="fr-FR" sz="2000" dirty="0"/>
              <a:t>(e.g., </a:t>
            </a:r>
            <a:r>
              <a:rPr lang="fr-FR" sz="2000" dirty="0" err="1"/>
              <a:t>customer</a:t>
            </a:r>
            <a:r>
              <a:rPr lang="fr-FR" sz="2000" dirty="0"/>
              <a:t> </a:t>
            </a:r>
            <a:r>
              <a:rPr lang="fr-FR" sz="2000" dirty="0" err="1"/>
              <a:t>demographics</a:t>
            </a:r>
            <a:r>
              <a:rPr lang="fr-FR" sz="2000" dirty="0"/>
              <a:t>).</a:t>
            </a:r>
            <a:endParaRPr lang="en-US" sz="2000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8F7E3-AF71-45F1-BCC7-7F4BE7F7B2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AB8442-5791-4A08-BBA6-5DCF3BCC5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7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ED311DA2-E08D-414C-AD76-E727A9AD6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8049" y="1918485"/>
            <a:ext cx="3657917" cy="4778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38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93E8C3-8971-449A-B9CC-493F2BBA8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for Using Visuals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DA69B8-054A-4BC6-9F98-17CFB09C6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4" y="2603500"/>
            <a:ext cx="10159221" cy="3788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Choosing the Right Visual:</a:t>
            </a:r>
          </a:p>
          <a:p>
            <a:pPr marL="400050" lvl="1" indent="0">
              <a:buNone/>
            </a:pPr>
            <a:r>
              <a:rPr lang="en-US" sz="1800" dirty="0"/>
              <a:t>Match the visual to the data: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tables for exact numbers.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line graphs for trends over time.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Use pie charts for showing parts of a whole.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Labeling and Titles:</a:t>
            </a:r>
          </a:p>
          <a:p>
            <a:pPr marL="0" indent="0">
              <a:buNone/>
            </a:pPr>
            <a:r>
              <a:rPr lang="en-US" dirty="0"/>
              <a:t>	Every visual should have: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 clear </a:t>
            </a:r>
            <a:r>
              <a:rPr lang="en-US" b="1" dirty="0"/>
              <a:t>title</a:t>
            </a:r>
            <a:r>
              <a:rPr lang="en-US" dirty="0"/>
              <a:t> (e.g., “Figure 1: Monthly Sales Data for 2023”).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Labeled </a:t>
            </a:r>
            <a:r>
              <a:rPr lang="en-US" b="1" dirty="0"/>
              <a:t>axes</a:t>
            </a:r>
            <a:r>
              <a:rPr lang="en-US" dirty="0"/>
              <a:t> for charts and graphs.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US" dirty="0"/>
              <a:t>A </a:t>
            </a:r>
            <a:r>
              <a:rPr lang="en-US" b="1" dirty="0"/>
              <a:t>legend</a:t>
            </a:r>
            <a:r>
              <a:rPr lang="en-US" dirty="0"/>
              <a:t> if needed (e.g., colors representing categories).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D1431F-1A53-4FD3-B745-48D555ED9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A8C81A-D609-4FBC-9EF9-28523D72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537150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D93E8C3-8971-449A-B9CC-493F2BBA8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Practices for Using Visuals (continued)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CDA69B8-054A-4BC6-9F98-17CFB09C6F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4953" y="2408428"/>
            <a:ext cx="10159221" cy="3788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Keep It Simple: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Avoid overcrowding with too much information;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Focus on the key message you want to convey.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Add Captions: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Describe what the visual shows and explain its relevance;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Example: </a:t>
            </a:r>
            <a:r>
              <a:rPr lang="en-US" i="1" dirty="0"/>
              <a:t>“Figure 2 shows a steady increase in sales from January to June, peaking in December due to holiday promotions.”</a:t>
            </a:r>
            <a:endParaRPr lang="en-US" dirty="0"/>
          </a:p>
          <a:p>
            <a:pPr marL="0" indent="0">
              <a:buNone/>
            </a:pP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Place Visuals Strategically: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/>
              <a:t>Position visuals near the text that explains or refers to them.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DDD1431F-1A53-4FD3-B745-48D555ED9C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/>
              <a:t>DULASP Intermediate M5 Rapports Professionnels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7A8C81A-D609-4FBC-9EF9-28523D72A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2FBB80-2664-4D09-84C4-AB5041C0192D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62650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lle d’ions">
  <a:themeElements>
    <a:clrScheme name="Salle d’ions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Salle d’ions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lle d’ions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1593</TotalTime>
  <Words>1065</Words>
  <Application>Microsoft Office PowerPoint</Application>
  <PresentationFormat>Grand écran</PresentationFormat>
  <Paragraphs>171</Paragraphs>
  <Slides>19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19</vt:i4>
      </vt:variant>
    </vt:vector>
  </HeadingPairs>
  <TitlesOfParts>
    <vt:vector size="25" baseType="lpstr">
      <vt:lpstr>Arial</vt:lpstr>
      <vt:lpstr>Calibri</vt:lpstr>
      <vt:lpstr>Century Gothic</vt:lpstr>
      <vt:lpstr>Wingdings</vt:lpstr>
      <vt:lpstr>Wingdings 3</vt:lpstr>
      <vt:lpstr>Salle d’ions</vt:lpstr>
      <vt:lpstr>Incorporating Data and Visuals</vt:lpstr>
      <vt:lpstr>What do data and visuals add to a professional report?</vt:lpstr>
      <vt:lpstr>Warm up: Spot the Trend</vt:lpstr>
      <vt:lpstr>Best Practices for Presenting Data</vt:lpstr>
      <vt:lpstr>Types of Visuals </vt:lpstr>
      <vt:lpstr>Types of Visuals </vt:lpstr>
      <vt:lpstr>Types of Visuals </vt:lpstr>
      <vt:lpstr>Best Practices for Using Visuals</vt:lpstr>
      <vt:lpstr>Best Practices for Using Visuals (continued)</vt:lpstr>
      <vt:lpstr>Interpreting and Describing Data in Visuals</vt:lpstr>
      <vt:lpstr>Interpreting and Describing Data in Visuals</vt:lpstr>
      <vt:lpstr>Interpreting and Describing Data in Visuals</vt:lpstr>
      <vt:lpstr>    Over to you </vt:lpstr>
      <vt:lpstr>Présentation PowerPoint</vt:lpstr>
      <vt:lpstr>Class Debrief</vt:lpstr>
      <vt:lpstr>      Visual Match-Up </vt:lpstr>
      <vt:lpstr>    Label and Describe</vt:lpstr>
      <vt:lpstr>Group Analysis &amp; Presentation</vt:lpstr>
      <vt:lpstr>Always shoot for the Moon.  Even if you miss it, you’ll land among the stars.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Incorporating Data and Visuals</dc:title>
  <dc:creator>Claire Soitin</dc:creator>
  <cp:lastModifiedBy>Claire Soitin</cp:lastModifiedBy>
  <cp:revision>20</cp:revision>
  <dcterms:created xsi:type="dcterms:W3CDTF">2025-01-03T12:44:08Z</dcterms:created>
  <dcterms:modified xsi:type="dcterms:W3CDTF">2026-01-31T14:36:28Z</dcterms:modified>
</cp:coreProperties>
</file>