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8" d="100"/>
          <a:sy n="78" d="100"/>
        </p:scale>
        <p:origin x="86"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3B0AFE-B1C6-4062-935D-AE16FCD608AB}" type="datetimeFigureOut">
              <a:rPr lang="fr-FR" smtClean="0"/>
              <a:t>16/02/2026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9BDA4C-4568-478B-8474-8723647226B2}" type="slidenum">
              <a:rPr lang="fr-FR" smtClean="0"/>
              <a:t>‹N°›</a:t>
            </a:fld>
            <a:endParaRPr lang="fr-FR"/>
          </a:p>
        </p:txBody>
      </p:sp>
    </p:spTree>
    <p:extLst>
      <p:ext uri="{BB962C8B-B14F-4D97-AF65-F5344CB8AC3E}">
        <p14:creationId xmlns:p14="http://schemas.microsoft.com/office/powerpoint/2010/main" val="1805935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D7808C46-A145-491A-B580-3CB4D765E5F6}" type="datetime1">
              <a:rPr lang="fr-FR" smtClean="0"/>
              <a:t>16/02/2026</a:t>
            </a:fld>
            <a:endParaRPr lang="fr-FR"/>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r>
              <a:rPr lang="fr-FR"/>
              <a:t>DULASP Intermediate M5 Rapports Professionnels</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CD535247-93EA-4EFE-9153-E365D277BE07}" type="slidenum">
              <a:rPr lang="fr-FR" smtClean="0"/>
              <a:t>‹N°›</a:t>
            </a:fld>
            <a:endParaRPr lang="fr-FR"/>
          </a:p>
        </p:txBody>
      </p:sp>
    </p:spTree>
    <p:extLst>
      <p:ext uri="{BB962C8B-B14F-4D97-AF65-F5344CB8AC3E}">
        <p14:creationId xmlns:p14="http://schemas.microsoft.com/office/powerpoint/2010/main" val="2295767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F41CF8F1-B432-49EB-9A10-7045F34BE02E}" type="datetime1">
              <a:rPr lang="fr-FR" smtClean="0"/>
              <a:t>16/02/2026</a:t>
            </a:fld>
            <a:endParaRPr lang="fr-FR"/>
          </a:p>
        </p:txBody>
      </p:sp>
      <p:sp>
        <p:nvSpPr>
          <p:cNvPr id="6" name="Footer Placeholder 5"/>
          <p:cNvSpPr>
            <a:spLocks noGrp="1"/>
          </p:cNvSpPr>
          <p:nvPr>
            <p:ph type="ftr" sz="quarter" idx="11"/>
          </p:nvPr>
        </p:nvSpPr>
        <p:spPr/>
        <p:txBody>
          <a:bodyPr/>
          <a:lstStyle/>
          <a:p>
            <a:r>
              <a:rPr lang="fr-FR"/>
              <a:t>DULASP Intermediate M5 Rapports Professionnels</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D535247-93EA-4EFE-9153-E365D277BE07}" type="slidenum">
              <a:rPr lang="fr-FR" smtClean="0"/>
              <a:t>‹N°›</a:t>
            </a:fld>
            <a:endParaRPr lang="fr-FR"/>
          </a:p>
        </p:txBody>
      </p:sp>
    </p:spTree>
    <p:extLst>
      <p:ext uri="{BB962C8B-B14F-4D97-AF65-F5344CB8AC3E}">
        <p14:creationId xmlns:p14="http://schemas.microsoft.com/office/powerpoint/2010/main" val="2763016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DC807253-684A-4D85-A602-B1771C61E001}" type="datetime1">
              <a:rPr lang="fr-FR" smtClean="0"/>
              <a:t>16/02/2026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D535247-93EA-4EFE-9153-E365D277BE07}" type="slidenum">
              <a:rPr lang="fr-FR" smtClean="0"/>
              <a:t>‹N°›</a:t>
            </a:fld>
            <a:endParaRPr lang="fr-FR"/>
          </a:p>
        </p:txBody>
      </p:sp>
    </p:spTree>
    <p:extLst>
      <p:ext uri="{BB962C8B-B14F-4D97-AF65-F5344CB8AC3E}">
        <p14:creationId xmlns:p14="http://schemas.microsoft.com/office/powerpoint/2010/main" val="3920095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77CD81E5-B727-491F-9D4E-A3846F91B1E6}" type="datetime1">
              <a:rPr lang="fr-FR" smtClean="0"/>
              <a:t>16/02/2026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D535247-93EA-4EFE-9153-E365D277BE07}" type="slidenum">
              <a:rPr lang="fr-FR" smtClean="0"/>
              <a:t>‹N°›</a:t>
            </a:fld>
            <a:endParaRPr lang="fr-FR"/>
          </a:p>
        </p:txBody>
      </p:sp>
    </p:spTree>
    <p:extLst>
      <p:ext uri="{BB962C8B-B14F-4D97-AF65-F5344CB8AC3E}">
        <p14:creationId xmlns:p14="http://schemas.microsoft.com/office/powerpoint/2010/main" val="251178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865A30FD-0536-416A-AD86-5F02D2CAC729}" type="datetime1">
              <a:rPr lang="fr-FR" smtClean="0"/>
              <a:t>16/02/2026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D535247-93EA-4EFE-9153-E365D277BE07}" type="slidenum">
              <a:rPr lang="fr-FR" smtClean="0"/>
              <a:t>‹N°›</a:t>
            </a:fld>
            <a:endParaRPr lang="fr-FR"/>
          </a:p>
        </p:txBody>
      </p:sp>
    </p:spTree>
    <p:extLst>
      <p:ext uri="{BB962C8B-B14F-4D97-AF65-F5344CB8AC3E}">
        <p14:creationId xmlns:p14="http://schemas.microsoft.com/office/powerpoint/2010/main" val="12678771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500BD63-15D9-44F8-92AC-74D4D03FF910}" type="datetime1">
              <a:rPr lang="fr-FR" smtClean="0"/>
              <a:t>16/02/2026</a:t>
            </a:fld>
            <a:endParaRPr lang="fr-FR"/>
          </a:p>
        </p:txBody>
      </p:sp>
      <p:sp>
        <p:nvSpPr>
          <p:cNvPr id="8" name="Footer Placeholder 7"/>
          <p:cNvSpPr>
            <a:spLocks noGrp="1"/>
          </p:cNvSpPr>
          <p:nvPr>
            <p:ph type="ftr" sz="quarter" idx="11"/>
          </p:nvPr>
        </p:nvSpPr>
        <p:spPr/>
        <p:txBody>
          <a:bodyPr/>
          <a:lstStyle/>
          <a:p>
            <a:r>
              <a:rPr lang="fr-FR"/>
              <a:t>DULASP Intermediate M5 Rapports Professionnels</a:t>
            </a:r>
          </a:p>
        </p:txBody>
      </p:sp>
      <p:sp>
        <p:nvSpPr>
          <p:cNvPr id="9" name="Slide Number Placeholder 8"/>
          <p:cNvSpPr>
            <a:spLocks noGrp="1"/>
          </p:cNvSpPr>
          <p:nvPr>
            <p:ph type="sldNum" sz="quarter" idx="12"/>
          </p:nvPr>
        </p:nvSpPr>
        <p:spPr/>
        <p:txBody>
          <a:bodyPr/>
          <a:lstStyle/>
          <a:p>
            <a:fld id="{CD535247-93EA-4EFE-9153-E365D277BE07}" type="slidenum">
              <a:rPr lang="fr-FR" smtClean="0"/>
              <a:t>‹N°›</a:t>
            </a:fld>
            <a:endParaRPr lang="fr-FR"/>
          </a:p>
        </p:txBody>
      </p:sp>
    </p:spTree>
    <p:extLst>
      <p:ext uri="{BB962C8B-B14F-4D97-AF65-F5344CB8AC3E}">
        <p14:creationId xmlns:p14="http://schemas.microsoft.com/office/powerpoint/2010/main" val="2379243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AD676E3-578D-49DB-8708-CEB6BA3A017A}" type="datetime1">
              <a:rPr lang="fr-FR" smtClean="0"/>
              <a:t>16/02/2026</a:t>
            </a:fld>
            <a:endParaRPr lang="fr-FR"/>
          </a:p>
        </p:txBody>
      </p:sp>
      <p:sp>
        <p:nvSpPr>
          <p:cNvPr id="8" name="Footer Placeholder 7"/>
          <p:cNvSpPr>
            <a:spLocks noGrp="1"/>
          </p:cNvSpPr>
          <p:nvPr>
            <p:ph type="ftr" sz="quarter" idx="11"/>
          </p:nvPr>
        </p:nvSpPr>
        <p:spPr/>
        <p:txBody>
          <a:bodyPr/>
          <a:lstStyle/>
          <a:p>
            <a:r>
              <a:rPr lang="fr-FR"/>
              <a:t>DULASP Intermediate M5 Rapports Professionnels</a:t>
            </a:r>
          </a:p>
        </p:txBody>
      </p:sp>
      <p:sp>
        <p:nvSpPr>
          <p:cNvPr id="9" name="Slide Number Placeholder 8"/>
          <p:cNvSpPr>
            <a:spLocks noGrp="1"/>
          </p:cNvSpPr>
          <p:nvPr>
            <p:ph type="sldNum" sz="quarter" idx="12"/>
          </p:nvPr>
        </p:nvSpPr>
        <p:spPr/>
        <p:txBody>
          <a:bodyPr/>
          <a:lstStyle/>
          <a:p>
            <a:fld id="{CD535247-93EA-4EFE-9153-E365D277BE07}" type="slidenum">
              <a:rPr lang="fr-FR" smtClean="0"/>
              <a:t>‹N°›</a:t>
            </a:fld>
            <a:endParaRPr lang="fr-FR"/>
          </a:p>
        </p:txBody>
      </p:sp>
    </p:spTree>
    <p:extLst>
      <p:ext uri="{BB962C8B-B14F-4D97-AF65-F5344CB8AC3E}">
        <p14:creationId xmlns:p14="http://schemas.microsoft.com/office/powerpoint/2010/main" val="32812125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CB28979-8845-468E-9E46-D826D9F78C28}" type="datetime1">
              <a:rPr lang="fr-FR" smtClean="0"/>
              <a:t>16/02/2026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6" name="Slide Number Placeholder 5"/>
          <p:cNvSpPr>
            <a:spLocks noGrp="1"/>
          </p:cNvSpPr>
          <p:nvPr>
            <p:ph type="sldNum" sz="quarter" idx="12"/>
          </p:nvPr>
        </p:nvSpPr>
        <p:spPr/>
        <p:txBody>
          <a:bodyPr/>
          <a:lstStyle/>
          <a:p>
            <a:fld id="{CD535247-93EA-4EFE-9153-E365D277BE07}" type="slidenum">
              <a:rPr lang="fr-FR" smtClean="0"/>
              <a:t>‹N°›</a:t>
            </a:fld>
            <a:endParaRPr lang="fr-FR"/>
          </a:p>
        </p:txBody>
      </p:sp>
    </p:spTree>
    <p:extLst>
      <p:ext uri="{BB962C8B-B14F-4D97-AF65-F5344CB8AC3E}">
        <p14:creationId xmlns:p14="http://schemas.microsoft.com/office/powerpoint/2010/main" val="11375063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652BB02-DF14-4964-A035-F846AB461760}" type="datetime1">
              <a:rPr lang="fr-FR" smtClean="0"/>
              <a:t>16/02/2026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D535247-93EA-4EFE-9153-E365D277BE07}" type="slidenum">
              <a:rPr lang="fr-FR" smtClean="0"/>
              <a:t>‹N°›</a:t>
            </a:fld>
            <a:endParaRPr lang="fr-FR"/>
          </a:p>
        </p:txBody>
      </p:sp>
    </p:spTree>
    <p:extLst>
      <p:ext uri="{BB962C8B-B14F-4D97-AF65-F5344CB8AC3E}">
        <p14:creationId xmlns:p14="http://schemas.microsoft.com/office/powerpoint/2010/main" val="2416655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A808C5D-54B5-4F90-9C7C-FBC8E99DE6C5}" type="datetime1">
              <a:rPr lang="fr-FR" smtClean="0"/>
              <a:t>16/02/2026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6" name="Slide Number Placeholder 5"/>
          <p:cNvSpPr>
            <a:spLocks noGrp="1"/>
          </p:cNvSpPr>
          <p:nvPr>
            <p:ph type="sldNum" sz="quarter" idx="12"/>
          </p:nvPr>
        </p:nvSpPr>
        <p:spPr/>
        <p:txBody>
          <a:bodyPr/>
          <a:lstStyle/>
          <a:p>
            <a:fld id="{CD535247-93EA-4EFE-9153-E365D277BE07}" type="slidenum">
              <a:rPr lang="fr-FR" smtClean="0"/>
              <a:t>‹N°›</a:t>
            </a:fld>
            <a:endParaRPr lang="fr-FR"/>
          </a:p>
        </p:txBody>
      </p:sp>
    </p:spTree>
    <p:extLst>
      <p:ext uri="{BB962C8B-B14F-4D97-AF65-F5344CB8AC3E}">
        <p14:creationId xmlns:p14="http://schemas.microsoft.com/office/powerpoint/2010/main" val="2355150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5C7BBB9-5301-44C4-B1EA-A748CFB94CD6}" type="datetime1">
              <a:rPr lang="fr-FR" smtClean="0"/>
              <a:t>16/02/2026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D535247-93EA-4EFE-9153-E365D277BE07}" type="slidenum">
              <a:rPr lang="fr-FR" smtClean="0"/>
              <a:t>‹N°›</a:t>
            </a:fld>
            <a:endParaRPr lang="fr-FR"/>
          </a:p>
        </p:txBody>
      </p:sp>
    </p:spTree>
    <p:extLst>
      <p:ext uri="{BB962C8B-B14F-4D97-AF65-F5344CB8AC3E}">
        <p14:creationId xmlns:p14="http://schemas.microsoft.com/office/powerpoint/2010/main" val="605285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819649EB-FAB0-4036-8265-FFD648E04F47}" type="datetime1">
              <a:rPr lang="fr-FR" smtClean="0"/>
              <a:t>16/02/2026</a:t>
            </a:fld>
            <a:endParaRPr lang="fr-FR"/>
          </a:p>
        </p:txBody>
      </p:sp>
      <p:sp>
        <p:nvSpPr>
          <p:cNvPr id="6" name="Footer Placeholder 5"/>
          <p:cNvSpPr>
            <a:spLocks noGrp="1"/>
          </p:cNvSpPr>
          <p:nvPr>
            <p:ph type="ftr" sz="quarter" idx="11"/>
          </p:nvPr>
        </p:nvSpPr>
        <p:spPr/>
        <p:txBody>
          <a:bodyPr/>
          <a:lstStyle/>
          <a:p>
            <a:r>
              <a:rPr lang="fr-FR"/>
              <a:t>DULASP Intermediate M5 Rapports Professionnels</a:t>
            </a:r>
          </a:p>
        </p:txBody>
      </p:sp>
      <p:sp>
        <p:nvSpPr>
          <p:cNvPr id="7" name="Slide Number Placeholder 6"/>
          <p:cNvSpPr>
            <a:spLocks noGrp="1"/>
          </p:cNvSpPr>
          <p:nvPr>
            <p:ph type="sldNum" sz="quarter" idx="12"/>
          </p:nvPr>
        </p:nvSpPr>
        <p:spPr/>
        <p:txBody>
          <a:bodyPr/>
          <a:lstStyle/>
          <a:p>
            <a:fld id="{CD535247-93EA-4EFE-9153-E365D277BE07}" type="slidenum">
              <a:rPr lang="fr-FR" smtClean="0"/>
              <a:t>‹N°›</a:t>
            </a:fld>
            <a:endParaRPr lang="fr-FR"/>
          </a:p>
        </p:txBody>
      </p:sp>
    </p:spTree>
    <p:extLst>
      <p:ext uri="{BB962C8B-B14F-4D97-AF65-F5344CB8AC3E}">
        <p14:creationId xmlns:p14="http://schemas.microsoft.com/office/powerpoint/2010/main" val="1734957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75F0556-9456-4D0E-9C84-2FE83E5F1ABF}" type="datetime1">
              <a:rPr lang="fr-FR" smtClean="0"/>
              <a:t>16/02/2026</a:t>
            </a:fld>
            <a:endParaRPr lang="fr-FR"/>
          </a:p>
        </p:txBody>
      </p:sp>
      <p:sp>
        <p:nvSpPr>
          <p:cNvPr id="8" name="Footer Placeholder 7"/>
          <p:cNvSpPr>
            <a:spLocks noGrp="1"/>
          </p:cNvSpPr>
          <p:nvPr>
            <p:ph type="ftr" sz="quarter" idx="11"/>
          </p:nvPr>
        </p:nvSpPr>
        <p:spPr/>
        <p:txBody>
          <a:bodyPr/>
          <a:lstStyle/>
          <a:p>
            <a:r>
              <a:rPr lang="fr-FR"/>
              <a:t>DULASP Intermediate M5 Rapports Professionnels</a:t>
            </a:r>
          </a:p>
        </p:txBody>
      </p:sp>
      <p:sp>
        <p:nvSpPr>
          <p:cNvPr id="9" name="Slide Number Placeholder 8"/>
          <p:cNvSpPr>
            <a:spLocks noGrp="1"/>
          </p:cNvSpPr>
          <p:nvPr>
            <p:ph type="sldNum" sz="quarter" idx="12"/>
          </p:nvPr>
        </p:nvSpPr>
        <p:spPr/>
        <p:txBody>
          <a:bodyPr/>
          <a:lstStyle/>
          <a:p>
            <a:fld id="{CD535247-93EA-4EFE-9153-E365D277BE07}" type="slidenum">
              <a:rPr lang="fr-FR" smtClean="0"/>
              <a:t>‹N°›</a:t>
            </a:fld>
            <a:endParaRPr lang="fr-FR"/>
          </a:p>
        </p:txBody>
      </p:sp>
    </p:spTree>
    <p:extLst>
      <p:ext uri="{BB962C8B-B14F-4D97-AF65-F5344CB8AC3E}">
        <p14:creationId xmlns:p14="http://schemas.microsoft.com/office/powerpoint/2010/main" val="1741853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BDF649C-4E68-4979-B9A7-D8014B1B2994}" type="datetime1">
              <a:rPr lang="fr-FR" smtClean="0"/>
              <a:t>16/02/2026</a:t>
            </a:fld>
            <a:endParaRPr lang="fr-FR"/>
          </a:p>
        </p:txBody>
      </p:sp>
      <p:sp>
        <p:nvSpPr>
          <p:cNvPr id="4" name="Footer Placeholder 3"/>
          <p:cNvSpPr>
            <a:spLocks noGrp="1"/>
          </p:cNvSpPr>
          <p:nvPr>
            <p:ph type="ftr" sz="quarter" idx="11"/>
          </p:nvPr>
        </p:nvSpPr>
        <p:spPr/>
        <p:txBody>
          <a:bodyPr/>
          <a:lstStyle/>
          <a:p>
            <a:r>
              <a:rPr lang="fr-FR"/>
              <a:t>DULASP Intermediate M5 Rapports Professionnels</a:t>
            </a:r>
          </a:p>
        </p:txBody>
      </p:sp>
      <p:sp>
        <p:nvSpPr>
          <p:cNvPr id="5" name="Slide Number Placeholder 4"/>
          <p:cNvSpPr>
            <a:spLocks noGrp="1"/>
          </p:cNvSpPr>
          <p:nvPr>
            <p:ph type="sldNum" sz="quarter" idx="12"/>
          </p:nvPr>
        </p:nvSpPr>
        <p:spPr/>
        <p:txBody>
          <a:bodyPr/>
          <a:lstStyle/>
          <a:p>
            <a:fld id="{CD535247-93EA-4EFE-9153-E365D277BE07}" type="slidenum">
              <a:rPr lang="fr-FR" smtClean="0"/>
              <a:t>‹N°›</a:t>
            </a:fld>
            <a:endParaRPr lang="fr-FR"/>
          </a:p>
        </p:txBody>
      </p:sp>
    </p:spTree>
    <p:extLst>
      <p:ext uri="{BB962C8B-B14F-4D97-AF65-F5344CB8AC3E}">
        <p14:creationId xmlns:p14="http://schemas.microsoft.com/office/powerpoint/2010/main" val="4282417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DEDE9-76E8-4AB1-BCF9-D773AA395A7D}" type="datetime1">
              <a:rPr lang="fr-FR" smtClean="0"/>
              <a:t>16/02/2026</a:t>
            </a:fld>
            <a:endParaRPr lang="fr-FR"/>
          </a:p>
        </p:txBody>
      </p:sp>
      <p:sp>
        <p:nvSpPr>
          <p:cNvPr id="3" name="Footer Placeholder 2"/>
          <p:cNvSpPr>
            <a:spLocks noGrp="1"/>
          </p:cNvSpPr>
          <p:nvPr>
            <p:ph type="ftr" sz="quarter" idx="11"/>
          </p:nvPr>
        </p:nvSpPr>
        <p:spPr/>
        <p:txBody>
          <a:bodyPr/>
          <a:lstStyle/>
          <a:p>
            <a:r>
              <a:rPr lang="fr-FR"/>
              <a:t>DULASP Intermediate M5 Rapports Professionnels</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CD535247-93EA-4EFE-9153-E365D277BE07}" type="slidenum">
              <a:rPr lang="fr-FR" smtClean="0"/>
              <a:t>‹N°›</a:t>
            </a:fld>
            <a:endParaRPr lang="fr-FR"/>
          </a:p>
        </p:txBody>
      </p:sp>
    </p:spTree>
    <p:extLst>
      <p:ext uri="{BB962C8B-B14F-4D97-AF65-F5344CB8AC3E}">
        <p14:creationId xmlns:p14="http://schemas.microsoft.com/office/powerpoint/2010/main" val="4157336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FCD6A22B-A6AC-4EE2-9C40-17217EC13D25}" type="datetime1">
              <a:rPr lang="fr-FR" smtClean="0"/>
              <a:t>16/02/2026</a:t>
            </a:fld>
            <a:endParaRPr lang="fr-FR"/>
          </a:p>
        </p:txBody>
      </p:sp>
      <p:sp>
        <p:nvSpPr>
          <p:cNvPr id="6" name="Footer Placeholder 5"/>
          <p:cNvSpPr>
            <a:spLocks noGrp="1"/>
          </p:cNvSpPr>
          <p:nvPr>
            <p:ph type="ftr" sz="quarter" idx="11"/>
          </p:nvPr>
        </p:nvSpPr>
        <p:spPr/>
        <p:txBody>
          <a:bodyPr/>
          <a:lstStyle/>
          <a:p>
            <a:r>
              <a:rPr lang="fr-FR"/>
              <a:t>DULASP Intermediate M5 Rapports Professionnels</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D535247-93EA-4EFE-9153-E365D277BE07}" type="slidenum">
              <a:rPr lang="fr-FR" smtClean="0"/>
              <a:t>‹N°›</a:t>
            </a:fld>
            <a:endParaRPr lang="fr-FR"/>
          </a:p>
        </p:txBody>
      </p:sp>
    </p:spTree>
    <p:extLst>
      <p:ext uri="{BB962C8B-B14F-4D97-AF65-F5344CB8AC3E}">
        <p14:creationId xmlns:p14="http://schemas.microsoft.com/office/powerpoint/2010/main" val="3861952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59E5C27D-49C7-4A65-9B94-029CBF2D3764}" type="datetime1">
              <a:rPr lang="fr-FR" smtClean="0"/>
              <a:t>16/02/2026</a:t>
            </a:fld>
            <a:endParaRPr lang="fr-FR"/>
          </a:p>
        </p:txBody>
      </p:sp>
      <p:sp>
        <p:nvSpPr>
          <p:cNvPr id="6" name="Footer Placeholder 5"/>
          <p:cNvSpPr>
            <a:spLocks noGrp="1"/>
          </p:cNvSpPr>
          <p:nvPr>
            <p:ph type="ftr" sz="quarter" idx="11"/>
          </p:nvPr>
        </p:nvSpPr>
        <p:spPr/>
        <p:txBody>
          <a:bodyPr/>
          <a:lstStyle/>
          <a:p>
            <a:r>
              <a:rPr lang="fr-FR"/>
              <a:t>DULASP Intermediate M5 Rapports Professionnels</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D535247-93EA-4EFE-9153-E365D277BE07}" type="slidenum">
              <a:rPr lang="fr-FR" smtClean="0"/>
              <a:t>‹N°›</a:t>
            </a:fld>
            <a:endParaRPr lang="fr-FR"/>
          </a:p>
        </p:txBody>
      </p:sp>
    </p:spTree>
    <p:extLst>
      <p:ext uri="{BB962C8B-B14F-4D97-AF65-F5344CB8AC3E}">
        <p14:creationId xmlns:p14="http://schemas.microsoft.com/office/powerpoint/2010/main" val="3634428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FCE2A7A9-9F7E-44AC-BB69-D28982C30782}" type="datetime1">
              <a:rPr lang="fr-FR" smtClean="0"/>
              <a:t>16/02/2026</a:t>
            </a:fld>
            <a:endParaRPr lang="fr-FR"/>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r>
              <a:rPr lang="fr-FR"/>
              <a:t>DULASP Intermediate M5 Rapports Professionnels</a:t>
            </a:r>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CD535247-93EA-4EFE-9153-E365D277BE07}" type="slidenum">
              <a:rPr lang="fr-FR" smtClean="0"/>
              <a:t>‹N°›</a:t>
            </a:fld>
            <a:endParaRPr lang="fr-FR"/>
          </a:p>
        </p:txBody>
      </p:sp>
    </p:spTree>
    <p:extLst>
      <p:ext uri="{BB962C8B-B14F-4D97-AF65-F5344CB8AC3E}">
        <p14:creationId xmlns:p14="http://schemas.microsoft.com/office/powerpoint/2010/main" val="356443868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hd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D1FE5B-707B-4919-9442-61AB9332E840}"/>
              </a:ext>
            </a:extLst>
          </p:cNvPr>
          <p:cNvSpPr>
            <a:spLocks noGrp="1"/>
          </p:cNvSpPr>
          <p:nvPr>
            <p:ph type="ctrTitle"/>
          </p:nvPr>
        </p:nvSpPr>
        <p:spPr/>
        <p:txBody>
          <a:bodyPr/>
          <a:lstStyle/>
          <a:p>
            <a:r>
              <a:rPr lang="en-US" dirty="0"/>
              <a:t>Writing the Body of the Report</a:t>
            </a:r>
            <a:endParaRPr lang="fr-FR" dirty="0"/>
          </a:p>
        </p:txBody>
      </p:sp>
      <p:sp>
        <p:nvSpPr>
          <p:cNvPr id="3" name="Sous-titre 2">
            <a:extLst>
              <a:ext uri="{FF2B5EF4-FFF2-40B4-BE49-F238E27FC236}">
                <a16:creationId xmlns:a16="http://schemas.microsoft.com/office/drawing/2014/main" id="{1763ABF0-E437-4181-AD59-E2050F78C4EC}"/>
              </a:ext>
            </a:extLst>
          </p:cNvPr>
          <p:cNvSpPr>
            <a:spLocks noGrp="1"/>
          </p:cNvSpPr>
          <p:nvPr>
            <p:ph type="subTitle" idx="1"/>
          </p:nvPr>
        </p:nvSpPr>
        <p:spPr/>
        <p:txBody>
          <a:bodyPr/>
          <a:lstStyle/>
          <a:p>
            <a:r>
              <a:rPr lang="fr-FR" dirty="0"/>
              <a:t>Week 5</a:t>
            </a:r>
          </a:p>
        </p:txBody>
      </p:sp>
    </p:spTree>
    <p:extLst>
      <p:ext uri="{BB962C8B-B14F-4D97-AF65-F5344CB8AC3E}">
        <p14:creationId xmlns:p14="http://schemas.microsoft.com/office/powerpoint/2010/main" val="1978192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03ACF2-85F0-4EC1-99A5-1FC5BABCB5F6}"/>
              </a:ext>
            </a:extLst>
          </p:cNvPr>
          <p:cNvSpPr>
            <a:spLocks noGrp="1"/>
          </p:cNvSpPr>
          <p:nvPr>
            <p:ph type="title"/>
          </p:nvPr>
        </p:nvSpPr>
        <p:spPr/>
        <p:txBody>
          <a:bodyPr/>
          <a:lstStyle/>
          <a:p>
            <a:r>
              <a:rPr lang="fr-FR" dirty="0" err="1"/>
              <a:t>Exercise</a:t>
            </a:r>
            <a:r>
              <a:rPr lang="fr-FR" dirty="0"/>
              <a:t> 1</a:t>
            </a:r>
          </a:p>
        </p:txBody>
      </p:sp>
      <p:sp>
        <p:nvSpPr>
          <p:cNvPr id="3" name="Espace réservé du contenu 2">
            <a:extLst>
              <a:ext uri="{FF2B5EF4-FFF2-40B4-BE49-F238E27FC236}">
                <a16:creationId xmlns:a16="http://schemas.microsoft.com/office/drawing/2014/main" id="{9CF7780C-CA5E-4B6E-AA88-E19B214BAEC0}"/>
              </a:ext>
            </a:extLst>
          </p:cNvPr>
          <p:cNvSpPr>
            <a:spLocks noGrp="1"/>
          </p:cNvSpPr>
          <p:nvPr>
            <p:ph sz="half" idx="1"/>
          </p:nvPr>
        </p:nvSpPr>
        <p:spPr>
          <a:xfrm>
            <a:off x="1154954" y="2411506"/>
            <a:ext cx="4825158" cy="4105835"/>
          </a:xfrm>
        </p:spPr>
        <p:txBody>
          <a:bodyPr>
            <a:normAutofit fontScale="55000" lnSpcReduction="20000"/>
          </a:bodyPr>
          <a:lstStyle/>
          <a:p>
            <a:pPr marL="0" indent="0">
              <a:buNone/>
            </a:pPr>
            <a:r>
              <a:rPr lang="en-US" sz="2500" b="1" dirty="0"/>
              <a:t>Topic of the Report :</a:t>
            </a:r>
            <a:r>
              <a:rPr lang="en-US" sz="2500" dirty="0"/>
              <a:t> The Benefits of Exercise for Mental Health</a:t>
            </a:r>
          </a:p>
          <a:p>
            <a:pPr marL="0" indent="0" algn="just">
              <a:buNone/>
            </a:pPr>
            <a:r>
              <a:rPr lang="en-US" sz="2500" dirty="0"/>
              <a:t>“Exercise is not only beneficial for physical health, but it also has a significant positive impact on mental well-being. Regular physical activity increases the production of endorphins, which are chemicals in the brain that act as natural mood lifters. These chemicals help reduce feelings of stress and anxiety, leading to improved mental health. Furthermore, exercise can improve sleep patterns, which in turn boosts cognitive function and emotional regulation. Studies have shown that people who engage in regular physical activity experience fewer symptoms of depression and anxiety. For example, individuals who participate in aerobic exercises such as running or cycling report feeling more energized and less stressed. Additionally, group exercises, such as yoga or team sports, can create a sense of community and belonging, reducing feelings of loneliness. In sum, incorporating exercise into one’s routine can serve as an effective tool for managing mental health and enhancing overall well-being.”</a:t>
            </a:r>
          </a:p>
          <a:p>
            <a:endParaRPr lang="fr-FR" dirty="0"/>
          </a:p>
        </p:txBody>
      </p:sp>
      <p:sp>
        <p:nvSpPr>
          <p:cNvPr id="4" name="Espace réservé du contenu 3">
            <a:extLst>
              <a:ext uri="{FF2B5EF4-FFF2-40B4-BE49-F238E27FC236}">
                <a16:creationId xmlns:a16="http://schemas.microsoft.com/office/drawing/2014/main" id="{365BB020-2D5D-44AC-9F26-809F352B8460}"/>
              </a:ext>
            </a:extLst>
          </p:cNvPr>
          <p:cNvSpPr>
            <a:spLocks noGrp="1"/>
          </p:cNvSpPr>
          <p:nvPr>
            <p:ph sz="half" idx="2"/>
          </p:nvPr>
        </p:nvSpPr>
        <p:spPr>
          <a:xfrm>
            <a:off x="6211887" y="2411505"/>
            <a:ext cx="4825159" cy="3899647"/>
          </a:xfrm>
        </p:spPr>
        <p:txBody>
          <a:bodyPr>
            <a:normAutofit fontScale="55000" lnSpcReduction="20000"/>
          </a:bodyPr>
          <a:lstStyle/>
          <a:p>
            <a:pPr marL="0" indent="0" algn="just">
              <a:buNone/>
            </a:pPr>
            <a:r>
              <a:rPr lang="en-US" sz="2500" b="1" dirty="0"/>
              <a:t>Topic of the Report:</a:t>
            </a:r>
            <a:r>
              <a:rPr lang="en-US" sz="2500" dirty="0"/>
              <a:t> The Importance of Reading Books</a:t>
            </a:r>
          </a:p>
          <a:p>
            <a:pPr marL="0" indent="0" algn="just">
              <a:buNone/>
            </a:pPr>
            <a:r>
              <a:rPr lang="en-US" sz="2500" dirty="0"/>
              <a:t>“Reading books is really fun because you can learn so much. Books are great for people who want to learn new things. Some books are really old, like the ones people read in history class, and that makes them interesting. You can read at home, or even at a library, and it’s really relaxing. Some books are good for escaping reality, like fiction ones. People read all kinds of books, like detective stories, and some books are long, but you can take breaks. Reading is good for your brain because it helps with thinking and learning new ideas, which is important. It’s also important to pick the right book because some books can be boring, and that’s why some people don’t like to read. Reading is something everyone should do because it helps with knowledge and fun.”</a:t>
            </a:r>
          </a:p>
          <a:p>
            <a:endParaRPr lang="fr-FR" dirty="0"/>
          </a:p>
        </p:txBody>
      </p:sp>
      <p:sp>
        <p:nvSpPr>
          <p:cNvPr id="5" name="Espace réservé du pied de page 4">
            <a:extLst>
              <a:ext uri="{FF2B5EF4-FFF2-40B4-BE49-F238E27FC236}">
                <a16:creationId xmlns:a16="http://schemas.microsoft.com/office/drawing/2014/main" id="{B8E71DC8-F9A7-4231-A8A3-2CFE6ACA8FC7}"/>
              </a:ext>
            </a:extLst>
          </p:cNvPr>
          <p:cNvSpPr>
            <a:spLocks noGrp="1"/>
          </p:cNvSpPr>
          <p:nvPr>
            <p:ph type="ftr" sz="quarter" idx="11"/>
          </p:nvPr>
        </p:nvSpPr>
        <p:spPr/>
        <p:txBody>
          <a:bodyPr/>
          <a:lstStyle/>
          <a:p>
            <a:r>
              <a:rPr lang="fr-FR"/>
              <a:t>DULASP Intermediate M5 Rapports Professionnels</a:t>
            </a:r>
          </a:p>
        </p:txBody>
      </p:sp>
      <p:sp>
        <p:nvSpPr>
          <p:cNvPr id="6" name="Espace réservé du numéro de diapositive 5">
            <a:extLst>
              <a:ext uri="{FF2B5EF4-FFF2-40B4-BE49-F238E27FC236}">
                <a16:creationId xmlns:a16="http://schemas.microsoft.com/office/drawing/2014/main" id="{972F6BFC-54F7-4D57-A7E7-7DA36F5C3D23}"/>
              </a:ext>
            </a:extLst>
          </p:cNvPr>
          <p:cNvSpPr>
            <a:spLocks noGrp="1"/>
          </p:cNvSpPr>
          <p:nvPr>
            <p:ph type="sldNum" sz="quarter" idx="12"/>
          </p:nvPr>
        </p:nvSpPr>
        <p:spPr/>
        <p:txBody>
          <a:bodyPr/>
          <a:lstStyle/>
          <a:p>
            <a:fld id="{CD535247-93EA-4EFE-9153-E365D277BE07}" type="slidenum">
              <a:rPr lang="fr-FR" smtClean="0"/>
              <a:t>10</a:t>
            </a:fld>
            <a:endParaRPr lang="fr-FR"/>
          </a:p>
        </p:txBody>
      </p:sp>
    </p:spTree>
    <p:extLst>
      <p:ext uri="{BB962C8B-B14F-4D97-AF65-F5344CB8AC3E}">
        <p14:creationId xmlns:p14="http://schemas.microsoft.com/office/powerpoint/2010/main" val="253495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5B8380-9F72-4A09-B061-D32C1487C478}"/>
              </a:ext>
            </a:extLst>
          </p:cNvPr>
          <p:cNvSpPr>
            <a:spLocks noGrp="1"/>
          </p:cNvSpPr>
          <p:nvPr>
            <p:ph type="title"/>
          </p:nvPr>
        </p:nvSpPr>
        <p:spPr/>
        <p:txBody>
          <a:bodyPr/>
          <a:lstStyle/>
          <a:p>
            <a:r>
              <a:rPr lang="fr-FR" dirty="0"/>
              <a:t>Over to </a:t>
            </a:r>
            <a:r>
              <a:rPr lang="fr-FR" dirty="0" err="1"/>
              <a:t>you</a:t>
            </a:r>
            <a:r>
              <a:rPr lang="fr-FR" dirty="0"/>
              <a:t>:</a:t>
            </a:r>
            <a:br>
              <a:rPr lang="fr-FR" dirty="0"/>
            </a:br>
            <a:r>
              <a:rPr lang="fr-FR" dirty="0" err="1"/>
              <a:t>Identifying</a:t>
            </a:r>
            <a:r>
              <a:rPr lang="fr-FR" dirty="0"/>
              <a:t> </a:t>
            </a:r>
            <a:r>
              <a:rPr lang="fr-FR" dirty="0" err="1"/>
              <a:t>Linking</a:t>
            </a:r>
            <a:r>
              <a:rPr lang="fr-FR" dirty="0"/>
              <a:t> </a:t>
            </a:r>
            <a:r>
              <a:rPr lang="fr-FR" dirty="0" err="1"/>
              <a:t>Devices</a:t>
            </a:r>
            <a:endParaRPr lang="fr-FR" dirty="0"/>
          </a:p>
        </p:txBody>
      </p:sp>
      <p:sp>
        <p:nvSpPr>
          <p:cNvPr id="4" name="Espace réservé du pied de page 3">
            <a:extLst>
              <a:ext uri="{FF2B5EF4-FFF2-40B4-BE49-F238E27FC236}">
                <a16:creationId xmlns:a16="http://schemas.microsoft.com/office/drawing/2014/main" id="{3A249914-8907-4044-BDCC-F6CD2B40F133}"/>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F9E93E72-AE8D-41F3-9B2E-E32B1254EA1F}"/>
              </a:ext>
            </a:extLst>
          </p:cNvPr>
          <p:cNvSpPr>
            <a:spLocks noGrp="1"/>
          </p:cNvSpPr>
          <p:nvPr>
            <p:ph type="sldNum" sz="quarter" idx="12"/>
          </p:nvPr>
        </p:nvSpPr>
        <p:spPr/>
        <p:txBody>
          <a:bodyPr/>
          <a:lstStyle/>
          <a:p>
            <a:fld id="{CD535247-93EA-4EFE-9153-E365D277BE07}" type="slidenum">
              <a:rPr lang="fr-FR" smtClean="0"/>
              <a:t>11</a:t>
            </a:fld>
            <a:endParaRPr lang="fr-FR"/>
          </a:p>
        </p:txBody>
      </p:sp>
      <p:sp>
        <p:nvSpPr>
          <p:cNvPr id="6" name="Rectangle 1">
            <a:extLst>
              <a:ext uri="{FF2B5EF4-FFF2-40B4-BE49-F238E27FC236}">
                <a16:creationId xmlns:a16="http://schemas.microsoft.com/office/drawing/2014/main" id="{CFA2A203-8EBC-475F-A853-41F39F86B6E7}"/>
              </a:ext>
            </a:extLst>
          </p:cNvPr>
          <p:cNvSpPr>
            <a:spLocks noGrp="1" noChangeArrowheads="1"/>
          </p:cNvSpPr>
          <p:nvPr>
            <p:ph type="body" idx="1"/>
          </p:nvPr>
        </p:nvSpPr>
        <p:spPr bwMode="auto">
          <a:xfrm>
            <a:off x="6617652" y="3020537"/>
            <a:ext cx="5296442" cy="1733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eaLnBrk="0" fontAlgn="base" hangingPunct="0">
              <a:spcAft>
                <a:spcPct val="0"/>
              </a:spcAft>
              <a:buClrTx/>
              <a:buSzTx/>
            </a:pPr>
            <a:r>
              <a:rPr lang="en-US" sz="1800" cap="none" dirty="0">
                <a:sym typeface="Wingdings" panose="05000000000000000000" pitchFamily="2" charset="2"/>
              </a:rPr>
              <a:t>  </a:t>
            </a:r>
            <a:r>
              <a:rPr kumimoji="0" lang="fr-FR" altLang="fr-FR" sz="1800" b="0" i="0" u="none" strike="noStrike" cap="none" normalizeH="0" baseline="0" dirty="0" err="1">
                <a:ln>
                  <a:noFill/>
                </a:ln>
                <a:solidFill>
                  <a:schemeClr val="tx1">
                    <a:lumMod val="75000"/>
                    <a:lumOff val="25000"/>
                  </a:schemeClr>
                </a:solidFill>
                <a:effectLst/>
              </a:rPr>
              <a:t>Identify</a:t>
            </a:r>
            <a:r>
              <a:rPr kumimoji="0" lang="fr-FR" altLang="fr-FR" sz="1800" b="0" i="0" u="none" strike="noStrike" cap="none" normalizeH="0" baseline="0" dirty="0">
                <a:ln>
                  <a:noFill/>
                </a:ln>
                <a:solidFill>
                  <a:schemeClr val="tx1">
                    <a:lumMod val="75000"/>
                    <a:lumOff val="25000"/>
                  </a:schemeClr>
                </a:solidFill>
                <a:effectLst/>
              </a:rPr>
              <a:t> </a:t>
            </a:r>
            <a:r>
              <a:rPr kumimoji="0" lang="fr-FR" altLang="fr-FR" sz="1800" b="0" i="0" u="none" strike="noStrike" cap="none" normalizeH="0" baseline="0" dirty="0" err="1">
                <a:ln>
                  <a:noFill/>
                </a:ln>
                <a:solidFill>
                  <a:schemeClr val="tx1">
                    <a:lumMod val="75000"/>
                    <a:lumOff val="25000"/>
                  </a:schemeClr>
                </a:solidFill>
                <a:effectLst/>
              </a:rPr>
              <a:t>where</a:t>
            </a:r>
            <a:r>
              <a:rPr kumimoji="0" lang="fr-FR" altLang="fr-FR" sz="1800" b="0" i="0" u="none" strike="noStrike" cap="none" normalizeH="0" baseline="0" dirty="0">
                <a:ln>
                  <a:noFill/>
                </a:ln>
                <a:solidFill>
                  <a:schemeClr val="tx1">
                    <a:lumMod val="75000"/>
                    <a:lumOff val="25000"/>
                  </a:schemeClr>
                </a:solidFill>
                <a:effectLst/>
              </a:rPr>
              <a:t> </a:t>
            </a:r>
            <a:r>
              <a:rPr kumimoji="0" lang="fr-FR" altLang="fr-FR" sz="1800" b="0" i="0" u="none" strike="noStrike" cap="none" normalizeH="0" baseline="0" dirty="0" err="1">
                <a:ln>
                  <a:noFill/>
                </a:ln>
                <a:solidFill>
                  <a:schemeClr val="tx1">
                    <a:lumMod val="75000"/>
                    <a:lumOff val="25000"/>
                  </a:schemeClr>
                </a:solidFill>
                <a:effectLst/>
              </a:rPr>
              <a:t>linking</a:t>
            </a:r>
            <a:r>
              <a:rPr kumimoji="0" lang="fr-FR" altLang="fr-FR" sz="1800" b="0" i="0" u="none" strike="noStrike" cap="none" normalizeH="0" baseline="0" dirty="0">
                <a:ln>
                  <a:noFill/>
                </a:ln>
                <a:solidFill>
                  <a:schemeClr val="tx1">
                    <a:lumMod val="75000"/>
                    <a:lumOff val="25000"/>
                  </a:schemeClr>
                </a:solidFill>
                <a:effectLst/>
              </a:rPr>
              <a:t> </a:t>
            </a:r>
            <a:r>
              <a:rPr kumimoji="0" lang="fr-FR" altLang="fr-FR" sz="1800" b="0" i="0" u="none" strike="noStrike" cap="none" normalizeH="0" baseline="0" dirty="0" err="1">
                <a:ln>
                  <a:noFill/>
                </a:ln>
                <a:solidFill>
                  <a:schemeClr val="tx1">
                    <a:lumMod val="75000"/>
                    <a:lumOff val="25000"/>
                  </a:schemeClr>
                </a:solidFill>
                <a:effectLst/>
              </a:rPr>
              <a:t>words</a:t>
            </a:r>
            <a:r>
              <a:rPr kumimoji="0" lang="fr-FR" altLang="fr-FR" sz="1800" b="0" i="0" u="none" strike="noStrike" cap="none" normalizeH="0" baseline="0" dirty="0">
                <a:ln>
                  <a:noFill/>
                </a:ln>
                <a:solidFill>
                  <a:schemeClr val="tx1">
                    <a:lumMod val="75000"/>
                    <a:lumOff val="25000"/>
                  </a:schemeClr>
                </a:solidFill>
                <a:effectLst/>
              </a:rPr>
              <a:t> are </a:t>
            </a:r>
            <a:r>
              <a:rPr kumimoji="0" lang="fr-FR" altLang="fr-FR" sz="1800" b="0" i="0" u="none" strike="noStrike" cap="none" normalizeH="0" baseline="0" dirty="0" err="1">
                <a:ln>
                  <a:noFill/>
                </a:ln>
                <a:solidFill>
                  <a:schemeClr val="tx1">
                    <a:lumMod val="75000"/>
                    <a:lumOff val="25000"/>
                  </a:schemeClr>
                </a:solidFill>
                <a:effectLst/>
              </a:rPr>
              <a:t>needed</a:t>
            </a:r>
            <a:r>
              <a:rPr kumimoji="0" lang="fr-FR" altLang="fr-FR" sz="1800" b="0" i="0" u="none" strike="noStrike" cap="none" normalizeH="0" baseline="0" dirty="0">
                <a:ln>
                  <a:noFill/>
                </a:ln>
                <a:solidFill>
                  <a:schemeClr val="tx1">
                    <a:lumMod val="75000"/>
                    <a:lumOff val="25000"/>
                  </a:schemeClr>
                </a:solidFill>
                <a:effectLst/>
              </a:rPr>
              <a:t> in the </a:t>
            </a:r>
            <a:r>
              <a:rPr kumimoji="0" lang="fr-FR" altLang="fr-FR" sz="1800" b="0" i="0" u="none" strike="noStrike" cap="none" normalizeH="0" baseline="0" dirty="0" err="1">
                <a:ln>
                  <a:noFill/>
                </a:ln>
                <a:solidFill>
                  <a:schemeClr val="tx1">
                    <a:lumMod val="75000"/>
                    <a:lumOff val="25000"/>
                  </a:schemeClr>
                </a:solidFill>
                <a:effectLst/>
              </a:rPr>
              <a:t>excerpt</a:t>
            </a:r>
            <a:r>
              <a:rPr kumimoji="0" lang="fr-FR" altLang="fr-FR" sz="1800" b="0" i="0" u="none" strike="noStrike" cap="none" normalizeH="0" baseline="0" dirty="0">
                <a:ln>
                  <a:noFill/>
                </a:ln>
                <a:solidFill>
                  <a:schemeClr val="tx1">
                    <a:lumMod val="75000"/>
                    <a:lumOff val="25000"/>
                  </a:schemeClr>
                </a:solidFill>
                <a:effectLst/>
              </a:rPr>
              <a:t> </a:t>
            </a:r>
            <a:r>
              <a:rPr kumimoji="0" lang="fr-FR" altLang="fr-FR" sz="1800" b="0" i="0" u="none" strike="noStrike" cap="none" normalizeH="0" baseline="0" dirty="0" err="1">
                <a:ln>
                  <a:noFill/>
                </a:ln>
                <a:solidFill>
                  <a:schemeClr val="tx1">
                    <a:lumMod val="75000"/>
                    <a:lumOff val="25000"/>
                  </a:schemeClr>
                </a:solidFill>
                <a:effectLst/>
              </a:rPr>
              <a:t>you</a:t>
            </a:r>
            <a:r>
              <a:rPr kumimoji="0" lang="fr-FR" altLang="fr-FR" sz="1800" b="0" i="0" u="none" strike="noStrike" cap="none" normalizeH="0" baseline="0" dirty="0">
                <a:ln>
                  <a:noFill/>
                </a:ln>
                <a:solidFill>
                  <a:schemeClr val="tx1">
                    <a:lumMod val="75000"/>
                    <a:lumOff val="25000"/>
                  </a:schemeClr>
                </a:solidFill>
                <a:effectLst/>
              </a:rPr>
              <a:t> </a:t>
            </a:r>
            <a:r>
              <a:rPr kumimoji="0" lang="fr-FR" altLang="fr-FR" sz="1800" b="0" i="0" u="none" strike="noStrike" cap="none" normalizeH="0" baseline="0" dirty="0" err="1">
                <a:ln>
                  <a:noFill/>
                </a:ln>
                <a:solidFill>
                  <a:schemeClr val="tx1">
                    <a:lumMod val="75000"/>
                    <a:lumOff val="25000"/>
                  </a:schemeClr>
                </a:solidFill>
                <a:effectLst/>
              </a:rPr>
              <a:t>will</a:t>
            </a:r>
            <a:r>
              <a:rPr kumimoji="0" lang="fr-FR" altLang="fr-FR" sz="1800" b="0" i="0" u="none" strike="noStrike" cap="none" normalizeH="0" baseline="0" dirty="0">
                <a:ln>
                  <a:noFill/>
                </a:ln>
                <a:solidFill>
                  <a:schemeClr val="tx1">
                    <a:lumMod val="75000"/>
                    <a:lumOff val="25000"/>
                  </a:schemeClr>
                </a:solidFill>
                <a:effectLst/>
              </a:rPr>
              <a:t> </a:t>
            </a:r>
            <a:r>
              <a:rPr kumimoji="0" lang="fr-FR" altLang="fr-FR" sz="1800" b="0" i="0" u="none" strike="noStrike" cap="none" normalizeH="0" baseline="0" dirty="0" err="1">
                <a:ln>
                  <a:noFill/>
                </a:ln>
                <a:solidFill>
                  <a:schemeClr val="tx1">
                    <a:lumMod val="75000"/>
                    <a:lumOff val="25000"/>
                  </a:schemeClr>
                </a:solidFill>
                <a:effectLst/>
              </a:rPr>
              <a:t>be</a:t>
            </a:r>
            <a:r>
              <a:rPr kumimoji="0" lang="fr-FR" altLang="fr-FR" sz="1800" b="0" i="0" u="none" strike="noStrike" cap="none" normalizeH="0" baseline="0" dirty="0">
                <a:ln>
                  <a:noFill/>
                </a:ln>
                <a:solidFill>
                  <a:schemeClr val="tx1">
                    <a:lumMod val="75000"/>
                    <a:lumOff val="25000"/>
                  </a:schemeClr>
                </a:solidFill>
                <a:effectLst/>
              </a:rPr>
              <a:t> </a:t>
            </a:r>
            <a:r>
              <a:rPr kumimoji="0" lang="fr-FR" altLang="fr-FR" sz="1800" b="0" i="0" u="none" strike="noStrike" cap="none" normalizeH="0" baseline="0" dirty="0" err="1">
                <a:ln>
                  <a:noFill/>
                </a:ln>
                <a:solidFill>
                  <a:schemeClr val="tx1">
                    <a:lumMod val="75000"/>
                    <a:lumOff val="25000"/>
                  </a:schemeClr>
                </a:solidFill>
                <a:effectLst/>
              </a:rPr>
              <a:t>assigned</a:t>
            </a:r>
            <a:r>
              <a:rPr kumimoji="0" lang="fr-FR" altLang="fr-FR" sz="1800" b="0" i="0" u="none" strike="noStrike" cap="none" normalizeH="0" baseline="0" dirty="0">
                <a:ln>
                  <a:noFill/>
                </a:ln>
                <a:solidFill>
                  <a:schemeClr val="tx1">
                    <a:lumMod val="75000"/>
                    <a:lumOff val="25000"/>
                  </a:schemeClr>
                </a:solidFill>
                <a:effectLst/>
              </a:rPr>
              <a:t> (Gr 1 to 6)</a:t>
            </a:r>
          </a:p>
          <a:p>
            <a:pPr lvl="0" defTabSz="914400" eaLnBrk="0" fontAlgn="base" hangingPunct="0">
              <a:spcAft>
                <a:spcPct val="0"/>
              </a:spcAft>
              <a:buClrTx/>
              <a:buSzTx/>
            </a:pPr>
            <a:r>
              <a:rPr lang="en-US" sz="1800" cap="none" dirty="0">
                <a:sym typeface="Wingdings" panose="05000000000000000000" pitchFamily="2" charset="2"/>
              </a:rPr>
              <a:t>  </a:t>
            </a:r>
            <a:r>
              <a:rPr kumimoji="0" lang="fr-FR" altLang="fr-FR" sz="1800" b="0" i="0" u="none" strike="noStrike" cap="none" normalizeH="0" baseline="0" dirty="0">
                <a:ln>
                  <a:noFill/>
                </a:ln>
                <a:solidFill>
                  <a:schemeClr val="tx1">
                    <a:lumMod val="75000"/>
                    <a:lumOff val="25000"/>
                  </a:schemeClr>
                </a:solidFill>
                <a:effectLst/>
              </a:rPr>
              <a:t>Insert </a:t>
            </a:r>
            <a:r>
              <a:rPr kumimoji="0" lang="fr-FR" altLang="fr-FR" sz="1800" b="0" i="0" u="none" strike="noStrike" cap="none" normalizeH="0" baseline="0" dirty="0" err="1">
                <a:ln>
                  <a:noFill/>
                </a:ln>
                <a:solidFill>
                  <a:schemeClr val="tx1">
                    <a:lumMod val="75000"/>
                    <a:lumOff val="25000"/>
                  </a:schemeClr>
                </a:solidFill>
                <a:effectLst/>
              </a:rPr>
              <a:t>appropriate</a:t>
            </a:r>
            <a:r>
              <a:rPr kumimoji="0" lang="fr-FR" altLang="fr-FR" sz="1800" b="0" i="0" u="none" strike="noStrike" cap="none" normalizeH="0" baseline="0" dirty="0">
                <a:ln>
                  <a:noFill/>
                </a:ln>
                <a:solidFill>
                  <a:schemeClr val="tx1">
                    <a:lumMod val="75000"/>
                    <a:lumOff val="25000"/>
                  </a:schemeClr>
                </a:solidFill>
                <a:effectLst/>
              </a:rPr>
              <a:t> </a:t>
            </a:r>
            <a:r>
              <a:rPr kumimoji="0" lang="fr-FR" altLang="fr-FR" sz="1800" b="0" i="0" u="none" strike="noStrike" cap="none" normalizeH="0" baseline="0" dirty="0" err="1">
                <a:ln>
                  <a:noFill/>
                </a:ln>
                <a:solidFill>
                  <a:schemeClr val="tx1">
                    <a:lumMod val="75000"/>
                    <a:lumOff val="25000"/>
                  </a:schemeClr>
                </a:solidFill>
                <a:effectLst/>
              </a:rPr>
              <a:t>linking</a:t>
            </a:r>
            <a:r>
              <a:rPr kumimoji="0" lang="fr-FR" altLang="fr-FR" sz="1800" b="0" i="0" u="none" strike="noStrike" cap="none" normalizeH="0" baseline="0" dirty="0">
                <a:ln>
                  <a:noFill/>
                </a:ln>
                <a:solidFill>
                  <a:schemeClr val="tx1">
                    <a:lumMod val="75000"/>
                    <a:lumOff val="25000"/>
                  </a:schemeClr>
                </a:solidFill>
                <a:effectLst/>
              </a:rPr>
              <a:t> </a:t>
            </a:r>
            <a:r>
              <a:rPr kumimoji="0" lang="fr-FR" altLang="fr-FR" sz="1800" b="0" i="0" u="none" strike="noStrike" cap="none" normalizeH="0" baseline="0" dirty="0" err="1">
                <a:ln>
                  <a:noFill/>
                </a:ln>
                <a:solidFill>
                  <a:schemeClr val="tx1">
                    <a:lumMod val="75000"/>
                    <a:lumOff val="25000"/>
                  </a:schemeClr>
                </a:solidFill>
                <a:effectLst/>
              </a:rPr>
              <a:t>words</a:t>
            </a:r>
            <a:r>
              <a:rPr kumimoji="0" lang="fr-FR" altLang="fr-FR" sz="1800" b="0" i="0" u="none" strike="noStrike" cap="none" normalizeH="0" baseline="0" dirty="0">
                <a:ln>
                  <a:noFill/>
                </a:ln>
                <a:solidFill>
                  <a:schemeClr val="tx1">
                    <a:lumMod val="75000"/>
                    <a:lumOff val="25000"/>
                  </a:schemeClr>
                </a:solidFill>
                <a:effectLst/>
              </a:rPr>
              <a:t> to </a:t>
            </a:r>
            <a:r>
              <a:rPr kumimoji="0" lang="fr-FR" altLang="fr-FR" sz="1800" b="0" i="0" u="none" strike="noStrike" cap="none" normalizeH="0" baseline="0" dirty="0" err="1">
                <a:ln>
                  <a:noFill/>
                </a:ln>
                <a:solidFill>
                  <a:schemeClr val="tx1">
                    <a:lumMod val="75000"/>
                    <a:lumOff val="25000"/>
                  </a:schemeClr>
                </a:solidFill>
                <a:effectLst/>
              </a:rPr>
              <a:t>improve</a:t>
            </a:r>
            <a:r>
              <a:rPr kumimoji="0" lang="fr-FR" altLang="fr-FR" sz="1800" b="0" i="0" u="none" strike="noStrike" cap="none" normalizeH="0" baseline="0" dirty="0">
                <a:ln>
                  <a:noFill/>
                </a:ln>
                <a:solidFill>
                  <a:schemeClr val="tx1">
                    <a:lumMod val="75000"/>
                    <a:lumOff val="25000"/>
                  </a:schemeClr>
                </a:solidFill>
                <a:effectLst/>
              </a:rPr>
              <a:t> the flow;</a:t>
            </a:r>
          </a:p>
          <a:p>
            <a:pPr lvl="0" defTabSz="914400" eaLnBrk="0" fontAlgn="base" hangingPunct="0">
              <a:spcAft>
                <a:spcPct val="0"/>
              </a:spcAft>
              <a:buClrTx/>
              <a:buSzTx/>
            </a:pPr>
            <a:r>
              <a:rPr lang="en-US" sz="1800" cap="none" dirty="0">
                <a:sym typeface="Wingdings" panose="05000000000000000000" pitchFamily="2" charset="2"/>
              </a:rPr>
              <a:t>  </a:t>
            </a:r>
            <a:r>
              <a:rPr kumimoji="0" lang="fr-FR" altLang="fr-FR" sz="1800" b="0" i="0" u="none" strike="noStrike" cap="none" normalizeH="0" baseline="0" dirty="0">
                <a:ln>
                  <a:noFill/>
                </a:ln>
                <a:solidFill>
                  <a:schemeClr val="tx1">
                    <a:lumMod val="75000"/>
                    <a:lumOff val="25000"/>
                  </a:schemeClr>
                </a:solidFill>
                <a:effectLst/>
              </a:rPr>
              <a:t>Share </a:t>
            </a:r>
            <a:r>
              <a:rPr kumimoji="0" lang="fr-FR" altLang="fr-FR" sz="1800" b="0" i="0" u="none" strike="noStrike" cap="none" normalizeH="0" baseline="0" dirty="0" err="1">
                <a:ln>
                  <a:noFill/>
                </a:ln>
                <a:solidFill>
                  <a:schemeClr val="tx1">
                    <a:lumMod val="75000"/>
                    <a:lumOff val="25000"/>
                  </a:schemeClr>
                </a:solidFill>
                <a:effectLst/>
              </a:rPr>
              <a:t>your</a:t>
            </a:r>
            <a:r>
              <a:rPr kumimoji="0" lang="fr-FR" altLang="fr-FR" sz="1800" b="0" i="0" u="none" strike="noStrike" cap="none" normalizeH="0" baseline="0" dirty="0">
                <a:ln>
                  <a:noFill/>
                </a:ln>
                <a:solidFill>
                  <a:schemeClr val="tx1">
                    <a:lumMod val="75000"/>
                    <a:lumOff val="25000"/>
                  </a:schemeClr>
                </a:solidFill>
                <a:effectLst/>
              </a:rPr>
              <a:t> </a:t>
            </a:r>
            <a:r>
              <a:rPr kumimoji="0" lang="fr-FR" altLang="fr-FR" sz="1800" b="0" i="0" u="none" strike="noStrike" cap="none" normalizeH="0" baseline="0" dirty="0" err="1">
                <a:ln>
                  <a:noFill/>
                </a:ln>
                <a:solidFill>
                  <a:schemeClr val="tx1">
                    <a:lumMod val="75000"/>
                    <a:lumOff val="25000"/>
                  </a:schemeClr>
                </a:solidFill>
                <a:effectLst/>
              </a:rPr>
              <a:t>work</a:t>
            </a:r>
            <a:r>
              <a:rPr kumimoji="0" lang="fr-FR" altLang="fr-FR" sz="1800" b="0" i="0" u="none" strike="noStrike" cap="none" normalizeH="0" baseline="0" dirty="0">
                <a:ln>
                  <a:noFill/>
                </a:ln>
                <a:solidFill>
                  <a:schemeClr val="tx1">
                    <a:lumMod val="75000"/>
                    <a:lumOff val="25000"/>
                  </a:schemeClr>
                </a:solidFill>
                <a:effectLst/>
              </a:rPr>
              <a:t> </a:t>
            </a:r>
            <a:r>
              <a:rPr kumimoji="0" lang="fr-FR" altLang="fr-FR" sz="1800" b="0" i="0" u="none" strike="noStrike" cap="none" normalizeH="0" baseline="0" dirty="0" err="1">
                <a:ln>
                  <a:noFill/>
                </a:ln>
                <a:solidFill>
                  <a:schemeClr val="tx1">
                    <a:lumMod val="75000"/>
                    <a:lumOff val="25000"/>
                  </a:schemeClr>
                </a:solidFill>
                <a:effectLst/>
              </a:rPr>
              <a:t>with</a:t>
            </a:r>
            <a:r>
              <a:rPr kumimoji="0" lang="fr-FR" altLang="fr-FR" sz="1800" b="0" i="0" u="none" strike="noStrike" cap="none" normalizeH="0" baseline="0" dirty="0">
                <a:ln>
                  <a:noFill/>
                </a:ln>
                <a:solidFill>
                  <a:schemeClr val="tx1">
                    <a:lumMod val="75000"/>
                    <a:lumOff val="25000"/>
                  </a:schemeClr>
                </a:solidFill>
                <a:effectLst/>
              </a:rPr>
              <a:t> the class</a:t>
            </a:r>
          </a:p>
        </p:txBody>
      </p:sp>
    </p:spTree>
    <p:extLst>
      <p:ext uri="{BB962C8B-B14F-4D97-AF65-F5344CB8AC3E}">
        <p14:creationId xmlns:p14="http://schemas.microsoft.com/office/powerpoint/2010/main" val="3207646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1C8CAC-5591-419D-A4B4-E4B994DD7FB0}"/>
              </a:ext>
            </a:extLst>
          </p:cNvPr>
          <p:cNvSpPr>
            <a:spLocks noGrp="1"/>
          </p:cNvSpPr>
          <p:nvPr>
            <p:ph type="title"/>
          </p:nvPr>
        </p:nvSpPr>
        <p:spPr/>
        <p:txBody>
          <a:bodyPr/>
          <a:lstStyle/>
          <a:p>
            <a:r>
              <a:rPr lang="fr-FR" dirty="0" err="1"/>
              <a:t>Exercise</a:t>
            </a:r>
            <a:r>
              <a:rPr lang="fr-FR" dirty="0"/>
              <a:t> 2:</a:t>
            </a:r>
          </a:p>
        </p:txBody>
      </p:sp>
      <p:sp>
        <p:nvSpPr>
          <p:cNvPr id="3" name="Espace réservé du texte 2">
            <a:extLst>
              <a:ext uri="{FF2B5EF4-FFF2-40B4-BE49-F238E27FC236}">
                <a16:creationId xmlns:a16="http://schemas.microsoft.com/office/drawing/2014/main" id="{C62A1C8B-D959-4C7B-842C-45125248A7EF}"/>
              </a:ext>
            </a:extLst>
          </p:cNvPr>
          <p:cNvSpPr>
            <a:spLocks noGrp="1"/>
          </p:cNvSpPr>
          <p:nvPr>
            <p:ph type="body" idx="1"/>
          </p:nvPr>
        </p:nvSpPr>
        <p:spPr>
          <a:ln>
            <a:solidFill>
              <a:srgbClr val="92D050"/>
            </a:solidFill>
          </a:ln>
        </p:spPr>
        <p:txBody>
          <a:bodyPr/>
          <a:lstStyle/>
          <a:p>
            <a:pPr algn="ctr"/>
            <a:r>
              <a:rPr lang="en-US" dirty="0"/>
              <a:t>Excerpt 1:</a:t>
            </a:r>
          </a:p>
        </p:txBody>
      </p:sp>
      <p:sp>
        <p:nvSpPr>
          <p:cNvPr id="4" name="Espace réservé du texte 3">
            <a:extLst>
              <a:ext uri="{FF2B5EF4-FFF2-40B4-BE49-F238E27FC236}">
                <a16:creationId xmlns:a16="http://schemas.microsoft.com/office/drawing/2014/main" id="{5D4E0E5F-0E31-4C30-B32E-5E5EC0BA8797}"/>
              </a:ext>
            </a:extLst>
          </p:cNvPr>
          <p:cNvSpPr>
            <a:spLocks noGrp="1"/>
          </p:cNvSpPr>
          <p:nvPr>
            <p:ph type="body" sz="half" idx="15"/>
          </p:nvPr>
        </p:nvSpPr>
        <p:spPr>
          <a:xfrm>
            <a:off x="1154954" y="3193561"/>
            <a:ext cx="3129168" cy="3045874"/>
          </a:xfrm>
        </p:spPr>
        <p:txBody>
          <a:bodyPr>
            <a:normAutofit fontScale="92500" lnSpcReduction="20000"/>
          </a:bodyPr>
          <a:lstStyle/>
          <a:p>
            <a:r>
              <a:rPr lang="en-US" sz="1600" dirty="0"/>
              <a:t>The company experienced a significant increase in sales this quarter. The new marketing strategy was implemented in the previous month. There was also an increase in customer engagement across social media platforms. The team's efforts have been highly effective. The growth in sales is expected to continue next quarter.</a:t>
            </a:r>
          </a:p>
          <a:p>
            <a:r>
              <a:rPr lang="en-US" b="1" dirty="0"/>
              <a:t>Suggested Linking Words:</a:t>
            </a:r>
            <a:r>
              <a:rPr lang="en-US" dirty="0"/>
              <a:t> </a:t>
            </a:r>
            <a:r>
              <a:rPr lang="en-US" i="1" dirty="0"/>
              <a:t>"As a result," "Additionally," "This success indicates,"</a:t>
            </a:r>
            <a:endParaRPr lang="fr-FR" dirty="0"/>
          </a:p>
        </p:txBody>
      </p:sp>
      <p:sp>
        <p:nvSpPr>
          <p:cNvPr id="5" name="Espace réservé du texte 4">
            <a:extLst>
              <a:ext uri="{FF2B5EF4-FFF2-40B4-BE49-F238E27FC236}">
                <a16:creationId xmlns:a16="http://schemas.microsoft.com/office/drawing/2014/main" id="{AAD8555F-3A31-4CF7-A469-4B8DA216B74F}"/>
              </a:ext>
            </a:extLst>
          </p:cNvPr>
          <p:cNvSpPr>
            <a:spLocks noGrp="1"/>
          </p:cNvSpPr>
          <p:nvPr>
            <p:ph type="body" sz="quarter" idx="3"/>
          </p:nvPr>
        </p:nvSpPr>
        <p:spPr>
          <a:ln>
            <a:solidFill>
              <a:srgbClr val="92D050"/>
            </a:solidFill>
          </a:ln>
        </p:spPr>
        <p:txBody>
          <a:bodyPr/>
          <a:lstStyle/>
          <a:p>
            <a:pPr algn="ctr"/>
            <a:r>
              <a:rPr lang="en-US" dirty="0"/>
              <a:t>Excerpt 2:</a:t>
            </a:r>
          </a:p>
        </p:txBody>
      </p:sp>
      <p:sp>
        <p:nvSpPr>
          <p:cNvPr id="6" name="Espace réservé du texte 5">
            <a:extLst>
              <a:ext uri="{FF2B5EF4-FFF2-40B4-BE49-F238E27FC236}">
                <a16:creationId xmlns:a16="http://schemas.microsoft.com/office/drawing/2014/main" id="{BA7DA32E-541A-4F7C-809E-9F433985A0BA}"/>
              </a:ext>
            </a:extLst>
          </p:cNvPr>
          <p:cNvSpPr>
            <a:spLocks noGrp="1"/>
          </p:cNvSpPr>
          <p:nvPr>
            <p:ph type="body" sz="half" idx="16"/>
          </p:nvPr>
        </p:nvSpPr>
        <p:spPr>
          <a:xfrm>
            <a:off x="4512721" y="3193561"/>
            <a:ext cx="3145380" cy="2833495"/>
          </a:xfrm>
        </p:spPr>
        <p:txBody>
          <a:bodyPr>
            <a:normAutofit lnSpcReduction="10000"/>
          </a:bodyPr>
          <a:lstStyle/>
          <a:p>
            <a:r>
              <a:rPr lang="en-US" dirty="0"/>
              <a:t>The environmental impact of plastic waste is a growing concern. Many countries have started implementing stricter recycling regulations. Public awareness campaigns are being launched. The effectiveness of these measures has been debated. Some argue that voluntary recycling programs are insufficient.</a:t>
            </a:r>
          </a:p>
          <a:p>
            <a:r>
              <a:rPr lang="en-US" sz="1300" b="1" dirty="0"/>
              <a:t>Suggested Linking Words:</a:t>
            </a:r>
            <a:r>
              <a:rPr lang="en-US" sz="1300" dirty="0"/>
              <a:t> </a:t>
            </a:r>
            <a:r>
              <a:rPr lang="en-US" sz="1300" i="1" dirty="0"/>
              <a:t>"For example," "Moreover," "However,"</a:t>
            </a:r>
            <a:endParaRPr lang="en-US" sz="1300" dirty="0"/>
          </a:p>
          <a:p>
            <a:endParaRPr lang="fr-FR" dirty="0"/>
          </a:p>
        </p:txBody>
      </p:sp>
      <p:sp>
        <p:nvSpPr>
          <p:cNvPr id="7" name="Espace réservé du texte 6">
            <a:extLst>
              <a:ext uri="{FF2B5EF4-FFF2-40B4-BE49-F238E27FC236}">
                <a16:creationId xmlns:a16="http://schemas.microsoft.com/office/drawing/2014/main" id="{18EE9797-1F3B-4D93-93B9-9CBF3C874938}"/>
              </a:ext>
            </a:extLst>
          </p:cNvPr>
          <p:cNvSpPr>
            <a:spLocks noGrp="1"/>
          </p:cNvSpPr>
          <p:nvPr>
            <p:ph type="body" sz="quarter" idx="13"/>
          </p:nvPr>
        </p:nvSpPr>
        <p:spPr>
          <a:ln>
            <a:solidFill>
              <a:srgbClr val="92D050"/>
            </a:solidFill>
          </a:ln>
        </p:spPr>
        <p:txBody>
          <a:bodyPr/>
          <a:lstStyle/>
          <a:p>
            <a:pPr algn="ctr"/>
            <a:r>
              <a:rPr lang="en-US" dirty="0"/>
              <a:t>Excerpt 3:</a:t>
            </a:r>
          </a:p>
        </p:txBody>
      </p:sp>
      <p:sp>
        <p:nvSpPr>
          <p:cNvPr id="8" name="Espace réservé du texte 7">
            <a:extLst>
              <a:ext uri="{FF2B5EF4-FFF2-40B4-BE49-F238E27FC236}">
                <a16:creationId xmlns:a16="http://schemas.microsoft.com/office/drawing/2014/main" id="{C79DBDCF-603C-4F29-B7B8-6D50718A17BD}"/>
              </a:ext>
            </a:extLst>
          </p:cNvPr>
          <p:cNvSpPr>
            <a:spLocks noGrp="1"/>
          </p:cNvSpPr>
          <p:nvPr>
            <p:ph type="body" sz="half" idx="17"/>
          </p:nvPr>
        </p:nvSpPr>
        <p:spPr/>
        <p:txBody>
          <a:bodyPr>
            <a:normAutofit lnSpcReduction="10000"/>
          </a:bodyPr>
          <a:lstStyle/>
          <a:p>
            <a:r>
              <a:rPr lang="en-US" dirty="0"/>
              <a:t>The sales figures for the last quarter showed a decline. Market conditions have been unfavorable. Several competitors have launched similar products at lower prices. The company has yet to introduce any new strategies to address this issue.</a:t>
            </a:r>
          </a:p>
          <a:p>
            <a:endParaRPr lang="en-US" sz="1300" b="1" dirty="0"/>
          </a:p>
          <a:p>
            <a:r>
              <a:rPr lang="en-US" sz="1300" b="1" dirty="0"/>
              <a:t>Suggested Linking Words:</a:t>
            </a:r>
            <a:r>
              <a:rPr lang="en-US" sz="1300" dirty="0"/>
              <a:t> </a:t>
            </a:r>
            <a:r>
              <a:rPr lang="en-US" sz="1300" i="1" dirty="0"/>
              <a:t>"Consequently," "Furthermore," "Therefore,"</a:t>
            </a:r>
            <a:endParaRPr lang="fr-FR" sz="1300" dirty="0"/>
          </a:p>
        </p:txBody>
      </p:sp>
      <p:sp>
        <p:nvSpPr>
          <p:cNvPr id="9" name="Espace réservé du pied de page 8">
            <a:extLst>
              <a:ext uri="{FF2B5EF4-FFF2-40B4-BE49-F238E27FC236}">
                <a16:creationId xmlns:a16="http://schemas.microsoft.com/office/drawing/2014/main" id="{DB61FA7B-0345-4B8F-B2FF-2323DE3EF54B}"/>
              </a:ext>
            </a:extLst>
          </p:cNvPr>
          <p:cNvSpPr>
            <a:spLocks noGrp="1"/>
          </p:cNvSpPr>
          <p:nvPr>
            <p:ph type="ftr" sz="quarter" idx="11"/>
          </p:nvPr>
        </p:nvSpPr>
        <p:spPr/>
        <p:txBody>
          <a:bodyPr/>
          <a:lstStyle/>
          <a:p>
            <a:r>
              <a:rPr lang="fr-FR"/>
              <a:t>DULASP Intermediate M5 Rapports Professionnels</a:t>
            </a:r>
          </a:p>
        </p:txBody>
      </p:sp>
      <p:sp>
        <p:nvSpPr>
          <p:cNvPr id="10" name="Espace réservé du numéro de diapositive 9">
            <a:extLst>
              <a:ext uri="{FF2B5EF4-FFF2-40B4-BE49-F238E27FC236}">
                <a16:creationId xmlns:a16="http://schemas.microsoft.com/office/drawing/2014/main" id="{D43B8F1C-05A7-4ED5-A210-A20FEC7AE00E}"/>
              </a:ext>
            </a:extLst>
          </p:cNvPr>
          <p:cNvSpPr>
            <a:spLocks noGrp="1"/>
          </p:cNvSpPr>
          <p:nvPr>
            <p:ph type="sldNum" sz="quarter" idx="12"/>
          </p:nvPr>
        </p:nvSpPr>
        <p:spPr/>
        <p:txBody>
          <a:bodyPr/>
          <a:lstStyle/>
          <a:p>
            <a:fld id="{CD535247-93EA-4EFE-9153-E365D277BE07}" type="slidenum">
              <a:rPr lang="fr-FR" smtClean="0"/>
              <a:t>12</a:t>
            </a:fld>
            <a:endParaRPr lang="fr-FR"/>
          </a:p>
        </p:txBody>
      </p:sp>
    </p:spTree>
    <p:extLst>
      <p:ext uri="{BB962C8B-B14F-4D97-AF65-F5344CB8AC3E}">
        <p14:creationId xmlns:p14="http://schemas.microsoft.com/office/powerpoint/2010/main" val="2838000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1C8CAC-5591-419D-A4B4-E4B994DD7FB0}"/>
              </a:ext>
            </a:extLst>
          </p:cNvPr>
          <p:cNvSpPr>
            <a:spLocks noGrp="1"/>
          </p:cNvSpPr>
          <p:nvPr>
            <p:ph type="title"/>
          </p:nvPr>
        </p:nvSpPr>
        <p:spPr/>
        <p:txBody>
          <a:bodyPr/>
          <a:lstStyle/>
          <a:p>
            <a:r>
              <a:rPr lang="fr-FR" dirty="0" err="1"/>
              <a:t>Exercise</a:t>
            </a:r>
            <a:r>
              <a:rPr lang="fr-FR" dirty="0"/>
              <a:t> 2 (</a:t>
            </a:r>
            <a:r>
              <a:rPr lang="fr-FR" dirty="0" err="1"/>
              <a:t>continued</a:t>
            </a:r>
            <a:r>
              <a:rPr lang="fr-FR" dirty="0"/>
              <a:t>)</a:t>
            </a:r>
          </a:p>
        </p:txBody>
      </p:sp>
      <p:sp>
        <p:nvSpPr>
          <p:cNvPr id="3" name="Espace réservé du texte 2">
            <a:extLst>
              <a:ext uri="{FF2B5EF4-FFF2-40B4-BE49-F238E27FC236}">
                <a16:creationId xmlns:a16="http://schemas.microsoft.com/office/drawing/2014/main" id="{C62A1C8B-D959-4C7B-842C-45125248A7EF}"/>
              </a:ext>
            </a:extLst>
          </p:cNvPr>
          <p:cNvSpPr>
            <a:spLocks noGrp="1"/>
          </p:cNvSpPr>
          <p:nvPr>
            <p:ph type="body" idx="1"/>
          </p:nvPr>
        </p:nvSpPr>
        <p:spPr>
          <a:ln>
            <a:solidFill>
              <a:srgbClr val="92D050"/>
            </a:solidFill>
          </a:ln>
        </p:spPr>
        <p:txBody>
          <a:bodyPr/>
          <a:lstStyle/>
          <a:p>
            <a:pPr algn="ctr"/>
            <a:r>
              <a:rPr lang="en-US" dirty="0"/>
              <a:t>Excerpt 4:</a:t>
            </a:r>
          </a:p>
        </p:txBody>
      </p:sp>
      <p:sp>
        <p:nvSpPr>
          <p:cNvPr id="4" name="Espace réservé du texte 3">
            <a:extLst>
              <a:ext uri="{FF2B5EF4-FFF2-40B4-BE49-F238E27FC236}">
                <a16:creationId xmlns:a16="http://schemas.microsoft.com/office/drawing/2014/main" id="{5D4E0E5F-0E31-4C30-B32E-5E5EC0BA8797}"/>
              </a:ext>
            </a:extLst>
          </p:cNvPr>
          <p:cNvSpPr>
            <a:spLocks noGrp="1"/>
          </p:cNvSpPr>
          <p:nvPr>
            <p:ph type="body" sz="half" idx="15"/>
          </p:nvPr>
        </p:nvSpPr>
        <p:spPr>
          <a:xfrm>
            <a:off x="1154954" y="3193561"/>
            <a:ext cx="3129168" cy="3045874"/>
          </a:xfrm>
        </p:spPr>
        <p:txBody>
          <a:bodyPr>
            <a:normAutofit/>
          </a:bodyPr>
          <a:lstStyle/>
          <a:p>
            <a:r>
              <a:rPr lang="en-US" sz="1600" dirty="0"/>
              <a:t>The new policy aims to improve workplace diversity. Employees are encouraged to participate in diversity training sessions. Several workshops are planned for the coming months. These initiatives will be evaluated regularly.</a:t>
            </a:r>
          </a:p>
          <a:p>
            <a:r>
              <a:rPr lang="en-US" sz="1300" b="1" dirty="0"/>
              <a:t>Suggested Linking Words:</a:t>
            </a:r>
            <a:r>
              <a:rPr lang="en-US" sz="1300" dirty="0"/>
              <a:t> </a:t>
            </a:r>
            <a:r>
              <a:rPr lang="en-US" sz="1300" i="1" dirty="0"/>
              <a:t>"For example," "Furthermore," "These efforts will,"</a:t>
            </a:r>
            <a:endParaRPr lang="fr-FR" sz="1300" dirty="0"/>
          </a:p>
        </p:txBody>
      </p:sp>
      <p:sp>
        <p:nvSpPr>
          <p:cNvPr id="5" name="Espace réservé du texte 4">
            <a:extLst>
              <a:ext uri="{FF2B5EF4-FFF2-40B4-BE49-F238E27FC236}">
                <a16:creationId xmlns:a16="http://schemas.microsoft.com/office/drawing/2014/main" id="{AAD8555F-3A31-4CF7-A469-4B8DA216B74F}"/>
              </a:ext>
            </a:extLst>
          </p:cNvPr>
          <p:cNvSpPr>
            <a:spLocks noGrp="1"/>
          </p:cNvSpPr>
          <p:nvPr>
            <p:ph type="body" sz="quarter" idx="3"/>
          </p:nvPr>
        </p:nvSpPr>
        <p:spPr>
          <a:ln>
            <a:solidFill>
              <a:srgbClr val="92D050"/>
            </a:solidFill>
          </a:ln>
        </p:spPr>
        <p:txBody>
          <a:bodyPr/>
          <a:lstStyle/>
          <a:p>
            <a:pPr algn="ctr"/>
            <a:r>
              <a:rPr lang="en-US" dirty="0"/>
              <a:t>Excerpt 5:</a:t>
            </a:r>
          </a:p>
        </p:txBody>
      </p:sp>
      <p:sp>
        <p:nvSpPr>
          <p:cNvPr id="6" name="Espace réservé du texte 5">
            <a:extLst>
              <a:ext uri="{FF2B5EF4-FFF2-40B4-BE49-F238E27FC236}">
                <a16:creationId xmlns:a16="http://schemas.microsoft.com/office/drawing/2014/main" id="{BA7DA32E-541A-4F7C-809E-9F433985A0BA}"/>
              </a:ext>
            </a:extLst>
          </p:cNvPr>
          <p:cNvSpPr>
            <a:spLocks noGrp="1"/>
          </p:cNvSpPr>
          <p:nvPr>
            <p:ph type="body" sz="half" idx="16"/>
          </p:nvPr>
        </p:nvSpPr>
        <p:spPr>
          <a:xfrm>
            <a:off x="4512721" y="3193561"/>
            <a:ext cx="3145380" cy="3045874"/>
          </a:xfrm>
        </p:spPr>
        <p:txBody>
          <a:bodyPr>
            <a:normAutofit fontScale="92500" lnSpcReduction="10000"/>
          </a:bodyPr>
          <a:lstStyle/>
          <a:p>
            <a:r>
              <a:rPr lang="en-US" sz="1700" dirty="0"/>
              <a:t>A survey was conducted to measure customer satisfaction. The results indicated that most customers are happy with the product. Some customers reported issues with delivery times. These issues were related to shipping delays.</a:t>
            </a:r>
          </a:p>
          <a:p>
            <a:endParaRPr lang="en-US" sz="1300" b="1" dirty="0"/>
          </a:p>
          <a:p>
            <a:r>
              <a:rPr lang="en-US" b="1" dirty="0"/>
              <a:t>Suggested Linking Words:</a:t>
            </a:r>
            <a:r>
              <a:rPr lang="en-US" dirty="0"/>
              <a:t> </a:t>
            </a:r>
            <a:r>
              <a:rPr lang="en-US" i="1" dirty="0"/>
              <a:t>"On the other hand," "In particular," "However,"</a:t>
            </a:r>
            <a:endParaRPr lang="en-US" dirty="0"/>
          </a:p>
          <a:p>
            <a:endParaRPr lang="fr-FR" dirty="0"/>
          </a:p>
        </p:txBody>
      </p:sp>
      <p:sp>
        <p:nvSpPr>
          <p:cNvPr id="7" name="Espace réservé du texte 6">
            <a:extLst>
              <a:ext uri="{FF2B5EF4-FFF2-40B4-BE49-F238E27FC236}">
                <a16:creationId xmlns:a16="http://schemas.microsoft.com/office/drawing/2014/main" id="{18EE9797-1F3B-4D93-93B9-9CBF3C874938}"/>
              </a:ext>
            </a:extLst>
          </p:cNvPr>
          <p:cNvSpPr>
            <a:spLocks noGrp="1"/>
          </p:cNvSpPr>
          <p:nvPr>
            <p:ph type="body" sz="quarter" idx="13"/>
          </p:nvPr>
        </p:nvSpPr>
        <p:spPr>
          <a:ln>
            <a:solidFill>
              <a:srgbClr val="92D050"/>
            </a:solidFill>
          </a:ln>
        </p:spPr>
        <p:txBody>
          <a:bodyPr/>
          <a:lstStyle/>
          <a:p>
            <a:pPr algn="ctr"/>
            <a:r>
              <a:rPr lang="en-US" dirty="0"/>
              <a:t>Excerpt 6:</a:t>
            </a:r>
          </a:p>
        </p:txBody>
      </p:sp>
      <p:sp>
        <p:nvSpPr>
          <p:cNvPr id="8" name="Espace réservé du texte 7">
            <a:extLst>
              <a:ext uri="{FF2B5EF4-FFF2-40B4-BE49-F238E27FC236}">
                <a16:creationId xmlns:a16="http://schemas.microsoft.com/office/drawing/2014/main" id="{C79DBDCF-603C-4F29-B7B8-6D50718A17BD}"/>
              </a:ext>
            </a:extLst>
          </p:cNvPr>
          <p:cNvSpPr>
            <a:spLocks noGrp="1"/>
          </p:cNvSpPr>
          <p:nvPr>
            <p:ph type="body" sz="half" idx="17"/>
          </p:nvPr>
        </p:nvSpPr>
        <p:spPr>
          <a:xfrm>
            <a:off x="7886700" y="3193560"/>
            <a:ext cx="3164719" cy="3198277"/>
          </a:xfrm>
        </p:spPr>
        <p:txBody>
          <a:bodyPr>
            <a:normAutofit/>
          </a:bodyPr>
          <a:lstStyle/>
          <a:p>
            <a:r>
              <a:rPr lang="en-US" sz="1600" dirty="0"/>
              <a:t>The construction of the new building began in January. The project has faced several delays. The building is expected to be completed by the end of the year. A few challenges have arisen regarding the budget.</a:t>
            </a:r>
            <a:endParaRPr lang="en-US" sz="1600" b="1" dirty="0"/>
          </a:p>
          <a:p>
            <a:endParaRPr lang="en-US" sz="1200" b="1" dirty="0"/>
          </a:p>
          <a:p>
            <a:r>
              <a:rPr lang="en-US" sz="1300" b="1" dirty="0"/>
              <a:t>Suggested Linking Words:</a:t>
            </a:r>
            <a:r>
              <a:rPr lang="en-US" sz="1300" dirty="0"/>
              <a:t> </a:t>
            </a:r>
            <a:r>
              <a:rPr lang="en-US" sz="1300" i="1" dirty="0"/>
              <a:t>"Nevertheless," "However," "Despite this,"</a:t>
            </a:r>
            <a:endParaRPr lang="fr-FR" sz="1300" dirty="0"/>
          </a:p>
        </p:txBody>
      </p:sp>
      <p:sp>
        <p:nvSpPr>
          <p:cNvPr id="9" name="Espace réservé du pied de page 8">
            <a:extLst>
              <a:ext uri="{FF2B5EF4-FFF2-40B4-BE49-F238E27FC236}">
                <a16:creationId xmlns:a16="http://schemas.microsoft.com/office/drawing/2014/main" id="{DB61FA7B-0345-4B8F-B2FF-2323DE3EF54B}"/>
              </a:ext>
            </a:extLst>
          </p:cNvPr>
          <p:cNvSpPr>
            <a:spLocks noGrp="1"/>
          </p:cNvSpPr>
          <p:nvPr>
            <p:ph type="ftr" sz="quarter" idx="11"/>
          </p:nvPr>
        </p:nvSpPr>
        <p:spPr/>
        <p:txBody>
          <a:bodyPr/>
          <a:lstStyle/>
          <a:p>
            <a:r>
              <a:rPr lang="fr-FR"/>
              <a:t>DULASP Intermediate M5 Rapports Professionnels</a:t>
            </a:r>
          </a:p>
        </p:txBody>
      </p:sp>
      <p:sp>
        <p:nvSpPr>
          <p:cNvPr id="10" name="Espace réservé du numéro de diapositive 9">
            <a:extLst>
              <a:ext uri="{FF2B5EF4-FFF2-40B4-BE49-F238E27FC236}">
                <a16:creationId xmlns:a16="http://schemas.microsoft.com/office/drawing/2014/main" id="{D43B8F1C-05A7-4ED5-A210-A20FEC7AE00E}"/>
              </a:ext>
            </a:extLst>
          </p:cNvPr>
          <p:cNvSpPr>
            <a:spLocks noGrp="1"/>
          </p:cNvSpPr>
          <p:nvPr>
            <p:ph type="sldNum" sz="quarter" idx="12"/>
          </p:nvPr>
        </p:nvSpPr>
        <p:spPr/>
        <p:txBody>
          <a:bodyPr/>
          <a:lstStyle/>
          <a:p>
            <a:fld id="{CD535247-93EA-4EFE-9153-E365D277BE07}" type="slidenum">
              <a:rPr lang="fr-FR" smtClean="0"/>
              <a:t>13</a:t>
            </a:fld>
            <a:endParaRPr lang="fr-FR"/>
          </a:p>
        </p:txBody>
      </p:sp>
    </p:spTree>
    <p:extLst>
      <p:ext uri="{BB962C8B-B14F-4D97-AF65-F5344CB8AC3E}">
        <p14:creationId xmlns:p14="http://schemas.microsoft.com/office/powerpoint/2010/main" val="2797574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70C1B7-0E44-44B7-88DA-E90DB30B4F8A}"/>
              </a:ext>
            </a:extLst>
          </p:cNvPr>
          <p:cNvSpPr>
            <a:spLocks noGrp="1"/>
          </p:cNvSpPr>
          <p:nvPr>
            <p:ph type="title"/>
          </p:nvPr>
        </p:nvSpPr>
        <p:spPr/>
        <p:txBody>
          <a:bodyPr/>
          <a:lstStyle/>
          <a:p>
            <a:r>
              <a:rPr lang="fr-FR" dirty="0" err="1"/>
              <a:t>Brainstorm</a:t>
            </a:r>
            <a:r>
              <a:rPr lang="fr-FR" dirty="0"/>
              <a:t>: </a:t>
            </a:r>
            <a:r>
              <a:rPr lang="fr-FR" dirty="0" err="1"/>
              <a:t>Supporting</a:t>
            </a:r>
            <a:r>
              <a:rPr lang="fr-FR" dirty="0"/>
              <a:t> Details</a:t>
            </a:r>
          </a:p>
        </p:txBody>
      </p:sp>
      <p:sp>
        <p:nvSpPr>
          <p:cNvPr id="3" name="Espace réservé du texte 2">
            <a:extLst>
              <a:ext uri="{FF2B5EF4-FFF2-40B4-BE49-F238E27FC236}">
                <a16:creationId xmlns:a16="http://schemas.microsoft.com/office/drawing/2014/main" id="{A315927A-45CD-4181-9FFF-D230EB8E248D}"/>
              </a:ext>
            </a:extLst>
          </p:cNvPr>
          <p:cNvSpPr>
            <a:spLocks noGrp="1"/>
          </p:cNvSpPr>
          <p:nvPr>
            <p:ph type="body" idx="1"/>
          </p:nvPr>
        </p:nvSpPr>
        <p:spPr>
          <a:xfrm>
            <a:off x="6686023" y="1852694"/>
            <a:ext cx="4686842" cy="3185274"/>
          </a:xfrm>
        </p:spPr>
        <p:txBody>
          <a:bodyPr/>
          <a:lstStyle/>
          <a:p>
            <a:r>
              <a:rPr lang="en-US" dirty="0">
                <a:sym typeface="Wingdings" panose="05000000000000000000" pitchFamily="2" charset="2"/>
              </a:rPr>
              <a:t></a:t>
            </a:r>
            <a:r>
              <a:rPr lang="en-US" cap="none" dirty="0"/>
              <a:t>Brainstorm supporting details (3 minimum) for the topic your group is assigned </a:t>
            </a:r>
          </a:p>
          <a:p>
            <a:r>
              <a:rPr lang="en-US" cap="none" dirty="0"/>
              <a:t>and </a:t>
            </a:r>
          </a:p>
          <a:p>
            <a:r>
              <a:rPr lang="en-US" dirty="0">
                <a:sym typeface="Wingdings" panose="05000000000000000000" pitchFamily="2" charset="2"/>
              </a:rPr>
              <a:t> </a:t>
            </a:r>
            <a:r>
              <a:rPr lang="en-US" cap="none" dirty="0"/>
              <a:t>Share them with the class</a:t>
            </a:r>
            <a:endParaRPr lang="fr-FR" dirty="0"/>
          </a:p>
        </p:txBody>
      </p:sp>
      <p:sp>
        <p:nvSpPr>
          <p:cNvPr id="4" name="Espace réservé du pied de page 3">
            <a:extLst>
              <a:ext uri="{FF2B5EF4-FFF2-40B4-BE49-F238E27FC236}">
                <a16:creationId xmlns:a16="http://schemas.microsoft.com/office/drawing/2014/main" id="{AF9E745E-75EB-4D11-94E5-A9EF6BC17032}"/>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C43C01B4-B3C4-4133-AEAF-C0C9B1065B2C}"/>
              </a:ext>
            </a:extLst>
          </p:cNvPr>
          <p:cNvSpPr>
            <a:spLocks noGrp="1"/>
          </p:cNvSpPr>
          <p:nvPr>
            <p:ph type="sldNum" sz="quarter" idx="12"/>
          </p:nvPr>
        </p:nvSpPr>
        <p:spPr/>
        <p:txBody>
          <a:bodyPr/>
          <a:lstStyle/>
          <a:p>
            <a:fld id="{CD535247-93EA-4EFE-9153-E365D277BE07}" type="slidenum">
              <a:rPr lang="fr-FR" smtClean="0"/>
              <a:t>14</a:t>
            </a:fld>
            <a:endParaRPr lang="fr-FR"/>
          </a:p>
        </p:txBody>
      </p:sp>
    </p:spTree>
    <p:extLst>
      <p:ext uri="{BB962C8B-B14F-4D97-AF65-F5344CB8AC3E}">
        <p14:creationId xmlns:p14="http://schemas.microsoft.com/office/powerpoint/2010/main" val="1442828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268837-E431-4C02-9BAC-5A6A3ACEC709}"/>
              </a:ext>
            </a:extLst>
          </p:cNvPr>
          <p:cNvSpPr>
            <a:spLocks noGrp="1"/>
          </p:cNvSpPr>
          <p:nvPr>
            <p:ph type="title"/>
          </p:nvPr>
        </p:nvSpPr>
        <p:spPr/>
        <p:txBody>
          <a:bodyPr/>
          <a:lstStyle/>
          <a:p>
            <a:r>
              <a:rPr lang="fr-FR" dirty="0" err="1"/>
              <a:t>Exercise</a:t>
            </a:r>
            <a:r>
              <a:rPr lang="fr-FR" dirty="0"/>
              <a:t> 3</a:t>
            </a:r>
          </a:p>
        </p:txBody>
      </p:sp>
      <p:sp>
        <p:nvSpPr>
          <p:cNvPr id="3" name="Espace réservé du contenu 2">
            <a:extLst>
              <a:ext uri="{FF2B5EF4-FFF2-40B4-BE49-F238E27FC236}">
                <a16:creationId xmlns:a16="http://schemas.microsoft.com/office/drawing/2014/main" id="{D7D30F85-9F04-4B3C-AD48-53922C0FA419}"/>
              </a:ext>
            </a:extLst>
          </p:cNvPr>
          <p:cNvSpPr>
            <a:spLocks noGrp="1"/>
          </p:cNvSpPr>
          <p:nvPr>
            <p:ph idx="1"/>
          </p:nvPr>
        </p:nvSpPr>
        <p:spPr>
          <a:xfrm>
            <a:off x="1907990" y="2863477"/>
            <a:ext cx="8761412" cy="3416300"/>
          </a:xfrm>
        </p:spPr>
        <p:txBody>
          <a:bodyPr/>
          <a:lstStyle/>
          <a:p>
            <a:r>
              <a:rPr lang="fr-FR" dirty="0"/>
              <a:t>Group 1: “Challenges of </a:t>
            </a:r>
            <a:r>
              <a:rPr lang="fr-FR" dirty="0" err="1"/>
              <a:t>Remote</a:t>
            </a:r>
            <a:r>
              <a:rPr lang="fr-FR" dirty="0"/>
              <a:t> Work”</a:t>
            </a:r>
          </a:p>
          <a:p>
            <a:r>
              <a:rPr lang="fr-FR" dirty="0"/>
              <a:t>Group 2: “</a:t>
            </a:r>
            <a:r>
              <a:rPr lang="fr-FR" dirty="0" err="1"/>
              <a:t>Benefits</a:t>
            </a:r>
            <a:r>
              <a:rPr lang="fr-FR" dirty="0"/>
              <a:t> of </a:t>
            </a:r>
            <a:r>
              <a:rPr lang="fr-FR" dirty="0" err="1"/>
              <a:t>Studying</a:t>
            </a:r>
            <a:r>
              <a:rPr lang="fr-FR" dirty="0"/>
              <a:t> </a:t>
            </a:r>
            <a:r>
              <a:rPr lang="fr-FR" dirty="0" err="1"/>
              <a:t>Abroad</a:t>
            </a:r>
            <a:r>
              <a:rPr lang="fr-FR" dirty="0"/>
              <a:t>”</a:t>
            </a:r>
          </a:p>
          <a:p>
            <a:r>
              <a:rPr lang="fr-FR" dirty="0"/>
              <a:t>Group 3: “</a:t>
            </a:r>
            <a:r>
              <a:rPr lang="en-US" dirty="0"/>
              <a:t>The Impact of Social Media on Mental Health”</a:t>
            </a:r>
          </a:p>
          <a:p>
            <a:r>
              <a:rPr lang="en-US" dirty="0"/>
              <a:t>Group 4: </a:t>
            </a:r>
            <a:r>
              <a:rPr lang="fr-FR" dirty="0"/>
              <a:t>“</a:t>
            </a:r>
            <a:r>
              <a:rPr lang="en-US" dirty="0"/>
              <a:t>The Future of Electric Vehicles”</a:t>
            </a:r>
          </a:p>
          <a:p>
            <a:r>
              <a:rPr lang="en-US" dirty="0"/>
              <a:t>Group 5: </a:t>
            </a:r>
            <a:r>
              <a:rPr lang="fr-FR" dirty="0"/>
              <a:t>“</a:t>
            </a:r>
            <a:r>
              <a:rPr lang="en-US" dirty="0"/>
              <a:t>The Role of Artificial Intelligence in Healthcare”</a:t>
            </a:r>
          </a:p>
          <a:p>
            <a:r>
              <a:rPr lang="en-US" dirty="0"/>
              <a:t>Group 6: </a:t>
            </a:r>
            <a:r>
              <a:rPr lang="fr-FR" dirty="0"/>
              <a:t>“</a:t>
            </a:r>
            <a:r>
              <a:rPr lang="en-US" dirty="0"/>
              <a:t>The Importance of Nutrition in Child Development”</a:t>
            </a:r>
            <a:endParaRPr lang="fr-FR" dirty="0"/>
          </a:p>
        </p:txBody>
      </p:sp>
      <p:sp>
        <p:nvSpPr>
          <p:cNvPr id="4" name="Espace réservé du pied de page 3">
            <a:extLst>
              <a:ext uri="{FF2B5EF4-FFF2-40B4-BE49-F238E27FC236}">
                <a16:creationId xmlns:a16="http://schemas.microsoft.com/office/drawing/2014/main" id="{F329B879-6794-41F8-AFF2-0E11FAF07147}"/>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7CF0C34F-3F91-4859-806B-41E64CCD20EA}"/>
              </a:ext>
            </a:extLst>
          </p:cNvPr>
          <p:cNvSpPr>
            <a:spLocks noGrp="1"/>
          </p:cNvSpPr>
          <p:nvPr>
            <p:ph type="sldNum" sz="quarter" idx="12"/>
          </p:nvPr>
        </p:nvSpPr>
        <p:spPr/>
        <p:txBody>
          <a:bodyPr/>
          <a:lstStyle/>
          <a:p>
            <a:fld id="{CD535247-93EA-4EFE-9153-E365D277BE07}" type="slidenum">
              <a:rPr lang="fr-FR" smtClean="0"/>
              <a:t>15</a:t>
            </a:fld>
            <a:endParaRPr lang="fr-FR"/>
          </a:p>
        </p:txBody>
      </p:sp>
    </p:spTree>
    <p:extLst>
      <p:ext uri="{BB962C8B-B14F-4D97-AF65-F5344CB8AC3E}">
        <p14:creationId xmlns:p14="http://schemas.microsoft.com/office/powerpoint/2010/main" val="931072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ACE8D5-AC93-4BC8-AD8D-11C6E8A5303D}"/>
              </a:ext>
            </a:extLst>
          </p:cNvPr>
          <p:cNvSpPr>
            <a:spLocks noGrp="1"/>
          </p:cNvSpPr>
          <p:nvPr>
            <p:ph type="title"/>
          </p:nvPr>
        </p:nvSpPr>
        <p:spPr>
          <a:xfrm>
            <a:off x="688791" y="1817032"/>
            <a:ext cx="5407209" cy="2530849"/>
          </a:xfrm>
        </p:spPr>
        <p:txBody>
          <a:bodyPr/>
          <a:lstStyle/>
          <a:p>
            <a:r>
              <a:rPr lang="en-US" dirty="0"/>
              <a:t>Exercise 4</a:t>
            </a:r>
            <a:br>
              <a:rPr lang="en-US" dirty="0"/>
            </a:br>
            <a:br>
              <a:rPr lang="en-US" dirty="0"/>
            </a:br>
            <a:r>
              <a:rPr lang="en-US" dirty="0"/>
              <a:t>Write a Mini Body Section</a:t>
            </a:r>
            <a:br>
              <a:rPr lang="en-US" dirty="0"/>
            </a:br>
            <a:r>
              <a:rPr lang="en-US" sz="2000" dirty="0"/>
              <a:t>(applying paragraph structure)</a:t>
            </a:r>
            <a:endParaRPr lang="fr-FR" sz="2000" dirty="0"/>
          </a:p>
        </p:txBody>
      </p:sp>
      <p:sp>
        <p:nvSpPr>
          <p:cNvPr id="3" name="Espace réservé du texte 2">
            <a:extLst>
              <a:ext uri="{FF2B5EF4-FFF2-40B4-BE49-F238E27FC236}">
                <a16:creationId xmlns:a16="http://schemas.microsoft.com/office/drawing/2014/main" id="{33EF502F-A6B4-442E-99D5-558B66B2A56D}"/>
              </a:ext>
            </a:extLst>
          </p:cNvPr>
          <p:cNvSpPr>
            <a:spLocks noGrp="1"/>
          </p:cNvSpPr>
          <p:nvPr>
            <p:ph type="body" idx="1"/>
          </p:nvPr>
        </p:nvSpPr>
        <p:spPr>
          <a:xfrm>
            <a:off x="6686022" y="1973009"/>
            <a:ext cx="5093601" cy="3522355"/>
          </a:xfrm>
        </p:spPr>
        <p:txBody>
          <a:bodyPr>
            <a:normAutofit/>
          </a:bodyPr>
          <a:lstStyle/>
          <a:p>
            <a:pPr algn="ctr"/>
            <a:r>
              <a:rPr lang="fr-FR" sz="2900" dirty="0">
                <a:effectLst>
                  <a:outerShdw blurRad="38100" dist="38100" dir="2700000" algn="tl">
                    <a:srgbClr val="000000">
                      <a:alpha val="43137"/>
                    </a:srgbClr>
                  </a:outerShdw>
                </a:effectLst>
              </a:rPr>
              <a:t>Group swap!</a:t>
            </a:r>
          </a:p>
          <a:p>
            <a:r>
              <a:rPr lang="en-US" cap="none" dirty="0">
                <a:solidFill>
                  <a:schemeClr val="tx1">
                    <a:lumMod val="75000"/>
                    <a:lumOff val="25000"/>
                  </a:schemeClr>
                </a:solidFill>
              </a:rPr>
              <a:t>Using the supporting details provided by a previous group, write a short body section that will include:</a:t>
            </a:r>
          </a:p>
          <a:p>
            <a:pPr lvl="1"/>
            <a:r>
              <a:rPr lang="en-US" cap="none" dirty="0">
                <a:solidFill>
                  <a:schemeClr val="tx1">
                    <a:lumMod val="75000"/>
                    <a:lumOff val="25000"/>
                  </a:schemeClr>
                </a:solidFill>
                <a:sym typeface="Wingdings" panose="05000000000000000000" pitchFamily="2" charset="2"/>
              </a:rPr>
              <a:t>  </a:t>
            </a:r>
            <a:r>
              <a:rPr lang="en-US" cap="none" dirty="0">
                <a:solidFill>
                  <a:schemeClr val="tx1">
                    <a:lumMod val="75000"/>
                    <a:lumOff val="25000"/>
                  </a:schemeClr>
                </a:solidFill>
              </a:rPr>
              <a:t>A clear topic sentence;</a:t>
            </a:r>
          </a:p>
          <a:p>
            <a:pPr lvl="1"/>
            <a:r>
              <a:rPr lang="en-US" cap="none" dirty="0">
                <a:solidFill>
                  <a:schemeClr val="tx1">
                    <a:lumMod val="75000"/>
                    <a:lumOff val="25000"/>
                  </a:schemeClr>
                </a:solidFill>
                <a:sym typeface="Wingdings" panose="05000000000000000000" pitchFamily="2" charset="2"/>
              </a:rPr>
              <a:t>  </a:t>
            </a:r>
            <a:r>
              <a:rPr lang="en-US" cap="none" dirty="0">
                <a:solidFill>
                  <a:schemeClr val="tx1">
                    <a:lumMod val="75000"/>
                    <a:lumOff val="25000"/>
                  </a:schemeClr>
                </a:solidFill>
              </a:rPr>
              <a:t>2–3 supporting details or examples;</a:t>
            </a:r>
          </a:p>
          <a:p>
            <a:pPr lvl="1"/>
            <a:r>
              <a:rPr lang="en-US" cap="none" dirty="0">
                <a:solidFill>
                  <a:schemeClr val="tx1">
                    <a:lumMod val="75000"/>
                    <a:lumOff val="25000"/>
                  </a:schemeClr>
                </a:solidFill>
                <a:sym typeface="Wingdings" panose="05000000000000000000" pitchFamily="2" charset="2"/>
              </a:rPr>
              <a:t> </a:t>
            </a:r>
            <a:r>
              <a:rPr lang="en-US" cap="none" dirty="0">
                <a:solidFill>
                  <a:schemeClr val="tx1">
                    <a:lumMod val="75000"/>
                    <a:lumOff val="25000"/>
                  </a:schemeClr>
                </a:solidFill>
              </a:rPr>
              <a:t>A concluding or transition sentence.</a:t>
            </a:r>
          </a:p>
          <a:p>
            <a:endParaRPr lang="fr-FR" dirty="0"/>
          </a:p>
        </p:txBody>
      </p:sp>
      <p:sp>
        <p:nvSpPr>
          <p:cNvPr id="4" name="Espace réservé du pied de page 3">
            <a:extLst>
              <a:ext uri="{FF2B5EF4-FFF2-40B4-BE49-F238E27FC236}">
                <a16:creationId xmlns:a16="http://schemas.microsoft.com/office/drawing/2014/main" id="{D74C7B59-0EAD-49C3-95DC-8819EB7E1F06}"/>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D9EB969E-CA41-463E-B25B-83B0D24A008A}"/>
              </a:ext>
            </a:extLst>
          </p:cNvPr>
          <p:cNvSpPr>
            <a:spLocks noGrp="1"/>
          </p:cNvSpPr>
          <p:nvPr>
            <p:ph type="sldNum" sz="quarter" idx="12"/>
          </p:nvPr>
        </p:nvSpPr>
        <p:spPr/>
        <p:txBody>
          <a:bodyPr/>
          <a:lstStyle/>
          <a:p>
            <a:fld id="{CD535247-93EA-4EFE-9153-E365D277BE07}" type="slidenum">
              <a:rPr lang="fr-FR" smtClean="0"/>
              <a:t>16</a:t>
            </a:fld>
            <a:endParaRPr lang="fr-FR"/>
          </a:p>
        </p:txBody>
      </p:sp>
    </p:spTree>
    <p:extLst>
      <p:ext uri="{BB962C8B-B14F-4D97-AF65-F5344CB8AC3E}">
        <p14:creationId xmlns:p14="http://schemas.microsoft.com/office/powerpoint/2010/main" val="3974845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C43D80-266C-4FBF-B601-DED141CCAA04}"/>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C5FC31B-74B0-4770-9D5B-16F2FCA8F334}"/>
              </a:ext>
            </a:extLst>
          </p:cNvPr>
          <p:cNvSpPr>
            <a:spLocks noGrp="1"/>
          </p:cNvSpPr>
          <p:nvPr>
            <p:ph sz="half" idx="1"/>
          </p:nvPr>
        </p:nvSpPr>
        <p:spPr/>
        <p:txBody>
          <a:bodyPr>
            <a:normAutofit fontScale="85000" lnSpcReduction="10000"/>
          </a:bodyPr>
          <a:lstStyle/>
          <a:p>
            <a:r>
              <a:rPr lang="en-US" dirty="0"/>
              <a:t>Topic: The Impact of Social Media on Mental Health Today, social media is inseparable from our daily lives, influencing the way we communicate, entertain ourselves, and access information. On the negative side, it can lead to addiction and disrupt daily social life, as excessive use creates dependence on its content. Moreover, constant scrolling can contribute to brain rot, affecting concentration and cognitive abilities. However, despite these drawbacks, social media also has positive aspects. In particular, it fosters a sense of community and belonging, helping to reduce feelings of loneliness by connecting people worldwide</a:t>
            </a:r>
            <a:endParaRPr lang="fr-FR" dirty="0"/>
          </a:p>
        </p:txBody>
      </p:sp>
      <p:sp>
        <p:nvSpPr>
          <p:cNvPr id="4" name="Espace réservé du contenu 3">
            <a:extLst>
              <a:ext uri="{FF2B5EF4-FFF2-40B4-BE49-F238E27FC236}">
                <a16:creationId xmlns:a16="http://schemas.microsoft.com/office/drawing/2014/main" id="{61083B00-AC92-4954-A6F3-797FBF83287A}"/>
              </a:ext>
            </a:extLst>
          </p:cNvPr>
          <p:cNvSpPr>
            <a:spLocks noGrp="1"/>
          </p:cNvSpPr>
          <p:nvPr>
            <p:ph sz="half" idx="2"/>
          </p:nvPr>
        </p:nvSpPr>
        <p:spPr/>
        <p:txBody>
          <a:bodyPr>
            <a:normAutofit fontScale="85000" lnSpcReduction="10000"/>
          </a:bodyPr>
          <a:lstStyle/>
          <a:p>
            <a:endParaRPr lang="fr-FR"/>
          </a:p>
        </p:txBody>
      </p:sp>
      <p:sp>
        <p:nvSpPr>
          <p:cNvPr id="5" name="Espace réservé du pied de page 4">
            <a:extLst>
              <a:ext uri="{FF2B5EF4-FFF2-40B4-BE49-F238E27FC236}">
                <a16:creationId xmlns:a16="http://schemas.microsoft.com/office/drawing/2014/main" id="{1586DF49-DEA3-4390-8C9A-A838F1EEA7A4}"/>
              </a:ext>
            </a:extLst>
          </p:cNvPr>
          <p:cNvSpPr>
            <a:spLocks noGrp="1"/>
          </p:cNvSpPr>
          <p:nvPr>
            <p:ph type="ftr" sz="quarter" idx="11"/>
          </p:nvPr>
        </p:nvSpPr>
        <p:spPr/>
        <p:txBody>
          <a:bodyPr/>
          <a:lstStyle/>
          <a:p>
            <a:r>
              <a:rPr lang="fr-FR"/>
              <a:t>DULASP Intermediate M5 Rapports Professionnels</a:t>
            </a:r>
          </a:p>
        </p:txBody>
      </p:sp>
      <p:sp>
        <p:nvSpPr>
          <p:cNvPr id="6" name="Espace réservé du numéro de diapositive 5">
            <a:extLst>
              <a:ext uri="{FF2B5EF4-FFF2-40B4-BE49-F238E27FC236}">
                <a16:creationId xmlns:a16="http://schemas.microsoft.com/office/drawing/2014/main" id="{D3E40146-9761-4232-B328-62B50913E3FF}"/>
              </a:ext>
            </a:extLst>
          </p:cNvPr>
          <p:cNvSpPr>
            <a:spLocks noGrp="1"/>
          </p:cNvSpPr>
          <p:nvPr>
            <p:ph type="sldNum" sz="quarter" idx="12"/>
          </p:nvPr>
        </p:nvSpPr>
        <p:spPr/>
        <p:txBody>
          <a:bodyPr/>
          <a:lstStyle/>
          <a:p>
            <a:fld id="{CD535247-93EA-4EFE-9153-E365D277BE07}" type="slidenum">
              <a:rPr lang="fr-FR" smtClean="0"/>
              <a:t>17</a:t>
            </a:fld>
            <a:endParaRPr lang="fr-FR"/>
          </a:p>
        </p:txBody>
      </p:sp>
    </p:spTree>
    <p:extLst>
      <p:ext uri="{BB962C8B-B14F-4D97-AF65-F5344CB8AC3E}">
        <p14:creationId xmlns:p14="http://schemas.microsoft.com/office/powerpoint/2010/main" val="22308289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E5B33A-F116-4B6E-A214-9E80AE994D06}"/>
              </a:ext>
            </a:extLst>
          </p:cNvPr>
          <p:cNvSpPr>
            <a:spLocks noGrp="1"/>
          </p:cNvSpPr>
          <p:nvPr>
            <p:ph type="title"/>
          </p:nvPr>
        </p:nvSpPr>
        <p:spPr/>
        <p:txBody>
          <a:bodyPr/>
          <a:lstStyle/>
          <a:p>
            <a:r>
              <a:rPr lang="fr-FR" dirty="0" err="1"/>
              <a:t>Your</a:t>
            </a:r>
            <a:r>
              <a:rPr lang="fr-FR" dirty="0"/>
              <a:t> </a:t>
            </a:r>
            <a:r>
              <a:rPr lang="fr-FR" dirty="0" err="1"/>
              <a:t>work</a:t>
            </a:r>
            <a:r>
              <a:rPr lang="fr-FR" dirty="0"/>
              <a:t>! </a:t>
            </a:r>
            <a:r>
              <a:rPr lang="fr-FR" dirty="0">
                <a:sym typeface="Wingdings" panose="05000000000000000000" pitchFamily="2" charset="2"/>
              </a:rPr>
              <a:t></a:t>
            </a:r>
            <a:endParaRPr lang="fr-FR" dirty="0"/>
          </a:p>
        </p:txBody>
      </p:sp>
      <p:sp>
        <p:nvSpPr>
          <p:cNvPr id="3" name="Espace réservé du texte 2">
            <a:extLst>
              <a:ext uri="{FF2B5EF4-FFF2-40B4-BE49-F238E27FC236}">
                <a16:creationId xmlns:a16="http://schemas.microsoft.com/office/drawing/2014/main" id="{04330CE5-0CCC-4F99-9DF8-910A3716BD2B}"/>
              </a:ext>
            </a:extLst>
          </p:cNvPr>
          <p:cNvSpPr>
            <a:spLocks noGrp="1"/>
          </p:cNvSpPr>
          <p:nvPr>
            <p:ph type="body" idx="1"/>
          </p:nvPr>
        </p:nvSpPr>
        <p:spPr/>
        <p:txBody>
          <a:bodyPr/>
          <a:lstStyle/>
          <a:p>
            <a:pPr algn="ctr"/>
            <a:r>
              <a:rPr lang="en-US" sz="1800" dirty="0">
                <a:effectLst>
                  <a:outerShdw blurRad="38100" dist="38100" dir="2700000" algn="tl">
                    <a:srgbClr val="000000">
                      <a:alpha val="43137"/>
                    </a:srgbClr>
                  </a:outerShdw>
                </a:effectLst>
              </a:rPr>
              <a:t>The Impact of Social Media on Mental Health</a:t>
            </a:r>
            <a:endParaRPr lang="fr-FR" sz="1800" dirty="0">
              <a:effectLst>
                <a:outerShdw blurRad="38100" dist="38100" dir="2700000" algn="tl">
                  <a:srgbClr val="000000">
                    <a:alpha val="43137"/>
                  </a:srgbClr>
                </a:outerShdw>
              </a:effectLst>
            </a:endParaRPr>
          </a:p>
        </p:txBody>
      </p:sp>
      <p:sp>
        <p:nvSpPr>
          <p:cNvPr id="4" name="Espace réservé du texte 3">
            <a:extLst>
              <a:ext uri="{FF2B5EF4-FFF2-40B4-BE49-F238E27FC236}">
                <a16:creationId xmlns:a16="http://schemas.microsoft.com/office/drawing/2014/main" id="{690F6FB7-FAD8-490E-9B8B-DBE01788C233}"/>
              </a:ext>
            </a:extLst>
          </p:cNvPr>
          <p:cNvSpPr>
            <a:spLocks noGrp="1"/>
          </p:cNvSpPr>
          <p:nvPr>
            <p:ph type="body" sz="half" idx="15"/>
          </p:nvPr>
        </p:nvSpPr>
        <p:spPr>
          <a:xfrm>
            <a:off x="1154954" y="3193560"/>
            <a:ext cx="3129168" cy="3314815"/>
          </a:xfrm>
        </p:spPr>
        <p:txBody>
          <a:bodyPr>
            <a:normAutofit/>
          </a:bodyPr>
          <a:lstStyle/>
          <a:p>
            <a:endParaRPr lang="fr-FR" dirty="0"/>
          </a:p>
        </p:txBody>
      </p:sp>
      <p:sp>
        <p:nvSpPr>
          <p:cNvPr id="5" name="Espace réservé du texte 4">
            <a:extLst>
              <a:ext uri="{FF2B5EF4-FFF2-40B4-BE49-F238E27FC236}">
                <a16:creationId xmlns:a16="http://schemas.microsoft.com/office/drawing/2014/main" id="{8968160A-7E61-44E3-85F4-763C9BC551F1}"/>
              </a:ext>
            </a:extLst>
          </p:cNvPr>
          <p:cNvSpPr>
            <a:spLocks noGrp="1"/>
          </p:cNvSpPr>
          <p:nvPr>
            <p:ph type="body" sz="quarter" idx="3"/>
          </p:nvPr>
        </p:nvSpPr>
        <p:spPr/>
        <p:txBody>
          <a:bodyPr/>
          <a:lstStyle/>
          <a:p>
            <a:pPr algn="ctr"/>
            <a:r>
              <a:rPr lang="fr-FR" sz="1800" dirty="0">
                <a:effectLst>
                  <a:outerShdw blurRad="38100" dist="38100" dir="2700000" algn="tl">
                    <a:srgbClr val="000000">
                      <a:alpha val="43137"/>
                    </a:srgbClr>
                  </a:outerShdw>
                </a:effectLst>
              </a:rPr>
              <a:t>The importance of nutrition in </a:t>
            </a:r>
            <a:r>
              <a:rPr lang="fr-FR" sz="1800" dirty="0" err="1">
                <a:effectLst>
                  <a:outerShdw blurRad="38100" dist="38100" dir="2700000" algn="tl">
                    <a:srgbClr val="000000">
                      <a:alpha val="43137"/>
                    </a:srgbClr>
                  </a:outerShdw>
                </a:effectLst>
              </a:rPr>
              <a:t>child</a:t>
            </a:r>
            <a:r>
              <a:rPr lang="fr-FR" sz="1800" dirty="0">
                <a:effectLst>
                  <a:outerShdw blurRad="38100" dist="38100" dir="2700000" algn="tl">
                    <a:srgbClr val="000000">
                      <a:alpha val="43137"/>
                    </a:srgbClr>
                  </a:outerShdw>
                </a:effectLst>
              </a:rPr>
              <a:t> </a:t>
            </a:r>
            <a:r>
              <a:rPr lang="fr-FR" sz="1800" dirty="0" err="1">
                <a:effectLst>
                  <a:outerShdw blurRad="38100" dist="38100" dir="2700000" algn="tl">
                    <a:srgbClr val="000000">
                      <a:alpha val="43137"/>
                    </a:srgbClr>
                  </a:outerShdw>
                </a:effectLst>
              </a:rPr>
              <a:t>development</a:t>
            </a:r>
            <a:endParaRPr lang="fr-FR" sz="1800" dirty="0">
              <a:effectLst>
                <a:outerShdw blurRad="38100" dist="38100" dir="2700000" algn="tl">
                  <a:srgbClr val="000000">
                    <a:alpha val="43137"/>
                  </a:srgbClr>
                </a:outerShdw>
              </a:effectLst>
            </a:endParaRPr>
          </a:p>
        </p:txBody>
      </p:sp>
      <p:sp>
        <p:nvSpPr>
          <p:cNvPr id="6" name="Espace réservé du texte 5">
            <a:extLst>
              <a:ext uri="{FF2B5EF4-FFF2-40B4-BE49-F238E27FC236}">
                <a16:creationId xmlns:a16="http://schemas.microsoft.com/office/drawing/2014/main" id="{D9B56FEE-C67A-4FCD-BECD-2FBE39469058}"/>
              </a:ext>
            </a:extLst>
          </p:cNvPr>
          <p:cNvSpPr>
            <a:spLocks noGrp="1"/>
          </p:cNvSpPr>
          <p:nvPr>
            <p:ph type="body" sz="half" idx="16"/>
          </p:nvPr>
        </p:nvSpPr>
        <p:spPr>
          <a:xfrm>
            <a:off x="4512721" y="3193561"/>
            <a:ext cx="3145380" cy="3960274"/>
          </a:xfrm>
        </p:spPr>
        <p:txBody>
          <a:bodyPr>
            <a:normAutofit/>
          </a:bodyPr>
          <a:lstStyle/>
          <a:p>
            <a:endParaRPr lang="fr-FR" dirty="0"/>
          </a:p>
        </p:txBody>
      </p:sp>
      <p:sp>
        <p:nvSpPr>
          <p:cNvPr id="7" name="Espace réservé du texte 6">
            <a:extLst>
              <a:ext uri="{FF2B5EF4-FFF2-40B4-BE49-F238E27FC236}">
                <a16:creationId xmlns:a16="http://schemas.microsoft.com/office/drawing/2014/main" id="{50D994FC-7419-45C4-BAC6-51FD36E196DE}"/>
              </a:ext>
            </a:extLst>
          </p:cNvPr>
          <p:cNvSpPr>
            <a:spLocks noGrp="1"/>
          </p:cNvSpPr>
          <p:nvPr>
            <p:ph type="body" sz="quarter" idx="13"/>
          </p:nvPr>
        </p:nvSpPr>
        <p:spPr/>
        <p:txBody>
          <a:bodyPr/>
          <a:lstStyle/>
          <a:p>
            <a:pPr algn="ctr"/>
            <a:r>
              <a:rPr lang="fr-FR" dirty="0">
                <a:effectLst>
                  <a:outerShdw blurRad="38100" dist="38100" dir="2700000" algn="tl">
                    <a:srgbClr val="000000">
                      <a:alpha val="43137"/>
                    </a:srgbClr>
                  </a:outerShdw>
                </a:effectLst>
              </a:rPr>
              <a:t>Challenges of </a:t>
            </a:r>
            <a:r>
              <a:rPr lang="fr-FR" dirty="0" err="1">
                <a:effectLst>
                  <a:outerShdw blurRad="38100" dist="38100" dir="2700000" algn="tl">
                    <a:srgbClr val="000000">
                      <a:alpha val="43137"/>
                    </a:srgbClr>
                  </a:outerShdw>
                </a:effectLst>
              </a:rPr>
              <a:t>Remote</a:t>
            </a:r>
            <a:r>
              <a:rPr lang="fr-FR" dirty="0">
                <a:effectLst>
                  <a:outerShdw blurRad="38100" dist="38100" dir="2700000" algn="tl">
                    <a:srgbClr val="000000">
                      <a:alpha val="43137"/>
                    </a:srgbClr>
                  </a:outerShdw>
                </a:effectLst>
              </a:rPr>
              <a:t> Work</a:t>
            </a:r>
          </a:p>
        </p:txBody>
      </p:sp>
      <p:sp>
        <p:nvSpPr>
          <p:cNvPr id="8" name="Espace réservé du texte 7">
            <a:extLst>
              <a:ext uri="{FF2B5EF4-FFF2-40B4-BE49-F238E27FC236}">
                <a16:creationId xmlns:a16="http://schemas.microsoft.com/office/drawing/2014/main" id="{249B9453-63EB-4A3E-B5AA-C444568528D9}"/>
              </a:ext>
            </a:extLst>
          </p:cNvPr>
          <p:cNvSpPr>
            <a:spLocks noGrp="1"/>
          </p:cNvSpPr>
          <p:nvPr>
            <p:ph type="body" sz="half" idx="17"/>
          </p:nvPr>
        </p:nvSpPr>
        <p:spPr>
          <a:xfrm>
            <a:off x="7886700" y="3193561"/>
            <a:ext cx="4090147" cy="3503078"/>
          </a:xfrm>
        </p:spPr>
        <p:txBody>
          <a:bodyPr>
            <a:normAutofit/>
          </a:bodyPr>
          <a:lstStyle/>
          <a:p>
            <a:endParaRPr lang="fr-FR" dirty="0"/>
          </a:p>
        </p:txBody>
      </p:sp>
      <p:sp>
        <p:nvSpPr>
          <p:cNvPr id="9" name="Espace réservé du pied de page 8">
            <a:extLst>
              <a:ext uri="{FF2B5EF4-FFF2-40B4-BE49-F238E27FC236}">
                <a16:creationId xmlns:a16="http://schemas.microsoft.com/office/drawing/2014/main" id="{CB607378-410A-4041-A1C6-F8024F748B12}"/>
              </a:ext>
            </a:extLst>
          </p:cNvPr>
          <p:cNvSpPr>
            <a:spLocks noGrp="1"/>
          </p:cNvSpPr>
          <p:nvPr>
            <p:ph type="ftr" sz="quarter" idx="11"/>
          </p:nvPr>
        </p:nvSpPr>
        <p:spPr/>
        <p:txBody>
          <a:bodyPr/>
          <a:lstStyle/>
          <a:p>
            <a:r>
              <a:rPr lang="fr-FR"/>
              <a:t>DULASP Intermediate M5 Rapports Professionnels</a:t>
            </a:r>
          </a:p>
        </p:txBody>
      </p:sp>
      <p:sp>
        <p:nvSpPr>
          <p:cNvPr id="10" name="Espace réservé du numéro de diapositive 9">
            <a:extLst>
              <a:ext uri="{FF2B5EF4-FFF2-40B4-BE49-F238E27FC236}">
                <a16:creationId xmlns:a16="http://schemas.microsoft.com/office/drawing/2014/main" id="{38A87E84-389F-4347-944C-58185EE01D06}"/>
              </a:ext>
            </a:extLst>
          </p:cNvPr>
          <p:cNvSpPr>
            <a:spLocks noGrp="1"/>
          </p:cNvSpPr>
          <p:nvPr>
            <p:ph type="sldNum" sz="quarter" idx="12"/>
          </p:nvPr>
        </p:nvSpPr>
        <p:spPr/>
        <p:txBody>
          <a:bodyPr/>
          <a:lstStyle/>
          <a:p>
            <a:fld id="{CD535247-93EA-4EFE-9153-E365D277BE07}" type="slidenum">
              <a:rPr lang="fr-FR" smtClean="0"/>
              <a:t>18</a:t>
            </a:fld>
            <a:endParaRPr lang="fr-FR"/>
          </a:p>
        </p:txBody>
      </p:sp>
    </p:spTree>
    <p:extLst>
      <p:ext uri="{BB962C8B-B14F-4D97-AF65-F5344CB8AC3E}">
        <p14:creationId xmlns:p14="http://schemas.microsoft.com/office/powerpoint/2010/main" val="797619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E5B33A-F116-4B6E-A214-9E80AE994D06}"/>
              </a:ext>
            </a:extLst>
          </p:cNvPr>
          <p:cNvSpPr>
            <a:spLocks noGrp="1"/>
          </p:cNvSpPr>
          <p:nvPr>
            <p:ph type="title"/>
          </p:nvPr>
        </p:nvSpPr>
        <p:spPr/>
        <p:txBody>
          <a:bodyPr/>
          <a:lstStyle/>
          <a:p>
            <a:r>
              <a:rPr lang="fr-FR" dirty="0" err="1"/>
              <a:t>Your</a:t>
            </a:r>
            <a:r>
              <a:rPr lang="fr-FR" dirty="0"/>
              <a:t> </a:t>
            </a:r>
            <a:r>
              <a:rPr lang="fr-FR" dirty="0" err="1"/>
              <a:t>work</a:t>
            </a:r>
            <a:r>
              <a:rPr lang="fr-FR" dirty="0"/>
              <a:t>! </a:t>
            </a:r>
            <a:r>
              <a:rPr lang="fr-FR" dirty="0">
                <a:sym typeface="Wingdings" panose="05000000000000000000" pitchFamily="2" charset="2"/>
              </a:rPr>
              <a:t></a:t>
            </a:r>
            <a:endParaRPr lang="fr-FR" dirty="0"/>
          </a:p>
        </p:txBody>
      </p:sp>
      <p:sp>
        <p:nvSpPr>
          <p:cNvPr id="3" name="Espace réservé du texte 2">
            <a:extLst>
              <a:ext uri="{FF2B5EF4-FFF2-40B4-BE49-F238E27FC236}">
                <a16:creationId xmlns:a16="http://schemas.microsoft.com/office/drawing/2014/main" id="{04330CE5-0CCC-4F99-9DF8-910A3716BD2B}"/>
              </a:ext>
            </a:extLst>
          </p:cNvPr>
          <p:cNvSpPr>
            <a:spLocks noGrp="1"/>
          </p:cNvSpPr>
          <p:nvPr>
            <p:ph type="body" idx="1"/>
          </p:nvPr>
        </p:nvSpPr>
        <p:spPr>
          <a:xfrm>
            <a:off x="528358" y="2553087"/>
            <a:ext cx="3129168" cy="576262"/>
          </a:xfrm>
        </p:spPr>
        <p:txBody>
          <a:bodyPr/>
          <a:lstStyle/>
          <a:p>
            <a:pPr algn="ctr"/>
            <a:r>
              <a:rPr lang="en-US" sz="1800" dirty="0">
                <a:effectLst>
                  <a:outerShdw blurRad="38100" dist="38100" dir="2700000" algn="tl">
                    <a:srgbClr val="000000">
                      <a:alpha val="43137"/>
                    </a:srgbClr>
                  </a:outerShdw>
                </a:effectLst>
              </a:rPr>
              <a:t>The Role of Artificial Intelligence in Healthcare</a:t>
            </a:r>
            <a:endParaRPr lang="fr-FR" sz="1800" dirty="0">
              <a:effectLst>
                <a:outerShdw blurRad="38100" dist="38100" dir="2700000" algn="tl">
                  <a:srgbClr val="000000">
                    <a:alpha val="43137"/>
                  </a:srgbClr>
                </a:outerShdw>
              </a:effectLst>
            </a:endParaRPr>
          </a:p>
        </p:txBody>
      </p:sp>
      <p:sp>
        <p:nvSpPr>
          <p:cNvPr id="4" name="Espace réservé du texte 3">
            <a:extLst>
              <a:ext uri="{FF2B5EF4-FFF2-40B4-BE49-F238E27FC236}">
                <a16:creationId xmlns:a16="http://schemas.microsoft.com/office/drawing/2014/main" id="{690F6FB7-FAD8-490E-9B8B-DBE01788C233}"/>
              </a:ext>
            </a:extLst>
          </p:cNvPr>
          <p:cNvSpPr>
            <a:spLocks noGrp="1"/>
          </p:cNvSpPr>
          <p:nvPr>
            <p:ph type="body" sz="half" idx="15"/>
          </p:nvPr>
        </p:nvSpPr>
        <p:spPr>
          <a:xfrm>
            <a:off x="0" y="3193560"/>
            <a:ext cx="4284122" cy="3314815"/>
          </a:xfrm>
        </p:spPr>
        <p:txBody>
          <a:bodyPr>
            <a:normAutofit/>
          </a:bodyPr>
          <a:lstStyle/>
          <a:p>
            <a:endParaRPr lang="fr-FR" dirty="0"/>
          </a:p>
        </p:txBody>
      </p:sp>
      <p:sp>
        <p:nvSpPr>
          <p:cNvPr id="5" name="Espace réservé du texte 4">
            <a:extLst>
              <a:ext uri="{FF2B5EF4-FFF2-40B4-BE49-F238E27FC236}">
                <a16:creationId xmlns:a16="http://schemas.microsoft.com/office/drawing/2014/main" id="{8968160A-7E61-44E3-85F4-763C9BC551F1}"/>
              </a:ext>
            </a:extLst>
          </p:cNvPr>
          <p:cNvSpPr>
            <a:spLocks noGrp="1"/>
          </p:cNvSpPr>
          <p:nvPr>
            <p:ph type="body" sz="quarter" idx="3"/>
          </p:nvPr>
        </p:nvSpPr>
        <p:spPr/>
        <p:txBody>
          <a:bodyPr/>
          <a:lstStyle/>
          <a:p>
            <a:pPr algn="ctr"/>
            <a:r>
              <a:rPr lang="fr-FR" sz="1800" dirty="0" err="1">
                <a:effectLst>
                  <a:outerShdw blurRad="38100" dist="38100" dir="2700000" algn="tl">
                    <a:srgbClr val="000000">
                      <a:alpha val="43137"/>
                    </a:srgbClr>
                  </a:outerShdw>
                </a:effectLst>
              </a:rPr>
              <a:t>Benefits</a:t>
            </a:r>
            <a:r>
              <a:rPr lang="fr-FR" sz="1800" dirty="0">
                <a:effectLst>
                  <a:outerShdw blurRad="38100" dist="38100" dir="2700000" algn="tl">
                    <a:srgbClr val="000000">
                      <a:alpha val="43137"/>
                    </a:srgbClr>
                  </a:outerShdw>
                </a:effectLst>
              </a:rPr>
              <a:t> of </a:t>
            </a:r>
            <a:r>
              <a:rPr lang="fr-FR" sz="1800" dirty="0" err="1">
                <a:effectLst>
                  <a:outerShdw blurRad="38100" dist="38100" dir="2700000" algn="tl">
                    <a:srgbClr val="000000">
                      <a:alpha val="43137"/>
                    </a:srgbClr>
                  </a:outerShdw>
                </a:effectLst>
              </a:rPr>
              <a:t>Studying</a:t>
            </a:r>
            <a:r>
              <a:rPr lang="fr-FR" sz="1800" dirty="0">
                <a:effectLst>
                  <a:outerShdw blurRad="38100" dist="38100" dir="2700000" algn="tl">
                    <a:srgbClr val="000000">
                      <a:alpha val="43137"/>
                    </a:srgbClr>
                  </a:outerShdw>
                </a:effectLst>
              </a:rPr>
              <a:t> </a:t>
            </a:r>
            <a:r>
              <a:rPr lang="fr-FR" sz="1800" dirty="0" err="1">
                <a:effectLst>
                  <a:outerShdw blurRad="38100" dist="38100" dir="2700000" algn="tl">
                    <a:srgbClr val="000000">
                      <a:alpha val="43137"/>
                    </a:srgbClr>
                  </a:outerShdw>
                </a:effectLst>
              </a:rPr>
              <a:t>Abroad</a:t>
            </a:r>
            <a:endParaRPr lang="fr-FR" sz="1800" dirty="0">
              <a:effectLst>
                <a:outerShdw blurRad="38100" dist="38100" dir="2700000" algn="tl">
                  <a:srgbClr val="000000">
                    <a:alpha val="43137"/>
                  </a:srgbClr>
                </a:outerShdw>
              </a:effectLst>
            </a:endParaRPr>
          </a:p>
        </p:txBody>
      </p:sp>
      <p:sp>
        <p:nvSpPr>
          <p:cNvPr id="6" name="Espace réservé du texte 5">
            <a:extLst>
              <a:ext uri="{FF2B5EF4-FFF2-40B4-BE49-F238E27FC236}">
                <a16:creationId xmlns:a16="http://schemas.microsoft.com/office/drawing/2014/main" id="{D9B56FEE-C67A-4FCD-BECD-2FBE39469058}"/>
              </a:ext>
            </a:extLst>
          </p:cNvPr>
          <p:cNvSpPr>
            <a:spLocks noGrp="1"/>
          </p:cNvSpPr>
          <p:nvPr>
            <p:ph type="body" sz="half" idx="16"/>
          </p:nvPr>
        </p:nvSpPr>
        <p:spPr>
          <a:xfrm>
            <a:off x="4512721" y="3193561"/>
            <a:ext cx="3145380" cy="3960274"/>
          </a:xfrm>
        </p:spPr>
        <p:txBody>
          <a:bodyPr>
            <a:normAutofit/>
          </a:bodyPr>
          <a:lstStyle/>
          <a:p>
            <a:endParaRPr lang="fr-FR" dirty="0"/>
          </a:p>
        </p:txBody>
      </p:sp>
      <p:sp>
        <p:nvSpPr>
          <p:cNvPr id="7" name="Espace réservé du texte 6">
            <a:extLst>
              <a:ext uri="{FF2B5EF4-FFF2-40B4-BE49-F238E27FC236}">
                <a16:creationId xmlns:a16="http://schemas.microsoft.com/office/drawing/2014/main" id="{50D994FC-7419-45C4-BAC6-51FD36E196DE}"/>
              </a:ext>
            </a:extLst>
          </p:cNvPr>
          <p:cNvSpPr>
            <a:spLocks noGrp="1"/>
          </p:cNvSpPr>
          <p:nvPr>
            <p:ph type="body" sz="quarter" idx="13"/>
          </p:nvPr>
        </p:nvSpPr>
        <p:spPr/>
        <p:txBody>
          <a:bodyPr/>
          <a:lstStyle/>
          <a:p>
            <a:pPr algn="ctr"/>
            <a:r>
              <a:rPr lang="en-US" sz="1800" dirty="0">
                <a:effectLst>
                  <a:outerShdw blurRad="38100" dist="38100" dir="2700000" algn="tl">
                    <a:srgbClr val="000000">
                      <a:alpha val="43137"/>
                    </a:srgbClr>
                  </a:outerShdw>
                </a:effectLst>
              </a:rPr>
              <a:t>The Future of Electric Vehicles</a:t>
            </a:r>
          </a:p>
        </p:txBody>
      </p:sp>
      <p:sp>
        <p:nvSpPr>
          <p:cNvPr id="8" name="Espace réservé du texte 7">
            <a:extLst>
              <a:ext uri="{FF2B5EF4-FFF2-40B4-BE49-F238E27FC236}">
                <a16:creationId xmlns:a16="http://schemas.microsoft.com/office/drawing/2014/main" id="{249B9453-63EB-4A3E-B5AA-C444568528D9}"/>
              </a:ext>
            </a:extLst>
          </p:cNvPr>
          <p:cNvSpPr>
            <a:spLocks noGrp="1"/>
          </p:cNvSpPr>
          <p:nvPr>
            <p:ph type="body" sz="half" idx="17"/>
          </p:nvPr>
        </p:nvSpPr>
        <p:spPr>
          <a:xfrm>
            <a:off x="7886700" y="3193561"/>
            <a:ext cx="4090147" cy="3503078"/>
          </a:xfrm>
        </p:spPr>
        <p:txBody>
          <a:bodyPr>
            <a:normAutofit/>
          </a:bodyPr>
          <a:lstStyle/>
          <a:p>
            <a:endParaRPr lang="fr-FR" dirty="0"/>
          </a:p>
        </p:txBody>
      </p:sp>
      <p:sp>
        <p:nvSpPr>
          <p:cNvPr id="9" name="Espace réservé du pied de page 8">
            <a:extLst>
              <a:ext uri="{FF2B5EF4-FFF2-40B4-BE49-F238E27FC236}">
                <a16:creationId xmlns:a16="http://schemas.microsoft.com/office/drawing/2014/main" id="{CB607378-410A-4041-A1C6-F8024F748B12}"/>
              </a:ext>
            </a:extLst>
          </p:cNvPr>
          <p:cNvSpPr>
            <a:spLocks noGrp="1"/>
          </p:cNvSpPr>
          <p:nvPr>
            <p:ph type="ftr" sz="quarter" idx="11"/>
          </p:nvPr>
        </p:nvSpPr>
        <p:spPr/>
        <p:txBody>
          <a:bodyPr/>
          <a:lstStyle/>
          <a:p>
            <a:r>
              <a:rPr lang="fr-FR"/>
              <a:t>DULASP Intermediate M5 Rapports Professionnels</a:t>
            </a:r>
          </a:p>
        </p:txBody>
      </p:sp>
      <p:sp>
        <p:nvSpPr>
          <p:cNvPr id="10" name="Espace réservé du numéro de diapositive 9">
            <a:extLst>
              <a:ext uri="{FF2B5EF4-FFF2-40B4-BE49-F238E27FC236}">
                <a16:creationId xmlns:a16="http://schemas.microsoft.com/office/drawing/2014/main" id="{38A87E84-389F-4347-944C-58185EE01D06}"/>
              </a:ext>
            </a:extLst>
          </p:cNvPr>
          <p:cNvSpPr>
            <a:spLocks noGrp="1"/>
          </p:cNvSpPr>
          <p:nvPr>
            <p:ph type="sldNum" sz="quarter" idx="12"/>
          </p:nvPr>
        </p:nvSpPr>
        <p:spPr/>
        <p:txBody>
          <a:bodyPr/>
          <a:lstStyle/>
          <a:p>
            <a:fld id="{CD535247-93EA-4EFE-9153-E365D277BE07}" type="slidenum">
              <a:rPr lang="fr-FR" smtClean="0"/>
              <a:t>19</a:t>
            </a:fld>
            <a:endParaRPr lang="fr-FR"/>
          </a:p>
        </p:txBody>
      </p:sp>
    </p:spTree>
    <p:extLst>
      <p:ext uri="{BB962C8B-B14F-4D97-AF65-F5344CB8AC3E}">
        <p14:creationId xmlns:p14="http://schemas.microsoft.com/office/powerpoint/2010/main" val="4243966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E03E54-38B8-4297-804D-212521A41F43}"/>
              </a:ext>
            </a:extLst>
          </p:cNvPr>
          <p:cNvSpPr>
            <a:spLocks noGrp="1"/>
          </p:cNvSpPr>
          <p:nvPr>
            <p:ph type="title"/>
          </p:nvPr>
        </p:nvSpPr>
        <p:spPr>
          <a:xfrm>
            <a:off x="1405968" y="5324836"/>
            <a:ext cx="8825657" cy="566738"/>
          </a:xfrm>
        </p:spPr>
        <p:txBody>
          <a:bodyPr>
            <a:noAutofit/>
          </a:bodyPr>
          <a:lstStyle/>
          <a:p>
            <a:pPr algn="ctr"/>
            <a:r>
              <a:rPr lang="en-US" sz="1800" dirty="0"/>
              <a:t>Imagine you are writing a report on </a:t>
            </a:r>
            <a:br>
              <a:rPr lang="en-US" sz="1800" dirty="0"/>
            </a:br>
            <a:r>
              <a:rPr lang="en-US" sz="1800" i="1" dirty="0">
                <a:effectLst>
                  <a:outerShdw blurRad="38100" dist="38100" dir="2700000" algn="tl">
                    <a:srgbClr val="000000">
                      <a:alpha val="43137"/>
                    </a:srgbClr>
                  </a:outerShdw>
                </a:effectLst>
              </a:rPr>
              <a:t>the benefits/advantages of group work at university </a:t>
            </a:r>
            <a:br>
              <a:rPr lang="en-US" sz="1800" i="1" dirty="0">
                <a:effectLst>
                  <a:outerShdw blurRad="38100" dist="38100" dir="2700000" algn="tl">
                    <a:srgbClr val="000000">
                      <a:alpha val="43137"/>
                    </a:srgbClr>
                  </a:outerShdw>
                </a:effectLst>
              </a:rPr>
            </a:br>
            <a:br>
              <a:rPr lang="en-US" sz="1800" dirty="0"/>
            </a:br>
            <a:r>
              <a:rPr lang="en-US" sz="1800" dirty="0"/>
              <a:t> What three ideas would you include in the body of your report? </a:t>
            </a:r>
            <a:br>
              <a:rPr lang="en-US" sz="1800" dirty="0"/>
            </a:br>
            <a:r>
              <a:rPr lang="en-US" sz="1800" dirty="0"/>
              <a:t>How would you organize them logically?</a:t>
            </a:r>
            <a:endParaRPr lang="fr-FR" sz="1800" dirty="0"/>
          </a:p>
        </p:txBody>
      </p:sp>
      <p:sp>
        <p:nvSpPr>
          <p:cNvPr id="4" name="Espace réservé du texte 3">
            <a:extLst>
              <a:ext uri="{FF2B5EF4-FFF2-40B4-BE49-F238E27FC236}">
                <a16:creationId xmlns:a16="http://schemas.microsoft.com/office/drawing/2014/main" id="{D74E9E65-6DB9-4195-B45F-9F83448DEA7B}"/>
              </a:ext>
            </a:extLst>
          </p:cNvPr>
          <p:cNvSpPr>
            <a:spLocks noGrp="1"/>
          </p:cNvSpPr>
          <p:nvPr>
            <p:ph type="body" sz="half" idx="2"/>
          </p:nvPr>
        </p:nvSpPr>
        <p:spPr>
          <a:xfrm>
            <a:off x="1235639" y="5891574"/>
            <a:ext cx="8825656" cy="493712"/>
          </a:xfrm>
        </p:spPr>
        <p:txBody>
          <a:bodyPr>
            <a:normAutofit/>
          </a:bodyPr>
          <a:lstStyle/>
          <a:p>
            <a:pPr algn="ctr"/>
            <a:r>
              <a:rPr lang="fr-FR" sz="1600" dirty="0"/>
              <a:t>This session </a:t>
            </a:r>
            <a:r>
              <a:rPr lang="fr-FR" sz="1600" dirty="0" err="1"/>
              <a:t>will</a:t>
            </a:r>
            <a:r>
              <a:rPr lang="fr-FR" sz="1600" dirty="0"/>
              <a:t> focus on </a:t>
            </a:r>
            <a:r>
              <a:rPr lang="en-US" sz="1600" dirty="0"/>
              <a:t>learning to structure the report body logically and coherently.</a:t>
            </a:r>
            <a:endParaRPr lang="fr-FR" sz="1600" dirty="0"/>
          </a:p>
        </p:txBody>
      </p:sp>
      <p:pic>
        <p:nvPicPr>
          <p:cNvPr id="1026" name="Picture 2" descr="160+ Centre De Documentation Photos Photos, taleaux et images libre de ...">
            <a:extLst>
              <a:ext uri="{FF2B5EF4-FFF2-40B4-BE49-F238E27FC236}">
                <a16:creationId xmlns:a16="http://schemas.microsoft.com/office/drawing/2014/main" id="{4792BD41-3D9B-4A53-A187-0357561697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2429" y="309130"/>
            <a:ext cx="5829300" cy="3886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Espace réservé du pied de page 4">
            <a:extLst>
              <a:ext uri="{FF2B5EF4-FFF2-40B4-BE49-F238E27FC236}">
                <a16:creationId xmlns:a16="http://schemas.microsoft.com/office/drawing/2014/main" id="{F2EF5C21-5A5A-4281-B8F2-EDD3B76D0C5C}"/>
              </a:ext>
            </a:extLst>
          </p:cNvPr>
          <p:cNvSpPr>
            <a:spLocks noGrp="1"/>
          </p:cNvSpPr>
          <p:nvPr>
            <p:ph type="ftr" sz="quarter" idx="11"/>
          </p:nvPr>
        </p:nvSpPr>
        <p:spPr/>
        <p:txBody>
          <a:bodyPr/>
          <a:lstStyle/>
          <a:p>
            <a:r>
              <a:rPr lang="fr-FR"/>
              <a:t>DULASP Intermediate M5 Rapports Professionnels</a:t>
            </a:r>
          </a:p>
        </p:txBody>
      </p:sp>
      <p:sp>
        <p:nvSpPr>
          <p:cNvPr id="6" name="Espace réservé du numéro de diapositive 5">
            <a:extLst>
              <a:ext uri="{FF2B5EF4-FFF2-40B4-BE49-F238E27FC236}">
                <a16:creationId xmlns:a16="http://schemas.microsoft.com/office/drawing/2014/main" id="{5CE0259B-F1FF-440E-8788-D4377D424EF7}"/>
              </a:ext>
            </a:extLst>
          </p:cNvPr>
          <p:cNvSpPr>
            <a:spLocks noGrp="1"/>
          </p:cNvSpPr>
          <p:nvPr>
            <p:ph type="sldNum" sz="quarter" idx="12"/>
          </p:nvPr>
        </p:nvSpPr>
        <p:spPr/>
        <p:txBody>
          <a:bodyPr/>
          <a:lstStyle/>
          <a:p>
            <a:fld id="{CD535247-93EA-4EFE-9153-E365D277BE07}" type="slidenum">
              <a:rPr lang="fr-FR" smtClean="0"/>
              <a:t>2</a:t>
            </a:fld>
            <a:endParaRPr lang="fr-FR"/>
          </a:p>
        </p:txBody>
      </p:sp>
    </p:spTree>
    <p:extLst>
      <p:ext uri="{BB962C8B-B14F-4D97-AF65-F5344CB8AC3E}">
        <p14:creationId xmlns:p14="http://schemas.microsoft.com/office/powerpoint/2010/main" val="2274518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0B7C11-F65E-4912-8CB6-114AA6A64495}"/>
              </a:ext>
            </a:extLst>
          </p:cNvPr>
          <p:cNvSpPr>
            <a:spLocks noGrp="1"/>
          </p:cNvSpPr>
          <p:nvPr>
            <p:ph type="title"/>
          </p:nvPr>
        </p:nvSpPr>
        <p:spPr>
          <a:xfrm>
            <a:off x="1183775" y="897789"/>
            <a:ext cx="8761413" cy="706964"/>
          </a:xfrm>
        </p:spPr>
        <p:txBody>
          <a:bodyPr/>
          <a:lstStyle/>
          <a:p>
            <a:r>
              <a:rPr lang="fr-FR" dirty="0"/>
              <a:t> Warm up: </a:t>
            </a:r>
            <a:r>
              <a:rPr lang="fr-FR" dirty="0" err="1"/>
              <a:t>what’s</a:t>
            </a:r>
            <a:r>
              <a:rPr lang="fr-FR" dirty="0"/>
              <a:t> the </a:t>
            </a:r>
            <a:r>
              <a:rPr lang="fr-FR" dirty="0" err="1"/>
              <a:t>link</a:t>
            </a:r>
            <a:r>
              <a:rPr lang="fr-FR" dirty="0"/>
              <a:t>?</a:t>
            </a:r>
          </a:p>
        </p:txBody>
      </p:sp>
      <p:sp>
        <p:nvSpPr>
          <p:cNvPr id="3" name="Espace réservé du contenu 2">
            <a:extLst>
              <a:ext uri="{FF2B5EF4-FFF2-40B4-BE49-F238E27FC236}">
                <a16:creationId xmlns:a16="http://schemas.microsoft.com/office/drawing/2014/main" id="{553E7D30-C658-4672-8623-52D6929E1E50}"/>
              </a:ext>
            </a:extLst>
          </p:cNvPr>
          <p:cNvSpPr>
            <a:spLocks noGrp="1"/>
          </p:cNvSpPr>
          <p:nvPr>
            <p:ph idx="1"/>
          </p:nvPr>
        </p:nvSpPr>
        <p:spPr>
          <a:xfrm>
            <a:off x="770964" y="2223247"/>
            <a:ext cx="10076329" cy="4473392"/>
          </a:xfrm>
        </p:spPr>
        <p:txBody>
          <a:bodyPr>
            <a:normAutofit/>
          </a:bodyPr>
          <a:lstStyle/>
          <a:p>
            <a:pPr marL="0" indent="0" algn="ctr">
              <a:buNone/>
            </a:pPr>
            <a:r>
              <a:rPr lang="en-US" b="1" dirty="0"/>
              <a:t>Organize the sentences below logically, using linking words (e.g., “because,” “however,” “therefore,” </a:t>
            </a:r>
            <a:r>
              <a:rPr lang="en-US" b="1" dirty="0" err="1"/>
              <a:t>etc</a:t>
            </a:r>
            <a:r>
              <a:rPr lang="en-US" b="1" dirty="0"/>
              <a:t>), so that they flow:</a:t>
            </a:r>
          </a:p>
          <a:p>
            <a:pPr marL="0" indent="0">
              <a:buNone/>
            </a:pPr>
            <a:endParaRPr lang="en-US" b="1" dirty="0">
              <a:solidFill>
                <a:srgbClr val="FF0000"/>
              </a:solidFill>
            </a:endParaRPr>
          </a:p>
          <a:p>
            <a:pPr lvl="1">
              <a:spcBef>
                <a:spcPts val="0"/>
              </a:spcBef>
            </a:pPr>
            <a:r>
              <a:rPr lang="en-US" dirty="0"/>
              <a:t>challenges arose during the process</a:t>
            </a:r>
          </a:p>
          <a:p>
            <a:pPr lvl="1">
              <a:spcBef>
                <a:spcPts val="0"/>
              </a:spcBef>
            </a:pPr>
            <a:r>
              <a:rPr lang="en-US" dirty="0"/>
              <a:t>the client provided clear instructions</a:t>
            </a:r>
          </a:p>
          <a:p>
            <a:pPr lvl="1">
              <a:spcBef>
                <a:spcPts val="0"/>
              </a:spcBef>
            </a:pPr>
            <a:r>
              <a:rPr lang="en-US" dirty="0"/>
              <a:t>the weather caused unexpected delays</a:t>
            </a:r>
          </a:p>
          <a:p>
            <a:pPr lvl="1">
              <a:spcBef>
                <a:spcPts val="0"/>
              </a:spcBef>
            </a:pPr>
            <a:r>
              <a:rPr lang="en-US" dirty="0"/>
              <a:t>deadlines were not always met</a:t>
            </a:r>
          </a:p>
          <a:p>
            <a:pPr lvl="1">
              <a:spcBef>
                <a:spcPts val="0"/>
              </a:spcBef>
            </a:pPr>
            <a:r>
              <a:rPr lang="en-US" dirty="0"/>
              <a:t>the budget was exceeded by 10%</a:t>
            </a:r>
          </a:p>
          <a:p>
            <a:pPr lvl="1">
              <a:spcBef>
                <a:spcPts val="0"/>
              </a:spcBef>
            </a:pPr>
            <a:r>
              <a:rPr lang="en-US" dirty="0"/>
              <a:t>the team worked efficiently</a:t>
            </a:r>
          </a:p>
          <a:p>
            <a:pPr lvl="1">
              <a:spcBef>
                <a:spcPts val="0"/>
              </a:spcBef>
            </a:pPr>
            <a:r>
              <a:rPr lang="en-US" dirty="0"/>
              <a:t>additional resources were allocated to complete the project</a:t>
            </a:r>
          </a:p>
          <a:p>
            <a:pPr lvl="1">
              <a:spcBef>
                <a:spcPts val="0"/>
              </a:spcBef>
            </a:pPr>
            <a:r>
              <a:rPr lang="en-US" dirty="0"/>
              <a:t>team collaboration improved towards the end of the project </a:t>
            </a:r>
          </a:p>
          <a:p>
            <a:pPr lvl="1">
              <a:spcBef>
                <a:spcPts val="0"/>
              </a:spcBef>
            </a:pPr>
            <a:r>
              <a:rPr lang="en-US" dirty="0"/>
              <a:t>the project was successful </a:t>
            </a:r>
          </a:p>
          <a:p>
            <a:pPr lvl="1">
              <a:spcBef>
                <a:spcPts val="0"/>
              </a:spcBef>
            </a:pPr>
            <a:r>
              <a:rPr lang="en-US" dirty="0"/>
              <a:t>the team received positive feedback from the client</a:t>
            </a:r>
          </a:p>
          <a:p>
            <a:pPr marL="0" indent="0">
              <a:buNone/>
            </a:pPr>
            <a:endParaRPr lang="en-US" dirty="0"/>
          </a:p>
          <a:p>
            <a:pPr marL="0" indent="0" algn="ctr">
              <a:buNone/>
            </a:pPr>
            <a:r>
              <a:rPr lang="en-US" b="1" dirty="0"/>
              <a:t>How do linking words improve clarity?</a:t>
            </a:r>
            <a:endParaRPr lang="fr-FR" b="1" dirty="0"/>
          </a:p>
        </p:txBody>
      </p:sp>
      <p:sp>
        <p:nvSpPr>
          <p:cNvPr id="4" name="Espace réservé du pied de page 3">
            <a:extLst>
              <a:ext uri="{FF2B5EF4-FFF2-40B4-BE49-F238E27FC236}">
                <a16:creationId xmlns:a16="http://schemas.microsoft.com/office/drawing/2014/main" id="{1B5C1104-C6B1-45AB-A2FD-3DA5A36FB973}"/>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B9324BCA-BA14-4A4B-BAC9-5C01C673E9E8}"/>
              </a:ext>
            </a:extLst>
          </p:cNvPr>
          <p:cNvSpPr>
            <a:spLocks noGrp="1"/>
          </p:cNvSpPr>
          <p:nvPr>
            <p:ph type="sldNum" sz="quarter" idx="12"/>
          </p:nvPr>
        </p:nvSpPr>
        <p:spPr/>
        <p:txBody>
          <a:bodyPr/>
          <a:lstStyle/>
          <a:p>
            <a:fld id="{CD535247-93EA-4EFE-9153-E365D277BE07}" type="slidenum">
              <a:rPr lang="fr-FR" smtClean="0"/>
              <a:t>3</a:t>
            </a:fld>
            <a:endParaRPr lang="fr-FR"/>
          </a:p>
        </p:txBody>
      </p:sp>
      <p:pic>
        <p:nvPicPr>
          <p:cNvPr id="8" name="Image 7">
            <a:extLst>
              <a:ext uri="{FF2B5EF4-FFF2-40B4-BE49-F238E27FC236}">
                <a16:creationId xmlns:a16="http://schemas.microsoft.com/office/drawing/2014/main" id="{7640DEC3-B939-4B1F-BC84-D6CF09A36B20}"/>
              </a:ext>
            </a:extLst>
          </p:cNvPr>
          <p:cNvPicPr>
            <a:picLocks noChangeAspect="1"/>
          </p:cNvPicPr>
          <p:nvPr/>
        </p:nvPicPr>
        <p:blipFill>
          <a:blip r:embed="rId2"/>
          <a:stretch>
            <a:fillRect/>
          </a:stretch>
        </p:blipFill>
        <p:spPr>
          <a:xfrm>
            <a:off x="671869" y="897789"/>
            <a:ext cx="658783" cy="645908"/>
          </a:xfrm>
          <a:prstGeom prst="rect">
            <a:avLst/>
          </a:prstGeom>
        </p:spPr>
      </p:pic>
    </p:spTree>
    <p:extLst>
      <p:ext uri="{BB962C8B-B14F-4D97-AF65-F5344CB8AC3E}">
        <p14:creationId xmlns:p14="http://schemas.microsoft.com/office/powerpoint/2010/main" val="374752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5332B0-2BC1-424C-BB78-1D9FE8725BDA}"/>
              </a:ext>
            </a:extLst>
          </p:cNvPr>
          <p:cNvSpPr>
            <a:spLocks noGrp="1"/>
          </p:cNvSpPr>
          <p:nvPr>
            <p:ph type="title"/>
          </p:nvPr>
        </p:nvSpPr>
        <p:spPr/>
        <p:txBody>
          <a:bodyPr/>
          <a:lstStyle/>
          <a:p>
            <a:r>
              <a:rPr lang="en-US" dirty="0"/>
              <a:t>Purpose of the Body of a Report</a:t>
            </a:r>
            <a:endParaRPr lang="fr-FR" dirty="0"/>
          </a:p>
        </p:txBody>
      </p:sp>
      <p:sp>
        <p:nvSpPr>
          <p:cNvPr id="4" name="Espace réservé du pied de page 3">
            <a:extLst>
              <a:ext uri="{FF2B5EF4-FFF2-40B4-BE49-F238E27FC236}">
                <a16:creationId xmlns:a16="http://schemas.microsoft.com/office/drawing/2014/main" id="{E3A7323B-D0A4-448C-96C9-4B2766B64C4D}"/>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BB2B3B44-A81D-4494-85F6-8DED6826B8D0}"/>
              </a:ext>
            </a:extLst>
          </p:cNvPr>
          <p:cNvSpPr>
            <a:spLocks noGrp="1"/>
          </p:cNvSpPr>
          <p:nvPr>
            <p:ph type="sldNum" sz="quarter" idx="12"/>
          </p:nvPr>
        </p:nvSpPr>
        <p:spPr/>
        <p:txBody>
          <a:bodyPr/>
          <a:lstStyle/>
          <a:p>
            <a:fld id="{CD535247-93EA-4EFE-9153-E365D277BE07}" type="slidenum">
              <a:rPr lang="fr-FR" smtClean="0"/>
              <a:t>4</a:t>
            </a:fld>
            <a:endParaRPr lang="fr-FR"/>
          </a:p>
        </p:txBody>
      </p:sp>
      <p:sp>
        <p:nvSpPr>
          <p:cNvPr id="6" name="Rectangle 1">
            <a:extLst>
              <a:ext uri="{FF2B5EF4-FFF2-40B4-BE49-F238E27FC236}">
                <a16:creationId xmlns:a16="http://schemas.microsoft.com/office/drawing/2014/main" id="{E9267586-8213-4533-8E19-7373CA0FB8EC}"/>
              </a:ext>
            </a:extLst>
          </p:cNvPr>
          <p:cNvSpPr>
            <a:spLocks noGrp="1" noChangeArrowheads="1"/>
          </p:cNvSpPr>
          <p:nvPr>
            <p:ph idx="1"/>
          </p:nvPr>
        </p:nvSpPr>
        <p:spPr bwMode="auto">
          <a:xfrm>
            <a:off x="1154953" y="2658007"/>
            <a:ext cx="1021229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fr-FR" altLang="fr-FR" sz="18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err="1">
                <a:ln>
                  <a:noFill/>
                </a:ln>
                <a:effectLst/>
              </a:rPr>
              <a:t>What</a:t>
            </a:r>
            <a:r>
              <a:rPr kumimoji="0" lang="fr-FR" altLang="fr-FR" sz="1800" b="1" i="0" u="none" strike="noStrike" cap="none" normalizeH="0" baseline="0" dirty="0">
                <a:ln>
                  <a:noFill/>
                </a:ln>
                <a:effectLst/>
              </a:rPr>
              <a:t> </a:t>
            </a:r>
            <a:r>
              <a:rPr kumimoji="0" lang="fr-FR" altLang="fr-FR" sz="1800" b="1" i="0" u="none" strike="noStrike" cap="none" normalizeH="0" baseline="0" dirty="0" err="1">
                <a:ln>
                  <a:noFill/>
                </a:ln>
                <a:effectLst/>
              </a:rPr>
              <a:t>is</a:t>
            </a:r>
            <a:r>
              <a:rPr kumimoji="0" lang="fr-FR" altLang="fr-FR" sz="1800" b="1" i="0" u="none" strike="noStrike" cap="none" normalizeH="0" baseline="0" dirty="0">
                <a:ln>
                  <a:noFill/>
                </a:ln>
                <a:effectLst/>
              </a:rPr>
              <a:t> </a:t>
            </a:r>
            <a:r>
              <a:rPr kumimoji="0" lang="fr-FR" altLang="fr-FR" sz="1800" b="1" i="0" u="none" strike="noStrike" cap="none" normalizeH="0" baseline="0" dirty="0" err="1">
                <a:ln>
                  <a:noFill/>
                </a:ln>
                <a:effectLst/>
              </a:rPr>
              <a:t>it</a:t>
            </a:r>
            <a:r>
              <a:rPr kumimoji="0" lang="fr-FR" altLang="fr-FR" sz="1800" b="1" i="0" u="none" strike="noStrike" cap="none" normalizeH="0" baseline="0" dirty="0">
                <a:ln>
                  <a:noFill/>
                </a:ln>
                <a:effectLst/>
              </a:rPr>
              <a:t>?</a:t>
            </a:r>
            <a:r>
              <a:rPr kumimoji="0" lang="fr-FR" altLang="fr-FR" sz="1800" b="0" i="0" u="none" strike="noStrike" cap="none" normalizeH="0" baseline="0" dirty="0">
                <a:ln>
                  <a:noFill/>
                </a:ln>
                <a:effectLst/>
              </a:rPr>
              <a:t> </a:t>
            </a:r>
          </a:p>
          <a:p>
            <a:pPr marL="0" marR="0" lvl="0" indent="0" algn="l" defTabSz="914400" rtl="0" eaLnBrk="0" fontAlgn="base" latinLnBrk="0" hangingPunct="0">
              <a:lnSpc>
                <a:spcPct val="100000"/>
              </a:lnSpc>
              <a:spcBef>
                <a:spcPct val="0"/>
              </a:spcBef>
              <a:spcAft>
                <a:spcPct val="0"/>
              </a:spcAft>
              <a:buClrTx/>
              <a:buSzTx/>
              <a:buNone/>
              <a:tabLst/>
            </a:pPr>
            <a:r>
              <a:rPr kumimoji="0" lang="fr-FR" altLang="fr-FR" sz="1800" b="0" i="0" u="none" strike="noStrike" cap="none" normalizeH="0" baseline="0" dirty="0">
                <a:ln>
                  <a:noFill/>
                </a:ln>
                <a:effectLst/>
              </a:rPr>
              <a:t>The body </a:t>
            </a:r>
            <a:r>
              <a:rPr kumimoji="0" lang="fr-FR" altLang="fr-FR" sz="1800" b="0" i="0" u="none" strike="noStrike" cap="none" normalizeH="0" baseline="0" dirty="0" err="1">
                <a:ln>
                  <a:noFill/>
                </a:ln>
                <a:effectLst/>
              </a:rPr>
              <a:t>is</a:t>
            </a:r>
            <a:r>
              <a:rPr kumimoji="0" lang="fr-FR" altLang="fr-FR" sz="1800" b="0" i="0" u="none" strike="noStrike" cap="none" normalizeH="0" baseline="0" dirty="0">
                <a:ln>
                  <a:noFill/>
                </a:ln>
                <a:effectLst/>
              </a:rPr>
              <a:t> the </a:t>
            </a:r>
            <a:r>
              <a:rPr kumimoji="0" lang="fr-FR" altLang="fr-FR" sz="1800" b="0" i="0" u="none" strike="noStrike" cap="none" normalizeH="0" baseline="0" dirty="0" err="1">
                <a:ln>
                  <a:noFill/>
                </a:ln>
                <a:effectLst/>
              </a:rPr>
              <a:t>largest</a:t>
            </a:r>
            <a:r>
              <a:rPr kumimoji="0" lang="fr-FR" altLang="fr-FR" sz="1800" b="0" i="0" u="none" strike="noStrike" cap="none" normalizeH="0" baseline="0" dirty="0">
                <a:ln>
                  <a:noFill/>
                </a:ln>
                <a:effectLst/>
              </a:rPr>
              <a:t> section of the report, </a:t>
            </a:r>
            <a:r>
              <a:rPr kumimoji="0" lang="fr-FR" altLang="fr-FR" sz="1800" b="0" i="0" u="none" strike="noStrike" cap="none" normalizeH="0" baseline="0" dirty="0" err="1">
                <a:ln>
                  <a:noFill/>
                </a:ln>
                <a:effectLst/>
              </a:rPr>
              <a:t>containing</a:t>
            </a:r>
            <a:r>
              <a:rPr kumimoji="0" lang="fr-FR" altLang="fr-FR" sz="1800" b="0" i="0" u="none" strike="noStrike" cap="none" normalizeH="0" baseline="0" dirty="0">
                <a:ln>
                  <a:noFill/>
                </a:ln>
                <a:effectLst/>
              </a:rPr>
              <a:t> the main content, </a:t>
            </a:r>
            <a:r>
              <a:rPr kumimoji="0" lang="fr-FR" altLang="fr-FR" sz="1800" b="0" i="0" u="none" strike="noStrike" cap="none" normalizeH="0" baseline="0" dirty="0" err="1">
                <a:ln>
                  <a:noFill/>
                </a:ln>
                <a:effectLst/>
              </a:rPr>
              <a:t>analysis</a:t>
            </a:r>
            <a:r>
              <a:rPr kumimoji="0" lang="fr-FR" altLang="fr-FR" sz="1800" b="0" i="0" u="none" strike="noStrike" cap="none" normalizeH="0" baseline="0" dirty="0">
                <a:ln>
                  <a:noFill/>
                </a:ln>
                <a:effectLst/>
              </a:rPr>
              <a:t>, and </a:t>
            </a:r>
            <a:r>
              <a:rPr kumimoji="0" lang="fr-FR" altLang="fr-FR" sz="1800" b="0" i="0" u="none" strike="noStrike" cap="none" normalizeH="0" baseline="0" dirty="0" err="1">
                <a:ln>
                  <a:noFill/>
                </a:ln>
                <a:effectLst/>
              </a:rPr>
              <a:t>evidence</a:t>
            </a:r>
            <a:r>
              <a:rPr kumimoji="0" lang="fr-FR" altLang="fr-FR" sz="1800" b="0" i="0" u="none" strike="noStrike" cap="none" normalizeH="0" baseline="0" dirty="0">
                <a:ln>
                  <a:noFill/>
                </a:ln>
                <a:effectLst/>
              </a:rPr>
              <a:t>.</a:t>
            </a:r>
          </a:p>
          <a:p>
            <a:pPr marL="0" marR="0" lvl="0" indent="0" algn="l" defTabSz="914400" rtl="0" eaLnBrk="0" fontAlgn="base" latinLnBrk="0" hangingPunct="0">
              <a:lnSpc>
                <a:spcPct val="100000"/>
              </a:lnSpc>
              <a:spcBef>
                <a:spcPct val="0"/>
              </a:spcBef>
              <a:spcAft>
                <a:spcPct val="0"/>
              </a:spcAft>
              <a:buClrTx/>
              <a:buSzTx/>
              <a:buNone/>
              <a:tabLst/>
            </a:pPr>
            <a:endParaRPr kumimoji="0" lang="fr-FR" altLang="fr-FR" sz="18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err="1">
                <a:ln>
                  <a:noFill/>
                </a:ln>
                <a:effectLst/>
              </a:rPr>
              <a:t>Why</a:t>
            </a:r>
            <a:r>
              <a:rPr kumimoji="0" lang="fr-FR" altLang="fr-FR" sz="1800" b="1" i="0" u="none" strike="noStrike" cap="none" normalizeH="0" baseline="0" dirty="0">
                <a:ln>
                  <a:noFill/>
                </a:ln>
                <a:effectLst/>
              </a:rPr>
              <a:t> </a:t>
            </a:r>
            <a:r>
              <a:rPr kumimoji="0" lang="fr-FR" altLang="fr-FR" sz="1800" b="1" i="0" u="none" strike="noStrike" cap="none" normalizeH="0" baseline="0" dirty="0" err="1">
                <a:ln>
                  <a:noFill/>
                </a:ln>
                <a:effectLst/>
              </a:rPr>
              <a:t>is</a:t>
            </a:r>
            <a:r>
              <a:rPr kumimoji="0" lang="fr-FR" altLang="fr-FR" sz="1800" b="1" i="0" u="none" strike="noStrike" cap="none" normalizeH="0" baseline="0" dirty="0">
                <a:ln>
                  <a:noFill/>
                </a:ln>
                <a:effectLst/>
              </a:rPr>
              <a:t> </a:t>
            </a:r>
            <a:r>
              <a:rPr kumimoji="0" lang="fr-FR" altLang="fr-FR" sz="1800" b="1" i="0" u="none" strike="noStrike" cap="none" normalizeH="0" baseline="0" dirty="0" err="1">
                <a:ln>
                  <a:noFill/>
                </a:ln>
                <a:effectLst/>
              </a:rPr>
              <a:t>it</a:t>
            </a:r>
            <a:r>
              <a:rPr kumimoji="0" lang="fr-FR" altLang="fr-FR" sz="1800" b="1" i="0" u="none" strike="noStrike" cap="none" normalizeH="0" baseline="0" dirty="0">
                <a:ln>
                  <a:noFill/>
                </a:ln>
                <a:effectLst/>
              </a:rPr>
              <a:t> important?</a:t>
            </a:r>
            <a:r>
              <a:rPr kumimoji="0" lang="fr-FR" altLang="fr-FR" sz="1800" b="0" i="0" u="none" strike="noStrike" cap="none" normalizeH="0" baseline="0" dirty="0">
                <a:ln>
                  <a:noFill/>
                </a:ln>
                <a:effectLst/>
              </a:rPr>
              <a:t> </a:t>
            </a:r>
          </a:p>
          <a:p>
            <a:pPr marL="0" marR="0" lvl="0" indent="0" algn="l" defTabSz="914400" rtl="0" eaLnBrk="0" fontAlgn="base" latinLnBrk="0" hangingPunct="0">
              <a:lnSpc>
                <a:spcPct val="100000"/>
              </a:lnSpc>
              <a:spcBef>
                <a:spcPct val="0"/>
              </a:spcBef>
              <a:spcAft>
                <a:spcPct val="0"/>
              </a:spcAft>
              <a:buClrTx/>
              <a:buSzTx/>
              <a:buNone/>
              <a:tabLst/>
            </a:pPr>
            <a:r>
              <a:rPr kumimoji="0" lang="fr-FR" altLang="fr-FR" sz="1800" b="0" i="0" u="none" strike="noStrike" cap="none" normalizeH="0" baseline="0" dirty="0">
                <a:ln>
                  <a:noFill/>
                </a:ln>
                <a:effectLst/>
              </a:rPr>
              <a:t>It </a:t>
            </a:r>
            <a:r>
              <a:rPr kumimoji="0" lang="fr-FR" altLang="fr-FR" sz="1800" b="0" i="0" u="none" strike="noStrike" cap="none" normalizeH="0" baseline="0" dirty="0" err="1">
                <a:ln>
                  <a:noFill/>
                </a:ln>
                <a:effectLst/>
              </a:rPr>
              <a:t>develops</a:t>
            </a:r>
            <a:r>
              <a:rPr kumimoji="0" lang="fr-FR" altLang="fr-FR" sz="1800" b="0" i="0" u="none" strike="noStrike" cap="none" normalizeH="0" baseline="0" dirty="0">
                <a:ln>
                  <a:noFill/>
                </a:ln>
                <a:effectLst/>
              </a:rPr>
              <a:t> and </a:t>
            </a:r>
            <a:r>
              <a:rPr kumimoji="0" lang="fr-FR" altLang="fr-FR" sz="1800" b="0" i="0" u="none" strike="noStrike" cap="none" normalizeH="0" baseline="0" dirty="0" err="1">
                <a:ln>
                  <a:noFill/>
                </a:ln>
                <a:effectLst/>
              </a:rPr>
              <a:t>explain</a:t>
            </a:r>
            <a:r>
              <a:rPr kumimoji="0" lang="fr-FR" altLang="fr-FR" sz="1800" b="0" i="0" u="none" strike="noStrike" cap="none" normalizeH="0" baseline="0" dirty="0">
                <a:ln>
                  <a:noFill/>
                </a:ln>
                <a:effectLst/>
              </a:rPr>
              <a:t> the </a:t>
            </a:r>
            <a:r>
              <a:rPr kumimoji="0" lang="fr-FR" altLang="fr-FR" sz="1800" b="0" i="0" u="none" strike="noStrike" cap="none" normalizeH="0" baseline="0" dirty="0" err="1">
                <a:ln>
                  <a:noFill/>
                </a:ln>
                <a:effectLst/>
              </a:rPr>
              <a:t>findings</a:t>
            </a:r>
            <a:r>
              <a:rPr kumimoji="0" lang="fr-FR" altLang="fr-FR" sz="1800" b="0" i="0" u="none" strike="noStrike" cap="none" normalizeH="0" baseline="0" dirty="0">
                <a:ln>
                  <a:noFill/>
                </a:ln>
                <a:effectLst/>
              </a:rPr>
              <a:t>, and supports the </a:t>
            </a:r>
            <a:r>
              <a:rPr kumimoji="0" lang="fr-FR" altLang="fr-FR" sz="1800" b="0" i="0" u="none" strike="noStrike" cap="none" normalizeH="0" baseline="0" dirty="0" err="1">
                <a:ln>
                  <a:noFill/>
                </a:ln>
                <a:effectLst/>
              </a:rPr>
              <a:t>report’s</a:t>
            </a:r>
            <a:r>
              <a:rPr kumimoji="0" lang="fr-FR" altLang="fr-FR" sz="1800" b="0" i="0" u="none" strike="noStrike" cap="none" normalizeH="0" baseline="0" dirty="0">
                <a:ln>
                  <a:noFill/>
                </a:ln>
                <a:effectLst/>
              </a:rPr>
              <a:t> conclusions and </a:t>
            </a:r>
            <a:r>
              <a:rPr kumimoji="0" lang="fr-FR" altLang="fr-FR" sz="1800" b="0" i="0" u="none" strike="noStrike" cap="none" normalizeH="0" baseline="0" dirty="0" err="1">
                <a:ln>
                  <a:noFill/>
                </a:ln>
                <a:effectLst/>
              </a:rPr>
              <a:t>recommendations</a:t>
            </a:r>
            <a:r>
              <a:rPr kumimoji="0" lang="fr-FR" altLang="fr-FR" sz="1800" b="0" i="0" u="none" strike="noStrike" cap="none" normalizeH="0" baseline="0" dirty="0">
                <a:ln>
                  <a:noFill/>
                </a:ln>
                <a:effectLst/>
              </a:rPr>
              <a:t>. </a:t>
            </a:r>
          </a:p>
        </p:txBody>
      </p:sp>
    </p:spTree>
    <p:extLst>
      <p:ext uri="{BB962C8B-B14F-4D97-AF65-F5344CB8AC3E}">
        <p14:creationId xmlns:p14="http://schemas.microsoft.com/office/powerpoint/2010/main" val="2551289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barn(inVertical)">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animEffect transition="in" filter="barn(inVertical)">
                                      <p:cBhvr>
                                        <p:cTn id="1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FA02D8-8425-4ADC-A811-D653B6361BB3}"/>
              </a:ext>
            </a:extLst>
          </p:cNvPr>
          <p:cNvSpPr>
            <a:spLocks noGrp="1"/>
          </p:cNvSpPr>
          <p:nvPr>
            <p:ph type="title"/>
          </p:nvPr>
        </p:nvSpPr>
        <p:spPr/>
        <p:txBody>
          <a:bodyPr/>
          <a:lstStyle/>
          <a:p>
            <a:r>
              <a:rPr lang="fr-FR" dirty="0"/>
              <a:t>Structure of the Body</a:t>
            </a:r>
          </a:p>
        </p:txBody>
      </p:sp>
      <p:sp>
        <p:nvSpPr>
          <p:cNvPr id="3" name="Espace réservé du contenu 2">
            <a:extLst>
              <a:ext uri="{FF2B5EF4-FFF2-40B4-BE49-F238E27FC236}">
                <a16:creationId xmlns:a16="http://schemas.microsoft.com/office/drawing/2014/main" id="{C60D14D0-77A4-4D30-8087-A872FBF6968A}"/>
              </a:ext>
            </a:extLst>
          </p:cNvPr>
          <p:cNvSpPr>
            <a:spLocks noGrp="1"/>
          </p:cNvSpPr>
          <p:nvPr>
            <p:ph idx="1"/>
          </p:nvPr>
        </p:nvSpPr>
        <p:spPr>
          <a:xfrm>
            <a:off x="1154954" y="2411505"/>
            <a:ext cx="9764057" cy="4285133"/>
          </a:xfrm>
        </p:spPr>
        <p:txBody>
          <a:bodyPr>
            <a:normAutofit fontScale="77500" lnSpcReduction="20000"/>
          </a:bodyPr>
          <a:lstStyle/>
          <a:p>
            <a:pPr marL="0" indent="0">
              <a:buNone/>
            </a:pPr>
            <a:r>
              <a:rPr lang="en-US" dirty="0"/>
              <a:t>Each paragraph or section should:</a:t>
            </a:r>
          </a:p>
          <a:p>
            <a:pPr marL="0" indent="0">
              <a:buNone/>
            </a:pPr>
            <a:endParaRPr lang="en-US" dirty="0"/>
          </a:p>
          <a:p>
            <a:pPr marL="400050" indent="-400050">
              <a:buFont typeface="+mj-lt"/>
              <a:buAutoNum type="romanUcPeriod"/>
            </a:pPr>
            <a:r>
              <a:rPr lang="en-US" b="1" dirty="0"/>
              <a:t>Have a Clear Topic:</a:t>
            </a:r>
            <a:endParaRPr lang="en-US" dirty="0"/>
          </a:p>
          <a:p>
            <a:pPr marL="457200" lvl="1" indent="0">
              <a:buNone/>
            </a:pPr>
            <a:r>
              <a:rPr lang="en-US" dirty="0"/>
              <a:t>Begin with a </a:t>
            </a:r>
            <a:r>
              <a:rPr lang="en-US" b="1" dirty="0"/>
              <a:t>topic sentence</a:t>
            </a:r>
            <a:r>
              <a:rPr lang="en-US" dirty="0"/>
              <a:t> that introduces the main idea;</a:t>
            </a:r>
          </a:p>
          <a:p>
            <a:pPr marL="457200" lvl="1" indent="0">
              <a:buNone/>
            </a:pPr>
            <a:r>
              <a:rPr lang="en-US" dirty="0"/>
              <a:t>Example: </a:t>
            </a:r>
            <a:r>
              <a:rPr lang="en-US" i="1" dirty="0"/>
              <a:t>“One major benefit of public transportation is reducing traffic congestion.” </a:t>
            </a:r>
            <a:endParaRPr lang="en-US" dirty="0"/>
          </a:p>
          <a:p>
            <a:pPr marL="400050" indent="-400050">
              <a:buFont typeface="+mj-lt"/>
              <a:buAutoNum type="romanUcPeriod"/>
            </a:pPr>
            <a:r>
              <a:rPr lang="en-US" b="1" dirty="0"/>
              <a:t>Provide Supporting Details:</a:t>
            </a:r>
            <a:endParaRPr lang="en-US" dirty="0"/>
          </a:p>
          <a:p>
            <a:pPr marL="457200" lvl="1" indent="0">
              <a:buNone/>
            </a:pPr>
            <a:r>
              <a:rPr lang="en-US" dirty="0"/>
              <a:t>Use examples, data, and evidence to explain or support the topic sentence.</a:t>
            </a:r>
          </a:p>
          <a:p>
            <a:pPr marL="457200" lvl="1" indent="0">
              <a:buNone/>
            </a:pPr>
            <a:r>
              <a:rPr lang="en-US" dirty="0"/>
              <a:t>Example: </a:t>
            </a:r>
            <a:r>
              <a:rPr lang="en-US" i="1" dirty="0"/>
              <a:t>“A study in 2023 showed that cities with robust public transit systems experienced 30% fewer traffic jams compared to those relying on private vehicles.”</a:t>
            </a:r>
            <a:endParaRPr lang="en-US" dirty="0"/>
          </a:p>
          <a:p>
            <a:pPr marL="400050" indent="-400050">
              <a:buFont typeface="+mj-lt"/>
              <a:buAutoNum type="romanUcPeriod"/>
            </a:pPr>
            <a:r>
              <a:rPr lang="en-US" b="1" dirty="0"/>
              <a:t>Use Linking/Transitional Devices for Flow:</a:t>
            </a:r>
            <a:endParaRPr lang="en-US" dirty="0"/>
          </a:p>
          <a:p>
            <a:pPr marL="457200" lvl="1" indent="0">
              <a:buNone/>
            </a:pPr>
            <a:r>
              <a:rPr lang="en-US" dirty="0"/>
              <a:t>Connect sentences and paragraphs logically.</a:t>
            </a:r>
          </a:p>
          <a:p>
            <a:pPr marL="457200" lvl="1" indent="0">
              <a:buNone/>
            </a:pPr>
            <a:r>
              <a:rPr lang="en-US" dirty="0"/>
              <a:t>Examples: </a:t>
            </a:r>
            <a:r>
              <a:rPr lang="en-US" i="1" dirty="0"/>
              <a:t>“Furthermore,” “In contrast,” “As a result.”</a:t>
            </a:r>
            <a:endParaRPr lang="en-US" dirty="0"/>
          </a:p>
          <a:p>
            <a:pPr marL="400050" indent="-400050">
              <a:buFont typeface="+mj-lt"/>
              <a:buAutoNum type="romanUcPeriod"/>
            </a:pPr>
            <a:r>
              <a:rPr lang="en-US" b="1" dirty="0"/>
              <a:t>Conclude or Transition:</a:t>
            </a:r>
            <a:endParaRPr lang="en-US" dirty="0"/>
          </a:p>
          <a:p>
            <a:pPr marL="457200" lvl="1" indent="0">
              <a:buNone/>
            </a:pPr>
            <a:r>
              <a:rPr lang="en-US" dirty="0"/>
              <a:t>End with a summary sentence or a transition to the next idea.</a:t>
            </a:r>
          </a:p>
          <a:p>
            <a:pPr marL="457200" lvl="1" indent="0">
              <a:buNone/>
            </a:pPr>
            <a:r>
              <a:rPr lang="en-US" dirty="0"/>
              <a:t>Example: </a:t>
            </a:r>
            <a:r>
              <a:rPr lang="en-US" i="1" dirty="0"/>
              <a:t>“By reducing traffic congestion, public transportation not only saves time but also improves urban mobility.”</a:t>
            </a:r>
            <a:endParaRPr lang="en-US" dirty="0"/>
          </a:p>
          <a:p>
            <a:endParaRPr lang="fr-FR" dirty="0"/>
          </a:p>
        </p:txBody>
      </p:sp>
      <p:sp>
        <p:nvSpPr>
          <p:cNvPr id="4" name="Espace réservé du pied de page 3">
            <a:extLst>
              <a:ext uri="{FF2B5EF4-FFF2-40B4-BE49-F238E27FC236}">
                <a16:creationId xmlns:a16="http://schemas.microsoft.com/office/drawing/2014/main" id="{4F6F3B06-8B80-4BF1-9039-F230C5CF9939}"/>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AAADFC37-44A9-4F9D-AE73-FA17327E2C88}"/>
              </a:ext>
            </a:extLst>
          </p:cNvPr>
          <p:cNvSpPr>
            <a:spLocks noGrp="1"/>
          </p:cNvSpPr>
          <p:nvPr>
            <p:ph type="sldNum" sz="quarter" idx="12"/>
          </p:nvPr>
        </p:nvSpPr>
        <p:spPr/>
        <p:txBody>
          <a:bodyPr/>
          <a:lstStyle/>
          <a:p>
            <a:fld id="{CD535247-93EA-4EFE-9153-E365D277BE07}" type="slidenum">
              <a:rPr lang="fr-FR" smtClean="0"/>
              <a:t>5</a:t>
            </a:fld>
            <a:endParaRPr lang="fr-FR"/>
          </a:p>
        </p:txBody>
      </p:sp>
    </p:spTree>
    <p:extLst>
      <p:ext uri="{BB962C8B-B14F-4D97-AF65-F5344CB8AC3E}">
        <p14:creationId xmlns:p14="http://schemas.microsoft.com/office/powerpoint/2010/main" val="2488118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arn(inVertical)">
                                      <p:cBhvr>
                                        <p:cTn id="10" dur="500"/>
                                        <p:tgtEl>
                                          <p:spTgt spid="3">
                                            <p:txEl>
                                              <p:pRg st="3" end="3"/>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arn(inVertical)">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barn(inVertical)">
                                      <p:cBhvr>
                                        <p:cTn id="18" dur="500"/>
                                        <p:tgtEl>
                                          <p:spTgt spid="3">
                                            <p:txEl>
                                              <p:pRg st="5" end="5"/>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barn(inVertical)">
                                      <p:cBhvr>
                                        <p:cTn id="21" dur="500"/>
                                        <p:tgtEl>
                                          <p:spTgt spid="3">
                                            <p:txEl>
                                              <p:pRg st="6" end="6"/>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barn(inVertical)">
                                      <p:cBhvr>
                                        <p:cTn id="24" dur="500"/>
                                        <p:tgtEl>
                                          <p:spTgt spid="3">
                                            <p:txEl>
                                              <p:pRg st="7" end="7"/>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barn(inVertical)">
                                      <p:cBhvr>
                                        <p:cTn id="29" dur="500"/>
                                        <p:tgtEl>
                                          <p:spTgt spid="3">
                                            <p:txEl>
                                              <p:pRg st="8" end="8"/>
                                            </p:txEl>
                                          </p:spTgt>
                                        </p:tgtEl>
                                      </p:cBhvr>
                                    </p:animEffect>
                                  </p:childTnLst>
                                </p:cTn>
                              </p:par>
                              <p:par>
                                <p:cTn id="30" presetID="16" presetClass="entr" presetSubtype="21" fill="hold" nodeType="with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barn(inVertical)">
                                      <p:cBhvr>
                                        <p:cTn id="32" dur="500"/>
                                        <p:tgtEl>
                                          <p:spTgt spid="3">
                                            <p:txEl>
                                              <p:pRg st="9" end="9"/>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Effect transition="in" filter="barn(inVertical)">
                                      <p:cBhvr>
                                        <p:cTn id="35" dur="500"/>
                                        <p:tgtEl>
                                          <p:spTgt spid="3">
                                            <p:txEl>
                                              <p:pRg st="10" end="1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barn(inVertical)">
                                      <p:cBhvr>
                                        <p:cTn id="40" dur="500"/>
                                        <p:tgtEl>
                                          <p:spTgt spid="3">
                                            <p:txEl>
                                              <p:pRg st="11" end="11"/>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animEffect transition="in" filter="barn(inVertical)">
                                      <p:cBhvr>
                                        <p:cTn id="43" dur="500"/>
                                        <p:tgtEl>
                                          <p:spTgt spid="3">
                                            <p:txEl>
                                              <p:pRg st="12" end="12"/>
                                            </p:txEl>
                                          </p:spTgt>
                                        </p:tgtEl>
                                      </p:cBhvr>
                                    </p:animEffect>
                                  </p:childTnLst>
                                </p:cTn>
                              </p:par>
                              <p:par>
                                <p:cTn id="44" presetID="16" presetClass="entr" presetSubtype="21" fill="hold" nodeType="withEffect">
                                  <p:stCondLst>
                                    <p:cond delay="0"/>
                                  </p:stCondLst>
                                  <p:childTnLst>
                                    <p:set>
                                      <p:cBhvr>
                                        <p:cTn id="45" dur="1" fill="hold">
                                          <p:stCondLst>
                                            <p:cond delay="0"/>
                                          </p:stCondLst>
                                        </p:cTn>
                                        <p:tgtEl>
                                          <p:spTgt spid="3">
                                            <p:txEl>
                                              <p:pRg st="13" end="13"/>
                                            </p:txEl>
                                          </p:spTgt>
                                        </p:tgtEl>
                                        <p:attrNameLst>
                                          <p:attrName>style.visibility</p:attrName>
                                        </p:attrNameLst>
                                      </p:cBhvr>
                                      <p:to>
                                        <p:strVal val="visible"/>
                                      </p:to>
                                    </p:set>
                                    <p:animEffect transition="in" filter="barn(inVertical)">
                                      <p:cBhvr>
                                        <p:cTn id="46"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4962AB-C578-47E9-9C3B-6940834335A2}"/>
              </a:ext>
            </a:extLst>
          </p:cNvPr>
          <p:cNvSpPr>
            <a:spLocks noGrp="1"/>
          </p:cNvSpPr>
          <p:nvPr>
            <p:ph type="title"/>
          </p:nvPr>
        </p:nvSpPr>
        <p:spPr/>
        <p:txBody>
          <a:bodyPr/>
          <a:lstStyle/>
          <a:p>
            <a:r>
              <a:rPr lang="fr-FR" dirty="0" err="1"/>
              <a:t>Logical</a:t>
            </a:r>
            <a:r>
              <a:rPr lang="fr-FR" dirty="0"/>
              <a:t> </a:t>
            </a:r>
            <a:r>
              <a:rPr lang="fr-FR" dirty="0" err="1"/>
              <a:t>Organization</a:t>
            </a:r>
            <a:r>
              <a:rPr lang="fr-FR" dirty="0"/>
              <a:t> of </a:t>
            </a:r>
            <a:r>
              <a:rPr lang="fr-FR" dirty="0" err="1"/>
              <a:t>Ideas</a:t>
            </a:r>
            <a:endParaRPr lang="fr-FR" dirty="0"/>
          </a:p>
        </p:txBody>
      </p:sp>
      <p:sp>
        <p:nvSpPr>
          <p:cNvPr id="4" name="Espace réservé du pied de page 3">
            <a:extLst>
              <a:ext uri="{FF2B5EF4-FFF2-40B4-BE49-F238E27FC236}">
                <a16:creationId xmlns:a16="http://schemas.microsoft.com/office/drawing/2014/main" id="{BFB4E824-D6AE-4178-9096-FDA1ACF955AE}"/>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5442140A-B2F4-40B7-A56A-83C23DE053D4}"/>
              </a:ext>
            </a:extLst>
          </p:cNvPr>
          <p:cNvSpPr>
            <a:spLocks noGrp="1"/>
          </p:cNvSpPr>
          <p:nvPr>
            <p:ph type="sldNum" sz="quarter" idx="12"/>
          </p:nvPr>
        </p:nvSpPr>
        <p:spPr/>
        <p:txBody>
          <a:bodyPr/>
          <a:lstStyle/>
          <a:p>
            <a:fld id="{CD535247-93EA-4EFE-9153-E365D277BE07}" type="slidenum">
              <a:rPr lang="fr-FR" smtClean="0"/>
              <a:t>6</a:t>
            </a:fld>
            <a:endParaRPr lang="fr-FR"/>
          </a:p>
        </p:txBody>
      </p:sp>
      <p:sp>
        <p:nvSpPr>
          <p:cNvPr id="6" name="Rectangle 1">
            <a:extLst>
              <a:ext uri="{FF2B5EF4-FFF2-40B4-BE49-F238E27FC236}">
                <a16:creationId xmlns:a16="http://schemas.microsoft.com/office/drawing/2014/main" id="{69E7D19F-7FD9-41D7-A440-9380C1A3C276}"/>
              </a:ext>
            </a:extLst>
          </p:cNvPr>
          <p:cNvSpPr>
            <a:spLocks noGrp="1" noChangeArrowheads="1"/>
          </p:cNvSpPr>
          <p:nvPr>
            <p:ph idx="1"/>
          </p:nvPr>
        </p:nvSpPr>
        <p:spPr bwMode="auto">
          <a:xfrm>
            <a:off x="1401377" y="3718317"/>
            <a:ext cx="9239730" cy="865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00050" marR="0" lvl="0" indent="-400050" fontAlgn="base">
              <a:lnSpc>
                <a:spcPct val="80000"/>
              </a:lnSpc>
              <a:buFont typeface="+mj-lt"/>
              <a:buAutoNum type="romanUcPeriod"/>
              <a:tabLst/>
            </a:pPr>
            <a:r>
              <a:rPr lang="fr-FR" altLang="fr-FR" sz="1400" b="1" dirty="0" err="1"/>
              <a:t>Chronological</a:t>
            </a:r>
            <a:r>
              <a:rPr lang="fr-FR" altLang="fr-FR" sz="1400" b="1" dirty="0"/>
              <a:t> </a:t>
            </a:r>
            <a:r>
              <a:rPr lang="fr-FR" altLang="fr-FR" sz="1400" b="1" dirty="0" err="1"/>
              <a:t>Order</a:t>
            </a:r>
            <a:r>
              <a:rPr lang="fr-FR" altLang="fr-FR" sz="1400" b="1" dirty="0"/>
              <a:t>:  </a:t>
            </a:r>
            <a:r>
              <a:rPr lang="fr-FR" altLang="fr-FR" sz="1400" dirty="0"/>
              <a:t>Use </a:t>
            </a:r>
            <a:r>
              <a:rPr lang="fr-FR" altLang="fr-FR" sz="1400" dirty="0" err="1"/>
              <a:t>when</a:t>
            </a:r>
            <a:r>
              <a:rPr lang="fr-FR" altLang="fr-FR" sz="1400" dirty="0"/>
              <a:t> </a:t>
            </a:r>
            <a:r>
              <a:rPr lang="fr-FR" altLang="fr-FR" sz="1400" dirty="0" err="1"/>
              <a:t>describing</a:t>
            </a:r>
            <a:r>
              <a:rPr lang="fr-FR" altLang="fr-FR" sz="1400" dirty="0"/>
              <a:t> a process or </a:t>
            </a:r>
            <a:r>
              <a:rPr lang="fr-FR" altLang="fr-FR" sz="1400" dirty="0" err="1"/>
              <a:t>sequence</a:t>
            </a:r>
            <a:r>
              <a:rPr lang="fr-FR" altLang="fr-FR" sz="1400" dirty="0"/>
              <a:t> of </a:t>
            </a:r>
            <a:r>
              <a:rPr lang="fr-FR" altLang="fr-FR" sz="1400" dirty="0" err="1"/>
              <a:t>events</a:t>
            </a:r>
            <a:r>
              <a:rPr lang="fr-FR" altLang="fr-FR" sz="1400" dirty="0"/>
              <a:t>.</a:t>
            </a:r>
          </a:p>
          <a:p>
            <a:pPr marL="400050" marR="0" lvl="0" indent="-400050" fontAlgn="base">
              <a:lnSpc>
                <a:spcPct val="80000"/>
              </a:lnSpc>
              <a:buFont typeface="+mj-lt"/>
              <a:buAutoNum type="romanUcPeriod"/>
              <a:tabLst/>
            </a:pPr>
            <a:r>
              <a:rPr lang="fr-FR" altLang="fr-FR" sz="1400" b="1" dirty="0" err="1"/>
              <a:t>From</a:t>
            </a:r>
            <a:r>
              <a:rPr lang="fr-FR" altLang="fr-FR" sz="1400" b="1" dirty="0"/>
              <a:t> General to </a:t>
            </a:r>
            <a:r>
              <a:rPr lang="fr-FR" altLang="fr-FR" sz="1400" b="1" dirty="0" err="1"/>
              <a:t>Specific</a:t>
            </a:r>
            <a:r>
              <a:rPr lang="fr-FR" altLang="fr-FR" sz="1400" b="1" dirty="0"/>
              <a:t>:  </a:t>
            </a:r>
            <a:r>
              <a:rPr lang="fr-FR" altLang="fr-FR" sz="1400" dirty="0"/>
              <a:t>Start </a:t>
            </a:r>
            <a:r>
              <a:rPr lang="fr-FR" altLang="fr-FR" sz="1400" dirty="0" err="1"/>
              <a:t>with</a:t>
            </a:r>
            <a:r>
              <a:rPr lang="fr-FR" altLang="fr-FR" sz="1400" dirty="0"/>
              <a:t> </a:t>
            </a:r>
            <a:r>
              <a:rPr lang="fr-FR" altLang="fr-FR" sz="1400" dirty="0" err="1"/>
              <a:t>broad</a:t>
            </a:r>
            <a:r>
              <a:rPr lang="fr-FR" altLang="fr-FR" sz="1400" dirty="0"/>
              <a:t> </a:t>
            </a:r>
            <a:r>
              <a:rPr lang="fr-FR" altLang="fr-FR" sz="1400" dirty="0" err="1"/>
              <a:t>ideas</a:t>
            </a:r>
            <a:r>
              <a:rPr lang="fr-FR" altLang="fr-FR" sz="1400" dirty="0"/>
              <a:t>, </a:t>
            </a:r>
            <a:r>
              <a:rPr lang="fr-FR" altLang="fr-FR" sz="1400" dirty="0" err="1"/>
              <a:t>then</a:t>
            </a:r>
            <a:r>
              <a:rPr lang="fr-FR" altLang="fr-FR" sz="1400" dirty="0"/>
              <a:t> </a:t>
            </a:r>
            <a:r>
              <a:rPr lang="fr-FR" altLang="fr-FR" sz="1400" dirty="0" err="1"/>
              <a:t>provide</a:t>
            </a:r>
            <a:r>
              <a:rPr lang="fr-FR" altLang="fr-FR" sz="1400" dirty="0"/>
              <a:t> </a:t>
            </a:r>
            <a:r>
              <a:rPr lang="fr-FR" altLang="fr-FR" sz="1400" dirty="0" err="1"/>
              <a:t>detailed</a:t>
            </a:r>
            <a:r>
              <a:rPr lang="fr-FR" altLang="fr-FR" sz="1400" dirty="0"/>
              <a:t> </a:t>
            </a:r>
            <a:r>
              <a:rPr lang="fr-FR" altLang="fr-FR" sz="1400" dirty="0" err="1"/>
              <a:t>examples</a:t>
            </a:r>
            <a:r>
              <a:rPr lang="fr-FR" altLang="fr-FR" sz="1400" dirty="0"/>
              <a:t>.</a:t>
            </a:r>
          </a:p>
          <a:p>
            <a:pPr marL="400050" marR="0" lvl="0" indent="-400050" fontAlgn="base">
              <a:lnSpc>
                <a:spcPct val="80000"/>
              </a:lnSpc>
              <a:buFont typeface="+mj-lt"/>
              <a:buAutoNum type="romanUcPeriod"/>
              <a:tabLst/>
            </a:pPr>
            <a:r>
              <a:rPr lang="fr-FR" altLang="fr-FR" sz="1400" b="1" dirty="0"/>
              <a:t>By Importance: </a:t>
            </a:r>
            <a:r>
              <a:rPr lang="fr-FR" altLang="fr-FR" sz="1400" dirty="0"/>
              <a:t>Begin </a:t>
            </a:r>
            <a:r>
              <a:rPr lang="fr-FR" altLang="fr-FR" sz="1400" dirty="0" err="1"/>
              <a:t>with</a:t>
            </a:r>
            <a:r>
              <a:rPr lang="fr-FR" altLang="fr-FR" sz="1400" dirty="0"/>
              <a:t> the </a:t>
            </a:r>
            <a:r>
              <a:rPr lang="fr-FR" altLang="fr-FR" sz="1400" dirty="0" err="1"/>
              <a:t>most</a:t>
            </a:r>
            <a:r>
              <a:rPr lang="fr-FR" altLang="fr-FR" sz="1400" dirty="0"/>
              <a:t> </a:t>
            </a:r>
            <a:r>
              <a:rPr lang="fr-FR" altLang="fr-FR" sz="1400" dirty="0" err="1"/>
              <a:t>critical</a:t>
            </a:r>
            <a:r>
              <a:rPr lang="fr-FR" altLang="fr-FR" sz="1400" dirty="0"/>
              <a:t> point and </a:t>
            </a:r>
            <a:r>
              <a:rPr lang="fr-FR" altLang="fr-FR" sz="1400" dirty="0" err="1"/>
              <a:t>proceed</a:t>
            </a:r>
            <a:r>
              <a:rPr lang="fr-FR" altLang="fr-FR" sz="1400" dirty="0"/>
              <a:t> to </a:t>
            </a:r>
            <a:r>
              <a:rPr lang="fr-FR" altLang="fr-FR" sz="1400" dirty="0" err="1"/>
              <a:t>less</a:t>
            </a:r>
            <a:r>
              <a:rPr lang="fr-FR" altLang="fr-FR" sz="1400" dirty="0"/>
              <a:t> </a:t>
            </a:r>
            <a:r>
              <a:rPr lang="fr-FR" altLang="fr-FR" sz="1400" dirty="0" err="1"/>
              <a:t>significant</a:t>
            </a:r>
            <a:r>
              <a:rPr lang="fr-FR" altLang="fr-FR" sz="1400" dirty="0"/>
              <a:t> </a:t>
            </a:r>
            <a:r>
              <a:rPr lang="fr-FR" altLang="fr-FR" sz="1400" dirty="0" err="1"/>
              <a:t>details</a:t>
            </a:r>
            <a:r>
              <a:rPr lang="fr-FR" altLang="fr-FR" sz="1400" dirty="0"/>
              <a:t>. </a:t>
            </a:r>
          </a:p>
        </p:txBody>
      </p:sp>
    </p:spTree>
    <p:extLst>
      <p:ext uri="{BB962C8B-B14F-4D97-AF65-F5344CB8AC3E}">
        <p14:creationId xmlns:p14="http://schemas.microsoft.com/office/powerpoint/2010/main" val="4239791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219E0B-548F-49FA-B40B-9605E262A723}"/>
              </a:ext>
            </a:extLst>
          </p:cNvPr>
          <p:cNvSpPr>
            <a:spLocks noGrp="1"/>
          </p:cNvSpPr>
          <p:nvPr>
            <p:ph type="title"/>
          </p:nvPr>
        </p:nvSpPr>
        <p:spPr/>
        <p:txBody>
          <a:bodyPr/>
          <a:lstStyle/>
          <a:p>
            <a:r>
              <a:rPr lang="fr-FR" dirty="0" err="1"/>
              <a:t>Language</a:t>
            </a:r>
            <a:r>
              <a:rPr lang="fr-FR" dirty="0"/>
              <a:t> for </a:t>
            </a:r>
            <a:r>
              <a:rPr lang="fr-FR" dirty="0" err="1"/>
              <a:t>Coherence</a:t>
            </a:r>
            <a:endParaRPr lang="fr-FR" dirty="0"/>
          </a:p>
        </p:txBody>
      </p:sp>
      <p:sp>
        <p:nvSpPr>
          <p:cNvPr id="3" name="Espace réservé du contenu 2">
            <a:extLst>
              <a:ext uri="{FF2B5EF4-FFF2-40B4-BE49-F238E27FC236}">
                <a16:creationId xmlns:a16="http://schemas.microsoft.com/office/drawing/2014/main" id="{6A92DDCC-768D-4840-8B96-D0D0F9B2920A}"/>
              </a:ext>
            </a:extLst>
          </p:cNvPr>
          <p:cNvSpPr>
            <a:spLocks noGrp="1"/>
          </p:cNvSpPr>
          <p:nvPr>
            <p:ph idx="1"/>
          </p:nvPr>
        </p:nvSpPr>
        <p:spPr/>
        <p:txBody>
          <a:bodyPr>
            <a:normAutofit fontScale="92500" lnSpcReduction="10000"/>
          </a:bodyPr>
          <a:lstStyle/>
          <a:p>
            <a:pPr marL="0" indent="0">
              <a:buNone/>
            </a:pPr>
            <a:r>
              <a:rPr lang="en-US" dirty="0">
                <a:effectLst>
                  <a:outerShdw blurRad="38100" dist="38100" dir="2700000" algn="tl">
                    <a:srgbClr val="000000">
                      <a:alpha val="43137"/>
                    </a:srgbClr>
                  </a:outerShdw>
                </a:effectLst>
              </a:rPr>
              <a:t>Common Linking Devices:</a:t>
            </a:r>
          </a:p>
          <a:p>
            <a:pPr lvl="1"/>
            <a:r>
              <a:rPr lang="en-US" b="1" dirty="0"/>
              <a:t>Addition:</a:t>
            </a:r>
            <a:r>
              <a:rPr lang="en-US" dirty="0"/>
              <a:t> </a:t>
            </a:r>
            <a:r>
              <a:rPr lang="en-US" i="1" dirty="0"/>
              <a:t>“Moreover,” “In addition,” “Also.”</a:t>
            </a:r>
            <a:endParaRPr lang="en-US" dirty="0"/>
          </a:p>
          <a:p>
            <a:pPr lvl="1"/>
            <a:r>
              <a:rPr lang="en-US" b="1" dirty="0"/>
              <a:t>Contrast:</a:t>
            </a:r>
            <a:r>
              <a:rPr lang="en-US" dirty="0"/>
              <a:t> </a:t>
            </a:r>
            <a:r>
              <a:rPr lang="en-US" i="1" dirty="0"/>
              <a:t>“However,” “On the other hand,” “Nevertheless.”</a:t>
            </a:r>
            <a:endParaRPr lang="en-US" dirty="0"/>
          </a:p>
          <a:p>
            <a:pPr lvl="1"/>
            <a:r>
              <a:rPr lang="en-US" b="1" dirty="0"/>
              <a:t>Cause and Effect:</a:t>
            </a:r>
            <a:r>
              <a:rPr lang="en-US" dirty="0"/>
              <a:t> </a:t>
            </a:r>
            <a:r>
              <a:rPr lang="en-US" i="1" dirty="0"/>
              <a:t>“As a result,” “Therefore,” “Because of this.”</a:t>
            </a:r>
            <a:endParaRPr lang="en-US" dirty="0"/>
          </a:p>
          <a:p>
            <a:pPr lvl="1"/>
            <a:r>
              <a:rPr lang="en-US" b="1" dirty="0"/>
              <a:t>Examples:</a:t>
            </a:r>
            <a:r>
              <a:rPr lang="en-US" dirty="0"/>
              <a:t> </a:t>
            </a:r>
            <a:r>
              <a:rPr lang="en-US" i="1" dirty="0"/>
              <a:t>“For instance,” “Such as,” “To illustrate.”</a:t>
            </a:r>
            <a:endParaRPr lang="en-US" dirty="0"/>
          </a:p>
          <a:p>
            <a:pPr marL="0" indent="0">
              <a:buNone/>
            </a:pPr>
            <a:endParaRPr lang="en-US" b="1" dirty="0"/>
          </a:p>
          <a:p>
            <a:pPr marL="0" indent="0">
              <a:buNone/>
            </a:pPr>
            <a:r>
              <a:rPr lang="en-US" dirty="0">
                <a:effectLst>
                  <a:outerShdw blurRad="38100" dist="38100" dir="2700000" algn="tl">
                    <a:srgbClr val="000000">
                      <a:alpha val="43137"/>
                    </a:srgbClr>
                  </a:outerShdw>
                </a:effectLst>
              </a:rPr>
              <a:t>Example Paragraph:</a:t>
            </a:r>
          </a:p>
          <a:p>
            <a:pPr lvl="1" algn="just"/>
            <a:r>
              <a:rPr lang="en-US" dirty="0"/>
              <a:t>“Public transportation reduces pollution. </a:t>
            </a:r>
            <a:r>
              <a:rPr lang="en-US" i="1" dirty="0"/>
              <a:t>For instance</a:t>
            </a:r>
            <a:r>
              <a:rPr lang="en-US" dirty="0"/>
              <a:t>, one bus can carry as many passengers as 30 cars, significantly lowering emissions. </a:t>
            </a:r>
            <a:r>
              <a:rPr lang="en-US" i="1" dirty="0"/>
              <a:t>Moreover</a:t>
            </a:r>
            <a:r>
              <a:rPr lang="en-US" dirty="0"/>
              <a:t>, cities with efficient transit systems report better air quality. </a:t>
            </a:r>
            <a:r>
              <a:rPr lang="en-US" i="1" dirty="0"/>
              <a:t>As a result</a:t>
            </a:r>
            <a:r>
              <a:rPr lang="en-US" dirty="0"/>
              <a:t>, public transportation helps create healthier urban environments.”</a:t>
            </a:r>
          </a:p>
          <a:p>
            <a:endParaRPr lang="fr-FR" dirty="0"/>
          </a:p>
        </p:txBody>
      </p:sp>
      <p:sp>
        <p:nvSpPr>
          <p:cNvPr id="4" name="Espace réservé du pied de page 3">
            <a:extLst>
              <a:ext uri="{FF2B5EF4-FFF2-40B4-BE49-F238E27FC236}">
                <a16:creationId xmlns:a16="http://schemas.microsoft.com/office/drawing/2014/main" id="{ADC7771F-5E7D-46E1-B798-028F7283AF13}"/>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7F1C4C3B-2DCE-4764-A9E0-EA7753A70511}"/>
              </a:ext>
            </a:extLst>
          </p:cNvPr>
          <p:cNvSpPr>
            <a:spLocks noGrp="1"/>
          </p:cNvSpPr>
          <p:nvPr>
            <p:ph type="sldNum" sz="quarter" idx="12"/>
          </p:nvPr>
        </p:nvSpPr>
        <p:spPr/>
        <p:txBody>
          <a:bodyPr/>
          <a:lstStyle/>
          <a:p>
            <a:fld id="{CD535247-93EA-4EFE-9153-E365D277BE07}" type="slidenum">
              <a:rPr lang="fr-FR" smtClean="0"/>
              <a:t>7</a:t>
            </a:fld>
            <a:endParaRPr lang="fr-FR"/>
          </a:p>
        </p:txBody>
      </p:sp>
    </p:spTree>
    <p:extLst>
      <p:ext uri="{BB962C8B-B14F-4D97-AF65-F5344CB8AC3E}">
        <p14:creationId xmlns:p14="http://schemas.microsoft.com/office/powerpoint/2010/main" val="1197047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9CEE02-0E5F-46A2-BE1E-04D8FEE7AC35}"/>
              </a:ext>
            </a:extLst>
          </p:cNvPr>
          <p:cNvSpPr>
            <a:spLocks noGrp="1"/>
          </p:cNvSpPr>
          <p:nvPr>
            <p:ph type="title"/>
          </p:nvPr>
        </p:nvSpPr>
        <p:spPr>
          <a:xfrm>
            <a:off x="1154953" y="973667"/>
            <a:ext cx="9674412" cy="717547"/>
          </a:xfrm>
        </p:spPr>
        <p:txBody>
          <a:bodyPr/>
          <a:lstStyle/>
          <a:p>
            <a:r>
              <a:rPr lang="en-US" dirty="0"/>
              <a:t>      Common Mistakes in Writing the Body</a:t>
            </a:r>
            <a:endParaRPr lang="fr-FR" dirty="0"/>
          </a:p>
        </p:txBody>
      </p:sp>
      <p:sp>
        <p:nvSpPr>
          <p:cNvPr id="4" name="Espace réservé du pied de page 3">
            <a:extLst>
              <a:ext uri="{FF2B5EF4-FFF2-40B4-BE49-F238E27FC236}">
                <a16:creationId xmlns:a16="http://schemas.microsoft.com/office/drawing/2014/main" id="{0020F8C5-958D-45AB-A1ED-BF00DE64FD70}"/>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9F0334AC-E461-4208-93C2-C1B56263DF85}"/>
              </a:ext>
            </a:extLst>
          </p:cNvPr>
          <p:cNvSpPr>
            <a:spLocks noGrp="1"/>
          </p:cNvSpPr>
          <p:nvPr>
            <p:ph type="sldNum" sz="quarter" idx="12"/>
          </p:nvPr>
        </p:nvSpPr>
        <p:spPr/>
        <p:txBody>
          <a:bodyPr/>
          <a:lstStyle/>
          <a:p>
            <a:fld id="{CD535247-93EA-4EFE-9153-E365D277BE07}" type="slidenum">
              <a:rPr lang="fr-FR" smtClean="0"/>
              <a:t>8</a:t>
            </a:fld>
            <a:endParaRPr lang="fr-FR"/>
          </a:p>
        </p:txBody>
      </p:sp>
      <p:sp>
        <p:nvSpPr>
          <p:cNvPr id="7" name="Rectangle 2">
            <a:extLst>
              <a:ext uri="{FF2B5EF4-FFF2-40B4-BE49-F238E27FC236}">
                <a16:creationId xmlns:a16="http://schemas.microsoft.com/office/drawing/2014/main" id="{C87DB1F6-F2BA-4557-A8A6-D01C327D000E}"/>
              </a:ext>
            </a:extLst>
          </p:cNvPr>
          <p:cNvSpPr>
            <a:spLocks noGrp="1" noChangeArrowheads="1"/>
          </p:cNvSpPr>
          <p:nvPr>
            <p:ph idx="1"/>
          </p:nvPr>
        </p:nvSpPr>
        <p:spPr bwMode="auto">
          <a:xfrm>
            <a:off x="2840319" y="3204852"/>
            <a:ext cx="5713424" cy="233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400050" marR="0" lvl="0" indent="-400050" algn="l" defTabSz="914400" rtl="0" eaLnBrk="0" fontAlgn="base" latinLnBrk="0" hangingPunct="0">
              <a:lnSpc>
                <a:spcPct val="100000"/>
              </a:lnSpc>
              <a:spcBef>
                <a:spcPct val="0"/>
              </a:spcBef>
              <a:spcAft>
                <a:spcPct val="0"/>
              </a:spcAft>
              <a:buClrTx/>
              <a:buSzTx/>
              <a:buFont typeface="+mj-lt"/>
              <a:buAutoNum type="romanUcPeriod"/>
              <a:tabLst/>
            </a:pPr>
            <a:r>
              <a:rPr kumimoji="0" lang="fr-FR" altLang="fr-FR" sz="1600" b="1" i="0" u="none" strike="noStrike" cap="none" normalizeH="0" baseline="0" dirty="0" err="1">
                <a:ln>
                  <a:noFill/>
                </a:ln>
                <a:effectLst/>
              </a:rPr>
              <a:t>Lack</a:t>
            </a:r>
            <a:r>
              <a:rPr kumimoji="0" lang="fr-FR" altLang="fr-FR" sz="1600" b="1" i="0" u="none" strike="noStrike" cap="none" normalizeH="0" baseline="0" dirty="0">
                <a:ln>
                  <a:noFill/>
                </a:ln>
                <a:effectLst/>
              </a:rPr>
              <a:t> of Focus:</a:t>
            </a:r>
            <a:endParaRPr kumimoji="0" lang="fr-FR" altLang="fr-FR" sz="16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None/>
              <a:tabLst/>
            </a:pPr>
            <a:r>
              <a:rPr kumimoji="0" lang="fr-FR" altLang="fr-FR" sz="1600" b="0" i="0" u="none" strike="noStrike" cap="none" normalizeH="0" baseline="0" dirty="0" err="1">
                <a:ln>
                  <a:noFill/>
                </a:ln>
                <a:effectLst/>
              </a:rPr>
              <a:t>Mixing</a:t>
            </a:r>
            <a:r>
              <a:rPr kumimoji="0" lang="fr-FR" altLang="fr-FR" sz="1600" b="0" i="0" u="none" strike="noStrike" cap="none" normalizeH="0" baseline="0" dirty="0">
                <a:ln>
                  <a:noFill/>
                </a:ln>
                <a:effectLst/>
              </a:rPr>
              <a:t> </a:t>
            </a:r>
            <a:r>
              <a:rPr kumimoji="0" lang="fr-FR" altLang="fr-FR" sz="1600" b="0" i="0" u="none" strike="noStrike" cap="none" normalizeH="0" baseline="0" dirty="0" err="1">
                <a:ln>
                  <a:noFill/>
                </a:ln>
                <a:effectLst/>
              </a:rPr>
              <a:t>too</a:t>
            </a:r>
            <a:r>
              <a:rPr kumimoji="0" lang="fr-FR" altLang="fr-FR" sz="1600" b="0" i="0" u="none" strike="noStrike" cap="none" normalizeH="0" baseline="0" dirty="0">
                <a:ln>
                  <a:noFill/>
                </a:ln>
                <a:effectLst/>
              </a:rPr>
              <a:t> </a:t>
            </a:r>
            <a:r>
              <a:rPr kumimoji="0" lang="fr-FR" altLang="fr-FR" sz="1600" b="0" i="0" u="none" strike="noStrike" cap="none" normalizeH="0" baseline="0" dirty="0" err="1">
                <a:ln>
                  <a:noFill/>
                </a:ln>
                <a:effectLst/>
              </a:rPr>
              <a:t>many</a:t>
            </a:r>
            <a:r>
              <a:rPr kumimoji="0" lang="fr-FR" altLang="fr-FR" sz="1600" b="0" i="0" u="none" strike="noStrike" cap="none" normalizeH="0" baseline="0" dirty="0">
                <a:ln>
                  <a:noFill/>
                </a:ln>
                <a:effectLst/>
              </a:rPr>
              <a:t> </a:t>
            </a:r>
            <a:r>
              <a:rPr kumimoji="0" lang="fr-FR" altLang="fr-FR" sz="1600" b="0" i="0" u="none" strike="noStrike" cap="none" normalizeH="0" baseline="0" dirty="0" err="1">
                <a:ln>
                  <a:noFill/>
                </a:ln>
                <a:effectLst/>
              </a:rPr>
              <a:t>ideas</a:t>
            </a:r>
            <a:r>
              <a:rPr kumimoji="0" lang="fr-FR" altLang="fr-FR" sz="1600" b="0" i="0" u="none" strike="noStrike" cap="none" normalizeH="0" baseline="0" dirty="0">
                <a:ln>
                  <a:noFill/>
                </a:ln>
                <a:effectLst/>
              </a:rPr>
              <a:t> in one </a:t>
            </a:r>
            <a:r>
              <a:rPr kumimoji="0" lang="fr-FR" altLang="fr-FR" sz="1600" b="0" i="0" u="none" strike="noStrike" cap="none" normalizeH="0" baseline="0" dirty="0" err="1">
                <a:ln>
                  <a:noFill/>
                </a:ln>
                <a:effectLst/>
              </a:rPr>
              <a:t>paragraph</a:t>
            </a:r>
            <a:r>
              <a:rPr kumimoji="0" lang="fr-FR" altLang="fr-FR" sz="1600" b="0" i="0" u="none" strike="noStrike" cap="none" normalizeH="0" baseline="0" dirty="0">
                <a:ln>
                  <a:noFill/>
                </a:ln>
                <a:effectLst/>
              </a:rPr>
              <a:t>.</a:t>
            </a:r>
          </a:p>
          <a:p>
            <a:pPr marL="0" marR="0" lvl="0" indent="0" algn="l" defTabSz="914400" rtl="0" eaLnBrk="0" fontAlgn="base" latinLnBrk="0" hangingPunct="0">
              <a:lnSpc>
                <a:spcPct val="100000"/>
              </a:lnSpc>
              <a:spcBef>
                <a:spcPct val="0"/>
              </a:spcBef>
              <a:spcAft>
                <a:spcPct val="0"/>
              </a:spcAft>
              <a:buClrTx/>
              <a:buSzTx/>
              <a:buNone/>
              <a:tabLst/>
            </a:pPr>
            <a:endParaRPr kumimoji="0" lang="fr-FR" altLang="fr-FR" sz="16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None/>
              <a:tabLst/>
            </a:pPr>
            <a:r>
              <a:rPr lang="fr-FR" altLang="fr-FR" sz="1600" b="1" dirty="0"/>
              <a:t>II.    </a:t>
            </a:r>
            <a:r>
              <a:rPr kumimoji="0" lang="fr-FR" altLang="fr-FR" sz="1600" b="1" i="0" u="none" strike="noStrike" cap="none" normalizeH="0" baseline="0" dirty="0" err="1">
                <a:ln>
                  <a:noFill/>
                </a:ln>
                <a:effectLst/>
              </a:rPr>
              <a:t>Insufficient</a:t>
            </a:r>
            <a:r>
              <a:rPr kumimoji="0" lang="fr-FR" altLang="fr-FR" sz="1600" b="1" i="0" u="none" strike="noStrike" cap="none" normalizeH="0" baseline="0" dirty="0">
                <a:ln>
                  <a:noFill/>
                </a:ln>
                <a:effectLst/>
              </a:rPr>
              <a:t> Evidence:</a:t>
            </a:r>
            <a:endParaRPr kumimoji="0" lang="fr-FR" altLang="fr-FR" sz="16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None/>
              <a:tabLst/>
            </a:pPr>
            <a:r>
              <a:rPr kumimoji="0" lang="fr-FR" altLang="fr-FR" sz="1600" b="0" i="0" u="none" strike="noStrike" cap="none" normalizeH="0" baseline="0" dirty="0" err="1">
                <a:ln>
                  <a:noFill/>
                </a:ln>
                <a:effectLst/>
              </a:rPr>
              <a:t>Failing</a:t>
            </a:r>
            <a:r>
              <a:rPr kumimoji="0" lang="fr-FR" altLang="fr-FR" sz="1600" b="0" i="0" u="none" strike="noStrike" cap="none" normalizeH="0" baseline="0" dirty="0">
                <a:ln>
                  <a:noFill/>
                </a:ln>
                <a:effectLst/>
              </a:rPr>
              <a:t> to </a:t>
            </a:r>
            <a:r>
              <a:rPr kumimoji="0" lang="fr-FR" altLang="fr-FR" sz="1600" b="0" i="0" u="none" strike="noStrike" cap="none" normalizeH="0" baseline="0" dirty="0" err="1">
                <a:ln>
                  <a:noFill/>
                </a:ln>
                <a:effectLst/>
              </a:rPr>
              <a:t>provide</a:t>
            </a:r>
            <a:r>
              <a:rPr kumimoji="0" lang="fr-FR" altLang="fr-FR" sz="1600" b="0" i="0" u="none" strike="noStrike" cap="none" normalizeH="0" baseline="0" dirty="0">
                <a:ln>
                  <a:noFill/>
                </a:ln>
                <a:effectLst/>
              </a:rPr>
              <a:t> </a:t>
            </a:r>
            <a:r>
              <a:rPr kumimoji="0" lang="fr-FR" altLang="fr-FR" sz="1600" b="0" i="0" u="none" strike="noStrike" cap="none" normalizeH="0" baseline="0" dirty="0" err="1">
                <a:ln>
                  <a:noFill/>
                </a:ln>
                <a:effectLst/>
              </a:rPr>
              <a:t>examples</a:t>
            </a:r>
            <a:r>
              <a:rPr kumimoji="0" lang="fr-FR" altLang="fr-FR" sz="1600" b="0" i="0" u="none" strike="noStrike" cap="none" normalizeH="0" baseline="0" dirty="0">
                <a:ln>
                  <a:noFill/>
                </a:ln>
                <a:effectLst/>
              </a:rPr>
              <a:t> or data to support claims.</a:t>
            </a:r>
          </a:p>
          <a:p>
            <a:pPr marL="0" marR="0" lvl="0" indent="0" algn="l" defTabSz="914400" rtl="0" eaLnBrk="0" fontAlgn="base" latinLnBrk="0" hangingPunct="0">
              <a:lnSpc>
                <a:spcPct val="100000"/>
              </a:lnSpc>
              <a:spcBef>
                <a:spcPct val="0"/>
              </a:spcBef>
              <a:spcAft>
                <a:spcPct val="0"/>
              </a:spcAft>
              <a:buClrTx/>
              <a:buSzTx/>
              <a:buNone/>
              <a:tabLst/>
            </a:pPr>
            <a:endParaRPr kumimoji="0" lang="fr-FR" altLang="fr-FR" sz="16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None/>
              <a:tabLst/>
            </a:pPr>
            <a:r>
              <a:rPr lang="fr-FR" altLang="fr-FR" sz="1600" b="1" dirty="0"/>
              <a:t>III.   </a:t>
            </a:r>
            <a:r>
              <a:rPr kumimoji="0" lang="fr-FR" altLang="fr-FR" sz="1600" b="1" i="0" u="none" strike="noStrike" cap="none" normalizeH="0" baseline="0" dirty="0">
                <a:ln>
                  <a:noFill/>
                </a:ln>
                <a:effectLst/>
              </a:rPr>
              <a:t>Poor Transitions:</a:t>
            </a:r>
            <a:endParaRPr kumimoji="0" lang="fr-FR" altLang="fr-FR" sz="16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None/>
              <a:tabLst/>
            </a:pPr>
            <a:r>
              <a:rPr kumimoji="0" lang="fr-FR" altLang="fr-FR" sz="1600" b="0" i="0" u="none" strike="noStrike" cap="none" normalizeH="0" baseline="0" dirty="0">
                <a:ln>
                  <a:noFill/>
                </a:ln>
                <a:effectLst/>
              </a:rPr>
              <a:t>Jumping </a:t>
            </a:r>
            <a:r>
              <a:rPr kumimoji="0" lang="fr-FR" altLang="fr-FR" sz="1600" b="0" i="0" u="none" strike="noStrike" cap="none" normalizeH="0" baseline="0" dirty="0" err="1">
                <a:ln>
                  <a:noFill/>
                </a:ln>
                <a:effectLst/>
              </a:rPr>
              <a:t>from</a:t>
            </a:r>
            <a:r>
              <a:rPr kumimoji="0" lang="fr-FR" altLang="fr-FR" sz="1600" b="0" i="0" u="none" strike="noStrike" cap="none" normalizeH="0" baseline="0" dirty="0">
                <a:ln>
                  <a:noFill/>
                </a:ln>
                <a:effectLst/>
              </a:rPr>
              <a:t> one </a:t>
            </a:r>
            <a:r>
              <a:rPr kumimoji="0" lang="fr-FR" altLang="fr-FR" sz="1600" b="0" i="0" u="none" strike="noStrike" cap="none" normalizeH="0" baseline="0" dirty="0" err="1">
                <a:ln>
                  <a:noFill/>
                </a:ln>
                <a:effectLst/>
              </a:rPr>
              <a:t>idea</a:t>
            </a:r>
            <a:r>
              <a:rPr kumimoji="0" lang="fr-FR" altLang="fr-FR" sz="1600" b="0" i="0" u="none" strike="noStrike" cap="none" normalizeH="0" baseline="0" dirty="0">
                <a:ln>
                  <a:noFill/>
                </a:ln>
                <a:effectLst/>
              </a:rPr>
              <a:t> to </a:t>
            </a:r>
            <a:r>
              <a:rPr kumimoji="0" lang="fr-FR" altLang="fr-FR" sz="1600" b="0" i="0" u="none" strike="noStrike" cap="none" normalizeH="0" baseline="0" dirty="0" err="1">
                <a:ln>
                  <a:noFill/>
                </a:ln>
                <a:effectLst/>
              </a:rPr>
              <a:t>another</a:t>
            </a:r>
            <a:r>
              <a:rPr kumimoji="0" lang="fr-FR" altLang="fr-FR" sz="1600" b="0" i="0" u="none" strike="noStrike" cap="none" normalizeH="0" baseline="0" dirty="0">
                <a:ln>
                  <a:noFill/>
                </a:ln>
                <a:effectLst/>
              </a:rPr>
              <a:t> </a:t>
            </a:r>
            <a:r>
              <a:rPr kumimoji="0" lang="fr-FR" altLang="fr-FR" sz="1600" b="0" i="0" u="none" strike="noStrike" cap="none" normalizeH="0" baseline="0" dirty="0" err="1">
                <a:ln>
                  <a:noFill/>
                </a:ln>
                <a:effectLst/>
              </a:rPr>
              <a:t>without</a:t>
            </a:r>
            <a:r>
              <a:rPr kumimoji="0" lang="fr-FR" altLang="fr-FR" sz="1600" b="0" i="0" u="none" strike="noStrike" cap="none" normalizeH="0" baseline="0" dirty="0">
                <a:ln>
                  <a:noFill/>
                </a:ln>
                <a:effectLst/>
              </a:rPr>
              <a:t> </a:t>
            </a:r>
            <a:r>
              <a:rPr kumimoji="0" lang="fr-FR" altLang="fr-FR" sz="1600" b="0" i="0" u="none" strike="noStrike" cap="none" normalizeH="0" baseline="0" dirty="0" err="1">
                <a:ln>
                  <a:noFill/>
                </a:ln>
                <a:effectLst/>
              </a:rPr>
              <a:t>linking</a:t>
            </a:r>
            <a:r>
              <a:rPr kumimoji="0" lang="fr-FR" altLang="fr-FR" sz="1600" b="0" i="0" u="none" strike="noStrike" cap="none" normalizeH="0" baseline="0" dirty="0">
                <a:ln>
                  <a:noFill/>
                </a:ln>
                <a:effectLst/>
              </a:rPr>
              <a:t> </a:t>
            </a:r>
            <a:r>
              <a:rPr kumimoji="0" lang="fr-FR" altLang="fr-FR" sz="1600" b="0" i="0" u="none" strike="noStrike" cap="none" normalizeH="0" baseline="0" dirty="0" err="1">
                <a:ln>
                  <a:noFill/>
                </a:ln>
                <a:effectLst/>
              </a:rPr>
              <a:t>them</a:t>
            </a:r>
            <a:r>
              <a:rPr kumimoji="0" lang="fr-FR" altLang="fr-FR" sz="1600" b="0" i="0" u="none" strike="noStrike" cap="none" normalizeH="0" baseline="0" dirty="0">
                <a:ln>
                  <a:noFill/>
                </a:ln>
                <a:effectLst/>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8" name="Image 7">
            <a:extLst>
              <a:ext uri="{FF2B5EF4-FFF2-40B4-BE49-F238E27FC236}">
                <a16:creationId xmlns:a16="http://schemas.microsoft.com/office/drawing/2014/main" id="{054D8709-83E0-4DF8-B5B4-422AE9549F4C}"/>
              </a:ext>
            </a:extLst>
          </p:cNvPr>
          <p:cNvPicPr>
            <a:picLocks noChangeAspect="1"/>
          </p:cNvPicPr>
          <p:nvPr/>
        </p:nvPicPr>
        <p:blipFill>
          <a:blip r:embed="rId2"/>
          <a:stretch>
            <a:fillRect/>
          </a:stretch>
        </p:blipFill>
        <p:spPr>
          <a:xfrm>
            <a:off x="1001261" y="886062"/>
            <a:ext cx="784967" cy="717547"/>
          </a:xfrm>
          <a:prstGeom prst="rect">
            <a:avLst/>
          </a:prstGeom>
        </p:spPr>
      </p:pic>
    </p:spTree>
    <p:extLst>
      <p:ext uri="{BB962C8B-B14F-4D97-AF65-F5344CB8AC3E}">
        <p14:creationId xmlns:p14="http://schemas.microsoft.com/office/powerpoint/2010/main" val="4085274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A05BDB-69AD-408A-8FE9-DD348C5814DF}"/>
              </a:ext>
            </a:extLst>
          </p:cNvPr>
          <p:cNvSpPr>
            <a:spLocks noGrp="1"/>
          </p:cNvSpPr>
          <p:nvPr>
            <p:ph type="title"/>
          </p:nvPr>
        </p:nvSpPr>
        <p:spPr>
          <a:xfrm>
            <a:off x="1065309" y="2287088"/>
            <a:ext cx="4351023" cy="2283824"/>
          </a:xfrm>
        </p:spPr>
        <p:txBody>
          <a:bodyPr/>
          <a:lstStyle/>
          <a:p>
            <a:r>
              <a:rPr lang="fr-FR" dirty="0"/>
              <a:t>Over to </a:t>
            </a:r>
            <a:r>
              <a:rPr lang="fr-FR" dirty="0" err="1"/>
              <a:t>you</a:t>
            </a:r>
            <a:r>
              <a:rPr lang="fr-FR" dirty="0"/>
              <a:t>: </a:t>
            </a:r>
            <a:r>
              <a:rPr lang="fr-FR" dirty="0" err="1"/>
              <a:t>Paragraph</a:t>
            </a:r>
            <a:r>
              <a:rPr lang="fr-FR" dirty="0"/>
              <a:t> Structure </a:t>
            </a:r>
          </a:p>
        </p:txBody>
      </p:sp>
      <p:sp>
        <p:nvSpPr>
          <p:cNvPr id="3" name="Espace réservé du texte 2">
            <a:extLst>
              <a:ext uri="{FF2B5EF4-FFF2-40B4-BE49-F238E27FC236}">
                <a16:creationId xmlns:a16="http://schemas.microsoft.com/office/drawing/2014/main" id="{EA83E907-6D04-436B-978C-6F40183FD5B6}"/>
              </a:ext>
            </a:extLst>
          </p:cNvPr>
          <p:cNvSpPr>
            <a:spLocks noGrp="1"/>
          </p:cNvSpPr>
          <p:nvPr>
            <p:ph type="body" idx="1"/>
          </p:nvPr>
        </p:nvSpPr>
        <p:spPr>
          <a:xfrm>
            <a:off x="6775670" y="1199095"/>
            <a:ext cx="5036466" cy="4930587"/>
          </a:xfrm>
        </p:spPr>
        <p:txBody>
          <a:bodyPr>
            <a:normAutofit/>
          </a:bodyPr>
          <a:lstStyle/>
          <a:p>
            <a:r>
              <a:rPr lang="en-US" dirty="0"/>
              <a:t>In pairs, identify in the following paragraphs:</a:t>
            </a:r>
          </a:p>
          <a:p>
            <a:endParaRPr lang="en-US" dirty="0"/>
          </a:p>
          <a:p>
            <a:pPr lvl="1">
              <a:spcBef>
                <a:spcPts val="600"/>
              </a:spcBef>
            </a:pPr>
            <a:r>
              <a:rPr lang="en-US" cap="none" dirty="0">
                <a:sym typeface="Wingdings" panose="05000000000000000000" pitchFamily="2" charset="2"/>
              </a:rPr>
              <a:t>  </a:t>
            </a:r>
            <a:r>
              <a:rPr lang="en-US" cap="none" dirty="0"/>
              <a:t>The topic sentence</a:t>
            </a:r>
          </a:p>
          <a:p>
            <a:pPr lvl="1">
              <a:spcBef>
                <a:spcPts val="600"/>
              </a:spcBef>
            </a:pPr>
            <a:r>
              <a:rPr lang="en-US" cap="none" dirty="0">
                <a:sym typeface="Wingdings" panose="05000000000000000000" pitchFamily="2" charset="2"/>
              </a:rPr>
              <a:t>  </a:t>
            </a:r>
            <a:r>
              <a:rPr lang="en-US" cap="none" dirty="0"/>
              <a:t>Supporting details</a:t>
            </a:r>
          </a:p>
          <a:p>
            <a:pPr marL="742950" lvl="1" indent="-285750">
              <a:spcBef>
                <a:spcPts val="600"/>
              </a:spcBef>
              <a:buFont typeface="Wingdings" panose="05000000000000000000" pitchFamily="2" charset="2"/>
              <a:buChar char="ü"/>
            </a:pPr>
            <a:r>
              <a:rPr lang="en-US" cap="none" dirty="0"/>
              <a:t>Missing or irrelevant information in the poorly written paragraph</a:t>
            </a:r>
          </a:p>
          <a:p>
            <a:pPr lvl="1">
              <a:spcBef>
                <a:spcPts val="600"/>
              </a:spcBef>
            </a:pPr>
            <a:endParaRPr lang="en-US" cap="none" dirty="0"/>
          </a:p>
          <a:p>
            <a:r>
              <a:rPr lang="en-US" dirty="0"/>
              <a:t>And Rewrite:</a:t>
            </a:r>
          </a:p>
          <a:p>
            <a:endParaRPr lang="en-US" dirty="0"/>
          </a:p>
          <a:p>
            <a:pPr lvl="1"/>
            <a:r>
              <a:rPr lang="en-US" cap="none" dirty="0">
                <a:sym typeface="Wingdings" panose="05000000000000000000" pitchFamily="2" charset="2"/>
              </a:rPr>
              <a:t>  </a:t>
            </a:r>
            <a:r>
              <a:rPr lang="en-US" cap="none" dirty="0"/>
              <a:t>The poorly written paragraph to improve clarity and organization and share your work for class review!</a:t>
            </a:r>
            <a:endParaRPr lang="fr-FR" cap="none" dirty="0"/>
          </a:p>
        </p:txBody>
      </p:sp>
      <p:sp>
        <p:nvSpPr>
          <p:cNvPr id="4" name="Espace réservé du pied de page 3">
            <a:extLst>
              <a:ext uri="{FF2B5EF4-FFF2-40B4-BE49-F238E27FC236}">
                <a16:creationId xmlns:a16="http://schemas.microsoft.com/office/drawing/2014/main" id="{B5807005-DADE-4C9E-A0D8-1149F541799F}"/>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CDBF8432-77B1-404D-AB8F-AD6BB19A8680}"/>
              </a:ext>
            </a:extLst>
          </p:cNvPr>
          <p:cNvSpPr>
            <a:spLocks noGrp="1"/>
          </p:cNvSpPr>
          <p:nvPr>
            <p:ph type="sldNum" sz="quarter" idx="12"/>
          </p:nvPr>
        </p:nvSpPr>
        <p:spPr/>
        <p:txBody>
          <a:bodyPr/>
          <a:lstStyle/>
          <a:p>
            <a:fld id="{CD535247-93EA-4EFE-9153-E365D277BE07}" type="slidenum">
              <a:rPr lang="fr-FR" smtClean="0"/>
              <a:t>9</a:t>
            </a:fld>
            <a:endParaRPr lang="fr-FR"/>
          </a:p>
        </p:txBody>
      </p:sp>
    </p:spTree>
    <p:extLst>
      <p:ext uri="{BB962C8B-B14F-4D97-AF65-F5344CB8AC3E}">
        <p14:creationId xmlns:p14="http://schemas.microsoft.com/office/powerpoint/2010/main" val="29711646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le d’ions">
  <a:themeElements>
    <a:clrScheme name="Salle d’ions">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Salle d’ions">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lle d’ions">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274</TotalTime>
  <Words>1811</Words>
  <Application>Microsoft Office PowerPoint</Application>
  <PresentationFormat>Grand écran</PresentationFormat>
  <Paragraphs>167</Paragraphs>
  <Slides>19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19</vt:i4>
      </vt:variant>
    </vt:vector>
  </HeadingPairs>
  <TitlesOfParts>
    <vt:vector size="25" baseType="lpstr">
      <vt:lpstr>Arial</vt:lpstr>
      <vt:lpstr>Calibri</vt:lpstr>
      <vt:lpstr>Century Gothic</vt:lpstr>
      <vt:lpstr>Wingdings</vt:lpstr>
      <vt:lpstr>Wingdings 3</vt:lpstr>
      <vt:lpstr>Salle d’ions</vt:lpstr>
      <vt:lpstr>Writing the Body of the Report</vt:lpstr>
      <vt:lpstr>Imagine you are writing a report on  the benefits/advantages of group work at university    What three ideas would you include in the body of your report?  How would you organize them logically?</vt:lpstr>
      <vt:lpstr> Warm up: what’s the link?</vt:lpstr>
      <vt:lpstr>Purpose of the Body of a Report</vt:lpstr>
      <vt:lpstr>Structure of the Body</vt:lpstr>
      <vt:lpstr>Logical Organization of Ideas</vt:lpstr>
      <vt:lpstr>Language for Coherence</vt:lpstr>
      <vt:lpstr>      Common Mistakes in Writing the Body</vt:lpstr>
      <vt:lpstr>Over to you: Paragraph Structure </vt:lpstr>
      <vt:lpstr>Exercise 1</vt:lpstr>
      <vt:lpstr>Over to you: Identifying Linking Devices</vt:lpstr>
      <vt:lpstr>Exercise 2:</vt:lpstr>
      <vt:lpstr>Exercise 2 (continued)</vt:lpstr>
      <vt:lpstr>Brainstorm: Supporting Details</vt:lpstr>
      <vt:lpstr>Exercise 3</vt:lpstr>
      <vt:lpstr>Exercise 4  Write a Mini Body Section (applying paragraph structure)</vt:lpstr>
      <vt:lpstr>Présentation PowerPoint</vt:lpstr>
      <vt:lpstr>Your work! </vt:lpstr>
      <vt:lpstr>Your work!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the Body of the Report</dc:title>
  <dc:creator>Claire Soitin</dc:creator>
  <cp:lastModifiedBy>Claire Soitin</cp:lastModifiedBy>
  <cp:revision>20</cp:revision>
  <dcterms:created xsi:type="dcterms:W3CDTF">2025-01-03T15:31:59Z</dcterms:created>
  <dcterms:modified xsi:type="dcterms:W3CDTF">2026-02-16T13:21:28Z</dcterms:modified>
</cp:coreProperties>
</file>