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9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7" d="100"/>
          <a:sy n="97" d="100"/>
        </p:scale>
        <p:origin x="14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E6AE1-4139-4EBA-A01D-B316B3AA81B4}" type="datetimeFigureOut">
              <a:rPr lang="fr-FR" smtClean="0"/>
              <a:t>09/03/2026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186960-930D-4A79-AA09-CEEA24FE46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7938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3B8FCBD3-7A79-4E21-B929-7AD9A223D23F}" type="datetime1">
              <a:rPr lang="fr-FR" smtClean="0"/>
              <a:t>09/03/2026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fr-FR"/>
              <a:t>DULASP Intermediate M5 Rapports Professionnels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5732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8F13E-D50B-444C-A18E-4A02D47A30E3}" type="datetime1">
              <a:rPr lang="fr-FR" smtClean="0"/>
              <a:t>09/03/2026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9875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8121B-8D67-49FC-AC53-315775EBB7C9}" type="datetime1">
              <a:rPr lang="fr-FR" smtClean="0"/>
              <a:t>09/03/2026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0942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4691-9373-495F-9A4F-8CB68F14678A}" type="datetime1">
              <a:rPr lang="fr-FR" smtClean="0"/>
              <a:t>09/03/2026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2078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05F9-D588-401D-834C-0DB1A11C9EE4}" type="datetime1">
              <a:rPr lang="fr-FR" smtClean="0"/>
              <a:t>09/03/2026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19032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55FF0-EF68-4D2D-A9C1-EA9EE2347951}" type="datetime1">
              <a:rPr lang="fr-FR" smtClean="0"/>
              <a:t>09/03/2026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4430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54E65-FEF5-4E2A-97C1-0D4FD48DB270}" type="datetime1">
              <a:rPr lang="fr-FR" smtClean="0"/>
              <a:t>09/03/2026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6981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ED276-F09C-4653-A123-B1734F6DCBDD}" type="datetime1">
              <a:rPr lang="fr-FR" smtClean="0"/>
              <a:t>09/03/2026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7849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4636-C085-4F99-BCF6-F1EAA9A0B78B}" type="datetime1">
              <a:rPr lang="fr-FR" smtClean="0"/>
              <a:t>09/03/2026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9952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47E4F-4751-404B-A978-AD29B1E6A196}" type="datetime1">
              <a:rPr lang="fr-FR" smtClean="0"/>
              <a:t>09/03/2026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5215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CF3D9-DBEE-4C6B-B821-DFC2E1C5C754}" type="datetime1">
              <a:rPr lang="fr-FR" smtClean="0"/>
              <a:t>09/03/2026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120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FFC1B-CF79-4A56-8A23-444B8A8EF8C6}" type="datetime1">
              <a:rPr lang="fr-FR" smtClean="0"/>
              <a:t>09/03/2026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1273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0042F-F74C-479F-AF25-5B13A3074CEB}" type="datetime1">
              <a:rPr lang="fr-FR" smtClean="0"/>
              <a:t>09/03/2026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9055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58953-E374-4B0F-A475-6AB37C911685}" type="datetime1">
              <a:rPr lang="fr-FR" smtClean="0"/>
              <a:t>09/03/2026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2769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4A23C-70DF-4282-96A4-0C090BDAD27A}" type="datetime1">
              <a:rPr lang="fr-FR" smtClean="0"/>
              <a:t>09/03/2026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74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F0054-FE28-42D4-BCB6-9D669BF231DE}" type="datetime1">
              <a:rPr lang="fr-FR" smtClean="0"/>
              <a:t>09/03/2026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3871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115D-F386-4DAC-8EA4-A1B6785B70D9}" type="datetime1">
              <a:rPr lang="fr-FR" smtClean="0"/>
              <a:t>09/03/2026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2836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F418ED9-6DAF-4801-9905-5803E401F6C9}" type="datetime1">
              <a:rPr lang="fr-FR" smtClean="0"/>
              <a:t>09/03/2026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DULASP Intermediate M5 Rapports Professionnels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0A323C95-FCA6-44A3-AC23-4E59388643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238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8F5BFA-297F-4C25-B24D-3E76CB95FB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Conclusions and </a:t>
            </a:r>
            <a:r>
              <a:rPr lang="fr-FR" dirty="0" err="1"/>
              <a:t>Recommendations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38B3D9E-BA5D-440E-AD23-9CC2711A96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Week 6</a:t>
            </a:r>
          </a:p>
        </p:txBody>
      </p:sp>
    </p:spTree>
    <p:extLst>
      <p:ext uri="{BB962C8B-B14F-4D97-AF65-F5344CB8AC3E}">
        <p14:creationId xmlns:p14="http://schemas.microsoft.com/office/powerpoint/2010/main" val="43611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4443E0-686A-40BB-AA9B-683EEA41A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777045"/>
            <a:ext cx="10373659" cy="944780"/>
          </a:xfrm>
        </p:spPr>
        <p:txBody>
          <a:bodyPr/>
          <a:lstStyle/>
          <a:p>
            <a:r>
              <a:rPr lang="fr-FR" dirty="0"/>
              <a:t> Reverse Engineering: </a:t>
            </a:r>
            <a:br>
              <a:rPr lang="fr-FR" dirty="0"/>
            </a:br>
            <a:r>
              <a:rPr lang="fr-FR" sz="2000" dirty="0"/>
              <a:t>Match the </a:t>
            </a:r>
            <a:r>
              <a:rPr lang="fr-FR" sz="2000" dirty="0" err="1"/>
              <a:t>recommendation</a:t>
            </a:r>
            <a:r>
              <a:rPr lang="fr-FR" sz="2000" dirty="0"/>
              <a:t> to </a:t>
            </a:r>
            <a:r>
              <a:rPr lang="fr-FR" sz="2000" dirty="0" err="1"/>
              <a:t>its</a:t>
            </a:r>
            <a:r>
              <a:rPr lang="fr-FR" sz="2000" dirty="0"/>
              <a:t> </a:t>
            </a:r>
            <a:r>
              <a:rPr lang="fr-FR" sz="2000" dirty="0" err="1"/>
              <a:t>finding</a:t>
            </a:r>
            <a:endParaRPr lang="fr-FR" sz="2000" dirty="0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7708392B-5BD1-44E3-9D47-2DE251680F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6748438"/>
              </p:ext>
            </p:extLst>
          </p:nvPr>
        </p:nvGraphicFramePr>
        <p:xfrm>
          <a:off x="443753" y="2203141"/>
          <a:ext cx="11304494" cy="45919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77753">
                  <a:extLst>
                    <a:ext uri="{9D8B030D-6E8A-4147-A177-3AD203B41FA5}">
                      <a16:colId xmlns:a16="http://schemas.microsoft.com/office/drawing/2014/main" val="2949306115"/>
                    </a:ext>
                  </a:extLst>
                </a:gridCol>
                <a:gridCol w="5526741">
                  <a:extLst>
                    <a:ext uri="{9D8B030D-6E8A-4147-A177-3AD203B41FA5}">
                      <a16:colId xmlns:a16="http://schemas.microsoft.com/office/drawing/2014/main" val="2147324461"/>
                    </a:ext>
                  </a:extLst>
                </a:gridCol>
              </a:tblGrid>
              <a:tr h="4097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A. Recommendation: “Install recycling bins in busy areas like hallways and cafeterias to increase usage.”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1. Finding: Air pollution levels in urban areas are rising.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731292"/>
                  </a:ext>
                </a:extLst>
              </a:tr>
              <a:tr h="2278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B. Recommendation: “Organize workshops to teach students about recyclable materials.”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2. Finding: Tourists often leave litter in natural areas.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068714"/>
                  </a:ext>
                </a:extLst>
              </a:tr>
              <a:tr h="4097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C. Recommendation: “Develop a mobile app to provide real-time updates on bus schedules.”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3. Finding: Traffic congestion is severe during peak hours.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3910748"/>
                  </a:ext>
                </a:extLst>
              </a:tr>
              <a:tr h="4097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D. Recommendation: “Organize monthly community clean-up events in parks.”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4. Finding: Unhealthy snacks are more popular than nutritious options in the cafeteria.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664992"/>
                  </a:ext>
                </a:extLst>
              </a:tr>
              <a:tr h="4097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E. Recommendation: “Introduce a reward system to encourage consistent participation in activities.”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5. Finding: Many students lack interest in extracurricular activities.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673007"/>
                  </a:ext>
                </a:extLst>
              </a:tr>
              <a:tr h="2278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F. Recommendation: “Add a wider variety of healthy food options to the cafeteria menu.”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6. Finding: Litter is common in public parks.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397952"/>
                  </a:ext>
                </a:extLst>
              </a:tr>
              <a:tr h="2278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G. Recommendation: “Create express bus routes to reduce travel time during rush hours.”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7. Finding: Public transportation schedules are inconsistent.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917117"/>
                  </a:ext>
                </a:extLst>
              </a:tr>
              <a:tr h="2278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H. Recommendation: “Install informational signs and waste bins at tourist sites to reduce litter.”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8. Finding: Students are unclear about what materials can be recycled.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3177009"/>
                  </a:ext>
                </a:extLst>
              </a:tr>
              <a:tr h="2278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I. Recommendation: “Plant more trees in cities to improve air quality.”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9. Finding: Some communities lack access to clean drinking water.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095678"/>
                  </a:ext>
                </a:extLst>
              </a:tr>
              <a:tr h="4097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J. Recommendation: “Provide time management workshops to help students plan their schedules.”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10. Finding: Students don’t participate in recycling programs at school.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078443"/>
                  </a:ext>
                </a:extLst>
              </a:tr>
              <a:tr h="2278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K. Recommendation: “Introduce flexible working hours to improve work-life balance.”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11. Finding: Single-use plastic waste is increasing.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2813028"/>
                  </a:ext>
                </a:extLst>
              </a:tr>
              <a:tr h="2278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L. Recommendation: “Build additional bike lanes to promote eco-friendly transportation.”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12. Finding: Bike lanes are limited in the city.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539593"/>
                  </a:ext>
                </a:extLst>
              </a:tr>
              <a:tr h="4097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M. Recommendation: “Launch a campaign to promote reusable alternatives to single-use plastics.”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13. Finding: Employees report feeling stressed at work.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64910"/>
                  </a:ext>
                </a:extLst>
              </a:tr>
              <a:tr h="2278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N. Recommendation: “Run a school competition to encourage students to recycle.”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14. Finding: Students struggle with managing their study time.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135996"/>
                  </a:ext>
                </a:extLst>
              </a:tr>
              <a:tr h="2278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O. Recommendation: “Install water filtration systems in underserved areas.”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15. Finding: Recycling bins are not accessible in high-traffic areas.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397" marR="5783" marT="5783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104818"/>
                  </a:ext>
                </a:extLst>
              </a:tr>
            </a:tbl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684709-A345-4DE1-BC40-ACC0C5E01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10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5681D1F-EB49-45ED-88C4-86CFC42AE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671" y="863552"/>
            <a:ext cx="640304" cy="53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16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12768B-FC99-4D1F-A5D9-4C9B3FBFE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Fill-in-the-Gap </a:t>
            </a:r>
            <a:r>
              <a:rPr lang="fr-FR" dirty="0" err="1"/>
              <a:t>Recommendations</a:t>
            </a:r>
            <a:br>
              <a:rPr lang="fr-FR" dirty="0"/>
            </a:br>
            <a:r>
              <a:rPr lang="en-US" sz="2000" dirty="0"/>
              <a:t>complete the sentences with specific and actionable ideas</a:t>
            </a:r>
            <a:endParaRPr lang="fr-FR" sz="200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7D6B141-EA44-40A6-9ABB-2EF5364C0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3DC436B-4524-402F-8ED3-F1A30DA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11</a:t>
            </a:fld>
            <a:endParaRPr lang="fr-FR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888DA10-D7B4-4109-83C6-16DBC9DD8D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03618" y="2761247"/>
            <a:ext cx="9584763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To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improve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recycling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the city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should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______.”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“To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reduce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traffic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congestion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during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rush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hours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the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government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could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______.”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“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Schools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can encourage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healthy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eating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habits by ______.”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“To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promote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participation in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extracurricular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activities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schools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should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______.”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“To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make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public transportation more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convenient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local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authorities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should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______.”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“To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reduce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air pollution in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urban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areas,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cities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need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to ______.”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“To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increase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awareness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about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sustainable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tourism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the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tourism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board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could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______.”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“To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reduce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single-use plastic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waste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businesses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should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______.”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“To help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students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manage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their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time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better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universities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could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______.”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“To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improve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access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to clean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drinking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water,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communities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8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should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______.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CFE7364-EAB9-42CC-B671-50F715C89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00" y="958121"/>
            <a:ext cx="524053" cy="62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599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45FEFE-850F-465B-939B-DD6A9D024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86" y="1863038"/>
            <a:ext cx="5093444" cy="3095626"/>
          </a:xfrm>
        </p:spPr>
        <p:txBody>
          <a:bodyPr/>
          <a:lstStyle/>
          <a:p>
            <a:r>
              <a:rPr lang="en-US" dirty="0"/>
              <a:t>Writing Practice: Drafting Conclusions </a:t>
            </a:r>
            <a:br>
              <a:rPr lang="en-US" dirty="0"/>
            </a:br>
            <a:r>
              <a:rPr lang="en-US" dirty="0"/>
              <a:t>and Recommendations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E94CAE3-8920-4A7F-8B38-EDF81609C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8005" y="1147482"/>
            <a:ext cx="4480654" cy="4849906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1: Draft a Conclusion</a:t>
            </a:r>
          </a:p>
          <a:p>
            <a:pPr>
              <a:spcBef>
                <a:spcPts val="0"/>
              </a:spcBef>
            </a:pPr>
            <a:r>
              <a:rPr lang="en-US" cap="none" dirty="0"/>
              <a:t>(For the report project your group will be assigned)</a:t>
            </a:r>
          </a:p>
          <a:p>
            <a:r>
              <a:rPr lang="en-US" cap="none" dirty="0"/>
              <a:t>Tips:</a:t>
            </a:r>
          </a:p>
          <a:p>
            <a:r>
              <a:rPr lang="en-US" cap="none" dirty="0"/>
              <a:t>-&gt; Summarize key findings concisely</a:t>
            </a:r>
          </a:p>
          <a:p>
            <a:r>
              <a:rPr lang="en-US" cap="none" dirty="0"/>
              <a:t>-&gt; Avoid repetition or introducing new information.</a:t>
            </a:r>
          </a:p>
          <a:p>
            <a:endParaRPr lang="en-US" dirty="0"/>
          </a:p>
          <a:p>
            <a:endParaRPr lang="en-US" dirty="0"/>
          </a:p>
          <a:p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2: Draft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Recommendations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cap="none" dirty="0"/>
              <a:t>-&gt; Suggest 2–3 recommendations based on the findings in your report</a:t>
            </a:r>
          </a:p>
          <a:p>
            <a:r>
              <a:rPr lang="en-US" cap="none" dirty="0"/>
              <a:t>-&gt; Use of actionable language and ensure relevance to the report.</a:t>
            </a: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E107095-85BA-4BD9-8D28-B9E0F7853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10ACE8-F4C8-4F88-BC8A-F8E770074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12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751EB1D-FB01-4F55-8584-E87EB4A14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988" y="1147482"/>
            <a:ext cx="669714" cy="62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520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E19254-892F-4932-AB8B-C12B33091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Drafting Conclusions </a:t>
            </a:r>
            <a:br>
              <a:rPr lang="en-US" dirty="0"/>
            </a:br>
            <a:r>
              <a:rPr lang="en-US" dirty="0"/>
              <a:t>and Recommendations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811385-A712-4291-BBBC-64E0139BC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0581" y="2617299"/>
            <a:ext cx="3129168" cy="1099832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fr-FR" sz="2000" dirty="0"/>
              <a:t>Group 1:</a:t>
            </a:r>
          </a:p>
          <a:p>
            <a:pPr algn="ctr"/>
            <a:r>
              <a:rPr lang="fr-FR" sz="2000" dirty="0" err="1"/>
              <a:t>Improving</a:t>
            </a:r>
            <a:r>
              <a:rPr lang="fr-FR" sz="2000" dirty="0"/>
              <a:t> </a:t>
            </a:r>
            <a:r>
              <a:rPr lang="fr-FR" sz="2000" dirty="0" err="1"/>
              <a:t>Recycling</a:t>
            </a:r>
            <a:r>
              <a:rPr lang="fr-FR" sz="2000" dirty="0"/>
              <a:t> Practices in </a:t>
            </a:r>
            <a:r>
              <a:rPr lang="fr-FR" sz="2000" dirty="0" err="1"/>
              <a:t>Universities</a:t>
            </a:r>
            <a:endParaRPr lang="fr-FR" sz="20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69808FB-84AA-43C8-8A8E-8D778E13578A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140581" y="3878366"/>
            <a:ext cx="3129168" cy="2833496"/>
          </a:xfrm>
        </p:spPr>
        <p:txBody>
          <a:bodyPr>
            <a:normAutofit fontScale="92500" lnSpcReduction="10000"/>
          </a:bodyPr>
          <a:lstStyle/>
          <a:p>
            <a:r>
              <a:rPr lang="en-US" sz="1500" b="1" dirty="0"/>
              <a:t>Objective: </a:t>
            </a:r>
          </a:p>
          <a:p>
            <a:r>
              <a:rPr lang="en-US" sz="1500" dirty="0"/>
              <a:t>Analyze the current recycling system in a school and identify areas for improvement.</a:t>
            </a:r>
          </a:p>
          <a:p>
            <a:endParaRPr lang="en-US" sz="1500" b="1" dirty="0"/>
          </a:p>
          <a:p>
            <a:r>
              <a:rPr lang="en-US" sz="1500" b="1" dirty="0"/>
              <a:t>Findings (Example):</a:t>
            </a:r>
          </a:p>
          <a:p>
            <a:pPr lvl="1"/>
            <a:r>
              <a:rPr lang="en-US" sz="1300" dirty="0"/>
              <a:t>Recycling bins are not placed in accessible areas.</a:t>
            </a:r>
          </a:p>
          <a:p>
            <a:pPr lvl="1"/>
            <a:r>
              <a:rPr lang="en-US" sz="1300" dirty="0"/>
              <a:t>Students are unsure about what can be recycled.</a:t>
            </a:r>
          </a:p>
          <a:p>
            <a:pPr lvl="1"/>
            <a:r>
              <a:rPr lang="en-US" dirty="0"/>
              <a:t>…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8689B7-B9FE-4C57-9464-1B1196FCB9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05534" y="2617299"/>
            <a:ext cx="3145380" cy="1099832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fr-FR" sz="2000" dirty="0"/>
              <a:t>Group 2:</a:t>
            </a:r>
          </a:p>
          <a:p>
            <a:pPr algn="ctr"/>
            <a:r>
              <a:rPr lang="en-US" sz="2000" dirty="0"/>
              <a:t>Encouraging Healthy Eating Among Students</a:t>
            </a:r>
            <a:endParaRPr lang="fr-FR" sz="2000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ADE187B-7BEF-4CEC-9DCC-C8DEA1EE1A30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05534" y="3863144"/>
            <a:ext cx="3145380" cy="283349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Objective:</a:t>
            </a:r>
            <a:r>
              <a:rPr lang="en-US" dirty="0"/>
              <a:t> </a:t>
            </a:r>
          </a:p>
          <a:p>
            <a:r>
              <a:rPr lang="en-US" dirty="0"/>
              <a:t>Investigate eating habits at the school cafeteria and suggest ways to promote healthier options.</a:t>
            </a:r>
          </a:p>
          <a:p>
            <a:endParaRPr lang="en-US" dirty="0"/>
          </a:p>
          <a:p>
            <a:r>
              <a:rPr lang="en-US" b="1" dirty="0"/>
              <a:t>Findings (Example):</a:t>
            </a:r>
            <a:endParaRPr lang="en-US" dirty="0"/>
          </a:p>
          <a:p>
            <a:pPr lvl="1"/>
            <a:r>
              <a:rPr lang="en-US" dirty="0"/>
              <a:t>Students prefer unhealthy snacks over nutritious meals.</a:t>
            </a:r>
          </a:p>
          <a:p>
            <a:pPr lvl="1"/>
            <a:r>
              <a:rPr lang="en-US" dirty="0"/>
              <a:t>The cafeteria lacks a variety of healthy options.</a:t>
            </a:r>
          </a:p>
          <a:p>
            <a:pPr lvl="1"/>
            <a:r>
              <a:rPr lang="en-US" dirty="0"/>
              <a:t>…</a:t>
            </a:r>
          </a:p>
          <a:p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03C2B17-FB5C-4D0E-9E09-D226A07836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86699" y="2617298"/>
            <a:ext cx="3641913" cy="1099833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fr-FR" sz="2000" dirty="0"/>
              <a:t>Group 3:</a:t>
            </a:r>
          </a:p>
          <a:p>
            <a:pPr algn="ctr"/>
            <a:r>
              <a:rPr lang="en-US" sz="2000" dirty="0"/>
              <a:t>Reducing Traffic Congestion in Urban Areas</a:t>
            </a:r>
            <a:endParaRPr lang="fr-FR" sz="2000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7899D695-3172-42A3-B72B-C25B32D3A300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886699" y="3728778"/>
            <a:ext cx="3164719" cy="2833493"/>
          </a:xfrm>
        </p:spPr>
        <p:txBody>
          <a:bodyPr/>
          <a:lstStyle/>
          <a:p>
            <a:r>
              <a:rPr lang="en-US" b="1" dirty="0"/>
              <a:t>Objective: </a:t>
            </a:r>
          </a:p>
          <a:p>
            <a:r>
              <a:rPr lang="en-US" dirty="0"/>
              <a:t>Explore causes of traffic congestion in a small city and propose solutions.</a:t>
            </a:r>
          </a:p>
          <a:p>
            <a:r>
              <a:rPr lang="en-US" b="1" dirty="0"/>
              <a:t>Findings (Example):</a:t>
            </a:r>
          </a:p>
          <a:p>
            <a:pPr lvl="1"/>
            <a:r>
              <a:rPr lang="en-US" dirty="0"/>
              <a:t>There are not enough bike lanes or public transportation options.</a:t>
            </a:r>
          </a:p>
          <a:p>
            <a:pPr lvl="1"/>
            <a:r>
              <a:rPr lang="en-US" dirty="0"/>
              <a:t>Rush-hour traffic is worsened by poorly synchronized traffic lights.</a:t>
            </a:r>
          </a:p>
          <a:p>
            <a:pPr lvl="1"/>
            <a:r>
              <a:rPr lang="en-US" dirty="0"/>
              <a:t>…</a:t>
            </a:r>
            <a:endParaRPr lang="fr-FR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9B6962EC-9F76-4FEF-83DD-CE485FE1B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DULASP </a:t>
            </a:r>
            <a:r>
              <a:rPr lang="fr-FR" dirty="0" err="1"/>
              <a:t>Intermediate</a:t>
            </a:r>
            <a:r>
              <a:rPr lang="fr-FR" dirty="0"/>
              <a:t> M5 Rapports Professionnels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B806EDB-3B99-4874-B542-F459AC3A5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3666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E19254-892F-4932-AB8B-C12B33091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Drafting Conclusions </a:t>
            </a:r>
            <a:br>
              <a:rPr lang="en-US" dirty="0"/>
            </a:br>
            <a:r>
              <a:rPr lang="en-US" dirty="0"/>
              <a:t>and Recommendations (continued)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811385-A712-4291-BBBC-64E0139BC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836" y="2617297"/>
            <a:ext cx="3641913" cy="1099833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fr-FR" sz="2000" dirty="0"/>
              <a:t>Group 4:</a:t>
            </a:r>
          </a:p>
          <a:p>
            <a:pPr algn="ctr"/>
            <a:r>
              <a:rPr lang="en-US" sz="2000" dirty="0"/>
              <a:t>Increasing Participation in Extracurricular Activities</a:t>
            </a:r>
            <a:endParaRPr lang="fr-FR" sz="20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69808FB-84AA-43C8-8A8E-8D778E13578A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140581" y="3878366"/>
            <a:ext cx="3129168" cy="2833496"/>
          </a:xfrm>
        </p:spPr>
        <p:txBody>
          <a:bodyPr>
            <a:normAutofit/>
          </a:bodyPr>
          <a:lstStyle/>
          <a:p>
            <a:r>
              <a:rPr lang="en-US" sz="1500" b="1" dirty="0"/>
              <a:t>Objective: </a:t>
            </a:r>
          </a:p>
          <a:p>
            <a:r>
              <a:rPr lang="en-US" sz="1500" dirty="0"/>
              <a:t>Study why some students avoid extracurricular activities and suggest ways to increase participation.</a:t>
            </a:r>
          </a:p>
          <a:p>
            <a:r>
              <a:rPr lang="en-US" sz="1500" b="1" dirty="0"/>
              <a:t>Findings (Example):</a:t>
            </a:r>
          </a:p>
          <a:p>
            <a:pPr lvl="1"/>
            <a:r>
              <a:rPr lang="en-US" dirty="0"/>
              <a:t>Students feel they don’t have enough time after school.</a:t>
            </a:r>
          </a:p>
          <a:p>
            <a:pPr lvl="1"/>
            <a:r>
              <a:rPr lang="en-US" dirty="0"/>
              <a:t>Activities are not aligned with students’ interests.…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8689B7-B9FE-4C57-9464-1B1196FCB9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05534" y="2617299"/>
            <a:ext cx="3145380" cy="1099832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fr-FR" sz="2000" dirty="0"/>
              <a:t>Group 5:</a:t>
            </a:r>
          </a:p>
          <a:p>
            <a:pPr algn="ctr"/>
            <a:r>
              <a:rPr lang="en-US" sz="2000" dirty="0"/>
              <a:t>Promoting Sustainable Tourism in a Local Area</a:t>
            </a:r>
            <a:endParaRPr lang="fr-FR" sz="2000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ADE187B-7BEF-4CEC-9DCC-C8DEA1EE1A30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05534" y="3863144"/>
            <a:ext cx="3145380" cy="2833493"/>
          </a:xfrm>
        </p:spPr>
        <p:txBody>
          <a:bodyPr>
            <a:normAutofit/>
          </a:bodyPr>
          <a:lstStyle/>
          <a:p>
            <a:r>
              <a:rPr lang="en-US" b="1" dirty="0"/>
              <a:t>Objective: </a:t>
            </a:r>
          </a:p>
          <a:p>
            <a:r>
              <a:rPr lang="en-US" dirty="0"/>
              <a:t>Examine the impact of tourism on a local area and suggest sustainable practices.</a:t>
            </a:r>
          </a:p>
          <a:p>
            <a:r>
              <a:rPr lang="en-US" b="1" dirty="0"/>
              <a:t>Findings (Example):</a:t>
            </a:r>
          </a:p>
          <a:p>
            <a:pPr lvl="1"/>
            <a:r>
              <a:rPr lang="en-US" dirty="0"/>
              <a:t>Overcrowding during peak seasons affects the environment.</a:t>
            </a:r>
          </a:p>
          <a:p>
            <a:pPr lvl="1"/>
            <a:r>
              <a:rPr lang="en-US" dirty="0"/>
              <a:t>Tourists often leave litter behind in public spaces.</a:t>
            </a:r>
          </a:p>
          <a:p>
            <a:pPr lvl="1"/>
            <a:r>
              <a:rPr lang="en-US" dirty="0"/>
              <a:t>…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03C2B17-FB5C-4D0E-9E09-D226A07836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86699" y="2617298"/>
            <a:ext cx="3641913" cy="1099833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fr-FR" sz="2000" dirty="0"/>
              <a:t>Group 6:</a:t>
            </a:r>
          </a:p>
          <a:p>
            <a:pPr algn="ctr"/>
            <a:r>
              <a:rPr lang="fr-FR" sz="2000" dirty="0" err="1"/>
              <a:t>Improving</a:t>
            </a:r>
            <a:r>
              <a:rPr lang="fr-FR" sz="2000" dirty="0"/>
              <a:t> Public Transportation </a:t>
            </a:r>
            <a:r>
              <a:rPr lang="fr-FR" sz="2000" dirty="0" err="1"/>
              <a:t>Accessibility</a:t>
            </a:r>
            <a:endParaRPr lang="fr-FR" sz="2000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7899D695-3172-42A3-B72B-C25B32D3A300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886699" y="3728778"/>
            <a:ext cx="3534336" cy="2983084"/>
          </a:xfrm>
        </p:spPr>
        <p:txBody>
          <a:bodyPr/>
          <a:lstStyle/>
          <a:p>
            <a:r>
              <a:rPr lang="en-US" b="1" dirty="0"/>
              <a:t>Objective:</a:t>
            </a:r>
          </a:p>
          <a:p>
            <a:r>
              <a:rPr lang="en-US" dirty="0"/>
              <a:t>Evaluate accessibility issues with public transportation in a city or neighborhood.</a:t>
            </a:r>
          </a:p>
          <a:p>
            <a:r>
              <a:rPr lang="en-US" b="1" dirty="0"/>
              <a:t>Findings (Example):</a:t>
            </a:r>
          </a:p>
          <a:p>
            <a:pPr lvl="1"/>
            <a:r>
              <a:rPr lang="en-US" dirty="0"/>
              <a:t>Bus stops are located far from residential areas.</a:t>
            </a:r>
          </a:p>
          <a:p>
            <a:pPr lvl="1"/>
            <a:r>
              <a:rPr lang="en-US" dirty="0"/>
              <a:t>There are no clear schedules or real-time tracking for buses.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B806EDB-3B99-4874-B542-F459AC3A5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353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984F2-C302-4389-9841-5F148DA0F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720" y="4892112"/>
            <a:ext cx="10642598" cy="566738"/>
          </a:xfrm>
        </p:spPr>
        <p:txBody>
          <a:bodyPr>
            <a:noAutofit/>
          </a:bodyPr>
          <a:lstStyle/>
          <a:p>
            <a:pPr algn="ctr"/>
            <a:r>
              <a:rPr lang="en-US" sz="1800" dirty="0"/>
              <a:t>Think of a time when you gave advice to a friend. What made your advice clear and helpful? </a:t>
            </a:r>
            <a:br>
              <a:rPr lang="en-US" sz="1800" dirty="0"/>
            </a:br>
            <a:r>
              <a:rPr lang="en-US" sz="1800" dirty="0"/>
              <a:t>How could you apply that to writing recommendations in a report?</a:t>
            </a:r>
            <a:endParaRPr lang="fr-FR" sz="18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5E03EF-5C48-4560-B146-739DDE80C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6720" y="5605478"/>
            <a:ext cx="10938432" cy="786360"/>
          </a:xfrm>
        </p:spPr>
        <p:txBody>
          <a:bodyPr>
            <a:normAutofit/>
          </a:bodyPr>
          <a:lstStyle/>
          <a:p>
            <a:pPr algn="ctr"/>
            <a:r>
              <a:rPr lang="fr-FR" sz="1400" dirty="0"/>
              <a:t>This session </a:t>
            </a:r>
            <a:r>
              <a:rPr lang="fr-FR" sz="1400" dirty="0" err="1"/>
              <a:t>will</a:t>
            </a:r>
            <a:r>
              <a:rPr lang="fr-FR" sz="1400" dirty="0"/>
              <a:t> focus on </a:t>
            </a:r>
            <a:r>
              <a:rPr lang="fr-FR" sz="1400" dirty="0" err="1"/>
              <a:t>summarizing</a:t>
            </a:r>
            <a:r>
              <a:rPr lang="fr-FR" sz="1400" dirty="0"/>
              <a:t> </a:t>
            </a:r>
            <a:r>
              <a:rPr lang="fr-FR" sz="1400" dirty="0" err="1"/>
              <a:t>findings</a:t>
            </a:r>
            <a:r>
              <a:rPr lang="fr-FR" sz="1400" dirty="0"/>
              <a:t> </a:t>
            </a:r>
            <a:r>
              <a:rPr lang="fr-FR" sz="1400" dirty="0" err="1"/>
              <a:t>concisely</a:t>
            </a:r>
            <a:r>
              <a:rPr lang="fr-FR" sz="1400" dirty="0"/>
              <a:t> </a:t>
            </a:r>
            <a:r>
              <a:rPr lang="fr-FR" sz="1400" dirty="0" err="1"/>
              <a:t>without</a:t>
            </a:r>
            <a:r>
              <a:rPr lang="fr-FR" sz="1400" dirty="0"/>
              <a:t> </a:t>
            </a:r>
            <a:r>
              <a:rPr lang="fr-FR" sz="1400" dirty="0" err="1"/>
              <a:t>repetition</a:t>
            </a:r>
            <a:r>
              <a:rPr lang="fr-FR" sz="1400" dirty="0"/>
              <a:t> as </a:t>
            </a:r>
            <a:r>
              <a:rPr lang="fr-FR" sz="1400" dirty="0" err="1"/>
              <a:t>well</a:t>
            </a:r>
            <a:r>
              <a:rPr lang="fr-FR" sz="1400" dirty="0"/>
              <a:t> as </a:t>
            </a:r>
            <a:r>
              <a:rPr lang="fr-FR" sz="1400" dirty="0" err="1"/>
              <a:t>writing</a:t>
            </a:r>
            <a:r>
              <a:rPr lang="fr-FR" sz="1400" dirty="0"/>
              <a:t> </a:t>
            </a:r>
            <a:r>
              <a:rPr lang="fr-FR" sz="1400" dirty="0" err="1"/>
              <a:t>clear</a:t>
            </a:r>
            <a:r>
              <a:rPr lang="fr-FR" sz="1400" dirty="0"/>
              <a:t>, </a:t>
            </a:r>
            <a:r>
              <a:rPr lang="fr-FR" sz="1400" dirty="0" err="1"/>
              <a:t>actionable</a:t>
            </a:r>
            <a:r>
              <a:rPr lang="fr-FR" sz="1400" dirty="0"/>
              <a:t> and relevant </a:t>
            </a:r>
            <a:r>
              <a:rPr lang="fr-FR" sz="1400" dirty="0" err="1"/>
              <a:t>recommendations</a:t>
            </a:r>
            <a:r>
              <a:rPr lang="fr-FR" sz="1400" dirty="0"/>
              <a:t>. 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AA10F2-8B38-4C1C-9BF9-FE77A4169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59E8BB-BCEC-412E-B943-7731D957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2</a:t>
            </a:fld>
            <a:endParaRPr lang="fr-FR"/>
          </a:p>
        </p:txBody>
      </p:sp>
      <p:pic>
        <p:nvPicPr>
          <p:cNvPr id="21" name="Espace réservé pour une image  20">
            <a:extLst>
              <a:ext uri="{FF2B5EF4-FFF2-40B4-BE49-F238E27FC236}">
                <a16:creationId xmlns:a16="http://schemas.microsoft.com/office/drawing/2014/main" id="{DE3B7436-77E5-4E9A-984F-A87457414F1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941" y="295729"/>
            <a:ext cx="4948518" cy="3876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7208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DD297E-F937-488E-AD67-5CBD7F549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820122"/>
            <a:ext cx="8761413" cy="706964"/>
          </a:xfrm>
        </p:spPr>
        <p:txBody>
          <a:bodyPr/>
          <a:lstStyle/>
          <a:p>
            <a:r>
              <a:rPr lang="fr-FR" dirty="0"/>
              <a:t>  Warm up: Spot the </a:t>
            </a:r>
            <a:r>
              <a:rPr lang="fr-FR" dirty="0" err="1"/>
              <a:t>Difference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1D642F-88F9-4B40-B73D-F7CCAB6B4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9197585" cy="3519394"/>
          </a:xfrm>
        </p:spPr>
        <p:txBody>
          <a:bodyPr/>
          <a:lstStyle/>
          <a:p>
            <a:pPr marL="0" indent="0" algn="just">
              <a:buNone/>
            </a:pPr>
            <a:r>
              <a:rPr lang="fr-F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‘Strong vs. Weak Conclusions:’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identify &amp; discuss the strengths of the strong conclusion and weaknesses of the weak one below:</a:t>
            </a:r>
          </a:p>
          <a:p>
            <a:pPr marL="0" indent="0" algn="just">
              <a:buNone/>
            </a:pPr>
            <a:endParaRPr lang="en-US" dirty="0"/>
          </a:p>
          <a:p>
            <a:pPr algn="just"/>
            <a:r>
              <a:rPr lang="en-US" dirty="0"/>
              <a:t>Weak Conclusion: “In conclusion, the report was about recycling in the community. Recycling is important, and everyone should do it.”</a:t>
            </a:r>
          </a:p>
          <a:p>
            <a:pPr algn="just"/>
            <a:r>
              <a:rPr lang="en-US" dirty="0"/>
              <a:t>Strong Conclusion: “In conclusion, this report identified low recycling rates as a key issue. By implementing community workshops and increasing access to recycling bins, we can significantly reduce waste and promote sustainability.”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E36FD3B-149B-4472-9849-FA48C40A1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8D8A3AE-ECC0-43C9-B71B-76D24D70E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3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2F17D84-F49F-45A3-81FA-0017B7F7B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69" y="881178"/>
            <a:ext cx="658783" cy="64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64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2022EF-09ED-437D-A06A-56BECB164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Conclusions and </a:t>
            </a:r>
            <a:r>
              <a:rPr lang="fr-FR" dirty="0" err="1"/>
              <a:t>Recommendations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E1A137-C033-4401-8837-E08A674DF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10597775" cy="3788339"/>
          </a:xfrm>
        </p:spPr>
        <p:txBody>
          <a:bodyPr>
            <a:normAutofit fontScale="85000" lnSpcReduction="20000"/>
          </a:bodyPr>
          <a:lstStyle/>
          <a:p>
            <a:pPr>
              <a:buAutoNum type="arabicPeriod"/>
            </a:pPr>
            <a:r>
              <a:rPr lang="en-US" b="1" dirty="0"/>
              <a:t>Key Features of a Strong Conclusion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Summarizes Key Findings:</a:t>
            </a:r>
            <a:endParaRPr lang="en-US" dirty="0"/>
          </a:p>
          <a:p>
            <a:pPr lvl="1"/>
            <a:r>
              <a:rPr lang="en-US" dirty="0"/>
              <a:t>Restates the main points of the report, providing closure without introducing new ideas.</a:t>
            </a:r>
          </a:p>
          <a:p>
            <a:pPr lvl="1"/>
            <a:r>
              <a:rPr lang="en-US" dirty="0"/>
              <a:t>Example: </a:t>
            </a:r>
            <a:r>
              <a:rPr lang="en-US" i="1" dirty="0"/>
              <a:t>“This report demonstrated that recycling rates remain low due to limited public awareness and inadequate infrastructure.”</a:t>
            </a:r>
          </a:p>
          <a:p>
            <a:pPr marL="457200" lvl="1" indent="0">
              <a:buNone/>
            </a:pPr>
            <a:endParaRPr lang="en-US" i="1" dirty="0"/>
          </a:p>
          <a:p>
            <a:r>
              <a:rPr lang="en-US" b="1" dirty="0"/>
              <a:t>Does Not Introduce New Information:</a:t>
            </a:r>
          </a:p>
          <a:p>
            <a:pPr lvl="1"/>
            <a:r>
              <a:rPr lang="en-US" dirty="0"/>
              <a:t>Focuses on summarizing, not adding new data or ideas.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Provides Closure:</a:t>
            </a:r>
          </a:p>
          <a:p>
            <a:pPr lvl="1"/>
            <a:r>
              <a:rPr lang="en-US" dirty="0"/>
              <a:t>Leaves the reader with a clear understanding of the report’s purpose &amp; findings.</a:t>
            </a:r>
          </a:p>
          <a:p>
            <a:pPr lvl="1"/>
            <a:r>
              <a:rPr lang="en-US" dirty="0"/>
              <a:t>Example: </a:t>
            </a:r>
            <a:r>
              <a:rPr lang="en-US" i="1" dirty="0"/>
              <a:t>“Improving recycling practices is essential to achieving environmental sustainability in our community.”</a:t>
            </a:r>
            <a:endParaRPr lang="en-US" dirty="0"/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DD8E932-69AC-4EEC-B8EC-1E9B7DE82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9AF863C-DDE0-4C42-AB88-C3582F2C6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838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CC5F3A-6BDE-4B26-8B44-3299F6BAB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Conclusions and </a:t>
            </a:r>
            <a:r>
              <a:rPr lang="fr-FR" dirty="0" err="1"/>
              <a:t>Recommendations</a:t>
            </a:r>
            <a:r>
              <a:rPr lang="fr-FR" dirty="0"/>
              <a:t> (</a:t>
            </a:r>
            <a:r>
              <a:rPr lang="fr-FR" dirty="0" err="1"/>
              <a:t>continued</a:t>
            </a:r>
            <a:r>
              <a:rPr lang="fr-FR" dirty="0"/>
              <a:t>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DED47D6-37AC-4B0F-B9CE-98C811ADB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3" y="2277035"/>
            <a:ext cx="10035786" cy="4580965"/>
          </a:xfrm>
        </p:spPr>
        <p:txBody>
          <a:bodyPr>
            <a:normAutofit fontScale="85000" lnSpcReduction="20000"/>
          </a:bodyPr>
          <a:lstStyle/>
          <a:p>
            <a:pPr>
              <a:buAutoNum type="arabicPeriod" startAt="2"/>
            </a:pPr>
            <a:r>
              <a:rPr lang="en-US" b="1" dirty="0"/>
              <a:t>Crafting Actionable &amp; Effective Recommendations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What Makes a Recommendation Actionable?</a:t>
            </a:r>
          </a:p>
          <a:p>
            <a:r>
              <a:rPr lang="en-US" b="1" dirty="0"/>
              <a:t>Actionable: </a:t>
            </a:r>
          </a:p>
          <a:p>
            <a:pPr lvl="1"/>
            <a:r>
              <a:rPr lang="en-US" dirty="0"/>
              <a:t>Specific steps that can be implemented;</a:t>
            </a:r>
          </a:p>
          <a:p>
            <a:pPr lvl="1"/>
            <a:r>
              <a:rPr lang="en-US" dirty="0"/>
              <a:t>Example: “Increase the number of recycling bins in public spaces by 30%.”</a:t>
            </a:r>
          </a:p>
          <a:p>
            <a:r>
              <a:rPr lang="en-US" b="1" dirty="0"/>
              <a:t>Relevant:</a:t>
            </a:r>
          </a:p>
          <a:p>
            <a:pPr lvl="1"/>
            <a:r>
              <a:rPr lang="en-US" dirty="0"/>
              <a:t>Directly linked to the report’s findings;</a:t>
            </a:r>
          </a:p>
          <a:p>
            <a:pPr lvl="1"/>
            <a:r>
              <a:rPr lang="en-US" dirty="0"/>
              <a:t>Example: </a:t>
            </a:r>
            <a:r>
              <a:rPr lang="en-US" i="1" dirty="0"/>
              <a:t>“Launch a public awareness campaign to educate residents on what can be recycled.”</a:t>
            </a:r>
          </a:p>
          <a:p>
            <a:r>
              <a:rPr lang="en-US" b="1" dirty="0"/>
              <a:t>Realistic:</a:t>
            </a:r>
          </a:p>
          <a:p>
            <a:pPr lvl="1"/>
            <a:r>
              <a:rPr lang="en-US" dirty="0"/>
              <a:t>Practical and achievable within the given context;</a:t>
            </a:r>
          </a:p>
          <a:p>
            <a:pPr lvl="1"/>
            <a:r>
              <a:rPr lang="en-US" dirty="0"/>
              <a:t>Avoid vague or unrealistic suggestions like “Everyone should recycle more.”</a:t>
            </a:r>
          </a:p>
          <a:p>
            <a:pPr lvl="1"/>
            <a:r>
              <a:rPr lang="en-US" dirty="0"/>
              <a:t>Can realistically be implemented within available resources.</a:t>
            </a:r>
          </a:p>
          <a:p>
            <a:r>
              <a:rPr lang="en-US" b="1" dirty="0"/>
              <a:t>Prioritized:</a:t>
            </a:r>
          </a:p>
          <a:p>
            <a:pPr lvl="1"/>
            <a:r>
              <a:rPr lang="en-US" dirty="0"/>
              <a:t>Indicate which recommendations are most urgent or important, or based for instance on impact.</a:t>
            </a:r>
          </a:p>
          <a:p>
            <a:endParaRPr lang="en-US" dirty="0"/>
          </a:p>
          <a:p>
            <a:endParaRPr lang="en-US" b="1" dirty="0"/>
          </a:p>
          <a:p>
            <a:endParaRPr lang="en-US" b="1" dirty="0"/>
          </a:p>
          <a:p>
            <a:endParaRPr lang="en-US" dirty="0"/>
          </a:p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609A066-E059-4167-8B2F-9772F21FA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331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92128C-2376-4186-93C0-EADABA76E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Conclusions and </a:t>
            </a:r>
            <a:r>
              <a:rPr lang="fr-FR" dirty="0" err="1"/>
              <a:t>Recommendations</a:t>
            </a:r>
            <a:r>
              <a:rPr lang="fr-FR" dirty="0"/>
              <a:t> (</a:t>
            </a:r>
            <a:r>
              <a:rPr lang="fr-FR" dirty="0" err="1"/>
              <a:t>continued</a:t>
            </a:r>
            <a:r>
              <a:rPr lang="fr-FR" dirty="0"/>
              <a:t>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74A90C-A772-4D85-9AED-594DD8A7F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603499"/>
            <a:ext cx="9530974" cy="3958771"/>
          </a:xfrm>
        </p:spPr>
        <p:txBody>
          <a:bodyPr>
            <a:normAutofit fontScale="85000" lnSpcReduction="20000"/>
          </a:bodyPr>
          <a:lstStyle/>
          <a:p>
            <a:pPr>
              <a:buAutoNum type="arabicPeriod" startAt="3"/>
            </a:pPr>
            <a:r>
              <a:rPr lang="en-US" b="1" dirty="0"/>
              <a:t>Common Pitfalls in Writing Conclusions and Recommendations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Repeating Findings Word-for-Word:</a:t>
            </a:r>
            <a:endParaRPr lang="en-US" dirty="0"/>
          </a:p>
          <a:p>
            <a:pPr lvl="1"/>
            <a:r>
              <a:rPr lang="en-US" dirty="0"/>
              <a:t>Avoid copying sentences from the body of the report.</a:t>
            </a:r>
          </a:p>
          <a:p>
            <a:pPr lvl="1"/>
            <a:r>
              <a:rPr lang="en-US" dirty="0"/>
              <a:t>Summarize findings concisely.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Vague Recommendations:</a:t>
            </a:r>
            <a:endParaRPr lang="en-US" dirty="0"/>
          </a:p>
          <a:p>
            <a:pPr lvl="1"/>
            <a:r>
              <a:rPr lang="en-US" dirty="0"/>
              <a:t>Example: </a:t>
            </a:r>
            <a:r>
              <a:rPr lang="en-US" i="1" dirty="0"/>
              <a:t>“The city should improve recycling.”</a:t>
            </a:r>
            <a:r>
              <a:rPr lang="en-US" dirty="0"/>
              <a:t> (too broad).</a:t>
            </a:r>
          </a:p>
          <a:p>
            <a:pPr lvl="1"/>
            <a:r>
              <a:rPr lang="en-US" dirty="0"/>
              <a:t>Revise: </a:t>
            </a:r>
            <a:r>
              <a:rPr lang="en-US" i="1" dirty="0"/>
              <a:t>“The city should improve recycling by increasing the number of bins and launching an education program.”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Unrealistic Proposals:</a:t>
            </a:r>
            <a:endParaRPr lang="en-US" dirty="0"/>
          </a:p>
          <a:p>
            <a:pPr lvl="1"/>
            <a:r>
              <a:rPr lang="en-US" dirty="0"/>
              <a:t>Example: </a:t>
            </a:r>
            <a:r>
              <a:rPr lang="en-US" i="1" dirty="0"/>
              <a:t>“Everyone must recycle starting tomorrow.”</a:t>
            </a:r>
            <a:endParaRPr lang="en-US" dirty="0"/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5B1AC60-7469-4A00-A798-EDD932EBC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5D4C94C-3CB0-4848-AED3-1F7628945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4821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3FEB8F-29F3-48D1-89D1-E699DEEC3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Conclusions and </a:t>
            </a:r>
            <a:r>
              <a:rPr lang="fr-FR" dirty="0" err="1"/>
              <a:t>Recommendations</a:t>
            </a:r>
            <a:r>
              <a:rPr lang="fr-FR" dirty="0"/>
              <a:t> (</a:t>
            </a:r>
            <a:r>
              <a:rPr lang="fr-FR" dirty="0" err="1"/>
              <a:t>continued</a:t>
            </a:r>
            <a:r>
              <a:rPr lang="fr-FR" dirty="0"/>
              <a:t>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6203C1-F36D-4DC9-B11C-61465F66F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rabicPeriod" startAt="4"/>
            </a:pPr>
            <a:r>
              <a:rPr lang="en-US" b="1" dirty="0"/>
              <a:t>Transitioning Between Conclusions and Recommendations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Use transitional phrases, such as:</a:t>
            </a:r>
          </a:p>
          <a:p>
            <a:pPr lvl="1"/>
            <a:r>
              <a:rPr lang="en-US" i="1" dirty="0"/>
              <a:t>“Based on these findings, …”</a:t>
            </a:r>
            <a:endParaRPr lang="en-US" dirty="0"/>
          </a:p>
          <a:p>
            <a:pPr lvl="1"/>
            <a:r>
              <a:rPr lang="en-US" i="1" dirty="0"/>
              <a:t>“To address the challenges identified,…”</a:t>
            </a:r>
            <a:endParaRPr lang="en-US" dirty="0"/>
          </a:p>
          <a:p>
            <a:pPr lvl="1"/>
            <a:r>
              <a:rPr lang="en-US" i="1" dirty="0"/>
              <a:t>“The following actions are recommended…”</a:t>
            </a:r>
            <a:endParaRPr lang="en-US" dirty="0"/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AB3E-304E-405F-BD13-7CCC46F77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DE23CAF-C95E-4A19-8C6F-8BA55F0EE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8899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591D0B-29BA-4A21-9DDB-560E0D5E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964" y="887459"/>
            <a:ext cx="8761413" cy="706964"/>
          </a:xfrm>
        </p:spPr>
        <p:txBody>
          <a:bodyPr/>
          <a:lstStyle/>
          <a:p>
            <a:r>
              <a:rPr lang="fr-FR" dirty="0"/>
              <a:t>Over to </a:t>
            </a:r>
            <a:r>
              <a:rPr lang="fr-FR" dirty="0" err="1"/>
              <a:t>you</a:t>
            </a:r>
            <a:r>
              <a:rPr lang="fr-FR" dirty="0"/>
              <a:t>:</a:t>
            </a:r>
            <a:br>
              <a:rPr lang="fr-FR" sz="2000" dirty="0"/>
            </a:br>
            <a:r>
              <a:rPr lang="fr-FR" sz="2000" dirty="0">
                <a:sym typeface="Wingdings" panose="05000000000000000000" pitchFamily="2" charset="2"/>
              </a:rPr>
              <a:t> </a:t>
            </a:r>
            <a:r>
              <a:rPr lang="en-US" sz="2000" dirty="0"/>
              <a:t>Identify why the recommendation is weak (not feasible, actionable, relevant, or prioritized).</a:t>
            </a:r>
            <a:br>
              <a:rPr lang="en-US" sz="2000" dirty="0"/>
            </a:br>
            <a:r>
              <a:rPr lang="fr-FR" sz="2000" dirty="0">
                <a:sym typeface="Wingdings" panose="05000000000000000000" pitchFamily="2" charset="2"/>
              </a:rPr>
              <a:t>  </a:t>
            </a:r>
            <a:r>
              <a:rPr lang="en-US" sz="2000" dirty="0"/>
              <a:t>Rewrite it to make the requirement strong and effective</a:t>
            </a:r>
            <a:endParaRPr lang="fr-FR" sz="20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9B1913-2698-45C2-9A22-B8C11F4BE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FR" dirty="0" err="1"/>
              <a:t>Recycling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6172A19-FDAD-4956-B77C-E147026B21FC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pPr algn="ctr"/>
            <a:r>
              <a:rPr lang="en-US" dirty="0"/>
              <a:t>“Replace all plastic packaging in the city with biodegradable materials within one week.”</a:t>
            </a:r>
          </a:p>
          <a:p>
            <a:pPr algn="ctr"/>
            <a:r>
              <a:rPr lang="en-US" dirty="0"/>
              <a:t>**</a:t>
            </a:r>
          </a:p>
          <a:p>
            <a:pPr algn="ctr"/>
            <a:r>
              <a:rPr lang="fr-FR" sz="2400" dirty="0">
                <a:solidFill>
                  <a:schemeClr val="accent1"/>
                </a:solidFill>
              </a:rPr>
              <a:t>Public Transportation</a:t>
            </a:r>
          </a:p>
          <a:p>
            <a:pPr algn="ctr"/>
            <a:r>
              <a:rPr lang="en-US" dirty="0"/>
              <a:t>“Make buses run more smoothly.”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A3736A3-E9B2-47ED-8369-7775472C79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fr-FR" dirty="0" err="1"/>
              <a:t>Student</a:t>
            </a:r>
            <a:r>
              <a:rPr lang="fr-FR" dirty="0"/>
              <a:t> Learning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DAE745F-5C99-4B5C-ACEF-2F1C9340E51F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pPr algn="ctr"/>
            <a:r>
              <a:rPr lang="en-US" dirty="0"/>
              <a:t>“Ensure every student has access to a private tutor by next month.”</a:t>
            </a:r>
          </a:p>
          <a:p>
            <a:pPr algn="ctr"/>
            <a:r>
              <a:rPr lang="en-US" dirty="0"/>
              <a:t>**</a:t>
            </a:r>
          </a:p>
          <a:p>
            <a:pPr algn="ctr"/>
            <a:r>
              <a:rPr lang="fr-FR" sz="2400" dirty="0">
                <a:solidFill>
                  <a:schemeClr val="accent1"/>
                </a:solidFill>
              </a:rPr>
              <a:t>Workplace </a:t>
            </a:r>
            <a:r>
              <a:rPr lang="fr-FR" sz="2400" dirty="0" err="1">
                <a:solidFill>
                  <a:schemeClr val="accent1"/>
                </a:solidFill>
              </a:rPr>
              <a:t>Productivity</a:t>
            </a:r>
            <a:endParaRPr lang="fr-FR" sz="2400" dirty="0">
              <a:solidFill>
                <a:schemeClr val="accent1"/>
              </a:solidFill>
            </a:endParaRPr>
          </a:p>
          <a:p>
            <a:pPr algn="ctr"/>
            <a:r>
              <a:rPr lang="en-US" dirty="0"/>
              <a:t>“Encourage employees to attend more after-work social events to boost productivity.”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5D99C93-75A5-48F3-9916-D86F2804F3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fr-FR" dirty="0" err="1"/>
              <a:t>Tourism</a:t>
            </a:r>
            <a:endParaRPr lang="fr-FR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5F4E792-F5F6-405B-B5F1-5152667D9D79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pPr algn="ctr"/>
            <a:r>
              <a:rPr lang="en-US" dirty="0"/>
              <a:t>“Improve infrastructure, reduce costs for tourists, train more guides, and add more attractions.”</a:t>
            </a:r>
          </a:p>
          <a:p>
            <a:pPr algn="ctr"/>
            <a:r>
              <a:rPr lang="en-US" dirty="0"/>
              <a:t>**</a:t>
            </a:r>
          </a:p>
          <a:p>
            <a:pPr algn="ctr"/>
            <a:r>
              <a:rPr lang="fr-FR" sz="2400" dirty="0">
                <a:solidFill>
                  <a:schemeClr val="accent1"/>
                </a:solidFill>
              </a:rPr>
              <a:t>Urban Planning</a:t>
            </a:r>
          </a:p>
          <a:p>
            <a:pPr algn="ctr"/>
            <a:r>
              <a:rPr lang="en-US" dirty="0"/>
              <a:t>“Make cities greener”</a:t>
            </a:r>
            <a:endParaRPr lang="fr-FR" dirty="0">
              <a:solidFill>
                <a:schemeClr val="accent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3A2CB47E-D75A-47AD-A7E9-9F06E2E73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53D1AE60-38FD-4E77-A4B1-EDC04CEEC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8</a:t>
            </a:fld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1EDDE66-08BF-47C7-9A8B-BF474926D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2" y="679572"/>
            <a:ext cx="755722" cy="67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492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50B6AC-B893-449F-AA76-FF1A4CE85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212" y="1034391"/>
            <a:ext cx="8761413" cy="706964"/>
          </a:xfrm>
        </p:spPr>
        <p:txBody>
          <a:bodyPr/>
          <a:lstStyle/>
          <a:p>
            <a:r>
              <a:rPr lang="fr-FR" dirty="0" err="1"/>
              <a:t>Categorize</a:t>
            </a:r>
            <a:r>
              <a:rPr lang="fr-FR" dirty="0"/>
              <a:t> the </a:t>
            </a:r>
            <a:r>
              <a:rPr lang="fr-FR" dirty="0" err="1"/>
              <a:t>Recommendations</a:t>
            </a:r>
            <a:br>
              <a:rPr lang="fr-FR" dirty="0"/>
            </a:br>
            <a:r>
              <a:rPr lang="fr-FR" sz="2000" dirty="0"/>
              <a:t>tell the </a:t>
            </a:r>
            <a:r>
              <a:rPr lang="fr-F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specific</a:t>
            </a: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fr-F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actionable</a:t>
            </a: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dirty="0" err="1"/>
              <a:t>ones</a:t>
            </a:r>
            <a:r>
              <a:rPr lang="fr-FR" sz="2000" dirty="0"/>
              <a:t> and the </a:t>
            </a: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vague/</a:t>
            </a:r>
            <a:r>
              <a:rPr lang="fr-F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unclear</a:t>
            </a:r>
            <a:r>
              <a:rPr lang="fr-FR" sz="2000" dirty="0"/>
              <a:t> </a:t>
            </a:r>
            <a:r>
              <a:rPr lang="fr-FR" sz="2000" dirty="0" err="1"/>
              <a:t>ones</a:t>
            </a:r>
            <a:r>
              <a:rPr lang="fr-FR" sz="2000" dirty="0"/>
              <a:t> </a:t>
            </a:r>
            <a:r>
              <a:rPr lang="fr-FR" sz="2000" dirty="0" err="1"/>
              <a:t>apart</a:t>
            </a:r>
            <a:endParaRPr lang="fr-FR" sz="2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B97229-0CE0-4F08-B061-903969431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090" y="2438400"/>
            <a:ext cx="11248696" cy="3953438"/>
          </a:xfrm>
        </p:spPr>
        <p:txBody>
          <a:bodyPr numCol="2">
            <a:normAutofit fontScale="85000" lnSpcReduction="10000"/>
          </a:bodyPr>
          <a:lstStyle/>
          <a:p>
            <a:pPr>
              <a:buFont typeface="+mj-lt"/>
              <a:buAutoNum type="arabicPeriod"/>
            </a:pPr>
            <a:r>
              <a:rPr lang="en-US" dirty="0"/>
              <a:t>Add more healthy food options to the cafeteria menu.</a:t>
            </a:r>
          </a:p>
          <a:p>
            <a:pPr>
              <a:buFont typeface="+mj-lt"/>
              <a:buAutoNum type="arabicPeriod"/>
            </a:pPr>
            <a:r>
              <a:rPr lang="en-US" dirty="0"/>
              <a:t>Build more green spaces in urban areas to improve air quality and provide recreational areas.</a:t>
            </a:r>
          </a:p>
          <a:p>
            <a:pPr>
              <a:buFont typeface="+mj-lt"/>
              <a:buAutoNum type="arabicPeriod"/>
            </a:pPr>
            <a:r>
              <a:rPr lang="en-US" dirty="0"/>
              <a:t>Develop a mobile app to provide real-time updates on bus schedules.</a:t>
            </a:r>
          </a:p>
          <a:p>
            <a:pPr>
              <a:buFont typeface="+mj-lt"/>
              <a:buAutoNum type="arabicPeriod"/>
            </a:pPr>
            <a:r>
              <a:rPr lang="en-US" dirty="0"/>
              <a:t>Encourage students to recycle.</a:t>
            </a:r>
          </a:p>
          <a:p>
            <a:pPr>
              <a:buFont typeface="+mj-lt"/>
              <a:buAutoNum type="arabicPeriod"/>
            </a:pPr>
            <a:r>
              <a:rPr lang="en-US" dirty="0"/>
              <a:t>Increase the number of bus stops in residential neighborhoods to improve accessibility.</a:t>
            </a:r>
          </a:p>
          <a:p>
            <a:pPr>
              <a:buFont typeface="+mj-lt"/>
              <a:buAutoNum type="arabicPeriod"/>
            </a:pPr>
            <a:r>
              <a:rPr lang="en-US" dirty="0"/>
              <a:t>Install recycling bins in every classroom to encourage proper waste disposal.</a:t>
            </a:r>
          </a:p>
          <a:p>
            <a:pPr>
              <a:buFont typeface="+mj-lt"/>
              <a:buAutoNum type="arabicPeriod"/>
            </a:pPr>
            <a:r>
              <a:rPr lang="en-US" dirty="0"/>
              <a:t>Introduce a reward system for students who consistently participate in extracurricular activities.</a:t>
            </a:r>
          </a:p>
          <a:p>
            <a:pPr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r>
              <a:rPr lang="en-US" dirty="0"/>
              <a:t>Launch a school-wide campaign to reduce plastic usage by 20% in one year.</a:t>
            </a:r>
          </a:p>
          <a:p>
            <a:pPr>
              <a:buFont typeface="+mj-lt"/>
              <a:buAutoNum type="arabicPeriod"/>
            </a:pPr>
            <a:r>
              <a:rPr lang="en-US" dirty="0"/>
              <a:t>Make sure people exercise more often.</a:t>
            </a:r>
          </a:p>
          <a:p>
            <a:pPr>
              <a:buFont typeface="+mj-lt"/>
              <a:buAutoNum type="arabicPeriod"/>
            </a:pPr>
            <a:r>
              <a:rPr lang="en-US" dirty="0"/>
              <a:t>Offer free public workshops on how to use public transportation apps.</a:t>
            </a:r>
          </a:p>
          <a:p>
            <a:pPr>
              <a:buFont typeface="+mj-lt"/>
              <a:buAutoNum type="arabicPeriod"/>
            </a:pPr>
            <a:r>
              <a:rPr lang="en-US" dirty="0"/>
              <a:t>Organize a monthly clean-up event in local parks to reduce litter.</a:t>
            </a:r>
          </a:p>
          <a:p>
            <a:pPr>
              <a:buFont typeface="+mj-lt"/>
              <a:buAutoNum type="arabicPeriod"/>
            </a:pPr>
            <a:r>
              <a:rPr lang="en-US" dirty="0"/>
              <a:t>Promote sustainable tourism.</a:t>
            </a:r>
          </a:p>
          <a:p>
            <a:pPr>
              <a:buFont typeface="+mj-lt"/>
              <a:buAutoNum type="arabicPeriod"/>
            </a:pPr>
            <a:r>
              <a:rPr lang="en-US" dirty="0"/>
              <a:t>Reduce pollution.</a:t>
            </a:r>
          </a:p>
          <a:p>
            <a:pPr>
              <a:buFont typeface="+mj-lt"/>
              <a:buAutoNum type="arabicPeriod"/>
            </a:pPr>
            <a:r>
              <a:rPr lang="en-US" dirty="0"/>
              <a:t>Schools should improve study environments for students.</a:t>
            </a:r>
          </a:p>
          <a:p>
            <a:pPr>
              <a:buFont typeface="+mj-lt"/>
              <a:buAutoNum type="arabicPeriod"/>
            </a:pPr>
            <a:r>
              <a:rPr lang="en-US" dirty="0"/>
              <a:t>We should improve transportation in the city.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50F817-EEFE-419A-B6A6-748808109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050E3BB-162D-43B3-9520-FC32BDCE2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23C95-FCA6-44A3-AC23-4E593886433B}" type="slidenum">
              <a:rPr lang="fr-FR" smtClean="0"/>
              <a:t>9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2A53F82-F0FD-4EF3-A2C9-BF3CA614A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21" y="867732"/>
            <a:ext cx="631879" cy="69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215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le d’ions">
  <a:themeElements>
    <a:clrScheme name="Salle d’ions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Salle d’ions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le d’ions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254</TotalTime>
  <Words>1753</Words>
  <Application>Microsoft Office PowerPoint</Application>
  <PresentationFormat>Grand écran</PresentationFormat>
  <Paragraphs>220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Century Gothic</vt:lpstr>
      <vt:lpstr>Wingdings 3</vt:lpstr>
      <vt:lpstr>Salle d’ions</vt:lpstr>
      <vt:lpstr>Conclusions and Recommendations</vt:lpstr>
      <vt:lpstr>Think of a time when you gave advice to a friend. What made your advice clear and helpful?  How could you apply that to writing recommendations in a report?</vt:lpstr>
      <vt:lpstr>  Warm up: Spot the Difference</vt:lpstr>
      <vt:lpstr>Conclusions and Recommendations</vt:lpstr>
      <vt:lpstr>Conclusions and Recommendations (continued)</vt:lpstr>
      <vt:lpstr>Conclusions and Recommendations (continued)</vt:lpstr>
      <vt:lpstr>Conclusions and Recommendations (continued)</vt:lpstr>
      <vt:lpstr>Over to you:  Identify why the recommendation is weak (not feasible, actionable, relevant, or prioritized).   Rewrite it to make the requirement strong and effective</vt:lpstr>
      <vt:lpstr>Categorize the Recommendations tell the specific/actionable ones and the vague/unclear ones apart</vt:lpstr>
      <vt:lpstr> Reverse Engineering:  Match the recommendation to its finding</vt:lpstr>
      <vt:lpstr>Fill-in-the-Gap Recommendations complete the sentences with specific and actionable ideas</vt:lpstr>
      <vt:lpstr>Writing Practice: Drafting Conclusions  and Recommendations</vt:lpstr>
      <vt:lpstr>Drafting Conclusions  and Recommendations</vt:lpstr>
      <vt:lpstr>Drafting Conclusions  and Recommendations (continued)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Conclusions and Recommendations</dc:title>
  <dc:creator>Claire Soitin</dc:creator>
  <cp:lastModifiedBy>Claire Soitin</cp:lastModifiedBy>
  <cp:revision>21</cp:revision>
  <dcterms:created xsi:type="dcterms:W3CDTF">2025-01-06T11:44:56Z</dcterms:created>
  <dcterms:modified xsi:type="dcterms:W3CDTF">2026-03-09T11:46:43Z</dcterms:modified>
</cp:coreProperties>
</file>