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19"/>
  </p:notesMasterIdLst>
  <p:sldIdLst>
    <p:sldId id="256" r:id="rId2"/>
    <p:sldId id="257" r:id="rId3"/>
    <p:sldId id="259" r:id="rId4"/>
    <p:sldId id="258" r:id="rId5"/>
    <p:sldId id="260" r:id="rId6"/>
    <p:sldId id="261" r:id="rId7"/>
    <p:sldId id="263" r:id="rId8"/>
    <p:sldId id="264" r:id="rId9"/>
    <p:sldId id="262" r:id="rId10"/>
    <p:sldId id="273" r:id="rId11"/>
    <p:sldId id="265"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D4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7" d="100"/>
          <a:sy n="97" d="100"/>
        </p:scale>
        <p:origin x="144"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37BD0-5FA9-4E1A-8317-85ABA726241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23553169-7F38-4C02-AE3E-77E6BEBF3294}">
      <dgm:prSet phldrT="[Texte]"/>
      <dgm:spPr/>
      <dgm:t>
        <a:bodyPr/>
        <a:lstStyle/>
        <a:p>
          <a:pPr algn="l"/>
          <a:r>
            <a:rPr lang="fr-FR" dirty="0" err="1">
              <a:effectLst>
                <a:outerShdw blurRad="38100" dist="38100" dir="2700000" algn="tl">
                  <a:srgbClr val="000000">
                    <a:alpha val="43137"/>
                  </a:srgbClr>
                </a:outerShdw>
              </a:effectLst>
            </a:rPr>
            <a:t>Step</a:t>
          </a:r>
          <a:r>
            <a:rPr lang="fr-FR" dirty="0">
              <a:effectLst>
                <a:outerShdw blurRad="38100" dist="38100" dir="2700000" algn="tl">
                  <a:srgbClr val="000000">
                    <a:alpha val="43137"/>
                  </a:srgbClr>
                </a:outerShdw>
              </a:effectLst>
            </a:rPr>
            <a:t> 1:</a:t>
          </a:r>
        </a:p>
        <a:p>
          <a:pPr algn="l"/>
          <a:r>
            <a:rPr lang="fr-FR" dirty="0">
              <a:effectLst>
                <a:outerShdw blurRad="38100" dist="38100" dir="2700000" algn="tl">
                  <a:srgbClr val="000000">
                    <a:alpha val="43137"/>
                  </a:srgbClr>
                </a:outerShdw>
              </a:effectLst>
            </a:rPr>
            <a:t> Focus on the Structure</a:t>
          </a:r>
        </a:p>
      </dgm:t>
    </dgm:pt>
    <dgm:pt modelId="{1FDD9A86-6C17-4569-8557-83ADF11C7C61}" type="parTrans" cxnId="{15F2B76F-9ECF-4C58-BE0B-81CEE66158A0}">
      <dgm:prSet/>
      <dgm:spPr/>
      <dgm:t>
        <a:bodyPr/>
        <a:lstStyle/>
        <a:p>
          <a:endParaRPr lang="fr-FR"/>
        </a:p>
      </dgm:t>
    </dgm:pt>
    <dgm:pt modelId="{D4D2B957-6448-44B3-B9FB-B5CAD919FE5B}" type="sibTrans" cxnId="{15F2B76F-9ECF-4C58-BE0B-81CEE66158A0}">
      <dgm:prSet/>
      <dgm:spPr/>
      <dgm:t>
        <a:bodyPr/>
        <a:lstStyle/>
        <a:p>
          <a:endParaRPr lang="fr-FR"/>
        </a:p>
      </dgm:t>
    </dgm:pt>
    <dgm:pt modelId="{EC9A4D81-0E65-48D1-9942-0F1C22E317D7}">
      <dgm:prSet phldrT="[Texte]" custT="1"/>
      <dgm:spPr/>
      <dgm:t>
        <a:bodyPr/>
        <a:lstStyle/>
        <a:p>
          <a:pPr algn="l"/>
          <a:r>
            <a:rPr lang="en-US" sz="1000" b="1" dirty="0"/>
            <a:t>Check</a:t>
          </a:r>
          <a:r>
            <a:rPr lang="en-US" sz="1000" dirty="0"/>
            <a:t> if the report flows logically all the way from introduction to conclusion.</a:t>
          </a:r>
          <a:endParaRPr lang="fr-FR" sz="1000" dirty="0"/>
        </a:p>
      </dgm:t>
    </dgm:pt>
    <dgm:pt modelId="{31C41650-3609-43F2-B11E-B7FB18C13892}" type="parTrans" cxnId="{27D16D1E-5C0E-4CCA-9028-502BC56F814C}">
      <dgm:prSet/>
      <dgm:spPr/>
      <dgm:t>
        <a:bodyPr/>
        <a:lstStyle/>
        <a:p>
          <a:endParaRPr lang="fr-FR"/>
        </a:p>
      </dgm:t>
    </dgm:pt>
    <dgm:pt modelId="{92A6ABD9-32F9-431E-B761-F69BA9648E00}" type="sibTrans" cxnId="{27D16D1E-5C0E-4CCA-9028-502BC56F814C}">
      <dgm:prSet/>
      <dgm:spPr/>
      <dgm:t>
        <a:bodyPr/>
        <a:lstStyle/>
        <a:p>
          <a:endParaRPr lang="fr-FR"/>
        </a:p>
      </dgm:t>
    </dgm:pt>
    <dgm:pt modelId="{4FC2D93A-3C0A-4934-B03F-46C065CCC764}">
      <dgm:prSet phldrT="[Texte]" custT="1"/>
      <dgm:spPr/>
      <dgm:t>
        <a:bodyPr/>
        <a:lstStyle/>
        <a:p>
          <a:pPr algn="l"/>
          <a:r>
            <a:rPr lang="en-US" sz="1000" b="1" dirty="0"/>
            <a:t>Ensure</a:t>
          </a:r>
          <a:r>
            <a:rPr lang="en-US" sz="1000" dirty="0"/>
            <a:t> headings and subheadings are used appropriately.</a:t>
          </a:r>
          <a:endParaRPr lang="fr-FR" sz="1000" dirty="0"/>
        </a:p>
      </dgm:t>
    </dgm:pt>
    <dgm:pt modelId="{A42634B5-CFE8-49BC-9147-D6E640C18BC7}" type="parTrans" cxnId="{89EB6056-35E8-425F-897C-1EFEDB3D679E}">
      <dgm:prSet/>
      <dgm:spPr/>
      <dgm:t>
        <a:bodyPr/>
        <a:lstStyle/>
        <a:p>
          <a:endParaRPr lang="fr-FR"/>
        </a:p>
      </dgm:t>
    </dgm:pt>
    <dgm:pt modelId="{E3D9EA49-B16A-4EAD-A910-83D3ABFD281A}" type="sibTrans" cxnId="{89EB6056-35E8-425F-897C-1EFEDB3D679E}">
      <dgm:prSet/>
      <dgm:spPr/>
      <dgm:t>
        <a:bodyPr/>
        <a:lstStyle/>
        <a:p>
          <a:endParaRPr lang="fr-FR"/>
        </a:p>
      </dgm:t>
    </dgm:pt>
    <dgm:pt modelId="{85A6BEE3-6740-4610-AF44-DCE479F2A663}">
      <dgm:prSet phldrT="[Texte]"/>
      <dgm:spPr/>
      <dgm:t>
        <a:bodyPr/>
        <a:lstStyle/>
        <a:p>
          <a:pPr algn="l">
            <a:buNone/>
          </a:pPr>
          <a:r>
            <a:rPr lang="en-US" b="0" dirty="0">
              <a:effectLst>
                <a:outerShdw blurRad="38100" dist="38100" dir="2700000" algn="tl">
                  <a:srgbClr val="000000">
                    <a:alpha val="43137"/>
                  </a:srgbClr>
                </a:outerShdw>
              </a:effectLst>
            </a:rPr>
            <a:t>Step 2:</a:t>
          </a:r>
        </a:p>
        <a:p>
          <a:pPr algn="l">
            <a:buNone/>
          </a:pPr>
          <a:r>
            <a:rPr lang="en-US" b="0" dirty="0">
              <a:effectLst>
                <a:outerShdw blurRad="38100" dist="38100" dir="2700000" algn="tl">
                  <a:srgbClr val="000000">
                    <a:alpha val="43137"/>
                  </a:srgbClr>
                </a:outerShdw>
              </a:effectLst>
            </a:rPr>
            <a:t>Refine Language</a:t>
          </a:r>
          <a:endParaRPr lang="fr-FR" b="0" dirty="0">
            <a:effectLst>
              <a:outerShdw blurRad="38100" dist="38100" dir="2700000" algn="tl">
                <a:srgbClr val="000000">
                  <a:alpha val="43137"/>
                </a:srgbClr>
              </a:outerShdw>
            </a:effectLst>
          </a:endParaRPr>
        </a:p>
      </dgm:t>
    </dgm:pt>
    <dgm:pt modelId="{9657F54E-B272-4AAE-BE9B-E20D7AED0187}" type="parTrans" cxnId="{EAC77BD2-FC6D-43AE-AF5C-673DD9C02695}">
      <dgm:prSet/>
      <dgm:spPr/>
      <dgm:t>
        <a:bodyPr/>
        <a:lstStyle/>
        <a:p>
          <a:endParaRPr lang="fr-FR"/>
        </a:p>
      </dgm:t>
    </dgm:pt>
    <dgm:pt modelId="{27585653-C0BF-46CF-B522-57B754FA00AB}" type="sibTrans" cxnId="{EAC77BD2-FC6D-43AE-AF5C-673DD9C02695}">
      <dgm:prSet/>
      <dgm:spPr/>
      <dgm:t>
        <a:bodyPr/>
        <a:lstStyle/>
        <a:p>
          <a:endParaRPr lang="fr-FR"/>
        </a:p>
      </dgm:t>
    </dgm:pt>
    <dgm:pt modelId="{9F8F9F2B-A3B7-4234-B2AD-F7B4D905521C}">
      <dgm:prSet phldrT="[Texte]" custT="1"/>
      <dgm:spPr/>
      <dgm:t>
        <a:bodyPr/>
        <a:lstStyle/>
        <a:p>
          <a:r>
            <a:rPr lang="en-US" sz="1000" b="1" dirty="0"/>
            <a:t>Avoid</a:t>
          </a:r>
          <a:r>
            <a:rPr lang="en-US" sz="1000" dirty="0"/>
            <a:t> wordiness:</a:t>
          </a:r>
          <a:endParaRPr lang="fr-FR" sz="1000" dirty="0"/>
        </a:p>
      </dgm:t>
    </dgm:pt>
    <dgm:pt modelId="{B761591D-B9CD-430A-8639-339342750920}" type="parTrans" cxnId="{E760EE78-BCCB-4C70-ABC0-C90A031A7798}">
      <dgm:prSet/>
      <dgm:spPr/>
      <dgm:t>
        <a:bodyPr/>
        <a:lstStyle/>
        <a:p>
          <a:endParaRPr lang="fr-FR"/>
        </a:p>
      </dgm:t>
    </dgm:pt>
    <dgm:pt modelId="{8AA127E6-78DD-41DB-9C0A-9B4D7C57B69B}" type="sibTrans" cxnId="{E760EE78-BCCB-4C70-ABC0-C90A031A7798}">
      <dgm:prSet/>
      <dgm:spPr/>
      <dgm:t>
        <a:bodyPr/>
        <a:lstStyle/>
        <a:p>
          <a:endParaRPr lang="fr-FR"/>
        </a:p>
      </dgm:t>
    </dgm:pt>
    <dgm:pt modelId="{2DCE4839-B370-44B3-A371-8126895A1F86}">
      <dgm:prSet phldrT="[Texte]" custT="1"/>
      <dgm:spPr/>
      <dgm:t>
        <a:bodyPr/>
        <a:lstStyle/>
        <a:p>
          <a:r>
            <a:rPr lang="en-US" sz="1000" b="1" dirty="0"/>
            <a:t>Simplify </a:t>
          </a:r>
          <a:r>
            <a:rPr lang="en-US" sz="1000" dirty="0"/>
            <a:t>complex sentences:</a:t>
          </a:r>
          <a:endParaRPr lang="fr-FR" sz="1000" dirty="0"/>
        </a:p>
      </dgm:t>
    </dgm:pt>
    <dgm:pt modelId="{6B06144F-4AF3-4876-A287-8ABC12D3EA71}" type="parTrans" cxnId="{7A4B9AB6-0843-448A-8C2D-B365B161FF82}">
      <dgm:prSet/>
      <dgm:spPr/>
      <dgm:t>
        <a:bodyPr/>
        <a:lstStyle/>
        <a:p>
          <a:endParaRPr lang="fr-FR"/>
        </a:p>
      </dgm:t>
    </dgm:pt>
    <dgm:pt modelId="{076E02CD-649A-423B-B7F2-8A50B0A1A92C}" type="sibTrans" cxnId="{7A4B9AB6-0843-448A-8C2D-B365B161FF82}">
      <dgm:prSet/>
      <dgm:spPr/>
      <dgm:t>
        <a:bodyPr/>
        <a:lstStyle/>
        <a:p>
          <a:endParaRPr lang="fr-FR"/>
        </a:p>
      </dgm:t>
    </dgm:pt>
    <dgm:pt modelId="{B64F0396-B617-455D-B07B-EACEBCBA88ED}">
      <dgm:prSet phldrT="[Texte]"/>
      <dgm:spPr/>
      <dgm:t>
        <a:bodyPr/>
        <a:lstStyle/>
        <a:p>
          <a:pPr algn="l"/>
          <a:r>
            <a:rPr lang="en-US" b="0" dirty="0">
              <a:effectLst>
                <a:outerShdw blurRad="38100" dist="38100" dir="2700000" algn="tl">
                  <a:srgbClr val="000000">
                    <a:alpha val="43137"/>
                  </a:srgbClr>
                </a:outerShdw>
              </a:effectLst>
            </a:rPr>
            <a:t>Step 3:</a:t>
          </a:r>
        </a:p>
        <a:p>
          <a:pPr algn="l"/>
          <a:r>
            <a:rPr lang="en-US" b="0" dirty="0">
              <a:effectLst>
                <a:outerShdw blurRad="38100" dist="38100" dir="2700000" algn="tl">
                  <a:srgbClr val="000000">
                    <a:alpha val="43137"/>
                  </a:srgbClr>
                </a:outerShdw>
              </a:effectLst>
            </a:rPr>
            <a:t>Eliminate Common Errors</a:t>
          </a:r>
          <a:endParaRPr lang="fr-FR" b="0" dirty="0">
            <a:effectLst>
              <a:outerShdw blurRad="38100" dist="38100" dir="2700000" algn="tl">
                <a:srgbClr val="000000">
                  <a:alpha val="43137"/>
                </a:srgbClr>
              </a:outerShdw>
            </a:effectLst>
          </a:endParaRPr>
        </a:p>
      </dgm:t>
    </dgm:pt>
    <dgm:pt modelId="{8AB6AE6F-C7F0-468A-B1B2-EDE036A5D46E}" type="parTrans" cxnId="{04E6CA4F-BBE8-46D8-9F97-7267927DC8FE}">
      <dgm:prSet/>
      <dgm:spPr/>
      <dgm:t>
        <a:bodyPr/>
        <a:lstStyle/>
        <a:p>
          <a:endParaRPr lang="fr-FR"/>
        </a:p>
      </dgm:t>
    </dgm:pt>
    <dgm:pt modelId="{61FA0679-34E2-4FA9-A997-625F998B3B1E}" type="sibTrans" cxnId="{04E6CA4F-BBE8-46D8-9F97-7267927DC8FE}">
      <dgm:prSet/>
      <dgm:spPr/>
      <dgm:t>
        <a:bodyPr/>
        <a:lstStyle/>
        <a:p>
          <a:endParaRPr lang="fr-FR"/>
        </a:p>
      </dgm:t>
    </dgm:pt>
    <dgm:pt modelId="{8DFC23C6-C9AC-49ED-A0C1-5CBD4FDFC207}">
      <dgm:prSet phldrT="[Texte]" custT="1"/>
      <dgm:spPr/>
      <dgm:t>
        <a:bodyPr/>
        <a:lstStyle/>
        <a:p>
          <a:pPr algn="l"/>
          <a:r>
            <a:rPr lang="en-US" sz="1000" b="1" dirty="0"/>
            <a:t>Grammar:</a:t>
          </a:r>
        </a:p>
        <a:p>
          <a:pPr algn="l"/>
          <a:r>
            <a:rPr lang="en-US" sz="1000" dirty="0"/>
            <a:t> Subject-verb agreement, punctuation, and sentence</a:t>
          </a:r>
          <a:endParaRPr lang="fr-FR" sz="1000" dirty="0"/>
        </a:p>
      </dgm:t>
    </dgm:pt>
    <dgm:pt modelId="{489B3DE1-5803-4352-A6A4-833DB0224880}" type="parTrans" cxnId="{734462D7-864C-432F-AF00-5AB93743A127}">
      <dgm:prSet/>
      <dgm:spPr/>
      <dgm:t>
        <a:bodyPr/>
        <a:lstStyle/>
        <a:p>
          <a:endParaRPr lang="fr-FR"/>
        </a:p>
      </dgm:t>
    </dgm:pt>
    <dgm:pt modelId="{9F605F71-61AE-4261-871B-A222656D2F5D}" type="sibTrans" cxnId="{734462D7-864C-432F-AF00-5AB93743A127}">
      <dgm:prSet/>
      <dgm:spPr/>
      <dgm:t>
        <a:bodyPr/>
        <a:lstStyle/>
        <a:p>
          <a:endParaRPr lang="fr-FR"/>
        </a:p>
      </dgm:t>
    </dgm:pt>
    <dgm:pt modelId="{1DED976F-AC07-4EFF-A087-AFB58280C748}">
      <dgm:prSet phldrT="[Texte]"/>
      <dgm:spPr/>
      <dgm:t>
        <a:bodyPr/>
        <a:lstStyle/>
        <a:p>
          <a:r>
            <a:rPr lang="en-US" b="1" dirty="0"/>
            <a:t>Spelling:</a:t>
          </a:r>
          <a:r>
            <a:rPr lang="en-US" dirty="0"/>
            <a:t> </a:t>
          </a:r>
        </a:p>
        <a:p>
          <a:r>
            <a:rPr lang="en-US" dirty="0"/>
            <a:t>Use tools but double-check manually.</a:t>
          </a:r>
          <a:endParaRPr lang="fr-FR" dirty="0"/>
        </a:p>
      </dgm:t>
    </dgm:pt>
    <dgm:pt modelId="{FFEFF366-1E79-4E0E-8E06-54FD2099E11E}" type="parTrans" cxnId="{B1B34A39-7BBA-41CE-BFA9-C787E6730223}">
      <dgm:prSet/>
      <dgm:spPr/>
      <dgm:t>
        <a:bodyPr/>
        <a:lstStyle/>
        <a:p>
          <a:endParaRPr lang="fr-FR"/>
        </a:p>
      </dgm:t>
    </dgm:pt>
    <dgm:pt modelId="{6E45CB1B-A742-4888-93D0-B0DB57C461CF}" type="sibTrans" cxnId="{B1B34A39-7BBA-41CE-BFA9-C787E6730223}">
      <dgm:prSet/>
      <dgm:spPr/>
      <dgm:t>
        <a:bodyPr/>
        <a:lstStyle/>
        <a:p>
          <a:endParaRPr lang="fr-FR"/>
        </a:p>
      </dgm:t>
    </dgm:pt>
    <dgm:pt modelId="{41B23F04-D0FE-436B-B52F-FFCF7E5CEC05}">
      <dgm:prSet custT="1"/>
      <dgm:spPr/>
      <dgm:t>
        <a:bodyPr/>
        <a:lstStyle/>
        <a:p>
          <a:r>
            <a:rPr lang="en-US" sz="900" dirty="0"/>
            <a:t>Awkward: </a:t>
          </a:r>
          <a:r>
            <a:rPr lang="en-US" sz="900" i="1" dirty="0"/>
            <a:t>“Due to the fact that recycling is important, it is something we should focus on.”</a:t>
          </a:r>
          <a:endParaRPr lang="en-US" sz="900" dirty="0"/>
        </a:p>
      </dgm:t>
    </dgm:pt>
    <dgm:pt modelId="{580DF07D-B6F9-4137-928C-65823504B620}" type="parTrans" cxnId="{CA399F9C-3AD2-41F2-B94A-89A5E6871283}">
      <dgm:prSet/>
      <dgm:spPr/>
      <dgm:t>
        <a:bodyPr/>
        <a:lstStyle/>
        <a:p>
          <a:endParaRPr lang="fr-FR"/>
        </a:p>
      </dgm:t>
    </dgm:pt>
    <dgm:pt modelId="{4ABF6B9C-93E4-4379-8249-FE37B9E6BA03}" type="sibTrans" cxnId="{CA399F9C-3AD2-41F2-B94A-89A5E6871283}">
      <dgm:prSet/>
      <dgm:spPr/>
      <dgm:t>
        <a:bodyPr/>
        <a:lstStyle/>
        <a:p>
          <a:endParaRPr lang="fr-FR"/>
        </a:p>
      </dgm:t>
    </dgm:pt>
    <dgm:pt modelId="{11194DB9-7C1C-4032-9C54-68E0FE0CCEB8}">
      <dgm:prSet custT="1"/>
      <dgm:spPr/>
      <dgm:t>
        <a:bodyPr/>
        <a:lstStyle/>
        <a:p>
          <a:r>
            <a:rPr lang="en-US" sz="900" dirty="0"/>
            <a:t>Revised: </a:t>
          </a:r>
          <a:r>
            <a:rPr lang="en-US" sz="900" i="1" dirty="0"/>
            <a:t>“Recycling is important and should be prioritized.”</a:t>
          </a:r>
          <a:endParaRPr lang="en-US" sz="900" dirty="0"/>
        </a:p>
      </dgm:t>
    </dgm:pt>
    <dgm:pt modelId="{BF47A746-CB19-404F-A279-8985F98AE86C}" type="parTrans" cxnId="{15393398-33FC-4F7F-A3B6-C7261A998C70}">
      <dgm:prSet/>
      <dgm:spPr/>
      <dgm:t>
        <a:bodyPr/>
        <a:lstStyle/>
        <a:p>
          <a:endParaRPr lang="fr-FR"/>
        </a:p>
      </dgm:t>
    </dgm:pt>
    <dgm:pt modelId="{BD7B5F23-D7F1-4764-BCBF-FDA2F72A80D7}" type="sibTrans" cxnId="{15393398-33FC-4F7F-A3B6-C7261A998C70}">
      <dgm:prSet/>
      <dgm:spPr/>
      <dgm:t>
        <a:bodyPr/>
        <a:lstStyle/>
        <a:p>
          <a:endParaRPr lang="fr-FR"/>
        </a:p>
      </dgm:t>
    </dgm:pt>
    <dgm:pt modelId="{FD979045-A869-447E-AE85-96974561A89F}">
      <dgm:prSet custT="1"/>
      <dgm:spPr/>
      <dgm:t>
        <a:bodyPr/>
        <a:lstStyle/>
        <a:p>
          <a:r>
            <a:rPr lang="en-US" sz="900" dirty="0"/>
            <a:t>Complex: </a:t>
          </a:r>
          <a:r>
            <a:rPr lang="en-US" sz="900" i="1" dirty="0"/>
            <a:t>“The research, which was conducted over three years, provides insights that are crucial for future planning.”</a:t>
          </a:r>
          <a:endParaRPr lang="en-US" sz="900" dirty="0"/>
        </a:p>
      </dgm:t>
    </dgm:pt>
    <dgm:pt modelId="{83BD7BE9-7EB7-445D-A03E-07DACB6DC3A0}" type="parTrans" cxnId="{0C899382-8932-4794-A817-4488E9B1F26C}">
      <dgm:prSet/>
      <dgm:spPr/>
      <dgm:t>
        <a:bodyPr/>
        <a:lstStyle/>
        <a:p>
          <a:endParaRPr lang="fr-FR"/>
        </a:p>
      </dgm:t>
    </dgm:pt>
    <dgm:pt modelId="{84DE9EAA-0A74-4577-8BA9-5F9AAEFE79F6}" type="sibTrans" cxnId="{0C899382-8932-4794-A817-4488E9B1F26C}">
      <dgm:prSet/>
      <dgm:spPr/>
      <dgm:t>
        <a:bodyPr/>
        <a:lstStyle/>
        <a:p>
          <a:endParaRPr lang="fr-FR"/>
        </a:p>
      </dgm:t>
    </dgm:pt>
    <dgm:pt modelId="{28A86F5D-3E06-4CDF-A401-4B9E9F036CB6}">
      <dgm:prSet custT="1"/>
      <dgm:spPr/>
      <dgm:t>
        <a:bodyPr/>
        <a:lstStyle/>
        <a:p>
          <a:r>
            <a:rPr lang="en-US" sz="900" dirty="0"/>
            <a:t>Simplified: </a:t>
          </a:r>
          <a:r>
            <a:rPr lang="en-US" sz="900" i="1" dirty="0"/>
            <a:t>“The three-year research offers crucial insights for future planning.”</a:t>
          </a:r>
          <a:endParaRPr lang="en-US" sz="900" dirty="0"/>
        </a:p>
      </dgm:t>
    </dgm:pt>
    <dgm:pt modelId="{39455845-5AEB-4D63-9598-7E04F348C756}" type="parTrans" cxnId="{8A284441-BA4C-486D-BFC2-F275386363CE}">
      <dgm:prSet/>
      <dgm:spPr/>
      <dgm:t>
        <a:bodyPr/>
        <a:lstStyle/>
        <a:p>
          <a:endParaRPr lang="fr-FR"/>
        </a:p>
      </dgm:t>
    </dgm:pt>
    <dgm:pt modelId="{A2B4CDC5-3CFD-487D-AA64-472C8CF56055}" type="sibTrans" cxnId="{8A284441-BA4C-486D-BFC2-F275386363CE}">
      <dgm:prSet/>
      <dgm:spPr/>
      <dgm:t>
        <a:bodyPr/>
        <a:lstStyle/>
        <a:p>
          <a:endParaRPr lang="fr-FR"/>
        </a:p>
      </dgm:t>
    </dgm:pt>
    <dgm:pt modelId="{AAF68CFF-97A2-44E3-97CA-776CD987BBC4}">
      <dgm:prSet/>
      <dgm:spPr/>
      <dgm:t>
        <a:bodyPr/>
        <a:lstStyle/>
        <a:p>
          <a:r>
            <a:rPr lang="en-US" b="1" dirty="0"/>
            <a:t>Formatting:</a:t>
          </a:r>
          <a:r>
            <a:rPr lang="en-US" dirty="0"/>
            <a:t> </a:t>
          </a:r>
        </a:p>
        <a:p>
          <a:r>
            <a:rPr lang="en-US" dirty="0"/>
            <a:t>Ensure consistency in font, spacing, and headings.</a:t>
          </a:r>
        </a:p>
      </dgm:t>
    </dgm:pt>
    <dgm:pt modelId="{62FA8943-F7E9-4756-9DD1-A781349D3182}" type="parTrans" cxnId="{8B2E08E4-11AE-4CD0-B6C5-BB2CADFF0BBC}">
      <dgm:prSet/>
      <dgm:spPr/>
      <dgm:t>
        <a:bodyPr/>
        <a:lstStyle/>
        <a:p>
          <a:endParaRPr lang="fr-FR"/>
        </a:p>
      </dgm:t>
    </dgm:pt>
    <dgm:pt modelId="{5A993225-BD5B-46F7-8C5F-1064C3DE4A8E}" type="sibTrans" cxnId="{8B2E08E4-11AE-4CD0-B6C5-BB2CADFF0BBC}">
      <dgm:prSet/>
      <dgm:spPr/>
      <dgm:t>
        <a:bodyPr/>
        <a:lstStyle/>
        <a:p>
          <a:endParaRPr lang="fr-FR"/>
        </a:p>
      </dgm:t>
    </dgm:pt>
    <dgm:pt modelId="{400139E6-07C1-4A9B-BABC-36E226535028}">
      <dgm:prSet/>
      <dgm:spPr/>
      <dgm:t>
        <a:bodyPr/>
        <a:lstStyle/>
        <a:p>
          <a:pPr algn="l">
            <a:buNone/>
          </a:pPr>
          <a:r>
            <a:rPr lang="en-US" b="0" dirty="0">
              <a:effectLst>
                <a:outerShdw blurRad="38100" dist="38100" dir="2700000" algn="tl">
                  <a:srgbClr val="000000">
                    <a:alpha val="43137"/>
                  </a:srgbClr>
                </a:outerShdw>
              </a:effectLst>
            </a:rPr>
            <a:t>Step 4:</a:t>
          </a:r>
        </a:p>
        <a:p>
          <a:pPr algn="l">
            <a:buNone/>
          </a:pPr>
          <a:r>
            <a:rPr lang="en-US" b="0" dirty="0">
              <a:effectLst>
                <a:outerShdw blurRad="38100" dist="38100" dir="2700000" algn="tl">
                  <a:srgbClr val="000000">
                    <a:alpha val="43137"/>
                  </a:srgbClr>
                </a:outerShdw>
              </a:effectLst>
            </a:rPr>
            <a:t> Proofread Carefully</a:t>
          </a:r>
        </a:p>
      </dgm:t>
    </dgm:pt>
    <dgm:pt modelId="{79BF9A64-3191-4F39-9F58-273B9E3B8BEE}" type="parTrans" cxnId="{FB596886-FE57-4027-B8F0-CC2CD71C3A73}">
      <dgm:prSet/>
      <dgm:spPr/>
      <dgm:t>
        <a:bodyPr/>
        <a:lstStyle/>
        <a:p>
          <a:endParaRPr lang="fr-FR"/>
        </a:p>
      </dgm:t>
    </dgm:pt>
    <dgm:pt modelId="{25193DA2-06C9-409E-BCA2-0C1C0A764DF4}" type="sibTrans" cxnId="{FB596886-FE57-4027-B8F0-CC2CD71C3A73}">
      <dgm:prSet/>
      <dgm:spPr/>
      <dgm:t>
        <a:bodyPr/>
        <a:lstStyle/>
        <a:p>
          <a:endParaRPr lang="fr-FR"/>
        </a:p>
      </dgm:t>
    </dgm:pt>
    <dgm:pt modelId="{F6E1C4FB-1F7F-4CCB-B19B-FAEEDE78C64B}">
      <dgm:prSet custT="1"/>
      <dgm:spPr/>
      <dgm:t>
        <a:bodyPr/>
        <a:lstStyle/>
        <a:p>
          <a:pPr algn="l"/>
          <a:r>
            <a:rPr lang="en-US" sz="1000" b="1" dirty="0"/>
            <a:t>Read Out Loud:</a:t>
          </a:r>
        </a:p>
        <a:p>
          <a:pPr algn="l"/>
          <a:r>
            <a:rPr lang="en-US" sz="1000" dirty="0"/>
            <a:t> Helps identify awkward phrasing or missing words.</a:t>
          </a:r>
        </a:p>
      </dgm:t>
    </dgm:pt>
    <dgm:pt modelId="{93FEDEE3-EF1D-435A-AF3F-EA4367179CCC}" type="parTrans" cxnId="{831646DB-465B-4319-A231-E4BCFCC41A76}">
      <dgm:prSet/>
      <dgm:spPr/>
      <dgm:t>
        <a:bodyPr/>
        <a:lstStyle/>
        <a:p>
          <a:endParaRPr lang="fr-FR"/>
        </a:p>
      </dgm:t>
    </dgm:pt>
    <dgm:pt modelId="{EE282BE6-D233-4DAB-ACAA-25AFA7C446B0}" type="sibTrans" cxnId="{831646DB-465B-4319-A231-E4BCFCC41A76}">
      <dgm:prSet/>
      <dgm:spPr/>
      <dgm:t>
        <a:bodyPr/>
        <a:lstStyle/>
        <a:p>
          <a:endParaRPr lang="fr-FR"/>
        </a:p>
      </dgm:t>
    </dgm:pt>
    <dgm:pt modelId="{65FE9953-D58A-4A0E-8A21-6D2959974BC0}">
      <dgm:prSet custT="1"/>
      <dgm:spPr/>
      <dgm:t>
        <a:bodyPr/>
        <a:lstStyle/>
        <a:p>
          <a:pPr algn="l"/>
          <a:r>
            <a:rPr lang="en-US" sz="1000" b="1" dirty="0"/>
            <a:t>Reverse Read:</a:t>
          </a:r>
          <a:r>
            <a:rPr lang="en-US" sz="1000" dirty="0"/>
            <a:t> </a:t>
          </a:r>
        </a:p>
        <a:p>
          <a:pPr algn="l"/>
          <a:r>
            <a:rPr lang="en-US" sz="1000" dirty="0"/>
            <a:t>Start from the last sentence to catch individual errors.</a:t>
          </a:r>
        </a:p>
      </dgm:t>
    </dgm:pt>
    <dgm:pt modelId="{3487E1A5-BD67-4AA1-83FE-86A762E900F8}" type="parTrans" cxnId="{60834CEF-56DA-456D-81FD-5B0AD67CF046}">
      <dgm:prSet/>
      <dgm:spPr/>
      <dgm:t>
        <a:bodyPr/>
        <a:lstStyle/>
        <a:p>
          <a:endParaRPr lang="fr-FR"/>
        </a:p>
      </dgm:t>
    </dgm:pt>
    <dgm:pt modelId="{DCAF21FC-E87F-477D-A255-3A410B3943F1}" type="sibTrans" cxnId="{60834CEF-56DA-456D-81FD-5B0AD67CF046}">
      <dgm:prSet/>
      <dgm:spPr/>
      <dgm:t>
        <a:bodyPr/>
        <a:lstStyle/>
        <a:p>
          <a:endParaRPr lang="fr-FR"/>
        </a:p>
      </dgm:t>
    </dgm:pt>
    <dgm:pt modelId="{E3FC22A1-8716-4B58-B5B4-9C7A505A7184}" type="pres">
      <dgm:prSet presAssocID="{4D037BD0-5FA9-4E1A-8317-85ABA726241B}" presName="Name0" presStyleCnt="0">
        <dgm:presLayoutVars>
          <dgm:chPref val="3"/>
          <dgm:dir/>
          <dgm:animLvl val="lvl"/>
          <dgm:resizeHandles/>
        </dgm:presLayoutVars>
      </dgm:prSet>
      <dgm:spPr/>
    </dgm:pt>
    <dgm:pt modelId="{CCB06F6D-F610-4992-9B4C-763AAD7826C4}" type="pres">
      <dgm:prSet presAssocID="{23553169-7F38-4C02-AE3E-77E6BEBF3294}" presName="horFlow" presStyleCnt="0"/>
      <dgm:spPr/>
    </dgm:pt>
    <dgm:pt modelId="{1833BD48-2784-47C8-9610-C41169FB7EBA}" type="pres">
      <dgm:prSet presAssocID="{23553169-7F38-4C02-AE3E-77E6BEBF3294}" presName="bigChev" presStyleLbl="node1" presStyleIdx="0" presStyleCnt="4"/>
      <dgm:spPr/>
    </dgm:pt>
    <dgm:pt modelId="{F10D986A-685D-4620-875D-9F4EBCEBDE34}" type="pres">
      <dgm:prSet presAssocID="{31C41650-3609-43F2-B11E-B7FB18C13892}" presName="parTrans" presStyleCnt="0"/>
      <dgm:spPr/>
    </dgm:pt>
    <dgm:pt modelId="{C39BD8CC-83BD-4E5D-BF57-EA25AFA384EE}" type="pres">
      <dgm:prSet presAssocID="{EC9A4D81-0E65-48D1-9942-0F1C22E317D7}" presName="node" presStyleLbl="alignAccFollowNode1" presStyleIdx="0" presStyleCnt="9">
        <dgm:presLayoutVars>
          <dgm:bulletEnabled val="1"/>
        </dgm:presLayoutVars>
      </dgm:prSet>
      <dgm:spPr/>
    </dgm:pt>
    <dgm:pt modelId="{C1627495-5CAA-4E4F-BE8B-73FB7DD20D67}" type="pres">
      <dgm:prSet presAssocID="{92A6ABD9-32F9-431E-B761-F69BA9648E00}" presName="sibTrans" presStyleCnt="0"/>
      <dgm:spPr/>
    </dgm:pt>
    <dgm:pt modelId="{B8D000A5-3826-42F4-BF5E-AFC3946F1D6A}" type="pres">
      <dgm:prSet presAssocID="{4FC2D93A-3C0A-4934-B03F-46C065CCC764}" presName="node" presStyleLbl="alignAccFollowNode1" presStyleIdx="1" presStyleCnt="9">
        <dgm:presLayoutVars>
          <dgm:bulletEnabled val="1"/>
        </dgm:presLayoutVars>
      </dgm:prSet>
      <dgm:spPr/>
    </dgm:pt>
    <dgm:pt modelId="{904F04BF-FE7E-4225-B10E-E2FF4F429B37}" type="pres">
      <dgm:prSet presAssocID="{23553169-7F38-4C02-AE3E-77E6BEBF3294}" presName="vSp" presStyleCnt="0"/>
      <dgm:spPr/>
    </dgm:pt>
    <dgm:pt modelId="{629DD6E2-50E2-48E7-9D7B-DE48738CEB78}" type="pres">
      <dgm:prSet presAssocID="{85A6BEE3-6740-4610-AF44-DCE479F2A663}" presName="horFlow" presStyleCnt="0"/>
      <dgm:spPr/>
    </dgm:pt>
    <dgm:pt modelId="{68EC1770-3BCE-4D1A-A21B-E55E02B39CA4}" type="pres">
      <dgm:prSet presAssocID="{85A6BEE3-6740-4610-AF44-DCE479F2A663}" presName="bigChev" presStyleLbl="node1" presStyleIdx="1" presStyleCnt="4"/>
      <dgm:spPr/>
    </dgm:pt>
    <dgm:pt modelId="{F8E69460-2712-4552-83EC-C569D7990948}" type="pres">
      <dgm:prSet presAssocID="{B761591D-B9CD-430A-8639-339342750920}" presName="parTrans" presStyleCnt="0"/>
      <dgm:spPr/>
    </dgm:pt>
    <dgm:pt modelId="{9E6B0CEF-6D53-43C7-9CAE-2873666C11F0}" type="pres">
      <dgm:prSet presAssocID="{9F8F9F2B-A3B7-4234-B2AD-F7B4D905521C}" presName="node" presStyleLbl="alignAccFollowNode1" presStyleIdx="2" presStyleCnt="9" custScaleX="126914">
        <dgm:presLayoutVars>
          <dgm:bulletEnabled val="1"/>
        </dgm:presLayoutVars>
      </dgm:prSet>
      <dgm:spPr/>
    </dgm:pt>
    <dgm:pt modelId="{F4EA0892-1CEA-449F-97CD-65F6D1B3CB25}" type="pres">
      <dgm:prSet presAssocID="{8AA127E6-78DD-41DB-9C0A-9B4D7C57B69B}" presName="sibTrans" presStyleCnt="0"/>
      <dgm:spPr/>
    </dgm:pt>
    <dgm:pt modelId="{2BE0E3C4-99A5-4B2B-A829-765439315277}" type="pres">
      <dgm:prSet presAssocID="{2DCE4839-B370-44B3-A371-8126895A1F86}" presName="node" presStyleLbl="alignAccFollowNode1" presStyleIdx="3" presStyleCnt="9" custScaleX="134807">
        <dgm:presLayoutVars>
          <dgm:bulletEnabled val="1"/>
        </dgm:presLayoutVars>
      </dgm:prSet>
      <dgm:spPr/>
    </dgm:pt>
    <dgm:pt modelId="{CB29D0F0-5830-45F4-AA5A-FE59A032B425}" type="pres">
      <dgm:prSet presAssocID="{85A6BEE3-6740-4610-AF44-DCE479F2A663}" presName="vSp" presStyleCnt="0"/>
      <dgm:spPr/>
    </dgm:pt>
    <dgm:pt modelId="{11F40AF8-2DF7-4C62-94AB-0E633917BFB3}" type="pres">
      <dgm:prSet presAssocID="{B64F0396-B617-455D-B07B-EACEBCBA88ED}" presName="horFlow" presStyleCnt="0"/>
      <dgm:spPr/>
    </dgm:pt>
    <dgm:pt modelId="{69D0AF11-0158-4BF5-8C8B-DA31CCF1DB86}" type="pres">
      <dgm:prSet presAssocID="{B64F0396-B617-455D-B07B-EACEBCBA88ED}" presName="bigChev" presStyleLbl="node1" presStyleIdx="2" presStyleCnt="4"/>
      <dgm:spPr/>
    </dgm:pt>
    <dgm:pt modelId="{7706755F-AF7A-45E1-8577-BBB8CEE4FA30}" type="pres">
      <dgm:prSet presAssocID="{489B3DE1-5803-4352-A6A4-833DB0224880}" presName="parTrans" presStyleCnt="0"/>
      <dgm:spPr/>
    </dgm:pt>
    <dgm:pt modelId="{00670DAD-2E80-40F5-AB09-F3B248087710}" type="pres">
      <dgm:prSet presAssocID="{8DFC23C6-C9AC-49ED-A0C1-5CBD4FDFC207}" presName="node" presStyleLbl="alignAccFollowNode1" presStyleIdx="4" presStyleCnt="9">
        <dgm:presLayoutVars>
          <dgm:bulletEnabled val="1"/>
        </dgm:presLayoutVars>
      </dgm:prSet>
      <dgm:spPr/>
    </dgm:pt>
    <dgm:pt modelId="{77441318-838F-4B02-9ED2-AC978A6B85EF}" type="pres">
      <dgm:prSet presAssocID="{9F605F71-61AE-4261-871B-A222656D2F5D}" presName="sibTrans" presStyleCnt="0"/>
      <dgm:spPr/>
    </dgm:pt>
    <dgm:pt modelId="{F0ABF83F-34A3-48FB-83DB-5B8FAB6EB39D}" type="pres">
      <dgm:prSet presAssocID="{1DED976F-AC07-4EFF-A087-AFB58280C748}" presName="node" presStyleLbl="alignAccFollowNode1" presStyleIdx="5" presStyleCnt="9">
        <dgm:presLayoutVars>
          <dgm:bulletEnabled val="1"/>
        </dgm:presLayoutVars>
      </dgm:prSet>
      <dgm:spPr/>
    </dgm:pt>
    <dgm:pt modelId="{7DDC9D19-2362-481F-B1FD-F32391AF75F4}" type="pres">
      <dgm:prSet presAssocID="{6E45CB1B-A742-4888-93D0-B0DB57C461CF}" presName="sibTrans" presStyleCnt="0"/>
      <dgm:spPr/>
    </dgm:pt>
    <dgm:pt modelId="{7DAB7B29-8908-4D75-B9AA-F2E0C6704C05}" type="pres">
      <dgm:prSet presAssocID="{AAF68CFF-97A2-44E3-97CA-776CD987BBC4}" presName="node" presStyleLbl="alignAccFollowNode1" presStyleIdx="6" presStyleCnt="9">
        <dgm:presLayoutVars>
          <dgm:bulletEnabled val="1"/>
        </dgm:presLayoutVars>
      </dgm:prSet>
      <dgm:spPr/>
    </dgm:pt>
    <dgm:pt modelId="{61EB76E1-D751-4567-986C-AF9E90C19D77}" type="pres">
      <dgm:prSet presAssocID="{B64F0396-B617-455D-B07B-EACEBCBA88ED}" presName="vSp" presStyleCnt="0"/>
      <dgm:spPr/>
    </dgm:pt>
    <dgm:pt modelId="{FD859138-632F-493D-84E2-DE28CEE3049D}" type="pres">
      <dgm:prSet presAssocID="{400139E6-07C1-4A9B-BABC-36E226535028}" presName="horFlow" presStyleCnt="0"/>
      <dgm:spPr/>
    </dgm:pt>
    <dgm:pt modelId="{29DBE156-5139-4739-A3FE-6E1697CE1E25}" type="pres">
      <dgm:prSet presAssocID="{400139E6-07C1-4A9B-BABC-36E226535028}" presName="bigChev" presStyleLbl="node1" presStyleIdx="3" presStyleCnt="4"/>
      <dgm:spPr/>
    </dgm:pt>
    <dgm:pt modelId="{B1C8056C-5288-4058-A8B1-F249C548F1A3}" type="pres">
      <dgm:prSet presAssocID="{93FEDEE3-EF1D-435A-AF3F-EA4367179CCC}" presName="parTrans" presStyleCnt="0"/>
      <dgm:spPr/>
    </dgm:pt>
    <dgm:pt modelId="{6E78B87C-20FE-487F-AD1D-5DE8C19ED91A}" type="pres">
      <dgm:prSet presAssocID="{F6E1C4FB-1F7F-4CCB-B19B-FAEEDE78C64B}" presName="node" presStyleLbl="alignAccFollowNode1" presStyleIdx="7" presStyleCnt="9">
        <dgm:presLayoutVars>
          <dgm:bulletEnabled val="1"/>
        </dgm:presLayoutVars>
      </dgm:prSet>
      <dgm:spPr/>
    </dgm:pt>
    <dgm:pt modelId="{B736C8B5-D549-4A9C-8A36-88E37A93D536}" type="pres">
      <dgm:prSet presAssocID="{EE282BE6-D233-4DAB-ACAA-25AFA7C446B0}" presName="sibTrans" presStyleCnt="0"/>
      <dgm:spPr/>
    </dgm:pt>
    <dgm:pt modelId="{601F5E0E-32E4-46AA-A64A-29CDF3140C6B}" type="pres">
      <dgm:prSet presAssocID="{65FE9953-D58A-4A0E-8A21-6D2959974BC0}" presName="node" presStyleLbl="alignAccFollowNode1" presStyleIdx="8" presStyleCnt="9">
        <dgm:presLayoutVars>
          <dgm:bulletEnabled val="1"/>
        </dgm:presLayoutVars>
      </dgm:prSet>
      <dgm:spPr/>
    </dgm:pt>
  </dgm:ptLst>
  <dgm:cxnLst>
    <dgm:cxn modelId="{1B3E6508-B7BB-4FBA-8E7D-56F80219725C}" type="presOf" srcId="{28A86F5D-3E06-4CDF-A401-4B9E9F036CB6}" destId="{2BE0E3C4-99A5-4B2B-A829-765439315277}" srcOrd="0" destOrd="2" presId="urn:microsoft.com/office/officeart/2005/8/layout/lProcess3"/>
    <dgm:cxn modelId="{09F7030D-6BF7-4BCE-B911-0EEFB265CE6E}" type="presOf" srcId="{AAF68CFF-97A2-44E3-97CA-776CD987BBC4}" destId="{7DAB7B29-8908-4D75-B9AA-F2E0C6704C05}" srcOrd="0" destOrd="0" presId="urn:microsoft.com/office/officeart/2005/8/layout/lProcess3"/>
    <dgm:cxn modelId="{27D16D1E-5C0E-4CCA-9028-502BC56F814C}" srcId="{23553169-7F38-4C02-AE3E-77E6BEBF3294}" destId="{EC9A4D81-0E65-48D1-9942-0F1C22E317D7}" srcOrd="0" destOrd="0" parTransId="{31C41650-3609-43F2-B11E-B7FB18C13892}" sibTransId="{92A6ABD9-32F9-431E-B761-F69BA9648E00}"/>
    <dgm:cxn modelId="{C2180F1F-22E2-4FE2-B77E-15DC57272D94}" type="presOf" srcId="{11194DB9-7C1C-4032-9C54-68E0FE0CCEB8}" destId="{9E6B0CEF-6D53-43C7-9CAE-2873666C11F0}" srcOrd="0" destOrd="2" presId="urn:microsoft.com/office/officeart/2005/8/layout/lProcess3"/>
    <dgm:cxn modelId="{02FFEA27-6D98-4AC1-BEAA-31E3AC1325C7}" type="presOf" srcId="{4D037BD0-5FA9-4E1A-8317-85ABA726241B}" destId="{E3FC22A1-8716-4B58-B5B4-9C7A505A7184}" srcOrd="0" destOrd="0" presId="urn:microsoft.com/office/officeart/2005/8/layout/lProcess3"/>
    <dgm:cxn modelId="{B1B34A39-7BBA-41CE-BFA9-C787E6730223}" srcId="{B64F0396-B617-455D-B07B-EACEBCBA88ED}" destId="{1DED976F-AC07-4EFF-A087-AFB58280C748}" srcOrd="1" destOrd="0" parTransId="{FFEFF366-1E79-4E0E-8E06-54FD2099E11E}" sibTransId="{6E45CB1B-A742-4888-93D0-B0DB57C461CF}"/>
    <dgm:cxn modelId="{8A284441-BA4C-486D-BFC2-F275386363CE}" srcId="{2DCE4839-B370-44B3-A371-8126895A1F86}" destId="{28A86F5D-3E06-4CDF-A401-4B9E9F036CB6}" srcOrd="1" destOrd="0" parTransId="{39455845-5AEB-4D63-9598-7E04F348C756}" sibTransId="{A2B4CDC5-3CFD-487D-AA64-472C8CF56055}"/>
    <dgm:cxn modelId="{AB53B347-3E12-47C6-86A1-FBFF87FDF277}" type="presOf" srcId="{8DFC23C6-C9AC-49ED-A0C1-5CBD4FDFC207}" destId="{00670DAD-2E80-40F5-AB09-F3B248087710}" srcOrd="0" destOrd="0" presId="urn:microsoft.com/office/officeart/2005/8/layout/lProcess3"/>
    <dgm:cxn modelId="{880A496D-C72A-47D8-96A0-6DE428896A3C}" type="presOf" srcId="{EC9A4D81-0E65-48D1-9942-0F1C22E317D7}" destId="{C39BD8CC-83BD-4E5D-BF57-EA25AFA384EE}" srcOrd="0" destOrd="0" presId="urn:microsoft.com/office/officeart/2005/8/layout/lProcess3"/>
    <dgm:cxn modelId="{15F2B76F-9ECF-4C58-BE0B-81CEE66158A0}" srcId="{4D037BD0-5FA9-4E1A-8317-85ABA726241B}" destId="{23553169-7F38-4C02-AE3E-77E6BEBF3294}" srcOrd="0" destOrd="0" parTransId="{1FDD9A86-6C17-4569-8557-83ADF11C7C61}" sibTransId="{D4D2B957-6448-44B3-B9FB-B5CAD919FE5B}"/>
    <dgm:cxn modelId="{04E6CA4F-BBE8-46D8-9F97-7267927DC8FE}" srcId="{4D037BD0-5FA9-4E1A-8317-85ABA726241B}" destId="{B64F0396-B617-455D-B07B-EACEBCBA88ED}" srcOrd="2" destOrd="0" parTransId="{8AB6AE6F-C7F0-468A-B1B2-EDE036A5D46E}" sibTransId="{61FA0679-34E2-4FA9-A997-625F998B3B1E}"/>
    <dgm:cxn modelId="{23C00875-E795-47E3-9EC1-736121DB5046}" type="presOf" srcId="{9F8F9F2B-A3B7-4234-B2AD-F7B4D905521C}" destId="{9E6B0CEF-6D53-43C7-9CAE-2873666C11F0}" srcOrd="0" destOrd="0" presId="urn:microsoft.com/office/officeart/2005/8/layout/lProcess3"/>
    <dgm:cxn modelId="{F8E94C55-245A-40CF-B6B6-3F201675EDA0}" type="presOf" srcId="{85A6BEE3-6740-4610-AF44-DCE479F2A663}" destId="{68EC1770-3BCE-4D1A-A21B-E55E02B39CA4}" srcOrd="0" destOrd="0" presId="urn:microsoft.com/office/officeart/2005/8/layout/lProcess3"/>
    <dgm:cxn modelId="{FDF04E55-0369-468A-BDC7-F5FC8D262E16}" type="presOf" srcId="{2DCE4839-B370-44B3-A371-8126895A1F86}" destId="{2BE0E3C4-99A5-4B2B-A829-765439315277}" srcOrd="0" destOrd="0" presId="urn:microsoft.com/office/officeart/2005/8/layout/lProcess3"/>
    <dgm:cxn modelId="{89EB6056-35E8-425F-897C-1EFEDB3D679E}" srcId="{23553169-7F38-4C02-AE3E-77E6BEBF3294}" destId="{4FC2D93A-3C0A-4934-B03F-46C065CCC764}" srcOrd="1" destOrd="0" parTransId="{A42634B5-CFE8-49BC-9147-D6E640C18BC7}" sibTransId="{E3D9EA49-B16A-4EAD-A910-83D3ABFD281A}"/>
    <dgm:cxn modelId="{E760EE78-BCCB-4C70-ABC0-C90A031A7798}" srcId="{85A6BEE3-6740-4610-AF44-DCE479F2A663}" destId="{9F8F9F2B-A3B7-4234-B2AD-F7B4D905521C}" srcOrd="0" destOrd="0" parTransId="{B761591D-B9CD-430A-8639-339342750920}" sibTransId="{8AA127E6-78DD-41DB-9C0A-9B4D7C57B69B}"/>
    <dgm:cxn modelId="{7FB28779-1BC6-46A4-AEFF-1DD7D539783E}" type="presOf" srcId="{1DED976F-AC07-4EFF-A087-AFB58280C748}" destId="{F0ABF83F-34A3-48FB-83DB-5B8FAB6EB39D}" srcOrd="0" destOrd="0" presId="urn:microsoft.com/office/officeart/2005/8/layout/lProcess3"/>
    <dgm:cxn modelId="{1DDD207C-3026-42E9-84BA-9C415EBBF83A}" type="presOf" srcId="{FD979045-A869-447E-AE85-96974561A89F}" destId="{2BE0E3C4-99A5-4B2B-A829-765439315277}" srcOrd="0" destOrd="1" presId="urn:microsoft.com/office/officeart/2005/8/layout/lProcess3"/>
    <dgm:cxn modelId="{0C899382-8932-4794-A817-4488E9B1F26C}" srcId="{2DCE4839-B370-44B3-A371-8126895A1F86}" destId="{FD979045-A869-447E-AE85-96974561A89F}" srcOrd="0" destOrd="0" parTransId="{83BD7BE9-7EB7-445D-A03E-07DACB6DC3A0}" sibTransId="{84DE9EAA-0A74-4577-8BA9-5F9AAEFE79F6}"/>
    <dgm:cxn modelId="{FB596886-FE57-4027-B8F0-CC2CD71C3A73}" srcId="{4D037BD0-5FA9-4E1A-8317-85ABA726241B}" destId="{400139E6-07C1-4A9B-BABC-36E226535028}" srcOrd="3" destOrd="0" parTransId="{79BF9A64-3191-4F39-9F58-273B9E3B8BEE}" sibTransId="{25193DA2-06C9-409E-BCA2-0C1C0A764DF4}"/>
    <dgm:cxn modelId="{15393398-33FC-4F7F-A3B6-C7261A998C70}" srcId="{9F8F9F2B-A3B7-4234-B2AD-F7B4D905521C}" destId="{11194DB9-7C1C-4032-9C54-68E0FE0CCEB8}" srcOrd="1" destOrd="0" parTransId="{BF47A746-CB19-404F-A279-8985F98AE86C}" sibTransId="{BD7B5F23-D7F1-4764-BCBF-FDA2F72A80D7}"/>
    <dgm:cxn modelId="{CA399F9C-3AD2-41F2-B94A-89A5E6871283}" srcId="{9F8F9F2B-A3B7-4234-B2AD-F7B4D905521C}" destId="{41B23F04-D0FE-436B-B52F-FFCF7E5CEC05}" srcOrd="0" destOrd="0" parTransId="{580DF07D-B6F9-4137-928C-65823504B620}" sibTransId="{4ABF6B9C-93E4-4379-8249-FE37B9E6BA03}"/>
    <dgm:cxn modelId="{54A5C1B0-32F4-4740-A62E-36C9EAD6B836}" type="presOf" srcId="{400139E6-07C1-4A9B-BABC-36E226535028}" destId="{29DBE156-5139-4739-A3FE-6E1697CE1E25}" srcOrd="0" destOrd="0" presId="urn:microsoft.com/office/officeart/2005/8/layout/lProcess3"/>
    <dgm:cxn modelId="{7A4B9AB6-0843-448A-8C2D-B365B161FF82}" srcId="{85A6BEE3-6740-4610-AF44-DCE479F2A663}" destId="{2DCE4839-B370-44B3-A371-8126895A1F86}" srcOrd="1" destOrd="0" parTransId="{6B06144F-4AF3-4876-A287-8ABC12D3EA71}" sibTransId="{076E02CD-649A-423B-B7F2-8A50B0A1A92C}"/>
    <dgm:cxn modelId="{FA97DFBE-F972-4752-9EEB-C13400021A64}" type="presOf" srcId="{F6E1C4FB-1F7F-4CCB-B19B-FAEEDE78C64B}" destId="{6E78B87C-20FE-487F-AD1D-5DE8C19ED91A}" srcOrd="0" destOrd="0" presId="urn:microsoft.com/office/officeart/2005/8/layout/lProcess3"/>
    <dgm:cxn modelId="{AC4FA7D1-5FBE-4AC3-B837-70855F7DD6E4}" type="presOf" srcId="{41B23F04-D0FE-436B-B52F-FFCF7E5CEC05}" destId="{9E6B0CEF-6D53-43C7-9CAE-2873666C11F0}" srcOrd="0" destOrd="1" presId="urn:microsoft.com/office/officeart/2005/8/layout/lProcess3"/>
    <dgm:cxn modelId="{0CEDD3D1-3BE1-47C9-8897-985F183A2065}" type="presOf" srcId="{65FE9953-D58A-4A0E-8A21-6D2959974BC0}" destId="{601F5E0E-32E4-46AA-A64A-29CDF3140C6B}" srcOrd="0" destOrd="0" presId="urn:microsoft.com/office/officeart/2005/8/layout/lProcess3"/>
    <dgm:cxn modelId="{EAC77BD2-FC6D-43AE-AF5C-673DD9C02695}" srcId="{4D037BD0-5FA9-4E1A-8317-85ABA726241B}" destId="{85A6BEE3-6740-4610-AF44-DCE479F2A663}" srcOrd="1" destOrd="0" parTransId="{9657F54E-B272-4AAE-BE9B-E20D7AED0187}" sibTransId="{27585653-C0BF-46CF-B522-57B754FA00AB}"/>
    <dgm:cxn modelId="{734462D7-864C-432F-AF00-5AB93743A127}" srcId="{B64F0396-B617-455D-B07B-EACEBCBA88ED}" destId="{8DFC23C6-C9AC-49ED-A0C1-5CBD4FDFC207}" srcOrd="0" destOrd="0" parTransId="{489B3DE1-5803-4352-A6A4-833DB0224880}" sibTransId="{9F605F71-61AE-4261-871B-A222656D2F5D}"/>
    <dgm:cxn modelId="{831646DB-465B-4319-A231-E4BCFCC41A76}" srcId="{400139E6-07C1-4A9B-BABC-36E226535028}" destId="{F6E1C4FB-1F7F-4CCB-B19B-FAEEDE78C64B}" srcOrd="0" destOrd="0" parTransId="{93FEDEE3-EF1D-435A-AF3F-EA4367179CCC}" sibTransId="{EE282BE6-D233-4DAB-ACAA-25AFA7C446B0}"/>
    <dgm:cxn modelId="{8B2E08E4-11AE-4CD0-B6C5-BB2CADFF0BBC}" srcId="{B64F0396-B617-455D-B07B-EACEBCBA88ED}" destId="{AAF68CFF-97A2-44E3-97CA-776CD987BBC4}" srcOrd="2" destOrd="0" parTransId="{62FA8943-F7E9-4756-9DD1-A781349D3182}" sibTransId="{5A993225-BD5B-46F7-8C5F-1064C3DE4A8E}"/>
    <dgm:cxn modelId="{B6E27DEE-8990-45A7-814B-A1C91B56F681}" type="presOf" srcId="{B64F0396-B617-455D-B07B-EACEBCBA88ED}" destId="{69D0AF11-0158-4BF5-8C8B-DA31CCF1DB86}" srcOrd="0" destOrd="0" presId="urn:microsoft.com/office/officeart/2005/8/layout/lProcess3"/>
    <dgm:cxn modelId="{60834CEF-56DA-456D-81FD-5B0AD67CF046}" srcId="{400139E6-07C1-4A9B-BABC-36E226535028}" destId="{65FE9953-D58A-4A0E-8A21-6D2959974BC0}" srcOrd="1" destOrd="0" parTransId="{3487E1A5-BD67-4AA1-83FE-86A762E900F8}" sibTransId="{DCAF21FC-E87F-477D-A255-3A410B3943F1}"/>
    <dgm:cxn modelId="{01DFA2F4-97D9-48C9-81D2-313C6C7F1B47}" type="presOf" srcId="{23553169-7F38-4C02-AE3E-77E6BEBF3294}" destId="{1833BD48-2784-47C8-9610-C41169FB7EBA}" srcOrd="0" destOrd="0" presId="urn:microsoft.com/office/officeart/2005/8/layout/lProcess3"/>
    <dgm:cxn modelId="{313AA4F4-BCC4-4C3D-A0EE-7125B9C4621D}" type="presOf" srcId="{4FC2D93A-3C0A-4934-B03F-46C065CCC764}" destId="{B8D000A5-3826-42F4-BF5E-AFC3946F1D6A}" srcOrd="0" destOrd="0" presId="urn:microsoft.com/office/officeart/2005/8/layout/lProcess3"/>
    <dgm:cxn modelId="{8ACFB983-942C-4312-BA2B-0750F4A39B87}" type="presParOf" srcId="{E3FC22A1-8716-4B58-B5B4-9C7A505A7184}" destId="{CCB06F6D-F610-4992-9B4C-763AAD7826C4}" srcOrd="0" destOrd="0" presId="urn:microsoft.com/office/officeart/2005/8/layout/lProcess3"/>
    <dgm:cxn modelId="{A50AB66B-E608-4387-9179-145ADA57D159}" type="presParOf" srcId="{CCB06F6D-F610-4992-9B4C-763AAD7826C4}" destId="{1833BD48-2784-47C8-9610-C41169FB7EBA}" srcOrd="0" destOrd="0" presId="urn:microsoft.com/office/officeart/2005/8/layout/lProcess3"/>
    <dgm:cxn modelId="{937FC58B-DB8A-4D99-9661-11754D29A32D}" type="presParOf" srcId="{CCB06F6D-F610-4992-9B4C-763AAD7826C4}" destId="{F10D986A-685D-4620-875D-9F4EBCEBDE34}" srcOrd="1" destOrd="0" presId="urn:microsoft.com/office/officeart/2005/8/layout/lProcess3"/>
    <dgm:cxn modelId="{E0FE3FC9-4814-4A3B-A3DB-31AA894A013B}" type="presParOf" srcId="{CCB06F6D-F610-4992-9B4C-763AAD7826C4}" destId="{C39BD8CC-83BD-4E5D-BF57-EA25AFA384EE}" srcOrd="2" destOrd="0" presId="urn:microsoft.com/office/officeart/2005/8/layout/lProcess3"/>
    <dgm:cxn modelId="{165EC322-D3F6-423C-B012-BEAC3DF592EC}" type="presParOf" srcId="{CCB06F6D-F610-4992-9B4C-763AAD7826C4}" destId="{C1627495-5CAA-4E4F-BE8B-73FB7DD20D67}" srcOrd="3" destOrd="0" presId="urn:microsoft.com/office/officeart/2005/8/layout/lProcess3"/>
    <dgm:cxn modelId="{8E1BD280-0F3D-4EA1-91C9-A81900C46F38}" type="presParOf" srcId="{CCB06F6D-F610-4992-9B4C-763AAD7826C4}" destId="{B8D000A5-3826-42F4-BF5E-AFC3946F1D6A}" srcOrd="4" destOrd="0" presId="urn:microsoft.com/office/officeart/2005/8/layout/lProcess3"/>
    <dgm:cxn modelId="{927D8572-0EDB-44C6-9986-BCD456C9E244}" type="presParOf" srcId="{E3FC22A1-8716-4B58-B5B4-9C7A505A7184}" destId="{904F04BF-FE7E-4225-B10E-E2FF4F429B37}" srcOrd="1" destOrd="0" presId="urn:microsoft.com/office/officeart/2005/8/layout/lProcess3"/>
    <dgm:cxn modelId="{BB411700-DD7D-4C20-BBF5-90AFAAE0B0C4}" type="presParOf" srcId="{E3FC22A1-8716-4B58-B5B4-9C7A505A7184}" destId="{629DD6E2-50E2-48E7-9D7B-DE48738CEB78}" srcOrd="2" destOrd="0" presId="urn:microsoft.com/office/officeart/2005/8/layout/lProcess3"/>
    <dgm:cxn modelId="{9BD6FEBA-A2D8-48EF-BFCB-1B2228D81BDF}" type="presParOf" srcId="{629DD6E2-50E2-48E7-9D7B-DE48738CEB78}" destId="{68EC1770-3BCE-4D1A-A21B-E55E02B39CA4}" srcOrd="0" destOrd="0" presId="urn:microsoft.com/office/officeart/2005/8/layout/lProcess3"/>
    <dgm:cxn modelId="{A75785E6-31A6-4989-A2C8-CE581F84594C}" type="presParOf" srcId="{629DD6E2-50E2-48E7-9D7B-DE48738CEB78}" destId="{F8E69460-2712-4552-83EC-C569D7990948}" srcOrd="1" destOrd="0" presId="urn:microsoft.com/office/officeart/2005/8/layout/lProcess3"/>
    <dgm:cxn modelId="{CF1E16C2-8264-48A0-AB5D-D39EB9C457CA}" type="presParOf" srcId="{629DD6E2-50E2-48E7-9D7B-DE48738CEB78}" destId="{9E6B0CEF-6D53-43C7-9CAE-2873666C11F0}" srcOrd="2" destOrd="0" presId="urn:microsoft.com/office/officeart/2005/8/layout/lProcess3"/>
    <dgm:cxn modelId="{8423ABE5-895E-49E8-98D2-FC8378D5B0FC}" type="presParOf" srcId="{629DD6E2-50E2-48E7-9D7B-DE48738CEB78}" destId="{F4EA0892-1CEA-449F-97CD-65F6D1B3CB25}" srcOrd="3" destOrd="0" presId="urn:microsoft.com/office/officeart/2005/8/layout/lProcess3"/>
    <dgm:cxn modelId="{CA0BC23F-9C79-4B46-B07C-2C5CFDA79CF2}" type="presParOf" srcId="{629DD6E2-50E2-48E7-9D7B-DE48738CEB78}" destId="{2BE0E3C4-99A5-4B2B-A829-765439315277}" srcOrd="4" destOrd="0" presId="urn:microsoft.com/office/officeart/2005/8/layout/lProcess3"/>
    <dgm:cxn modelId="{6ED05361-7B35-4180-B862-F2392092C0AE}" type="presParOf" srcId="{E3FC22A1-8716-4B58-B5B4-9C7A505A7184}" destId="{CB29D0F0-5830-45F4-AA5A-FE59A032B425}" srcOrd="3" destOrd="0" presId="urn:microsoft.com/office/officeart/2005/8/layout/lProcess3"/>
    <dgm:cxn modelId="{B7D5B539-0A8D-42CB-AB92-7F668B2B2774}" type="presParOf" srcId="{E3FC22A1-8716-4B58-B5B4-9C7A505A7184}" destId="{11F40AF8-2DF7-4C62-94AB-0E633917BFB3}" srcOrd="4" destOrd="0" presId="urn:microsoft.com/office/officeart/2005/8/layout/lProcess3"/>
    <dgm:cxn modelId="{9BADB764-1D95-41BB-9F68-C21565AA5E80}" type="presParOf" srcId="{11F40AF8-2DF7-4C62-94AB-0E633917BFB3}" destId="{69D0AF11-0158-4BF5-8C8B-DA31CCF1DB86}" srcOrd="0" destOrd="0" presId="urn:microsoft.com/office/officeart/2005/8/layout/lProcess3"/>
    <dgm:cxn modelId="{D64758BB-9B66-401B-9BC5-AEDAD9C599D9}" type="presParOf" srcId="{11F40AF8-2DF7-4C62-94AB-0E633917BFB3}" destId="{7706755F-AF7A-45E1-8577-BBB8CEE4FA30}" srcOrd="1" destOrd="0" presId="urn:microsoft.com/office/officeart/2005/8/layout/lProcess3"/>
    <dgm:cxn modelId="{68E8032D-7D0F-4C9C-9150-3C625B5BC4BD}" type="presParOf" srcId="{11F40AF8-2DF7-4C62-94AB-0E633917BFB3}" destId="{00670DAD-2E80-40F5-AB09-F3B248087710}" srcOrd="2" destOrd="0" presId="urn:microsoft.com/office/officeart/2005/8/layout/lProcess3"/>
    <dgm:cxn modelId="{892ACB82-2C4F-4B55-B021-FB595C27FD99}" type="presParOf" srcId="{11F40AF8-2DF7-4C62-94AB-0E633917BFB3}" destId="{77441318-838F-4B02-9ED2-AC978A6B85EF}" srcOrd="3" destOrd="0" presId="urn:microsoft.com/office/officeart/2005/8/layout/lProcess3"/>
    <dgm:cxn modelId="{91641652-D571-445A-8225-42BDE4162170}" type="presParOf" srcId="{11F40AF8-2DF7-4C62-94AB-0E633917BFB3}" destId="{F0ABF83F-34A3-48FB-83DB-5B8FAB6EB39D}" srcOrd="4" destOrd="0" presId="urn:microsoft.com/office/officeart/2005/8/layout/lProcess3"/>
    <dgm:cxn modelId="{44DF3C94-A057-4BAA-9C17-17805DF32A96}" type="presParOf" srcId="{11F40AF8-2DF7-4C62-94AB-0E633917BFB3}" destId="{7DDC9D19-2362-481F-B1FD-F32391AF75F4}" srcOrd="5" destOrd="0" presId="urn:microsoft.com/office/officeart/2005/8/layout/lProcess3"/>
    <dgm:cxn modelId="{8C1A6AF2-92E4-4B55-A13E-2EFF7B0CF1D3}" type="presParOf" srcId="{11F40AF8-2DF7-4C62-94AB-0E633917BFB3}" destId="{7DAB7B29-8908-4D75-B9AA-F2E0C6704C05}" srcOrd="6" destOrd="0" presId="urn:microsoft.com/office/officeart/2005/8/layout/lProcess3"/>
    <dgm:cxn modelId="{2E44F855-E11F-4833-BBC9-5EC2758B953B}" type="presParOf" srcId="{E3FC22A1-8716-4B58-B5B4-9C7A505A7184}" destId="{61EB76E1-D751-4567-986C-AF9E90C19D77}" srcOrd="5" destOrd="0" presId="urn:microsoft.com/office/officeart/2005/8/layout/lProcess3"/>
    <dgm:cxn modelId="{90E97269-566C-4F95-803E-CC0769190976}" type="presParOf" srcId="{E3FC22A1-8716-4B58-B5B4-9C7A505A7184}" destId="{FD859138-632F-493D-84E2-DE28CEE3049D}" srcOrd="6" destOrd="0" presId="urn:microsoft.com/office/officeart/2005/8/layout/lProcess3"/>
    <dgm:cxn modelId="{35D85BA2-F6BA-42E2-8DC8-070112387808}" type="presParOf" srcId="{FD859138-632F-493D-84E2-DE28CEE3049D}" destId="{29DBE156-5139-4739-A3FE-6E1697CE1E25}" srcOrd="0" destOrd="0" presId="urn:microsoft.com/office/officeart/2005/8/layout/lProcess3"/>
    <dgm:cxn modelId="{B8FBC978-EBEE-42FB-8B8A-9AE75F2D0E79}" type="presParOf" srcId="{FD859138-632F-493D-84E2-DE28CEE3049D}" destId="{B1C8056C-5288-4058-A8B1-F249C548F1A3}" srcOrd="1" destOrd="0" presId="urn:microsoft.com/office/officeart/2005/8/layout/lProcess3"/>
    <dgm:cxn modelId="{1CEE54C7-4887-4D1A-8B7A-18F7375CBD6F}" type="presParOf" srcId="{FD859138-632F-493D-84E2-DE28CEE3049D}" destId="{6E78B87C-20FE-487F-AD1D-5DE8C19ED91A}" srcOrd="2" destOrd="0" presId="urn:microsoft.com/office/officeart/2005/8/layout/lProcess3"/>
    <dgm:cxn modelId="{618B5360-72AC-41CA-B73B-06C52736E451}" type="presParOf" srcId="{FD859138-632F-493D-84E2-DE28CEE3049D}" destId="{B736C8B5-D549-4A9C-8A36-88E37A93D536}" srcOrd="3" destOrd="0" presId="urn:microsoft.com/office/officeart/2005/8/layout/lProcess3"/>
    <dgm:cxn modelId="{AFA6C775-944D-4A8E-A4DE-FADF54F419B2}" type="presParOf" srcId="{FD859138-632F-493D-84E2-DE28CEE3049D}" destId="{601F5E0E-32E4-46AA-A64A-29CDF3140C6B}"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3BD48-2784-47C8-9610-C41169FB7EBA}">
      <dsp:nvSpPr>
        <dsp:cNvPr id="0" name=""/>
        <dsp:cNvSpPr/>
      </dsp:nvSpPr>
      <dsp:spPr>
        <a:xfrm>
          <a:off x="5851" y="154116"/>
          <a:ext cx="3002008" cy="1200803"/>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l" defTabSz="844550">
            <a:lnSpc>
              <a:spcPct val="90000"/>
            </a:lnSpc>
            <a:spcBef>
              <a:spcPct val="0"/>
            </a:spcBef>
            <a:spcAft>
              <a:spcPct val="35000"/>
            </a:spcAft>
            <a:buNone/>
          </a:pPr>
          <a:r>
            <a:rPr lang="fr-FR" sz="1900" kern="1200" dirty="0" err="1">
              <a:effectLst>
                <a:outerShdw blurRad="38100" dist="38100" dir="2700000" algn="tl">
                  <a:srgbClr val="000000">
                    <a:alpha val="43137"/>
                  </a:srgbClr>
                </a:outerShdw>
              </a:effectLst>
            </a:rPr>
            <a:t>Step</a:t>
          </a:r>
          <a:r>
            <a:rPr lang="fr-FR" sz="1900" kern="1200" dirty="0">
              <a:effectLst>
                <a:outerShdw blurRad="38100" dist="38100" dir="2700000" algn="tl">
                  <a:srgbClr val="000000">
                    <a:alpha val="43137"/>
                  </a:srgbClr>
                </a:outerShdw>
              </a:effectLst>
            </a:rPr>
            <a:t> 1:</a:t>
          </a:r>
        </a:p>
        <a:p>
          <a:pPr marL="0" lvl="0" indent="0" algn="l" defTabSz="844550">
            <a:lnSpc>
              <a:spcPct val="90000"/>
            </a:lnSpc>
            <a:spcBef>
              <a:spcPct val="0"/>
            </a:spcBef>
            <a:spcAft>
              <a:spcPct val="35000"/>
            </a:spcAft>
            <a:buNone/>
          </a:pPr>
          <a:r>
            <a:rPr lang="fr-FR" sz="1900" kern="1200" dirty="0">
              <a:effectLst>
                <a:outerShdw blurRad="38100" dist="38100" dir="2700000" algn="tl">
                  <a:srgbClr val="000000">
                    <a:alpha val="43137"/>
                  </a:srgbClr>
                </a:outerShdw>
              </a:effectLst>
            </a:rPr>
            <a:t> Focus on the Structure</a:t>
          </a:r>
        </a:p>
      </dsp:txBody>
      <dsp:txXfrm>
        <a:off x="606253" y="154116"/>
        <a:ext cx="1801205" cy="1200803"/>
      </dsp:txXfrm>
    </dsp:sp>
    <dsp:sp modelId="{C39BD8CC-83BD-4E5D-BF57-EA25AFA384EE}">
      <dsp:nvSpPr>
        <dsp:cNvPr id="0" name=""/>
        <dsp:cNvSpPr/>
      </dsp:nvSpPr>
      <dsp:spPr>
        <a:xfrm>
          <a:off x="2617599" y="256185"/>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l" defTabSz="444500">
            <a:lnSpc>
              <a:spcPct val="90000"/>
            </a:lnSpc>
            <a:spcBef>
              <a:spcPct val="0"/>
            </a:spcBef>
            <a:spcAft>
              <a:spcPct val="35000"/>
            </a:spcAft>
            <a:buNone/>
          </a:pPr>
          <a:r>
            <a:rPr lang="en-US" sz="1000" b="1" kern="1200" dirty="0"/>
            <a:t>Check</a:t>
          </a:r>
          <a:r>
            <a:rPr lang="en-US" sz="1000" kern="1200" dirty="0"/>
            <a:t> if the report flows logically all the way from introduction to conclusion.</a:t>
          </a:r>
          <a:endParaRPr lang="fr-FR" sz="1000" kern="1200" dirty="0"/>
        </a:p>
      </dsp:txBody>
      <dsp:txXfrm>
        <a:off x="3115932" y="256185"/>
        <a:ext cx="1495001" cy="996666"/>
      </dsp:txXfrm>
    </dsp:sp>
    <dsp:sp modelId="{B8D000A5-3826-42F4-BF5E-AFC3946F1D6A}">
      <dsp:nvSpPr>
        <dsp:cNvPr id="0" name=""/>
        <dsp:cNvSpPr/>
      </dsp:nvSpPr>
      <dsp:spPr>
        <a:xfrm>
          <a:off x="4760433" y="256185"/>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l" defTabSz="444500">
            <a:lnSpc>
              <a:spcPct val="90000"/>
            </a:lnSpc>
            <a:spcBef>
              <a:spcPct val="0"/>
            </a:spcBef>
            <a:spcAft>
              <a:spcPct val="35000"/>
            </a:spcAft>
            <a:buNone/>
          </a:pPr>
          <a:r>
            <a:rPr lang="en-US" sz="1000" b="1" kern="1200" dirty="0"/>
            <a:t>Ensure</a:t>
          </a:r>
          <a:r>
            <a:rPr lang="en-US" sz="1000" kern="1200" dirty="0"/>
            <a:t> headings and subheadings are used appropriately.</a:t>
          </a:r>
          <a:endParaRPr lang="fr-FR" sz="1000" kern="1200" dirty="0"/>
        </a:p>
      </dsp:txBody>
      <dsp:txXfrm>
        <a:off x="5258766" y="256185"/>
        <a:ext cx="1495001" cy="996666"/>
      </dsp:txXfrm>
    </dsp:sp>
    <dsp:sp modelId="{68EC1770-3BCE-4D1A-A21B-E55E02B39CA4}">
      <dsp:nvSpPr>
        <dsp:cNvPr id="0" name=""/>
        <dsp:cNvSpPr/>
      </dsp:nvSpPr>
      <dsp:spPr>
        <a:xfrm>
          <a:off x="5851" y="1523032"/>
          <a:ext cx="3002008" cy="1200803"/>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Step 2:</a:t>
          </a:r>
        </a:p>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Refine Language</a:t>
          </a:r>
          <a:endParaRPr lang="fr-FR" sz="1900" b="0" kern="1200" dirty="0">
            <a:effectLst>
              <a:outerShdw blurRad="38100" dist="38100" dir="2700000" algn="tl">
                <a:srgbClr val="000000">
                  <a:alpha val="43137"/>
                </a:srgbClr>
              </a:outerShdw>
            </a:effectLst>
          </a:endParaRPr>
        </a:p>
      </dsp:txBody>
      <dsp:txXfrm>
        <a:off x="606253" y="1523032"/>
        <a:ext cx="1801205" cy="1200803"/>
      </dsp:txXfrm>
    </dsp:sp>
    <dsp:sp modelId="{9E6B0CEF-6D53-43C7-9CAE-2873666C11F0}">
      <dsp:nvSpPr>
        <dsp:cNvPr id="0" name=""/>
        <dsp:cNvSpPr/>
      </dsp:nvSpPr>
      <dsp:spPr>
        <a:xfrm>
          <a:off x="2617599" y="1625101"/>
          <a:ext cx="3162274"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t" anchorCtr="0">
          <a:noAutofit/>
        </a:bodyPr>
        <a:lstStyle/>
        <a:p>
          <a:pPr marL="0" lvl="0" indent="0" algn="l" defTabSz="444500">
            <a:lnSpc>
              <a:spcPct val="90000"/>
            </a:lnSpc>
            <a:spcBef>
              <a:spcPct val="0"/>
            </a:spcBef>
            <a:spcAft>
              <a:spcPct val="35000"/>
            </a:spcAft>
            <a:buNone/>
          </a:pPr>
          <a:r>
            <a:rPr lang="en-US" sz="1000" b="1" kern="1200" dirty="0"/>
            <a:t>Avoid</a:t>
          </a:r>
          <a:r>
            <a:rPr lang="en-US" sz="1000" kern="1200" dirty="0"/>
            <a:t> wordiness:</a:t>
          </a:r>
          <a:endParaRPr lang="fr-FR" sz="1000" kern="1200" dirty="0"/>
        </a:p>
        <a:p>
          <a:pPr marL="57150" lvl="1" indent="-57150" algn="l" defTabSz="400050">
            <a:lnSpc>
              <a:spcPct val="90000"/>
            </a:lnSpc>
            <a:spcBef>
              <a:spcPct val="0"/>
            </a:spcBef>
            <a:spcAft>
              <a:spcPct val="15000"/>
            </a:spcAft>
            <a:buChar char="•"/>
          </a:pPr>
          <a:r>
            <a:rPr lang="en-US" sz="900" kern="1200" dirty="0"/>
            <a:t>Awkward: </a:t>
          </a:r>
          <a:r>
            <a:rPr lang="en-US" sz="900" i="1" kern="1200" dirty="0"/>
            <a:t>“Due to the fact that recycling is important, it is something we should focus on.”</a:t>
          </a:r>
          <a:endParaRPr lang="en-US" sz="900" kern="1200" dirty="0"/>
        </a:p>
        <a:p>
          <a:pPr marL="57150" lvl="1" indent="-57150" algn="l" defTabSz="400050">
            <a:lnSpc>
              <a:spcPct val="90000"/>
            </a:lnSpc>
            <a:spcBef>
              <a:spcPct val="0"/>
            </a:spcBef>
            <a:spcAft>
              <a:spcPct val="15000"/>
            </a:spcAft>
            <a:buChar char="•"/>
          </a:pPr>
          <a:r>
            <a:rPr lang="en-US" sz="900" kern="1200" dirty="0"/>
            <a:t>Revised: </a:t>
          </a:r>
          <a:r>
            <a:rPr lang="en-US" sz="900" i="1" kern="1200" dirty="0"/>
            <a:t>“Recycling is important and should be prioritized.”</a:t>
          </a:r>
          <a:endParaRPr lang="en-US" sz="900" kern="1200" dirty="0"/>
        </a:p>
      </dsp:txBody>
      <dsp:txXfrm>
        <a:off x="3115932" y="1625101"/>
        <a:ext cx="2165608" cy="996666"/>
      </dsp:txXfrm>
    </dsp:sp>
    <dsp:sp modelId="{2BE0E3C4-99A5-4B2B-A829-765439315277}">
      <dsp:nvSpPr>
        <dsp:cNvPr id="0" name=""/>
        <dsp:cNvSpPr/>
      </dsp:nvSpPr>
      <dsp:spPr>
        <a:xfrm>
          <a:off x="5431040" y="1625101"/>
          <a:ext cx="3358941"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t" anchorCtr="0">
          <a:noAutofit/>
        </a:bodyPr>
        <a:lstStyle/>
        <a:p>
          <a:pPr marL="0" lvl="0" indent="0" algn="l" defTabSz="444500">
            <a:lnSpc>
              <a:spcPct val="90000"/>
            </a:lnSpc>
            <a:spcBef>
              <a:spcPct val="0"/>
            </a:spcBef>
            <a:spcAft>
              <a:spcPct val="35000"/>
            </a:spcAft>
            <a:buNone/>
          </a:pPr>
          <a:r>
            <a:rPr lang="en-US" sz="1000" b="1" kern="1200" dirty="0"/>
            <a:t>Simplify </a:t>
          </a:r>
          <a:r>
            <a:rPr lang="en-US" sz="1000" kern="1200" dirty="0"/>
            <a:t>complex sentences:</a:t>
          </a:r>
          <a:endParaRPr lang="fr-FR" sz="1000" kern="1200" dirty="0"/>
        </a:p>
        <a:p>
          <a:pPr marL="57150" lvl="1" indent="-57150" algn="l" defTabSz="400050">
            <a:lnSpc>
              <a:spcPct val="90000"/>
            </a:lnSpc>
            <a:spcBef>
              <a:spcPct val="0"/>
            </a:spcBef>
            <a:spcAft>
              <a:spcPct val="15000"/>
            </a:spcAft>
            <a:buChar char="•"/>
          </a:pPr>
          <a:r>
            <a:rPr lang="en-US" sz="900" kern="1200" dirty="0"/>
            <a:t>Complex: </a:t>
          </a:r>
          <a:r>
            <a:rPr lang="en-US" sz="900" i="1" kern="1200" dirty="0"/>
            <a:t>“The research, which was conducted over three years, provides insights that are crucial for future planning.”</a:t>
          </a:r>
          <a:endParaRPr lang="en-US" sz="900" kern="1200" dirty="0"/>
        </a:p>
        <a:p>
          <a:pPr marL="57150" lvl="1" indent="-57150" algn="l" defTabSz="400050">
            <a:lnSpc>
              <a:spcPct val="90000"/>
            </a:lnSpc>
            <a:spcBef>
              <a:spcPct val="0"/>
            </a:spcBef>
            <a:spcAft>
              <a:spcPct val="15000"/>
            </a:spcAft>
            <a:buChar char="•"/>
          </a:pPr>
          <a:r>
            <a:rPr lang="en-US" sz="900" kern="1200" dirty="0"/>
            <a:t>Simplified: </a:t>
          </a:r>
          <a:r>
            <a:rPr lang="en-US" sz="900" i="1" kern="1200" dirty="0"/>
            <a:t>“The three-year research offers crucial insights for future planning.”</a:t>
          </a:r>
          <a:endParaRPr lang="en-US" sz="900" kern="1200" dirty="0"/>
        </a:p>
      </dsp:txBody>
      <dsp:txXfrm>
        <a:off x="5929373" y="1625101"/>
        <a:ext cx="2362275" cy="996666"/>
      </dsp:txXfrm>
    </dsp:sp>
    <dsp:sp modelId="{69D0AF11-0158-4BF5-8C8B-DA31CCF1DB86}">
      <dsp:nvSpPr>
        <dsp:cNvPr id="0" name=""/>
        <dsp:cNvSpPr/>
      </dsp:nvSpPr>
      <dsp:spPr>
        <a:xfrm>
          <a:off x="5851" y="2891948"/>
          <a:ext cx="3002008" cy="1200803"/>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Step 3:</a:t>
          </a:r>
        </a:p>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Eliminate Common Errors</a:t>
          </a:r>
          <a:endParaRPr lang="fr-FR" sz="1900" b="0" kern="1200" dirty="0">
            <a:effectLst>
              <a:outerShdw blurRad="38100" dist="38100" dir="2700000" algn="tl">
                <a:srgbClr val="000000">
                  <a:alpha val="43137"/>
                </a:srgbClr>
              </a:outerShdw>
            </a:effectLst>
          </a:endParaRPr>
        </a:p>
      </dsp:txBody>
      <dsp:txXfrm>
        <a:off x="606253" y="2891948"/>
        <a:ext cx="1801205" cy="1200803"/>
      </dsp:txXfrm>
    </dsp:sp>
    <dsp:sp modelId="{00670DAD-2E80-40F5-AB09-F3B248087710}">
      <dsp:nvSpPr>
        <dsp:cNvPr id="0" name=""/>
        <dsp:cNvSpPr/>
      </dsp:nvSpPr>
      <dsp:spPr>
        <a:xfrm>
          <a:off x="2617599" y="2994017"/>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l" defTabSz="444500">
            <a:lnSpc>
              <a:spcPct val="90000"/>
            </a:lnSpc>
            <a:spcBef>
              <a:spcPct val="0"/>
            </a:spcBef>
            <a:spcAft>
              <a:spcPct val="35000"/>
            </a:spcAft>
            <a:buNone/>
          </a:pPr>
          <a:r>
            <a:rPr lang="en-US" sz="1000" b="1" kern="1200" dirty="0"/>
            <a:t>Grammar:</a:t>
          </a:r>
        </a:p>
        <a:p>
          <a:pPr marL="0" lvl="0" indent="0" algn="l" defTabSz="444500">
            <a:lnSpc>
              <a:spcPct val="90000"/>
            </a:lnSpc>
            <a:spcBef>
              <a:spcPct val="0"/>
            </a:spcBef>
            <a:spcAft>
              <a:spcPct val="35000"/>
            </a:spcAft>
            <a:buNone/>
          </a:pPr>
          <a:r>
            <a:rPr lang="en-US" sz="1000" kern="1200" dirty="0"/>
            <a:t> Subject-verb agreement, punctuation, and sentence</a:t>
          </a:r>
          <a:endParaRPr lang="fr-FR" sz="1000" kern="1200" dirty="0"/>
        </a:p>
      </dsp:txBody>
      <dsp:txXfrm>
        <a:off x="3115932" y="2994017"/>
        <a:ext cx="1495001" cy="996666"/>
      </dsp:txXfrm>
    </dsp:sp>
    <dsp:sp modelId="{F0ABF83F-34A3-48FB-83DB-5B8FAB6EB39D}">
      <dsp:nvSpPr>
        <dsp:cNvPr id="0" name=""/>
        <dsp:cNvSpPr/>
      </dsp:nvSpPr>
      <dsp:spPr>
        <a:xfrm>
          <a:off x="4760433" y="2994017"/>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Spelling:</a:t>
          </a:r>
          <a:r>
            <a:rPr lang="en-US" sz="1200" kern="1200" dirty="0"/>
            <a:t> </a:t>
          </a:r>
        </a:p>
        <a:p>
          <a:pPr marL="0" lvl="0" indent="0" algn="ctr" defTabSz="533400">
            <a:lnSpc>
              <a:spcPct val="90000"/>
            </a:lnSpc>
            <a:spcBef>
              <a:spcPct val="0"/>
            </a:spcBef>
            <a:spcAft>
              <a:spcPct val="35000"/>
            </a:spcAft>
            <a:buNone/>
          </a:pPr>
          <a:r>
            <a:rPr lang="en-US" sz="1200" kern="1200" dirty="0"/>
            <a:t>Use tools but double-check manually.</a:t>
          </a:r>
          <a:endParaRPr lang="fr-FR" sz="1200" kern="1200" dirty="0"/>
        </a:p>
      </dsp:txBody>
      <dsp:txXfrm>
        <a:off x="5258766" y="2994017"/>
        <a:ext cx="1495001" cy="996666"/>
      </dsp:txXfrm>
    </dsp:sp>
    <dsp:sp modelId="{7DAB7B29-8908-4D75-B9AA-F2E0C6704C05}">
      <dsp:nvSpPr>
        <dsp:cNvPr id="0" name=""/>
        <dsp:cNvSpPr/>
      </dsp:nvSpPr>
      <dsp:spPr>
        <a:xfrm>
          <a:off x="6903267" y="2994017"/>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Formatting:</a:t>
          </a:r>
          <a:r>
            <a:rPr lang="en-US" sz="1200" kern="1200" dirty="0"/>
            <a:t> </a:t>
          </a:r>
        </a:p>
        <a:p>
          <a:pPr marL="0" lvl="0" indent="0" algn="ctr" defTabSz="533400">
            <a:lnSpc>
              <a:spcPct val="90000"/>
            </a:lnSpc>
            <a:spcBef>
              <a:spcPct val="0"/>
            </a:spcBef>
            <a:spcAft>
              <a:spcPct val="35000"/>
            </a:spcAft>
            <a:buNone/>
          </a:pPr>
          <a:r>
            <a:rPr lang="en-US" sz="1200" kern="1200" dirty="0"/>
            <a:t>Ensure consistency in font, spacing, and headings.</a:t>
          </a:r>
        </a:p>
      </dsp:txBody>
      <dsp:txXfrm>
        <a:off x="7401600" y="2994017"/>
        <a:ext cx="1495001" cy="996666"/>
      </dsp:txXfrm>
    </dsp:sp>
    <dsp:sp modelId="{29DBE156-5139-4739-A3FE-6E1697CE1E25}">
      <dsp:nvSpPr>
        <dsp:cNvPr id="0" name=""/>
        <dsp:cNvSpPr/>
      </dsp:nvSpPr>
      <dsp:spPr>
        <a:xfrm>
          <a:off x="5851" y="4260864"/>
          <a:ext cx="3002008" cy="1200803"/>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Step 4:</a:t>
          </a:r>
        </a:p>
        <a:p>
          <a:pPr marL="0" lvl="0" indent="0" algn="l" defTabSz="844550">
            <a:lnSpc>
              <a:spcPct val="90000"/>
            </a:lnSpc>
            <a:spcBef>
              <a:spcPct val="0"/>
            </a:spcBef>
            <a:spcAft>
              <a:spcPct val="35000"/>
            </a:spcAft>
            <a:buNone/>
          </a:pPr>
          <a:r>
            <a:rPr lang="en-US" sz="1900" b="0" kern="1200" dirty="0">
              <a:effectLst>
                <a:outerShdw blurRad="38100" dist="38100" dir="2700000" algn="tl">
                  <a:srgbClr val="000000">
                    <a:alpha val="43137"/>
                  </a:srgbClr>
                </a:outerShdw>
              </a:effectLst>
            </a:rPr>
            <a:t> Proofread Carefully</a:t>
          </a:r>
        </a:p>
      </dsp:txBody>
      <dsp:txXfrm>
        <a:off x="606253" y="4260864"/>
        <a:ext cx="1801205" cy="1200803"/>
      </dsp:txXfrm>
    </dsp:sp>
    <dsp:sp modelId="{6E78B87C-20FE-487F-AD1D-5DE8C19ED91A}">
      <dsp:nvSpPr>
        <dsp:cNvPr id="0" name=""/>
        <dsp:cNvSpPr/>
      </dsp:nvSpPr>
      <dsp:spPr>
        <a:xfrm>
          <a:off x="2617599" y="4362933"/>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l" defTabSz="444500">
            <a:lnSpc>
              <a:spcPct val="90000"/>
            </a:lnSpc>
            <a:spcBef>
              <a:spcPct val="0"/>
            </a:spcBef>
            <a:spcAft>
              <a:spcPct val="35000"/>
            </a:spcAft>
            <a:buNone/>
          </a:pPr>
          <a:r>
            <a:rPr lang="en-US" sz="1000" b="1" kern="1200" dirty="0"/>
            <a:t>Read Out Loud:</a:t>
          </a:r>
        </a:p>
        <a:p>
          <a:pPr marL="0" lvl="0" indent="0" algn="l" defTabSz="444500">
            <a:lnSpc>
              <a:spcPct val="90000"/>
            </a:lnSpc>
            <a:spcBef>
              <a:spcPct val="0"/>
            </a:spcBef>
            <a:spcAft>
              <a:spcPct val="35000"/>
            </a:spcAft>
            <a:buNone/>
          </a:pPr>
          <a:r>
            <a:rPr lang="en-US" sz="1000" kern="1200" dirty="0"/>
            <a:t> Helps identify awkward phrasing or missing words.</a:t>
          </a:r>
        </a:p>
      </dsp:txBody>
      <dsp:txXfrm>
        <a:off x="3115932" y="4362933"/>
        <a:ext cx="1495001" cy="996666"/>
      </dsp:txXfrm>
    </dsp:sp>
    <dsp:sp modelId="{601F5E0E-32E4-46AA-A64A-29CDF3140C6B}">
      <dsp:nvSpPr>
        <dsp:cNvPr id="0" name=""/>
        <dsp:cNvSpPr/>
      </dsp:nvSpPr>
      <dsp:spPr>
        <a:xfrm>
          <a:off x="4760433" y="4362933"/>
          <a:ext cx="2491667" cy="996666"/>
        </a:xfrm>
        <a:prstGeom prst="chevron">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l" defTabSz="444500">
            <a:lnSpc>
              <a:spcPct val="90000"/>
            </a:lnSpc>
            <a:spcBef>
              <a:spcPct val="0"/>
            </a:spcBef>
            <a:spcAft>
              <a:spcPct val="35000"/>
            </a:spcAft>
            <a:buNone/>
          </a:pPr>
          <a:r>
            <a:rPr lang="en-US" sz="1000" b="1" kern="1200" dirty="0"/>
            <a:t>Reverse Read:</a:t>
          </a:r>
          <a:r>
            <a:rPr lang="en-US" sz="1000" kern="1200" dirty="0"/>
            <a:t> </a:t>
          </a:r>
        </a:p>
        <a:p>
          <a:pPr marL="0" lvl="0" indent="0" algn="l" defTabSz="444500">
            <a:lnSpc>
              <a:spcPct val="90000"/>
            </a:lnSpc>
            <a:spcBef>
              <a:spcPct val="0"/>
            </a:spcBef>
            <a:spcAft>
              <a:spcPct val="35000"/>
            </a:spcAft>
            <a:buNone/>
          </a:pPr>
          <a:r>
            <a:rPr lang="en-US" sz="1000" kern="1200" dirty="0"/>
            <a:t>Start from the last sentence to catch individual errors.</a:t>
          </a:r>
        </a:p>
      </dsp:txBody>
      <dsp:txXfrm>
        <a:off x="5258766" y="4362933"/>
        <a:ext cx="1495001" cy="99666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ABCBB-ADF8-477D-98A2-077007893B8E}" type="datetimeFigureOut">
              <a:rPr lang="fr-FR" smtClean="0"/>
              <a:t>09/03/2026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05A6BC-849A-4E4C-B88E-0C9557EEB4BA}" type="slidenum">
              <a:rPr lang="fr-FR" smtClean="0"/>
              <a:t>‹N°›</a:t>
            </a:fld>
            <a:endParaRPr lang="fr-FR"/>
          </a:p>
        </p:txBody>
      </p:sp>
    </p:spTree>
    <p:extLst>
      <p:ext uri="{BB962C8B-B14F-4D97-AF65-F5344CB8AC3E}">
        <p14:creationId xmlns:p14="http://schemas.microsoft.com/office/powerpoint/2010/main" val="1934696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2D95A02-1D73-4C6F-BC06-F84E5E627EC9}" type="datetime1">
              <a:rPr lang="fr-FR" smtClean="0"/>
              <a:t>09/03/2026</a:t>
            </a:fld>
            <a:endParaRPr lang="fr-F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fr-FR"/>
              <a:t>DULASP Intermediate M5 Rapports Professionnels</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96E95E3-D1C5-4483-83E8-899CE84978B2}" type="slidenum">
              <a:rPr lang="fr-FR" smtClean="0"/>
              <a:t>‹N°›</a:t>
            </a:fld>
            <a:endParaRPr lang="fr-FR"/>
          </a:p>
        </p:txBody>
      </p:sp>
    </p:spTree>
    <p:extLst>
      <p:ext uri="{BB962C8B-B14F-4D97-AF65-F5344CB8AC3E}">
        <p14:creationId xmlns:p14="http://schemas.microsoft.com/office/powerpoint/2010/main" val="1994288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8F9C4EC-B4CB-42DE-BB90-C5F331F59F38}" type="datetime1">
              <a:rPr lang="fr-FR" smtClean="0"/>
              <a:t>09/03/2026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3844291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631BBF3A-D209-4579-97F2-864C64F8D674}"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1356597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94DEF6F6-C758-4EF5-8671-E7AF2148A4DF}"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416478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D35EEC06-22CE-45A3-B66E-BF19DC7DEA92}"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888845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6EDC2C-26AA-46DE-92EA-21713A93B6CC}" type="datetime1">
              <a:rPr lang="fr-FR" smtClean="0"/>
              <a:t>09/03/2026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87394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28CB7DA-940A-4E89-9BC8-B912428D0CE5}" type="datetime1">
              <a:rPr lang="fr-FR" smtClean="0"/>
              <a:t>09/03/2026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992787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A6530D0-C67D-4E64-88C9-9857C368741E}"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383461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E72BC67-7050-42BC-B2E4-B1D9E2541998}"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113994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EA9AF70-94C0-4E0C-93DC-1875B4FF8B31}"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37829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648F0E2A-4F1F-47C9-8744-33B46A70B8C2}" type="datetime1">
              <a:rPr lang="fr-FR" smtClean="0"/>
              <a:t>09/03/2026</a:t>
            </a:fld>
            <a:endParaRPr lang="fr-FR"/>
          </a:p>
        </p:txBody>
      </p:sp>
      <p:sp>
        <p:nvSpPr>
          <p:cNvPr id="5" name="Footer Placeholder 4"/>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3363222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637E186-A489-4C76-97E7-1EF2117C84E8}" type="datetime1">
              <a:rPr lang="fr-FR" smtClean="0"/>
              <a:t>09/03/2026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7" name="Slide Number Placeholder 6"/>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64219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BA3AA4B-20BC-4C1F-B278-05FB823FC9D3}" type="datetime1">
              <a:rPr lang="fr-FR" smtClean="0"/>
              <a:t>09/03/2026</a:t>
            </a:fld>
            <a:endParaRPr lang="fr-FR"/>
          </a:p>
        </p:txBody>
      </p:sp>
      <p:sp>
        <p:nvSpPr>
          <p:cNvPr id="8" name="Footer Placeholder 7"/>
          <p:cNvSpPr>
            <a:spLocks noGrp="1"/>
          </p:cNvSpPr>
          <p:nvPr>
            <p:ph type="ftr" sz="quarter" idx="11"/>
          </p:nvPr>
        </p:nvSpPr>
        <p:spPr/>
        <p:txBody>
          <a:bodyPr/>
          <a:lstStyle/>
          <a:p>
            <a:r>
              <a:rPr lang="fr-FR"/>
              <a:t>DULASP Intermediate M5 Rapports Professionnels</a:t>
            </a:r>
          </a:p>
        </p:txBody>
      </p:sp>
      <p:sp>
        <p:nvSpPr>
          <p:cNvPr id="9" name="Slide Number Placeholder 8"/>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3088804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1AA4749-C9CB-4B54-8A58-E0BFCCE5B2A0}" type="datetime1">
              <a:rPr lang="fr-FR" smtClean="0"/>
              <a:t>09/03/2026</a:t>
            </a:fld>
            <a:endParaRPr lang="fr-FR"/>
          </a:p>
        </p:txBody>
      </p:sp>
      <p:sp>
        <p:nvSpPr>
          <p:cNvPr id="4" name="Footer Placeholder 3"/>
          <p:cNvSpPr>
            <a:spLocks noGrp="1"/>
          </p:cNvSpPr>
          <p:nvPr>
            <p:ph type="ftr" sz="quarter" idx="11"/>
          </p:nvPr>
        </p:nvSpPr>
        <p:spPr/>
        <p:txBody>
          <a:bodyPr/>
          <a:lstStyle/>
          <a:p>
            <a:r>
              <a:rPr lang="fr-FR"/>
              <a:t>DULASP Intermediate M5 Rapports Professionnels</a:t>
            </a:r>
          </a:p>
        </p:txBody>
      </p:sp>
      <p:sp>
        <p:nvSpPr>
          <p:cNvPr id="5" name="Slide Number Placeholder 4"/>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379503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DA958B-F86C-494A-ACB6-CB00D7A33B79}" type="datetime1">
              <a:rPr lang="fr-FR" smtClean="0"/>
              <a:t>09/03/2026</a:t>
            </a:fld>
            <a:endParaRPr lang="fr-FR"/>
          </a:p>
        </p:txBody>
      </p:sp>
      <p:sp>
        <p:nvSpPr>
          <p:cNvPr id="3" name="Footer Placeholder 2"/>
          <p:cNvSpPr>
            <a:spLocks noGrp="1"/>
          </p:cNvSpPr>
          <p:nvPr>
            <p:ph type="ftr" sz="quarter" idx="11"/>
          </p:nvPr>
        </p:nvSpPr>
        <p:spPr/>
        <p:txBody>
          <a:bodyPr/>
          <a:lstStyle/>
          <a:p>
            <a:r>
              <a:rPr lang="fr-FR"/>
              <a:t>DULASP Intermediate M5 Rapports Professionnels</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3902502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A95DCB89-4141-4540-B48D-9717F7227161}" type="datetime1">
              <a:rPr lang="fr-FR" smtClean="0"/>
              <a:t>09/03/2026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3419272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3E63EDF-A4A2-4AAF-97FE-09FB001D082E}" type="datetime1">
              <a:rPr lang="fr-FR" smtClean="0"/>
              <a:t>09/03/2026</a:t>
            </a:fld>
            <a:endParaRPr lang="fr-FR"/>
          </a:p>
        </p:txBody>
      </p:sp>
      <p:sp>
        <p:nvSpPr>
          <p:cNvPr id="6" name="Footer Placeholder 5"/>
          <p:cNvSpPr>
            <a:spLocks noGrp="1"/>
          </p:cNvSpPr>
          <p:nvPr>
            <p:ph type="ftr" sz="quarter" idx="11"/>
          </p:nvPr>
        </p:nvSpPr>
        <p:spPr/>
        <p:txBody>
          <a:bodyPr/>
          <a:lstStyle/>
          <a:p>
            <a:r>
              <a:rPr lang="fr-FR"/>
              <a:t>DULASP Intermediate M5 Rapports Professionnels</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96E95E3-D1C5-4483-83E8-899CE84978B2}" type="slidenum">
              <a:rPr lang="fr-FR" smtClean="0"/>
              <a:t>‹N°›</a:t>
            </a:fld>
            <a:endParaRPr lang="fr-FR"/>
          </a:p>
        </p:txBody>
      </p:sp>
    </p:spTree>
    <p:extLst>
      <p:ext uri="{BB962C8B-B14F-4D97-AF65-F5344CB8AC3E}">
        <p14:creationId xmlns:p14="http://schemas.microsoft.com/office/powerpoint/2010/main" val="2107000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80D52A78-C577-49FF-BB3B-0110FCEF2636}" type="datetime1">
              <a:rPr lang="fr-FR" smtClean="0"/>
              <a:t>09/03/2026</a:t>
            </a:fld>
            <a:endParaRPr lang="fr-F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fr-FR"/>
              <a:t>DULASP Intermediate M5 Rapports Professionnels</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96E95E3-D1C5-4483-83E8-899CE84978B2}" type="slidenum">
              <a:rPr lang="fr-FR" smtClean="0"/>
              <a:t>‹N°›</a:t>
            </a:fld>
            <a:endParaRPr lang="fr-FR"/>
          </a:p>
        </p:txBody>
      </p:sp>
    </p:spTree>
    <p:extLst>
      <p:ext uri="{BB962C8B-B14F-4D97-AF65-F5344CB8AC3E}">
        <p14:creationId xmlns:p14="http://schemas.microsoft.com/office/powerpoint/2010/main" val="426003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AA3545-B92A-4206-B406-5EAE022DFD04}"/>
              </a:ext>
            </a:extLst>
          </p:cNvPr>
          <p:cNvSpPr>
            <a:spLocks noGrp="1"/>
          </p:cNvSpPr>
          <p:nvPr>
            <p:ph type="ctrTitle"/>
          </p:nvPr>
        </p:nvSpPr>
        <p:spPr/>
        <p:txBody>
          <a:bodyPr/>
          <a:lstStyle/>
          <a:p>
            <a:r>
              <a:rPr lang="en-US" dirty="0"/>
              <a:t>Editing, Proofreading, and Citing Sources</a:t>
            </a:r>
            <a:endParaRPr lang="fr-FR" dirty="0"/>
          </a:p>
        </p:txBody>
      </p:sp>
      <p:sp>
        <p:nvSpPr>
          <p:cNvPr id="3" name="Sous-titre 2">
            <a:extLst>
              <a:ext uri="{FF2B5EF4-FFF2-40B4-BE49-F238E27FC236}">
                <a16:creationId xmlns:a16="http://schemas.microsoft.com/office/drawing/2014/main" id="{0528653D-D3CC-4A81-BA65-9E815ADBB2A1}"/>
              </a:ext>
            </a:extLst>
          </p:cNvPr>
          <p:cNvSpPr>
            <a:spLocks noGrp="1"/>
          </p:cNvSpPr>
          <p:nvPr>
            <p:ph type="subTitle" idx="1"/>
          </p:nvPr>
        </p:nvSpPr>
        <p:spPr/>
        <p:txBody>
          <a:bodyPr/>
          <a:lstStyle/>
          <a:p>
            <a:r>
              <a:rPr lang="fr-FR" dirty="0"/>
              <a:t>WEEK 8</a:t>
            </a:r>
          </a:p>
        </p:txBody>
      </p:sp>
    </p:spTree>
    <p:extLst>
      <p:ext uri="{BB962C8B-B14F-4D97-AF65-F5344CB8AC3E}">
        <p14:creationId xmlns:p14="http://schemas.microsoft.com/office/powerpoint/2010/main" val="1211353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DC19F-376A-4DEC-8AD8-04B460355C0A}"/>
              </a:ext>
            </a:extLst>
          </p:cNvPr>
          <p:cNvSpPr>
            <a:spLocks noGrp="1"/>
          </p:cNvSpPr>
          <p:nvPr>
            <p:ph type="title"/>
          </p:nvPr>
        </p:nvSpPr>
        <p:spPr/>
        <p:txBody>
          <a:bodyPr/>
          <a:lstStyle/>
          <a:p>
            <a:r>
              <a:rPr lang="fr-FR" dirty="0"/>
              <a:t>To go </a:t>
            </a:r>
            <a:r>
              <a:rPr lang="fr-FR" dirty="0" err="1"/>
              <a:t>further</a:t>
            </a:r>
            <a:endParaRPr lang="fr-FR" dirty="0"/>
          </a:p>
        </p:txBody>
      </p:sp>
      <p:sp>
        <p:nvSpPr>
          <p:cNvPr id="3" name="Espace réservé du texte 2">
            <a:extLst>
              <a:ext uri="{FF2B5EF4-FFF2-40B4-BE49-F238E27FC236}">
                <a16:creationId xmlns:a16="http://schemas.microsoft.com/office/drawing/2014/main" id="{7D22424C-47E3-4417-802A-3B31F4340DCE}"/>
              </a:ext>
            </a:extLst>
          </p:cNvPr>
          <p:cNvSpPr>
            <a:spLocks noGrp="1"/>
          </p:cNvSpPr>
          <p:nvPr>
            <p:ph type="body" idx="1"/>
          </p:nvPr>
        </p:nvSpPr>
        <p:spPr>
          <a:xfrm>
            <a:off x="1237129" y="2330824"/>
            <a:ext cx="3046993" cy="862737"/>
          </a:xfrm>
          <a:ln>
            <a:solidFill>
              <a:schemeClr val="accent1"/>
            </a:solidFill>
          </a:ln>
        </p:spPr>
        <p:txBody>
          <a:bodyPr/>
          <a:lstStyle/>
          <a:p>
            <a:pPr algn="ctr"/>
            <a:r>
              <a:rPr lang="fr-FR" dirty="0"/>
              <a:t>APA</a:t>
            </a:r>
          </a:p>
          <a:p>
            <a:pPr algn="ctr"/>
            <a:r>
              <a:rPr lang="fr-FR" sz="1400" dirty="0"/>
              <a:t>American </a:t>
            </a:r>
            <a:r>
              <a:rPr lang="fr-FR" sz="1400" dirty="0" err="1"/>
              <a:t>Psychological</a:t>
            </a:r>
            <a:r>
              <a:rPr lang="fr-FR" sz="1400" dirty="0"/>
              <a:t> Association</a:t>
            </a:r>
          </a:p>
        </p:txBody>
      </p:sp>
      <p:sp>
        <p:nvSpPr>
          <p:cNvPr id="4" name="Espace réservé du texte 3">
            <a:extLst>
              <a:ext uri="{FF2B5EF4-FFF2-40B4-BE49-F238E27FC236}">
                <a16:creationId xmlns:a16="http://schemas.microsoft.com/office/drawing/2014/main" id="{6C3CDAB6-EA43-4F2E-A90A-5BDA329A11E7}"/>
              </a:ext>
            </a:extLst>
          </p:cNvPr>
          <p:cNvSpPr>
            <a:spLocks noGrp="1"/>
          </p:cNvSpPr>
          <p:nvPr>
            <p:ph type="body" sz="half" idx="15"/>
          </p:nvPr>
        </p:nvSpPr>
        <p:spPr>
          <a:xfrm>
            <a:off x="1154954" y="3193560"/>
            <a:ext cx="3129168" cy="3198277"/>
          </a:xfrm>
        </p:spPr>
        <p:txBody>
          <a:bodyPr>
            <a:normAutofit fontScale="77500" lnSpcReduction="20000"/>
          </a:bodyPr>
          <a:lstStyle/>
          <a:p>
            <a:r>
              <a:rPr lang="en-US" b="1" dirty="0"/>
              <a:t>Purpose:</a:t>
            </a:r>
            <a:r>
              <a:rPr lang="en-US" dirty="0"/>
              <a:t> Commonly used in Social Sciences (e.g., Psychology, Education, Sociology).</a:t>
            </a:r>
          </a:p>
          <a:p>
            <a:r>
              <a:rPr lang="en-US" b="1" dirty="0"/>
              <a:t>Key Features:</a:t>
            </a:r>
          </a:p>
          <a:p>
            <a:pPr marL="285750" indent="-285750">
              <a:buFont typeface="Arial" panose="020B0604020202020204" pitchFamily="34" charset="0"/>
              <a:buChar char="•"/>
            </a:pPr>
            <a:r>
              <a:rPr lang="en-US" b="1" dirty="0"/>
              <a:t>In-Text Citation Format:</a:t>
            </a:r>
            <a:r>
              <a:rPr lang="en-US" dirty="0"/>
              <a:t> </a:t>
            </a:r>
            <a:r>
              <a:rPr lang="en-US" i="1" dirty="0"/>
              <a:t>(Author, Year, Page)</a:t>
            </a:r>
            <a:endParaRPr lang="en-US" dirty="0"/>
          </a:p>
          <a:p>
            <a:pPr marL="628650" lvl="1" indent="-171450">
              <a:buFont typeface="Arial" panose="020B0604020202020204" pitchFamily="34" charset="0"/>
              <a:buChar char="•"/>
            </a:pPr>
            <a:r>
              <a:rPr lang="en-US" dirty="0"/>
              <a:t>Example: </a:t>
            </a:r>
            <a:r>
              <a:rPr lang="en-US" i="1" dirty="0"/>
              <a:t>(Smith, 2023, p. 45)</a:t>
            </a:r>
            <a:endParaRPr lang="en-US" dirty="0"/>
          </a:p>
          <a:p>
            <a:pPr marL="285750" indent="-285750">
              <a:buFont typeface="Arial" panose="020B0604020202020204" pitchFamily="34" charset="0"/>
              <a:buChar char="•"/>
            </a:pPr>
            <a:r>
              <a:rPr lang="en-US" b="1" dirty="0"/>
              <a:t>Reference List Format:</a:t>
            </a:r>
            <a:endParaRPr lang="en-US" dirty="0"/>
          </a:p>
          <a:p>
            <a:pPr marL="628650" lvl="1" indent="-171450">
              <a:buFont typeface="Arial" panose="020B0604020202020204" pitchFamily="34" charset="0"/>
              <a:buChar char="•"/>
            </a:pPr>
            <a:r>
              <a:rPr lang="en-US" dirty="0"/>
              <a:t>Author's Last Name, Initial(s). (Year). </a:t>
            </a:r>
            <a:r>
              <a:rPr lang="en-US" i="1" dirty="0"/>
              <a:t>Title of the book</a:t>
            </a:r>
            <a:r>
              <a:rPr lang="en-US" dirty="0"/>
              <a:t>. Publisher.</a:t>
            </a:r>
          </a:p>
          <a:p>
            <a:pPr marL="628650" lvl="1" indent="-171450">
              <a:buFont typeface="Arial" panose="020B0604020202020204" pitchFamily="34" charset="0"/>
              <a:buChar char="•"/>
            </a:pPr>
            <a:r>
              <a:rPr lang="en-US" dirty="0"/>
              <a:t>Example: </a:t>
            </a:r>
            <a:r>
              <a:rPr lang="en-US" i="1" dirty="0"/>
              <a:t>Smith, J. (2023). The future of renewable energy. </a:t>
            </a:r>
            <a:r>
              <a:rPr lang="en-US" i="1" dirty="0" err="1"/>
              <a:t>GreenTech</a:t>
            </a:r>
            <a:r>
              <a:rPr lang="en-US" i="1" dirty="0"/>
              <a:t> Press.</a:t>
            </a:r>
            <a:endParaRPr lang="en-US" dirty="0"/>
          </a:p>
          <a:p>
            <a:pPr marL="285750" indent="-285750">
              <a:buFont typeface="Arial" panose="020B0604020202020204" pitchFamily="34" charset="0"/>
              <a:buChar char="•"/>
            </a:pPr>
            <a:r>
              <a:rPr lang="en-US" b="1" dirty="0"/>
              <a:t>Unique Characteristics:</a:t>
            </a:r>
            <a:endParaRPr lang="en-US" dirty="0"/>
          </a:p>
          <a:p>
            <a:pPr lvl="1"/>
            <a:r>
              <a:rPr lang="en-US" dirty="0"/>
              <a:t>Emphasis on the year to highlight the timeliness of research.</a:t>
            </a:r>
          </a:p>
          <a:p>
            <a:pPr lvl="1"/>
            <a:r>
              <a:rPr lang="en-US" dirty="0"/>
              <a:t>Includes "retrieved from" for online sources.</a:t>
            </a:r>
          </a:p>
          <a:p>
            <a:endParaRPr lang="fr-FR" dirty="0"/>
          </a:p>
        </p:txBody>
      </p:sp>
      <p:sp>
        <p:nvSpPr>
          <p:cNvPr id="5" name="Espace réservé du texte 4">
            <a:extLst>
              <a:ext uri="{FF2B5EF4-FFF2-40B4-BE49-F238E27FC236}">
                <a16:creationId xmlns:a16="http://schemas.microsoft.com/office/drawing/2014/main" id="{D9051CE2-1352-4F3B-B2B2-52CFD6AE515F}"/>
              </a:ext>
            </a:extLst>
          </p:cNvPr>
          <p:cNvSpPr>
            <a:spLocks noGrp="1"/>
          </p:cNvSpPr>
          <p:nvPr>
            <p:ph type="body" sz="quarter" idx="3"/>
          </p:nvPr>
        </p:nvSpPr>
        <p:spPr>
          <a:xfrm>
            <a:off x="4512721" y="2330824"/>
            <a:ext cx="3145380" cy="848940"/>
          </a:xfrm>
          <a:ln>
            <a:solidFill>
              <a:schemeClr val="accent1"/>
            </a:solidFill>
          </a:ln>
        </p:spPr>
        <p:txBody>
          <a:bodyPr/>
          <a:lstStyle/>
          <a:p>
            <a:pPr algn="ctr"/>
            <a:r>
              <a:rPr lang="fr-FR" dirty="0"/>
              <a:t>MLA</a:t>
            </a:r>
          </a:p>
          <a:p>
            <a:pPr algn="ctr"/>
            <a:r>
              <a:rPr lang="fr-FR" sz="1400" dirty="0"/>
              <a:t>Modern </a:t>
            </a:r>
            <a:r>
              <a:rPr lang="fr-FR" sz="1400" dirty="0" err="1"/>
              <a:t>Language</a:t>
            </a:r>
            <a:r>
              <a:rPr lang="fr-FR" sz="1400" dirty="0"/>
              <a:t> Association</a:t>
            </a:r>
          </a:p>
        </p:txBody>
      </p:sp>
      <p:sp>
        <p:nvSpPr>
          <p:cNvPr id="6" name="Espace réservé du texte 5">
            <a:extLst>
              <a:ext uri="{FF2B5EF4-FFF2-40B4-BE49-F238E27FC236}">
                <a16:creationId xmlns:a16="http://schemas.microsoft.com/office/drawing/2014/main" id="{A23C9D0A-4486-4B37-8796-A64B3D5C64EE}"/>
              </a:ext>
            </a:extLst>
          </p:cNvPr>
          <p:cNvSpPr>
            <a:spLocks noGrp="1"/>
          </p:cNvSpPr>
          <p:nvPr>
            <p:ph type="body" sz="half" idx="16"/>
          </p:nvPr>
        </p:nvSpPr>
        <p:spPr>
          <a:xfrm>
            <a:off x="4512721" y="3193561"/>
            <a:ext cx="3145380" cy="3503078"/>
          </a:xfrm>
        </p:spPr>
        <p:txBody>
          <a:bodyPr>
            <a:normAutofit fontScale="77500" lnSpcReduction="20000"/>
          </a:bodyPr>
          <a:lstStyle/>
          <a:p>
            <a:r>
              <a:rPr lang="en-US" b="1" dirty="0"/>
              <a:t>Purpose:</a:t>
            </a:r>
            <a:r>
              <a:rPr lang="en-US" dirty="0"/>
              <a:t> Commonly used in Humanities (e.g., Literature, Art, Philosophy).</a:t>
            </a:r>
          </a:p>
          <a:p>
            <a:r>
              <a:rPr lang="en-US" b="1" dirty="0"/>
              <a:t>Key Features:</a:t>
            </a:r>
          </a:p>
          <a:p>
            <a:pPr marL="285750" indent="-285750">
              <a:buFont typeface="Arial" panose="020B0604020202020204" pitchFamily="34" charset="0"/>
              <a:buChar char="•"/>
            </a:pPr>
            <a:r>
              <a:rPr lang="en-US" b="1" dirty="0"/>
              <a:t>In-Text Citation Format:</a:t>
            </a:r>
            <a:r>
              <a:rPr lang="en-US" dirty="0"/>
              <a:t> </a:t>
            </a:r>
            <a:r>
              <a:rPr lang="en-US" i="1" dirty="0"/>
              <a:t>(Author Page)</a:t>
            </a:r>
            <a:endParaRPr lang="en-US" dirty="0"/>
          </a:p>
          <a:p>
            <a:pPr marL="628650" lvl="1" indent="-171450">
              <a:buFont typeface="Arial" panose="020B0604020202020204" pitchFamily="34" charset="0"/>
              <a:buChar char="•"/>
            </a:pPr>
            <a:r>
              <a:rPr lang="en-US" dirty="0"/>
              <a:t>Example: </a:t>
            </a:r>
            <a:r>
              <a:rPr lang="en-US" i="1" dirty="0"/>
              <a:t>(Smith 45)</a:t>
            </a:r>
            <a:endParaRPr lang="en-US" dirty="0"/>
          </a:p>
          <a:p>
            <a:pPr marL="285750" indent="-285750">
              <a:buFont typeface="Arial" panose="020B0604020202020204" pitchFamily="34" charset="0"/>
              <a:buChar char="•"/>
            </a:pPr>
            <a:r>
              <a:rPr lang="en-US" b="1" dirty="0"/>
              <a:t>Works Cited Format:</a:t>
            </a:r>
            <a:endParaRPr lang="en-US" dirty="0"/>
          </a:p>
          <a:p>
            <a:pPr marL="628650" lvl="1" indent="-171450">
              <a:buFont typeface="Arial" panose="020B0604020202020204" pitchFamily="34" charset="0"/>
              <a:buChar char="•"/>
            </a:pPr>
            <a:r>
              <a:rPr lang="en-US" dirty="0"/>
              <a:t>Author's Last Name, First Name. </a:t>
            </a:r>
            <a:r>
              <a:rPr lang="en-US" i="1" dirty="0"/>
              <a:t>Title of the Book</a:t>
            </a:r>
            <a:r>
              <a:rPr lang="en-US" dirty="0"/>
              <a:t>. Publisher, Year.</a:t>
            </a:r>
          </a:p>
          <a:p>
            <a:pPr marL="628650" lvl="1" indent="-171450">
              <a:buFont typeface="Arial" panose="020B0604020202020204" pitchFamily="34" charset="0"/>
              <a:buChar char="•"/>
            </a:pPr>
            <a:r>
              <a:rPr lang="en-US" dirty="0"/>
              <a:t>Example: </a:t>
            </a:r>
            <a:r>
              <a:rPr lang="en-US" i="1" dirty="0"/>
              <a:t>Smith, Jane. The Future of Renewable Energy. </a:t>
            </a:r>
            <a:r>
              <a:rPr lang="en-US" i="1" dirty="0" err="1"/>
              <a:t>GreenTech</a:t>
            </a:r>
            <a:r>
              <a:rPr lang="en-US" i="1" dirty="0"/>
              <a:t> Press, 2023.</a:t>
            </a:r>
            <a:endParaRPr lang="en-US" dirty="0"/>
          </a:p>
          <a:p>
            <a:pPr marL="285750" indent="-285750">
              <a:buFont typeface="Arial" panose="020B0604020202020204" pitchFamily="34" charset="0"/>
              <a:buChar char="•"/>
            </a:pPr>
            <a:r>
              <a:rPr lang="en-US" b="1" dirty="0"/>
              <a:t>Unique Characteristics:</a:t>
            </a:r>
            <a:endParaRPr lang="en-US" dirty="0"/>
          </a:p>
          <a:p>
            <a:pPr lvl="1"/>
            <a:r>
              <a:rPr lang="en-US" dirty="0"/>
              <a:t>Focus on page numbers for text citations.</a:t>
            </a:r>
          </a:p>
          <a:p>
            <a:pPr lvl="1"/>
            <a:r>
              <a:rPr lang="en-US" dirty="0"/>
              <a:t>Titles of books and websites italicized; articles and chapters in quotation marks.</a:t>
            </a:r>
          </a:p>
          <a:p>
            <a:endParaRPr lang="fr-FR" dirty="0"/>
          </a:p>
        </p:txBody>
      </p:sp>
      <p:sp>
        <p:nvSpPr>
          <p:cNvPr id="7" name="Espace réservé du texte 6">
            <a:extLst>
              <a:ext uri="{FF2B5EF4-FFF2-40B4-BE49-F238E27FC236}">
                <a16:creationId xmlns:a16="http://schemas.microsoft.com/office/drawing/2014/main" id="{6AC6C247-BE91-4641-BAF0-F8AA58178DC6}"/>
              </a:ext>
            </a:extLst>
          </p:cNvPr>
          <p:cNvSpPr>
            <a:spLocks noGrp="1"/>
          </p:cNvSpPr>
          <p:nvPr>
            <p:ph type="body" sz="quarter" idx="13"/>
          </p:nvPr>
        </p:nvSpPr>
        <p:spPr>
          <a:xfrm>
            <a:off x="7886700" y="2330825"/>
            <a:ext cx="3161029" cy="862736"/>
          </a:xfrm>
          <a:ln>
            <a:solidFill>
              <a:schemeClr val="accent1"/>
            </a:solidFill>
          </a:ln>
        </p:spPr>
        <p:txBody>
          <a:bodyPr/>
          <a:lstStyle/>
          <a:p>
            <a:pPr algn="ctr"/>
            <a:r>
              <a:rPr lang="fr-FR" dirty="0"/>
              <a:t>Chicago</a:t>
            </a:r>
          </a:p>
          <a:p>
            <a:pPr algn="ctr"/>
            <a:r>
              <a:rPr lang="fr-FR" sz="1400" dirty="0"/>
              <a:t>Manual of Style</a:t>
            </a:r>
          </a:p>
        </p:txBody>
      </p:sp>
      <p:sp>
        <p:nvSpPr>
          <p:cNvPr id="8" name="Espace réservé du texte 7">
            <a:extLst>
              <a:ext uri="{FF2B5EF4-FFF2-40B4-BE49-F238E27FC236}">
                <a16:creationId xmlns:a16="http://schemas.microsoft.com/office/drawing/2014/main" id="{92F39A6D-E520-4E89-8DC3-BB21F23299F9}"/>
              </a:ext>
            </a:extLst>
          </p:cNvPr>
          <p:cNvSpPr>
            <a:spLocks noGrp="1"/>
          </p:cNvSpPr>
          <p:nvPr>
            <p:ph type="body" sz="half" idx="17"/>
          </p:nvPr>
        </p:nvSpPr>
        <p:spPr>
          <a:xfrm>
            <a:off x="7886698" y="3193560"/>
            <a:ext cx="4305301" cy="3780981"/>
          </a:xfrm>
        </p:spPr>
        <p:txBody>
          <a:bodyPr>
            <a:normAutofit fontScale="32500" lnSpcReduction="20000"/>
          </a:bodyPr>
          <a:lstStyle/>
          <a:p>
            <a:r>
              <a:rPr lang="en-US" sz="2300" b="1" dirty="0"/>
              <a:t>Purpose: </a:t>
            </a:r>
            <a:r>
              <a:rPr lang="en-US" sz="2300" dirty="0"/>
              <a:t>Commonly used in History, Business, and some Sciences.</a:t>
            </a:r>
          </a:p>
          <a:p>
            <a:r>
              <a:rPr lang="en-US" sz="2500" b="1" dirty="0"/>
              <a:t>Key Features:</a:t>
            </a:r>
          </a:p>
          <a:p>
            <a:pPr marL="342900" indent="-342900">
              <a:buFont typeface="Arial" panose="020B0604020202020204" pitchFamily="34" charset="0"/>
              <a:buChar char="•"/>
            </a:pPr>
            <a:r>
              <a:rPr lang="en-US" sz="2500" b="1" dirty="0"/>
              <a:t>Two Systems:</a:t>
            </a:r>
            <a:endParaRPr lang="en-US" sz="2500" dirty="0"/>
          </a:p>
          <a:p>
            <a:pPr marL="800100" lvl="1" indent="-342900">
              <a:spcBef>
                <a:spcPts val="0"/>
              </a:spcBef>
              <a:buFont typeface="Arial" panose="020B0604020202020204" pitchFamily="34" charset="0"/>
              <a:buChar char="•"/>
            </a:pPr>
            <a:r>
              <a:rPr lang="en-US" sz="2500" b="1" dirty="0"/>
              <a:t>Notes and Bibliography (NB):</a:t>
            </a:r>
            <a:r>
              <a:rPr lang="en-US" sz="2500" dirty="0"/>
              <a:t> Preferred in humanities.</a:t>
            </a:r>
          </a:p>
          <a:p>
            <a:pPr marL="800100" lvl="1" indent="-342900">
              <a:spcBef>
                <a:spcPts val="0"/>
              </a:spcBef>
              <a:buFont typeface="Arial" panose="020B0604020202020204" pitchFamily="34" charset="0"/>
              <a:buChar char="•"/>
            </a:pPr>
            <a:r>
              <a:rPr lang="en-US" sz="2500" b="1" dirty="0"/>
              <a:t>Author-Date:</a:t>
            </a:r>
            <a:r>
              <a:rPr lang="en-US" sz="2500" dirty="0"/>
              <a:t> Used in sciences and social sciences.</a:t>
            </a:r>
          </a:p>
          <a:p>
            <a:pPr marL="342900" indent="-342900">
              <a:buFont typeface="Arial" panose="020B0604020202020204" pitchFamily="34" charset="0"/>
              <a:buChar char="•"/>
            </a:pPr>
            <a:r>
              <a:rPr lang="en-US" sz="2500" b="1" dirty="0"/>
              <a:t>Footnote/Endnote Format (Notes and Bibliography):</a:t>
            </a:r>
            <a:endParaRPr lang="en-US" sz="2500" dirty="0"/>
          </a:p>
          <a:p>
            <a:pPr marL="800100" lvl="1" indent="-342900">
              <a:buFont typeface="Arial" panose="020B0604020202020204" pitchFamily="34" charset="0"/>
              <a:buChar char="•"/>
            </a:pPr>
            <a:r>
              <a:rPr lang="en-US" sz="2500" dirty="0"/>
              <a:t>First Note: Author's First Name Last Name, </a:t>
            </a:r>
            <a:r>
              <a:rPr lang="en-US" sz="2500" i="1" dirty="0"/>
              <a:t>Title of the Book</a:t>
            </a:r>
            <a:r>
              <a:rPr lang="en-US" sz="2500" dirty="0"/>
              <a:t> (Publisher, Year), Page Number.</a:t>
            </a:r>
          </a:p>
          <a:p>
            <a:pPr marL="800100" lvl="1" indent="-342900">
              <a:buFont typeface="Arial" panose="020B0604020202020204" pitchFamily="34" charset="0"/>
              <a:buChar char="•"/>
            </a:pPr>
            <a:r>
              <a:rPr lang="en-US" sz="2500" dirty="0"/>
              <a:t>Example: </a:t>
            </a:r>
            <a:r>
              <a:rPr lang="en-US" sz="2500" i="1" dirty="0"/>
              <a:t>1. Jane Smith, The Future of Renewable Energy (</a:t>
            </a:r>
            <a:r>
              <a:rPr lang="en-US" sz="2500" i="1" dirty="0" err="1"/>
              <a:t>GreenTech</a:t>
            </a:r>
            <a:r>
              <a:rPr lang="en-US" sz="2500" i="1" dirty="0"/>
              <a:t> Press, 2023), 45.</a:t>
            </a:r>
            <a:endParaRPr lang="en-US" sz="2500" dirty="0"/>
          </a:p>
          <a:p>
            <a:pPr marL="342900" indent="-342900">
              <a:buFont typeface="Arial" panose="020B0604020202020204" pitchFamily="34" charset="0"/>
              <a:buChar char="•"/>
            </a:pPr>
            <a:r>
              <a:rPr lang="en-US" sz="2500" b="1" dirty="0"/>
              <a:t>Bibliography Format:</a:t>
            </a:r>
            <a:endParaRPr lang="en-US" sz="2500" dirty="0"/>
          </a:p>
          <a:p>
            <a:pPr marL="800100" lvl="1" indent="-342900">
              <a:buFont typeface="Arial" panose="020B0604020202020204" pitchFamily="34" charset="0"/>
              <a:buChar char="•"/>
            </a:pPr>
            <a:r>
              <a:rPr lang="en-US" sz="2500" dirty="0"/>
              <a:t>Author's Last Name, First Name. </a:t>
            </a:r>
            <a:r>
              <a:rPr lang="en-US" sz="2500" i="1" dirty="0"/>
              <a:t>Title of the Book</a:t>
            </a:r>
            <a:r>
              <a:rPr lang="en-US" sz="2500" dirty="0"/>
              <a:t>. Publisher, Year.</a:t>
            </a:r>
          </a:p>
          <a:p>
            <a:pPr marL="800100" lvl="1" indent="-342900">
              <a:buFont typeface="Arial" panose="020B0604020202020204" pitchFamily="34" charset="0"/>
              <a:buChar char="•"/>
            </a:pPr>
            <a:r>
              <a:rPr lang="en-US" sz="2500" dirty="0"/>
              <a:t>Example: </a:t>
            </a:r>
            <a:r>
              <a:rPr lang="en-US" sz="2500" i="1" dirty="0"/>
              <a:t>Smith, Jane. The Future of Renewable Energy. </a:t>
            </a:r>
            <a:r>
              <a:rPr lang="en-US" sz="2500" i="1" dirty="0" err="1"/>
              <a:t>GreenTech</a:t>
            </a:r>
            <a:r>
              <a:rPr lang="en-US" sz="2500" i="1" dirty="0"/>
              <a:t> Press, 2023.</a:t>
            </a:r>
            <a:endParaRPr lang="en-US" sz="2500" dirty="0"/>
          </a:p>
          <a:p>
            <a:pPr marL="342900" indent="-342900">
              <a:buFont typeface="Arial" panose="020B0604020202020204" pitchFamily="34" charset="0"/>
              <a:buChar char="•"/>
            </a:pPr>
            <a:r>
              <a:rPr lang="en-US" sz="2500" b="1" dirty="0"/>
              <a:t>Author-Date Format (In-Text Citation):</a:t>
            </a:r>
            <a:endParaRPr lang="en-US" sz="2500" dirty="0"/>
          </a:p>
          <a:p>
            <a:pPr marL="800100" lvl="1" indent="-342900">
              <a:buFont typeface="Arial" panose="020B0604020202020204" pitchFamily="34" charset="0"/>
              <a:buChar char="•"/>
            </a:pPr>
            <a:r>
              <a:rPr lang="en-US" sz="2500" dirty="0"/>
              <a:t>Example: </a:t>
            </a:r>
            <a:r>
              <a:rPr lang="en-US" sz="2500" i="1" dirty="0"/>
              <a:t>(Smith 2023, 45)</a:t>
            </a:r>
            <a:endParaRPr lang="en-US" sz="2500" dirty="0"/>
          </a:p>
          <a:p>
            <a:pPr marL="342900" indent="-342900">
              <a:buFont typeface="Arial" panose="020B0604020202020204" pitchFamily="34" charset="0"/>
              <a:buChar char="•"/>
            </a:pPr>
            <a:r>
              <a:rPr lang="en-US" sz="2500" b="1" dirty="0"/>
              <a:t>Unique Characteristics:</a:t>
            </a:r>
            <a:endParaRPr lang="en-US" sz="2500" dirty="0"/>
          </a:p>
          <a:p>
            <a:pPr marL="800100" lvl="1" indent="-342900">
              <a:spcBef>
                <a:spcPts val="0"/>
              </a:spcBef>
              <a:buFont typeface="Arial" panose="020B0604020202020204" pitchFamily="34" charset="0"/>
              <a:buChar char="•"/>
            </a:pPr>
            <a:r>
              <a:rPr lang="en-US" sz="2500" dirty="0"/>
              <a:t>Footnotes or endnotes for detailed references.</a:t>
            </a:r>
          </a:p>
          <a:p>
            <a:pPr marL="800100" lvl="1" indent="-342900">
              <a:spcBef>
                <a:spcPts val="0"/>
              </a:spcBef>
              <a:buFont typeface="Arial" panose="020B0604020202020204" pitchFamily="34" charset="0"/>
              <a:buChar char="•"/>
            </a:pPr>
            <a:r>
              <a:rPr lang="en-US" sz="2500" dirty="0"/>
              <a:t>Highly detailed for historical accuracy.</a:t>
            </a:r>
          </a:p>
        </p:txBody>
      </p:sp>
      <p:sp>
        <p:nvSpPr>
          <p:cNvPr id="9" name="Espace réservé du pied de page 8">
            <a:extLst>
              <a:ext uri="{FF2B5EF4-FFF2-40B4-BE49-F238E27FC236}">
                <a16:creationId xmlns:a16="http://schemas.microsoft.com/office/drawing/2014/main" id="{57CBE03B-8502-4AE5-A2D5-C77A662E986A}"/>
              </a:ext>
            </a:extLst>
          </p:cNvPr>
          <p:cNvSpPr>
            <a:spLocks noGrp="1"/>
          </p:cNvSpPr>
          <p:nvPr>
            <p:ph type="ftr" sz="quarter" idx="11"/>
          </p:nvPr>
        </p:nvSpPr>
        <p:spPr>
          <a:xfrm>
            <a:off x="528358" y="6391838"/>
            <a:ext cx="3859795" cy="304801"/>
          </a:xfrm>
        </p:spPr>
        <p:txBody>
          <a:bodyPr/>
          <a:lstStyle/>
          <a:p>
            <a:r>
              <a:rPr lang="fr-FR"/>
              <a:t>DULASP Intermediate M5 Rapports Professionnels</a:t>
            </a:r>
          </a:p>
        </p:txBody>
      </p:sp>
      <p:sp>
        <p:nvSpPr>
          <p:cNvPr id="10" name="Espace réservé du numéro de diapositive 9">
            <a:extLst>
              <a:ext uri="{FF2B5EF4-FFF2-40B4-BE49-F238E27FC236}">
                <a16:creationId xmlns:a16="http://schemas.microsoft.com/office/drawing/2014/main" id="{E502594B-BD17-4C05-B680-76CB9FEE8BCA}"/>
              </a:ext>
            </a:extLst>
          </p:cNvPr>
          <p:cNvSpPr>
            <a:spLocks noGrp="1"/>
          </p:cNvSpPr>
          <p:nvPr>
            <p:ph type="sldNum" sz="quarter" idx="12"/>
          </p:nvPr>
        </p:nvSpPr>
        <p:spPr/>
        <p:txBody>
          <a:bodyPr/>
          <a:lstStyle/>
          <a:p>
            <a:fld id="{E96E95E3-D1C5-4483-83E8-899CE84978B2}" type="slidenum">
              <a:rPr lang="fr-FR" smtClean="0"/>
              <a:t>10</a:t>
            </a:fld>
            <a:endParaRPr lang="fr-FR"/>
          </a:p>
        </p:txBody>
      </p:sp>
    </p:spTree>
    <p:extLst>
      <p:ext uri="{BB962C8B-B14F-4D97-AF65-F5344CB8AC3E}">
        <p14:creationId xmlns:p14="http://schemas.microsoft.com/office/powerpoint/2010/main" val="25890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F06C0-C878-4115-974A-C23F0B42406E}"/>
              </a:ext>
            </a:extLst>
          </p:cNvPr>
          <p:cNvSpPr>
            <a:spLocks noGrp="1"/>
          </p:cNvSpPr>
          <p:nvPr>
            <p:ph type="title"/>
          </p:nvPr>
        </p:nvSpPr>
        <p:spPr/>
        <p:txBody>
          <a:bodyPr/>
          <a:lstStyle/>
          <a:p>
            <a:r>
              <a:rPr lang="fr-FR" dirty="0" err="1"/>
              <a:t>Plagiarism</a:t>
            </a:r>
            <a:endParaRPr lang="fr-FR" dirty="0"/>
          </a:p>
        </p:txBody>
      </p:sp>
      <p:sp>
        <p:nvSpPr>
          <p:cNvPr id="3" name="Espace réservé du contenu 2">
            <a:extLst>
              <a:ext uri="{FF2B5EF4-FFF2-40B4-BE49-F238E27FC236}">
                <a16:creationId xmlns:a16="http://schemas.microsoft.com/office/drawing/2014/main" id="{3C609A0B-3FDC-44EA-959E-A865CA59FD25}"/>
              </a:ext>
            </a:extLst>
          </p:cNvPr>
          <p:cNvSpPr>
            <a:spLocks noGrp="1"/>
          </p:cNvSpPr>
          <p:nvPr>
            <p:ph idx="1"/>
          </p:nvPr>
        </p:nvSpPr>
        <p:spPr/>
        <p:txBody>
          <a:bodyPr>
            <a:normAutofit lnSpcReduction="10000"/>
          </a:bodyPr>
          <a:lstStyle/>
          <a:p>
            <a:pPr>
              <a:buAutoNum type="arabicPeriod" startAt="4"/>
            </a:pPr>
            <a:r>
              <a:rPr lang="en-US" b="1" dirty="0"/>
              <a:t>Avoiding Plagiarism</a:t>
            </a:r>
          </a:p>
          <a:p>
            <a:pPr>
              <a:buAutoNum type="arabicPeriod" startAt="4"/>
            </a:pPr>
            <a:endParaRPr lang="en-US" b="1" dirty="0"/>
          </a:p>
          <a:p>
            <a:r>
              <a:rPr lang="en-US" b="1" dirty="0"/>
              <a:t>What is Plagiarism?</a:t>
            </a:r>
            <a:r>
              <a:rPr lang="en-US" dirty="0"/>
              <a:t> </a:t>
            </a:r>
          </a:p>
          <a:p>
            <a:pPr marL="0" indent="0">
              <a:buNone/>
            </a:pPr>
            <a:r>
              <a:rPr lang="en-US" dirty="0"/>
              <a:t>Copying words or ideas without giving credit.</a:t>
            </a:r>
          </a:p>
          <a:p>
            <a:pPr marL="0" indent="0">
              <a:buNone/>
            </a:pPr>
            <a:endParaRPr lang="en-US" dirty="0"/>
          </a:p>
          <a:p>
            <a:r>
              <a:rPr lang="en-US" b="1" dirty="0"/>
              <a:t>How to Avoid It:</a:t>
            </a:r>
            <a:endParaRPr lang="en-US" dirty="0"/>
          </a:p>
          <a:p>
            <a:pPr lvl="1"/>
            <a:r>
              <a:rPr lang="en-US" dirty="0"/>
              <a:t>Paraphrase: Rewrite ideas in your own words.</a:t>
            </a:r>
          </a:p>
          <a:p>
            <a:pPr lvl="1"/>
            <a:r>
              <a:rPr lang="en-US" dirty="0"/>
              <a:t>Quote: Use quotation marks for exact words and cite the source.</a:t>
            </a:r>
          </a:p>
          <a:p>
            <a:pPr lvl="1"/>
            <a:r>
              <a:rPr lang="en-US" dirty="0"/>
              <a:t>Reference: Include all sources in a bibliography or reference list.</a:t>
            </a:r>
          </a:p>
          <a:p>
            <a:endParaRPr lang="fr-FR" dirty="0"/>
          </a:p>
        </p:txBody>
      </p:sp>
      <p:sp>
        <p:nvSpPr>
          <p:cNvPr id="4" name="Espace réservé du pied de page 3">
            <a:extLst>
              <a:ext uri="{FF2B5EF4-FFF2-40B4-BE49-F238E27FC236}">
                <a16:creationId xmlns:a16="http://schemas.microsoft.com/office/drawing/2014/main" id="{55C09446-D1C4-4530-87ED-92B165D4A702}"/>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2D660801-B91D-41D6-9A26-5021797C59D8}"/>
              </a:ext>
            </a:extLst>
          </p:cNvPr>
          <p:cNvSpPr>
            <a:spLocks noGrp="1"/>
          </p:cNvSpPr>
          <p:nvPr>
            <p:ph type="sldNum" sz="quarter" idx="12"/>
          </p:nvPr>
        </p:nvSpPr>
        <p:spPr/>
        <p:txBody>
          <a:bodyPr/>
          <a:lstStyle/>
          <a:p>
            <a:fld id="{E96E95E3-D1C5-4483-83E8-899CE84978B2}" type="slidenum">
              <a:rPr lang="fr-FR" smtClean="0"/>
              <a:t>11</a:t>
            </a:fld>
            <a:endParaRPr lang="fr-FR"/>
          </a:p>
        </p:txBody>
      </p:sp>
    </p:spTree>
    <p:extLst>
      <p:ext uri="{BB962C8B-B14F-4D97-AF65-F5344CB8AC3E}">
        <p14:creationId xmlns:p14="http://schemas.microsoft.com/office/powerpoint/2010/main" val="413178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barn(inVertical)">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barn(inVertical)">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barn(inVertical)">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1B479FF-F0AF-4764-8AAE-B57D2A83B034}"/>
              </a:ext>
            </a:extLst>
          </p:cNvPr>
          <p:cNvSpPr>
            <a:spLocks noGrp="1"/>
          </p:cNvSpPr>
          <p:nvPr>
            <p:ph type="ftr" sz="quarter" idx="11"/>
          </p:nvPr>
        </p:nvSpPr>
        <p:spPr/>
        <p:txBody>
          <a:bodyPr/>
          <a:lstStyle/>
          <a:p>
            <a:r>
              <a:rPr lang="fr-FR"/>
              <a:t>DULASP Intermediate M5 Rapports Professionnels</a:t>
            </a:r>
          </a:p>
        </p:txBody>
      </p:sp>
      <p:sp>
        <p:nvSpPr>
          <p:cNvPr id="3" name="Espace réservé du numéro de diapositive 2">
            <a:extLst>
              <a:ext uri="{FF2B5EF4-FFF2-40B4-BE49-F238E27FC236}">
                <a16:creationId xmlns:a16="http://schemas.microsoft.com/office/drawing/2014/main" id="{E2D6CFBE-C3CC-4C96-BD88-4DD109FC0D17}"/>
              </a:ext>
            </a:extLst>
          </p:cNvPr>
          <p:cNvSpPr>
            <a:spLocks noGrp="1"/>
          </p:cNvSpPr>
          <p:nvPr>
            <p:ph type="sldNum" sz="quarter" idx="12"/>
          </p:nvPr>
        </p:nvSpPr>
        <p:spPr/>
        <p:txBody>
          <a:bodyPr/>
          <a:lstStyle/>
          <a:p>
            <a:fld id="{E96E95E3-D1C5-4483-83E8-899CE84978B2}" type="slidenum">
              <a:rPr lang="fr-FR" smtClean="0"/>
              <a:t>12</a:t>
            </a:fld>
            <a:endParaRPr lang="fr-FR"/>
          </a:p>
        </p:txBody>
      </p:sp>
      <p:graphicFrame>
        <p:nvGraphicFramePr>
          <p:cNvPr id="4" name="Diagramme 3">
            <a:extLst>
              <a:ext uri="{FF2B5EF4-FFF2-40B4-BE49-F238E27FC236}">
                <a16:creationId xmlns:a16="http://schemas.microsoft.com/office/drawing/2014/main" id="{4867DBF0-66D8-439E-A8C3-BA3D403550C4}"/>
              </a:ext>
            </a:extLst>
          </p:cNvPr>
          <p:cNvGraphicFramePr/>
          <p:nvPr>
            <p:extLst>
              <p:ext uri="{D42A27DB-BD31-4B8C-83A1-F6EECF244321}">
                <p14:modId xmlns:p14="http://schemas.microsoft.com/office/powerpoint/2010/main" val="3492709116"/>
              </p:ext>
            </p:extLst>
          </p:nvPr>
        </p:nvGraphicFramePr>
        <p:xfrm>
          <a:off x="1189318" y="679572"/>
          <a:ext cx="9400786" cy="5615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D9F85BEB-D749-47E1-8B38-6D6E4D934134}"/>
              </a:ext>
            </a:extLst>
          </p:cNvPr>
          <p:cNvSpPr/>
          <p:nvPr/>
        </p:nvSpPr>
        <p:spPr>
          <a:xfrm>
            <a:off x="3689328" y="161361"/>
            <a:ext cx="3988592" cy="369332"/>
          </a:xfrm>
          <a:prstGeom prst="rect">
            <a:avLst/>
          </a:prstGeom>
        </p:spPr>
        <p:txBody>
          <a:bodyPr wrap="none">
            <a:spAutoFit/>
          </a:bodyPr>
          <a:lstStyle/>
          <a:p>
            <a:r>
              <a:rPr lang="en-US" dirty="0">
                <a:solidFill>
                  <a:schemeClr val="tx1">
                    <a:lumMod val="75000"/>
                    <a:lumOff val="25000"/>
                  </a:schemeClr>
                </a:solidFill>
                <a:effectLst>
                  <a:outerShdw blurRad="38100" dist="38100" dir="2700000" algn="tl">
                    <a:srgbClr val="000000">
                      <a:alpha val="43137"/>
                    </a:srgbClr>
                  </a:outerShdw>
                </a:effectLst>
              </a:rPr>
              <a:t>Steps for Editing and Proofreading</a:t>
            </a:r>
            <a:endParaRPr lang="fr-FR" dirty="0">
              <a:solidFill>
                <a:schemeClr val="tx1">
                  <a:lumMod val="75000"/>
                  <a:lumOff val="2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30682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00A266-F864-4EC7-989D-407290DCD088}"/>
              </a:ext>
            </a:extLst>
          </p:cNvPr>
          <p:cNvSpPr>
            <a:spLocks noGrp="1"/>
          </p:cNvSpPr>
          <p:nvPr>
            <p:ph type="title"/>
          </p:nvPr>
        </p:nvSpPr>
        <p:spPr/>
        <p:txBody>
          <a:bodyPr/>
          <a:lstStyle/>
          <a:p>
            <a:r>
              <a:rPr lang="fr-FR" dirty="0"/>
              <a:t>Over to </a:t>
            </a:r>
            <a:r>
              <a:rPr lang="fr-FR" dirty="0" err="1"/>
              <a:t>you</a:t>
            </a:r>
            <a:r>
              <a:rPr lang="fr-FR" dirty="0"/>
              <a:t>:</a:t>
            </a:r>
            <a:br>
              <a:rPr lang="fr-FR" dirty="0"/>
            </a:br>
            <a:endParaRPr lang="fr-FR" dirty="0"/>
          </a:p>
        </p:txBody>
      </p:sp>
      <p:sp>
        <p:nvSpPr>
          <p:cNvPr id="3" name="Espace réservé du texte 2">
            <a:extLst>
              <a:ext uri="{FF2B5EF4-FFF2-40B4-BE49-F238E27FC236}">
                <a16:creationId xmlns:a16="http://schemas.microsoft.com/office/drawing/2014/main" id="{78FD78C2-86A6-4C40-A2D8-6EBD94DFC509}"/>
              </a:ext>
            </a:extLst>
          </p:cNvPr>
          <p:cNvSpPr>
            <a:spLocks noGrp="1"/>
          </p:cNvSpPr>
          <p:nvPr>
            <p:ph type="body" idx="1"/>
          </p:nvPr>
        </p:nvSpPr>
        <p:spPr>
          <a:xfrm>
            <a:off x="6868664" y="1592915"/>
            <a:ext cx="4525477" cy="3884627"/>
          </a:xfrm>
        </p:spPr>
        <p:txBody>
          <a:bodyPr>
            <a:normAutofit/>
          </a:bodyPr>
          <a:lstStyle/>
          <a:p>
            <a:pPr algn="just"/>
            <a:r>
              <a:rPr lang="en-US" cap="none" dirty="0">
                <a:effectLst>
                  <a:outerShdw blurRad="38100" dist="38100" dir="2700000" algn="tl">
                    <a:srgbClr val="000000">
                      <a:alpha val="43137"/>
                    </a:srgbClr>
                  </a:outerShdw>
                </a:effectLst>
              </a:rPr>
              <a:t>The followings are some fun exercises to get you started:</a:t>
            </a:r>
          </a:p>
          <a:p>
            <a:pPr algn="just"/>
            <a:endParaRPr lang="en-US" cap="none" dirty="0">
              <a:effectLst>
                <a:outerShdw blurRad="38100" dist="38100" dir="2700000" algn="tl">
                  <a:srgbClr val="000000">
                    <a:alpha val="43137"/>
                  </a:srgbClr>
                </a:outerShdw>
              </a:effectLst>
            </a:endParaRPr>
          </a:p>
          <a:p>
            <a:pPr lvl="1"/>
            <a:r>
              <a:rPr lang="en-US" dirty="0"/>
              <a:t>1</a:t>
            </a:r>
            <a:r>
              <a:rPr lang="en-US" cap="none" dirty="0"/>
              <a:t>. The Editing Race</a:t>
            </a:r>
          </a:p>
          <a:p>
            <a:pPr lvl="1"/>
            <a:r>
              <a:rPr lang="en-US" dirty="0"/>
              <a:t>2.</a:t>
            </a:r>
            <a:r>
              <a:rPr lang="fr-FR" dirty="0"/>
              <a:t> </a:t>
            </a:r>
            <a:r>
              <a:rPr lang="fr-FR" cap="none" dirty="0"/>
              <a:t>The Quotation </a:t>
            </a:r>
            <a:r>
              <a:rPr lang="fr-FR" cap="none" dirty="0" err="1"/>
              <a:t>Sorting</a:t>
            </a:r>
            <a:r>
              <a:rPr lang="fr-FR" cap="none" dirty="0"/>
              <a:t> Game</a:t>
            </a:r>
            <a:endParaRPr lang="en-US" cap="none" dirty="0"/>
          </a:p>
          <a:p>
            <a:pPr lvl="1"/>
            <a:r>
              <a:rPr lang="en-US" dirty="0"/>
              <a:t>3.</a:t>
            </a:r>
            <a:r>
              <a:rPr lang="fr-FR" dirty="0"/>
              <a:t> </a:t>
            </a:r>
            <a:r>
              <a:rPr lang="fr-FR" cap="none" dirty="0"/>
              <a:t>Paraphrase </a:t>
            </a:r>
            <a:r>
              <a:rPr lang="fr-FR" cap="none" dirty="0" err="1"/>
              <a:t>this</a:t>
            </a:r>
            <a:r>
              <a:rPr lang="fr-FR" cap="none" dirty="0"/>
              <a:t>!</a:t>
            </a:r>
            <a:endParaRPr lang="en-US" cap="none" dirty="0"/>
          </a:p>
          <a:p>
            <a:pPr lvl="1"/>
            <a:r>
              <a:rPr lang="en-US" dirty="0"/>
              <a:t>4.</a:t>
            </a:r>
            <a:r>
              <a:rPr lang="fr-FR" dirty="0"/>
              <a:t> </a:t>
            </a:r>
            <a:r>
              <a:rPr lang="fr-FR" cap="none" dirty="0"/>
              <a:t>The Quotation Challenge</a:t>
            </a:r>
            <a:endParaRPr lang="en-US" cap="none" dirty="0"/>
          </a:p>
          <a:p>
            <a:endParaRPr lang="en-US" cap="none" dirty="0">
              <a:effectLst>
                <a:outerShdw blurRad="38100" dist="38100" dir="2700000" algn="tl">
                  <a:srgbClr val="000000">
                    <a:alpha val="43137"/>
                  </a:srgbClr>
                </a:outerShdw>
              </a:effectLst>
            </a:endParaRPr>
          </a:p>
          <a:p>
            <a:pPr algn="ctr"/>
            <a:r>
              <a:rPr lang="en-US" cap="none" dirty="0">
                <a:effectLst>
                  <a:outerShdw blurRad="38100" dist="38100" dir="2700000" algn="tl">
                    <a:srgbClr val="000000">
                      <a:alpha val="43137"/>
                    </a:srgbClr>
                  </a:outerShdw>
                </a:effectLst>
              </a:rPr>
              <a:t>Will you take up the challenge? </a:t>
            </a:r>
            <a:endParaRPr lang="fr-FR" cap="none" dirty="0">
              <a:effectLst>
                <a:outerShdw blurRad="38100" dist="38100" dir="2700000" algn="tl">
                  <a:srgbClr val="000000">
                    <a:alpha val="43137"/>
                  </a:srgbClr>
                </a:outerShdw>
              </a:effectLst>
            </a:endParaRPr>
          </a:p>
        </p:txBody>
      </p:sp>
      <p:sp>
        <p:nvSpPr>
          <p:cNvPr id="4" name="Espace réservé du pied de page 3">
            <a:extLst>
              <a:ext uri="{FF2B5EF4-FFF2-40B4-BE49-F238E27FC236}">
                <a16:creationId xmlns:a16="http://schemas.microsoft.com/office/drawing/2014/main" id="{0B5713E6-DDCE-4304-8315-8D2D0C7898D3}"/>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B0136F4B-8DD4-48A9-8C79-E22FE1583236}"/>
              </a:ext>
            </a:extLst>
          </p:cNvPr>
          <p:cNvSpPr>
            <a:spLocks noGrp="1"/>
          </p:cNvSpPr>
          <p:nvPr>
            <p:ph type="sldNum" sz="quarter" idx="12"/>
          </p:nvPr>
        </p:nvSpPr>
        <p:spPr/>
        <p:txBody>
          <a:bodyPr/>
          <a:lstStyle/>
          <a:p>
            <a:fld id="{E96E95E3-D1C5-4483-83E8-899CE84978B2}" type="slidenum">
              <a:rPr lang="fr-FR" smtClean="0"/>
              <a:t>13</a:t>
            </a:fld>
            <a:endParaRPr lang="fr-FR"/>
          </a:p>
        </p:txBody>
      </p:sp>
    </p:spTree>
    <p:extLst>
      <p:ext uri="{BB962C8B-B14F-4D97-AF65-F5344CB8AC3E}">
        <p14:creationId xmlns:p14="http://schemas.microsoft.com/office/powerpoint/2010/main" val="4108100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D0E0A1-90FD-4067-81D2-C1BCC5AF5C06}"/>
              </a:ext>
            </a:extLst>
          </p:cNvPr>
          <p:cNvSpPr>
            <a:spLocks noGrp="1"/>
          </p:cNvSpPr>
          <p:nvPr>
            <p:ph type="title"/>
          </p:nvPr>
        </p:nvSpPr>
        <p:spPr/>
        <p:txBody>
          <a:bodyPr/>
          <a:lstStyle/>
          <a:p>
            <a:r>
              <a:rPr lang="fr-FR" dirty="0"/>
              <a:t>1. 1. The Editing Race</a:t>
            </a:r>
          </a:p>
        </p:txBody>
      </p:sp>
      <p:sp>
        <p:nvSpPr>
          <p:cNvPr id="3" name="Espace réservé du contenu 2">
            <a:extLst>
              <a:ext uri="{FF2B5EF4-FFF2-40B4-BE49-F238E27FC236}">
                <a16:creationId xmlns:a16="http://schemas.microsoft.com/office/drawing/2014/main" id="{F4F2265B-4DA8-4D42-84A0-25776E1F6DD8}"/>
              </a:ext>
            </a:extLst>
          </p:cNvPr>
          <p:cNvSpPr>
            <a:spLocks noGrp="1"/>
          </p:cNvSpPr>
          <p:nvPr>
            <p:ph idx="1"/>
          </p:nvPr>
        </p:nvSpPr>
        <p:spPr>
          <a:xfrm>
            <a:off x="1154955" y="2603500"/>
            <a:ext cx="9656480" cy="3788338"/>
          </a:xfrm>
        </p:spPr>
        <p:txBody>
          <a:bodyPr>
            <a:normAutofit fontScale="92500"/>
          </a:bodyPr>
          <a:lstStyle/>
          <a:p>
            <a:pPr marL="0" indent="0">
              <a:buNone/>
            </a:pPr>
            <a:r>
              <a:rPr lang="en-US" dirty="0">
                <a:effectLst>
                  <a:outerShdw blurRad="38100" dist="38100" dir="2700000" algn="tl">
                    <a:srgbClr val="000000">
                      <a:alpha val="43137"/>
                    </a:srgbClr>
                  </a:outerShdw>
                </a:effectLst>
              </a:rPr>
              <a:t>The paragraph below contains 10 mistakes (grammar, spelling, punctuation, formatting)</a:t>
            </a:r>
          </a:p>
          <a:p>
            <a:pPr marL="0" indent="0">
              <a:buNone/>
            </a:pPr>
            <a:r>
              <a:rPr lang="en-US" dirty="0">
                <a:effectLst>
                  <a:outerShdw blurRad="38100" dist="38100" dir="2700000" algn="tl">
                    <a:srgbClr val="000000">
                      <a:alpha val="43137"/>
                    </a:srgbClr>
                  </a:outerShdw>
                </a:effectLst>
              </a:rPr>
              <a:t>In small groups, be FIRST to identify and correct all errors!</a:t>
            </a:r>
          </a:p>
          <a:p>
            <a:pPr marL="0" indent="0" algn="ctr">
              <a:buNone/>
            </a:pPr>
            <a:r>
              <a:rPr lang="en-US" dirty="0"/>
              <a:t>**</a:t>
            </a:r>
          </a:p>
          <a:p>
            <a:pPr marL="0" indent="0" algn="just">
              <a:buNone/>
            </a:pPr>
            <a:r>
              <a:rPr lang="en-US" dirty="0"/>
              <a:t>Tourism is very important for new </a:t>
            </a:r>
            <a:r>
              <a:rPr lang="en-US" dirty="0" err="1"/>
              <a:t>zealand</a:t>
            </a:r>
            <a:r>
              <a:rPr lang="en-US" dirty="0"/>
              <a:t> economy. It provides jobs and income for many peoples. However, there are some issues that needs to be solved. For example; overcrowding in popular locations like Milford Sound and Queenstown. Some tourists doesn’t follow rules which damages the </a:t>
            </a:r>
            <a:r>
              <a:rPr lang="en-US" dirty="0" err="1"/>
              <a:t>enviroment</a:t>
            </a:r>
            <a:r>
              <a:rPr lang="en-US" dirty="0"/>
              <a:t>. Also, local residents complains about high housing costs because of </a:t>
            </a:r>
            <a:r>
              <a:rPr lang="en-US" dirty="0" err="1"/>
              <a:t>airbnb</a:t>
            </a:r>
            <a:r>
              <a:rPr lang="en-US" dirty="0"/>
              <a:t> rentals. The </a:t>
            </a:r>
            <a:r>
              <a:rPr lang="en-US" dirty="0" err="1"/>
              <a:t>goverment</a:t>
            </a:r>
            <a:r>
              <a:rPr lang="en-US" dirty="0"/>
              <a:t> should spend more money on building better </a:t>
            </a:r>
            <a:r>
              <a:rPr lang="en-US" dirty="0" err="1"/>
              <a:t>infastructure</a:t>
            </a:r>
            <a:r>
              <a:rPr lang="en-US" dirty="0"/>
              <a:t> for tourist. In addition, more awareness campaigns are needed to educate tourist about respecting local culture and </a:t>
            </a:r>
            <a:r>
              <a:rPr lang="en-US" dirty="0" err="1"/>
              <a:t>enviroment</a:t>
            </a:r>
            <a:r>
              <a:rPr lang="en-US" dirty="0"/>
              <a:t>. Without these changes, tourism will become unsustainable and impact negatively on the country.</a:t>
            </a:r>
          </a:p>
          <a:p>
            <a:pPr marL="0" indent="0" algn="ctr">
              <a:buNone/>
            </a:pPr>
            <a:r>
              <a:rPr lang="en-US" dirty="0"/>
              <a:t>**</a:t>
            </a:r>
            <a:endParaRPr lang="fr-FR" dirty="0"/>
          </a:p>
        </p:txBody>
      </p:sp>
      <p:sp>
        <p:nvSpPr>
          <p:cNvPr id="4" name="Espace réservé du pied de page 3">
            <a:extLst>
              <a:ext uri="{FF2B5EF4-FFF2-40B4-BE49-F238E27FC236}">
                <a16:creationId xmlns:a16="http://schemas.microsoft.com/office/drawing/2014/main" id="{AC7E9A79-0BAA-4B9C-9751-6AB5B7117A7C}"/>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8BE97E54-6127-402A-BB7F-6E8C2D428515}"/>
              </a:ext>
            </a:extLst>
          </p:cNvPr>
          <p:cNvSpPr>
            <a:spLocks noGrp="1"/>
          </p:cNvSpPr>
          <p:nvPr>
            <p:ph type="sldNum" sz="quarter" idx="12"/>
          </p:nvPr>
        </p:nvSpPr>
        <p:spPr/>
        <p:txBody>
          <a:bodyPr/>
          <a:lstStyle/>
          <a:p>
            <a:fld id="{E96E95E3-D1C5-4483-83E8-899CE84978B2}" type="slidenum">
              <a:rPr lang="fr-FR" smtClean="0"/>
              <a:t>14</a:t>
            </a:fld>
            <a:endParaRPr lang="fr-FR"/>
          </a:p>
        </p:txBody>
      </p:sp>
      <p:pic>
        <p:nvPicPr>
          <p:cNvPr id="7" name="Image 6">
            <a:extLst>
              <a:ext uri="{FF2B5EF4-FFF2-40B4-BE49-F238E27FC236}">
                <a16:creationId xmlns:a16="http://schemas.microsoft.com/office/drawing/2014/main" id="{2A674082-B6CB-483B-BEC9-908DAFFF0432}"/>
              </a:ext>
            </a:extLst>
          </p:cNvPr>
          <p:cNvPicPr>
            <a:picLocks noChangeAspect="1"/>
          </p:cNvPicPr>
          <p:nvPr/>
        </p:nvPicPr>
        <p:blipFill>
          <a:blip r:embed="rId2"/>
          <a:stretch>
            <a:fillRect/>
          </a:stretch>
        </p:blipFill>
        <p:spPr>
          <a:xfrm>
            <a:off x="797859" y="973668"/>
            <a:ext cx="877302" cy="642991"/>
          </a:xfrm>
          <a:prstGeom prst="rect">
            <a:avLst/>
          </a:prstGeom>
        </p:spPr>
      </p:pic>
    </p:spTree>
    <p:extLst>
      <p:ext uri="{BB962C8B-B14F-4D97-AF65-F5344CB8AC3E}">
        <p14:creationId xmlns:p14="http://schemas.microsoft.com/office/powerpoint/2010/main" val="187678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EBF43C-A76D-4BB3-8AD3-37EE5A2AE56D}"/>
              </a:ext>
            </a:extLst>
          </p:cNvPr>
          <p:cNvSpPr>
            <a:spLocks noGrp="1"/>
          </p:cNvSpPr>
          <p:nvPr>
            <p:ph type="title"/>
          </p:nvPr>
        </p:nvSpPr>
        <p:spPr>
          <a:xfrm>
            <a:off x="1137024" y="910919"/>
            <a:ext cx="8761413" cy="706964"/>
          </a:xfrm>
        </p:spPr>
        <p:txBody>
          <a:bodyPr/>
          <a:lstStyle/>
          <a:p>
            <a:r>
              <a:rPr lang="fr-FR" dirty="0"/>
              <a:t> 2. The Quotation </a:t>
            </a:r>
            <a:r>
              <a:rPr lang="fr-FR" dirty="0" err="1"/>
              <a:t>Sorting</a:t>
            </a:r>
            <a:r>
              <a:rPr lang="fr-FR" dirty="0"/>
              <a:t> Game</a:t>
            </a:r>
          </a:p>
        </p:txBody>
      </p:sp>
      <p:sp>
        <p:nvSpPr>
          <p:cNvPr id="4" name="Espace réservé du pied de page 3">
            <a:extLst>
              <a:ext uri="{FF2B5EF4-FFF2-40B4-BE49-F238E27FC236}">
                <a16:creationId xmlns:a16="http://schemas.microsoft.com/office/drawing/2014/main" id="{59A9ED10-E50E-4CF2-A2BC-F3C7F6C09965}"/>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AC72D849-56AB-4067-B286-8331917B5315}"/>
              </a:ext>
            </a:extLst>
          </p:cNvPr>
          <p:cNvSpPr>
            <a:spLocks noGrp="1"/>
          </p:cNvSpPr>
          <p:nvPr>
            <p:ph type="sldNum" sz="quarter" idx="12"/>
          </p:nvPr>
        </p:nvSpPr>
        <p:spPr/>
        <p:txBody>
          <a:bodyPr/>
          <a:lstStyle/>
          <a:p>
            <a:fld id="{E96E95E3-D1C5-4483-83E8-899CE84978B2}" type="slidenum">
              <a:rPr lang="fr-FR" smtClean="0"/>
              <a:t>15</a:t>
            </a:fld>
            <a:endParaRPr lang="fr-FR"/>
          </a:p>
        </p:txBody>
      </p:sp>
      <p:sp>
        <p:nvSpPr>
          <p:cNvPr id="8" name="Rectangle 3">
            <a:extLst>
              <a:ext uri="{FF2B5EF4-FFF2-40B4-BE49-F238E27FC236}">
                <a16:creationId xmlns:a16="http://schemas.microsoft.com/office/drawing/2014/main" id="{0244CF84-8EE5-4AC1-98DE-9E7374679261}"/>
              </a:ext>
            </a:extLst>
          </p:cNvPr>
          <p:cNvSpPr>
            <a:spLocks noGrp="1" noChangeArrowheads="1"/>
          </p:cNvSpPr>
          <p:nvPr>
            <p:ph idx="1"/>
          </p:nvPr>
        </p:nvSpPr>
        <p:spPr bwMode="auto">
          <a:xfrm>
            <a:off x="715783" y="3067851"/>
            <a:ext cx="1076043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720000"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400" b="0" i="0" u="none" strike="noStrike" cap="none" normalizeH="0" baseline="0" dirty="0" err="1">
                <a:ln>
                  <a:noFill/>
                </a:ln>
                <a:solidFill>
                  <a:schemeClr val="tx1"/>
                </a:solidFill>
                <a:effectLst/>
              </a:rPr>
              <a:t>Author</a:t>
            </a:r>
            <a:r>
              <a:rPr kumimoji="0" lang="fr-FR" altLang="fr-FR" sz="1400" b="0" i="0" u="none" strike="noStrike" cap="none" normalizeH="0" baseline="0" dirty="0">
                <a:ln>
                  <a:noFill/>
                </a:ln>
                <a:solidFill>
                  <a:schemeClr val="tx1"/>
                </a:solidFill>
                <a:effectLst/>
              </a:rPr>
              <a:t>: Jane Smith</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Title</a:t>
            </a:r>
            <a:r>
              <a:rPr kumimoji="0" lang="fr-FR" altLang="fr-FR" sz="1400" b="0" i="0" u="none" strike="noStrike" cap="none" normalizeH="0" baseline="0" dirty="0">
                <a:ln>
                  <a:noFill/>
                </a:ln>
                <a:solidFill>
                  <a:schemeClr val="tx1"/>
                </a:solidFill>
                <a:effectLst/>
              </a:rPr>
              <a:t>: </a:t>
            </a:r>
            <a:r>
              <a:rPr kumimoji="0" lang="fr-FR" altLang="fr-FR" sz="1400" b="0" i="1" u="none" strike="noStrike" cap="none" normalizeH="0" baseline="0" dirty="0">
                <a:ln>
                  <a:noFill/>
                </a:ln>
                <a:solidFill>
                  <a:schemeClr val="tx1"/>
                </a:solidFill>
                <a:effectLst/>
              </a:rPr>
              <a:t>The Future of </a:t>
            </a:r>
            <a:r>
              <a:rPr kumimoji="0" lang="fr-FR" altLang="fr-FR" sz="1400" b="0" i="1" u="none" strike="noStrike" cap="none" normalizeH="0" baseline="0" dirty="0" err="1">
                <a:ln>
                  <a:noFill/>
                </a:ln>
                <a:solidFill>
                  <a:schemeClr val="tx1"/>
                </a:solidFill>
                <a:effectLst/>
              </a:rPr>
              <a:t>Renewable</a:t>
            </a:r>
            <a:r>
              <a:rPr kumimoji="0" lang="fr-FR" altLang="fr-FR" sz="1400" b="0" i="1" u="none" strike="noStrike" cap="none" normalizeH="0" baseline="0" dirty="0">
                <a:ln>
                  <a:noFill/>
                </a:ln>
                <a:solidFill>
                  <a:schemeClr val="tx1"/>
                </a:solidFill>
                <a:effectLst/>
              </a:rPr>
              <a:t> Energy</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Publisher: </a:t>
            </a:r>
            <a:r>
              <a:rPr kumimoji="0" lang="fr-FR" altLang="fr-FR" sz="1400" b="0" i="0" u="none" strike="noStrike" cap="none" normalizeH="0" baseline="0" dirty="0" err="1">
                <a:ln>
                  <a:noFill/>
                </a:ln>
                <a:solidFill>
                  <a:schemeClr val="tx1"/>
                </a:solidFill>
                <a:effectLst/>
              </a:rPr>
              <a:t>GreenTech</a:t>
            </a:r>
            <a:r>
              <a:rPr kumimoji="0" lang="fr-FR" altLang="fr-FR" sz="1400" b="0" i="0" u="none" strike="noStrike" cap="none" normalizeH="0" baseline="0" dirty="0">
                <a:ln>
                  <a:noFill/>
                </a:ln>
                <a:solidFill>
                  <a:schemeClr val="tx1"/>
                </a:solidFill>
                <a:effectLst/>
              </a:rPr>
              <a:t> </a:t>
            </a:r>
            <a:r>
              <a:rPr kumimoji="0" lang="fr-FR" altLang="fr-FR" sz="1400" b="0" i="0" u="none" strike="noStrike" cap="none" normalizeH="0" baseline="0" dirty="0" err="1">
                <a:ln>
                  <a:noFill/>
                </a:ln>
                <a:solidFill>
                  <a:schemeClr val="tx1"/>
                </a:solidFill>
                <a:effectLst/>
              </a:rPr>
              <a:t>Press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Year</a:t>
            </a:r>
            <a:r>
              <a:rPr kumimoji="0" lang="fr-FR" altLang="fr-FR" sz="1400" b="0" i="0" u="none" strike="noStrike" cap="none" normalizeH="0" baseline="0" dirty="0">
                <a:ln>
                  <a:noFill/>
                </a:ln>
                <a:solidFill>
                  <a:schemeClr val="tx1"/>
                </a:solidFill>
                <a:effectLst/>
              </a:rPr>
              <a:t>: 2022</a:t>
            </a:r>
          </a:p>
          <a:p>
            <a:pPr marR="0" lvl="0" algn="l" defTabSz="914400" rtl="0" eaLnBrk="0" fontAlgn="base" latinLnBrk="0" hangingPunct="0">
              <a:lnSpc>
                <a:spcPct val="100000"/>
              </a:lnSpc>
              <a:spcBef>
                <a:spcPct val="0"/>
              </a:spcBef>
              <a:spcAft>
                <a:spcPct val="0"/>
              </a:spcAft>
              <a:buClrTx/>
              <a:buSzTx/>
              <a:buFont typeface="+mj-lt"/>
              <a:buAutoNum type="arabicPeriod"/>
              <a:tabLst/>
            </a:pPr>
            <a:endParaRPr kumimoji="0" lang="fr-FR" altLang="fr-FR" sz="14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400" b="0" i="0" u="none" strike="noStrike" cap="none" normalizeH="0" baseline="0" dirty="0" err="1">
                <a:ln>
                  <a:noFill/>
                </a:ln>
                <a:solidFill>
                  <a:schemeClr val="tx1"/>
                </a:solidFill>
                <a:effectLst/>
              </a:rPr>
              <a:t>Author</a:t>
            </a:r>
            <a:r>
              <a:rPr kumimoji="0" lang="fr-FR" altLang="fr-FR" sz="1400" b="0" i="0" u="none" strike="noStrike" cap="none" normalizeH="0" baseline="0" dirty="0">
                <a:ln>
                  <a:noFill/>
                </a:ln>
                <a:solidFill>
                  <a:schemeClr val="tx1"/>
                </a:solidFill>
                <a:effectLst/>
              </a:rPr>
              <a:t>: David Johnson</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Title</a:t>
            </a:r>
            <a:r>
              <a:rPr kumimoji="0" lang="fr-FR" altLang="fr-FR" sz="1400" b="0" i="0" u="none" strike="noStrike" cap="none" normalizeH="0" baseline="0" dirty="0">
                <a:ln>
                  <a:noFill/>
                </a:ln>
                <a:solidFill>
                  <a:schemeClr val="tx1"/>
                </a:solidFill>
                <a:effectLst/>
              </a:rPr>
              <a:t>: </a:t>
            </a:r>
            <a:r>
              <a:rPr kumimoji="0" lang="fr-FR" altLang="fr-FR" sz="1400" b="0" i="1" u="none" strike="noStrike" cap="none" normalizeH="0" baseline="0" dirty="0">
                <a:ln>
                  <a:noFill/>
                </a:ln>
                <a:solidFill>
                  <a:schemeClr val="tx1"/>
                </a:solidFill>
                <a:effectLst/>
              </a:rPr>
              <a:t>The Impact of </a:t>
            </a:r>
            <a:r>
              <a:rPr kumimoji="0" lang="fr-FR" altLang="fr-FR" sz="1400" b="0" i="1" u="none" strike="noStrike" cap="none" normalizeH="0" baseline="0" dirty="0" err="1">
                <a:ln>
                  <a:noFill/>
                </a:ln>
                <a:solidFill>
                  <a:schemeClr val="tx1"/>
                </a:solidFill>
                <a:effectLst/>
              </a:rPr>
              <a:t>Tourism</a:t>
            </a:r>
            <a:r>
              <a:rPr kumimoji="0" lang="fr-FR" altLang="fr-FR" sz="1400" b="0" i="1" u="none" strike="noStrike" cap="none" normalizeH="0" baseline="0" dirty="0">
                <a:ln>
                  <a:noFill/>
                </a:ln>
                <a:solidFill>
                  <a:schemeClr val="tx1"/>
                </a:solidFill>
                <a:effectLst/>
              </a:rPr>
              <a:t> on Coastal </a:t>
            </a:r>
            <a:r>
              <a:rPr kumimoji="0" lang="fr-FR" altLang="fr-FR" sz="1400" b="0" i="1" u="none" strike="noStrike" cap="none" normalizeH="0" baseline="0" dirty="0" err="1">
                <a:ln>
                  <a:noFill/>
                </a:ln>
                <a:solidFill>
                  <a:schemeClr val="tx1"/>
                </a:solidFill>
                <a:effectLst/>
              </a:rPr>
              <a:t>Ecosystems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Publisher: </a:t>
            </a:r>
            <a:r>
              <a:rPr kumimoji="0" lang="fr-FR" altLang="fr-FR" sz="1400" b="0" i="0" u="none" strike="noStrike" cap="none" normalizeH="0" baseline="0" dirty="0" err="1">
                <a:ln>
                  <a:noFill/>
                </a:ln>
                <a:solidFill>
                  <a:schemeClr val="tx1"/>
                </a:solidFill>
                <a:effectLst/>
              </a:rPr>
              <a:t>EcoWorld</a:t>
            </a:r>
            <a:r>
              <a:rPr kumimoji="0" lang="fr-FR" altLang="fr-FR" sz="1400" b="0" i="0" u="none" strike="noStrike" cap="none" normalizeH="0" baseline="0" dirty="0">
                <a:ln>
                  <a:noFill/>
                </a:ln>
                <a:solidFill>
                  <a:schemeClr val="tx1"/>
                </a:solidFill>
                <a:effectLst/>
              </a:rPr>
              <a:t> </a:t>
            </a:r>
            <a:r>
              <a:rPr kumimoji="0" lang="fr-FR" altLang="fr-FR" sz="1400" b="0" i="0" u="none" strike="noStrike" cap="none" normalizeH="0" baseline="0" dirty="0" err="1">
                <a:ln>
                  <a:noFill/>
                </a:ln>
                <a:solidFill>
                  <a:schemeClr val="tx1"/>
                </a:solidFill>
                <a:effectLst/>
              </a:rPr>
              <a:t>Publishing</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Year</a:t>
            </a:r>
            <a:r>
              <a:rPr kumimoji="0" lang="fr-FR" altLang="fr-FR" sz="1400" b="0" i="0" u="none" strike="noStrike" cap="none" normalizeH="0" baseline="0" dirty="0">
                <a:ln>
                  <a:noFill/>
                </a:ln>
                <a:solidFill>
                  <a:schemeClr val="tx1"/>
                </a:solidFill>
                <a:effectLst/>
              </a:rPr>
              <a:t>: 2020</a:t>
            </a:r>
          </a:p>
          <a:p>
            <a:pPr marR="0" lvl="0" algn="l" defTabSz="914400" rtl="0" eaLnBrk="0" fontAlgn="base" latinLnBrk="0" hangingPunct="0">
              <a:lnSpc>
                <a:spcPct val="100000"/>
              </a:lnSpc>
              <a:spcBef>
                <a:spcPct val="0"/>
              </a:spcBef>
              <a:spcAft>
                <a:spcPct val="0"/>
              </a:spcAft>
              <a:buClrTx/>
              <a:buSzTx/>
              <a:buFont typeface="+mj-lt"/>
              <a:buAutoNum type="arabicPeriod"/>
              <a:tabLst/>
            </a:pPr>
            <a:endParaRPr kumimoji="0" lang="fr-FR" altLang="fr-FR" sz="14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400" b="0" i="0" u="none" strike="noStrike" cap="none" normalizeH="0" baseline="0" dirty="0" err="1">
                <a:ln>
                  <a:noFill/>
                </a:ln>
                <a:solidFill>
                  <a:schemeClr val="tx1"/>
                </a:solidFill>
                <a:effectLst/>
              </a:rPr>
              <a:t>Author</a:t>
            </a:r>
            <a:r>
              <a:rPr kumimoji="0" lang="fr-FR" altLang="fr-FR" sz="1400" b="0" i="0" u="none" strike="noStrike" cap="none" normalizeH="0" baseline="0" dirty="0">
                <a:ln>
                  <a:noFill/>
                </a:ln>
                <a:solidFill>
                  <a:schemeClr val="tx1"/>
                </a:solidFill>
                <a:effectLst/>
              </a:rPr>
              <a:t>: National </a:t>
            </a:r>
            <a:r>
              <a:rPr kumimoji="0" lang="fr-FR" altLang="fr-FR" sz="1400" b="0" i="0" u="none" strike="noStrike" cap="none" normalizeH="0" baseline="0" dirty="0" err="1">
                <a:ln>
                  <a:noFill/>
                </a:ln>
                <a:solidFill>
                  <a:schemeClr val="tx1"/>
                </a:solidFill>
                <a:effectLst/>
              </a:rPr>
              <a:t>Oceanic</a:t>
            </a:r>
            <a:r>
              <a:rPr kumimoji="0" lang="fr-FR" altLang="fr-FR" sz="1400" b="0" i="0" u="none" strike="noStrike" cap="none" normalizeH="0" baseline="0" dirty="0">
                <a:ln>
                  <a:noFill/>
                </a:ln>
                <a:solidFill>
                  <a:schemeClr val="tx1"/>
                </a:solidFill>
                <a:effectLst/>
              </a:rPr>
              <a:t> and </a:t>
            </a:r>
            <a:r>
              <a:rPr kumimoji="0" lang="fr-FR" altLang="fr-FR" sz="1400" b="0" i="0" u="none" strike="noStrike" cap="none" normalizeH="0" baseline="0" dirty="0" err="1">
                <a:ln>
                  <a:noFill/>
                </a:ln>
                <a:solidFill>
                  <a:schemeClr val="tx1"/>
                </a:solidFill>
                <a:effectLst/>
              </a:rPr>
              <a:t>Atmospheric</a:t>
            </a:r>
            <a:r>
              <a:rPr kumimoji="0" lang="fr-FR" altLang="fr-FR" sz="1400" b="0" i="0" u="none" strike="noStrike" cap="none" normalizeH="0" baseline="0" dirty="0">
                <a:ln>
                  <a:noFill/>
                </a:ln>
                <a:solidFill>
                  <a:schemeClr val="tx1"/>
                </a:solidFill>
                <a:effectLst/>
              </a:rPr>
              <a:t> Administration (NOAA)</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Title</a:t>
            </a:r>
            <a:r>
              <a:rPr kumimoji="0" lang="fr-FR" altLang="fr-FR" sz="1400" b="0" i="0" u="none" strike="noStrike" cap="none" normalizeH="0" baseline="0" dirty="0">
                <a:ln>
                  <a:noFill/>
                </a:ln>
                <a:solidFill>
                  <a:schemeClr val="tx1"/>
                </a:solidFill>
                <a:effectLst/>
              </a:rPr>
              <a:t>: </a:t>
            </a:r>
            <a:r>
              <a:rPr kumimoji="0" lang="fr-FR" altLang="fr-FR" sz="1400" b="0" i="1" u="none" strike="noStrike" cap="none" normalizeH="0" baseline="0" dirty="0" err="1">
                <a:ln>
                  <a:noFill/>
                </a:ln>
                <a:solidFill>
                  <a:schemeClr val="tx1"/>
                </a:solidFill>
                <a:effectLst/>
              </a:rPr>
              <a:t>Annual</a:t>
            </a:r>
            <a:r>
              <a:rPr kumimoji="0" lang="fr-FR" altLang="fr-FR" sz="1400" b="0" i="1" u="none" strike="noStrike" cap="none" normalizeH="0" baseline="0" dirty="0">
                <a:ln>
                  <a:noFill/>
                </a:ln>
                <a:solidFill>
                  <a:schemeClr val="tx1"/>
                </a:solidFill>
                <a:effectLst/>
              </a:rPr>
              <a:t> </a:t>
            </a:r>
            <a:r>
              <a:rPr kumimoji="0" lang="fr-FR" altLang="fr-FR" sz="1400" b="0" i="1" u="none" strike="noStrike" cap="none" normalizeH="0" baseline="0" dirty="0" err="1">
                <a:ln>
                  <a:noFill/>
                </a:ln>
                <a:solidFill>
                  <a:schemeClr val="tx1"/>
                </a:solidFill>
                <a:effectLst/>
              </a:rPr>
              <a:t>Climate</a:t>
            </a:r>
            <a:r>
              <a:rPr kumimoji="0" lang="fr-FR" altLang="fr-FR" sz="1400" b="0" i="1" u="none" strike="noStrike" cap="none" normalizeH="0" baseline="0" dirty="0">
                <a:ln>
                  <a:noFill/>
                </a:ln>
                <a:solidFill>
                  <a:schemeClr val="tx1"/>
                </a:solidFill>
                <a:effectLst/>
              </a:rPr>
              <a:t> Report 2023</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Website</a:t>
            </a:r>
            <a:r>
              <a:rPr kumimoji="0" lang="fr-FR" altLang="fr-FR" sz="1400" b="0" i="0" u="none" strike="noStrike" cap="none" normalizeH="0" baseline="0" dirty="0">
                <a:ln>
                  <a:noFill/>
                </a:ln>
                <a:solidFill>
                  <a:schemeClr val="tx1"/>
                </a:solidFill>
                <a:effectLst/>
              </a:rPr>
              <a:t>: www.noaa.gov/reports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Date </a:t>
            </a:r>
            <a:r>
              <a:rPr kumimoji="0" lang="fr-FR" altLang="fr-FR" sz="1400" b="0" i="0" u="none" strike="noStrike" cap="none" normalizeH="0" baseline="0" dirty="0" err="1">
                <a:ln>
                  <a:noFill/>
                </a:ln>
                <a:solidFill>
                  <a:schemeClr val="tx1"/>
                </a:solidFill>
                <a:effectLst/>
              </a:rPr>
              <a:t>Accessed</a:t>
            </a:r>
            <a:r>
              <a:rPr kumimoji="0" lang="fr-FR" altLang="fr-FR" sz="1400" b="0" i="0" u="none" strike="noStrike" cap="none" normalizeH="0" baseline="0" dirty="0">
                <a:ln>
                  <a:noFill/>
                </a:ln>
                <a:solidFill>
                  <a:schemeClr val="tx1"/>
                </a:solidFill>
                <a:effectLst/>
              </a:rPr>
              <a:t>: </a:t>
            </a:r>
            <a:r>
              <a:rPr kumimoji="0" lang="fr-FR" altLang="fr-FR" sz="1400" b="0" i="0" u="none" strike="noStrike" cap="none" normalizeH="0" baseline="0" dirty="0" err="1">
                <a:ln>
                  <a:noFill/>
                </a:ln>
                <a:solidFill>
                  <a:schemeClr val="tx1"/>
                </a:solidFill>
                <a:effectLst/>
              </a:rPr>
              <a:t>January</a:t>
            </a:r>
            <a:r>
              <a:rPr kumimoji="0" lang="fr-FR" altLang="fr-FR" sz="1400" b="0" i="0" u="none" strike="noStrike" cap="none" normalizeH="0" baseline="0" dirty="0">
                <a:ln>
                  <a:noFill/>
                </a:ln>
                <a:solidFill>
                  <a:schemeClr val="tx1"/>
                </a:solidFill>
                <a:effectLst/>
              </a:rPr>
              <a:t> 5, 2024</a:t>
            </a: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400" b="0" i="0" u="none" strike="noStrike" cap="none" normalizeH="0" baseline="0" dirty="0" err="1">
                <a:ln>
                  <a:noFill/>
                </a:ln>
                <a:solidFill>
                  <a:schemeClr val="tx1"/>
                </a:solidFill>
                <a:effectLst/>
              </a:rPr>
              <a:t>Author</a:t>
            </a:r>
            <a:r>
              <a:rPr kumimoji="0" lang="fr-FR" altLang="fr-FR" sz="1400" b="0" i="0" u="none" strike="noStrike" cap="none" normalizeH="0" baseline="0" dirty="0">
                <a:ln>
                  <a:noFill/>
                </a:ln>
                <a:solidFill>
                  <a:schemeClr val="tx1"/>
                </a:solidFill>
                <a:effectLst/>
              </a:rPr>
              <a:t>: Maria Lopez</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Title</a:t>
            </a:r>
            <a:r>
              <a:rPr kumimoji="0" lang="fr-FR" altLang="fr-FR" sz="1400" b="0" i="0" u="none" strike="noStrike" cap="none" normalizeH="0" baseline="0" dirty="0">
                <a:ln>
                  <a:noFill/>
                </a:ln>
                <a:solidFill>
                  <a:schemeClr val="tx1"/>
                </a:solidFill>
                <a:effectLst/>
              </a:rPr>
              <a:t>: </a:t>
            </a:r>
            <a:r>
              <a:rPr kumimoji="0" lang="fr-FR" altLang="fr-FR" sz="1400" b="0" i="1" u="none" strike="noStrike" cap="none" normalizeH="0" baseline="0" dirty="0" err="1">
                <a:ln>
                  <a:noFill/>
                </a:ln>
                <a:solidFill>
                  <a:schemeClr val="tx1"/>
                </a:solidFill>
                <a:effectLst/>
              </a:rPr>
              <a:t>Recycling</a:t>
            </a:r>
            <a:r>
              <a:rPr kumimoji="0" lang="fr-FR" altLang="fr-FR" sz="1400" b="0" i="1" u="none" strike="noStrike" cap="none" normalizeH="0" baseline="0" dirty="0">
                <a:ln>
                  <a:noFill/>
                </a:ln>
                <a:solidFill>
                  <a:schemeClr val="tx1"/>
                </a:solidFill>
                <a:effectLst/>
              </a:rPr>
              <a:t> in Urban </a:t>
            </a:r>
            <a:r>
              <a:rPr kumimoji="0" lang="fr-FR" altLang="fr-FR" sz="1400" b="0" i="1" u="none" strike="noStrike" cap="none" normalizeH="0" baseline="0" dirty="0" err="1">
                <a:ln>
                  <a:noFill/>
                </a:ln>
                <a:solidFill>
                  <a:schemeClr val="tx1"/>
                </a:solidFill>
                <a:effectLst/>
              </a:rPr>
              <a:t>Communities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Journal: </a:t>
            </a:r>
            <a:r>
              <a:rPr kumimoji="0" lang="fr-FR" altLang="fr-FR" sz="1400" b="0" i="1" u="none" strike="noStrike" cap="none" normalizeH="0" baseline="0" dirty="0" err="1">
                <a:ln>
                  <a:noFill/>
                </a:ln>
                <a:solidFill>
                  <a:schemeClr val="tx1"/>
                </a:solidFill>
                <a:effectLst/>
              </a:rPr>
              <a:t>Environmental</a:t>
            </a:r>
            <a:r>
              <a:rPr kumimoji="0" lang="fr-FR" altLang="fr-FR" sz="1400" b="0" i="1" u="none" strike="noStrike" cap="none" normalizeH="0" baseline="0" dirty="0">
                <a:ln>
                  <a:noFill/>
                </a:ln>
                <a:solidFill>
                  <a:schemeClr val="tx1"/>
                </a:solidFill>
                <a:effectLst/>
              </a:rPr>
              <a:t> Progress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Volume: 12</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Issue: 3</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Pages: 45–60</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Year</a:t>
            </a:r>
            <a:r>
              <a:rPr kumimoji="0" lang="fr-FR" altLang="fr-FR" sz="1400" b="0" i="0" u="none" strike="noStrike" cap="none" normalizeH="0" baseline="0" dirty="0">
                <a:ln>
                  <a:noFill/>
                </a:ln>
                <a:solidFill>
                  <a:schemeClr val="tx1"/>
                </a:solidFill>
                <a:effectLst/>
              </a:rPr>
              <a:t>: 2021</a:t>
            </a:r>
          </a:p>
          <a:p>
            <a:pPr marR="0" lvl="0" algn="l" defTabSz="914400" rtl="0" eaLnBrk="0" fontAlgn="base" latinLnBrk="0" hangingPunct="0">
              <a:lnSpc>
                <a:spcPct val="100000"/>
              </a:lnSpc>
              <a:spcBef>
                <a:spcPct val="0"/>
              </a:spcBef>
              <a:spcAft>
                <a:spcPct val="0"/>
              </a:spcAft>
              <a:buClrTx/>
              <a:buSzTx/>
              <a:buFont typeface="+mj-lt"/>
              <a:buAutoNum type="arabicPeriod"/>
              <a:tabLst/>
            </a:pPr>
            <a:endParaRPr kumimoji="0" lang="fr-FR" altLang="fr-FR" sz="14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400" b="0" i="0" u="none" strike="noStrike" cap="none" normalizeH="0" baseline="0" dirty="0" err="1">
                <a:ln>
                  <a:noFill/>
                </a:ln>
                <a:solidFill>
                  <a:schemeClr val="tx1"/>
                </a:solidFill>
                <a:effectLst/>
              </a:rPr>
              <a:t>Author</a:t>
            </a:r>
            <a:r>
              <a:rPr kumimoji="0" lang="fr-FR" altLang="fr-FR" sz="1400" b="0" i="0" u="none" strike="noStrike" cap="none" normalizeH="0" baseline="0" dirty="0">
                <a:ln>
                  <a:noFill/>
                </a:ln>
                <a:solidFill>
                  <a:schemeClr val="tx1"/>
                </a:solidFill>
                <a:effectLst/>
              </a:rPr>
              <a:t>: John Green</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Title</a:t>
            </a:r>
            <a:r>
              <a:rPr kumimoji="0" lang="fr-FR" altLang="fr-FR" sz="1400" b="0" i="0" u="none" strike="noStrike" cap="none" normalizeH="0" baseline="0" dirty="0">
                <a:ln>
                  <a:noFill/>
                </a:ln>
                <a:solidFill>
                  <a:schemeClr val="tx1"/>
                </a:solidFill>
                <a:effectLst/>
              </a:rPr>
              <a:t>: </a:t>
            </a:r>
            <a:r>
              <a:rPr kumimoji="0" lang="fr-FR" altLang="fr-FR" sz="1400" b="0" i="1" u="none" strike="noStrike" cap="none" normalizeH="0" baseline="0" dirty="0">
                <a:ln>
                  <a:noFill/>
                </a:ln>
                <a:solidFill>
                  <a:schemeClr val="tx1"/>
                </a:solidFill>
                <a:effectLst/>
              </a:rPr>
              <a:t>Urban Planning for </a:t>
            </a:r>
            <a:r>
              <a:rPr kumimoji="0" lang="fr-FR" altLang="fr-FR" sz="1400" b="0" i="1" u="none" strike="noStrike" cap="none" normalizeH="0" baseline="0" dirty="0" err="1">
                <a:ln>
                  <a:noFill/>
                </a:ln>
                <a:solidFill>
                  <a:schemeClr val="tx1"/>
                </a:solidFill>
                <a:effectLst/>
              </a:rPr>
              <a:t>Sustainable</a:t>
            </a:r>
            <a:r>
              <a:rPr kumimoji="0" lang="fr-FR" altLang="fr-FR" sz="1400" b="0" i="1" u="none" strike="noStrike" cap="none" normalizeH="0" baseline="0" dirty="0">
                <a:ln>
                  <a:noFill/>
                </a:ln>
                <a:solidFill>
                  <a:schemeClr val="tx1"/>
                </a:solidFill>
                <a:effectLst/>
              </a:rPr>
              <a:t> Cities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a:ln>
                  <a:noFill/>
                </a:ln>
                <a:solidFill>
                  <a:schemeClr val="tx1"/>
                </a:solidFill>
                <a:effectLst/>
              </a:rPr>
              <a:t>Publisher: </a:t>
            </a:r>
            <a:r>
              <a:rPr kumimoji="0" lang="fr-FR" altLang="fr-FR" sz="1400" b="0" i="0" u="none" strike="noStrike" cap="none" normalizeH="0" baseline="0" dirty="0" err="1">
                <a:ln>
                  <a:noFill/>
                </a:ln>
                <a:solidFill>
                  <a:schemeClr val="tx1"/>
                </a:solidFill>
                <a:effectLst/>
              </a:rPr>
              <a:t>CityScape</a:t>
            </a:r>
            <a:r>
              <a:rPr kumimoji="0" lang="fr-FR" altLang="fr-FR" sz="1400" b="0" i="0" u="none" strike="noStrike" cap="none" normalizeH="0" baseline="0" dirty="0">
                <a:ln>
                  <a:noFill/>
                </a:ln>
                <a:solidFill>
                  <a:schemeClr val="tx1"/>
                </a:solidFill>
                <a:effectLst/>
              </a:rPr>
              <a:t> Publications</a:t>
            </a:r>
            <a:br>
              <a:rPr kumimoji="0" lang="fr-FR" altLang="fr-FR" sz="1400" b="0" i="0" u="none" strike="noStrike" cap="none" normalizeH="0" baseline="0" dirty="0">
                <a:ln>
                  <a:noFill/>
                </a:ln>
                <a:solidFill>
                  <a:schemeClr val="tx1"/>
                </a:solidFill>
                <a:effectLst/>
              </a:rPr>
            </a:br>
            <a:r>
              <a:rPr kumimoji="0" lang="fr-FR" altLang="fr-FR" sz="1400" b="0" i="0" u="none" strike="noStrike" cap="none" normalizeH="0" baseline="0" dirty="0" err="1">
                <a:ln>
                  <a:noFill/>
                </a:ln>
                <a:solidFill>
                  <a:schemeClr val="tx1"/>
                </a:solidFill>
                <a:effectLst/>
              </a:rPr>
              <a:t>Year</a:t>
            </a:r>
            <a:r>
              <a:rPr kumimoji="0" lang="fr-FR" altLang="fr-FR" sz="1400" b="0" i="0" u="none" strike="noStrike" cap="none" normalizeH="0" baseline="0" dirty="0">
                <a:ln>
                  <a:noFill/>
                </a:ln>
                <a:solidFill>
                  <a:schemeClr val="tx1"/>
                </a:solidFill>
                <a:effectLst/>
              </a:rPr>
              <a:t>: 2019</a:t>
            </a:r>
          </a:p>
        </p:txBody>
      </p:sp>
      <p:sp>
        <p:nvSpPr>
          <p:cNvPr id="9" name="ZoneTexte 8">
            <a:extLst>
              <a:ext uri="{FF2B5EF4-FFF2-40B4-BE49-F238E27FC236}">
                <a16:creationId xmlns:a16="http://schemas.microsoft.com/office/drawing/2014/main" id="{403F1141-B3CB-451B-93B1-408F61617B4D}"/>
              </a:ext>
            </a:extLst>
          </p:cNvPr>
          <p:cNvSpPr txBox="1"/>
          <p:nvPr/>
        </p:nvSpPr>
        <p:spPr>
          <a:xfrm>
            <a:off x="1031500" y="2223247"/>
            <a:ext cx="10632141" cy="646331"/>
          </a:xfrm>
          <a:prstGeom prst="rect">
            <a:avLst/>
          </a:prstGeom>
          <a:noFill/>
        </p:spPr>
        <p:txBody>
          <a:bodyPr wrap="square" rtlCol="0">
            <a:spAutoFit/>
          </a:bodyPr>
          <a:lstStyle/>
          <a:p>
            <a:r>
              <a:rPr lang="en-US" dirty="0"/>
              <a:t>Task: Organize the source details into correct formats in the three main different styles (APA, MLA, and Chicago (tip: refer to slide 10 for help!)</a:t>
            </a:r>
            <a:endParaRPr lang="fr-FR" dirty="0"/>
          </a:p>
        </p:txBody>
      </p:sp>
      <p:pic>
        <p:nvPicPr>
          <p:cNvPr id="10" name="Image 9">
            <a:extLst>
              <a:ext uri="{FF2B5EF4-FFF2-40B4-BE49-F238E27FC236}">
                <a16:creationId xmlns:a16="http://schemas.microsoft.com/office/drawing/2014/main" id="{BBA63169-F169-4456-9100-E41D528B5C2F}"/>
              </a:ext>
            </a:extLst>
          </p:cNvPr>
          <p:cNvPicPr>
            <a:picLocks noChangeAspect="1"/>
          </p:cNvPicPr>
          <p:nvPr/>
        </p:nvPicPr>
        <p:blipFill>
          <a:blip r:embed="rId2"/>
          <a:stretch>
            <a:fillRect/>
          </a:stretch>
        </p:blipFill>
        <p:spPr>
          <a:xfrm>
            <a:off x="596044" y="973668"/>
            <a:ext cx="681645" cy="581467"/>
          </a:xfrm>
          <a:prstGeom prst="rect">
            <a:avLst/>
          </a:prstGeom>
        </p:spPr>
      </p:pic>
    </p:spTree>
    <p:extLst>
      <p:ext uri="{BB962C8B-B14F-4D97-AF65-F5344CB8AC3E}">
        <p14:creationId xmlns:p14="http://schemas.microsoft.com/office/powerpoint/2010/main" val="2803443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59D659-6F6C-40D1-92B1-ECD85997D71D}"/>
              </a:ext>
            </a:extLst>
          </p:cNvPr>
          <p:cNvSpPr>
            <a:spLocks noGrp="1"/>
          </p:cNvSpPr>
          <p:nvPr>
            <p:ph type="title"/>
          </p:nvPr>
        </p:nvSpPr>
        <p:spPr/>
        <p:txBody>
          <a:bodyPr/>
          <a:lstStyle/>
          <a:p>
            <a:r>
              <a:rPr lang="en-US" dirty="0"/>
              <a:t> 3.</a:t>
            </a:r>
            <a:r>
              <a:rPr lang="fr-FR" dirty="0"/>
              <a:t> Paraphrase </a:t>
            </a:r>
            <a:r>
              <a:rPr lang="fr-FR" dirty="0" err="1"/>
              <a:t>this</a:t>
            </a:r>
            <a:r>
              <a:rPr lang="fr-FR" dirty="0"/>
              <a:t>!</a:t>
            </a:r>
          </a:p>
        </p:txBody>
      </p:sp>
      <p:sp>
        <p:nvSpPr>
          <p:cNvPr id="4" name="Espace réservé du pied de page 3">
            <a:extLst>
              <a:ext uri="{FF2B5EF4-FFF2-40B4-BE49-F238E27FC236}">
                <a16:creationId xmlns:a16="http://schemas.microsoft.com/office/drawing/2014/main" id="{C444BD57-ED67-473C-A0EC-905C5DCA6EED}"/>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9A6AF7D-156B-4664-8BE7-DF668D8DE9B9}"/>
              </a:ext>
            </a:extLst>
          </p:cNvPr>
          <p:cNvSpPr>
            <a:spLocks noGrp="1"/>
          </p:cNvSpPr>
          <p:nvPr>
            <p:ph type="sldNum" sz="quarter" idx="12"/>
          </p:nvPr>
        </p:nvSpPr>
        <p:spPr/>
        <p:txBody>
          <a:bodyPr/>
          <a:lstStyle/>
          <a:p>
            <a:fld id="{E96E95E3-D1C5-4483-83E8-899CE84978B2}" type="slidenum">
              <a:rPr lang="fr-FR" smtClean="0"/>
              <a:t>16</a:t>
            </a:fld>
            <a:endParaRPr lang="fr-FR"/>
          </a:p>
        </p:txBody>
      </p:sp>
      <p:sp>
        <p:nvSpPr>
          <p:cNvPr id="6" name="Rectangle 1">
            <a:extLst>
              <a:ext uri="{FF2B5EF4-FFF2-40B4-BE49-F238E27FC236}">
                <a16:creationId xmlns:a16="http://schemas.microsoft.com/office/drawing/2014/main" id="{B3A66005-326C-42BA-A6DA-D15FBEBF1C07}"/>
              </a:ext>
            </a:extLst>
          </p:cNvPr>
          <p:cNvSpPr>
            <a:spLocks noGrp="1" noChangeArrowheads="1"/>
          </p:cNvSpPr>
          <p:nvPr>
            <p:ph idx="1"/>
          </p:nvPr>
        </p:nvSpPr>
        <p:spPr bwMode="auto">
          <a:xfrm>
            <a:off x="389965" y="2249341"/>
            <a:ext cx="11412070" cy="45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lgn="just" defTabSz="914400" eaLnBrk="0" fontAlgn="base" hangingPunct="0">
              <a:spcBef>
                <a:spcPct val="0"/>
              </a:spcBef>
              <a:spcAft>
                <a:spcPct val="0"/>
              </a:spcAft>
              <a:buClrTx/>
              <a:buSzTx/>
              <a:buNone/>
            </a:pPr>
            <a:r>
              <a:rPr lang="en-US" altLang="fr-FR" sz="1700" dirty="0">
                <a:solidFill>
                  <a:schemeClr val="tx1">
                    <a:lumMod val="65000"/>
                    <a:lumOff val="35000"/>
                  </a:schemeClr>
                </a:solidFill>
                <a:effectLst>
                  <a:outerShdw blurRad="38100" dist="38100" dir="2700000" algn="tl">
                    <a:srgbClr val="000000">
                      <a:alpha val="43137"/>
                    </a:srgbClr>
                  </a:outerShdw>
                </a:effectLst>
              </a:rPr>
              <a:t>Task: Rewrite each sentence below in simpler terms while keeping its original meaning and avoiding plagiarism</a:t>
            </a:r>
          </a:p>
          <a:p>
            <a:pPr marL="400050" lvl="1" indent="0" defTabSz="914400" eaLnBrk="0" fontAlgn="base" hangingPunct="0">
              <a:spcBef>
                <a:spcPct val="0"/>
              </a:spcBef>
              <a:spcAft>
                <a:spcPct val="0"/>
              </a:spcAft>
              <a:buClrTx/>
              <a:buSzTx/>
              <a:buNone/>
            </a:pPr>
            <a:r>
              <a:rPr lang="en-US" altLang="fr-FR" sz="1500" dirty="0">
                <a:solidFill>
                  <a:schemeClr val="tx1">
                    <a:lumMod val="65000"/>
                    <a:lumOff val="35000"/>
                  </a:schemeClr>
                </a:solidFill>
              </a:rPr>
              <a:t>Example:</a:t>
            </a:r>
          </a:p>
          <a:p>
            <a:pPr marL="400050" lvl="1" indent="0" defTabSz="914400" eaLnBrk="0" fontAlgn="base" hangingPunct="0">
              <a:spcBef>
                <a:spcPct val="0"/>
              </a:spcBef>
              <a:spcAft>
                <a:spcPct val="0"/>
              </a:spcAft>
              <a:buClrTx/>
              <a:buSzTx/>
              <a:buNone/>
            </a:pPr>
            <a:r>
              <a:rPr lang="en-US" altLang="fr-FR" sz="1500" dirty="0">
                <a:solidFill>
                  <a:schemeClr val="tx1">
                    <a:lumMod val="65000"/>
                    <a:lumOff val="35000"/>
                  </a:schemeClr>
                </a:solidFill>
              </a:rPr>
              <a:t>Original: “Increasing recycling rates requires both community education and improved waste management infrastructure.”</a:t>
            </a:r>
          </a:p>
          <a:p>
            <a:pPr marL="400050" lvl="1" indent="0" defTabSz="914400" eaLnBrk="0" fontAlgn="base" hangingPunct="0">
              <a:spcBef>
                <a:spcPct val="0"/>
              </a:spcBef>
              <a:spcAft>
                <a:spcPct val="0"/>
              </a:spcAft>
              <a:buClrTx/>
              <a:buSzTx/>
              <a:buNone/>
            </a:pPr>
            <a:r>
              <a:rPr lang="en-US" altLang="fr-FR" sz="1500" dirty="0">
                <a:solidFill>
                  <a:schemeClr val="tx1">
                    <a:lumMod val="65000"/>
                    <a:lumOff val="35000"/>
                  </a:schemeClr>
                </a:solidFill>
              </a:rPr>
              <a:t>Simplified: “To recycle more, people need education, and waste systems need to get better.”</a:t>
            </a:r>
            <a:endParaRPr kumimoji="0" lang="fr-FR" altLang="fr-FR" sz="1500" b="0" u="none" strike="noStrike" cap="none" normalizeH="0" baseline="0" dirty="0">
              <a:ln>
                <a:noFill/>
              </a:ln>
              <a:solidFill>
                <a:schemeClr val="tx1">
                  <a:lumMod val="65000"/>
                  <a:lumOff val="35000"/>
                </a:schemeClr>
              </a:solidFill>
              <a:effectLst/>
            </a:endParaRPr>
          </a:p>
          <a:p>
            <a:pPr marR="0" lvl="0" algn="l" defTabSz="914400" rtl="0" eaLnBrk="0" fontAlgn="base" latinLnBrk="0" hangingPunct="0">
              <a:lnSpc>
                <a:spcPct val="100000"/>
              </a:lnSpc>
              <a:spcBef>
                <a:spcPct val="0"/>
              </a:spcBef>
              <a:spcAft>
                <a:spcPct val="0"/>
              </a:spcAft>
              <a:buClrTx/>
              <a:buSzTx/>
              <a:buFont typeface="+mj-lt"/>
              <a:buAutoNum type="arabicPeriod"/>
              <a:tabLst/>
            </a:pPr>
            <a:endParaRPr lang="fr-FR" altLang="fr-FR" sz="1500" dirty="0">
              <a:solidFill>
                <a:schemeClr val="tx1">
                  <a:lumMod val="65000"/>
                  <a:lumOff val="35000"/>
                </a:schemeClr>
              </a:solidFill>
            </a:endParaRPr>
          </a:p>
          <a:p>
            <a:pPr marL="0" marR="0" lvl="0" indent="0" algn="ctr" defTabSz="914400" rtl="0" eaLnBrk="0" fontAlgn="base" latinLnBrk="0" hangingPunct="0">
              <a:lnSpc>
                <a:spcPct val="100000"/>
              </a:lnSpc>
              <a:spcBef>
                <a:spcPct val="0"/>
              </a:spcBef>
              <a:spcAft>
                <a:spcPct val="0"/>
              </a:spcAft>
              <a:buClrTx/>
              <a:buSzTx/>
              <a:buNone/>
              <a:tabLst/>
            </a:pPr>
            <a:r>
              <a:rPr kumimoji="0" lang="fr-FR" altLang="fr-FR" sz="1500" b="0" u="none" strike="noStrike" cap="none" normalizeH="0" baseline="0" dirty="0">
                <a:ln>
                  <a:noFill/>
                </a:ln>
                <a:solidFill>
                  <a:schemeClr val="tx1">
                    <a:lumMod val="65000"/>
                    <a:lumOff val="35000"/>
                  </a:schemeClr>
                </a:solidFill>
                <a:effectLst/>
              </a:rPr>
              <a:t>**</a:t>
            </a: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500" b="0" u="none" strike="noStrike" cap="none" normalizeH="0" baseline="0" dirty="0">
                <a:ln>
                  <a:noFill/>
                </a:ln>
                <a:solidFill>
                  <a:schemeClr val="tx1">
                    <a:lumMod val="65000"/>
                    <a:lumOff val="35000"/>
                  </a:schemeClr>
                </a:solidFill>
                <a:effectLst/>
              </a:rPr>
              <a:t>“The aviation </a:t>
            </a:r>
            <a:r>
              <a:rPr kumimoji="0" lang="fr-FR" altLang="fr-FR" sz="1500" b="0" u="none" strike="noStrike" cap="none" normalizeH="0" baseline="0" dirty="0" err="1">
                <a:ln>
                  <a:noFill/>
                </a:ln>
                <a:solidFill>
                  <a:schemeClr val="tx1">
                    <a:lumMod val="65000"/>
                    <a:lumOff val="35000"/>
                  </a:schemeClr>
                </a:solidFill>
                <a:effectLst/>
              </a:rPr>
              <a:t>industry</a:t>
            </a:r>
            <a:r>
              <a:rPr kumimoji="0" lang="fr-FR" altLang="fr-FR" sz="1500" b="0" u="none" strike="noStrike" cap="none" normalizeH="0" baseline="0" dirty="0">
                <a:ln>
                  <a:noFill/>
                </a:ln>
                <a:solidFill>
                  <a:schemeClr val="tx1">
                    <a:lumMod val="65000"/>
                    <a:lumOff val="35000"/>
                  </a:schemeClr>
                </a:solidFill>
                <a:effectLst/>
              </a:rPr>
              <a:t> must balance </a:t>
            </a:r>
            <a:r>
              <a:rPr kumimoji="0" lang="fr-FR" altLang="fr-FR" sz="1500" b="0" u="none" strike="noStrike" cap="none" normalizeH="0" baseline="0" dirty="0" err="1">
                <a:ln>
                  <a:noFill/>
                </a:ln>
                <a:solidFill>
                  <a:schemeClr val="tx1">
                    <a:lumMod val="65000"/>
                    <a:lumOff val="35000"/>
                  </a:schemeClr>
                </a:solidFill>
                <a:effectLst/>
              </a:rPr>
              <a:t>economic</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growth</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with</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reducing</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its</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carbon</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footprint</a:t>
            </a:r>
            <a:r>
              <a:rPr kumimoji="0" lang="fr-FR" altLang="fr-FR" sz="1500" b="0" u="none" strike="noStrike" cap="none" normalizeH="0" baseline="0" dirty="0">
                <a:ln>
                  <a:noFill/>
                </a:ln>
                <a:solidFill>
                  <a:schemeClr val="tx1">
                    <a:lumMod val="65000"/>
                    <a:lumOff val="35000"/>
                  </a:schemeClr>
                </a:solidFill>
                <a:effectLst/>
              </a:rPr>
              <a:t> to </a:t>
            </a:r>
            <a:r>
              <a:rPr kumimoji="0" lang="fr-FR" altLang="fr-FR" sz="1500" b="0" u="none" strike="noStrike" cap="none" normalizeH="0" baseline="0" dirty="0" err="1">
                <a:ln>
                  <a:noFill/>
                </a:ln>
                <a:solidFill>
                  <a:schemeClr val="tx1">
                    <a:lumMod val="65000"/>
                    <a:lumOff val="35000"/>
                  </a:schemeClr>
                </a:solidFill>
                <a:effectLst/>
              </a:rPr>
              <a:t>achieve</a:t>
            </a:r>
            <a:r>
              <a:rPr kumimoji="0" lang="fr-FR" altLang="fr-FR" sz="1500" b="0" u="none" strike="noStrike" cap="none" normalizeH="0" baseline="0" dirty="0">
                <a:ln>
                  <a:noFill/>
                </a:ln>
                <a:solidFill>
                  <a:schemeClr val="tx1">
                    <a:lumMod val="65000"/>
                    <a:lumOff val="35000"/>
                  </a:schemeClr>
                </a:solidFill>
                <a:effectLst/>
              </a:rPr>
              <a:t> long-</a:t>
            </a:r>
            <a:r>
              <a:rPr kumimoji="0" lang="fr-FR" altLang="fr-FR" sz="1500" b="0" u="none" strike="noStrike" cap="none" normalizeH="0" baseline="0" dirty="0" err="1">
                <a:ln>
                  <a:noFill/>
                </a:ln>
                <a:solidFill>
                  <a:schemeClr val="tx1">
                    <a:lumMod val="65000"/>
                    <a:lumOff val="35000"/>
                  </a:schemeClr>
                </a:solidFill>
                <a:effectLst/>
              </a:rPr>
              <a:t>term</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sustainability</a:t>
            </a:r>
            <a:r>
              <a:rPr kumimoji="0" lang="fr-FR" altLang="fr-FR" sz="1500" b="0" u="none" strike="noStrike" cap="none" normalizeH="0" baseline="0" dirty="0">
                <a:ln>
                  <a:noFill/>
                </a:ln>
                <a:solidFill>
                  <a:schemeClr val="tx1">
                    <a:lumMod val="65000"/>
                    <a:lumOff val="35000"/>
                  </a:schemeClr>
                </a:solidFill>
                <a:effectLst/>
              </a:rPr>
              <a:t>.”</a:t>
            </a: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500" b="0" u="none" strike="noStrike" cap="none" normalizeH="0" baseline="0" dirty="0">
                <a:ln>
                  <a:noFill/>
                </a:ln>
                <a:solidFill>
                  <a:schemeClr val="tx1">
                    <a:lumMod val="65000"/>
                    <a:lumOff val="35000"/>
                  </a:schemeClr>
                </a:solidFill>
                <a:effectLst/>
              </a:rPr>
              <a:t>“</a:t>
            </a:r>
            <a:r>
              <a:rPr kumimoji="0" lang="fr-FR" altLang="fr-FR" sz="1500" b="0" u="none" strike="noStrike" cap="none" normalizeH="0" baseline="0" dirty="0" err="1">
                <a:ln>
                  <a:noFill/>
                </a:ln>
                <a:solidFill>
                  <a:schemeClr val="tx1">
                    <a:lumMod val="65000"/>
                    <a:lumOff val="35000"/>
                  </a:schemeClr>
                </a:solidFill>
                <a:effectLst/>
              </a:rPr>
              <a:t>Tourism</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development</a:t>
            </a:r>
            <a:r>
              <a:rPr kumimoji="0" lang="fr-FR" altLang="fr-FR" sz="1500" b="0" u="none" strike="noStrike" cap="none" normalizeH="0" baseline="0" dirty="0">
                <a:ln>
                  <a:noFill/>
                </a:ln>
                <a:solidFill>
                  <a:schemeClr val="tx1">
                    <a:lumMod val="65000"/>
                    <a:lumOff val="35000"/>
                  </a:schemeClr>
                </a:solidFill>
                <a:effectLst/>
              </a:rPr>
              <a:t> in fragile </a:t>
            </a:r>
            <a:r>
              <a:rPr kumimoji="0" lang="fr-FR" altLang="fr-FR" sz="1500" b="0" u="none" strike="noStrike" cap="none" normalizeH="0" baseline="0" dirty="0" err="1">
                <a:ln>
                  <a:noFill/>
                </a:ln>
                <a:solidFill>
                  <a:schemeClr val="tx1">
                    <a:lumMod val="65000"/>
                    <a:lumOff val="35000"/>
                  </a:schemeClr>
                </a:solidFill>
                <a:effectLst/>
              </a:rPr>
              <a:t>ecosystems</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necessitates</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careful</a:t>
            </a:r>
            <a:r>
              <a:rPr kumimoji="0" lang="fr-FR" altLang="fr-FR" sz="1500" b="0" u="none" strike="noStrike" cap="none" normalizeH="0" baseline="0" dirty="0">
                <a:ln>
                  <a:noFill/>
                </a:ln>
                <a:solidFill>
                  <a:schemeClr val="tx1">
                    <a:lumMod val="65000"/>
                    <a:lumOff val="35000"/>
                  </a:schemeClr>
                </a:solidFill>
                <a:effectLst/>
              </a:rPr>
              <a:t> planning to </a:t>
            </a:r>
            <a:r>
              <a:rPr kumimoji="0" lang="fr-FR" altLang="fr-FR" sz="1500" b="0" u="none" strike="noStrike" cap="none" normalizeH="0" baseline="0" dirty="0" err="1">
                <a:ln>
                  <a:noFill/>
                </a:ln>
                <a:solidFill>
                  <a:schemeClr val="tx1">
                    <a:lumMod val="65000"/>
                    <a:lumOff val="35000"/>
                  </a:schemeClr>
                </a:solidFill>
                <a:effectLst/>
              </a:rPr>
              <a:t>mitigate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environmental</a:t>
            </a:r>
            <a:r>
              <a:rPr kumimoji="0" lang="fr-FR" altLang="fr-FR" sz="1500" b="0" u="none" strike="noStrike" cap="none" normalizeH="0" baseline="0" dirty="0">
                <a:ln>
                  <a:noFill/>
                </a:ln>
                <a:solidFill>
                  <a:schemeClr val="tx1">
                    <a:lumMod val="65000"/>
                    <a:lumOff val="35000"/>
                  </a:schemeClr>
                </a:solidFill>
                <a:effectLst/>
              </a:rPr>
              <a:t> damage and </a:t>
            </a:r>
            <a:r>
              <a:rPr kumimoji="0" lang="fr-FR" altLang="fr-FR" sz="1500" b="0" u="none" strike="noStrike" cap="none" normalizeH="0" baseline="0" dirty="0" err="1">
                <a:ln>
                  <a:noFill/>
                </a:ln>
                <a:solidFill>
                  <a:schemeClr val="tx1">
                    <a:lumMod val="65000"/>
                    <a:lumOff val="35000"/>
                  </a:schemeClr>
                </a:solidFill>
                <a:effectLst/>
              </a:rPr>
              <a:t>preserve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biodiversity</a:t>
            </a:r>
            <a:r>
              <a:rPr kumimoji="0" lang="fr-FR" altLang="fr-FR" sz="1500" b="0" u="none" strike="noStrike" cap="none" normalizeH="0" baseline="0" dirty="0">
                <a:ln>
                  <a:noFill/>
                </a:ln>
                <a:solidFill>
                  <a:schemeClr val="tx1">
                    <a:lumMod val="65000"/>
                    <a:lumOff val="35000"/>
                  </a:schemeClr>
                </a:solidFill>
                <a:effectLst/>
              </a:rPr>
              <a:t>.”</a:t>
            </a: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500" b="0" u="none" strike="noStrike" cap="none" normalizeH="0" baseline="0" dirty="0">
                <a:ln>
                  <a:noFill/>
                </a:ln>
                <a:solidFill>
                  <a:schemeClr val="tx1">
                    <a:lumMod val="65000"/>
                    <a:lumOff val="35000"/>
                  </a:schemeClr>
                </a:solidFill>
                <a:effectLst/>
              </a:rPr>
              <a:t>“</a:t>
            </a:r>
            <a:r>
              <a:rPr kumimoji="0" lang="fr-FR" altLang="fr-FR" sz="1500" b="0" u="none" strike="noStrike" cap="none" normalizeH="0" baseline="0" dirty="0" err="1">
                <a:ln>
                  <a:noFill/>
                </a:ln>
                <a:solidFill>
                  <a:schemeClr val="tx1">
                    <a:lumMod val="65000"/>
                    <a:lumOff val="35000"/>
                  </a:schemeClr>
                </a:solidFill>
                <a:effectLst/>
              </a:rPr>
              <a:t>Advancements</a:t>
            </a:r>
            <a:r>
              <a:rPr kumimoji="0" lang="fr-FR" altLang="fr-FR" sz="1500" b="0" u="none" strike="noStrike" cap="none" normalizeH="0" baseline="0" dirty="0">
                <a:ln>
                  <a:noFill/>
                </a:ln>
                <a:solidFill>
                  <a:schemeClr val="tx1">
                    <a:lumMod val="65000"/>
                    <a:lumOff val="35000"/>
                  </a:schemeClr>
                </a:solidFill>
                <a:effectLst/>
              </a:rPr>
              <a:t> in </a:t>
            </a:r>
            <a:r>
              <a:rPr kumimoji="0" lang="fr-FR" altLang="fr-FR" sz="1500" b="0" u="none" strike="noStrike" cap="none" normalizeH="0" baseline="0" dirty="0" err="1">
                <a:ln>
                  <a:noFill/>
                </a:ln>
                <a:solidFill>
                  <a:schemeClr val="tx1">
                    <a:lumMod val="65000"/>
                    <a:lumOff val="35000"/>
                  </a:schemeClr>
                </a:solidFill>
                <a:effectLst/>
              </a:rPr>
              <a:t>renewable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energy</a:t>
            </a:r>
            <a:r>
              <a:rPr kumimoji="0" lang="fr-FR" altLang="fr-FR" sz="1500" b="0" u="none" strike="noStrike" cap="none" normalizeH="0" baseline="0" dirty="0">
                <a:ln>
                  <a:noFill/>
                </a:ln>
                <a:solidFill>
                  <a:schemeClr val="tx1">
                    <a:lumMod val="65000"/>
                    <a:lumOff val="35000"/>
                  </a:schemeClr>
                </a:solidFill>
                <a:effectLst/>
              </a:rPr>
              <a:t> technologies are crucial for </a:t>
            </a:r>
            <a:r>
              <a:rPr kumimoji="0" lang="fr-FR" altLang="fr-FR" sz="1500" b="0" u="none" strike="noStrike" cap="none" normalizeH="0" baseline="0" dirty="0" err="1">
                <a:ln>
                  <a:noFill/>
                </a:ln>
                <a:solidFill>
                  <a:schemeClr val="tx1">
                    <a:lumMod val="65000"/>
                    <a:lumOff val="35000"/>
                  </a:schemeClr>
                </a:solidFill>
                <a:effectLst/>
              </a:rPr>
              <a:t>reducing</a:t>
            </a:r>
            <a:r>
              <a:rPr kumimoji="0" lang="fr-FR" altLang="fr-FR" sz="1500" b="0" u="none" strike="noStrike" cap="none" normalizeH="0" baseline="0" dirty="0">
                <a:ln>
                  <a:noFill/>
                </a:ln>
                <a:solidFill>
                  <a:schemeClr val="tx1">
                    <a:lumMod val="65000"/>
                    <a:lumOff val="35000"/>
                  </a:schemeClr>
                </a:solidFill>
                <a:effectLst/>
              </a:rPr>
              <a:t> global </a:t>
            </a:r>
            <a:r>
              <a:rPr kumimoji="0" lang="fr-FR" altLang="fr-FR" sz="1500" b="0" u="none" strike="noStrike" cap="none" normalizeH="0" baseline="0" dirty="0" err="1">
                <a:ln>
                  <a:noFill/>
                </a:ln>
                <a:solidFill>
                  <a:schemeClr val="tx1">
                    <a:lumMod val="65000"/>
                    <a:lumOff val="35000"/>
                  </a:schemeClr>
                </a:solidFill>
                <a:effectLst/>
              </a:rPr>
              <a:t>reliance</a:t>
            </a:r>
            <a:r>
              <a:rPr kumimoji="0" lang="fr-FR" altLang="fr-FR" sz="1500" b="0" u="none" strike="noStrike" cap="none" normalizeH="0" baseline="0" dirty="0">
                <a:ln>
                  <a:noFill/>
                </a:ln>
                <a:solidFill>
                  <a:schemeClr val="tx1">
                    <a:lumMod val="65000"/>
                    <a:lumOff val="35000"/>
                  </a:schemeClr>
                </a:solidFill>
                <a:effectLst/>
              </a:rPr>
              <a:t> on </a:t>
            </a:r>
            <a:r>
              <a:rPr kumimoji="0" lang="fr-FR" altLang="fr-FR" sz="1500" b="0" u="none" strike="noStrike" cap="none" normalizeH="0" baseline="0" dirty="0" err="1">
                <a:ln>
                  <a:noFill/>
                </a:ln>
                <a:solidFill>
                  <a:schemeClr val="tx1">
                    <a:lumMod val="65000"/>
                    <a:lumOff val="35000"/>
                  </a:schemeClr>
                </a:solidFill>
                <a:effectLst/>
              </a:rPr>
              <a:t>fossil</a:t>
            </a:r>
            <a:r>
              <a:rPr kumimoji="0" lang="fr-FR" altLang="fr-FR" sz="1500" b="0" u="none" strike="noStrike" cap="none" normalizeH="0" baseline="0" dirty="0">
                <a:ln>
                  <a:noFill/>
                </a:ln>
                <a:solidFill>
                  <a:schemeClr val="tx1">
                    <a:lumMod val="65000"/>
                    <a:lumOff val="35000"/>
                  </a:schemeClr>
                </a:solidFill>
                <a:effectLst/>
              </a:rPr>
              <a:t> fuels and </a:t>
            </a:r>
            <a:r>
              <a:rPr kumimoji="0" lang="fr-FR" altLang="fr-FR" sz="1500" b="0" u="none" strike="noStrike" cap="none" normalizeH="0" baseline="0" dirty="0" err="1">
                <a:ln>
                  <a:noFill/>
                </a:ln>
                <a:solidFill>
                  <a:schemeClr val="tx1">
                    <a:lumMod val="65000"/>
                    <a:lumOff val="35000"/>
                  </a:schemeClr>
                </a:solidFill>
                <a:effectLst/>
              </a:rPr>
              <a:t>combating</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climate</a:t>
            </a:r>
            <a:r>
              <a:rPr kumimoji="0" lang="fr-FR" altLang="fr-FR" sz="1500" b="0" u="none" strike="noStrike" cap="none" normalizeH="0" baseline="0" dirty="0">
                <a:ln>
                  <a:noFill/>
                </a:ln>
                <a:solidFill>
                  <a:schemeClr val="tx1">
                    <a:lumMod val="65000"/>
                    <a:lumOff val="35000"/>
                  </a:schemeClr>
                </a:solidFill>
                <a:effectLst/>
              </a:rPr>
              <a:t> change.”</a:t>
            </a: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500" b="0" u="none" strike="noStrike" cap="none" normalizeH="0" baseline="0" dirty="0">
                <a:ln>
                  <a:noFill/>
                </a:ln>
                <a:solidFill>
                  <a:schemeClr val="tx1">
                    <a:lumMod val="65000"/>
                    <a:lumOff val="35000"/>
                  </a:schemeClr>
                </a:solidFill>
                <a:effectLst/>
              </a:rPr>
              <a:t>“Effective public transportation </a:t>
            </a:r>
            <a:r>
              <a:rPr kumimoji="0" lang="fr-FR" altLang="fr-FR" sz="1500" b="0" u="none" strike="noStrike" cap="none" normalizeH="0" baseline="0" dirty="0" err="1">
                <a:ln>
                  <a:noFill/>
                </a:ln>
                <a:solidFill>
                  <a:schemeClr val="tx1">
                    <a:lumMod val="65000"/>
                    <a:lumOff val="35000"/>
                  </a:schemeClr>
                </a:solidFill>
                <a:effectLst/>
              </a:rPr>
              <a:t>systems</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require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substantial</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investment</a:t>
            </a:r>
            <a:r>
              <a:rPr kumimoji="0" lang="fr-FR" altLang="fr-FR" sz="1500" b="0" u="none" strike="noStrike" cap="none" normalizeH="0" baseline="0" dirty="0">
                <a:ln>
                  <a:noFill/>
                </a:ln>
                <a:solidFill>
                  <a:schemeClr val="tx1">
                    <a:lumMod val="65000"/>
                    <a:lumOff val="35000"/>
                  </a:schemeClr>
                </a:solidFill>
                <a:effectLst/>
              </a:rPr>
              <a:t> in infrastructure, maintenance, and </a:t>
            </a:r>
            <a:r>
              <a:rPr kumimoji="0" lang="fr-FR" altLang="fr-FR" sz="1500" b="0" u="none" strike="noStrike" cap="none" normalizeH="0" baseline="0" dirty="0" err="1">
                <a:ln>
                  <a:noFill/>
                </a:ln>
                <a:solidFill>
                  <a:schemeClr val="tx1">
                    <a:lumMod val="65000"/>
                    <a:lumOff val="35000"/>
                  </a:schemeClr>
                </a:solidFill>
                <a:effectLst/>
              </a:rPr>
              <a:t>community</a:t>
            </a:r>
            <a:r>
              <a:rPr kumimoji="0" lang="fr-FR" altLang="fr-FR" sz="1500" b="0" u="none" strike="noStrike" cap="none" normalizeH="0" baseline="0" dirty="0">
                <a:ln>
                  <a:noFill/>
                </a:ln>
                <a:solidFill>
                  <a:schemeClr val="tx1">
                    <a:lumMod val="65000"/>
                    <a:lumOff val="35000"/>
                  </a:schemeClr>
                </a:solidFill>
                <a:effectLst/>
              </a:rPr>
              <a:t> engagement.”</a:t>
            </a:r>
            <a:endParaRPr lang="fr-FR" altLang="fr-FR" sz="1500" dirty="0">
              <a:solidFill>
                <a:schemeClr val="tx1">
                  <a:lumMod val="65000"/>
                  <a:lumOff val="35000"/>
                </a:schemeClr>
              </a:solidFill>
            </a:endParaRPr>
          </a:p>
          <a:p>
            <a:pPr marR="0" lvl="0" algn="l" defTabSz="914400" rtl="0" eaLnBrk="0" fontAlgn="base" latinLnBrk="0" hangingPunct="0">
              <a:lnSpc>
                <a:spcPct val="100000"/>
              </a:lnSpc>
              <a:spcBef>
                <a:spcPct val="0"/>
              </a:spcBef>
              <a:spcAft>
                <a:spcPct val="0"/>
              </a:spcAft>
              <a:buClrTx/>
              <a:buSzTx/>
              <a:buFont typeface="+mj-lt"/>
              <a:buAutoNum type="arabicPeriod"/>
              <a:tabLst/>
            </a:pPr>
            <a:r>
              <a:rPr kumimoji="0" lang="fr-FR" altLang="fr-FR" sz="1500" b="0" u="none" strike="noStrike" cap="none" normalizeH="0" baseline="0" dirty="0">
                <a:ln>
                  <a:noFill/>
                </a:ln>
                <a:solidFill>
                  <a:schemeClr val="tx1">
                    <a:lumMod val="65000"/>
                    <a:lumOff val="35000"/>
                  </a:schemeClr>
                </a:solidFill>
                <a:effectLst/>
              </a:rPr>
              <a:t>“</a:t>
            </a:r>
            <a:r>
              <a:rPr kumimoji="0" lang="fr-FR" altLang="fr-FR" sz="1500" b="0" u="none" strike="noStrike" cap="none" normalizeH="0" baseline="0" dirty="0" err="1">
                <a:ln>
                  <a:noFill/>
                </a:ln>
                <a:solidFill>
                  <a:schemeClr val="tx1">
                    <a:lumMod val="65000"/>
                    <a:lumOff val="35000"/>
                  </a:schemeClr>
                </a:solidFill>
                <a:effectLst/>
              </a:rPr>
              <a:t>Addressing</a:t>
            </a:r>
            <a:r>
              <a:rPr kumimoji="0" lang="fr-FR" altLang="fr-FR" sz="1500" b="0" u="none" strike="noStrike" cap="none" normalizeH="0" baseline="0" dirty="0">
                <a:ln>
                  <a:noFill/>
                </a:ln>
                <a:solidFill>
                  <a:schemeClr val="tx1">
                    <a:lumMod val="65000"/>
                    <a:lumOff val="35000"/>
                  </a:schemeClr>
                </a:solidFill>
                <a:effectLst/>
              </a:rPr>
              <a:t> the challenges of </a:t>
            </a:r>
            <a:r>
              <a:rPr kumimoji="0" lang="fr-FR" altLang="fr-FR" sz="1500" b="0" u="none" strike="noStrike" cap="none" normalizeH="0" baseline="0" dirty="0" err="1">
                <a:ln>
                  <a:noFill/>
                </a:ln>
                <a:solidFill>
                  <a:schemeClr val="tx1">
                    <a:lumMod val="65000"/>
                    <a:lumOff val="35000"/>
                  </a:schemeClr>
                </a:solidFill>
                <a:effectLst/>
              </a:rPr>
              <a:t>urbanization</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involves</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integrating</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affordable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housing</a:t>
            </a:r>
            <a:r>
              <a:rPr kumimoji="0" lang="fr-FR" altLang="fr-FR" sz="1500" b="0" u="none" strike="noStrike" cap="none" normalizeH="0" baseline="0" dirty="0">
                <a:ln>
                  <a:noFill/>
                </a:ln>
                <a:solidFill>
                  <a:schemeClr val="tx1">
                    <a:lumMod val="65000"/>
                    <a:lumOff val="35000"/>
                  </a:schemeClr>
                </a:solidFill>
                <a:effectLst/>
              </a:rPr>
              <a:t>, efficient public services, and </a:t>
            </a:r>
            <a:r>
              <a:rPr kumimoji="0" lang="fr-FR" altLang="fr-FR" sz="1500" b="0" u="none" strike="noStrike" cap="none" normalizeH="0" baseline="0" dirty="0" err="1">
                <a:ln>
                  <a:noFill/>
                </a:ln>
                <a:solidFill>
                  <a:schemeClr val="tx1">
                    <a:lumMod val="65000"/>
                    <a:lumOff val="35000"/>
                  </a:schemeClr>
                </a:solidFill>
                <a:effectLst/>
              </a:rPr>
              <a:t>sustainable</a:t>
            </a:r>
            <a:r>
              <a:rPr kumimoji="0" lang="fr-FR" altLang="fr-FR" sz="1500" b="0" u="none" strike="noStrike" cap="none" normalizeH="0" baseline="0" dirty="0">
                <a:ln>
                  <a:noFill/>
                </a:ln>
                <a:solidFill>
                  <a:schemeClr val="tx1">
                    <a:lumMod val="65000"/>
                    <a:lumOff val="35000"/>
                  </a:schemeClr>
                </a:solidFill>
                <a:effectLst/>
              </a:rPr>
              <a:t> </a:t>
            </a:r>
            <a:r>
              <a:rPr kumimoji="0" lang="fr-FR" altLang="fr-FR" sz="1500" b="0" u="none" strike="noStrike" cap="none" normalizeH="0" baseline="0" dirty="0" err="1">
                <a:ln>
                  <a:noFill/>
                </a:ln>
                <a:solidFill>
                  <a:schemeClr val="tx1">
                    <a:lumMod val="65000"/>
                    <a:lumOff val="35000"/>
                  </a:schemeClr>
                </a:solidFill>
                <a:effectLst/>
              </a:rPr>
              <a:t>resource</a:t>
            </a:r>
            <a:r>
              <a:rPr kumimoji="0" lang="fr-FR" altLang="fr-FR" sz="1500" b="0" u="none" strike="noStrike" cap="none" normalizeH="0" baseline="0" dirty="0">
                <a:ln>
                  <a:noFill/>
                </a:ln>
                <a:solidFill>
                  <a:schemeClr val="tx1">
                    <a:lumMod val="65000"/>
                    <a:lumOff val="35000"/>
                  </a:schemeClr>
                </a:solidFill>
                <a:effectLst/>
              </a:rPr>
              <a:t> management.”</a:t>
            </a:r>
          </a:p>
          <a:p>
            <a:pPr marL="0" marR="0" lvl="0" indent="0" algn="ctr" defTabSz="914400" rtl="0" eaLnBrk="0" fontAlgn="base" latinLnBrk="0" hangingPunct="0">
              <a:lnSpc>
                <a:spcPct val="100000"/>
              </a:lnSpc>
              <a:spcBef>
                <a:spcPct val="0"/>
              </a:spcBef>
              <a:spcAft>
                <a:spcPct val="0"/>
              </a:spcAft>
              <a:buClrTx/>
              <a:buSzTx/>
              <a:buNone/>
              <a:tabLst/>
            </a:pPr>
            <a:r>
              <a:rPr lang="fr-FR" altLang="fr-FR" sz="1500" dirty="0">
                <a:solidFill>
                  <a:schemeClr val="tx1">
                    <a:lumMod val="65000"/>
                    <a:lumOff val="35000"/>
                  </a:schemeClr>
                </a:solidFill>
              </a:rPr>
              <a:t>**</a:t>
            </a:r>
            <a:endParaRPr kumimoji="0" lang="fr-FR" altLang="fr-FR" sz="1500" b="0" u="none" strike="noStrike" cap="none" normalizeH="0" baseline="0" dirty="0">
              <a:ln>
                <a:noFill/>
              </a:ln>
              <a:solidFill>
                <a:schemeClr val="tx1">
                  <a:lumMod val="65000"/>
                  <a:lumOff val="35000"/>
                </a:schemeClr>
              </a:solidFill>
              <a:effectLst/>
            </a:endParaRPr>
          </a:p>
        </p:txBody>
      </p:sp>
      <p:pic>
        <p:nvPicPr>
          <p:cNvPr id="7" name="Image 6">
            <a:extLst>
              <a:ext uri="{FF2B5EF4-FFF2-40B4-BE49-F238E27FC236}">
                <a16:creationId xmlns:a16="http://schemas.microsoft.com/office/drawing/2014/main" id="{ED45329E-4173-4F5D-85F0-24E4CD41EB53}"/>
              </a:ext>
            </a:extLst>
          </p:cNvPr>
          <p:cNvPicPr>
            <a:picLocks noChangeAspect="1"/>
          </p:cNvPicPr>
          <p:nvPr/>
        </p:nvPicPr>
        <p:blipFill>
          <a:blip r:embed="rId2"/>
          <a:stretch>
            <a:fillRect/>
          </a:stretch>
        </p:blipFill>
        <p:spPr>
          <a:xfrm>
            <a:off x="581370" y="917049"/>
            <a:ext cx="710992" cy="739329"/>
          </a:xfrm>
          <a:prstGeom prst="rect">
            <a:avLst/>
          </a:prstGeom>
        </p:spPr>
      </p:pic>
    </p:spTree>
    <p:extLst>
      <p:ext uri="{BB962C8B-B14F-4D97-AF65-F5344CB8AC3E}">
        <p14:creationId xmlns:p14="http://schemas.microsoft.com/office/powerpoint/2010/main" val="1946462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47E3F1-420E-4FD2-8FB4-08ABCE9F5520}"/>
              </a:ext>
            </a:extLst>
          </p:cNvPr>
          <p:cNvSpPr>
            <a:spLocks noGrp="1"/>
          </p:cNvSpPr>
          <p:nvPr>
            <p:ph type="title"/>
          </p:nvPr>
        </p:nvSpPr>
        <p:spPr/>
        <p:txBody>
          <a:bodyPr/>
          <a:lstStyle/>
          <a:p>
            <a:r>
              <a:rPr lang="fr-FR" dirty="0"/>
              <a:t>4. The Quotation Challenge</a:t>
            </a:r>
            <a:br>
              <a:rPr lang="fr-FR" dirty="0"/>
            </a:br>
            <a:r>
              <a:rPr lang="en-US" sz="1400" b="1" dirty="0"/>
              <a:t>Practice quoting, paraphrasing, and summarizing to enhance your quotation skills and avoid plagiarism</a:t>
            </a:r>
            <a:br>
              <a:rPr lang="en-US" sz="1400" b="1" dirty="0"/>
            </a:br>
            <a:endParaRPr lang="fr-FR" sz="1400" dirty="0"/>
          </a:p>
        </p:txBody>
      </p:sp>
      <p:sp>
        <p:nvSpPr>
          <p:cNvPr id="3" name="Espace réservé du contenu 2">
            <a:extLst>
              <a:ext uri="{FF2B5EF4-FFF2-40B4-BE49-F238E27FC236}">
                <a16:creationId xmlns:a16="http://schemas.microsoft.com/office/drawing/2014/main" id="{E8D53B35-D4D7-4A75-8801-4A26BAE1C6D4}"/>
              </a:ext>
            </a:extLst>
          </p:cNvPr>
          <p:cNvSpPr>
            <a:spLocks noGrp="1"/>
          </p:cNvSpPr>
          <p:nvPr>
            <p:ph idx="1"/>
          </p:nvPr>
        </p:nvSpPr>
        <p:spPr>
          <a:xfrm>
            <a:off x="313764" y="2160494"/>
            <a:ext cx="11752729" cy="4697506"/>
          </a:xfrm>
        </p:spPr>
        <p:txBody>
          <a:bodyPr>
            <a:normAutofit fontScale="85000" lnSpcReduction="20000"/>
          </a:bodyPr>
          <a:lstStyle/>
          <a:p>
            <a:pPr marL="0" indent="0">
              <a:buNone/>
            </a:pPr>
            <a:r>
              <a:rPr lang="en-US" sz="1600" b="1" dirty="0"/>
              <a:t>Instructions: For each excerpt below, write:</a:t>
            </a:r>
          </a:p>
          <a:p>
            <a:pPr lvl="1">
              <a:spcBef>
                <a:spcPts val="600"/>
              </a:spcBef>
              <a:buAutoNum type="arabicPeriod"/>
            </a:pPr>
            <a:r>
              <a:rPr lang="en-US" sz="1400" b="1" dirty="0"/>
              <a:t>a direct quote with proper citation;</a:t>
            </a:r>
          </a:p>
          <a:p>
            <a:pPr lvl="1">
              <a:spcBef>
                <a:spcPts val="600"/>
              </a:spcBef>
              <a:buAutoNum type="arabicPeriod"/>
            </a:pPr>
            <a:r>
              <a:rPr lang="en-US" sz="1400" b="1" dirty="0"/>
              <a:t>Paraphrase the excerpt in your own words, citing the source;</a:t>
            </a:r>
          </a:p>
          <a:p>
            <a:pPr lvl="1">
              <a:spcBef>
                <a:spcPts val="600"/>
              </a:spcBef>
              <a:buAutoNum type="arabicPeriod"/>
            </a:pPr>
            <a:r>
              <a:rPr lang="en-US" sz="1400" b="1" dirty="0"/>
              <a:t>Summarize the main idea briefly with a quotation</a:t>
            </a:r>
          </a:p>
          <a:p>
            <a:pPr marL="457200" lvl="1" indent="0" algn="ctr">
              <a:spcBef>
                <a:spcPts val="600"/>
              </a:spcBef>
              <a:buNone/>
            </a:pPr>
            <a:r>
              <a:rPr lang="en-US" sz="1900" b="1" dirty="0"/>
              <a:t>**</a:t>
            </a:r>
          </a:p>
          <a:p>
            <a:pPr marL="0" indent="0">
              <a:buNone/>
            </a:pPr>
            <a:r>
              <a:rPr lang="en-US" sz="1600" b="1" dirty="0"/>
              <a:t>Excerpt 1:</a:t>
            </a:r>
          </a:p>
          <a:p>
            <a:r>
              <a:rPr lang="en-US" sz="1600" i="1" dirty="0"/>
              <a:t>"Tourism significantly contributes to New Zealand's economy, generating billions in revenue annually and providing jobs for thousands."</a:t>
            </a:r>
            <a:endParaRPr lang="en-US" sz="1600" dirty="0"/>
          </a:p>
          <a:p>
            <a:pPr marL="0" indent="0">
              <a:buNone/>
            </a:pPr>
            <a:r>
              <a:rPr lang="en-US" sz="1600" b="1" dirty="0"/>
              <a:t>Source: </a:t>
            </a:r>
            <a:r>
              <a:rPr lang="en-US" sz="1600" dirty="0"/>
              <a:t>Smith, J. (2023). </a:t>
            </a:r>
            <a:r>
              <a:rPr lang="en-US" sz="1600" i="1" dirty="0"/>
              <a:t>The Role of Tourism in New Zealand's Economy</a:t>
            </a:r>
            <a:r>
              <a:rPr lang="en-US" sz="1600" dirty="0"/>
              <a:t>. Tourism Insights Press.</a:t>
            </a:r>
          </a:p>
          <a:p>
            <a:pPr marL="0" indent="0">
              <a:buNone/>
            </a:pPr>
            <a:endParaRPr lang="en-US" sz="1600" dirty="0"/>
          </a:p>
          <a:p>
            <a:pPr marL="0" indent="0">
              <a:buNone/>
            </a:pPr>
            <a:r>
              <a:rPr lang="en-US" sz="1600" b="1" dirty="0"/>
              <a:t>Excerpt 2:</a:t>
            </a:r>
          </a:p>
          <a:p>
            <a:r>
              <a:rPr lang="en-US" sz="1600" i="1" dirty="0"/>
              <a:t>"Climate change is accelerating at an unprecedented rate, with global temperatures rising faster than expected."</a:t>
            </a:r>
            <a:endParaRPr lang="en-US" sz="1600" dirty="0"/>
          </a:p>
          <a:p>
            <a:pPr marL="0" indent="0">
              <a:buNone/>
            </a:pPr>
            <a:r>
              <a:rPr lang="en-US" sz="1600" b="1" dirty="0"/>
              <a:t>Source: </a:t>
            </a:r>
            <a:r>
              <a:rPr lang="en-US" sz="1600" dirty="0"/>
              <a:t>Miller, H. (2022). </a:t>
            </a:r>
            <a:r>
              <a:rPr lang="en-US" sz="1600" i="1" dirty="0"/>
              <a:t>Global Warming: The Alarming Trends</a:t>
            </a:r>
            <a:r>
              <a:rPr lang="en-US" sz="1600" dirty="0"/>
              <a:t>. Climate Science Reports.</a:t>
            </a:r>
          </a:p>
          <a:p>
            <a:pPr marL="0" indent="0">
              <a:buNone/>
            </a:pPr>
            <a:endParaRPr lang="en-US" sz="1600" dirty="0"/>
          </a:p>
          <a:p>
            <a:pPr marL="0" indent="0">
              <a:buNone/>
            </a:pPr>
            <a:r>
              <a:rPr lang="en-US" sz="1600" b="1" dirty="0"/>
              <a:t>Excerpt 3:</a:t>
            </a:r>
          </a:p>
          <a:p>
            <a:r>
              <a:rPr lang="en-US" sz="1600" i="1" dirty="0"/>
              <a:t>"Digital literacy is essential for students to succeed in today’s technology-driven world."</a:t>
            </a:r>
            <a:endParaRPr lang="en-US" sz="1600" dirty="0"/>
          </a:p>
          <a:p>
            <a:pPr marL="0" indent="0">
              <a:buNone/>
            </a:pPr>
            <a:r>
              <a:rPr lang="en-US" sz="1600" b="1" dirty="0"/>
              <a:t>Source: </a:t>
            </a:r>
            <a:r>
              <a:rPr lang="en-US" sz="1600" dirty="0"/>
              <a:t>Taylor, A. (2021). </a:t>
            </a:r>
            <a:r>
              <a:rPr lang="en-US" sz="1600" i="1" dirty="0"/>
              <a:t>Education in the Digital Age: Challenges and Opportunities</a:t>
            </a:r>
            <a:r>
              <a:rPr lang="en-US" sz="1600" dirty="0"/>
              <a:t>. Academic Horizons.</a:t>
            </a:r>
            <a:endParaRPr lang="en-US" dirty="0"/>
          </a:p>
          <a:p>
            <a:pPr marL="0" indent="0">
              <a:buNone/>
            </a:pPr>
            <a:endParaRPr lang="en-US" dirty="0"/>
          </a:p>
          <a:p>
            <a:endParaRPr lang="fr-FR" dirty="0"/>
          </a:p>
          <a:p>
            <a:pPr marL="0" indent="0">
              <a:buNone/>
            </a:pPr>
            <a:endParaRPr lang="fr-FR" dirty="0"/>
          </a:p>
        </p:txBody>
      </p:sp>
      <p:sp>
        <p:nvSpPr>
          <p:cNvPr id="5" name="Espace réservé du numéro de diapositive 4">
            <a:extLst>
              <a:ext uri="{FF2B5EF4-FFF2-40B4-BE49-F238E27FC236}">
                <a16:creationId xmlns:a16="http://schemas.microsoft.com/office/drawing/2014/main" id="{C12D48C0-586A-405D-BC8E-319532ED03F9}"/>
              </a:ext>
            </a:extLst>
          </p:cNvPr>
          <p:cNvSpPr>
            <a:spLocks noGrp="1"/>
          </p:cNvSpPr>
          <p:nvPr>
            <p:ph type="sldNum" sz="quarter" idx="12"/>
          </p:nvPr>
        </p:nvSpPr>
        <p:spPr/>
        <p:txBody>
          <a:bodyPr/>
          <a:lstStyle/>
          <a:p>
            <a:fld id="{E96E95E3-D1C5-4483-83E8-899CE84978B2}" type="slidenum">
              <a:rPr lang="fr-FR" smtClean="0"/>
              <a:t>17</a:t>
            </a:fld>
            <a:endParaRPr lang="fr-FR"/>
          </a:p>
        </p:txBody>
      </p:sp>
      <p:pic>
        <p:nvPicPr>
          <p:cNvPr id="6" name="Image 5">
            <a:extLst>
              <a:ext uri="{FF2B5EF4-FFF2-40B4-BE49-F238E27FC236}">
                <a16:creationId xmlns:a16="http://schemas.microsoft.com/office/drawing/2014/main" id="{36336914-871E-4675-B8EA-B5AA8A7E3CBD}"/>
              </a:ext>
            </a:extLst>
          </p:cNvPr>
          <p:cNvPicPr>
            <a:picLocks noChangeAspect="1"/>
          </p:cNvPicPr>
          <p:nvPr/>
        </p:nvPicPr>
        <p:blipFill>
          <a:blip r:embed="rId2"/>
          <a:stretch>
            <a:fillRect/>
          </a:stretch>
        </p:blipFill>
        <p:spPr>
          <a:xfrm>
            <a:off x="559124" y="778992"/>
            <a:ext cx="595829" cy="568848"/>
          </a:xfrm>
          <a:prstGeom prst="rect">
            <a:avLst/>
          </a:prstGeom>
        </p:spPr>
      </p:pic>
    </p:spTree>
    <p:extLst>
      <p:ext uri="{BB962C8B-B14F-4D97-AF65-F5344CB8AC3E}">
        <p14:creationId xmlns:p14="http://schemas.microsoft.com/office/powerpoint/2010/main" val="554599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A00B16-A810-4022-BAAF-0A766B3462D1}"/>
              </a:ext>
            </a:extLst>
          </p:cNvPr>
          <p:cNvSpPr>
            <a:spLocks noGrp="1"/>
          </p:cNvSpPr>
          <p:nvPr>
            <p:ph type="title"/>
          </p:nvPr>
        </p:nvSpPr>
        <p:spPr>
          <a:xfrm>
            <a:off x="1897578" y="4805309"/>
            <a:ext cx="8187716" cy="672127"/>
          </a:xfrm>
        </p:spPr>
        <p:txBody>
          <a:bodyPr>
            <a:noAutofit/>
          </a:bodyPr>
          <a:lstStyle/>
          <a:p>
            <a:r>
              <a:rPr lang="fr-FR" sz="1800" dirty="0" err="1"/>
              <a:t>Error</a:t>
            </a:r>
            <a:r>
              <a:rPr lang="fr-FR" sz="1800" dirty="0"/>
              <a:t> Hunt, Spot the </a:t>
            </a:r>
            <a:r>
              <a:rPr lang="fr-FR" sz="1800" dirty="0" err="1"/>
              <a:t>mistake</a:t>
            </a:r>
            <a:r>
              <a:rPr lang="fr-FR" sz="1800" dirty="0"/>
              <a:t>(s)… </a:t>
            </a:r>
            <a:r>
              <a:rPr lang="fr-FR" sz="1800" dirty="0">
                <a:sym typeface="Wingdings" panose="05000000000000000000" pitchFamily="2" charset="2"/>
              </a:rPr>
              <a:t></a:t>
            </a:r>
            <a:br>
              <a:rPr lang="fr-FR" sz="1800" dirty="0"/>
            </a:br>
            <a:r>
              <a:rPr lang="en-US" sz="1800" dirty="0"/>
              <a:t>“The company need to improve there recycling practices because its important to reduce </a:t>
            </a:r>
            <a:r>
              <a:rPr lang="en-US" sz="1800" dirty="0" err="1"/>
              <a:t>wast</a:t>
            </a:r>
            <a:r>
              <a:rPr lang="en-US" sz="1800" dirty="0"/>
              <a:t>.”</a:t>
            </a:r>
            <a:endParaRPr lang="fr-FR" sz="1800" dirty="0"/>
          </a:p>
        </p:txBody>
      </p:sp>
      <p:sp>
        <p:nvSpPr>
          <p:cNvPr id="4" name="Espace réservé du texte 3">
            <a:extLst>
              <a:ext uri="{FF2B5EF4-FFF2-40B4-BE49-F238E27FC236}">
                <a16:creationId xmlns:a16="http://schemas.microsoft.com/office/drawing/2014/main" id="{D738ADC3-B362-47C9-AD8E-6839261860D1}"/>
              </a:ext>
            </a:extLst>
          </p:cNvPr>
          <p:cNvSpPr>
            <a:spLocks noGrp="1"/>
          </p:cNvSpPr>
          <p:nvPr>
            <p:ph type="body" sz="half" idx="2"/>
          </p:nvPr>
        </p:nvSpPr>
        <p:spPr>
          <a:xfrm>
            <a:off x="1154955" y="5477436"/>
            <a:ext cx="9432363" cy="1102646"/>
          </a:xfrm>
        </p:spPr>
        <p:txBody>
          <a:bodyPr>
            <a:normAutofit/>
          </a:bodyPr>
          <a:lstStyle/>
          <a:p>
            <a:r>
              <a:rPr lang="fr-FR" sz="1400" dirty="0">
                <a:solidFill>
                  <a:srgbClr val="ACD433"/>
                </a:solidFill>
              </a:rPr>
              <a:t>The objectives of </a:t>
            </a:r>
            <a:r>
              <a:rPr lang="fr-FR" sz="1400" dirty="0" err="1">
                <a:solidFill>
                  <a:srgbClr val="ACD433"/>
                </a:solidFill>
              </a:rPr>
              <a:t>this</a:t>
            </a:r>
            <a:r>
              <a:rPr lang="fr-FR" sz="1400" dirty="0">
                <a:solidFill>
                  <a:srgbClr val="ACD433"/>
                </a:solidFill>
              </a:rPr>
              <a:t> session are </a:t>
            </a:r>
            <a:r>
              <a:rPr lang="fr-FR" sz="1400" dirty="0" err="1">
                <a:solidFill>
                  <a:srgbClr val="ACD433"/>
                </a:solidFill>
              </a:rPr>
              <a:t>threefold</a:t>
            </a:r>
            <a:r>
              <a:rPr lang="fr-FR" sz="1400" dirty="0">
                <a:solidFill>
                  <a:srgbClr val="ACD433"/>
                </a:solidFill>
              </a:rPr>
              <a:t>: </a:t>
            </a:r>
          </a:p>
          <a:p>
            <a:pPr marL="685800" lvl="1" indent="-228600">
              <a:spcBef>
                <a:spcPts val="0"/>
              </a:spcBef>
              <a:buAutoNum type="arabicPeriod"/>
            </a:pPr>
            <a:r>
              <a:rPr lang="fr-FR" sz="1400" dirty="0" err="1">
                <a:solidFill>
                  <a:srgbClr val="ACD433"/>
                </a:solidFill>
              </a:rPr>
              <a:t>Revise</a:t>
            </a:r>
            <a:r>
              <a:rPr lang="fr-FR" sz="1400" dirty="0">
                <a:solidFill>
                  <a:srgbClr val="ACD433"/>
                </a:solidFill>
              </a:rPr>
              <a:t> reports for </a:t>
            </a:r>
            <a:r>
              <a:rPr lang="fr-FR" sz="1400" dirty="0" err="1">
                <a:solidFill>
                  <a:srgbClr val="ACD433"/>
                </a:solidFill>
              </a:rPr>
              <a:t>clarity</a:t>
            </a:r>
            <a:r>
              <a:rPr lang="fr-FR" sz="1400" dirty="0">
                <a:solidFill>
                  <a:srgbClr val="ACD433"/>
                </a:solidFill>
              </a:rPr>
              <a:t>, </a:t>
            </a:r>
            <a:r>
              <a:rPr lang="fr-FR" sz="1400" dirty="0" err="1">
                <a:solidFill>
                  <a:srgbClr val="ACD433"/>
                </a:solidFill>
              </a:rPr>
              <a:t>grammar</a:t>
            </a:r>
            <a:r>
              <a:rPr lang="fr-FR" sz="1400" dirty="0">
                <a:solidFill>
                  <a:srgbClr val="ACD433"/>
                </a:solidFill>
              </a:rPr>
              <a:t> &amp; </a:t>
            </a:r>
            <a:r>
              <a:rPr lang="fr-FR" sz="1400" dirty="0" err="1">
                <a:solidFill>
                  <a:srgbClr val="ACD433"/>
                </a:solidFill>
              </a:rPr>
              <a:t>professionalism</a:t>
            </a:r>
            <a:r>
              <a:rPr lang="fr-FR" sz="1400" dirty="0">
                <a:solidFill>
                  <a:srgbClr val="ACD433"/>
                </a:solidFill>
              </a:rPr>
              <a:t>;</a:t>
            </a:r>
          </a:p>
          <a:p>
            <a:pPr marL="685800" lvl="1" indent="-228600">
              <a:spcBef>
                <a:spcPts val="0"/>
              </a:spcBef>
              <a:buAutoNum type="arabicPeriod"/>
            </a:pPr>
            <a:r>
              <a:rPr lang="fr-FR" sz="1400" dirty="0" err="1">
                <a:solidFill>
                  <a:srgbClr val="ACD433"/>
                </a:solidFill>
              </a:rPr>
              <a:t>Develop</a:t>
            </a:r>
            <a:r>
              <a:rPr lang="fr-FR" sz="1400" dirty="0">
                <a:solidFill>
                  <a:srgbClr val="ACD433"/>
                </a:solidFill>
              </a:rPr>
              <a:t> effective </a:t>
            </a:r>
            <a:r>
              <a:rPr lang="fr-FR" sz="1400" dirty="0" err="1">
                <a:solidFill>
                  <a:srgbClr val="ACD433"/>
                </a:solidFill>
              </a:rPr>
              <a:t>proofreading</a:t>
            </a:r>
            <a:r>
              <a:rPr lang="fr-FR" sz="1400" dirty="0">
                <a:solidFill>
                  <a:srgbClr val="ACD433"/>
                </a:solidFill>
              </a:rPr>
              <a:t> </a:t>
            </a:r>
            <a:r>
              <a:rPr lang="fr-FR" sz="1400" dirty="0" err="1">
                <a:solidFill>
                  <a:srgbClr val="ACD433"/>
                </a:solidFill>
              </a:rPr>
              <a:t>strategies</a:t>
            </a:r>
            <a:r>
              <a:rPr lang="fr-FR" sz="1400" dirty="0">
                <a:solidFill>
                  <a:srgbClr val="ACD433"/>
                </a:solidFill>
              </a:rPr>
              <a:t>;</a:t>
            </a:r>
          </a:p>
          <a:p>
            <a:pPr marL="685800" lvl="1" indent="-228600">
              <a:spcBef>
                <a:spcPts val="0"/>
              </a:spcBef>
              <a:buAutoNum type="arabicPeriod"/>
            </a:pPr>
            <a:r>
              <a:rPr lang="fr-FR" sz="1400" dirty="0">
                <a:solidFill>
                  <a:srgbClr val="ACD433"/>
                </a:solidFill>
              </a:rPr>
              <a:t>Lean how to cite sources </a:t>
            </a:r>
            <a:r>
              <a:rPr lang="fr-FR" sz="1400" dirty="0" err="1">
                <a:solidFill>
                  <a:srgbClr val="ACD433"/>
                </a:solidFill>
              </a:rPr>
              <a:t>properly</a:t>
            </a:r>
            <a:r>
              <a:rPr lang="fr-FR" sz="1400" dirty="0">
                <a:solidFill>
                  <a:srgbClr val="ACD433"/>
                </a:solidFill>
              </a:rPr>
              <a:t> and </a:t>
            </a:r>
            <a:r>
              <a:rPr lang="fr-FR" sz="1400" dirty="0" err="1">
                <a:solidFill>
                  <a:srgbClr val="ACD433"/>
                </a:solidFill>
              </a:rPr>
              <a:t>avoid</a:t>
            </a:r>
            <a:r>
              <a:rPr lang="fr-FR" sz="1400" dirty="0">
                <a:solidFill>
                  <a:srgbClr val="ACD433"/>
                </a:solidFill>
              </a:rPr>
              <a:t> </a:t>
            </a:r>
            <a:r>
              <a:rPr lang="fr-FR" sz="1400" dirty="0" err="1">
                <a:solidFill>
                  <a:srgbClr val="ACD433"/>
                </a:solidFill>
              </a:rPr>
              <a:t>plagiarism</a:t>
            </a:r>
            <a:r>
              <a:rPr lang="fr-FR" sz="1400" dirty="0">
                <a:solidFill>
                  <a:srgbClr val="ACD433"/>
                </a:solidFill>
              </a:rPr>
              <a:t>.</a:t>
            </a:r>
          </a:p>
        </p:txBody>
      </p:sp>
      <p:pic>
        <p:nvPicPr>
          <p:cNvPr id="6" name="Image 5">
            <a:extLst>
              <a:ext uri="{FF2B5EF4-FFF2-40B4-BE49-F238E27FC236}">
                <a16:creationId xmlns:a16="http://schemas.microsoft.com/office/drawing/2014/main" id="{AC3B3D99-15A0-4C36-B253-7192FCECD726}"/>
              </a:ext>
            </a:extLst>
          </p:cNvPr>
          <p:cNvPicPr>
            <a:picLocks noChangeAspect="1"/>
          </p:cNvPicPr>
          <p:nvPr/>
        </p:nvPicPr>
        <p:blipFill>
          <a:blip r:embed="rId2"/>
          <a:stretch>
            <a:fillRect/>
          </a:stretch>
        </p:blipFill>
        <p:spPr>
          <a:xfrm>
            <a:off x="3318623" y="649941"/>
            <a:ext cx="4514850" cy="3381375"/>
          </a:xfrm>
          <a:prstGeom prst="rect">
            <a:avLst/>
          </a:prstGeom>
        </p:spPr>
      </p:pic>
      <p:sp>
        <p:nvSpPr>
          <p:cNvPr id="7" name="Espace réservé du pied de page 6">
            <a:extLst>
              <a:ext uri="{FF2B5EF4-FFF2-40B4-BE49-F238E27FC236}">
                <a16:creationId xmlns:a16="http://schemas.microsoft.com/office/drawing/2014/main" id="{C0DB6143-6037-437C-B653-440640F0752A}"/>
              </a:ext>
            </a:extLst>
          </p:cNvPr>
          <p:cNvSpPr>
            <a:spLocks noGrp="1"/>
          </p:cNvSpPr>
          <p:nvPr>
            <p:ph type="ftr" sz="quarter" idx="11"/>
          </p:nvPr>
        </p:nvSpPr>
        <p:spPr/>
        <p:txBody>
          <a:bodyPr/>
          <a:lstStyle/>
          <a:p>
            <a:r>
              <a:rPr lang="fr-FR"/>
              <a:t>DULASP Intermediate M5 Rapports Professionnels</a:t>
            </a:r>
          </a:p>
        </p:txBody>
      </p:sp>
      <p:sp>
        <p:nvSpPr>
          <p:cNvPr id="8" name="Espace réservé du numéro de diapositive 7">
            <a:extLst>
              <a:ext uri="{FF2B5EF4-FFF2-40B4-BE49-F238E27FC236}">
                <a16:creationId xmlns:a16="http://schemas.microsoft.com/office/drawing/2014/main" id="{8D56FA10-ACAF-4D1B-B8F8-B6FC221FF86A}"/>
              </a:ext>
            </a:extLst>
          </p:cNvPr>
          <p:cNvSpPr>
            <a:spLocks noGrp="1"/>
          </p:cNvSpPr>
          <p:nvPr>
            <p:ph type="sldNum" sz="quarter" idx="12"/>
          </p:nvPr>
        </p:nvSpPr>
        <p:spPr/>
        <p:txBody>
          <a:bodyPr/>
          <a:lstStyle/>
          <a:p>
            <a:fld id="{E96E95E3-D1C5-4483-83E8-899CE84978B2}" type="slidenum">
              <a:rPr lang="fr-FR" smtClean="0"/>
              <a:t>2</a:t>
            </a:fld>
            <a:endParaRPr lang="fr-FR"/>
          </a:p>
        </p:txBody>
      </p:sp>
    </p:spTree>
    <p:extLst>
      <p:ext uri="{BB962C8B-B14F-4D97-AF65-F5344CB8AC3E}">
        <p14:creationId xmlns:p14="http://schemas.microsoft.com/office/powerpoint/2010/main" val="938251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318FBC-40BA-4695-9E3E-A0B8C679508F}"/>
              </a:ext>
            </a:extLst>
          </p:cNvPr>
          <p:cNvSpPr>
            <a:spLocks noGrp="1"/>
          </p:cNvSpPr>
          <p:nvPr>
            <p:ph type="title"/>
          </p:nvPr>
        </p:nvSpPr>
        <p:spPr>
          <a:xfrm>
            <a:off x="1244600" y="820122"/>
            <a:ext cx="8761413" cy="706964"/>
          </a:xfrm>
        </p:spPr>
        <p:txBody>
          <a:bodyPr/>
          <a:lstStyle/>
          <a:p>
            <a:r>
              <a:rPr lang="fr-FR" dirty="0"/>
              <a:t>  Warm up: Spot the </a:t>
            </a:r>
            <a:r>
              <a:rPr lang="fr-FR" dirty="0" err="1"/>
              <a:t>Mistakes</a:t>
            </a:r>
            <a:r>
              <a:rPr lang="fr-FR" dirty="0"/>
              <a:t> </a:t>
            </a:r>
          </a:p>
        </p:txBody>
      </p:sp>
      <p:sp>
        <p:nvSpPr>
          <p:cNvPr id="3" name="Espace réservé du contenu 2">
            <a:extLst>
              <a:ext uri="{FF2B5EF4-FFF2-40B4-BE49-F238E27FC236}">
                <a16:creationId xmlns:a16="http://schemas.microsoft.com/office/drawing/2014/main" id="{E4AE1F9F-1D70-4C6C-8947-E7982B812A71}"/>
              </a:ext>
            </a:extLst>
          </p:cNvPr>
          <p:cNvSpPr>
            <a:spLocks noGrp="1"/>
          </p:cNvSpPr>
          <p:nvPr>
            <p:ph idx="1"/>
          </p:nvPr>
        </p:nvSpPr>
        <p:spPr/>
        <p:txBody>
          <a:bodyPr/>
          <a:lstStyle/>
          <a:p>
            <a:pPr marL="0" indent="0">
              <a:buNone/>
            </a:pPr>
            <a:endParaRPr lang="en-US" dirty="0"/>
          </a:p>
          <a:p>
            <a:pPr marL="0" indent="0" algn="just">
              <a:buNone/>
            </a:pPr>
            <a:r>
              <a:rPr lang="en-US" dirty="0"/>
              <a:t>“The company need to improve there marketing strategy. Its important because customers doesn’t understand the value of the product. Also, the website design is outdated, and it should been updated last year (Brown 2021). Improve marketing will help increase sales and attract new customers.”</a:t>
            </a:r>
            <a:endParaRPr lang="fr-FR" dirty="0"/>
          </a:p>
        </p:txBody>
      </p:sp>
      <p:sp>
        <p:nvSpPr>
          <p:cNvPr id="4" name="Espace réservé du pied de page 3">
            <a:extLst>
              <a:ext uri="{FF2B5EF4-FFF2-40B4-BE49-F238E27FC236}">
                <a16:creationId xmlns:a16="http://schemas.microsoft.com/office/drawing/2014/main" id="{D306552F-BB48-4E45-9E5A-A16263006866}"/>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04DAC7B5-E9B8-4918-A01B-F29A76261B05}"/>
              </a:ext>
            </a:extLst>
          </p:cNvPr>
          <p:cNvSpPr>
            <a:spLocks noGrp="1"/>
          </p:cNvSpPr>
          <p:nvPr>
            <p:ph type="sldNum" sz="quarter" idx="12"/>
          </p:nvPr>
        </p:nvSpPr>
        <p:spPr/>
        <p:txBody>
          <a:bodyPr/>
          <a:lstStyle/>
          <a:p>
            <a:fld id="{E96E95E3-D1C5-4483-83E8-899CE84978B2}" type="slidenum">
              <a:rPr lang="fr-FR" smtClean="0"/>
              <a:t>3</a:t>
            </a:fld>
            <a:endParaRPr lang="fr-FR"/>
          </a:p>
        </p:txBody>
      </p:sp>
      <p:pic>
        <p:nvPicPr>
          <p:cNvPr id="6" name="Image 5">
            <a:extLst>
              <a:ext uri="{FF2B5EF4-FFF2-40B4-BE49-F238E27FC236}">
                <a16:creationId xmlns:a16="http://schemas.microsoft.com/office/drawing/2014/main" id="{33051D80-6C58-47BE-AEEF-9E5EDBE8EB71}"/>
              </a:ext>
            </a:extLst>
          </p:cNvPr>
          <p:cNvPicPr>
            <a:picLocks noChangeAspect="1"/>
          </p:cNvPicPr>
          <p:nvPr/>
        </p:nvPicPr>
        <p:blipFill>
          <a:blip r:embed="rId2"/>
          <a:stretch>
            <a:fillRect/>
          </a:stretch>
        </p:blipFill>
        <p:spPr>
          <a:xfrm>
            <a:off x="671869" y="881178"/>
            <a:ext cx="658783" cy="645908"/>
          </a:xfrm>
          <a:prstGeom prst="rect">
            <a:avLst/>
          </a:prstGeom>
        </p:spPr>
      </p:pic>
    </p:spTree>
    <p:extLst>
      <p:ext uri="{BB962C8B-B14F-4D97-AF65-F5344CB8AC3E}">
        <p14:creationId xmlns:p14="http://schemas.microsoft.com/office/powerpoint/2010/main" val="3654994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017F22-1557-4428-996E-466FE573EA9E}"/>
              </a:ext>
            </a:extLst>
          </p:cNvPr>
          <p:cNvSpPr>
            <a:spLocks noGrp="1"/>
          </p:cNvSpPr>
          <p:nvPr>
            <p:ph type="title"/>
          </p:nvPr>
        </p:nvSpPr>
        <p:spPr/>
        <p:txBody>
          <a:bodyPr/>
          <a:lstStyle/>
          <a:p>
            <a:r>
              <a:rPr lang="en-US" dirty="0"/>
              <a:t>Editing, Proofreading, and Citing Sources</a:t>
            </a:r>
            <a:endParaRPr lang="fr-FR" dirty="0"/>
          </a:p>
        </p:txBody>
      </p:sp>
      <p:sp>
        <p:nvSpPr>
          <p:cNvPr id="3" name="Espace réservé du contenu 2">
            <a:extLst>
              <a:ext uri="{FF2B5EF4-FFF2-40B4-BE49-F238E27FC236}">
                <a16:creationId xmlns:a16="http://schemas.microsoft.com/office/drawing/2014/main" id="{73BA5589-1712-44D4-989D-958543DFF268}"/>
              </a:ext>
            </a:extLst>
          </p:cNvPr>
          <p:cNvSpPr>
            <a:spLocks noGrp="1"/>
          </p:cNvSpPr>
          <p:nvPr>
            <p:ph idx="1"/>
          </p:nvPr>
        </p:nvSpPr>
        <p:spPr/>
        <p:txBody>
          <a:bodyPr/>
          <a:lstStyle/>
          <a:p>
            <a:pPr marL="0" indent="0">
              <a:buNone/>
            </a:pPr>
            <a:r>
              <a:rPr lang="en-US" b="1" dirty="0"/>
              <a:t>				Why Editing and Proofreading Matter?</a:t>
            </a:r>
          </a:p>
          <a:p>
            <a:pPr marL="0" indent="0">
              <a:buNone/>
            </a:pPr>
            <a:endParaRPr lang="en-US" b="1" dirty="0"/>
          </a:p>
          <a:p>
            <a:pPr lvl="1"/>
            <a:r>
              <a:rPr lang="en-US" b="1" dirty="0"/>
              <a:t>Clarity:</a:t>
            </a:r>
            <a:r>
              <a:rPr lang="en-US" dirty="0"/>
              <a:t> Ensures your ideas are easily understood by the reader.</a:t>
            </a:r>
          </a:p>
          <a:p>
            <a:pPr lvl="1"/>
            <a:r>
              <a:rPr lang="en-US" b="1" dirty="0"/>
              <a:t>Professionalism:</a:t>
            </a:r>
            <a:r>
              <a:rPr lang="en-US" dirty="0"/>
              <a:t> Pays attention to detail and enhances credibility.</a:t>
            </a:r>
          </a:p>
          <a:p>
            <a:pPr lvl="1"/>
            <a:r>
              <a:rPr lang="en-US" b="1" dirty="0"/>
              <a:t>Accuracy:</a:t>
            </a:r>
            <a:r>
              <a:rPr lang="en-US" dirty="0"/>
              <a:t> Corrects factual, grammatical, and formatting errors.</a:t>
            </a:r>
          </a:p>
          <a:p>
            <a:endParaRPr lang="fr-FR" dirty="0"/>
          </a:p>
        </p:txBody>
      </p:sp>
      <p:sp>
        <p:nvSpPr>
          <p:cNvPr id="4" name="Espace réservé du pied de page 3">
            <a:extLst>
              <a:ext uri="{FF2B5EF4-FFF2-40B4-BE49-F238E27FC236}">
                <a16:creationId xmlns:a16="http://schemas.microsoft.com/office/drawing/2014/main" id="{F018F414-0A55-4ABA-B9E0-B91B9E92C956}"/>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C9A9B068-81B9-4A2E-8119-5C365EB44396}"/>
              </a:ext>
            </a:extLst>
          </p:cNvPr>
          <p:cNvSpPr>
            <a:spLocks noGrp="1"/>
          </p:cNvSpPr>
          <p:nvPr>
            <p:ph type="sldNum" sz="quarter" idx="12"/>
          </p:nvPr>
        </p:nvSpPr>
        <p:spPr/>
        <p:txBody>
          <a:bodyPr/>
          <a:lstStyle/>
          <a:p>
            <a:fld id="{E96E95E3-D1C5-4483-83E8-899CE84978B2}" type="slidenum">
              <a:rPr lang="fr-FR" smtClean="0"/>
              <a:t>4</a:t>
            </a:fld>
            <a:endParaRPr lang="fr-FR"/>
          </a:p>
        </p:txBody>
      </p:sp>
    </p:spTree>
    <p:extLst>
      <p:ext uri="{BB962C8B-B14F-4D97-AF65-F5344CB8AC3E}">
        <p14:creationId xmlns:p14="http://schemas.microsoft.com/office/powerpoint/2010/main" val="300304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91839C-41E8-43CC-AF87-3825C7C00D2E}"/>
              </a:ext>
            </a:extLst>
          </p:cNvPr>
          <p:cNvSpPr>
            <a:spLocks noGrp="1"/>
          </p:cNvSpPr>
          <p:nvPr>
            <p:ph type="title"/>
          </p:nvPr>
        </p:nvSpPr>
        <p:spPr/>
        <p:txBody>
          <a:bodyPr/>
          <a:lstStyle/>
          <a:p>
            <a:r>
              <a:rPr lang="en-US" dirty="0"/>
              <a:t>Common Errors and Quotation Basics</a:t>
            </a:r>
            <a:endParaRPr lang="fr-FR" dirty="0"/>
          </a:p>
        </p:txBody>
      </p:sp>
      <p:sp>
        <p:nvSpPr>
          <p:cNvPr id="3" name="Espace réservé du contenu 2">
            <a:extLst>
              <a:ext uri="{FF2B5EF4-FFF2-40B4-BE49-F238E27FC236}">
                <a16:creationId xmlns:a16="http://schemas.microsoft.com/office/drawing/2014/main" id="{6935C64F-D90F-423D-815A-50E62C6B2BA2}"/>
              </a:ext>
            </a:extLst>
          </p:cNvPr>
          <p:cNvSpPr>
            <a:spLocks noGrp="1"/>
          </p:cNvSpPr>
          <p:nvPr>
            <p:ph idx="1"/>
          </p:nvPr>
        </p:nvSpPr>
        <p:spPr>
          <a:xfrm>
            <a:off x="1154955" y="2433067"/>
            <a:ext cx="9197585" cy="3958771"/>
          </a:xfrm>
        </p:spPr>
        <p:txBody>
          <a:bodyPr>
            <a:normAutofit fontScale="85000" lnSpcReduction="20000"/>
          </a:bodyPr>
          <a:lstStyle/>
          <a:p>
            <a:pPr>
              <a:buAutoNum type="arabicPeriod"/>
            </a:pPr>
            <a:r>
              <a:rPr lang="en-US" b="1" dirty="0"/>
              <a:t>Common Errors in Report Writing</a:t>
            </a:r>
          </a:p>
          <a:p>
            <a:pPr marL="0" indent="0">
              <a:buNone/>
            </a:pPr>
            <a:endParaRPr lang="en-US" b="1" dirty="0"/>
          </a:p>
          <a:p>
            <a:r>
              <a:rPr lang="en-US" b="1" dirty="0"/>
              <a:t>Clarity Issues:</a:t>
            </a:r>
            <a:endParaRPr lang="en-US" dirty="0"/>
          </a:p>
          <a:p>
            <a:pPr lvl="1"/>
            <a:r>
              <a:rPr lang="en-US" dirty="0"/>
              <a:t>Long, confusing sentences.</a:t>
            </a:r>
          </a:p>
          <a:p>
            <a:pPr marL="457200" lvl="1" indent="0">
              <a:buNone/>
            </a:pPr>
            <a:r>
              <a:rPr lang="en-US" dirty="0"/>
              <a:t>Example: </a:t>
            </a:r>
            <a:r>
              <a:rPr lang="en-US" i="1" dirty="0"/>
              <a:t>“This project, which was started last year with the aim of helping reduce waste in schools, has been very successful, and we hope it will continue in the future.”</a:t>
            </a:r>
            <a:endParaRPr lang="en-US" dirty="0"/>
          </a:p>
          <a:p>
            <a:pPr marL="457200" lvl="1" indent="0">
              <a:buNone/>
            </a:pPr>
            <a:r>
              <a:rPr lang="en-US" dirty="0"/>
              <a:t>Simplified: </a:t>
            </a:r>
            <a:r>
              <a:rPr lang="en-US" i="1" dirty="0"/>
              <a:t>“This project, launched last year to reduce waste in schools, has been successful and shows promise for the future.”</a:t>
            </a:r>
            <a:endParaRPr lang="en-US" dirty="0"/>
          </a:p>
          <a:p>
            <a:r>
              <a:rPr lang="en-US" b="1" dirty="0"/>
              <a:t>Grammar Mistakes:</a:t>
            </a:r>
            <a:endParaRPr lang="en-US" dirty="0"/>
          </a:p>
          <a:p>
            <a:pPr lvl="1"/>
            <a:r>
              <a:rPr lang="en-US" dirty="0"/>
              <a:t>Subject-verb agreement, misplaced modifiers, or missing articles.</a:t>
            </a:r>
          </a:p>
          <a:p>
            <a:pPr marL="457200" lvl="1" indent="0">
              <a:buNone/>
            </a:pPr>
            <a:r>
              <a:rPr lang="en-US" dirty="0"/>
              <a:t>Example: </a:t>
            </a:r>
            <a:r>
              <a:rPr lang="en-US" i="1" dirty="0"/>
              <a:t>“Recycling bins helps to save environment.”</a:t>
            </a:r>
            <a:endParaRPr lang="en-US" dirty="0"/>
          </a:p>
          <a:p>
            <a:pPr marL="457200" lvl="1" indent="0">
              <a:buNone/>
            </a:pPr>
            <a:r>
              <a:rPr lang="en-US" dirty="0"/>
              <a:t>Edited: </a:t>
            </a:r>
            <a:r>
              <a:rPr lang="en-US" i="1" dirty="0"/>
              <a:t>“Recycling bins help to save the environment.”</a:t>
            </a:r>
            <a:endParaRPr lang="en-US" dirty="0"/>
          </a:p>
          <a:p>
            <a:r>
              <a:rPr lang="en-US" b="1" dirty="0"/>
              <a:t>Formatting Errors:</a:t>
            </a:r>
            <a:endParaRPr lang="en-US" dirty="0"/>
          </a:p>
          <a:p>
            <a:pPr lvl="1"/>
            <a:r>
              <a:rPr lang="en-US" dirty="0"/>
              <a:t>Inconsistent fonts, headings, or spacing.</a:t>
            </a:r>
          </a:p>
          <a:p>
            <a:endParaRPr lang="fr-FR" dirty="0"/>
          </a:p>
        </p:txBody>
      </p:sp>
      <p:sp>
        <p:nvSpPr>
          <p:cNvPr id="4" name="Espace réservé du pied de page 3">
            <a:extLst>
              <a:ext uri="{FF2B5EF4-FFF2-40B4-BE49-F238E27FC236}">
                <a16:creationId xmlns:a16="http://schemas.microsoft.com/office/drawing/2014/main" id="{5D684333-6AE0-4124-A062-B0CF17AD30CE}"/>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8D66375-DE16-4C85-BC71-660F426412FF}"/>
              </a:ext>
            </a:extLst>
          </p:cNvPr>
          <p:cNvSpPr>
            <a:spLocks noGrp="1"/>
          </p:cNvSpPr>
          <p:nvPr>
            <p:ph type="sldNum" sz="quarter" idx="12"/>
          </p:nvPr>
        </p:nvSpPr>
        <p:spPr/>
        <p:txBody>
          <a:bodyPr/>
          <a:lstStyle/>
          <a:p>
            <a:fld id="{E96E95E3-D1C5-4483-83E8-899CE84978B2}" type="slidenum">
              <a:rPr lang="fr-FR" smtClean="0"/>
              <a:t>5</a:t>
            </a:fld>
            <a:endParaRPr lang="fr-FR"/>
          </a:p>
        </p:txBody>
      </p:sp>
    </p:spTree>
    <p:extLst>
      <p:ext uri="{BB962C8B-B14F-4D97-AF65-F5344CB8AC3E}">
        <p14:creationId xmlns:p14="http://schemas.microsoft.com/office/powerpoint/2010/main" val="210072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arn(inVertical)">
                                      <p:cBhvr>
                                        <p:cTn id="10" dur="500"/>
                                        <p:tgtEl>
                                          <p:spTgt spid="3">
                                            <p:txEl>
                                              <p:pRg st="3" end="3"/>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arn(inVertical)">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arn(inVertical)">
                                      <p:cBhvr>
                                        <p:cTn id="21" dur="500"/>
                                        <p:tgtEl>
                                          <p:spTgt spid="3">
                                            <p:txEl>
                                              <p:pRg st="6" end="6"/>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arn(inVertical)">
                                      <p:cBhvr>
                                        <p:cTn id="24" dur="500"/>
                                        <p:tgtEl>
                                          <p:spTgt spid="3">
                                            <p:txEl>
                                              <p:pRg st="7" end="7"/>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arn(inVertical)">
                                      <p:cBhvr>
                                        <p:cTn id="27" dur="500"/>
                                        <p:tgtEl>
                                          <p:spTgt spid="3">
                                            <p:txEl>
                                              <p:pRg st="8" end="8"/>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barn(inVertical)">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barn(inVertical)">
                                      <p:cBhvr>
                                        <p:cTn id="35" dur="500"/>
                                        <p:tgtEl>
                                          <p:spTgt spid="3">
                                            <p:txEl>
                                              <p:pRg st="10" end="10"/>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barn(inVertical)">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E885E8-48B8-4B26-9613-456D32EC5604}"/>
              </a:ext>
            </a:extLst>
          </p:cNvPr>
          <p:cNvSpPr>
            <a:spLocks noGrp="1"/>
          </p:cNvSpPr>
          <p:nvPr>
            <p:ph type="title"/>
          </p:nvPr>
        </p:nvSpPr>
        <p:spPr/>
        <p:txBody>
          <a:bodyPr/>
          <a:lstStyle/>
          <a:p>
            <a:r>
              <a:rPr lang="fr-FR" dirty="0" err="1"/>
              <a:t>Proofreading</a:t>
            </a:r>
            <a:endParaRPr lang="fr-FR" dirty="0"/>
          </a:p>
        </p:txBody>
      </p:sp>
      <p:sp>
        <p:nvSpPr>
          <p:cNvPr id="3" name="Espace réservé du contenu 2">
            <a:extLst>
              <a:ext uri="{FF2B5EF4-FFF2-40B4-BE49-F238E27FC236}">
                <a16:creationId xmlns:a16="http://schemas.microsoft.com/office/drawing/2014/main" id="{AF0B0530-7ADA-4082-AE36-4005FA820106}"/>
              </a:ext>
            </a:extLst>
          </p:cNvPr>
          <p:cNvSpPr>
            <a:spLocks noGrp="1"/>
          </p:cNvSpPr>
          <p:nvPr>
            <p:ph idx="1"/>
          </p:nvPr>
        </p:nvSpPr>
        <p:spPr>
          <a:xfrm>
            <a:off x="1154954" y="2603499"/>
            <a:ext cx="9557869" cy="3429747"/>
          </a:xfrm>
        </p:spPr>
        <p:txBody>
          <a:bodyPr/>
          <a:lstStyle/>
          <a:p>
            <a:pPr marL="0" indent="0">
              <a:lnSpc>
                <a:spcPct val="80000"/>
              </a:lnSpc>
              <a:buNone/>
            </a:pPr>
            <a:r>
              <a:rPr lang="en-US" sz="1500" b="1" dirty="0">
                <a:solidFill>
                  <a:srgbClr val="92D050"/>
                </a:solidFill>
              </a:rPr>
              <a:t>2.</a:t>
            </a:r>
            <a:r>
              <a:rPr lang="en-US" sz="1500" b="1" dirty="0"/>
              <a:t>	Proofreading Strategies</a:t>
            </a:r>
          </a:p>
          <a:p>
            <a:pPr marL="0" indent="0">
              <a:buNone/>
            </a:pPr>
            <a:endParaRPr lang="en-US" b="1" dirty="0"/>
          </a:p>
          <a:p>
            <a:pPr lvl="1"/>
            <a:r>
              <a:rPr lang="en-US" b="1" dirty="0"/>
              <a:t>Read Aloud:</a:t>
            </a:r>
            <a:r>
              <a:rPr lang="en-US" dirty="0"/>
              <a:t> Helps spot awkward phrasing or missing words;</a:t>
            </a:r>
          </a:p>
          <a:p>
            <a:pPr lvl="1"/>
            <a:r>
              <a:rPr lang="en-US" b="1" dirty="0"/>
              <a:t>Check One Error at a Time:</a:t>
            </a:r>
            <a:r>
              <a:rPr lang="en-US" dirty="0"/>
              <a:t> Focus on grammar first, then clarity, and so on;</a:t>
            </a:r>
          </a:p>
          <a:p>
            <a:pPr lvl="1"/>
            <a:r>
              <a:rPr lang="en-US" b="1" dirty="0"/>
              <a:t>Use Tools Wisely:</a:t>
            </a:r>
            <a:r>
              <a:rPr lang="en-US" dirty="0"/>
              <a:t> Grammar checkers can help but don’t rely on them completely.</a:t>
            </a:r>
          </a:p>
          <a:p>
            <a:endParaRPr lang="fr-FR" dirty="0"/>
          </a:p>
        </p:txBody>
      </p:sp>
      <p:sp>
        <p:nvSpPr>
          <p:cNvPr id="4" name="Espace réservé du pied de page 3">
            <a:extLst>
              <a:ext uri="{FF2B5EF4-FFF2-40B4-BE49-F238E27FC236}">
                <a16:creationId xmlns:a16="http://schemas.microsoft.com/office/drawing/2014/main" id="{C698D37E-D755-4989-AC4E-34BD7CF0C771}"/>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E1DE9A54-2E42-4290-808D-F89C27450D74}"/>
              </a:ext>
            </a:extLst>
          </p:cNvPr>
          <p:cNvSpPr>
            <a:spLocks noGrp="1"/>
          </p:cNvSpPr>
          <p:nvPr>
            <p:ph type="sldNum" sz="quarter" idx="12"/>
          </p:nvPr>
        </p:nvSpPr>
        <p:spPr/>
        <p:txBody>
          <a:bodyPr/>
          <a:lstStyle/>
          <a:p>
            <a:fld id="{E96E95E3-D1C5-4483-83E8-899CE84978B2}" type="slidenum">
              <a:rPr lang="fr-FR" smtClean="0"/>
              <a:t>6</a:t>
            </a:fld>
            <a:endParaRPr lang="fr-FR"/>
          </a:p>
        </p:txBody>
      </p:sp>
    </p:spTree>
    <p:extLst>
      <p:ext uri="{BB962C8B-B14F-4D97-AF65-F5344CB8AC3E}">
        <p14:creationId xmlns:p14="http://schemas.microsoft.com/office/powerpoint/2010/main" val="3445097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8FA5A-ED75-40D8-B471-1D10EF756AE4}"/>
              </a:ext>
            </a:extLst>
          </p:cNvPr>
          <p:cNvSpPr>
            <a:spLocks noGrp="1"/>
          </p:cNvSpPr>
          <p:nvPr>
            <p:ph type="title"/>
          </p:nvPr>
        </p:nvSpPr>
        <p:spPr/>
        <p:txBody>
          <a:bodyPr/>
          <a:lstStyle/>
          <a:p>
            <a:r>
              <a:rPr lang="fr-FR" dirty="0" err="1"/>
              <a:t>Quotations</a:t>
            </a:r>
            <a:endParaRPr lang="fr-FR" dirty="0"/>
          </a:p>
        </p:txBody>
      </p:sp>
      <p:sp>
        <p:nvSpPr>
          <p:cNvPr id="3" name="Espace réservé du contenu 2">
            <a:extLst>
              <a:ext uri="{FF2B5EF4-FFF2-40B4-BE49-F238E27FC236}">
                <a16:creationId xmlns:a16="http://schemas.microsoft.com/office/drawing/2014/main" id="{A3AB87AE-5872-4C9F-8A65-5AEE830A897A}"/>
              </a:ext>
            </a:extLst>
          </p:cNvPr>
          <p:cNvSpPr>
            <a:spLocks noGrp="1"/>
          </p:cNvSpPr>
          <p:nvPr>
            <p:ph idx="1"/>
          </p:nvPr>
        </p:nvSpPr>
        <p:spPr>
          <a:xfrm>
            <a:off x="1183247" y="2465293"/>
            <a:ext cx="10007491" cy="3818965"/>
          </a:xfrm>
        </p:spPr>
        <p:txBody>
          <a:bodyPr>
            <a:normAutofit fontScale="92500" lnSpcReduction="10000"/>
          </a:bodyPr>
          <a:lstStyle/>
          <a:p>
            <a:pPr marL="0" indent="0">
              <a:buNone/>
            </a:pPr>
            <a:r>
              <a:rPr lang="en-US" b="1" dirty="0">
                <a:solidFill>
                  <a:srgbClr val="92D050"/>
                </a:solidFill>
              </a:rPr>
              <a:t>3.1.</a:t>
            </a:r>
            <a:r>
              <a:rPr lang="en-US" b="1" dirty="0"/>
              <a:t>	Understanding Quotation</a:t>
            </a:r>
          </a:p>
          <a:p>
            <a:pPr marL="0" indent="0">
              <a:buNone/>
            </a:pPr>
            <a:endParaRPr lang="en-US" b="1" dirty="0"/>
          </a:p>
          <a:p>
            <a:r>
              <a:rPr lang="en-US" b="1" dirty="0"/>
              <a:t>Why Cite Sources?</a:t>
            </a:r>
            <a:endParaRPr lang="en-US" dirty="0"/>
          </a:p>
          <a:p>
            <a:pPr lvl="1"/>
            <a:r>
              <a:rPr lang="en-US" dirty="0"/>
              <a:t>To give credit to the original authors;</a:t>
            </a:r>
          </a:p>
          <a:p>
            <a:pPr lvl="1"/>
            <a:r>
              <a:rPr lang="en-US" dirty="0"/>
              <a:t>To support your arguments with credible evidence;</a:t>
            </a:r>
          </a:p>
          <a:p>
            <a:pPr lvl="1"/>
            <a:r>
              <a:rPr lang="en-US" dirty="0"/>
              <a:t>To avoid plagiarism.</a:t>
            </a:r>
          </a:p>
          <a:p>
            <a:pPr marL="457200" lvl="1" indent="0">
              <a:buNone/>
            </a:pPr>
            <a:endParaRPr lang="en-US" dirty="0"/>
          </a:p>
          <a:p>
            <a:r>
              <a:rPr lang="en-US" b="1" dirty="0"/>
              <a:t>When to Cite:</a:t>
            </a:r>
          </a:p>
          <a:p>
            <a:pPr lvl="1"/>
            <a:r>
              <a:rPr lang="en-US" dirty="0"/>
              <a:t>When quoting directly;</a:t>
            </a:r>
          </a:p>
          <a:p>
            <a:pPr lvl="1"/>
            <a:r>
              <a:rPr lang="en-US" dirty="0"/>
              <a:t>When paraphrasing ideas</a:t>
            </a:r>
          </a:p>
          <a:p>
            <a:pPr lvl="1"/>
            <a:r>
              <a:rPr lang="en-US" dirty="0"/>
              <a:t>When summarizing another source.</a:t>
            </a:r>
          </a:p>
          <a:p>
            <a:endParaRPr lang="fr-FR" dirty="0"/>
          </a:p>
        </p:txBody>
      </p:sp>
      <p:sp>
        <p:nvSpPr>
          <p:cNvPr id="4" name="Espace réservé du pied de page 3">
            <a:extLst>
              <a:ext uri="{FF2B5EF4-FFF2-40B4-BE49-F238E27FC236}">
                <a16:creationId xmlns:a16="http://schemas.microsoft.com/office/drawing/2014/main" id="{9148E221-611A-4B66-8F2C-3E72E8EEF8DE}"/>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CE06A346-8C1C-4303-B9FB-5B5977EE9F6E}"/>
              </a:ext>
            </a:extLst>
          </p:cNvPr>
          <p:cNvSpPr>
            <a:spLocks noGrp="1"/>
          </p:cNvSpPr>
          <p:nvPr>
            <p:ph type="sldNum" sz="quarter" idx="12"/>
          </p:nvPr>
        </p:nvSpPr>
        <p:spPr/>
        <p:txBody>
          <a:bodyPr/>
          <a:lstStyle/>
          <a:p>
            <a:fld id="{E96E95E3-D1C5-4483-83E8-899CE84978B2}" type="slidenum">
              <a:rPr lang="fr-FR" smtClean="0"/>
              <a:t>7</a:t>
            </a:fld>
            <a:endParaRPr lang="fr-FR"/>
          </a:p>
        </p:txBody>
      </p:sp>
    </p:spTree>
    <p:extLst>
      <p:ext uri="{BB962C8B-B14F-4D97-AF65-F5344CB8AC3E}">
        <p14:creationId xmlns:p14="http://schemas.microsoft.com/office/powerpoint/2010/main" val="326541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519433-8BCC-4C79-BD02-4BDF3294F7D4}"/>
              </a:ext>
            </a:extLst>
          </p:cNvPr>
          <p:cNvSpPr>
            <a:spLocks noGrp="1"/>
          </p:cNvSpPr>
          <p:nvPr>
            <p:ph type="title"/>
          </p:nvPr>
        </p:nvSpPr>
        <p:spPr/>
        <p:txBody>
          <a:bodyPr/>
          <a:lstStyle/>
          <a:p>
            <a:r>
              <a:rPr lang="fr-FR" dirty="0" err="1"/>
              <a:t>Examples</a:t>
            </a:r>
            <a:endParaRPr lang="fr-FR" dirty="0"/>
          </a:p>
        </p:txBody>
      </p:sp>
      <p:sp>
        <p:nvSpPr>
          <p:cNvPr id="3" name="Espace réservé du contenu 2">
            <a:extLst>
              <a:ext uri="{FF2B5EF4-FFF2-40B4-BE49-F238E27FC236}">
                <a16:creationId xmlns:a16="http://schemas.microsoft.com/office/drawing/2014/main" id="{5D2B1A1E-6823-4AB9-88A3-48B4CF30CFB9}"/>
              </a:ext>
            </a:extLst>
          </p:cNvPr>
          <p:cNvSpPr>
            <a:spLocks noGrp="1"/>
          </p:cNvSpPr>
          <p:nvPr>
            <p:ph idx="1"/>
          </p:nvPr>
        </p:nvSpPr>
        <p:spPr>
          <a:xfrm>
            <a:off x="804582" y="2115568"/>
            <a:ext cx="10582835" cy="4315684"/>
          </a:xfrm>
        </p:spPr>
        <p:txBody>
          <a:bodyPr>
            <a:normAutofit fontScale="85000" lnSpcReduction="20000"/>
          </a:bodyPr>
          <a:lstStyle/>
          <a:p>
            <a:pPr marL="0" indent="0">
              <a:buNone/>
            </a:pPr>
            <a:r>
              <a:rPr lang="en-US" sz="2400" dirty="0">
                <a:solidFill>
                  <a:srgbClr val="92D050"/>
                </a:solidFill>
                <a:effectLst>
                  <a:outerShdw blurRad="38100" dist="38100" dir="2700000" algn="tl">
                    <a:srgbClr val="000000">
                      <a:alpha val="43137"/>
                    </a:srgbClr>
                  </a:outerShdw>
                </a:effectLst>
              </a:rPr>
              <a:t>3.2.</a:t>
            </a:r>
          </a:p>
          <a:p>
            <a:r>
              <a:rPr lang="en-US" dirty="0">
                <a:effectLst>
                  <a:outerShdw blurRad="38100" dist="38100" dir="2700000" algn="tl">
                    <a:srgbClr val="000000">
                      <a:alpha val="43137"/>
                    </a:srgbClr>
                  </a:outerShdw>
                </a:effectLst>
              </a:rPr>
              <a:t>1. When Quoting Directly</a:t>
            </a:r>
          </a:p>
          <a:p>
            <a:pPr marL="0" indent="0">
              <a:buNone/>
            </a:pPr>
            <a:r>
              <a:rPr lang="en-US" dirty="0"/>
              <a:t>Original Text (Source):“Global warming is the most pressing environmental issue of our time” (Smith, 2023, p. 45).</a:t>
            </a:r>
          </a:p>
          <a:p>
            <a:pPr marL="0" indent="0">
              <a:buNone/>
            </a:pPr>
            <a:r>
              <a:rPr lang="en-US" dirty="0"/>
              <a:t>Example in a Report: “As Smith (2023) stated, “Global warming is the most pressing environmental issue of our time” (p. 45).”</a:t>
            </a:r>
          </a:p>
          <a:p>
            <a:r>
              <a:rPr lang="en-US" dirty="0">
                <a:effectLst>
                  <a:outerShdw blurRad="38100" dist="38100" dir="2700000" algn="tl">
                    <a:srgbClr val="000000">
                      <a:alpha val="43137"/>
                    </a:srgbClr>
                  </a:outerShdw>
                </a:effectLst>
              </a:rPr>
              <a:t>2. When Paraphrasing Ideas</a:t>
            </a:r>
          </a:p>
          <a:p>
            <a:pPr marL="0" indent="0">
              <a:buNone/>
            </a:pPr>
            <a:r>
              <a:rPr lang="en-US" dirty="0"/>
              <a:t>Original Text (Source):“Recycling reduces waste in landfills and conserves natural resources, making it essential for sustainable living” (Jones, 2020, p. 12).</a:t>
            </a:r>
          </a:p>
          <a:p>
            <a:pPr marL="0" indent="0">
              <a:buNone/>
            </a:pPr>
            <a:r>
              <a:rPr lang="en-US" dirty="0"/>
              <a:t>Example in a Report: “According to Jones (2020), recycling is crucial for sustainability because it minimizes landfill waste and saves resources.”</a:t>
            </a:r>
          </a:p>
          <a:p>
            <a:r>
              <a:rPr lang="en-US" dirty="0">
                <a:effectLst>
                  <a:outerShdw blurRad="38100" dist="38100" dir="2700000" algn="tl">
                    <a:srgbClr val="000000">
                      <a:alpha val="43137"/>
                    </a:srgbClr>
                  </a:outerShdw>
                </a:effectLst>
              </a:rPr>
              <a:t>3. When Summarizing Another Source</a:t>
            </a:r>
          </a:p>
          <a:p>
            <a:pPr marL="0" indent="0">
              <a:buNone/>
            </a:pPr>
            <a:r>
              <a:rPr lang="en-US" dirty="0"/>
              <a:t>Original Text (Source):“Over the past decade, advancements in renewable energy have significantly reduced global reliance on fossil fuels, particularly in developed nations like Germany and the United States” (Green Energy Report, 2019, p. 8).</a:t>
            </a:r>
          </a:p>
          <a:p>
            <a:pPr marL="0" indent="0">
              <a:buNone/>
            </a:pPr>
            <a:r>
              <a:rPr lang="en-US" dirty="0"/>
              <a:t>Example in a Report: “The Green Energy Report (2019) highlights that renewable energy advancements have played a major role in decreasing fossil fuel usage worldwide.”</a:t>
            </a:r>
            <a:endParaRPr lang="fr-FR" dirty="0"/>
          </a:p>
        </p:txBody>
      </p:sp>
      <p:sp>
        <p:nvSpPr>
          <p:cNvPr id="4" name="Espace réservé du pied de page 3">
            <a:extLst>
              <a:ext uri="{FF2B5EF4-FFF2-40B4-BE49-F238E27FC236}">
                <a16:creationId xmlns:a16="http://schemas.microsoft.com/office/drawing/2014/main" id="{08A389CE-8011-4ECE-8F28-9DA54066443D}"/>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C49B548B-B0B0-4A10-B898-330AA83A269D}"/>
              </a:ext>
            </a:extLst>
          </p:cNvPr>
          <p:cNvSpPr>
            <a:spLocks noGrp="1"/>
          </p:cNvSpPr>
          <p:nvPr>
            <p:ph type="sldNum" sz="quarter" idx="12"/>
          </p:nvPr>
        </p:nvSpPr>
        <p:spPr/>
        <p:txBody>
          <a:bodyPr/>
          <a:lstStyle/>
          <a:p>
            <a:fld id="{E96E95E3-D1C5-4483-83E8-899CE84978B2}" type="slidenum">
              <a:rPr lang="fr-FR" smtClean="0"/>
              <a:t>8</a:t>
            </a:fld>
            <a:endParaRPr lang="fr-FR"/>
          </a:p>
        </p:txBody>
      </p:sp>
    </p:spTree>
    <p:extLst>
      <p:ext uri="{BB962C8B-B14F-4D97-AF65-F5344CB8AC3E}">
        <p14:creationId xmlns:p14="http://schemas.microsoft.com/office/powerpoint/2010/main" val="349427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6F39D-F104-49F0-A451-B473C32F0288}"/>
              </a:ext>
            </a:extLst>
          </p:cNvPr>
          <p:cNvSpPr>
            <a:spLocks noGrp="1"/>
          </p:cNvSpPr>
          <p:nvPr>
            <p:ph type="title"/>
          </p:nvPr>
        </p:nvSpPr>
        <p:spPr/>
        <p:txBody>
          <a:bodyPr/>
          <a:lstStyle/>
          <a:p>
            <a:r>
              <a:rPr lang="fr-FR" dirty="0"/>
              <a:t>How to cite</a:t>
            </a:r>
          </a:p>
        </p:txBody>
      </p:sp>
      <p:sp>
        <p:nvSpPr>
          <p:cNvPr id="3" name="Espace réservé du contenu 2">
            <a:extLst>
              <a:ext uri="{FF2B5EF4-FFF2-40B4-BE49-F238E27FC236}">
                <a16:creationId xmlns:a16="http://schemas.microsoft.com/office/drawing/2014/main" id="{FF967CBF-44E4-48B8-83E3-95E2096832CA}"/>
              </a:ext>
            </a:extLst>
          </p:cNvPr>
          <p:cNvSpPr>
            <a:spLocks noGrp="1"/>
          </p:cNvSpPr>
          <p:nvPr>
            <p:ph idx="1"/>
          </p:nvPr>
        </p:nvSpPr>
        <p:spPr/>
        <p:txBody>
          <a:bodyPr>
            <a:normAutofit fontScale="92500" lnSpcReduction="20000"/>
          </a:bodyPr>
          <a:lstStyle/>
          <a:p>
            <a:pPr marL="0" indent="0">
              <a:buNone/>
            </a:pPr>
            <a:r>
              <a:rPr lang="en-US" b="1" dirty="0">
                <a:solidFill>
                  <a:srgbClr val="92D050"/>
                </a:solidFill>
              </a:rPr>
              <a:t>3.3.</a:t>
            </a:r>
            <a:r>
              <a:rPr lang="en-US" b="1" dirty="0"/>
              <a:t>	Basics of the three Common Quotation Styles</a:t>
            </a:r>
          </a:p>
          <a:p>
            <a:pPr marL="0" indent="0">
              <a:buNone/>
            </a:pPr>
            <a:endParaRPr lang="en-US" b="1" dirty="0"/>
          </a:p>
          <a:p>
            <a:r>
              <a:rPr lang="en-US" b="1" dirty="0"/>
              <a:t>APA (American Psychological Association):</a:t>
            </a:r>
            <a:r>
              <a:rPr lang="en-US" dirty="0"/>
              <a:t> Used in Social Sciences.</a:t>
            </a:r>
          </a:p>
          <a:p>
            <a:pPr lvl="1"/>
            <a:r>
              <a:rPr lang="en-US" dirty="0"/>
              <a:t>In-text: </a:t>
            </a:r>
            <a:r>
              <a:rPr lang="en-US" i="1" dirty="0"/>
              <a:t>(Smith, 2023)</a:t>
            </a:r>
            <a:endParaRPr lang="en-US" dirty="0"/>
          </a:p>
          <a:p>
            <a:pPr lvl="1"/>
            <a:r>
              <a:rPr lang="en-US" dirty="0"/>
              <a:t>Reference: </a:t>
            </a:r>
            <a:r>
              <a:rPr lang="en-US" i="1" dirty="0"/>
              <a:t>Smith, J. (2023). Title of book. Publisher.</a:t>
            </a:r>
            <a:endParaRPr lang="en-US" dirty="0"/>
          </a:p>
          <a:p>
            <a:r>
              <a:rPr lang="en-US" b="1" dirty="0"/>
              <a:t>MLA (Modern Language Association):</a:t>
            </a:r>
            <a:r>
              <a:rPr lang="en-US" dirty="0"/>
              <a:t> Used in humanities.</a:t>
            </a:r>
          </a:p>
          <a:p>
            <a:pPr lvl="1"/>
            <a:r>
              <a:rPr lang="en-US" dirty="0"/>
              <a:t>In-text: </a:t>
            </a:r>
            <a:r>
              <a:rPr lang="en-US" i="1" dirty="0"/>
              <a:t>(Smith 23)</a:t>
            </a:r>
            <a:endParaRPr lang="en-US" dirty="0"/>
          </a:p>
          <a:p>
            <a:pPr lvl="1"/>
            <a:r>
              <a:rPr lang="en-US" dirty="0"/>
              <a:t>Works Cited: </a:t>
            </a:r>
            <a:r>
              <a:rPr lang="en-US" i="1" dirty="0"/>
              <a:t>Smith, John. Title of Book. Publisher, 2023.</a:t>
            </a:r>
            <a:endParaRPr lang="en-US" dirty="0"/>
          </a:p>
          <a:p>
            <a:r>
              <a:rPr lang="en-US" b="1" dirty="0"/>
              <a:t>Chicago:</a:t>
            </a:r>
            <a:r>
              <a:rPr lang="en-US" dirty="0"/>
              <a:t> Used in History or Business.</a:t>
            </a:r>
          </a:p>
          <a:p>
            <a:pPr lvl="1"/>
            <a:r>
              <a:rPr lang="en-US" dirty="0"/>
              <a:t>Footnote: </a:t>
            </a:r>
            <a:r>
              <a:rPr lang="en-US" i="1" dirty="0"/>
              <a:t>1. John Smith, Title of Book (Publisher, 2023), 23.</a:t>
            </a:r>
          </a:p>
          <a:p>
            <a:pPr marL="457200" lvl="1" indent="0">
              <a:buNone/>
            </a:pPr>
            <a:endParaRPr lang="en-US" dirty="0"/>
          </a:p>
          <a:p>
            <a:endParaRPr lang="fr-FR" dirty="0"/>
          </a:p>
        </p:txBody>
      </p:sp>
      <p:sp>
        <p:nvSpPr>
          <p:cNvPr id="4" name="Espace réservé du pied de page 3">
            <a:extLst>
              <a:ext uri="{FF2B5EF4-FFF2-40B4-BE49-F238E27FC236}">
                <a16:creationId xmlns:a16="http://schemas.microsoft.com/office/drawing/2014/main" id="{B776EB77-2D16-40E4-BCB5-B256550A9534}"/>
              </a:ext>
            </a:extLst>
          </p:cNvPr>
          <p:cNvSpPr>
            <a:spLocks noGrp="1"/>
          </p:cNvSpPr>
          <p:nvPr>
            <p:ph type="ftr" sz="quarter" idx="11"/>
          </p:nvPr>
        </p:nvSpPr>
        <p:spPr/>
        <p:txBody>
          <a:bodyPr/>
          <a:lstStyle/>
          <a:p>
            <a:r>
              <a:rPr lang="fr-FR"/>
              <a:t>DULASP Intermediate M5 Rapports Professionnels</a:t>
            </a:r>
          </a:p>
        </p:txBody>
      </p:sp>
      <p:sp>
        <p:nvSpPr>
          <p:cNvPr id="5" name="Espace réservé du numéro de diapositive 4">
            <a:extLst>
              <a:ext uri="{FF2B5EF4-FFF2-40B4-BE49-F238E27FC236}">
                <a16:creationId xmlns:a16="http://schemas.microsoft.com/office/drawing/2014/main" id="{6C2548AC-78E8-440E-8604-99FF974B4751}"/>
              </a:ext>
            </a:extLst>
          </p:cNvPr>
          <p:cNvSpPr>
            <a:spLocks noGrp="1"/>
          </p:cNvSpPr>
          <p:nvPr>
            <p:ph type="sldNum" sz="quarter" idx="12"/>
          </p:nvPr>
        </p:nvSpPr>
        <p:spPr/>
        <p:txBody>
          <a:bodyPr/>
          <a:lstStyle/>
          <a:p>
            <a:fld id="{E96E95E3-D1C5-4483-83E8-899CE84978B2}" type="slidenum">
              <a:rPr lang="fr-FR" smtClean="0"/>
              <a:t>9</a:t>
            </a:fld>
            <a:endParaRPr lang="fr-FR"/>
          </a:p>
        </p:txBody>
      </p:sp>
    </p:spTree>
    <p:extLst>
      <p:ext uri="{BB962C8B-B14F-4D97-AF65-F5344CB8AC3E}">
        <p14:creationId xmlns:p14="http://schemas.microsoft.com/office/powerpoint/2010/main" val="38441807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189</TotalTime>
  <Words>2108</Words>
  <Application>Microsoft Office PowerPoint</Application>
  <PresentationFormat>Grand écran</PresentationFormat>
  <Paragraphs>236</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Century Gothic</vt:lpstr>
      <vt:lpstr>Wingdings 3</vt:lpstr>
      <vt:lpstr>Salle d’ions</vt:lpstr>
      <vt:lpstr>Editing, Proofreading, and Citing Sources</vt:lpstr>
      <vt:lpstr>Error Hunt, Spot the mistake(s)…  “The company need to improve there recycling practices because its important to reduce wast.”</vt:lpstr>
      <vt:lpstr>  Warm up: Spot the Mistakes </vt:lpstr>
      <vt:lpstr>Editing, Proofreading, and Citing Sources</vt:lpstr>
      <vt:lpstr>Common Errors and Quotation Basics</vt:lpstr>
      <vt:lpstr>Proofreading</vt:lpstr>
      <vt:lpstr>Quotations</vt:lpstr>
      <vt:lpstr>Examples</vt:lpstr>
      <vt:lpstr>How to cite</vt:lpstr>
      <vt:lpstr>To go further</vt:lpstr>
      <vt:lpstr>Plagiarism</vt:lpstr>
      <vt:lpstr>Présentation PowerPoint</vt:lpstr>
      <vt:lpstr>Over to you: </vt:lpstr>
      <vt:lpstr>1. 1. The Editing Race</vt:lpstr>
      <vt:lpstr> 2. The Quotation Sorting Game</vt:lpstr>
      <vt:lpstr> 3. Paraphrase this!</vt:lpstr>
      <vt:lpstr>4. The Quotation Challenge Practice quoting, paraphrasing, and summarizing to enhance your quotation skills and avoid plagiarism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Editing, Proofreading, and Citing Sources</dc:title>
  <dc:creator>Claire Soitin</dc:creator>
  <cp:lastModifiedBy>Claire Soitin</cp:lastModifiedBy>
  <cp:revision>17</cp:revision>
  <dcterms:created xsi:type="dcterms:W3CDTF">2025-01-07T10:58:06Z</dcterms:created>
  <dcterms:modified xsi:type="dcterms:W3CDTF">2026-03-09T11:57:47Z</dcterms:modified>
</cp:coreProperties>
</file>