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6" r:id="rId6"/>
    <p:sldId id="267" r:id="rId7"/>
    <p:sldId id="270" r:id="rId8"/>
    <p:sldId id="269" r:id="rId9"/>
    <p:sldId id="261" r:id="rId10"/>
    <p:sldId id="265" r:id="rId11"/>
    <p:sldId id="262" r:id="rId12"/>
    <p:sldId id="263" r:id="rId13"/>
    <p:sldId id="268" r:id="rId14"/>
    <p:sldId id="271" r:id="rId15"/>
    <p:sldId id="264" r:id="rId1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76" autoAdjust="0"/>
    <p:restoredTop sz="44017" autoAdjust="0"/>
  </p:normalViewPr>
  <p:slideViewPr>
    <p:cSldViewPr>
      <p:cViewPr>
        <p:scale>
          <a:sx n="41" d="100"/>
          <a:sy n="41" d="100"/>
        </p:scale>
        <p:origin x="320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592C8-6694-4A85-8335-02860DC047A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DD3D1-A756-4D9D-90C0-1CC1B200EC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68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3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234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360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5294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5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PLUES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DD3D1-A756-4D9D-90C0-1CC1B200EC3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50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ailyscience.be/16/03/2022/du-biogaz-wallon-pour-se-chauffer-cuisiner-et-seclairer/?utm_source=chatgpt.com" TargetMode="External"/><Relationship Id="rId13" Type="http://schemas.openxmlformats.org/officeDocument/2006/relationships/hyperlink" Target="https://theses.hal.science/tel-04828302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fertiliser-avec-des-digestats.fr/" TargetMode="External"/><Relationship Id="rId12" Type="http://schemas.openxmlformats.org/officeDocument/2006/relationships/hyperlink" Target="https://www.usinenouvelle.com/article/dans-le-tarn-une-unite-de-methanisation-a-la-ferme-raccordee-au-reseau-de-distribution.N76271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ondationdubocage.org/pourquoi-methanisation-agricole.html?utm_source=chatgpt.com" TargetMode="External"/><Relationship Id="rId11" Type="http://schemas.openxmlformats.org/officeDocument/2006/relationships/hyperlink" Target="https://culturesciencesphysique.ens-lyon.fr/ressource/chiffres-energie-methanisation.xml" TargetMode="External"/><Relationship Id="rId5" Type="http://schemas.openxmlformats.org/officeDocument/2006/relationships/image" Target="../media/image24.svg"/><Relationship Id="rId10" Type="http://schemas.openxmlformats.org/officeDocument/2006/relationships/hyperlink" Target="https://www.bioenergie-promotion.fr/59955/guide-la-methanisation-en-dix-questions/" TargetMode="External"/><Relationship Id="rId4" Type="http://schemas.openxmlformats.org/officeDocument/2006/relationships/image" Target="../media/image23.png"/><Relationship Id="rId9" Type="http://schemas.openxmlformats.org/officeDocument/2006/relationships/hyperlink" Target="https://doi.org/10.3917/set.007.0034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franceagricole.fr/methanisation/article/858913/la-methanisation-agricole-gagne-du-terrain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france3-regions.franceinfo.fr/grand-est/marne/reims/accident-de-methaniseur-1-million-de-litres-de-dechets-s-echappe-sur-des-terres-cultivees-3114940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hambres-agriculture.fr/actualites/actualite/les-donnees-de-la-methanisation-en-france?utm_source=chatgpt.com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-231513">
            <a:off x="111143" y="8396625"/>
            <a:ext cx="1629502" cy="1854497"/>
          </a:xfrm>
          <a:custGeom>
            <a:avLst/>
            <a:gdLst/>
            <a:ahLst/>
            <a:cxnLst/>
            <a:rect l="l" t="t" r="r" b="b"/>
            <a:pathLst>
              <a:path w="4242409" h="4509507">
                <a:moveTo>
                  <a:pt x="0" y="0"/>
                </a:moveTo>
                <a:lnTo>
                  <a:pt x="4242409" y="0"/>
                </a:lnTo>
                <a:lnTo>
                  <a:pt x="4242409" y="4509508"/>
                </a:lnTo>
                <a:lnTo>
                  <a:pt x="0" y="45095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A8013C-463A-4FD9-8F6E-E6E02A35E798}"/>
              </a:ext>
            </a:extLst>
          </p:cNvPr>
          <p:cNvSpPr/>
          <p:nvPr/>
        </p:nvSpPr>
        <p:spPr>
          <a:xfrm>
            <a:off x="4818017" y="233568"/>
            <a:ext cx="838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Master 2 : SOL S, EAUX  et ENVIRONNEMENT</a:t>
            </a:r>
          </a:p>
          <a:p>
            <a:endParaRPr lang="fr-F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0D1DFF-127B-435A-A775-0861C9FCF0A3}"/>
              </a:ext>
            </a:extLst>
          </p:cNvPr>
          <p:cNvSpPr/>
          <p:nvPr/>
        </p:nvSpPr>
        <p:spPr>
          <a:xfrm rot="10800000" flipV="1">
            <a:off x="5664803" y="1083672"/>
            <a:ext cx="59034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MODULE: Microbiologie environnemental</a:t>
            </a:r>
          </a:p>
        </p:txBody>
      </p:sp>
      <p:pic>
        <p:nvPicPr>
          <p:cNvPr id="1026" name="Picture 2" descr="IMRM">
            <a:extLst>
              <a:ext uri="{FF2B5EF4-FFF2-40B4-BE49-F238E27FC236}">
                <a16:creationId xmlns:a16="http://schemas.microsoft.com/office/drawing/2014/main" id="{BC5102A7-C2BE-403D-99AE-E3842AEC0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4" y="347913"/>
            <a:ext cx="3548275" cy="122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2860EF5D-F2A5-4282-9554-AE82D31947E6}"/>
              </a:ext>
            </a:extLst>
          </p:cNvPr>
          <p:cNvSpPr txBox="1"/>
          <p:nvPr/>
        </p:nvSpPr>
        <p:spPr>
          <a:xfrm>
            <a:off x="-1484231" y="5559699"/>
            <a:ext cx="8722804" cy="80021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endParaRPr lang="en-US" sz="4299" b="1" dirty="0">
              <a:solidFill>
                <a:srgbClr val="000000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pic>
        <p:nvPicPr>
          <p:cNvPr id="1028" name="Picture 4" descr="Campus et services - FST de Nancy et Épinal">
            <a:extLst>
              <a:ext uri="{FF2B5EF4-FFF2-40B4-BE49-F238E27FC236}">
                <a16:creationId xmlns:a16="http://schemas.microsoft.com/office/drawing/2014/main" id="{97F11A8B-C159-4231-AC77-C79A2FA24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636" y="202990"/>
            <a:ext cx="2946488" cy="151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BB6C626-6123-42AB-BDEB-118DA2F2AB16}"/>
              </a:ext>
            </a:extLst>
          </p:cNvPr>
          <p:cNvSpPr/>
          <p:nvPr/>
        </p:nvSpPr>
        <p:spPr>
          <a:xfrm>
            <a:off x="3540036" y="2898661"/>
            <a:ext cx="1089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SUJET 6 :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Méthanisation et Transition écologique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89D61F-54C6-48C8-B549-A29BE499E93C}"/>
              </a:ext>
            </a:extLst>
          </p:cNvPr>
          <p:cNvSpPr/>
          <p:nvPr/>
        </p:nvSpPr>
        <p:spPr>
          <a:xfrm>
            <a:off x="6781800" y="9639300"/>
            <a:ext cx="36694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Année </a:t>
            </a:r>
            <a:r>
              <a:rPr lang="fr-FR" sz="20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Academique</a:t>
            </a:r>
            <a:r>
              <a:rPr lang="fr-F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2025-2026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E6A48D-2F56-4D40-98A0-E2831635C392}"/>
              </a:ext>
            </a:extLst>
          </p:cNvPr>
          <p:cNvSpPr/>
          <p:nvPr/>
        </p:nvSpPr>
        <p:spPr>
          <a:xfrm>
            <a:off x="925894" y="4259601"/>
            <a:ext cx="28313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Présenté par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9C112-0925-4109-A00A-4364D0FF23FD}"/>
              </a:ext>
            </a:extLst>
          </p:cNvPr>
          <p:cNvSpPr/>
          <p:nvPr/>
        </p:nvSpPr>
        <p:spPr>
          <a:xfrm>
            <a:off x="1162587" y="5143500"/>
            <a:ext cx="4316665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DIAKHOUMPA Bousso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NATABOU Jimmy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OSSE Kégnidé</a:t>
            </a:r>
            <a:endParaRPr lang="fr-FR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92DB2D-DB17-4445-85E6-ECCFA7AF4720}"/>
              </a:ext>
            </a:extLst>
          </p:cNvPr>
          <p:cNvSpPr/>
          <p:nvPr/>
        </p:nvSpPr>
        <p:spPr>
          <a:xfrm>
            <a:off x="7268850" y="6640015"/>
            <a:ext cx="27462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Sous la supervision de :</a:t>
            </a:r>
            <a:endParaRPr lang="fr-FR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7FC35-A9E2-4BC3-9E03-430ADCBE0BAC}"/>
              </a:ext>
            </a:extLst>
          </p:cNvPr>
          <p:cNvSpPr/>
          <p:nvPr/>
        </p:nvSpPr>
        <p:spPr>
          <a:xfrm>
            <a:off x="7316256" y="7290509"/>
            <a:ext cx="2529860" cy="8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Patrick BILLARD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Christophe MERLIN</a:t>
            </a:r>
          </a:p>
        </p:txBody>
      </p:sp>
      <p:pic>
        <p:nvPicPr>
          <p:cNvPr id="16" name="Picture 2" descr="aWOlYfA56AWdspD-JKXkEnS9JlFeVU86vjg4A1luhlQznJYDSCO3PFocKm0akt9gnTymNoDD5O9kw1Tl5-7BNsibuCJkyx0Iv2OOi9zYkjVCSdbwtqthQgqXdw=w1200-h630-p-k-no-nu (1000×630)">
            <a:extLst>
              <a:ext uri="{FF2B5EF4-FFF2-40B4-BE49-F238E27FC236}">
                <a16:creationId xmlns:a16="http://schemas.microsoft.com/office/drawing/2014/main" id="{BCFA0B54-7A98-457E-B5A8-CF90605D9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234" y="4612229"/>
            <a:ext cx="5998986" cy="48557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9C0A8E7-EE19-6756-4AC2-CE4D5E6DE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0" y="114300"/>
            <a:ext cx="5334000" cy="1322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F0BD9A1-D820-3376-675C-8900EEF5952A}"/>
              </a:ext>
            </a:extLst>
          </p:cNvPr>
          <p:cNvSpPr/>
          <p:nvPr/>
        </p:nvSpPr>
        <p:spPr>
          <a:xfrm>
            <a:off x="711670" y="4268932"/>
            <a:ext cx="16459200" cy="2459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logistique et les nuisances locales</a:t>
            </a:r>
          </a:p>
          <a:p>
            <a:pPr lvl="1">
              <a:lnSpc>
                <a:spcPct val="150000"/>
              </a:lnSpc>
              <a:spcBef>
                <a:spcPts val="800"/>
              </a:spcBef>
              <a:spcAft>
                <a:spcPts val="400"/>
              </a:spcAft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Une unité de méthanisation nécessite d’énormes volumes de matière. Cela entraîne du trafic routier supplémentaire, avec davantage de camions, de bruit et d’émissions de CO₂</a:t>
            </a:r>
            <a:endParaRPr lang="fr-FR" sz="2800" b="1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endParaRPr lang="fr-FR" sz="2800" b="1" kern="1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9B97FE-77D7-B6C9-67FB-A099A52605C5}"/>
              </a:ext>
            </a:extLst>
          </p:cNvPr>
          <p:cNvSpPr/>
          <p:nvPr/>
        </p:nvSpPr>
        <p:spPr>
          <a:xfrm>
            <a:off x="772372" y="7021457"/>
            <a:ext cx="16306800" cy="18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Défis techniques et réglementaires.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fr-FR" sz="2800" kern="100" dirty="0">
                <a:latin typeface="Aptos"/>
                <a:ea typeface="Aptos"/>
                <a:cs typeface="Times New Roman" panose="02020603050405020304" pitchFamily="18" charset="0"/>
              </a:rPr>
              <a:t> </a:t>
            </a:r>
            <a:r>
              <a:rPr lang="fr-FR" sz="2400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La maitrise du procédé et la gestion des intrants exigent une grande rigueur technique.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fr-FR" sz="2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Un cadre réglementaire strict encadre la sécurité, l’épandage et la traçabilité des installations 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DE09F79F-643F-E173-C045-452B6567ECEF}"/>
              </a:ext>
            </a:extLst>
          </p:cNvPr>
          <p:cNvSpPr/>
          <p:nvPr/>
        </p:nvSpPr>
        <p:spPr>
          <a:xfrm>
            <a:off x="16383000" y="4193046"/>
            <a:ext cx="1655815" cy="2305503"/>
          </a:xfrm>
          <a:custGeom>
            <a:avLst/>
            <a:gdLst/>
            <a:ahLst/>
            <a:cxnLst/>
            <a:rect l="l" t="t" r="r" b="b"/>
            <a:pathLst>
              <a:path w="2722615" h="3564849">
                <a:moveTo>
                  <a:pt x="0" y="0"/>
                </a:moveTo>
                <a:lnTo>
                  <a:pt x="2722615" y="0"/>
                </a:lnTo>
                <a:lnTo>
                  <a:pt x="2722615" y="3564848"/>
                </a:lnTo>
                <a:lnTo>
                  <a:pt x="0" y="3564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982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7DC50F-4A45-3838-5CF4-F75210A0D703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00A64F-89E4-0C52-A1F9-14CBC27A853D}"/>
              </a:ext>
            </a:extLst>
          </p:cNvPr>
          <p:cNvSpPr/>
          <p:nvPr/>
        </p:nvSpPr>
        <p:spPr>
          <a:xfrm>
            <a:off x="787870" y="1205695"/>
            <a:ext cx="16679353" cy="2951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pression sur les sols et les cultures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méthanisation repose sur des déchets agricoles, mais aussi sur des cultures dédiées, comme le maïs ou les cultures intermédiaires à vocation énergétique, appelées CIVE. Implication de  plus d’irrigation et d’engrais, ce qui entre en contradiction avec les objectifs environnementaux.</a:t>
            </a:r>
            <a:endParaRPr lang="fr-FR" sz="2800" b="1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endParaRPr lang="fr-FR" sz="2800" b="1" kern="100" dirty="0">
              <a:solidFill>
                <a:srgbClr val="0F476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7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5267" y="-496559"/>
            <a:ext cx="19193747" cy="10783559"/>
            <a:chOff x="0" y="0"/>
            <a:chExt cx="5055143" cy="28401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55143" cy="2840114"/>
            </a:xfrm>
            <a:custGeom>
              <a:avLst/>
              <a:gdLst/>
              <a:ahLst/>
              <a:cxnLst/>
              <a:rect l="l" t="t" r="r" b="b"/>
              <a:pathLst>
                <a:path w="5055143" h="2840114">
                  <a:moveTo>
                    <a:pt x="0" y="0"/>
                  </a:moveTo>
                  <a:lnTo>
                    <a:pt x="5055143" y="0"/>
                  </a:lnTo>
                  <a:lnTo>
                    <a:pt x="5055143" y="2840114"/>
                  </a:lnTo>
                  <a:lnTo>
                    <a:pt x="0" y="2840114"/>
                  </a:lnTo>
                  <a:close/>
                </a:path>
              </a:pathLst>
            </a:custGeom>
            <a:solidFill>
              <a:srgbClr val="F5F5DC"/>
            </a:solidFill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55143" cy="2878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285750" indent="-285750" algn="ctr">
                <a:lnSpc>
                  <a:spcPts val="265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19400" y="419100"/>
            <a:ext cx="10118399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9"/>
              </a:lnSpc>
            </a:pPr>
            <a:r>
              <a:rPr lang="en-US" sz="9999" dirty="0">
                <a:solidFill>
                  <a:srgbClr val="52351C"/>
                </a:solidFill>
                <a:latin typeface="Times New Roman" panose="02020603050405020304" pitchFamily="18" charset="0"/>
                <a:ea typeface="Staatliches"/>
                <a:cs typeface="Times New Roman" panose="02020603050405020304" pitchFamily="18" charset="0"/>
                <a:sym typeface="Staatliches"/>
              </a:rPr>
              <a:t>CONCLUSION</a:t>
            </a:r>
          </a:p>
        </p:txBody>
      </p:sp>
      <p:sp>
        <p:nvSpPr>
          <p:cNvPr id="7" name="Freeform 7"/>
          <p:cNvSpPr/>
          <p:nvPr/>
        </p:nvSpPr>
        <p:spPr>
          <a:xfrm rot="-231513">
            <a:off x="15786378" y="7657163"/>
            <a:ext cx="2593297" cy="2737799"/>
          </a:xfrm>
          <a:custGeom>
            <a:avLst/>
            <a:gdLst/>
            <a:ahLst/>
            <a:cxnLst/>
            <a:rect l="l" t="t" r="r" b="b"/>
            <a:pathLst>
              <a:path w="3427920" h="3643739">
                <a:moveTo>
                  <a:pt x="0" y="0"/>
                </a:moveTo>
                <a:lnTo>
                  <a:pt x="3427920" y="0"/>
                </a:lnTo>
                <a:lnTo>
                  <a:pt x="3427920" y="3643738"/>
                </a:lnTo>
                <a:lnTo>
                  <a:pt x="0" y="3643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D65166B-673B-4748-9482-4ABBA14A2AEA}"/>
              </a:ext>
            </a:extLst>
          </p:cNvPr>
          <p:cNvSpPr/>
          <p:nvPr/>
        </p:nvSpPr>
        <p:spPr>
          <a:xfrm>
            <a:off x="-426292" y="7747522"/>
            <a:ext cx="2481278" cy="2539478"/>
          </a:xfrm>
          <a:custGeom>
            <a:avLst/>
            <a:gdLst/>
            <a:ahLst/>
            <a:cxnLst/>
            <a:rect l="l" t="t" r="r" b="b"/>
            <a:pathLst>
              <a:path w="4487569" h="4114800">
                <a:moveTo>
                  <a:pt x="0" y="0"/>
                </a:moveTo>
                <a:lnTo>
                  <a:pt x="4487569" y="0"/>
                </a:lnTo>
                <a:lnTo>
                  <a:pt x="44875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6A83B5-C669-4948-800E-5EFDE02D43C3}"/>
              </a:ext>
            </a:extLst>
          </p:cNvPr>
          <p:cNvSpPr/>
          <p:nvPr/>
        </p:nvSpPr>
        <p:spPr>
          <a:xfrm>
            <a:off x="15129415" y="9039866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E9873A-36A0-9980-8C8A-DEE8604FCDE2}"/>
              </a:ext>
            </a:extLst>
          </p:cNvPr>
          <p:cNvSpPr txBox="1"/>
          <p:nvPr/>
        </p:nvSpPr>
        <p:spPr>
          <a:xfrm>
            <a:off x="533400" y="2324100"/>
            <a:ext cx="14020800" cy="4754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méthanisation est un outil clé de la transition écologique</a:t>
            </a: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Maîtrise rigoureuse du procédé, d’une traçabilité stricte des intrants et d’une intégration raisonnée dans les systèmes agricoles.</a:t>
            </a: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 Intégré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intelligemment dans un système agricole durable, elle devient alors une énergie renouvelable à fort potentiel, mais à vigilance nécessaire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BF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8862" y="125870"/>
            <a:ext cx="1348460" cy="134846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1EEE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107950"/>
              <a:ext cx="558800" cy="577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4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50411" y="720071"/>
            <a:ext cx="1145362" cy="52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r>
              <a:rPr lang="en-US" sz="5160" spc="232" dirty="0">
                <a:solidFill>
                  <a:srgbClr val="73655C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40607" y="3194546"/>
            <a:ext cx="1348460" cy="134846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1EEE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107950"/>
              <a:ext cx="558800" cy="577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4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34271" y="3693163"/>
            <a:ext cx="1222089" cy="501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r>
              <a:rPr lang="en-US" sz="5160" spc="232" dirty="0">
                <a:solidFill>
                  <a:srgbClr val="73655C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72947" y="5711640"/>
            <a:ext cx="1348460" cy="134846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1EEE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107950"/>
              <a:ext cx="558800" cy="577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4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76424" y="6305356"/>
            <a:ext cx="1145362" cy="52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r>
              <a:rPr lang="en-US" sz="5160" spc="232" dirty="0">
                <a:solidFill>
                  <a:srgbClr val="73655C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40607" y="8218469"/>
            <a:ext cx="1348460" cy="134846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1EEE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107950"/>
              <a:ext cx="558800" cy="577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4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48862" y="8613687"/>
            <a:ext cx="1145362" cy="52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r>
              <a:rPr lang="en-US" sz="5160" spc="232" dirty="0">
                <a:solidFill>
                  <a:srgbClr val="73655C"/>
                </a:solidFill>
                <a:latin typeface="Anton"/>
                <a:ea typeface="Anton"/>
                <a:cs typeface="Anton"/>
                <a:sym typeface="Anton"/>
              </a:rPr>
              <a:t>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30F3A4-C86E-4467-B55E-6E42C781F499}"/>
              </a:ext>
            </a:extLst>
          </p:cNvPr>
          <p:cNvSpPr/>
          <p:nvPr/>
        </p:nvSpPr>
        <p:spPr>
          <a:xfrm>
            <a:off x="17254833" y="9305235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11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BD3D91-40FB-440B-823A-1C8A06C45672}"/>
              </a:ext>
            </a:extLst>
          </p:cNvPr>
          <p:cNvSpPr/>
          <p:nvPr/>
        </p:nvSpPr>
        <p:spPr>
          <a:xfrm>
            <a:off x="1741727" y="654508"/>
            <a:ext cx="11043408" cy="556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2800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Quelles pratiques sont mises en place pour limiter les fuites de méthane ?</a:t>
            </a:r>
            <a:endParaRPr lang="fr-FR" sz="2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FC4DDA-B419-4FDE-80B5-521CB614F962}"/>
              </a:ext>
            </a:extLst>
          </p:cNvPr>
          <p:cNvSpPr/>
          <p:nvPr/>
        </p:nvSpPr>
        <p:spPr>
          <a:xfrm>
            <a:off x="1653507" y="3505028"/>
            <a:ext cx="12386724" cy="556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2800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Comment la ferme valorise-t-elle ses digestats et suit-elle leur impact sur les sols ?</a:t>
            </a:r>
            <a:endParaRPr lang="fr-FR" sz="2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E34CFA-EC7F-40C7-8EEE-90543F879165}"/>
              </a:ext>
            </a:extLst>
          </p:cNvPr>
          <p:cNvSpPr/>
          <p:nvPr/>
        </p:nvSpPr>
        <p:spPr>
          <a:xfrm>
            <a:off x="1656360" y="6190528"/>
            <a:ext cx="11764695" cy="560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2800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Quelle part de l’énergie produite est autoconsommée ou injectée dans le réseau ?</a:t>
            </a:r>
            <a:endParaRPr lang="fr-FR" sz="2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963820-20B8-42EB-A91F-C56E9733E36F}"/>
              </a:ext>
            </a:extLst>
          </p:cNvPr>
          <p:cNvSpPr/>
          <p:nvPr/>
        </p:nvSpPr>
        <p:spPr>
          <a:xfrm>
            <a:off x="1721407" y="8568412"/>
            <a:ext cx="12386724" cy="556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2800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Quelles sont les principales contraintes techniques ou réglementaires rencontrées ?</a:t>
            </a:r>
            <a:endParaRPr lang="fr-FR" sz="2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9" name="Hexagone 28">
            <a:extLst>
              <a:ext uri="{FF2B5EF4-FFF2-40B4-BE49-F238E27FC236}">
                <a16:creationId xmlns:a16="http://schemas.microsoft.com/office/drawing/2014/main" id="{829B11D0-45EC-4B60-A151-74AF137349FC}"/>
              </a:ext>
            </a:extLst>
          </p:cNvPr>
          <p:cNvSpPr/>
          <p:nvPr/>
        </p:nvSpPr>
        <p:spPr>
          <a:xfrm>
            <a:off x="14549417" y="121838"/>
            <a:ext cx="3738583" cy="1015664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4553"/>
              </a:lnSpc>
              <a:spcBef>
                <a:spcPct val="0"/>
              </a:spcBef>
            </a:pPr>
            <a:r>
              <a:rPr lang="en-US" sz="2000" b="1" spc="91" dirty="0">
                <a:solidFill>
                  <a:srgbClr val="1E1E1E"/>
                </a:solidFill>
                <a:latin typeface="Arial Black" panose="020B0A04020102020204" pitchFamily="34" charset="0"/>
                <a:ea typeface="Anton"/>
                <a:cs typeface="Anton"/>
                <a:sym typeface="Anton"/>
              </a:rPr>
              <a:t>Questionnaires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8682B-202F-D9EF-96F8-1A69B459B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CE741A9-9901-B8D8-09E8-EE62FF7C8297}"/>
              </a:ext>
            </a:extLst>
          </p:cNvPr>
          <p:cNvGrpSpPr/>
          <p:nvPr/>
        </p:nvGrpSpPr>
        <p:grpSpPr>
          <a:xfrm>
            <a:off x="-735053" y="-519419"/>
            <a:ext cx="19193747" cy="10783559"/>
            <a:chOff x="0" y="0"/>
            <a:chExt cx="5055143" cy="284011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2BFFE84-44D8-8CE2-3D19-DDB29C6288EC}"/>
                </a:ext>
              </a:extLst>
            </p:cNvPr>
            <p:cNvSpPr/>
            <p:nvPr/>
          </p:nvSpPr>
          <p:spPr>
            <a:xfrm>
              <a:off x="0" y="0"/>
              <a:ext cx="5055143" cy="2840114"/>
            </a:xfrm>
            <a:custGeom>
              <a:avLst/>
              <a:gdLst/>
              <a:ahLst/>
              <a:cxnLst/>
              <a:rect l="l" t="t" r="r" b="b"/>
              <a:pathLst>
                <a:path w="5055143" h="2840114">
                  <a:moveTo>
                    <a:pt x="0" y="0"/>
                  </a:moveTo>
                  <a:lnTo>
                    <a:pt x="5055143" y="0"/>
                  </a:lnTo>
                  <a:lnTo>
                    <a:pt x="5055143" y="2840114"/>
                  </a:lnTo>
                  <a:lnTo>
                    <a:pt x="0" y="2840114"/>
                  </a:lnTo>
                  <a:close/>
                </a:path>
              </a:pathLst>
            </a:custGeom>
            <a:solidFill>
              <a:srgbClr val="F5F5DC"/>
            </a:solidFill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fr-F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A7E2F46-A3EC-E8DC-0146-78878588A39E}"/>
                </a:ext>
              </a:extLst>
            </p:cNvPr>
            <p:cNvSpPr txBox="1"/>
            <p:nvPr/>
          </p:nvSpPr>
          <p:spPr>
            <a:xfrm>
              <a:off x="0" y="-38100"/>
              <a:ext cx="5055143" cy="2878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285750" indent="-285750" algn="ctr">
                <a:lnSpc>
                  <a:spcPts val="265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B6ED581-CE15-1BAF-0BAA-4DC36D6B41E6}"/>
              </a:ext>
            </a:extLst>
          </p:cNvPr>
          <p:cNvSpPr txBox="1"/>
          <p:nvPr/>
        </p:nvSpPr>
        <p:spPr>
          <a:xfrm>
            <a:off x="2819400" y="419100"/>
            <a:ext cx="10118399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9"/>
              </a:lnSpc>
            </a:pPr>
            <a:r>
              <a:rPr lang="en-US" sz="9999" dirty="0">
                <a:solidFill>
                  <a:srgbClr val="52351C"/>
                </a:solidFill>
                <a:latin typeface="Times New Roman" panose="02020603050405020304" pitchFamily="18" charset="0"/>
                <a:ea typeface="Staatliches"/>
                <a:cs typeface="Times New Roman" panose="02020603050405020304" pitchFamily="18" charset="0"/>
                <a:sym typeface="Staatliches"/>
              </a:rPr>
              <a:t>REFERENCES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8CE1AF1-087E-9213-059C-C101D31A439D}"/>
              </a:ext>
            </a:extLst>
          </p:cNvPr>
          <p:cNvSpPr/>
          <p:nvPr/>
        </p:nvSpPr>
        <p:spPr>
          <a:xfrm rot="-231513">
            <a:off x="17036827" y="8991629"/>
            <a:ext cx="1387799" cy="1361212"/>
          </a:xfrm>
          <a:custGeom>
            <a:avLst/>
            <a:gdLst/>
            <a:ahLst/>
            <a:cxnLst/>
            <a:rect l="l" t="t" r="r" b="b"/>
            <a:pathLst>
              <a:path w="3427920" h="3643739">
                <a:moveTo>
                  <a:pt x="0" y="0"/>
                </a:moveTo>
                <a:lnTo>
                  <a:pt x="3427920" y="0"/>
                </a:lnTo>
                <a:lnTo>
                  <a:pt x="3427920" y="3643738"/>
                </a:lnTo>
                <a:lnTo>
                  <a:pt x="0" y="3643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F27C3EAD-2DEA-609B-1E73-A25B530D02CB}"/>
              </a:ext>
            </a:extLst>
          </p:cNvPr>
          <p:cNvSpPr/>
          <p:nvPr/>
        </p:nvSpPr>
        <p:spPr>
          <a:xfrm>
            <a:off x="15697200" y="0"/>
            <a:ext cx="2286000" cy="1451518"/>
          </a:xfrm>
          <a:custGeom>
            <a:avLst/>
            <a:gdLst/>
            <a:ahLst/>
            <a:cxnLst/>
            <a:rect l="l" t="t" r="r" b="b"/>
            <a:pathLst>
              <a:path w="4487569" h="4114800">
                <a:moveTo>
                  <a:pt x="0" y="0"/>
                </a:moveTo>
                <a:lnTo>
                  <a:pt x="4487569" y="0"/>
                </a:lnTo>
                <a:lnTo>
                  <a:pt x="44875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9989F7-0DF1-FB34-DBD7-7E05292737F0}"/>
              </a:ext>
            </a:extLst>
          </p:cNvPr>
          <p:cNvSpPr/>
          <p:nvPr/>
        </p:nvSpPr>
        <p:spPr>
          <a:xfrm>
            <a:off x="16063259" y="9361174"/>
            <a:ext cx="9547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2054F2-BDA6-351C-4E42-6DE9DF162863}"/>
              </a:ext>
            </a:extLst>
          </p:cNvPr>
          <p:cNvSpPr txBox="1"/>
          <p:nvPr/>
        </p:nvSpPr>
        <p:spPr>
          <a:xfrm>
            <a:off x="533400" y="2324101"/>
            <a:ext cx="14596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Fondation du Bocage</a:t>
            </a:r>
            <a:r>
              <a:rPr lang="fr-FR" sz="2400" dirty="0"/>
              <a:t>, 2023, </a:t>
            </a:r>
            <a:r>
              <a:rPr lang="fr-FR" sz="2400" i="1" dirty="0"/>
              <a:t>Pourquoi la méthanisation agricole ?</a:t>
            </a:r>
            <a:r>
              <a:rPr lang="fr-FR" sz="2400" dirty="0"/>
              <a:t>, Fondation du Bocage. Disponible à l’adresse : </a:t>
            </a:r>
            <a:r>
              <a:rPr lang="fr-FR" sz="2400" u="sng" dirty="0">
                <a:hlinkClick r:id="rId6"/>
              </a:rPr>
              <a:t>https://www.fondationdubocage.org/pourquoi-methanisation-agricole.html</a:t>
            </a:r>
            <a:r>
              <a:rPr lang="fr-FR" sz="2400" dirty="0"/>
              <a:t> [consulté le </a:t>
            </a:r>
            <a:r>
              <a:rPr lang="fr-FR" sz="2400" b="1" dirty="0"/>
              <a:t>11 septembre 2025</a:t>
            </a:r>
            <a:r>
              <a:rPr lang="fr-FR" sz="2400" dirty="0"/>
              <a:t>]. </a:t>
            </a:r>
          </a:p>
          <a:p>
            <a:pPr lvl="0"/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INRAE, Chambre d’Agriculture de Bretagne, Chambre d’Agriculture Grand-Est, ACTA, SOLAGRO, GRDF, LDAR, EPL Agro de la Meuse, EPL du Bas Rhin (2024) </a:t>
            </a:r>
            <a:r>
              <a:rPr lang="fr-FR" sz="2400" i="1" dirty="0" err="1"/>
              <a:t>Ferti-Dig</a:t>
            </a:r>
            <a:r>
              <a:rPr lang="fr-FR" sz="2400" i="1" dirty="0"/>
              <a:t> : Guide de fertilisation avec des digestats de méthanisation agricole</a:t>
            </a:r>
            <a:r>
              <a:rPr lang="fr-FR" sz="2400" dirty="0"/>
              <a:t>. Disponible sur : </a:t>
            </a:r>
            <a:r>
              <a:rPr lang="fr-FR" sz="2400" u="sng" dirty="0">
                <a:hlinkClick r:id="rId7"/>
              </a:rPr>
              <a:t>https://fertiliser-avec-des-digestats.fr/</a:t>
            </a:r>
            <a:r>
              <a:rPr lang="fr-FR" sz="2400" dirty="0"/>
              <a:t> [consulté le 11 septembre 2025].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 err="1"/>
              <a:t>Theunis</a:t>
            </a:r>
            <a:r>
              <a:rPr lang="fr-FR" sz="2400" b="1" dirty="0"/>
              <a:t> L</a:t>
            </a:r>
            <a:r>
              <a:rPr lang="fr-FR" sz="2400" dirty="0"/>
              <a:t>, 2022, </a:t>
            </a:r>
            <a:r>
              <a:rPr lang="fr-FR" sz="2400" i="1" dirty="0"/>
              <a:t>Du biogaz wallon pour se chauffer, cuisiner et s’éclairer</a:t>
            </a:r>
            <a:r>
              <a:rPr lang="fr-FR" sz="2400" dirty="0"/>
              <a:t>, Daily Science. Disponible à l’adresse : </a:t>
            </a:r>
            <a:r>
              <a:rPr lang="fr-FR" sz="2400" u="sng" dirty="0">
                <a:hlinkClick r:id="rId8"/>
              </a:rPr>
              <a:t>https://dailyscience.be/16/03/2022/du-biogaz-wallon-pour-se-chauffer-cuisiner-et-seclairer/</a:t>
            </a:r>
            <a:r>
              <a:rPr lang="fr-FR" sz="2400" dirty="0"/>
              <a:t> [consulté le 11 septembre 2025].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Béline, Fabrice, Romain Girault, Pascal Peu, Anne </a:t>
            </a:r>
            <a:r>
              <a:rPr lang="fr-FR" sz="2400" dirty="0" err="1"/>
              <a:t>Trémier</a:t>
            </a:r>
            <a:r>
              <a:rPr lang="fr-FR" sz="2400" dirty="0"/>
              <a:t>, Cécile </a:t>
            </a:r>
            <a:r>
              <a:rPr lang="fr-FR" sz="2400" dirty="0" err="1"/>
              <a:t>Téglia</a:t>
            </a:r>
            <a:r>
              <a:rPr lang="fr-FR" sz="2400" dirty="0"/>
              <a:t>, et Patrick </a:t>
            </a:r>
            <a:r>
              <a:rPr lang="fr-FR" sz="2400" dirty="0" err="1"/>
              <a:t>Dabert</a:t>
            </a:r>
            <a:r>
              <a:rPr lang="fr-FR" sz="2400" dirty="0"/>
              <a:t>. 2012. « Enjeux et perspectives pour le développement de la méthanisation agricole en France ». </a:t>
            </a:r>
            <a:r>
              <a:rPr lang="fr-FR" sz="2400" i="1" dirty="0"/>
              <a:t>Sciences Eaux &amp; Territoires</a:t>
            </a:r>
            <a:r>
              <a:rPr lang="fr-FR" sz="2400" dirty="0"/>
              <a:t> 7 (2): 34‑43. </a:t>
            </a:r>
            <a:r>
              <a:rPr lang="fr-FR" sz="2400" u="sng" dirty="0">
                <a:hlinkClick r:id="rId9"/>
              </a:rPr>
              <a:t>https://doi.org/10.3917/set.007.0034</a:t>
            </a:r>
            <a:r>
              <a:rPr lang="fr-FR" sz="24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 err="1"/>
              <a:t>Moletta</a:t>
            </a:r>
            <a:r>
              <a:rPr lang="fr-FR" sz="2400" dirty="0"/>
              <a:t>, René, et Collectif. 2015a. </a:t>
            </a:r>
            <a:r>
              <a:rPr lang="fr-FR" sz="2400" i="1" dirty="0"/>
              <a:t>La méthanisation</a:t>
            </a:r>
            <a:r>
              <a:rPr lang="fr-FR" sz="2400" dirty="0"/>
              <a:t>. Tec &amp; doc.</a:t>
            </a:r>
          </a:p>
          <a:p>
            <a:r>
              <a:rPr lang="fr-FR" sz="2400" dirty="0"/>
              <a:t> (Sources : </a:t>
            </a:r>
            <a:r>
              <a:rPr lang="fr-FR" sz="2400" u="sng" dirty="0">
                <a:hlinkClick r:id="rId10"/>
              </a:rPr>
              <a:t>Guide : la méthanisation en dix questions</a:t>
            </a:r>
            <a:r>
              <a:rPr lang="fr-FR" sz="2400" dirty="0"/>
              <a:t>, Bioénergie, F. </a:t>
            </a:r>
            <a:r>
              <a:rPr lang="fr-FR" sz="2400" dirty="0" err="1"/>
              <a:t>Douard</a:t>
            </a:r>
            <a:r>
              <a:rPr lang="fr-FR" sz="2400" dirty="0"/>
              <a:t> mai 2019 </a:t>
            </a:r>
            <a:r>
              <a:rPr lang="fr-FR" sz="2400" i="1" u="sng" dirty="0">
                <a:hlinkClick r:id="rId11"/>
              </a:rPr>
              <a:t>[3]</a:t>
            </a:r>
            <a:r>
              <a:rPr lang="fr-FR" sz="2400" dirty="0"/>
              <a:t>, </a:t>
            </a:r>
            <a:r>
              <a:rPr lang="fr-FR" sz="2400" u="sng" dirty="0">
                <a:hlinkClick r:id="rId12"/>
              </a:rPr>
              <a:t>Dans le Tarn, une unité de méthanisation « à la ferme » raccordée au réseau de distribution</a:t>
            </a:r>
            <a:r>
              <a:rPr lang="fr-FR" sz="2400" dirty="0"/>
              <a:t>, L’usine nouvelle, octobre 2018 </a:t>
            </a:r>
            <a:r>
              <a:rPr lang="fr-FR" sz="2400" i="1" u="sng" dirty="0">
                <a:hlinkClick r:id="rId11"/>
              </a:rPr>
              <a:t>[4]</a:t>
            </a:r>
            <a:r>
              <a:rPr lang="fr-FR" sz="2400" dirty="0"/>
              <a:t>.)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Malet, N. (2022).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Retour au sol ou méthanisation agricole : Quelle est la stratégie de gestion de la biomasse la plus efficace pour atténuer les émissions de CO2 ?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Phdthesis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Université de Bordeaux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https://theses.hal.science/tel-04828302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167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38C5-4B17-1D8F-60FA-737EB74C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2789C35-BDF5-BA43-0C63-ADFCAB1F2F75}"/>
              </a:ext>
            </a:extLst>
          </p:cNvPr>
          <p:cNvGrpSpPr/>
          <p:nvPr/>
        </p:nvGrpSpPr>
        <p:grpSpPr>
          <a:xfrm>
            <a:off x="-735053" y="-519419"/>
            <a:ext cx="19193747" cy="10783559"/>
            <a:chOff x="0" y="0"/>
            <a:chExt cx="5055143" cy="284011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62F7DE1-8A7C-EED3-2F4B-DB9C9C188B9C}"/>
                </a:ext>
              </a:extLst>
            </p:cNvPr>
            <p:cNvSpPr/>
            <p:nvPr/>
          </p:nvSpPr>
          <p:spPr>
            <a:xfrm>
              <a:off x="0" y="0"/>
              <a:ext cx="5055143" cy="2840114"/>
            </a:xfrm>
            <a:custGeom>
              <a:avLst/>
              <a:gdLst/>
              <a:ahLst/>
              <a:cxnLst/>
              <a:rect l="l" t="t" r="r" b="b"/>
              <a:pathLst>
                <a:path w="5055143" h="2840114">
                  <a:moveTo>
                    <a:pt x="0" y="0"/>
                  </a:moveTo>
                  <a:lnTo>
                    <a:pt x="5055143" y="0"/>
                  </a:lnTo>
                  <a:lnTo>
                    <a:pt x="5055143" y="2840114"/>
                  </a:lnTo>
                  <a:lnTo>
                    <a:pt x="0" y="2840114"/>
                  </a:lnTo>
                  <a:close/>
                </a:path>
              </a:pathLst>
            </a:custGeom>
            <a:solidFill>
              <a:srgbClr val="F5F5DC"/>
            </a:solidFill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fr-F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52D2308-2BD4-BA82-ED58-73C4C8383162}"/>
                </a:ext>
              </a:extLst>
            </p:cNvPr>
            <p:cNvSpPr txBox="1"/>
            <p:nvPr/>
          </p:nvSpPr>
          <p:spPr>
            <a:xfrm>
              <a:off x="0" y="-38100"/>
              <a:ext cx="5055143" cy="2878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285750" indent="-285750" algn="ctr">
                <a:lnSpc>
                  <a:spcPts val="265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19F4D2B6-E0D7-35A4-4462-A41D9E8E390D}"/>
              </a:ext>
            </a:extLst>
          </p:cNvPr>
          <p:cNvSpPr txBox="1"/>
          <p:nvPr/>
        </p:nvSpPr>
        <p:spPr>
          <a:xfrm>
            <a:off x="2819400" y="419100"/>
            <a:ext cx="10118399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9"/>
              </a:lnSpc>
            </a:pPr>
            <a:r>
              <a:rPr lang="en-US" sz="9999" dirty="0">
                <a:solidFill>
                  <a:srgbClr val="52351C"/>
                </a:solidFill>
                <a:latin typeface="Times New Roman" panose="02020603050405020304" pitchFamily="18" charset="0"/>
                <a:ea typeface="Staatliches"/>
                <a:cs typeface="Times New Roman" panose="02020603050405020304" pitchFamily="18" charset="0"/>
                <a:sym typeface="Staatliches"/>
              </a:rPr>
              <a:t>REFERENCES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F96531D-87EC-7791-0D56-18DAB25F0717}"/>
              </a:ext>
            </a:extLst>
          </p:cNvPr>
          <p:cNvSpPr/>
          <p:nvPr/>
        </p:nvSpPr>
        <p:spPr>
          <a:xfrm rot="-231513">
            <a:off x="17036827" y="8991629"/>
            <a:ext cx="1387799" cy="1361212"/>
          </a:xfrm>
          <a:custGeom>
            <a:avLst/>
            <a:gdLst/>
            <a:ahLst/>
            <a:cxnLst/>
            <a:rect l="l" t="t" r="r" b="b"/>
            <a:pathLst>
              <a:path w="3427920" h="3643739">
                <a:moveTo>
                  <a:pt x="0" y="0"/>
                </a:moveTo>
                <a:lnTo>
                  <a:pt x="3427920" y="0"/>
                </a:lnTo>
                <a:lnTo>
                  <a:pt x="3427920" y="3643738"/>
                </a:lnTo>
                <a:lnTo>
                  <a:pt x="0" y="3643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4E9FF48-6EB5-7D4C-F7A3-6FAE82F4AFB2}"/>
              </a:ext>
            </a:extLst>
          </p:cNvPr>
          <p:cNvSpPr/>
          <p:nvPr/>
        </p:nvSpPr>
        <p:spPr>
          <a:xfrm>
            <a:off x="15697200" y="0"/>
            <a:ext cx="2286000" cy="1451518"/>
          </a:xfrm>
          <a:custGeom>
            <a:avLst/>
            <a:gdLst/>
            <a:ahLst/>
            <a:cxnLst/>
            <a:rect l="l" t="t" r="r" b="b"/>
            <a:pathLst>
              <a:path w="4487569" h="4114800">
                <a:moveTo>
                  <a:pt x="0" y="0"/>
                </a:moveTo>
                <a:lnTo>
                  <a:pt x="4487569" y="0"/>
                </a:lnTo>
                <a:lnTo>
                  <a:pt x="44875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89CA45-654F-4EF6-E482-9F31EA884E88}"/>
              </a:ext>
            </a:extLst>
          </p:cNvPr>
          <p:cNvSpPr/>
          <p:nvPr/>
        </p:nvSpPr>
        <p:spPr>
          <a:xfrm>
            <a:off x="16063259" y="9361174"/>
            <a:ext cx="9547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13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BA84CF-59BB-B3DF-E19E-D5003B4DCBBE}"/>
              </a:ext>
            </a:extLst>
          </p:cNvPr>
          <p:cNvSpPr txBox="1"/>
          <p:nvPr/>
        </p:nvSpPr>
        <p:spPr>
          <a:xfrm>
            <a:off x="533400" y="2324101"/>
            <a:ext cx="14596015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fr-FR" sz="2400" dirty="0"/>
              <a:t>Chambres d’agriculture. (sans date). </a:t>
            </a:r>
            <a:r>
              <a:rPr lang="fr-FR" sz="2400" i="1" dirty="0"/>
              <a:t>Les données de la méthanisation en France</a:t>
            </a:r>
            <a:r>
              <a:rPr lang="fr-FR" sz="2400" dirty="0"/>
              <a:t>. Consulté à l’adresse </a:t>
            </a:r>
            <a:r>
              <a:rPr lang="fr-FR" sz="2400" dirty="0">
                <a:hlinkClick r:id="rId6"/>
              </a:rPr>
              <a:t>https://chambres-agriculture.fr/</a:t>
            </a:r>
            <a:r>
              <a:rPr lang="fr-FR" sz="2400" dirty="0" err="1">
                <a:hlinkClick r:id="rId6"/>
              </a:rPr>
              <a:t>actualites</a:t>
            </a:r>
            <a:r>
              <a:rPr lang="fr-FR" sz="2400" dirty="0">
                <a:hlinkClick r:id="rId6"/>
              </a:rPr>
              <a:t>/</a:t>
            </a:r>
            <a:r>
              <a:rPr lang="fr-FR" sz="2400" dirty="0" err="1">
                <a:hlinkClick r:id="rId6"/>
              </a:rPr>
              <a:t>actualite</a:t>
            </a:r>
            <a:r>
              <a:rPr lang="fr-FR" sz="2400" dirty="0">
                <a:hlinkClick r:id="rId6"/>
              </a:rPr>
              <a:t>/</a:t>
            </a:r>
            <a:r>
              <a:rPr lang="fr-FR" sz="2400" dirty="0" err="1">
                <a:hlinkClick r:id="rId6"/>
              </a:rPr>
              <a:t>les-donnees-de-la-methanisation-en-france?utm_source</a:t>
            </a:r>
            <a:r>
              <a:rPr lang="fr-FR" sz="2400" dirty="0">
                <a:hlinkClick r:id="rId6"/>
              </a:rPr>
              <a:t>=chatgpt.com</a:t>
            </a:r>
            <a:r>
              <a:rPr lang="fr-FR" sz="2400" dirty="0"/>
              <a:t>[consulté le </a:t>
            </a:r>
            <a:r>
              <a:rPr lang="fr-FR" sz="2400" b="1" dirty="0"/>
              <a:t>11 septembre 2025</a:t>
            </a:r>
            <a:r>
              <a:rPr lang="fr-FR" sz="2400" dirty="0"/>
              <a:t>].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France 3 Régions / </a:t>
            </a:r>
            <a:r>
              <a:rPr lang="fr-FR" sz="2400" dirty="0" err="1"/>
              <a:t>Franceinfo</a:t>
            </a:r>
            <a:r>
              <a:rPr lang="fr-FR" sz="2400" dirty="0"/>
              <a:t>. (sans date). </a:t>
            </a:r>
            <a:r>
              <a:rPr lang="fr-FR" sz="2400" i="1" dirty="0"/>
              <a:t>Accident de méthaniseur : 1 million de litres de déchets s’échappent sur des terres cultivées</a:t>
            </a:r>
            <a:r>
              <a:rPr lang="fr-FR" sz="2400" dirty="0"/>
              <a:t>. Consulté à l’adresse </a:t>
            </a:r>
            <a:r>
              <a:rPr lang="fr-FR" sz="2400" dirty="0">
                <a:hlinkClick r:id="rId7"/>
              </a:rPr>
              <a:t>https://france3-regions.franceinfo.fr/grand-est/marne/reims/accident-de-methaniseur-1-million-de-litres-de-dechets-s-echappe-sur-des-terres-cultivees-3114940.html</a:t>
            </a:r>
            <a:r>
              <a:rPr lang="fr-FR" sz="2400" dirty="0"/>
              <a:t> [consulté le </a:t>
            </a:r>
            <a:r>
              <a:rPr lang="fr-FR" sz="2400" b="1" dirty="0"/>
              <a:t>11 septembre 2025</a:t>
            </a:r>
            <a:r>
              <a:rPr lang="fr-FR" sz="2400" dirty="0"/>
              <a:t>].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La France Agricole. (2023, 29 novembre). </a:t>
            </a:r>
            <a:r>
              <a:rPr lang="fr-FR" sz="2400" i="1" dirty="0"/>
              <a:t>La méthanisation agricole gagne du terrain</a:t>
            </a:r>
            <a:r>
              <a:rPr lang="fr-FR" sz="2400" dirty="0"/>
              <a:t>. La France Agricole. Consulté à l’adresse </a:t>
            </a:r>
            <a:r>
              <a:rPr lang="fr-FR" sz="2400" dirty="0">
                <a:hlinkClick r:id="rId8"/>
              </a:rPr>
              <a:t>https://www.lafranceagricole.fr/methanisation/article/858913/la-methanisation-agricole-gagne-du-terrain</a:t>
            </a:r>
            <a:r>
              <a:rPr lang="fr-FR" sz="2400" dirty="0"/>
              <a:t> [consulté le </a:t>
            </a:r>
            <a:r>
              <a:rPr lang="fr-FR" sz="2400" b="1" dirty="0"/>
              <a:t>11 septembre 2025</a:t>
            </a:r>
            <a:r>
              <a:rPr lang="fr-FR" sz="2400" dirty="0"/>
              <a:t>].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Béline, F., </a:t>
            </a:r>
            <a:r>
              <a:rPr lang="fr-FR" sz="2400" dirty="0" err="1"/>
              <a:t>Dabert</a:t>
            </a:r>
            <a:r>
              <a:rPr lang="fr-FR" sz="2400" dirty="0"/>
              <a:t>, P., Peu, P. &amp; Girault, R. (2010). La méthanisation des effluents d’élevage en France et en Europe : principe, état des lieux et perspectives. Fourrages, 203, 155-162.</a:t>
            </a:r>
          </a:p>
          <a:p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IEA Bioenergy, Implementation of Bioenergy in Germany – 2024 update. Country Report: Germany (IEA Bioenergy), </a:t>
            </a:r>
            <a:r>
              <a:rPr lang="en-US" sz="2400" dirty="0" err="1"/>
              <a:t>décembre</a:t>
            </a:r>
            <a:r>
              <a:rPr lang="en-US" sz="2400" dirty="0"/>
              <a:t> 2024.</a:t>
            </a: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fr-FR" sz="2400" dirty="0"/>
          </a:p>
          <a:p>
            <a:pPr lvl="0"/>
            <a:endParaRPr lang="fr-FR" sz="2400" dirty="0"/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129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1965021"/>
            <a:ext cx="11301259" cy="6356958"/>
          </a:xfrm>
          <a:custGeom>
            <a:avLst/>
            <a:gdLst/>
            <a:ahLst/>
            <a:cxnLst/>
            <a:rect l="l" t="t" r="r" b="b"/>
            <a:pathLst>
              <a:path w="11301259" h="6356958">
                <a:moveTo>
                  <a:pt x="0" y="0"/>
                </a:moveTo>
                <a:lnTo>
                  <a:pt x="11301258" y="0"/>
                </a:lnTo>
                <a:lnTo>
                  <a:pt x="1130125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111576"/>
          </a:xfrm>
          <a:custGeom>
            <a:avLst/>
            <a:gdLst/>
            <a:ahLst/>
            <a:cxnLst/>
            <a:rect l="l" t="t" r="r" b="b"/>
            <a:pathLst>
              <a:path w="18096810" h="10111576">
                <a:moveTo>
                  <a:pt x="0" y="0"/>
                </a:moveTo>
                <a:lnTo>
                  <a:pt x="18096810" y="0"/>
                </a:lnTo>
                <a:lnTo>
                  <a:pt x="18096810" y="10111576"/>
                </a:lnTo>
                <a:lnTo>
                  <a:pt x="0" y="10111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592" t="-5072" b="-1228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4062013" y="9258300"/>
            <a:ext cx="11025587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  <a:spcBef>
                <a:spcPct val="0"/>
              </a:spcBef>
            </a:pPr>
            <a:r>
              <a:rPr lang="en-US" sz="4120" b="1" spc="-82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MERCI </a:t>
            </a:r>
            <a:r>
              <a:rPr lang="en-US" sz="4120" b="1" spc="-82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DE</a:t>
            </a:r>
            <a:r>
              <a:rPr lang="en-US" sz="4120" b="1" spc="-82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VOTRE AIMABLE ATTENTION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42467B-EB4A-4DA1-A393-FCA4B3CDE6AB}"/>
              </a:ext>
            </a:extLst>
          </p:cNvPr>
          <p:cNvSpPr/>
          <p:nvPr/>
        </p:nvSpPr>
        <p:spPr>
          <a:xfrm>
            <a:off x="17145000" y="9271337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B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86042" y="408471"/>
            <a:ext cx="5969284" cy="7084526"/>
            <a:chOff x="0" y="0"/>
            <a:chExt cx="7959046" cy="9446034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4923" r="28886"/>
            <a:stretch>
              <a:fillRect/>
            </a:stretch>
          </p:blipFill>
          <p:spPr>
            <a:xfrm>
              <a:off x="0" y="0"/>
              <a:ext cx="7959046" cy="9446034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0" y="-9525"/>
            <a:ext cx="2150915" cy="10287000"/>
          </a:xfrm>
          <a:custGeom>
            <a:avLst/>
            <a:gdLst/>
            <a:ahLst/>
            <a:cxnLst/>
            <a:rect l="l" t="t" r="r" b="b"/>
            <a:pathLst>
              <a:path w="2150915" h="10287000">
                <a:moveTo>
                  <a:pt x="0" y="0"/>
                </a:moveTo>
                <a:lnTo>
                  <a:pt x="2150915" y="0"/>
                </a:lnTo>
                <a:lnTo>
                  <a:pt x="215091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500" r="-544527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AutoShape 5"/>
          <p:cNvSpPr/>
          <p:nvPr/>
        </p:nvSpPr>
        <p:spPr>
          <a:xfrm flipH="1">
            <a:off x="2817123" y="2046825"/>
            <a:ext cx="8320625" cy="0"/>
          </a:xfrm>
          <a:prstGeom prst="line">
            <a:avLst/>
          </a:prstGeom>
          <a:ln w="19050" cap="flat">
            <a:solidFill>
              <a:srgbClr val="272D2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6" name="AutoShape 6"/>
          <p:cNvSpPr/>
          <p:nvPr/>
        </p:nvSpPr>
        <p:spPr>
          <a:xfrm flipH="1">
            <a:off x="2826648" y="3384323"/>
            <a:ext cx="8320625" cy="0"/>
          </a:xfrm>
          <a:prstGeom prst="line">
            <a:avLst/>
          </a:prstGeom>
          <a:ln w="19050" cap="flat">
            <a:solidFill>
              <a:srgbClr val="272D2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7" name="AutoShape 7"/>
          <p:cNvSpPr/>
          <p:nvPr/>
        </p:nvSpPr>
        <p:spPr>
          <a:xfrm flipH="1">
            <a:off x="2846424" y="5904460"/>
            <a:ext cx="8320625" cy="0"/>
          </a:xfrm>
          <a:prstGeom prst="line">
            <a:avLst/>
          </a:prstGeom>
          <a:ln w="19050" cap="flat">
            <a:solidFill>
              <a:srgbClr val="272D2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8" name="AutoShape 8"/>
          <p:cNvSpPr/>
          <p:nvPr/>
        </p:nvSpPr>
        <p:spPr>
          <a:xfrm flipH="1">
            <a:off x="2846424" y="7080689"/>
            <a:ext cx="8320625" cy="0"/>
          </a:xfrm>
          <a:prstGeom prst="line">
            <a:avLst/>
          </a:prstGeom>
          <a:ln w="19050" cap="flat">
            <a:solidFill>
              <a:srgbClr val="272D2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9"/>
          <p:cNvSpPr/>
          <p:nvPr/>
        </p:nvSpPr>
        <p:spPr>
          <a:xfrm flipV="1">
            <a:off x="1000125" y="6254750"/>
            <a:ext cx="28575" cy="4032215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Box 10"/>
          <p:cNvSpPr txBox="1"/>
          <p:nvPr/>
        </p:nvSpPr>
        <p:spPr>
          <a:xfrm>
            <a:off x="3642735" y="929228"/>
            <a:ext cx="7495013" cy="74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60"/>
              </a:lnSpc>
            </a:pPr>
            <a:r>
              <a:rPr lang="en-US" sz="2800" b="1" spc="-56" dirty="0">
                <a:solidFill>
                  <a:srgbClr val="272D2E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INTRODUCTION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73333" y="3746273"/>
            <a:ext cx="8041865" cy="41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29"/>
              </a:lnSpc>
              <a:spcBef>
                <a:spcPct val="0"/>
              </a:spcBef>
            </a:pPr>
            <a:r>
              <a:rPr lang="en-US" sz="2737" b="1" u="none" strike="noStrike" spc="-54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L’ENVIRONNEMENT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0125" y="6216487"/>
            <a:ext cx="7496133" cy="41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29"/>
              </a:lnSpc>
              <a:spcBef>
                <a:spcPct val="0"/>
              </a:spcBef>
            </a:pPr>
            <a:r>
              <a:rPr lang="en-US" sz="2737" b="1" u="none" strike="noStrike" spc="-54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 CONCLUSION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5458" y="7528943"/>
            <a:ext cx="7496133" cy="40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90"/>
              </a:lnSpc>
              <a:spcBef>
                <a:spcPct val="0"/>
              </a:spcBef>
            </a:pPr>
            <a:r>
              <a:rPr lang="en-US" sz="2703" b="1" u="none" strike="noStrike" spc="-54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PERSPECTIVES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58496" y="6142585"/>
            <a:ext cx="429672" cy="62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2"/>
              </a:lnSpc>
            </a:pPr>
            <a:r>
              <a:rPr lang="en-US" sz="4120" b="1" spc="-82">
                <a:solidFill>
                  <a:srgbClr val="30963A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69498" y="2392858"/>
            <a:ext cx="429672" cy="62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2"/>
              </a:lnSpc>
            </a:pPr>
            <a:r>
              <a:rPr lang="en-US" sz="4120" b="1" spc="-82">
                <a:solidFill>
                  <a:srgbClr val="30963A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58496" y="7309289"/>
            <a:ext cx="429672" cy="62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2"/>
              </a:lnSpc>
            </a:pPr>
            <a:r>
              <a:rPr lang="en-US" sz="4120" b="1" spc="-82">
                <a:solidFill>
                  <a:srgbClr val="30963A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69498" y="3619504"/>
            <a:ext cx="429672" cy="62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2"/>
              </a:lnSpc>
            </a:pPr>
            <a:r>
              <a:rPr lang="en-US" sz="4120" b="1" spc="-82">
                <a:solidFill>
                  <a:srgbClr val="30963A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769498" y="4922426"/>
            <a:ext cx="429672" cy="62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2"/>
              </a:lnSpc>
            </a:pPr>
            <a:r>
              <a:rPr lang="en-US" sz="4120" b="1" spc="-82">
                <a:solidFill>
                  <a:srgbClr val="30963A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70412" y="2405541"/>
            <a:ext cx="6862396" cy="411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29"/>
              </a:lnSpc>
              <a:spcBef>
                <a:spcPct val="0"/>
              </a:spcBef>
            </a:pPr>
            <a:r>
              <a:rPr lang="en-US" sz="2737" b="1" u="none" strike="noStrike" spc="-54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L’AGRICULTURE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69498" y="4969974"/>
            <a:ext cx="7756364" cy="406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en-US" sz="2703" b="1" spc="-54" dirty="0">
                <a:solidFill>
                  <a:srgbClr val="000000"/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LIMITATION ET IMPACTS NÉGATIFS</a:t>
            </a:r>
          </a:p>
        </p:txBody>
      </p:sp>
      <p:sp>
        <p:nvSpPr>
          <p:cNvPr id="22" name="AutoShape 22"/>
          <p:cNvSpPr/>
          <p:nvPr/>
        </p:nvSpPr>
        <p:spPr>
          <a:xfrm flipH="1">
            <a:off x="2694573" y="4608024"/>
            <a:ext cx="8320625" cy="0"/>
          </a:xfrm>
          <a:prstGeom prst="line">
            <a:avLst/>
          </a:prstGeom>
          <a:ln w="19050" cap="flat">
            <a:solidFill>
              <a:srgbClr val="272D2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E19770FB-5450-431D-8BDC-F5B72FDC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678400" y="9639301"/>
            <a:ext cx="496616" cy="400110"/>
          </a:xfrm>
        </p:spPr>
        <p:txBody>
          <a:bodyPr/>
          <a:lstStyle/>
          <a:p>
            <a:r>
              <a:rPr lang="fr-FR" sz="60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DAFA83-04F6-4A5C-8B72-9A29588DD168}"/>
              </a:ext>
            </a:extLst>
          </p:cNvPr>
          <p:cNvSpPr txBox="1"/>
          <p:nvPr/>
        </p:nvSpPr>
        <p:spPr>
          <a:xfrm>
            <a:off x="7577024" y="221705"/>
            <a:ext cx="2337633" cy="640259"/>
          </a:xfrm>
          <a:prstGeom prst="hexagon">
            <a:avLst>
              <a:gd name="adj" fmla="val 63677"/>
              <a:gd name="vf" fmla="val 115470"/>
            </a:avLst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B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3635263" y="799237"/>
            <a:ext cx="236782" cy="229463"/>
          </a:xfrm>
          <a:custGeom>
            <a:avLst/>
            <a:gdLst/>
            <a:ahLst/>
            <a:cxnLst/>
            <a:rect l="l" t="t" r="r" b="b"/>
            <a:pathLst>
              <a:path w="236782" h="229463">
                <a:moveTo>
                  <a:pt x="0" y="0"/>
                </a:moveTo>
                <a:lnTo>
                  <a:pt x="236782" y="0"/>
                </a:lnTo>
                <a:lnTo>
                  <a:pt x="236782" y="229463"/>
                </a:lnTo>
                <a:lnTo>
                  <a:pt x="0" y="229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/>
        </p:nvSpPr>
        <p:spPr>
          <a:xfrm>
            <a:off x="791918" y="5263131"/>
            <a:ext cx="236782" cy="229463"/>
          </a:xfrm>
          <a:custGeom>
            <a:avLst/>
            <a:gdLst/>
            <a:ahLst/>
            <a:cxnLst/>
            <a:rect l="l" t="t" r="r" b="b"/>
            <a:pathLst>
              <a:path w="236782" h="229463">
                <a:moveTo>
                  <a:pt x="0" y="0"/>
                </a:moveTo>
                <a:lnTo>
                  <a:pt x="236782" y="0"/>
                </a:lnTo>
                <a:lnTo>
                  <a:pt x="236782" y="229463"/>
                </a:lnTo>
                <a:lnTo>
                  <a:pt x="0" y="229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0" name="Freeform 10"/>
          <p:cNvSpPr/>
          <p:nvPr/>
        </p:nvSpPr>
        <p:spPr>
          <a:xfrm>
            <a:off x="3872045" y="9346455"/>
            <a:ext cx="236782" cy="229463"/>
          </a:xfrm>
          <a:custGeom>
            <a:avLst/>
            <a:gdLst/>
            <a:ahLst/>
            <a:cxnLst/>
            <a:rect l="l" t="t" r="r" b="b"/>
            <a:pathLst>
              <a:path w="236782" h="229463">
                <a:moveTo>
                  <a:pt x="0" y="0"/>
                </a:moveTo>
                <a:lnTo>
                  <a:pt x="236782" y="0"/>
                </a:lnTo>
                <a:lnTo>
                  <a:pt x="236782" y="229463"/>
                </a:lnTo>
                <a:lnTo>
                  <a:pt x="0" y="229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>
          <a:xfrm>
            <a:off x="11354226" y="2229304"/>
            <a:ext cx="236782" cy="229463"/>
          </a:xfrm>
          <a:custGeom>
            <a:avLst/>
            <a:gdLst/>
            <a:ahLst/>
            <a:cxnLst/>
            <a:rect l="l" t="t" r="r" b="b"/>
            <a:pathLst>
              <a:path w="236782" h="229463">
                <a:moveTo>
                  <a:pt x="0" y="0"/>
                </a:moveTo>
                <a:lnTo>
                  <a:pt x="236782" y="0"/>
                </a:lnTo>
                <a:lnTo>
                  <a:pt x="236782" y="229463"/>
                </a:lnTo>
                <a:lnTo>
                  <a:pt x="0" y="229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C45EB873-5769-448C-BEDD-ED8D4D5DB58F}"/>
              </a:ext>
            </a:extLst>
          </p:cNvPr>
          <p:cNvSpPr/>
          <p:nvPr/>
        </p:nvSpPr>
        <p:spPr>
          <a:xfrm>
            <a:off x="3168722" y="3969414"/>
            <a:ext cx="3359433" cy="11740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Méthanisation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DA8F0CAA-5331-4F45-894E-FCB1997668F5}"/>
              </a:ext>
            </a:extLst>
          </p:cNvPr>
          <p:cNvSpPr/>
          <p:nvPr/>
        </p:nvSpPr>
        <p:spPr>
          <a:xfrm>
            <a:off x="2806768" y="6963695"/>
            <a:ext cx="1970163" cy="7078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Biogaz</a:t>
            </a: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8355929E-28A5-46FB-B326-A0825BDFD2A3}"/>
              </a:ext>
            </a:extLst>
          </p:cNvPr>
          <p:cNvSpPr/>
          <p:nvPr/>
        </p:nvSpPr>
        <p:spPr>
          <a:xfrm>
            <a:off x="6362751" y="6417784"/>
            <a:ext cx="1874365" cy="70788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Digestat</a:t>
            </a:r>
          </a:p>
        </p:txBody>
      </p:sp>
      <p:sp>
        <p:nvSpPr>
          <p:cNvPr id="66" name="Nuage 65">
            <a:extLst>
              <a:ext uri="{FF2B5EF4-FFF2-40B4-BE49-F238E27FC236}">
                <a16:creationId xmlns:a16="http://schemas.microsoft.com/office/drawing/2014/main" id="{ACF86CE6-C3B6-4B35-8048-201B01562B86}"/>
              </a:ext>
            </a:extLst>
          </p:cNvPr>
          <p:cNvSpPr/>
          <p:nvPr/>
        </p:nvSpPr>
        <p:spPr>
          <a:xfrm>
            <a:off x="830008" y="190501"/>
            <a:ext cx="4199192" cy="2472340"/>
          </a:xfrm>
          <a:prstGeom prst="cloud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3600" dirty="0">
                <a:solidFill>
                  <a:schemeClr val="tx1"/>
                </a:solidFill>
              </a:rPr>
              <a:t>Transition écologique</a:t>
            </a:r>
          </a:p>
        </p:txBody>
      </p:sp>
      <p:sp>
        <p:nvSpPr>
          <p:cNvPr id="67" name="Flèche : courbe vers la droite 66">
            <a:extLst>
              <a:ext uri="{FF2B5EF4-FFF2-40B4-BE49-F238E27FC236}">
                <a16:creationId xmlns:a16="http://schemas.microsoft.com/office/drawing/2014/main" id="{D35F1C46-7ADD-4C22-B5FB-C6A0ACE74ED2}"/>
              </a:ext>
            </a:extLst>
          </p:cNvPr>
          <p:cNvSpPr/>
          <p:nvPr/>
        </p:nvSpPr>
        <p:spPr>
          <a:xfrm rot="19117771">
            <a:off x="329388" y="2647788"/>
            <a:ext cx="1758309" cy="3141951"/>
          </a:xfrm>
          <a:prstGeom prst="curvedRightArrow">
            <a:avLst>
              <a:gd name="adj1" fmla="val 16486"/>
              <a:gd name="adj2" fmla="val 50000"/>
              <a:gd name="adj3" fmla="val 35368"/>
            </a:avLst>
          </a:prstGeom>
          <a:solidFill>
            <a:schemeClr val="accent3">
              <a:lumMod val="50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8" name="Flèche : droite 67">
            <a:extLst>
              <a:ext uri="{FF2B5EF4-FFF2-40B4-BE49-F238E27FC236}">
                <a16:creationId xmlns:a16="http://schemas.microsoft.com/office/drawing/2014/main" id="{FCA70DAF-10AB-488B-B4C2-30C17160FE1C}"/>
              </a:ext>
            </a:extLst>
          </p:cNvPr>
          <p:cNvSpPr/>
          <p:nvPr/>
        </p:nvSpPr>
        <p:spPr>
          <a:xfrm rot="2644677">
            <a:off x="5353452" y="5449310"/>
            <a:ext cx="1648965" cy="49388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C295EFD9-3057-4946-A0AD-4D6A7669657E}"/>
              </a:ext>
            </a:extLst>
          </p:cNvPr>
          <p:cNvGrpSpPr/>
          <p:nvPr/>
        </p:nvGrpSpPr>
        <p:grpSpPr>
          <a:xfrm rot="7451550">
            <a:off x="3162271" y="5910269"/>
            <a:ext cx="1354354" cy="333947"/>
            <a:chOff x="4940059" y="1272775"/>
            <a:chExt cx="337149" cy="333947"/>
          </a:xfrm>
        </p:grpSpPr>
        <p:sp>
          <p:nvSpPr>
            <p:cNvPr id="74" name="Flèche : droite 73">
              <a:extLst>
                <a:ext uri="{FF2B5EF4-FFF2-40B4-BE49-F238E27FC236}">
                  <a16:creationId xmlns:a16="http://schemas.microsoft.com/office/drawing/2014/main" id="{A42BB6BC-C6B3-4DDF-89F6-FA264918E346}"/>
                </a:ext>
              </a:extLst>
            </p:cNvPr>
            <p:cNvSpPr/>
            <p:nvPr/>
          </p:nvSpPr>
          <p:spPr>
            <a:xfrm rot="20400048">
              <a:off x="4940059" y="1272775"/>
              <a:ext cx="337149" cy="33394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5" name="Flèche : droite 4">
              <a:extLst>
                <a:ext uri="{FF2B5EF4-FFF2-40B4-BE49-F238E27FC236}">
                  <a16:creationId xmlns:a16="http://schemas.microsoft.com/office/drawing/2014/main" id="{F5CDEB7A-9F13-4EAD-8DFF-5990F672E1F0}"/>
                </a:ext>
              </a:extLst>
            </p:cNvPr>
            <p:cNvSpPr txBox="1"/>
            <p:nvPr/>
          </p:nvSpPr>
          <p:spPr>
            <a:xfrm rot="20400048">
              <a:off x="4943080" y="1356696"/>
              <a:ext cx="236965" cy="2003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0DC693C8-E4AC-4B52-AF10-23D633E381B6}"/>
              </a:ext>
            </a:extLst>
          </p:cNvPr>
          <p:cNvSpPr/>
          <p:nvPr/>
        </p:nvSpPr>
        <p:spPr>
          <a:xfrm>
            <a:off x="4326616" y="7860587"/>
            <a:ext cx="4496220" cy="18803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Valorisation responsable des déchets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BF280C6-1C51-4858-999C-533B2FB9D545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2</a:t>
            </a:r>
          </a:p>
        </p:txBody>
      </p:sp>
      <p:pic>
        <p:nvPicPr>
          <p:cNvPr id="86" name="Image 85">
            <a:extLst>
              <a:ext uri="{FF2B5EF4-FFF2-40B4-BE49-F238E27FC236}">
                <a16:creationId xmlns:a16="http://schemas.microsoft.com/office/drawing/2014/main" id="{3A26B56A-3E32-490E-A40D-CA5DAE1AE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303" y="3038884"/>
            <a:ext cx="8108697" cy="6076716"/>
          </a:xfrm>
          <a:prstGeom prst="rect">
            <a:avLst/>
          </a:prstGeom>
        </p:spPr>
      </p:pic>
      <p:sp>
        <p:nvSpPr>
          <p:cNvPr id="87" name="Hexagone 86">
            <a:extLst>
              <a:ext uri="{FF2B5EF4-FFF2-40B4-BE49-F238E27FC236}">
                <a16:creationId xmlns:a16="http://schemas.microsoft.com/office/drawing/2014/main" id="{8FF7544A-4C8D-421B-AC48-76550E4E47D9}"/>
              </a:ext>
            </a:extLst>
          </p:cNvPr>
          <p:cNvSpPr/>
          <p:nvPr/>
        </p:nvSpPr>
        <p:spPr>
          <a:xfrm>
            <a:off x="10327533" y="0"/>
            <a:ext cx="4320124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cap="small" dirty="0">
                <a:solidFill>
                  <a:schemeClr val="tx1"/>
                </a:solidFill>
                <a:latin typeface="Arial Black" panose="020B0A04020102020204" pitchFamily="34" charset="0"/>
              </a:rPr>
              <a:t>Introduction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66" grpId="0" animBg="1"/>
      <p:bldP spid="67" grpId="0" animBg="1"/>
      <p:bldP spid="68" grpId="0" animBg="1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36271" y="-1943100"/>
            <a:ext cx="9937369" cy="7878322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11372377" y="5470061"/>
            <a:ext cx="4389880" cy="431294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00" r="-25000"/>
              </a:stretch>
            </a:blipFill>
            <a:ln w="247650" cap="sq">
              <a:solidFill>
                <a:srgbClr val="095A5D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5"/>
          <p:cNvSpPr/>
          <p:nvPr/>
        </p:nvSpPr>
        <p:spPr>
          <a:xfrm>
            <a:off x="13642871" y="-3817639"/>
            <a:ext cx="8137017" cy="8229600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6"/>
          <p:cNvGrpSpPr/>
          <p:nvPr/>
        </p:nvGrpSpPr>
        <p:grpSpPr>
          <a:xfrm>
            <a:off x="6786206" y="844133"/>
            <a:ext cx="8664142" cy="3283394"/>
            <a:chOff x="0" y="0"/>
            <a:chExt cx="2281914" cy="8647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1914" cy="864762"/>
            </a:xfrm>
            <a:custGeom>
              <a:avLst/>
              <a:gdLst/>
              <a:ahLst/>
              <a:cxnLst/>
              <a:rect l="l" t="t" r="r" b="b"/>
              <a:pathLst>
                <a:path w="2281914" h="864762">
                  <a:moveTo>
                    <a:pt x="89356" y="0"/>
                  </a:moveTo>
                  <a:lnTo>
                    <a:pt x="2192558" y="0"/>
                  </a:lnTo>
                  <a:cubicBezTo>
                    <a:pt x="2241908" y="0"/>
                    <a:pt x="2281914" y="40006"/>
                    <a:pt x="2281914" y="89356"/>
                  </a:cubicBezTo>
                  <a:lnTo>
                    <a:pt x="2281914" y="775406"/>
                  </a:lnTo>
                  <a:cubicBezTo>
                    <a:pt x="2281914" y="824756"/>
                    <a:pt x="2241908" y="864762"/>
                    <a:pt x="2192558" y="864762"/>
                  </a:cubicBezTo>
                  <a:lnTo>
                    <a:pt x="89356" y="864762"/>
                  </a:lnTo>
                  <a:cubicBezTo>
                    <a:pt x="40006" y="864762"/>
                    <a:pt x="0" y="824756"/>
                    <a:pt x="0" y="775406"/>
                  </a:cubicBezTo>
                  <a:lnTo>
                    <a:pt x="0" y="89356"/>
                  </a:lnTo>
                  <a:cubicBezTo>
                    <a:pt x="0" y="40006"/>
                    <a:pt x="40006" y="0"/>
                    <a:pt x="8935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81914" cy="893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02261" lvl="1" indent="-151130" algn="ctr">
                <a:lnSpc>
                  <a:spcPts val="1960"/>
                </a:lnSpc>
                <a:buAutoNum type="arabicPeriod"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3924280" y="3994367"/>
            <a:ext cx="4389120" cy="6259613"/>
          </a:xfrm>
          <a:custGeom>
            <a:avLst/>
            <a:gdLst/>
            <a:ahLst/>
            <a:cxnLst/>
            <a:rect l="l" t="t" r="r" b="b"/>
            <a:pathLst>
              <a:path w="4381729" h="6259613">
                <a:moveTo>
                  <a:pt x="0" y="0"/>
                </a:moveTo>
                <a:lnTo>
                  <a:pt x="4381729" y="0"/>
                </a:lnTo>
                <a:lnTo>
                  <a:pt x="4381729" y="6259613"/>
                </a:lnTo>
                <a:lnTo>
                  <a:pt x="0" y="62596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Hexagone 10">
            <a:extLst>
              <a:ext uri="{FF2B5EF4-FFF2-40B4-BE49-F238E27FC236}">
                <a16:creationId xmlns:a16="http://schemas.microsoft.com/office/drawing/2014/main" id="{4D9A9ACC-D797-4BF4-985B-A6D3A7BABEC2}"/>
              </a:ext>
            </a:extLst>
          </p:cNvPr>
          <p:cNvSpPr/>
          <p:nvPr/>
        </p:nvSpPr>
        <p:spPr>
          <a:xfrm>
            <a:off x="12856053" y="269411"/>
            <a:ext cx="4928897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cap="smal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068827-C704-49DA-9205-D821AE713482}"/>
              </a:ext>
            </a:extLst>
          </p:cNvPr>
          <p:cNvSpPr/>
          <p:nvPr/>
        </p:nvSpPr>
        <p:spPr>
          <a:xfrm>
            <a:off x="12955796" y="448595"/>
            <a:ext cx="4697953" cy="460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3229"/>
              </a:lnSpc>
              <a:spcBef>
                <a:spcPct val="0"/>
              </a:spcBef>
            </a:pPr>
            <a:r>
              <a:rPr lang="en-US" sz="2000" b="1" spc="-5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L’AGRICULTURE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6E348B-DB38-4E3B-B176-EE660276685B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3</a:t>
            </a: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C8ABA919-A84F-8978-A81F-FCE184F48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00581"/>
              </p:ext>
            </p:extLst>
          </p:nvPr>
        </p:nvGraphicFramePr>
        <p:xfrm>
          <a:off x="1130774" y="3093765"/>
          <a:ext cx="8856128" cy="5968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0293">
                  <a:extLst>
                    <a:ext uri="{9D8B030D-6E8A-4147-A177-3AD203B41FA5}">
                      <a16:colId xmlns:a16="http://schemas.microsoft.com/office/drawing/2014/main" val="1524960065"/>
                    </a:ext>
                  </a:extLst>
                </a:gridCol>
                <a:gridCol w="3412101">
                  <a:extLst>
                    <a:ext uri="{9D8B030D-6E8A-4147-A177-3AD203B41FA5}">
                      <a16:colId xmlns:a16="http://schemas.microsoft.com/office/drawing/2014/main" val="816942873"/>
                    </a:ext>
                  </a:extLst>
                </a:gridCol>
                <a:gridCol w="3143734">
                  <a:extLst>
                    <a:ext uri="{9D8B030D-6E8A-4147-A177-3AD203B41FA5}">
                      <a16:colId xmlns:a16="http://schemas.microsoft.com/office/drawing/2014/main" val="716952566"/>
                    </a:ext>
                  </a:extLst>
                </a:gridCol>
              </a:tblGrid>
              <a:tr h="17904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Pays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Nombre d'unité de méthanisation 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Source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98903613"/>
                  </a:ext>
                </a:extLst>
              </a:tr>
              <a:tr h="11936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France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1781 dont 1238 agricole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>
                          <a:effectLst/>
                        </a:rPr>
                        <a:t>(ADEME ,2024)</a:t>
                      </a:r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96440843"/>
                  </a:ext>
                </a:extLst>
              </a:tr>
              <a:tr h="17904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Allemagne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9000 dont 6000 agricole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(IEA </a:t>
                      </a:r>
                      <a:r>
                        <a:rPr lang="fr-FR" sz="2400" u="none" strike="noStrike" dirty="0" err="1">
                          <a:effectLst/>
                        </a:rPr>
                        <a:t>Bioenergy</a:t>
                      </a:r>
                      <a:r>
                        <a:rPr lang="fr-FR" sz="2400" u="none" strike="noStrike" dirty="0">
                          <a:effectLst/>
                        </a:rPr>
                        <a:t>, 2024)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24085327"/>
                  </a:ext>
                </a:extLst>
              </a:tr>
              <a:tr h="11936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2400" b="1" u="none" strike="noStrike" dirty="0">
                          <a:effectLst/>
                        </a:rPr>
                        <a:t>Danemark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1200 dont quasi toutes agricole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(Danish Energy Agency, 2024)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47936025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458442CA-7635-AF0F-847A-1B0A6510A066}"/>
              </a:ext>
            </a:extLst>
          </p:cNvPr>
          <p:cNvSpPr txBox="1"/>
          <p:nvPr/>
        </p:nvSpPr>
        <p:spPr>
          <a:xfrm>
            <a:off x="748312" y="2337408"/>
            <a:ext cx="92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Tableau 1 : </a:t>
            </a:r>
            <a:r>
              <a:rPr lang="fr-FR" sz="2400" dirty="0"/>
              <a:t>Tableau comparatif  méthanisation agricole en Europe</a:t>
            </a:r>
            <a:r>
              <a:rPr lang="fr-FR" dirty="0"/>
              <a:t>	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D1B7ED-A757-0B34-2353-5998016F4C83}"/>
              </a:ext>
            </a:extLst>
          </p:cNvPr>
          <p:cNvSpPr/>
          <p:nvPr/>
        </p:nvSpPr>
        <p:spPr>
          <a:xfrm>
            <a:off x="517337" y="813920"/>
            <a:ext cx="11233973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Pourvoir d’agir sur plusieurs dimension clés de la durabilité agricole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D918C-018A-2FEE-F07E-0C61805DC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3E0A63C-7D06-39F6-F68F-7C55EE651521}"/>
              </a:ext>
            </a:extLst>
          </p:cNvPr>
          <p:cNvSpPr/>
          <p:nvPr/>
        </p:nvSpPr>
        <p:spPr>
          <a:xfrm>
            <a:off x="-1636271" y="-1943100"/>
            <a:ext cx="9937369" cy="7878322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95E576-DB5C-DD65-E255-1F73EEF38CC3}"/>
              </a:ext>
            </a:extLst>
          </p:cNvPr>
          <p:cNvGrpSpPr/>
          <p:nvPr/>
        </p:nvGrpSpPr>
        <p:grpSpPr>
          <a:xfrm>
            <a:off x="11372377" y="5470061"/>
            <a:ext cx="4389880" cy="4312940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5FECBBE-DC51-1EA5-63D6-ED7B933941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00" r="-25000"/>
              </a:stretch>
            </a:blipFill>
            <a:ln w="247650" cap="sq">
              <a:solidFill>
                <a:srgbClr val="095A5D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4321565-D3B5-1E74-8269-E420FA56DBD5}"/>
              </a:ext>
            </a:extLst>
          </p:cNvPr>
          <p:cNvSpPr/>
          <p:nvPr/>
        </p:nvSpPr>
        <p:spPr>
          <a:xfrm>
            <a:off x="13642871" y="-3817639"/>
            <a:ext cx="8137017" cy="8229600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67055AE-71A5-EFFD-6AB9-A5CE3040B2D1}"/>
              </a:ext>
            </a:extLst>
          </p:cNvPr>
          <p:cNvGrpSpPr/>
          <p:nvPr/>
        </p:nvGrpSpPr>
        <p:grpSpPr>
          <a:xfrm>
            <a:off x="9649258" y="888291"/>
            <a:ext cx="8664142" cy="3283394"/>
            <a:chOff x="0" y="0"/>
            <a:chExt cx="2281914" cy="86476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CDCEACC-BB18-74AF-FB80-14210B8CCE6E}"/>
                </a:ext>
              </a:extLst>
            </p:cNvPr>
            <p:cNvSpPr/>
            <p:nvPr/>
          </p:nvSpPr>
          <p:spPr>
            <a:xfrm>
              <a:off x="0" y="0"/>
              <a:ext cx="2281914" cy="864762"/>
            </a:xfrm>
            <a:custGeom>
              <a:avLst/>
              <a:gdLst/>
              <a:ahLst/>
              <a:cxnLst/>
              <a:rect l="l" t="t" r="r" b="b"/>
              <a:pathLst>
                <a:path w="2281914" h="864762">
                  <a:moveTo>
                    <a:pt x="89356" y="0"/>
                  </a:moveTo>
                  <a:lnTo>
                    <a:pt x="2192558" y="0"/>
                  </a:lnTo>
                  <a:cubicBezTo>
                    <a:pt x="2241908" y="0"/>
                    <a:pt x="2281914" y="40006"/>
                    <a:pt x="2281914" y="89356"/>
                  </a:cubicBezTo>
                  <a:lnTo>
                    <a:pt x="2281914" y="775406"/>
                  </a:lnTo>
                  <a:cubicBezTo>
                    <a:pt x="2281914" y="824756"/>
                    <a:pt x="2241908" y="864762"/>
                    <a:pt x="2192558" y="864762"/>
                  </a:cubicBezTo>
                  <a:lnTo>
                    <a:pt x="89356" y="864762"/>
                  </a:lnTo>
                  <a:cubicBezTo>
                    <a:pt x="40006" y="864762"/>
                    <a:pt x="0" y="824756"/>
                    <a:pt x="0" y="775406"/>
                  </a:cubicBezTo>
                  <a:lnTo>
                    <a:pt x="0" y="89356"/>
                  </a:lnTo>
                  <a:cubicBezTo>
                    <a:pt x="0" y="40006"/>
                    <a:pt x="40006" y="0"/>
                    <a:pt x="8935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B4244F3-51E3-4E6A-2B74-D203859E0460}"/>
                </a:ext>
              </a:extLst>
            </p:cNvPr>
            <p:cNvSpPr txBox="1"/>
            <p:nvPr/>
          </p:nvSpPr>
          <p:spPr>
            <a:xfrm>
              <a:off x="0" y="-28575"/>
              <a:ext cx="2281914" cy="893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02261" lvl="1" indent="-151130" algn="ctr">
                <a:lnSpc>
                  <a:spcPts val="1960"/>
                </a:lnSpc>
                <a:buAutoNum type="arabicPeriod"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BFFC07A3-BD6C-8A16-7354-0F678741FAC6}"/>
              </a:ext>
            </a:extLst>
          </p:cNvPr>
          <p:cNvSpPr/>
          <p:nvPr/>
        </p:nvSpPr>
        <p:spPr>
          <a:xfrm>
            <a:off x="13924280" y="3994367"/>
            <a:ext cx="4389120" cy="6259613"/>
          </a:xfrm>
          <a:custGeom>
            <a:avLst/>
            <a:gdLst/>
            <a:ahLst/>
            <a:cxnLst/>
            <a:rect l="l" t="t" r="r" b="b"/>
            <a:pathLst>
              <a:path w="4381729" h="6259613">
                <a:moveTo>
                  <a:pt x="0" y="0"/>
                </a:moveTo>
                <a:lnTo>
                  <a:pt x="4381729" y="0"/>
                </a:lnTo>
                <a:lnTo>
                  <a:pt x="4381729" y="6259613"/>
                </a:lnTo>
                <a:lnTo>
                  <a:pt x="0" y="62596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Hexagone 10">
            <a:extLst>
              <a:ext uri="{FF2B5EF4-FFF2-40B4-BE49-F238E27FC236}">
                <a16:creationId xmlns:a16="http://schemas.microsoft.com/office/drawing/2014/main" id="{A0622AF2-AA3A-59F8-A334-B2A0EC402BF8}"/>
              </a:ext>
            </a:extLst>
          </p:cNvPr>
          <p:cNvSpPr/>
          <p:nvPr/>
        </p:nvSpPr>
        <p:spPr>
          <a:xfrm>
            <a:off x="12856053" y="269411"/>
            <a:ext cx="4928897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cap="smal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D6CC6F-BC6D-467C-565B-35D57941BD37}"/>
              </a:ext>
            </a:extLst>
          </p:cNvPr>
          <p:cNvSpPr/>
          <p:nvPr/>
        </p:nvSpPr>
        <p:spPr>
          <a:xfrm>
            <a:off x="12955796" y="448595"/>
            <a:ext cx="4697953" cy="460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3229"/>
              </a:lnSpc>
              <a:spcBef>
                <a:spcPct val="0"/>
              </a:spcBef>
            </a:pPr>
            <a:r>
              <a:rPr lang="en-US" sz="2000" b="1" spc="-5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L’AGRICULTURE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4FC2F8-7747-62C4-B496-A51CE8C83A9C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9EDDE9-D9E5-5A82-650E-AE74CF50E307}"/>
              </a:ext>
            </a:extLst>
          </p:cNvPr>
          <p:cNvSpPr/>
          <p:nvPr/>
        </p:nvSpPr>
        <p:spPr>
          <a:xfrm>
            <a:off x="517337" y="813920"/>
            <a:ext cx="9134167" cy="1197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de digestats : substituts d’engrais chimique,</a:t>
            </a: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amélioration des sols.</a:t>
            </a:r>
          </a:p>
        </p:txBody>
      </p:sp>
      <p:pic>
        <p:nvPicPr>
          <p:cNvPr id="15" name="Image 14" descr="bioenergie-promotion.fr/...">
            <a:extLst>
              <a:ext uri="{FF2B5EF4-FFF2-40B4-BE49-F238E27FC236}">
                <a16:creationId xmlns:a16="http://schemas.microsoft.com/office/drawing/2014/main" id="{11267219-D47E-C48E-24DD-F044F321A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69" y="2275227"/>
            <a:ext cx="9296518" cy="481368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A722B64-ECD1-DAF4-AA1F-E82DD8CEBC28}"/>
              </a:ext>
            </a:extLst>
          </p:cNvPr>
          <p:cNvSpPr txBox="1"/>
          <p:nvPr/>
        </p:nvSpPr>
        <p:spPr>
          <a:xfrm>
            <a:off x="840781" y="7250788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u="sng" dirty="0"/>
              <a:t>Figure 2 :</a:t>
            </a:r>
            <a:r>
              <a:rPr lang="fr-FR" i="1" dirty="0"/>
              <a:t> Le rôle du digestat dans la fertilité des sols agricoles (</a:t>
            </a:r>
            <a:r>
              <a:rPr lang="fr-FR" i="1" u="sng" dirty="0"/>
              <a:t>Source :</a:t>
            </a:r>
            <a:r>
              <a:rPr lang="fr-FR" i="1" dirty="0"/>
              <a:t> </a:t>
            </a:r>
            <a:r>
              <a:rPr lang="fr-FR" i="1" dirty="0" err="1"/>
              <a:t>Ferti-Dig</a:t>
            </a:r>
            <a:r>
              <a:rPr lang="fr-FR" i="1" dirty="0"/>
              <a:t>, 2024)</a:t>
            </a:r>
          </a:p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52FC463-1FAE-D343-387C-CCEDEB7CEE5B}"/>
              </a:ext>
            </a:extLst>
          </p:cNvPr>
          <p:cNvSpPr txBox="1"/>
          <p:nvPr/>
        </p:nvSpPr>
        <p:spPr>
          <a:xfrm>
            <a:off x="799908" y="8058997"/>
            <a:ext cx="9296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Excellent substitut aux engrais chimiques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Améliore la structure et la fertilité des sols</a:t>
            </a:r>
            <a:r>
              <a:rPr lang="fr-F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724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C116-D85C-B1B7-87CB-022855041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B71BDA-DD0F-B782-0B56-95674DB78ECB}"/>
              </a:ext>
            </a:extLst>
          </p:cNvPr>
          <p:cNvSpPr/>
          <p:nvPr/>
        </p:nvSpPr>
        <p:spPr>
          <a:xfrm>
            <a:off x="-1636271" y="-1943100"/>
            <a:ext cx="9937369" cy="7878322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AC3256C-16BD-B430-B900-FB71187CCA34}"/>
              </a:ext>
            </a:extLst>
          </p:cNvPr>
          <p:cNvGrpSpPr/>
          <p:nvPr/>
        </p:nvGrpSpPr>
        <p:grpSpPr>
          <a:xfrm>
            <a:off x="12574717" y="6391109"/>
            <a:ext cx="3187539" cy="3391891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B75FB1A-45CD-4216-AFB8-E18923F2451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00" r="-25000"/>
              </a:stretch>
            </a:blipFill>
            <a:ln w="247650" cap="sq">
              <a:solidFill>
                <a:srgbClr val="095A5D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DD1FA05D-B42C-8FD1-D19B-36078D93C48E}"/>
              </a:ext>
            </a:extLst>
          </p:cNvPr>
          <p:cNvSpPr/>
          <p:nvPr/>
        </p:nvSpPr>
        <p:spPr>
          <a:xfrm>
            <a:off x="13642871" y="-3817639"/>
            <a:ext cx="8137017" cy="8229600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030AE9F6-2ECE-8BC8-0ADE-79806312401E}"/>
              </a:ext>
            </a:extLst>
          </p:cNvPr>
          <p:cNvGrpSpPr/>
          <p:nvPr/>
        </p:nvGrpSpPr>
        <p:grpSpPr>
          <a:xfrm>
            <a:off x="9649258" y="888291"/>
            <a:ext cx="8664142" cy="3283394"/>
            <a:chOff x="0" y="0"/>
            <a:chExt cx="2281914" cy="86476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471C739-ECC5-6A18-E6C0-ABDC727C6FB2}"/>
                </a:ext>
              </a:extLst>
            </p:cNvPr>
            <p:cNvSpPr/>
            <p:nvPr/>
          </p:nvSpPr>
          <p:spPr>
            <a:xfrm>
              <a:off x="0" y="0"/>
              <a:ext cx="2281914" cy="864762"/>
            </a:xfrm>
            <a:custGeom>
              <a:avLst/>
              <a:gdLst/>
              <a:ahLst/>
              <a:cxnLst/>
              <a:rect l="l" t="t" r="r" b="b"/>
              <a:pathLst>
                <a:path w="2281914" h="864762">
                  <a:moveTo>
                    <a:pt x="89356" y="0"/>
                  </a:moveTo>
                  <a:lnTo>
                    <a:pt x="2192558" y="0"/>
                  </a:lnTo>
                  <a:cubicBezTo>
                    <a:pt x="2241908" y="0"/>
                    <a:pt x="2281914" y="40006"/>
                    <a:pt x="2281914" y="89356"/>
                  </a:cubicBezTo>
                  <a:lnTo>
                    <a:pt x="2281914" y="775406"/>
                  </a:lnTo>
                  <a:cubicBezTo>
                    <a:pt x="2281914" y="824756"/>
                    <a:pt x="2241908" y="864762"/>
                    <a:pt x="2192558" y="864762"/>
                  </a:cubicBezTo>
                  <a:lnTo>
                    <a:pt x="89356" y="864762"/>
                  </a:lnTo>
                  <a:cubicBezTo>
                    <a:pt x="40006" y="864762"/>
                    <a:pt x="0" y="824756"/>
                    <a:pt x="0" y="775406"/>
                  </a:cubicBezTo>
                  <a:lnTo>
                    <a:pt x="0" y="89356"/>
                  </a:lnTo>
                  <a:cubicBezTo>
                    <a:pt x="0" y="40006"/>
                    <a:pt x="40006" y="0"/>
                    <a:pt x="8935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309A643-A006-2714-AE3F-89F7655FC5C1}"/>
                </a:ext>
              </a:extLst>
            </p:cNvPr>
            <p:cNvSpPr txBox="1"/>
            <p:nvPr/>
          </p:nvSpPr>
          <p:spPr>
            <a:xfrm>
              <a:off x="0" y="-28575"/>
              <a:ext cx="2281914" cy="893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02261" lvl="1" indent="-151130" algn="ctr">
                <a:lnSpc>
                  <a:spcPts val="1960"/>
                </a:lnSpc>
                <a:buAutoNum type="arabicPeriod"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62BDA2A-694B-E70D-8F12-770002641A07}"/>
              </a:ext>
            </a:extLst>
          </p:cNvPr>
          <p:cNvSpPr/>
          <p:nvPr/>
        </p:nvSpPr>
        <p:spPr>
          <a:xfrm>
            <a:off x="13924280" y="3994367"/>
            <a:ext cx="4389120" cy="6259613"/>
          </a:xfrm>
          <a:custGeom>
            <a:avLst/>
            <a:gdLst/>
            <a:ahLst/>
            <a:cxnLst/>
            <a:rect l="l" t="t" r="r" b="b"/>
            <a:pathLst>
              <a:path w="4381729" h="6259613">
                <a:moveTo>
                  <a:pt x="0" y="0"/>
                </a:moveTo>
                <a:lnTo>
                  <a:pt x="4381729" y="0"/>
                </a:lnTo>
                <a:lnTo>
                  <a:pt x="4381729" y="6259613"/>
                </a:lnTo>
                <a:lnTo>
                  <a:pt x="0" y="62596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Hexagone 10">
            <a:extLst>
              <a:ext uri="{FF2B5EF4-FFF2-40B4-BE49-F238E27FC236}">
                <a16:creationId xmlns:a16="http://schemas.microsoft.com/office/drawing/2014/main" id="{EAFF4280-8618-C9AA-52B7-760AE3CC4F49}"/>
              </a:ext>
            </a:extLst>
          </p:cNvPr>
          <p:cNvSpPr/>
          <p:nvPr/>
        </p:nvSpPr>
        <p:spPr>
          <a:xfrm>
            <a:off x="12856053" y="269411"/>
            <a:ext cx="4928897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cap="smal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EFF37C-5A0C-BCCE-C8C1-FB414C000F3F}"/>
              </a:ext>
            </a:extLst>
          </p:cNvPr>
          <p:cNvSpPr/>
          <p:nvPr/>
        </p:nvSpPr>
        <p:spPr>
          <a:xfrm>
            <a:off x="12955796" y="448595"/>
            <a:ext cx="4697953" cy="460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3229"/>
              </a:lnSpc>
              <a:spcBef>
                <a:spcPct val="0"/>
              </a:spcBef>
            </a:pPr>
            <a:r>
              <a:rPr lang="en-US" sz="2000" b="1" spc="-5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L’AGRICULTURE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4B9FCC-3115-2287-294E-5F13FBF4B2B5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223378-EFB4-5582-E066-5B1BF2098A06}"/>
              </a:ext>
            </a:extLst>
          </p:cNvPr>
          <p:cNvSpPr/>
          <p:nvPr/>
        </p:nvSpPr>
        <p:spPr>
          <a:xfrm>
            <a:off x="-153786" y="916940"/>
            <a:ext cx="10801290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Diversification des revenus agricoles (complément économique</a:t>
            </a:r>
            <a:r>
              <a:rPr lang="fr-FR" sz="2800" b="1" kern="100" dirty="0">
                <a:solidFill>
                  <a:srgbClr val="0F47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2800" b="1" kern="100" dirty="0">
              <a:solidFill>
                <a:srgbClr val="0F476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2999547-4A43-5DB0-486B-E294040365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040" y="1722923"/>
            <a:ext cx="9532307" cy="52043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46D34DB-12E8-D91D-3C0C-B8AE5489FEFA}"/>
              </a:ext>
            </a:extLst>
          </p:cNvPr>
          <p:cNvSpPr txBox="1"/>
          <p:nvPr/>
        </p:nvSpPr>
        <p:spPr>
          <a:xfrm>
            <a:off x="4110564" y="6888834"/>
            <a:ext cx="9532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u="sng" dirty="0"/>
              <a:t>Figure 3</a:t>
            </a:r>
            <a:r>
              <a:rPr lang="fr-FR" i="1" dirty="0"/>
              <a:t> : Fonctionnement d’une unité de biométhanisation </a:t>
            </a:r>
            <a:r>
              <a:rPr lang="fr-FR" dirty="0"/>
              <a:t>(</a:t>
            </a:r>
            <a:r>
              <a:rPr lang="fr-FR" i="1" u="sng" dirty="0"/>
              <a:t>source : </a:t>
            </a:r>
            <a:r>
              <a:rPr lang="fr-FR" i="1" dirty="0" err="1"/>
              <a:t>Theunis</a:t>
            </a:r>
            <a:r>
              <a:rPr lang="fr-FR" i="1" dirty="0"/>
              <a:t>, 2022</a:t>
            </a:r>
            <a:r>
              <a:rPr lang="fr-FR" i="1" u="sng" dirty="0"/>
              <a:t>)</a:t>
            </a:r>
            <a:endParaRPr lang="fr-FR" i="1" dirty="0"/>
          </a:p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7028E1-6121-1209-1096-5F69532E40AF}"/>
              </a:ext>
            </a:extLst>
          </p:cNvPr>
          <p:cNvSpPr txBox="1"/>
          <p:nvPr/>
        </p:nvSpPr>
        <p:spPr>
          <a:xfrm>
            <a:off x="989620" y="7336399"/>
            <a:ext cx="96578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Biogaz est valorisé pour produire l’électricité et de la chaleur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Transforme </a:t>
            </a:r>
            <a:r>
              <a:rPr lang="fr-FR" sz="2400" b="1" dirty="0"/>
              <a:t>30 à 35% </a:t>
            </a:r>
            <a:r>
              <a:rPr lang="fr-FR" sz="2400" dirty="0"/>
              <a:t>d'énergie primaire contenue dans le biogaz en électricité</a:t>
            </a:r>
            <a:br>
              <a:rPr lang="fr-FR" sz="2400" dirty="0"/>
            </a:b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Environ </a:t>
            </a:r>
            <a:r>
              <a:rPr lang="fr-FR" sz="2400" b="1" dirty="0"/>
              <a:t>50% </a:t>
            </a:r>
            <a:r>
              <a:rPr lang="fr-FR" sz="2400" dirty="0"/>
              <a:t>en énergie thermique pour un rendement global de l’ordre de </a:t>
            </a:r>
            <a:r>
              <a:rPr lang="fr-FR" sz="2400" b="1" dirty="0"/>
              <a:t>80 à 85% </a:t>
            </a:r>
            <a:r>
              <a:rPr lang="fr-FR" sz="2400" dirty="0"/>
              <a:t>(</a:t>
            </a:r>
            <a:r>
              <a:rPr lang="fr-FR" sz="2400" u="sng" dirty="0"/>
              <a:t>source : </a:t>
            </a:r>
            <a:r>
              <a:rPr lang="fr-FR" sz="2400" dirty="0" err="1"/>
              <a:t>Béline.F</a:t>
            </a:r>
            <a:r>
              <a:rPr lang="fr-FR" sz="2400" dirty="0"/>
              <a:t> et al, 2010)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E89ABE-DB90-3EA7-CF06-6082F7877CCF}"/>
              </a:ext>
            </a:extLst>
          </p:cNvPr>
          <p:cNvSpPr/>
          <p:nvPr/>
        </p:nvSpPr>
        <p:spPr>
          <a:xfrm>
            <a:off x="2910612" y="4012965"/>
            <a:ext cx="10105162" cy="27027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097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3A159-4D09-DAED-F195-F64099622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AE78E7-C89A-1D77-A844-70B2ADFEDE3F}"/>
              </a:ext>
            </a:extLst>
          </p:cNvPr>
          <p:cNvSpPr/>
          <p:nvPr/>
        </p:nvSpPr>
        <p:spPr>
          <a:xfrm>
            <a:off x="-1636271" y="-1943100"/>
            <a:ext cx="9937369" cy="7878322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EF543F0-FFF3-87AD-6683-DEB28F29E6B3}"/>
              </a:ext>
            </a:extLst>
          </p:cNvPr>
          <p:cNvGrpSpPr/>
          <p:nvPr/>
        </p:nvGrpSpPr>
        <p:grpSpPr>
          <a:xfrm>
            <a:off x="11372377" y="5470061"/>
            <a:ext cx="4389880" cy="4312940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BFC9F69-B869-DB04-5B86-4CA00BF6C0C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00" r="-25000"/>
              </a:stretch>
            </a:blipFill>
            <a:ln w="247650" cap="sq">
              <a:solidFill>
                <a:srgbClr val="095A5D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B34B2FD-A2B5-B538-BC0B-42A98755EB39}"/>
              </a:ext>
            </a:extLst>
          </p:cNvPr>
          <p:cNvSpPr/>
          <p:nvPr/>
        </p:nvSpPr>
        <p:spPr>
          <a:xfrm>
            <a:off x="13642871" y="-3817639"/>
            <a:ext cx="8137017" cy="8229600"/>
          </a:xfrm>
          <a:custGeom>
            <a:avLst/>
            <a:gdLst/>
            <a:ahLst/>
            <a:cxnLst/>
            <a:rect l="l" t="t" r="r" b="b"/>
            <a:pathLst>
              <a:path w="8137017" h="8229600">
                <a:moveTo>
                  <a:pt x="0" y="0"/>
                </a:moveTo>
                <a:lnTo>
                  <a:pt x="8137017" y="0"/>
                </a:lnTo>
                <a:lnTo>
                  <a:pt x="813701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FDD3EED8-0F02-71D3-F55D-FD65FC0BDBB3}"/>
              </a:ext>
            </a:extLst>
          </p:cNvPr>
          <p:cNvGrpSpPr/>
          <p:nvPr/>
        </p:nvGrpSpPr>
        <p:grpSpPr>
          <a:xfrm>
            <a:off x="9649258" y="888291"/>
            <a:ext cx="8664142" cy="3283394"/>
            <a:chOff x="0" y="0"/>
            <a:chExt cx="2281914" cy="86476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080B7FD-E692-0282-E376-5CF2FE2C767E}"/>
                </a:ext>
              </a:extLst>
            </p:cNvPr>
            <p:cNvSpPr/>
            <p:nvPr/>
          </p:nvSpPr>
          <p:spPr>
            <a:xfrm>
              <a:off x="0" y="0"/>
              <a:ext cx="2281914" cy="864762"/>
            </a:xfrm>
            <a:custGeom>
              <a:avLst/>
              <a:gdLst/>
              <a:ahLst/>
              <a:cxnLst/>
              <a:rect l="l" t="t" r="r" b="b"/>
              <a:pathLst>
                <a:path w="2281914" h="864762">
                  <a:moveTo>
                    <a:pt x="89356" y="0"/>
                  </a:moveTo>
                  <a:lnTo>
                    <a:pt x="2192558" y="0"/>
                  </a:lnTo>
                  <a:cubicBezTo>
                    <a:pt x="2241908" y="0"/>
                    <a:pt x="2281914" y="40006"/>
                    <a:pt x="2281914" y="89356"/>
                  </a:cubicBezTo>
                  <a:lnTo>
                    <a:pt x="2281914" y="775406"/>
                  </a:lnTo>
                  <a:cubicBezTo>
                    <a:pt x="2281914" y="824756"/>
                    <a:pt x="2241908" y="864762"/>
                    <a:pt x="2192558" y="864762"/>
                  </a:cubicBezTo>
                  <a:lnTo>
                    <a:pt x="89356" y="864762"/>
                  </a:lnTo>
                  <a:cubicBezTo>
                    <a:pt x="40006" y="864762"/>
                    <a:pt x="0" y="824756"/>
                    <a:pt x="0" y="775406"/>
                  </a:cubicBezTo>
                  <a:lnTo>
                    <a:pt x="0" y="89356"/>
                  </a:lnTo>
                  <a:cubicBezTo>
                    <a:pt x="0" y="40006"/>
                    <a:pt x="40006" y="0"/>
                    <a:pt x="8935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6043B0C-FBF1-FA9D-4A6F-911C6FF18931}"/>
                </a:ext>
              </a:extLst>
            </p:cNvPr>
            <p:cNvSpPr txBox="1"/>
            <p:nvPr/>
          </p:nvSpPr>
          <p:spPr>
            <a:xfrm>
              <a:off x="0" y="-28575"/>
              <a:ext cx="2281914" cy="893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02261" lvl="1" indent="-151130" algn="ctr">
                <a:lnSpc>
                  <a:spcPts val="1960"/>
                </a:lnSpc>
                <a:buAutoNum type="arabicPeriod"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02943AD3-F93D-D9B9-EE30-D52AFC676A1A}"/>
              </a:ext>
            </a:extLst>
          </p:cNvPr>
          <p:cNvSpPr/>
          <p:nvPr/>
        </p:nvSpPr>
        <p:spPr>
          <a:xfrm>
            <a:off x="13924280" y="3994367"/>
            <a:ext cx="4389120" cy="6259613"/>
          </a:xfrm>
          <a:custGeom>
            <a:avLst/>
            <a:gdLst/>
            <a:ahLst/>
            <a:cxnLst/>
            <a:rect l="l" t="t" r="r" b="b"/>
            <a:pathLst>
              <a:path w="4381729" h="6259613">
                <a:moveTo>
                  <a:pt x="0" y="0"/>
                </a:moveTo>
                <a:lnTo>
                  <a:pt x="4381729" y="0"/>
                </a:lnTo>
                <a:lnTo>
                  <a:pt x="4381729" y="6259613"/>
                </a:lnTo>
                <a:lnTo>
                  <a:pt x="0" y="62596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Hexagone 10">
            <a:extLst>
              <a:ext uri="{FF2B5EF4-FFF2-40B4-BE49-F238E27FC236}">
                <a16:creationId xmlns:a16="http://schemas.microsoft.com/office/drawing/2014/main" id="{CCE81595-948D-24C6-A034-5B3585559B42}"/>
              </a:ext>
            </a:extLst>
          </p:cNvPr>
          <p:cNvSpPr/>
          <p:nvPr/>
        </p:nvSpPr>
        <p:spPr>
          <a:xfrm>
            <a:off x="12856053" y="269411"/>
            <a:ext cx="4928897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cap="smal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EBEE4A-BEF9-2570-E1BF-FB61ABBD92F6}"/>
              </a:ext>
            </a:extLst>
          </p:cNvPr>
          <p:cNvSpPr/>
          <p:nvPr/>
        </p:nvSpPr>
        <p:spPr>
          <a:xfrm>
            <a:off x="12955796" y="448595"/>
            <a:ext cx="4697953" cy="460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3229"/>
              </a:lnSpc>
              <a:spcBef>
                <a:spcPct val="0"/>
              </a:spcBef>
            </a:pPr>
            <a:r>
              <a:rPr lang="en-US" sz="2000" b="1" spc="-5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Gotham Bold"/>
                <a:cs typeface="Times New Roman" panose="02020603050405020304" pitchFamily="18" charset="0"/>
                <a:sym typeface="Gotham Bold"/>
              </a:rPr>
              <a:t>PLUS VALUES POUR L’AGRICULTURE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2F4E58-3FA5-CFF2-B420-F5FF77BA8413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0A3F3F-7D1B-0130-6A9D-8B937642ED39}"/>
              </a:ext>
            </a:extLst>
          </p:cNvPr>
          <p:cNvSpPr/>
          <p:nvPr/>
        </p:nvSpPr>
        <p:spPr>
          <a:xfrm>
            <a:off x="-153786" y="916940"/>
            <a:ext cx="10801290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Diversification des revenus agricoles (complément économique</a:t>
            </a:r>
            <a:r>
              <a:rPr lang="fr-FR" sz="2800" b="1" kern="100" dirty="0">
                <a:solidFill>
                  <a:srgbClr val="0F47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2800" b="1" kern="100" dirty="0">
              <a:solidFill>
                <a:srgbClr val="0F476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30CD99-EDF4-2256-1222-792A8CFB750D}"/>
              </a:ext>
            </a:extLst>
          </p:cNvPr>
          <p:cNvSpPr txBox="1"/>
          <p:nvPr/>
        </p:nvSpPr>
        <p:spPr>
          <a:xfrm>
            <a:off x="329020" y="2176636"/>
            <a:ext cx="1064378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Energie thermique valorisé pour :</a:t>
            </a:r>
          </a:p>
          <a:p>
            <a:endParaRPr lang="fr-F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/>
              <a:t>Le chauffage des bâtiments agricoles;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/>
              <a:t>Le chauffage des serres agricoles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/>
              <a:t>De logement individuels ou collectif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/>
              <a:t>L’électricité produite est injectés dans le réseau électrique  grâce a un contrat d’achat du 10 juillet 2006 avec EDF (source : </a:t>
            </a:r>
            <a:r>
              <a:rPr lang="fr-FR" sz="3200" dirty="0" err="1"/>
              <a:t>Béline.F</a:t>
            </a:r>
            <a:r>
              <a:rPr lang="fr-FR" sz="3200" dirty="0"/>
              <a:t>, 2010)</a:t>
            </a:r>
          </a:p>
          <a:p>
            <a:r>
              <a:rPr lang="fr-FR" sz="3200" dirty="0"/>
              <a:t>  </a:t>
            </a:r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651185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FDD10DE6-C923-4F6C-BEFB-3E081DC0B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0" y="9013240"/>
            <a:ext cx="1594868" cy="127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76FC4B0-6402-4CE9-B60E-BC7C728E9E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1" b="27512"/>
          <a:stretch/>
        </p:blipFill>
        <p:spPr>
          <a:xfrm>
            <a:off x="12209701" y="381474"/>
            <a:ext cx="574196" cy="56979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9659E8-5A35-4416-A9B3-5C8E4224028F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7</a:t>
            </a:r>
          </a:p>
        </p:txBody>
      </p:sp>
      <p:pic>
        <p:nvPicPr>
          <p:cNvPr id="30" name="Image 29" descr="https://culturesciencesphysique.ens-lyon.fr/images/articles/methanisation/fig2.png">
            <a:extLst>
              <a:ext uri="{FF2B5EF4-FFF2-40B4-BE49-F238E27FC236}">
                <a16:creationId xmlns:a16="http://schemas.microsoft.com/office/drawing/2014/main" id="{7457B8C9-5FEC-446D-8965-9D290843DDB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830" y="2738610"/>
            <a:ext cx="5638780" cy="397345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786B4969-F4D4-4DCB-81C9-5D2D448A8D74}"/>
              </a:ext>
            </a:extLst>
          </p:cNvPr>
          <p:cNvSpPr/>
          <p:nvPr/>
        </p:nvSpPr>
        <p:spPr>
          <a:xfrm>
            <a:off x="13177391" y="8053599"/>
            <a:ext cx="5007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Réduction des émission (–1000 à –2000 kg CO₂ eq / tonne de déchet</a:t>
            </a:r>
            <a:r>
              <a:rPr lang="fr-FR" sz="2400" dirty="0"/>
              <a:t>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71C282C-997A-4EA9-87B1-3FB2DE6059FB}"/>
              </a:ext>
            </a:extLst>
          </p:cNvPr>
          <p:cNvSpPr/>
          <p:nvPr/>
        </p:nvSpPr>
        <p:spPr>
          <a:xfrm>
            <a:off x="13457053" y="8738693"/>
            <a:ext cx="3994485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D’après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(Nicolas ,Malet , 2022)</a:t>
            </a:r>
            <a:endParaRPr lang="fr-FR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ECDC411-8CB3-4BBB-9A47-0337EAA72DE3}"/>
              </a:ext>
            </a:extLst>
          </p:cNvPr>
          <p:cNvSpPr/>
          <p:nvPr/>
        </p:nvSpPr>
        <p:spPr>
          <a:xfrm>
            <a:off x="13563594" y="6532242"/>
            <a:ext cx="47244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Production de biogaz (100 à 200 m³ de biogaz / tonne de déchet)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7FC3CFB-C631-4C48-AB8C-9D0824C6023D}"/>
              </a:ext>
            </a:extLst>
          </p:cNvPr>
          <p:cNvSpPr/>
          <p:nvPr/>
        </p:nvSpPr>
        <p:spPr>
          <a:xfrm>
            <a:off x="13625095" y="7517042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fr-F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ADEME, INRAE, Malet, 2022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fr-FR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1F03A03-B4D1-4E01-9A67-CC8AC116FBDB}"/>
              </a:ext>
            </a:extLst>
          </p:cNvPr>
          <p:cNvSpPr/>
          <p:nvPr/>
        </p:nvSpPr>
        <p:spPr>
          <a:xfrm>
            <a:off x="12985395" y="9446580"/>
            <a:ext cx="4614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Substitution énergétique(Moins d’énergie fossile utilisée)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18C7228-41D0-4AD0-882A-B7FFD62CE7FF}"/>
              </a:ext>
            </a:extLst>
          </p:cNvPr>
          <p:cNvSpPr/>
          <p:nvPr/>
        </p:nvSpPr>
        <p:spPr>
          <a:xfrm>
            <a:off x="10282753" y="0"/>
            <a:ext cx="87213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cap="small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PLUS VALUES de la méthanisation POUR L’ENVIRONNEMENT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352B192-6022-464E-8889-851CFE4CFED6}"/>
              </a:ext>
            </a:extLst>
          </p:cNvPr>
          <p:cNvSpPr/>
          <p:nvPr/>
        </p:nvSpPr>
        <p:spPr>
          <a:xfrm>
            <a:off x="143601" y="369517"/>
            <a:ext cx="49670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Possibilité de valoriser tous types de déchets organiques(urbains, agricoles, industriels)</a:t>
            </a:r>
          </a:p>
          <a:p>
            <a:endParaRPr lang="fr-FR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D23C6DE-E8E8-4A44-B027-3B1D6F0350FD}"/>
              </a:ext>
            </a:extLst>
          </p:cNvPr>
          <p:cNvSpPr/>
          <p:nvPr/>
        </p:nvSpPr>
        <p:spPr>
          <a:xfrm rot="10800000" flipV="1">
            <a:off x="166250" y="1486418"/>
            <a:ext cx="42882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Déchets mieux gérés à moindre couts (50 €/t (contre 100 € pour l’enfouissement/incinération</a:t>
            </a:r>
            <a:r>
              <a:rPr lang="fr-FR" sz="2000" b="1" dirty="0"/>
              <a:t>)</a:t>
            </a:r>
          </a:p>
        </p:txBody>
      </p:sp>
      <p:sp>
        <p:nvSpPr>
          <p:cNvPr id="82" name="Explosion : 14 points 81">
            <a:extLst>
              <a:ext uri="{FF2B5EF4-FFF2-40B4-BE49-F238E27FC236}">
                <a16:creationId xmlns:a16="http://schemas.microsoft.com/office/drawing/2014/main" id="{6DD1AF10-BF69-4836-8619-F8EC12506765}"/>
              </a:ext>
            </a:extLst>
          </p:cNvPr>
          <p:cNvSpPr/>
          <p:nvPr/>
        </p:nvSpPr>
        <p:spPr>
          <a:xfrm>
            <a:off x="6544989" y="381474"/>
            <a:ext cx="3001011" cy="2357136"/>
          </a:xfrm>
          <a:prstGeom prst="irregularSeal2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Réduction des déchets et des  nuisances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83" name="Explosion : 14 points 82">
            <a:extLst>
              <a:ext uri="{FF2B5EF4-FFF2-40B4-BE49-F238E27FC236}">
                <a16:creationId xmlns:a16="http://schemas.microsoft.com/office/drawing/2014/main" id="{B6C5CE64-6691-46DE-8CBE-9FCDFF7D66F6}"/>
              </a:ext>
            </a:extLst>
          </p:cNvPr>
          <p:cNvSpPr/>
          <p:nvPr/>
        </p:nvSpPr>
        <p:spPr>
          <a:xfrm>
            <a:off x="10837771" y="3967434"/>
            <a:ext cx="3729429" cy="2066417"/>
          </a:xfrm>
          <a:prstGeom prst="irregularSeal2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prstClr val="black"/>
                </a:solidFill>
                <a:latin typeface="Times New Roman" panose="02020603050405020304" pitchFamily="18" charset="0"/>
              </a:rPr>
              <a:t>Préservation de la qualité des sols</a:t>
            </a:r>
          </a:p>
        </p:txBody>
      </p:sp>
      <p:sp>
        <p:nvSpPr>
          <p:cNvPr id="84" name="Explosion : 14 points 83">
            <a:extLst>
              <a:ext uri="{FF2B5EF4-FFF2-40B4-BE49-F238E27FC236}">
                <a16:creationId xmlns:a16="http://schemas.microsoft.com/office/drawing/2014/main" id="{912C364D-2EBF-4E25-B77D-F1CBB3DF718A}"/>
              </a:ext>
            </a:extLst>
          </p:cNvPr>
          <p:cNvSpPr/>
          <p:nvPr/>
        </p:nvSpPr>
        <p:spPr>
          <a:xfrm>
            <a:off x="2163894" y="3459741"/>
            <a:ext cx="3235488" cy="2041713"/>
          </a:xfrm>
          <a:prstGeom prst="irregularSeal2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prstClr val="black"/>
                </a:solidFill>
                <a:latin typeface="Times New Roman" panose="02020603050405020304" pitchFamily="18" charset="0"/>
              </a:rPr>
              <a:t>Valorisation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solidFill>
                  <a:prstClr val="black"/>
                </a:solidFill>
                <a:latin typeface="Times New Roman" panose="02020603050405020304" pitchFamily="18" charset="0"/>
              </a:rPr>
              <a:t>des déchets humides</a:t>
            </a:r>
          </a:p>
          <a:p>
            <a:endParaRPr lang="fr-FR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5" name="Explosion : 14 points 84">
            <a:extLst>
              <a:ext uri="{FF2B5EF4-FFF2-40B4-BE49-F238E27FC236}">
                <a16:creationId xmlns:a16="http://schemas.microsoft.com/office/drawing/2014/main" id="{C0F9FB31-8D6B-484B-AD46-8315F0558931}"/>
              </a:ext>
            </a:extLst>
          </p:cNvPr>
          <p:cNvSpPr/>
          <p:nvPr/>
        </p:nvSpPr>
        <p:spPr>
          <a:xfrm>
            <a:off x="6765683" y="6529814"/>
            <a:ext cx="4089927" cy="1877728"/>
          </a:xfrm>
          <a:prstGeom prst="irregularSeal2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Lutte contre le changement climatique</a:t>
            </a:r>
          </a:p>
          <a:p>
            <a:endParaRPr lang="fr-FR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1" name="Connecteur : en angle 90">
            <a:extLst>
              <a:ext uri="{FF2B5EF4-FFF2-40B4-BE49-F238E27FC236}">
                <a16:creationId xmlns:a16="http://schemas.microsoft.com/office/drawing/2014/main" id="{A550ACDB-53E2-4837-A5C7-9DE61D88C495}"/>
              </a:ext>
            </a:extLst>
          </p:cNvPr>
          <p:cNvCxnSpPr>
            <a:cxnSpLocks/>
          </p:cNvCxnSpPr>
          <p:nvPr/>
        </p:nvCxnSpPr>
        <p:spPr>
          <a:xfrm>
            <a:off x="5216830" y="666373"/>
            <a:ext cx="1107770" cy="1152000"/>
          </a:xfrm>
          <a:prstGeom prst="bentConnector3">
            <a:avLst/>
          </a:prstGeom>
          <a:ln>
            <a:headEnd w="sm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Connecteur : en angle 96">
            <a:extLst>
              <a:ext uri="{FF2B5EF4-FFF2-40B4-BE49-F238E27FC236}">
                <a16:creationId xmlns:a16="http://schemas.microsoft.com/office/drawing/2014/main" id="{2FC58BBE-26D8-4C9E-9453-72CC35FD885A}"/>
              </a:ext>
            </a:extLst>
          </p:cNvPr>
          <p:cNvCxnSpPr>
            <a:cxnSpLocks/>
          </p:cNvCxnSpPr>
          <p:nvPr/>
        </p:nvCxnSpPr>
        <p:spPr>
          <a:xfrm>
            <a:off x="10591800" y="7517042"/>
            <a:ext cx="2393595" cy="890500"/>
          </a:xfrm>
          <a:prstGeom prst="bentConnector3">
            <a:avLst/>
          </a:prstGeom>
          <a:ln>
            <a:headEnd w="sm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Rectangle 2">
            <a:extLst>
              <a:ext uri="{FF2B5EF4-FFF2-40B4-BE49-F238E27FC236}">
                <a16:creationId xmlns:a16="http://schemas.microsoft.com/office/drawing/2014/main" id="{9D838348-0464-49FB-BEB9-96183848A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776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B12D6C56-E8E9-460D-BD6E-06ADFBB13E80}"/>
              </a:ext>
            </a:extLst>
          </p:cNvPr>
          <p:cNvSpPr/>
          <p:nvPr/>
        </p:nvSpPr>
        <p:spPr>
          <a:xfrm>
            <a:off x="822345" y="6282012"/>
            <a:ext cx="42882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400" b="1" dirty="0"/>
              <a:t>Traite les déchets organiques humides ou graisseux, non compostables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400" dirty="0"/>
              <a:t>.</a:t>
            </a:r>
            <a:r>
              <a:rPr lang="fr-FR" altLang="fr-FR" sz="2400" b="1" dirty="0"/>
              <a:t> Processus anaérobie : l’humidité ne perturbe pas le traitement</a:t>
            </a:r>
            <a:endParaRPr lang="fr-FR" altLang="fr-FR" sz="2400" dirty="0"/>
          </a:p>
        </p:txBody>
      </p:sp>
      <p:cxnSp>
        <p:nvCxnSpPr>
          <p:cNvPr id="106" name="Connecteur : en angle 105">
            <a:extLst>
              <a:ext uri="{FF2B5EF4-FFF2-40B4-BE49-F238E27FC236}">
                <a16:creationId xmlns:a16="http://schemas.microsoft.com/office/drawing/2014/main" id="{4FAF9BC8-D916-4902-803D-6F0282D04901}"/>
              </a:ext>
            </a:extLst>
          </p:cNvPr>
          <p:cNvCxnSpPr>
            <a:cxnSpLocks/>
          </p:cNvCxnSpPr>
          <p:nvPr/>
        </p:nvCxnSpPr>
        <p:spPr>
          <a:xfrm rot="5400000">
            <a:off x="3222960" y="5082956"/>
            <a:ext cx="946684" cy="836996"/>
          </a:xfrm>
          <a:prstGeom prst="bentConnector3">
            <a:avLst/>
          </a:prstGeom>
          <a:ln>
            <a:headEnd w="sm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Connecteur : en angle 109">
            <a:extLst>
              <a:ext uri="{FF2B5EF4-FFF2-40B4-BE49-F238E27FC236}">
                <a16:creationId xmlns:a16="http://schemas.microsoft.com/office/drawing/2014/main" id="{7D4352A0-E317-48D5-8AD5-562DAB9A3EC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039915" y="3569248"/>
            <a:ext cx="877615" cy="838200"/>
          </a:xfrm>
          <a:prstGeom prst="bentConnector3">
            <a:avLst/>
          </a:prstGeom>
          <a:ln>
            <a:headEnd w="sm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Rectangle 3">
            <a:extLst>
              <a:ext uri="{FF2B5EF4-FFF2-40B4-BE49-F238E27FC236}">
                <a16:creationId xmlns:a16="http://schemas.microsoft.com/office/drawing/2014/main" id="{EC3A83D1-14AD-47DC-8BD5-D640458E96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2496799" y="843931"/>
            <a:ext cx="538408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Moins de dépendance aux engrais chimiques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Nutriments(N,P,K)</a:t>
            </a:r>
            <a:r>
              <a:rPr kumimoji="0" lang="fr-FR" alt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directement assimilables par les plantes</a:t>
            </a:r>
          </a:p>
        </p:txBody>
      </p:sp>
      <p:sp>
        <p:nvSpPr>
          <p:cNvPr id="117" name="Rectangle 4">
            <a:extLst>
              <a:ext uri="{FF2B5EF4-FFF2-40B4-BE49-F238E27FC236}">
                <a16:creationId xmlns:a16="http://schemas.microsoft.com/office/drawing/2014/main" id="{37626D67-D602-44E9-AD68-B9E3D6904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9915" y="2349211"/>
            <a:ext cx="556274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Améliore la fertilité et la santé des sols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Carbone organique labile : stockage durable dans le sol</a:t>
            </a:r>
          </a:p>
        </p:txBody>
      </p:sp>
    </p:spTree>
    <p:extLst>
      <p:ext uri="{BB962C8B-B14F-4D97-AF65-F5344CB8AC3E}">
        <p14:creationId xmlns:p14="http://schemas.microsoft.com/office/powerpoint/2010/main" val="77488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62" grpId="0"/>
      <p:bldP spid="70" grpId="0"/>
      <p:bldP spid="76" grpId="0"/>
      <p:bldP spid="77" grpId="0"/>
      <p:bldP spid="82" grpId="0" animBg="1"/>
      <p:bldP spid="83" grpId="0" animBg="1"/>
      <p:bldP spid="84" grpId="0" animBg="1"/>
      <p:bldP spid="85" grpId="0" animBg="1"/>
      <p:bldP spid="103" grpId="0"/>
      <p:bldP spid="116" grpId="0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83000" y="4193046"/>
            <a:ext cx="1655815" cy="2305503"/>
          </a:xfrm>
          <a:custGeom>
            <a:avLst/>
            <a:gdLst/>
            <a:ahLst/>
            <a:cxnLst/>
            <a:rect l="l" t="t" r="r" b="b"/>
            <a:pathLst>
              <a:path w="2722615" h="3564849">
                <a:moveTo>
                  <a:pt x="0" y="0"/>
                </a:moveTo>
                <a:lnTo>
                  <a:pt x="2722615" y="0"/>
                </a:lnTo>
                <a:lnTo>
                  <a:pt x="2722615" y="3564848"/>
                </a:lnTo>
                <a:lnTo>
                  <a:pt x="0" y="356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982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B48A25-E0AD-437F-8C71-1F1619E387BC}"/>
              </a:ext>
            </a:extLst>
          </p:cNvPr>
          <p:cNvSpPr/>
          <p:nvPr/>
        </p:nvSpPr>
        <p:spPr>
          <a:xfrm>
            <a:off x="17600234" y="934645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F40E7A-BEA2-4328-A63C-868B6188D3CB}"/>
              </a:ext>
            </a:extLst>
          </p:cNvPr>
          <p:cNvSpPr/>
          <p:nvPr/>
        </p:nvSpPr>
        <p:spPr>
          <a:xfrm>
            <a:off x="920881" y="1104900"/>
            <a:ext cx="17102694" cy="2305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risques accidentels et les fuites de gaz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Fuites de méthane, incendies, explosions. Le méthane est un gaz à effet de serre 28 fois puissant que le dioxyde de carbone (GIEC, 2013). De petites fuites régulières peuvent donc annuler une partie du bénéfice climatique attendu.</a:t>
            </a:r>
            <a:endParaRPr lang="fr-FR" sz="2800" b="1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endParaRPr lang="fr-FR" sz="2800" b="1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F0F8C3-34EE-4C1E-A9C1-0B067E3D00AF}"/>
              </a:ext>
            </a:extLst>
          </p:cNvPr>
          <p:cNvSpPr/>
          <p:nvPr/>
        </p:nvSpPr>
        <p:spPr>
          <a:xfrm>
            <a:off x="533400" y="3137321"/>
            <a:ext cx="15578927" cy="223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fr-FR" sz="28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impacts liés au digestat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Présence des nitrates en excès, des résidus de médicaments vétérinaires, voire des microplastiques.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Pollution des sols, contaminations des nappes souterraines et les débordements de bassins de stockage constituent aussi un  risque direct pour la qualité de l’eau </a:t>
            </a:r>
            <a:endParaRPr lang="fr-FR" sz="2800" b="1" kern="1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exagone 10">
            <a:extLst>
              <a:ext uri="{FF2B5EF4-FFF2-40B4-BE49-F238E27FC236}">
                <a16:creationId xmlns:a16="http://schemas.microsoft.com/office/drawing/2014/main" id="{EA06507E-AED1-4E76-A633-1935859DC0A8}"/>
              </a:ext>
            </a:extLst>
          </p:cNvPr>
          <p:cNvSpPr/>
          <p:nvPr/>
        </p:nvSpPr>
        <p:spPr>
          <a:xfrm>
            <a:off x="13282903" y="38100"/>
            <a:ext cx="4928897" cy="1171400"/>
          </a:xfrm>
          <a:prstGeom prst="hexagon">
            <a:avLst>
              <a:gd name="adj" fmla="val 22010"/>
              <a:gd name="vf" fmla="val 115470"/>
            </a:avLst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4553"/>
              </a:lnSpc>
              <a:spcBef>
                <a:spcPct val="0"/>
              </a:spcBef>
            </a:pPr>
            <a:r>
              <a:rPr lang="en-US" sz="2000" b="1" spc="91" dirty="0">
                <a:solidFill>
                  <a:srgbClr val="1E1E1E"/>
                </a:solidFill>
                <a:latin typeface="Arial Black" panose="020B0A04020102020204" pitchFamily="34" charset="0"/>
                <a:ea typeface="Anton"/>
                <a:cs typeface="Anton"/>
                <a:sym typeface="Anton"/>
              </a:rPr>
              <a:t>LIMITATION ET IMPACTS NEGATIFS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524DA6-D67A-62CE-0E70-65DA3BF24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5607754"/>
            <a:ext cx="5410200" cy="3606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E5E263D-A54F-7CB0-579C-508FA8F2E833}"/>
              </a:ext>
            </a:extLst>
          </p:cNvPr>
          <p:cNvSpPr txBox="1"/>
          <p:nvPr/>
        </p:nvSpPr>
        <p:spPr>
          <a:xfrm>
            <a:off x="7543800" y="6466987"/>
            <a:ext cx="9601200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Accident du digesteur de l'usine de méthanisation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Methabaz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à Bourgogne-Fresne: Un million de litres de déchets s'échappe sur des terres cultivées.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F1DF06-ADD4-EBAF-E8E9-0666F6085AE9}"/>
              </a:ext>
            </a:extLst>
          </p:cNvPr>
          <p:cNvSpPr txBox="1"/>
          <p:nvPr/>
        </p:nvSpPr>
        <p:spPr>
          <a:xfrm>
            <a:off x="920881" y="9505561"/>
            <a:ext cx="8451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Figure: Résidus de la pollution près du méthaniseur. Emilie FORZY, ( France Télévision, 2025)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13641</TotalTime>
  <Words>1437</Words>
  <Application>Microsoft Office PowerPoint</Application>
  <PresentationFormat>Personnalisé</PresentationFormat>
  <Paragraphs>170</Paragraphs>
  <Slides>15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5" baseType="lpstr">
      <vt:lpstr>Anton</vt:lpstr>
      <vt:lpstr>Aptos</vt:lpstr>
      <vt:lpstr>Aptos Narrow</vt:lpstr>
      <vt:lpstr>Arial</vt:lpstr>
      <vt:lpstr>Arial Black</vt:lpstr>
      <vt:lpstr>Calibri</vt:lpstr>
      <vt:lpstr>Gotham Bold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Méthanisation et Transition écologique</dc:title>
  <dc:creator>Etudiant</dc:creator>
  <cp:lastModifiedBy>Jimmy Natabou</cp:lastModifiedBy>
  <cp:revision>49</cp:revision>
  <dcterms:created xsi:type="dcterms:W3CDTF">2006-08-16T00:00:00Z</dcterms:created>
  <dcterms:modified xsi:type="dcterms:W3CDTF">2025-10-07T15:33:44Z</dcterms:modified>
  <dc:identifier>DAGyqMWaF2I</dc:identifier>
</cp:coreProperties>
</file>