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8056" r:id="rId2"/>
    <p:sldId id="435" r:id="rId3"/>
    <p:sldId id="434" r:id="rId4"/>
    <p:sldId id="453" r:id="rId5"/>
    <p:sldId id="291" r:id="rId6"/>
    <p:sldId id="7525" r:id="rId7"/>
    <p:sldId id="7526" r:id="rId8"/>
    <p:sldId id="7569" r:id="rId9"/>
    <p:sldId id="7570" r:id="rId10"/>
    <p:sldId id="444" r:id="rId11"/>
    <p:sldId id="7564" r:id="rId12"/>
    <p:sldId id="7565" r:id="rId13"/>
    <p:sldId id="7566" r:id="rId14"/>
    <p:sldId id="428" r:id="rId15"/>
    <p:sldId id="273" r:id="rId16"/>
    <p:sldId id="8057" r:id="rId17"/>
    <p:sldId id="450" r:id="rId18"/>
    <p:sldId id="7571" r:id="rId19"/>
    <p:sldId id="7567" r:id="rId20"/>
    <p:sldId id="451" r:id="rId2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1" id="{74AC6B74-2C5E-4F83-82AA-1DA3DCF23D17}">
          <p14:sldIdLst>
            <p14:sldId id="8056"/>
            <p14:sldId id="435"/>
            <p14:sldId id="434"/>
            <p14:sldId id="453"/>
          </p14:sldIdLst>
        </p14:section>
        <p14:section name="Section 3" id="{2788BA33-877E-4EAB-B09F-4A9BC6516887}">
          <p14:sldIdLst>
            <p14:sldId id="291"/>
            <p14:sldId id="7525"/>
            <p14:sldId id="7526"/>
            <p14:sldId id="7569"/>
            <p14:sldId id="7570"/>
          </p14:sldIdLst>
        </p14:section>
        <p14:section name="Section 4" id="{AEAD18F4-6BAD-4B91-82C5-3E4F7E914ADA}">
          <p14:sldIdLst>
            <p14:sldId id="444"/>
            <p14:sldId id="7564"/>
            <p14:sldId id="7565"/>
            <p14:sldId id="7566"/>
          </p14:sldIdLst>
        </p14:section>
        <p14:section name="Section 5" id="{8FF3A6A1-79CB-49B8-819B-1466D0E447A4}">
          <p14:sldIdLst>
            <p14:sldId id="428"/>
            <p14:sldId id="273"/>
          </p14:sldIdLst>
        </p14:section>
        <p14:section name="ANNEXES" id="{BEA16E81-24D3-44D3-9DBD-E051284732A4}">
          <p14:sldIdLst>
            <p14:sldId id="8057"/>
            <p14:sldId id="450"/>
            <p14:sldId id="7571"/>
            <p14:sldId id="7567"/>
          </p14:sldIdLst>
        </p14:section>
        <p14:section name="Summary Section" id="{61BE4933-2C40-458A-8FA1-EA6D3B588580}">
          <p14:sldIdLst>
            <p14:sldId id="45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FFF0"/>
    <a:srgbClr val="1D9250"/>
    <a:srgbClr val="117A59"/>
    <a:srgbClr val="0D95BC"/>
    <a:srgbClr val="F36F13"/>
    <a:srgbClr val="00B09B"/>
    <a:srgbClr val="043130"/>
    <a:srgbClr val="FFFFFF"/>
    <a:srgbClr val="8C6F68"/>
    <a:srgbClr val="2099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049" autoAdjust="0"/>
  </p:normalViewPr>
  <p:slideViewPr>
    <p:cSldViewPr snapToGrid="0">
      <p:cViewPr varScale="1">
        <p:scale>
          <a:sx n="66" d="100"/>
          <a:sy n="66" d="100"/>
        </p:scale>
        <p:origin x="6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154225-0E26-408C-8B17-A93AE4F99007}" type="doc">
      <dgm:prSet loTypeId="urn:microsoft.com/office/officeart/2005/8/layout/targe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40016A9C-1081-4F4E-BD8F-3BB8CA41772B}">
      <dgm:prSet phldrT="[Text]" custT="1"/>
      <dgm:spPr>
        <a:ln>
          <a:solidFill>
            <a:srgbClr val="043130"/>
          </a:solidFill>
        </a:ln>
      </dgm:spPr>
      <dgm:t>
        <a:bodyPr/>
        <a:lstStyle/>
        <a:p>
          <a:pPr algn="ctr"/>
          <a:r>
            <a:rPr lang="fr-FR" sz="2400" b="1" dirty="0">
              <a:solidFill>
                <a:srgbClr val="043130"/>
              </a:solidFill>
              <a:latin typeface="Arial Nova Cond" panose="020B0506020202020204" pitchFamily="34" charset="0"/>
            </a:rPr>
            <a:t>Règlement (UE) 2019/1009 relatif aux produits fertilisants.</a:t>
          </a:r>
        </a:p>
      </dgm:t>
    </dgm:pt>
    <dgm:pt modelId="{F048B8E5-E651-482D-BB1C-C219A92765A0}" type="parTrans" cxnId="{D5B988F1-B038-4B27-9F7F-82BB51E777C1}">
      <dgm:prSet/>
      <dgm:spPr/>
      <dgm:t>
        <a:bodyPr/>
        <a:lstStyle/>
        <a:p>
          <a:endParaRPr lang="fr-FR">
            <a:latin typeface="Arial Nova Cond" panose="020B0506020202020204" pitchFamily="34" charset="0"/>
          </a:endParaRPr>
        </a:p>
      </dgm:t>
    </dgm:pt>
    <dgm:pt modelId="{8973C23D-F056-417D-9E92-4B2E134040E3}" type="sibTrans" cxnId="{D5B988F1-B038-4B27-9F7F-82BB51E777C1}">
      <dgm:prSet/>
      <dgm:spPr/>
      <dgm:t>
        <a:bodyPr/>
        <a:lstStyle/>
        <a:p>
          <a:endParaRPr lang="fr-FR">
            <a:latin typeface="Arial Nova Cond" panose="020B0506020202020204" pitchFamily="34" charset="0"/>
          </a:endParaRPr>
        </a:p>
      </dgm:t>
    </dgm:pt>
    <dgm:pt modelId="{62DC765B-FA3F-4B50-A955-33E24B1C1A62}">
      <dgm:prSet phldrT="[Text]" custT="1"/>
      <dgm:spPr>
        <a:ln>
          <a:solidFill>
            <a:srgbClr val="117A59"/>
          </a:solidFill>
        </a:ln>
      </dgm:spPr>
      <dgm:t>
        <a:bodyPr/>
        <a:lstStyle/>
        <a:p>
          <a:r>
            <a:rPr lang="fr-FR" sz="2400" b="1" dirty="0">
              <a:solidFill>
                <a:srgbClr val="117A59"/>
              </a:solidFill>
              <a:latin typeface="Arial Nova Cond" panose="020B0506020202020204" pitchFamily="34" charset="0"/>
            </a:rPr>
            <a:t>ANSES (avis et cahiers des charges), et guides ADEME/Club Biogaz</a:t>
          </a:r>
        </a:p>
      </dgm:t>
    </dgm:pt>
    <dgm:pt modelId="{68DAC30C-AA1C-4CB2-B403-AC5E44745900}" type="parTrans" cxnId="{0FC8CDB9-FE4E-4365-8A0A-EB0824D3511F}">
      <dgm:prSet/>
      <dgm:spPr/>
      <dgm:t>
        <a:bodyPr/>
        <a:lstStyle/>
        <a:p>
          <a:endParaRPr lang="fr-FR">
            <a:latin typeface="Arial Nova Cond" panose="020B0506020202020204" pitchFamily="34" charset="0"/>
          </a:endParaRPr>
        </a:p>
      </dgm:t>
    </dgm:pt>
    <dgm:pt modelId="{68622155-372C-4F59-9E44-91D855A636EC}" type="sibTrans" cxnId="{0FC8CDB9-FE4E-4365-8A0A-EB0824D3511F}">
      <dgm:prSet/>
      <dgm:spPr/>
      <dgm:t>
        <a:bodyPr/>
        <a:lstStyle/>
        <a:p>
          <a:endParaRPr lang="fr-FR">
            <a:latin typeface="Arial Nova Cond" panose="020B0506020202020204" pitchFamily="34" charset="0"/>
          </a:endParaRPr>
        </a:p>
      </dgm:t>
    </dgm:pt>
    <dgm:pt modelId="{7C5E819E-C316-45A5-9F70-7428426C33A0}">
      <dgm:prSet phldrT="[Text]" custT="1"/>
      <dgm:spPr>
        <a:ln>
          <a:solidFill>
            <a:srgbClr val="20994E"/>
          </a:solidFill>
        </a:ln>
      </dgm:spPr>
      <dgm:t>
        <a:bodyPr/>
        <a:lstStyle/>
        <a:p>
          <a:r>
            <a:rPr lang="fr-FR" sz="2000" b="1" dirty="0">
              <a:solidFill>
                <a:srgbClr val="00B050"/>
              </a:solidFill>
              <a:latin typeface="Arial Nova Cond" panose="020B0506020202020204" pitchFamily="34" charset="0"/>
            </a:rPr>
            <a:t>Arrêtés français (cahiers des charges digestats 2017/2019/2020)</a:t>
          </a:r>
        </a:p>
        <a:p>
          <a:endParaRPr lang="fr-FR" sz="2400" b="1" dirty="0">
            <a:solidFill>
              <a:srgbClr val="00B050"/>
            </a:solidFill>
            <a:latin typeface="Arial Nova Cond" panose="020B0506020202020204" pitchFamily="34" charset="0"/>
          </a:endParaRPr>
        </a:p>
      </dgm:t>
    </dgm:pt>
    <dgm:pt modelId="{10F06562-CD67-48BC-B5D6-8F6F17441836}" type="parTrans" cxnId="{54DC9248-B86E-40AC-ADA2-46B6C7926CA7}">
      <dgm:prSet/>
      <dgm:spPr/>
      <dgm:t>
        <a:bodyPr/>
        <a:lstStyle/>
        <a:p>
          <a:endParaRPr lang="fr-FR">
            <a:latin typeface="Arial Nova Cond" panose="020B0506020202020204" pitchFamily="34" charset="0"/>
          </a:endParaRPr>
        </a:p>
      </dgm:t>
    </dgm:pt>
    <dgm:pt modelId="{CABA774E-D301-4E68-857C-4B650FC44709}" type="sibTrans" cxnId="{54DC9248-B86E-40AC-ADA2-46B6C7926CA7}">
      <dgm:prSet/>
      <dgm:spPr/>
      <dgm:t>
        <a:bodyPr/>
        <a:lstStyle/>
        <a:p>
          <a:endParaRPr lang="fr-FR">
            <a:latin typeface="Arial Nova Cond" panose="020B0506020202020204" pitchFamily="34" charset="0"/>
          </a:endParaRPr>
        </a:p>
      </dgm:t>
    </dgm:pt>
    <dgm:pt modelId="{ECFD9EAA-9A91-4A51-B80B-6D5C4F5EF166}">
      <dgm:prSet phldrT="[Text]" custT="1"/>
      <dgm:spPr>
        <a:ln>
          <a:solidFill>
            <a:srgbClr val="92D050"/>
          </a:solidFill>
        </a:ln>
      </dgm:spPr>
      <dgm:t>
        <a:bodyPr/>
        <a:lstStyle/>
        <a:p>
          <a:r>
            <a:rPr lang="fr-FR" sz="2400" b="1" dirty="0">
              <a:solidFill>
                <a:srgbClr val="117A59"/>
              </a:solidFill>
              <a:latin typeface="Arial Nova Cond" panose="020B0506020202020204" pitchFamily="34" charset="0"/>
            </a:rPr>
            <a:t>Normes NF (ex. NF U44-051) </a:t>
          </a:r>
          <a:endParaRPr lang="fr-FR" sz="2400" b="1" dirty="0">
            <a:solidFill>
              <a:srgbClr val="92D050"/>
            </a:solidFill>
            <a:latin typeface="Arial Nova Cond" panose="020B0506020202020204" pitchFamily="34" charset="0"/>
          </a:endParaRPr>
        </a:p>
      </dgm:t>
    </dgm:pt>
    <dgm:pt modelId="{DF4D8F02-6DD1-4B7E-A24B-A3D6E4A8341F}" type="parTrans" cxnId="{293EB5DA-CC72-47E9-8F82-07F3EDD10261}">
      <dgm:prSet/>
      <dgm:spPr/>
      <dgm:t>
        <a:bodyPr/>
        <a:lstStyle/>
        <a:p>
          <a:endParaRPr lang="fr-FR">
            <a:latin typeface="Arial Nova Cond" panose="020B0506020202020204" pitchFamily="34" charset="0"/>
          </a:endParaRPr>
        </a:p>
      </dgm:t>
    </dgm:pt>
    <dgm:pt modelId="{C3DECA61-5B58-4311-B24A-F5744BBDEF03}" type="sibTrans" cxnId="{293EB5DA-CC72-47E9-8F82-07F3EDD10261}">
      <dgm:prSet/>
      <dgm:spPr/>
      <dgm:t>
        <a:bodyPr/>
        <a:lstStyle/>
        <a:p>
          <a:endParaRPr lang="fr-FR">
            <a:latin typeface="Arial Nova Cond" panose="020B0506020202020204" pitchFamily="34" charset="0"/>
          </a:endParaRPr>
        </a:p>
      </dgm:t>
    </dgm:pt>
    <dgm:pt modelId="{32085A91-280B-4FD9-BD24-BC9D91C57CE4}">
      <dgm:prSet custT="1"/>
      <dgm:spPr/>
      <dgm:t>
        <a:bodyPr/>
        <a:lstStyle/>
        <a:p>
          <a:r>
            <a:rPr lang="fr-FR" sz="2400" b="1" dirty="0">
              <a:solidFill>
                <a:srgbClr val="00B050"/>
              </a:solidFill>
              <a:latin typeface="Arial Nova Cond" panose="020B0506020202020204" pitchFamily="34" charset="0"/>
            </a:rPr>
            <a:t>Guides ADEME/Club Biogaz</a:t>
          </a:r>
        </a:p>
      </dgm:t>
    </dgm:pt>
    <dgm:pt modelId="{303B39E4-508B-406B-BFE1-0FFB09EF2135}" type="parTrans" cxnId="{E5CE6F95-BCCD-4988-ABCE-FD4437EEC317}">
      <dgm:prSet/>
      <dgm:spPr/>
      <dgm:t>
        <a:bodyPr/>
        <a:lstStyle/>
        <a:p>
          <a:endParaRPr lang="fr-FR"/>
        </a:p>
      </dgm:t>
    </dgm:pt>
    <dgm:pt modelId="{37BB2A52-CD39-4A4C-AEC4-BDF8A044847D}" type="sibTrans" cxnId="{E5CE6F95-BCCD-4988-ABCE-FD4437EEC317}">
      <dgm:prSet/>
      <dgm:spPr/>
      <dgm:t>
        <a:bodyPr/>
        <a:lstStyle/>
        <a:p>
          <a:endParaRPr lang="fr-FR"/>
        </a:p>
      </dgm:t>
    </dgm:pt>
    <dgm:pt modelId="{A9412466-E62D-4F7F-9818-F1E4D0BEC148}" type="pres">
      <dgm:prSet presAssocID="{92154225-0E26-408C-8B17-A93AE4F99007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F7C45A1B-C47A-4F68-8349-1C427C4BB957}" type="pres">
      <dgm:prSet presAssocID="{40016A9C-1081-4F4E-BD8F-3BB8CA41772B}" presName="circle1" presStyleLbl="node1" presStyleIdx="0" presStyleCnt="5" custLinFactNeighborX="489" custLinFactNeighborY="4"/>
      <dgm:spPr>
        <a:solidFill>
          <a:srgbClr val="043130"/>
        </a:solidFill>
      </dgm:spPr>
    </dgm:pt>
    <dgm:pt modelId="{0B50FE0C-25D8-4ED6-8928-34E83BB6EC34}" type="pres">
      <dgm:prSet presAssocID="{40016A9C-1081-4F4E-BD8F-3BB8CA41772B}" presName="space" presStyleCnt="0"/>
      <dgm:spPr/>
    </dgm:pt>
    <dgm:pt modelId="{6E7EED07-0998-47D6-88C6-4E93BCB4BCC9}" type="pres">
      <dgm:prSet presAssocID="{40016A9C-1081-4F4E-BD8F-3BB8CA41772B}" presName="rect1" presStyleLbl="alignAcc1" presStyleIdx="0" presStyleCnt="5" custLinFactNeighborY="4"/>
      <dgm:spPr/>
    </dgm:pt>
    <dgm:pt modelId="{5076C443-497E-4358-9736-941496684A66}" type="pres">
      <dgm:prSet presAssocID="{62DC765B-FA3F-4B50-A955-33E24B1C1A62}" presName="vertSpace2" presStyleLbl="node1" presStyleIdx="0" presStyleCnt="5"/>
      <dgm:spPr/>
    </dgm:pt>
    <dgm:pt modelId="{83B2324F-2DB5-4B51-A972-3F2BD54E8CE5}" type="pres">
      <dgm:prSet presAssocID="{62DC765B-FA3F-4B50-A955-33E24B1C1A62}" presName="circle2" presStyleLbl="node1" presStyleIdx="1" presStyleCnt="5"/>
      <dgm:spPr>
        <a:solidFill>
          <a:srgbClr val="117A59"/>
        </a:solidFill>
      </dgm:spPr>
    </dgm:pt>
    <dgm:pt modelId="{29A25F4C-B17C-4FCA-825A-E83C4713FFF3}" type="pres">
      <dgm:prSet presAssocID="{62DC765B-FA3F-4B50-A955-33E24B1C1A62}" presName="rect2" presStyleLbl="alignAcc1" presStyleIdx="1" presStyleCnt="5" custLinFactNeighborX="-87"/>
      <dgm:spPr/>
    </dgm:pt>
    <dgm:pt modelId="{368135C8-9AC8-4ABB-9F02-1C930C5B4238}" type="pres">
      <dgm:prSet presAssocID="{7C5E819E-C316-45A5-9F70-7428426C33A0}" presName="vertSpace3" presStyleLbl="node1" presStyleIdx="1" presStyleCnt="5"/>
      <dgm:spPr/>
    </dgm:pt>
    <dgm:pt modelId="{E07AF681-6159-4FB8-AE90-19CD0013683C}" type="pres">
      <dgm:prSet presAssocID="{7C5E819E-C316-45A5-9F70-7428426C33A0}" presName="circle3" presStyleLbl="node1" presStyleIdx="2" presStyleCnt="5"/>
      <dgm:spPr>
        <a:solidFill>
          <a:srgbClr val="00B050"/>
        </a:solidFill>
      </dgm:spPr>
    </dgm:pt>
    <dgm:pt modelId="{C4849F68-9350-4549-A39C-B3A8B90ED2BD}" type="pres">
      <dgm:prSet presAssocID="{7C5E819E-C316-45A5-9F70-7428426C33A0}" presName="rect3" presStyleLbl="alignAcc1" presStyleIdx="2" presStyleCnt="5" custLinFactNeighborX="0" custLinFactNeighborY="-1876"/>
      <dgm:spPr/>
    </dgm:pt>
    <dgm:pt modelId="{A4008483-D90E-4DF1-A1C0-924D9E2128EC}" type="pres">
      <dgm:prSet presAssocID="{32085A91-280B-4FD9-BD24-BC9D91C57CE4}" presName="vertSpace4" presStyleLbl="node1" presStyleIdx="2" presStyleCnt="5"/>
      <dgm:spPr/>
    </dgm:pt>
    <dgm:pt modelId="{1747BF87-E656-4033-8AAD-287606DFA134}" type="pres">
      <dgm:prSet presAssocID="{32085A91-280B-4FD9-BD24-BC9D91C57CE4}" presName="circle4" presStyleLbl="node1" presStyleIdx="3" presStyleCnt="5"/>
      <dgm:spPr/>
    </dgm:pt>
    <dgm:pt modelId="{620463B5-6BAA-4C48-AE4D-3BA07429420B}" type="pres">
      <dgm:prSet presAssocID="{32085A91-280B-4FD9-BD24-BC9D91C57CE4}" presName="rect4" presStyleLbl="alignAcc1" presStyleIdx="3" presStyleCnt="5" custLinFactNeighborX="278" custLinFactNeighborY="-13962"/>
      <dgm:spPr/>
    </dgm:pt>
    <dgm:pt modelId="{C4D576EF-242F-49D6-89BA-7FB00AF3058A}" type="pres">
      <dgm:prSet presAssocID="{ECFD9EAA-9A91-4A51-B80B-6D5C4F5EF166}" presName="vertSpace5" presStyleLbl="node1" presStyleIdx="3" presStyleCnt="5"/>
      <dgm:spPr/>
    </dgm:pt>
    <dgm:pt modelId="{4E9F841A-2BEB-423D-8784-30E7535BDC1C}" type="pres">
      <dgm:prSet presAssocID="{ECFD9EAA-9A91-4A51-B80B-6D5C4F5EF166}" presName="circle5" presStyleLbl="node1" presStyleIdx="4" presStyleCnt="5"/>
      <dgm:spPr/>
    </dgm:pt>
    <dgm:pt modelId="{2BB814A2-1759-422F-9637-E8190340C3AE}" type="pres">
      <dgm:prSet presAssocID="{ECFD9EAA-9A91-4A51-B80B-6D5C4F5EF166}" presName="rect5" presStyleLbl="alignAcc1" presStyleIdx="4" presStyleCnt="5"/>
      <dgm:spPr/>
    </dgm:pt>
    <dgm:pt modelId="{8E807CBD-3FFF-491F-AFA7-0A84845C7192}" type="pres">
      <dgm:prSet presAssocID="{40016A9C-1081-4F4E-BD8F-3BB8CA41772B}" presName="rect1ParTxNoCh" presStyleLbl="alignAcc1" presStyleIdx="4" presStyleCnt="5">
        <dgm:presLayoutVars>
          <dgm:chMax val="1"/>
          <dgm:bulletEnabled val="1"/>
        </dgm:presLayoutVars>
      </dgm:prSet>
      <dgm:spPr/>
    </dgm:pt>
    <dgm:pt modelId="{89498518-2C0B-4F58-ACCB-C8BE0F5ECE01}" type="pres">
      <dgm:prSet presAssocID="{62DC765B-FA3F-4B50-A955-33E24B1C1A62}" presName="rect2ParTxNoCh" presStyleLbl="alignAcc1" presStyleIdx="4" presStyleCnt="5">
        <dgm:presLayoutVars>
          <dgm:chMax val="1"/>
          <dgm:bulletEnabled val="1"/>
        </dgm:presLayoutVars>
      </dgm:prSet>
      <dgm:spPr/>
    </dgm:pt>
    <dgm:pt modelId="{F1D0E331-02BB-4B16-BE04-20D3622EB887}" type="pres">
      <dgm:prSet presAssocID="{7C5E819E-C316-45A5-9F70-7428426C33A0}" presName="rect3ParTxNoCh" presStyleLbl="alignAcc1" presStyleIdx="4" presStyleCnt="5">
        <dgm:presLayoutVars>
          <dgm:chMax val="1"/>
          <dgm:bulletEnabled val="1"/>
        </dgm:presLayoutVars>
      </dgm:prSet>
      <dgm:spPr/>
    </dgm:pt>
    <dgm:pt modelId="{A2D5F96F-7E08-41B7-B352-58548A4B0912}" type="pres">
      <dgm:prSet presAssocID="{32085A91-280B-4FD9-BD24-BC9D91C57CE4}" presName="rect4ParTxNoCh" presStyleLbl="alignAcc1" presStyleIdx="4" presStyleCnt="5">
        <dgm:presLayoutVars>
          <dgm:chMax val="1"/>
          <dgm:bulletEnabled val="1"/>
        </dgm:presLayoutVars>
      </dgm:prSet>
      <dgm:spPr/>
    </dgm:pt>
    <dgm:pt modelId="{47D9E941-3A1F-41AF-BA52-263D044FF2D4}" type="pres">
      <dgm:prSet presAssocID="{ECFD9EAA-9A91-4A51-B80B-6D5C4F5EF166}" presName="rect5ParTxNoCh" presStyleLbl="alignAcc1" presStyleIdx="4" presStyleCnt="5">
        <dgm:presLayoutVars>
          <dgm:chMax val="1"/>
          <dgm:bulletEnabled val="1"/>
        </dgm:presLayoutVars>
      </dgm:prSet>
      <dgm:spPr/>
    </dgm:pt>
  </dgm:ptLst>
  <dgm:cxnLst>
    <dgm:cxn modelId="{ADBE3C02-D7B1-4762-8B05-3E05234D9034}" type="presOf" srcId="{62DC765B-FA3F-4B50-A955-33E24B1C1A62}" destId="{29A25F4C-B17C-4FCA-825A-E83C4713FFF3}" srcOrd="0" destOrd="0" presId="urn:microsoft.com/office/officeart/2005/8/layout/target3"/>
    <dgm:cxn modelId="{9189D80C-BDDD-4464-913C-753FFF10DA00}" type="presOf" srcId="{32085A91-280B-4FD9-BD24-BC9D91C57CE4}" destId="{620463B5-6BAA-4C48-AE4D-3BA07429420B}" srcOrd="0" destOrd="0" presId="urn:microsoft.com/office/officeart/2005/8/layout/target3"/>
    <dgm:cxn modelId="{63A0E71F-3907-48FE-8F7F-E0EAAE7558E5}" type="presOf" srcId="{7C5E819E-C316-45A5-9F70-7428426C33A0}" destId="{F1D0E331-02BB-4B16-BE04-20D3622EB887}" srcOrd="1" destOrd="0" presId="urn:microsoft.com/office/officeart/2005/8/layout/target3"/>
    <dgm:cxn modelId="{FB99A040-34CD-4AC8-9A48-7B8C6382BC06}" type="presOf" srcId="{92154225-0E26-408C-8B17-A93AE4F99007}" destId="{A9412466-E62D-4F7F-9818-F1E4D0BEC148}" srcOrd="0" destOrd="0" presId="urn:microsoft.com/office/officeart/2005/8/layout/target3"/>
    <dgm:cxn modelId="{12BDDA44-5213-4CE7-80AF-43D80071AD19}" type="presOf" srcId="{ECFD9EAA-9A91-4A51-B80B-6D5C4F5EF166}" destId="{2BB814A2-1759-422F-9637-E8190340C3AE}" srcOrd="0" destOrd="0" presId="urn:microsoft.com/office/officeart/2005/8/layout/target3"/>
    <dgm:cxn modelId="{9F797E65-4019-4F52-BD29-F8BF097C96CC}" type="presOf" srcId="{ECFD9EAA-9A91-4A51-B80B-6D5C4F5EF166}" destId="{47D9E941-3A1F-41AF-BA52-263D044FF2D4}" srcOrd="1" destOrd="0" presId="urn:microsoft.com/office/officeart/2005/8/layout/target3"/>
    <dgm:cxn modelId="{54DC9248-B86E-40AC-ADA2-46B6C7926CA7}" srcId="{92154225-0E26-408C-8B17-A93AE4F99007}" destId="{7C5E819E-C316-45A5-9F70-7428426C33A0}" srcOrd="2" destOrd="0" parTransId="{10F06562-CD67-48BC-B5D6-8F6F17441836}" sibTransId="{CABA774E-D301-4E68-857C-4B650FC44709}"/>
    <dgm:cxn modelId="{4A24AD6D-B417-4663-B0A8-0C45763A3B8D}" type="presOf" srcId="{32085A91-280B-4FD9-BD24-BC9D91C57CE4}" destId="{A2D5F96F-7E08-41B7-B352-58548A4B0912}" srcOrd="1" destOrd="0" presId="urn:microsoft.com/office/officeart/2005/8/layout/target3"/>
    <dgm:cxn modelId="{3405917E-4414-4485-8664-086A3D796A4C}" type="presOf" srcId="{62DC765B-FA3F-4B50-A955-33E24B1C1A62}" destId="{89498518-2C0B-4F58-ACCB-C8BE0F5ECE01}" srcOrd="1" destOrd="0" presId="urn:microsoft.com/office/officeart/2005/8/layout/target3"/>
    <dgm:cxn modelId="{E5CE6F95-BCCD-4988-ABCE-FD4437EEC317}" srcId="{92154225-0E26-408C-8B17-A93AE4F99007}" destId="{32085A91-280B-4FD9-BD24-BC9D91C57CE4}" srcOrd="3" destOrd="0" parTransId="{303B39E4-508B-406B-BFE1-0FFB09EF2135}" sibTransId="{37BB2A52-CD39-4A4C-AEC4-BDF8A044847D}"/>
    <dgm:cxn modelId="{E42DCA9C-8B01-49E3-9769-9DC6E9A20ACB}" type="presOf" srcId="{40016A9C-1081-4F4E-BD8F-3BB8CA41772B}" destId="{6E7EED07-0998-47D6-88C6-4E93BCB4BCC9}" srcOrd="0" destOrd="0" presId="urn:microsoft.com/office/officeart/2005/8/layout/target3"/>
    <dgm:cxn modelId="{5383DBAC-63C9-4863-BEEB-E0C2E13340C8}" type="presOf" srcId="{7C5E819E-C316-45A5-9F70-7428426C33A0}" destId="{C4849F68-9350-4549-A39C-B3A8B90ED2BD}" srcOrd="0" destOrd="0" presId="urn:microsoft.com/office/officeart/2005/8/layout/target3"/>
    <dgm:cxn modelId="{0FC8CDB9-FE4E-4365-8A0A-EB0824D3511F}" srcId="{92154225-0E26-408C-8B17-A93AE4F99007}" destId="{62DC765B-FA3F-4B50-A955-33E24B1C1A62}" srcOrd="1" destOrd="0" parTransId="{68DAC30C-AA1C-4CB2-B403-AC5E44745900}" sibTransId="{68622155-372C-4F59-9E44-91D855A636EC}"/>
    <dgm:cxn modelId="{293EB5DA-CC72-47E9-8F82-07F3EDD10261}" srcId="{92154225-0E26-408C-8B17-A93AE4F99007}" destId="{ECFD9EAA-9A91-4A51-B80B-6D5C4F5EF166}" srcOrd="4" destOrd="0" parTransId="{DF4D8F02-6DD1-4B7E-A24B-A3D6E4A8341F}" sibTransId="{C3DECA61-5B58-4311-B24A-F5744BBDEF03}"/>
    <dgm:cxn modelId="{157C47E4-D78D-4646-95EE-2F86DB3EC9D1}" type="presOf" srcId="{40016A9C-1081-4F4E-BD8F-3BB8CA41772B}" destId="{8E807CBD-3FFF-491F-AFA7-0A84845C7192}" srcOrd="1" destOrd="0" presId="urn:microsoft.com/office/officeart/2005/8/layout/target3"/>
    <dgm:cxn modelId="{D5B988F1-B038-4B27-9F7F-82BB51E777C1}" srcId="{92154225-0E26-408C-8B17-A93AE4F99007}" destId="{40016A9C-1081-4F4E-BD8F-3BB8CA41772B}" srcOrd="0" destOrd="0" parTransId="{F048B8E5-E651-482D-BB1C-C219A92765A0}" sibTransId="{8973C23D-F056-417D-9E92-4B2E134040E3}"/>
    <dgm:cxn modelId="{D276039E-32E2-4732-B336-4EAC3DA7C5EC}" type="presParOf" srcId="{A9412466-E62D-4F7F-9818-F1E4D0BEC148}" destId="{F7C45A1B-C47A-4F68-8349-1C427C4BB957}" srcOrd="0" destOrd="0" presId="urn:microsoft.com/office/officeart/2005/8/layout/target3"/>
    <dgm:cxn modelId="{977C450C-F0E5-404E-B0C0-8A14740D4C9B}" type="presParOf" srcId="{A9412466-E62D-4F7F-9818-F1E4D0BEC148}" destId="{0B50FE0C-25D8-4ED6-8928-34E83BB6EC34}" srcOrd="1" destOrd="0" presId="urn:microsoft.com/office/officeart/2005/8/layout/target3"/>
    <dgm:cxn modelId="{C721B21E-6A2B-4479-9F37-91D70208C8CD}" type="presParOf" srcId="{A9412466-E62D-4F7F-9818-F1E4D0BEC148}" destId="{6E7EED07-0998-47D6-88C6-4E93BCB4BCC9}" srcOrd="2" destOrd="0" presId="urn:microsoft.com/office/officeart/2005/8/layout/target3"/>
    <dgm:cxn modelId="{F4D86F74-2CFF-4EF1-BF8B-141A8BE338E7}" type="presParOf" srcId="{A9412466-E62D-4F7F-9818-F1E4D0BEC148}" destId="{5076C443-497E-4358-9736-941496684A66}" srcOrd="3" destOrd="0" presId="urn:microsoft.com/office/officeart/2005/8/layout/target3"/>
    <dgm:cxn modelId="{A368F07F-B66F-4F90-96F7-B2B6BC8F7994}" type="presParOf" srcId="{A9412466-E62D-4F7F-9818-F1E4D0BEC148}" destId="{83B2324F-2DB5-4B51-A972-3F2BD54E8CE5}" srcOrd="4" destOrd="0" presId="urn:microsoft.com/office/officeart/2005/8/layout/target3"/>
    <dgm:cxn modelId="{19E78A94-7F06-49A1-9090-8AAF3FC0ED29}" type="presParOf" srcId="{A9412466-E62D-4F7F-9818-F1E4D0BEC148}" destId="{29A25F4C-B17C-4FCA-825A-E83C4713FFF3}" srcOrd="5" destOrd="0" presId="urn:microsoft.com/office/officeart/2005/8/layout/target3"/>
    <dgm:cxn modelId="{E72A18C2-FF13-4038-B77F-6A480220E06A}" type="presParOf" srcId="{A9412466-E62D-4F7F-9818-F1E4D0BEC148}" destId="{368135C8-9AC8-4ABB-9F02-1C930C5B4238}" srcOrd="6" destOrd="0" presId="urn:microsoft.com/office/officeart/2005/8/layout/target3"/>
    <dgm:cxn modelId="{042FEEC0-ABC2-4800-9974-1CEA11597AAE}" type="presParOf" srcId="{A9412466-E62D-4F7F-9818-F1E4D0BEC148}" destId="{E07AF681-6159-4FB8-AE90-19CD0013683C}" srcOrd="7" destOrd="0" presId="urn:microsoft.com/office/officeart/2005/8/layout/target3"/>
    <dgm:cxn modelId="{ED7EB151-2140-4616-9E25-55058061AE63}" type="presParOf" srcId="{A9412466-E62D-4F7F-9818-F1E4D0BEC148}" destId="{C4849F68-9350-4549-A39C-B3A8B90ED2BD}" srcOrd="8" destOrd="0" presId="urn:microsoft.com/office/officeart/2005/8/layout/target3"/>
    <dgm:cxn modelId="{A616AD23-1767-4EE1-974F-FA3373AD027C}" type="presParOf" srcId="{A9412466-E62D-4F7F-9818-F1E4D0BEC148}" destId="{A4008483-D90E-4DF1-A1C0-924D9E2128EC}" srcOrd="9" destOrd="0" presId="urn:microsoft.com/office/officeart/2005/8/layout/target3"/>
    <dgm:cxn modelId="{BF3E11E7-866C-4F3C-896F-D329FC7F1325}" type="presParOf" srcId="{A9412466-E62D-4F7F-9818-F1E4D0BEC148}" destId="{1747BF87-E656-4033-8AAD-287606DFA134}" srcOrd="10" destOrd="0" presId="urn:microsoft.com/office/officeart/2005/8/layout/target3"/>
    <dgm:cxn modelId="{0D7DC202-CA30-4301-ACB9-5E52F34635D6}" type="presParOf" srcId="{A9412466-E62D-4F7F-9818-F1E4D0BEC148}" destId="{620463B5-6BAA-4C48-AE4D-3BA07429420B}" srcOrd="11" destOrd="0" presId="urn:microsoft.com/office/officeart/2005/8/layout/target3"/>
    <dgm:cxn modelId="{3766143D-8D10-470D-BA08-2DFC7A073368}" type="presParOf" srcId="{A9412466-E62D-4F7F-9818-F1E4D0BEC148}" destId="{C4D576EF-242F-49D6-89BA-7FB00AF3058A}" srcOrd="12" destOrd="0" presId="urn:microsoft.com/office/officeart/2005/8/layout/target3"/>
    <dgm:cxn modelId="{60854932-16EE-4AF1-90CA-F5201CDB9371}" type="presParOf" srcId="{A9412466-E62D-4F7F-9818-F1E4D0BEC148}" destId="{4E9F841A-2BEB-423D-8784-30E7535BDC1C}" srcOrd="13" destOrd="0" presId="urn:microsoft.com/office/officeart/2005/8/layout/target3"/>
    <dgm:cxn modelId="{4C264684-DF35-4068-A394-66E16F721CB9}" type="presParOf" srcId="{A9412466-E62D-4F7F-9818-F1E4D0BEC148}" destId="{2BB814A2-1759-422F-9637-E8190340C3AE}" srcOrd="14" destOrd="0" presId="urn:microsoft.com/office/officeart/2005/8/layout/target3"/>
    <dgm:cxn modelId="{4C0B7239-57AC-4EFE-9889-A29A8B476F46}" type="presParOf" srcId="{A9412466-E62D-4F7F-9818-F1E4D0BEC148}" destId="{8E807CBD-3FFF-491F-AFA7-0A84845C7192}" srcOrd="15" destOrd="0" presId="urn:microsoft.com/office/officeart/2005/8/layout/target3"/>
    <dgm:cxn modelId="{380548A8-A985-40E9-8540-38098F32E3AC}" type="presParOf" srcId="{A9412466-E62D-4F7F-9818-F1E4D0BEC148}" destId="{89498518-2C0B-4F58-ACCB-C8BE0F5ECE01}" srcOrd="16" destOrd="0" presId="urn:microsoft.com/office/officeart/2005/8/layout/target3"/>
    <dgm:cxn modelId="{D4ED95B8-9129-4B22-A3D9-4EC3996B91EE}" type="presParOf" srcId="{A9412466-E62D-4F7F-9818-F1E4D0BEC148}" destId="{F1D0E331-02BB-4B16-BE04-20D3622EB887}" srcOrd="17" destOrd="0" presId="urn:microsoft.com/office/officeart/2005/8/layout/target3"/>
    <dgm:cxn modelId="{E29C5A5F-7CFB-4219-AC11-9420A7DFAA32}" type="presParOf" srcId="{A9412466-E62D-4F7F-9818-F1E4D0BEC148}" destId="{A2D5F96F-7E08-41B7-B352-58548A4B0912}" srcOrd="18" destOrd="0" presId="urn:microsoft.com/office/officeart/2005/8/layout/target3"/>
    <dgm:cxn modelId="{6D816BD0-9C14-41AD-ABF9-AE49933C59BD}" type="presParOf" srcId="{A9412466-E62D-4F7F-9818-F1E4D0BEC148}" destId="{47D9E941-3A1F-41AF-BA52-263D044FF2D4}" srcOrd="1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C45A1B-C47A-4F68-8349-1C427C4BB957}">
      <dsp:nvSpPr>
        <dsp:cNvPr id="0" name=""/>
        <dsp:cNvSpPr/>
      </dsp:nvSpPr>
      <dsp:spPr>
        <a:xfrm>
          <a:off x="29488" y="413803"/>
          <a:ext cx="6030343" cy="6030343"/>
        </a:xfrm>
        <a:prstGeom prst="pie">
          <a:avLst>
            <a:gd name="adj1" fmla="val 5400000"/>
            <a:gd name="adj2" fmla="val 16200000"/>
          </a:avLst>
        </a:prstGeom>
        <a:solidFill>
          <a:srgbClr val="04313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7EED07-0998-47D6-88C6-4E93BCB4BCC9}">
      <dsp:nvSpPr>
        <dsp:cNvPr id="0" name=""/>
        <dsp:cNvSpPr/>
      </dsp:nvSpPr>
      <dsp:spPr>
        <a:xfrm>
          <a:off x="3015171" y="413803"/>
          <a:ext cx="7035400" cy="603034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4313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dirty="0">
              <a:solidFill>
                <a:srgbClr val="043130"/>
              </a:solidFill>
              <a:latin typeface="Arial Nova Cond" panose="020B0506020202020204" pitchFamily="34" charset="0"/>
            </a:rPr>
            <a:t>Règlement (UE) 2019/1009 relatif aux produits fertilisants.</a:t>
          </a:r>
        </a:p>
      </dsp:txBody>
      <dsp:txXfrm>
        <a:off x="3015171" y="413803"/>
        <a:ext cx="7035400" cy="964854"/>
      </dsp:txXfrm>
    </dsp:sp>
    <dsp:sp modelId="{83B2324F-2DB5-4B51-A972-3F2BD54E8CE5}">
      <dsp:nvSpPr>
        <dsp:cNvPr id="0" name=""/>
        <dsp:cNvSpPr/>
      </dsp:nvSpPr>
      <dsp:spPr>
        <a:xfrm>
          <a:off x="633186" y="1378416"/>
          <a:ext cx="4763971" cy="4763971"/>
        </a:xfrm>
        <a:prstGeom prst="pie">
          <a:avLst>
            <a:gd name="adj1" fmla="val 5400000"/>
            <a:gd name="adj2" fmla="val 16200000"/>
          </a:avLst>
        </a:prstGeom>
        <a:solidFill>
          <a:srgbClr val="117A5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A25F4C-B17C-4FCA-825A-E83C4713FFF3}">
      <dsp:nvSpPr>
        <dsp:cNvPr id="0" name=""/>
        <dsp:cNvSpPr/>
      </dsp:nvSpPr>
      <dsp:spPr>
        <a:xfrm>
          <a:off x="3009050" y="1378416"/>
          <a:ext cx="7035400" cy="476397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117A5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dirty="0">
              <a:solidFill>
                <a:srgbClr val="117A59"/>
              </a:solidFill>
              <a:latin typeface="Arial Nova Cond" panose="020B0506020202020204" pitchFamily="34" charset="0"/>
            </a:rPr>
            <a:t>ANSES (avis et cahiers des charges), et guides ADEME/Club Biogaz</a:t>
          </a:r>
        </a:p>
      </dsp:txBody>
      <dsp:txXfrm>
        <a:off x="3009050" y="1378416"/>
        <a:ext cx="7035400" cy="964854"/>
      </dsp:txXfrm>
    </dsp:sp>
    <dsp:sp modelId="{E07AF681-6159-4FB8-AE90-19CD0013683C}">
      <dsp:nvSpPr>
        <dsp:cNvPr id="0" name=""/>
        <dsp:cNvSpPr/>
      </dsp:nvSpPr>
      <dsp:spPr>
        <a:xfrm>
          <a:off x="1266372" y="2343271"/>
          <a:ext cx="3497599" cy="3497599"/>
        </a:xfrm>
        <a:prstGeom prst="pie">
          <a:avLst>
            <a:gd name="adj1" fmla="val 5400000"/>
            <a:gd name="adj2" fmla="val 1620000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849F68-9350-4549-A39C-B3A8B90ED2BD}">
      <dsp:nvSpPr>
        <dsp:cNvPr id="0" name=""/>
        <dsp:cNvSpPr/>
      </dsp:nvSpPr>
      <dsp:spPr>
        <a:xfrm>
          <a:off x="3015171" y="2277656"/>
          <a:ext cx="7035400" cy="34975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20994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>
              <a:solidFill>
                <a:srgbClr val="00B050"/>
              </a:solidFill>
              <a:latin typeface="Arial Nova Cond" panose="020B0506020202020204" pitchFamily="34" charset="0"/>
            </a:rPr>
            <a:t>Arrêtés français (cahiers des charges digestats 2017/2019/2020)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400" b="1" kern="1200" dirty="0">
            <a:solidFill>
              <a:srgbClr val="00B050"/>
            </a:solidFill>
            <a:latin typeface="Arial Nova Cond" panose="020B0506020202020204" pitchFamily="34" charset="0"/>
          </a:endParaRPr>
        </a:p>
      </dsp:txBody>
      <dsp:txXfrm>
        <a:off x="3015171" y="2277656"/>
        <a:ext cx="7035400" cy="964854"/>
      </dsp:txXfrm>
    </dsp:sp>
    <dsp:sp modelId="{1747BF87-E656-4033-8AAD-287606DFA134}">
      <dsp:nvSpPr>
        <dsp:cNvPr id="0" name=""/>
        <dsp:cNvSpPr/>
      </dsp:nvSpPr>
      <dsp:spPr>
        <a:xfrm>
          <a:off x="1899558" y="3308126"/>
          <a:ext cx="2231226" cy="2231226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0463B5-6BAA-4C48-AE4D-3BA07429420B}">
      <dsp:nvSpPr>
        <dsp:cNvPr id="0" name=""/>
        <dsp:cNvSpPr/>
      </dsp:nvSpPr>
      <dsp:spPr>
        <a:xfrm>
          <a:off x="3015171" y="2996602"/>
          <a:ext cx="7035400" cy="223122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dirty="0">
              <a:solidFill>
                <a:srgbClr val="00B050"/>
              </a:solidFill>
              <a:latin typeface="Arial Nova Cond" panose="020B0506020202020204" pitchFamily="34" charset="0"/>
            </a:rPr>
            <a:t>Guides ADEME/Club Biogaz</a:t>
          </a:r>
        </a:p>
      </dsp:txBody>
      <dsp:txXfrm>
        <a:off x="3015171" y="2996602"/>
        <a:ext cx="7035400" cy="964854"/>
      </dsp:txXfrm>
    </dsp:sp>
    <dsp:sp modelId="{4E9F841A-2BEB-423D-8784-30E7535BDC1C}">
      <dsp:nvSpPr>
        <dsp:cNvPr id="0" name=""/>
        <dsp:cNvSpPr/>
      </dsp:nvSpPr>
      <dsp:spPr>
        <a:xfrm>
          <a:off x="2532744" y="4272981"/>
          <a:ext cx="964854" cy="964854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B814A2-1759-422F-9637-E8190340C3AE}">
      <dsp:nvSpPr>
        <dsp:cNvPr id="0" name=""/>
        <dsp:cNvSpPr/>
      </dsp:nvSpPr>
      <dsp:spPr>
        <a:xfrm>
          <a:off x="3015171" y="4272981"/>
          <a:ext cx="7035400" cy="96485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dirty="0">
              <a:solidFill>
                <a:srgbClr val="117A59"/>
              </a:solidFill>
              <a:latin typeface="Arial Nova Cond" panose="020B0506020202020204" pitchFamily="34" charset="0"/>
            </a:rPr>
            <a:t>Normes NF (ex. NF U44-051) </a:t>
          </a:r>
          <a:endParaRPr lang="fr-FR" sz="2400" b="1" kern="1200" dirty="0">
            <a:solidFill>
              <a:srgbClr val="92D050"/>
            </a:solidFill>
            <a:latin typeface="Arial Nova Cond" panose="020B0506020202020204" pitchFamily="34" charset="0"/>
          </a:endParaRPr>
        </a:p>
      </dsp:txBody>
      <dsp:txXfrm>
        <a:off x="3015171" y="4272981"/>
        <a:ext cx="7035400" cy="9648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4914CC-4B26-42D4-A51D-6D6D37EED2CB}" type="datetimeFigureOut">
              <a:rPr lang="fr-FR" smtClean="0"/>
              <a:t>08/10/2025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ED9C3E-8609-4F5C-8C3E-C1640F4092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3240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04544" lvl="1" indent="-302272">
              <a:buFont typeface="Arial"/>
              <a:buChar char="•"/>
            </a:pPr>
            <a:r>
              <a:rPr lang="en-US" sz="3400" b="1" dirty="0">
                <a:solidFill>
                  <a:srgbClr val="002060"/>
                </a:solidFill>
                <a:latin typeface="Aptos Narrow" panose="020B0004020202020204" pitchFamily="34" charset="0"/>
              </a:rPr>
              <a:t>Revue de la documentation : </a:t>
            </a:r>
            <a:r>
              <a:rPr lang="en-US" sz="3400" i="1" dirty="0" err="1">
                <a:solidFill>
                  <a:srgbClr val="002060"/>
                </a:solidFill>
                <a:latin typeface="Aptos Narrow" panose="020B0004020202020204" pitchFamily="34" charset="0"/>
              </a:rPr>
              <a:t>Règlementations</a:t>
            </a:r>
            <a:r>
              <a:rPr lang="en-US" sz="3400" i="1" dirty="0">
                <a:solidFill>
                  <a:srgbClr val="002060"/>
                </a:solidFill>
                <a:latin typeface="Aptos Narrow" panose="020B00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ptos Narrow" panose="020B0004020202020204" pitchFamily="34" charset="0"/>
              </a:rPr>
              <a:t>en</a:t>
            </a:r>
            <a:r>
              <a:rPr lang="en-US" sz="3400" i="1" dirty="0">
                <a:solidFill>
                  <a:srgbClr val="002060"/>
                </a:solidFill>
                <a:latin typeface="Aptos Narrow" panose="020B00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ptos Narrow" panose="020B0004020202020204" pitchFamily="34" charset="0"/>
              </a:rPr>
              <a:t>vigueur</a:t>
            </a:r>
            <a:r>
              <a:rPr lang="en-US" sz="3400" i="1" dirty="0">
                <a:solidFill>
                  <a:srgbClr val="002060"/>
                </a:solidFill>
                <a:latin typeface="Aptos Narrow" panose="020B0004020202020204" pitchFamily="34" charset="0"/>
              </a:rPr>
              <a:t>, rapports </a:t>
            </a:r>
            <a:r>
              <a:rPr lang="en-US" sz="3400" i="1" dirty="0" err="1">
                <a:solidFill>
                  <a:srgbClr val="002060"/>
                </a:solidFill>
                <a:latin typeface="Aptos Narrow" panose="020B0004020202020204" pitchFamily="34" charset="0"/>
              </a:rPr>
              <a:t>d’activités</a:t>
            </a:r>
            <a:r>
              <a:rPr lang="en-US" sz="3400" i="1" dirty="0">
                <a:solidFill>
                  <a:srgbClr val="002060"/>
                </a:solidFill>
                <a:latin typeface="Aptos Narrow" panose="020B0004020202020204" pitchFamily="34" charset="0"/>
              </a:rPr>
              <a:t> de AMA, supports de </a:t>
            </a:r>
            <a:r>
              <a:rPr lang="en-US" sz="3400" i="1" dirty="0" err="1">
                <a:solidFill>
                  <a:srgbClr val="002060"/>
                </a:solidFill>
                <a:latin typeface="Aptos Narrow" panose="020B0004020202020204" pitchFamily="34" charset="0"/>
              </a:rPr>
              <a:t>procédure</a:t>
            </a:r>
            <a:r>
              <a:rPr lang="en-US" sz="3400" i="1" dirty="0">
                <a:solidFill>
                  <a:srgbClr val="002060"/>
                </a:solidFill>
                <a:latin typeface="Aptos Narrow" panose="020B0004020202020204" pitchFamily="34" charset="0"/>
              </a:rPr>
              <a:t> de destruction</a:t>
            </a:r>
          </a:p>
          <a:p>
            <a:pPr marL="604544" lvl="1" indent="-302272">
              <a:buFont typeface="Arial"/>
              <a:buChar char="•"/>
            </a:pPr>
            <a:r>
              <a:rPr lang="en-US" sz="3400" b="1" dirty="0">
                <a:solidFill>
                  <a:srgbClr val="002060"/>
                </a:solidFill>
                <a:latin typeface="Aptos Narrow" panose="020B0004020202020204" pitchFamily="34" charset="0"/>
              </a:rPr>
              <a:t>Elaboration de </a:t>
            </a:r>
            <a:r>
              <a:rPr lang="en-US" sz="3400" b="1" dirty="0" err="1">
                <a:solidFill>
                  <a:srgbClr val="002060"/>
                </a:solidFill>
                <a:latin typeface="Aptos Narrow" panose="020B0004020202020204" pitchFamily="34" charset="0"/>
              </a:rPr>
              <a:t>l’outil</a:t>
            </a:r>
            <a:r>
              <a:rPr lang="en-US" sz="3400" b="1" dirty="0">
                <a:solidFill>
                  <a:srgbClr val="002060"/>
                </a:solidFill>
                <a:latin typeface="Aptos Narrow" panose="020B0004020202020204" pitchFamily="34" charset="0"/>
              </a:rPr>
              <a:t> de </a:t>
            </a:r>
            <a:r>
              <a:rPr lang="en-US" sz="3400" b="1" dirty="0" err="1">
                <a:solidFill>
                  <a:srgbClr val="002060"/>
                </a:solidFill>
                <a:latin typeface="Aptos Narrow" panose="020B0004020202020204" pitchFamily="34" charset="0"/>
              </a:rPr>
              <a:t>collecte</a:t>
            </a:r>
            <a:r>
              <a:rPr lang="en-US" sz="3400" dirty="0">
                <a:solidFill>
                  <a:srgbClr val="002060"/>
                </a:solidFill>
                <a:latin typeface="Aptos Narrow" panose="020B0004020202020204" pitchFamily="34" charset="0"/>
              </a:rPr>
              <a:t> : </a:t>
            </a:r>
            <a:r>
              <a:rPr lang="en-US" sz="3400" i="1" dirty="0">
                <a:solidFill>
                  <a:srgbClr val="002060"/>
                </a:solidFill>
                <a:latin typeface="Aptos Narrow" panose="020B0004020202020204" pitchFamily="34" charset="0"/>
                <a:ea typeface="Open Sans Italics" panose="020B0604020202020204" charset="0"/>
                <a:cs typeface="Open Sans Italics" panose="020B0604020202020204" charset="0"/>
              </a:rPr>
              <a:t>Questionnaire</a:t>
            </a:r>
            <a:r>
              <a:rPr lang="en-US" sz="3400" dirty="0">
                <a:solidFill>
                  <a:srgbClr val="002060"/>
                </a:solidFill>
                <a:latin typeface="Aptos Narrow" panose="020B0004020202020204" pitchFamily="34" charset="0"/>
              </a:rPr>
              <a:t> </a:t>
            </a:r>
          </a:p>
          <a:p>
            <a:pPr marL="575756" lvl="1" indent="-287878">
              <a:buFont typeface="Arial"/>
              <a:buChar char="•"/>
            </a:pPr>
            <a:r>
              <a:rPr lang="en-US" sz="3400" b="1" dirty="0">
                <a:solidFill>
                  <a:srgbClr val="002060"/>
                </a:solidFill>
                <a:latin typeface="Aptos Narrow" panose="020B0004020202020204" pitchFamily="34" charset="0"/>
              </a:rPr>
              <a:t>Entretien : </a:t>
            </a:r>
            <a:r>
              <a:rPr lang="en-US" sz="3400" i="1" dirty="0" err="1">
                <a:solidFill>
                  <a:srgbClr val="002060"/>
                </a:solidFill>
                <a:latin typeface="Aptos Narrow" panose="020B0004020202020204" pitchFamily="34" charset="0"/>
              </a:rPr>
              <a:t>Echanges</a:t>
            </a:r>
            <a:r>
              <a:rPr lang="en-US" sz="3400" i="1" dirty="0">
                <a:solidFill>
                  <a:srgbClr val="002060"/>
                </a:solidFill>
                <a:latin typeface="Aptos Narrow" panose="020B00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ptos Narrow" panose="020B0004020202020204" pitchFamily="34" charset="0"/>
              </a:rPr>
              <a:t>en</a:t>
            </a:r>
            <a:r>
              <a:rPr lang="en-US" sz="3400" i="1" dirty="0">
                <a:solidFill>
                  <a:srgbClr val="002060"/>
                </a:solidFill>
                <a:latin typeface="Aptos Narrow" panose="020B00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ptos Narrow" panose="020B0004020202020204" pitchFamily="34" charset="0"/>
              </a:rPr>
              <a:t>bilatérale</a:t>
            </a:r>
            <a:r>
              <a:rPr lang="en-US" sz="3400" i="1" dirty="0">
                <a:solidFill>
                  <a:srgbClr val="002060"/>
                </a:solidFill>
                <a:latin typeface="Aptos Narrow" panose="020B0004020202020204" pitchFamily="34" charset="0"/>
              </a:rPr>
              <a:t> avec le personnel de AMA et les </a:t>
            </a:r>
            <a:r>
              <a:rPr lang="en-US" sz="3400" i="1" dirty="0" err="1">
                <a:solidFill>
                  <a:srgbClr val="002060"/>
                </a:solidFill>
                <a:latin typeface="Aptos Narrow" panose="020B0004020202020204" pitchFamily="34" charset="0"/>
              </a:rPr>
              <a:t>ouvriers</a:t>
            </a:r>
            <a:endParaRPr lang="en-US" sz="3400" i="1" dirty="0">
              <a:solidFill>
                <a:srgbClr val="002060"/>
              </a:solidFill>
              <a:latin typeface="Aptos Narrow" panose="020B0004020202020204" pitchFamily="34" charset="0"/>
            </a:endParaRPr>
          </a:p>
          <a:p>
            <a:pPr marL="575756" lvl="1" indent="-287878">
              <a:buFont typeface="Arial"/>
              <a:buChar char="•"/>
            </a:pPr>
            <a:r>
              <a:rPr lang="en-US" sz="3400" b="1" dirty="0" err="1">
                <a:solidFill>
                  <a:srgbClr val="002060"/>
                </a:solidFill>
                <a:latin typeface="Aptos Narrow" panose="020B0004020202020204" pitchFamily="34" charset="0"/>
              </a:rPr>
              <a:t>Visite</a:t>
            </a:r>
            <a:r>
              <a:rPr lang="en-US" sz="3400" b="1" dirty="0">
                <a:solidFill>
                  <a:srgbClr val="002060"/>
                </a:solidFill>
                <a:latin typeface="Aptos Narrow" panose="020B0004020202020204" pitchFamily="34" charset="0"/>
              </a:rPr>
              <a:t> de sites : </a:t>
            </a:r>
            <a:r>
              <a:rPr lang="en-US" sz="3400" i="1" dirty="0">
                <a:solidFill>
                  <a:srgbClr val="002060"/>
                </a:solidFill>
                <a:latin typeface="Aptos Narrow" panose="020B0004020202020204" pitchFamily="34" charset="0"/>
              </a:rPr>
              <a:t>CET de Takon et Centre de </a:t>
            </a:r>
            <a:r>
              <a:rPr lang="en-US" sz="3400" i="1" dirty="0" err="1">
                <a:solidFill>
                  <a:srgbClr val="002060"/>
                </a:solidFill>
                <a:latin typeface="Aptos Narrow" panose="020B0004020202020204" pitchFamily="34" charset="0"/>
              </a:rPr>
              <a:t>valorisation</a:t>
            </a:r>
            <a:r>
              <a:rPr lang="en-US" sz="3400" i="1" dirty="0">
                <a:solidFill>
                  <a:srgbClr val="002060"/>
                </a:solidFill>
                <a:latin typeface="Aptos Narrow" panose="020B0004020202020204" pitchFamily="34" charset="0"/>
              </a:rPr>
              <a:t> et de destruction des </a:t>
            </a:r>
            <a:r>
              <a:rPr lang="en-US" sz="3400" i="1" dirty="0" err="1">
                <a:solidFill>
                  <a:srgbClr val="002060"/>
                </a:solidFill>
                <a:latin typeface="Aptos Narrow" panose="020B0004020202020204" pitchFamily="34" charset="0"/>
              </a:rPr>
              <a:t>produits</a:t>
            </a:r>
            <a:r>
              <a:rPr lang="en-US" sz="3400" i="1" dirty="0">
                <a:solidFill>
                  <a:srgbClr val="002060"/>
                </a:solidFill>
                <a:latin typeface="Aptos Narrow" panose="020B00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ptos Narrow" panose="020B0004020202020204" pitchFamily="34" charset="0"/>
              </a:rPr>
              <a:t>avariés</a:t>
            </a:r>
            <a:r>
              <a:rPr lang="en-US" sz="3400" i="1" dirty="0">
                <a:solidFill>
                  <a:srgbClr val="002060"/>
                </a:solidFill>
                <a:latin typeface="Aptos Narrow" panose="020B0004020202020204" pitchFamily="34" charset="0"/>
              </a:rPr>
              <a:t> à Sèhouè</a:t>
            </a:r>
          </a:p>
          <a:p>
            <a:pPr marL="609630" indent="-304815">
              <a:buFont typeface="Arial" panose="020B0604020202020204" pitchFamily="34" charset="0"/>
              <a:buChar char="•"/>
            </a:pPr>
            <a:r>
              <a:rPr lang="en-US" sz="3400" b="1" dirty="0" err="1">
                <a:solidFill>
                  <a:srgbClr val="002060"/>
                </a:solidFill>
                <a:latin typeface="Aptos Narrow" panose="020B0004020202020204" pitchFamily="34" charset="0"/>
                <a:ea typeface="Open Sans Bold" panose="020B0806030504020204" charset="0"/>
                <a:cs typeface="Open Sans Bold" panose="020B0806030504020204" charset="0"/>
              </a:rPr>
              <a:t>Traitement</a:t>
            </a:r>
            <a:r>
              <a:rPr lang="en-US" sz="3400" b="1" dirty="0">
                <a:solidFill>
                  <a:srgbClr val="002060"/>
                </a:solidFill>
                <a:latin typeface="Aptos Narrow" panose="020B0004020202020204" pitchFamily="34" charset="0"/>
                <a:ea typeface="Open Sans Bold" panose="020B0806030504020204" charset="0"/>
                <a:cs typeface="Open Sans Bold" panose="020B0806030504020204" charset="0"/>
              </a:rPr>
              <a:t> des données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ED9C3E-8609-4F5C-8C3E-C1640F4092FF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46856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04544" lvl="1" indent="-302272">
              <a:buFont typeface="Arial"/>
              <a:buChar char="•"/>
            </a:pPr>
            <a:r>
              <a:rPr lang="en-US" sz="3400" b="1" dirty="0">
                <a:solidFill>
                  <a:srgbClr val="002060"/>
                </a:solidFill>
                <a:latin typeface="Aptos Narrow" panose="020B0004020202020204" pitchFamily="34" charset="0"/>
              </a:rPr>
              <a:t>Revue de la documentation : </a:t>
            </a:r>
            <a:r>
              <a:rPr lang="en-US" sz="3400" i="1" dirty="0" err="1">
                <a:solidFill>
                  <a:srgbClr val="002060"/>
                </a:solidFill>
                <a:latin typeface="Aptos Narrow" panose="020B0004020202020204" pitchFamily="34" charset="0"/>
              </a:rPr>
              <a:t>Règlementations</a:t>
            </a:r>
            <a:r>
              <a:rPr lang="en-US" sz="3400" i="1" dirty="0">
                <a:solidFill>
                  <a:srgbClr val="002060"/>
                </a:solidFill>
                <a:latin typeface="Aptos Narrow" panose="020B00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ptos Narrow" panose="020B0004020202020204" pitchFamily="34" charset="0"/>
              </a:rPr>
              <a:t>en</a:t>
            </a:r>
            <a:r>
              <a:rPr lang="en-US" sz="3400" i="1" dirty="0">
                <a:solidFill>
                  <a:srgbClr val="002060"/>
                </a:solidFill>
                <a:latin typeface="Aptos Narrow" panose="020B00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ptos Narrow" panose="020B0004020202020204" pitchFamily="34" charset="0"/>
              </a:rPr>
              <a:t>vigueur</a:t>
            </a:r>
            <a:r>
              <a:rPr lang="en-US" sz="3400" i="1" dirty="0">
                <a:solidFill>
                  <a:srgbClr val="002060"/>
                </a:solidFill>
                <a:latin typeface="Aptos Narrow" panose="020B0004020202020204" pitchFamily="34" charset="0"/>
              </a:rPr>
              <a:t>, rapports </a:t>
            </a:r>
            <a:r>
              <a:rPr lang="en-US" sz="3400" i="1" dirty="0" err="1">
                <a:solidFill>
                  <a:srgbClr val="002060"/>
                </a:solidFill>
                <a:latin typeface="Aptos Narrow" panose="020B0004020202020204" pitchFamily="34" charset="0"/>
              </a:rPr>
              <a:t>d’activités</a:t>
            </a:r>
            <a:r>
              <a:rPr lang="en-US" sz="3400" i="1" dirty="0">
                <a:solidFill>
                  <a:srgbClr val="002060"/>
                </a:solidFill>
                <a:latin typeface="Aptos Narrow" panose="020B0004020202020204" pitchFamily="34" charset="0"/>
              </a:rPr>
              <a:t> de AMA, supports de </a:t>
            </a:r>
            <a:r>
              <a:rPr lang="en-US" sz="3400" i="1" dirty="0" err="1">
                <a:solidFill>
                  <a:srgbClr val="002060"/>
                </a:solidFill>
                <a:latin typeface="Aptos Narrow" panose="020B0004020202020204" pitchFamily="34" charset="0"/>
              </a:rPr>
              <a:t>procédure</a:t>
            </a:r>
            <a:r>
              <a:rPr lang="en-US" sz="3400" i="1" dirty="0">
                <a:solidFill>
                  <a:srgbClr val="002060"/>
                </a:solidFill>
                <a:latin typeface="Aptos Narrow" panose="020B0004020202020204" pitchFamily="34" charset="0"/>
              </a:rPr>
              <a:t> de destruction</a:t>
            </a:r>
          </a:p>
          <a:p>
            <a:pPr marL="604544" lvl="1" indent="-302272">
              <a:buFont typeface="Arial"/>
              <a:buChar char="•"/>
            </a:pPr>
            <a:r>
              <a:rPr lang="en-US" sz="3400" b="1" dirty="0">
                <a:solidFill>
                  <a:srgbClr val="002060"/>
                </a:solidFill>
                <a:latin typeface="Aptos Narrow" panose="020B0004020202020204" pitchFamily="34" charset="0"/>
              </a:rPr>
              <a:t>Elaboration de </a:t>
            </a:r>
            <a:r>
              <a:rPr lang="en-US" sz="3400" b="1" dirty="0" err="1">
                <a:solidFill>
                  <a:srgbClr val="002060"/>
                </a:solidFill>
                <a:latin typeface="Aptos Narrow" panose="020B0004020202020204" pitchFamily="34" charset="0"/>
              </a:rPr>
              <a:t>l’outil</a:t>
            </a:r>
            <a:r>
              <a:rPr lang="en-US" sz="3400" b="1" dirty="0">
                <a:solidFill>
                  <a:srgbClr val="002060"/>
                </a:solidFill>
                <a:latin typeface="Aptos Narrow" panose="020B0004020202020204" pitchFamily="34" charset="0"/>
              </a:rPr>
              <a:t> de </a:t>
            </a:r>
            <a:r>
              <a:rPr lang="en-US" sz="3400" b="1" dirty="0" err="1">
                <a:solidFill>
                  <a:srgbClr val="002060"/>
                </a:solidFill>
                <a:latin typeface="Aptos Narrow" panose="020B0004020202020204" pitchFamily="34" charset="0"/>
              </a:rPr>
              <a:t>collecte</a:t>
            </a:r>
            <a:r>
              <a:rPr lang="en-US" sz="3400" dirty="0">
                <a:solidFill>
                  <a:srgbClr val="002060"/>
                </a:solidFill>
                <a:latin typeface="Aptos Narrow" panose="020B0004020202020204" pitchFamily="34" charset="0"/>
              </a:rPr>
              <a:t> : </a:t>
            </a:r>
            <a:r>
              <a:rPr lang="en-US" sz="3400" i="1" dirty="0">
                <a:solidFill>
                  <a:srgbClr val="002060"/>
                </a:solidFill>
                <a:latin typeface="Aptos Narrow" panose="020B0004020202020204" pitchFamily="34" charset="0"/>
                <a:ea typeface="Open Sans Italics" panose="020B0604020202020204" charset="0"/>
                <a:cs typeface="Open Sans Italics" panose="020B0604020202020204" charset="0"/>
              </a:rPr>
              <a:t>Questionnaire</a:t>
            </a:r>
            <a:r>
              <a:rPr lang="en-US" sz="3400" dirty="0">
                <a:solidFill>
                  <a:srgbClr val="002060"/>
                </a:solidFill>
                <a:latin typeface="Aptos Narrow" panose="020B0004020202020204" pitchFamily="34" charset="0"/>
              </a:rPr>
              <a:t> </a:t>
            </a:r>
          </a:p>
          <a:p>
            <a:pPr marL="575756" lvl="1" indent="-287878">
              <a:buFont typeface="Arial"/>
              <a:buChar char="•"/>
            </a:pPr>
            <a:r>
              <a:rPr lang="en-US" sz="3400" b="1" dirty="0">
                <a:solidFill>
                  <a:srgbClr val="002060"/>
                </a:solidFill>
                <a:latin typeface="Aptos Narrow" panose="020B0004020202020204" pitchFamily="34" charset="0"/>
              </a:rPr>
              <a:t>Entretien : </a:t>
            </a:r>
            <a:r>
              <a:rPr lang="en-US" sz="3400" i="1" dirty="0" err="1">
                <a:solidFill>
                  <a:srgbClr val="002060"/>
                </a:solidFill>
                <a:latin typeface="Aptos Narrow" panose="020B0004020202020204" pitchFamily="34" charset="0"/>
              </a:rPr>
              <a:t>Echanges</a:t>
            </a:r>
            <a:r>
              <a:rPr lang="en-US" sz="3400" i="1" dirty="0">
                <a:solidFill>
                  <a:srgbClr val="002060"/>
                </a:solidFill>
                <a:latin typeface="Aptos Narrow" panose="020B00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ptos Narrow" panose="020B0004020202020204" pitchFamily="34" charset="0"/>
              </a:rPr>
              <a:t>en</a:t>
            </a:r>
            <a:r>
              <a:rPr lang="en-US" sz="3400" i="1" dirty="0">
                <a:solidFill>
                  <a:srgbClr val="002060"/>
                </a:solidFill>
                <a:latin typeface="Aptos Narrow" panose="020B00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ptos Narrow" panose="020B0004020202020204" pitchFamily="34" charset="0"/>
              </a:rPr>
              <a:t>bilatérale</a:t>
            </a:r>
            <a:r>
              <a:rPr lang="en-US" sz="3400" i="1" dirty="0">
                <a:solidFill>
                  <a:srgbClr val="002060"/>
                </a:solidFill>
                <a:latin typeface="Aptos Narrow" panose="020B0004020202020204" pitchFamily="34" charset="0"/>
              </a:rPr>
              <a:t> avec le personnel de AMA et les </a:t>
            </a:r>
            <a:r>
              <a:rPr lang="en-US" sz="3400" i="1" dirty="0" err="1">
                <a:solidFill>
                  <a:srgbClr val="002060"/>
                </a:solidFill>
                <a:latin typeface="Aptos Narrow" panose="020B0004020202020204" pitchFamily="34" charset="0"/>
              </a:rPr>
              <a:t>ouvriers</a:t>
            </a:r>
            <a:endParaRPr lang="en-US" sz="3400" i="1" dirty="0">
              <a:solidFill>
                <a:srgbClr val="002060"/>
              </a:solidFill>
              <a:latin typeface="Aptos Narrow" panose="020B0004020202020204" pitchFamily="34" charset="0"/>
            </a:endParaRPr>
          </a:p>
          <a:p>
            <a:pPr marL="575756" lvl="1" indent="-287878">
              <a:buFont typeface="Arial"/>
              <a:buChar char="•"/>
            </a:pPr>
            <a:r>
              <a:rPr lang="en-US" sz="3400" b="1" dirty="0" err="1">
                <a:solidFill>
                  <a:srgbClr val="002060"/>
                </a:solidFill>
                <a:latin typeface="Aptos Narrow" panose="020B0004020202020204" pitchFamily="34" charset="0"/>
              </a:rPr>
              <a:t>Visite</a:t>
            </a:r>
            <a:r>
              <a:rPr lang="en-US" sz="3400" b="1" dirty="0">
                <a:solidFill>
                  <a:srgbClr val="002060"/>
                </a:solidFill>
                <a:latin typeface="Aptos Narrow" panose="020B0004020202020204" pitchFamily="34" charset="0"/>
              </a:rPr>
              <a:t> de sites : </a:t>
            </a:r>
            <a:r>
              <a:rPr lang="en-US" sz="3400" i="1" dirty="0">
                <a:solidFill>
                  <a:srgbClr val="002060"/>
                </a:solidFill>
                <a:latin typeface="Aptos Narrow" panose="020B0004020202020204" pitchFamily="34" charset="0"/>
              </a:rPr>
              <a:t>CET de Takon et Centre de </a:t>
            </a:r>
            <a:r>
              <a:rPr lang="en-US" sz="3400" i="1" dirty="0" err="1">
                <a:solidFill>
                  <a:srgbClr val="002060"/>
                </a:solidFill>
                <a:latin typeface="Aptos Narrow" panose="020B0004020202020204" pitchFamily="34" charset="0"/>
              </a:rPr>
              <a:t>valorisation</a:t>
            </a:r>
            <a:r>
              <a:rPr lang="en-US" sz="3400" i="1" dirty="0">
                <a:solidFill>
                  <a:srgbClr val="002060"/>
                </a:solidFill>
                <a:latin typeface="Aptos Narrow" panose="020B0004020202020204" pitchFamily="34" charset="0"/>
              </a:rPr>
              <a:t> et de destruction des </a:t>
            </a:r>
            <a:r>
              <a:rPr lang="en-US" sz="3400" i="1" dirty="0" err="1">
                <a:solidFill>
                  <a:srgbClr val="002060"/>
                </a:solidFill>
                <a:latin typeface="Aptos Narrow" panose="020B0004020202020204" pitchFamily="34" charset="0"/>
              </a:rPr>
              <a:t>produits</a:t>
            </a:r>
            <a:r>
              <a:rPr lang="en-US" sz="3400" i="1" dirty="0">
                <a:solidFill>
                  <a:srgbClr val="002060"/>
                </a:solidFill>
                <a:latin typeface="Aptos Narrow" panose="020B00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ptos Narrow" panose="020B0004020202020204" pitchFamily="34" charset="0"/>
              </a:rPr>
              <a:t>avariés</a:t>
            </a:r>
            <a:r>
              <a:rPr lang="en-US" sz="3400" i="1" dirty="0">
                <a:solidFill>
                  <a:srgbClr val="002060"/>
                </a:solidFill>
                <a:latin typeface="Aptos Narrow" panose="020B0004020202020204" pitchFamily="34" charset="0"/>
              </a:rPr>
              <a:t> à Sèhouè</a:t>
            </a:r>
          </a:p>
          <a:p>
            <a:pPr marL="609630" indent="-304815">
              <a:buFont typeface="Arial" panose="020B0604020202020204" pitchFamily="34" charset="0"/>
              <a:buChar char="•"/>
            </a:pPr>
            <a:r>
              <a:rPr lang="en-US" sz="3400" b="1" dirty="0" err="1">
                <a:solidFill>
                  <a:srgbClr val="002060"/>
                </a:solidFill>
                <a:latin typeface="Aptos Narrow" panose="020B0004020202020204" pitchFamily="34" charset="0"/>
                <a:ea typeface="Open Sans Bold" panose="020B0806030504020204" charset="0"/>
                <a:cs typeface="Open Sans Bold" panose="020B0806030504020204" charset="0"/>
              </a:rPr>
              <a:t>Traitement</a:t>
            </a:r>
            <a:r>
              <a:rPr lang="en-US" sz="3400" b="1" dirty="0">
                <a:solidFill>
                  <a:srgbClr val="002060"/>
                </a:solidFill>
                <a:latin typeface="Aptos Narrow" panose="020B0004020202020204" pitchFamily="34" charset="0"/>
                <a:ea typeface="Open Sans Bold" panose="020B0806030504020204" charset="0"/>
                <a:cs typeface="Open Sans Bold" panose="020B0806030504020204" charset="0"/>
              </a:rPr>
              <a:t> des données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ED9C3E-8609-4F5C-8C3E-C1640F4092FF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55703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04544" lvl="1" indent="-302272">
              <a:buFont typeface="Arial"/>
              <a:buChar char="•"/>
            </a:pPr>
            <a:r>
              <a:rPr lang="en-US" sz="3400" b="1" dirty="0">
                <a:solidFill>
                  <a:srgbClr val="002060"/>
                </a:solidFill>
                <a:latin typeface="Aptos Narrow" panose="020B0004020202020204" pitchFamily="34" charset="0"/>
              </a:rPr>
              <a:t>Revue de la documentation : </a:t>
            </a:r>
            <a:r>
              <a:rPr lang="en-US" sz="3400" i="1" dirty="0" err="1">
                <a:solidFill>
                  <a:srgbClr val="002060"/>
                </a:solidFill>
                <a:latin typeface="Aptos Narrow" panose="020B0004020202020204" pitchFamily="34" charset="0"/>
              </a:rPr>
              <a:t>Règlementations</a:t>
            </a:r>
            <a:r>
              <a:rPr lang="en-US" sz="3400" i="1" dirty="0">
                <a:solidFill>
                  <a:srgbClr val="002060"/>
                </a:solidFill>
                <a:latin typeface="Aptos Narrow" panose="020B00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ptos Narrow" panose="020B0004020202020204" pitchFamily="34" charset="0"/>
              </a:rPr>
              <a:t>en</a:t>
            </a:r>
            <a:r>
              <a:rPr lang="en-US" sz="3400" i="1" dirty="0">
                <a:solidFill>
                  <a:srgbClr val="002060"/>
                </a:solidFill>
                <a:latin typeface="Aptos Narrow" panose="020B00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ptos Narrow" panose="020B0004020202020204" pitchFamily="34" charset="0"/>
              </a:rPr>
              <a:t>vigueur</a:t>
            </a:r>
            <a:r>
              <a:rPr lang="en-US" sz="3400" i="1" dirty="0">
                <a:solidFill>
                  <a:srgbClr val="002060"/>
                </a:solidFill>
                <a:latin typeface="Aptos Narrow" panose="020B0004020202020204" pitchFamily="34" charset="0"/>
              </a:rPr>
              <a:t>, rapports </a:t>
            </a:r>
            <a:r>
              <a:rPr lang="en-US" sz="3400" i="1" dirty="0" err="1">
                <a:solidFill>
                  <a:srgbClr val="002060"/>
                </a:solidFill>
                <a:latin typeface="Aptos Narrow" panose="020B0004020202020204" pitchFamily="34" charset="0"/>
              </a:rPr>
              <a:t>d’activités</a:t>
            </a:r>
            <a:r>
              <a:rPr lang="en-US" sz="3400" i="1" dirty="0">
                <a:solidFill>
                  <a:srgbClr val="002060"/>
                </a:solidFill>
                <a:latin typeface="Aptos Narrow" panose="020B0004020202020204" pitchFamily="34" charset="0"/>
              </a:rPr>
              <a:t> de AMA, supports de </a:t>
            </a:r>
            <a:r>
              <a:rPr lang="en-US" sz="3400" i="1" dirty="0" err="1">
                <a:solidFill>
                  <a:srgbClr val="002060"/>
                </a:solidFill>
                <a:latin typeface="Aptos Narrow" panose="020B0004020202020204" pitchFamily="34" charset="0"/>
              </a:rPr>
              <a:t>procédure</a:t>
            </a:r>
            <a:r>
              <a:rPr lang="en-US" sz="3400" i="1" dirty="0">
                <a:solidFill>
                  <a:srgbClr val="002060"/>
                </a:solidFill>
                <a:latin typeface="Aptos Narrow" panose="020B0004020202020204" pitchFamily="34" charset="0"/>
              </a:rPr>
              <a:t> de destruction</a:t>
            </a:r>
          </a:p>
          <a:p>
            <a:pPr marL="604544" lvl="1" indent="-302272">
              <a:buFont typeface="Arial"/>
              <a:buChar char="•"/>
            </a:pPr>
            <a:r>
              <a:rPr lang="en-US" sz="3400" b="1" dirty="0">
                <a:solidFill>
                  <a:srgbClr val="002060"/>
                </a:solidFill>
                <a:latin typeface="Aptos Narrow" panose="020B0004020202020204" pitchFamily="34" charset="0"/>
              </a:rPr>
              <a:t>Elaboration de </a:t>
            </a:r>
            <a:r>
              <a:rPr lang="en-US" sz="3400" b="1" dirty="0" err="1">
                <a:solidFill>
                  <a:srgbClr val="002060"/>
                </a:solidFill>
                <a:latin typeface="Aptos Narrow" panose="020B0004020202020204" pitchFamily="34" charset="0"/>
              </a:rPr>
              <a:t>l’outil</a:t>
            </a:r>
            <a:r>
              <a:rPr lang="en-US" sz="3400" b="1" dirty="0">
                <a:solidFill>
                  <a:srgbClr val="002060"/>
                </a:solidFill>
                <a:latin typeface="Aptos Narrow" panose="020B0004020202020204" pitchFamily="34" charset="0"/>
              </a:rPr>
              <a:t> de </a:t>
            </a:r>
            <a:r>
              <a:rPr lang="en-US" sz="3400" b="1" dirty="0" err="1">
                <a:solidFill>
                  <a:srgbClr val="002060"/>
                </a:solidFill>
                <a:latin typeface="Aptos Narrow" panose="020B0004020202020204" pitchFamily="34" charset="0"/>
              </a:rPr>
              <a:t>collecte</a:t>
            </a:r>
            <a:r>
              <a:rPr lang="en-US" sz="3400" dirty="0">
                <a:solidFill>
                  <a:srgbClr val="002060"/>
                </a:solidFill>
                <a:latin typeface="Aptos Narrow" panose="020B0004020202020204" pitchFamily="34" charset="0"/>
              </a:rPr>
              <a:t> : </a:t>
            </a:r>
            <a:r>
              <a:rPr lang="en-US" sz="3400" i="1" dirty="0">
                <a:solidFill>
                  <a:srgbClr val="002060"/>
                </a:solidFill>
                <a:latin typeface="Aptos Narrow" panose="020B0004020202020204" pitchFamily="34" charset="0"/>
                <a:ea typeface="Open Sans Italics" panose="020B0604020202020204" charset="0"/>
                <a:cs typeface="Open Sans Italics" panose="020B0604020202020204" charset="0"/>
              </a:rPr>
              <a:t>Questionnaire</a:t>
            </a:r>
            <a:r>
              <a:rPr lang="en-US" sz="3400" dirty="0">
                <a:solidFill>
                  <a:srgbClr val="002060"/>
                </a:solidFill>
                <a:latin typeface="Aptos Narrow" panose="020B0004020202020204" pitchFamily="34" charset="0"/>
              </a:rPr>
              <a:t> </a:t>
            </a:r>
          </a:p>
          <a:p>
            <a:pPr marL="575756" lvl="1" indent="-287878">
              <a:buFont typeface="Arial"/>
              <a:buChar char="•"/>
            </a:pPr>
            <a:r>
              <a:rPr lang="en-US" sz="3400" b="1" dirty="0">
                <a:solidFill>
                  <a:srgbClr val="002060"/>
                </a:solidFill>
                <a:latin typeface="Aptos Narrow" panose="020B0004020202020204" pitchFamily="34" charset="0"/>
              </a:rPr>
              <a:t>Entretien : </a:t>
            </a:r>
            <a:r>
              <a:rPr lang="en-US" sz="3400" i="1" dirty="0" err="1">
                <a:solidFill>
                  <a:srgbClr val="002060"/>
                </a:solidFill>
                <a:latin typeface="Aptos Narrow" panose="020B0004020202020204" pitchFamily="34" charset="0"/>
              </a:rPr>
              <a:t>Echanges</a:t>
            </a:r>
            <a:r>
              <a:rPr lang="en-US" sz="3400" i="1" dirty="0">
                <a:solidFill>
                  <a:srgbClr val="002060"/>
                </a:solidFill>
                <a:latin typeface="Aptos Narrow" panose="020B00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ptos Narrow" panose="020B0004020202020204" pitchFamily="34" charset="0"/>
              </a:rPr>
              <a:t>en</a:t>
            </a:r>
            <a:r>
              <a:rPr lang="en-US" sz="3400" i="1" dirty="0">
                <a:solidFill>
                  <a:srgbClr val="002060"/>
                </a:solidFill>
                <a:latin typeface="Aptos Narrow" panose="020B00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ptos Narrow" panose="020B0004020202020204" pitchFamily="34" charset="0"/>
              </a:rPr>
              <a:t>bilatérale</a:t>
            </a:r>
            <a:r>
              <a:rPr lang="en-US" sz="3400" i="1" dirty="0">
                <a:solidFill>
                  <a:srgbClr val="002060"/>
                </a:solidFill>
                <a:latin typeface="Aptos Narrow" panose="020B0004020202020204" pitchFamily="34" charset="0"/>
              </a:rPr>
              <a:t> avec le personnel de AMA et les </a:t>
            </a:r>
            <a:r>
              <a:rPr lang="en-US" sz="3400" i="1" dirty="0" err="1">
                <a:solidFill>
                  <a:srgbClr val="002060"/>
                </a:solidFill>
                <a:latin typeface="Aptos Narrow" panose="020B0004020202020204" pitchFamily="34" charset="0"/>
              </a:rPr>
              <a:t>ouvriers</a:t>
            </a:r>
            <a:endParaRPr lang="en-US" sz="3400" i="1" dirty="0">
              <a:solidFill>
                <a:srgbClr val="002060"/>
              </a:solidFill>
              <a:latin typeface="Aptos Narrow" panose="020B0004020202020204" pitchFamily="34" charset="0"/>
            </a:endParaRPr>
          </a:p>
          <a:p>
            <a:pPr marL="575756" lvl="1" indent="-287878">
              <a:buFont typeface="Arial"/>
              <a:buChar char="•"/>
            </a:pPr>
            <a:r>
              <a:rPr lang="en-US" sz="3400" b="1" dirty="0" err="1">
                <a:solidFill>
                  <a:srgbClr val="002060"/>
                </a:solidFill>
                <a:latin typeface="Aptos Narrow" panose="020B0004020202020204" pitchFamily="34" charset="0"/>
              </a:rPr>
              <a:t>Visite</a:t>
            </a:r>
            <a:r>
              <a:rPr lang="en-US" sz="3400" b="1" dirty="0">
                <a:solidFill>
                  <a:srgbClr val="002060"/>
                </a:solidFill>
                <a:latin typeface="Aptos Narrow" panose="020B0004020202020204" pitchFamily="34" charset="0"/>
              </a:rPr>
              <a:t> de sites : </a:t>
            </a:r>
            <a:r>
              <a:rPr lang="en-US" sz="3400" i="1" dirty="0">
                <a:solidFill>
                  <a:srgbClr val="002060"/>
                </a:solidFill>
                <a:latin typeface="Aptos Narrow" panose="020B0004020202020204" pitchFamily="34" charset="0"/>
              </a:rPr>
              <a:t>CET de Takon et Centre de </a:t>
            </a:r>
            <a:r>
              <a:rPr lang="en-US" sz="3400" i="1" dirty="0" err="1">
                <a:solidFill>
                  <a:srgbClr val="002060"/>
                </a:solidFill>
                <a:latin typeface="Aptos Narrow" panose="020B0004020202020204" pitchFamily="34" charset="0"/>
              </a:rPr>
              <a:t>valorisation</a:t>
            </a:r>
            <a:r>
              <a:rPr lang="en-US" sz="3400" i="1" dirty="0">
                <a:solidFill>
                  <a:srgbClr val="002060"/>
                </a:solidFill>
                <a:latin typeface="Aptos Narrow" panose="020B0004020202020204" pitchFamily="34" charset="0"/>
              </a:rPr>
              <a:t> et de destruction des </a:t>
            </a:r>
            <a:r>
              <a:rPr lang="en-US" sz="3400" i="1" dirty="0" err="1">
                <a:solidFill>
                  <a:srgbClr val="002060"/>
                </a:solidFill>
                <a:latin typeface="Aptos Narrow" panose="020B0004020202020204" pitchFamily="34" charset="0"/>
              </a:rPr>
              <a:t>produits</a:t>
            </a:r>
            <a:r>
              <a:rPr lang="en-US" sz="3400" i="1" dirty="0">
                <a:solidFill>
                  <a:srgbClr val="002060"/>
                </a:solidFill>
                <a:latin typeface="Aptos Narrow" panose="020B0004020202020204" pitchFamily="34" charset="0"/>
              </a:rPr>
              <a:t> </a:t>
            </a:r>
            <a:r>
              <a:rPr lang="en-US" sz="3400" i="1" dirty="0" err="1">
                <a:solidFill>
                  <a:srgbClr val="002060"/>
                </a:solidFill>
                <a:latin typeface="Aptos Narrow" panose="020B0004020202020204" pitchFamily="34" charset="0"/>
              </a:rPr>
              <a:t>avariés</a:t>
            </a:r>
            <a:r>
              <a:rPr lang="en-US" sz="3400" i="1" dirty="0">
                <a:solidFill>
                  <a:srgbClr val="002060"/>
                </a:solidFill>
                <a:latin typeface="Aptos Narrow" panose="020B0004020202020204" pitchFamily="34" charset="0"/>
              </a:rPr>
              <a:t> à Sèhouè</a:t>
            </a:r>
          </a:p>
          <a:p>
            <a:pPr marL="609630" indent="-304815">
              <a:buFont typeface="Arial" panose="020B0604020202020204" pitchFamily="34" charset="0"/>
              <a:buChar char="•"/>
            </a:pPr>
            <a:r>
              <a:rPr lang="en-US" sz="3400" b="1" dirty="0" err="1">
                <a:solidFill>
                  <a:srgbClr val="002060"/>
                </a:solidFill>
                <a:latin typeface="Aptos Narrow" panose="020B0004020202020204" pitchFamily="34" charset="0"/>
                <a:ea typeface="Open Sans Bold" panose="020B0806030504020204" charset="0"/>
                <a:cs typeface="Open Sans Bold" panose="020B0806030504020204" charset="0"/>
              </a:rPr>
              <a:t>Traitement</a:t>
            </a:r>
            <a:r>
              <a:rPr lang="en-US" sz="3400" b="1" dirty="0">
                <a:solidFill>
                  <a:srgbClr val="002060"/>
                </a:solidFill>
                <a:latin typeface="Aptos Narrow" panose="020B0004020202020204" pitchFamily="34" charset="0"/>
                <a:ea typeface="Open Sans Bold" panose="020B0806030504020204" charset="0"/>
                <a:cs typeface="Open Sans Bold" panose="020B0806030504020204" charset="0"/>
              </a:rPr>
              <a:t> des données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ED9C3E-8609-4F5C-8C3E-C1640F4092FF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68909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4D15A6-CA4C-E048-CA24-30CA3E6065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693360-F792-32D6-4C3D-A8380E6AA4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EEB52B-89AC-B4DB-F96D-5AFD4B035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8E9D4-7404-48FC-8C78-45E1E7139801}" type="datetime1">
              <a:rPr lang="fr-FR" smtClean="0"/>
              <a:t>08/10/2025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9F28D5-62F7-7671-70B8-D38A2109C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C50CBC-5DFC-5A2F-2899-F7DC05BC8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9A45A-65F4-4CD4-A90B-80CC27C0391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14358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C8E4E-0F1E-61FD-BC52-C181F328E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A9F6BE-FC3B-AB2B-3D79-B12F5E96DA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E0C06E-8A5F-401D-7918-1C9A80D9B1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EB981-A502-47C3-890D-D4AD77A41B99}" type="datetime1">
              <a:rPr lang="fr-FR" smtClean="0"/>
              <a:t>08/10/2025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7B33B3-FF0A-85FE-C0D7-DAC6FAC8A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0DE25C-49C6-9181-74B7-C8619A8EE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9A45A-65F4-4CD4-A90B-80CC27C0391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9962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552BF68-C354-EEAB-A218-FB5462E29D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DBE5B0-CB0C-B785-5F70-2F3C99EB89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975663-1368-9061-77D8-438FB4D482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E5D6A-AE32-4703-B929-B6863280CFBD}" type="datetime1">
              <a:rPr lang="fr-FR" smtClean="0"/>
              <a:t>08/10/2025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C94B74-EED5-5C50-DF40-D26C80884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7E49B7-70AC-6746-01BC-9105F4028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9A45A-65F4-4CD4-A90B-80CC27C0391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72444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2684627-C3E8-77B2-0252-D34C38EFB83E}"/>
              </a:ext>
            </a:extLst>
          </p:cNvPr>
          <p:cNvSpPr/>
          <p:nvPr userDrawn="1"/>
        </p:nvSpPr>
        <p:spPr>
          <a:xfrm rot="18900000">
            <a:off x="1224277" y="2713213"/>
            <a:ext cx="1431578" cy="1431574"/>
          </a:xfrm>
          <a:prstGeom prst="rect">
            <a:avLst/>
          </a:prstGeom>
          <a:solidFill>
            <a:schemeClr val="accent1"/>
          </a:solidFill>
          <a:ln w="31750" cap="rnd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BFB81E3-C2EC-DCA5-99AF-04D70214801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43358" y="952679"/>
            <a:ext cx="4952643" cy="4952643"/>
          </a:xfrm>
          <a:custGeom>
            <a:avLst/>
            <a:gdLst>
              <a:gd name="connsiteX0" fmla="*/ 2476321 w 4952643"/>
              <a:gd name="connsiteY0" fmla="*/ 2520444 h 4952643"/>
              <a:gd name="connsiteX1" fmla="*/ 3692421 w 4952643"/>
              <a:gd name="connsiteY1" fmla="*/ 3736544 h 4952643"/>
              <a:gd name="connsiteX2" fmla="*/ 2476322 w 4952643"/>
              <a:gd name="connsiteY2" fmla="*/ 4952643 h 4952643"/>
              <a:gd name="connsiteX3" fmla="*/ 1260221 w 4952643"/>
              <a:gd name="connsiteY3" fmla="*/ 3736543 h 4952643"/>
              <a:gd name="connsiteX4" fmla="*/ 1216099 w 4952643"/>
              <a:gd name="connsiteY4" fmla="*/ 1260222 h 4952643"/>
              <a:gd name="connsiteX5" fmla="*/ 2435838 w 4952643"/>
              <a:gd name="connsiteY5" fmla="*/ 2479960 h 4952643"/>
              <a:gd name="connsiteX6" fmla="*/ 1219738 w 4952643"/>
              <a:gd name="connsiteY6" fmla="*/ 3696060 h 4952643"/>
              <a:gd name="connsiteX7" fmla="*/ 0 w 4952643"/>
              <a:gd name="connsiteY7" fmla="*/ 2476322 h 4952643"/>
              <a:gd name="connsiteX8" fmla="*/ 3736543 w 4952643"/>
              <a:gd name="connsiteY8" fmla="*/ 1260222 h 4952643"/>
              <a:gd name="connsiteX9" fmla="*/ 4952643 w 4952643"/>
              <a:gd name="connsiteY9" fmla="*/ 2476322 h 4952643"/>
              <a:gd name="connsiteX10" fmla="*/ 3732905 w 4952643"/>
              <a:gd name="connsiteY10" fmla="*/ 3696060 h 4952643"/>
              <a:gd name="connsiteX11" fmla="*/ 2516805 w 4952643"/>
              <a:gd name="connsiteY11" fmla="*/ 2479960 h 4952643"/>
              <a:gd name="connsiteX12" fmla="*/ 2476322 w 4952643"/>
              <a:gd name="connsiteY12" fmla="*/ 0 h 4952643"/>
              <a:gd name="connsiteX13" fmla="*/ 3696060 w 4952643"/>
              <a:gd name="connsiteY13" fmla="*/ 1219738 h 4952643"/>
              <a:gd name="connsiteX14" fmla="*/ 2476322 w 4952643"/>
              <a:gd name="connsiteY14" fmla="*/ 2439476 h 4952643"/>
              <a:gd name="connsiteX15" fmla="*/ 1256583 w 4952643"/>
              <a:gd name="connsiteY15" fmla="*/ 1219738 h 4952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952643" h="4952643">
                <a:moveTo>
                  <a:pt x="2476321" y="2520444"/>
                </a:moveTo>
                <a:lnTo>
                  <a:pt x="3692421" y="3736544"/>
                </a:lnTo>
                <a:lnTo>
                  <a:pt x="2476322" y="4952643"/>
                </a:lnTo>
                <a:lnTo>
                  <a:pt x="1260221" y="3736543"/>
                </a:lnTo>
                <a:close/>
                <a:moveTo>
                  <a:pt x="1216099" y="1260222"/>
                </a:moveTo>
                <a:lnTo>
                  <a:pt x="2435838" y="2479960"/>
                </a:lnTo>
                <a:lnTo>
                  <a:pt x="1219738" y="3696060"/>
                </a:lnTo>
                <a:lnTo>
                  <a:pt x="0" y="2476322"/>
                </a:lnTo>
                <a:close/>
                <a:moveTo>
                  <a:pt x="3736543" y="1260222"/>
                </a:moveTo>
                <a:lnTo>
                  <a:pt x="4952643" y="2476322"/>
                </a:lnTo>
                <a:lnTo>
                  <a:pt x="3732905" y="3696060"/>
                </a:lnTo>
                <a:lnTo>
                  <a:pt x="2516805" y="2479960"/>
                </a:lnTo>
                <a:close/>
                <a:moveTo>
                  <a:pt x="2476322" y="0"/>
                </a:moveTo>
                <a:lnTo>
                  <a:pt x="3696060" y="1219738"/>
                </a:lnTo>
                <a:lnTo>
                  <a:pt x="2476322" y="2439476"/>
                </a:lnTo>
                <a:lnTo>
                  <a:pt x="1256583" y="121973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04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6AC46-9CB5-6E56-37F5-3F82DD8E0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921D8E-5E10-8DDF-7750-2D4B226402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BA0ADF-3F98-4E54-ABF7-9C8BBEDA0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03BB3-C48E-4279-83A5-AC26ADF80FA8}" type="datetime1">
              <a:rPr lang="fr-FR" smtClean="0"/>
              <a:t>08/10/2025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389A99-6C63-6CF2-66D5-95EBDEFE2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58EEBD-00F5-76CE-3F95-BC0148AAE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9A45A-65F4-4CD4-A90B-80CC27C0391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884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15105-BBE9-D404-4E19-BD8CAFC38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34F52C-6718-6602-EF40-595DB0B4D5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51EF47-A10E-35E4-D071-85DBCB676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250CB-C34D-415C-8F65-672C35B723DB}" type="datetime1">
              <a:rPr lang="fr-FR" smtClean="0"/>
              <a:t>08/10/2025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1B3C45-484E-AF47-0E82-96FA78BF0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5D97B-2D1C-2A09-F6C5-D5B461F07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9A45A-65F4-4CD4-A90B-80CC27C0391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1555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656FB-75BA-4B05-D7CE-C4E81F997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03D405-3B76-5043-421F-BD134DD342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618508-ADFD-8ECA-7DDB-4179385AF0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B46ED0-4B4C-50C9-C934-FDF7C065D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5BC79-4045-416C-844E-E3BC4321D485}" type="datetime1">
              <a:rPr lang="fr-FR" smtClean="0"/>
              <a:t>08/10/2025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1A1C06-54E0-F831-D6CD-896FD24B2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0BB9C3-A420-CFD0-C81B-5B9BB96F6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9A45A-65F4-4CD4-A90B-80CC27C0391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1575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5CC54-1B43-3ADA-466F-F56495800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D92421-AE8C-BDF3-A291-47D17FEA78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1CA318-C195-F6DC-EF14-0227F75385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AD74D4A-B046-7822-4726-E1AD524582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722D36B-81B5-0BCE-1F40-D11C95E9C0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4C533CB-3956-C11F-A52B-EA07300938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0FC8E-957F-49EB-9AFD-00A185DCD6E8}" type="datetime1">
              <a:rPr lang="fr-FR" smtClean="0"/>
              <a:t>08/10/2025</a:t>
            </a:fld>
            <a:endParaRPr lang="fr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2C8F5EB-A989-C85C-D035-00AF55025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1EE214-BC57-3B66-B6A1-1CA0419DA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9A45A-65F4-4CD4-A90B-80CC27C0391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3540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4C372-0DB5-3124-FA6A-337CB652B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4737850-E2F1-9091-A837-98AAA1300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F96DF-F024-454B-A9CA-FEF69EC377B6}" type="datetime1">
              <a:rPr lang="fr-FR" smtClean="0"/>
              <a:t>08/10/2025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19EB8E-4075-9BB6-2233-CFDA496521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F6E822-DAAA-F206-4328-6F154779A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9A45A-65F4-4CD4-A90B-80CC27C0391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8367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24785F5-FF0A-503D-2B91-9C660FB513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7842A-F360-462B-AC8E-15D94820CFE4}" type="datetime1">
              <a:rPr lang="fr-FR" smtClean="0"/>
              <a:t>08/10/2025</a:t>
            </a:fld>
            <a:endParaRPr lang="fr-F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D7D0D5F-FB43-A421-8737-BBC005C41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5B3CDB-9045-26A5-E53C-D339209C6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9A45A-65F4-4CD4-A90B-80CC27C0391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7728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78B77-BA4E-B288-1256-981EA316C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C30B6B-4AD4-4E6F-C64F-07CA35ADED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3E6D31-11F1-82E5-0444-00B8E0E14A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C74E90-38C8-E5D5-5D66-D16ECEB8F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166F6-6495-4E2D-9819-DA42E1B82207}" type="datetime1">
              <a:rPr lang="fr-FR" smtClean="0"/>
              <a:t>08/10/2025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B4E1B3-D86A-9870-CD2D-B393986E4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F8268C-F5EB-659B-ADAB-3BFFE597D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9A45A-65F4-4CD4-A90B-80CC27C0391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90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0FCA66-CA67-8EBF-121D-CEB7AB121D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9ECBB74-07BE-BB0F-AD5C-68B2FE303E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A039C6-4F45-48E8-571F-468E92AA57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CDFDDC-717E-40E7-A847-EE3ED804D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A8B71-A9EA-4286-B682-858C9676DB7A}" type="datetime1">
              <a:rPr lang="fr-FR" smtClean="0"/>
              <a:t>08/10/2025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2003B0-989D-0145-2ACE-65C83DC76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D841E6-8FB8-D0A5-F375-EF97B449E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9A45A-65F4-4CD4-A90B-80CC27C0391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4642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E984490-1B69-6EE1-877A-E38D8F18B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66F1AF-C92C-4F7D-9C73-CB66AF9486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DD53BD-91EE-CCBD-89FD-E903BFE230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402EA0-5501-49D7-B987-8A22BAD67E59}" type="datetime1">
              <a:rPr lang="fr-FR" smtClean="0"/>
              <a:t>08/10/2025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2C995E-9CE8-CB32-6472-2327D98489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30015E-A991-78D8-6831-3445DDFFE7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A9A45A-65F4-4CD4-A90B-80CC27C0391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3607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image" Target="../media/image28.png"/><Relationship Id="rId7" Type="http://schemas.openxmlformats.org/officeDocument/2006/relationships/slide" Target="slide1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slide" Target="slide16.xml"/><Relationship Id="rId5" Type="http://schemas.openxmlformats.org/officeDocument/2006/relationships/image" Target="../media/image30.png"/><Relationship Id="rId10" Type="http://schemas.openxmlformats.org/officeDocument/2006/relationships/slide" Target="slide14.xml"/><Relationship Id="rId4" Type="http://schemas.openxmlformats.org/officeDocument/2006/relationships/image" Target="../media/image29.png"/><Relationship Id="rId9" Type="http://schemas.openxmlformats.org/officeDocument/2006/relationships/slide" Target="slide1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5.png"/><Relationship Id="rId5" Type="http://schemas.openxmlformats.org/officeDocument/2006/relationships/image" Target="../media/image5.png"/><Relationship Id="rId10" Type="http://schemas.openxmlformats.org/officeDocument/2006/relationships/image" Target="../media/image14.png"/><Relationship Id="rId4" Type="http://schemas.openxmlformats.org/officeDocument/2006/relationships/image" Target="../media/image4.sv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20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9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8.png"/><Relationship Id="rId5" Type="http://schemas.openxmlformats.org/officeDocument/2006/relationships/image" Target="../media/image5.png"/><Relationship Id="rId10" Type="http://schemas.openxmlformats.org/officeDocument/2006/relationships/image" Target="../media/image17.svg"/><Relationship Id="rId4" Type="http://schemas.openxmlformats.org/officeDocument/2006/relationships/image" Target="../media/image4.svg"/><Relationship Id="rId9" Type="http://schemas.openxmlformats.org/officeDocument/2006/relationships/image" Target="../media/image16.png"/><Relationship Id="rId14" Type="http://schemas.openxmlformats.org/officeDocument/2006/relationships/image" Target="../media/image21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1"/>
          <p:cNvSpPr txBox="1"/>
          <p:nvPr/>
        </p:nvSpPr>
        <p:spPr>
          <a:xfrm>
            <a:off x="197946" y="2435134"/>
            <a:ext cx="11365655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  <a:scene3d>
              <a:camera prst="orthographicFront"/>
              <a:lightRig rig="threePt" dir="t"/>
            </a:scene3d>
            <a:sp3d extrusionH="57150">
              <a:bevelT w="50800" h="38100" prst="riblet"/>
            </a:sp3d>
          </a:bodyPr>
          <a:lstStyle/>
          <a:p>
            <a:pPr algn="ctr"/>
            <a:r>
              <a:rPr lang="fr-FR" sz="4800" b="1" dirty="0">
                <a:ln>
                  <a:solidFill>
                    <a:srgbClr val="20994E"/>
                  </a:solidFill>
                </a:ln>
                <a:solidFill>
                  <a:srgbClr val="20994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Narrow" panose="020B0004020202020204" pitchFamily="34" charset="0"/>
              </a:rPr>
              <a:t>MÉTHANISATION ET ASPECTS SANITAIRES: IMPACT DU DIGESTAT</a:t>
            </a:r>
            <a:endParaRPr lang="en-US" sz="4000" dirty="0">
              <a:ln>
                <a:solidFill>
                  <a:srgbClr val="043130"/>
                </a:solidFill>
              </a:ln>
              <a:solidFill>
                <a:srgbClr val="04313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 Narrow" panose="020B000402020202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11AD0D6-5597-4277-B3EA-3442CF9A29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242930" cy="164199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1505782-527D-46CD-9B53-FD05279741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38512" y="107272"/>
            <a:ext cx="2653488" cy="1361205"/>
          </a:xfrm>
          <a:prstGeom prst="rect">
            <a:avLst/>
          </a:prstGeom>
        </p:spPr>
      </p:pic>
      <p:sp>
        <p:nvSpPr>
          <p:cNvPr id="9" name="TextBox 18">
            <a:extLst>
              <a:ext uri="{FF2B5EF4-FFF2-40B4-BE49-F238E27FC236}">
                <a16:creationId xmlns:a16="http://schemas.microsoft.com/office/drawing/2014/main" id="{27AADB9B-2CB5-46E4-BAF6-C440C98607EF}"/>
              </a:ext>
            </a:extLst>
          </p:cNvPr>
          <p:cNvSpPr txBox="1"/>
          <p:nvPr/>
        </p:nvSpPr>
        <p:spPr>
          <a:xfrm>
            <a:off x="442762" y="5011341"/>
            <a:ext cx="4052236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2400" b="1" i="1" u="sng" dirty="0">
                <a:solidFill>
                  <a:srgbClr val="117A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Auteurs </a:t>
            </a:r>
          </a:p>
          <a:p>
            <a:r>
              <a:rPr lang="en-US" sz="2400" i="1" dirty="0">
                <a:solidFill>
                  <a:srgbClr val="117A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Ricardo AHOUIGNAN</a:t>
            </a:r>
          </a:p>
          <a:p>
            <a:r>
              <a:rPr lang="en-US" sz="2400" i="1" dirty="0" err="1">
                <a:solidFill>
                  <a:srgbClr val="117A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Fréjus</a:t>
            </a:r>
            <a:r>
              <a:rPr lang="en-US" sz="2400" i="1" dirty="0">
                <a:solidFill>
                  <a:srgbClr val="117A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 KOFFI</a:t>
            </a:r>
          </a:p>
          <a:p>
            <a:r>
              <a:rPr lang="en-US" sz="2400" i="1" dirty="0">
                <a:solidFill>
                  <a:srgbClr val="117A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Eugenie NITROSSO</a:t>
            </a:r>
          </a:p>
          <a:p>
            <a:pPr algn="ctr"/>
            <a:endParaRPr lang="en-US" sz="2400" i="1" dirty="0">
              <a:solidFill>
                <a:srgbClr val="117A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ova Cond" panose="020B0506020202020204" pitchFamily="34" charset="0"/>
            </a:endParaRPr>
          </a:p>
        </p:txBody>
      </p:sp>
      <p:sp>
        <p:nvSpPr>
          <p:cNvPr id="10" name="TextBox 18">
            <a:extLst>
              <a:ext uri="{FF2B5EF4-FFF2-40B4-BE49-F238E27FC236}">
                <a16:creationId xmlns:a16="http://schemas.microsoft.com/office/drawing/2014/main" id="{840449DF-B149-4B5C-87F6-EF7F34FADA2C}"/>
              </a:ext>
            </a:extLst>
          </p:cNvPr>
          <p:cNvSpPr txBox="1"/>
          <p:nvPr/>
        </p:nvSpPr>
        <p:spPr>
          <a:xfrm>
            <a:off x="8609797" y="4756008"/>
            <a:ext cx="3582203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2400" b="1" i="1" u="sng" dirty="0">
                <a:solidFill>
                  <a:srgbClr val="117A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Superviseurs</a:t>
            </a:r>
          </a:p>
          <a:p>
            <a:r>
              <a:rPr lang="en-US" sz="2400" i="1" dirty="0">
                <a:solidFill>
                  <a:srgbClr val="117A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Christophe MERLIN </a:t>
            </a:r>
          </a:p>
          <a:p>
            <a:r>
              <a:rPr lang="en-US" sz="2400" i="1" dirty="0">
                <a:solidFill>
                  <a:srgbClr val="117A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Patrick BILLARD</a:t>
            </a:r>
          </a:p>
          <a:p>
            <a:pPr algn="ctr"/>
            <a:endParaRPr lang="en-US" sz="2400" i="1" dirty="0">
              <a:solidFill>
                <a:srgbClr val="117A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ova Cond" panose="020B0506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DF849F8-AA63-DB11-59E5-5AA7AC388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9A45A-65F4-4CD4-A90B-80CC27C03919}" type="slidenum">
              <a:rPr lang="fr-FR" smtClean="0"/>
              <a:t>10</a:t>
            </a:fld>
            <a:endParaRPr lang="fr-FR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12A1599E-17C7-6BFC-1C0A-0365EA89BBC9}"/>
              </a:ext>
            </a:extLst>
          </p:cNvPr>
          <p:cNvSpPr txBox="1"/>
          <p:nvPr/>
        </p:nvSpPr>
        <p:spPr>
          <a:xfrm>
            <a:off x="3145303" y="-1740"/>
            <a:ext cx="90466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5400" b="1" dirty="0">
                <a:gradFill>
                  <a:gsLst>
                    <a:gs pos="20000">
                      <a:srgbClr val="20994E"/>
                    </a:gs>
                    <a:gs pos="61000">
                      <a:srgbClr val="117A59"/>
                    </a:gs>
                    <a:gs pos="100000">
                      <a:srgbClr val="043130"/>
                    </a:gs>
                  </a:gsLst>
                  <a:lin ang="10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Check-List Opérationnelle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0C42904-71C1-0B74-C395-48763E62DACE}"/>
              </a:ext>
            </a:extLst>
          </p:cNvPr>
          <p:cNvGrpSpPr/>
          <p:nvPr/>
        </p:nvGrpSpPr>
        <p:grpSpPr>
          <a:xfrm>
            <a:off x="1720" y="-4225"/>
            <a:ext cx="2503699" cy="6872384"/>
            <a:chOff x="9166175" y="-2532"/>
            <a:chExt cx="3390365" cy="6871420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15AC37E-3755-6692-83F5-B79091859E02}"/>
                </a:ext>
              </a:extLst>
            </p:cNvPr>
            <p:cNvSpPr/>
            <p:nvPr/>
          </p:nvSpPr>
          <p:spPr>
            <a:xfrm>
              <a:off x="9166175" y="-1"/>
              <a:ext cx="3049200" cy="6868889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2FF7A66-AAAE-6232-E31E-2CCA438864EE}"/>
                </a:ext>
              </a:extLst>
            </p:cNvPr>
            <p:cNvSpPr txBox="1"/>
            <p:nvPr/>
          </p:nvSpPr>
          <p:spPr>
            <a:xfrm>
              <a:off x="10088140" y="105879"/>
              <a:ext cx="1568918" cy="240065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5000" dirty="0"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Candara" panose="020E0502030303020204" pitchFamily="34" charset="0"/>
                </a:rPr>
                <a:t>4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FFC9A64-0547-5F6E-C6A4-E2A517C7FF5B}"/>
                </a:ext>
              </a:extLst>
            </p:cNvPr>
            <p:cNvSpPr txBox="1"/>
            <p:nvPr/>
          </p:nvSpPr>
          <p:spPr>
            <a:xfrm>
              <a:off x="9190360" y="2723949"/>
              <a:ext cx="3008231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000" b="1" dirty="0"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Aptos Narrow" panose="020B0004020202020204" pitchFamily="34" charset="0"/>
                </a:rPr>
                <a:t>CONCLUSION</a:t>
              </a:r>
            </a:p>
          </p:txBody>
        </p:sp>
        <p:pic>
          <p:nvPicPr>
            <p:cNvPr id="7" name="Graphic 6" descr="Gavel with solid fill">
              <a:extLst>
                <a:ext uri="{FF2B5EF4-FFF2-40B4-BE49-F238E27FC236}">
                  <a16:creationId xmlns:a16="http://schemas.microsoft.com/office/drawing/2014/main" id="{6256E6C3-FC04-F85A-FDEB-4EC6957B06F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373089" y="5817166"/>
              <a:ext cx="914400" cy="914400"/>
            </a:xfrm>
            <a:prstGeom prst="rect">
              <a:avLst/>
            </a:prstGeom>
          </p:spPr>
        </p:pic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4807F7FA-2EA2-E6F8-4441-A33630622FA4}"/>
                </a:ext>
              </a:extLst>
            </p:cNvPr>
            <p:cNvSpPr/>
            <p:nvPr/>
          </p:nvSpPr>
          <p:spPr>
            <a:xfrm>
              <a:off x="12077285" y="-2532"/>
              <a:ext cx="479255" cy="1185547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A64A414-B4B0-86DF-A5EA-665553CE1372}"/>
              </a:ext>
            </a:extLst>
          </p:cNvPr>
          <p:cNvGrpSpPr/>
          <p:nvPr/>
        </p:nvGrpSpPr>
        <p:grpSpPr>
          <a:xfrm>
            <a:off x="-4383" y="-1082"/>
            <a:ext cx="2509802" cy="6859082"/>
            <a:chOff x="6116573" y="-1081"/>
            <a:chExt cx="3416314" cy="6859081"/>
          </a:xfrm>
          <a:solidFill>
            <a:schemeClr val="accent6">
              <a:lumMod val="60000"/>
              <a:lumOff val="40000"/>
            </a:schemeClr>
          </a:solidFill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6E2AA9D1-F0B2-766A-135B-89FA06EDC8AC}"/>
                </a:ext>
              </a:extLst>
            </p:cNvPr>
            <p:cNvGrpSpPr/>
            <p:nvPr/>
          </p:nvGrpSpPr>
          <p:grpSpPr>
            <a:xfrm>
              <a:off x="6116573" y="-1081"/>
              <a:ext cx="3416314" cy="6859081"/>
              <a:chOff x="6089625" y="-1081"/>
              <a:chExt cx="3416314" cy="6859081"/>
            </a:xfrm>
            <a:grpFill/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5624FCEC-F427-3468-A966-234BBC54C68F}"/>
                  </a:ext>
                </a:extLst>
              </p:cNvPr>
              <p:cNvSpPr/>
              <p:nvPr/>
            </p:nvSpPr>
            <p:spPr>
              <a:xfrm>
                <a:off x="6093600" y="0"/>
                <a:ext cx="3049200" cy="6858000"/>
              </a:xfrm>
              <a:prstGeom prst="rect">
                <a:avLst/>
              </a:prstGeom>
              <a:solidFill>
                <a:srgbClr val="20994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CD33405-8EFC-3C3A-BE5E-86F251B49F71}"/>
                  </a:ext>
                </a:extLst>
              </p:cNvPr>
              <p:cNvSpPr txBox="1"/>
              <p:nvPr/>
            </p:nvSpPr>
            <p:spPr>
              <a:xfrm>
                <a:off x="6965703" y="105879"/>
                <a:ext cx="1568918" cy="240065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5000" dirty="0">
                    <a:solidFill>
                      <a:schemeClr val="bg1"/>
                    </a:solidFill>
                    <a:effectLst>
                      <a:outerShdw blurRad="63500" sx="102000" sy="102000" algn="ctr" rotWithShape="0">
                        <a:prstClr val="black">
                          <a:alpha val="40000"/>
                        </a:prstClr>
                      </a:outerShdw>
                    </a:effectLst>
                    <a:latin typeface="Candara" panose="020E0502030303020204" pitchFamily="34" charset="0"/>
                  </a:rPr>
                  <a:t>3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31E3605-D6D8-E4A5-E66F-D51FAE8D2701}"/>
                  </a:ext>
                </a:extLst>
              </p:cNvPr>
              <p:cNvSpPr txBox="1"/>
              <p:nvPr/>
            </p:nvSpPr>
            <p:spPr>
              <a:xfrm>
                <a:off x="6089625" y="3436221"/>
                <a:ext cx="3049199" cy="120032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fr-FR" b="1" dirty="0">
                    <a:solidFill>
                      <a:srgbClr val="FFC000"/>
                    </a:solidFill>
                    <a:effectLst>
                      <a:outerShdw blurRad="63500" sx="102000" sy="102000" algn="ctr" rotWithShape="0">
                        <a:prstClr val="black">
                          <a:alpha val="40000"/>
                        </a:prstClr>
                      </a:outerShdw>
                    </a:effectLst>
                    <a:latin typeface="Aptos Narrow" panose="020B0004020202020204" pitchFamily="34" charset="0"/>
                  </a:rPr>
                  <a:t>Check-list opérationnelle (universelle, modifiable)</a:t>
                </a:r>
                <a:endParaRPr lang="fr-FR" dirty="0"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Aptos Narrow" panose="020B0004020202020204" pitchFamily="34" charset="0"/>
                </a:endParaRPr>
              </a:p>
            </p:txBody>
          </p:sp>
          <p:sp>
            <p:nvSpPr>
              <p:cNvPr id="24" name="Rectangle: Rounded Corners 23">
                <a:extLst>
                  <a:ext uri="{FF2B5EF4-FFF2-40B4-BE49-F238E27FC236}">
                    <a16:creationId xmlns:a16="http://schemas.microsoft.com/office/drawing/2014/main" id="{0785AE68-0BE1-FBBC-1103-EBA983C13A27}"/>
                  </a:ext>
                </a:extLst>
              </p:cNvPr>
              <p:cNvSpPr/>
              <p:nvPr/>
            </p:nvSpPr>
            <p:spPr>
              <a:xfrm>
                <a:off x="9026684" y="-1081"/>
                <a:ext cx="479255" cy="1183757"/>
              </a:xfrm>
              <a:prstGeom prst="roundRect">
                <a:avLst/>
              </a:prstGeom>
              <a:solidFill>
                <a:srgbClr val="20994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</p:grpSp>
        <p:pic>
          <p:nvPicPr>
            <p:cNvPr id="19" name="Graphic 18" descr="Checklist with solid fill">
              <a:extLst>
                <a:ext uri="{FF2B5EF4-FFF2-40B4-BE49-F238E27FC236}">
                  <a16:creationId xmlns:a16="http://schemas.microsoft.com/office/drawing/2014/main" id="{FE7C50E5-E764-E594-D751-DEDD7FD1FB7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277600" y="6083300"/>
              <a:ext cx="914400" cy="648330"/>
            </a:xfrm>
            <a:prstGeom prst="rect">
              <a:avLst/>
            </a:prstGeom>
          </p:spPr>
        </p:pic>
      </p:grp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CA58C2EA-B438-4BBB-A987-9AE17271BF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482698"/>
              </p:ext>
            </p:extLst>
          </p:nvPr>
        </p:nvGraphicFramePr>
        <p:xfrm>
          <a:off x="2411610" y="1261872"/>
          <a:ext cx="9706567" cy="5379560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1576119">
                  <a:extLst>
                    <a:ext uri="{9D8B030D-6E8A-4147-A177-3AD203B41FA5}">
                      <a16:colId xmlns:a16="http://schemas.microsoft.com/office/drawing/2014/main" val="1635577059"/>
                    </a:ext>
                  </a:extLst>
                </a:gridCol>
                <a:gridCol w="8130448">
                  <a:extLst>
                    <a:ext uri="{9D8B030D-6E8A-4147-A177-3AD203B41FA5}">
                      <a16:colId xmlns:a16="http://schemas.microsoft.com/office/drawing/2014/main" val="1929644418"/>
                    </a:ext>
                  </a:extLst>
                </a:gridCol>
              </a:tblGrid>
              <a:tr h="4489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dirty="0">
                          <a:effectLst/>
                          <a:latin typeface="Microsoft YaHei UI Light" panose="020B0502040204020203" pitchFamily="34" charset="-122"/>
                          <a:ea typeface="Microsoft YaHei UI Light" panose="020B0502040204020203" pitchFamily="34" charset="-122"/>
                        </a:rPr>
                        <a:t>Section</a:t>
                      </a:r>
                      <a:endParaRPr lang="fr-FR" sz="2800" dirty="0">
                        <a:effectLst/>
                        <a:latin typeface="Microsoft YaHei UI Light" panose="020B0502040204020203" pitchFamily="34" charset="-122"/>
                        <a:ea typeface="Microsoft YaHei UI Light" panose="020B0502040204020203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dirty="0">
                          <a:effectLst/>
                          <a:latin typeface="Microsoft YaHei UI Light" panose="020B0502040204020203" pitchFamily="34" charset="-122"/>
                          <a:ea typeface="Microsoft YaHei UI Light" panose="020B0502040204020203" pitchFamily="34" charset="-122"/>
                        </a:rPr>
                        <a:t>Éléments de contrôle / Actions</a:t>
                      </a:r>
                      <a:endParaRPr lang="fr-FR" sz="2800" dirty="0">
                        <a:effectLst/>
                        <a:latin typeface="Microsoft YaHei UI Light" panose="020B0502040204020203" pitchFamily="34" charset="-122"/>
                        <a:ea typeface="Microsoft YaHei UI Light" panose="020B0502040204020203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64315126"/>
                  </a:ext>
                </a:extLst>
              </a:tr>
              <a:tr h="49305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  <a:latin typeface="Microsoft YaHei UI Light" panose="020B0502040204020203" pitchFamily="34" charset="-122"/>
                          <a:ea typeface="Microsoft YaHei UI Light" panose="020B0502040204020203" pitchFamily="34" charset="-122"/>
                        </a:rPr>
                        <a:t> Contrôle des intrants</a:t>
                      </a:r>
                      <a:endParaRPr lang="fr-FR" sz="2000" dirty="0">
                        <a:effectLst/>
                        <a:latin typeface="Microsoft YaHei UI Light" panose="020B0502040204020203" pitchFamily="34" charset="-122"/>
                        <a:ea typeface="Microsoft YaHei UI Light" panose="020B0502040204020203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  <a:latin typeface="Microsoft YaHei UI Light" panose="020B0502040204020203" pitchFamily="34" charset="-122"/>
                          <a:ea typeface="Microsoft YaHei UI Light" panose="020B0502040204020203" pitchFamily="34" charset="-122"/>
                        </a:rPr>
                        <a:t>1. </a:t>
                      </a:r>
                      <a:r>
                        <a:rPr lang="fr-FR" sz="2400" dirty="0">
                          <a:effectLst/>
                          <a:latin typeface="Microsoft YaHei UI Light" panose="020B0502040204020203" pitchFamily="34" charset="-122"/>
                          <a:ea typeface="Microsoft YaHei UI Light" panose="020B0502040204020203" pitchFamily="34" charset="-122"/>
                        </a:rPr>
                        <a:t>Procédure d’acceptation des intrants : origine, certificat santé/qualité, absence de déchets dangereux.</a:t>
                      </a:r>
                      <a:br>
                        <a:rPr lang="fr-FR" sz="2400" dirty="0">
                          <a:effectLst/>
                          <a:latin typeface="Microsoft YaHei UI Light" panose="020B0502040204020203" pitchFamily="34" charset="-122"/>
                          <a:ea typeface="Microsoft YaHei UI Light" panose="020B0502040204020203" pitchFamily="34" charset="-122"/>
                        </a:rPr>
                      </a:br>
                      <a:r>
                        <a:rPr lang="fr-FR" sz="2400" dirty="0">
                          <a:effectLst/>
                          <a:latin typeface="Microsoft YaHei UI Light" panose="020B0502040204020203" pitchFamily="34" charset="-122"/>
                          <a:ea typeface="Microsoft YaHei UI Light" panose="020B0502040204020203" pitchFamily="34" charset="-122"/>
                        </a:rPr>
                        <a:t>2. Liste d’exclusion : produits pharmaceutiques concentrés, huiles usagées, solvants, métaux lourds connus.</a:t>
                      </a:r>
                      <a:br>
                        <a:rPr lang="fr-FR" sz="2400" dirty="0">
                          <a:effectLst/>
                          <a:latin typeface="Microsoft YaHei UI Light" panose="020B0502040204020203" pitchFamily="34" charset="-122"/>
                          <a:ea typeface="Microsoft YaHei UI Light" panose="020B0502040204020203" pitchFamily="34" charset="-122"/>
                        </a:rPr>
                      </a:br>
                      <a:r>
                        <a:rPr lang="fr-FR" sz="2400" dirty="0">
                          <a:effectLst/>
                          <a:latin typeface="Microsoft YaHei UI Light" panose="020B0502040204020203" pitchFamily="34" charset="-122"/>
                          <a:ea typeface="Microsoft YaHei UI Light" panose="020B0502040204020203" pitchFamily="34" charset="-122"/>
                        </a:rPr>
                        <a:t>3. Étiquetage et traçabilité : registre des apports (date, volume, code intrant, fournisseur).</a:t>
                      </a:r>
                      <a:br>
                        <a:rPr lang="fr-FR" sz="2400" dirty="0">
                          <a:effectLst/>
                          <a:latin typeface="Microsoft YaHei UI Light" panose="020B0502040204020203" pitchFamily="34" charset="-122"/>
                          <a:ea typeface="Microsoft YaHei UI Light" panose="020B0502040204020203" pitchFamily="34" charset="-122"/>
                        </a:rPr>
                      </a:br>
                      <a:r>
                        <a:rPr lang="fr-FR" sz="2400" dirty="0">
                          <a:effectLst/>
                          <a:latin typeface="Microsoft YaHei UI Light" panose="020B0502040204020203" pitchFamily="34" charset="-122"/>
                          <a:ea typeface="Microsoft YaHei UI Light" panose="020B0502040204020203" pitchFamily="34" charset="-122"/>
                        </a:rPr>
                        <a:t>4. Échantillonnage initial : analyser un échantillon représentatif avant intégration (microbiologie, ARGs ciblés, métaux lourds, pesticides prioritaires).</a:t>
                      </a:r>
                      <a:br>
                        <a:rPr lang="fr-FR" sz="2400" dirty="0">
                          <a:effectLst/>
                          <a:latin typeface="Microsoft YaHei UI Light" panose="020B0502040204020203" pitchFamily="34" charset="-122"/>
                          <a:ea typeface="Microsoft YaHei UI Light" panose="020B0502040204020203" pitchFamily="34" charset="-122"/>
                        </a:rPr>
                      </a:br>
                      <a:r>
                        <a:rPr lang="fr-FR" sz="2400" dirty="0">
                          <a:effectLst/>
                          <a:latin typeface="Microsoft YaHei UI Light" panose="020B0502040204020203" pitchFamily="34" charset="-122"/>
                          <a:ea typeface="Microsoft YaHei UI Light" panose="020B0502040204020203" pitchFamily="34" charset="-122"/>
                        </a:rPr>
                        <a:t>5. Quantification des ratios C/N et humidité pour ajuster l’équilibre du digesteur.</a:t>
                      </a:r>
                      <a:endParaRPr lang="fr-FR" sz="2000" dirty="0">
                        <a:effectLst/>
                        <a:latin typeface="Microsoft YaHei UI Light" panose="020B0502040204020203" pitchFamily="34" charset="-122"/>
                        <a:ea typeface="Microsoft YaHei UI Light" panose="020B0502040204020203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47554870"/>
                  </a:ext>
                </a:extLst>
              </a:tr>
            </a:tbl>
          </a:graphicData>
        </a:graphic>
      </p:graphicFrame>
      <p:sp>
        <p:nvSpPr>
          <p:cNvPr id="9" name="Rectangle 1">
            <a:extLst>
              <a:ext uri="{FF2B5EF4-FFF2-40B4-BE49-F238E27FC236}">
                <a16:creationId xmlns:a16="http://schemas.microsoft.com/office/drawing/2014/main" id="{A9139B4F-057E-4A7A-9533-CACF42FA28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0875" y="33750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26149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DF849F8-AA63-DB11-59E5-5AA7AC388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9A45A-65F4-4CD4-A90B-80CC27C03919}" type="slidenum">
              <a:rPr lang="fr-FR" smtClean="0"/>
              <a:t>11</a:t>
            </a:fld>
            <a:endParaRPr lang="fr-FR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0C42904-71C1-0B74-C395-48763E62DACE}"/>
              </a:ext>
            </a:extLst>
          </p:cNvPr>
          <p:cNvGrpSpPr/>
          <p:nvPr/>
        </p:nvGrpSpPr>
        <p:grpSpPr>
          <a:xfrm>
            <a:off x="1720" y="-4225"/>
            <a:ext cx="2503699" cy="6872384"/>
            <a:chOff x="9166175" y="-2532"/>
            <a:chExt cx="3390365" cy="6871420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15AC37E-3755-6692-83F5-B79091859E02}"/>
                </a:ext>
              </a:extLst>
            </p:cNvPr>
            <p:cNvSpPr/>
            <p:nvPr/>
          </p:nvSpPr>
          <p:spPr>
            <a:xfrm>
              <a:off x="9166175" y="-1"/>
              <a:ext cx="3049200" cy="6868889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2FF7A66-AAAE-6232-E31E-2CCA438864EE}"/>
                </a:ext>
              </a:extLst>
            </p:cNvPr>
            <p:cNvSpPr txBox="1"/>
            <p:nvPr/>
          </p:nvSpPr>
          <p:spPr>
            <a:xfrm>
              <a:off x="10088140" y="105879"/>
              <a:ext cx="1568918" cy="240065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5000" dirty="0"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Candara" panose="020E0502030303020204" pitchFamily="34" charset="0"/>
                </a:rPr>
                <a:t>4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FFC9A64-0547-5F6E-C6A4-E2A517C7FF5B}"/>
                </a:ext>
              </a:extLst>
            </p:cNvPr>
            <p:cNvSpPr txBox="1"/>
            <p:nvPr/>
          </p:nvSpPr>
          <p:spPr>
            <a:xfrm>
              <a:off x="9190360" y="2723949"/>
              <a:ext cx="3008231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000" b="1" dirty="0"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Aptos Narrow" panose="020B0004020202020204" pitchFamily="34" charset="0"/>
                </a:rPr>
                <a:t>CONCLUSION</a:t>
              </a:r>
            </a:p>
          </p:txBody>
        </p:sp>
        <p:pic>
          <p:nvPicPr>
            <p:cNvPr id="7" name="Graphic 6" descr="Gavel with solid fill">
              <a:extLst>
                <a:ext uri="{FF2B5EF4-FFF2-40B4-BE49-F238E27FC236}">
                  <a16:creationId xmlns:a16="http://schemas.microsoft.com/office/drawing/2014/main" id="{6256E6C3-FC04-F85A-FDEB-4EC6957B06F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373089" y="5817166"/>
              <a:ext cx="914400" cy="914400"/>
            </a:xfrm>
            <a:prstGeom prst="rect">
              <a:avLst/>
            </a:prstGeom>
          </p:spPr>
        </p:pic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4807F7FA-2EA2-E6F8-4441-A33630622FA4}"/>
                </a:ext>
              </a:extLst>
            </p:cNvPr>
            <p:cNvSpPr/>
            <p:nvPr/>
          </p:nvSpPr>
          <p:spPr>
            <a:xfrm>
              <a:off x="12077285" y="-2532"/>
              <a:ext cx="479255" cy="1185547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A64A414-B4B0-86DF-A5EA-665553CE1372}"/>
              </a:ext>
            </a:extLst>
          </p:cNvPr>
          <p:cNvGrpSpPr/>
          <p:nvPr/>
        </p:nvGrpSpPr>
        <p:grpSpPr>
          <a:xfrm>
            <a:off x="-1462" y="-1082"/>
            <a:ext cx="2506882" cy="6859082"/>
            <a:chOff x="6120548" y="-1081"/>
            <a:chExt cx="3412339" cy="6859081"/>
          </a:xfrm>
          <a:solidFill>
            <a:schemeClr val="accent6">
              <a:lumMod val="60000"/>
              <a:lumOff val="40000"/>
            </a:schemeClr>
          </a:solidFill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6E2AA9D1-F0B2-766A-135B-89FA06EDC8AC}"/>
                </a:ext>
              </a:extLst>
            </p:cNvPr>
            <p:cNvGrpSpPr/>
            <p:nvPr/>
          </p:nvGrpSpPr>
          <p:grpSpPr>
            <a:xfrm>
              <a:off x="6120548" y="-1081"/>
              <a:ext cx="3412339" cy="6859081"/>
              <a:chOff x="6093600" y="-1081"/>
              <a:chExt cx="3412339" cy="6859081"/>
            </a:xfrm>
            <a:grpFill/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5624FCEC-F427-3468-A966-234BBC54C68F}"/>
                  </a:ext>
                </a:extLst>
              </p:cNvPr>
              <p:cNvSpPr/>
              <p:nvPr/>
            </p:nvSpPr>
            <p:spPr>
              <a:xfrm>
                <a:off x="6093600" y="0"/>
                <a:ext cx="3049200" cy="6858000"/>
              </a:xfrm>
              <a:prstGeom prst="rect">
                <a:avLst/>
              </a:prstGeom>
              <a:solidFill>
                <a:srgbClr val="20994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CD33405-8EFC-3C3A-BE5E-86F251B49F71}"/>
                  </a:ext>
                </a:extLst>
              </p:cNvPr>
              <p:cNvSpPr txBox="1"/>
              <p:nvPr/>
            </p:nvSpPr>
            <p:spPr>
              <a:xfrm>
                <a:off x="6965703" y="105879"/>
                <a:ext cx="1568918" cy="240065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5000" dirty="0">
                    <a:solidFill>
                      <a:schemeClr val="bg1"/>
                    </a:solidFill>
                    <a:effectLst>
                      <a:outerShdw blurRad="63500" sx="102000" sy="102000" algn="ctr" rotWithShape="0">
                        <a:prstClr val="black">
                          <a:alpha val="40000"/>
                        </a:prstClr>
                      </a:outerShdw>
                    </a:effectLst>
                    <a:latin typeface="Candara" panose="020E0502030303020204" pitchFamily="34" charset="0"/>
                  </a:rPr>
                  <a:t>3</a:t>
                </a:r>
              </a:p>
            </p:txBody>
          </p:sp>
          <p:sp>
            <p:nvSpPr>
              <p:cNvPr id="24" name="Rectangle: Rounded Corners 23">
                <a:extLst>
                  <a:ext uri="{FF2B5EF4-FFF2-40B4-BE49-F238E27FC236}">
                    <a16:creationId xmlns:a16="http://schemas.microsoft.com/office/drawing/2014/main" id="{0785AE68-0BE1-FBBC-1103-EBA983C13A27}"/>
                  </a:ext>
                </a:extLst>
              </p:cNvPr>
              <p:cNvSpPr/>
              <p:nvPr/>
            </p:nvSpPr>
            <p:spPr>
              <a:xfrm>
                <a:off x="9026684" y="-1081"/>
                <a:ext cx="479255" cy="1183757"/>
              </a:xfrm>
              <a:prstGeom prst="roundRect">
                <a:avLst/>
              </a:prstGeom>
              <a:solidFill>
                <a:srgbClr val="20994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</p:grpSp>
        <p:pic>
          <p:nvPicPr>
            <p:cNvPr id="19" name="Graphic 18" descr="Checklist with solid fill">
              <a:extLst>
                <a:ext uri="{FF2B5EF4-FFF2-40B4-BE49-F238E27FC236}">
                  <a16:creationId xmlns:a16="http://schemas.microsoft.com/office/drawing/2014/main" id="{FE7C50E5-E764-E594-D751-DEDD7FD1FB7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277600" y="6083300"/>
              <a:ext cx="914400" cy="648330"/>
            </a:xfrm>
            <a:prstGeom prst="rect">
              <a:avLst/>
            </a:prstGeom>
          </p:spPr>
        </p:pic>
      </p:grp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CA58C2EA-B438-4BBB-A987-9AE17271BF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1253891"/>
              </p:ext>
            </p:extLst>
          </p:nvPr>
        </p:nvGraphicFramePr>
        <p:xfrm>
          <a:off x="2252846" y="1304698"/>
          <a:ext cx="9706567" cy="5467477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2357655">
                  <a:extLst>
                    <a:ext uri="{9D8B030D-6E8A-4147-A177-3AD203B41FA5}">
                      <a16:colId xmlns:a16="http://schemas.microsoft.com/office/drawing/2014/main" val="1635577059"/>
                    </a:ext>
                  </a:extLst>
                </a:gridCol>
                <a:gridCol w="7348912">
                  <a:extLst>
                    <a:ext uri="{9D8B030D-6E8A-4147-A177-3AD203B41FA5}">
                      <a16:colId xmlns:a16="http://schemas.microsoft.com/office/drawing/2014/main" val="1929644418"/>
                    </a:ext>
                  </a:extLst>
                </a:gridCol>
              </a:tblGrid>
              <a:tr h="881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dirty="0">
                          <a:effectLst/>
                          <a:latin typeface="Microsoft YaHei UI Light" panose="020B0502040204020203" pitchFamily="34" charset="-122"/>
                          <a:ea typeface="Microsoft YaHei UI Light" panose="020B0502040204020203" pitchFamily="34" charset="-122"/>
                        </a:rPr>
                        <a:t>Section</a:t>
                      </a:r>
                      <a:endParaRPr lang="fr-FR" sz="2800" dirty="0">
                        <a:effectLst/>
                        <a:latin typeface="Microsoft YaHei UI Light" panose="020B0502040204020203" pitchFamily="34" charset="-122"/>
                        <a:ea typeface="Microsoft YaHei UI Light" panose="020B0502040204020203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dirty="0">
                          <a:effectLst/>
                          <a:latin typeface="Microsoft YaHei UI Light" panose="020B0502040204020203" pitchFamily="34" charset="-122"/>
                          <a:ea typeface="Microsoft YaHei UI Light" panose="020B0502040204020203" pitchFamily="34" charset="-122"/>
                        </a:rPr>
                        <a:t>Éléments de contrôle / Actions</a:t>
                      </a:r>
                      <a:endParaRPr lang="fr-FR" sz="2800" dirty="0">
                        <a:effectLst/>
                        <a:latin typeface="Microsoft YaHei UI Light" panose="020B0502040204020203" pitchFamily="34" charset="-122"/>
                        <a:ea typeface="Microsoft YaHei UI Light" panose="020B0502040204020203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64315126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  <a:latin typeface="Microsoft YaHei UI Light" panose="020B0502040204020203" pitchFamily="34" charset="-122"/>
                          <a:ea typeface="Microsoft YaHei UI Light" panose="020B0502040204020203" pitchFamily="34" charset="-122"/>
                        </a:rPr>
                        <a:t> Analyses à programmer - Avant entrée</a:t>
                      </a:r>
                      <a:endParaRPr lang="fr-FR" sz="2800" dirty="0">
                        <a:effectLst/>
                        <a:latin typeface="Microsoft YaHei UI Light" panose="020B0502040204020203" pitchFamily="34" charset="-122"/>
                        <a:ea typeface="Microsoft YaHei UI Light" panose="020B0502040204020203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2800" dirty="0">
                          <a:effectLst/>
                          <a:latin typeface="Microsoft YaHei UI Light" panose="020B0502040204020203" pitchFamily="34" charset="-122"/>
                          <a:ea typeface="Microsoft YaHei UI Light" panose="020B0502040204020203" pitchFamily="34" charset="-122"/>
                          <a:cs typeface="Times New Roman" panose="02020603050405020304" pitchFamily="18" charset="0"/>
                        </a:rPr>
                        <a:t>Microbiologie de base (E. coli indicateur, Salmonella si suspicion).</a:t>
                      </a:r>
                    </a:p>
                    <a:p>
                      <a:pPr marL="457200" indent="-4572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2800" dirty="0">
                          <a:effectLst/>
                          <a:latin typeface="Microsoft YaHei UI Light" panose="020B0502040204020203" pitchFamily="34" charset="-122"/>
                          <a:ea typeface="Microsoft YaHei UI Light" panose="020B0502040204020203" pitchFamily="34" charset="-122"/>
                          <a:cs typeface="Times New Roman" panose="02020603050405020304" pitchFamily="18" charset="0"/>
                        </a:rPr>
                        <a:t>- Recherche </a:t>
                      </a:r>
                      <a:r>
                        <a:rPr lang="fr-FR" sz="2800" dirty="0" err="1">
                          <a:effectLst/>
                          <a:latin typeface="Microsoft YaHei UI Light" panose="020B0502040204020203" pitchFamily="34" charset="-122"/>
                          <a:ea typeface="Microsoft YaHei UI Light" panose="020B0502040204020203" pitchFamily="34" charset="-122"/>
                          <a:cs typeface="Times New Roman" panose="02020603050405020304" pitchFamily="18" charset="0"/>
                        </a:rPr>
                        <a:t>d’ARGs</a:t>
                      </a:r>
                      <a:r>
                        <a:rPr lang="fr-FR" sz="2800" dirty="0">
                          <a:effectLst/>
                          <a:latin typeface="Microsoft YaHei UI Light" panose="020B0502040204020203" pitchFamily="34" charset="-122"/>
                          <a:ea typeface="Microsoft YaHei UI Light" panose="020B0502040204020203" pitchFamily="34" charset="-122"/>
                          <a:cs typeface="Times New Roman" panose="02020603050405020304" pitchFamily="18" charset="0"/>
                        </a:rPr>
                        <a:t> prioritaires </a:t>
                      </a:r>
                    </a:p>
                    <a:p>
                      <a:pPr marL="457200" indent="-4572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2800" dirty="0">
                          <a:effectLst/>
                          <a:latin typeface="Microsoft YaHei UI Light" panose="020B0502040204020203" pitchFamily="34" charset="-122"/>
                          <a:ea typeface="Microsoft YaHei UI Light" panose="020B0502040204020203" pitchFamily="34" charset="-122"/>
                          <a:cs typeface="Times New Roman" panose="02020603050405020304" pitchFamily="18" charset="0"/>
                        </a:rPr>
                        <a:t>- Métaux lourds (Cd, Pb, Hg, As, Cu, Zn, Ni, Cr).</a:t>
                      </a:r>
                    </a:p>
                    <a:p>
                      <a:pPr marL="457200" indent="-4572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2800" dirty="0">
                          <a:effectLst/>
                          <a:latin typeface="Microsoft YaHei UI Light" panose="020B0502040204020203" pitchFamily="34" charset="-122"/>
                          <a:ea typeface="Microsoft YaHei UI Light" panose="020B0502040204020203" pitchFamily="34" charset="-122"/>
                          <a:cs typeface="Times New Roman" panose="02020603050405020304" pitchFamily="18" charset="0"/>
                        </a:rPr>
                        <a:t>- Résidus pharmaceutiques et pesticides prioritaires (selon type d’intrant).</a:t>
                      </a:r>
                    </a:p>
                    <a:p>
                      <a:pPr marL="457200" indent="-4572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2800" dirty="0">
                          <a:effectLst/>
                          <a:latin typeface="Microsoft YaHei UI Light" panose="020B0502040204020203" pitchFamily="34" charset="-122"/>
                          <a:ea typeface="Microsoft YaHei UI Light" panose="020B0502040204020203" pitchFamily="34" charset="-122"/>
                          <a:cs typeface="Times New Roman" panose="02020603050405020304" pitchFamily="18" charset="0"/>
                        </a:rPr>
                        <a:t>- Paramètres physico-chimiques : matière sèche, TOC/TKN, pH.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800" dirty="0">
                        <a:effectLst/>
                        <a:latin typeface="Microsoft YaHei UI Light" panose="020B0502040204020203" pitchFamily="34" charset="-122"/>
                        <a:ea typeface="Microsoft YaHei UI Light" panose="020B0502040204020203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47554870"/>
                  </a:ext>
                </a:extLst>
              </a:tr>
            </a:tbl>
          </a:graphicData>
        </a:graphic>
      </p:graphicFrame>
      <p:sp>
        <p:nvSpPr>
          <p:cNvPr id="9" name="Rectangle 1">
            <a:extLst>
              <a:ext uri="{FF2B5EF4-FFF2-40B4-BE49-F238E27FC236}">
                <a16:creationId xmlns:a16="http://schemas.microsoft.com/office/drawing/2014/main" id="{A9139B4F-057E-4A7A-9533-CACF42FA28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0875" y="33750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25" name="TextBox 22">
            <a:extLst>
              <a:ext uri="{FF2B5EF4-FFF2-40B4-BE49-F238E27FC236}">
                <a16:creationId xmlns:a16="http://schemas.microsoft.com/office/drawing/2014/main" id="{6164644A-DD46-4E67-9EBB-42A11985309F}"/>
              </a:ext>
            </a:extLst>
          </p:cNvPr>
          <p:cNvSpPr txBox="1"/>
          <p:nvPr/>
        </p:nvSpPr>
        <p:spPr>
          <a:xfrm>
            <a:off x="-4383" y="3436221"/>
            <a:ext cx="2240100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FFC0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ptos Narrow" panose="020B0004020202020204" pitchFamily="34" charset="0"/>
              </a:rPr>
              <a:t>Check-list opérationnelle (universelle, modifiable)</a:t>
            </a:r>
            <a:endParaRPr lang="fr-FR" dirty="0"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Aptos Narrow" panose="020B0004020202020204" pitchFamily="34" charset="0"/>
            </a:endParaRPr>
          </a:p>
        </p:txBody>
      </p:sp>
      <p:sp>
        <p:nvSpPr>
          <p:cNvPr id="26" name="TextBox 64">
            <a:extLst>
              <a:ext uri="{FF2B5EF4-FFF2-40B4-BE49-F238E27FC236}">
                <a16:creationId xmlns:a16="http://schemas.microsoft.com/office/drawing/2014/main" id="{F9A8DD7B-2498-4427-9FEC-CA6F7FEAB164}"/>
              </a:ext>
            </a:extLst>
          </p:cNvPr>
          <p:cNvSpPr txBox="1"/>
          <p:nvPr/>
        </p:nvSpPr>
        <p:spPr>
          <a:xfrm>
            <a:off x="3145303" y="-1740"/>
            <a:ext cx="90466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5400" b="1" dirty="0">
                <a:gradFill>
                  <a:gsLst>
                    <a:gs pos="20000">
                      <a:srgbClr val="20994E"/>
                    </a:gs>
                    <a:gs pos="61000">
                      <a:srgbClr val="117A59"/>
                    </a:gs>
                    <a:gs pos="100000">
                      <a:srgbClr val="043130"/>
                    </a:gs>
                  </a:gsLst>
                  <a:lin ang="10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Check-List Opérationnelle </a:t>
            </a:r>
          </a:p>
        </p:txBody>
      </p:sp>
    </p:spTree>
    <p:extLst>
      <p:ext uri="{BB962C8B-B14F-4D97-AF65-F5344CB8AC3E}">
        <p14:creationId xmlns:p14="http://schemas.microsoft.com/office/powerpoint/2010/main" val="13701850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DF849F8-AA63-DB11-59E5-5AA7AC388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9A45A-65F4-4CD4-A90B-80CC27C03919}" type="slidenum">
              <a:rPr lang="fr-FR" smtClean="0"/>
              <a:t>12</a:t>
            </a:fld>
            <a:endParaRPr lang="fr-FR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0C42904-71C1-0B74-C395-48763E62DACE}"/>
              </a:ext>
            </a:extLst>
          </p:cNvPr>
          <p:cNvGrpSpPr/>
          <p:nvPr/>
        </p:nvGrpSpPr>
        <p:grpSpPr>
          <a:xfrm>
            <a:off x="1720" y="-4225"/>
            <a:ext cx="2503699" cy="6872384"/>
            <a:chOff x="9166175" y="-2532"/>
            <a:chExt cx="3390365" cy="6871420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15AC37E-3755-6692-83F5-B79091859E02}"/>
                </a:ext>
              </a:extLst>
            </p:cNvPr>
            <p:cNvSpPr/>
            <p:nvPr/>
          </p:nvSpPr>
          <p:spPr>
            <a:xfrm>
              <a:off x="9166175" y="-1"/>
              <a:ext cx="3049200" cy="6868889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2FF7A66-AAAE-6232-E31E-2CCA438864EE}"/>
                </a:ext>
              </a:extLst>
            </p:cNvPr>
            <p:cNvSpPr txBox="1"/>
            <p:nvPr/>
          </p:nvSpPr>
          <p:spPr>
            <a:xfrm>
              <a:off x="10088140" y="105879"/>
              <a:ext cx="1568918" cy="240065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5000" dirty="0"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Candara" panose="020E0502030303020204" pitchFamily="34" charset="0"/>
                </a:rPr>
                <a:t>4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FFC9A64-0547-5F6E-C6A4-E2A517C7FF5B}"/>
                </a:ext>
              </a:extLst>
            </p:cNvPr>
            <p:cNvSpPr txBox="1"/>
            <p:nvPr/>
          </p:nvSpPr>
          <p:spPr>
            <a:xfrm>
              <a:off x="9190360" y="2723949"/>
              <a:ext cx="3008231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000" b="1" dirty="0"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Aptos Narrow" panose="020B0004020202020204" pitchFamily="34" charset="0"/>
                </a:rPr>
                <a:t>CONCLUSION</a:t>
              </a:r>
            </a:p>
          </p:txBody>
        </p:sp>
        <p:pic>
          <p:nvPicPr>
            <p:cNvPr id="7" name="Graphic 6" descr="Gavel with solid fill">
              <a:extLst>
                <a:ext uri="{FF2B5EF4-FFF2-40B4-BE49-F238E27FC236}">
                  <a16:creationId xmlns:a16="http://schemas.microsoft.com/office/drawing/2014/main" id="{6256E6C3-FC04-F85A-FDEB-4EC6957B06F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373089" y="5817166"/>
              <a:ext cx="914400" cy="914400"/>
            </a:xfrm>
            <a:prstGeom prst="rect">
              <a:avLst/>
            </a:prstGeom>
          </p:spPr>
        </p:pic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4807F7FA-2EA2-E6F8-4441-A33630622FA4}"/>
                </a:ext>
              </a:extLst>
            </p:cNvPr>
            <p:cNvSpPr/>
            <p:nvPr/>
          </p:nvSpPr>
          <p:spPr>
            <a:xfrm>
              <a:off x="12077285" y="-2532"/>
              <a:ext cx="479255" cy="1185547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A64A414-B4B0-86DF-A5EA-665553CE1372}"/>
              </a:ext>
            </a:extLst>
          </p:cNvPr>
          <p:cNvGrpSpPr/>
          <p:nvPr/>
        </p:nvGrpSpPr>
        <p:grpSpPr>
          <a:xfrm>
            <a:off x="-1463" y="-1082"/>
            <a:ext cx="2506882" cy="6859082"/>
            <a:chOff x="6120548" y="-1081"/>
            <a:chExt cx="3412339" cy="6859081"/>
          </a:xfrm>
          <a:solidFill>
            <a:schemeClr val="accent6">
              <a:lumMod val="60000"/>
              <a:lumOff val="40000"/>
            </a:schemeClr>
          </a:solidFill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6E2AA9D1-F0B2-766A-135B-89FA06EDC8AC}"/>
                </a:ext>
              </a:extLst>
            </p:cNvPr>
            <p:cNvGrpSpPr/>
            <p:nvPr/>
          </p:nvGrpSpPr>
          <p:grpSpPr>
            <a:xfrm>
              <a:off x="6120548" y="-1081"/>
              <a:ext cx="3412339" cy="6859081"/>
              <a:chOff x="6093600" y="-1081"/>
              <a:chExt cx="3412339" cy="6859081"/>
            </a:xfrm>
            <a:grpFill/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5624FCEC-F427-3468-A966-234BBC54C68F}"/>
                  </a:ext>
                </a:extLst>
              </p:cNvPr>
              <p:cNvSpPr/>
              <p:nvPr/>
            </p:nvSpPr>
            <p:spPr>
              <a:xfrm>
                <a:off x="6093600" y="0"/>
                <a:ext cx="3049200" cy="6858000"/>
              </a:xfrm>
              <a:prstGeom prst="rect">
                <a:avLst/>
              </a:prstGeom>
              <a:solidFill>
                <a:srgbClr val="20994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CD33405-8EFC-3C3A-BE5E-86F251B49F71}"/>
                  </a:ext>
                </a:extLst>
              </p:cNvPr>
              <p:cNvSpPr txBox="1"/>
              <p:nvPr/>
            </p:nvSpPr>
            <p:spPr>
              <a:xfrm>
                <a:off x="6965703" y="105879"/>
                <a:ext cx="1568918" cy="240065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5000" dirty="0">
                    <a:solidFill>
                      <a:schemeClr val="bg1"/>
                    </a:solidFill>
                    <a:effectLst>
                      <a:outerShdw blurRad="63500" sx="102000" sy="102000" algn="ctr" rotWithShape="0">
                        <a:prstClr val="black">
                          <a:alpha val="40000"/>
                        </a:prstClr>
                      </a:outerShdw>
                    </a:effectLst>
                    <a:latin typeface="Candara" panose="020E0502030303020204" pitchFamily="34" charset="0"/>
                  </a:rPr>
                  <a:t>3</a:t>
                </a:r>
              </a:p>
            </p:txBody>
          </p:sp>
          <p:sp>
            <p:nvSpPr>
              <p:cNvPr id="24" name="Rectangle: Rounded Corners 23">
                <a:extLst>
                  <a:ext uri="{FF2B5EF4-FFF2-40B4-BE49-F238E27FC236}">
                    <a16:creationId xmlns:a16="http://schemas.microsoft.com/office/drawing/2014/main" id="{0785AE68-0BE1-FBBC-1103-EBA983C13A27}"/>
                  </a:ext>
                </a:extLst>
              </p:cNvPr>
              <p:cNvSpPr/>
              <p:nvPr/>
            </p:nvSpPr>
            <p:spPr>
              <a:xfrm>
                <a:off x="9026684" y="-1081"/>
                <a:ext cx="479255" cy="1183757"/>
              </a:xfrm>
              <a:prstGeom prst="roundRect">
                <a:avLst/>
              </a:prstGeom>
              <a:solidFill>
                <a:srgbClr val="20994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</p:grpSp>
        <p:pic>
          <p:nvPicPr>
            <p:cNvPr id="19" name="Graphic 18" descr="Checklist with solid fill">
              <a:extLst>
                <a:ext uri="{FF2B5EF4-FFF2-40B4-BE49-F238E27FC236}">
                  <a16:creationId xmlns:a16="http://schemas.microsoft.com/office/drawing/2014/main" id="{FE7C50E5-E764-E594-D751-DEDD7FD1FB7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277600" y="6083300"/>
              <a:ext cx="914400" cy="648330"/>
            </a:xfrm>
            <a:prstGeom prst="rect">
              <a:avLst/>
            </a:prstGeom>
          </p:spPr>
        </p:pic>
      </p:grp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CA58C2EA-B438-4BBB-A987-9AE17271BF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3651723"/>
              </p:ext>
            </p:extLst>
          </p:nvPr>
        </p:nvGraphicFramePr>
        <p:xfrm>
          <a:off x="2252847" y="2062656"/>
          <a:ext cx="9913254" cy="3801708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2030395">
                  <a:extLst>
                    <a:ext uri="{9D8B030D-6E8A-4147-A177-3AD203B41FA5}">
                      <a16:colId xmlns:a16="http://schemas.microsoft.com/office/drawing/2014/main" val="1635577059"/>
                    </a:ext>
                  </a:extLst>
                </a:gridCol>
                <a:gridCol w="7882859">
                  <a:extLst>
                    <a:ext uri="{9D8B030D-6E8A-4147-A177-3AD203B41FA5}">
                      <a16:colId xmlns:a16="http://schemas.microsoft.com/office/drawing/2014/main" val="1929644418"/>
                    </a:ext>
                  </a:extLst>
                </a:gridCol>
              </a:tblGrid>
              <a:tr h="4339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dirty="0">
                          <a:effectLst/>
                          <a:latin typeface="Microsoft YaHei UI Light" panose="020B0502040204020203" pitchFamily="34" charset="-122"/>
                          <a:ea typeface="Microsoft YaHei UI Light" panose="020B0502040204020203" pitchFamily="34" charset="-122"/>
                        </a:rPr>
                        <a:t>Section</a:t>
                      </a:r>
                      <a:endParaRPr lang="fr-FR" sz="2800" dirty="0">
                        <a:effectLst/>
                        <a:latin typeface="Microsoft YaHei UI Light" panose="020B0502040204020203" pitchFamily="34" charset="-122"/>
                        <a:ea typeface="Microsoft YaHei UI Light" panose="020B0502040204020203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dirty="0">
                          <a:effectLst/>
                          <a:latin typeface="Microsoft YaHei UI Light" panose="020B0502040204020203" pitchFamily="34" charset="-122"/>
                          <a:ea typeface="Microsoft YaHei UI Light" panose="020B0502040204020203" pitchFamily="34" charset="-122"/>
                        </a:rPr>
                        <a:t>Éléments de contrôle / Actions</a:t>
                      </a:r>
                      <a:endParaRPr lang="fr-FR" sz="2800" dirty="0">
                        <a:effectLst/>
                        <a:latin typeface="Microsoft YaHei UI Light" panose="020B0502040204020203" pitchFamily="34" charset="-122"/>
                        <a:ea typeface="Microsoft YaHei UI Light" panose="020B0502040204020203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64315126"/>
                  </a:ext>
                </a:extLst>
              </a:tr>
              <a:tr h="29709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  <a:latin typeface="Microsoft YaHei UI Light" panose="020B0502040204020203" pitchFamily="34" charset="-122"/>
                          <a:ea typeface="Microsoft YaHei UI Light" panose="020B0502040204020203" pitchFamily="34" charset="-122"/>
                        </a:rPr>
                        <a:t> Paramètres Cibles </a:t>
                      </a:r>
                      <a:endParaRPr lang="fr-FR" sz="2800" dirty="0">
                        <a:effectLst/>
                        <a:latin typeface="Microsoft YaHei UI Light" panose="020B0502040204020203" pitchFamily="34" charset="-122"/>
                        <a:ea typeface="Microsoft YaHei UI Light" panose="020B0502040204020203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  <a:latin typeface="Microsoft YaHei UI Light" panose="020B0502040204020203" pitchFamily="34" charset="-122"/>
                          <a:ea typeface="Microsoft YaHei UI Light" panose="020B0502040204020203" pitchFamily="34" charset="-122"/>
                          <a:cs typeface="Times New Roman" panose="02020603050405020304" pitchFamily="18" charset="0"/>
                        </a:rPr>
                        <a:t>Température : Mésophile ≈ 35–40 °C ; Thermophile ≈ 50–55 °C (préférable pour réduction pathogènes et ARGs).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  <a:latin typeface="Microsoft YaHei UI Light" panose="020B0502040204020203" pitchFamily="34" charset="-122"/>
                          <a:ea typeface="Microsoft YaHei UI Light" panose="020B0502040204020203" pitchFamily="34" charset="-122"/>
                          <a:cs typeface="Times New Roman" panose="02020603050405020304" pitchFamily="18" charset="0"/>
                        </a:rPr>
                        <a:t>- Temps de séjour hydraulique : 20–60 jours selon design ; allonger en cas d’intrants à risque.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800" dirty="0">
                        <a:effectLst/>
                        <a:latin typeface="Microsoft YaHei UI Light" panose="020B0502040204020203" pitchFamily="34" charset="-122"/>
                        <a:ea typeface="Microsoft YaHei UI Light" panose="020B0502040204020203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47554870"/>
                  </a:ext>
                </a:extLst>
              </a:tr>
            </a:tbl>
          </a:graphicData>
        </a:graphic>
      </p:graphicFrame>
      <p:sp>
        <p:nvSpPr>
          <p:cNvPr id="9" name="Rectangle 1">
            <a:extLst>
              <a:ext uri="{FF2B5EF4-FFF2-40B4-BE49-F238E27FC236}">
                <a16:creationId xmlns:a16="http://schemas.microsoft.com/office/drawing/2014/main" id="{A9139B4F-057E-4A7A-9533-CACF42FA28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0875" y="33750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25" name="TextBox 22">
            <a:extLst>
              <a:ext uri="{FF2B5EF4-FFF2-40B4-BE49-F238E27FC236}">
                <a16:creationId xmlns:a16="http://schemas.microsoft.com/office/drawing/2014/main" id="{7D142559-B1CC-4CD2-995D-A787652CFCC7}"/>
              </a:ext>
            </a:extLst>
          </p:cNvPr>
          <p:cNvSpPr txBox="1"/>
          <p:nvPr/>
        </p:nvSpPr>
        <p:spPr>
          <a:xfrm>
            <a:off x="-4383" y="3436221"/>
            <a:ext cx="2240100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FFC0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ptos Narrow" panose="020B0004020202020204" pitchFamily="34" charset="0"/>
              </a:rPr>
              <a:t>Check-list opérationnelle (universelle, modifiable)</a:t>
            </a:r>
            <a:endParaRPr lang="fr-FR" dirty="0"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Aptos Narrow" panose="020B0004020202020204" pitchFamily="34" charset="0"/>
            </a:endParaRPr>
          </a:p>
        </p:txBody>
      </p:sp>
      <p:sp>
        <p:nvSpPr>
          <p:cNvPr id="26" name="TextBox 64">
            <a:extLst>
              <a:ext uri="{FF2B5EF4-FFF2-40B4-BE49-F238E27FC236}">
                <a16:creationId xmlns:a16="http://schemas.microsoft.com/office/drawing/2014/main" id="{8A738C99-FCCB-4605-BC58-A3DA8264A406}"/>
              </a:ext>
            </a:extLst>
          </p:cNvPr>
          <p:cNvSpPr txBox="1"/>
          <p:nvPr/>
        </p:nvSpPr>
        <p:spPr>
          <a:xfrm>
            <a:off x="3145303" y="-1740"/>
            <a:ext cx="90466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5400" b="1" dirty="0">
                <a:gradFill>
                  <a:gsLst>
                    <a:gs pos="20000">
                      <a:srgbClr val="20994E"/>
                    </a:gs>
                    <a:gs pos="61000">
                      <a:srgbClr val="117A59"/>
                    </a:gs>
                    <a:gs pos="100000">
                      <a:srgbClr val="043130"/>
                    </a:gs>
                  </a:gsLst>
                  <a:lin ang="10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Check-List Opérationnelle </a:t>
            </a:r>
          </a:p>
        </p:txBody>
      </p:sp>
    </p:spTree>
    <p:extLst>
      <p:ext uri="{BB962C8B-B14F-4D97-AF65-F5344CB8AC3E}">
        <p14:creationId xmlns:p14="http://schemas.microsoft.com/office/powerpoint/2010/main" val="16987935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DF849F8-AA63-DB11-59E5-5AA7AC388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9A45A-65F4-4CD4-A90B-80CC27C03919}" type="slidenum">
              <a:rPr lang="fr-FR" smtClean="0"/>
              <a:t>13</a:t>
            </a:fld>
            <a:endParaRPr lang="fr-FR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0C42904-71C1-0B74-C395-48763E62DACE}"/>
              </a:ext>
            </a:extLst>
          </p:cNvPr>
          <p:cNvGrpSpPr/>
          <p:nvPr/>
        </p:nvGrpSpPr>
        <p:grpSpPr>
          <a:xfrm>
            <a:off x="1720" y="-4225"/>
            <a:ext cx="2503699" cy="6872384"/>
            <a:chOff x="9166175" y="-2532"/>
            <a:chExt cx="3390365" cy="6871420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15AC37E-3755-6692-83F5-B79091859E02}"/>
                </a:ext>
              </a:extLst>
            </p:cNvPr>
            <p:cNvSpPr/>
            <p:nvPr/>
          </p:nvSpPr>
          <p:spPr>
            <a:xfrm>
              <a:off x="9166175" y="-1"/>
              <a:ext cx="3049200" cy="6868889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2FF7A66-AAAE-6232-E31E-2CCA438864EE}"/>
                </a:ext>
              </a:extLst>
            </p:cNvPr>
            <p:cNvSpPr txBox="1"/>
            <p:nvPr/>
          </p:nvSpPr>
          <p:spPr>
            <a:xfrm>
              <a:off x="10088140" y="105879"/>
              <a:ext cx="1568918" cy="240065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5000" dirty="0"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Candara" panose="020E0502030303020204" pitchFamily="34" charset="0"/>
                </a:rPr>
                <a:t>4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FFC9A64-0547-5F6E-C6A4-E2A517C7FF5B}"/>
                </a:ext>
              </a:extLst>
            </p:cNvPr>
            <p:cNvSpPr txBox="1"/>
            <p:nvPr/>
          </p:nvSpPr>
          <p:spPr>
            <a:xfrm>
              <a:off x="9190360" y="2723949"/>
              <a:ext cx="3008231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000" b="1" dirty="0"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Aptos Narrow" panose="020B0004020202020204" pitchFamily="34" charset="0"/>
                </a:rPr>
                <a:t>CONCLUSION</a:t>
              </a:r>
            </a:p>
          </p:txBody>
        </p:sp>
        <p:pic>
          <p:nvPicPr>
            <p:cNvPr id="7" name="Graphic 6" descr="Gavel with solid fill">
              <a:extLst>
                <a:ext uri="{FF2B5EF4-FFF2-40B4-BE49-F238E27FC236}">
                  <a16:creationId xmlns:a16="http://schemas.microsoft.com/office/drawing/2014/main" id="{6256E6C3-FC04-F85A-FDEB-4EC6957B06F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373089" y="5817166"/>
              <a:ext cx="914400" cy="914400"/>
            </a:xfrm>
            <a:prstGeom prst="rect">
              <a:avLst/>
            </a:prstGeom>
          </p:spPr>
        </p:pic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4807F7FA-2EA2-E6F8-4441-A33630622FA4}"/>
                </a:ext>
              </a:extLst>
            </p:cNvPr>
            <p:cNvSpPr/>
            <p:nvPr/>
          </p:nvSpPr>
          <p:spPr>
            <a:xfrm>
              <a:off x="12077285" y="-2532"/>
              <a:ext cx="479255" cy="1185547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A64A414-B4B0-86DF-A5EA-665553CE1372}"/>
              </a:ext>
            </a:extLst>
          </p:cNvPr>
          <p:cNvGrpSpPr/>
          <p:nvPr/>
        </p:nvGrpSpPr>
        <p:grpSpPr>
          <a:xfrm>
            <a:off x="-1462" y="-1082"/>
            <a:ext cx="2506882" cy="6859082"/>
            <a:chOff x="6120548" y="-1081"/>
            <a:chExt cx="3412339" cy="6859081"/>
          </a:xfrm>
          <a:solidFill>
            <a:schemeClr val="accent6">
              <a:lumMod val="60000"/>
              <a:lumOff val="40000"/>
            </a:schemeClr>
          </a:solidFill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6E2AA9D1-F0B2-766A-135B-89FA06EDC8AC}"/>
                </a:ext>
              </a:extLst>
            </p:cNvPr>
            <p:cNvGrpSpPr/>
            <p:nvPr/>
          </p:nvGrpSpPr>
          <p:grpSpPr>
            <a:xfrm>
              <a:off x="6120548" y="-1081"/>
              <a:ext cx="3412339" cy="6859081"/>
              <a:chOff x="6093600" y="-1081"/>
              <a:chExt cx="3412339" cy="6859081"/>
            </a:xfrm>
            <a:grpFill/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5624FCEC-F427-3468-A966-234BBC54C68F}"/>
                  </a:ext>
                </a:extLst>
              </p:cNvPr>
              <p:cNvSpPr/>
              <p:nvPr/>
            </p:nvSpPr>
            <p:spPr>
              <a:xfrm>
                <a:off x="6093600" y="0"/>
                <a:ext cx="3049200" cy="6858000"/>
              </a:xfrm>
              <a:prstGeom prst="rect">
                <a:avLst/>
              </a:prstGeom>
              <a:solidFill>
                <a:srgbClr val="20994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CD33405-8EFC-3C3A-BE5E-86F251B49F71}"/>
                  </a:ext>
                </a:extLst>
              </p:cNvPr>
              <p:cNvSpPr txBox="1"/>
              <p:nvPr/>
            </p:nvSpPr>
            <p:spPr>
              <a:xfrm>
                <a:off x="6965703" y="105879"/>
                <a:ext cx="1568918" cy="240065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5000" dirty="0">
                    <a:solidFill>
                      <a:schemeClr val="bg1"/>
                    </a:solidFill>
                    <a:effectLst>
                      <a:outerShdw blurRad="63500" sx="102000" sy="102000" algn="ctr" rotWithShape="0">
                        <a:prstClr val="black">
                          <a:alpha val="40000"/>
                        </a:prstClr>
                      </a:outerShdw>
                    </a:effectLst>
                    <a:latin typeface="Candara" panose="020E0502030303020204" pitchFamily="34" charset="0"/>
                  </a:rPr>
                  <a:t>3</a:t>
                </a:r>
              </a:p>
            </p:txBody>
          </p:sp>
          <p:sp>
            <p:nvSpPr>
              <p:cNvPr id="24" name="Rectangle: Rounded Corners 23">
                <a:extLst>
                  <a:ext uri="{FF2B5EF4-FFF2-40B4-BE49-F238E27FC236}">
                    <a16:creationId xmlns:a16="http://schemas.microsoft.com/office/drawing/2014/main" id="{0785AE68-0BE1-FBBC-1103-EBA983C13A27}"/>
                  </a:ext>
                </a:extLst>
              </p:cNvPr>
              <p:cNvSpPr/>
              <p:nvPr/>
            </p:nvSpPr>
            <p:spPr>
              <a:xfrm>
                <a:off x="9026684" y="-1081"/>
                <a:ext cx="479255" cy="1183757"/>
              </a:xfrm>
              <a:prstGeom prst="roundRect">
                <a:avLst/>
              </a:prstGeom>
              <a:solidFill>
                <a:srgbClr val="20994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</p:grpSp>
        <p:pic>
          <p:nvPicPr>
            <p:cNvPr id="19" name="Graphic 18" descr="Checklist with solid fill">
              <a:extLst>
                <a:ext uri="{FF2B5EF4-FFF2-40B4-BE49-F238E27FC236}">
                  <a16:creationId xmlns:a16="http://schemas.microsoft.com/office/drawing/2014/main" id="{FE7C50E5-E764-E594-D751-DEDD7FD1FB7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277600" y="6083300"/>
              <a:ext cx="914400" cy="648330"/>
            </a:xfrm>
            <a:prstGeom prst="rect">
              <a:avLst/>
            </a:prstGeom>
          </p:spPr>
        </p:pic>
      </p:grp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CA58C2EA-B438-4BBB-A987-9AE17271BF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7875240"/>
              </p:ext>
            </p:extLst>
          </p:nvPr>
        </p:nvGraphicFramePr>
        <p:xfrm>
          <a:off x="2235717" y="1442757"/>
          <a:ext cx="9913254" cy="5415243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2123044">
                  <a:extLst>
                    <a:ext uri="{9D8B030D-6E8A-4147-A177-3AD203B41FA5}">
                      <a16:colId xmlns:a16="http://schemas.microsoft.com/office/drawing/2014/main" val="1635577059"/>
                    </a:ext>
                  </a:extLst>
                </a:gridCol>
                <a:gridCol w="7790210">
                  <a:extLst>
                    <a:ext uri="{9D8B030D-6E8A-4147-A177-3AD203B41FA5}">
                      <a16:colId xmlns:a16="http://schemas.microsoft.com/office/drawing/2014/main" val="1929644418"/>
                    </a:ext>
                  </a:extLst>
                </a:gridCol>
              </a:tblGrid>
              <a:tr h="4339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dirty="0">
                          <a:effectLst/>
                          <a:latin typeface="Microsoft YaHei UI Light" panose="020B0502040204020203" pitchFamily="34" charset="-122"/>
                          <a:ea typeface="Microsoft YaHei UI Light" panose="020B0502040204020203" pitchFamily="34" charset="-122"/>
                        </a:rPr>
                        <a:t>Section</a:t>
                      </a:r>
                      <a:endParaRPr lang="fr-FR" sz="2800" dirty="0">
                        <a:effectLst/>
                        <a:latin typeface="Microsoft YaHei UI Light" panose="020B0502040204020203" pitchFamily="34" charset="-122"/>
                        <a:ea typeface="Microsoft YaHei UI Light" panose="020B0502040204020203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dirty="0">
                          <a:effectLst/>
                          <a:latin typeface="Microsoft YaHei UI Light" panose="020B0502040204020203" pitchFamily="34" charset="-122"/>
                          <a:ea typeface="Microsoft YaHei UI Light" panose="020B0502040204020203" pitchFamily="34" charset="-122"/>
                        </a:rPr>
                        <a:t>Éléments de contrôle / Actions</a:t>
                      </a:r>
                      <a:endParaRPr lang="fr-FR" sz="2800" dirty="0">
                        <a:effectLst/>
                        <a:latin typeface="Microsoft YaHei UI Light" panose="020B0502040204020203" pitchFamily="34" charset="-122"/>
                        <a:ea typeface="Microsoft YaHei UI Light" panose="020B0502040204020203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64315126"/>
                  </a:ext>
                </a:extLst>
              </a:tr>
              <a:tr h="29709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  <a:latin typeface="Microsoft YaHei UI Light" panose="020B0502040204020203" pitchFamily="34" charset="-122"/>
                          <a:ea typeface="Microsoft YaHei UI Light" panose="020B0502040204020203" pitchFamily="34" charset="-122"/>
                        </a:rPr>
                        <a:t> Plan d’épandage</a:t>
                      </a:r>
                      <a:endParaRPr lang="fr-FR" sz="2800" dirty="0">
                        <a:effectLst/>
                        <a:latin typeface="Microsoft YaHei UI Light" panose="020B0502040204020203" pitchFamily="34" charset="-122"/>
                        <a:ea typeface="Microsoft YaHei UI Light" panose="020B0502040204020203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200" dirty="0">
                          <a:effectLst/>
                          <a:latin typeface="Microsoft YaHei UI Light" panose="020B0502040204020203" pitchFamily="34" charset="-122"/>
                          <a:ea typeface="Microsoft YaHei UI Light" panose="020B0502040204020203" pitchFamily="34" charset="-122"/>
                          <a:cs typeface="Times New Roman" panose="02020603050405020304" pitchFamily="18" charset="0"/>
                        </a:rPr>
                        <a:t>Plan d’épandage basé sur besoins azotés des cultures, capacité de stockage et calendrier pour éviter ruissellement.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200" dirty="0">
                          <a:effectLst/>
                          <a:latin typeface="Microsoft YaHei UI Light" panose="020B0502040204020203" pitchFamily="34" charset="-122"/>
                          <a:ea typeface="Microsoft YaHei UI Light" panose="020B0502040204020203" pitchFamily="34" charset="-122"/>
                          <a:cs typeface="Times New Roman" panose="02020603050405020304" pitchFamily="18" charset="0"/>
                        </a:rPr>
                        <a:t>- Respecter distances minimales aux points d’eau, zones sensibles et habitats humains.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200" dirty="0">
                          <a:effectLst/>
                          <a:latin typeface="Microsoft YaHei UI Light" panose="020B0502040204020203" pitchFamily="34" charset="-122"/>
                          <a:ea typeface="Microsoft YaHei UI Light" panose="020B0502040204020203" pitchFamily="34" charset="-122"/>
                          <a:cs typeface="Times New Roman" panose="02020603050405020304" pitchFamily="18" charset="0"/>
                        </a:rPr>
                        <a:t>- Incorporation au sol rapide (&lt; 24h) pour réduire émissions.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200" dirty="0">
                          <a:effectLst/>
                          <a:latin typeface="Microsoft YaHei UI Light" panose="020B0502040204020203" pitchFamily="34" charset="-122"/>
                          <a:ea typeface="Microsoft YaHei UI Light" panose="020B0502040204020203" pitchFamily="34" charset="-122"/>
                          <a:cs typeface="Times New Roman" panose="02020603050405020304" pitchFamily="18" charset="0"/>
                        </a:rPr>
                        <a:t>- Limiter périodes d’épandage (éviter fortes pluies, sols gelés, crues).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200" dirty="0">
                          <a:effectLst/>
                          <a:latin typeface="Microsoft YaHei UI Light" panose="020B0502040204020203" pitchFamily="34" charset="-122"/>
                          <a:ea typeface="Microsoft YaHei UI Light" panose="020B0502040204020203" pitchFamily="34" charset="-122"/>
                          <a:cs typeface="Times New Roman" panose="02020603050405020304" pitchFamily="18" charset="0"/>
                        </a:rPr>
                        <a:t>- Tenir registre détaillé (parcelle, dose, date, analyses digestat, météo).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200" dirty="0">
                          <a:effectLst/>
                          <a:latin typeface="Microsoft YaHei UI Light" panose="020B0502040204020203" pitchFamily="34" charset="-122"/>
                          <a:ea typeface="Microsoft YaHei UI Light" panose="020B0502040204020203" pitchFamily="34" charset="-122"/>
                          <a:cs typeface="Times New Roman" panose="02020603050405020304" pitchFamily="18" charset="0"/>
                        </a:rPr>
                        <a:t>- Ajuster dose selon teneur en N disponible et limites nitrates locales.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800" dirty="0">
                        <a:effectLst/>
                        <a:latin typeface="Microsoft YaHei UI Light" panose="020B0502040204020203" pitchFamily="34" charset="-122"/>
                        <a:ea typeface="Microsoft YaHei UI Light" panose="020B0502040204020203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47554870"/>
                  </a:ext>
                </a:extLst>
              </a:tr>
            </a:tbl>
          </a:graphicData>
        </a:graphic>
      </p:graphicFrame>
      <p:sp>
        <p:nvSpPr>
          <p:cNvPr id="9" name="Rectangle 1">
            <a:extLst>
              <a:ext uri="{FF2B5EF4-FFF2-40B4-BE49-F238E27FC236}">
                <a16:creationId xmlns:a16="http://schemas.microsoft.com/office/drawing/2014/main" id="{A9139B4F-057E-4A7A-9533-CACF42FA28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0875" y="33750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25" name="TextBox 22">
            <a:extLst>
              <a:ext uri="{FF2B5EF4-FFF2-40B4-BE49-F238E27FC236}">
                <a16:creationId xmlns:a16="http://schemas.microsoft.com/office/drawing/2014/main" id="{7CF5E8C2-0151-4B26-B56B-5E59B483F49B}"/>
              </a:ext>
            </a:extLst>
          </p:cNvPr>
          <p:cNvSpPr txBox="1"/>
          <p:nvPr/>
        </p:nvSpPr>
        <p:spPr>
          <a:xfrm>
            <a:off x="-4383" y="3436221"/>
            <a:ext cx="2240100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FFC0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ptos Narrow" panose="020B0004020202020204" pitchFamily="34" charset="0"/>
              </a:rPr>
              <a:t>Check-list opérationnelle (universelle, modifiable)</a:t>
            </a:r>
            <a:endParaRPr lang="fr-FR" dirty="0"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Aptos Narrow" panose="020B0004020202020204" pitchFamily="34" charset="0"/>
            </a:endParaRPr>
          </a:p>
        </p:txBody>
      </p:sp>
      <p:sp>
        <p:nvSpPr>
          <p:cNvPr id="26" name="TextBox 64">
            <a:extLst>
              <a:ext uri="{FF2B5EF4-FFF2-40B4-BE49-F238E27FC236}">
                <a16:creationId xmlns:a16="http://schemas.microsoft.com/office/drawing/2014/main" id="{7C784E86-C05A-4561-B5AA-FD54EB9E283E}"/>
              </a:ext>
            </a:extLst>
          </p:cNvPr>
          <p:cNvSpPr txBox="1"/>
          <p:nvPr/>
        </p:nvSpPr>
        <p:spPr>
          <a:xfrm>
            <a:off x="3145303" y="-1740"/>
            <a:ext cx="90466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5400" b="1" dirty="0">
                <a:gradFill>
                  <a:gsLst>
                    <a:gs pos="20000">
                      <a:srgbClr val="20994E"/>
                    </a:gs>
                    <a:gs pos="61000">
                      <a:srgbClr val="117A59"/>
                    </a:gs>
                    <a:gs pos="100000">
                      <a:srgbClr val="043130"/>
                    </a:gs>
                  </a:gsLst>
                  <a:lin ang="10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Check-List Opérationnelle </a:t>
            </a:r>
          </a:p>
        </p:txBody>
      </p:sp>
    </p:spTree>
    <p:extLst>
      <p:ext uri="{BB962C8B-B14F-4D97-AF65-F5344CB8AC3E}">
        <p14:creationId xmlns:p14="http://schemas.microsoft.com/office/powerpoint/2010/main" val="38756607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286DC173-7C02-8B73-9361-2EC2CAAEB7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61234452"/>
              </p:ext>
            </p:extLst>
          </p:nvPr>
        </p:nvGraphicFramePr>
        <p:xfrm>
          <a:off x="2121848" y="0"/>
          <a:ext cx="10050572" cy="68574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3" name="Group 2">
            <a:extLst>
              <a:ext uri="{FF2B5EF4-FFF2-40B4-BE49-F238E27FC236}">
                <a16:creationId xmlns:a16="http://schemas.microsoft.com/office/drawing/2014/main" id="{1BF5090B-B5A3-8D6D-FF99-29714323CC78}"/>
              </a:ext>
            </a:extLst>
          </p:cNvPr>
          <p:cNvGrpSpPr/>
          <p:nvPr/>
        </p:nvGrpSpPr>
        <p:grpSpPr>
          <a:xfrm>
            <a:off x="0" y="-7192"/>
            <a:ext cx="2503699" cy="6872384"/>
            <a:chOff x="9166175" y="-2532"/>
            <a:chExt cx="3390365" cy="6871420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8DC2F0A-7531-DED9-4580-981E8DCC427C}"/>
                </a:ext>
              </a:extLst>
            </p:cNvPr>
            <p:cNvSpPr/>
            <p:nvPr/>
          </p:nvSpPr>
          <p:spPr>
            <a:xfrm>
              <a:off x="9166175" y="-1"/>
              <a:ext cx="3049200" cy="6868889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9D59C8D-98E3-F1B0-1941-B1631ACDD4A0}"/>
                </a:ext>
              </a:extLst>
            </p:cNvPr>
            <p:cNvSpPr txBox="1"/>
            <p:nvPr/>
          </p:nvSpPr>
          <p:spPr>
            <a:xfrm>
              <a:off x="10088140" y="105879"/>
              <a:ext cx="1568918" cy="240065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5000" dirty="0"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Candara" panose="020E0502030303020204" pitchFamily="34" charset="0"/>
                </a:rPr>
                <a:t>4</a:t>
              </a:r>
            </a:p>
          </p:txBody>
        </p:sp>
        <p:pic>
          <p:nvPicPr>
            <p:cNvPr id="10" name="Graphic 9" descr="Gavel with solid fill">
              <a:extLst>
                <a:ext uri="{FF2B5EF4-FFF2-40B4-BE49-F238E27FC236}">
                  <a16:creationId xmlns:a16="http://schemas.microsoft.com/office/drawing/2014/main" id="{07F1F913-0C8B-34CB-9F16-3B05D6C97EE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9572277" y="5228794"/>
              <a:ext cx="2122456" cy="1502771"/>
            </a:xfrm>
            <a:prstGeom prst="rect">
              <a:avLst/>
            </a:prstGeom>
          </p:spPr>
        </p:pic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CE304456-53A2-143A-274E-59A42E35665C}"/>
                </a:ext>
              </a:extLst>
            </p:cNvPr>
            <p:cNvSpPr/>
            <p:nvPr/>
          </p:nvSpPr>
          <p:spPr>
            <a:xfrm>
              <a:off x="12077285" y="-2532"/>
              <a:ext cx="479255" cy="1185547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sp>
        <p:nvSpPr>
          <p:cNvPr id="32" name="TextBox 19">
            <a:extLst>
              <a:ext uri="{FF2B5EF4-FFF2-40B4-BE49-F238E27FC236}">
                <a16:creationId xmlns:a16="http://schemas.microsoft.com/office/drawing/2014/main" id="{6AD3AAB2-515A-4231-B285-4AD1B67D27AC}"/>
              </a:ext>
            </a:extLst>
          </p:cNvPr>
          <p:cNvSpPr txBox="1"/>
          <p:nvPr/>
        </p:nvSpPr>
        <p:spPr>
          <a:xfrm>
            <a:off x="-158186" y="2611089"/>
            <a:ext cx="2411663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accent4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ptos Narrow" panose="020B0004020202020204" pitchFamily="34" charset="0"/>
              </a:rPr>
              <a:t>NORMES ET VALEURS LIMITES (FRANCE &amp; UE) </a:t>
            </a:r>
          </a:p>
          <a:p>
            <a:pPr algn="ctr"/>
            <a:r>
              <a:rPr lang="fr-FR" sz="2000" b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ptos Narrow" panose="020B0004020202020204" pitchFamily="34" charset="0"/>
              </a:rPr>
              <a:t> RECOMMANDATIONS &amp; CONCLUSION</a:t>
            </a:r>
          </a:p>
        </p:txBody>
      </p:sp>
    </p:spTree>
    <p:extLst>
      <p:ext uri="{BB962C8B-B14F-4D97-AF65-F5344CB8AC3E}">
        <p14:creationId xmlns:p14="http://schemas.microsoft.com/office/powerpoint/2010/main" val="25813061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045C2C3-36D6-C811-14F7-DBA3DD6FC2E7}"/>
              </a:ext>
            </a:extLst>
          </p:cNvPr>
          <p:cNvSpPr txBox="1"/>
          <p:nvPr/>
        </p:nvSpPr>
        <p:spPr>
          <a:xfrm>
            <a:off x="2472687" y="-1740"/>
            <a:ext cx="97193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3600" b="1" dirty="0">
                <a:gradFill>
                  <a:gsLst>
                    <a:gs pos="20000">
                      <a:srgbClr val="20994E"/>
                    </a:gs>
                    <a:gs pos="61000">
                      <a:srgbClr val="117A59"/>
                    </a:gs>
                    <a:gs pos="100000">
                      <a:srgbClr val="043130"/>
                    </a:gs>
                  </a:gsLst>
                  <a:lin ang="10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Tableau indicatif des limites (extraits et synthèse documentaire) </a:t>
            </a:r>
            <a:endParaRPr lang="fr-FR" sz="3200" b="1" dirty="0">
              <a:gradFill>
                <a:gsLst>
                  <a:gs pos="20000">
                    <a:srgbClr val="20994E"/>
                  </a:gs>
                  <a:gs pos="61000">
                    <a:srgbClr val="117A59"/>
                  </a:gs>
                  <a:gs pos="100000">
                    <a:srgbClr val="043130"/>
                  </a:gs>
                </a:gsLst>
                <a:lin ang="108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ova Cond" panose="020B0506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D0A747E-E656-58B1-8E75-724D1F228F44}"/>
              </a:ext>
            </a:extLst>
          </p:cNvPr>
          <p:cNvGrpSpPr/>
          <p:nvPr/>
        </p:nvGrpSpPr>
        <p:grpSpPr>
          <a:xfrm>
            <a:off x="1719" y="-4225"/>
            <a:ext cx="2470968" cy="6862225"/>
            <a:chOff x="9166174" y="-2532"/>
            <a:chExt cx="3390366" cy="6871420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6FEC71F-5EEF-DD1C-F3D4-939DB0E0F357}"/>
                </a:ext>
              </a:extLst>
            </p:cNvPr>
            <p:cNvSpPr/>
            <p:nvPr/>
          </p:nvSpPr>
          <p:spPr>
            <a:xfrm>
              <a:off x="9166174" y="-1"/>
              <a:ext cx="3049200" cy="6868889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3F4AD1A-82AF-A172-972C-9B0C5FE522D9}"/>
                </a:ext>
              </a:extLst>
            </p:cNvPr>
            <p:cNvSpPr txBox="1"/>
            <p:nvPr/>
          </p:nvSpPr>
          <p:spPr>
            <a:xfrm>
              <a:off x="10088140" y="105879"/>
              <a:ext cx="1568918" cy="240065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5000" dirty="0"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Candara" panose="020E0502030303020204" pitchFamily="34" charset="0"/>
                </a:rPr>
                <a:t>4</a:t>
              </a:r>
            </a:p>
          </p:txBody>
        </p:sp>
        <p:pic>
          <p:nvPicPr>
            <p:cNvPr id="22" name="Graphic 21" descr="Gavel with solid fill">
              <a:extLst>
                <a:ext uri="{FF2B5EF4-FFF2-40B4-BE49-F238E27FC236}">
                  <a16:creationId xmlns:a16="http://schemas.microsoft.com/office/drawing/2014/main" id="{2DA9C9DB-0BFA-18D2-2F45-98682160DE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988121" y="5298447"/>
              <a:ext cx="1405307" cy="1405307"/>
            </a:xfrm>
            <a:prstGeom prst="rect">
              <a:avLst/>
            </a:prstGeom>
          </p:spPr>
        </p:pic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79BBBAE9-69D9-AEC2-DD16-37350F08B33A}"/>
                </a:ext>
              </a:extLst>
            </p:cNvPr>
            <p:cNvSpPr/>
            <p:nvPr/>
          </p:nvSpPr>
          <p:spPr>
            <a:xfrm>
              <a:off x="12077285" y="-2532"/>
              <a:ext cx="479255" cy="1185547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BC33E2F-845A-4309-B4AE-239FDBA81F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3201784"/>
              </p:ext>
            </p:extLst>
          </p:nvPr>
        </p:nvGraphicFramePr>
        <p:xfrm>
          <a:off x="2367179" y="1288737"/>
          <a:ext cx="9719312" cy="5404349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2429828">
                  <a:extLst>
                    <a:ext uri="{9D8B030D-6E8A-4147-A177-3AD203B41FA5}">
                      <a16:colId xmlns:a16="http://schemas.microsoft.com/office/drawing/2014/main" val="1088280196"/>
                    </a:ext>
                  </a:extLst>
                </a:gridCol>
                <a:gridCol w="2429828">
                  <a:extLst>
                    <a:ext uri="{9D8B030D-6E8A-4147-A177-3AD203B41FA5}">
                      <a16:colId xmlns:a16="http://schemas.microsoft.com/office/drawing/2014/main" val="670841930"/>
                    </a:ext>
                  </a:extLst>
                </a:gridCol>
                <a:gridCol w="2429828">
                  <a:extLst>
                    <a:ext uri="{9D8B030D-6E8A-4147-A177-3AD203B41FA5}">
                      <a16:colId xmlns:a16="http://schemas.microsoft.com/office/drawing/2014/main" val="1427773833"/>
                    </a:ext>
                  </a:extLst>
                </a:gridCol>
                <a:gridCol w="2429828">
                  <a:extLst>
                    <a:ext uri="{9D8B030D-6E8A-4147-A177-3AD203B41FA5}">
                      <a16:colId xmlns:a16="http://schemas.microsoft.com/office/drawing/2014/main" val="3519492038"/>
                    </a:ext>
                  </a:extLst>
                </a:gridCol>
              </a:tblGrid>
              <a:tr h="744164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US" sz="2400" b="1" kern="1200" dirty="0" err="1">
                          <a:solidFill>
                            <a:schemeClr val="bg1"/>
                          </a:solidFill>
                          <a:effectLst/>
                          <a:latin typeface="Arial Nova Cond" panose="020B0506020202020204" pitchFamily="34" charset="0"/>
                          <a:ea typeface="+mn-ea"/>
                          <a:cs typeface="+mn-cs"/>
                        </a:rPr>
                        <a:t>Éléments</a:t>
                      </a:r>
                      <a:endParaRPr lang="fr-FR" sz="2400" b="1" kern="1200" dirty="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US" sz="2400" b="1" kern="1200" dirty="0">
                          <a:solidFill>
                            <a:schemeClr val="bg1"/>
                          </a:solidFill>
                          <a:effectLst/>
                          <a:latin typeface="Arial Nova Cond" panose="020B0506020202020204" pitchFamily="34" charset="0"/>
                          <a:ea typeface="+mn-ea"/>
                          <a:cs typeface="+mn-cs"/>
                        </a:rPr>
                        <a:t>Valeur </a:t>
                      </a:r>
                      <a:r>
                        <a:rPr lang="en-US" sz="2400" b="1" kern="1200" dirty="0" err="1">
                          <a:solidFill>
                            <a:schemeClr val="bg1"/>
                          </a:solidFill>
                          <a:effectLst/>
                          <a:latin typeface="Arial Nova Cond" panose="020B0506020202020204" pitchFamily="34" charset="0"/>
                          <a:ea typeface="+mn-ea"/>
                          <a:cs typeface="+mn-cs"/>
                        </a:rPr>
                        <a:t>limite</a:t>
                      </a:r>
                      <a:r>
                        <a:rPr lang="en-US" sz="2400" b="1" kern="1200" dirty="0">
                          <a:solidFill>
                            <a:schemeClr val="bg1"/>
                          </a:solidFill>
                          <a:effectLst/>
                          <a:latin typeface="Arial Nova Cond" panose="020B0506020202020204" pitchFamily="34" charset="0"/>
                          <a:ea typeface="+mn-ea"/>
                          <a:cs typeface="+mn-cs"/>
                        </a:rPr>
                        <a:t> (mg/kg MS)</a:t>
                      </a:r>
                      <a:endParaRPr lang="fr-FR" sz="2400" b="1" kern="1200" dirty="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US" sz="2400" b="1" kern="1200" dirty="0">
                          <a:solidFill>
                            <a:schemeClr val="bg1"/>
                          </a:solidFill>
                          <a:effectLst/>
                          <a:latin typeface="Arial Nova Cond" panose="020B0506020202020204" pitchFamily="34" charset="0"/>
                          <a:ea typeface="+mn-ea"/>
                          <a:cs typeface="+mn-cs"/>
                        </a:rPr>
                        <a:t>Source (France/UE)</a:t>
                      </a:r>
                      <a:endParaRPr lang="fr-FR" sz="2400" b="1" kern="1200" dirty="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US" sz="2400" b="1" kern="1200" dirty="0">
                          <a:solidFill>
                            <a:schemeClr val="bg1"/>
                          </a:solidFill>
                          <a:effectLst/>
                          <a:latin typeface="Arial Nova Cond" panose="020B0506020202020204" pitchFamily="34" charset="0"/>
                          <a:ea typeface="+mn-ea"/>
                          <a:cs typeface="+mn-cs"/>
                        </a:rPr>
                        <a:t>Remarques</a:t>
                      </a:r>
                      <a:endParaRPr lang="fr-FR" sz="2400" b="1" kern="1200" dirty="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53646324"/>
                  </a:ext>
                </a:extLst>
              </a:tr>
              <a:tr h="769517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US" sz="2400" b="1" kern="1200" dirty="0">
                          <a:solidFill>
                            <a:schemeClr val="bg1"/>
                          </a:solidFill>
                          <a:effectLst/>
                          <a:latin typeface="Arial Nova Cond" panose="020B0506020202020204" pitchFamily="34" charset="0"/>
                          <a:ea typeface="+mn-ea"/>
                          <a:cs typeface="+mn-cs"/>
                        </a:rPr>
                        <a:t>Cadmium (Cd)</a:t>
                      </a:r>
                      <a:endParaRPr lang="fr-FR" sz="2400" b="1" kern="1200" dirty="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+mn-ea"/>
                          <a:cs typeface="+mn-cs"/>
                        </a:rPr>
                        <a:t>1 mg/kg MS</a:t>
                      </a:r>
                      <a:endParaRPr lang="fr-FR" sz="1800" kern="1200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+mn-ea"/>
                          <a:cs typeface="+mn-cs"/>
                        </a:rPr>
                        <a:t>NF U44-051 / Cahier des charges digestats (France)</a:t>
                      </a:r>
                      <a:endParaRPr lang="fr-FR" sz="1800" kern="120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+mn-ea"/>
                          <a:cs typeface="+mn-cs"/>
                        </a:rPr>
                        <a:t>Très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+mn-ea"/>
                          <a:cs typeface="+mn-cs"/>
                        </a:rPr>
                        <a:t>restrictif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+mn-ea"/>
                          <a:cs typeface="+mn-cs"/>
                        </a:rPr>
                        <a:t>; R. UE 2019/1009 impact.</a:t>
                      </a:r>
                      <a:endParaRPr lang="fr-FR" sz="1800" kern="1200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00640977"/>
                  </a:ext>
                </a:extLst>
              </a:tr>
              <a:tr h="507399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US" sz="2400" b="1" kern="1200" dirty="0">
                          <a:solidFill>
                            <a:schemeClr val="bg1"/>
                          </a:solidFill>
                          <a:effectLst/>
                          <a:latin typeface="Arial Nova Cond" panose="020B0506020202020204" pitchFamily="34" charset="0"/>
                          <a:ea typeface="+mn-ea"/>
                          <a:cs typeface="+mn-cs"/>
                        </a:rPr>
                        <a:t>Plomb (Pb)</a:t>
                      </a:r>
                      <a:endParaRPr lang="fr-FR" sz="2400" b="1" kern="1200" dirty="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+mn-ea"/>
                          <a:cs typeface="+mn-cs"/>
                        </a:rPr>
                        <a:t>800 mg/kg MS (ex.)</a:t>
                      </a:r>
                      <a:endParaRPr lang="fr-FR" sz="1800" kern="120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+mn-ea"/>
                          <a:cs typeface="+mn-cs"/>
                        </a:rPr>
                        <a:t>Arrêtés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+mn-ea"/>
                          <a:cs typeface="+mn-cs"/>
                        </a:rPr>
                        <a:t> et guides (France)</a:t>
                      </a:r>
                      <a:endParaRPr lang="fr-FR" sz="1800" kern="1200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+mn-ea"/>
                          <a:cs typeface="+mn-cs"/>
                        </a:rPr>
                        <a:t>Vérifier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+mn-ea"/>
                          <a:cs typeface="+mn-cs"/>
                        </a:rPr>
                        <a:t>texte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+mn-ea"/>
                          <a:cs typeface="+mn-cs"/>
                        </a:rPr>
                        <a:t>officiel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+mn-ea"/>
                          <a:cs typeface="+mn-cs"/>
                        </a:rPr>
                        <a:t> local.</a:t>
                      </a:r>
                      <a:endParaRPr lang="fr-FR" sz="1800" kern="1200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01323707"/>
                  </a:ext>
                </a:extLst>
              </a:tr>
              <a:tr h="744164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US" sz="2400" b="1" kern="1200" dirty="0">
                          <a:solidFill>
                            <a:schemeClr val="bg1"/>
                          </a:solidFill>
                          <a:effectLst/>
                          <a:latin typeface="Arial Nova Cond" panose="020B0506020202020204" pitchFamily="34" charset="0"/>
                          <a:ea typeface="+mn-ea"/>
                          <a:cs typeface="+mn-cs"/>
                        </a:rPr>
                        <a:t>Mercure (Hg)</a:t>
                      </a:r>
                      <a:endParaRPr lang="fr-FR" sz="2400" b="1" kern="1200" dirty="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+mn-ea"/>
                          <a:cs typeface="+mn-cs"/>
                        </a:rPr>
                        <a:t>0.5-1 mg/kg MS (selon référentiel)</a:t>
                      </a:r>
                      <a:endParaRPr lang="fr-FR" sz="1800" kern="120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+mn-ea"/>
                          <a:cs typeface="+mn-cs"/>
                        </a:rPr>
                        <a:t>Guides ENSP / ADEME</a:t>
                      </a:r>
                      <a:endParaRPr lang="fr-FR" sz="1800" kern="1200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+mn-ea"/>
                          <a:cs typeface="+mn-cs"/>
                        </a:rPr>
                        <a:t>Teneurs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+mn-ea"/>
                          <a:cs typeface="+mn-cs"/>
                        </a:rPr>
                        <a:t> basses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+mn-ea"/>
                          <a:cs typeface="+mn-cs"/>
                        </a:rPr>
                        <a:t>recommandées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+mn-ea"/>
                          <a:cs typeface="+mn-cs"/>
                        </a:rPr>
                        <a:t>.</a:t>
                      </a:r>
                      <a:endParaRPr lang="fr-FR" sz="1800" kern="1200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01858579"/>
                  </a:ext>
                </a:extLst>
              </a:tr>
              <a:tr h="769517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US" sz="2400" b="1" kern="1200" dirty="0">
                          <a:solidFill>
                            <a:schemeClr val="bg1"/>
                          </a:solidFill>
                          <a:effectLst/>
                          <a:latin typeface="Arial Nova Cond" panose="020B0506020202020204" pitchFamily="34" charset="0"/>
                          <a:ea typeface="+mn-ea"/>
                          <a:cs typeface="+mn-cs"/>
                        </a:rPr>
                        <a:t>Cuivre (Cu)</a:t>
                      </a:r>
                      <a:endParaRPr lang="fr-FR" sz="2400" b="1" kern="1200" dirty="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+mn-ea"/>
                          <a:cs typeface="+mn-cs"/>
                        </a:rPr>
                        <a:t>150 mg/kg MS (indicatif)</a:t>
                      </a:r>
                      <a:endParaRPr lang="fr-FR" sz="1800" kern="120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+mn-ea"/>
                          <a:cs typeface="+mn-cs"/>
                        </a:rPr>
                        <a:t>NF U44-051 / ADEME</a:t>
                      </a:r>
                      <a:endParaRPr lang="fr-FR" sz="1800" kern="120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+mn-ea"/>
                          <a:cs typeface="+mn-cs"/>
                        </a:rPr>
                        <a:t>Mesuré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+mn-ea"/>
                          <a:cs typeface="+mn-cs"/>
                        </a:rPr>
                        <a:t>fréquemment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+mn-ea"/>
                          <a:cs typeface="+mn-cs"/>
                        </a:rPr>
                        <a:t> dans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+mn-ea"/>
                          <a:cs typeface="+mn-cs"/>
                        </a:rPr>
                        <a:t>fumiers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+mn-ea"/>
                          <a:cs typeface="+mn-cs"/>
                        </a:rPr>
                        <a:t>.</a:t>
                      </a:r>
                      <a:endParaRPr lang="fr-FR" sz="1800" kern="1200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78641661"/>
                  </a:ext>
                </a:extLst>
              </a:tr>
              <a:tr h="507399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US" sz="2400" b="1" kern="1200" dirty="0">
                          <a:solidFill>
                            <a:schemeClr val="bg1"/>
                          </a:solidFill>
                          <a:effectLst/>
                          <a:latin typeface="Arial Nova Cond" panose="020B0506020202020204" pitchFamily="34" charset="0"/>
                          <a:ea typeface="+mn-ea"/>
                          <a:cs typeface="+mn-cs"/>
                        </a:rPr>
                        <a:t>Zinc (Zn)</a:t>
                      </a:r>
                      <a:endParaRPr lang="fr-FR" sz="2400" b="1" kern="1200" dirty="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+mn-ea"/>
                          <a:cs typeface="+mn-cs"/>
                        </a:rPr>
                        <a:t>300 mg/kg MS (indicatif)</a:t>
                      </a:r>
                      <a:endParaRPr lang="fr-FR" sz="1800" kern="120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+mn-ea"/>
                          <a:cs typeface="+mn-cs"/>
                        </a:rPr>
                        <a:t>NF U44-051 / ADEME</a:t>
                      </a:r>
                      <a:endParaRPr lang="fr-FR" sz="1800" kern="120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+mn-ea"/>
                          <a:cs typeface="+mn-cs"/>
                        </a:rPr>
                        <a:t>Accumulation possible.</a:t>
                      </a:r>
                      <a:endParaRPr lang="fr-FR" sz="1800" kern="1200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82117617"/>
                  </a:ext>
                </a:extLst>
              </a:tr>
              <a:tr h="1116247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US" sz="2400" b="1" kern="1200" dirty="0">
                          <a:solidFill>
                            <a:schemeClr val="bg1"/>
                          </a:solidFill>
                          <a:effectLst/>
                          <a:latin typeface="Arial Nova Cond" panose="020B0506020202020204" pitchFamily="34" charset="0"/>
                          <a:ea typeface="+mn-ea"/>
                          <a:cs typeface="+mn-cs"/>
                        </a:rPr>
                        <a:t>HAP16 (PAHs somme)</a:t>
                      </a:r>
                      <a:endParaRPr lang="fr-FR" sz="2400" b="1" kern="1200" dirty="0">
                        <a:solidFill>
                          <a:schemeClr val="bg1"/>
                        </a:solidFill>
                        <a:effectLst/>
                        <a:latin typeface="Arial Nova Cond" panose="020B0506020202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+mn-ea"/>
                          <a:cs typeface="+mn-cs"/>
                        </a:rPr>
                        <a:t>6 mg/kg MS</a:t>
                      </a:r>
                      <a:endParaRPr lang="fr-FR" sz="1800" kern="1200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+mn-ea"/>
                          <a:cs typeface="+mn-cs"/>
                        </a:rPr>
                        <a:t>Arrêté (22 oct 2020)</a:t>
                      </a:r>
                      <a:endParaRPr lang="fr-FR" sz="1800" kern="120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+mn-ea"/>
                          <a:cs typeface="+mn-cs"/>
                        </a:rPr>
                        <a:t>Limite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+mn-ea"/>
                          <a:cs typeface="+mn-cs"/>
                        </a:rPr>
                        <a:t> pour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+mn-ea"/>
                          <a:cs typeface="+mn-cs"/>
                        </a:rPr>
                        <a:t>composés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+mn-ea"/>
                          <a:cs typeface="+mn-cs"/>
                        </a:rPr>
                        <a:t> traces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+mn-ea"/>
                          <a:cs typeface="+mn-cs"/>
                        </a:rPr>
                        <a:t>organiques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Arial Nova Cond" panose="020B0506020202020204" pitchFamily="34" charset="0"/>
                          <a:ea typeface="+mn-ea"/>
                          <a:cs typeface="+mn-cs"/>
                        </a:rPr>
                        <a:t>.</a:t>
                      </a:r>
                      <a:endParaRPr lang="fr-FR" sz="1800" kern="1200" dirty="0">
                        <a:solidFill>
                          <a:schemeClr val="tx1"/>
                        </a:solidFill>
                        <a:effectLst/>
                        <a:latin typeface="Arial Nova Cond" panose="020B0506020202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76719198"/>
                  </a:ext>
                </a:extLst>
              </a:tr>
            </a:tbl>
          </a:graphicData>
        </a:graphic>
      </p:graphicFrame>
      <p:sp>
        <p:nvSpPr>
          <p:cNvPr id="68" name="TextBox 19">
            <a:extLst>
              <a:ext uri="{FF2B5EF4-FFF2-40B4-BE49-F238E27FC236}">
                <a16:creationId xmlns:a16="http://schemas.microsoft.com/office/drawing/2014/main" id="{D66823D6-B7EF-48AD-8779-5C69071BDBC5}"/>
              </a:ext>
            </a:extLst>
          </p:cNvPr>
          <p:cNvSpPr txBox="1"/>
          <p:nvPr/>
        </p:nvSpPr>
        <p:spPr>
          <a:xfrm>
            <a:off x="-158186" y="2611089"/>
            <a:ext cx="2411663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accent4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ptos Narrow" panose="020B0004020202020204" pitchFamily="34" charset="0"/>
              </a:rPr>
              <a:t>NORMES ET VALEURS LIMITES (FRANCE &amp; UE) </a:t>
            </a:r>
          </a:p>
          <a:p>
            <a:pPr algn="ctr"/>
            <a:r>
              <a:rPr lang="fr-FR" sz="2000" b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ptos Narrow" panose="020B0004020202020204" pitchFamily="34" charset="0"/>
              </a:rPr>
              <a:t> RECOMMANDATIONS &amp; CONCLUSION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0187A66B-EA3E-C38A-88AD-A3A13E854EA3}"/>
              </a:ext>
            </a:extLst>
          </p:cNvPr>
          <p:cNvGrpSpPr/>
          <p:nvPr/>
        </p:nvGrpSpPr>
        <p:grpSpPr>
          <a:xfrm>
            <a:off x="0" y="-14384"/>
            <a:ext cx="3255176" cy="6872384"/>
            <a:chOff x="9166175" y="-2532"/>
            <a:chExt cx="3390365" cy="6871420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8DD6509-B3B3-79C3-3011-DB92B084D2D2}"/>
                </a:ext>
              </a:extLst>
            </p:cNvPr>
            <p:cNvSpPr/>
            <p:nvPr/>
          </p:nvSpPr>
          <p:spPr>
            <a:xfrm>
              <a:off x="9166175" y="-1"/>
              <a:ext cx="3049200" cy="6868889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FF46D84-29BF-91F2-184C-57B7714E0C64}"/>
                </a:ext>
              </a:extLst>
            </p:cNvPr>
            <p:cNvSpPr txBox="1"/>
            <p:nvPr/>
          </p:nvSpPr>
          <p:spPr>
            <a:xfrm>
              <a:off x="10088140" y="105879"/>
              <a:ext cx="1568918" cy="240065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5000" dirty="0"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Candara" panose="020E0502030303020204" pitchFamily="34" charset="0"/>
                </a:rPr>
                <a:t>4</a:t>
              </a:r>
            </a:p>
          </p:txBody>
        </p:sp>
        <p:pic>
          <p:nvPicPr>
            <p:cNvPr id="13" name="Graphic 12" descr="Gavel with solid fill">
              <a:extLst>
                <a:ext uri="{FF2B5EF4-FFF2-40B4-BE49-F238E27FC236}">
                  <a16:creationId xmlns:a16="http://schemas.microsoft.com/office/drawing/2014/main" id="{3E6195F7-6EC1-1AAD-E117-9330FF40CA2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373089" y="5360030"/>
              <a:ext cx="914400" cy="914400"/>
            </a:xfrm>
            <a:prstGeom prst="rect">
              <a:avLst/>
            </a:prstGeom>
          </p:spPr>
        </p:pic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485610E0-C0CB-2FA9-FFBF-05CE7F5FD6DB}"/>
                </a:ext>
              </a:extLst>
            </p:cNvPr>
            <p:cNvSpPr/>
            <p:nvPr/>
          </p:nvSpPr>
          <p:spPr>
            <a:xfrm>
              <a:off x="12077285" y="-2532"/>
              <a:ext cx="479255" cy="1185547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sp>
        <p:nvSpPr>
          <p:cNvPr id="47" name="ZoneTexte 46">
            <a:extLst>
              <a:ext uri="{FF2B5EF4-FFF2-40B4-BE49-F238E27FC236}">
                <a16:creationId xmlns:a16="http://schemas.microsoft.com/office/drawing/2014/main" id="{AA99E86D-7902-42B1-9ACC-109EC338086C}"/>
              </a:ext>
            </a:extLst>
          </p:cNvPr>
          <p:cNvSpPr txBox="1"/>
          <p:nvPr/>
        </p:nvSpPr>
        <p:spPr>
          <a:xfrm>
            <a:off x="3025103" y="1613790"/>
            <a:ext cx="896112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800" b="1" dirty="0">
                <a:gradFill>
                  <a:gsLst>
                    <a:gs pos="20000">
                      <a:srgbClr val="20994E"/>
                    </a:gs>
                    <a:gs pos="61000">
                      <a:srgbClr val="117A59"/>
                    </a:gs>
                    <a:gs pos="100000">
                      <a:srgbClr val="043130"/>
                    </a:gs>
                  </a:gsLst>
                  <a:lin ang="10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En conclusion, la méthanisation constitue une solution durable pour valoriser les déchets organiques et produire de l’énergie renouvelable.</a:t>
            </a:r>
          </a:p>
          <a:p>
            <a:pPr algn="just"/>
            <a:endParaRPr lang="fr-FR" sz="2800" b="1" dirty="0">
              <a:gradFill>
                <a:gsLst>
                  <a:gs pos="20000">
                    <a:srgbClr val="20994E"/>
                  </a:gs>
                  <a:gs pos="61000">
                    <a:srgbClr val="117A59"/>
                  </a:gs>
                  <a:gs pos="100000">
                    <a:srgbClr val="043130"/>
                  </a:gs>
                </a:gsLst>
                <a:lin ang="108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ova Cond" panose="020B0506020202020204" pitchFamily="34" charset="0"/>
            </a:endParaRPr>
          </a:p>
          <a:p>
            <a:pPr algn="just"/>
            <a:r>
              <a:rPr lang="fr-FR" sz="2800" b="1" dirty="0">
                <a:gradFill>
                  <a:gsLst>
                    <a:gs pos="20000">
                      <a:srgbClr val="20994E"/>
                    </a:gs>
                    <a:gs pos="61000">
                      <a:srgbClr val="117A59"/>
                    </a:gs>
                    <a:gs pos="100000">
                      <a:srgbClr val="043130"/>
                    </a:gs>
                  </a:gsLst>
                  <a:lin ang="10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Cependant, la maîtrise des risques sanitaires et chimiques reste essentielle pour garantir la sécurité environnementale et la qualité du digestat.</a:t>
            </a:r>
          </a:p>
        </p:txBody>
      </p:sp>
      <p:sp>
        <p:nvSpPr>
          <p:cNvPr id="48" name="TextBox 8">
            <a:extLst>
              <a:ext uri="{FF2B5EF4-FFF2-40B4-BE49-F238E27FC236}">
                <a16:creationId xmlns:a16="http://schemas.microsoft.com/office/drawing/2014/main" id="{D681265C-E8E9-496E-B53B-DE539A063DCE}"/>
              </a:ext>
            </a:extLst>
          </p:cNvPr>
          <p:cNvSpPr txBox="1"/>
          <p:nvPr/>
        </p:nvSpPr>
        <p:spPr>
          <a:xfrm>
            <a:off x="1802621" y="153030"/>
            <a:ext cx="97193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400" b="1" dirty="0">
                <a:gradFill>
                  <a:gsLst>
                    <a:gs pos="20000">
                      <a:srgbClr val="20994E"/>
                    </a:gs>
                    <a:gs pos="61000">
                      <a:srgbClr val="117A59"/>
                    </a:gs>
                    <a:gs pos="100000">
                      <a:srgbClr val="043130"/>
                    </a:gs>
                  </a:gsLst>
                  <a:lin ang="10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CONCLUSION</a:t>
            </a:r>
            <a:endParaRPr lang="fr-FR" sz="4000" b="1" dirty="0">
              <a:gradFill>
                <a:gsLst>
                  <a:gs pos="20000">
                    <a:srgbClr val="20994E"/>
                  </a:gs>
                  <a:gs pos="61000">
                    <a:srgbClr val="117A59"/>
                  </a:gs>
                  <a:gs pos="100000">
                    <a:srgbClr val="043130"/>
                  </a:gs>
                </a:gsLst>
                <a:lin ang="108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ova Cond" panose="020B0506020202020204" pitchFamily="34" charset="0"/>
            </a:endParaRPr>
          </a:p>
        </p:txBody>
      </p:sp>
      <p:sp>
        <p:nvSpPr>
          <p:cNvPr id="49" name="TextBox 19">
            <a:extLst>
              <a:ext uri="{FF2B5EF4-FFF2-40B4-BE49-F238E27FC236}">
                <a16:creationId xmlns:a16="http://schemas.microsoft.com/office/drawing/2014/main" id="{CC820D87-7E3F-4B2A-B09E-6EE959BE4F3E}"/>
              </a:ext>
            </a:extLst>
          </p:cNvPr>
          <p:cNvSpPr txBox="1"/>
          <p:nvPr/>
        </p:nvSpPr>
        <p:spPr>
          <a:xfrm>
            <a:off x="231264" y="2952486"/>
            <a:ext cx="2511936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ptos Narrow" panose="020B0004020202020204" pitchFamily="34" charset="0"/>
              </a:rPr>
              <a:t>NORMES ET VALEURS LIMITES (FRANCE &amp; UE) </a:t>
            </a:r>
          </a:p>
          <a:p>
            <a:pPr algn="ctr"/>
            <a:r>
              <a:rPr lang="fr-FR" sz="2000" b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ptos Narrow" panose="020B0004020202020204" pitchFamily="34" charset="0"/>
              </a:rPr>
              <a:t> </a:t>
            </a:r>
            <a:r>
              <a:rPr lang="fr-FR" sz="2000" b="1" dirty="0">
                <a:solidFill>
                  <a:schemeClr val="accent4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ptos Narrow" panose="020B0004020202020204" pitchFamily="34" charset="0"/>
              </a:rPr>
              <a:t>RECOMMANDATIONS &amp; CONCLUSION</a:t>
            </a:r>
          </a:p>
        </p:txBody>
      </p:sp>
    </p:spTree>
    <p:extLst>
      <p:ext uri="{BB962C8B-B14F-4D97-AF65-F5344CB8AC3E}">
        <p14:creationId xmlns:p14="http://schemas.microsoft.com/office/powerpoint/2010/main" val="20769785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0187A66B-EA3E-C38A-88AD-A3A13E854EA3}"/>
              </a:ext>
            </a:extLst>
          </p:cNvPr>
          <p:cNvGrpSpPr/>
          <p:nvPr/>
        </p:nvGrpSpPr>
        <p:grpSpPr>
          <a:xfrm>
            <a:off x="0" y="-14384"/>
            <a:ext cx="3255176" cy="6872384"/>
            <a:chOff x="9166175" y="-2532"/>
            <a:chExt cx="3390365" cy="6871420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8DD6509-B3B3-79C3-3011-DB92B084D2D2}"/>
                </a:ext>
              </a:extLst>
            </p:cNvPr>
            <p:cNvSpPr/>
            <p:nvPr/>
          </p:nvSpPr>
          <p:spPr>
            <a:xfrm>
              <a:off x="9166175" y="-1"/>
              <a:ext cx="3049200" cy="6868889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FF46D84-29BF-91F2-184C-57B7714E0C64}"/>
                </a:ext>
              </a:extLst>
            </p:cNvPr>
            <p:cNvSpPr txBox="1"/>
            <p:nvPr/>
          </p:nvSpPr>
          <p:spPr>
            <a:xfrm>
              <a:off x="10088140" y="105879"/>
              <a:ext cx="1568918" cy="240065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5000" dirty="0"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Candara" panose="020E0502030303020204" pitchFamily="34" charset="0"/>
                </a:rPr>
                <a:t>4</a:t>
              </a:r>
            </a:p>
          </p:txBody>
        </p:sp>
        <p:pic>
          <p:nvPicPr>
            <p:cNvPr id="13" name="Graphic 12" descr="Gavel with solid fill">
              <a:extLst>
                <a:ext uri="{FF2B5EF4-FFF2-40B4-BE49-F238E27FC236}">
                  <a16:creationId xmlns:a16="http://schemas.microsoft.com/office/drawing/2014/main" id="{3E6195F7-6EC1-1AAD-E117-9330FF40CA2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373089" y="5360030"/>
              <a:ext cx="914400" cy="914400"/>
            </a:xfrm>
            <a:prstGeom prst="rect">
              <a:avLst/>
            </a:prstGeom>
          </p:spPr>
        </p:pic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485610E0-C0CB-2FA9-FFBF-05CE7F5FD6DB}"/>
                </a:ext>
              </a:extLst>
            </p:cNvPr>
            <p:cNvSpPr/>
            <p:nvPr/>
          </p:nvSpPr>
          <p:spPr>
            <a:xfrm>
              <a:off x="12077285" y="-2532"/>
              <a:ext cx="479255" cy="1185547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sp>
        <p:nvSpPr>
          <p:cNvPr id="47" name="ZoneTexte 46">
            <a:extLst>
              <a:ext uri="{FF2B5EF4-FFF2-40B4-BE49-F238E27FC236}">
                <a16:creationId xmlns:a16="http://schemas.microsoft.com/office/drawing/2014/main" id="{AA99E86D-7902-42B1-9ACC-109EC338086C}"/>
              </a:ext>
            </a:extLst>
          </p:cNvPr>
          <p:cNvSpPr txBox="1"/>
          <p:nvPr/>
        </p:nvSpPr>
        <p:spPr>
          <a:xfrm>
            <a:off x="3112367" y="1103651"/>
            <a:ext cx="8961120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 algn="just">
              <a:buAutoNum type="arabicPeriod"/>
            </a:pPr>
            <a:r>
              <a:rPr lang="fr-FR" sz="2800" b="1" dirty="0">
                <a:gradFill>
                  <a:gsLst>
                    <a:gs pos="20000">
                      <a:srgbClr val="20994E"/>
                    </a:gs>
                    <a:gs pos="61000">
                      <a:srgbClr val="117A59"/>
                    </a:gs>
                    <a:gs pos="100000">
                      <a:srgbClr val="043130"/>
                    </a:gs>
                  </a:gsLst>
                  <a:lin ang="10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Mettre en place un système de gestion intégrée (contrôle intrants, surveillance, post-traitements, plan d'épandage).</a:t>
            </a:r>
          </a:p>
          <a:p>
            <a:pPr algn="just"/>
            <a:endParaRPr lang="fr-FR" sz="2800" b="1" dirty="0">
              <a:gradFill>
                <a:gsLst>
                  <a:gs pos="20000">
                    <a:srgbClr val="20994E"/>
                  </a:gs>
                  <a:gs pos="61000">
                    <a:srgbClr val="117A59"/>
                  </a:gs>
                  <a:gs pos="100000">
                    <a:srgbClr val="043130"/>
                  </a:gs>
                </a:gsLst>
                <a:lin ang="108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ova Cond" panose="020B0506020202020204" pitchFamily="34" charset="0"/>
            </a:endParaRPr>
          </a:p>
          <a:p>
            <a:pPr algn="just"/>
            <a:r>
              <a:rPr lang="fr-FR" sz="2800" b="1" dirty="0">
                <a:gradFill>
                  <a:gsLst>
                    <a:gs pos="20000">
                      <a:srgbClr val="20994E"/>
                    </a:gs>
                    <a:gs pos="61000">
                      <a:srgbClr val="117A59"/>
                    </a:gs>
                    <a:gs pos="100000">
                      <a:srgbClr val="043130"/>
                    </a:gs>
                  </a:gsLst>
                  <a:lin ang="10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2. Favoriser le thermophilie et/ou le post-traitements si intrants à risque.</a:t>
            </a:r>
          </a:p>
          <a:p>
            <a:pPr algn="just"/>
            <a:endParaRPr lang="fr-FR" sz="2800" b="1" dirty="0">
              <a:gradFill>
                <a:gsLst>
                  <a:gs pos="20000">
                    <a:srgbClr val="20994E"/>
                  </a:gs>
                  <a:gs pos="61000">
                    <a:srgbClr val="117A59"/>
                  </a:gs>
                  <a:gs pos="100000">
                    <a:srgbClr val="043130"/>
                  </a:gs>
                </a:gsLst>
                <a:lin ang="108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ova Cond" panose="020B0506020202020204" pitchFamily="34" charset="0"/>
            </a:endParaRPr>
          </a:p>
          <a:p>
            <a:pPr algn="just"/>
            <a:r>
              <a:rPr lang="fr-FR" sz="2800" b="1" dirty="0">
                <a:gradFill>
                  <a:gsLst>
                    <a:gs pos="20000">
                      <a:srgbClr val="20994E"/>
                    </a:gs>
                    <a:gs pos="61000">
                      <a:srgbClr val="117A59"/>
                    </a:gs>
                    <a:gs pos="100000">
                      <a:srgbClr val="043130"/>
                    </a:gs>
                  </a:gsLst>
                  <a:lin ang="10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3. Tenir une traçabilité complète et des analyses régulières, incluant </a:t>
            </a:r>
            <a:r>
              <a:rPr lang="fr-FR" sz="2800" b="1" dirty="0" err="1">
                <a:gradFill>
                  <a:gsLst>
                    <a:gs pos="20000">
                      <a:srgbClr val="20994E"/>
                    </a:gs>
                    <a:gs pos="61000">
                      <a:srgbClr val="117A59"/>
                    </a:gs>
                    <a:gs pos="100000">
                      <a:srgbClr val="043130"/>
                    </a:gs>
                  </a:gsLst>
                  <a:lin ang="10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ARGs</a:t>
            </a:r>
            <a:r>
              <a:rPr lang="fr-FR" sz="2800" b="1" dirty="0">
                <a:gradFill>
                  <a:gsLst>
                    <a:gs pos="20000">
                      <a:srgbClr val="20994E"/>
                    </a:gs>
                    <a:gs pos="61000">
                      <a:srgbClr val="117A59"/>
                    </a:gs>
                    <a:gs pos="100000">
                      <a:srgbClr val="043130"/>
                    </a:gs>
                  </a:gsLst>
                  <a:lin ang="10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 si pertinent.</a:t>
            </a:r>
          </a:p>
          <a:p>
            <a:pPr algn="just"/>
            <a:endParaRPr lang="fr-FR" sz="2800" b="1" dirty="0">
              <a:gradFill>
                <a:gsLst>
                  <a:gs pos="20000">
                    <a:srgbClr val="20994E"/>
                  </a:gs>
                  <a:gs pos="61000">
                    <a:srgbClr val="117A59"/>
                  </a:gs>
                  <a:gs pos="100000">
                    <a:srgbClr val="043130"/>
                  </a:gs>
                </a:gsLst>
                <a:lin ang="108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ova Cond" panose="020B0506020202020204" pitchFamily="34" charset="0"/>
            </a:endParaRPr>
          </a:p>
          <a:p>
            <a:pPr algn="just"/>
            <a:r>
              <a:rPr lang="fr-FR" sz="2800" b="1" dirty="0">
                <a:gradFill>
                  <a:gsLst>
                    <a:gs pos="20000">
                      <a:srgbClr val="20994E"/>
                    </a:gs>
                    <a:gs pos="61000">
                      <a:srgbClr val="117A59"/>
                    </a:gs>
                    <a:gs pos="100000">
                      <a:srgbClr val="043130"/>
                    </a:gs>
                  </a:gsLst>
                  <a:lin ang="10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4. Respecter la réglementation nationale et européenne et anticiper les évolutions (Règlement UE 2019/1009).</a:t>
            </a:r>
          </a:p>
        </p:txBody>
      </p:sp>
      <p:sp>
        <p:nvSpPr>
          <p:cNvPr id="48" name="TextBox 8">
            <a:extLst>
              <a:ext uri="{FF2B5EF4-FFF2-40B4-BE49-F238E27FC236}">
                <a16:creationId xmlns:a16="http://schemas.microsoft.com/office/drawing/2014/main" id="{D681265C-E8E9-496E-B53B-DE539A063DCE}"/>
              </a:ext>
            </a:extLst>
          </p:cNvPr>
          <p:cNvSpPr txBox="1"/>
          <p:nvPr/>
        </p:nvSpPr>
        <p:spPr>
          <a:xfrm>
            <a:off x="1802621" y="153030"/>
            <a:ext cx="97193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4400" b="1" dirty="0">
                <a:gradFill>
                  <a:gsLst>
                    <a:gs pos="20000">
                      <a:srgbClr val="20994E"/>
                    </a:gs>
                    <a:gs pos="61000">
                      <a:srgbClr val="117A59"/>
                    </a:gs>
                    <a:gs pos="100000">
                      <a:srgbClr val="043130"/>
                    </a:gs>
                  </a:gsLst>
                  <a:lin ang="10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QUELQUES RECOMMANDATIONS  </a:t>
            </a:r>
            <a:endParaRPr lang="fr-FR" sz="4000" b="1" dirty="0">
              <a:gradFill>
                <a:gsLst>
                  <a:gs pos="20000">
                    <a:srgbClr val="20994E"/>
                  </a:gs>
                  <a:gs pos="61000">
                    <a:srgbClr val="117A59"/>
                  </a:gs>
                  <a:gs pos="100000">
                    <a:srgbClr val="043130"/>
                  </a:gs>
                </a:gsLst>
                <a:lin ang="108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ova Cond" panose="020B0506020202020204" pitchFamily="34" charset="0"/>
            </a:endParaRPr>
          </a:p>
        </p:txBody>
      </p:sp>
      <p:sp>
        <p:nvSpPr>
          <p:cNvPr id="49" name="TextBox 19">
            <a:extLst>
              <a:ext uri="{FF2B5EF4-FFF2-40B4-BE49-F238E27FC236}">
                <a16:creationId xmlns:a16="http://schemas.microsoft.com/office/drawing/2014/main" id="{CC820D87-7E3F-4B2A-B09E-6EE959BE4F3E}"/>
              </a:ext>
            </a:extLst>
          </p:cNvPr>
          <p:cNvSpPr txBox="1"/>
          <p:nvPr/>
        </p:nvSpPr>
        <p:spPr>
          <a:xfrm>
            <a:off x="231264" y="2952486"/>
            <a:ext cx="2511936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ptos Narrow" panose="020B0004020202020204" pitchFamily="34" charset="0"/>
              </a:rPr>
              <a:t>NORMES ET VALEURS LIMITES (FRANCE &amp; UE) </a:t>
            </a:r>
          </a:p>
          <a:p>
            <a:pPr algn="ctr"/>
            <a:r>
              <a:rPr lang="fr-FR" sz="2000" b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ptos Narrow" panose="020B0004020202020204" pitchFamily="34" charset="0"/>
              </a:rPr>
              <a:t> </a:t>
            </a:r>
            <a:r>
              <a:rPr lang="fr-FR" sz="2000" b="1" dirty="0">
                <a:solidFill>
                  <a:schemeClr val="accent4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ptos Narrow" panose="020B0004020202020204" pitchFamily="34" charset="0"/>
              </a:rPr>
              <a:t>RECOMMANDATIONS &amp; CONCLUSION</a:t>
            </a:r>
          </a:p>
        </p:txBody>
      </p:sp>
    </p:spTree>
    <p:extLst>
      <p:ext uri="{BB962C8B-B14F-4D97-AF65-F5344CB8AC3E}">
        <p14:creationId xmlns:p14="http://schemas.microsoft.com/office/powerpoint/2010/main" val="19628150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0187A66B-EA3E-C38A-88AD-A3A13E854EA3}"/>
              </a:ext>
            </a:extLst>
          </p:cNvPr>
          <p:cNvGrpSpPr/>
          <p:nvPr/>
        </p:nvGrpSpPr>
        <p:grpSpPr>
          <a:xfrm>
            <a:off x="0" y="-14384"/>
            <a:ext cx="3255176" cy="6872384"/>
            <a:chOff x="9166175" y="-2532"/>
            <a:chExt cx="3390365" cy="6871420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8DD6509-B3B3-79C3-3011-DB92B084D2D2}"/>
                </a:ext>
              </a:extLst>
            </p:cNvPr>
            <p:cNvSpPr/>
            <p:nvPr/>
          </p:nvSpPr>
          <p:spPr>
            <a:xfrm>
              <a:off x="9166175" y="-1"/>
              <a:ext cx="3049200" cy="6868889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FF46D84-29BF-91F2-184C-57B7714E0C64}"/>
                </a:ext>
              </a:extLst>
            </p:cNvPr>
            <p:cNvSpPr txBox="1"/>
            <p:nvPr/>
          </p:nvSpPr>
          <p:spPr>
            <a:xfrm>
              <a:off x="10088140" y="105879"/>
              <a:ext cx="1568918" cy="240065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5000" dirty="0"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Candara" panose="020E0502030303020204" pitchFamily="34" charset="0"/>
                </a:rPr>
                <a:t>4</a:t>
              </a:r>
            </a:p>
          </p:txBody>
        </p:sp>
        <p:pic>
          <p:nvPicPr>
            <p:cNvPr id="13" name="Graphic 12" descr="Gavel with solid fill">
              <a:extLst>
                <a:ext uri="{FF2B5EF4-FFF2-40B4-BE49-F238E27FC236}">
                  <a16:creationId xmlns:a16="http://schemas.microsoft.com/office/drawing/2014/main" id="{3E6195F7-6EC1-1AAD-E117-9330FF40CA2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373089" y="5360030"/>
              <a:ext cx="914400" cy="914400"/>
            </a:xfrm>
            <a:prstGeom prst="rect">
              <a:avLst/>
            </a:prstGeom>
          </p:spPr>
        </p:pic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485610E0-C0CB-2FA9-FFBF-05CE7F5FD6DB}"/>
                </a:ext>
              </a:extLst>
            </p:cNvPr>
            <p:cNvSpPr/>
            <p:nvPr/>
          </p:nvSpPr>
          <p:spPr>
            <a:xfrm>
              <a:off x="12077285" y="-2532"/>
              <a:ext cx="479255" cy="1185547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sp>
        <p:nvSpPr>
          <p:cNvPr id="47" name="ZoneTexte 46">
            <a:extLst>
              <a:ext uri="{FF2B5EF4-FFF2-40B4-BE49-F238E27FC236}">
                <a16:creationId xmlns:a16="http://schemas.microsoft.com/office/drawing/2014/main" id="{AA99E86D-7902-42B1-9ACC-109EC338086C}"/>
              </a:ext>
            </a:extLst>
          </p:cNvPr>
          <p:cNvSpPr txBox="1"/>
          <p:nvPr/>
        </p:nvSpPr>
        <p:spPr>
          <a:xfrm>
            <a:off x="2954147" y="733246"/>
            <a:ext cx="9099023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 algn="just">
              <a:buAutoNum type="arabicPeriod"/>
            </a:pPr>
            <a:r>
              <a:rPr lang="fr-FR" sz="2400" b="1" dirty="0">
                <a:gradFill>
                  <a:gsLst>
                    <a:gs pos="20000">
                      <a:srgbClr val="20994E"/>
                    </a:gs>
                    <a:gs pos="61000">
                      <a:srgbClr val="117A59"/>
                    </a:gs>
                    <a:gs pos="100000">
                      <a:srgbClr val="043130"/>
                    </a:gs>
                  </a:gsLst>
                  <a:lin ang="10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Comment s’effectuent le contrôle et le suivi de la qualité du digestat, et à quelle fréquence ces vérifications sont-elles réalisées ?</a:t>
            </a:r>
          </a:p>
          <a:p>
            <a:pPr marL="514350" indent="-514350" algn="just">
              <a:buFont typeface="+mj-lt"/>
              <a:buAutoNum type="arabicPeriod"/>
            </a:pPr>
            <a:endParaRPr lang="fr-FR" sz="2400" b="1" dirty="0">
              <a:gradFill>
                <a:gsLst>
                  <a:gs pos="20000">
                    <a:srgbClr val="20994E"/>
                  </a:gs>
                  <a:gs pos="61000">
                    <a:srgbClr val="117A59"/>
                  </a:gs>
                  <a:gs pos="100000">
                    <a:srgbClr val="043130"/>
                  </a:gs>
                </a:gsLst>
                <a:lin ang="108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ova Cond" panose="020B0506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fr-FR" sz="2400" b="1" dirty="0">
                <a:gradFill>
                  <a:gsLst>
                    <a:gs pos="20000">
                      <a:srgbClr val="20994E"/>
                    </a:gs>
                    <a:gs pos="61000">
                      <a:srgbClr val="117A59"/>
                    </a:gs>
                    <a:gs pos="100000">
                      <a:srgbClr val="043130"/>
                    </a:gs>
                  </a:gsLst>
                  <a:lin ang="10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Quelle est la quantité moyenne de digestat produite, et quelles sont les méthodes ou stratégies mises en place pour sa gestion et sa valorisation ?</a:t>
            </a:r>
          </a:p>
          <a:p>
            <a:pPr marL="514350" indent="-514350" algn="just">
              <a:buFont typeface="+mj-lt"/>
              <a:buAutoNum type="arabicPeriod"/>
            </a:pPr>
            <a:endParaRPr lang="fr-FR" sz="2400" b="1" dirty="0">
              <a:gradFill>
                <a:gsLst>
                  <a:gs pos="20000">
                    <a:srgbClr val="20994E"/>
                  </a:gs>
                  <a:gs pos="61000">
                    <a:srgbClr val="117A59"/>
                  </a:gs>
                  <a:gs pos="100000">
                    <a:srgbClr val="043130"/>
                  </a:gs>
                </a:gsLst>
                <a:lin ang="108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ova Cond" panose="020B0506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fr-FR" sz="2400" b="1" dirty="0">
                <a:gradFill>
                  <a:gsLst>
                    <a:gs pos="20000">
                      <a:srgbClr val="20994E"/>
                    </a:gs>
                    <a:gs pos="61000">
                      <a:srgbClr val="117A59"/>
                    </a:gs>
                    <a:gs pos="100000">
                      <a:srgbClr val="043130"/>
                    </a:gs>
                  </a:gsLst>
                  <a:lin ang="10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Avez-vous déjà reçu, par le passé, des remarques ou plaintes de la part des agriculteurs concernant l’utilisation du digestat sur leurs cultures ?</a:t>
            </a:r>
          </a:p>
          <a:p>
            <a:pPr marL="514350" indent="-514350" algn="just">
              <a:buFont typeface="+mj-lt"/>
              <a:buAutoNum type="arabicPeriod"/>
            </a:pPr>
            <a:endParaRPr lang="fr-FR" sz="2400" b="1" dirty="0">
              <a:gradFill>
                <a:gsLst>
                  <a:gs pos="20000">
                    <a:srgbClr val="20994E"/>
                  </a:gs>
                  <a:gs pos="61000">
                    <a:srgbClr val="117A59"/>
                  </a:gs>
                  <a:gs pos="100000">
                    <a:srgbClr val="043130"/>
                  </a:gs>
                </a:gsLst>
                <a:lin ang="108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ova Cond" panose="020B0506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fr-FR" sz="2400" b="1" dirty="0">
                <a:gradFill>
                  <a:gsLst>
                    <a:gs pos="20000">
                      <a:srgbClr val="20994E"/>
                    </a:gs>
                    <a:gs pos="61000">
                      <a:srgbClr val="117A59"/>
                    </a:gs>
                    <a:gs pos="100000">
                      <a:srgbClr val="043130"/>
                    </a:gs>
                  </a:gsLst>
                  <a:lin ang="10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Quels sont les principaux risques sanitaires potentiels associés à l’utilisation du digestat produit ?</a:t>
            </a:r>
          </a:p>
        </p:txBody>
      </p:sp>
      <p:sp>
        <p:nvSpPr>
          <p:cNvPr id="48" name="TextBox 8">
            <a:extLst>
              <a:ext uri="{FF2B5EF4-FFF2-40B4-BE49-F238E27FC236}">
                <a16:creationId xmlns:a16="http://schemas.microsoft.com/office/drawing/2014/main" id="{D681265C-E8E9-496E-B53B-DE539A063DCE}"/>
              </a:ext>
            </a:extLst>
          </p:cNvPr>
          <p:cNvSpPr txBox="1"/>
          <p:nvPr/>
        </p:nvSpPr>
        <p:spPr>
          <a:xfrm>
            <a:off x="1841122" y="-108927"/>
            <a:ext cx="97193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400" b="1" dirty="0">
                <a:gradFill>
                  <a:gsLst>
                    <a:gs pos="20000">
                      <a:srgbClr val="20994E"/>
                    </a:gs>
                    <a:gs pos="61000">
                      <a:srgbClr val="117A59"/>
                    </a:gs>
                    <a:gs pos="100000">
                      <a:srgbClr val="043130"/>
                    </a:gs>
                  </a:gsLst>
                  <a:lin ang="10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Quelques Questions   </a:t>
            </a:r>
            <a:endParaRPr lang="fr-FR" sz="4000" b="1" dirty="0">
              <a:gradFill>
                <a:gsLst>
                  <a:gs pos="20000">
                    <a:srgbClr val="20994E"/>
                  </a:gs>
                  <a:gs pos="61000">
                    <a:srgbClr val="117A59"/>
                  </a:gs>
                  <a:gs pos="100000">
                    <a:srgbClr val="043130"/>
                  </a:gs>
                </a:gsLst>
                <a:lin ang="108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ova Cond" panose="020B0506020202020204" pitchFamily="34" charset="0"/>
            </a:endParaRPr>
          </a:p>
        </p:txBody>
      </p:sp>
      <p:sp>
        <p:nvSpPr>
          <p:cNvPr id="49" name="TextBox 19">
            <a:extLst>
              <a:ext uri="{FF2B5EF4-FFF2-40B4-BE49-F238E27FC236}">
                <a16:creationId xmlns:a16="http://schemas.microsoft.com/office/drawing/2014/main" id="{CC820D87-7E3F-4B2A-B09E-6EE959BE4F3E}"/>
              </a:ext>
            </a:extLst>
          </p:cNvPr>
          <p:cNvSpPr txBox="1"/>
          <p:nvPr/>
        </p:nvSpPr>
        <p:spPr>
          <a:xfrm>
            <a:off x="283095" y="2952486"/>
            <a:ext cx="2511936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ptos Narrow" panose="020B0004020202020204" pitchFamily="34" charset="0"/>
              </a:rPr>
              <a:t>NORMES ET VALEURS LIMITES (FRANCE &amp; UE) </a:t>
            </a:r>
          </a:p>
          <a:p>
            <a:pPr algn="ctr"/>
            <a:r>
              <a:rPr lang="fr-FR" sz="2000" b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ptos Narrow" panose="020B0004020202020204" pitchFamily="34" charset="0"/>
              </a:rPr>
              <a:t> </a:t>
            </a:r>
            <a:r>
              <a:rPr lang="fr-FR" sz="2000" b="1" dirty="0">
                <a:solidFill>
                  <a:schemeClr val="accent4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ptos Narrow" panose="020B0004020202020204" pitchFamily="34" charset="0"/>
              </a:rPr>
              <a:t>RECOMMANDATIONS &amp; CONCLUSION</a:t>
            </a:r>
          </a:p>
        </p:txBody>
      </p:sp>
    </p:spTree>
    <p:extLst>
      <p:ext uri="{BB962C8B-B14F-4D97-AF65-F5344CB8AC3E}">
        <p14:creationId xmlns:p14="http://schemas.microsoft.com/office/powerpoint/2010/main" val="12675463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78FEE3B-B0FB-4E69-856E-D6744AABCFFA}"/>
              </a:ext>
            </a:extLst>
          </p:cNvPr>
          <p:cNvSpPr/>
          <p:nvPr/>
        </p:nvSpPr>
        <p:spPr>
          <a:xfrm>
            <a:off x="760397" y="2336532"/>
            <a:ext cx="2184934" cy="21849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44CF2D8-59CC-4886-9360-53C0C74D8186}"/>
              </a:ext>
            </a:extLst>
          </p:cNvPr>
          <p:cNvSpPr txBox="1"/>
          <p:nvPr/>
        </p:nvSpPr>
        <p:spPr>
          <a:xfrm>
            <a:off x="105881" y="1498091"/>
            <a:ext cx="11533470" cy="5625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2400" b="1" dirty="0">
                <a:gradFill>
                  <a:gsLst>
                    <a:gs pos="20000">
                      <a:srgbClr val="20994E"/>
                    </a:gs>
                    <a:gs pos="61000">
                      <a:srgbClr val="117A59"/>
                    </a:gs>
                    <a:gs pos="100000">
                      <a:srgbClr val="043130"/>
                    </a:gs>
                  </a:gsLst>
                  <a:lin ang="10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ANSES – Avis </a:t>
            </a:r>
            <a:r>
              <a:rPr lang="en-US" sz="2400" b="1" dirty="0" err="1">
                <a:gradFill>
                  <a:gsLst>
                    <a:gs pos="20000">
                      <a:srgbClr val="20994E"/>
                    </a:gs>
                    <a:gs pos="61000">
                      <a:srgbClr val="117A59"/>
                    </a:gs>
                    <a:gs pos="100000">
                      <a:srgbClr val="043130"/>
                    </a:gs>
                  </a:gsLst>
                  <a:lin ang="10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relatif</a:t>
            </a:r>
            <a:r>
              <a:rPr lang="en-US" sz="2400" b="1" dirty="0">
                <a:gradFill>
                  <a:gsLst>
                    <a:gs pos="20000">
                      <a:srgbClr val="20994E"/>
                    </a:gs>
                    <a:gs pos="61000">
                      <a:srgbClr val="117A59"/>
                    </a:gs>
                    <a:gs pos="100000">
                      <a:srgbClr val="043130"/>
                    </a:gs>
                  </a:gsLst>
                  <a:lin ang="10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 aux cahiers des charges </a:t>
            </a:r>
            <a:r>
              <a:rPr lang="en-US" sz="2400" b="1" dirty="0" err="1">
                <a:gradFill>
                  <a:gsLst>
                    <a:gs pos="20000">
                      <a:srgbClr val="20994E"/>
                    </a:gs>
                    <a:gs pos="61000">
                      <a:srgbClr val="117A59"/>
                    </a:gs>
                    <a:gs pos="100000">
                      <a:srgbClr val="043130"/>
                    </a:gs>
                  </a:gsLst>
                  <a:lin ang="10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digestats</a:t>
            </a:r>
            <a:r>
              <a:rPr lang="en-US" sz="2400" b="1" dirty="0">
                <a:gradFill>
                  <a:gsLst>
                    <a:gs pos="20000">
                      <a:srgbClr val="20994E"/>
                    </a:gs>
                    <a:gs pos="61000">
                      <a:srgbClr val="117A59"/>
                    </a:gs>
                    <a:gs pos="100000">
                      <a:srgbClr val="043130"/>
                    </a:gs>
                  </a:gsLst>
                  <a:lin ang="10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 </a:t>
            </a:r>
            <a:r>
              <a:rPr lang="en-US" sz="2400" b="1" dirty="0" err="1">
                <a:gradFill>
                  <a:gsLst>
                    <a:gs pos="20000">
                      <a:srgbClr val="20994E"/>
                    </a:gs>
                    <a:gs pos="61000">
                      <a:srgbClr val="117A59"/>
                    </a:gs>
                    <a:gs pos="100000">
                      <a:srgbClr val="043130"/>
                    </a:gs>
                  </a:gsLst>
                  <a:lin ang="10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agricoles</a:t>
            </a:r>
            <a:r>
              <a:rPr lang="en-US" sz="2400" b="1" dirty="0">
                <a:gradFill>
                  <a:gsLst>
                    <a:gs pos="20000">
                      <a:srgbClr val="20994E"/>
                    </a:gs>
                    <a:gs pos="61000">
                      <a:srgbClr val="117A59"/>
                    </a:gs>
                    <a:gs pos="100000">
                      <a:srgbClr val="043130"/>
                    </a:gs>
                  </a:gsLst>
                  <a:lin ang="10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 (2016-2019).</a:t>
            </a:r>
            <a:endParaRPr lang="fr-FR" sz="2400" b="1" dirty="0">
              <a:gradFill>
                <a:gsLst>
                  <a:gs pos="20000">
                    <a:srgbClr val="20994E"/>
                  </a:gs>
                  <a:gs pos="61000">
                    <a:srgbClr val="117A59"/>
                  </a:gs>
                  <a:gs pos="100000">
                    <a:srgbClr val="043130"/>
                  </a:gs>
                </a:gsLst>
                <a:lin ang="108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ova Cond" panose="020B0506020202020204" pitchFamily="34" charset="0"/>
            </a:endParaRPr>
          </a:p>
          <a:p>
            <a:pPr marL="457200" indent="-4572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2400" b="1" dirty="0" err="1">
                <a:gradFill>
                  <a:gsLst>
                    <a:gs pos="20000">
                      <a:srgbClr val="20994E"/>
                    </a:gs>
                    <a:gs pos="61000">
                      <a:srgbClr val="117A59"/>
                    </a:gs>
                    <a:gs pos="100000">
                      <a:srgbClr val="043130"/>
                    </a:gs>
                  </a:gsLst>
                  <a:lin ang="10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Arrêté</a:t>
            </a:r>
            <a:r>
              <a:rPr lang="en-US" sz="2400" b="1" dirty="0">
                <a:gradFill>
                  <a:gsLst>
                    <a:gs pos="20000">
                      <a:srgbClr val="20994E"/>
                    </a:gs>
                    <a:gs pos="61000">
                      <a:srgbClr val="117A59"/>
                    </a:gs>
                    <a:gs pos="100000">
                      <a:srgbClr val="043130"/>
                    </a:gs>
                  </a:gsLst>
                  <a:lin ang="10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 du 22 </a:t>
            </a:r>
            <a:r>
              <a:rPr lang="en-US" sz="2400" b="1" dirty="0" err="1">
                <a:gradFill>
                  <a:gsLst>
                    <a:gs pos="20000">
                      <a:srgbClr val="20994E"/>
                    </a:gs>
                    <a:gs pos="61000">
                      <a:srgbClr val="117A59"/>
                    </a:gs>
                    <a:gs pos="100000">
                      <a:srgbClr val="043130"/>
                    </a:gs>
                  </a:gsLst>
                  <a:lin ang="10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octobre</a:t>
            </a:r>
            <a:r>
              <a:rPr lang="en-US" sz="2400" b="1" dirty="0">
                <a:gradFill>
                  <a:gsLst>
                    <a:gs pos="20000">
                      <a:srgbClr val="20994E"/>
                    </a:gs>
                    <a:gs pos="61000">
                      <a:srgbClr val="117A59"/>
                    </a:gs>
                    <a:gs pos="100000">
                      <a:srgbClr val="043130"/>
                    </a:gs>
                  </a:gsLst>
                  <a:lin ang="10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 2020 </a:t>
            </a:r>
            <a:r>
              <a:rPr lang="en-US" sz="2400" b="1" dirty="0" err="1">
                <a:gradFill>
                  <a:gsLst>
                    <a:gs pos="20000">
                      <a:srgbClr val="20994E"/>
                    </a:gs>
                    <a:gs pos="61000">
                      <a:srgbClr val="117A59"/>
                    </a:gs>
                    <a:gs pos="100000">
                      <a:srgbClr val="043130"/>
                    </a:gs>
                  </a:gsLst>
                  <a:lin ang="10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approuvant</a:t>
            </a:r>
            <a:r>
              <a:rPr lang="en-US" sz="2400" b="1" dirty="0">
                <a:gradFill>
                  <a:gsLst>
                    <a:gs pos="20000">
                      <a:srgbClr val="20994E"/>
                    </a:gs>
                    <a:gs pos="61000">
                      <a:srgbClr val="117A59"/>
                    </a:gs>
                    <a:gs pos="100000">
                      <a:srgbClr val="043130"/>
                    </a:gs>
                  </a:gsLst>
                  <a:lin ang="10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 un cahier des charges pour </a:t>
            </a:r>
            <a:r>
              <a:rPr lang="en-US" sz="2400" b="1" dirty="0" err="1">
                <a:gradFill>
                  <a:gsLst>
                    <a:gs pos="20000">
                      <a:srgbClr val="20994E"/>
                    </a:gs>
                    <a:gs pos="61000">
                      <a:srgbClr val="117A59"/>
                    </a:gs>
                    <a:gs pos="100000">
                      <a:srgbClr val="043130"/>
                    </a:gs>
                  </a:gsLst>
                  <a:lin ang="10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digestats</a:t>
            </a:r>
            <a:r>
              <a:rPr lang="en-US" sz="2400" b="1" dirty="0">
                <a:gradFill>
                  <a:gsLst>
                    <a:gs pos="20000">
                      <a:srgbClr val="20994E"/>
                    </a:gs>
                    <a:gs pos="61000">
                      <a:srgbClr val="117A59"/>
                    </a:gs>
                    <a:gs pos="100000">
                      <a:srgbClr val="043130"/>
                    </a:gs>
                  </a:gsLst>
                  <a:lin ang="10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 (</a:t>
            </a:r>
            <a:r>
              <a:rPr lang="en-US" sz="2400" b="1" dirty="0" err="1">
                <a:gradFill>
                  <a:gsLst>
                    <a:gs pos="20000">
                      <a:srgbClr val="20994E"/>
                    </a:gs>
                    <a:gs pos="61000">
                      <a:srgbClr val="117A59"/>
                    </a:gs>
                    <a:gs pos="100000">
                      <a:srgbClr val="043130"/>
                    </a:gs>
                  </a:gsLst>
                  <a:lin ang="10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Legifrance</a:t>
            </a:r>
            <a:r>
              <a:rPr lang="en-US" sz="2400" b="1" dirty="0">
                <a:gradFill>
                  <a:gsLst>
                    <a:gs pos="20000">
                      <a:srgbClr val="20994E"/>
                    </a:gs>
                    <a:gs pos="61000">
                      <a:srgbClr val="117A59"/>
                    </a:gs>
                    <a:gs pos="100000">
                      <a:srgbClr val="043130"/>
                    </a:gs>
                  </a:gsLst>
                  <a:lin ang="10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).</a:t>
            </a:r>
            <a:endParaRPr lang="fr-FR" sz="2400" b="1" dirty="0">
              <a:gradFill>
                <a:gsLst>
                  <a:gs pos="20000">
                    <a:srgbClr val="20994E"/>
                  </a:gs>
                  <a:gs pos="61000">
                    <a:srgbClr val="117A59"/>
                  </a:gs>
                  <a:gs pos="100000">
                    <a:srgbClr val="043130"/>
                  </a:gs>
                </a:gsLst>
                <a:lin ang="108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ova Cond" panose="020B0506020202020204" pitchFamily="34" charset="0"/>
            </a:endParaRPr>
          </a:p>
          <a:p>
            <a:pPr marL="457200" indent="-4572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2400" b="1" dirty="0">
                <a:gradFill>
                  <a:gsLst>
                    <a:gs pos="20000">
                      <a:srgbClr val="20994E"/>
                    </a:gs>
                    <a:gs pos="61000">
                      <a:srgbClr val="117A59"/>
                    </a:gs>
                    <a:gs pos="100000">
                      <a:srgbClr val="043130"/>
                    </a:gs>
                  </a:gsLst>
                  <a:lin ang="10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Regulation (EU) 2019/1009 on </a:t>
            </a:r>
            <a:r>
              <a:rPr lang="en-US" sz="2400" b="1" dirty="0" err="1">
                <a:gradFill>
                  <a:gsLst>
                    <a:gs pos="20000">
                      <a:srgbClr val="20994E"/>
                    </a:gs>
                    <a:gs pos="61000">
                      <a:srgbClr val="117A59"/>
                    </a:gs>
                    <a:gs pos="100000">
                      <a:srgbClr val="043130"/>
                    </a:gs>
                  </a:gsLst>
                  <a:lin ang="10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fertilising</a:t>
            </a:r>
            <a:r>
              <a:rPr lang="en-US" sz="2400" b="1" dirty="0">
                <a:gradFill>
                  <a:gsLst>
                    <a:gs pos="20000">
                      <a:srgbClr val="20994E"/>
                    </a:gs>
                    <a:gs pos="61000">
                      <a:srgbClr val="117A59"/>
                    </a:gs>
                    <a:gs pos="100000">
                      <a:srgbClr val="043130"/>
                    </a:gs>
                  </a:gsLst>
                  <a:lin ang="10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 products (EU).</a:t>
            </a:r>
            <a:endParaRPr lang="fr-FR" sz="2400" b="1" dirty="0">
              <a:gradFill>
                <a:gsLst>
                  <a:gs pos="20000">
                    <a:srgbClr val="20994E"/>
                  </a:gs>
                  <a:gs pos="61000">
                    <a:srgbClr val="117A59"/>
                  </a:gs>
                  <a:gs pos="100000">
                    <a:srgbClr val="043130"/>
                  </a:gs>
                </a:gsLst>
                <a:lin ang="108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ova Cond" panose="020B0506020202020204" pitchFamily="34" charset="0"/>
            </a:endParaRPr>
          </a:p>
          <a:p>
            <a:pPr marL="457200" indent="-4572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2400" b="1" dirty="0">
                <a:gradFill>
                  <a:gsLst>
                    <a:gs pos="20000">
                      <a:srgbClr val="20994E"/>
                    </a:gs>
                    <a:gs pos="61000">
                      <a:srgbClr val="117A59"/>
                    </a:gs>
                    <a:gs pos="100000">
                      <a:srgbClr val="043130"/>
                    </a:gs>
                  </a:gsLst>
                  <a:lin ang="10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ADEME – </a:t>
            </a:r>
            <a:r>
              <a:rPr lang="en-US" sz="2400" b="1" dirty="0" err="1">
                <a:gradFill>
                  <a:gsLst>
                    <a:gs pos="20000">
                      <a:srgbClr val="20994E"/>
                    </a:gs>
                    <a:gs pos="61000">
                      <a:srgbClr val="117A59"/>
                    </a:gs>
                    <a:gs pos="100000">
                      <a:srgbClr val="043130"/>
                    </a:gs>
                  </a:gsLst>
                  <a:lin ang="10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Qualité</a:t>
            </a:r>
            <a:r>
              <a:rPr lang="en-US" sz="2400" b="1" dirty="0">
                <a:gradFill>
                  <a:gsLst>
                    <a:gs pos="20000">
                      <a:srgbClr val="20994E"/>
                    </a:gs>
                    <a:gs pos="61000">
                      <a:srgbClr val="117A59"/>
                    </a:gs>
                    <a:gs pos="100000">
                      <a:srgbClr val="043130"/>
                    </a:gs>
                  </a:gsLst>
                  <a:lin ang="10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 </a:t>
            </a:r>
            <a:r>
              <a:rPr lang="en-US" sz="2400" b="1" dirty="0" err="1">
                <a:gradFill>
                  <a:gsLst>
                    <a:gs pos="20000">
                      <a:srgbClr val="20994E"/>
                    </a:gs>
                    <a:gs pos="61000">
                      <a:srgbClr val="117A59"/>
                    </a:gs>
                    <a:gs pos="100000">
                      <a:srgbClr val="043130"/>
                    </a:gs>
                  </a:gsLst>
                  <a:lin ang="10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agronomique</a:t>
            </a:r>
            <a:r>
              <a:rPr lang="en-US" sz="2400" b="1" dirty="0">
                <a:gradFill>
                  <a:gsLst>
                    <a:gs pos="20000">
                      <a:srgbClr val="20994E"/>
                    </a:gs>
                    <a:gs pos="61000">
                      <a:srgbClr val="117A59"/>
                    </a:gs>
                    <a:gs pos="100000">
                      <a:srgbClr val="043130"/>
                    </a:gs>
                  </a:gsLst>
                  <a:lin ang="10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 et sanitaire des </a:t>
            </a:r>
            <a:r>
              <a:rPr lang="en-US" sz="2400" b="1" dirty="0" err="1">
                <a:gradFill>
                  <a:gsLst>
                    <a:gs pos="20000">
                      <a:srgbClr val="20994E"/>
                    </a:gs>
                    <a:gs pos="61000">
                      <a:srgbClr val="117A59"/>
                    </a:gs>
                    <a:gs pos="100000">
                      <a:srgbClr val="043130"/>
                    </a:gs>
                  </a:gsLst>
                  <a:lin ang="10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digestats</a:t>
            </a:r>
            <a:r>
              <a:rPr lang="en-US" sz="2400" b="1" dirty="0">
                <a:gradFill>
                  <a:gsLst>
                    <a:gs pos="20000">
                      <a:srgbClr val="20994E"/>
                    </a:gs>
                    <a:gs pos="61000">
                      <a:srgbClr val="117A59"/>
                    </a:gs>
                    <a:gs pos="100000">
                      <a:srgbClr val="043130"/>
                    </a:gs>
                  </a:gsLst>
                  <a:lin ang="10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 (2011).</a:t>
            </a:r>
            <a:endParaRPr lang="fr-FR" sz="2400" b="1" dirty="0">
              <a:gradFill>
                <a:gsLst>
                  <a:gs pos="20000">
                    <a:srgbClr val="20994E"/>
                  </a:gs>
                  <a:gs pos="61000">
                    <a:srgbClr val="117A59"/>
                  </a:gs>
                  <a:gs pos="100000">
                    <a:srgbClr val="043130"/>
                  </a:gs>
                </a:gsLst>
                <a:lin ang="108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ova Cond" panose="020B0506020202020204" pitchFamily="34" charset="0"/>
            </a:endParaRPr>
          </a:p>
          <a:p>
            <a:pPr marL="457200" indent="-4572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2400" b="1" dirty="0">
                <a:gradFill>
                  <a:gsLst>
                    <a:gs pos="20000">
                      <a:srgbClr val="20994E"/>
                    </a:gs>
                    <a:gs pos="61000">
                      <a:srgbClr val="117A59"/>
                    </a:gs>
                    <a:gs pos="100000">
                      <a:srgbClr val="043130"/>
                    </a:gs>
                  </a:gsLst>
                  <a:lin ang="10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AREC IDF – Vade-mecum </a:t>
            </a:r>
            <a:r>
              <a:rPr lang="en-US" sz="2400" b="1" dirty="0" err="1">
                <a:gradFill>
                  <a:gsLst>
                    <a:gs pos="20000">
                      <a:srgbClr val="20994E"/>
                    </a:gs>
                    <a:gs pos="61000">
                      <a:srgbClr val="117A59"/>
                    </a:gs>
                    <a:gs pos="100000">
                      <a:srgbClr val="043130"/>
                    </a:gs>
                  </a:gsLst>
                  <a:lin ang="10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réglementaire</a:t>
            </a:r>
            <a:r>
              <a:rPr lang="en-US" sz="2400" b="1" dirty="0">
                <a:gradFill>
                  <a:gsLst>
                    <a:gs pos="20000">
                      <a:srgbClr val="20994E"/>
                    </a:gs>
                    <a:gs pos="61000">
                      <a:srgbClr val="117A59"/>
                    </a:gs>
                    <a:gs pos="100000">
                      <a:srgbClr val="043130"/>
                    </a:gs>
                  </a:gsLst>
                  <a:lin ang="10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 </a:t>
            </a:r>
            <a:r>
              <a:rPr lang="en-US" sz="2400" b="1" dirty="0" err="1">
                <a:gradFill>
                  <a:gsLst>
                    <a:gs pos="20000">
                      <a:srgbClr val="20994E"/>
                    </a:gs>
                    <a:gs pos="61000">
                      <a:srgbClr val="117A59"/>
                    </a:gs>
                    <a:gs pos="100000">
                      <a:srgbClr val="043130"/>
                    </a:gs>
                  </a:gsLst>
                  <a:lin ang="10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méthanisation</a:t>
            </a:r>
            <a:r>
              <a:rPr lang="en-US" sz="2400" b="1" dirty="0">
                <a:gradFill>
                  <a:gsLst>
                    <a:gs pos="20000">
                      <a:srgbClr val="20994E"/>
                    </a:gs>
                    <a:gs pos="61000">
                      <a:srgbClr val="117A59"/>
                    </a:gs>
                    <a:gs pos="100000">
                      <a:srgbClr val="043130"/>
                    </a:gs>
                  </a:gsLst>
                  <a:lin ang="10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 (2022).</a:t>
            </a:r>
            <a:endParaRPr lang="fr-FR" sz="2400" b="1" dirty="0">
              <a:gradFill>
                <a:gsLst>
                  <a:gs pos="20000">
                    <a:srgbClr val="20994E"/>
                  </a:gs>
                  <a:gs pos="61000">
                    <a:srgbClr val="117A59"/>
                  </a:gs>
                  <a:gs pos="100000">
                    <a:srgbClr val="043130"/>
                  </a:gs>
                </a:gsLst>
                <a:lin ang="108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ova Cond" panose="020B0506020202020204" pitchFamily="34" charset="0"/>
            </a:endParaRPr>
          </a:p>
          <a:p>
            <a:pPr marL="457200" indent="-4572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2400" b="1" dirty="0">
                <a:gradFill>
                  <a:gsLst>
                    <a:gs pos="20000">
                      <a:srgbClr val="20994E"/>
                    </a:gs>
                    <a:gs pos="61000">
                      <a:srgbClr val="117A59"/>
                    </a:gs>
                    <a:gs pos="100000">
                      <a:srgbClr val="043130"/>
                    </a:gs>
                  </a:gsLst>
                  <a:lin ang="10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AAMF – </a:t>
            </a:r>
            <a:r>
              <a:rPr lang="en-US" sz="2400" b="1" dirty="0" err="1">
                <a:gradFill>
                  <a:gsLst>
                    <a:gs pos="20000">
                      <a:srgbClr val="20994E"/>
                    </a:gs>
                    <a:gs pos="61000">
                      <a:srgbClr val="117A59"/>
                    </a:gs>
                    <a:gs pos="100000">
                      <a:srgbClr val="043130"/>
                    </a:gs>
                  </a:gsLst>
                  <a:lin ang="10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Statut</a:t>
            </a:r>
            <a:r>
              <a:rPr lang="en-US" sz="2400" b="1" dirty="0">
                <a:gradFill>
                  <a:gsLst>
                    <a:gs pos="20000">
                      <a:srgbClr val="20994E"/>
                    </a:gs>
                    <a:gs pos="61000">
                      <a:srgbClr val="117A59"/>
                    </a:gs>
                    <a:gs pos="100000">
                      <a:srgbClr val="043130"/>
                    </a:gs>
                  </a:gsLst>
                  <a:lin ang="10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 du </a:t>
            </a:r>
            <a:r>
              <a:rPr lang="en-US" sz="2400" b="1" dirty="0" err="1">
                <a:gradFill>
                  <a:gsLst>
                    <a:gs pos="20000">
                      <a:srgbClr val="20994E"/>
                    </a:gs>
                    <a:gs pos="61000">
                      <a:srgbClr val="117A59"/>
                    </a:gs>
                    <a:gs pos="100000">
                      <a:srgbClr val="043130"/>
                    </a:gs>
                  </a:gsLst>
                  <a:lin ang="10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digestat</a:t>
            </a:r>
            <a:r>
              <a:rPr lang="en-US" sz="2400" b="1" dirty="0">
                <a:gradFill>
                  <a:gsLst>
                    <a:gs pos="20000">
                      <a:srgbClr val="20994E"/>
                    </a:gs>
                    <a:gs pos="61000">
                      <a:srgbClr val="117A59"/>
                    </a:gs>
                    <a:gs pos="100000">
                      <a:srgbClr val="043130"/>
                    </a:gs>
                  </a:gsLst>
                  <a:lin ang="10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 : </a:t>
            </a:r>
            <a:r>
              <a:rPr lang="en-US" sz="2400" b="1" dirty="0" err="1">
                <a:gradFill>
                  <a:gsLst>
                    <a:gs pos="20000">
                      <a:srgbClr val="20994E"/>
                    </a:gs>
                    <a:gs pos="61000">
                      <a:srgbClr val="117A59"/>
                    </a:gs>
                    <a:gs pos="100000">
                      <a:srgbClr val="043130"/>
                    </a:gs>
                  </a:gsLst>
                  <a:lin ang="10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synthèse</a:t>
            </a:r>
            <a:r>
              <a:rPr lang="en-US" sz="2400" b="1" dirty="0">
                <a:gradFill>
                  <a:gsLst>
                    <a:gs pos="20000">
                      <a:srgbClr val="20994E"/>
                    </a:gs>
                    <a:gs pos="61000">
                      <a:srgbClr val="117A59"/>
                    </a:gs>
                    <a:gs pos="100000">
                      <a:srgbClr val="043130"/>
                    </a:gs>
                  </a:gsLst>
                  <a:lin ang="10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 (2023/2024).</a:t>
            </a:r>
          </a:p>
          <a:p>
            <a:pPr marL="457200" indent="-4572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fr-FR" sz="2400" b="1" dirty="0" err="1">
                <a:gradFill>
                  <a:gsLst>
                    <a:gs pos="20000">
                      <a:srgbClr val="20994E"/>
                    </a:gs>
                    <a:gs pos="61000">
                      <a:srgbClr val="117A59"/>
                    </a:gs>
                    <a:gs pos="100000">
                      <a:srgbClr val="043130"/>
                    </a:gs>
                  </a:gsLst>
                  <a:lin ang="10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Seruga</a:t>
            </a:r>
            <a:r>
              <a:rPr lang="fr-FR" sz="2400" b="1" dirty="0">
                <a:gradFill>
                  <a:gsLst>
                    <a:gs pos="20000">
                      <a:srgbClr val="20994E"/>
                    </a:gs>
                    <a:gs pos="61000">
                      <a:srgbClr val="117A59"/>
                    </a:gs>
                    <a:gs pos="100000">
                      <a:srgbClr val="043130"/>
                    </a:gs>
                  </a:gsLst>
                  <a:lin ang="10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 et al, 2020 Potentiel de réduction des agents pathogènes dans la digestion anaérobie de la fraction organique des déchets solides municipaux et des déchets alimentaires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fr-FR" sz="2400" b="1" dirty="0">
              <a:gradFill>
                <a:gsLst>
                  <a:gs pos="20000">
                    <a:srgbClr val="20994E"/>
                  </a:gs>
                  <a:gs pos="61000">
                    <a:srgbClr val="117A59"/>
                  </a:gs>
                  <a:gs pos="100000">
                    <a:srgbClr val="043130"/>
                  </a:gs>
                </a:gsLst>
                <a:lin ang="108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ova Cond" panose="020B0506020202020204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FCAF1B7-439B-47F1-A00A-798110AEAA56}"/>
              </a:ext>
            </a:extLst>
          </p:cNvPr>
          <p:cNvSpPr txBox="1"/>
          <p:nvPr/>
        </p:nvSpPr>
        <p:spPr>
          <a:xfrm>
            <a:off x="1713297" y="72628"/>
            <a:ext cx="9156031" cy="9653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20000">
                      <a:srgbClr val="20994E"/>
                    </a:gs>
                    <a:gs pos="61000">
                      <a:srgbClr val="117A59"/>
                    </a:gs>
                    <a:gs pos="100000">
                      <a:srgbClr val="043130"/>
                    </a:gs>
                  </a:gsLst>
                  <a:lin ang="10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ova Cond" panose="020B0506020202020204" pitchFamily="34" charset="0"/>
                <a:ea typeface="+mn-ea"/>
                <a:cs typeface="+mn-cs"/>
              </a:rPr>
              <a:t>RÉFÉRENCES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gradFill>
                <a:gsLst>
                  <a:gs pos="20000">
                    <a:srgbClr val="20994E"/>
                  </a:gs>
                  <a:gs pos="61000">
                    <a:srgbClr val="117A59"/>
                  </a:gs>
                  <a:gs pos="100000">
                    <a:srgbClr val="043130"/>
                  </a:gs>
                </a:gsLst>
                <a:lin ang="108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Nova Cond" panose="020B0506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8551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FCA8FA55-4C69-5E81-DC66-D2D28D12A749}"/>
              </a:ext>
            </a:extLst>
          </p:cNvPr>
          <p:cNvGrpSpPr/>
          <p:nvPr/>
        </p:nvGrpSpPr>
        <p:grpSpPr>
          <a:xfrm>
            <a:off x="-1649280" y="-4225"/>
            <a:ext cx="3430535" cy="6872384"/>
            <a:chOff x="9166175" y="-2532"/>
            <a:chExt cx="3390365" cy="6871420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202256B-882D-228C-3800-DC479DD22B4C}"/>
                </a:ext>
              </a:extLst>
            </p:cNvPr>
            <p:cNvSpPr/>
            <p:nvPr/>
          </p:nvSpPr>
          <p:spPr>
            <a:xfrm>
              <a:off x="9166175" y="-1"/>
              <a:ext cx="3049200" cy="6868889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24FD5EA-625A-0C83-0E16-FBAAC8EA98FB}"/>
                </a:ext>
              </a:extLst>
            </p:cNvPr>
            <p:cNvSpPr txBox="1"/>
            <p:nvPr/>
          </p:nvSpPr>
          <p:spPr>
            <a:xfrm>
              <a:off x="10088140" y="105879"/>
              <a:ext cx="1568918" cy="240065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5000" dirty="0"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Candara" panose="020E0502030303020204" pitchFamily="34" charset="0"/>
                </a:rPr>
                <a:t>4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16BD912-513E-65B4-0136-B77CD95E10A3}"/>
                </a:ext>
              </a:extLst>
            </p:cNvPr>
            <p:cNvSpPr txBox="1"/>
            <p:nvPr/>
          </p:nvSpPr>
          <p:spPr>
            <a:xfrm>
              <a:off x="9935140" y="2723949"/>
              <a:ext cx="1790299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000" b="1" dirty="0"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Aptos Narrow" panose="020B0004020202020204" pitchFamily="34" charset="0"/>
                </a:rPr>
                <a:t>CONCLUSION</a:t>
              </a:r>
            </a:p>
          </p:txBody>
        </p:sp>
        <p:pic>
          <p:nvPicPr>
            <p:cNvPr id="27" name="Graphic 26" descr="Gavel with solid fill">
              <a:extLst>
                <a:ext uri="{FF2B5EF4-FFF2-40B4-BE49-F238E27FC236}">
                  <a16:creationId xmlns:a16="http://schemas.microsoft.com/office/drawing/2014/main" id="{86F48E2A-ABE4-80E4-ACC2-DC4697477A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373089" y="5360030"/>
              <a:ext cx="914400" cy="914400"/>
            </a:xfrm>
            <a:prstGeom prst="rect">
              <a:avLst/>
            </a:prstGeom>
          </p:spPr>
        </p:pic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653F9863-298C-635E-A497-363AEF858663}"/>
                </a:ext>
              </a:extLst>
            </p:cNvPr>
            <p:cNvSpPr/>
            <p:nvPr/>
          </p:nvSpPr>
          <p:spPr>
            <a:xfrm>
              <a:off x="12077285" y="-2532"/>
              <a:ext cx="479255" cy="1185547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6D94CCA-302A-64F3-63C8-2692B38B9EC9}"/>
              </a:ext>
            </a:extLst>
          </p:cNvPr>
          <p:cNvGrpSpPr/>
          <p:nvPr/>
        </p:nvGrpSpPr>
        <p:grpSpPr>
          <a:xfrm>
            <a:off x="-1981608" y="-1082"/>
            <a:ext cx="3412339" cy="6859082"/>
            <a:chOff x="6120548" y="-1081"/>
            <a:chExt cx="3412339" cy="6859081"/>
          </a:xfrm>
          <a:solidFill>
            <a:schemeClr val="accent6">
              <a:lumMod val="60000"/>
              <a:lumOff val="40000"/>
            </a:schemeClr>
          </a:solidFill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C60F4475-E36D-C3AC-3516-C132C1121A69}"/>
                </a:ext>
              </a:extLst>
            </p:cNvPr>
            <p:cNvGrpSpPr/>
            <p:nvPr/>
          </p:nvGrpSpPr>
          <p:grpSpPr>
            <a:xfrm>
              <a:off x="6120548" y="-1081"/>
              <a:ext cx="3412339" cy="6859081"/>
              <a:chOff x="6093600" y="-1081"/>
              <a:chExt cx="3412339" cy="6859081"/>
            </a:xfrm>
            <a:grpFill/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C03786FF-AEBD-BE8D-18E5-AA83D6D14170}"/>
                  </a:ext>
                </a:extLst>
              </p:cNvPr>
              <p:cNvSpPr/>
              <p:nvPr/>
            </p:nvSpPr>
            <p:spPr>
              <a:xfrm>
                <a:off x="6093600" y="0"/>
                <a:ext cx="3049200" cy="6858000"/>
              </a:xfrm>
              <a:prstGeom prst="rect">
                <a:avLst/>
              </a:prstGeom>
              <a:solidFill>
                <a:srgbClr val="20994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E2BD45B-106B-3FE0-8B2B-7BD956B135BE}"/>
                  </a:ext>
                </a:extLst>
              </p:cNvPr>
              <p:cNvSpPr txBox="1"/>
              <p:nvPr/>
            </p:nvSpPr>
            <p:spPr>
              <a:xfrm>
                <a:off x="6965703" y="105879"/>
                <a:ext cx="1568918" cy="240065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5000" dirty="0">
                    <a:solidFill>
                      <a:schemeClr val="bg1"/>
                    </a:solidFill>
                    <a:effectLst>
                      <a:outerShdw blurRad="63500" sx="102000" sy="102000" algn="ctr" rotWithShape="0">
                        <a:prstClr val="black">
                          <a:alpha val="40000"/>
                        </a:prstClr>
                      </a:outerShdw>
                    </a:effectLst>
                    <a:latin typeface="Candara" panose="020E0502030303020204" pitchFamily="34" charset="0"/>
                  </a:rPr>
                  <a:t>3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009CD3E-389E-6223-00BD-384D9FDBDB0B}"/>
                  </a:ext>
                </a:extLst>
              </p:cNvPr>
              <p:cNvSpPr txBox="1"/>
              <p:nvPr/>
            </p:nvSpPr>
            <p:spPr>
              <a:xfrm>
                <a:off x="6812703" y="2723949"/>
                <a:ext cx="1790299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000" b="1" dirty="0">
                    <a:solidFill>
                      <a:schemeClr val="bg1"/>
                    </a:solidFill>
                    <a:effectLst>
                      <a:outerShdw blurRad="63500" sx="102000" sy="102000" algn="ctr" rotWithShape="0">
                        <a:prstClr val="black">
                          <a:alpha val="40000"/>
                        </a:prstClr>
                      </a:outerShdw>
                    </a:effectLst>
                    <a:latin typeface="Aptos Narrow" panose="020B0004020202020204" pitchFamily="34" charset="0"/>
                  </a:rPr>
                  <a:t>RESULTATS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D97E0EA-9A1A-338A-E5DD-48011A4350DD}"/>
                  </a:ext>
                </a:extLst>
              </p:cNvPr>
              <p:cNvSpPr txBox="1"/>
              <p:nvPr/>
            </p:nvSpPr>
            <p:spPr>
              <a:xfrm>
                <a:off x="6557252" y="3436221"/>
                <a:ext cx="2260121" cy="20313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fr-FR" dirty="0">
                    <a:solidFill>
                      <a:schemeClr val="bg1"/>
                    </a:solidFill>
                    <a:effectLst>
                      <a:outerShdw blurRad="63500" sx="102000" sy="102000" algn="ctr" rotWithShape="0">
                        <a:prstClr val="black">
                          <a:alpha val="40000"/>
                        </a:prstClr>
                      </a:outerShdw>
                    </a:effectLst>
                    <a:latin typeface="Aptos Narrow" panose="020B0004020202020204" pitchFamily="34" charset="0"/>
                  </a:rPr>
                  <a:t>Etat des lieux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 dirty="0">
                    <a:solidFill>
                      <a:schemeClr val="bg1"/>
                    </a:solidFill>
                    <a:effectLst>
                      <a:outerShdw blurRad="63500" sx="102000" sy="102000" algn="ctr" rotWithShape="0">
                        <a:prstClr val="black">
                          <a:alpha val="40000"/>
                        </a:prstClr>
                      </a:outerShdw>
                    </a:effectLst>
                    <a:latin typeface="Aptos Narrow" panose="020B0004020202020204" pitchFamily="34" charset="0"/>
                  </a:rPr>
                  <a:t>Test BMP des produits alimentaires avariés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 dirty="0">
                    <a:solidFill>
                      <a:schemeClr val="bg1"/>
                    </a:solidFill>
                    <a:effectLst>
                      <a:outerShdw blurRad="63500" sx="102000" sy="102000" algn="ctr" rotWithShape="0">
                        <a:prstClr val="black">
                          <a:alpha val="40000"/>
                        </a:prstClr>
                      </a:outerShdw>
                    </a:effectLst>
                    <a:latin typeface="Aptos Narrow" panose="020B0004020202020204" pitchFamily="34" charset="0"/>
                  </a:rPr>
                  <a:t>Plateforme de méthanisation</a:t>
                </a:r>
              </a:p>
            </p:txBody>
          </p:sp>
          <p:sp>
            <p:nvSpPr>
              <p:cNvPr id="30" name="Rectangle: Rounded Corners 29">
                <a:extLst>
                  <a:ext uri="{FF2B5EF4-FFF2-40B4-BE49-F238E27FC236}">
                    <a16:creationId xmlns:a16="http://schemas.microsoft.com/office/drawing/2014/main" id="{5DA1B974-9873-1979-9318-3BD959CD565C}"/>
                  </a:ext>
                </a:extLst>
              </p:cNvPr>
              <p:cNvSpPr/>
              <p:nvPr/>
            </p:nvSpPr>
            <p:spPr>
              <a:xfrm>
                <a:off x="9026684" y="-1081"/>
                <a:ext cx="479255" cy="1183757"/>
              </a:xfrm>
              <a:prstGeom prst="roundRect">
                <a:avLst/>
              </a:prstGeom>
              <a:solidFill>
                <a:srgbClr val="20994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</p:grpSp>
        <p:pic>
          <p:nvPicPr>
            <p:cNvPr id="22" name="Graphic 21" descr="Checklist with solid fill">
              <a:extLst>
                <a:ext uri="{FF2B5EF4-FFF2-40B4-BE49-F238E27FC236}">
                  <a16:creationId xmlns:a16="http://schemas.microsoft.com/office/drawing/2014/main" id="{AB60AC4E-4D76-63F8-F3A4-72E313A971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277600" y="5360030"/>
              <a:ext cx="914400" cy="914400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D6EFA72-BC3F-3FD2-9EB1-D53E873F3982}"/>
              </a:ext>
            </a:extLst>
          </p:cNvPr>
          <p:cNvGrpSpPr/>
          <p:nvPr/>
        </p:nvGrpSpPr>
        <p:grpSpPr>
          <a:xfrm>
            <a:off x="-2340819" y="-3500"/>
            <a:ext cx="3408387" cy="6871660"/>
            <a:chOff x="3047191" y="10140"/>
            <a:chExt cx="3408387" cy="6858000"/>
          </a:xfrm>
          <a:solidFill>
            <a:schemeClr val="accent6">
              <a:lumMod val="75000"/>
            </a:schemeClr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840B3B4-CB03-53DD-DB0C-790A72578157}"/>
                </a:ext>
              </a:extLst>
            </p:cNvPr>
            <p:cNvSpPr/>
            <p:nvPr/>
          </p:nvSpPr>
          <p:spPr>
            <a:xfrm>
              <a:off x="3049200" y="10140"/>
              <a:ext cx="3049200" cy="6858000"/>
            </a:xfrm>
            <a:prstGeom prst="rect">
              <a:avLst/>
            </a:prstGeom>
            <a:solidFill>
              <a:srgbClr val="117A5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95A1232-DF58-CB40-FB15-BC2694335E8E}"/>
                </a:ext>
              </a:extLst>
            </p:cNvPr>
            <p:cNvSpPr txBox="1"/>
            <p:nvPr/>
          </p:nvSpPr>
          <p:spPr>
            <a:xfrm>
              <a:off x="3047191" y="105879"/>
              <a:ext cx="3047636" cy="240065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5000" dirty="0"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Candara" panose="020E0502030303020204" pitchFamily="34" charset="0"/>
                </a:rPr>
                <a:t>2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A9D56DA-C931-62D5-8E5C-6B755BE92BAF}"/>
                </a:ext>
              </a:extLst>
            </p:cNvPr>
            <p:cNvSpPr txBox="1"/>
            <p:nvPr/>
          </p:nvSpPr>
          <p:spPr>
            <a:xfrm>
              <a:off x="3553392" y="2723949"/>
              <a:ext cx="1939229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000" b="1" dirty="0"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Aptos Narrow" panose="020B0004020202020204" pitchFamily="34" charset="0"/>
                </a:rPr>
                <a:t>METHODOLOGIE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A43B0F3-24F9-7D87-8615-95E28C98D1A4}"/>
                </a:ext>
              </a:extLst>
            </p:cNvPr>
            <p:cNvSpPr txBox="1"/>
            <p:nvPr/>
          </p:nvSpPr>
          <p:spPr>
            <a:xfrm>
              <a:off x="3491790" y="3420617"/>
              <a:ext cx="2306058" cy="20272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FR" dirty="0"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Aptos Narrow" panose="020B0004020202020204" pitchFamily="34" charset="0"/>
                </a:rPr>
                <a:t>Cadre d’étude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FR" dirty="0"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Aptos Narrow" panose="020B0004020202020204" pitchFamily="34" charset="0"/>
                </a:rPr>
                <a:t>Collecte de données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FR" dirty="0"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Aptos Narrow" panose="020B0004020202020204" pitchFamily="34" charset="0"/>
                </a:rPr>
                <a:t>Analyse des échantillons de produits alimentaires avariés</a:t>
              </a:r>
            </a:p>
          </p:txBody>
        </p:sp>
        <p:pic>
          <p:nvPicPr>
            <p:cNvPr id="23" name="Graphic 22" descr="Head with gears with solid fill">
              <a:extLst>
                <a:ext uri="{FF2B5EF4-FFF2-40B4-BE49-F238E27FC236}">
                  <a16:creationId xmlns:a16="http://schemas.microsoft.com/office/drawing/2014/main" id="{08A18D05-9CC8-6C0E-5F05-EB586DCB411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135889" y="5360030"/>
              <a:ext cx="914400" cy="914400"/>
            </a:xfrm>
            <a:prstGeom prst="rect">
              <a:avLst/>
            </a:prstGeom>
          </p:spPr>
        </p:pic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FEED6A75-2AB3-05F0-B63F-887153BCD0E8}"/>
                </a:ext>
              </a:extLst>
            </p:cNvPr>
            <p:cNvSpPr/>
            <p:nvPr/>
          </p:nvSpPr>
          <p:spPr>
            <a:xfrm>
              <a:off x="5976323" y="10473"/>
              <a:ext cx="479255" cy="1183757"/>
            </a:xfrm>
            <a:prstGeom prst="roundRect">
              <a:avLst/>
            </a:prstGeom>
            <a:solidFill>
              <a:srgbClr val="117A5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AEA7123-BDC5-BCDE-E7CC-B9DCCFA91716}"/>
              </a:ext>
            </a:extLst>
          </p:cNvPr>
          <p:cNvGrpSpPr/>
          <p:nvPr/>
        </p:nvGrpSpPr>
        <p:grpSpPr>
          <a:xfrm>
            <a:off x="-2702255" y="-4225"/>
            <a:ext cx="3407720" cy="6872384"/>
            <a:chOff x="0" y="9416"/>
            <a:chExt cx="3407720" cy="6858723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D32FD70-5F0D-CAB0-234D-B430EF7BF2BB}"/>
                </a:ext>
              </a:extLst>
            </p:cNvPr>
            <p:cNvSpPr/>
            <p:nvPr/>
          </p:nvSpPr>
          <p:spPr>
            <a:xfrm>
              <a:off x="0" y="10139"/>
              <a:ext cx="3049200" cy="6858000"/>
            </a:xfrm>
            <a:prstGeom prst="rect">
              <a:avLst/>
            </a:prstGeom>
            <a:solidFill>
              <a:srgbClr val="04313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CA1CF8F5-562B-5610-3A0F-D7020F58F8B8}"/>
                </a:ext>
              </a:extLst>
            </p:cNvPr>
            <p:cNvSpPr/>
            <p:nvPr/>
          </p:nvSpPr>
          <p:spPr>
            <a:xfrm>
              <a:off x="2928465" y="9416"/>
              <a:ext cx="479255" cy="1183757"/>
            </a:xfrm>
            <a:prstGeom prst="roundRect">
              <a:avLst/>
            </a:prstGeom>
            <a:solidFill>
              <a:srgbClr val="04313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E5357B97-14C2-117D-ED67-33AE37BF3286}"/>
              </a:ext>
            </a:extLst>
          </p:cNvPr>
          <p:cNvSpPr txBox="1"/>
          <p:nvPr/>
        </p:nvSpPr>
        <p:spPr>
          <a:xfrm>
            <a:off x="926201" y="1459230"/>
            <a:ext cx="11265799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5000" b="1" dirty="0">
                <a:gradFill>
                  <a:gsLst>
                    <a:gs pos="50000">
                      <a:srgbClr val="198A54"/>
                    </a:gs>
                    <a:gs pos="75000">
                      <a:srgbClr val="92D050"/>
                    </a:gs>
                    <a:gs pos="25000">
                      <a:srgbClr val="117A59"/>
                    </a:gs>
                    <a:gs pos="0">
                      <a:srgbClr val="043130"/>
                    </a:gs>
                  </a:gsLst>
                  <a:lin ang="10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Narrow" panose="020B0004020202020204" pitchFamily="34" charset="0"/>
              </a:rPr>
              <a:t>Plan</a:t>
            </a:r>
          </a:p>
        </p:txBody>
      </p: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F5EADA2C-6E3C-8BA0-4E80-BCB45190D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9A45A-65F4-4CD4-A90B-80CC27C03919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2711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76ECE0-AF94-6464-EAE7-53131086A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9A45A-65F4-4CD4-A90B-80CC27C03919}" type="slidenum">
              <a:rPr lang="fr-FR" smtClean="0"/>
              <a:t>20</a:t>
            </a:fld>
            <a:endParaRPr lang="fr-FR"/>
          </a:p>
        </p:txBody>
      </p:sp>
      <mc:AlternateContent xmlns:mc="http://schemas.openxmlformats.org/markup-compatibility/2006">
        <mc:Choice xmlns:psuz="http://schemas.microsoft.com/office/powerpoint/2016/summaryzoom" Requires="psuz">
          <p:graphicFrame>
            <p:nvGraphicFramePr>
              <p:cNvPr id="6" name="Summary Zoom 5">
                <a:extLst>
                  <a:ext uri="{FF2B5EF4-FFF2-40B4-BE49-F238E27FC236}">
                    <a16:creationId xmlns:a16="http://schemas.microsoft.com/office/drawing/2014/main" id="{AFC75071-2746-5F6D-55D5-91C0F9479D11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97161882"/>
                  </p:ext>
                </p:extLst>
              </p:nvPr>
            </p:nvGraphicFramePr>
            <p:xfrm>
              <a:off x="838200" y="1825625"/>
              <a:ext cx="10515600" cy="4351338"/>
            </p:xfrm>
            <a:graphic>
              <a:graphicData uri="http://schemas.microsoft.com/office/powerpoint/2016/summaryzoom">
                <psuz:summaryZm>
                  <psuz:summaryZmObj sectionId="{74AC6B74-2C5E-4F83-82AA-1DA3DCF23D17}">
                    <psuz:zmPr id="{1597373F-C8B9-4D5E-8408-DA0B2BD29723}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407479" y="342010"/>
                          <a:ext cx="3154680" cy="1774508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2788BA33-877E-4EAB-B09F-4A9BC6516887}">
                    <psuz:zmPr id="{CEB73BFD-449F-4419-9E30-BD68602478D9}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3680460" y="342010"/>
                          <a:ext cx="3154680" cy="1774508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AEAD18F4-6BAD-4B91-82C5-3E4F7E914ADA}">
                    <psuz:zmPr id="{2A590EDB-53E0-47A6-969E-DC8F25B52A0A}" transitionDur="1000">
                      <p166:blipFill xmlns:p166="http://schemas.microsoft.com/office/powerpoint/2016/6/main">
                        <a:blip r:embed="rId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6953441" y="342010"/>
                          <a:ext cx="3154680" cy="1774508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8FF3A6A1-79CB-49B8-819B-1466D0E447A4}">
                    <psuz:zmPr id="{DC6633F2-4685-4B8F-A755-C8916265C776}" transitionDur="1000">
                      <p166:blipFill xmlns:p166="http://schemas.microsoft.com/office/powerpoint/2016/6/main">
                        <a:blip r:embed="rId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407479" y="2234819"/>
                          <a:ext cx="3154680" cy="1774508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BEA16E81-24D3-44D3-9DBD-E051284732A4}">
                    <psuz:zmPr id="{26CB0A57-3875-4B81-AC7C-94E927DAEC32}" transitionDur="1000">
                      <p166:blipFill xmlns:p166="http://schemas.microsoft.com/office/powerpoint/2016/6/main">
                        <a:blip r:embed="rId6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3680460" y="2234819"/>
                          <a:ext cx="3154680" cy="1774508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gridLayout/>
                </psuz:summaryZm>
              </a:graphicData>
            </a:graphic>
          </p:graphicFrame>
        </mc:Choice>
        <mc:Fallback>
          <p:grpSp>
            <p:nvGrpSpPr>
              <p:cNvPr id="6" name="Summary Zoom 5">
                <a:extLst>
                  <a:ext uri="{FF2B5EF4-FFF2-40B4-BE49-F238E27FC236}">
                    <a16:creationId xmlns:a16="http://schemas.microsoft.com/office/drawing/2014/main" id="{AFC75071-2746-5F6D-55D5-91C0F9479D11}"/>
                  </a:ext>
                </a:extLst>
              </p:cNvPr>
              <p:cNvGrpSpPr>
                <a:grpSpLocks noGrp="1" noUngrp="1" noRot="1" noChangeAspect="1" noMove="1" noResize="1"/>
              </p:cNvGrpSpPr>
              <p:nvPr/>
            </p:nvGrpSpPr>
            <p:grpSpPr>
              <a:xfrm>
                <a:off x="838200" y="1825625"/>
                <a:ext cx="10515600" cy="4351338"/>
                <a:chOff x="838200" y="1825625"/>
                <a:chExt cx="10515600" cy="4351338"/>
              </a:xfrm>
            </p:grpSpPr>
            <p:pic>
              <p:nvPicPr>
                <p:cNvPr id="2" name="Image 2">
                  <a:hlinkClick r:id="rId7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1245679" y="2167635"/>
                  <a:ext cx="3154680" cy="1774508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3" name="Image 3">
                  <a:hlinkClick r:id="rId8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4518660" y="2167635"/>
                  <a:ext cx="3154680" cy="1774508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5" name="Image 5">
                  <a:hlinkClick r:id="rId9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7791641" y="2167635"/>
                  <a:ext cx="3154680" cy="1774508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8" name="Image 8">
                  <a:hlinkClick r:id="rId10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245679" y="4060444"/>
                  <a:ext cx="3154680" cy="1774508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9" name="Image 9">
                  <a:hlinkClick r:id="rId11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4518660" y="4060444"/>
                  <a:ext cx="3154680" cy="1774508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</p:grp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43749724-E1A7-6A7B-0157-4A3DEB602A0F}"/>
              </a:ext>
            </a:extLst>
          </p:cNvPr>
          <p:cNvSpPr txBox="1"/>
          <p:nvPr/>
        </p:nvSpPr>
        <p:spPr>
          <a:xfrm>
            <a:off x="266700" y="252260"/>
            <a:ext cx="116586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800" b="1" dirty="0">
                <a:gradFill flip="none" rotWithShape="1">
                  <a:gsLst>
                    <a:gs pos="20000">
                      <a:srgbClr val="20994E"/>
                    </a:gs>
                    <a:gs pos="61000">
                      <a:srgbClr val="117A59"/>
                    </a:gs>
                    <a:gs pos="100000">
                      <a:srgbClr val="043130"/>
                    </a:gs>
                  </a:gsLst>
                  <a:lin ang="54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MERCI POUR VOTRE ATTENTION</a:t>
            </a:r>
          </a:p>
        </p:txBody>
      </p:sp>
    </p:spTree>
    <p:extLst>
      <p:ext uri="{BB962C8B-B14F-4D97-AF65-F5344CB8AC3E}">
        <p14:creationId xmlns:p14="http://schemas.microsoft.com/office/powerpoint/2010/main" val="25136154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FCA8FA55-4C69-5E81-DC66-D2D28D12A749}"/>
              </a:ext>
            </a:extLst>
          </p:cNvPr>
          <p:cNvGrpSpPr/>
          <p:nvPr/>
        </p:nvGrpSpPr>
        <p:grpSpPr>
          <a:xfrm>
            <a:off x="9120320" y="-4225"/>
            <a:ext cx="3430535" cy="6872384"/>
            <a:chOff x="9166175" y="-2532"/>
            <a:chExt cx="3390365" cy="6871420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202256B-882D-228C-3800-DC479DD22B4C}"/>
                </a:ext>
              </a:extLst>
            </p:cNvPr>
            <p:cNvSpPr/>
            <p:nvPr/>
          </p:nvSpPr>
          <p:spPr>
            <a:xfrm>
              <a:off x="9166175" y="-1"/>
              <a:ext cx="3049200" cy="6868889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24FD5EA-625A-0C83-0E16-FBAAC8EA98FB}"/>
                </a:ext>
              </a:extLst>
            </p:cNvPr>
            <p:cNvSpPr txBox="1"/>
            <p:nvPr/>
          </p:nvSpPr>
          <p:spPr>
            <a:xfrm>
              <a:off x="10088140" y="105879"/>
              <a:ext cx="1568918" cy="240065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5000" dirty="0"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Candara" panose="020E0502030303020204" pitchFamily="34" charset="0"/>
                </a:rPr>
                <a:t>4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16BD912-513E-65B4-0136-B77CD95E10A3}"/>
                </a:ext>
              </a:extLst>
            </p:cNvPr>
            <p:cNvSpPr txBox="1"/>
            <p:nvPr/>
          </p:nvSpPr>
          <p:spPr>
            <a:xfrm>
              <a:off x="9445616" y="2420351"/>
              <a:ext cx="2541455" cy="16309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000" b="1" dirty="0"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Aptos Narrow" panose="020B0004020202020204" pitchFamily="34" charset="0"/>
                </a:rPr>
                <a:t>NORMES ET VALEURS LIMITES (FRANCE &amp; UE) </a:t>
              </a:r>
            </a:p>
            <a:p>
              <a:pPr algn="ctr"/>
              <a:r>
                <a:rPr lang="fr-FR" sz="2000" b="1" dirty="0"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Aptos Narrow" panose="020B0004020202020204" pitchFamily="34" charset="0"/>
                </a:rPr>
                <a:t>RECOMMANDATIONS &amp; CONCLUSION</a:t>
              </a:r>
            </a:p>
          </p:txBody>
        </p:sp>
        <p:pic>
          <p:nvPicPr>
            <p:cNvPr id="27" name="Graphic 26" descr="Gavel with solid fill">
              <a:extLst>
                <a:ext uri="{FF2B5EF4-FFF2-40B4-BE49-F238E27FC236}">
                  <a16:creationId xmlns:a16="http://schemas.microsoft.com/office/drawing/2014/main" id="{86F48E2A-ABE4-80E4-ACC2-DC4697477A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373089" y="5360030"/>
              <a:ext cx="914400" cy="914400"/>
            </a:xfrm>
            <a:prstGeom prst="rect">
              <a:avLst/>
            </a:prstGeom>
          </p:spPr>
        </p:pic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653F9863-298C-635E-A497-363AEF858663}"/>
                </a:ext>
              </a:extLst>
            </p:cNvPr>
            <p:cNvSpPr/>
            <p:nvPr/>
          </p:nvSpPr>
          <p:spPr>
            <a:xfrm>
              <a:off x="12077285" y="-2532"/>
              <a:ext cx="479255" cy="1185547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6D94CCA-302A-64F3-63C8-2692B38B9EC9}"/>
              </a:ext>
            </a:extLst>
          </p:cNvPr>
          <p:cNvGrpSpPr/>
          <p:nvPr/>
        </p:nvGrpSpPr>
        <p:grpSpPr>
          <a:xfrm>
            <a:off x="6095592" y="-1082"/>
            <a:ext cx="3412339" cy="6859082"/>
            <a:chOff x="6120548" y="-1081"/>
            <a:chExt cx="3412339" cy="6859081"/>
          </a:xfrm>
          <a:solidFill>
            <a:schemeClr val="accent6">
              <a:lumMod val="60000"/>
              <a:lumOff val="40000"/>
            </a:schemeClr>
          </a:solidFill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C60F4475-E36D-C3AC-3516-C132C1121A69}"/>
                </a:ext>
              </a:extLst>
            </p:cNvPr>
            <p:cNvGrpSpPr/>
            <p:nvPr/>
          </p:nvGrpSpPr>
          <p:grpSpPr>
            <a:xfrm>
              <a:off x="6120548" y="-1081"/>
              <a:ext cx="3412339" cy="6859081"/>
              <a:chOff x="6093600" y="-1081"/>
              <a:chExt cx="3412339" cy="6859081"/>
            </a:xfrm>
            <a:grpFill/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C03786FF-AEBD-BE8D-18E5-AA83D6D14170}"/>
                  </a:ext>
                </a:extLst>
              </p:cNvPr>
              <p:cNvSpPr/>
              <p:nvPr/>
            </p:nvSpPr>
            <p:spPr>
              <a:xfrm>
                <a:off x="6093600" y="0"/>
                <a:ext cx="3049200" cy="6858000"/>
              </a:xfrm>
              <a:prstGeom prst="rect">
                <a:avLst/>
              </a:prstGeom>
              <a:solidFill>
                <a:srgbClr val="20994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E2BD45B-106B-3FE0-8B2B-7BD956B135BE}"/>
                  </a:ext>
                </a:extLst>
              </p:cNvPr>
              <p:cNvSpPr txBox="1"/>
              <p:nvPr/>
            </p:nvSpPr>
            <p:spPr>
              <a:xfrm>
                <a:off x="6965703" y="105879"/>
                <a:ext cx="1568918" cy="240065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5000" dirty="0">
                    <a:solidFill>
                      <a:schemeClr val="bg1"/>
                    </a:solidFill>
                    <a:effectLst>
                      <a:outerShdw blurRad="63500" sx="102000" sy="102000" algn="ctr" rotWithShape="0">
                        <a:prstClr val="black">
                          <a:alpha val="40000"/>
                        </a:prstClr>
                      </a:outerShdw>
                    </a:effectLst>
                    <a:latin typeface="Candara" panose="020E0502030303020204" pitchFamily="34" charset="0"/>
                  </a:rPr>
                  <a:t>3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009CD3E-389E-6223-00BD-384D9FDBDB0B}"/>
                  </a:ext>
                </a:extLst>
              </p:cNvPr>
              <p:cNvSpPr txBox="1"/>
              <p:nvPr/>
            </p:nvSpPr>
            <p:spPr>
              <a:xfrm>
                <a:off x="6687567" y="2415669"/>
                <a:ext cx="2308282" cy="70788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000" b="1" dirty="0">
                    <a:solidFill>
                      <a:schemeClr val="bg1"/>
                    </a:solidFill>
                    <a:effectLst>
                      <a:outerShdw blurRad="63500" sx="102000" sy="102000" algn="ctr" rotWithShape="0">
                        <a:prstClr val="black">
                          <a:alpha val="40000"/>
                        </a:prstClr>
                      </a:outerShdw>
                    </a:effectLst>
                    <a:latin typeface="Aptos Narrow" panose="020B0004020202020204" pitchFamily="34" charset="0"/>
                  </a:rPr>
                  <a:t>CHECK-LIST OPÉRATIONNELLE 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D97E0EA-9A1A-338A-E5DD-48011A4350DD}"/>
                  </a:ext>
                </a:extLst>
              </p:cNvPr>
              <p:cNvSpPr txBox="1"/>
              <p:nvPr/>
            </p:nvSpPr>
            <p:spPr>
              <a:xfrm>
                <a:off x="6129441" y="3436221"/>
                <a:ext cx="3013359" cy="120032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fr-FR" b="1" dirty="0">
                    <a:solidFill>
                      <a:schemeClr val="bg1"/>
                    </a:solidFill>
                    <a:effectLst>
                      <a:outerShdw blurRad="63500" sx="102000" sy="102000" algn="ctr" rotWithShape="0">
                        <a:prstClr val="black">
                          <a:alpha val="40000"/>
                        </a:prstClr>
                      </a:outerShdw>
                    </a:effectLst>
                    <a:latin typeface="Aptos Narrow" panose="020B0004020202020204" pitchFamily="34" charset="0"/>
                  </a:rPr>
                  <a:t>Contrôle des intrants</a:t>
                </a:r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fr-FR" b="1" dirty="0">
                    <a:solidFill>
                      <a:schemeClr val="bg1"/>
                    </a:solidFill>
                    <a:effectLst>
                      <a:outerShdw blurRad="63500" sx="102000" sy="102000" algn="ctr" rotWithShape="0">
                        <a:prstClr val="black">
                          <a:alpha val="40000"/>
                        </a:prstClr>
                      </a:outerShdw>
                    </a:effectLst>
                    <a:latin typeface="Aptos Narrow" panose="020B0004020202020204" pitchFamily="34" charset="0"/>
                  </a:rPr>
                  <a:t>Analyses  à Programmer </a:t>
                </a:r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fr-FR" b="1" dirty="0">
                    <a:solidFill>
                      <a:schemeClr val="bg1"/>
                    </a:solidFill>
                    <a:effectLst>
                      <a:outerShdw blurRad="63500" sx="102000" sy="102000" algn="ctr" rotWithShape="0">
                        <a:prstClr val="black">
                          <a:alpha val="40000"/>
                        </a:prstClr>
                      </a:outerShdw>
                    </a:effectLst>
                    <a:latin typeface="Aptos Narrow" panose="020B0004020202020204" pitchFamily="34" charset="0"/>
                  </a:rPr>
                  <a:t>Paramètres Cibles </a:t>
                </a:r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fr-FR" b="1" dirty="0">
                    <a:solidFill>
                      <a:schemeClr val="bg1"/>
                    </a:solidFill>
                    <a:effectLst>
                      <a:outerShdw blurRad="63500" sx="102000" sy="102000" algn="ctr" rotWithShape="0">
                        <a:prstClr val="black">
                          <a:alpha val="40000"/>
                        </a:prstClr>
                      </a:outerShdw>
                    </a:effectLst>
                    <a:latin typeface="Aptos Narrow" panose="020B0004020202020204" pitchFamily="34" charset="0"/>
                  </a:rPr>
                  <a:t>Plan d’épandage</a:t>
                </a:r>
              </a:p>
            </p:txBody>
          </p:sp>
          <p:sp>
            <p:nvSpPr>
              <p:cNvPr id="30" name="Rectangle: Rounded Corners 29">
                <a:extLst>
                  <a:ext uri="{FF2B5EF4-FFF2-40B4-BE49-F238E27FC236}">
                    <a16:creationId xmlns:a16="http://schemas.microsoft.com/office/drawing/2014/main" id="{5DA1B974-9873-1979-9318-3BD959CD565C}"/>
                  </a:ext>
                </a:extLst>
              </p:cNvPr>
              <p:cNvSpPr/>
              <p:nvPr/>
            </p:nvSpPr>
            <p:spPr>
              <a:xfrm>
                <a:off x="9026684" y="-1081"/>
                <a:ext cx="479255" cy="1183757"/>
              </a:xfrm>
              <a:prstGeom prst="roundRect">
                <a:avLst/>
              </a:prstGeom>
              <a:solidFill>
                <a:srgbClr val="20994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</p:grpSp>
        <p:pic>
          <p:nvPicPr>
            <p:cNvPr id="22" name="Graphic 21" descr="Checklist with solid fill">
              <a:extLst>
                <a:ext uri="{FF2B5EF4-FFF2-40B4-BE49-F238E27FC236}">
                  <a16:creationId xmlns:a16="http://schemas.microsoft.com/office/drawing/2014/main" id="{AB60AC4E-4D76-63F8-F3A4-72E313A971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277600" y="5360030"/>
              <a:ext cx="914400" cy="914400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D6EFA72-BC3F-3FD2-9EB1-D53E873F3982}"/>
              </a:ext>
            </a:extLst>
          </p:cNvPr>
          <p:cNvGrpSpPr/>
          <p:nvPr/>
        </p:nvGrpSpPr>
        <p:grpSpPr>
          <a:xfrm>
            <a:off x="3043811" y="-3501"/>
            <a:ext cx="3408387" cy="6871660"/>
            <a:chOff x="3047191" y="10140"/>
            <a:chExt cx="3408387" cy="6858000"/>
          </a:xfrm>
          <a:solidFill>
            <a:schemeClr val="accent6">
              <a:lumMod val="75000"/>
            </a:schemeClr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840B3B4-CB03-53DD-DB0C-790A72578157}"/>
                </a:ext>
              </a:extLst>
            </p:cNvPr>
            <p:cNvSpPr/>
            <p:nvPr/>
          </p:nvSpPr>
          <p:spPr>
            <a:xfrm>
              <a:off x="3049200" y="10140"/>
              <a:ext cx="3049200" cy="6858000"/>
            </a:xfrm>
            <a:prstGeom prst="rect">
              <a:avLst/>
            </a:prstGeom>
            <a:solidFill>
              <a:srgbClr val="117A5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95A1232-DF58-CB40-FB15-BC2694335E8E}"/>
                </a:ext>
              </a:extLst>
            </p:cNvPr>
            <p:cNvSpPr txBox="1"/>
            <p:nvPr/>
          </p:nvSpPr>
          <p:spPr>
            <a:xfrm>
              <a:off x="3047191" y="105879"/>
              <a:ext cx="3047636" cy="240065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5000" dirty="0"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Candara" panose="020E0502030303020204" pitchFamily="34" charset="0"/>
                </a:rPr>
                <a:t>2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A9D56DA-C931-62D5-8E5C-6B755BE92BAF}"/>
                </a:ext>
              </a:extLst>
            </p:cNvPr>
            <p:cNvSpPr txBox="1"/>
            <p:nvPr/>
          </p:nvSpPr>
          <p:spPr>
            <a:xfrm>
              <a:off x="3519111" y="2506537"/>
              <a:ext cx="1939229" cy="70647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000" b="1" dirty="0"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Aptos Narrow" panose="020B0004020202020204" pitchFamily="34" charset="0"/>
                </a:rPr>
                <a:t>RISQUES SANITAIRES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A43B0F3-24F9-7D87-8615-95E28C98D1A4}"/>
                </a:ext>
              </a:extLst>
            </p:cNvPr>
            <p:cNvSpPr txBox="1"/>
            <p:nvPr/>
          </p:nvSpPr>
          <p:spPr>
            <a:xfrm>
              <a:off x="3055255" y="3223163"/>
              <a:ext cx="2921068" cy="20272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FR" b="1" dirty="0"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Aptos Narrow" panose="020B0004020202020204" pitchFamily="34" charset="0"/>
                </a:rPr>
                <a:t>Persistance de l'antibiorésistance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FR" b="1" dirty="0"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Aptos Narrow" panose="020B0004020202020204" pitchFamily="34" charset="0"/>
                </a:rPr>
                <a:t>Persistance de Pathogènes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FR" b="1" dirty="0"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Aptos Narrow" panose="020B0004020202020204" pitchFamily="34" charset="0"/>
                </a:rPr>
                <a:t>Polluants Chimiques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FR" b="1" dirty="0"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Aptos Narrow" panose="020B0004020202020204" pitchFamily="34" charset="0"/>
                </a:rPr>
                <a:t>Facteurs influençant les Risques </a:t>
              </a:r>
            </a:p>
          </p:txBody>
        </p:sp>
        <p:pic>
          <p:nvPicPr>
            <p:cNvPr id="23" name="Graphic 22" descr="Head with gears with solid fill">
              <a:extLst>
                <a:ext uri="{FF2B5EF4-FFF2-40B4-BE49-F238E27FC236}">
                  <a16:creationId xmlns:a16="http://schemas.microsoft.com/office/drawing/2014/main" id="{08A18D05-9CC8-6C0E-5F05-EB586DCB411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135889" y="5360030"/>
              <a:ext cx="914400" cy="914400"/>
            </a:xfrm>
            <a:prstGeom prst="rect">
              <a:avLst/>
            </a:prstGeom>
          </p:spPr>
        </p:pic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FEED6A75-2AB3-05F0-B63F-887153BCD0E8}"/>
                </a:ext>
              </a:extLst>
            </p:cNvPr>
            <p:cNvSpPr/>
            <p:nvPr/>
          </p:nvSpPr>
          <p:spPr>
            <a:xfrm>
              <a:off x="5976323" y="10473"/>
              <a:ext cx="479255" cy="1183757"/>
            </a:xfrm>
            <a:prstGeom prst="roundRect">
              <a:avLst/>
            </a:prstGeom>
            <a:solidFill>
              <a:srgbClr val="117A5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E78921C9-459A-D6DC-0621-7E77E77967CC}"/>
              </a:ext>
            </a:extLst>
          </p:cNvPr>
          <p:cNvGrpSpPr/>
          <p:nvPr/>
        </p:nvGrpSpPr>
        <p:grpSpPr>
          <a:xfrm>
            <a:off x="2845" y="-4225"/>
            <a:ext cx="3407720" cy="6872384"/>
            <a:chOff x="0" y="9416"/>
            <a:chExt cx="3407720" cy="6858723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3AEA7123-BDC5-BCDE-E7CC-B9DCCFA91716}"/>
                </a:ext>
              </a:extLst>
            </p:cNvPr>
            <p:cNvGrpSpPr/>
            <p:nvPr/>
          </p:nvGrpSpPr>
          <p:grpSpPr>
            <a:xfrm>
              <a:off x="0" y="9416"/>
              <a:ext cx="3407720" cy="6858723"/>
              <a:chOff x="0" y="9416"/>
              <a:chExt cx="3407720" cy="6858723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3D32FD70-5F0D-CAB0-234D-B430EF7BF2BB}"/>
                  </a:ext>
                </a:extLst>
              </p:cNvPr>
              <p:cNvSpPr/>
              <p:nvPr/>
            </p:nvSpPr>
            <p:spPr>
              <a:xfrm>
                <a:off x="0" y="10139"/>
                <a:ext cx="3049200" cy="6858000"/>
              </a:xfrm>
              <a:prstGeom prst="rect">
                <a:avLst/>
              </a:prstGeom>
              <a:solidFill>
                <a:srgbClr val="04313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74A0B5C-C110-BD4C-39F0-3C90D1817B4F}"/>
                  </a:ext>
                </a:extLst>
              </p:cNvPr>
              <p:cNvSpPr txBox="1"/>
              <p:nvPr/>
            </p:nvSpPr>
            <p:spPr>
              <a:xfrm>
                <a:off x="0" y="105879"/>
                <a:ext cx="3006902" cy="24006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5000" dirty="0">
                    <a:solidFill>
                      <a:schemeClr val="bg1"/>
                    </a:solidFill>
                    <a:effectLst>
                      <a:outerShdw blurRad="63500" sx="102000" sy="102000" algn="ctr" rotWithShape="0">
                        <a:prstClr val="black">
                          <a:alpha val="40000"/>
                        </a:prstClr>
                      </a:outerShdw>
                    </a:effectLst>
                    <a:latin typeface="Candara" panose="020E0502030303020204" pitchFamily="34" charset="0"/>
                  </a:rPr>
                  <a:t>1</a:t>
                </a: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875B095-4D91-AAED-500C-4F84498EA305}"/>
                  </a:ext>
                </a:extLst>
              </p:cNvPr>
              <p:cNvSpPr txBox="1"/>
              <p:nvPr/>
            </p:nvSpPr>
            <p:spPr>
              <a:xfrm>
                <a:off x="521659" y="2723949"/>
                <a:ext cx="185578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000" b="1" dirty="0">
                    <a:solidFill>
                      <a:schemeClr val="bg1"/>
                    </a:solidFill>
                    <a:effectLst>
                      <a:outerShdw blurRad="63500" sx="102000" sy="102000" algn="ctr" rotWithShape="0">
                        <a:prstClr val="black">
                          <a:alpha val="40000"/>
                        </a:prstClr>
                      </a:outerShdw>
                    </a:effectLst>
                    <a:latin typeface="Aptos Narrow" panose="020B0004020202020204" pitchFamily="34" charset="0"/>
                  </a:rPr>
                  <a:t>INTRODUCTION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64469E2-D394-477E-F7E5-F5D8CFF03C93}"/>
                  </a:ext>
                </a:extLst>
              </p:cNvPr>
              <p:cNvSpPr txBox="1"/>
              <p:nvPr/>
            </p:nvSpPr>
            <p:spPr>
              <a:xfrm>
                <a:off x="358338" y="3432200"/>
                <a:ext cx="2220952" cy="6450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 dirty="0">
                    <a:solidFill>
                      <a:schemeClr val="accent4"/>
                    </a:solidFill>
                    <a:latin typeface="Aptos Narrow" panose="020B0004020202020204" pitchFamily="34" charset="0"/>
                  </a:rPr>
                  <a:t>Méthanisation en quelques Chiffres </a:t>
                </a:r>
              </a:p>
            </p:txBody>
          </p:sp>
          <p:sp>
            <p:nvSpPr>
              <p:cNvPr id="28" name="Rectangle: Rounded Corners 27">
                <a:extLst>
                  <a:ext uri="{FF2B5EF4-FFF2-40B4-BE49-F238E27FC236}">
                    <a16:creationId xmlns:a16="http://schemas.microsoft.com/office/drawing/2014/main" id="{CA1CF8F5-562B-5610-3A0F-D7020F58F8B8}"/>
                  </a:ext>
                </a:extLst>
              </p:cNvPr>
              <p:cNvSpPr/>
              <p:nvPr/>
            </p:nvSpPr>
            <p:spPr>
              <a:xfrm>
                <a:off x="2928465" y="9416"/>
                <a:ext cx="479255" cy="1183757"/>
              </a:xfrm>
              <a:prstGeom prst="roundRect">
                <a:avLst/>
              </a:prstGeom>
              <a:solidFill>
                <a:srgbClr val="04313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</p:grpSp>
        <p:pic>
          <p:nvPicPr>
            <p:cNvPr id="3" name="Graphic 2" descr="Bullseye with solid fill">
              <a:extLst>
                <a:ext uri="{FF2B5EF4-FFF2-40B4-BE49-F238E27FC236}">
                  <a16:creationId xmlns:a16="http://schemas.microsoft.com/office/drawing/2014/main" id="{66F0B37A-2A8D-C134-BD0E-AAC9CFA92FC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22186" y="5360030"/>
              <a:ext cx="914400" cy="914400"/>
            </a:xfrm>
            <a:prstGeom prst="rect">
              <a:avLst/>
            </a:prstGeom>
          </p:spPr>
        </p:pic>
      </p:grp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6CA6C687-4476-D926-F168-B3C080004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9A45A-65F4-4CD4-A90B-80CC27C03919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37629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B8C7CF6-31D5-4CAD-A5E9-5BAEDBD0D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9A45A-65F4-4CD4-A90B-80CC27C03919}" type="slidenum">
              <a:rPr lang="fr-FR" smtClean="0"/>
              <a:t>4</a:t>
            </a:fld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BD17307-FD3A-4C54-8C80-69728014AB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7705" y="812141"/>
            <a:ext cx="7688833" cy="524037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3ED5FE5A-4CD0-447E-9223-2B2AB30A62F7}"/>
              </a:ext>
            </a:extLst>
          </p:cNvPr>
          <p:cNvSpPr txBox="1"/>
          <p:nvPr/>
        </p:nvSpPr>
        <p:spPr>
          <a:xfrm>
            <a:off x="10293626" y="6472996"/>
            <a:ext cx="1898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>
                <a:latin typeface="Bauhaus 93" panose="04030905020B02020C02" pitchFamily="82" charset="0"/>
              </a:rPr>
              <a:t>Portail INRAE</a:t>
            </a:r>
          </a:p>
        </p:txBody>
      </p:sp>
      <p:grpSp>
        <p:nvGrpSpPr>
          <p:cNvPr id="12" name="Group 1">
            <a:extLst>
              <a:ext uri="{FF2B5EF4-FFF2-40B4-BE49-F238E27FC236}">
                <a16:creationId xmlns:a16="http://schemas.microsoft.com/office/drawing/2014/main" id="{1A030E84-87B1-4666-A5EC-C153E37D45BF}"/>
              </a:ext>
            </a:extLst>
          </p:cNvPr>
          <p:cNvGrpSpPr/>
          <p:nvPr/>
        </p:nvGrpSpPr>
        <p:grpSpPr>
          <a:xfrm>
            <a:off x="2845" y="-4225"/>
            <a:ext cx="3407720" cy="6872384"/>
            <a:chOff x="0" y="9416"/>
            <a:chExt cx="3407720" cy="6858723"/>
          </a:xfrm>
        </p:grpSpPr>
        <p:grpSp>
          <p:nvGrpSpPr>
            <p:cNvPr id="13" name="Group 31">
              <a:extLst>
                <a:ext uri="{FF2B5EF4-FFF2-40B4-BE49-F238E27FC236}">
                  <a16:creationId xmlns:a16="http://schemas.microsoft.com/office/drawing/2014/main" id="{32D5E60E-884A-49CF-A222-E833085B8632}"/>
                </a:ext>
              </a:extLst>
            </p:cNvPr>
            <p:cNvGrpSpPr/>
            <p:nvPr/>
          </p:nvGrpSpPr>
          <p:grpSpPr>
            <a:xfrm>
              <a:off x="0" y="9416"/>
              <a:ext cx="3407720" cy="6858723"/>
              <a:chOff x="0" y="9416"/>
              <a:chExt cx="3407720" cy="6858723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086ED864-C11D-4368-BF64-FC963FFF87E5}"/>
                  </a:ext>
                </a:extLst>
              </p:cNvPr>
              <p:cNvSpPr/>
              <p:nvPr/>
            </p:nvSpPr>
            <p:spPr>
              <a:xfrm>
                <a:off x="0" y="10139"/>
                <a:ext cx="3049200" cy="6858000"/>
              </a:xfrm>
              <a:prstGeom prst="rect">
                <a:avLst/>
              </a:prstGeom>
              <a:solidFill>
                <a:srgbClr val="04313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6" name="TextBox 7">
                <a:extLst>
                  <a:ext uri="{FF2B5EF4-FFF2-40B4-BE49-F238E27FC236}">
                    <a16:creationId xmlns:a16="http://schemas.microsoft.com/office/drawing/2014/main" id="{81571F31-A838-4E43-898B-C6FF47B3E786}"/>
                  </a:ext>
                </a:extLst>
              </p:cNvPr>
              <p:cNvSpPr txBox="1"/>
              <p:nvPr/>
            </p:nvSpPr>
            <p:spPr>
              <a:xfrm>
                <a:off x="0" y="105879"/>
                <a:ext cx="3006902" cy="24006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5000" dirty="0">
                    <a:solidFill>
                      <a:schemeClr val="bg1"/>
                    </a:solidFill>
                    <a:effectLst>
                      <a:outerShdw blurRad="63500" sx="102000" sy="102000" algn="ctr" rotWithShape="0">
                        <a:prstClr val="black">
                          <a:alpha val="40000"/>
                        </a:prstClr>
                      </a:outerShdw>
                    </a:effectLst>
                    <a:latin typeface="Candara" panose="020E0502030303020204" pitchFamily="34" charset="0"/>
                  </a:rPr>
                  <a:t>1</a:t>
                </a:r>
              </a:p>
            </p:txBody>
          </p:sp>
          <p:sp>
            <p:nvSpPr>
              <p:cNvPr id="17" name="TextBox 8">
                <a:extLst>
                  <a:ext uri="{FF2B5EF4-FFF2-40B4-BE49-F238E27FC236}">
                    <a16:creationId xmlns:a16="http://schemas.microsoft.com/office/drawing/2014/main" id="{276C0236-6E36-4CCF-BDE7-1F8024B587BA}"/>
                  </a:ext>
                </a:extLst>
              </p:cNvPr>
              <p:cNvSpPr txBox="1"/>
              <p:nvPr/>
            </p:nvSpPr>
            <p:spPr>
              <a:xfrm>
                <a:off x="521659" y="2723949"/>
                <a:ext cx="185578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000" b="1" dirty="0">
                    <a:solidFill>
                      <a:schemeClr val="bg1"/>
                    </a:solidFill>
                    <a:effectLst>
                      <a:outerShdw blurRad="63500" sx="102000" sy="102000" algn="ctr" rotWithShape="0">
                        <a:prstClr val="black">
                          <a:alpha val="40000"/>
                        </a:prstClr>
                      </a:outerShdw>
                    </a:effectLst>
                    <a:latin typeface="Aptos Narrow" panose="020B0004020202020204" pitchFamily="34" charset="0"/>
                  </a:rPr>
                  <a:t>INTRODUCTION</a:t>
                </a:r>
              </a:p>
            </p:txBody>
          </p:sp>
          <p:sp>
            <p:nvSpPr>
              <p:cNvPr id="18" name="TextBox 9">
                <a:extLst>
                  <a:ext uri="{FF2B5EF4-FFF2-40B4-BE49-F238E27FC236}">
                    <a16:creationId xmlns:a16="http://schemas.microsoft.com/office/drawing/2014/main" id="{A847E062-DD92-4AB9-9A3D-E63CA60E420D}"/>
                  </a:ext>
                </a:extLst>
              </p:cNvPr>
              <p:cNvSpPr txBox="1"/>
              <p:nvPr/>
            </p:nvSpPr>
            <p:spPr>
              <a:xfrm>
                <a:off x="358338" y="3432200"/>
                <a:ext cx="2220952" cy="6450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fr-FR" b="1" dirty="0">
                    <a:solidFill>
                      <a:schemeClr val="bg1"/>
                    </a:solidFill>
                    <a:effectLst>
                      <a:outerShdw blurRad="63500" sx="102000" sy="102000" algn="ctr" rotWithShape="0">
                        <a:prstClr val="black">
                          <a:alpha val="40000"/>
                        </a:prstClr>
                      </a:outerShdw>
                    </a:effectLst>
                    <a:latin typeface="Aptos Narrow" panose="020B0004020202020204" pitchFamily="34" charset="0"/>
                  </a:rPr>
                  <a:t>Méthanisation en quelques Chiffres </a:t>
                </a:r>
              </a:p>
            </p:txBody>
          </p:sp>
          <p:sp>
            <p:nvSpPr>
              <p:cNvPr id="19" name="Rectangle: Rounded Corners 27">
                <a:extLst>
                  <a:ext uri="{FF2B5EF4-FFF2-40B4-BE49-F238E27FC236}">
                    <a16:creationId xmlns:a16="http://schemas.microsoft.com/office/drawing/2014/main" id="{89FE07DA-D205-4D38-8E45-68E2F3158973}"/>
                  </a:ext>
                </a:extLst>
              </p:cNvPr>
              <p:cNvSpPr/>
              <p:nvPr/>
            </p:nvSpPr>
            <p:spPr>
              <a:xfrm>
                <a:off x="2928465" y="9416"/>
                <a:ext cx="479255" cy="1183757"/>
              </a:xfrm>
              <a:prstGeom prst="roundRect">
                <a:avLst/>
              </a:prstGeom>
              <a:solidFill>
                <a:srgbClr val="04313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</p:grpSp>
        <p:pic>
          <p:nvPicPr>
            <p:cNvPr id="14" name="Graphic 2" descr="Bullseye with solid fill">
              <a:extLst>
                <a:ext uri="{FF2B5EF4-FFF2-40B4-BE49-F238E27FC236}">
                  <a16:creationId xmlns:a16="http://schemas.microsoft.com/office/drawing/2014/main" id="{CB241CC8-6ADD-4CE8-9B53-100F77A9712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22186" y="5360030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495570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E37DA15C-D15F-3037-2ECC-8BDC29459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9A45A-65F4-4CD4-A90B-80CC27C03919}" type="slidenum">
              <a:rPr lang="fr-FR" smtClean="0"/>
              <a:t>5</a:t>
            </a:fld>
            <a:endParaRPr lang="fr-FR" dirty="0"/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D81419AD-6A1E-3C08-919E-DC777C2A7C7A}"/>
              </a:ext>
            </a:extLst>
          </p:cNvPr>
          <p:cNvGrpSpPr/>
          <p:nvPr/>
        </p:nvGrpSpPr>
        <p:grpSpPr>
          <a:xfrm>
            <a:off x="1720" y="-4225"/>
            <a:ext cx="2503699" cy="6872384"/>
            <a:chOff x="9166175" y="-2532"/>
            <a:chExt cx="3390365" cy="6871420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AD978452-ADC7-70E0-7F08-E4731989A7CA}"/>
                </a:ext>
              </a:extLst>
            </p:cNvPr>
            <p:cNvSpPr/>
            <p:nvPr/>
          </p:nvSpPr>
          <p:spPr>
            <a:xfrm>
              <a:off x="9166175" y="-1"/>
              <a:ext cx="3049200" cy="6868889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BDCB2FBD-155E-8EA4-D1FB-CB4AE07F6CDB}"/>
                </a:ext>
              </a:extLst>
            </p:cNvPr>
            <p:cNvSpPr txBox="1"/>
            <p:nvPr/>
          </p:nvSpPr>
          <p:spPr>
            <a:xfrm>
              <a:off x="10088140" y="105879"/>
              <a:ext cx="1568918" cy="240065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5000" dirty="0"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Candara" panose="020E0502030303020204" pitchFamily="34" charset="0"/>
                </a:rPr>
                <a:t>4</a:t>
              </a: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77D0CE46-3582-E04F-2A9E-3C972C0401B9}"/>
                </a:ext>
              </a:extLst>
            </p:cNvPr>
            <p:cNvSpPr txBox="1"/>
            <p:nvPr/>
          </p:nvSpPr>
          <p:spPr>
            <a:xfrm>
              <a:off x="9190360" y="2723949"/>
              <a:ext cx="3008231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000" b="1" dirty="0"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Aptos Narrow" panose="020B0004020202020204" pitchFamily="34" charset="0"/>
                </a:rPr>
                <a:t>CONCLUSION</a:t>
              </a:r>
            </a:p>
          </p:txBody>
        </p:sp>
        <p:pic>
          <p:nvPicPr>
            <p:cNvPr id="91" name="Graphic 90" descr="Gavel with solid fill">
              <a:extLst>
                <a:ext uri="{FF2B5EF4-FFF2-40B4-BE49-F238E27FC236}">
                  <a16:creationId xmlns:a16="http://schemas.microsoft.com/office/drawing/2014/main" id="{D3FD24FC-E321-C83C-9BD6-1C8631148C3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373089" y="5817166"/>
              <a:ext cx="914400" cy="914400"/>
            </a:xfrm>
            <a:prstGeom prst="rect">
              <a:avLst/>
            </a:prstGeom>
          </p:spPr>
        </p:pic>
        <p:sp>
          <p:nvSpPr>
            <p:cNvPr id="92" name="Rectangle: Rounded Corners 91">
              <a:extLst>
                <a:ext uri="{FF2B5EF4-FFF2-40B4-BE49-F238E27FC236}">
                  <a16:creationId xmlns:a16="http://schemas.microsoft.com/office/drawing/2014/main" id="{A04EBABF-FE74-DAF8-7F9D-0F0CF5783096}"/>
                </a:ext>
              </a:extLst>
            </p:cNvPr>
            <p:cNvSpPr/>
            <p:nvPr/>
          </p:nvSpPr>
          <p:spPr>
            <a:xfrm>
              <a:off x="12077285" y="-2532"/>
              <a:ext cx="479255" cy="1185547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B3B9E721-A5EE-2136-68B4-5F9DE4FBCE66}"/>
              </a:ext>
            </a:extLst>
          </p:cNvPr>
          <p:cNvGrpSpPr/>
          <p:nvPr/>
        </p:nvGrpSpPr>
        <p:grpSpPr>
          <a:xfrm>
            <a:off x="-4383" y="-1082"/>
            <a:ext cx="2509802" cy="6859082"/>
            <a:chOff x="6116573" y="-1081"/>
            <a:chExt cx="3416314" cy="6859081"/>
          </a:xfrm>
          <a:solidFill>
            <a:schemeClr val="accent6">
              <a:lumMod val="60000"/>
              <a:lumOff val="40000"/>
            </a:schemeClr>
          </a:solidFill>
        </p:grpSpPr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92512225-BA8E-6BA5-2A6F-4D2D9D9C7D06}"/>
                </a:ext>
              </a:extLst>
            </p:cNvPr>
            <p:cNvGrpSpPr/>
            <p:nvPr/>
          </p:nvGrpSpPr>
          <p:grpSpPr>
            <a:xfrm>
              <a:off x="6116573" y="-1081"/>
              <a:ext cx="3416314" cy="6859081"/>
              <a:chOff x="6089625" y="-1081"/>
              <a:chExt cx="3416314" cy="6859081"/>
            </a:xfrm>
            <a:grpFill/>
          </p:grpSpPr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3ED68E71-32B0-F8AC-A2C8-27C1DF410673}"/>
                  </a:ext>
                </a:extLst>
              </p:cNvPr>
              <p:cNvSpPr/>
              <p:nvPr/>
            </p:nvSpPr>
            <p:spPr>
              <a:xfrm>
                <a:off x="6093600" y="0"/>
                <a:ext cx="3049200" cy="6858000"/>
              </a:xfrm>
              <a:prstGeom prst="rect">
                <a:avLst/>
              </a:prstGeom>
              <a:solidFill>
                <a:srgbClr val="20994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22ABFE00-4C9F-72BB-9764-0004992D9CFF}"/>
                  </a:ext>
                </a:extLst>
              </p:cNvPr>
              <p:cNvSpPr txBox="1"/>
              <p:nvPr/>
            </p:nvSpPr>
            <p:spPr>
              <a:xfrm>
                <a:off x="6965703" y="105879"/>
                <a:ext cx="1568918" cy="240065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5000" dirty="0">
                    <a:solidFill>
                      <a:schemeClr val="bg1"/>
                    </a:solidFill>
                    <a:effectLst>
                      <a:outerShdw blurRad="63500" sx="102000" sy="102000" algn="ctr" rotWithShape="0">
                        <a:prstClr val="black">
                          <a:alpha val="40000"/>
                        </a:prstClr>
                      </a:outerShdw>
                    </a:effectLst>
                    <a:latin typeface="Candara" panose="020E0502030303020204" pitchFamily="34" charset="0"/>
                  </a:rPr>
                  <a:t>3</a:t>
                </a:r>
              </a:p>
            </p:txBody>
          </p:sp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0F6BC3CE-40E7-35B5-6744-308EFF9A580F}"/>
                  </a:ext>
                </a:extLst>
              </p:cNvPr>
              <p:cNvSpPr txBox="1"/>
              <p:nvPr/>
            </p:nvSpPr>
            <p:spPr>
              <a:xfrm>
                <a:off x="6098927" y="2723949"/>
                <a:ext cx="3043873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000" b="1" dirty="0">
                    <a:solidFill>
                      <a:schemeClr val="bg1"/>
                    </a:solidFill>
                    <a:effectLst>
                      <a:outerShdw blurRad="63500" sx="102000" sy="102000" algn="ctr" rotWithShape="0">
                        <a:prstClr val="black">
                          <a:alpha val="40000"/>
                        </a:prstClr>
                      </a:outerShdw>
                    </a:effectLst>
                    <a:latin typeface="Aptos Narrow" panose="020B0004020202020204" pitchFamily="34" charset="0"/>
                  </a:rPr>
                  <a:t>RESULTATS</a:t>
                </a:r>
              </a:p>
            </p:txBody>
          </p:sp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0372D1E3-F5B6-982F-08DF-9353AA87C860}"/>
                  </a:ext>
                </a:extLst>
              </p:cNvPr>
              <p:cNvSpPr txBox="1"/>
              <p:nvPr/>
            </p:nvSpPr>
            <p:spPr>
              <a:xfrm>
                <a:off x="6089625" y="3436221"/>
                <a:ext cx="3049199" cy="147732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fr-FR" dirty="0">
                    <a:solidFill>
                      <a:schemeClr val="bg1"/>
                    </a:solidFill>
                    <a:effectLst>
                      <a:outerShdw blurRad="63500" sx="102000" sy="102000" algn="ctr" rotWithShape="0">
                        <a:prstClr val="black">
                          <a:alpha val="40000"/>
                        </a:prstClr>
                      </a:outerShdw>
                    </a:effectLst>
                    <a:latin typeface="Aptos Narrow" panose="020B0004020202020204" pitchFamily="34" charset="0"/>
                  </a:rPr>
                  <a:t>Etat des lieux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 dirty="0">
                    <a:solidFill>
                      <a:schemeClr val="bg1"/>
                    </a:solidFill>
                    <a:effectLst>
                      <a:outerShdw blurRad="63500" sx="102000" sy="102000" algn="ctr" rotWithShape="0">
                        <a:prstClr val="black">
                          <a:alpha val="40000"/>
                        </a:prstClr>
                      </a:outerShdw>
                    </a:effectLst>
                    <a:latin typeface="Aptos Narrow" panose="020B0004020202020204" pitchFamily="34" charset="0"/>
                  </a:rPr>
                  <a:t>Test BMP des produits alimentaires avariés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 dirty="0">
                    <a:solidFill>
                      <a:schemeClr val="bg1"/>
                    </a:solidFill>
                    <a:effectLst>
                      <a:outerShdw blurRad="63500" sx="102000" sy="102000" algn="ctr" rotWithShape="0">
                        <a:prstClr val="black">
                          <a:alpha val="40000"/>
                        </a:prstClr>
                      </a:outerShdw>
                    </a:effectLst>
                    <a:latin typeface="Aptos Narrow" panose="020B0004020202020204" pitchFamily="34" charset="0"/>
                  </a:rPr>
                  <a:t>Plateforme de méthanisation</a:t>
                </a:r>
              </a:p>
            </p:txBody>
          </p:sp>
          <p:sp>
            <p:nvSpPr>
              <p:cNvPr id="100" name="Rectangle: Rounded Corners 99">
                <a:extLst>
                  <a:ext uri="{FF2B5EF4-FFF2-40B4-BE49-F238E27FC236}">
                    <a16:creationId xmlns:a16="http://schemas.microsoft.com/office/drawing/2014/main" id="{87074964-FEA1-336B-657E-DD32A2F4D930}"/>
                  </a:ext>
                </a:extLst>
              </p:cNvPr>
              <p:cNvSpPr/>
              <p:nvPr/>
            </p:nvSpPr>
            <p:spPr>
              <a:xfrm>
                <a:off x="9026684" y="-1081"/>
                <a:ext cx="479255" cy="1183757"/>
              </a:xfrm>
              <a:prstGeom prst="roundRect">
                <a:avLst/>
              </a:prstGeom>
              <a:solidFill>
                <a:srgbClr val="20994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</p:grpSp>
        <p:pic>
          <p:nvPicPr>
            <p:cNvPr id="95" name="Graphic 94" descr="Checklist with solid fill">
              <a:extLst>
                <a:ext uri="{FF2B5EF4-FFF2-40B4-BE49-F238E27FC236}">
                  <a16:creationId xmlns:a16="http://schemas.microsoft.com/office/drawing/2014/main" id="{2B13952B-6609-C52D-2872-27C1DEC2725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277600" y="5817230"/>
              <a:ext cx="914400" cy="914400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C0375042-F5FC-0976-F02F-FFC23A96D56C}"/>
              </a:ext>
            </a:extLst>
          </p:cNvPr>
          <p:cNvGrpSpPr/>
          <p:nvPr/>
        </p:nvGrpSpPr>
        <p:grpSpPr>
          <a:xfrm>
            <a:off x="-124214" y="-4627"/>
            <a:ext cx="2629634" cy="6872787"/>
            <a:chOff x="2865769" y="9015"/>
            <a:chExt cx="3589807" cy="6859125"/>
          </a:xfrm>
          <a:solidFill>
            <a:schemeClr val="accent6">
              <a:lumMod val="75000"/>
            </a:schemeClr>
          </a:solidFill>
        </p:grpSpPr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D924140B-80C8-B9EE-4D5F-693163D4C944}"/>
                </a:ext>
              </a:extLst>
            </p:cNvPr>
            <p:cNvSpPr/>
            <p:nvPr/>
          </p:nvSpPr>
          <p:spPr>
            <a:xfrm>
              <a:off x="3049200" y="10140"/>
              <a:ext cx="3049200" cy="6858000"/>
            </a:xfrm>
            <a:prstGeom prst="rect">
              <a:avLst/>
            </a:prstGeom>
            <a:solidFill>
              <a:srgbClr val="117A5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D02054C9-0164-C23E-3A00-44AAC7E99229}"/>
                </a:ext>
              </a:extLst>
            </p:cNvPr>
            <p:cNvSpPr txBox="1"/>
            <p:nvPr/>
          </p:nvSpPr>
          <p:spPr>
            <a:xfrm>
              <a:off x="3047191" y="105879"/>
              <a:ext cx="3047636" cy="240065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5000" dirty="0"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Candara" panose="020E0502030303020204" pitchFamily="34" charset="0"/>
                </a:rPr>
                <a:t>2</a:t>
              </a: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C3F4FC67-3962-6282-D30A-437130A28E8A}"/>
                </a:ext>
              </a:extLst>
            </p:cNvPr>
            <p:cNvSpPr txBox="1"/>
            <p:nvPr/>
          </p:nvSpPr>
          <p:spPr>
            <a:xfrm>
              <a:off x="2865769" y="2268301"/>
              <a:ext cx="3012149" cy="70647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000" b="1" dirty="0"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Aptos Narrow" panose="020B0004020202020204" pitchFamily="34" charset="0"/>
                </a:rPr>
                <a:t>RISQUES SANITAIRES </a:t>
              </a:r>
            </a:p>
          </p:txBody>
        </p:sp>
        <p:pic>
          <p:nvPicPr>
            <p:cNvPr id="106" name="Graphic 105" descr="Head with gears with solid fill">
              <a:extLst>
                <a:ext uri="{FF2B5EF4-FFF2-40B4-BE49-F238E27FC236}">
                  <a16:creationId xmlns:a16="http://schemas.microsoft.com/office/drawing/2014/main" id="{AC8431E0-54DC-CFBF-2BB1-C0FBBD57547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135888" y="6084840"/>
              <a:ext cx="914400" cy="658555"/>
            </a:xfrm>
            <a:prstGeom prst="rect">
              <a:avLst/>
            </a:prstGeom>
          </p:spPr>
        </p:pic>
        <p:sp>
          <p:nvSpPr>
            <p:cNvPr id="107" name="Rectangle: Rounded Corners 106">
              <a:extLst>
                <a:ext uri="{FF2B5EF4-FFF2-40B4-BE49-F238E27FC236}">
                  <a16:creationId xmlns:a16="http://schemas.microsoft.com/office/drawing/2014/main" id="{F578E8ED-FBD8-05CE-5D60-B7F1DCC80AF9}"/>
                </a:ext>
              </a:extLst>
            </p:cNvPr>
            <p:cNvSpPr/>
            <p:nvPr/>
          </p:nvSpPr>
          <p:spPr>
            <a:xfrm>
              <a:off x="5976320" y="9015"/>
              <a:ext cx="479256" cy="1183757"/>
            </a:xfrm>
            <a:prstGeom prst="roundRect">
              <a:avLst/>
            </a:prstGeom>
            <a:solidFill>
              <a:srgbClr val="117A5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sp>
        <p:nvSpPr>
          <p:cNvPr id="117" name="ZoneTexte 116">
            <a:extLst>
              <a:ext uri="{FF2B5EF4-FFF2-40B4-BE49-F238E27FC236}">
                <a16:creationId xmlns:a16="http://schemas.microsoft.com/office/drawing/2014/main" id="{3BD12442-182C-4440-8361-9E32A5E1EAFA}"/>
              </a:ext>
            </a:extLst>
          </p:cNvPr>
          <p:cNvSpPr txBox="1"/>
          <p:nvPr/>
        </p:nvSpPr>
        <p:spPr>
          <a:xfrm>
            <a:off x="-39710" y="3112853"/>
            <a:ext cx="2293187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accent4"/>
                </a:solidFill>
                <a:latin typeface="Aptos Narrow" panose="020B0004020202020204" pitchFamily="34" charset="0"/>
              </a:rPr>
              <a:t>Persistance de l'antibiorésistance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accent4"/>
                </a:solidFill>
                <a:latin typeface="Aptos Narrow" panose="020B0004020202020204" pitchFamily="34" charset="0"/>
              </a:rPr>
              <a:t>Persistance de Pathogènes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accent4"/>
                </a:solidFill>
                <a:latin typeface="Aptos Narrow" panose="020B0004020202020204" pitchFamily="34" charset="0"/>
              </a:rPr>
              <a:t>Polluants Chimiques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ptos Narrow" panose="020B0004020202020204" pitchFamily="34" charset="0"/>
              </a:rPr>
              <a:t>Quelques Mesures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ptos Narrow" panose="020B0004020202020204" pitchFamily="34" charset="0"/>
              </a:rPr>
              <a:t>Facteurs influençant les Risques </a:t>
            </a:r>
          </a:p>
        </p:txBody>
      </p:sp>
      <p:grpSp>
        <p:nvGrpSpPr>
          <p:cNvPr id="118" name="Group 2">
            <a:extLst>
              <a:ext uri="{FF2B5EF4-FFF2-40B4-BE49-F238E27FC236}">
                <a16:creationId xmlns:a16="http://schemas.microsoft.com/office/drawing/2014/main" id="{B5FE0A02-3180-4F2E-91A0-8CFD84262E8B}"/>
              </a:ext>
            </a:extLst>
          </p:cNvPr>
          <p:cNvGrpSpPr/>
          <p:nvPr/>
        </p:nvGrpSpPr>
        <p:grpSpPr>
          <a:xfrm>
            <a:off x="3953329" y="1188388"/>
            <a:ext cx="6989654" cy="3287713"/>
            <a:chOff x="2860675" y="1731963"/>
            <a:chExt cx="6645275" cy="3287713"/>
          </a:xfrm>
          <a:solidFill>
            <a:srgbClr val="117A59"/>
          </a:solidFill>
        </p:grpSpPr>
        <p:sp>
          <p:nvSpPr>
            <p:cNvPr id="119" name="Freeform 43">
              <a:extLst>
                <a:ext uri="{FF2B5EF4-FFF2-40B4-BE49-F238E27FC236}">
                  <a16:creationId xmlns:a16="http://schemas.microsoft.com/office/drawing/2014/main" id="{F3D544B6-63F6-48C0-8704-ECCC56602CF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5550" y="1731963"/>
              <a:ext cx="642938" cy="1847850"/>
            </a:xfrm>
            <a:custGeom>
              <a:avLst/>
              <a:gdLst>
                <a:gd name="T0" fmla="*/ 0 w 1217"/>
                <a:gd name="T1" fmla="*/ 0 h 3494"/>
                <a:gd name="T2" fmla="*/ 0 w 1217"/>
                <a:gd name="T3" fmla="*/ 3494 h 3494"/>
                <a:gd name="T4" fmla="*/ 89 w 1217"/>
                <a:gd name="T5" fmla="*/ 3455 h 3494"/>
                <a:gd name="T6" fmla="*/ 260 w 1217"/>
                <a:gd name="T7" fmla="*/ 3364 h 3494"/>
                <a:gd name="T8" fmla="*/ 420 w 1217"/>
                <a:gd name="T9" fmla="*/ 3256 h 3494"/>
                <a:gd name="T10" fmla="*/ 569 w 1217"/>
                <a:gd name="T11" fmla="*/ 3134 h 3494"/>
                <a:gd name="T12" fmla="*/ 704 w 1217"/>
                <a:gd name="T13" fmla="*/ 2999 h 3494"/>
                <a:gd name="T14" fmla="*/ 826 w 1217"/>
                <a:gd name="T15" fmla="*/ 2850 h 3494"/>
                <a:gd name="T16" fmla="*/ 934 w 1217"/>
                <a:gd name="T17" fmla="*/ 2689 h 3494"/>
                <a:gd name="T18" fmla="*/ 1026 w 1217"/>
                <a:gd name="T19" fmla="*/ 2520 h 3494"/>
                <a:gd name="T20" fmla="*/ 1065 w 1217"/>
                <a:gd name="T21" fmla="*/ 2430 h 3494"/>
                <a:gd name="T22" fmla="*/ 1100 w 1217"/>
                <a:gd name="T23" fmla="*/ 2343 h 3494"/>
                <a:gd name="T24" fmla="*/ 1156 w 1217"/>
                <a:gd name="T25" fmla="*/ 2158 h 3494"/>
                <a:gd name="T26" fmla="*/ 1195 w 1217"/>
                <a:gd name="T27" fmla="*/ 1968 h 3494"/>
                <a:gd name="T28" fmla="*/ 1214 w 1217"/>
                <a:gd name="T29" fmla="*/ 1773 h 3494"/>
                <a:gd name="T30" fmla="*/ 1217 w 1217"/>
                <a:gd name="T31" fmla="*/ 1672 h 3494"/>
                <a:gd name="T32" fmla="*/ 1217 w 1217"/>
                <a:gd name="T33" fmla="*/ 0 h 3494"/>
                <a:gd name="T34" fmla="*/ 0 w 1217"/>
                <a:gd name="T35" fmla="*/ 0 h 3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17" h="3494">
                  <a:moveTo>
                    <a:pt x="0" y="0"/>
                  </a:moveTo>
                  <a:lnTo>
                    <a:pt x="0" y="3494"/>
                  </a:lnTo>
                  <a:lnTo>
                    <a:pt x="89" y="3455"/>
                  </a:lnTo>
                  <a:lnTo>
                    <a:pt x="260" y="3364"/>
                  </a:lnTo>
                  <a:lnTo>
                    <a:pt x="420" y="3256"/>
                  </a:lnTo>
                  <a:lnTo>
                    <a:pt x="569" y="3134"/>
                  </a:lnTo>
                  <a:lnTo>
                    <a:pt x="704" y="2999"/>
                  </a:lnTo>
                  <a:lnTo>
                    <a:pt x="826" y="2850"/>
                  </a:lnTo>
                  <a:lnTo>
                    <a:pt x="934" y="2689"/>
                  </a:lnTo>
                  <a:lnTo>
                    <a:pt x="1026" y="2520"/>
                  </a:lnTo>
                  <a:lnTo>
                    <a:pt x="1065" y="2430"/>
                  </a:lnTo>
                  <a:lnTo>
                    <a:pt x="1100" y="2343"/>
                  </a:lnTo>
                  <a:lnTo>
                    <a:pt x="1156" y="2158"/>
                  </a:lnTo>
                  <a:lnTo>
                    <a:pt x="1195" y="1968"/>
                  </a:lnTo>
                  <a:lnTo>
                    <a:pt x="1214" y="1773"/>
                  </a:lnTo>
                  <a:lnTo>
                    <a:pt x="1217" y="1672"/>
                  </a:lnTo>
                  <a:lnTo>
                    <a:pt x="1217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</a:endParaRPr>
            </a:p>
          </p:txBody>
        </p:sp>
        <p:sp>
          <p:nvSpPr>
            <p:cNvPr id="120" name="Freeform 44">
              <a:extLst>
                <a:ext uri="{FF2B5EF4-FFF2-40B4-BE49-F238E27FC236}">
                  <a16:creationId xmlns:a16="http://schemas.microsoft.com/office/drawing/2014/main" id="{E0690B37-B06D-44AB-B2AF-9A340BC25D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0675" y="2824163"/>
              <a:ext cx="2738438" cy="1001713"/>
            </a:xfrm>
            <a:custGeom>
              <a:avLst/>
              <a:gdLst>
                <a:gd name="T0" fmla="*/ 1656 w 5174"/>
                <a:gd name="T1" fmla="*/ 364 h 1892"/>
                <a:gd name="T2" fmla="*/ 2019 w 5174"/>
                <a:gd name="T3" fmla="*/ 0 h 1892"/>
                <a:gd name="T4" fmla="*/ 940 w 5174"/>
                <a:gd name="T5" fmla="*/ 0 h 1892"/>
                <a:gd name="T6" fmla="*/ 576 w 5174"/>
                <a:gd name="T7" fmla="*/ 364 h 1892"/>
                <a:gd name="T8" fmla="*/ 576 w 5174"/>
                <a:gd name="T9" fmla="*/ 364 h 1892"/>
                <a:gd name="T10" fmla="*/ 29 w 5174"/>
                <a:gd name="T11" fmla="*/ 911 h 1892"/>
                <a:gd name="T12" fmla="*/ 29 w 5174"/>
                <a:gd name="T13" fmla="*/ 911 h 1892"/>
                <a:gd name="T14" fmla="*/ 0 w 5174"/>
                <a:gd name="T15" fmla="*/ 940 h 1892"/>
                <a:gd name="T16" fmla="*/ 7 w 5174"/>
                <a:gd name="T17" fmla="*/ 946 h 1892"/>
                <a:gd name="T18" fmla="*/ 0 w 5174"/>
                <a:gd name="T19" fmla="*/ 953 h 1892"/>
                <a:gd name="T20" fmla="*/ 29 w 5174"/>
                <a:gd name="T21" fmla="*/ 982 h 1892"/>
                <a:gd name="T22" fmla="*/ 428 w 5174"/>
                <a:gd name="T23" fmla="*/ 1380 h 1892"/>
                <a:gd name="T24" fmla="*/ 627 w 5174"/>
                <a:gd name="T25" fmla="*/ 1579 h 1892"/>
                <a:gd name="T26" fmla="*/ 627 w 5174"/>
                <a:gd name="T27" fmla="*/ 1579 h 1892"/>
                <a:gd name="T28" fmla="*/ 940 w 5174"/>
                <a:gd name="T29" fmla="*/ 1892 h 1892"/>
                <a:gd name="T30" fmla="*/ 2019 w 5174"/>
                <a:gd name="T31" fmla="*/ 1892 h 1892"/>
                <a:gd name="T32" fmla="*/ 1707 w 5174"/>
                <a:gd name="T33" fmla="*/ 1579 h 1892"/>
                <a:gd name="T34" fmla="*/ 3351 w 5174"/>
                <a:gd name="T35" fmla="*/ 1579 h 1892"/>
                <a:gd name="T36" fmla="*/ 3452 w 5174"/>
                <a:gd name="T37" fmla="*/ 1577 h 1892"/>
                <a:gd name="T38" fmla="*/ 3648 w 5174"/>
                <a:gd name="T39" fmla="*/ 1557 h 1892"/>
                <a:gd name="T40" fmla="*/ 3838 w 5174"/>
                <a:gd name="T41" fmla="*/ 1520 h 1892"/>
                <a:gd name="T42" fmla="*/ 4021 w 5174"/>
                <a:gd name="T43" fmla="*/ 1464 h 1892"/>
                <a:gd name="T44" fmla="*/ 4109 w 5174"/>
                <a:gd name="T45" fmla="*/ 1428 h 1892"/>
                <a:gd name="T46" fmla="*/ 4198 w 5174"/>
                <a:gd name="T47" fmla="*/ 1389 h 1892"/>
                <a:gd name="T48" fmla="*/ 4369 w 5174"/>
                <a:gd name="T49" fmla="*/ 1298 h 1892"/>
                <a:gd name="T50" fmla="*/ 4529 w 5174"/>
                <a:gd name="T51" fmla="*/ 1190 h 1892"/>
                <a:gd name="T52" fmla="*/ 4678 w 5174"/>
                <a:gd name="T53" fmla="*/ 1068 h 1892"/>
                <a:gd name="T54" fmla="*/ 4813 w 5174"/>
                <a:gd name="T55" fmla="*/ 933 h 1892"/>
                <a:gd name="T56" fmla="*/ 4935 w 5174"/>
                <a:gd name="T57" fmla="*/ 784 h 1892"/>
                <a:gd name="T58" fmla="*/ 5043 w 5174"/>
                <a:gd name="T59" fmla="*/ 623 h 1892"/>
                <a:gd name="T60" fmla="*/ 5135 w 5174"/>
                <a:gd name="T61" fmla="*/ 454 h 1892"/>
                <a:gd name="T62" fmla="*/ 5174 w 5174"/>
                <a:gd name="T63" fmla="*/ 364 h 1892"/>
                <a:gd name="T64" fmla="*/ 1656 w 5174"/>
                <a:gd name="T65" fmla="*/ 364 h 1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174" h="1892">
                  <a:moveTo>
                    <a:pt x="1656" y="364"/>
                  </a:moveTo>
                  <a:lnTo>
                    <a:pt x="2019" y="0"/>
                  </a:lnTo>
                  <a:lnTo>
                    <a:pt x="940" y="0"/>
                  </a:lnTo>
                  <a:lnTo>
                    <a:pt x="576" y="364"/>
                  </a:lnTo>
                  <a:lnTo>
                    <a:pt x="576" y="364"/>
                  </a:lnTo>
                  <a:lnTo>
                    <a:pt x="29" y="911"/>
                  </a:lnTo>
                  <a:lnTo>
                    <a:pt x="29" y="911"/>
                  </a:lnTo>
                  <a:lnTo>
                    <a:pt x="0" y="940"/>
                  </a:lnTo>
                  <a:lnTo>
                    <a:pt x="7" y="946"/>
                  </a:lnTo>
                  <a:lnTo>
                    <a:pt x="0" y="953"/>
                  </a:lnTo>
                  <a:lnTo>
                    <a:pt x="29" y="982"/>
                  </a:lnTo>
                  <a:lnTo>
                    <a:pt x="428" y="1380"/>
                  </a:lnTo>
                  <a:lnTo>
                    <a:pt x="627" y="1579"/>
                  </a:lnTo>
                  <a:lnTo>
                    <a:pt x="627" y="1579"/>
                  </a:lnTo>
                  <a:lnTo>
                    <a:pt x="940" y="1892"/>
                  </a:lnTo>
                  <a:lnTo>
                    <a:pt x="2019" y="1892"/>
                  </a:lnTo>
                  <a:lnTo>
                    <a:pt x="1707" y="1579"/>
                  </a:lnTo>
                  <a:lnTo>
                    <a:pt x="3351" y="1579"/>
                  </a:lnTo>
                  <a:lnTo>
                    <a:pt x="3452" y="1577"/>
                  </a:lnTo>
                  <a:lnTo>
                    <a:pt x="3648" y="1557"/>
                  </a:lnTo>
                  <a:lnTo>
                    <a:pt x="3838" y="1520"/>
                  </a:lnTo>
                  <a:lnTo>
                    <a:pt x="4021" y="1464"/>
                  </a:lnTo>
                  <a:lnTo>
                    <a:pt x="4109" y="1428"/>
                  </a:lnTo>
                  <a:lnTo>
                    <a:pt x="4198" y="1389"/>
                  </a:lnTo>
                  <a:lnTo>
                    <a:pt x="4369" y="1298"/>
                  </a:lnTo>
                  <a:lnTo>
                    <a:pt x="4529" y="1190"/>
                  </a:lnTo>
                  <a:lnTo>
                    <a:pt x="4678" y="1068"/>
                  </a:lnTo>
                  <a:lnTo>
                    <a:pt x="4813" y="933"/>
                  </a:lnTo>
                  <a:lnTo>
                    <a:pt x="4935" y="784"/>
                  </a:lnTo>
                  <a:lnTo>
                    <a:pt x="5043" y="623"/>
                  </a:lnTo>
                  <a:lnTo>
                    <a:pt x="5135" y="454"/>
                  </a:lnTo>
                  <a:lnTo>
                    <a:pt x="5174" y="364"/>
                  </a:lnTo>
                  <a:lnTo>
                    <a:pt x="1656" y="36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</a:endParaRPr>
            </a:p>
          </p:txBody>
        </p:sp>
        <p:sp>
          <p:nvSpPr>
            <p:cNvPr id="121" name="Freeform 48">
              <a:extLst>
                <a:ext uri="{FF2B5EF4-FFF2-40B4-BE49-F238E27FC236}">
                  <a16:creationId xmlns:a16="http://schemas.microsoft.com/office/drawing/2014/main" id="{EA489BAF-8E3D-468E-9495-192BB40D3E19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7375" y="1731963"/>
              <a:ext cx="1001713" cy="3287713"/>
            </a:xfrm>
            <a:custGeom>
              <a:avLst/>
              <a:gdLst>
                <a:gd name="T0" fmla="*/ 1893 w 1893"/>
                <a:gd name="T1" fmla="*/ 4196 h 6213"/>
                <a:gd name="T2" fmla="*/ 1555 w 1893"/>
                <a:gd name="T3" fmla="*/ 4534 h 6213"/>
                <a:gd name="T4" fmla="*/ 1555 w 1893"/>
                <a:gd name="T5" fmla="*/ 0 h 6213"/>
                <a:gd name="T6" fmla="*/ 338 w 1893"/>
                <a:gd name="T7" fmla="*/ 0 h 6213"/>
                <a:gd name="T8" fmla="*/ 338 w 1893"/>
                <a:gd name="T9" fmla="*/ 4534 h 6213"/>
                <a:gd name="T10" fmla="*/ 0 w 1893"/>
                <a:gd name="T11" fmla="*/ 4196 h 6213"/>
                <a:gd name="T12" fmla="*/ 0 w 1893"/>
                <a:gd name="T13" fmla="*/ 5275 h 6213"/>
                <a:gd name="T14" fmla="*/ 338 w 1893"/>
                <a:gd name="T15" fmla="*/ 5613 h 6213"/>
                <a:gd name="T16" fmla="*/ 338 w 1893"/>
                <a:gd name="T17" fmla="*/ 5613 h 6213"/>
                <a:gd name="T18" fmla="*/ 338 w 1893"/>
                <a:gd name="T19" fmla="*/ 5613 h 6213"/>
                <a:gd name="T20" fmla="*/ 940 w 1893"/>
                <a:gd name="T21" fmla="*/ 6213 h 6213"/>
                <a:gd name="T22" fmla="*/ 946 w 1893"/>
                <a:gd name="T23" fmla="*/ 6207 h 6213"/>
                <a:gd name="T24" fmla="*/ 953 w 1893"/>
                <a:gd name="T25" fmla="*/ 6213 h 6213"/>
                <a:gd name="T26" fmla="*/ 1553 w 1893"/>
                <a:gd name="T27" fmla="*/ 5613 h 6213"/>
                <a:gd name="T28" fmla="*/ 1555 w 1893"/>
                <a:gd name="T29" fmla="*/ 5613 h 6213"/>
                <a:gd name="T30" fmla="*/ 1555 w 1893"/>
                <a:gd name="T31" fmla="*/ 5613 h 6213"/>
                <a:gd name="T32" fmla="*/ 1893 w 1893"/>
                <a:gd name="T33" fmla="*/ 5275 h 6213"/>
                <a:gd name="T34" fmla="*/ 1893 w 1893"/>
                <a:gd name="T35" fmla="*/ 4196 h 6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93" h="6213">
                  <a:moveTo>
                    <a:pt x="1893" y="4196"/>
                  </a:moveTo>
                  <a:lnTo>
                    <a:pt x="1555" y="4534"/>
                  </a:lnTo>
                  <a:lnTo>
                    <a:pt x="1555" y="0"/>
                  </a:lnTo>
                  <a:lnTo>
                    <a:pt x="338" y="0"/>
                  </a:lnTo>
                  <a:lnTo>
                    <a:pt x="338" y="4534"/>
                  </a:lnTo>
                  <a:lnTo>
                    <a:pt x="0" y="4196"/>
                  </a:lnTo>
                  <a:lnTo>
                    <a:pt x="0" y="5275"/>
                  </a:lnTo>
                  <a:lnTo>
                    <a:pt x="338" y="5613"/>
                  </a:lnTo>
                  <a:lnTo>
                    <a:pt x="338" y="5613"/>
                  </a:lnTo>
                  <a:lnTo>
                    <a:pt x="338" y="5613"/>
                  </a:lnTo>
                  <a:lnTo>
                    <a:pt x="940" y="6213"/>
                  </a:lnTo>
                  <a:lnTo>
                    <a:pt x="946" y="6207"/>
                  </a:lnTo>
                  <a:lnTo>
                    <a:pt x="953" y="6213"/>
                  </a:lnTo>
                  <a:lnTo>
                    <a:pt x="1553" y="5613"/>
                  </a:lnTo>
                  <a:lnTo>
                    <a:pt x="1555" y="5613"/>
                  </a:lnTo>
                  <a:lnTo>
                    <a:pt x="1555" y="5613"/>
                  </a:lnTo>
                  <a:lnTo>
                    <a:pt x="1893" y="5275"/>
                  </a:lnTo>
                  <a:lnTo>
                    <a:pt x="1893" y="419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</a:endParaRPr>
            </a:p>
          </p:txBody>
        </p:sp>
        <p:sp>
          <p:nvSpPr>
            <p:cNvPr id="122" name="Freeform 52">
              <a:extLst>
                <a:ext uri="{FF2B5EF4-FFF2-40B4-BE49-F238E27FC236}">
                  <a16:creationId xmlns:a16="http://schemas.microsoft.com/office/drawing/2014/main" id="{B854D523-3210-40AB-9953-DF2E5A9E2C4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4013" y="1731963"/>
              <a:ext cx="642938" cy="1847850"/>
            </a:xfrm>
            <a:custGeom>
              <a:avLst/>
              <a:gdLst>
                <a:gd name="T0" fmla="*/ 1215 w 1215"/>
                <a:gd name="T1" fmla="*/ 0 h 3494"/>
                <a:gd name="T2" fmla="*/ 1215 w 1215"/>
                <a:gd name="T3" fmla="*/ 3494 h 3494"/>
                <a:gd name="T4" fmla="*/ 1126 w 1215"/>
                <a:gd name="T5" fmla="*/ 3455 h 3494"/>
                <a:gd name="T6" fmla="*/ 956 w 1215"/>
                <a:gd name="T7" fmla="*/ 3364 h 3494"/>
                <a:gd name="T8" fmla="*/ 795 w 1215"/>
                <a:gd name="T9" fmla="*/ 3256 h 3494"/>
                <a:gd name="T10" fmla="*/ 647 w 1215"/>
                <a:gd name="T11" fmla="*/ 3134 h 3494"/>
                <a:gd name="T12" fmla="*/ 511 w 1215"/>
                <a:gd name="T13" fmla="*/ 2999 h 3494"/>
                <a:gd name="T14" fmla="*/ 389 w 1215"/>
                <a:gd name="T15" fmla="*/ 2850 h 3494"/>
                <a:gd name="T16" fmla="*/ 281 w 1215"/>
                <a:gd name="T17" fmla="*/ 2689 h 3494"/>
                <a:gd name="T18" fmla="*/ 189 w 1215"/>
                <a:gd name="T19" fmla="*/ 2520 h 3494"/>
                <a:gd name="T20" fmla="*/ 150 w 1215"/>
                <a:gd name="T21" fmla="*/ 2430 h 3494"/>
                <a:gd name="T22" fmla="*/ 115 w 1215"/>
                <a:gd name="T23" fmla="*/ 2343 h 3494"/>
                <a:gd name="T24" fmla="*/ 59 w 1215"/>
                <a:gd name="T25" fmla="*/ 2158 h 3494"/>
                <a:gd name="T26" fmla="*/ 20 w 1215"/>
                <a:gd name="T27" fmla="*/ 1968 h 3494"/>
                <a:gd name="T28" fmla="*/ 1 w 1215"/>
                <a:gd name="T29" fmla="*/ 1773 h 3494"/>
                <a:gd name="T30" fmla="*/ 0 w 1215"/>
                <a:gd name="T31" fmla="*/ 1672 h 3494"/>
                <a:gd name="T32" fmla="*/ 0 w 1215"/>
                <a:gd name="T33" fmla="*/ 0 h 3494"/>
                <a:gd name="T34" fmla="*/ 1215 w 1215"/>
                <a:gd name="T35" fmla="*/ 0 h 3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15" h="3494">
                  <a:moveTo>
                    <a:pt x="1215" y="0"/>
                  </a:moveTo>
                  <a:lnTo>
                    <a:pt x="1215" y="3494"/>
                  </a:lnTo>
                  <a:lnTo>
                    <a:pt x="1126" y="3455"/>
                  </a:lnTo>
                  <a:lnTo>
                    <a:pt x="956" y="3364"/>
                  </a:lnTo>
                  <a:lnTo>
                    <a:pt x="795" y="3256"/>
                  </a:lnTo>
                  <a:lnTo>
                    <a:pt x="647" y="3134"/>
                  </a:lnTo>
                  <a:lnTo>
                    <a:pt x="511" y="2999"/>
                  </a:lnTo>
                  <a:lnTo>
                    <a:pt x="389" y="2850"/>
                  </a:lnTo>
                  <a:lnTo>
                    <a:pt x="281" y="2689"/>
                  </a:lnTo>
                  <a:lnTo>
                    <a:pt x="189" y="2520"/>
                  </a:lnTo>
                  <a:lnTo>
                    <a:pt x="150" y="2430"/>
                  </a:lnTo>
                  <a:lnTo>
                    <a:pt x="115" y="2343"/>
                  </a:lnTo>
                  <a:lnTo>
                    <a:pt x="59" y="2158"/>
                  </a:lnTo>
                  <a:lnTo>
                    <a:pt x="20" y="1968"/>
                  </a:lnTo>
                  <a:lnTo>
                    <a:pt x="1" y="1773"/>
                  </a:lnTo>
                  <a:lnTo>
                    <a:pt x="0" y="1672"/>
                  </a:lnTo>
                  <a:lnTo>
                    <a:pt x="0" y="0"/>
                  </a:lnTo>
                  <a:lnTo>
                    <a:pt x="121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</a:endParaRPr>
            </a:p>
          </p:txBody>
        </p:sp>
        <p:sp>
          <p:nvSpPr>
            <p:cNvPr id="123" name="Freeform 53">
              <a:extLst>
                <a:ext uri="{FF2B5EF4-FFF2-40B4-BE49-F238E27FC236}">
                  <a16:creationId xmlns:a16="http://schemas.microsoft.com/office/drawing/2014/main" id="{E6FAB6AF-785F-4256-B64B-FE4B097D7EE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4975" y="2824163"/>
              <a:ext cx="2720975" cy="1001713"/>
            </a:xfrm>
            <a:custGeom>
              <a:avLst/>
              <a:gdLst>
                <a:gd name="T0" fmla="*/ 5143 w 5143"/>
                <a:gd name="T1" fmla="*/ 940 h 1892"/>
                <a:gd name="T2" fmla="*/ 4202 w 5143"/>
                <a:gd name="T3" fmla="*/ 0 h 1892"/>
                <a:gd name="T4" fmla="*/ 3124 w 5143"/>
                <a:gd name="T5" fmla="*/ 0 h 1892"/>
                <a:gd name="T6" fmla="*/ 3487 w 5143"/>
                <a:gd name="T7" fmla="*/ 364 h 1892"/>
                <a:gd name="T8" fmla="*/ 0 w 5143"/>
                <a:gd name="T9" fmla="*/ 364 h 1892"/>
                <a:gd name="T10" fmla="*/ 39 w 5143"/>
                <a:gd name="T11" fmla="*/ 454 h 1892"/>
                <a:gd name="T12" fmla="*/ 130 w 5143"/>
                <a:gd name="T13" fmla="*/ 623 h 1892"/>
                <a:gd name="T14" fmla="*/ 238 w 5143"/>
                <a:gd name="T15" fmla="*/ 784 h 1892"/>
                <a:gd name="T16" fmla="*/ 360 w 5143"/>
                <a:gd name="T17" fmla="*/ 933 h 1892"/>
                <a:gd name="T18" fmla="*/ 496 w 5143"/>
                <a:gd name="T19" fmla="*/ 1068 h 1892"/>
                <a:gd name="T20" fmla="*/ 644 w 5143"/>
                <a:gd name="T21" fmla="*/ 1190 h 1892"/>
                <a:gd name="T22" fmla="*/ 805 w 5143"/>
                <a:gd name="T23" fmla="*/ 1298 h 1892"/>
                <a:gd name="T24" fmla="*/ 975 w 5143"/>
                <a:gd name="T25" fmla="*/ 1389 h 1892"/>
                <a:gd name="T26" fmla="*/ 1064 w 5143"/>
                <a:gd name="T27" fmla="*/ 1429 h 1892"/>
                <a:gd name="T28" fmla="*/ 1152 w 5143"/>
                <a:gd name="T29" fmla="*/ 1464 h 1892"/>
                <a:gd name="T30" fmla="*/ 1335 w 5143"/>
                <a:gd name="T31" fmla="*/ 1520 h 1892"/>
                <a:gd name="T32" fmla="*/ 1525 w 5143"/>
                <a:gd name="T33" fmla="*/ 1557 h 1892"/>
                <a:gd name="T34" fmla="*/ 1722 w 5143"/>
                <a:gd name="T35" fmla="*/ 1577 h 1892"/>
                <a:gd name="T36" fmla="*/ 1822 w 5143"/>
                <a:gd name="T37" fmla="*/ 1579 h 1892"/>
                <a:gd name="T38" fmla="*/ 3436 w 5143"/>
                <a:gd name="T39" fmla="*/ 1579 h 1892"/>
                <a:gd name="T40" fmla="*/ 3124 w 5143"/>
                <a:gd name="T41" fmla="*/ 1892 h 1892"/>
                <a:gd name="T42" fmla="*/ 4202 w 5143"/>
                <a:gd name="T43" fmla="*/ 1892 h 1892"/>
                <a:gd name="T44" fmla="*/ 4516 w 5143"/>
                <a:gd name="T45" fmla="*/ 1579 h 1892"/>
                <a:gd name="T46" fmla="*/ 5143 w 5143"/>
                <a:gd name="T47" fmla="*/ 953 h 1892"/>
                <a:gd name="T48" fmla="*/ 5135 w 5143"/>
                <a:gd name="T49" fmla="*/ 947 h 1892"/>
                <a:gd name="T50" fmla="*/ 5143 w 5143"/>
                <a:gd name="T51" fmla="*/ 940 h 1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143" h="1892">
                  <a:moveTo>
                    <a:pt x="5143" y="940"/>
                  </a:moveTo>
                  <a:lnTo>
                    <a:pt x="4202" y="0"/>
                  </a:lnTo>
                  <a:lnTo>
                    <a:pt x="3124" y="0"/>
                  </a:lnTo>
                  <a:lnTo>
                    <a:pt x="3487" y="364"/>
                  </a:lnTo>
                  <a:lnTo>
                    <a:pt x="0" y="364"/>
                  </a:lnTo>
                  <a:lnTo>
                    <a:pt x="39" y="454"/>
                  </a:lnTo>
                  <a:lnTo>
                    <a:pt x="130" y="623"/>
                  </a:lnTo>
                  <a:lnTo>
                    <a:pt x="238" y="784"/>
                  </a:lnTo>
                  <a:lnTo>
                    <a:pt x="360" y="933"/>
                  </a:lnTo>
                  <a:lnTo>
                    <a:pt x="496" y="1068"/>
                  </a:lnTo>
                  <a:lnTo>
                    <a:pt x="644" y="1190"/>
                  </a:lnTo>
                  <a:lnTo>
                    <a:pt x="805" y="1298"/>
                  </a:lnTo>
                  <a:lnTo>
                    <a:pt x="975" y="1389"/>
                  </a:lnTo>
                  <a:lnTo>
                    <a:pt x="1064" y="1429"/>
                  </a:lnTo>
                  <a:lnTo>
                    <a:pt x="1152" y="1464"/>
                  </a:lnTo>
                  <a:lnTo>
                    <a:pt x="1335" y="1520"/>
                  </a:lnTo>
                  <a:lnTo>
                    <a:pt x="1525" y="1557"/>
                  </a:lnTo>
                  <a:lnTo>
                    <a:pt x="1722" y="1577"/>
                  </a:lnTo>
                  <a:lnTo>
                    <a:pt x="1822" y="1579"/>
                  </a:lnTo>
                  <a:lnTo>
                    <a:pt x="3436" y="1579"/>
                  </a:lnTo>
                  <a:lnTo>
                    <a:pt x="3124" y="1892"/>
                  </a:lnTo>
                  <a:lnTo>
                    <a:pt x="4202" y="1892"/>
                  </a:lnTo>
                  <a:lnTo>
                    <a:pt x="4516" y="1579"/>
                  </a:lnTo>
                  <a:lnTo>
                    <a:pt x="5143" y="953"/>
                  </a:lnTo>
                  <a:lnTo>
                    <a:pt x="5135" y="947"/>
                  </a:lnTo>
                  <a:lnTo>
                    <a:pt x="5143" y="94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</a:endParaRPr>
            </a:p>
          </p:txBody>
        </p:sp>
      </p:grpSp>
      <p:grpSp>
        <p:nvGrpSpPr>
          <p:cNvPr id="124" name="Group 3">
            <a:extLst>
              <a:ext uri="{FF2B5EF4-FFF2-40B4-BE49-F238E27FC236}">
                <a16:creationId xmlns:a16="http://schemas.microsoft.com/office/drawing/2014/main" id="{D5B604D8-761E-480F-A559-C1CA2ABE1ACD}"/>
              </a:ext>
            </a:extLst>
          </p:cNvPr>
          <p:cNvGrpSpPr/>
          <p:nvPr/>
        </p:nvGrpSpPr>
        <p:grpSpPr>
          <a:xfrm>
            <a:off x="2332335" y="3370774"/>
            <a:ext cx="2744198" cy="3567699"/>
            <a:chOff x="332936" y="2070756"/>
            <a:chExt cx="2900926" cy="3567699"/>
          </a:xfrm>
        </p:grpSpPr>
        <p:sp>
          <p:nvSpPr>
            <p:cNvPr id="125" name="TextBox 72">
              <a:extLst>
                <a:ext uri="{FF2B5EF4-FFF2-40B4-BE49-F238E27FC236}">
                  <a16:creationId xmlns:a16="http://schemas.microsoft.com/office/drawing/2014/main" id="{3B2CA1DF-7878-4C6F-AF25-ED8555C0370B}"/>
                </a:ext>
              </a:extLst>
            </p:cNvPr>
            <p:cNvSpPr txBox="1"/>
            <p:nvPr/>
          </p:nvSpPr>
          <p:spPr>
            <a:xfrm>
              <a:off x="332936" y="2070756"/>
              <a:ext cx="2293723" cy="523220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</a:rPr>
                <a:t>          </a:t>
              </a:r>
              <a:r>
                <a:rPr lang="en-US" sz="2800" b="1" dirty="0">
                  <a:latin typeface="Arial Nova Cond" panose="020B0506020202020204" pitchFamily="34" charset="0"/>
                  <a:ea typeface="Open Sans Bold" panose="020B0806030504020204" charset="0"/>
                  <a:cs typeface="Open Sans Bold" panose="020B0806030504020204" charset="0"/>
                </a:rPr>
                <a:t>ARGs</a:t>
              </a:r>
              <a:endParaRPr lang="en-US" sz="2400" b="1" dirty="0">
                <a:latin typeface="Arial Nova Cond" panose="020B0506020202020204" pitchFamily="34" charset="0"/>
                <a:ea typeface="Open Sans Bold" panose="020B0806030504020204" charset="0"/>
                <a:cs typeface="Open Sans Bold" panose="020B0806030504020204" charset="0"/>
              </a:endParaRPr>
            </a:p>
          </p:txBody>
        </p:sp>
        <p:sp>
          <p:nvSpPr>
            <p:cNvPr id="126" name="TextBox 73">
              <a:extLst>
                <a:ext uri="{FF2B5EF4-FFF2-40B4-BE49-F238E27FC236}">
                  <a16:creationId xmlns:a16="http://schemas.microsoft.com/office/drawing/2014/main" id="{28127BC5-BC4E-4B6F-A14C-DBE545F3412C}"/>
                </a:ext>
              </a:extLst>
            </p:cNvPr>
            <p:cNvSpPr txBox="1"/>
            <p:nvPr/>
          </p:nvSpPr>
          <p:spPr>
            <a:xfrm>
              <a:off x="339024" y="2591467"/>
              <a:ext cx="2894838" cy="3046988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000" dirty="0">
                  <a:latin typeface="Arial Nova Cond" panose="020B0506020202020204" pitchFamily="34" charset="0"/>
                  <a:ea typeface="Open Sans Bold" panose="020B0806030504020204" charset="0"/>
                  <a:cs typeface="Open Sans Bold" panose="020B0806030504020204" charset="0"/>
                </a:rPr>
                <a:t>Sources : résidus d'antibiotiques, fumiers, boues ou déchets alimentaires</a:t>
              </a:r>
              <a:r>
                <a:rPr lang="en-US" sz="2000" dirty="0">
                  <a:latin typeface="Arial Nova Cond" panose="020B0506020202020204" pitchFamily="34" charset="0"/>
                  <a:ea typeface="Open Sans Bold" panose="020B0806030504020204" charset="0"/>
                  <a:cs typeface="Open Sans Bold" panose="020B0806030504020204" charset="0"/>
                </a:rPr>
                <a:t>.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000" dirty="0">
                  <a:latin typeface="Arial Nova Cond" panose="020B0506020202020204" pitchFamily="34" charset="0"/>
                  <a:ea typeface="Open Sans Bold" panose="020B0806030504020204" charset="0"/>
                  <a:cs typeface="Open Sans Bold" panose="020B0806030504020204" charset="0"/>
                </a:rPr>
                <a:t>Reduction: °C &amp; Temps de Séjour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2000" dirty="0">
                <a:latin typeface="Arial Nova Cond" panose="020B0506020202020204" pitchFamily="34" charset="0"/>
                <a:ea typeface="Open Sans Bold" panose="020B0806030504020204" charset="0"/>
                <a:cs typeface="Open Sans Bold" panose="020B080603050402020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000" dirty="0" err="1">
                  <a:latin typeface="Arial Nova Cond" panose="020B0506020202020204" pitchFamily="34" charset="0"/>
                  <a:ea typeface="Open Sans Bold" panose="020B0806030504020204" charset="0"/>
                  <a:cs typeface="Open Sans Bold" panose="020B0806030504020204" charset="0"/>
                </a:rPr>
                <a:t>Transfert</a:t>
              </a:r>
              <a:r>
                <a:rPr lang="en-US" sz="2000" dirty="0">
                  <a:latin typeface="Arial Nova Cond" panose="020B0506020202020204" pitchFamily="34" charset="0"/>
                  <a:ea typeface="Open Sans Bold" panose="020B0806030504020204" charset="0"/>
                  <a:cs typeface="Open Sans Bold" panose="020B0806030504020204" charset="0"/>
                </a:rPr>
                <a:t> horizontal de </a:t>
              </a:r>
              <a:r>
                <a:rPr lang="en-US" sz="2000" dirty="0" err="1">
                  <a:latin typeface="Arial Nova Cond" panose="020B0506020202020204" pitchFamily="34" charset="0"/>
                  <a:ea typeface="Open Sans Bold" panose="020B0806030504020204" charset="0"/>
                  <a:cs typeface="Open Sans Bold" panose="020B0806030504020204" charset="0"/>
                </a:rPr>
                <a:t>gènes</a:t>
              </a:r>
              <a:r>
                <a:rPr lang="en-US" sz="2000" dirty="0">
                  <a:latin typeface="Arial Nova Cond" panose="020B0506020202020204" pitchFamily="34" charset="0"/>
                  <a:ea typeface="Open Sans Bold" panose="020B0806030504020204" charset="0"/>
                  <a:cs typeface="Open Sans Bold" panose="020B0806030504020204" charset="0"/>
                </a:rPr>
                <a:t> de </a:t>
              </a:r>
              <a:r>
                <a:rPr lang="en-US" sz="2000" dirty="0" err="1">
                  <a:latin typeface="Arial Nova Cond" panose="020B0506020202020204" pitchFamily="34" charset="0"/>
                  <a:ea typeface="Open Sans Bold" panose="020B0806030504020204" charset="0"/>
                  <a:cs typeface="Open Sans Bold" panose="020B0806030504020204" charset="0"/>
                </a:rPr>
                <a:t>résistance</a:t>
              </a:r>
              <a:endParaRPr lang="en-US" sz="2000" dirty="0">
                <a:latin typeface="Arial Nova Cond" panose="020B0506020202020204" pitchFamily="34" charset="0"/>
                <a:ea typeface="Open Sans Bold" panose="020B0806030504020204" charset="0"/>
                <a:cs typeface="Open Sans Bold" panose="020B080603050402020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orbel" panose="020B0503020204020204" pitchFamily="34" charset="0"/>
              </a:endParaRPr>
            </a:p>
          </p:txBody>
        </p:sp>
      </p:grpSp>
      <p:grpSp>
        <p:nvGrpSpPr>
          <p:cNvPr id="127" name="Group 3">
            <a:extLst>
              <a:ext uri="{FF2B5EF4-FFF2-40B4-BE49-F238E27FC236}">
                <a16:creationId xmlns:a16="http://schemas.microsoft.com/office/drawing/2014/main" id="{C2583418-EECE-4079-BFAE-DFFDE04A5689}"/>
              </a:ext>
            </a:extLst>
          </p:cNvPr>
          <p:cNvGrpSpPr/>
          <p:nvPr/>
        </p:nvGrpSpPr>
        <p:grpSpPr>
          <a:xfrm>
            <a:off x="5673546" y="4421212"/>
            <a:ext cx="3521255" cy="2295097"/>
            <a:chOff x="36940" y="2235362"/>
            <a:chExt cx="3311922" cy="2295097"/>
          </a:xfrm>
        </p:grpSpPr>
        <p:sp>
          <p:nvSpPr>
            <p:cNvPr id="128" name="TextBox 72">
              <a:extLst>
                <a:ext uri="{FF2B5EF4-FFF2-40B4-BE49-F238E27FC236}">
                  <a16:creationId xmlns:a16="http://schemas.microsoft.com/office/drawing/2014/main" id="{B54CC5DF-445A-4CC9-9CB0-7FEC3A883472}"/>
                </a:ext>
              </a:extLst>
            </p:cNvPr>
            <p:cNvSpPr txBox="1"/>
            <p:nvPr/>
          </p:nvSpPr>
          <p:spPr>
            <a:xfrm>
              <a:off x="526571" y="2235362"/>
              <a:ext cx="2293723" cy="523220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800" b="1" dirty="0">
                  <a:latin typeface="Arial Nova Cond" panose="020B0506020202020204" pitchFamily="34" charset="0"/>
                  <a:ea typeface="Open Sans Bold" panose="020B0806030504020204" charset="0"/>
                  <a:cs typeface="Open Sans Bold" panose="020B0806030504020204" charset="0"/>
                </a:rPr>
                <a:t>PATHOGENES </a:t>
              </a:r>
            </a:p>
          </p:txBody>
        </p:sp>
        <p:sp>
          <p:nvSpPr>
            <p:cNvPr id="129" name="TextBox 73">
              <a:extLst>
                <a:ext uri="{FF2B5EF4-FFF2-40B4-BE49-F238E27FC236}">
                  <a16:creationId xmlns:a16="http://schemas.microsoft.com/office/drawing/2014/main" id="{8DBF98C6-D376-4065-B3EE-AF1030720B51}"/>
                </a:ext>
              </a:extLst>
            </p:cNvPr>
            <p:cNvSpPr txBox="1"/>
            <p:nvPr/>
          </p:nvSpPr>
          <p:spPr>
            <a:xfrm>
              <a:off x="36940" y="2591467"/>
              <a:ext cx="3311922" cy="1938992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000" dirty="0">
                  <a:latin typeface="Arial Nova Cond" panose="020B0506020202020204" pitchFamily="34" charset="0"/>
                  <a:ea typeface="Open Sans Bold" panose="020B0806030504020204" charset="0"/>
                  <a:cs typeface="Open Sans Bold" panose="020B0806030504020204" charset="0"/>
                </a:rPr>
                <a:t>Salmonella, Listeria et certains coliformes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000" dirty="0">
                  <a:latin typeface="Arial Nova Cond" panose="020B0506020202020204" pitchFamily="34" charset="0"/>
                  <a:ea typeface="Open Sans Bold" panose="020B0806030504020204" charset="0"/>
                  <a:cs typeface="Open Sans Bold" panose="020B0806030504020204" charset="0"/>
                </a:rPr>
                <a:t> Persistance: œufs d'helminthes, spores bactériennes, virus entériques</a:t>
              </a:r>
              <a:r>
                <a:rPr lang="en-US" sz="2000" dirty="0">
                  <a:latin typeface="Arial Nova Cond" panose="020B0506020202020204" pitchFamily="34" charset="0"/>
                  <a:ea typeface="Open Sans Bold" panose="020B0806030504020204" charset="0"/>
                  <a:cs typeface="Open Sans Bold" panose="020B0806030504020204" charset="0"/>
                </a:rPr>
                <a:t>.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000" dirty="0" err="1">
                  <a:latin typeface="Arial Nova Cond" panose="020B0506020202020204" pitchFamily="34" charset="0"/>
                  <a:ea typeface="Open Sans Bold" panose="020B0806030504020204" charset="0"/>
                  <a:cs typeface="Open Sans Bold" panose="020B0806030504020204" charset="0"/>
                </a:rPr>
                <a:t>Traitement</a:t>
              </a:r>
              <a:r>
                <a:rPr lang="en-US" sz="2000" dirty="0">
                  <a:latin typeface="Arial Nova Cond" panose="020B0506020202020204" pitchFamily="34" charset="0"/>
                  <a:ea typeface="Open Sans Bold" panose="020B0806030504020204" charset="0"/>
                  <a:cs typeface="Open Sans Bold" panose="020B0806030504020204" charset="0"/>
                </a:rPr>
                <a:t> Complémentaire </a:t>
              </a:r>
            </a:p>
          </p:txBody>
        </p:sp>
      </p:grpSp>
      <p:grpSp>
        <p:nvGrpSpPr>
          <p:cNvPr id="130" name="Group 3">
            <a:extLst>
              <a:ext uri="{FF2B5EF4-FFF2-40B4-BE49-F238E27FC236}">
                <a16:creationId xmlns:a16="http://schemas.microsoft.com/office/drawing/2014/main" id="{5D835DFF-2A47-4852-BF6B-319E2D9EB6B7}"/>
              </a:ext>
            </a:extLst>
          </p:cNvPr>
          <p:cNvGrpSpPr/>
          <p:nvPr/>
        </p:nvGrpSpPr>
        <p:grpSpPr>
          <a:xfrm>
            <a:off x="9004751" y="3713220"/>
            <a:ext cx="3326182" cy="2495430"/>
            <a:chOff x="-557129" y="2035029"/>
            <a:chExt cx="3443315" cy="2495430"/>
          </a:xfrm>
        </p:grpSpPr>
        <p:sp>
          <p:nvSpPr>
            <p:cNvPr id="131" name="TextBox 72">
              <a:extLst>
                <a:ext uri="{FF2B5EF4-FFF2-40B4-BE49-F238E27FC236}">
                  <a16:creationId xmlns:a16="http://schemas.microsoft.com/office/drawing/2014/main" id="{A13BA6B9-42CD-44CA-9868-98A0002A0470}"/>
                </a:ext>
              </a:extLst>
            </p:cNvPr>
            <p:cNvSpPr txBox="1"/>
            <p:nvPr/>
          </p:nvSpPr>
          <p:spPr>
            <a:xfrm>
              <a:off x="-557129" y="2035029"/>
              <a:ext cx="3443315" cy="46166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400" b="1" dirty="0">
                  <a:latin typeface="Arial Nova Cond" panose="020B0506020202020204" pitchFamily="34" charset="0"/>
                  <a:ea typeface="Open Sans Bold" panose="020B0806030504020204" charset="0"/>
                  <a:cs typeface="Open Sans Bold" panose="020B0806030504020204" charset="0"/>
                </a:rPr>
                <a:t>POLLUANTS CHIMIQUES</a:t>
              </a:r>
            </a:p>
          </p:txBody>
        </p:sp>
        <p:sp>
          <p:nvSpPr>
            <p:cNvPr id="132" name="TextBox 73">
              <a:extLst>
                <a:ext uri="{FF2B5EF4-FFF2-40B4-BE49-F238E27FC236}">
                  <a16:creationId xmlns:a16="http://schemas.microsoft.com/office/drawing/2014/main" id="{69F5FD50-4D46-46DC-AEBF-2FDB18F0799B}"/>
                </a:ext>
              </a:extLst>
            </p:cNvPr>
            <p:cNvSpPr txBox="1"/>
            <p:nvPr/>
          </p:nvSpPr>
          <p:spPr>
            <a:xfrm>
              <a:off x="-124879" y="2591467"/>
              <a:ext cx="2751538" cy="1938992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000" dirty="0">
                  <a:latin typeface="Arial Nova Cond" panose="020B0506020202020204" pitchFamily="34" charset="0"/>
                  <a:ea typeface="Open Sans Bold" panose="020B0806030504020204" charset="0"/>
                  <a:cs typeface="Open Sans Bold" panose="020B0806030504020204" charset="0"/>
                </a:rPr>
                <a:t>Sources : résidus d'antibiotiques , de produits pharmaceutiques, pesticides, métaux lourds et microplastiques</a:t>
              </a:r>
              <a:endParaRPr lang="en-US" sz="2000" dirty="0">
                <a:latin typeface="Arial Nova Cond" panose="020B0506020202020204" pitchFamily="34" charset="0"/>
                <a:ea typeface="Open Sans Bold" panose="020B0806030504020204" charset="0"/>
                <a:cs typeface="Open Sans Bold" panose="020B0806030504020204" charset="0"/>
              </a:endParaRPr>
            </a:p>
          </p:txBody>
        </p:sp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33488E38-96EB-4357-9260-7A2BC2308B2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95773" y="2198259"/>
            <a:ext cx="1283637" cy="137744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9C63103-02C6-4513-A734-7E6507BFCFF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33681" y="2365406"/>
            <a:ext cx="1308298" cy="13082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8F0F721-9DA7-4F34-B7CC-F5C7A27FFC8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31963" y="2304217"/>
            <a:ext cx="980667" cy="98066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1E48AB2A-7266-42AB-9125-11104E3790E8}"/>
              </a:ext>
            </a:extLst>
          </p:cNvPr>
          <p:cNvSpPr txBox="1"/>
          <p:nvPr/>
        </p:nvSpPr>
        <p:spPr>
          <a:xfrm>
            <a:off x="3856302" y="-4380"/>
            <a:ext cx="7653130" cy="110799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6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20000">
                      <a:srgbClr val="20994E"/>
                    </a:gs>
                    <a:gs pos="61000">
                      <a:srgbClr val="117A59"/>
                    </a:gs>
                    <a:gs pos="100000">
                      <a:srgbClr val="043130"/>
                    </a:gs>
                  </a:gsLst>
                  <a:lin ang="10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ova Cond" panose="020B0506020202020204" pitchFamily="34" charset="0"/>
                <a:ea typeface="+mn-ea"/>
                <a:cs typeface="+mn-cs"/>
              </a:rPr>
              <a:t>Risques Sanitaires </a:t>
            </a:r>
          </a:p>
        </p:txBody>
      </p:sp>
    </p:spTree>
    <p:extLst>
      <p:ext uri="{BB962C8B-B14F-4D97-AF65-F5344CB8AC3E}">
        <p14:creationId xmlns:p14="http://schemas.microsoft.com/office/powerpoint/2010/main" val="23757833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E37DA15C-D15F-3037-2ECC-8BDC29459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9A45A-65F4-4CD4-A90B-80CC27C03919}" type="slidenum">
              <a:rPr lang="fr-FR" smtClean="0"/>
              <a:t>6</a:t>
            </a:fld>
            <a:endParaRPr lang="fr-FR" dirty="0"/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D81419AD-6A1E-3C08-919E-DC777C2A7C7A}"/>
              </a:ext>
            </a:extLst>
          </p:cNvPr>
          <p:cNvGrpSpPr/>
          <p:nvPr/>
        </p:nvGrpSpPr>
        <p:grpSpPr>
          <a:xfrm>
            <a:off x="1720" y="-4225"/>
            <a:ext cx="2503699" cy="6872384"/>
            <a:chOff x="9166175" y="-2532"/>
            <a:chExt cx="3390365" cy="6871420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AD978452-ADC7-70E0-7F08-E4731989A7CA}"/>
                </a:ext>
              </a:extLst>
            </p:cNvPr>
            <p:cNvSpPr/>
            <p:nvPr/>
          </p:nvSpPr>
          <p:spPr>
            <a:xfrm>
              <a:off x="9166175" y="-1"/>
              <a:ext cx="3049200" cy="6868889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BDCB2FBD-155E-8EA4-D1FB-CB4AE07F6CDB}"/>
                </a:ext>
              </a:extLst>
            </p:cNvPr>
            <p:cNvSpPr txBox="1"/>
            <p:nvPr/>
          </p:nvSpPr>
          <p:spPr>
            <a:xfrm>
              <a:off x="10088140" y="105879"/>
              <a:ext cx="1568918" cy="240065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5000" dirty="0"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Candara" panose="020E0502030303020204" pitchFamily="34" charset="0"/>
                </a:rPr>
                <a:t>4</a:t>
              </a: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77D0CE46-3582-E04F-2A9E-3C972C0401B9}"/>
                </a:ext>
              </a:extLst>
            </p:cNvPr>
            <p:cNvSpPr txBox="1"/>
            <p:nvPr/>
          </p:nvSpPr>
          <p:spPr>
            <a:xfrm>
              <a:off x="9190360" y="2723949"/>
              <a:ext cx="3008231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000" b="1" dirty="0"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Aptos Narrow" panose="020B0004020202020204" pitchFamily="34" charset="0"/>
                </a:rPr>
                <a:t>CONCLUSION</a:t>
              </a:r>
            </a:p>
          </p:txBody>
        </p:sp>
        <p:pic>
          <p:nvPicPr>
            <p:cNvPr id="91" name="Graphic 90" descr="Gavel with solid fill">
              <a:extLst>
                <a:ext uri="{FF2B5EF4-FFF2-40B4-BE49-F238E27FC236}">
                  <a16:creationId xmlns:a16="http://schemas.microsoft.com/office/drawing/2014/main" id="{D3FD24FC-E321-C83C-9BD6-1C8631148C3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373089" y="5817166"/>
              <a:ext cx="914400" cy="914400"/>
            </a:xfrm>
            <a:prstGeom prst="rect">
              <a:avLst/>
            </a:prstGeom>
          </p:spPr>
        </p:pic>
        <p:sp>
          <p:nvSpPr>
            <p:cNvPr id="92" name="Rectangle: Rounded Corners 91">
              <a:extLst>
                <a:ext uri="{FF2B5EF4-FFF2-40B4-BE49-F238E27FC236}">
                  <a16:creationId xmlns:a16="http://schemas.microsoft.com/office/drawing/2014/main" id="{A04EBABF-FE74-DAF8-7F9D-0F0CF5783096}"/>
                </a:ext>
              </a:extLst>
            </p:cNvPr>
            <p:cNvSpPr/>
            <p:nvPr/>
          </p:nvSpPr>
          <p:spPr>
            <a:xfrm>
              <a:off x="12077285" y="-2532"/>
              <a:ext cx="479255" cy="1185547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B3B9E721-A5EE-2136-68B4-5F9DE4FBCE66}"/>
              </a:ext>
            </a:extLst>
          </p:cNvPr>
          <p:cNvGrpSpPr/>
          <p:nvPr/>
        </p:nvGrpSpPr>
        <p:grpSpPr>
          <a:xfrm>
            <a:off x="-4383" y="-1082"/>
            <a:ext cx="2509802" cy="6859082"/>
            <a:chOff x="6116573" y="-1081"/>
            <a:chExt cx="3416314" cy="6859081"/>
          </a:xfrm>
          <a:solidFill>
            <a:schemeClr val="accent6">
              <a:lumMod val="60000"/>
              <a:lumOff val="40000"/>
            </a:schemeClr>
          </a:solidFill>
        </p:grpSpPr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92512225-BA8E-6BA5-2A6F-4D2D9D9C7D06}"/>
                </a:ext>
              </a:extLst>
            </p:cNvPr>
            <p:cNvGrpSpPr/>
            <p:nvPr/>
          </p:nvGrpSpPr>
          <p:grpSpPr>
            <a:xfrm>
              <a:off x="6116573" y="-1081"/>
              <a:ext cx="3416314" cy="6859081"/>
              <a:chOff x="6089625" y="-1081"/>
              <a:chExt cx="3416314" cy="6859081"/>
            </a:xfrm>
            <a:grpFill/>
          </p:grpSpPr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3ED68E71-32B0-F8AC-A2C8-27C1DF410673}"/>
                  </a:ext>
                </a:extLst>
              </p:cNvPr>
              <p:cNvSpPr/>
              <p:nvPr/>
            </p:nvSpPr>
            <p:spPr>
              <a:xfrm>
                <a:off x="6093600" y="0"/>
                <a:ext cx="3049200" cy="6858000"/>
              </a:xfrm>
              <a:prstGeom prst="rect">
                <a:avLst/>
              </a:prstGeom>
              <a:solidFill>
                <a:srgbClr val="20994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22ABFE00-4C9F-72BB-9764-0004992D9CFF}"/>
                  </a:ext>
                </a:extLst>
              </p:cNvPr>
              <p:cNvSpPr txBox="1"/>
              <p:nvPr/>
            </p:nvSpPr>
            <p:spPr>
              <a:xfrm>
                <a:off x="6965703" y="105879"/>
                <a:ext cx="1568918" cy="240065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5000" dirty="0">
                    <a:solidFill>
                      <a:schemeClr val="bg1"/>
                    </a:solidFill>
                    <a:effectLst>
                      <a:outerShdw blurRad="63500" sx="102000" sy="102000" algn="ctr" rotWithShape="0">
                        <a:prstClr val="black">
                          <a:alpha val="40000"/>
                        </a:prstClr>
                      </a:outerShdw>
                    </a:effectLst>
                    <a:latin typeface="Candara" panose="020E0502030303020204" pitchFamily="34" charset="0"/>
                  </a:rPr>
                  <a:t>3</a:t>
                </a:r>
              </a:p>
            </p:txBody>
          </p:sp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0F6BC3CE-40E7-35B5-6744-308EFF9A580F}"/>
                  </a:ext>
                </a:extLst>
              </p:cNvPr>
              <p:cNvSpPr txBox="1"/>
              <p:nvPr/>
            </p:nvSpPr>
            <p:spPr>
              <a:xfrm>
                <a:off x="6098927" y="2723949"/>
                <a:ext cx="3043873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000" b="1" dirty="0">
                    <a:solidFill>
                      <a:schemeClr val="bg1"/>
                    </a:solidFill>
                    <a:effectLst>
                      <a:outerShdw blurRad="63500" sx="102000" sy="102000" algn="ctr" rotWithShape="0">
                        <a:prstClr val="black">
                          <a:alpha val="40000"/>
                        </a:prstClr>
                      </a:outerShdw>
                    </a:effectLst>
                    <a:latin typeface="Aptos Narrow" panose="020B0004020202020204" pitchFamily="34" charset="0"/>
                  </a:rPr>
                  <a:t>RESULTATS</a:t>
                </a:r>
              </a:p>
            </p:txBody>
          </p:sp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0372D1E3-F5B6-982F-08DF-9353AA87C860}"/>
                  </a:ext>
                </a:extLst>
              </p:cNvPr>
              <p:cNvSpPr txBox="1"/>
              <p:nvPr/>
            </p:nvSpPr>
            <p:spPr>
              <a:xfrm>
                <a:off x="6089625" y="3436221"/>
                <a:ext cx="3049199" cy="147732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fr-FR" dirty="0">
                    <a:solidFill>
                      <a:schemeClr val="bg1"/>
                    </a:solidFill>
                    <a:effectLst>
                      <a:outerShdw blurRad="63500" sx="102000" sy="102000" algn="ctr" rotWithShape="0">
                        <a:prstClr val="black">
                          <a:alpha val="40000"/>
                        </a:prstClr>
                      </a:outerShdw>
                    </a:effectLst>
                    <a:latin typeface="Aptos Narrow" panose="020B0004020202020204" pitchFamily="34" charset="0"/>
                  </a:rPr>
                  <a:t>Etat des lieux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 dirty="0">
                    <a:solidFill>
                      <a:schemeClr val="bg1"/>
                    </a:solidFill>
                    <a:effectLst>
                      <a:outerShdw blurRad="63500" sx="102000" sy="102000" algn="ctr" rotWithShape="0">
                        <a:prstClr val="black">
                          <a:alpha val="40000"/>
                        </a:prstClr>
                      </a:outerShdw>
                    </a:effectLst>
                    <a:latin typeface="Aptos Narrow" panose="020B0004020202020204" pitchFamily="34" charset="0"/>
                  </a:rPr>
                  <a:t>Test BMP des produits alimentaires avariés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 dirty="0">
                    <a:solidFill>
                      <a:schemeClr val="bg1"/>
                    </a:solidFill>
                    <a:effectLst>
                      <a:outerShdw blurRad="63500" sx="102000" sy="102000" algn="ctr" rotWithShape="0">
                        <a:prstClr val="black">
                          <a:alpha val="40000"/>
                        </a:prstClr>
                      </a:outerShdw>
                    </a:effectLst>
                    <a:latin typeface="Aptos Narrow" panose="020B0004020202020204" pitchFamily="34" charset="0"/>
                  </a:rPr>
                  <a:t>Plateforme de méthanisation</a:t>
                </a:r>
              </a:p>
            </p:txBody>
          </p:sp>
          <p:sp>
            <p:nvSpPr>
              <p:cNvPr id="100" name="Rectangle: Rounded Corners 99">
                <a:extLst>
                  <a:ext uri="{FF2B5EF4-FFF2-40B4-BE49-F238E27FC236}">
                    <a16:creationId xmlns:a16="http://schemas.microsoft.com/office/drawing/2014/main" id="{87074964-FEA1-336B-657E-DD32A2F4D930}"/>
                  </a:ext>
                </a:extLst>
              </p:cNvPr>
              <p:cNvSpPr/>
              <p:nvPr/>
            </p:nvSpPr>
            <p:spPr>
              <a:xfrm>
                <a:off x="9026684" y="-1081"/>
                <a:ext cx="479255" cy="1183757"/>
              </a:xfrm>
              <a:prstGeom prst="roundRect">
                <a:avLst/>
              </a:prstGeom>
              <a:solidFill>
                <a:srgbClr val="20994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</p:grpSp>
        <p:pic>
          <p:nvPicPr>
            <p:cNvPr id="95" name="Graphic 94" descr="Checklist with solid fill">
              <a:extLst>
                <a:ext uri="{FF2B5EF4-FFF2-40B4-BE49-F238E27FC236}">
                  <a16:creationId xmlns:a16="http://schemas.microsoft.com/office/drawing/2014/main" id="{2B13952B-6609-C52D-2872-27C1DEC2725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277600" y="5817230"/>
              <a:ext cx="914400" cy="914400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C0375042-F5FC-0976-F02F-FFC23A96D56C}"/>
              </a:ext>
            </a:extLst>
          </p:cNvPr>
          <p:cNvGrpSpPr/>
          <p:nvPr/>
        </p:nvGrpSpPr>
        <p:grpSpPr>
          <a:xfrm>
            <a:off x="-124214" y="-4627"/>
            <a:ext cx="2629634" cy="6872787"/>
            <a:chOff x="2865769" y="9015"/>
            <a:chExt cx="3589807" cy="6859125"/>
          </a:xfrm>
          <a:solidFill>
            <a:schemeClr val="accent6">
              <a:lumMod val="75000"/>
            </a:schemeClr>
          </a:solidFill>
        </p:grpSpPr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D924140B-80C8-B9EE-4D5F-693163D4C944}"/>
                </a:ext>
              </a:extLst>
            </p:cNvPr>
            <p:cNvSpPr/>
            <p:nvPr/>
          </p:nvSpPr>
          <p:spPr>
            <a:xfrm>
              <a:off x="3049200" y="10140"/>
              <a:ext cx="3049200" cy="6858000"/>
            </a:xfrm>
            <a:prstGeom prst="rect">
              <a:avLst/>
            </a:prstGeom>
            <a:solidFill>
              <a:srgbClr val="117A5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D02054C9-0164-C23E-3A00-44AAC7E99229}"/>
                </a:ext>
              </a:extLst>
            </p:cNvPr>
            <p:cNvSpPr txBox="1"/>
            <p:nvPr/>
          </p:nvSpPr>
          <p:spPr>
            <a:xfrm>
              <a:off x="3047191" y="105879"/>
              <a:ext cx="3047636" cy="240065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5000" dirty="0"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Candara" panose="020E0502030303020204" pitchFamily="34" charset="0"/>
                </a:rPr>
                <a:t>2</a:t>
              </a: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C3F4FC67-3962-6282-D30A-437130A28E8A}"/>
                </a:ext>
              </a:extLst>
            </p:cNvPr>
            <p:cNvSpPr txBox="1"/>
            <p:nvPr/>
          </p:nvSpPr>
          <p:spPr>
            <a:xfrm>
              <a:off x="2865769" y="2268301"/>
              <a:ext cx="3012149" cy="9522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800" b="1" dirty="0"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Aptos Narrow" panose="020B0004020202020204" pitchFamily="34" charset="0"/>
                </a:rPr>
                <a:t>RISQUES SANITAIRES </a:t>
              </a:r>
            </a:p>
          </p:txBody>
        </p:sp>
        <p:pic>
          <p:nvPicPr>
            <p:cNvPr id="106" name="Graphic 105" descr="Head with gears with solid fill">
              <a:extLst>
                <a:ext uri="{FF2B5EF4-FFF2-40B4-BE49-F238E27FC236}">
                  <a16:creationId xmlns:a16="http://schemas.microsoft.com/office/drawing/2014/main" id="{AC8431E0-54DC-CFBF-2BB1-C0FBBD57547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135888" y="6084840"/>
              <a:ext cx="914400" cy="658555"/>
            </a:xfrm>
            <a:prstGeom prst="rect">
              <a:avLst/>
            </a:prstGeom>
          </p:spPr>
        </p:pic>
        <p:sp>
          <p:nvSpPr>
            <p:cNvPr id="107" name="Rectangle: Rounded Corners 106">
              <a:extLst>
                <a:ext uri="{FF2B5EF4-FFF2-40B4-BE49-F238E27FC236}">
                  <a16:creationId xmlns:a16="http://schemas.microsoft.com/office/drawing/2014/main" id="{F578E8ED-FBD8-05CE-5D60-B7F1DCC80AF9}"/>
                </a:ext>
              </a:extLst>
            </p:cNvPr>
            <p:cNvSpPr/>
            <p:nvPr/>
          </p:nvSpPr>
          <p:spPr>
            <a:xfrm>
              <a:off x="5976320" y="9015"/>
              <a:ext cx="479256" cy="1183757"/>
            </a:xfrm>
            <a:prstGeom prst="roundRect">
              <a:avLst/>
            </a:prstGeom>
            <a:solidFill>
              <a:srgbClr val="117A5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sp>
        <p:nvSpPr>
          <p:cNvPr id="117" name="ZoneTexte 116">
            <a:extLst>
              <a:ext uri="{FF2B5EF4-FFF2-40B4-BE49-F238E27FC236}">
                <a16:creationId xmlns:a16="http://schemas.microsoft.com/office/drawing/2014/main" id="{3BD12442-182C-4440-8361-9E32A5E1EAFA}"/>
              </a:ext>
            </a:extLst>
          </p:cNvPr>
          <p:cNvSpPr txBox="1"/>
          <p:nvPr/>
        </p:nvSpPr>
        <p:spPr>
          <a:xfrm>
            <a:off x="-39710" y="3112853"/>
            <a:ext cx="2293187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ptos Narrow" panose="020B0004020202020204" pitchFamily="34" charset="0"/>
              </a:rPr>
              <a:t>Persistance de l'antibiorésistance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ptos Narrow" panose="020B0004020202020204" pitchFamily="34" charset="0"/>
              </a:rPr>
              <a:t>Persistance de Pathogènes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ptos Narrow" panose="020B0004020202020204" pitchFamily="34" charset="0"/>
              </a:rPr>
              <a:t>Polluants Chimiques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accent4"/>
                </a:solidFill>
                <a:latin typeface="Aptos Narrow" panose="020B0004020202020204" pitchFamily="34" charset="0"/>
              </a:rPr>
              <a:t>Quelques Mesures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ptos Narrow" panose="020B0004020202020204" pitchFamily="34" charset="0"/>
              </a:rPr>
              <a:t>Facteurs influençant les Risques </a:t>
            </a:r>
          </a:p>
        </p:txBody>
      </p:sp>
      <p:grpSp>
        <p:nvGrpSpPr>
          <p:cNvPr id="50" name="Group 72">
            <a:extLst>
              <a:ext uri="{FF2B5EF4-FFF2-40B4-BE49-F238E27FC236}">
                <a16:creationId xmlns:a16="http://schemas.microsoft.com/office/drawing/2014/main" id="{7543A018-FCB8-4C15-ACC0-CE1CC9E0794E}"/>
              </a:ext>
            </a:extLst>
          </p:cNvPr>
          <p:cNvGrpSpPr/>
          <p:nvPr/>
        </p:nvGrpSpPr>
        <p:grpSpPr>
          <a:xfrm>
            <a:off x="2235717" y="1286118"/>
            <a:ext cx="2771080" cy="5664313"/>
            <a:chOff x="3087555" y="1181488"/>
            <a:chExt cx="2329774" cy="5688528"/>
          </a:xfrm>
        </p:grpSpPr>
        <p:sp>
          <p:nvSpPr>
            <p:cNvPr id="51" name="Rectangle: Rounded Corners 17">
              <a:extLst>
                <a:ext uri="{FF2B5EF4-FFF2-40B4-BE49-F238E27FC236}">
                  <a16:creationId xmlns:a16="http://schemas.microsoft.com/office/drawing/2014/main" id="{C0895A72-3AE4-49BB-99E2-D6B96A1F1535}"/>
                </a:ext>
              </a:extLst>
            </p:cNvPr>
            <p:cNvSpPr/>
            <p:nvPr/>
          </p:nvSpPr>
          <p:spPr>
            <a:xfrm>
              <a:off x="3087555" y="1181488"/>
              <a:ext cx="2329774" cy="5688528"/>
            </a:xfrm>
            <a:prstGeom prst="roundRect">
              <a:avLst/>
            </a:prstGeom>
            <a:solidFill>
              <a:srgbClr val="04313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 Nova Cond" panose="020B0506020202020204" pitchFamily="34" charset="0"/>
              </a:endParaRPr>
            </a:p>
          </p:txBody>
        </p:sp>
        <p:sp>
          <p:nvSpPr>
            <p:cNvPr id="52" name="TextBox 25">
              <a:extLst>
                <a:ext uri="{FF2B5EF4-FFF2-40B4-BE49-F238E27FC236}">
                  <a16:creationId xmlns:a16="http://schemas.microsoft.com/office/drawing/2014/main" id="{D9C51CEE-1F46-4820-B2DF-89896D3320A9}"/>
                </a:ext>
              </a:extLst>
            </p:cNvPr>
            <p:cNvSpPr txBox="1"/>
            <p:nvPr/>
          </p:nvSpPr>
          <p:spPr>
            <a:xfrm>
              <a:off x="3130960" y="2159944"/>
              <a:ext cx="2218485" cy="39872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600" b="1" dirty="0" err="1">
                  <a:solidFill>
                    <a:schemeClr val="bg1"/>
                  </a:solidFill>
                  <a:latin typeface="Arial Nova Cond" panose="020B0506020202020204" pitchFamily="34" charset="0"/>
                </a:rPr>
                <a:t>ARGs</a:t>
              </a:r>
              <a:endParaRPr lang="fr-FR" sz="3600" b="1" dirty="0">
                <a:solidFill>
                  <a:schemeClr val="bg1"/>
                </a:solidFill>
                <a:latin typeface="Arial Nova Cond" panose="020B0506020202020204" pitchFamily="34" charset="0"/>
              </a:endParaRPr>
            </a:p>
            <a:p>
              <a:pPr algn="ctr"/>
              <a:endParaRPr lang="fr-FR" sz="2400" b="1" dirty="0">
                <a:solidFill>
                  <a:schemeClr val="bg1"/>
                </a:solidFill>
                <a:latin typeface="Arial Nova Cond" panose="020B0506020202020204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FR" sz="1600" b="1" dirty="0">
                  <a:solidFill>
                    <a:schemeClr val="bg1"/>
                  </a:solidFill>
                  <a:latin typeface="Arial Nova Cond" panose="020B0506020202020204" pitchFamily="34" charset="0"/>
                </a:rPr>
                <a:t>privilégier des digesteurs thermophiles si possible,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FR" sz="1600" b="1" dirty="0">
                  <a:solidFill>
                    <a:schemeClr val="bg1"/>
                  </a:solidFill>
                  <a:latin typeface="Arial Nova Cond" panose="020B0506020202020204" pitchFamily="34" charset="0"/>
                </a:rPr>
                <a:t>allonger le temps de séjour,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FR" sz="1600" b="1" dirty="0">
                  <a:solidFill>
                    <a:schemeClr val="bg1"/>
                  </a:solidFill>
                  <a:latin typeface="Arial Nova Cond" panose="020B0506020202020204" pitchFamily="34" charset="0"/>
                </a:rPr>
                <a:t>contrôler les intrants,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FR" sz="1600" b="1" dirty="0">
                  <a:solidFill>
                    <a:schemeClr val="bg1"/>
                  </a:solidFill>
                  <a:latin typeface="Arial Nova Cond" panose="020B0506020202020204" pitchFamily="34" charset="0"/>
                </a:rPr>
                <a:t>effectuer des analyses ciblées sur </a:t>
              </a:r>
              <a:r>
                <a:rPr lang="fr-FR" sz="1600" b="1" dirty="0" err="1">
                  <a:solidFill>
                    <a:schemeClr val="bg1"/>
                  </a:solidFill>
                  <a:latin typeface="Arial Nova Cond" panose="020B0506020202020204" pitchFamily="34" charset="0"/>
                </a:rPr>
                <a:t>ARGs</a:t>
              </a:r>
              <a:r>
                <a:rPr lang="fr-FR" sz="1600" b="1" dirty="0">
                  <a:solidFill>
                    <a:schemeClr val="bg1"/>
                  </a:solidFill>
                  <a:latin typeface="Arial Nova Cond" panose="020B0506020202020204" pitchFamily="34" charset="0"/>
                </a:rPr>
                <a:t> et appliquer des post-traitements (compostage thermique, pasteurisation) avant épandage</a:t>
              </a:r>
              <a:endParaRPr lang="fr-FR" sz="1600" dirty="0">
                <a:solidFill>
                  <a:schemeClr val="bg1"/>
                </a:solidFill>
                <a:latin typeface="Arial Nova Cond" panose="020B0506020202020204" pitchFamily="34" charset="0"/>
              </a:endParaRPr>
            </a:p>
          </p:txBody>
        </p:sp>
        <p:pic>
          <p:nvPicPr>
            <p:cNvPr id="53" name="Graphic 31" descr="Gavel with solid fill">
              <a:extLst>
                <a:ext uri="{FF2B5EF4-FFF2-40B4-BE49-F238E27FC236}">
                  <a16:creationId xmlns:a16="http://schemas.microsoft.com/office/drawing/2014/main" id="{A9C68C59-12C9-485C-AAD4-04F8FF07EAF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3904741" y="1295149"/>
              <a:ext cx="533957" cy="695402"/>
            </a:xfrm>
            <a:prstGeom prst="rect">
              <a:avLst/>
            </a:prstGeom>
          </p:spPr>
        </p:pic>
      </p:grpSp>
      <p:grpSp>
        <p:nvGrpSpPr>
          <p:cNvPr id="54" name="Group 73">
            <a:extLst>
              <a:ext uri="{FF2B5EF4-FFF2-40B4-BE49-F238E27FC236}">
                <a16:creationId xmlns:a16="http://schemas.microsoft.com/office/drawing/2014/main" id="{D9EB187C-58B3-4B44-83D6-A275C41FE71E}"/>
              </a:ext>
            </a:extLst>
          </p:cNvPr>
          <p:cNvGrpSpPr/>
          <p:nvPr/>
        </p:nvGrpSpPr>
        <p:grpSpPr>
          <a:xfrm>
            <a:off x="5126870" y="1945595"/>
            <a:ext cx="2769659" cy="4870176"/>
            <a:chOff x="5432129" y="1730085"/>
            <a:chExt cx="2288884" cy="5098968"/>
          </a:xfrm>
        </p:grpSpPr>
        <p:sp>
          <p:nvSpPr>
            <p:cNvPr id="55" name="Rectangle: Rounded Corners 18">
              <a:extLst>
                <a:ext uri="{FF2B5EF4-FFF2-40B4-BE49-F238E27FC236}">
                  <a16:creationId xmlns:a16="http://schemas.microsoft.com/office/drawing/2014/main" id="{E9944079-9DBE-4918-80B9-B8B4BE012474}"/>
                </a:ext>
              </a:extLst>
            </p:cNvPr>
            <p:cNvSpPr/>
            <p:nvPr/>
          </p:nvSpPr>
          <p:spPr>
            <a:xfrm>
              <a:off x="5432129" y="1730085"/>
              <a:ext cx="2288884" cy="5098968"/>
            </a:xfrm>
            <a:prstGeom prst="roundRect">
              <a:avLst/>
            </a:prstGeom>
            <a:solidFill>
              <a:srgbClr val="117A5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Arial Nova Cond" panose="020B0506020202020204" pitchFamily="34" charset="0"/>
              </a:endParaRPr>
            </a:p>
          </p:txBody>
        </p:sp>
        <p:sp>
          <p:nvSpPr>
            <p:cNvPr id="56" name="TextBox 26">
              <a:extLst>
                <a:ext uri="{FF2B5EF4-FFF2-40B4-BE49-F238E27FC236}">
                  <a16:creationId xmlns:a16="http://schemas.microsoft.com/office/drawing/2014/main" id="{18CA7F8D-7503-4E44-8023-CE5471724177}"/>
                </a:ext>
              </a:extLst>
            </p:cNvPr>
            <p:cNvSpPr txBox="1"/>
            <p:nvPr/>
          </p:nvSpPr>
          <p:spPr>
            <a:xfrm>
              <a:off x="5529534" y="2421141"/>
              <a:ext cx="2191479" cy="31901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fr-FR" sz="2400" b="1" dirty="0">
                <a:solidFill>
                  <a:schemeClr val="bg1"/>
                </a:solidFill>
                <a:latin typeface="Arial Nova Cond" panose="020B0506020202020204" pitchFamily="34" charset="0"/>
              </a:endParaRPr>
            </a:p>
            <a:p>
              <a:pPr algn="ctr"/>
              <a:r>
                <a:rPr lang="fr-FR" sz="2400" b="1" dirty="0">
                  <a:solidFill>
                    <a:schemeClr val="bg1"/>
                  </a:solidFill>
                  <a:latin typeface="Arial Nova Cond" panose="020B0506020202020204" pitchFamily="34" charset="0"/>
                </a:rPr>
                <a:t>PATHOGENES </a:t>
              </a:r>
            </a:p>
            <a:p>
              <a:pPr algn="ctr"/>
              <a:endParaRPr lang="fr-FR" dirty="0">
                <a:solidFill>
                  <a:schemeClr val="bg1"/>
                </a:solidFill>
                <a:latin typeface="Arial Nova Cond" panose="020B0506020202020204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FR" b="1" dirty="0">
                  <a:solidFill>
                    <a:schemeClr val="bg1"/>
                  </a:solidFill>
                  <a:latin typeface="Arial Nova Cond" panose="020B0506020202020204" pitchFamily="34" charset="0"/>
                </a:rPr>
                <a:t>atteinte des paramètres thermiques/temps de séjour adaptés,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FR" b="1" dirty="0">
                  <a:solidFill>
                    <a:schemeClr val="bg1"/>
                  </a:solidFill>
                  <a:latin typeface="Arial Nova Cond" panose="020B0506020202020204" pitchFamily="34" charset="0"/>
                </a:rPr>
                <a:t>tests microbiologiques réguliers, stockage prolongé</a:t>
              </a:r>
              <a:endParaRPr lang="fr-FR" dirty="0">
                <a:solidFill>
                  <a:schemeClr val="bg1"/>
                </a:solidFill>
                <a:latin typeface="Arial Nova Cond" panose="020B0506020202020204" pitchFamily="34" charset="0"/>
              </a:endParaRPr>
            </a:p>
          </p:txBody>
        </p:sp>
        <p:pic>
          <p:nvPicPr>
            <p:cNvPr id="57" name="Graphic 33" descr="Heartbeat with solid fill">
              <a:extLst>
                <a:ext uri="{FF2B5EF4-FFF2-40B4-BE49-F238E27FC236}">
                  <a16:creationId xmlns:a16="http://schemas.microsoft.com/office/drawing/2014/main" id="{282885B1-7E47-4A95-B6C7-8B92F9E4DC1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6240727" y="1835512"/>
              <a:ext cx="723499" cy="723499"/>
            </a:xfrm>
            <a:prstGeom prst="rect">
              <a:avLst/>
            </a:prstGeom>
          </p:spPr>
        </p:pic>
      </p:grpSp>
      <p:grpSp>
        <p:nvGrpSpPr>
          <p:cNvPr id="59" name="Group 74">
            <a:extLst>
              <a:ext uri="{FF2B5EF4-FFF2-40B4-BE49-F238E27FC236}">
                <a16:creationId xmlns:a16="http://schemas.microsoft.com/office/drawing/2014/main" id="{757ACEAC-F6FB-40F2-9CB8-9C64FCE20B64}"/>
              </a:ext>
            </a:extLst>
          </p:cNvPr>
          <p:cNvGrpSpPr/>
          <p:nvPr/>
        </p:nvGrpSpPr>
        <p:grpSpPr>
          <a:xfrm>
            <a:off x="8014394" y="2259159"/>
            <a:ext cx="2928589" cy="4691272"/>
            <a:chOff x="7762283" y="3326740"/>
            <a:chExt cx="2581694" cy="3802655"/>
          </a:xfrm>
        </p:grpSpPr>
        <p:sp>
          <p:nvSpPr>
            <p:cNvPr id="60" name="Rectangle: Rounded Corners 19">
              <a:extLst>
                <a:ext uri="{FF2B5EF4-FFF2-40B4-BE49-F238E27FC236}">
                  <a16:creationId xmlns:a16="http://schemas.microsoft.com/office/drawing/2014/main" id="{AF1F9FED-1CED-4276-BF85-64DAE1398E26}"/>
                </a:ext>
              </a:extLst>
            </p:cNvPr>
            <p:cNvSpPr/>
            <p:nvPr/>
          </p:nvSpPr>
          <p:spPr>
            <a:xfrm>
              <a:off x="7762283" y="3326740"/>
              <a:ext cx="2581694" cy="3653111"/>
            </a:xfrm>
            <a:prstGeom prst="roundRect">
              <a:avLst/>
            </a:prstGeom>
            <a:solidFill>
              <a:srgbClr val="1EAE7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 Nova Cond" panose="020B0506020202020204" pitchFamily="34" charset="0"/>
              </a:endParaRPr>
            </a:p>
          </p:txBody>
        </p:sp>
        <p:sp>
          <p:nvSpPr>
            <p:cNvPr id="61" name="TextBox 27">
              <a:extLst>
                <a:ext uri="{FF2B5EF4-FFF2-40B4-BE49-F238E27FC236}">
                  <a16:creationId xmlns:a16="http://schemas.microsoft.com/office/drawing/2014/main" id="{C8BDE306-6A9B-4307-86BD-1425FA44D66B}"/>
                </a:ext>
              </a:extLst>
            </p:cNvPr>
            <p:cNvSpPr txBox="1"/>
            <p:nvPr/>
          </p:nvSpPr>
          <p:spPr>
            <a:xfrm>
              <a:off x="7832044" y="4205662"/>
              <a:ext cx="2511933" cy="29237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400" b="1" dirty="0">
                  <a:solidFill>
                    <a:schemeClr val="bg1"/>
                  </a:solidFill>
                  <a:latin typeface="Arial Nova Cond" panose="020B0506020202020204" pitchFamily="34" charset="0"/>
                </a:rPr>
                <a:t>PRODUITS CHIMIQUES</a:t>
              </a:r>
            </a:p>
            <a:p>
              <a:pPr algn="ctr"/>
              <a:endParaRPr lang="fr-FR" sz="2400" dirty="0">
                <a:solidFill>
                  <a:schemeClr val="bg1"/>
                </a:solidFill>
                <a:latin typeface="Arial Nova Cond" panose="020B0506020202020204" pitchFamily="34" charset="0"/>
              </a:endParaRPr>
            </a:p>
            <a:p>
              <a:pPr marL="342900" indent="-342900" algn="ctr">
                <a:buFont typeface="Arial" panose="020B0604020202020204" pitchFamily="34" charset="0"/>
                <a:buChar char="•"/>
              </a:pPr>
              <a:r>
                <a:rPr lang="fr-FR" b="1" dirty="0">
                  <a:solidFill>
                    <a:schemeClr val="bg1"/>
                  </a:solidFill>
                  <a:latin typeface="Arial Nova Cond" panose="020B0506020202020204" pitchFamily="34" charset="0"/>
                </a:rPr>
                <a:t>analyses périodiques pour métaux lourds et micropolluants,</a:t>
              </a:r>
            </a:p>
            <a:p>
              <a:pPr marL="342900" indent="-342900" algn="ctr">
                <a:buFont typeface="Arial" panose="020B0604020202020204" pitchFamily="34" charset="0"/>
                <a:buChar char="•"/>
              </a:pPr>
              <a:r>
                <a:rPr lang="fr-FR" b="1" dirty="0">
                  <a:solidFill>
                    <a:schemeClr val="bg1"/>
                  </a:solidFill>
                  <a:latin typeface="Arial Nova Cond" panose="020B0506020202020204" pitchFamily="34" charset="0"/>
                </a:rPr>
                <a:t>limitation des intrants contaminés,</a:t>
              </a:r>
            </a:p>
            <a:p>
              <a:pPr marL="342900" indent="-342900" algn="ctr">
                <a:buFont typeface="Arial" panose="020B0604020202020204" pitchFamily="34" charset="0"/>
                <a:buChar char="•"/>
              </a:pPr>
              <a:r>
                <a:rPr lang="fr-FR" b="1" dirty="0">
                  <a:solidFill>
                    <a:schemeClr val="bg1"/>
                  </a:solidFill>
                  <a:latin typeface="Arial Nova Cond" panose="020B0506020202020204" pitchFamily="34" charset="0"/>
                </a:rPr>
                <a:t> respect des seuils réglementaires pour l'épandage</a:t>
              </a:r>
              <a:endParaRPr lang="fr-FR" dirty="0">
                <a:solidFill>
                  <a:schemeClr val="bg1"/>
                </a:solidFill>
                <a:latin typeface="Arial Nova Cond" panose="020B0506020202020204" pitchFamily="34" charset="0"/>
              </a:endParaRPr>
            </a:p>
          </p:txBody>
        </p:sp>
        <p:pic>
          <p:nvPicPr>
            <p:cNvPr id="62" name="Graphic 29" descr="Pie chart">
              <a:extLst>
                <a:ext uri="{FF2B5EF4-FFF2-40B4-BE49-F238E27FC236}">
                  <a16:creationId xmlns:a16="http://schemas.microsoft.com/office/drawing/2014/main" id="{F2B4991F-3A5A-4908-B17F-2452F5FB915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8572726" y="3517798"/>
              <a:ext cx="523750" cy="616899"/>
            </a:xfrm>
            <a:prstGeom prst="rect">
              <a:avLst/>
            </a:prstGeom>
          </p:spPr>
        </p:pic>
      </p:grpSp>
      <p:sp>
        <p:nvSpPr>
          <p:cNvPr id="64" name="ZoneTexte 63">
            <a:extLst>
              <a:ext uri="{FF2B5EF4-FFF2-40B4-BE49-F238E27FC236}">
                <a16:creationId xmlns:a16="http://schemas.microsoft.com/office/drawing/2014/main" id="{DB4D6296-3C54-48D3-AF17-30D902F02F30}"/>
              </a:ext>
            </a:extLst>
          </p:cNvPr>
          <p:cNvSpPr txBox="1"/>
          <p:nvPr/>
        </p:nvSpPr>
        <p:spPr>
          <a:xfrm>
            <a:off x="4232018" y="111270"/>
            <a:ext cx="7653130" cy="110799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6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20000">
                      <a:srgbClr val="20994E"/>
                    </a:gs>
                    <a:gs pos="61000">
                      <a:srgbClr val="117A59"/>
                    </a:gs>
                    <a:gs pos="100000">
                      <a:srgbClr val="043130"/>
                    </a:gs>
                  </a:gsLst>
                  <a:lin ang="10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ova Cond" panose="020B0506020202020204" pitchFamily="34" charset="0"/>
                <a:ea typeface="+mn-ea"/>
                <a:cs typeface="+mn-cs"/>
              </a:rPr>
              <a:t>Quelques  mesures </a:t>
            </a:r>
          </a:p>
        </p:txBody>
      </p:sp>
    </p:spTree>
    <p:extLst>
      <p:ext uri="{BB962C8B-B14F-4D97-AF65-F5344CB8AC3E}">
        <p14:creationId xmlns:p14="http://schemas.microsoft.com/office/powerpoint/2010/main" val="41929500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E37DA15C-D15F-3037-2ECC-8BDC29459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9A45A-65F4-4CD4-A90B-80CC27C03919}" type="slidenum">
              <a:rPr lang="fr-FR" smtClean="0"/>
              <a:t>7</a:t>
            </a:fld>
            <a:endParaRPr lang="fr-FR" dirty="0"/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D81419AD-6A1E-3C08-919E-DC777C2A7C7A}"/>
              </a:ext>
            </a:extLst>
          </p:cNvPr>
          <p:cNvGrpSpPr/>
          <p:nvPr/>
        </p:nvGrpSpPr>
        <p:grpSpPr>
          <a:xfrm>
            <a:off x="1720" y="-4225"/>
            <a:ext cx="2503699" cy="6872384"/>
            <a:chOff x="9166175" y="-2532"/>
            <a:chExt cx="3390365" cy="6871420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AD978452-ADC7-70E0-7F08-E4731989A7CA}"/>
                </a:ext>
              </a:extLst>
            </p:cNvPr>
            <p:cNvSpPr/>
            <p:nvPr/>
          </p:nvSpPr>
          <p:spPr>
            <a:xfrm>
              <a:off x="9166175" y="-1"/>
              <a:ext cx="3049200" cy="6868889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BDCB2FBD-155E-8EA4-D1FB-CB4AE07F6CDB}"/>
                </a:ext>
              </a:extLst>
            </p:cNvPr>
            <p:cNvSpPr txBox="1"/>
            <p:nvPr/>
          </p:nvSpPr>
          <p:spPr>
            <a:xfrm>
              <a:off x="10088140" y="105879"/>
              <a:ext cx="1568918" cy="240065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5000" dirty="0"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Candara" panose="020E0502030303020204" pitchFamily="34" charset="0"/>
                </a:rPr>
                <a:t>4</a:t>
              </a: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77D0CE46-3582-E04F-2A9E-3C972C0401B9}"/>
                </a:ext>
              </a:extLst>
            </p:cNvPr>
            <p:cNvSpPr txBox="1"/>
            <p:nvPr/>
          </p:nvSpPr>
          <p:spPr>
            <a:xfrm>
              <a:off x="9190360" y="2723949"/>
              <a:ext cx="3008231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000" b="1" dirty="0"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Aptos Narrow" panose="020B0004020202020204" pitchFamily="34" charset="0"/>
                </a:rPr>
                <a:t>CONCLUSION</a:t>
              </a:r>
            </a:p>
          </p:txBody>
        </p:sp>
        <p:pic>
          <p:nvPicPr>
            <p:cNvPr id="91" name="Graphic 90" descr="Gavel with solid fill">
              <a:extLst>
                <a:ext uri="{FF2B5EF4-FFF2-40B4-BE49-F238E27FC236}">
                  <a16:creationId xmlns:a16="http://schemas.microsoft.com/office/drawing/2014/main" id="{D3FD24FC-E321-C83C-9BD6-1C8631148C3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373089" y="5817166"/>
              <a:ext cx="914400" cy="914400"/>
            </a:xfrm>
            <a:prstGeom prst="rect">
              <a:avLst/>
            </a:prstGeom>
          </p:spPr>
        </p:pic>
        <p:sp>
          <p:nvSpPr>
            <p:cNvPr id="92" name="Rectangle: Rounded Corners 91">
              <a:extLst>
                <a:ext uri="{FF2B5EF4-FFF2-40B4-BE49-F238E27FC236}">
                  <a16:creationId xmlns:a16="http://schemas.microsoft.com/office/drawing/2014/main" id="{A04EBABF-FE74-DAF8-7F9D-0F0CF5783096}"/>
                </a:ext>
              </a:extLst>
            </p:cNvPr>
            <p:cNvSpPr/>
            <p:nvPr/>
          </p:nvSpPr>
          <p:spPr>
            <a:xfrm>
              <a:off x="12077285" y="-2532"/>
              <a:ext cx="479255" cy="1185547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B3B9E721-A5EE-2136-68B4-5F9DE4FBCE66}"/>
              </a:ext>
            </a:extLst>
          </p:cNvPr>
          <p:cNvGrpSpPr/>
          <p:nvPr/>
        </p:nvGrpSpPr>
        <p:grpSpPr>
          <a:xfrm>
            <a:off x="-4383" y="-1082"/>
            <a:ext cx="2509802" cy="6859082"/>
            <a:chOff x="6116573" y="-1081"/>
            <a:chExt cx="3416314" cy="6859081"/>
          </a:xfrm>
          <a:solidFill>
            <a:schemeClr val="accent6">
              <a:lumMod val="60000"/>
              <a:lumOff val="40000"/>
            </a:schemeClr>
          </a:solidFill>
        </p:grpSpPr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92512225-BA8E-6BA5-2A6F-4D2D9D9C7D06}"/>
                </a:ext>
              </a:extLst>
            </p:cNvPr>
            <p:cNvGrpSpPr/>
            <p:nvPr/>
          </p:nvGrpSpPr>
          <p:grpSpPr>
            <a:xfrm>
              <a:off x="6116573" y="-1081"/>
              <a:ext cx="3416314" cy="6859081"/>
              <a:chOff x="6089625" y="-1081"/>
              <a:chExt cx="3416314" cy="6859081"/>
            </a:xfrm>
            <a:grpFill/>
          </p:grpSpPr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3ED68E71-32B0-F8AC-A2C8-27C1DF410673}"/>
                  </a:ext>
                </a:extLst>
              </p:cNvPr>
              <p:cNvSpPr/>
              <p:nvPr/>
            </p:nvSpPr>
            <p:spPr>
              <a:xfrm>
                <a:off x="6093600" y="0"/>
                <a:ext cx="3049200" cy="6858000"/>
              </a:xfrm>
              <a:prstGeom prst="rect">
                <a:avLst/>
              </a:prstGeom>
              <a:solidFill>
                <a:srgbClr val="20994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22ABFE00-4C9F-72BB-9764-0004992D9CFF}"/>
                  </a:ext>
                </a:extLst>
              </p:cNvPr>
              <p:cNvSpPr txBox="1"/>
              <p:nvPr/>
            </p:nvSpPr>
            <p:spPr>
              <a:xfrm>
                <a:off x="6965703" y="105879"/>
                <a:ext cx="1568918" cy="240065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5000" dirty="0">
                    <a:solidFill>
                      <a:schemeClr val="bg1"/>
                    </a:solidFill>
                    <a:effectLst>
                      <a:outerShdw blurRad="63500" sx="102000" sy="102000" algn="ctr" rotWithShape="0">
                        <a:prstClr val="black">
                          <a:alpha val="40000"/>
                        </a:prstClr>
                      </a:outerShdw>
                    </a:effectLst>
                    <a:latin typeface="Candara" panose="020E0502030303020204" pitchFamily="34" charset="0"/>
                  </a:rPr>
                  <a:t>3</a:t>
                </a:r>
              </a:p>
            </p:txBody>
          </p:sp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0F6BC3CE-40E7-35B5-6744-308EFF9A580F}"/>
                  </a:ext>
                </a:extLst>
              </p:cNvPr>
              <p:cNvSpPr txBox="1"/>
              <p:nvPr/>
            </p:nvSpPr>
            <p:spPr>
              <a:xfrm>
                <a:off x="6098927" y="2723949"/>
                <a:ext cx="3043873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000" b="1" dirty="0">
                    <a:solidFill>
                      <a:schemeClr val="bg1"/>
                    </a:solidFill>
                    <a:effectLst>
                      <a:outerShdw blurRad="63500" sx="102000" sy="102000" algn="ctr" rotWithShape="0">
                        <a:prstClr val="black">
                          <a:alpha val="40000"/>
                        </a:prstClr>
                      </a:outerShdw>
                    </a:effectLst>
                    <a:latin typeface="Aptos Narrow" panose="020B0004020202020204" pitchFamily="34" charset="0"/>
                  </a:rPr>
                  <a:t>RESULTATS</a:t>
                </a:r>
              </a:p>
            </p:txBody>
          </p:sp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0372D1E3-F5B6-982F-08DF-9353AA87C860}"/>
                  </a:ext>
                </a:extLst>
              </p:cNvPr>
              <p:cNvSpPr txBox="1"/>
              <p:nvPr/>
            </p:nvSpPr>
            <p:spPr>
              <a:xfrm>
                <a:off x="6089625" y="3436221"/>
                <a:ext cx="3049199" cy="147732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fr-FR" dirty="0">
                    <a:solidFill>
                      <a:schemeClr val="bg1"/>
                    </a:solidFill>
                    <a:effectLst>
                      <a:outerShdw blurRad="63500" sx="102000" sy="102000" algn="ctr" rotWithShape="0">
                        <a:prstClr val="black">
                          <a:alpha val="40000"/>
                        </a:prstClr>
                      </a:outerShdw>
                    </a:effectLst>
                    <a:latin typeface="Aptos Narrow" panose="020B0004020202020204" pitchFamily="34" charset="0"/>
                  </a:rPr>
                  <a:t>Etat des lieux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 dirty="0">
                    <a:solidFill>
                      <a:schemeClr val="bg1"/>
                    </a:solidFill>
                    <a:effectLst>
                      <a:outerShdw blurRad="63500" sx="102000" sy="102000" algn="ctr" rotWithShape="0">
                        <a:prstClr val="black">
                          <a:alpha val="40000"/>
                        </a:prstClr>
                      </a:outerShdw>
                    </a:effectLst>
                    <a:latin typeface="Aptos Narrow" panose="020B0004020202020204" pitchFamily="34" charset="0"/>
                  </a:rPr>
                  <a:t>Test BMP des produits alimentaires avariés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 dirty="0">
                    <a:solidFill>
                      <a:schemeClr val="bg1"/>
                    </a:solidFill>
                    <a:effectLst>
                      <a:outerShdw blurRad="63500" sx="102000" sy="102000" algn="ctr" rotWithShape="0">
                        <a:prstClr val="black">
                          <a:alpha val="40000"/>
                        </a:prstClr>
                      </a:outerShdw>
                    </a:effectLst>
                    <a:latin typeface="Aptos Narrow" panose="020B0004020202020204" pitchFamily="34" charset="0"/>
                  </a:rPr>
                  <a:t>Plateforme de méthanisation</a:t>
                </a:r>
              </a:p>
            </p:txBody>
          </p:sp>
          <p:sp>
            <p:nvSpPr>
              <p:cNvPr id="100" name="Rectangle: Rounded Corners 99">
                <a:extLst>
                  <a:ext uri="{FF2B5EF4-FFF2-40B4-BE49-F238E27FC236}">
                    <a16:creationId xmlns:a16="http://schemas.microsoft.com/office/drawing/2014/main" id="{87074964-FEA1-336B-657E-DD32A2F4D930}"/>
                  </a:ext>
                </a:extLst>
              </p:cNvPr>
              <p:cNvSpPr/>
              <p:nvPr/>
            </p:nvSpPr>
            <p:spPr>
              <a:xfrm>
                <a:off x="9026684" y="-1081"/>
                <a:ext cx="479255" cy="1183757"/>
              </a:xfrm>
              <a:prstGeom prst="roundRect">
                <a:avLst/>
              </a:prstGeom>
              <a:solidFill>
                <a:srgbClr val="20994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</p:grpSp>
        <p:pic>
          <p:nvPicPr>
            <p:cNvPr id="95" name="Graphic 94" descr="Checklist with solid fill">
              <a:extLst>
                <a:ext uri="{FF2B5EF4-FFF2-40B4-BE49-F238E27FC236}">
                  <a16:creationId xmlns:a16="http://schemas.microsoft.com/office/drawing/2014/main" id="{2B13952B-6609-C52D-2872-27C1DEC2725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277600" y="5817230"/>
              <a:ext cx="914400" cy="914400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C0375042-F5FC-0976-F02F-FFC23A96D56C}"/>
              </a:ext>
            </a:extLst>
          </p:cNvPr>
          <p:cNvGrpSpPr/>
          <p:nvPr/>
        </p:nvGrpSpPr>
        <p:grpSpPr>
          <a:xfrm>
            <a:off x="-124214" y="-4627"/>
            <a:ext cx="2629634" cy="6872787"/>
            <a:chOff x="2865769" y="9015"/>
            <a:chExt cx="3589807" cy="6859125"/>
          </a:xfrm>
          <a:solidFill>
            <a:schemeClr val="accent6">
              <a:lumMod val="75000"/>
            </a:schemeClr>
          </a:solidFill>
        </p:grpSpPr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D924140B-80C8-B9EE-4D5F-693163D4C944}"/>
                </a:ext>
              </a:extLst>
            </p:cNvPr>
            <p:cNvSpPr/>
            <p:nvPr/>
          </p:nvSpPr>
          <p:spPr>
            <a:xfrm>
              <a:off x="3049200" y="10140"/>
              <a:ext cx="3049200" cy="6858000"/>
            </a:xfrm>
            <a:prstGeom prst="rect">
              <a:avLst/>
            </a:prstGeom>
            <a:solidFill>
              <a:srgbClr val="117A5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D02054C9-0164-C23E-3A00-44AAC7E99229}"/>
                </a:ext>
              </a:extLst>
            </p:cNvPr>
            <p:cNvSpPr txBox="1"/>
            <p:nvPr/>
          </p:nvSpPr>
          <p:spPr>
            <a:xfrm>
              <a:off x="3047191" y="105879"/>
              <a:ext cx="3047636" cy="2400657"/>
            </a:xfrm>
            <a:prstGeom prst="rect">
              <a:avLst/>
            </a:prstGeom>
            <a:solidFill>
              <a:srgbClr val="117A59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5000" dirty="0"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Candara" panose="020E0502030303020204" pitchFamily="34" charset="0"/>
                </a:rPr>
                <a:t>2</a:t>
              </a: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C3F4FC67-3962-6282-D30A-437130A28E8A}"/>
                </a:ext>
              </a:extLst>
            </p:cNvPr>
            <p:cNvSpPr txBox="1"/>
            <p:nvPr/>
          </p:nvSpPr>
          <p:spPr>
            <a:xfrm>
              <a:off x="2865769" y="2268301"/>
              <a:ext cx="3012149" cy="9522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800" b="1" dirty="0"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Aptos Narrow" panose="020B0004020202020204" pitchFamily="34" charset="0"/>
                </a:rPr>
                <a:t>RISQUES SANITAIRES </a:t>
              </a:r>
            </a:p>
          </p:txBody>
        </p:sp>
        <p:pic>
          <p:nvPicPr>
            <p:cNvPr id="106" name="Graphic 105" descr="Head with gears with solid fill">
              <a:extLst>
                <a:ext uri="{FF2B5EF4-FFF2-40B4-BE49-F238E27FC236}">
                  <a16:creationId xmlns:a16="http://schemas.microsoft.com/office/drawing/2014/main" id="{AC8431E0-54DC-CFBF-2BB1-C0FBBD57547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135888" y="6084840"/>
              <a:ext cx="914400" cy="658555"/>
            </a:xfrm>
            <a:prstGeom prst="rect">
              <a:avLst/>
            </a:prstGeom>
          </p:spPr>
        </p:pic>
        <p:sp>
          <p:nvSpPr>
            <p:cNvPr id="107" name="Rectangle: Rounded Corners 106">
              <a:extLst>
                <a:ext uri="{FF2B5EF4-FFF2-40B4-BE49-F238E27FC236}">
                  <a16:creationId xmlns:a16="http://schemas.microsoft.com/office/drawing/2014/main" id="{F578E8ED-FBD8-05CE-5D60-B7F1DCC80AF9}"/>
                </a:ext>
              </a:extLst>
            </p:cNvPr>
            <p:cNvSpPr/>
            <p:nvPr/>
          </p:nvSpPr>
          <p:spPr>
            <a:xfrm>
              <a:off x="5976320" y="9015"/>
              <a:ext cx="479256" cy="1183757"/>
            </a:xfrm>
            <a:prstGeom prst="roundRect">
              <a:avLst/>
            </a:prstGeom>
            <a:solidFill>
              <a:srgbClr val="117A5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sp>
        <p:nvSpPr>
          <p:cNvPr id="117" name="ZoneTexte 116">
            <a:extLst>
              <a:ext uri="{FF2B5EF4-FFF2-40B4-BE49-F238E27FC236}">
                <a16:creationId xmlns:a16="http://schemas.microsoft.com/office/drawing/2014/main" id="{3BD12442-182C-4440-8361-9E32A5E1EAFA}"/>
              </a:ext>
            </a:extLst>
          </p:cNvPr>
          <p:cNvSpPr txBox="1"/>
          <p:nvPr/>
        </p:nvSpPr>
        <p:spPr>
          <a:xfrm>
            <a:off x="-39710" y="3112853"/>
            <a:ext cx="2293187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ptos Narrow" panose="020B0004020202020204" pitchFamily="34" charset="0"/>
              </a:rPr>
              <a:t>Persistance de l'antibiorésistance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ptos Narrow" panose="020B0004020202020204" pitchFamily="34" charset="0"/>
              </a:rPr>
              <a:t>Persistance de Pathogènes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ptos Narrow" panose="020B0004020202020204" pitchFamily="34" charset="0"/>
              </a:rPr>
              <a:t>Polluants Chimiques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ptos Narrow" panose="020B0004020202020204" pitchFamily="34" charset="0"/>
              </a:rPr>
              <a:t>Quelques Mesures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accent4"/>
                </a:solidFill>
                <a:latin typeface="Aptos Narrow" panose="020B0004020202020204" pitchFamily="34" charset="0"/>
              </a:rPr>
              <a:t>Facteurs influençant les Risques </a:t>
            </a:r>
          </a:p>
        </p:txBody>
      </p:sp>
      <p:sp>
        <p:nvSpPr>
          <p:cNvPr id="45" name="Espace réservé du numéro de diapositive 5">
            <a:extLst>
              <a:ext uri="{FF2B5EF4-FFF2-40B4-BE49-F238E27FC236}">
                <a16:creationId xmlns:a16="http://schemas.microsoft.com/office/drawing/2014/main" id="{5444A2FB-482D-4C40-9C1E-5FE26A49C6BC}"/>
              </a:ext>
            </a:extLst>
          </p:cNvPr>
          <p:cNvSpPr txBox="1">
            <a:spLocks/>
          </p:cNvSpPr>
          <p:nvPr/>
        </p:nvSpPr>
        <p:spPr>
          <a:xfrm>
            <a:off x="11722499" y="6536347"/>
            <a:ext cx="458214" cy="277000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A4438-FE04-46E7-9621-7E72D1BA1994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46" name="Block Arc 6">
            <a:extLst>
              <a:ext uri="{FF2B5EF4-FFF2-40B4-BE49-F238E27FC236}">
                <a16:creationId xmlns:a16="http://schemas.microsoft.com/office/drawing/2014/main" id="{F6C1DF4F-B7A6-498B-8A07-04831D01271B}"/>
              </a:ext>
            </a:extLst>
          </p:cNvPr>
          <p:cNvSpPr/>
          <p:nvPr/>
        </p:nvSpPr>
        <p:spPr>
          <a:xfrm>
            <a:off x="5433959" y="4327597"/>
            <a:ext cx="3289018" cy="3289017"/>
          </a:xfrm>
          <a:prstGeom prst="blockArc">
            <a:avLst>
              <a:gd name="adj1" fmla="val 10830196"/>
              <a:gd name="adj2" fmla="val 21561967"/>
              <a:gd name="adj3" fmla="val 0"/>
            </a:avLst>
          </a:prstGeom>
          <a:solidFill>
            <a:srgbClr val="00B09B"/>
          </a:solidFill>
          <a:ln w="57150" cap="flat" cmpd="sng" algn="ctr">
            <a:solidFill>
              <a:srgbClr val="EBCB38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Oval 7">
            <a:extLst>
              <a:ext uri="{FF2B5EF4-FFF2-40B4-BE49-F238E27FC236}">
                <a16:creationId xmlns:a16="http://schemas.microsoft.com/office/drawing/2014/main" id="{1C7F9D47-82D4-408F-AEEC-6ECE4C392ABD}"/>
              </a:ext>
            </a:extLst>
          </p:cNvPr>
          <p:cNvSpPr/>
          <p:nvPr/>
        </p:nvSpPr>
        <p:spPr>
          <a:xfrm>
            <a:off x="6482257" y="4777241"/>
            <a:ext cx="1154351" cy="1184960"/>
          </a:xfrm>
          <a:prstGeom prst="ellipse">
            <a:avLst/>
          </a:prstGeom>
          <a:solidFill>
            <a:srgbClr val="117A59"/>
          </a:solidFill>
          <a:ln w="12700" cap="flat" cmpd="sng" algn="ctr">
            <a:noFill/>
            <a:prstDash val="solid"/>
            <a:miter lim="800000"/>
          </a:ln>
          <a:effectLst>
            <a:outerShdw blurRad="127000" dist="1143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Oval 3">
            <a:extLst>
              <a:ext uri="{FF2B5EF4-FFF2-40B4-BE49-F238E27FC236}">
                <a16:creationId xmlns:a16="http://schemas.microsoft.com/office/drawing/2014/main" id="{FD59C289-62DB-4943-B520-30153C10CE9E}"/>
              </a:ext>
            </a:extLst>
          </p:cNvPr>
          <p:cNvSpPr/>
          <p:nvPr/>
        </p:nvSpPr>
        <p:spPr>
          <a:xfrm>
            <a:off x="5266253" y="5338555"/>
            <a:ext cx="514996" cy="514996"/>
          </a:xfrm>
          <a:prstGeom prst="ellipse">
            <a:avLst/>
          </a:prstGeom>
          <a:solidFill>
            <a:srgbClr val="04313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65" name="Oval 23">
            <a:extLst>
              <a:ext uri="{FF2B5EF4-FFF2-40B4-BE49-F238E27FC236}">
                <a16:creationId xmlns:a16="http://schemas.microsoft.com/office/drawing/2014/main" id="{B6A4211D-9E52-43C7-BB7E-953F92272D53}"/>
              </a:ext>
            </a:extLst>
          </p:cNvPr>
          <p:cNvSpPr/>
          <p:nvPr/>
        </p:nvSpPr>
        <p:spPr>
          <a:xfrm>
            <a:off x="5971701" y="4221114"/>
            <a:ext cx="514996" cy="514996"/>
          </a:xfrm>
          <a:prstGeom prst="ellipse">
            <a:avLst/>
          </a:prstGeom>
          <a:solidFill>
            <a:srgbClr val="00B09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66" name="Oval 25">
            <a:extLst>
              <a:ext uri="{FF2B5EF4-FFF2-40B4-BE49-F238E27FC236}">
                <a16:creationId xmlns:a16="http://schemas.microsoft.com/office/drawing/2014/main" id="{925BA152-BD0E-4F2F-9011-7A9735B236A2}"/>
              </a:ext>
            </a:extLst>
          </p:cNvPr>
          <p:cNvSpPr/>
          <p:nvPr/>
        </p:nvSpPr>
        <p:spPr>
          <a:xfrm>
            <a:off x="7565104" y="4221114"/>
            <a:ext cx="514996" cy="514996"/>
          </a:xfrm>
          <a:prstGeom prst="ellipse">
            <a:avLst/>
          </a:prstGeom>
          <a:solidFill>
            <a:srgbClr val="F36F1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67" name="Oval 26">
            <a:extLst>
              <a:ext uri="{FF2B5EF4-FFF2-40B4-BE49-F238E27FC236}">
                <a16:creationId xmlns:a16="http://schemas.microsoft.com/office/drawing/2014/main" id="{50C23C16-BD3A-4266-B3DB-17293C1ECACD}"/>
              </a:ext>
            </a:extLst>
          </p:cNvPr>
          <p:cNvSpPr/>
          <p:nvPr/>
        </p:nvSpPr>
        <p:spPr>
          <a:xfrm>
            <a:off x="8353102" y="5215596"/>
            <a:ext cx="514996" cy="514997"/>
          </a:xfrm>
          <a:prstGeom prst="ellipse">
            <a:avLst/>
          </a:prstGeom>
          <a:solidFill>
            <a:srgbClr val="0D95BC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grpSp>
        <p:nvGrpSpPr>
          <p:cNvPr id="75" name="Group 69">
            <a:extLst>
              <a:ext uri="{FF2B5EF4-FFF2-40B4-BE49-F238E27FC236}">
                <a16:creationId xmlns:a16="http://schemas.microsoft.com/office/drawing/2014/main" id="{BB93C649-06D0-4276-B72B-DE6431B1C22E}"/>
              </a:ext>
            </a:extLst>
          </p:cNvPr>
          <p:cNvGrpSpPr/>
          <p:nvPr/>
        </p:nvGrpSpPr>
        <p:grpSpPr>
          <a:xfrm>
            <a:off x="2337981" y="3943882"/>
            <a:ext cx="2794680" cy="2160093"/>
            <a:chOff x="358787" y="2710685"/>
            <a:chExt cx="4049374" cy="2160093"/>
          </a:xfrm>
        </p:grpSpPr>
        <p:sp>
          <p:nvSpPr>
            <p:cNvPr id="76" name="TextBox 70">
              <a:extLst>
                <a:ext uri="{FF2B5EF4-FFF2-40B4-BE49-F238E27FC236}">
                  <a16:creationId xmlns:a16="http://schemas.microsoft.com/office/drawing/2014/main" id="{23F92D53-8790-4104-994E-526D2767132B}"/>
                </a:ext>
              </a:extLst>
            </p:cNvPr>
            <p:cNvSpPr txBox="1"/>
            <p:nvPr/>
          </p:nvSpPr>
          <p:spPr>
            <a:xfrm>
              <a:off x="376159" y="2710685"/>
              <a:ext cx="3586626" cy="461665"/>
            </a:xfrm>
            <a:prstGeom prst="rect">
              <a:avLst/>
            </a:prstGeom>
            <a:solidFill>
              <a:srgbClr val="043130"/>
            </a:solidFill>
          </p:spPr>
          <p:txBody>
            <a:bodyPr wrap="square" lIns="0" rtlCol="0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400" b="1" dirty="0"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Aptos Narrow" panose="020B0004020202020204" pitchFamily="34" charset="0"/>
                </a:rPr>
                <a:t>Type de </a:t>
              </a:r>
              <a:r>
                <a:rPr lang="en-US" sz="2400" b="1" dirty="0" err="1"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Aptos Narrow" panose="020B0004020202020204" pitchFamily="34" charset="0"/>
                </a:rPr>
                <a:t>substrat</a:t>
              </a:r>
              <a:endParaRPr lang="en-US" sz="2400" b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ptos Narrow" panose="020B0004020202020204" pitchFamily="34" charset="0"/>
              </a:endParaRPr>
            </a:p>
          </p:txBody>
        </p:sp>
        <p:sp>
          <p:nvSpPr>
            <p:cNvPr id="77" name="TextBox 71">
              <a:extLst>
                <a:ext uri="{FF2B5EF4-FFF2-40B4-BE49-F238E27FC236}">
                  <a16:creationId xmlns:a16="http://schemas.microsoft.com/office/drawing/2014/main" id="{938EC897-7964-422A-ABEB-51E2C3DDB7E4}"/>
                </a:ext>
              </a:extLst>
            </p:cNvPr>
            <p:cNvSpPr txBox="1"/>
            <p:nvPr/>
          </p:nvSpPr>
          <p:spPr>
            <a:xfrm>
              <a:off x="358787" y="3301118"/>
              <a:ext cx="4049374" cy="1569660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285750" marR="0" lvl="0" indent="-28575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sz="2400" dirty="0" err="1">
                  <a:latin typeface="Arial Nova Cond" panose="020B0506020202020204" pitchFamily="34" charset="0"/>
                </a:rPr>
                <a:t>fumiers</a:t>
              </a:r>
              <a:r>
                <a:rPr lang="en-US" sz="2400" dirty="0">
                  <a:latin typeface="Arial Nova Cond" panose="020B0506020202020204" pitchFamily="34" charset="0"/>
                </a:rPr>
                <a:t>, </a:t>
              </a:r>
            </a:p>
            <a:p>
              <a:pPr marL="285750" marR="0" lvl="0" indent="-28575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sz="2400" dirty="0" err="1">
                  <a:latin typeface="Arial Nova Cond" panose="020B0506020202020204" pitchFamily="34" charset="0"/>
                </a:rPr>
                <a:t>boues</a:t>
              </a:r>
              <a:r>
                <a:rPr lang="en-US" sz="2400" dirty="0">
                  <a:latin typeface="Arial Nova Cond" panose="020B0506020202020204" pitchFamily="34" charset="0"/>
                </a:rPr>
                <a:t>,</a:t>
              </a:r>
            </a:p>
            <a:p>
              <a:pPr marL="285750" marR="0" lvl="0" indent="-28575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sz="2400" dirty="0" err="1">
                  <a:latin typeface="Arial Nova Cond" panose="020B0506020202020204" pitchFamily="34" charset="0"/>
                </a:rPr>
                <a:t>Déchets</a:t>
              </a:r>
              <a:endParaRPr lang="en-US" sz="2400" dirty="0">
                <a:latin typeface="Arial Nova Cond" panose="020B0506020202020204" pitchFamily="34" charset="0"/>
              </a:endParaRPr>
            </a:p>
            <a:p>
              <a:pPr marR="0" lvl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en-US" sz="2400" dirty="0" err="1">
                  <a:latin typeface="Arial Nova Cond" panose="020B0506020202020204" pitchFamily="34" charset="0"/>
                </a:rPr>
                <a:t>alimentaires</a:t>
              </a:r>
              <a:endParaRPr lang="en-US" sz="2400" dirty="0">
                <a:latin typeface="Arial Nova Cond" panose="020B0506020202020204" pitchFamily="34" charset="0"/>
              </a:endParaRPr>
            </a:p>
          </p:txBody>
        </p:sp>
      </p:grpSp>
      <p:grpSp>
        <p:nvGrpSpPr>
          <p:cNvPr id="78" name="Group 75">
            <a:extLst>
              <a:ext uri="{FF2B5EF4-FFF2-40B4-BE49-F238E27FC236}">
                <a16:creationId xmlns:a16="http://schemas.microsoft.com/office/drawing/2014/main" id="{7B513EA9-20C3-4EA6-9CE7-9EB224457C68}"/>
              </a:ext>
            </a:extLst>
          </p:cNvPr>
          <p:cNvGrpSpPr/>
          <p:nvPr/>
        </p:nvGrpSpPr>
        <p:grpSpPr>
          <a:xfrm>
            <a:off x="3821315" y="1209084"/>
            <a:ext cx="3197046" cy="2792953"/>
            <a:chOff x="-171669" y="2798739"/>
            <a:chExt cx="4632387" cy="2792953"/>
          </a:xfrm>
        </p:grpSpPr>
        <p:sp>
          <p:nvSpPr>
            <p:cNvPr id="79" name="TextBox 76">
              <a:extLst>
                <a:ext uri="{FF2B5EF4-FFF2-40B4-BE49-F238E27FC236}">
                  <a16:creationId xmlns:a16="http://schemas.microsoft.com/office/drawing/2014/main" id="{ACF93020-09E5-49E4-956D-EB73860F42BE}"/>
                </a:ext>
              </a:extLst>
            </p:cNvPr>
            <p:cNvSpPr txBox="1"/>
            <p:nvPr/>
          </p:nvSpPr>
          <p:spPr>
            <a:xfrm>
              <a:off x="-171669" y="2798739"/>
              <a:ext cx="4632387" cy="461665"/>
            </a:xfrm>
            <a:prstGeom prst="rect">
              <a:avLst/>
            </a:prstGeom>
            <a:solidFill>
              <a:srgbClr val="00B09B"/>
            </a:solidFill>
          </p:spPr>
          <p:txBody>
            <a:bodyPr wrap="square" lIns="0" rtlCol="0" anchor="ctr">
              <a:spAutoFit/>
            </a:bodyPr>
            <a:lstStyle/>
            <a:p>
              <a:pPr>
                <a:defRPr/>
              </a:pPr>
              <a:r>
                <a:rPr lang="en-US" sz="2400" b="1" dirty="0" err="1"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Aptos Narrow" panose="020B0004020202020204" pitchFamily="34" charset="0"/>
                </a:rPr>
                <a:t>Paramètres</a:t>
              </a:r>
              <a:r>
                <a:rPr lang="en-US" sz="2400" b="1" dirty="0"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Aptos Narrow" panose="020B0004020202020204" pitchFamily="34" charset="0"/>
                </a:rPr>
                <a:t> de </a:t>
              </a:r>
              <a:r>
                <a:rPr lang="en-US" sz="2400" b="1" dirty="0" err="1"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Aptos Narrow" panose="020B0004020202020204" pitchFamily="34" charset="0"/>
                </a:rPr>
                <a:t>digesteur</a:t>
              </a:r>
              <a:r>
                <a:rPr lang="en-US" sz="2400" b="1" dirty="0"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Aptos Narrow" panose="020B0004020202020204" pitchFamily="34" charset="0"/>
                </a:rPr>
                <a:t> </a:t>
              </a:r>
            </a:p>
          </p:txBody>
        </p:sp>
        <p:sp>
          <p:nvSpPr>
            <p:cNvPr id="80" name="TextBox 77">
              <a:extLst>
                <a:ext uri="{FF2B5EF4-FFF2-40B4-BE49-F238E27FC236}">
                  <a16:creationId xmlns:a16="http://schemas.microsoft.com/office/drawing/2014/main" id="{C110A117-0C36-40D7-A4EE-9C85B151F63C}"/>
                </a:ext>
              </a:extLst>
            </p:cNvPr>
            <p:cNvSpPr txBox="1"/>
            <p:nvPr/>
          </p:nvSpPr>
          <p:spPr>
            <a:xfrm>
              <a:off x="56507" y="3283368"/>
              <a:ext cx="4404211" cy="2308324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  <a:defRPr/>
              </a:pPr>
              <a:r>
                <a:rPr lang="fr-FR" sz="2400" dirty="0">
                  <a:latin typeface="Arial Nova Cond" panose="020B0506020202020204" pitchFamily="34" charset="0"/>
                </a:rPr>
                <a:t>température (mésophile vs thermophile), </a:t>
              </a:r>
            </a:p>
            <a:p>
              <a:pPr marL="285750" indent="-285750">
                <a:buFont typeface="Arial" panose="020B0604020202020204" pitchFamily="34" charset="0"/>
                <a:buChar char="•"/>
                <a:defRPr/>
              </a:pPr>
              <a:r>
                <a:rPr lang="fr-FR" sz="2400" dirty="0">
                  <a:latin typeface="Arial Nova Cond" panose="020B0506020202020204" pitchFamily="34" charset="0"/>
                </a:rPr>
                <a:t>temps de rétention hydraulique</a:t>
              </a:r>
              <a:r>
                <a:rPr lang="en-US" sz="2400" dirty="0">
                  <a:latin typeface="Arial Nova Cond" panose="020B0506020202020204" pitchFamily="34" charset="0"/>
                </a:rPr>
                <a:t>. </a:t>
              </a:r>
            </a:p>
            <a:p>
              <a:pPr marL="285750" indent="-285750">
                <a:buFont typeface="Arial" panose="020B0604020202020204" pitchFamily="34" charset="0"/>
                <a:buChar char="•"/>
                <a:defRPr/>
              </a:pPr>
              <a:r>
                <a:rPr lang="en-US" sz="2400" dirty="0">
                  <a:latin typeface="Arial Nova Cond" panose="020B0506020202020204" pitchFamily="34" charset="0"/>
                </a:rPr>
                <a:t>pH</a:t>
              </a:r>
            </a:p>
          </p:txBody>
        </p:sp>
      </p:grpSp>
      <p:grpSp>
        <p:nvGrpSpPr>
          <p:cNvPr id="81" name="Group 78">
            <a:extLst>
              <a:ext uri="{FF2B5EF4-FFF2-40B4-BE49-F238E27FC236}">
                <a16:creationId xmlns:a16="http://schemas.microsoft.com/office/drawing/2014/main" id="{F7334055-6873-4583-B6B9-BB9D46E39040}"/>
              </a:ext>
            </a:extLst>
          </p:cNvPr>
          <p:cNvGrpSpPr/>
          <p:nvPr/>
        </p:nvGrpSpPr>
        <p:grpSpPr>
          <a:xfrm>
            <a:off x="8106170" y="1670749"/>
            <a:ext cx="3247631" cy="2072039"/>
            <a:chOff x="350992" y="2798739"/>
            <a:chExt cx="3965083" cy="2072039"/>
          </a:xfrm>
        </p:grpSpPr>
        <p:sp>
          <p:nvSpPr>
            <p:cNvPr id="82" name="TextBox 79">
              <a:extLst>
                <a:ext uri="{FF2B5EF4-FFF2-40B4-BE49-F238E27FC236}">
                  <a16:creationId xmlns:a16="http://schemas.microsoft.com/office/drawing/2014/main" id="{5A1030EB-8D1B-4785-B1EA-08D0D86D39E5}"/>
                </a:ext>
              </a:extLst>
            </p:cNvPr>
            <p:cNvSpPr txBox="1"/>
            <p:nvPr/>
          </p:nvSpPr>
          <p:spPr>
            <a:xfrm>
              <a:off x="350992" y="2798739"/>
              <a:ext cx="3711058" cy="461665"/>
            </a:xfrm>
            <a:prstGeom prst="rect">
              <a:avLst/>
            </a:prstGeom>
            <a:solidFill>
              <a:srgbClr val="F36F13"/>
            </a:solidFill>
          </p:spPr>
          <p:txBody>
            <a:bodyPr wrap="square" lIns="0" rtlCol="0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400" b="1" dirty="0"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Aptos Narrow" panose="020B0004020202020204" pitchFamily="34" charset="0"/>
                </a:rPr>
                <a:t>Post </a:t>
              </a:r>
              <a:r>
                <a:rPr lang="en-US" sz="2400" b="1" dirty="0" err="1"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Aptos Narrow" panose="020B0004020202020204" pitchFamily="34" charset="0"/>
                </a:rPr>
                <a:t>Traitement</a:t>
              </a:r>
              <a:endParaRPr lang="en-US" sz="2400" b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ptos Narrow" panose="020B0004020202020204" pitchFamily="34" charset="0"/>
              </a:endParaRPr>
            </a:p>
          </p:txBody>
        </p:sp>
        <p:sp>
          <p:nvSpPr>
            <p:cNvPr id="83" name="TextBox 80">
              <a:extLst>
                <a:ext uri="{FF2B5EF4-FFF2-40B4-BE49-F238E27FC236}">
                  <a16:creationId xmlns:a16="http://schemas.microsoft.com/office/drawing/2014/main" id="{C49037B4-3CD6-49FB-9CE3-61E8C806DEF1}"/>
                </a:ext>
              </a:extLst>
            </p:cNvPr>
            <p:cNvSpPr txBox="1"/>
            <p:nvPr/>
          </p:nvSpPr>
          <p:spPr>
            <a:xfrm>
              <a:off x="358788" y="3301118"/>
              <a:ext cx="3957287" cy="1569660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sz="2400" dirty="0" err="1">
                  <a:latin typeface="Arial Nova Cond" panose="020B0506020202020204" pitchFamily="34" charset="0"/>
                </a:rPr>
                <a:t>séparation</a:t>
              </a:r>
              <a:r>
                <a:rPr lang="en-US" sz="2400" dirty="0">
                  <a:latin typeface="Arial Nova Cond" panose="020B0506020202020204" pitchFamily="34" charset="0"/>
                </a:rPr>
                <a:t> </a:t>
              </a:r>
              <a:r>
                <a:rPr lang="en-US" sz="2400" dirty="0" err="1">
                  <a:latin typeface="Arial Nova Cond" panose="020B0506020202020204" pitchFamily="34" charset="0"/>
                </a:rPr>
                <a:t>solide</a:t>
              </a:r>
              <a:r>
                <a:rPr lang="en-US" sz="2400" dirty="0">
                  <a:latin typeface="Arial Nova Cond" panose="020B0506020202020204" pitchFamily="34" charset="0"/>
                </a:rPr>
                <a:t>/</a:t>
              </a:r>
              <a:r>
                <a:rPr lang="en-US" sz="2400" dirty="0" err="1">
                  <a:latin typeface="Arial Nova Cond" panose="020B0506020202020204" pitchFamily="34" charset="0"/>
                </a:rPr>
                <a:t>liquide</a:t>
              </a:r>
              <a:r>
                <a:rPr lang="en-US" sz="2400" dirty="0">
                  <a:latin typeface="Arial Nova Cond" panose="020B0506020202020204" pitchFamily="34" charset="0"/>
                </a:rPr>
                <a:t>,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sz="2400" dirty="0" err="1">
                  <a:latin typeface="Arial Nova Cond" panose="020B0506020202020204" pitchFamily="34" charset="0"/>
                </a:rPr>
                <a:t>compostage</a:t>
              </a:r>
              <a:r>
                <a:rPr lang="en-US" sz="2400" dirty="0">
                  <a:latin typeface="Arial Nova Cond" panose="020B0506020202020204" pitchFamily="34" charset="0"/>
                </a:rPr>
                <a:t>,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sz="2400" dirty="0" err="1">
                  <a:latin typeface="Arial Nova Cond" panose="020B0506020202020204" pitchFamily="34" charset="0"/>
                </a:rPr>
                <a:t>pasteurisation</a:t>
              </a:r>
              <a:r>
                <a:rPr lang="en-US" sz="2400" dirty="0">
                  <a:latin typeface="Arial Nova Cond" panose="020B0506020202020204" pitchFamily="34" charset="0"/>
                </a:rPr>
                <a:t>.</a:t>
              </a:r>
            </a:p>
          </p:txBody>
        </p:sp>
      </p:grpSp>
      <p:grpSp>
        <p:nvGrpSpPr>
          <p:cNvPr id="84" name="Group 81">
            <a:extLst>
              <a:ext uri="{FF2B5EF4-FFF2-40B4-BE49-F238E27FC236}">
                <a16:creationId xmlns:a16="http://schemas.microsoft.com/office/drawing/2014/main" id="{315E201C-B78E-4A0F-9F78-688923C4B48B}"/>
              </a:ext>
            </a:extLst>
          </p:cNvPr>
          <p:cNvGrpSpPr/>
          <p:nvPr/>
        </p:nvGrpSpPr>
        <p:grpSpPr>
          <a:xfrm>
            <a:off x="8890683" y="4242027"/>
            <a:ext cx="3289018" cy="2500860"/>
            <a:chOff x="-372115" y="2751332"/>
            <a:chExt cx="4765651" cy="2500860"/>
          </a:xfrm>
        </p:grpSpPr>
        <p:sp>
          <p:nvSpPr>
            <p:cNvPr id="85" name="TextBox 82">
              <a:extLst>
                <a:ext uri="{FF2B5EF4-FFF2-40B4-BE49-F238E27FC236}">
                  <a16:creationId xmlns:a16="http://schemas.microsoft.com/office/drawing/2014/main" id="{CB7A91BC-4AA6-4CDD-830A-5531665DB212}"/>
                </a:ext>
              </a:extLst>
            </p:cNvPr>
            <p:cNvSpPr txBox="1"/>
            <p:nvPr/>
          </p:nvSpPr>
          <p:spPr>
            <a:xfrm>
              <a:off x="-37165" y="2751332"/>
              <a:ext cx="3974782" cy="461665"/>
            </a:xfrm>
            <a:prstGeom prst="rect">
              <a:avLst/>
            </a:prstGeom>
            <a:solidFill>
              <a:srgbClr val="0D95BC"/>
            </a:solidFill>
          </p:spPr>
          <p:txBody>
            <a:bodyPr wrap="square" lIns="0" rtlCol="0" anchor="ctr">
              <a:spAutoFit/>
            </a:bodyPr>
            <a:lstStyle/>
            <a:p>
              <a:pPr>
                <a:defRPr/>
              </a:pPr>
              <a:r>
                <a:rPr lang="en-US" sz="2400" b="1" dirty="0"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Aptos Narrow" panose="020B0004020202020204" pitchFamily="34" charset="0"/>
                </a:rPr>
                <a:t>Pratique </a:t>
              </a:r>
              <a:r>
                <a:rPr lang="en-US" sz="2400" b="1" dirty="0" err="1"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Aptos Narrow" panose="020B0004020202020204" pitchFamily="34" charset="0"/>
                </a:rPr>
                <a:t>d’Epandage</a:t>
              </a:r>
              <a:r>
                <a:rPr lang="en-US" sz="2400" b="1" dirty="0"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Aptos Narrow" panose="020B0004020202020204" pitchFamily="34" charset="0"/>
                </a:rPr>
                <a:t> </a:t>
              </a:r>
            </a:p>
          </p:txBody>
        </p:sp>
        <p:sp>
          <p:nvSpPr>
            <p:cNvPr id="86" name="TextBox 83">
              <a:extLst>
                <a:ext uri="{FF2B5EF4-FFF2-40B4-BE49-F238E27FC236}">
                  <a16:creationId xmlns:a16="http://schemas.microsoft.com/office/drawing/2014/main" id="{B7BDFF8B-3F9D-475B-AF0A-5C0966BD8A7A}"/>
                </a:ext>
              </a:extLst>
            </p:cNvPr>
            <p:cNvSpPr txBox="1"/>
            <p:nvPr/>
          </p:nvSpPr>
          <p:spPr>
            <a:xfrm>
              <a:off x="-372115" y="3313200"/>
              <a:ext cx="4765651" cy="1938992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sz="2400" dirty="0">
                  <a:latin typeface="Arial Nova Cond" panose="020B0506020202020204" pitchFamily="34" charset="0"/>
                </a:rPr>
                <a:t>dose, 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sz="2400" dirty="0" err="1">
                  <a:latin typeface="Arial Nova Cond" panose="020B0506020202020204" pitchFamily="34" charset="0"/>
                </a:rPr>
                <a:t>calendrier</a:t>
              </a:r>
              <a:r>
                <a:rPr lang="en-US" sz="2400" dirty="0">
                  <a:latin typeface="Arial Nova Cond" panose="020B0506020202020204" pitchFamily="34" charset="0"/>
                </a:rPr>
                <a:t>,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sz="2400" dirty="0">
                  <a:latin typeface="Arial Nova Cond" panose="020B0506020202020204" pitchFamily="34" charset="0"/>
                </a:rPr>
                <a:t>incorporation au sol,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sz="2400" dirty="0">
                  <a:latin typeface="Arial Nova Cond" panose="020B0506020202020204" pitchFamily="34" charset="0"/>
                </a:rPr>
                <a:t>distances aux points </a:t>
              </a:r>
              <a:r>
                <a:rPr lang="en-US" sz="2400" dirty="0" err="1">
                  <a:latin typeface="Arial Nova Cond" panose="020B0506020202020204" pitchFamily="34" charset="0"/>
                </a:rPr>
                <a:t>d'eau</a:t>
              </a:r>
              <a:r>
                <a:rPr lang="en-US" sz="2400" dirty="0">
                  <a:latin typeface="Arial Nova Cond" panose="020B0506020202020204" pitchFamily="34" charset="0"/>
                </a:rPr>
                <a:t>.</a:t>
              </a:r>
            </a:p>
          </p:txBody>
        </p:sp>
      </p:grpSp>
      <p:sp>
        <p:nvSpPr>
          <p:cNvPr id="116" name="ZoneTexte 115">
            <a:extLst>
              <a:ext uri="{FF2B5EF4-FFF2-40B4-BE49-F238E27FC236}">
                <a16:creationId xmlns:a16="http://schemas.microsoft.com/office/drawing/2014/main" id="{F4B94BB2-A685-4821-8CC5-699B3289E85D}"/>
              </a:ext>
            </a:extLst>
          </p:cNvPr>
          <p:cNvSpPr txBox="1"/>
          <p:nvPr/>
        </p:nvSpPr>
        <p:spPr>
          <a:xfrm>
            <a:off x="2505419" y="-7673"/>
            <a:ext cx="9729336" cy="92333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20000">
                      <a:srgbClr val="20994E"/>
                    </a:gs>
                    <a:gs pos="61000">
                      <a:srgbClr val="117A59"/>
                    </a:gs>
                    <a:gs pos="100000">
                      <a:srgbClr val="043130"/>
                    </a:gs>
                  </a:gsLst>
                  <a:lin ang="10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ova Cond" panose="020B0506020202020204" pitchFamily="34" charset="0"/>
                <a:ea typeface="+mn-ea"/>
                <a:cs typeface="+mn-cs"/>
              </a:rPr>
              <a:t>Facteurs Influençant les Risques </a:t>
            </a:r>
          </a:p>
        </p:txBody>
      </p:sp>
    </p:spTree>
    <p:extLst>
      <p:ext uri="{BB962C8B-B14F-4D97-AF65-F5344CB8AC3E}">
        <p14:creationId xmlns:p14="http://schemas.microsoft.com/office/powerpoint/2010/main" val="10812514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CA2629AB-2785-4D66-838D-4D5EE7F28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9A45A-65F4-4CD4-A90B-80CC27C03919}" type="slidenum">
              <a:rPr lang="fr-FR" smtClean="0"/>
              <a:t>8</a:t>
            </a:fld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186FA2E-CFDD-4F86-A4E3-3F4803751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82" t="4564" r="2591"/>
          <a:stretch/>
        </p:blipFill>
        <p:spPr>
          <a:xfrm>
            <a:off x="116091" y="931429"/>
            <a:ext cx="4869210" cy="318468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A7C98C1-2BB9-4BD1-BB09-A6333AC3523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324"/>
          <a:stretch/>
        </p:blipFill>
        <p:spPr>
          <a:xfrm>
            <a:off x="116091" y="4116118"/>
            <a:ext cx="4869210" cy="265525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5FA74BF2-3E02-40A2-A1D7-61369955EFDC}"/>
              </a:ext>
            </a:extLst>
          </p:cNvPr>
          <p:cNvSpPr txBox="1"/>
          <p:nvPr/>
        </p:nvSpPr>
        <p:spPr>
          <a:xfrm>
            <a:off x="116091" y="523595"/>
            <a:ext cx="48692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Tableau 1 : </a:t>
            </a:r>
            <a:r>
              <a:rPr lang="fr-FR" sz="9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Unités formées de colonies (UFC) de bactéries analysées à l'échelle du laboratoire. </a:t>
            </a:r>
            <a:r>
              <a:rPr lang="fr-FR" sz="9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Seruga</a:t>
            </a:r>
            <a:r>
              <a:rPr lang="fr-FR" sz="9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 et al 2020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3FAD983C-F8BC-41DC-94C6-69655D3BFB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7782" y="745345"/>
            <a:ext cx="5391798" cy="3109912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D43F1620-AEF4-470D-A064-720CB49D6385}"/>
              </a:ext>
            </a:extLst>
          </p:cNvPr>
          <p:cNvSpPr txBox="1"/>
          <p:nvPr/>
        </p:nvSpPr>
        <p:spPr>
          <a:xfrm>
            <a:off x="6762198" y="808698"/>
            <a:ext cx="41990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9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 Cond" panose="020B0506020202020204" pitchFamily="34" charset="0"/>
              </a:rPr>
              <a:t>Ligne de régression pour le changement de cinétique de la population de Salmonella à l'échelle du laboratoire.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724B5C5-8931-42BF-A6E7-4F313015B6B1}"/>
              </a:ext>
            </a:extLst>
          </p:cNvPr>
          <p:cNvSpPr txBox="1"/>
          <p:nvPr/>
        </p:nvSpPr>
        <p:spPr>
          <a:xfrm>
            <a:off x="5831305" y="4041342"/>
            <a:ext cx="5268275" cy="1200329"/>
          </a:xfrm>
          <a:prstGeom prst="rect">
            <a:avLst/>
          </a:prstGeom>
          <a:noFill/>
          <a:ln w="76200">
            <a:solidFill>
              <a:srgbClr val="F5FFF0"/>
            </a:solidFill>
          </a:ln>
        </p:spPr>
        <p:txBody>
          <a:bodyPr wrap="square">
            <a:spAutoFit/>
          </a:bodyPr>
          <a:lstStyle/>
          <a:p>
            <a:r>
              <a:rPr lang="fr-FR" i="1" dirty="0">
                <a:latin typeface="Arial Nova Cond" panose="020B0506020202020204" pitchFamily="34" charset="0"/>
              </a:rPr>
              <a:t>Sur la base de ces données et de la trajectoire de la ligne de régression ( Figure 1 ), on peut indiquer que l' élimination de Salmonella. d'ordre 5 requise par le règlement de l'UE a été obtenue après 6,06 h.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3012FE0-A4BB-4AE8-8D6A-0A81AD971466}"/>
              </a:ext>
            </a:extLst>
          </p:cNvPr>
          <p:cNvSpPr txBox="1"/>
          <p:nvPr/>
        </p:nvSpPr>
        <p:spPr>
          <a:xfrm>
            <a:off x="4381617" y="-122736"/>
            <a:ext cx="4536598" cy="64633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20000">
                      <a:srgbClr val="20994E"/>
                    </a:gs>
                    <a:gs pos="61000">
                      <a:srgbClr val="117A59"/>
                    </a:gs>
                    <a:gs pos="100000">
                      <a:srgbClr val="043130"/>
                    </a:gs>
                  </a:gsLst>
                  <a:lin ang="10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ova Cond" panose="020B0506020202020204" pitchFamily="34" charset="0"/>
                <a:ea typeface="+mn-ea"/>
                <a:cs typeface="+mn-cs"/>
              </a:rPr>
              <a:t>Exemple d’étude 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EED5FFF-B71F-4857-9593-8E7900BBF862}"/>
              </a:ext>
            </a:extLst>
          </p:cNvPr>
          <p:cNvSpPr txBox="1"/>
          <p:nvPr/>
        </p:nvSpPr>
        <p:spPr>
          <a:xfrm>
            <a:off x="5070107" y="6277302"/>
            <a:ext cx="60976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400" i="1" dirty="0" err="1">
                <a:latin typeface="Gabriola" panose="04040605051002020D02" pitchFamily="82" charset="0"/>
              </a:rPr>
              <a:t>Seruga</a:t>
            </a:r>
            <a:r>
              <a:rPr lang="fr-FR" sz="1400" i="1" dirty="0">
                <a:latin typeface="Gabriola" panose="04040605051002020D02" pitchFamily="82" charset="0"/>
              </a:rPr>
              <a:t> et al, 2020 Potentiel de réduction des agents pathogènes dans la digestion anaérobie de la fraction organique des déchets solides municipaux et des déchets alimentaires</a:t>
            </a:r>
          </a:p>
        </p:txBody>
      </p:sp>
    </p:spTree>
    <p:extLst>
      <p:ext uri="{BB962C8B-B14F-4D97-AF65-F5344CB8AC3E}">
        <p14:creationId xmlns:p14="http://schemas.microsoft.com/office/powerpoint/2010/main" val="32698005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CD1BA69F-CAA2-4156-9D62-9ED150851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9A45A-65F4-4CD4-A90B-80CC27C03919}" type="slidenum">
              <a:rPr lang="fr-FR" smtClean="0"/>
              <a:t>9</a:t>
            </a:fld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BEFB5F3-1541-49B1-9150-E2E702A079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180" y="615101"/>
            <a:ext cx="4524070" cy="281389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D057302-C33D-4BF4-A580-F086879333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180" y="3595036"/>
            <a:ext cx="4964101" cy="2429241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B3B29146-FBD0-4854-A104-B9FAB9E7C724}"/>
              </a:ext>
            </a:extLst>
          </p:cNvPr>
          <p:cNvSpPr txBox="1"/>
          <p:nvPr/>
        </p:nvSpPr>
        <p:spPr>
          <a:xfrm>
            <a:off x="5689867" y="136525"/>
            <a:ext cx="6097604" cy="6247864"/>
          </a:xfrm>
          <a:prstGeom prst="rect">
            <a:avLst/>
          </a:prstGeom>
          <a:ln w="60325" cmpd="thickThin">
            <a:solidFill>
              <a:srgbClr val="1D9250"/>
            </a:solidFill>
            <a:prstDash val="lgDashDot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000" b="1" dirty="0">
                <a:highlight>
                  <a:srgbClr val="FFFF00"/>
                </a:highlight>
                <a:latin typeface="Arial Nova Cond" panose="020B0506020202020204" pitchFamily="34" charset="0"/>
              </a:rPr>
              <a:t>Conditions expérimentales </a:t>
            </a:r>
          </a:p>
          <a:p>
            <a:r>
              <a:rPr lang="fr-FR" sz="2000" dirty="0">
                <a:latin typeface="Arial Nova Cond" panose="020B0506020202020204" pitchFamily="34" charset="0"/>
              </a:rPr>
              <a:t>Qm = </a:t>
            </a:r>
            <a:r>
              <a:rPr lang="fr-FR" sz="2000" b="1" dirty="0">
                <a:latin typeface="Arial Nova Cond" panose="020B0506020202020204" pitchFamily="34" charset="0"/>
              </a:rPr>
              <a:t>25,2 tonnes (</a:t>
            </a:r>
            <a:r>
              <a:rPr lang="fr-FR" sz="2000" dirty="0">
                <a:latin typeface="Arial Nova Cond" panose="020B0506020202020204" pitchFamily="34" charset="0"/>
              </a:rPr>
              <a:t>déchets solides municipaux)  + </a:t>
            </a:r>
            <a:r>
              <a:rPr lang="fr-FR" sz="2000" b="1" dirty="0">
                <a:latin typeface="Arial Nova Cond" panose="020B0506020202020204" pitchFamily="34" charset="0"/>
              </a:rPr>
              <a:t>1,29 m 3 de déchets alimentaires</a:t>
            </a:r>
            <a:r>
              <a:rPr lang="fr-FR" sz="2000" dirty="0">
                <a:latin typeface="Arial Nova Cond" panose="020B0506020202020204" pitchFamily="34" charset="0"/>
              </a:rPr>
              <a:t> ( Figure 2 ). </a:t>
            </a:r>
          </a:p>
          <a:p>
            <a:endParaRPr lang="fr-FR" sz="2000" dirty="0">
              <a:latin typeface="Arial Nova Cond" panose="020B0506020202020204" pitchFamily="34" charset="0"/>
            </a:endParaRPr>
          </a:p>
          <a:p>
            <a:r>
              <a:rPr lang="fr-FR" sz="2000" dirty="0">
                <a:latin typeface="Arial Nova Cond" panose="020B0506020202020204" pitchFamily="34" charset="0"/>
              </a:rPr>
              <a:t>Remplissage du digesteur maintenu au niveau d'environ </a:t>
            </a:r>
            <a:r>
              <a:rPr lang="fr-FR" sz="2000" b="1" dirty="0">
                <a:latin typeface="Arial Nova Cond" panose="020B0506020202020204" pitchFamily="34" charset="0"/>
              </a:rPr>
              <a:t>1120 m 3 , </a:t>
            </a:r>
          </a:p>
          <a:p>
            <a:endParaRPr lang="fr-FR" sz="2000" b="1" dirty="0">
              <a:latin typeface="Arial Nova Cond" panose="020B0506020202020204" pitchFamily="34" charset="0"/>
            </a:endParaRPr>
          </a:p>
          <a:p>
            <a:r>
              <a:rPr lang="fr-FR" sz="2000" dirty="0">
                <a:latin typeface="Arial Nova Cond" panose="020B0506020202020204" pitchFamily="34" charset="0"/>
              </a:rPr>
              <a:t>L'installation de chauffage du digesteur a été réglée pour assurer des conditions thermophiles ( Figure 2 ). </a:t>
            </a:r>
          </a:p>
          <a:p>
            <a:endParaRPr lang="fr-FR" sz="2000" dirty="0">
              <a:latin typeface="Arial Nova Cond" panose="020B0506020202020204" pitchFamily="34" charset="0"/>
            </a:endParaRPr>
          </a:p>
          <a:p>
            <a:r>
              <a:rPr lang="fr-FR" sz="2000" dirty="0">
                <a:latin typeface="Arial Nova Cond" panose="020B0506020202020204" pitchFamily="34" charset="0"/>
              </a:rPr>
              <a:t>Le temps de rétention hydraulique = </a:t>
            </a:r>
            <a:r>
              <a:rPr lang="fr-FR" sz="2000" b="1" dirty="0">
                <a:latin typeface="Arial Nova Cond" panose="020B0506020202020204" pitchFamily="34" charset="0"/>
              </a:rPr>
              <a:t>42,5 jours</a:t>
            </a:r>
            <a:r>
              <a:rPr lang="fr-FR" sz="2000" dirty="0">
                <a:latin typeface="Arial Nova Cond" panose="020B0506020202020204" pitchFamily="34" charset="0"/>
              </a:rPr>
              <a:t>. </a:t>
            </a:r>
          </a:p>
          <a:p>
            <a:endParaRPr lang="fr-FR" sz="2000" dirty="0">
              <a:latin typeface="Arial Nova Cond" panose="020B0506020202020204" pitchFamily="34" charset="0"/>
            </a:endParaRPr>
          </a:p>
          <a:p>
            <a:r>
              <a:rPr lang="fr-FR" sz="2000" b="1" dirty="0">
                <a:highlight>
                  <a:srgbClr val="FFFF00"/>
                </a:highlight>
                <a:latin typeface="Arial Nova Cond" panose="020B0506020202020204" pitchFamily="34" charset="0"/>
              </a:rPr>
              <a:t>Résultats des analyses </a:t>
            </a:r>
          </a:p>
          <a:p>
            <a:r>
              <a:rPr lang="fr-FR" sz="2000" b="1" dirty="0">
                <a:latin typeface="Arial Nova Cond" panose="020B0506020202020204" pitchFamily="34" charset="0"/>
              </a:rPr>
              <a:t>Ni Salmonella </a:t>
            </a:r>
            <a:r>
              <a:rPr lang="fr-FR" sz="2000" b="1" dirty="0" err="1">
                <a:latin typeface="Arial Nova Cond" panose="020B0506020202020204" pitchFamily="34" charset="0"/>
              </a:rPr>
              <a:t>spp</a:t>
            </a:r>
            <a:r>
              <a:rPr lang="fr-FR" sz="2000" b="1" dirty="0">
                <a:latin typeface="Arial Nova Cond" panose="020B0506020202020204" pitchFamily="34" charset="0"/>
              </a:rPr>
              <a:t>. ni E. coli n'ont été détectés dans aucun des cinq échantillons de digestat examinés. </a:t>
            </a:r>
          </a:p>
          <a:p>
            <a:endParaRPr lang="fr-FR" sz="2000" b="1" dirty="0">
              <a:latin typeface="Arial Nova Cond" panose="020B0506020202020204" pitchFamily="34" charset="0"/>
            </a:endParaRPr>
          </a:p>
          <a:p>
            <a:r>
              <a:rPr lang="fr-FR" sz="2000" b="1" dirty="0">
                <a:latin typeface="Arial Nova Cond" panose="020B0506020202020204" pitchFamily="34" charset="0"/>
              </a:rPr>
              <a:t>Ces résultats montrent que la digestion anaérobie en conditions thermophiles offre une efficacité sanitaire élevée</a:t>
            </a:r>
          </a:p>
          <a:p>
            <a:endParaRPr lang="fr-FR" sz="2000" b="1" dirty="0">
              <a:latin typeface="Arial Nova Cond" panose="020B0506020202020204" pitchFamily="34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11A3C66-8582-444E-9B7C-67BF33814F0B}"/>
              </a:ext>
            </a:extLst>
          </p:cNvPr>
          <p:cNvSpPr txBox="1"/>
          <p:nvPr/>
        </p:nvSpPr>
        <p:spPr>
          <a:xfrm>
            <a:off x="2741449" y="0"/>
            <a:ext cx="2773827" cy="52322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20000">
                      <a:srgbClr val="20994E"/>
                    </a:gs>
                    <a:gs pos="61000">
                      <a:srgbClr val="117A59"/>
                    </a:gs>
                    <a:gs pos="100000">
                      <a:srgbClr val="043130"/>
                    </a:gs>
                  </a:gsLst>
                  <a:lin ang="10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ova Cond" panose="020B0506020202020204" pitchFamily="34" charset="0"/>
                <a:ea typeface="+mn-ea"/>
                <a:cs typeface="+mn-cs"/>
              </a:rPr>
              <a:t>Exemple d’étude </a:t>
            </a:r>
          </a:p>
        </p:txBody>
      </p:sp>
    </p:spTree>
    <p:extLst>
      <p:ext uri="{BB962C8B-B14F-4D97-AF65-F5344CB8AC3E}">
        <p14:creationId xmlns:p14="http://schemas.microsoft.com/office/powerpoint/2010/main" val="36024327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9101</TotalTime>
  <Words>1773</Words>
  <Application>Microsoft Office PowerPoint</Application>
  <PresentationFormat>Grand écran</PresentationFormat>
  <Paragraphs>312</Paragraphs>
  <Slides>20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31" baseType="lpstr">
      <vt:lpstr>Microsoft YaHei UI Light</vt:lpstr>
      <vt:lpstr>Aptos Narrow</vt:lpstr>
      <vt:lpstr>Arial</vt:lpstr>
      <vt:lpstr>Arial Nova Cond</vt:lpstr>
      <vt:lpstr>Bauhaus 93</vt:lpstr>
      <vt:lpstr>Calibri</vt:lpstr>
      <vt:lpstr>Calibri Light</vt:lpstr>
      <vt:lpstr>Candara</vt:lpstr>
      <vt:lpstr>Corbel</vt:lpstr>
      <vt:lpstr>Gabriola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Ghislain Cadnel BOSSAVI</dc:creator>
  <cp:lastModifiedBy>Setonde Ricardo Ahouignan</cp:lastModifiedBy>
  <cp:revision>45</cp:revision>
  <dcterms:created xsi:type="dcterms:W3CDTF">2024-08-02T23:31:10Z</dcterms:created>
  <dcterms:modified xsi:type="dcterms:W3CDTF">2025-10-08T07:12:22Z</dcterms:modified>
</cp:coreProperties>
</file>