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79" r:id="rId1"/>
  </p:sldMasterIdLst>
  <p:notesMasterIdLst>
    <p:notesMasterId r:id="rId27"/>
  </p:notesMasterIdLst>
  <p:sldIdLst>
    <p:sldId id="256" r:id="rId2"/>
    <p:sldId id="258" r:id="rId3"/>
    <p:sldId id="308" r:id="rId4"/>
    <p:sldId id="259" r:id="rId5"/>
    <p:sldId id="314" r:id="rId6"/>
    <p:sldId id="315" r:id="rId7"/>
    <p:sldId id="316" r:id="rId8"/>
    <p:sldId id="305" r:id="rId9"/>
    <p:sldId id="323" r:id="rId10"/>
    <p:sldId id="325" r:id="rId11"/>
    <p:sldId id="327" r:id="rId12"/>
    <p:sldId id="326" r:id="rId13"/>
    <p:sldId id="273" r:id="rId14"/>
    <p:sldId id="320" r:id="rId15"/>
    <p:sldId id="322" r:id="rId16"/>
    <p:sldId id="330" r:id="rId17"/>
    <p:sldId id="309" r:id="rId18"/>
    <p:sldId id="331" r:id="rId19"/>
    <p:sldId id="317" r:id="rId20"/>
    <p:sldId id="332" r:id="rId21"/>
    <p:sldId id="333" r:id="rId22"/>
    <p:sldId id="335" r:id="rId23"/>
    <p:sldId id="334" r:id="rId24"/>
    <p:sldId id="328" r:id="rId25"/>
    <p:sldId id="329" r:id="rId26"/>
  </p:sldIdLst>
  <p:sldSz cx="9144000" cy="5143500" type="screen16x9"/>
  <p:notesSz cx="6858000" cy="9144000"/>
  <p:embeddedFontLst>
    <p:embeddedFont>
      <p:font typeface="Alasassy Caps" pitchFamily="2" charset="0"/>
      <p:regular r:id="rId28"/>
      <p:bold r:id="rId29"/>
    </p:embeddedFont>
    <p:embeddedFont>
      <p:font typeface="Aptos Black" panose="020B0004020202020204" pitchFamily="34" charset="0"/>
      <p:bold r:id="rId30"/>
      <p:boldItalic r:id="rId31"/>
    </p:embeddedFont>
    <p:embeddedFont>
      <p:font typeface="Century Gothic" panose="020B0502020202020204" pitchFamily="34" charset="0"/>
      <p:regular r:id="rId32"/>
      <p:bold r:id="rId33"/>
      <p:italic r:id="rId34"/>
      <p:boldItalic r:id="rId35"/>
    </p:embeddedFont>
    <p:embeddedFont>
      <p:font typeface="Cooper Black" panose="0208090404030B020404" pitchFamily="18" charset="0"/>
      <p:regular r:id="rId36"/>
    </p:embeddedFont>
    <p:embeddedFont>
      <p:font typeface="Open Sans" panose="020B0606030504020204" pitchFamily="34" charset="0"/>
      <p:regular r:id="rId37"/>
      <p:bold r:id="rId38"/>
      <p:italic r:id="rId39"/>
      <p:boldItalic r:id="rId40"/>
    </p:embeddedFont>
    <p:embeddedFont>
      <p:font typeface="Open Sans ExtraBold" panose="020B0906030804020204" pitchFamily="34" charset="0"/>
      <p:bold r:id="rId41"/>
      <p:boldItalic r:id="rId42"/>
    </p:embeddedFont>
    <p:embeddedFont>
      <p:font typeface="Poppins ExtraBold" panose="00000900000000000000" pitchFamily="2" charset="0"/>
      <p:bold r:id="rId43"/>
      <p:boldItalic r:id="rId44"/>
    </p:embeddedFont>
    <p:embeddedFont>
      <p:font typeface="Poppins SemiBold" panose="00000700000000000000" pitchFamily="2" charset="0"/>
      <p:regular r:id="rId45"/>
      <p:bold r:id="rId46"/>
      <p:italic r:id="rId47"/>
      <p:boldItalic r:id="rId4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BF9F7"/>
    <a:srgbClr val="9A9F10"/>
    <a:srgbClr val="C6C53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450595DB-5B4B-4EA1-A8AB-3DF9DAF57486}">
  <a:tblStyle styleId="{450595DB-5B4B-4EA1-A8AB-3DF9DAF57486}"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3020" autoAdjust="0"/>
  </p:normalViewPr>
  <p:slideViewPr>
    <p:cSldViewPr snapToGrid="0">
      <p:cViewPr varScale="1">
        <p:scale>
          <a:sx n="81" d="100"/>
          <a:sy n="81" d="100"/>
        </p:scale>
        <p:origin x="284" y="4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2.fntdata"/><Relationship Id="rId21" Type="http://schemas.openxmlformats.org/officeDocument/2006/relationships/slide" Target="slides/slide20.xml"/><Relationship Id="rId34" Type="http://schemas.openxmlformats.org/officeDocument/2006/relationships/font" Target="fonts/font7.fntdata"/><Relationship Id="rId42" Type="http://schemas.openxmlformats.org/officeDocument/2006/relationships/font" Target="fonts/font15.fntdata"/><Relationship Id="rId47" Type="http://schemas.openxmlformats.org/officeDocument/2006/relationships/font" Target="fonts/font20.fntdata"/><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2.fntdata"/><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5.fntdata"/><Relationship Id="rId37" Type="http://schemas.openxmlformats.org/officeDocument/2006/relationships/font" Target="fonts/font10.fntdata"/><Relationship Id="rId40" Type="http://schemas.openxmlformats.org/officeDocument/2006/relationships/font" Target="fonts/font13.fntdata"/><Relationship Id="rId45" Type="http://schemas.openxmlformats.org/officeDocument/2006/relationships/font" Target="fonts/font18.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1.fntdata"/><Relationship Id="rId36" Type="http://schemas.openxmlformats.org/officeDocument/2006/relationships/font" Target="fonts/font9.fntdata"/><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4.fntdata"/><Relationship Id="rId44" Type="http://schemas.openxmlformats.org/officeDocument/2006/relationships/font" Target="fonts/font17.fntdata"/><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font" Target="fonts/font3.fntdata"/><Relationship Id="rId35" Type="http://schemas.openxmlformats.org/officeDocument/2006/relationships/font" Target="fonts/font8.fntdata"/><Relationship Id="rId43" Type="http://schemas.openxmlformats.org/officeDocument/2006/relationships/font" Target="fonts/font16.fntdata"/><Relationship Id="rId48" Type="http://schemas.openxmlformats.org/officeDocument/2006/relationships/font" Target="fonts/font21.fntdata"/><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6.fntdata"/><Relationship Id="rId38" Type="http://schemas.openxmlformats.org/officeDocument/2006/relationships/font" Target="fonts/font11.fntdata"/><Relationship Id="rId46" Type="http://schemas.openxmlformats.org/officeDocument/2006/relationships/font" Target="fonts/font19.fntdata"/><Relationship Id="rId20" Type="http://schemas.openxmlformats.org/officeDocument/2006/relationships/slide" Target="slides/slide19.xml"/><Relationship Id="rId41"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txBody>
          <a:bodyPr/>
          <a:lstStyle/>
          <a:p>
            <a:endParaRPr lang="fr-FR"/>
          </a:p>
        </p:txBody>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7"/>
        <p:cNvGrpSpPr/>
        <p:nvPr/>
      </p:nvGrpSpPr>
      <p:grpSpPr>
        <a:xfrm>
          <a:off x="0" y="0"/>
          <a:ext cx="0" cy="0"/>
          <a:chOff x="0" y="0"/>
          <a:chExt cx="0" cy="0"/>
        </a:xfrm>
      </p:grpSpPr>
      <p:sp>
        <p:nvSpPr>
          <p:cNvPr id="278" name="Google Shape;278;gd431007ba2_0_2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
        <p:nvSpPr>
          <p:cNvPr id="279" name="Google Shape;279;gd431007ba2_0_2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F955E5-4312-8ED5-3E0F-E3618170A5E3}"/>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A70E155A-0110-4524-BBC9-2CF06A0CA7A4}"/>
              </a:ext>
            </a:extLst>
          </p:cNvPr>
          <p:cNvSpPr>
            <a:spLocks noGrp="1" noRot="1" noChangeAspect="1"/>
          </p:cNvSpPr>
          <p:nvPr>
            <p:ph type="sldImg"/>
          </p:nvPr>
        </p:nvSpPr>
        <p:spPr>
          <a:xfrm>
            <a:off x="381000" y="685800"/>
            <a:ext cx="6096000" cy="3429000"/>
          </a:xfrm>
        </p:spPr>
        <p:txBody>
          <a:bodyPr/>
          <a:lstStyle/>
          <a:p>
            <a:endParaRPr lang="fr-FR"/>
          </a:p>
        </p:txBody>
      </p:sp>
      <p:sp>
        <p:nvSpPr>
          <p:cNvPr id="3" name="Espace réservé des notes 2">
            <a:extLst>
              <a:ext uri="{FF2B5EF4-FFF2-40B4-BE49-F238E27FC236}">
                <a16:creationId xmlns:a16="http://schemas.microsoft.com/office/drawing/2014/main" id="{DA59D7E6-0A12-C411-102B-5B5958173A74}"/>
              </a:ext>
            </a:extLst>
          </p:cNvPr>
          <p:cNvSpPr>
            <a:spLocks noGrp="1"/>
          </p:cNvSpPr>
          <p:nvPr>
            <p:ph type="body" idx="1"/>
          </p:nvPr>
        </p:nvSpPr>
        <p:spPr/>
        <p:txBody>
          <a:bodyPr/>
          <a:lstStyle/>
          <a:p>
            <a:r>
              <a:rPr lang="fr-FR" dirty="0"/>
              <a:t>Une fois dans l’air, le méthane est détruit par une </a:t>
            </a:r>
            <a:r>
              <a:rPr lang="fr-FR" b="1" dirty="0"/>
              <a:t>réaction chimique</a:t>
            </a:r>
            <a:r>
              <a:rPr lang="fr-FR" dirty="0"/>
              <a:t> avec le radical hydroxyle (OH•).</a:t>
            </a:r>
          </a:p>
          <a:p>
            <a:r>
              <a:rPr lang="fr-FR" dirty="0"/>
              <a:t>Cette réaction se produit surtout dans la </a:t>
            </a:r>
            <a:r>
              <a:rPr lang="fr-FR" b="1" dirty="0"/>
              <a:t>troposphère</a:t>
            </a:r>
            <a:r>
              <a:rPr lang="fr-FR" dirty="0"/>
              <a:t> (première couche de l’atmosphère).</a:t>
            </a:r>
          </a:p>
          <a:p>
            <a:endParaRPr lang="fr-FR" dirty="0"/>
          </a:p>
        </p:txBody>
      </p:sp>
    </p:spTree>
    <p:extLst>
      <p:ext uri="{BB962C8B-B14F-4D97-AF65-F5344CB8AC3E}">
        <p14:creationId xmlns:p14="http://schemas.microsoft.com/office/powerpoint/2010/main" val="167253251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0D26AD-270B-E061-2632-B5F47043DAFD}"/>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1A41BF73-9DC3-6FE4-B4D1-D851FD159C06}"/>
              </a:ext>
            </a:extLst>
          </p:cNvPr>
          <p:cNvSpPr>
            <a:spLocks noGrp="1" noRot="1" noChangeAspect="1"/>
          </p:cNvSpPr>
          <p:nvPr>
            <p:ph type="sldImg"/>
          </p:nvPr>
        </p:nvSpPr>
        <p:spPr>
          <a:xfrm>
            <a:off x="381000" y="685800"/>
            <a:ext cx="6096000" cy="3429000"/>
          </a:xfrm>
        </p:spPr>
        <p:txBody>
          <a:bodyPr/>
          <a:lstStyle/>
          <a:p>
            <a:endParaRPr lang="fr-FR"/>
          </a:p>
        </p:txBody>
      </p:sp>
      <p:sp>
        <p:nvSpPr>
          <p:cNvPr id="3" name="Espace réservé des notes 2">
            <a:extLst>
              <a:ext uri="{FF2B5EF4-FFF2-40B4-BE49-F238E27FC236}">
                <a16:creationId xmlns:a16="http://schemas.microsoft.com/office/drawing/2014/main" id="{FB7471A4-310B-15D7-0ECD-4B043E3614E3}"/>
              </a:ext>
            </a:extLst>
          </p:cNvPr>
          <p:cNvSpPr>
            <a:spLocks noGrp="1"/>
          </p:cNvSpPr>
          <p:nvPr>
            <p:ph type="body" idx="1"/>
          </p:nvPr>
        </p:nvSpPr>
        <p:spPr/>
        <p:txBody>
          <a:bodyPr/>
          <a:lstStyle/>
          <a:p>
            <a:pPr marL="158750" indent="0">
              <a:buNone/>
            </a:pPr>
            <a:r>
              <a:rPr lang="fr-FR" b="1" dirty="0"/>
              <a:t>Sédiments</a:t>
            </a:r>
          </a:p>
          <a:p>
            <a:r>
              <a:rPr lang="fr-FR" dirty="0"/>
              <a:t>Le CH₄ est produit par des </a:t>
            </a:r>
            <a:r>
              <a:rPr lang="fr-FR" b="1" dirty="0"/>
              <a:t>archées méthanogènes</a:t>
            </a:r>
            <a:r>
              <a:rPr lang="fr-FR" dirty="0"/>
              <a:t> dans des conditions anoxiques.</a:t>
            </a:r>
          </a:p>
          <a:p>
            <a:r>
              <a:rPr lang="fr-FR" dirty="0"/>
              <a:t>Une partie est oxydée immédiatement dans la fine couche oxique ou micro-oxique à la surface des sédiments avant de remonter.</a:t>
            </a:r>
          </a:p>
          <a:p>
            <a:r>
              <a:rPr lang="fr-FR" b="1" dirty="0"/>
              <a:t>Rôle :</a:t>
            </a:r>
            <a:r>
              <a:rPr lang="fr-FR" dirty="0"/>
              <a:t> zone de production et de première consommation du méthane.</a:t>
            </a:r>
          </a:p>
          <a:p>
            <a:pPr marL="158750" indent="0">
              <a:buNone/>
            </a:pPr>
            <a:r>
              <a:rPr lang="fr-FR" b="1" dirty="0"/>
              <a:t>Zone anoxique (eaux profondes)</a:t>
            </a:r>
          </a:p>
          <a:p>
            <a:r>
              <a:rPr lang="fr-FR" dirty="0"/>
              <a:t>L’O₂ est absent, mais il reste du CH₄.</a:t>
            </a:r>
          </a:p>
          <a:p>
            <a:r>
              <a:rPr lang="fr-FR" dirty="0"/>
              <a:t>L’oxydation se poursuit grâce à :</a:t>
            </a:r>
          </a:p>
          <a:p>
            <a:pPr lvl="1"/>
            <a:r>
              <a:rPr lang="fr-FR" dirty="0"/>
              <a:t>certaines </a:t>
            </a:r>
            <a:r>
              <a:rPr lang="fr-FR" b="1" dirty="0" err="1"/>
              <a:t>Gammaproteobacteria</a:t>
            </a:r>
            <a:r>
              <a:rPr lang="fr-FR" dirty="0"/>
              <a:t> actives malgré l’absence d’O₂,</a:t>
            </a:r>
          </a:p>
          <a:p>
            <a:pPr lvl="1"/>
            <a:r>
              <a:rPr lang="fr-FR" b="1" dirty="0"/>
              <a:t>“</a:t>
            </a:r>
            <a:r>
              <a:rPr lang="fr-FR" b="1" dirty="0" err="1"/>
              <a:t>Candidatus</a:t>
            </a:r>
            <a:r>
              <a:rPr lang="fr-FR" b="1" dirty="0"/>
              <a:t> </a:t>
            </a:r>
            <a:r>
              <a:rPr lang="fr-FR" b="1" dirty="0" err="1"/>
              <a:t>Methylomirabilota</a:t>
            </a:r>
            <a:r>
              <a:rPr lang="fr-FR" b="1" dirty="0"/>
              <a:t>”</a:t>
            </a:r>
            <a:r>
              <a:rPr lang="fr-FR" dirty="0"/>
              <a:t> qui produisent leur propre O₂ à partir du nitrite,</a:t>
            </a:r>
          </a:p>
          <a:p>
            <a:pPr lvl="1"/>
            <a:r>
              <a:rPr lang="fr-FR" dirty="0"/>
              <a:t>les </a:t>
            </a:r>
            <a:r>
              <a:rPr lang="fr-FR" b="1" dirty="0"/>
              <a:t>archées </a:t>
            </a:r>
            <a:r>
              <a:rPr lang="fr-FR" b="1" dirty="0" err="1"/>
              <a:t>méthanotrophes</a:t>
            </a:r>
            <a:r>
              <a:rPr lang="fr-FR" b="1" dirty="0"/>
              <a:t> anaérobies (ANME)</a:t>
            </a:r>
            <a:r>
              <a:rPr lang="fr-FR" dirty="0"/>
              <a:t> qui oxydent le CH₄ avec nitrate, fer, manganèse ou sulfate.</a:t>
            </a:r>
          </a:p>
          <a:p>
            <a:r>
              <a:rPr lang="fr-FR" b="1" dirty="0"/>
              <a:t>Rôle :</a:t>
            </a:r>
            <a:r>
              <a:rPr lang="fr-FR" dirty="0"/>
              <a:t> filtre supplémentaire de méthane invisible </a:t>
            </a:r>
            <a:r>
              <a:rPr lang="fr-FR" dirty="0" err="1"/>
              <a:t>isotopiquement</a:t>
            </a:r>
            <a:r>
              <a:rPr lang="fr-FR" dirty="0"/>
              <a:t> mais écologiquement important.</a:t>
            </a:r>
          </a:p>
          <a:p>
            <a:pPr marL="158750" indent="0">
              <a:buNone/>
            </a:pPr>
            <a:r>
              <a:rPr lang="fr-FR" b="1" dirty="0"/>
              <a:t> Zone hypoxique (zone de transition oxique-anoxique)</a:t>
            </a:r>
          </a:p>
          <a:p>
            <a:r>
              <a:rPr lang="fr-FR" dirty="0"/>
              <a:t>C’est la zone où </a:t>
            </a:r>
            <a:r>
              <a:rPr lang="fr-FR" b="1" dirty="0"/>
              <a:t>CH₄ et O₂ se rencontrent</a:t>
            </a:r>
            <a:r>
              <a:rPr lang="fr-FR" dirty="0"/>
              <a:t>.</a:t>
            </a:r>
          </a:p>
          <a:p>
            <a:r>
              <a:rPr lang="fr-FR" dirty="0"/>
              <a:t>Le méthane remonte des sédiments et l’oxygène descend depuis la surface.</a:t>
            </a:r>
          </a:p>
          <a:p>
            <a:r>
              <a:rPr lang="fr-FR" dirty="0"/>
              <a:t>On observe une </a:t>
            </a:r>
            <a:r>
              <a:rPr lang="fr-FR" b="1" dirty="0"/>
              <a:t>forte baisse du CH₄</a:t>
            </a:r>
            <a:r>
              <a:rPr lang="fr-FR" dirty="0"/>
              <a:t> et un </a:t>
            </a:r>
            <a:r>
              <a:rPr lang="fr-FR" b="1" dirty="0"/>
              <a:t>pic de δ¹³C–CH₄ </a:t>
            </a:r>
            <a:r>
              <a:rPr lang="fr-FR" dirty="0"/>
              <a:t>delta treize C du méthane, signe d’une oxydation biologique intense.</a:t>
            </a:r>
          </a:p>
          <a:p>
            <a:r>
              <a:rPr lang="fr-FR" dirty="0"/>
              <a:t>Les </a:t>
            </a:r>
            <a:r>
              <a:rPr lang="fr-FR" b="1" dirty="0" err="1"/>
              <a:t>Gammaproteobacteria</a:t>
            </a:r>
            <a:r>
              <a:rPr lang="fr-FR" b="1" dirty="0"/>
              <a:t> dominent</a:t>
            </a:r>
            <a:r>
              <a:rPr lang="fr-FR" dirty="0"/>
              <a:t> cette zone.</a:t>
            </a:r>
          </a:p>
          <a:p>
            <a:r>
              <a:rPr lang="fr-FR" b="1" dirty="0"/>
              <a:t>Rôle :</a:t>
            </a:r>
            <a:r>
              <a:rPr lang="fr-FR" dirty="0"/>
              <a:t> barrière biologique majeure, c’est ici que se produit la majorité de l’oxydation du méthane.</a:t>
            </a:r>
          </a:p>
          <a:p>
            <a:pPr marL="158750" indent="0">
              <a:buNone/>
            </a:pPr>
            <a:r>
              <a:rPr lang="fr-FR" b="1" dirty="0"/>
              <a:t>Zone oxique (surface)</a:t>
            </a:r>
          </a:p>
          <a:p>
            <a:r>
              <a:rPr lang="fr-FR" dirty="0"/>
              <a:t>L’O₂ est élevé et le CH₄ est très faible.</a:t>
            </a:r>
          </a:p>
          <a:p>
            <a:r>
              <a:rPr lang="fr-FR" dirty="0"/>
              <a:t>Ici, les </a:t>
            </a:r>
            <a:r>
              <a:rPr lang="fr-FR" b="1" dirty="0" err="1"/>
              <a:t>Alphaproteobacteria</a:t>
            </a:r>
            <a:r>
              <a:rPr lang="fr-FR" b="1" dirty="0"/>
              <a:t> et quelques </a:t>
            </a:r>
            <a:r>
              <a:rPr lang="fr-FR" b="1" dirty="0" err="1"/>
              <a:t>Gammaproteobacteria</a:t>
            </a:r>
            <a:r>
              <a:rPr lang="fr-FR" b="1" dirty="0"/>
              <a:t> </a:t>
            </a:r>
            <a:r>
              <a:rPr lang="fr-FR" b="1" dirty="0" err="1"/>
              <a:t>méthanotrophes</a:t>
            </a:r>
            <a:r>
              <a:rPr lang="fr-FR" dirty="0"/>
              <a:t> oxydent le méthane.</a:t>
            </a:r>
          </a:p>
          <a:p>
            <a:r>
              <a:rPr lang="fr-FR" dirty="0"/>
              <a:t>L’activité est modérée car peu de méthane remonte à cette couche.</a:t>
            </a:r>
          </a:p>
          <a:p>
            <a:r>
              <a:rPr lang="fr-FR" b="1" dirty="0"/>
              <a:t>Rôle principal :</a:t>
            </a:r>
            <a:r>
              <a:rPr lang="fr-FR" dirty="0"/>
              <a:t> consommation résiduelle du CH₄ échappé des couches inférieures.</a:t>
            </a:r>
          </a:p>
          <a:p>
            <a:endParaRPr lang="fr-FR" dirty="0"/>
          </a:p>
          <a:p>
            <a:r>
              <a:rPr lang="fr-FR" dirty="0"/>
              <a:t>Les </a:t>
            </a:r>
            <a:r>
              <a:rPr lang="fr-FR" b="1" dirty="0"/>
              <a:t>micro-organismes oxydants</a:t>
            </a:r>
            <a:r>
              <a:rPr lang="fr-FR" dirty="0"/>
              <a:t> préfèrent dégrader le méthane contenant le </a:t>
            </a:r>
            <a:r>
              <a:rPr lang="fr-FR" b="1" dirty="0"/>
              <a:t>carbone léger (¹²C)</a:t>
            </a:r>
            <a:r>
              <a:rPr lang="fr-FR" dirty="0"/>
              <a:t>, car il est plus réactif chimiquement.</a:t>
            </a:r>
          </a:p>
          <a:p>
            <a:r>
              <a:rPr lang="fr-FR" dirty="0"/>
              <a:t>Le </a:t>
            </a:r>
            <a:r>
              <a:rPr lang="fr-FR" b="1" dirty="0"/>
              <a:t>carbone lourd (¹³C)</a:t>
            </a:r>
            <a:r>
              <a:rPr lang="fr-FR" dirty="0"/>
              <a:t> reste donc </a:t>
            </a:r>
            <a:r>
              <a:rPr lang="fr-FR" b="1" dirty="0"/>
              <a:t>relativement enrichi</a:t>
            </a:r>
            <a:r>
              <a:rPr lang="fr-FR" dirty="0"/>
              <a:t> dans le CH₄ résiduel.</a:t>
            </a:r>
          </a:p>
          <a:p>
            <a:endParaRPr lang="fr-FR" dirty="0"/>
          </a:p>
          <a:p>
            <a:pPr marL="158750" indent="0">
              <a:buNone/>
            </a:pPr>
            <a:endParaRPr lang="fr-FR" dirty="0"/>
          </a:p>
        </p:txBody>
      </p:sp>
    </p:spTree>
    <p:extLst>
      <p:ext uri="{BB962C8B-B14F-4D97-AF65-F5344CB8AC3E}">
        <p14:creationId xmlns:p14="http://schemas.microsoft.com/office/powerpoint/2010/main" val="351951493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a:extLst>
            <a:ext uri="{FF2B5EF4-FFF2-40B4-BE49-F238E27FC236}">
              <a16:creationId xmlns:a16="http://schemas.microsoft.com/office/drawing/2014/main" id="{81D97E2B-9C4D-75D0-B78D-9FC6BCC7F3EE}"/>
            </a:ext>
          </a:extLst>
        </p:cNvPr>
        <p:cNvGrpSpPr/>
        <p:nvPr/>
      </p:nvGrpSpPr>
      <p:grpSpPr>
        <a:xfrm>
          <a:off x="0" y="0"/>
          <a:ext cx="0" cy="0"/>
          <a:chOff x="0" y="0"/>
          <a:chExt cx="0" cy="0"/>
        </a:xfrm>
      </p:grpSpPr>
      <p:sp>
        <p:nvSpPr>
          <p:cNvPr id="325" name="Google Shape;325;g2161ca7da69_2_7:notes">
            <a:extLst>
              <a:ext uri="{FF2B5EF4-FFF2-40B4-BE49-F238E27FC236}">
                <a16:creationId xmlns:a16="http://schemas.microsoft.com/office/drawing/2014/main" id="{3A3F2FB6-D0D6-9E1A-E2CE-C14A9148F52B}"/>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
        <p:nvSpPr>
          <p:cNvPr id="326" name="Google Shape;326;g2161ca7da69_2_7:notes">
            <a:extLst>
              <a:ext uri="{FF2B5EF4-FFF2-40B4-BE49-F238E27FC236}">
                <a16:creationId xmlns:a16="http://schemas.microsoft.com/office/drawing/2014/main" id="{5B6BCFD0-D493-C5CE-F474-4534E3D75189}"/>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748198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p:cNvGrpSpPr/>
        <p:nvPr/>
      </p:nvGrpSpPr>
      <p:grpSpPr>
        <a:xfrm>
          <a:off x="0" y="0"/>
          <a:ext cx="0" cy="0"/>
          <a:chOff x="0" y="0"/>
          <a:chExt cx="0" cy="0"/>
        </a:xfrm>
      </p:grpSpPr>
      <p:sp>
        <p:nvSpPr>
          <p:cNvPr id="547" name="Google Shape;547;ged9256fe6f_0_1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
        <p:nvSpPr>
          <p:cNvPr id="548" name="Google Shape;548;ged9256fe6f_0_1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fr-FR" b="1" dirty="0"/>
              <a:t>Lacs et rivières (</a:t>
            </a:r>
            <a:r>
              <a:rPr lang="fr-FR" b="1" dirty="0" err="1"/>
              <a:t>Freshwater</a:t>
            </a:r>
            <a:r>
              <a:rPr lang="fr-FR" b="1" dirty="0"/>
              <a:t> bodies)</a:t>
            </a:r>
          </a:p>
          <a:p>
            <a:r>
              <a:rPr lang="fr-FR" b="1" dirty="0"/>
              <a:t>Contribution</a:t>
            </a:r>
            <a:r>
              <a:rPr lang="fr-FR" dirty="0"/>
              <a:t> : deuxième source naturelle importante, souvent 20 % des émissions naturelles.</a:t>
            </a:r>
          </a:p>
          <a:p>
            <a:r>
              <a:rPr lang="fr-FR" b="1" dirty="0"/>
              <a:t>Mécanisme</a:t>
            </a:r>
            <a:r>
              <a:rPr lang="fr-FR" dirty="0"/>
              <a:t> : similaire aux zones humides, production anaérobie dans les sédiments lacustres et fluviaux.</a:t>
            </a:r>
          </a:p>
          <a:p>
            <a:r>
              <a:rPr lang="fr-FR" b="1" dirty="0"/>
              <a:t>Voies de sortie</a:t>
            </a:r>
            <a:r>
              <a:rPr lang="fr-FR" dirty="0"/>
              <a:t> : diffusion à la surface de l’eau, bulles d’émanation.</a:t>
            </a:r>
          </a:p>
          <a:p>
            <a:pPr marL="0" lvl="0" indent="0" algn="l" rtl="0">
              <a:spcBef>
                <a:spcPts val="0"/>
              </a:spcBef>
              <a:spcAft>
                <a:spcPts val="0"/>
              </a:spcAft>
              <a:buNone/>
            </a:pPr>
            <a:endParaRPr lang="fr-FR" dirty="0"/>
          </a:p>
          <a:p>
            <a:r>
              <a:rPr lang="fr-FR" b="1" dirty="0"/>
              <a:t>Ruminants sauvages (</a:t>
            </a:r>
            <a:r>
              <a:rPr lang="fr-FR" b="1" dirty="0" err="1"/>
              <a:t>wild</a:t>
            </a:r>
            <a:r>
              <a:rPr lang="fr-FR" b="1" dirty="0"/>
              <a:t> herbivores)</a:t>
            </a:r>
          </a:p>
          <a:p>
            <a:r>
              <a:rPr lang="fr-FR" b="1" dirty="0"/>
              <a:t>Contribution</a:t>
            </a:r>
            <a:r>
              <a:rPr lang="fr-FR" dirty="0"/>
              <a:t> : environ 100 Tg/an combiné avec les ruminants domestiques pour le total naturel + anthropique.</a:t>
            </a:r>
          </a:p>
          <a:p>
            <a:r>
              <a:rPr lang="fr-FR" b="1" dirty="0"/>
              <a:t>Mécanisme</a:t>
            </a:r>
            <a:r>
              <a:rPr lang="fr-FR" dirty="0"/>
              <a:t> : </a:t>
            </a:r>
            <a:r>
              <a:rPr lang="fr-FR" b="1" dirty="0"/>
              <a:t>fermentation entérique</a:t>
            </a:r>
            <a:r>
              <a:rPr lang="fr-FR" dirty="0"/>
              <a:t> dans l’estomac (rumen) produit du méthane lors de la digestion de la cellulose.</a:t>
            </a:r>
          </a:p>
          <a:p>
            <a:pPr marL="0" lvl="0" indent="0" algn="l" rtl="0">
              <a:spcBef>
                <a:spcPts val="0"/>
              </a:spcBef>
              <a:spcAft>
                <a:spcPts val="0"/>
              </a:spcAft>
              <a:buNone/>
            </a:pP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txBody>
          <a:bodyPr/>
          <a:lstStyle/>
          <a:p>
            <a:endParaRPr lang="fr-FR"/>
          </a:p>
        </p:txBody>
      </p:sp>
      <p:sp>
        <p:nvSpPr>
          <p:cNvPr id="3" name="Espace réservé des notes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kumimoji="0" lang="fr-FR" altLang="fr-FR" sz="11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Cela les place bien au-dessus des autres sources naturelles comme les lacs (20 %) ou les zones côtières (2 %).</a:t>
            </a:r>
          </a:p>
          <a:p>
            <a:r>
              <a:rPr lang="fr-FR" dirty="0"/>
              <a:t>Même les zones humides côtières et océaniques sont des sources mineures, ce qui renforce l’idée que </a:t>
            </a:r>
            <a:r>
              <a:rPr lang="fr-FR" b="1" dirty="0"/>
              <a:t>les zones humides continentales sont les principales sources naturelles</a:t>
            </a:r>
            <a:r>
              <a:rPr lang="fr-FR" dirty="0"/>
              <a:t>.</a:t>
            </a:r>
          </a:p>
          <a:p>
            <a:r>
              <a:rPr lang="fr-FR" dirty="0"/>
              <a:t>Anaérobie : les sols saturés en eau créent un environnement dépourvu d’oxygène, favorable aux </a:t>
            </a:r>
            <a:r>
              <a:rPr lang="fr-FR" b="1" dirty="0"/>
              <a:t>méthanogènes</a:t>
            </a:r>
            <a:r>
              <a:rPr lang="fr-FR" dirty="0"/>
              <a:t> (archées qui produisent le méthane).</a:t>
            </a:r>
          </a:p>
          <a:p>
            <a:r>
              <a:rPr lang="fr-FR" dirty="0"/>
              <a:t>Décomposition de la matière organique dans les sédiments.</a:t>
            </a:r>
          </a:p>
          <a:p>
            <a:endParaRPr lang="fr-FR" dirty="0"/>
          </a:p>
        </p:txBody>
      </p:sp>
    </p:spTree>
    <p:extLst>
      <p:ext uri="{BB962C8B-B14F-4D97-AF65-F5344CB8AC3E}">
        <p14:creationId xmlns:p14="http://schemas.microsoft.com/office/powerpoint/2010/main" val="27238444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D94646-2520-7D6B-661C-7B6DECCB4139}"/>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373473D2-19AE-F555-94FD-F5382106CF1D}"/>
              </a:ext>
            </a:extLst>
          </p:cNvPr>
          <p:cNvSpPr>
            <a:spLocks noGrp="1" noRot="1" noChangeAspect="1"/>
          </p:cNvSpPr>
          <p:nvPr>
            <p:ph type="sldImg"/>
          </p:nvPr>
        </p:nvSpPr>
        <p:spPr>
          <a:xfrm>
            <a:off x="381000" y="685800"/>
            <a:ext cx="6096000" cy="3429000"/>
          </a:xfrm>
        </p:spPr>
        <p:txBody>
          <a:bodyPr/>
          <a:lstStyle/>
          <a:p>
            <a:endParaRPr lang="fr-FR"/>
          </a:p>
        </p:txBody>
      </p:sp>
      <p:sp>
        <p:nvSpPr>
          <p:cNvPr id="3" name="Espace réservé des notes 2">
            <a:extLst>
              <a:ext uri="{FF2B5EF4-FFF2-40B4-BE49-F238E27FC236}">
                <a16:creationId xmlns:a16="http://schemas.microsoft.com/office/drawing/2014/main" id="{2AD744CB-0A9E-1CCD-0E75-C58B86D689A8}"/>
              </a:ext>
            </a:extLst>
          </p:cNvPr>
          <p:cNvSpPr>
            <a:spLocks noGrp="1"/>
          </p:cNvSpPr>
          <p:nvPr>
            <p:ph type="body" idx="1"/>
          </p:nvPr>
        </p:nvSpPr>
        <p:spPr/>
        <p:txBody>
          <a:bodyPr/>
          <a:lstStyle/>
          <a:p>
            <a:r>
              <a:rPr lang="fr-FR" b="1" dirty="0"/>
              <a:t>Principales sources naturelles de méthane</a:t>
            </a:r>
          </a:p>
          <a:p>
            <a:r>
              <a:rPr lang="fr-FR" b="1" dirty="0"/>
              <a:t>Zones humides naturelles</a:t>
            </a:r>
            <a:r>
              <a:rPr lang="fr-FR" dirty="0"/>
              <a:t> : 130 + 70 Tg/an → </a:t>
            </a:r>
            <a:r>
              <a:rPr lang="fr-FR" b="1" dirty="0"/>
              <a:t>200 Tg/an</a:t>
            </a:r>
            <a:r>
              <a:rPr lang="fr-FR" dirty="0"/>
              <a:t>, la plus grande source naturelle.</a:t>
            </a:r>
          </a:p>
          <a:p>
            <a:r>
              <a:rPr lang="fr-FR" b="1" dirty="0"/>
              <a:t>Ruminants</a:t>
            </a:r>
            <a:r>
              <a:rPr lang="fr-FR" dirty="0"/>
              <a:t> : 80 + 20 Tg/an → 100 Tg/an.</a:t>
            </a:r>
          </a:p>
          <a:p>
            <a:r>
              <a:rPr lang="fr-FR" b="1" dirty="0"/>
              <a:t>Termites</a:t>
            </a:r>
            <a:r>
              <a:rPr lang="fr-FR" dirty="0"/>
              <a:t> : 10 + 5 Tg/an → 15 Tg/an.</a:t>
            </a:r>
          </a:p>
          <a:p>
            <a:r>
              <a:rPr lang="fr-FR" b="1" dirty="0"/>
              <a:t>Autres sources naturelles</a:t>
            </a:r>
            <a:r>
              <a:rPr lang="fr-FR" dirty="0"/>
              <a:t> : incluses dans “</a:t>
            </a:r>
            <a:r>
              <a:rPr lang="fr-FR" dirty="0" err="1"/>
              <a:t>Other</a:t>
            </a:r>
            <a:r>
              <a:rPr lang="fr-FR" dirty="0"/>
              <a:t>” (≈ 20 Tg/an).</a:t>
            </a:r>
          </a:p>
          <a:p>
            <a:endParaRPr lang="fr-FR" dirty="0"/>
          </a:p>
        </p:txBody>
      </p:sp>
    </p:spTree>
    <p:extLst>
      <p:ext uri="{BB962C8B-B14F-4D97-AF65-F5344CB8AC3E}">
        <p14:creationId xmlns:p14="http://schemas.microsoft.com/office/powerpoint/2010/main" val="400833767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a:extLst>
            <a:ext uri="{FF2B5EF4-FFF2-40B4-BE49-F238E27FC236}">
              <a16:creationId xmlns:a16="http://schemas.microsoft.com/office/drawing/2014/main" id="{F1143B25-B6C4-9DCF-5C16-7AB3D91E0BD9}"/>
            </a:ext>
          </a:extLst>
        </p:cNvPr>
        <p:cNvGrpSpPr/>
        <p:nvPr/>
      </p:nvGrpSpPr>
      <p:grpSpPr>
        <a:xfrm>
          <a:off x="0" y="0"/>
          <a:ext cx="0" cy="0"/>
          <a:chOff x="0" y="0"/>
          <a:chExt cx="0" cy="0"/>
        </a:xfrm>
      </p:grpSpPr>
      <p:sp>
        <p:nvSpPr>
          <p:cNvPr id="325" name="Google Shape;325;g2161ca7da69_2_7:notes">
            <a:extLst>
              <a:ext uri="{FF2B5EF4-FFF2-40B4-BE49-F238E27FC236}">
                <a16:creationId xmlns:a16="http://schemas.microsoft.com/office/drawing/2014/main" id="{58B10F4F-2827-7949-1DF3-87AD8CE03AFA}"/>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
        <p:nvSpPr>
          <p:cNvPr id="326" name="Google Shape;326;g2161ca7da69_2_7:notes">
            <a:extLst>
              <a:ext uri="{FF2B5EF4-FFF2-40B4-BE49-F238E27FC236}">
                <a16:creationId xmlns:a16="http://schemas.microsoft.com/office/drawing/2014/main" id="{56377CC1-DF93-87C4-0A70-D1758BF3AF1E}"/>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On va voir ensemble comment ce gaz intervient dans </a:t>
            </a:r>
            <a:r>
              <a:rPr lang="fr-FR" b="1" dirty="0"/>
              <a:t>trois cycles majeurs : le cycle du carbone, de l’azote et du soufre</a:t>
            </a:r>
            <a:r>
              <a:rPr lang="fr-FR" dirty="0"/>
              <a:t>.</a:t>
            </a:r>
            <a:br>
              <a:rPr lang="fr-FR" dirty="0"/>
            </a:br>
            <a:r>
              <a:rPr lang="fr-FR" dirty="0"/>
              <a:t>Chaque cycle montre un lien direct entre le méthane et l’équilibre de notre planète.</a:t>
            </a:r>
            <a:endParaRPr dirty="0"/>
          </a:p>
        </p:txBody>
      </p:sp>
    </p:spTree>
    <p:extLst>
      <p:ext uri="{BB962C8B-B14F-4D97-AF65-F5344CB8AC3E}">
        <p14:creationId xmlns:p14="http://schemas.microsoft.com/office/powerpoint/2010/main" val="13269939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a:extLst>
            <a:ext uri="{FF2B5EF4-FFF2-40B4-BE49-F238E27FC236}">
              <a16:creationId xmlns:a16="http://schemas.microsoft.com/office/drawing/2014/main" id="{89335952-0E7C-B00D-FE42-9BBA34388229}"/>
            </a:ext>
          </a:extLst>
        </p:cNvPr>
        <p:cNvGrpSpPr/>
        <p:nvPr/>
      </p:nvGrpSpPr>
      <p:grpSpPr>
        <a:xfrm>
          <a:off x="0" y="0"/>
          <a:ext cx="0" cy="0"/>
          <a:chOff x="0" y="0"/>
          <a:chExt cx="0" cy="0"/>
        </a:xfrm>
      </p:grpSpPr>
      <p:sp>
        <p:nvSpPr>
          <p:cNvPr id="547" name="Google Shape;547;ged9256fe6f_0_163:notes">
            <a:extLst>
              <a:ext uri="{FF2B5EF4-FFF2-40B4-BE49-F238E27FC236}">
                <a16:creationId xmlns:a16="http://schemas.microsoft.com/office/drawing/2014/main" id="{C834964F-0D3C-8ABA-657B-C8034A562CEC}"/>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
        <p:nvSpPr>
          <p:cNvPr id="548" name="Google Shape;548;ged9256fe6f_0_163:notes">
            <a:extLst>
              <a:ext uri="{FF2B5EF4-FFF2-40B4-BE49-F238E27FC236}">
                <a16:creationId xmlns:a16="http://schemas.microsoft.com/office/drawing/2014/main" id="{72F506D1-ABFB-3EC3-590E-B9D8983CB59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Dans le cycle du carbone, la méthanisation joue un rôle de recyclage : elle décompose le carbone organique en carbone gazeux. Le CH₄ produit peut ensuite être oxydé dans l’atmosphère et converti en CO₂, qui sera réutilisé par les plantes pour la photosynthèse. Ainsi, la méthanisation est un maillon essentiel qui relie la matière organique morte au CO₂ </a:t>
            </a:r>
            <a:r>
              <a:rPr lang="fr-FR" dirty="0" err="1"/>
              <a:t>atmosphérique.Cependant</a:t>
            </a:r>
            <a:r>
              <a:rPr lang="fr-FR" dirty="0"/>
              <a:t>, elle contribue aussi aux émissions de méthane, qui est un gaz à effet de serre beaucoup plus puissant que le dioxyde de carbone, avec un impact climatique majeur à court terme.</a:t>
            </a:r>
            <a:endParaRPr dirty="0"/>
          </a:p>
        </p:txBody>
      </p:sp>
    </p:spTree>
    <p:extLst>
      <p:ext uri="{BB962C8B-B14F-4D97-AF65-F5344CB8AC3E}">
        <p14:creationId xmlns:p14="http://schemas.microsoft.com/office/powerpoint/2010/main" val="137573598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a:extLst>
            <a:ext uri="{FF2B5EF4-FFF2-40B4-BE49-F238E27FC236}">
              <a16:creationId xmlns:a16="http://schemas.microsoft.com/office/drawing/2014/main" id="{BE63139E-4C1F-06B9-0F9B-F1D72EC33BE1}"/>
            </a:ext>
          </a:extLst>
        </p:cNvPr>
        <p:cNvGrpSpPr/>
        <p:nvPr/>
      </p:nvGrpSpPr>
      <p:grpSpPr>
        <a:xfrm>
          <a:off x="0" y="0"/>
          <a:ext cx="0" cy="0"/>
          <a:chOff x="0" y="0"/>
          <a:chExt cx="0" cy="0"/>
        </a:xfrm>
      </p:grpSpPr>
      <p:sp>
        <p:nvSpPr>
          <p:cNvPr id="547" name="Google Shape;547;ged9256fe6f_0_163:notes">
            <a:extLst>
              <a:ext uri="{FF2B5EF4-FFF2-40B4-BE49-F238E27FC236}">
                <a16:creationId xmlns:a16="http://schemas.microsoft.com/office/drawing/2014/main" id="{9DAB6D4C-D145-194F-DBCE-DF79EC6ACBF9}"/>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
        <p:nvSpPr>
          <p:cNvPr id="548" name="Google Shape;548;ged9256fe6f_0_163:notes">
            <a:extLst>
              <a:ext uri="{FF2B5EF4-FFF2-40B4-BE49-F238E27FC236}">
                <a16:creationId xmlns:a16="http://schemas.microsoft.com/office/drawing/2014/main" id="{44BDF11E-BEFA-7DE7-AA35-71CEACA72B04}"/>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Après avoir vu le rôle du méthane dans le cycle du carbone, intéressons-nous maintenant à son interaction avec un autre cycle clé : celui de l’azote. </a:t>
            </a:r>
          </a:p>
          <a:p>
            <a:pPr marL="0" lvl="0" indent="0" algn="l" rtl="0">
              <a:spcBef>
                <a:spcPts val="0"/>
              </a:spcBef>
              <a:spcAft>
                <a:spcPts val="0"/>
              </a:spcAft>
              <a:buNone/>
            </a:pPr>
            <a:endParaRPr lang="fr-FR" dirty="0"/>
          </a:p>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fr-FR" dirty="0"/>
              <a:t>« Dans le </a:t>
            </a:r>
            <a:r>
              <a:rPr lang="fr-FR" b="1" dirty="0"/>
              <a:t>cycle de l’azote</a:t>
            </a:r>
            <a:r>
              <a:rPr lang="fr-FR" dirty="0"/>
              <a:t>, le méthane intervient via un processus appelé </a:t>
            </a:r>
            <a:r>
              <a:rPr lang="fr-FR" b="1" dirty="0"/>
              <a:t>n-DAMO</a:t>
            </a:r>
            <a:r>
              <a:rPr lang="fr-FR" dirty="0"/>
              <a:t> (oxydation anaérobie du méthane dépendante du nitrate/nitrite).</a:t>
            </a:r>
            <a:br>
              <a:rPr lang="fr-FR" dirty="0"/>
            </a:br>
            <a:r>
              <a:rPr lang="fr-FR" dirty="0"/>
              <a:t>Ici, le CH₄ est oxydé en CO₂, tandis que le nitrate ou le nitrite est réduit en ammonium (NH₄⁺)  ou en diazote a l’aide des micro orga comme archées </a:t>
            </a:r>
            <a:r>
              <a:rPr lang="fr-FR" i="1" dirty="0" err="1"/>
              <a:t>Candidatus</a:t>
            </a:r>
            <a:r>
              <a:rPr lang="fr-FR" i="1" dirty="0"/>
              <a:t> </a:t>
            </a:r>
            <a:r>
              <a:rPr lang="fr-FR" i="1" dirty="0" err="1"/>
              <a:t>Methanoperedens</a:t>
            </a:r>
            <a:r>
              <a:rPr lang="fr-FR" dirty="0"/>
              <a:t> (ou ANME-2d) et bactéries du genre </a:t>
            </a:r>
            <a:r>
              <a:rPr lang="fr-FR" i="1" dirty="0" err="1"/>
              <a:t>Methylomirabilis</a:t>
            </a:r>
            <a:r>
              <a:rPr lang="fr-FR" dirty="0"/>
              <a:t> collaborent souvent pour réaliser le n-DAMO.</a:t>
            </a:r>
          </a:p>
          <a:p>
            <a:pPr marL="15875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Ce processus relie directement le méthane au recyclage de l’azote.</a:t>
            </a:r>
          </a:p>
          <a:p>
            <a:r>
              <a:rPr lang="fr-FR" dirty="0"/>
              <a:t>De plus, le couplage avec l’</a:t>
            </a:r>
            <a:r>
              <a:rPr lang="fr-FR" b="1" dirty="0" err="1"/>
              <a:t>Anammox</a:t>
            </a:r>
            <a:r>
              <a:rPr lang="fr-FR" dirty="0"/>
              <a:t> (oxydation anaérobie de l’ammonium) permet de transformer l’ammonium en diazote, ce qui boucle encore plus efficacement le cycle de l’azote.</a:t>
            </a:r>
          </a:p>
          <a:p>
            <a:r>
              <a:rPr lang="fr-FR" dirty="0"/>
              <a:t>En résumé, le méthane devient une </a:t>
            </a:r>
            <a:r>
              <a:rPr lang="fr-FR" b="1" dirty="0"/>
              <a:t>source d’énergie microbienne</a:t>
            </a:r>
            <a:r>
              <a:rPr lang="fr-FR" dirty="0"/>
              <a:t> qui aide à limiter les émissions de CH₄ tout en régulant l’azote dans les écosystèmes</a:t>
            </a:r>
          </a:p>
          <a:p>
            <a:pPr marL="0" lvl="0" indent="0" algn="l" rtl="0">
              <a:spcBef>
                <a:spcPts val="0"/>
              </a:spcBef>
              <a:spcAft>
                <a:spcPts val="0"/>
              </a:spcAft>
              <a:buNone/>
            </a:pPr>
            <a:r>
              <a:rPr lang="fr-FR" dirty="0"/>
              <a:t>.</a:t>
            </a:r>
            <a:endParaRPr dirty="0"/>
          </a:p>
        </p:txBody>
      </p:sp>
    </p:spTree>
    <p:extLst>
      <p:ext uri="{BB962C8B-B14F-4D97-AF65-F5344CB8AC3E}">
        <p14:creationId xmlns:p14="http://schemas.microsoft.com/office/powerpoint/2010/main" val="28223470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a:extLst>
            <a:ext uri="{FF2B5EF4-FFF2-40B4-BE49-F238E27FC236}">
              <a16:creationId xmlns:a16="http://schemas.microsoft.com/office/drawing/2014/main" id="{9D5E9CFC-34A6-3B56-99E9-3C206BA17CD3}"/>
            </a:ext>
          </a:extLst>
        </p:cNvPr>
        <p:cNvGrpSpPr/>
        <p:nvPr/>
      </p:nvGrpSpPr>
      <p:grpSpPr>
        <a:xfrm>
          <a:off x="0" y="0"/>
          <a:ext cx="0" cy="0"/>
          <a:chOff x="0" y="0"/>
          <a:chExt cx="0" cy="0"/>
        </a:xfrm>
      </p:grpSpPr>
      <p:sp>
        <p:nvSpPr>
          <p:cNvPr id="547" name="Google Shape;547;ged9256fe6f_0_163:notes">
            <a:extLst>
              <a:ext uri="{FF2B5EF4-FFF2-40B4-BE49-F238E27FC236}">
                <a16:creationId xmlns:a16="http://schemas.microsoft.com/office/drawing/2014/main" id="{120FF3C0-D38B-6605-CE78-DD2A7BC40E94}"/>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
        <p:nvSpPr>
          <p:cNvPr id="548" name="Google Shape;548;ged9256fe6f_0_163:notes">
            <a:extLst>
              <a:ext uri="{FF2B5EF4-FFF2-40B4-BE49-F238E27FC236}">
                <a16:creationId xmlns:a16="http://schemas.microsoft.com/office/drawing/2014/main" id="{836FC70D-A89D-FED0-9E39-A47B3EBEF8F0}"/>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r>
              <a:rPr lang="fr-FR" dirty="0"/>
              <a:t>Dans les sédiments marins, riches en sulfates, le méthane est consommé par un processus appelé </a:t>
            </a:r>
            <a:r>
              <a:rPr lang="fr-FR" b="1" dirty="0"/>
              <a:t>AOM (oxydation anaérobie du méthane)</a:t>
            </a:r>
            <a:r>
              <a:rPr lang="fr-FR" dirty="0"/>
              <a:t> couplée à la réduction des sulfates </a:t>
            </a:r>
          </a:p>
          <a:p>
            <a:r>
              <a:rPr lang="fr-FR" dirty="0"/>
              <a:t>Dans cette réaction, le méthane — noté CH₄ — sert de source d’énergie pour les micro-organismes.</a:t>
            </a:r>
            <a:br>
              <a:rPr lang="fr-FR" dirty="0"/>
            </a:br>
            <a:r>
              <a:rPr lang="fr-FR" dirty="0"/>
              <a:t>Le sulfate, SO₄²⁻, présent en grande quantité dans les sédiments marins, agit comme accepteur d’électrons.</a:t>
            </a:r>
          </a:p>
          <a:p>
            <a:r>
              <a:rPr lang="fr-FR" dirty="0"/>
              <a:t>Ce processus est réalisé par des archées </a:t>
            </a:r>
            <a:r>
              <a:rPr lang="fr-FR" dirty="0" err="1"/>
              <a:t>méthanotrophes</a:t>
            </a:r>
            <a:r>
              <a:rPr lang="fr-FR" dirty="0"/>
              <a:t> (ANME) en symbiose avec des bactéries réductrices de sulfates.</a:t>
            </a:r>
            <a:br>
              <a:rPr lang="fr-FR" dirty="0"/>
            </a:br>
            <a:r>
              <a:rPr lang="fr-FR" dirty="0"/>
              <a:t>Il agit comme un </a:t>
            </a:r>
            <a:r>
              <a:rPr lang="fr-FR" b="1" dirty="0"/>
              <a:t>filtre biologique</a:t>
            </a:r>
            <a:r>
              <a:rPr lang="fr-FR" dirty="0"/>
              <a:t> qui empêche la majorité du méthane océanique de rejoindre l’atmosphère.</a:t>
            </a:r>
          </a:p>
          <a:p>
            <a:pPr marL="0" lvl="0" indent="0" algn="l" rtl="0">
              <a:spcBef>
                <a:spcPts val="0"/>
              </a:spcBef>
              <a:spcAft>
                <a:spcPts val="0"/>
              </a:spcAft>
              <a:buNone/>
            </a:pPr>
            <a:r>
              <a:rPr lang="fr-FR" dirty="0"/>
              <a:t>      permettent de consommer le méthane avant qu’il n’atteigne l’atmosphère</a:t>
            </a:r>
            <a:endParaRPr dirty="0"/>
          </a:p>
        </p:txBody>
      </p:sp>
    </p:spTree>
    <p:extLst>
      <p:ext uri="{BB962C8B-B14F-4D97-AF65-F5344CB8AC3E}">
        <p14:creationId xmlns:p14="http://schemas.microsoft.com/office/powerpoint/2010/main" val="20925733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5"/>
        <p:cNvGrpSpPr/>
        <p:nvPr/>
      </p:nvGrpSpPr>
      <p:grpSpPr>
        <a:xfrm>
          <a:off x="0" y="0"/>
          <a:ext cx="0" cy="0"/>
          <a:chOff x="0" y="0"/>
          <a:chExt cx="0" cy="0"/>
        </a:xfrm>
      </p:grpSpPr>
      <p:sp>
        <p:nvSpPr>
          <p:cNvPr id="296" name="Google Shape;296;gd431007ba2_0_21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
        <p:nvSpPr>
          <p:cNvPr id="297" name="Google Shape;297;gd431007ba2_0_2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a:extLst>
            <a:ext uri="{FF2B5EF4-FFF2-40B4-BE49-F238E27FC236}">
              <a16:creationId xmlns:a16="http://schemas.microsoft.com/office/drawing/2014/main" id="{2C7B3696-EFDE-BC00-4A24-DA09B96BC498}"/>
            </a:ext>
          </a:extLst>
        </p:cNvPr>
        <p:cNvGrpSpPr/>
        <p:nvPr/>
      </p:nvGrpSpPr>
      <p:grpSpPr>
        <a:xfrm>
          <a:off x="0" y="0"/>
          <a:ext cx="0" cy="0"/>
          <a:chOff x="0" y="0"/>
          <a:chExt cx="0" cy="0"/>
        </a:xfrm>
      </p:grpSpPr>
      <p:sp>
        <p:nvSpPr>
          <p:cNvPr id="547" name="Google Shape;547;ged9256fe6f_0_163:notes">
            <a:extLst>
              <a:ext uri="{FF2B5EF4-FFF2-40B4-BE49-F238E27FC236}">
                <a16:creationId xmlns:a16="http://schemas.microsoft.com/office/drawing/2014/main" id="{F6FE1DE1-2747-9225-D9BD-D3E34A514C93}"/>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
        <p:nvSpPr>
          <p:cNvPr id="548" name="Google Shape;548;ged9256fe6f_0_163:notes">
            <a:extLst>
              <a:ext uri="{FF2B5EF4-FFF2-40B4-BE49-F238E27FC236}">
                <a16:creationId xmlns:a16="http://schemas.microsoft.com/office/drawing/2014/main" id="{4A1777D2-9D3E-88F6-00E9-FA196B1AD33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grâce au cycle du soufre, une énorme partie du méthane est bloquée dans les fonds marins, limitant son impact sur le climat</a:t>
            </a:r>
          </a:p>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fr-FR" dirty="0"/>
              <a:t>L’oxydation anaérobie du méthane, ou AOM, est un processus complexe et encore débattu en écologie microbienne. Les premières études ont montré une forte corrélation entre la consommation de méthane et la réduction du sulfate dans les sédiments marins.</a:t>
            </a:r>
          </a:p>
          <a:p>
            <a:pPr marL="0" lvl="0" indent="0" algn="l" rtl="0">
              <a:spcBef>
                <a:spcPts val="0"/>
              </a:spcBef>
              <a:spcAft>
                <a:spcPts val="0"/>
              </a:spcAft>
              <a:buNone/>
            </a:pPr>
            <a:endParaRPr lang="fr-FR" dirty="0"/>
          </a:p>
        </p:txBody>
      </p:sp>
    </p:spTree>
    <p:extLst>
      <p:ext uri="{BB962C8B-B14F-4D97-AF65-F5344CB8AC3E}">
        <p14:creationId xmlns:p14="http://schemas.microsoft.com/office/powerpoint/2010/main" val="946118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a:extLst>
            <a:ext uri="{FF2B5EF4-FFF2-40B4-BE49-F238E27FC236}">
              <a16:creationId xmlns:a16="http://schemas.microsoft.com/office/drawing/2014/main" id="{4D6BCDEE-1DC0-E7D6-00CE-06835B968E18}"/>
            </a:ext>
          </a:extLst>
        </p:cNvPr>
        <p:cNvGrpSpPr/>
        <p:nvPr/>
      </p:nvGrpSpPr>
      <p:grpSpPr>
        <a:xfrm>
          <a:off x="0" y="0"/>
          <a:ext cx="0" cy="0"/>
          <a:chOff x="0" y="0"/>
          <a:chExt cx="0" cy="0"/>
        </a:xfrm>
      </p:grpSpPr>
      <p:sp>
        <p:nvSpPr>
          <p:cNvPr id="547" name="Google Shape;547;ged9256fe6f_0_163:notes">
            <a:extLst>
              <a:ext uri="{FF2B5EF4-FFF2-40B4-BE49-F238E27FC236}">
                <a16:creationId xmlns:a16="http://schemas.microsoft.com/office/drawing/2014/main" id="{373F38D1-06A8-53F8-D47C-8925A6F0BA4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
        <p:nvSpPr>
          <p:cNvPr id="548" name="Google Shape;548;ged9256fe6f_0_163:notes">
            <a:extLst>
              <a:ext uri="{FF2B5EF4-FFF2-40B4-BE49-F238E27FC236}">
                <a16:creationId xmlns:a16="http://schemas.microsoft.com/office/drawing/2014/main" id="{3373C037-B344-7C95-9A66-85CC9906382B}"/>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69069556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sp>
      <p:sp>
        <p:nvSpPr>
          <p:cNvPr id="3" name="Espace réservé des notes 2"/>
          <p:cNvSpPr>
            <a:spLocks noGrp="1"/>
          </p:cNvSpPr>
          <p:nvPr>
            <p:ph type="body" idx="1"/>
          </p:nvPr>
        </p:nvSpPr>
        <p:spPr/>
        <p:txBody>
          <a:bodyPr/>
          <a:lstStyle/>
          <a:p>
            <a:endParaRPr lang="fr-FR" dirty="0"/>
          </a:p>
        </p:txBody>
      </p:sp>
    </p:spTree>
    <p:extLst>
      <p:ext uri="{BB962C8B-B14F-4D97-AF65-F5344CB8AC3E}">
        <p14:creationId xmlns:p14="http://schemas.microsoft.com/office/powerpoint/2010/main" val="41863245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6">
          <a:extLst>
            <a:ext uri="{FF2B5EF4-FFF2-40B4-BE49-F238E27FC236}">
              <a16:creationId xmlns:a16="http://schemas.microsoft.com/office/drawing/2014/main" id="{C30D8331-C23F-4223-1A2F-623C9232CF1D}"/>
            </a:ext>
          </a:extLst>
        </p:cNvPr>
        <p:cNvGrpSpPr/>
        <p:nvPr/>
      </p:nvGrpSpPr>
      <p:grpSpPr>
        <a:xfrm>
          <a:off x="0" y="0"/>
          <a:ext cx="0" cy="0"/>
          <a:chOff x="0" y="0"/>
          <a:chExt cx="0" cy="0"/>
        </a:xfrm>
      </p:grpSpPr>
      <p:sp>
        <p:nvSpPr>
          <p:cNvPr id="547" name="Google Shape;547;ged9256fe6f_0_163:notes">
            <a:extLst>
              <a:ext uri="{FF2B5EF4-FFF2-40B4-BE49-F238E27FC236}">
                <a16:creationId xmlns:a16="http://schemas.microsoft.com/office/drawing/2014/main" id="{6AADFB22-F5AE-58E2-808D-6A6CE9244502}"/>
              </a:ext>
            </a:extLst>
          </p:cNvPr>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
        <p:nvSpPr>
          <p:cNvPr id="548" name="Google Shape;548;ged9256fe6f_0_163:notes">
            <a:extLst>
              <a:ext uri="{FF2B5EF4-FFF2-40B4-BE49-F238E27FC236}">
                <a16:creationId xmlns:a16="http://schemas.microsoft.com/office/drawing/2014/main" id="{A47B4979-CC86-39E6-BFF5-26BE39DA1028}"/>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fr-FR" dirty="0"/>
              <a:t>grâce au cycle du soufre, une énorme partie du méthane est bloquée dans les fonds marins, limitant son impact sur le climat</a:t>
            </a:r>
            <a:endParaRPr dirty="0"/>
          </a:p>
        </p:txBody>
      </p:sp>
    </p:spTree>
    <p:extLst>
      <p:ext uri="{BB962C8B-B14F-4D97-AF65-F5344CB8AC3E}">
        <p14:creationId xmlns:p14="http://schemas.microsoft.com/office/powerpoint/2010/main" val="25378448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txBody>
          <a:bodyPr/>
          <a:lstStyle/>
          <a:p>
            <a:endParaRPr lang="fr-FR"/>
          </a:p>
        </p:txBody>
      </p:sp>
      <p:sp>
        <p:nvSpPr>
          <p:cNvPr id="3" name="Espace réservé des notes 2"/>
          <p:cNvSpPr>
            <a:spLocks noGrp="1"/>
          </p:cNvSpPr>
          <p:nvPr>
            <p:ph type="body" idx="1"/>
          </p:nvPr>
        </p:nvSpPr>
        <p:spPr/>
        <p:txBody>
          <a:bodyPr/>
          <a:lstStyle/>
          <a:p>
            <a:r>
              <a:rPr lang="fr-FR" dirty="0"/>
              <a:t>« Le méthane est un gaz à effet de serre très puissant, produit et consommé naturellement par des microorganismes dans les zones humides, les sédiments et les sols. Une partie est générée par la </a:t>
            </a:r>
            <a:r>
              <a:rPr lang="fr-FR" b="1" dirty="0"/>
              <a:t>méthanisation</a:t>
            </a:r>
            <a:r>
              <a:rPr lang="fr-FR" dirty="0"/>
              <a:t>, où la matière organique est dégradée en absence d’oxygène, produisant du méthane et du dioxyde de carbone. Comprendre ses sources et son rôle dans les cycles du carbone et de l’azote permet d’évaluer son impact sur le climat et de mieux identifié les processus naturels qui régulent ses émissions.</a:t>
            </a:r>
            <a:br>
              <a:rPr lang="fr-FR" dirty="0"/>
            </a:br>
            <a:r>
              <a:rPr lang="fr-FR" dirty="0"/>
              <a:t>Notre </a:t>
            </a:r>
            <a:r>
              <a:rPr lang="fr-FR" dirty="0" err="1"/>
              <a:t>présentationse</a:t>
            </a:r>
            <a:r>
              <a:rPr lang="fr-FR" dirty="0"/>
              <a:t> concentre sur trois questions principales : où le méthane est-il produit et consommé, quels sont ses principaux producteurs, et comment il participe aux cycles biogéochimiques du carbone et de l’azote. »</a:t>
            </a:r>
          </a:p>
        </p:txBody>
      </p:sp>
    </p:spTree>
    <p:extLst>
      <p:ext uri="{BB962C8B-B14F-4D97-AF65-F5344CB8AC3E}">
        <p14:creationId xmlns:p14="http://schemas.microsoft.com/office/powerpoint/2010/main" val="646953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2161ca7da69_2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txBody>
          <a:bodyPr/>
          <a:lstStyle/>
          <a:p>
            <a:endParaRPr lang="fr-FR"/>
          </a:p>
        </p:txBody>
      </p:sp>
      <p:sp>
        <p:nvSpPr>
          <p:cNvPr id="326" name="Google Shape;326;g2161ca7da69_2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txBody>
          <a:bodyPr/>
          <a:lstStyle/>
          <a:p>
            <a:endParaRPr lang="fr-FR"/>
          </a:p>
        </p:txBody>
      </p:sp>
      <p:sp>
        <p:nvSpPr>
          <p:cNvPr id="3" name="Espace réservé des notes 2"/>
          <p:cNvSpPr>
            <a:spLocks noGrp="1"/>
          </p:cNvSpPr>
          <p:nvPr>
            <p:ph type="body" idx="1"/>
          </p:nvPr>
        </p:nvSpPr>
        <p:spPr/>
        <p:txBody>
          <a:bodyPr/>
          <a:lstStyle/>
          <a:p>
            <a:r>
              <a:rPr lang="fr-FR" dirty="0"/>
              <a:t>Les émissions </a:t>
            </a:r>
            <a:r>
              <a:rPr lang="fr-FR" b="1" dirty="0"/>
              <a:t>biogéniques</a:t>
            </a:r>
            <a:r>
              <a:rPr lang="fr-FR" dirty="0"/>
              <a:t> de CH₄ (naturelles ou anthropiques) résultent de l’activité microbienne, principalement des </a:t>
            </a:r>
            <a:r>
              <a:rPr lang="fr-FR" b="1" dirty="0"/>
              <a:t>archées méthanogènes</a:t>
            </a:r>
            <a:r>
              <a:rPr lang="fr-FR" dirty="0"/>
              <a:t>, lors de la décomposition de la matière organique dans des environnements </a:t>
            </a:r>
            <a:r>
              <a:rPr lang="fr-FR" b="1" dirty="0"/>
              <a:t>anaérobies</a:t>
            </a:r>
            <a:r>
              <a:rPr lang="fr-FR" dirty="0"/>
              <a:t> (intestins des animaux, sols de zones humides ou de tourbières)</a:t>
            </a:r>
            <a:endParaRPr lang="fr-FR" b="1" dirty="0"/>
          </a:p>
          <a:p>
            <a:r>
              <a:rPr lang="fr-FR" b="1" dirty="0"/>
              <a:t>Rizières et systèmes agricoles inondés</a:t>
            </a:r>
            <a:endParaRPr lang="fr-FR" dirty="0"/>
          </a:p>
          <a:p>
            <a:r>
              <a:rPr lang="fr-FR" dirty="0"/>
              <a:t>Les sols anaérobies des rizières favorisent le développement des méthanogènes.</a:t>
            </a:r>
          </a:p>
          <a:p>
            <a:r>
              <a:rPr lang="fr-FR" b="1" dirty="0"/>
              <a:t>Réservoirs et eaux douces</a:t>
            </a:r>
            <a:endParaRPr lang="fr-FR" dirty="0"/>
          </a:p>
          <a:p>
            <a:r>
              <a:rPr lang="fr-FR" dirty="0"/>
              <a:t>Lacs, barrages, rivières et autres environnements pauvres en oxygène.</a:t>
            </a:r>
          </a:p>
          <a:p>
            <a:r>
              <a:rPr lang="fr-FR" b="1" dirty="0"/>
              <a:t>Digestion des ruminants et termites</a:t>
            </a:r>
            <a:endParaRPr lang="fr-FR" dirty="0"/>
          </a:p>
          <a:p>
            <a:r>
              <a:rPr lang="fr-FR" dirty="0"/>
              <a:t>Les animaux comme les vaches et moutons produisent du CH₄ dans leur système digestif.</a:t>
            </a:r>
          </a:p>
          <a:p>
            <a:r>
              <a:rPr lang="fr-FR" dirty="0"/>
              <a:t>Les termites contribuent également dans les zones tropicales et subtropicales.</a:t>
            </a:r>
          </a:p>
          <a:p>
            <a:r>
              <a:rPr lang="fr-FR" b="1" dirty="0"/>
              <a:t>Dépôts de matières organiques</a:t>
            </a:r>
            <a:endParaRPr lang="fr-FR" dirty="0"/>
          </a:p>
          <a:p>
            <a:r>
              <a:rPr lang="fr-FR" dirty="0"/>
              <a:t>Déchets, fumier, ordures et autres dépôts de matière organique en conditions anaérobies.</a:t>
            </a:r>
          </a:p>
          <a:p>
            <a:endParaRPr lang="fr-FR" dirty="0"/>
          </a:p>
        </p:txBody>
      </p:sp>
    </p:spTree>
    <p:extLst>
      <p:ext uri="{BB962C8B-B14F-4D97-AF65-F5344CB8AC3E}">
        <p14:creationId xmlns:p14="http://schemas.microsoft.com/office/powerpoint/2010/main" val="5849232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txBody>
          <a:bodyPr/>
          <a:lstStyle/>
          <a:p>
            <a:endParaRPr lang="fr-FR"/>
          </a:p>
        </p:txBody>
      </p:sp>
      <p:sp>
        <p:nvSpPr>
          <p:cNvPr id="3" name="Espace réservé des notes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fr-FR" dirty="0"/>
              <a:t>Les émissions thermogéniques proviennent de la lente dégradation sur des temps géologiques de la matière organique par l’action combinée de la température et de la pression. </a:t>
            </a:r>
          </a:p>
          <a:p>
            <a:endParaRPr lang="fr-FR" b="1" dirty="0"/>
          </a:p>
          <a:p>
            <a:r>
              <a:rPr lang="fr-FR" b="1" dirty="0"/>
              <a:t>Natural </a:t>
            </a:r>
            <a:r>
              <a:rPr lang="fr-FR" b="1" dirty="0" err="1"/>
              <a:t>seep</a:t>
            </a:r>
            <a:r>
              <a:rPr lang="fr-FR" b="1" dirty="0"/>
              <a:t> (</a:t>
            </a:r>
            <a:r>
              <a:rPr lang="fr-FR" b="1" dirty="0" err="1"/>
              <a:t>seeps</a:t>
            </a:r>
            <a:r>
              <a:rPr lang="fr-FR" b="1" dirty="0"/>
              <a:t> géologiques naturels)</a:t>
            </a:r>
            <a:r>
              <a:rPr lang="fr-FR" dirty="0"/>
              <a:t> : chemin long et tortueux, interactions chimiques avec l’environnement, altérations possibles.</a:t>
            </a:r>
          </a:p>
          <a:p>
            <a:r>
              <a:rPr lang="fr-FR" b="1" dirty="0" err="1"/>
              <a:t>Leakage</a:t>
            </a:r>
            <a:r>
              <a:rPr lang="fr-FR" b="1" dirty="0"/>
              <a:t> </a:t>
            </a:r>
            <a:r>
              <a:rPr lang="fr-FR" b="1" dirty="0" err="1"/>
              <a:t>from</a:t>
            </a:r>
            <a:r>
              <a:rPr lang="fr-FR" b="1" dirty="0"/>
              <a:t> a </a:t>
            </a:r>
            <a:r>
              <a:rPr lang="fr-FR" b="1" dirty="0" err="1"/>
              <a:t>buried</a:t>
            </a:r>
            <a:r>
              <a:rPr lang="fr-FR" b="1" dirty="0"/>
              <a:t> </a:t>
            </a:r>
            <a:r>
              <a:rPr lang="fr-FR" b="1" dirty="0" err="1"/>
              <a:t>plugged</a:t>
            </a:r>
            <a:r>
              <a:rPr lang="fr-FR" b="1" dirty="0"/>
              <a:t> </a:t>
            </a:r>
            <a:r>
              <a:rPr lang="fr-FR" b="1" dirty="0" err="1"/>
              <a:t>well</a:t>
            </a:r>
            <a:r>
              <a:rPr lang="fr-FR" b="1" dirty="0"/>
              <a:t> (fuite anthropique)</a:t>
            </a:r>
            <a:r>
              <a:rPr lang="fr-FR" dirty="0"/>
              <a:t> : chemin direct, composition proche du réservoir, émission rapide et localisée.</a:t>
            </a:r>
          </a:p>
          <a:p>
            <a:endParaRPr lang="fr-FR" dirty="0"/>
          </a:p>
          <a:p>
            <a:r>
              <a:rPr lang="fr-FR" b="1" dirty="0"/>
              <a:t>Méthane thermogénique (fossile)</a:t>
            </a:r>
          </a:p>
          <a:p>
            <a:r>
              <a:rPr lang="fr-FR" b="1" dirty="0"/>
              <a:t>Origine</a:t>
            </a:r>
            <a:endParaRPr lang="fr-FR" dirty="0"/>
          </a:p>
          <a:p>
            <a:pPr lvl="1"/>
            <a:r>
              <a:rPr lang="fr-FR" dirty="0"/>
              <a:t>Produit à partir de </a:t>
            </a:r>
            <a:r>
              <a:rPr lang="fr-FR" b="1" dirty="0"/>
              <a:t>matière organique ancienne</a:t>
            </a:r>
            <a:r>
              <a:rPr lang="fr-FR" dirty="0"/>
              <a:t> (plantes, micro-organismes) qui a été enfouie dans les </a:t>
            </a:r>
            <a:r>
              <a:rPr lang="fr-FR" b="1" dirty="0"/>
              <a:t>sédiments</a:t>
            </a:r>
            <a:r>
              <a:rPr lang="fr-FR" dirty="0"/>
              <a:t> pendant des millions d’années.</a:t>
            </a:r>
          </a:p>
          <a:p>
            <a:pPr lvl="1"/>
            <a:r>
              <a:rPr lang="fr-FR" dirty="0"/>
              <a:t>La production se fait </a:t>
            </a:r>
            <a:r>
              <a:rPr lang="fr-FR" b="1" dirty="0"/>
              <a:t>profondément dans la croûte terrestre</a:t>
            </a:r>
            <a:r>
              <a:rPr lang="fr-FR" dirty="0"/>
              <a:t>, sous des conditions de </a:t>
            </a:r>
            <a:r>
              <a:rPr lang="fr-FR" b="1" dirty="0"/>
              <a:t>haute pression et haute température</a:t>
            </a:r>
            <a:r>
              <a:rPr lang="fr-FR" dirty="0"/>
              <a:t>, généralement </a:t>
            </a:r>
            <a:r>
              <a:rPr lang="fr-FR" b="1" dirty="0"/>
              <a:t>supérieures à 60–80 °C</a:t>
            </a:r>
            <a:r>
              <a:rPr lang="fr-FR" dirty="0"/>
              <a:t>.</a:t>
            </a:r>
          </a:p>
          <a:p>
            <a:pPr lvl="1"/>
            <a:r>
              <a:rPr lang="fr-FR" dirty="0"/>
              <a:t>La transformation chimique de la matière organique en méthane s’appelle </a:t>
            </a:r>
            <a:r>
              <a:rPr lang="fr-FR" b="1" dirty="0"/>
              <a:t>catagenèse</a:t>
            </a:r>
            <a:r>
              <a:rPr lang="fr-FR" dirty="0"/>
              <a:t>.</a:t>
            </a:r>
          </a:p>
          <a:p>
            <a:r>
              <a:rPr lang="fr-FR" b="1" dirty="0"/>
              <a:t>Milieux de formation</a:t>
            </a:r>
            <a:endParaRPr lang="fr-FR" dirty="0"/>
          </a:p>
          <a:p>
            <a:pPr lvl="1"/>
            <a:r>
              <a:rPr lang="fr-FR" b="1" dirty="0"/>
              <a:t>Roches sédimentaires riches en matière organique</a:t>
            </a:r>
            <a:r>
              <a:rPr lang="fr-FR" dirty="0"/>
              <a:t> (schistes, grès, dépôts marins anciens).</a:t>
            </a:r>
          </a:p>
          <a:p>
            <a:pPr lvl="1"/>
            <a:r>
              <a:rPr lang="fr-FR" dirty="0"/>
              <a:t>Ces roches servent de </a:t>
            </a:r>
            <a:r>
              <a:rPr lang="fr-FR" b="1" dirty="0"/>
              <a:t>réservoir naturel</a:t>
            </a:r>
            <a:r>
              <a:rPr lang="fr-FR" dirty="0"/>
              <a:t> pour le méthane avant qu’il ne migre vers la surface.</a:t>
            </a:r>
          </a:p>
          <a:p>
            <a:pPr lvl="1"/>
            <a:r>
              <a:rPr lang="fr-FR" dirty="0"/>
              <a:t>Exemples dans le texte : les </a:t>
            </a:r>
            <a:r>
              <a:rPr lang="fr-FR" b="1" dirty="0"/>
              <a:t>réservoirs de gaz naturel en Californie</a:t>
            </a:r>
            <a:r>
              <a:rPr lang="fr-FR" dirty="0"/>
              <a:t>, le </a:t>
            </a:r>
            <a:r>
              <a:rPr lang="fr-FR" b="1" dirty="0" err="1"/>
              <a:t>Nankai</a:t>
            </a:r>
            <a:r>
              <a:rPr lang="fr-FR" b="1" dirty="0"/>
              <a:t> </a:t>
            </a:r>
            <a:r>
              <a:rPr lang="fr-FR" b="1" dirty="0" err="1"/>
              <a:t>Trough</a:t>
            </a:r>
            <a:r>
              <a:rPr lang="fr-FR" b="1" dirty="0"/>
              <a:t> au Japon</a:t>
            </a:r>
            <a:r>
              <a:rPr lang="fr-FR" dirty="0"/>
              <a:t>, ou des </a:t>
            </a:r>
            <a:r>
              <a:rPr lang="fr-FR" b="1" dirty="0"/>
              <a:t>hydrocarbures dans les sédiments sous-décollement dans les zones de subduction</a:t>
            </a:r>
            <a:r>
              <a:rPr lang="fr-FR" dirty="0"/>
              <a:t>.</a:t>
            </a:r>
          </a:p>
          <a:p>
            <a:r>
              <a:rPr lang="fr-FR" b="1" dirty="0"/>
              <a:t>Migration vers la surface</a:t>
            </a:r>
            <a:endParaRPr lang="fr-FR" dirty="0"/>
          </a:p>
          <a:p>
            <a:pPr lvl="1"/>
            <a:r>
              <a:rPr lang="fr-FR" dirty="0"/>
              <a:t>Le méthane thermogénique peut atteindre la surface via :</a:t>
            </a:r>
          </a:p>
          <a:p>
            <a:pPr lvl="2"/>
            <a:r>
              <a:rPr lang="fr-FR" b="1" dirty="0" err="1"/>
              <a:t>Seeep</a:t>
            </a:r>
            <a:r>
              <a:rPr lang="fr-FR" b="1" dirty="0"/>
              <a:t> naturels</a:t>
            </a:r>
            <a:r>
              <a:rPr lang="fr-FR" dirty="0"/>
              <a:t> : fissures, failles, volcans de boue.</a:t>
            </a:r>
          </a:p>
          <a:p>
            <a:pPr lvl="2"/>
            <a:r>
              <a:rPr lang="fr-FR" b="1" dirty="0"/>
              <a:t>Puits et pipelines</a:t>
            </a:r>
            <a:r>
              <a:rPr lang="fr-FR" dirty="0"/>
              <a:t> (émissions anthropiques).</a:t>
            </a:r>
          </a:p>
          <a:p>
            <a:pPr lvl="1"/>
            <a:r>
              <a:rPr lang="fr-FR" dirty="0"/>
              <a:t>Pendant cette migration, il peut subir des </a:t>
            </a:r>
            <a:r>
              <a:rPr lang="fr-FR" b="1" dirty="0"/>
              <a:t>altérations chimiques et isotopiques</a:t>
            </a:r>
            <a:r>
              <a:rPr lang="fr-FR" dirty="0"/>
              <a:t> : fractionnement moléculaire, interaction avec l’eau souterraine, ou modification par </a:t>
            </a:r>
            <a:r>
              <a:rPr lang="fr-FR" b="1" dirty="0"/>
              <a:t>méthanogenèse secondaire microbienne</a:t>
            </a:r>
            <a:r>
              <a:rPr lang="fr-FR" dirty="0"/>
              <a:t>.</a:t>
            </a:r>
          </a:p>
          <a:p>
            <a:endParaRPr lang="fr-FR" dirty="0"/>
          </a:p>
          <a:p>
            <a:endParaRPr lang="fr-FR" dirty="0"/>
          </a:p>
        </p:txBody>
      </p:sp>
    </p:spTree>
    <p:extLst>
      <p:ext uri="{BB962C8B-B14F-4D97-AF65-F5344CB8AC3E}">
        <p14:creationId xmlns:p14="http://schemas.microsoft.com/office/powerpoint/2010/main" val="4007422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txBody>
          <a:bodyPr/>
          <a:lstStyle/>
          <a:p>
            <a:endParaRPr lang="fr-FR"/>
          </a:p>
        </p:txBody>
      </p:sp>
      <p:sp>
        <p:nvSpPr>
          <p:cNvPr id="3" name="Espace réservé des notes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fr-FR" b="1" dirty="0"/>
              <a:t>Sources pyrogéniques de CH4 </a:t>
            </a:r>
            <a:r>
              <a:rPr lang="fr-FR" dirty="0"/>
              <a:t>Les émissions pyrogéniques résultent de la combustion incomplète de la matière organique</a:t>
            </a:r>
            <a:endParaRPr lang="fr-FR" b="1" dirty="0"/>
          </a:p>
          <a:p>
            <a:r>
              <a:rPr lang="fr-FR" b="1" dirty="0"/>
              <a:t>1. Incendies de biomasse (forêts, herbes, savanes)</a:t>
            </a:r>
            <a:endParaRPr lang="fr-FR" dirty="0"/>
          </a:p>
          <a:p>
            <a:r>
              <a:rPr lang="fr-FR" dirty="0"/>
              <a:t>Le CH4 est produit lors de la </a:t>
            </a:r>
            <a:r>
              <a:rPr lang="fr-FR" b="1" dirty="0"/>
              <a:t>combustion incomplète</a:t>
            </a:r>
            <a:r>
              <a:rPr lang="fr-FR" dirty="0"/>
              <a:t> de la végétation.</a:t>
            </a:r>
          </a:p>
          <a:p>
            <a:r>
              <a:rPr lang="fr-FR" dirty="0"/>
              <a:t>La quantité émise dépend de :</a:t>
            </a:r>
          </a:p>
          <a:p>
            <a:pPr lvl="1"/>
            <a:r>
              <a:rPr lang="fr-FR" dirty="0"/>
              <a:t>le type de végétation : </a:t>
            </a:r>
            <a:r>
              <a:rPr lang="fr-FR" b="1" dirty="0"/>
              <a:t>C3 (arbres, certaines herbes)</a:t>
            </a:r>
            <a:r>
              <a:rPr lang="fr-FR" dirty="0"/>
              <a:t> vs </a:t>
            </a:r>
            <a:r>
              <a:rPr lang="fr-FR" b="1" dirty="0"/>
              <a:t>C4 (herbes tropicales, maïs, canne à sucre)</a:t>
            </a:r>
            <a:r>
              <a:rPr lang="fr-FR" dirty="0"/>
              <a:t>,</a:t>
            </a:r>
          </a:p>
          <a:p>
            <a:pPr lvl="1"/>
            <a:r>
              <a:rPr lang="fr-FR" dirty="0"/>
              <a:t>l’humidité, la densité du combustible et l’intensité du feu.</a:t>
            </a:r>
          </a:p>
          <a:p>
            <a:r>
              <a:rPr lang="fr-FR" dirty="0"/>
              <a:t>Les émissions de CH4 provenant de la combustion de végétation C4 sont généralement </a:t>
            </a:r>
            <a:r>
              <a:rPr lang="fr-FR" b="1" dirty="0"/>
              <a:t>enrichies en 13C</a:t>
            </a:r>
            <a:r>
              <a:rPr lang="fr-FR" dirty="0"/>
              <a:t> par rapport aux sources biogéniques (zones humides, ruminants).</a:t>
            </a:r>
          </a:p>
          <a:p>
            <a:br>
              <a:rPr lang="fr-FR" dirty="0"/>
            </a:br>
            <a:endParaRPr lang="fr-FR" dirty="0"/>
          </a:p>
          <a:p>
            <a:r>
              <a:rPr lang="fr-FR" b="1" dirty="0"/>
              <a:t>2. Combustion des sols organiques</a:t>
            </a:r>
            <a:endParaRPr lang="fr-FR" dirty="0"/>
          </a:p>
          <a:p>
            <a:r>
              <a:rPr lang="fr-FR" dirty="0"/>
              <a:t>Les sols riches en matière organique brûlent également et produisent du CH4 par combustion incomplète..</a:t>
            </a:r>
          </a:p>
          <a:p>
            <a:br>
              <a:rPr lang="fr-FR" dirty="0"/>
            </a:br>
            <a:endParaRPr lang="fr-FR" dirty="0"/>
          </a:p>
          <a:p>
            <a:r>
              <a:rPr lang="fr-FR" b="1" dirty="0"/>
              <a:t>3. Tourbières et tourbe humide</a:t>
            </a:r>
            <a:endParaRPr lang="fr-FR" dirty="0"/>
          </a:p>
          <a:p>
            <a:r>
              <a:rPr lang="fr-FR" dirty="0"/>
              <a:t>Le CH4 est émis lors de la combustion lente (</a:t>
            </a:r>
            <a:r>
              <a:rPr lang="fr-FR" dirty="0" err="1"/>
              <a:t>smoldering</a:t>
            </a:r>
            <a:r>
              <a:rPr lang="fr-FR" dirty="0"/>
              <a:t>) des tourbières naturelles ou perturbées.</a:t>
            </a:r>
          </a:p>
          <a:p>
            <a:endParaRPr lang="fr-FR" sz="1100" b="0" i="0" u="none" strike="noStrike" cap="none" dirty="0">
              <a:solidFill>
                <a:srgbClr val="000000"/>
              </a:solidFill>
              <a:effectLst/>
              <a:latin typeface="Arial"/>
              <a:ea typeface="Arial"/>
              <a:cs typeface="Arial"/>
              <a:sym typeface="Arial"/>
            </a:endParaRPr>
          </a:p>
          <a:p>
            <a:r>
              <a:rPr lang="fr-FR" sz="1100" b="0" i="0" u="none" strike="noStrike" cap="none" dirty="0">
                <a:solidFill>
                  <a:srgbClr val="000000"/>
                </a:solidFill>
                <a:effectLst/>
                <a:latin typeface="Arial"/>
                <a:ea typeface="Arial"/>
                <a:cs typeface="Arial"/>
                <a:sym typeface="Arial"/>
              </a:rPr>
              <a:t>L’utilisation de combustibles fossiles tels que le pétrole, le charbon et le gaz naturel génère </a:t>
            </a:r>
            <a:r>
              <a:rPr lang="fr-FR" sz="1100" b="1" i="0" u="none" strike="noStrike" cap="none" dirty="0">
                <a:solidFill>
                  <a:srgbClr val="000000"/>
                </a:solidFill>
                <a:effectLst/>
                <a:latin typeface="Arial"/>
                <a:ea typeface="Arial"/>
                <a:cs typeface="Arial"/>
                <a:sym typeface="Arial"/>
              </a:rPr>
              <a:t>d’importantes émissions de méthane</a:t>
            </a:r>
            <a:r>
              <a:rPr lang="fr-FR" sz="1100" b="0" i="0" u="none" strike="noStrike" cap="none" dirty="0">
                <a:solidFill>
                  <a:srgbClr val="000000"/>
                </a:solidFill>
                <a:effectLst/>
                <a:latin typeface="Arial"/>
                <a:ea typeface="Arial"/>
                <a:cs typeface="Arial"/>
                <a:sym typeface="Arial"/>
              </a:rPr>
              <a:t> à différentes étapes, de l’extraction aux systèmes de distribution et de stockage. </a:t>
            </a:r>
            <a:endParaRPr lang="fr-FR" dirty="0"/>
          </a:p>
        </p:txBody>
      </p:sp>
    </p:spTree>
    <p:extLst>
      <p:ext uri="{BB962C8B-B14F-4D97-AF65-F5344CB8AC3E}">
        <p14:creationId xmlns:p14="http://schemas.microsoft.com/office/powerpoint/2010/main" val="1030655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a:xfrm>
            <a:off x="381000" y="685800"/>
            <a:ext cx="6096000" cy="3429000"/>
          </a:xfrm>
        </p:spPr>
        <p:txBody>
          <a:bodyPr/>
          <a:lstStyle/>
          <a:p>
            <a:endParaRPr lang="fr-FR"/>
          </a:p>
        </p:txBody>
      </p:sp>
      <p:sp>
        <p:nvSpPr>
          <p:cNvPr id="3" name="Espace réservé des notes 2"/>
          <p:cNvSpPr>
            <a:spLocks noGrp="1"/>
          </p:cNvSpPr>
          <p:nvPr>
            <p:ph type="body" idx="1"/>
          </p:nvPr>
        </p:nvSpPr>
        <p:spPr/>
        <p:txBody>
          <a:bodyPr/>
          <a:lstStyle/>
          <a:p>
            <a:r>
              <a:rPr lang="fr-FR" dirty="0"/>
              <a:t>Une fois dans l’air, le méthane est détruit par une </a:t>
            </a:r>
            <a:r>
              <a:rPr lang="fr-FR" b="1" dirty="0"/>
              <a:t>réaction chimique</a:t>
            </a:r>
            <a:r>
              <a:rPr lang="fr-FR" dirty="0"/>
              <a:t> avec le radical hydroxyle (OH•).</a:t>
            </a:r>
          </a:p>
          <a:p>
            <a:r>
              <a:rPr lang="fr-FR" b="1" dirty="0"/>
              <a:t>bactéries </a:t>
            </a:r>
            <a:r>
              <a:rPr lang="fr-FR" b="1" dirty="0" err="1"/>
              <a:t>méthanotrophes</a:t>
            </a:r>
            <a:r>
              <a:rPr lang="fr-FR" dirty="0"/>
              <a:t> sont des </a:t>
            </a:r>
            <a:r>
              <a:rPr lang="fr-FR" b="1" dirty="0"/>
              <a:t>micro-organismes</a:t>
            </a:r>
            <a:r>
              <a:rPr lang="fr-FR" dirty="0"/>
              <a:t> qui utilisent le </a:t>
            </a:r>
            <a:r>
              <a:rPr lang="fr-FR" b="1" dirty="0"/>
              <a:t>méthane (CH₄)</a:t>
            </a:r>
            <a:r>
              <a:rPr lang="fr-FR" dirty="0"/>
              <a:t> comme </a:t>
            </a:r>
            <a:r>
              <a:rPr lang="fr-FR" b="1" dirty="0"/>
              <a:t>source d’énergie et de carbone</a:t>
            </a:r>
            <a:r>
              <a:rPr lang="fr-FR" dirty="0"/>
              <a:t>.</a:t>
            </a:r>
          </a:p>
        </p:txBody>
      </p:sp>
    </p:spTree>
    <p:extLst>
      <p:ext uri="{BB962C8B-B14F-4D97-AF65-F5344CB8AC3E}">
        <p14:creationId xmlns:p14="http://schemas.microsoft.com/office/powerpoint/2010/main" val="41321102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BAA776-20D4-2EE7-6560-37794AB096F7}"/>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97C9FB09-05D1-2843-EA53-F06300F285DF}"/>
              </a:ext>
            </a:extLst>
          </p:cNvPr>
          <p:cNvSpPr>
            <a:spLocks noGrp="1" noRot="1" noChangeAspect="1"/>
          </p:cNvSpPr>
          <p:nvPr>
            <p:ph type="sldImg"/>
          </p:nvPr>
        </p:nvSpPr>
        <p:spPr>
          <a:xfrm>
            <a:off x="381000" y="685800"/>
            <a:ext cx="6096000" cy="3429000"/>
          </a:xfrm>
        </p:spPr>
        <p:txBody>
          <a:bodyPr/>
          <a:lstStyle/>
          <a:p>
            <a:endParaRPr lang="fr-FR"/>
          </a:p>
        </p:txBody>
      </p:sp>
      <p:sp>
        <p:nvSpPr>
          <p:cNvPr id="3" name="Espace réservé des notes 2">
            <a:extLst>
              <a:ext uri="{FF2B5EF4-FFF2-40B4-BE49-F238E27FC236}">
                <a16:creationId xmlns:a16="http://schemas.microsoft.com/office/drawing/2014/main" id="{E797081F-DD02-D6D9-217C-B03E699378F8}"/>
              </a:ext>
            </a:extLst>
          </p:cNvPr>
          <p:cNvSpPr>
            <a:spLocks noGrp="1"/>
          </p:cNvSpPr>
          <p:nvPr>
            <p:ph type="body" idx="1"/>
          </p:nvPr>
        </p:nvSpPr>
        <p:spPr/>
        <p:txBody>
          <a:bodyPr/>
          <a:lstStyle/>
          <a:p>
            <a:r>
              <a:rPr lang="fr-FR" dirty="0"/>
              <a:t>Une fois dans l’air, le méthane est détruit par une </a:t>
            </a:r>
            <a:r>
              <a:rPr lang="fr-FR" b="1" dirty="0"/>
              <a:t>réaction chimique</a:t>
            </a:r>
            <a:r>
              <a:rPr lang="fr-FR" dirty="0"/>
              <a:t> avec le radical hydroxyle (OH•).</a:t>
            </a:r>
          </a:p>
          <a:p>
            <a:r>
              <a:rPr lang="fr-FR" dirty="0"/>
              <a:t>Cette réaction se produit surtout dans la </a:t>
            </a:r>
            <a:r>
              <a:rPr lang="fr-FR" b="1" dirty="0"/>
              <a:t>troposphère</a:t>
            </a:r>
            <a:r>
              <a:rPr lang="fr-FR" dirty="0"/>
              <a:t> (première couche de l’atmosphère).</a:t>
            </a:r>
          </a:p>
          <a:p>
            <a:r>
              <a:rPr lang="fr-FR" dirty="0" err="1"/>
              <a:t>teragrammes</a:t>
            </a:r>
            <a:r>
              <a:rPr lang="fr-FR" dirty="0"/>
              <a:t> de méthane par an</a:t>
            </a:r>
          </a:p>
        </p:txBody>
      </p:sp>
    </p:spTree>
    <p:extLst>
      <p:ext uri="{BB962C8B-B14F-4D97-AF65-F5344CB8AC3E}">
        <p14:creationId xmlns:p14="http://schemas.microsoft.com/office/powerpoint/2010/main" val="324256369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13225" y="980863"/>
            <a:ext cx="3931500" cy="2455800"/>
          </a:xfrm>
          <a:prstGeom prst="rect">
            <a:avLst/>
          </a:prstGeom>
        </p:spPr>
        <p:txBody>
          <a:bodyPr spcFirstLastPara="1" wrap="square" lIns="91425" tIns="91425" rIns="91425" bIns="91425" anchor="t" anchorCtr="0">
            <a:noAutofit/>
          </a:bodyPr>
          <a:lstStyle>
            <a:lvl1pPr lvl="0" algn="l">
              <a:spcBef>
                <a:spcPts val="0"/>
              </a:spcBef>
              <a:spcAft>
                <a:spcPts val="0"/>
              </a:spcAft>
              <a:buSzPts val="5200"/>
              <a:buNone/>
              <a:defRPr sz="37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713225" y="3742038"/>
            <a:ext cx="3931500" cy="420600"/>
          </a:xfrm>
          <a:prstGeom prst="rect">
            <a:avLst/>
          </a:prstGeom>
        </p:spPr>
        <p:txBody>
          <a:bodyPr spcFirstLastPara="1" wrap="square" lIns="91425" tIns="91425" rIns="91425" bIns="91425" anchor="t" anchorCtr="0">
            <a:noAutofit/>
          </a:bodyPr>
          <a:lstStyle>
            <a:lvl1pPr lvl="0">
              <a:spcBef>
                <a:spcPts val="0"/>
              </a:spcBef>
              <a:spcAft>
                <a:spcPts val="0"/>
              </a:spcAft>
              <a:buClr>
                <a:schemeClr val="dk1"/>
              </a:buClr>
              <a:buSzPts val="1400"/>
              <a:buNone/>
              <a:defRPr>
                <a:solidFill>
                  <a:schemeClr val="dk1"/>
                </a:solidFill>
              </a:defRPr>
            </a:lvl1pPr>
            <a:lvl2pPr lvl="1" algn="ctr">
              <a:lnSpc>
                <a:spcPct val="100000"/>
              </a:lnSpc>
              <a:spcBef>
                <a:spcPts val="0"/>
              </a:spcBef>
              <a:spcAft>
                <a:spcPts val="0"/>
              </a:spcAft>
              <a:buClr>
                <a:schemeClr val="dk1"/>
              </a:buClr>
              <a:buSzPts val="1800"/>
              <a:buNone/>
              <a:defRPr sz="1800">
                <a:solidFill>
                  <a:schemeClr val="dk1"/>
                </a:solidFill>
              </a:defRPr>
            </a:lvl2pPr>
            <a:lvl3pPr lvl="2" algn="ctr">
              <a:lnSpc>
                <a:spcPct val="100000"/>
              </a:lnSpc>
              <a:spcBef>
                <a:spcPts val="0"/>
              </a:spcBef>
              <a:spcAft>
                <a:spcPts val="0"/>
              </a:spcAft>
              <a:buClr>
                <a:schemeClr val="dk1"/>
              </a:buClr>
              <a:buSzPts val="1800"/>
              <a:buNone/>
              <a:defRPr sz="1800">
                <a:solidFill>
                  <a:schemeClr val="dk1"/>
                </a:solidFill>
              </a:defRPr>
            </a:lvl3pPr>
            <a:lvl4pPr lvl="3" algn="ctr">
              <a:lnSpc>
                <a:spcPct val="100000"/>
              </a:lnSpc>
              <a:spcBef>
                <a:spcPts val="0"/>
              </a:spcBef>
              <a:spcAft>
                <a:spcPts val="0"/>
              </a:spcAft>
              <a:buClr>
                <a:schemeClr val="dk1"/>
              </a:buClr>
              <a:buSzPts val="1800"/>
              <a:buNone/>
              <a:defRPr sz="1800">
                <a:solidFill>
                  <a:schemeClr val="dk1"/>
                </a:solidFill>
              </a:defRPr>
            </a:lvl4pPr>
            <a:lvl5pPr lvl="4" algn="ctr">
              <a:lnSpc>
                <a:spcPct val="100000"/>
              </a:lnSpc>
              <a:spcBef>
                <a:spcPts val="0"/>
              </a:spcBef>
              <a:spcAft>
                <a:spcPts val="0"/>
              </a:spcAft>
              <a:buClr>
                <a:schemeClr val="dk1"/>
              </a:buClr>
              <a:buSzPts val="1800"/>
              <a:buNone/>
              <a:defRPr sz="1800">
                <a:solidFill>
                  <a:schemeClr val="dk1"/>
                </a:solidFill>
              </a:defRPr>
            </a:lvl5pPr>
            <a:lvl6pPr lvl="5" algn="ctr">
              <a:lnSpc>
                <a:spcPct val="100000"/>
              </a:lnSpc>
              <a:spcBef>
                <a:spcPts val="0"/>
              </a:spcBef>
              <a:spcAft>
                <a:spcPts val="0"/>
              </a:spcAft>
              <a:buClr>
                <a:schemeClr val="dk1"/>
              </a:buClr>
              <a:buSzPts val="1800"/>
              <a:buNone/>
              <a:defRPr sz="1800">
                <a:solidFill>
                  <a:schemeClr val="dk1"/>
                </a:solidFill>
              </a:defRPr>
            </a:lvl6pPr>
            <a:lvl7pPr lvl="6" algn="ctr">
              <a:lnSpc>
                <a:spcPct val="100000"/>
              </a:lnSpc>
              <a:spcBef>
                <a:spcPts val="0"/>
              </a:spcBef>
              <a:spcAft>
                <a:spcPts val="0"/>
              </a:spcAft>
              <a:buClr>
                <a:schemeClr val="dk1"/>
              </a:buClr>
              <a:buSzPts val="1800"/>
              <a:buNone/>
              <a:defRPr sz="1800">
                <a:solidFill>
                  <a:schemeClr val="dk1"/>
                </a:solidFill>
              </a:defRPr>
            </a:lvl7pPr>
            <a:lvl8pPr lvl="7" algn="ctr">
              <a:lnSpc>
                <a:spcPct val="100000"/>
              </a:lnSpc>
              <a:spcBef>
                <a:spcPts val="0"/>
              </a:spcBef>
              <a:spcAft>
                <a:spcPts val="0"/>
              </a:spcAft>
              <a:buClr>
                <a:schemeClr val="dk1"/>
              </a:buClr>
              <a:buSzPts val="1800"/>
              <a:buNone/>
              <a:defRPr sz="1800">
                <a:solidFill>
                  <a:schemeClr val="dk1"/>
                </a:solidFill>
              </a:defRPr>
            </a:lvl8pPr>
            <a:lvl9pPr lvl="8" algn="ctr">
              <a:lnSpc>
                <a:spcPct val="100000"/>
              </a:lnSpc>
              <a:spcBef>
                <a:spcPts val="0"/>
              </a:spcBef>
              <a:spcAft>
                <a:spcPts val="0"/>
              </a:spcAft>
              <a:buClr>
                <a:schemeClr val="dk1"/>
              </a:buClr>
              <a:buSzPts val="1800"/>
              <a:buNone/>
              <a:defRPr sz="1800">
                <a:solidFill>
                  <a:schemeClr val="dk1"/>
                </a:solidFill>
              </a:defRPr>
            </a:lvl9pPr>
          </a:lstStyle>
          <a:p>
            <a:endParaRPr/>
          </a:p>
        </p:txBody>
      </p:sp>
      <p:sp>
        <p:nvSpPr>
          <p:cNvPr id="11" name="Google Shape;11;p2"/>
          <p:cNvSpPr>
            <a:spLocks noGrp="1"/>
          </p:cNvSpPr>
          <p:nvPr>
            <p:ph type="pic" idx="2"/>
          </p:nvPr>
        </p:nvSpPr>
        <p:spPr>
          <a:xfrm>
            <a:off x="4546450" y="0"/>
            <a:ext cx="4597500" cy="5143500"/>
          </a:xfrm>
          <a:prstGeom prst="rect">
            <a:avLst/>
          </a:prstGeom>
          <a:noFill/>
          <a:ln>
            <a:noFill/>
          </a:ln>
        </p:spPr>
        <p:txBody>
          <a:bodyPr/>
          <a:lstStyle/>
          <a:p>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ackground 1">
  <p:cSld name="CUSTOM_8">
    <p:spTree>
      <p:nvGrpSpPr>
        <p:cNvPr id="1" name="Shape 264"/>
        <p:cNvGrpSpPr/>
        <p:nvPr/>
      </p:nvGrpSpPr>
      <p:grpSpPr>
        <a:xfrm>
          <a:off x="0" y="0"/>
          <a:ext cx="0" cy="0"/>
          <a:chOff x="0" y="0"/>
          <a:chExt cx="0" cy="0"/>
        </a:xfrm>
      </p:grpSpPr>
      <p:grpSp>
        <p:nvGrpSpPr>
          <p:cNvPr id="265" name="Google Shape;265;p30"/>
          <p:cNvGrpSpPr/>
          <p:nvPr/>
        </p:nvGrpSpPr>
        <p:grpSpPr>
          <a:xfrm>
            <a:off x="8239125" y="0"/>
            <a:ext cx="908551" cy="841825"/>
            <a:chOff x="8239125" y="0"/>
            <a:chExt cx="908551" cy="841825"/>
          </a:xfrm>
        </p:grpSpPr>
        <p:pic>
          <p:nvPicPr>
            <p:cNvPr id="266" name="Google Shape;266;p30"/>
            <p:cNvPicPr preferRelativeResize="0"/>
            <p:nvPr/>
          </p:nvPicPr>
          <p:blipFill rotWithShape="1">
            <a:blip r:embed="rId2">
              <a:alphaModFix/>
            </a:blip>
            <a:srcRect l="19400" r="16315" b="12211"/>
            <a:stretch/>
          </p:blipFill>
          <p:spPr>
            <a:xfrm>
              <a:off x="8246475" y="1"/>
              <a:ext cx="901202" cy="820201"/>
            </a:xfrm>
            <a:prstGeom prst="rect">
              <a:avLst/>
            </a:prstGeom>
            <a:noFill/>
            <a:ln>
              <a:noFill/>
            </a:ln>
          </p:spPr>
        </p:pic>
        <p:sp>
          <p:nvSpPr>
            <p:cNvPr id="267" name="Google Shape;267;p30"/>
            <p:cNvSpPr/>
            <p:nvPr/>
          </p:nvSpPr>
          <p:spPr>
            <a:xfrm rot="10800000">
              <a:off x="8239125" y="0"/>
              <a:ext cx="908549" cy="841825"/>
            </a:xfrm>
            <a:custGeom>
              <a:avLst/>
              <a:gdLst/>
              <a:ahLst/>
              <a:cxnLst/>
              <a:rect l="l" t="t" r="r" b="b"/>
              <a:pathLst>
                <a:path w="8908" h="8254" extrusionOk="0">
                  <a:moveTo>
                    <a:pt x="8908" y="0"/>
                  </a:moveTo>
                  <a:lnTo>
                    <a:pt x="0" y="0"/>
                  </a:lnTo>
                  <a:lnTo>
                    <a:pt x="0" y="432"/>
                  </a:lnTo>
                  <a:cubicBezTo>
                    <a:pt x="322" y="217"/>
                    <a:pt x="705" y="97"/>
                    <a:pt x="1086" y="147"/>
                  </a:cubicBezTo>
                  <a:cubicBezTo>
                    <a:pt x="1632" y="218"/>
                    <a:pt x="2085" y="618"/>
                    <a:pt x="2392" y="1075"/>
                  </a:cubicBezTo>
                  <a:cubicBezTo>
                    <a:pt x="2944" y="1897"/>
                    <a:pt x="3127" y="2920"/>
                    <a:pt x="3663" y="3753"/>
                  </a:cubicBezTo>
                  <a:cubicBezTo>
                    <a:pt x="4195" y="4579"/>
                    <a:pt x="5055" y="5167"/>
                    <a:pt x="5994" y="5458"/>
                  </a:cubicBezTo>
                  <a:cubicBezTo>
                    <a:pt x="6419" y="5590"/>
                    <a:pt x="6860" y="5665"/>
                    <a:pt x="7281" y="5804"/>
                  </a:cubicBezTo>
                  <a:cubicBezTo>
                    <a:pt x="7703" y="5944"/>
                    <a:pt x="8116" y="6160"/>
                    <a:pt x="8387" y="6512"/>
                  </a:cubicBezTo>
                  <a:cubicBezTo>
                    <a:pt x="8693" y="6909"/>
                    <a:pt x="8783" y="7443"/>
                    <a:pt x="8702" y="7937"/>
                  </a:cubicBezTo>
                  <a:cubicBezTo>
                    <a:pt x="8693" y="7991"/>
                    <a:pt x="8682" y="8044"/>
                    <a:pt x="8670" y="8098"/>
                  </a:cubicBezTo>
                  <a:cubicBezTo>
                    <a:pt x="8658" y="8149"/>
                    <a:pt x="8643" y="8201"/>
                    <a:pt x="8628" y="8254"/>
                  </a:cubicBezTo>
                  <a:lnTo>
                    <a:pt x="8908" y="8254"/>
                  </a:lnTo>
                  <a:lnTo>
                    <a:pt x="8908" y="0"/>
                  </a:lnTo>
                  <a:close/>
                </a:path>
              </a:pathLst>
            </a:custGeom>
            <a:solidFill>
              <a:schemeClr val="lt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grpSp>
      <p:grpSp>
        <p:nvGrpSpPr>
          <p:cNvPr id="268" name="Google Shape;268;p30"/>
          <p:cNvGrpSpPr/>
          <p:nvPr/>
        </p:nvGrpSpPr>
        <p:grpSpPr>
          <a:xfrm>
            <a:off x="0" y="0"/>
            <a:ext cx="799956" cy="934326"/>
            <a:chOff x="0" y="0"/>
            <a:chExt cx="799956" cy="934326"/>
          </a:xfrm>
        </p:grpSpPr>
        <p:pic>
          <p:nvPicPr>
            <p:cNvPr id="269" name="Google Shape;269;p30"/>
            <p:cNvPicPr preferRelativeResize="0"/>
            <p:nvPr/>
          </p:nvPicPr>
          <p:blipFill rotWithShape="1">
            <a:blip r:embed="rId3">
              <a:alphaModFix/>
            </a:blip>
            <a:srcRect l="10376" r="37480" b="7578"/>
            <a:stretch/>
          </p:blipFill>
          <p:spPr>
            <a:xfrm>
              <a:off x="0" y="0"/>
              <a:ext cx="765972" cy="904876"/>
            </a:xfrm>
            <a:prstGeom prst="rect">
              <a:avLst/>
            </a:prstGeom>
            <a:noFill/>
            <a:ln>
              <a:noFill/>
            </a:ln>
          </p:spPr>
        </p:pic>
        <p:sp>
          <p:nvSpPr>
            <p:cNvPr id="270" name="Google Shape;270;p30"/>
            <p:cNvSpPr/>
            <p:nvPr/>
          </p:nvSpPr>
          <p:spPr>
            <a:xfrm rot="5400000">
              <a:off x="-67181" y="67189"/>
              <a:ext cx="934326" cy="799947"/>
            </a:xfrm>
            <a:custGeom>
              <a:avLst/>
              <a:gdLst/>
              <a:ahLst/>
              <a:cxnLst/>
              <a:rect l="l" t="t" r="r" b="b"/>
              <a:pathLst>
                <a:path w="12839" h="10141" extrusionOk="0">
                  <a:moveTo>
                    <a:pt x="0" y="1193"/>
                  </a:moveTo>
                  <a:cubicBezTo>
                    <a:pt x="383" y="975"/>
                    <a:pt x="803" y="819"/>
                    <a:pt x="1246" y="740"/>
                  </a:cubicBezTo>
                  <a:cubicBezTo>
                    <a:pt x="2713" y="480"/>
                    <a:pt x="4395" y="1149"/>
                    <a:pt x="5225" y="2449"/>
                  </a:cubicBezTo>
                  <a:cubicBezTo>
                    <a:pt x="5722" y="3227"/>
                    <a:pt x="5969" y="4239"/>
                    <a:pt x="6770" y="4702"/>
                  </a:cubicBezTo>
                  <a:cubicBezTo>
                    <a:pt x="7313" y="5016"/>
                    <a:pt x="7963" y="4979"/>
                    <a:pt x="8575" y="5043"/>
                  </a:cubicBezTo>
                  <a:cubicBezTo>
                    <a:pt x="9646" y="5156"/>
                    <a:pt x="10742" y="5654"/>
                    <a:pt x="11381" y="6547"/>
                  </a:cubicBezTo>
                  <a:cubicBezTo>
                    <a:pt x="11863" y="7221"/>
                    <a:pt x="12043" y="8084"/>
                    <a:pt x="12069" y="8909"/>
                  </a:cubicBezTo>
                  <a:cubicBezTo>
                    <a:pt x="12077" y="9182"/>
                    <a:pt x="12069" y="9450"/>
                    <a:pt x="12049" y="9707"/>
                  </a:cubicBezTo>
                  <a:cubicBezTo>
                    <a:pt x="12038" y="9854"/>
                    <a:pt x="12019" y="9999"/>
                    <a:pt x="11994" y="10141"/>
                  </a:cubicBezTo>
                  <a:lnTo>
                    <a:pt x="12839" y="10141"/>
                  </a:lnTo>
                  <a:lnTo>
                    <a:pt x="12839" y="0"/>
                  </a:lnTo>
                  <a:lnTo>
                    <a:pt x="0" y="0"/>
                  </a:lnTo>
                  <a:lnTo>
                    <a:pt x="0" y="1193"/>
                  </a:lnTo>
                  <a:close/>
                </a:path>
              </a:pathLst>
            </a:custGeom>
            <a:solidFill>
              <a:schemeClr val="lt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2"/>
        <p:cNvGrpSpPr/>
        <p:nvPr/>
      </p:nvGrpSpPr>
      <p:grpSpPr>
        <a:xfrm>
          <a:off x="0" y="0"/>
          <a:ext cx="0" cy="0"/>
          <a:chOff x="0" y="0"/>
          <a:chExt cx="0" cy="0"/>
        </a:xfrm>
      </p:grpSpPr>
      <p:sp>
        <p:nvSpPr>
          <p:cNvPr id="13" name="Google Shape;13;p3"/>
          <p:cNvSpPr txBox="1">
            <a:spLocks noGrp="1"/>
          </p:cNvSpPr>
          <p:nvPr>
            <p:ph type="title"/>
          </p:nvPr>
        </p:nvSpPr>
        <p:spPr>
          <a:xfrm>
            <a:off x="4404550" y="2562350"/>
            <a:ext cx="4026300" cy="841800"/>
          </a:xfrm>
          <a:prstGeom prst="rect">
            <a:avLst/>
          </a:prstGeom>
        </p:spPr>
        <p:txBody>
          <a:bodyPr spcFirstLastPara="1" wrap="square" lIns="91425" tIns="91425" rIns="91425" bIns="91425" anchor="t" anchorCtr="0">
            <a:noAutofit/>
          </a:bodyPr>
          <a:lstStyle>
            <a:lvl1pPr lvl="0" algn="r">
              <a:spcBef>
                <a:spcPts val="0"/>
              </a:spcBef>
              <a:spcAft>
                <a:spcPts val="0"/>
              </a:spcAft>
              <a:buSzPts val="3600"/>
              <a:buNone/>
              <a:defRPr sz="47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4" name="Google Shape;14;p3"/>
          <p:cNvSpPr txBox="1">
            <a:spLocks noGrp="1"/>
          </p:cNvSpPr>
          <p:nvPr>
            <p:ph type="title" idx="2" hasCustomPrompt="1"/>
          </p:nvPr>
        </p:nvSpPr>
        <p:spPr>
          <a:xfrm>
            <a:off x="7165900" y="1233463"/>
            <a:ext cx="1265100" cy="1187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6000"/>
              <a:buNone/>
              <a:defRPr sz="7000">
                <a:solidFill>
                  <a:schemeClr val="accen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5" name="Google Shape;15;p3"/>
          <p:cNvSpPr txBox="1">
            <a:spLocks noGrp="1"/>
          </p:cNvSpPr>
          <p:nvPr>
            <p:ph type="subTitle" idx="1"/>
          </p:nvPr>
        </p:nvSpPr>
        <p:spPr>
          <a:xfrm>
            <a:off x="4404550" y="3475049"/>
            <a:ext cx="4026300" cy="435000"/>
          </a:xfrm>
          <a:prstGeom prst="rect">
            <a:avLst/>
          </a:prstGeom>
        </p:spPr>
        <p:txBody>
          <a:bodyPr spcFirstLastPara="1" wrap="square" lIns="91425" tIns="91425" rIns="91425" bIns="91425" anchor="t" anchorCtr="0">
            <a:noAutofit/>
          </a:bodyPr>
          <a:lstStyle>
            <a:lvl1pPr lvl="0" algn="r" rtl="0">
              <a:spcBef>
                <a:spcPts val="0"/>
              </a:spcBef>
              <a:spcAft>
                <a:spcPts val="0"/>
              </a:spcAft>
              <a:buClr>
                <a:schemeClr val="dk1"/>
              </a:buClr>
              <a:buSzPts val="1400"/>
              <a:buNone/>
              <a:defRPr>
                <a:solidFill>
                  <a:schemeClr val="dk1"/>
                </a:solidFill>
              </a:defRPr>
            </a:lvl1pPr>
            <a:lvl2pPr lvl="1" algn="ctr" rtl="0">
              <a:lnSpc>
                <a:spcPct val="100000"/>
              </a:lnSpc>
              <a:spcBef>
                <a:spcPts val="0"/>
              </a:spcBef>
              <a:spcAft>
                <a:spcPts val="0"/>
              </a:spcAft>
              <a:buClr>
                <a:schemeClr val="dk1"/>
              </a:buClr>
              <a:buSzPts val="1400"/>
              <a:buNone/>
              <a:defRPr>
                <a:solidFill>
                  <a:schemeClr val="dk1"/>
                </a:solidFill>
              </a:defRPr>
            </a:lvl2pPr>
            <a:lvl3pPr lvl="2" algn="ctr" rtl="0">
              <a:lnSpc>
                <a:spcPct val="100000"/>
              </a:lnSpc>
              <a:spcBef>
                <a:spcPts val="0"/>
              </a:spcBef>
              <a:spcAft>
                <a:spcPts val="0"/>
              </a:spcAft>
              <a:buClr>
                <a:schemeClr val="dk1"/>
              </a:buClr>
              <a:buSzPts val="1400"/>
              <a:buNone/>
              <a:defRPr>
                <a:solidFill>
                  <a:schemeClr val="dk1"/>
                </a:solidFill>
              </a:defRPr>
            </a:lvl3pPr>
            <a:lvl4pPr lvl="3" algn="ctr" rtl="0">
              <a:lnSpc>
                <a:spcPct val="100000"/>
              </a:lnSpc>
              <a:spcBef>
                <a:spcPts val="0"/>
              </a:spcBef>
              <a:spcAft>
                <a:spcPts val="0"/>
              </a:spcAft>
              <a:buClr>
                <a:schemeClr val="dk1"/>
              </a:buClr>
              <a:buSzPts val="1400"/>
              <a:buNone/>
              <a:defRPr>
                <a:solidFill>
                  <a:schemeClr val="dk1"/>
                </a:solidFill>
              </a:defRPr>
            </a:lvl4pPr>
            <a:lvl5pPr lvl="4" algn="ctr" rtl="0">
              <a:lnSpc>
                <a:spcPct val="100000"/>
              </a:lnSpc>
              <a:spcBef>
                <a:spcPts val="0"/>
              </a:spcBef>
              <a:spcAft>
                <a:spcPts val="0"/>
              </a:spcAft>
              <a:buClr>
                <a:schemeClr val="dk1"/>
              </a:buClr>
              <a:buSzPts val="1400"/>
              <a:buNone/>
              <a:defRPr>
                <a:solidFill>
                  <a:schemeClr val="dk1"/>
                </a:solidFill>
              </a:defRPr>
            </a:lvl5pPr>
            <a:lvl6pPr lvl="5" algn="ctr" rtl="0">
              <a:lnSpc>
                <a:spcPct val="100000"/>
              </a:lnSpc>
              <a:spcBef>
                <a:spcPts val="0"/>
              </a:spcBef>
              <a:spcAft>
                <a:spcPts val="0"/>
              </a:spcAft>
              <a:buClr>
                <a:schemeClr val="dk1"/>
              </a:buClr>
              <a:buSzPts val="1400"/>
              <a:buNone/>
              <a:defRPr>
                <a:solidFill>
                  <a:schemeClr val="dk1"/>
                </a:solidFill>
              </a:defRPr>
            </a:lvl6pPr>
            <a:lvl7pPr lvl="6" algn="ctr" rtl="0">
              <a:lnSpc>
                <a:spcPct val="100000"/>
              </a:lnSpc>
              <a:spcBef>
                <a:spcPts val="0"/>
              </a:spcBef>
              <a:spcAft>
                <a:spcPts val="0"/>
              </a:spcAft>
              <a:buClr>
                <a:schemeClr val="dk1"/>
              </a:buClr>
              <a:buSzPts val="1400"/>
              <a:buNone/>
              <a:defRPr>
                <a:solidFill>
                  <a:schemeClr val="dk1"/>
                </a:solidFill>
              </a:defRPr>
            </a:lvl7pPr>
            <a:lvl8pPr lvl="7" algn="ctr" rtl="0">
              <a:lnSpc>
                <a:spcPct val="100000"/>
              </a:lnSpc>
              <a:spcBef>
                <a:spcPts val="0"/>
              </a:spcBef>
              <a:spcAft>
                <a:spcPts val="0"/>
              </a:spcAft>
              <a:buClr>
                <a:schemeClr val="dk1"/>
              </a:buClr>
              <a:buSzPts val="1400"/>
              <a:buNone/>
              <a:defRPr>
                <a:solidFill>
                  <a:schemeClr val="dk1"/>
                </a:solidFill>
              </a:defRPr>
            </a:lvl8pPr>
            <a:lvl9pPr lvl="8" algn="ctr" rtl="0">
              <a:lnSpc>
                <a:spcPct val="100000"/>
              </a:lnSpc>
              <a:spcBef>
                <a:spcPts val="0"/>
              </a:spcBef>
              <a:spcAft>
                <a:spcPts val="0"/>
              </a:spcAft>
              <a:buClr>
                <a:schemeClr val="dk1"/>
              </a:buClr>
              <a:buSzPts val="1400"/>
              <a:buNone/>
              <a:defRPr>
                <a:solidFill>
                  <a:schemeClr val="dk1"/>
                </a:solidFill>
              </a:defRPr>
            </a:lvl9pPr>
          </a:lstStyle>
          <a:p>
            <a:endParaRPr/>
          </a:p>
        </p:txBody>
      </p:sp>
      <p:sp>
        <p:nvSpPr>
          <p:cNvPr id="16" name="Google Shape;16;p3"/>
          <p:cNvSpPr>
            <a:spLocks noGrp="1"/>
          </p:cNvSpPr>
          <p:nvPr>
            <p:ph type="pic" idx="3"/>
          </p:nvPr>
        </p:nvSpPr>
        <p:spPr>
          <a:xfrm>
            <a:off x="0" y="-50"/>
            <a:ext cx="4180800" cy="5143500"/>
          </a:xfrm>
          <a:prstGeom prst="rect">
            <a:avLst/>
          </a:prstGeom>
          <a:noFill/>
          <a:ln>
            <a:noFill/>
          </a:ln>
        </p:spPr>
        <p:txBody>
          <a:bodyPr/>
          <a:lstStyle/>
          <a:p>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8"/>
        <p:cNvGrpSpPr/>
        <p:nvPr/>
      </p:nvGrpSpPr>
      <p:grpSpPr>
        <a:xfrm>
          <a:off x="0" y="0"/>
          <a:ext cx="0" cy="0"/>
          <a:chOff x="0" y="0"/>
          <a:chExt cx="0" cy="0"/>
        </a:xfrm>
      </p:grpSpPr>
      <p:sp>
        <p:nvSpPr>
          <p:cNvPr id="39" name="Google Shape;39;p6"/>
          <p:cNvSpPr txBox="1">
            <a:spLocks noGrp="1"/>
          </p:cNvSpPr>
          <p:nvPr>
            <p:ph type="title"/>
          </p:nvPr>
        </p:nvSpPr>
        <p:spPr>
          <a:xfrm>
            <a:off x="720000" y="539500"/>
            <a:ext cx="7704000" cy="478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28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40" name="Google Shape;40;p6"/>
          <p:cNvGrpSpPr/>
          <p:nvPr/>
        </p:nvGrpSpPr>
        <p:grpSpPr>
          <a:xfrm>
            <a:off x="7899802" y="3132630"/>
            <a:ext cx="1243741" cy="2010792"/>
            <a:chOff x="7800352" y="2971576"/>
            <a:chExt cx="1343423" cy="2171951"/>
          </a:xfrm>
        </p:grpSpPr>
        <p:pic>
          <p:nvPicPr>
            <p:cNvPr id="41" name="Google Shape;41;p6"/>
            <p:cNvPicPr preferRelativeResize="0"/>
            <p:nvPr/>
          </p:nvPicPr>
          <p:blipFill rotWithShape="1">
            <a:blip r:embed="rId2">
              <a:alphaModFix/>
            </a:blip>
            <a:srcRect l="17450" t="9931" r="42599" b="4816"/>
            <a:stretch/>
          </p:blipFill>
          <p:spPr>
            <a:xfrm flipH="1">
              <a:off x="7848205" y="3039242"/>
              <a:ext cx="1295570" cy="2104284"/>
            </a:xfrm>
            <a:prstGeom prst="rect">
              <a:avLst/>
            </a:prstGeom>
            <a:noFill/>
            <a:ln>
              <a:noFill/>
            </a:ln>
          </p:spPr>
        </p:pic>
        <p:sp>
          <p:nvSpPr>
            <p:cNvPr id="42" name="Google Shape;42;p6"/>
            <p:cNvSpPr/>
            <p:nvPr/>
          </p:nvSpPr>
          <p:spPr>
            <a:xfrm rot="10800000">
              <a:off x="7800352" y="2971576"/>
              <a:ext cx="1343414" cy="2171919"/>
            </a:xfrm>
            <a:custGeom>
              <a:avLst/>
              <a:gdLst/>
              <a:ahLst/>
              <a:cxnLst/>
              <a:rect l="l" t="t" r="r" b="b"/>
              <a:pathLst>
                <a:path w="4338" h="5517" extrusionOk="0">
                  <a:moveTo>
                    <a:pt x="4118" y="0"/>
                  </a:moveTo>
                  <a:cubicBezTo>
                    <a:pt x="4171" y="148"/>
                    <a:pt x="4194" y="307"/>
                    <a:pt x="4175" y="464"/>
                  </a:cubicBezTo>
                  <a:cubicBezTo>
                    <a:pt x="4133" y="815"/>
                    <a:pt x="3895" y="1106"/>
                    <a:pt x="3622" y="1303"/>
                  </a:cubicBezTo>
                  <a:cubicBezTo>
                    <a:pt x="3133" y="1657"/>
                    <a:pt x="2524" y="1775"/>
                    <a:pt x="2029" y="2119"/>
                  </a:cubicBezTo>
                  <a:cubicBezTo>
                    <a:pt x="1537" y="2460"/>
                    <a:pt x="1186" y="3013"/>
                    <a:pt x="1013" y="3616"/>
                  </a:cubicBezTo>
                  <a:cubicBezTo>
                    <a:pt x="935" y="3888"/>
                    <a:pt x="891" y="4171"/>
                    <a:pt x="807" y="4442"/>
                  </a:cubicBezTo>
                  <a:cubicBezTo>
                    <a:pt x="724" y="4713"/>
                    <a:pt x="595" y="4978"/>
                    <a:pt x="386" y="5152"/>
                  </a:cubicBezTo>
                  <a:cubicBezTo>
                    <a:pt x="272" y="5247"/>
                    <a:pt x="139" y="5309"/>
                    <a:pt x="0" y="5343"/>
                  </a:cubicBezTo>
                  <a:lnTo>
                    <a:pt x="0" y="5517"/>
                  </a:lnTo>
                  <a:lnTo>
                    <a:pt x="4338" y="5517"/>
                  </a:lnTo>
                  <a:lnTo>
                    <a:pt x="4338" y="0"/>
                  </a:lnTo>
                  <a:lnTo>
                    <a:pt x="4118" y="0"/>
                  </a:lnTo>
                  <a:close/>
                </a:path>
              </a:pathLst>
            </a:custGeom>
            <a:solidFill>
              <a:schemeClr val="lt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grpSp>
      <p:grpSp>
        <p:nvGrpSpPr>
          <p:cNvPr id="43" name="Google Shape;43;p6"/>
          <p:cNvGrpSpPr/>
          <p:nvPr/>
        </p:nvGrpSpPr>
        <p:grpSpPr>
          <a:xfrm>
            <a:off x="-19500" y="0"/>
            <a:ext cx="1306350" cy="1852100"/>
            <a:chOff x="-40708" y="0"/>
            <a:chExt cx="1363764" cy="1933500"/>
          </a:xfrm>
        </p:grpSpPr>
        <p:pic>
          <p:nvPicPr>
            <p:cNvPr id="44" name="Google Shape;44;p6"/>
            <p:cNvPicPr preferRelativeResize="0"/>
            <p:nvPr/>
          </p:nvPicPr>
          <p:blipFill rotWithShape="1">
            <a:blip r:embed="rId3">
              <a:alphaModFix/>
            </a:blip>
            <a:srcRect l="37932" t="11704" r="23902" b="6842"/>
            <a:stretch/>
          </p:blipFill>
          <p:spPr>
            <a:xfrm>
              <a:off x="-40708" y="0"/>
              <a:ext cx="1343406" cy="1908183"/>
            </a:xfrm>
            <a:prstGeom prst="rect">
              <a:avLst/>
            </a:prstGeom>
            <a:noFill/>
            <a:ln>
              <a:noFill/>
            </a:ln>
          </p:spPr>
        </p:pic>
        <p:sp>
          <p:nvSpPr>
            <p:cNvPr id="45" name="Google Shape;45;p6"/>
            <p:cNvSpPr/>
            <p:nvPr/>
          </p:nvSpPr>
          <p:spPr>
            <a:xfrm rot="10800000">
              <a:off x="-31384" y="7"/>
              <a:ext cx="1354441" cy="1933493"/>
            </a:xfrm>
            <a:custGeom>
              <a:avLst/>
              <a:gdLst/>
              <a:ahLst/>
              <a:cxnLst/>
              <a:rect l="l" t="t" r="r" b="b"/>
              <a:pathLst>
                <a:path w="6383" h="9656" extrusionOk="0">
                  <a:moveTo>
                    <a:pt x="0" y="9656"/>
                  </a:moveTo>
                  <a:lnTo>
                    <a:pt x="207" y="9656"/>
                  </a:lnTo>
                  <a:cubicBezTo>
                    <a:pt x="324" y="9284"/>
                    <a:pt x="557" y="8941"/>
                    <a:pt x="898" y="8693"/>
                  </a:cubicBezTo>
                  <a:cubicBezTo>
                    <a:pt x="1192" y="8480"/>
                    <a:pt x="1550" y="8343"/>
                    <a:pt x="1872" y="8164"/>
                  </a:cubicBezTo>
                  <a:cubicBezTo>
                    <a:pt x="2196" y="7985"/>
                    <a:pt x="2500" y="7742"/>
                    <a:pt x="2590" y="7420"/>
                  </a:cubicBezTo>
                  <a:cubicBezTo>
                    <a:pt x="2752" y="6847"/>
                    <a:pt x="2189" y="6218"/>
                    <a:pt x="2459" y="5676"/>
                  </a:cubicBezTo>
                  <a:cubicBezTo>
                    <a:pt x="2710" y="5173"/>
                    <a:pt x="3495" y="5085"/>
                    <a:pt x="3983" y="4734"/>
                  </a:cubicBezTo>
                  <a:cubicBezTo>
                    <a:pt x="4597" y="4292"/>
                    <a:pt x="4653" y="3508"/>
                    <a:pt x="4614" y="2818"/>
                  </a:cubicBezTo>
                  <a:cubicBezTo>
                    <a:pt x="4576" y="2128"/>
                    <a:pt x="4511" y="1372"/>
                    <a:pt x="4985" y="819"/>
                  </a:cubicBezTo>
                  <a:cubicBezTo>
                    <a:pt x="5242" y="518"/>
                    <a:pt x="5654" y="328"/>
                    <a:pt x="6084" y="276"/>
                  </a:cubicBezTo>
                  <a:cubicBezTo>
                    <a:pt x="6179" y="265"/>
                    <a:pt x="6280" y="258"/>
                    <a:pt x="6383" y="257"/>
                  </a:cubicBezTo>
                  <a:lnTo>
                    <a:pt x="6383" y="0"/>
                  </a:lnTo>
                  <a:lnTo>
                    <a:pt x="0" y="0"/>
                  </a:lnTo>
                  <a:lnTo>
                    <a:pt x="0" y="9656"/>
                  </a:lnTo>
                  <a:close/>
                </a:path>
              </a:pathLst>
            </a:custGeom>
            <a:solidFill>
              <a:schemeClr val="lt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61"/>
        <p:cNvGrpSpPr/>
        <p:nvPr/>
      </p:nvGrpSpPr>
      <p:grpSpPr>
        <a:xfrm>
          <a:off x="0" y="0"/>
          <a:ext cx="0" cy="0"/>
          <a:chOff x="0" y="0"/>
          <a:chExt cx="0" cy="0"/>
        </a:xfrm>
      </p:grpSpPr>
      <p:sp>
        <p:nvSpPr>
          <p:cNvPr id="62" name="Google Shape;62;p9"/>
          <p:cNvSpPr txBox="1">
            <a:spLocks noGrp="1"/>
          </p:cNvSpPr>
          <p:nvPr>
            <p:ph type="title"/>
          </p:nvPr>
        </p:nvSpPr>
        <p:spPr>
          <a:xfrm>
            <a:off x="713225" y="1071423"/>
            <a:ext cx="3426900" cy="1799700"/>
          </a:xfrm>
          <a:prstGeom prst="rect">
            <a:avLst/>
          </a:prstGeom>
        </p:spPr>
        <p:txBody>
          <a:bodyPr spcFirstLastPara="1" wrap="square" lIns="91425" tIns="91425" rIns="91425" bIns="91425" anchor="b" anchorCtr="0">
            <a:noAutofit/>
          </a:bodyPr>
          <a:lstStyle>
            <a:lvl1pPr lvl="0" rtl="0">
              <a:spcBef>
                <a:spcPts val="0"/>
              </a:spcBef>
              <a:spcAft>
                <a:spcPts val="0"/>
              </a:spcAft>
              <a:buSzPts val="3000"/>
              <a:buNone/>
              <a:defRPr sz="4000"/>
            </a:lvl1pPr>
            <a:lvl2pPr lvl="1" algn="ctr" rtl="0">
              <a:spcBef>
                <a:spcPts val="0"/>
              </a:spcBef>
              <a:spcAft>
                <a:spcPts val="0"/>
              </a:spcAft>
              <a:buSzPts val="3000"/>
              <a:buNone/>
              <a:defRPr/>
            </a:lvl2pPr>
            <a:lvl3pPr lvl="2" algn="ctr" rtl="0">
              <a:spcBef>
                <a:spcPts val="0"/>
              </a:spcBef>
              <a:spcAft>
                <a:spcPts val="0"/>
              </a:spcAft>
              <a:buSzPts val="3000"/>
              <a:buNone/>
              <a:defRPr/>
            </a:lvl3pPr>
            <a:lvl4pPr lvl="3" algn="ctr" rtl="0">
              <a:spcBef>
                <a:spcPts val="0"/>
              </a:spcBef>
              <a:spcAft>
                <a:spcPts val="0"/>
              </a:spcAft>
              <a:buSzPts val="3000"/>
              <a:buNone/>
              <a:defRPr/>
            </a:lvl4pPr>
            <a:lvl5pPr lvl="4" algn="ctr" rtl="0">
              <a:spcBef>
                <a:spcPts val="0"/>
              </a:spcBef>
              <a:spcAft>
                <a:spcPts val="0"/>
              </a:spcAft>
              <a:buSzPts val="3000"/>
              <a:buNone/>
              <a:defRPr/>
            </a:lvl5pPr>
            <a:lvl6pPr lvl="5" algn="ctr" rtl="0">
              <a:spcBef>
                <a:spcPts val="0"/>
              </a:spcBef>
              <a:spcAft>
                <a:spcPts val="0"/>
              </a:spcAft>
              <a:buSzPts val="3000"/>
              <a:buNone/>
              <a:defRPr/>
            </a:lvl6pPr>
            <a:lvl7pPr lvl="6" algn="ctr" rtl="0">
              <a:spcBef>
                <a:spcPts val="0"/>
              </a:spcBef>
              <a:spcAft>
                <a:spcPts val="0"/>
              </a:spcAft>
              <a:buSzPts val="3000"/>
              <a:buNone/>
              <a:defRPr/>
            </a:lvl7pPr>
            <a:lvl8pPr lvl="7" algn="ctr" rtl="0">
              <a:spcBef>
                <a:spcPts val="0"/>
              </a:spcBef>
              <a:spcAft>
                <a:spcPts val="0"/>
              </a:spcAft>
              <a:buSzPts val="3000"/>
              <a:buNone/>
              <a:defRPr/>
            </a:lvl8pPr>
            <a:lvl9pPr lvl="8" algn="ctr" rtl="0">
              <a:spcBef>
                <a:spcPts val="0"/>
              </a:spcBef>
              <a:spcAft>
                <a:spcPts val="0"/>
              </a:spcAft>
              <a:buSzPts val="3000"/>
              <a:buNone/>
              <a:defRPr/>
            </a:lvl9pPr>
          </a:lstStyle>
          <a:p>
            <a:endParaRPr/>
          </a:p>
        </p:txBody>
      </p:sp>
      <p:sp>
        <p:nvSpPr>
          <p:cNvPr id="63" name="Google Shape;63;p9"/>
          <p:cNvSpPr txBox="1">
            <a:spLocks noGrp="1"/>
          </p:cNvSpPr>
          <p:nvPr>
            <p:ph type="subTitle" idx="1"/>
          </p:nvPr>
        </p:nvSpPr>
        <p:spPr>
          <a:xfrm>
            <a:off x="713225" y="2871163"/>
            <a:ext cx="3426900" cy="12009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4" name="Google Shape;64;p9"/>
          <p:cNvSpPr>
            <a:spLocks noGrp="1"/>
          </p:cNvSpPr>
          <p:nvPr>
            <p:ph type="pic" idx="2"/>
          </p:nvPr>
        </p:nvSpPr>
        <p:spPr>
          <a:xfrm>
            <a:off x="4963200" y="0"/>
            <a:ext cx="4180800" cy="5143500"/>
          </a:xfrm>
          <a:prstGeom prst="rect">
            <a:avLst/>
          </a:prstGeom>
          <a:noFill/>
          <a:ln>
            <a:noFill/>
          </a:ln>
        </p:spPr>
        <p:txBody>
          <a:bodyPr/>
          <a:lstStyle/>
          <a:p>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72"/>
        <p:cNvGrpSpPr/>
        <p:nvPr/>
      </p:nvGrpSpPr>
      <p:grpSpPr>
        <a:xfrm>
          <a:off x="0" y="0"/>
          <a:ext cx="0" cy="0"/>
          <a:chOff x="0" y="0"/>
          <a:chExt cx="0" cy="0"/>
        </a:xfrm>
      </p:grpSpPr>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able of contents">
  <p:cSld name="BLANK_1_1_1_1_1_1">
    <p:spTree>
      <p:nvGrpSpPr>
        <p:cNvPr id="1" name="Shape 73"/>
        <p:cNvGrpSpPr/>
        <p:nvPr/>
      </p:nvGrpSpPr>
      <p:grpSpPr>
        <a:xfrm>
          <a:off x="0" y="0"/>
          <a:ext cx="0" cy="0"/>
          <a:chOff x="0" y="0"/>
          <a:chExt cx="0" cy="0"/>
        </a:xfrm>
      </p:grpSpPr>
      <p:sp>
        <p:nvSpPr>
          <p:cNvPr id="74" name="Google Shape;74;p13"/>
          <p:cNvSpPr txBox="1">
            <a:spLocks noGrp="1"/>
          </p:cNvSpPr>
          <p:nvPr>
            <p:ph type="subTitle" idx="1"/>
          </p:nvPr>
        </p:nvSpPr>
        <p:spPr>
          <a:xfrm>
            <a:off x="713225" y="2165113"/>
            <a:ext cx="2305500" cy="616800"/>
          </a:xfrm>
          <a:prstGeom prst="rect">
            <a:avLst/>
          </a:prstGeom>
        </p:spPr>
        <p:txBody>
          <a:bodyPr spcFirstLastPara="1" wrap="square" lIns="91425" tIns="91425" rIns="91425" bIns="91425" anchor="t" anchorCtr="0">
            <a:noAutofit/>
          </a:bodyPr>
          <a:lstStyle>
            <a:lvl1pPr lvl="0" algn="ctr" rtl="0">
              <a:lnSpc>
                <a:spcPct val="115000"/>
              </a:lnSpc>
              <a:spcBef>
                <a:spcPts val="0"/>
              </a:spcBef>
              <a:spcAft>
                <a:spcPts val="0"/>
              </a:spcAft>
              <a:buSzPts val="1400"/>
              <a:buNone/>
              <a:defRPr sz="1400"/>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sp>
        <p:nvSpPr>
          <p:cNvPr id="75" name="Google Shape;75;p13"/>
          <p:cNvSpPr txBox="1">
            <a:spLocks noGrp="1"/>
          </p:cNvSpPr>
          <p:nvPr>
            <p:ph type="subTitle" idx="2"/>
          </p:nvPr>
        </p:nvSpPr>
        <p:spPr>
          <a:xfrm>
            <a:off x="713225" y="3968000"/>
            <a:ext cx="2305500" cy="616800"/>
          </a:xfrm>
          <a:prstGeom prst="rect">
            <a:avLst/>
          </a:prstGeom>
        </p:spPr>
        <p:txBody>
          <a:bodyPr spcFirstLastPara="1" wrap="square" lIns="91425" tIns="91425" rIns="91425" bIns="91425" anchor="t" anchorCtr="0">
            <a:noAutofit/>
          </a:bodyPr>
          <a:lstStyle>
            <a:lvl1pPr lvl="0" algn="ctr" rtl="0">
              <a:lnSpc>
                <a:spcPct val="115000"/>
              </a:lnSpc>
              <a:spcBef>
                <a:spcPts val="0"/>
              </a:spcBef>
              <a:spcAft>
                <a:spcPts val="0"/>
              </a:spcAft>
              <a:buSzPts val="1400"/>
              <a:buNone/>
              <a:defRPr sz="1400"/>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sp>
        <p:nvSpPr>
          <p:cNvPr id="76" name="Google Shape;76;p13"/>
          <p:cNvSpPr txBox="1">
            <a:spLocks noGrp="1"/>
          </p:cNvSpPr>
          <p:nvPr>
            <p:ph type="subTitle" idx="3"/>
          </p:nvPr>
        </p:nvSpPr>
        <p:spPr>
          <a:xfrm>
            <a:off x="3419250" y="3968000"/>
            <a:ext cx="2305500" cy="616800"/>
          </a:xfrm>
          <a:prstGeom prst="rect">
            <a:avLst/>
          </a:prstGeom>
        </p:spPr>
        <p:txBody>
          <a:bodyPr spcFirstLastPara="1" wrap="square" lIns="91425" tIns="91425" rIns="91425" bIns="91425" anchor="t" anchorCtr="0">
            <a:noAutofit/>
          </a:bodyPr>
          <a:lstStyle>
            <a:lvl1pPr lvl="0" algn="ctr" rtl="0">
              <a:lnSpc>
                <a:spcPct val="115000"/>
              </a:lnSpc>
              <a:spcBef>
                <a:spcPts val="0"/>
              </a:spcBef>
              <a:spcAft>
                <a:spcPts val="0"/>
              </a:spcAft>
              <a:buSzPts val="1400"/>
              <a:buNone/>
              <a:defRPr sz="1400"/>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sp>
        <p:nvSpPr>
          <p:cNvPr id="77" name="Google Shape;77;p13"/>
          <p:cNvSpPr txBox="1">
            <a:spLocks noGrp="1"/>
          </p:cNvSpPr>
          <p:nvPr>
            <p:ph type="subTitle" idx="4"/>
          </p:nvPr>
        </p:nvSpPr>
        <p:spPr>
          <a:xfrm>
            <a:off x="3419250" y="2165113"/>
            <a:ext cx="2305500" cy="616800"/>
          </a:xfrm>
          <a:prstGeom prst="rect">
            <a:avLst/>
          </a:prstGeom>
        </p:spPr>
        <p:txBody>
          <a:bodyPr spcFirstLastPara="1" wrap="square" lIns="91425" tIns="91425" rIns="91425" bIns="91425" anchor="t" anchorCtr="0">
            <a:noAutofit/>
          </a:bodyPr>
          <a:lstStyle>
            <a:lvl1pPr lvl="0" algn="ctr" rtl="0">
              <a:lnSpc>
                <a:spcPct val="115000"/>
              </a:lnSpc>
              <a:spcBef>
                <a:spcPts val="0"/>
              </a:spcBef>
              <a:spcAft>
                <a:spcPts val="0"/>
              </a:spcAft>
              <a:buSzPts val="1400"/>
              <a:buNone/>
              <a:defRPr sz="1400"/>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sp>
        <p:nvSpPr>
          <p:cNvPr id="78" name="Google Shape;78;p13"/>
          <p:cNvSpPr txBox="1">
            <a:spLocks noGrp="1"/>
          </p:cNvSpPr>
          <p:nvPr>
            <p:ph type="title" hasCustomPrompt="1"/>
          </p:nvPr>
        </p:nvSpPr>
        <p:spPr>
          <a:xfrm>
            <a:off x="1415375" y="1213516"/>
            <a:ext cx="901200" cy="478200"/>
          </a:xfrm>
          <a:prstGeom prst="rect">
            <a:avLst/>
          </a:prstGeom>
          <a:noFill/>
        </p:spPr>
        <p:txBody>
          <a:bodyPr spcFirstLastPara="1" wrap="square" lIns="91425" tIns="91425" rIns="91425" bIns="91425" anchor="ctr" anchorCtr="0">
            <a:noAutofit/>
          </a:bodyPr>
          <a:lstStyle>
            <a:lvl1pPr lvl="0" algn="ctr" rtl="0">
              <a:lnSpc>
                <a:spcPct val="115000"/>
              </a:lnSpc>
              <a:spcBef>
                <a:spcPts val="0"/>
              </a:spcBef>
              <a:spcAft>
                <a:spcPts val="0"/>
              </a:spcAft>
              <a:buSzPts val="3000"/>
              <a:buNone/>
              <a:defRPr sz="2800">
                <a:solidFill>
                  <a:schemeClr val="accen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79" name="Google Shape;79;p13"/>
          <p:cNvSpPr txBox="1">
            <a:spLocks noGrp="1"/>
          </p:cNvSpPr>
          <p:nvPr>
            <p:ph type="title" idx="5" hasCustomPrompt="1"/>
          </p:nvPr>
        </p:nvSpPr>
        <p:spPr>
          <a:xfrm>
            <a:off x="4121400" y="3016376"/>
            <a:ext cx="901200" cy="478200"/>
          </a:xfrm>
          <a:prstGeom prst="rect">
            <a:avLst/>
          </a:prstGeom>
          <a:noFill/>
        </p:spPr>
        <p:txBody>
          <a:bodyPr spcFirstLastPara="1" wrap="square" lIns="91425" tIns="91425" rIns="91425" bIns="91425" anchor="ctr" anchorCtr="0">
            <a:noAutofit/>
          </a:bodyPr>
          <a:lstStyle>
            <a:lvl1pPr lvl="0" algn="ctr" rtl="0">
              <a:lnSpc>
                <a:spcPct val="115000"/>
              </a:lnSpc>
              <a:spcBef>
                <a:spcPts val="0"/>
              </a:spcBef>
              <a:spcAft>
                <a:spcPts val="0"/>
              </a:spcAft>
              <a:buSzPts val="3000"/>
              <a:buNone/>
              <a:defRPr sz="2800">
                <a:solidFill>
                  <a:schemeClr val="accen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80" name="Google Shape;80;p13"/>
          <p:cNvSpPr txBox="1">
            <a:spLocks noGrp="1"/>
          </p:cNvSpPr>
          <p:nvPr>
            <p:ph type="title" idx="6" hasCustomPrompt="1"/>
          </p:nvPr>
        </p:nvSpPr>
        <p:spPr>
          <a:xfrm>
            <a:off x="1415375" y="3016376"/>
            <a:ext cx="901200" cy="478200"/>
          </a:xfrm>
          <a:prstGeom prst="rect">
            <a:avLst/>
          </a:prstGeom>
          <a:noFill/>
        </p:spPr>
        <p:txBody>
          <a:bodyPr spcFirstLastPara="1" wrap="square" lIns="91425" tIns="91425" rIns="91425" bIns="91425" anchor="ctr" anchorCtr="0">
            <a:noAutofit/>
          </a:bodyPr>
          <a:lstStyle>
            <a:lvl1pPr lvl="0" algn="ctr" rtl="0">
              <a:lnSpc>
                <a:spcPct val="115000"/>
              </a:lnSpc>
              <a:spcBef>
                <a:spcPts val="0"/>
              </a:spcBef>
              <a:spcAft>
                <a:spcPts val="0"/>
              </a:spcAft>
              <a:buSzPts val="3000"/>
              <a:buNone/>
              <a:defRPr sz="2800">
                <a:solidFill>
                  <a:schemeClr val="accen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81" name="Google Shape;81;p13"/>
          <p:cNvSpPr txBox="1">
            <a:spLocks noGrp="1"/>
          </p:cNvSpPr>
          <p:nvPr>
            <p:ph type="title" idx="7" hasCustomPrompt="1"/>
          </p:nvPr>
        </p:nvSpPr>
        <p:spPr>
          <a:xfrm>
            <a:off x="4121400" y="1213500"/>
            <a:ext cx="901200" cy="478200"/>
          </a:xfrm>
          <a:prstGeom prst="rect">
            <a:avLst/>
          </a:prstGeom>
          <a:noFill/>
        </p:spPr>
        <p:txBody>
          <a:bodyPr spcFirstLastPara="1" wrap="square" lIns="91425" tIns="91425" rIns="91425" bIns="91425" anchor="ctr" anchorCtr="0">
            <a:noAutofit/>
          </a:bodyPr>
          <a:lstStyle>
            <a:lvl1pPr lvl="0" algn="ctr" rtl="0">
              <a:lnSpc>
                <a:spcPct val="115000"/>
              </a:lnSpc>
              <a:spcBef>
                <a:spcPts val="0"/>
              </a:spcBef>
              <a:spcAft>
                <a:spcPts val="0"/>
              </a:spcAft>
              <a:buSzPts val="3000"/>
              <a:buNone/>
              <a:defRPr sz="2800">
                <a:solidFill>
                  <a:schemeClr val="accen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82" name="Google Shape;82;p13"/>
          <p:cNvSpPr txBox="1">
            <a:spLocks noGrp="1"/>
          </p:cNvSpPr>
          <p:nvPr>
            <p:ph type="subTitle" idx="8"/>
          </p:nvPr>
        </p:nvSpPr>
        <p:spPr>
          <a:xfrm>
            <a:off x="6125275" y="3968000"/>
            <a:ext cx="2305500" cy="616800"/>
          </a:xfrm>
          <a:prstGeom prst="rect">
            <a:avLst/>
          </a:prstGeom>
        </p:spPr>
        <p:txBody>
          <a:bodyPr spcFirstLastPara="1" wrap="square" lIns="91425" tIns="91425" rIns="91425" bIns="91425" anchor="t" anchorCtr="0">
            <a:noAutofit/>
          </a:bodyPr>
          <a:lstStyle>
            <a:lvl1pPr lvl="0" algn="ctr" rtl="0">
              <a:lnSpc>
                <a:spcPct val="115000"/>
              </a:lnSpc>
              <a:spcBef>
                <a:spcPts val="0"/>
              </a:spcBef>
              <a:spcAft>
                <a:spcPts val="0"/>
              </a:spcAft>
              <a:buSzPts val="1400"/>
              <a:buNone/>
              <a:defRPr sz="1400"/>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sp>
        <p:nvSpPr>
          <p:cNvPr id="83" name="Google Shape;83;p13"/>
          <p:cNvSpPr txBox="1">
            <a:spLocks noGrp="1"/>
          </p:cNvSpPr>
          <p:nvPr>
            <p:ph type="subTitle" idx="9"/>
          </p:nvPr>
        </p:nvSpPr>
        <p:spPr>
          <a:xfrm>
            <a:off x="6125275" y="2165113"/>
            <a:ext cx="2305500" cy="616800"/>
          </a:xfrm>
          <a:prstGeom prst="rect">
            <a:avLst/>
          </a:prstGeom>
        </p:spPr>
        <p:txBody>
          <a:bodyPr spcFirstLastPara="1" wrap="square" lIns="91425" tIns="91425" rIns="91425" bIns="91425" anchor="t" anchorCtr="0">
            <a:noAutofit/>
          </a:bodyPr>
          <a:lstStyle>
            <a:lvl1pPr lvl="0" algn="ctr" rtl="0">
              <a:lnSpc>
                <a:spcPct val="115000"/>
              </a:lnSpc>
              <a:spcBef>
                <a:spcPts val="0"/>
              </a:spcBef>
              <a:spcAft>
                <a:spcPts val="0"/>
              </a:spcAft>
              <a:buSzPts val="1400"/>
              <a:buNone/>
              <a:defRPr sz="1400"/>
            </a:lvl1pPr>
            <a:lvl2pPr lvl="1" algn="ctr" rtl="0">
              <a:lnSpc>
                <a:spcPct val="115000"/>
              </a:lnSpc>
              <a:spcBef>
                <a:spcPts val="0"/>
              </a:spcBef>
              <a:spcAft>
                <a:spcPts val="0"/>
              </a:spcAft>
              <a:buSzPts val="1400"/>
              <a:buNone/>
              <a:defRPr/>
            </a:lvl2pPr>
            <a:lvl3pPr lvl="2" algn="ctr" rtl="0">
              <a:lnSpc>
                <a:spcPct val="115000"/>
              </a:lnSpc>
              <a:spcBef>
                <a:spcPts val="0"/>
              </a:spcBef>
              <a:spcAft>
                <a:spcPts val="0"/>
              </a:spcAft>
              <a:buSzPts val="1400"/>
              <a:buNone/>
              <a:defRPr/>
            </a:lvl3pPr>
            <a:lvl4pPr lvl="3" algn="ctr" rtl="0">
              <a:lnSpc>
                <a:spcPct val="115000"/>
              </a:lnSpc>
              <a:spcBef>
                <a:spcPts val="0"/>
              </a:spcBef>
              <a:spcAft>
                <a:spcPts val="0"/>
              </a:spcAft>
              <a:buSzPts val="1400"/>
              <a:buNone/>
              <a:defRPr/>
            </a:lvl4pPr>
            <a:lvl5pPr lvl="4" algn="ctr" rtl="0">
              <a:lnSpc>
                <a:spcPct val="115000"/>
              </a:lnSpc>
              <a:spcBef>
                <a:spcPts val="0"/>
              </a:spcBef>
              <a:spcAft>
                <a:spcPts val="0"/>
              </a:spcAft>
              <a:buSzPts val="1400"/>
              <a:buNone/>
              <a:defRPr/>
            </a:lvl5pPr>
            <a:lvl6pPr lvl="5" algn="ctr" rtl="0">
              <a:lnSpc>
                <a:spcPct val="115000"/>
              </a:lnSpc>
              <a:spcBef>
                <a:spcPts val="0"/>
              </a:spcBef>
              <a:spcAft>
                <a:spcPts val="0"/>
              </a:spcAft>
              <a:buSzPts val="1400"/>
              <a:buNone/>
              <a:defRPr/>
            </a:lvl6pPr>
            <a:lvl7pPr lvl="6" algn="ctr" rtl="0">
              <a:lnSpc>
                <a:spcPct val="115000"/>
              </a:lnSpc>
              <a:spcBef>
                <a:spcPts val="0"/>
              </a:spcBef>
              <a:spcAft>
                <a:spcPts val="0"/>
              </a:spcAft>
              <a:buSzPts val="1400"/>
              <a:buNone/>
              <a:defRPr/>
            </a:lvl7pPr>
            <a:lvl8pPr lvl="7" algn="ctr" rtl="0">
              <a:lnSpc>
                <a:spcPct val="115000"/>
              </a:lnSpc>
              <a:spcBef>
                <a:spcPts val="0"/>
              </a:spcBef>
              <a:spcAft>
                <a:spcPts val="0"/>
              </a:spcAft>
              <a:buSzPts val="1400"/>
              <a:buNone/>
              <a:defRPr/>
            </a:lvl8pPr>
            <a:lvl9pPr lvl="8" algn="ctr" rtl="0">
              <a:lnSpc>
                <a:spcPct val="115000"/>
              </a:lnSpc>
              <a:spcBef>
                <a:spcPts val="0"/>
              </a:spcBef>
              <a:spcAft>
                <a:spcPts val="0"/>
              </a:spcAft>
              <a:buSzPts val="1400"/>
              <a:buNone/>
              <a:defRPr/>
            </a:lvl9pPr>
          </a:lstStyle>
          <a:p>
            <a:endParaRPr/>
          </a:p>
        </p:txBody>
      </p:sp>
      <p:sp>
        <p:nvSpPr>
          <p:cNvPr id="84" name="Google Shape;84;p13"/>
          <p:cNvSpPr txBox="1">
            <a:spLocks noGrp="1"/>
          </p:cNvSpPr>
          <p:nvPr>
            <p:ph type="title" idx="13" hasCustomPrompt="1"/>
          </p:nvPr>
        </p:nvSpPr>
        <p:spPr>
          <a:xfrm>
            <a:off x="6827425" y="3016376"/>
            <a:ext cx="901200" cy="478200"/>
          </a:xfrm>
          <a:prstGeom prst="rect">
            <a:avLst/>
          </a:prstGeom>
          <a:noFill/>
        </p:spPr>
        <p:txBody>
          <a:bodyPr spcFirstLastPara="1" wrap="square" lIns="91425" tIns="91425" rIns="91425" bIns="91425" anchor="ctr" anchorCtr="0">
            <a:noAutofit/>
          </a:bodyPr>
          <a:lstStyle>
            <a:lvl1pPr lvl="0" algn="ctr" rtl="0">
              <a:lnSpc>
                <a:spcPct val="115000"/>
              </a:lnSpc>
              <a:spcBef>
                <a:spcPts val="0"/>
              </a:spcBef>
              <a:spcAft>
                <a:spcPts val="0"/>
              </a:spcAft>
              <a:buSzPts val="3000"/>
              <a:buNone/>
              <a:defRPr sz="2800">
                <a:solidFill>
                  <a:schemeClr val="accen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85" name="Google Shape;85;p13"/>
          <p:cNvSpPr txBox="1">
            <a:spLocks noGrp="1"/>
          </p:cNvSpPr>
          <p:nvPr>
            <p:ph type="title" idx="14" hasCustomPrompt="1"/>
          </p:nvPr>
        </p:nvSpPr>
        <p:spPr>
          <a:xfrm>
            <a:off x="6827425" y="1213500"/>
            <a:ext cx="901200" cy="478200"/>
          </a:xfrm>
          <a:prstGeom prst="rect">
            <a:avLst/>
          </a:prstGeom>
          <a:noFill/>
        </p:spPr>
        <p:txBody>
          <a:bodyPr spcFirstLastPara="1" wrap="square" lIns="91425" tIns="91425" rIns="91425" bIns="91425" anchor="ctr" anchorCtr="0">
            <a:noAutofit/>
          </a:bodyPr>
          <a:lstStyle>
            <a:lvl1pPr lvl="0" algn="ctr" rtl="0">
              <a:lnSpc>
                <a:spcPct val="115000"/>
              </a:lnSpc>
              <a:spcBef>
                <a:spcPts val="0"/>
              </a:spcBef>
              <a:spcAft>
                <a:spcPts val="0"/>
              </a:spcAft>
              <a:buSzPts val="3000"/>
              <a:buNone/>
              <a:defRPr sz="2800">
                <a:solidFill>
                  <a:schemeClr val="accen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86" name="Google Shape;86;p13"/>
          <p:cNvSpPr txBox="1">
            <a:spLocks noGrp="1"/>
          </p:cNvSpPr>
          <p:nvPr>
            <p:ph type="subTitle" idx="15"/>
          </p:nvPr>
        </p:nvSpPr>
        <p:spPr>
          <a:xfrm>
            <a:off x="713225" y="1790713"/>
            <a:ext cx="2305500" cy="478200"/>
          </a:xfrm>
          <a:prstGeom prst="rect">
            <a:avLst/>
          </a:prstGeom>
        </p:spPr>
        <p:txBody>
          <a:bodyPr spcFirstLastPara="1" wrap="square" lIns="91425" tIns="91425" rIns="91425" bIns="91425" anchor="t" anchorCtr="0">
            <a:noAutofit/>
          </a:bodyPr>
          <a:lstStyle>
            <a:lvl1pPr lvl="0" algn="ctr" rtl="0">
              <a:lnSpc>
                <a:spcPct val="115000"/>
              </a:lnSpc>
              <a:spcBef>
                <a:spcPts val="0"/>
              </a:spcBef>
              <a:spcAft>
                <a:spcPts val="0"/>
              </a:spcAft>
              <a:buSzPts val="2400"/>
              <a:buFont typeface="Poppins SemiBold"/>
              <a:buNone/>
              <a:defRPr sz="2000">
                <a:latin typeface="Poppins SemiBold"/>
                <a:ea typeface="Poppins SemiBold"/>
                <a:cs typeface="Poppins SemiBold"/>
                <a:sym typeface="Poppins SemiBold"/>
              </a:defRPr>
            </a:lvl1pPr>
            <a:lvl2pPr lvl="1"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a:endParaRPr/>
          </a:p>
        </p:txBody>
      </p:sp>
      <p:sp>
        <p:nvSpPr>
          <p:cNvPr id="87" name="Google Shape;87;p13"/>
          <p:cNvSpPr txBox="1">
            <a:spLocks noGrp="1"/>
          </p:cNvSpPr>
          <p:nvPr>
            <p:ph type="subTitle" idx="16"/>
          </p:nvPr>
        </p:nvSpPr>
        <p:spPr>
          <a:xfrm>
            <a:off x="713225" y="3593601"/>
            <a:ext cx="2305500" cy="478200"/>
          </a:xfrm>
          <a:prstGeom prst="rect">
            <a:avLst/>
          </a:prstGeom>
        </p:spPr>
        <p:txBody>
          <a:bodyPr spcFirstLastPara="1" wrap="square" lIns="91425" tIns="91425" rIns="91425" bIns="91425" anchor="t" anchorCtr="0">
            <a:noAutofit/>
          </a:bodyPr>
          <a:lstStyle>
            <a:lvl1pPr lvl="0" algn="ctr" rtl="0">
              <a:lnSpc>
                <a:spcPct val="115000"/>
              </a:lnSpc>
              <a:spcBef>
                <a:spcPts val="0"/>
              </a:spcBef>
              <a:spcAft>
                <a:spcPts val="0"/>
              </a:spcAft>
              <a:buSzPts val="2400"/>
              <a:buFont typeface="Poppins SemiBold"/>
              <a:buNone/>
              <a:defRPr sz="2000">
                <a:latin typeface="Poppins SemiBold"/>
                <a:ea typeface="Poppins SemiBold"/>
                <a:cs typeface="Poppins SemiBold"/>
                <a:sym typeface="Poppins SemiBold"/>
              </a:defRPr>
            </a:lvl1pPr>
            <a:lvl2pPr lvl="1"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a:endParaRPr/>
          </a:p>
        </p:txBody>
      </p:sp>
      <p:sp>
        <p:nvSpPr>
          <p:cNvPr id="88" name="Google Shape;88;p13"/>
          <p:cNvSpPr txBox="1">
            <a:spLocks noGrp="1"/>
          </p:cNvSpPr>
          <p:nvPr>
            <p:ph type="subTitle" idx="17"/>
          </p:nvPr>
        </p:nvSpPr>
        <p:spPr>
          <a:xfrm>
            <a:off x="3419250" y="3593601"/>
            <a:ext cx="2305500" cy="478200"/>
          </a:xfrm>
          <a:prstGeom prst="rect">
            <a:avLst/>
          </a:prstGeom>
        </p:spPr>
        <p:txBody>
          <a:bodyPr spcFirstLastPara="1" wrap="square" lIns="91425" tIns="91425" rIns="91425" bIns="91425" anchor="t" anchorCtr="0">
            <a:noAutofit/>
          </a:bodyPr>
          <a:lstStyle>
            <a:lvl1pPr lvl="0" algn="ctr" rtl="0">
              <a:lnSpc>
                <a:spcPct val="115000"/>
              </a:lnSpc>
              <a:spcBef>
                <a:spcPts val="0"/>
              </a:spcBef>
              <a:spcAft>
                <a:spcPts val="0"/>
              </a:spcAft>
              <a:buSzPts val="2400"/>
              <a:buFont typeface="Poppins SemiBold"/>
              <a:buNone/>
              <a:defRPr sz="2000">
                <a:latin typeface="Poppins SemiBold"/>
                <a:ea typeface="Poppins SemiBold"/>
                <a:cs typeface="Poppins SemiBold"/>
                <a:sym typeface="Poppins SemiBold"/>
              </a:defRPr>
            </a:lvl1pPr>
            <a:lvl2pPr lvl="1"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a:endParaRPr/>
          </a:p>
        </p:txBody>
      </p:sp>
      <p:sp>
        <p:nvSpPr>
          <p:cNvPr id="89" name="Google Shape;89;p13"/>
          <p:cNvSpPr txBox="1">
            <a:spLocks noGrp="1"/>
          </p:cNvSpPr>
          <p:nvPr>
            <p:ph type="subTitle" idx="18"/>
          </p:nvPr>
        </p:nvSpPr>
        <p:spPr>
          <a:xfrm>
            <a:off x="3419250" y="1790713"/>
            <a:ext cx="2305500" cy="478200"/>
          </a:xfrm>
          <a:prstGeom prst="rect">
            <a:avLst/>
          </a:prstGeom>
        </p:spPr>
        <p:txBody>
          <a:bodyPr spcFirstLastPara="1" wrap="square" lIns="91425" tIns="91425" rIns="91425" bIns="91425" anchor="t" anchorCtr="0">
            <a:noAutofit/>
          </a:bodyPr>
          <a:lstStyle>
            <a:lvl1pPr lvl="0" algn="ctr" rtl="0">
              <a:lnSpc>
                <a:spcPct val="115000"/>
              </a:lnSpc>
              <a:spcBef>
                <a:spcPts val="0"/>
              </a:spcBef>
              <a:spcAft>
                <a:spcPts val="0"/>
              </a:spcAft>
              <a:buSzPts val="2400"/>
              <a:buFont typeface="Poppins SemiBold"/>
              <a:buNone/>
              <a:defRPr sz="2000">
                <a:latin typeface="Poppins SemiBold"/>
                <a:ea typeface="Poppins SemiBold"/>
                <a:cs typeface="Poppins SemiBold"/>
                <a:sym typeface="Poppins SemiBold"/>
              </a:defRPr>
            </a:lvl1pPr>
            <a:lvl2pPr lvl="1"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a:endParaRPr/>
          </a:p>
        </p:txBody>
      </p:sp>
      <p:sp>
        <p:nvSpPr>
          <p:cNvPr id="90" name="Google Shape;90;p13"/>
          <p:cNvSpPr txBox="1">
            <a:spLocks noGrp="1"/>
          </p:cNvSpPr>
          <p:nvPr>
            <p:ph type="subTitle" idx="19"/>
          </p:nvPr>
        </p:nvSpPr>
        <p:spPr>
          <a:xfrm>
            <a:off x="6125275" y="3593601"/>
            <a:ext cx="2305500" cy="478200"/>
          </a:xfrm>
          <a:prstGeom prst="rect">
            <a:avLst/>
          </a:prstGeom>
        </p:spPr>
        <p:txBody>
          <a:bodyPr spcFirstLastPara="1" wrap="square" lIns="91425" tIns="91425" rIns="91425" bIns="91425" anchor="t" anchorCtr="0">
            <a:noAutofit/>
          </a:bodyPr>
          <a:lstStyle>
            <a:lvl1pPr lvl="0" algn="ctr" rtl="0">
              <a:lnSpc>
                <a:spcPct val="115000"/>
              </a:lnSpc>
              <a:spcBef>
                <a:spcPts val="0"/>
              </a:spcBef>
              <a:spcAft>
                <a:spcPts val="0"/>
              </a:spcAft>
              <a:buSzPts val="2400"/>
              <a:buFont typeface="Poppins SemiBold"/>
              <a:buNone/>
              <a:defRPr sz="2000">
                <a:latin typeface="Poppins SemiBold"/>
                <a:ea typeface="Poppins SemiBold"/>
                <a:cs typeface="Poppins SemiBold"/>
                <a:sym typeface="Poppins SemiBold"/>
              </a:defRPr>
            </a:lvl1pPr>
            <a:lvl2pPr lvl="1"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a:endParaRPr/>
          </a:p>
        </p:txBody>
      </p:sp>
      <p:sp>
        <p:nvSpPr>
          <p:cNvPr id="91" name="Google Shape;91;p13"/>
          <p:cNvSpPr txBox="1">
            <a:spLocks noGrp="1"/>
          </p:cNvSpPr>
          <p:nvPr>
            <p:ph type="subTitle" idx="20"/>
          </p:nvPr>
        </p:nvSpPr>
        <p:spPr>
          <a:xfrm>
            <a:off x="6125275" y="1790713"/>
            <a:ext cx="2305500" cy="478200"/>
          </a:xfrm>
          <a:prstGeom prst="rect">
            <a:avLst/>
          </a:prstGeom>
        </p:spPr>
        <p:txBody>
          <a:bodyPr spcFirstLastPara="1" wrap="square" lIns="91425" tIns="91425" rIns="91425" bIns="91425" anchor="t" anchorCtr="0">
            <a:noAutofit/>
          </a:bodyPr>
          <a:lstStyle>
            <a:lvl1pPr lvl="0" algn="ctr" rtl="0">
              <a:lnSpc>
                <a:spcPct val="115000"/>
              </a:lnSpc>
              <a:spcBef>
                <a:spcPts val="0"/>
              </a:spcBef>
              <a:spcAft>
                <a:spcPts val="0"/>
              </a:spcAft>
              <a:buSzPts val="2400"/>
              <a:buFont typeface="Poppins SemiBold"/>
              <a:buNone/>
              <a:defRPr sz="2000">
                <a:latin typeface="Poppins SemiBold"/>
                <a:ea typeface="Poppins SemiBold"/>
                <a:cs typeface="Poppins SemiBold"/>
                <a:sym typeface="Poppins SemiBold"/>
              </a:defRPr>
            </a:lvl1pPr>
            <a:lvl2pPr lvl="1"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algn="ctr"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a:endParaRPr/>
          </a:p>
        </p:txBody>
      </p:sp>
      <p:sp>
        <p:nvSpPr>
          <p:cNvPr id="92" name="Google Shape;92;p13"/>
          <p:cNvSpPr txBox="1">
            <a:spLocks noGrp="1"/>
          </p:cNvSpPr>
          <p:nvPr>
            <p:ph type="title" idx="21"/>
          </p:nvPr>
        </p:nvSpPr>
        <p:spPr>
          <a:xfrm>
            <a:off x="720000" y="539500"/>
            <a:ext cx="7704000" cy="478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28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93" name="Google Shape;93;p13"/>
          <p:cNvGrpSpPr/>
          <p:nvPr/>
        </p:nvGrpSpPr>
        <p:grpSpPr>
          <a:xfrm>
            <a:off x="8239125" y="0"/>
            <a:ext cx="908551" cy="841825"/>
            <a:chOff x="8239125" y="0"/>
            <a:chExt cx="908551" cy="841825"/>
          </a:xfrm>
        </p:grpSpPr>
        <p:pic>
          <p:nvPicPr>
            <p:cNvPr id="94" name="Google Shape;94;p13"/>
            <p:cNvPicPr preferRelativeResize="0"/>
            <p:nvPr/>
          </p:nvPicPr>
          <p:blipFill rotWithShape="1">
            <a:blip r:embed="rId2">
              <a:alphaModFix/>
            </a:blip>
            <a:srcRect l="19400" r="16315" b="12211"/>
            <a:stretch/>
          </p:blipFill>
          <p:spPr>
            <a:xfrm>
              <a:off x="8246475" y="1"/>
              <a:ext cx="901202" cy="820201"/>
            </a:xfrm>
            <a:prstGeom prst="rect">
              <a:avLst/>
            </a:prstGeom>
            <a:noFill/>
            <a:ln>
              <a:noFill/>
            </a:ln>
          </p:spPr>
        </p:pic>
        <p:sp>
          <p:nvSpPr>
            <p:cNvPr id="95" name="Google Shape;95;p13"/>
            <p:cNvSpPr/>
            <p:nvPr/>
          </p:nvSpPr>
          <p:spPr>
            <a:xfrm rot="10800000">
              <a:off x="8239125" y="0"/>
              <a:ext cx="908549" cy="841825"/>
            </a:xfrm>
            <a:custGeom>
              <a:avLst/>
              <a:gdLst/>
              <a:ahLst/>
              <a:cxnLst/>
              <a:rect l="l" t="t" r="r" b="b"/>
              <a:pathLst>
                <a:path w="8908" h="8254" extrusionOk="0">
                  <a:moveTo>
                    <a:pt x="8908" y="0"/>
                  </a:moveTo>
                  <a:lnTo>
                    <a:pt x="0" y="0"/>
                  </a:lnTo>
                  <a:lnTo>
                    <a:pt x="0" y="432"/>
                  </a:lnTo>
                  <a:cubicBezTo>
                    <a:pt x="322" y="217"/>
                    <a:pt x="705" y="97"/>
                    <a:pt x="1086" y="147"/>
                  </a:cubicBezTo>
                  <a:cubicBezTo>
                    <a:pt x="1632" y="218"/>
                    <a:pt x="2085" y="618"/>
                    <a:pt x="2392" y="1075"/>
                  </a:cubicBezTo>
                  <a:cubicBezTo>
                    <a:pt x="2944" y="1897"/>
                    <a:pt x="3127" y="2920"/>
                    <a:pt x="3663" y="3753"/>
                  </a:cubicBezTo>
                  <a:cubicBezTo>
                    <a:pt x="4195" y="4579"/>
                    <a:pt x="5055" y="5167"/>
                    <a:pt x="5994" y="5458"/>
                  </a:cubicBezTo>
                  <a:cubicBezTo>
                    <a:pt x="6419" y="5590"/>
                    <a:pt x="6860" y="5665"/>
                    <a:pt x="7281" y="5804"/>
                  </a:cubicBezTo>
                  <a:cubicBezTo>
                    <a:pt x="7703" y="5944"/>
                    <a:pt x="8116" y="6160"/>
                    <a:pt x="8387" y="6512"/>
                  </a:cubicBezTo>
                  <a:cubicBezTo>
                    <a:pt x="8693" y="6909"/>
                    <a:pt x="8783" y="7443"/>
                    <a:pt x="8702" y="7937"/>
                  </a:cubicBezTo>
                  <a:cubicBezTo>
                    <a:pt x="8693" y="7991"/>
                    <a:pt x="8682" y="8044"/>
                    <a:pt x="8670" y="8098"/>
                  </a:cubicBezTo>
                  <a:cubicBezTo>
                    <a:pt x="8658" y="8149"/>
                    <a:pt x="8643" y="8201"/>
                    <a:pt x="8628" y="8254"/>
                  </a:cubicBezTo>
                  <a:lnTo>
                    <a:pt x="8908" y="8254"/>
                  </a:lnTo>
                  <a:lnTo>
                    <a:pt x="8908" y="0"/>
                  </a:lnTo>
                  <a:close/>
                </a:path>
              </a:pathLst>
            </a:custGeom>
            <a:solidFill>
              <a:schemeClr val="lt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grpSp>
      <p:grpSp>
        <p:nvGrpSpPr>
          <p:cNvPr id="96" name="Google Shape;96;p13"/>
          <p:cNvGrpSpPr/>
          <p:nvPr/>
        </p:nvGrpSpPr>
        <p:grpSpPr>
          <a:xfrm>
            <a:off x="0" y="0"/>
            <a:ext cx="799956" cy="934326"/>
            <a:chOff x="0" y="0"/>
            <a:chExt cx="799956" cy="934326"/>
          </a:xfrm>
        </p:grpSpPr>
        <p:pic>
          <p:nvPicPr>
            <p:cNvPr id="97" name="Google Shape;97;p13"/>
            <p:cNvPicPr preferRelativeResize="0"/>
            <p:nvPr/>
          </p:nvPicPr>
          <p:blipFill rotWithShape="1">
            <a:blip r:embed="rId3">
              <a:alphaModFix/>
            </a:blip>
            <a:srcRect l="10376" r="37480" b="7578"/>
            <a:stretch/>
          </p:blipFill>
          <p:spPr>
            <a:xfrm>
              <a:off x="0" y="0"/>
              <a:ext cx="765972" cy="904876"/>
            </a:xfrm>
            <a:prstGeom prst="rect">
              <a:avLst/>
            </a:prstGeom>
            <a:noFill/>
            <a:ln>
              <a:noFill/>
            </a:ln>
          </p:spPr>
        </p:pic>
        <p:sp>
          <p:nvSpPr>
            <p:cNvPr id="98" name="Google Shape;98;p13"/>
            <p:cNvSpPr/>
            <p:nvPr/>
          </p:nvSpPr>
          <p:spPr>
            <a:xfrm rot="5400000">
              <a:off x="-67181" y="67189"/>
              <a:ext cx="934326" cy="799947"/>
            </a:xfrm>
            <a:custGeom>
              <a:avLst/>
              <a:gdLst/>
              <a:ahLst/>
              <a:cxnLst/>
              <a:rect l="l" t="t" r="r" b="b"/>
              <a:pathLst>
                <a:path w="12839" h="10141" extrusionOk="0">
                  <a:moveTo>
                    <a:pt x="0" y="1193"/>
                  </a:moveTo>
                  <a:cubicBezTo>
                    <a:pt x="383" y="975"/>
                    <a:pt x="803" y="819"/>
                    <a:pt x="1246" y="740"/>
                  </a:cubicBezTo>
                  <a:cubicBezTo>
                    <a:pt x="2713" y="480"/>
                    <a:pt x="4395" y="1149"/>
                    <a:pt x="5225" y="2449"/>
                  </a:cubicBezTo>
                  <a:cubicBezTo>
                    <a:pt x="5722" y="3227"/>
                    <a:pt x="5969" y="4239"/>
                    <a:pt x="6770" y="4702"/>
                  </a:cubicBezTo>
                  <a:cubicBezTo>
                    <a:pt x="7313" y="5016"/>
                    <a:pt x="7963" y="4979"/>
                    <a:pt x="8575" y="5043"/>
                  </a:cubicBezTo>
                  <a:cubicBezTo>
                    <a:pt x="9646" y="5156"/>
                    <a:pt x="10742" y="5654"/>
                    <a:pt x="11381" y="6547"/>
                  </a:cubicBezTo>
                  <a:cubicBezTo>
                    <a:pt x="11863" y="7221"/>
                    <a:pt x="12043" y="8084"/>
                    <a:pt x="12069" y="8909"/>
                  </a:cubicBezTo>
                  <a:cubicBezTo>
                    <a:pt x="12077" y="9182"/>
                    <a:pt x="12069" y="9450"/>
                    <a:pt x="12049" y="9707"/>
                  </a:cubicBezTo>
                  <a:cubicBezTo>
                    <a:pt x="12038" y="9854"/>
                    <a:pt x="12019" y="9999"/>
                    <a:pt x="11994" y="10141"/>
                  </a:cubicBezTo>
                  <a:lnTo>
                    <a:pt x="12839" y="10141"/>
                  </a:lnTo>
                  <a:lnTo>
                    <a:pt x="12839" y="0"/>
                  </a:lnTo>
                  <a:lnTo>
                    <a:pt x="0" y="0"/>
                  </a:lnTo>
                  <a:lnTo>
                    <a:pt x="0" y="1193"/>
                  </a:lnTo>
                  <a:close/>
                </a:path>
              </a:pathLst>
            </a:custGeom>
            <a:solidFill>
              <a:schemeClr val="lt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2">
  <p:cSld name="CUSTOM_11_1">
    <p:spTree>
      <p:nvGrpSpPr>
        <p:cNvPr id="1" name="Shape 111"/>
        <p:cNvGrpSpPr/>
        <p:nvPr/>
      </p:nvGrpSpPr>
      <p:grpSpPr>
        <a:xfrm>
          <a:off x="0" y="0"/>
          <a:ext cx="0" cy="0"/>
          <a:chOff x="0" y="0"/>
          <a:chExt cx="0" cy="0"/>
        </a:xfrm>
      </p:grpSpPr>
      <p:grpSp>
        <p:nvGrpSpPr>
          <p:cNvPr id="112" name="Google Shape;112;p16"/>
          <p:cNvGrpSpPr/>
          <p:nvPr/>
        </p:nvGrpSpPr>
        <p:grpSpPr>
          <a:xfrm>
            <a:off x="8347873" y="0"/>
            <a:ext cx="799959" cy="934326"/>
            <a:chOff x="8347873" y="0"/>
            <a:chExt cx="799959" cy="934326"/>
          </a:xfrm>
        </p:grpSpPr>
        <p:pic>
          <p:nvPicPr>
            <p:cNvPr id="113" name="Google Shape;113;p16"/>
            <p:cNvPicPr preferRelativeResize="0"/>
            <p:nvPr/>
          </p:nvPicPr>
          <p:blipFill rotWithShape="1">
            <a:blip r:embed="rId2">
              <a:alphaModFix/>
            </a:blip>
            <a:srcRect l="21945" r="10110" b="11824"/>
            <a:stretch/>
          </p:blipFill>
          <p:spPr>
            <a:xfrm rot="-5400000" flipH="1">
              <a:off x="8292885" y="62536"/>
              <a:ext cx="917484" cy="792411"/>
            </a:xfrm>
            <a:prstGeom prst="rect">
              <a:avLst/>
            </a:prstGeom>
            <a:noFill/>
            <a:ln>
              <a:noFill/>
            </a:ln>
          </p:spPr>
        </p:pic>
        <p:sp>
          <p:nvSpPr>
            <p:cNvPr id="114" name="Google Shape;114;p16"/>
            <p:cNvSpPr/>
            <p:nvPr/>
          </p:nvSpPr>
          <p:spPr>
            <a:xfrm rot="-5400000" flipH="1">
              <a:off x="8280684" y="67189"/>
              <a:ext cx="934326" cy="799947"/>
            </a:xfrm>
            <a:custGeom>
              <a:avLst/>
              <a:gdLst/>
              <a:ahLst/>
              <a:cxnLst/>
              <a:rect l="l" t="t" r="r" b="b"/>
              <a:pathLst>
                <a:path w="12839" h="10141" extrusionOk="0">
                  <a:moveTo>
                    <a:pt x="0" y="1193"/>
                  </a:moveTo>
                  <a:cubicBezTo>
                    <a:pt x="383" y="975"/>
                    <a:pt x="803" y="819"/>
                    <a:pt x="1246" y="740"/>
                  </a:cubicBezTo>
                  <a:cubicBezTo>
                    <a:pt x="2713" y="480"/>
                    <a:pt x="4395" y="1149"/>
                    <a:pt x="5225" y="2449"/>
                  </a:cubicBezTo>
                  <a:cubicBezTo>
                    <a:pt x="5722" y="3227"/>
                    <a:pt x="5969" y="4239"/>
                    <a:pt x="6770" y="4702"/>
                  </a:cubicBezTo>
                  <a:cubicBezTo>
                    <a:pt x="7313" y="5016"/>
                    <a:pt x="7963" y="4979"/>
                    <a:pt x="8575" y="5043"/>
                  </a:cubicBezTo>
                  <a:cubicBezTo>
                    <a:pt x="9646" y="5156"/>
                    <a:pt x="10742" y="5654"/>
                    <a:pt x="11381" y="6547"/>
                  </a:cubicBezTo>
                  <a:cubicBezTo>
                    <a:pt x="11863" y="7221"/>
                    <a:pt x="12043" y="8084"/>
                    <a:pt x="12069" y="8909"/>
                  </a:cubicBezTo>
                  <a:cubicBezTo>
                    <a:pt x="12077" y="9182"/>
                    <a:pt x="12069" y="9450"/>
                    <a:pt x="12049" y="9707"/>
                  </a:cubicBezTo>
                  <a:cubicBezTo>
                    <a:pt x="12038" y="9854"/>
                    <a:pt x="12019" y="9999"/>
                    <a:pt x="11994" y="10141"/>
                  </a:cubicBezTo>
                  <a:lnTo>
                    <a:pt x="12839" y="10141"/>
                  </a:lnTo>
                  <a:lnTo>
                    <a:pt x="12839" y="0"/>
                  </a:lnTo>
                  <a:lnTo>
                    <a:pt x="0" y="0"/>
                  </a:lnTo>
                  <a:lnTo>
                    <a:pt x="0" y="1193"/>
                  </a:lnTo>
                  <a:close/>
                </a:path>
              </a:pathLst>
            </a:custGeom>
            <a:solidFill>
              <a:schemeClr val="lt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grpSp>
      <p:grpSp>
        <p:nvGrpSpPr>
          <p:cNvPr id="115" name="Google Shape;115;p16"/>
          <p:cNvGrpSpPr/>
          <p:nvPr/>
        </p:nvGrpSpPr>
        <p:grpSpPr>
          <a:xfrm>
            <a:off x="0" y="-9725"/>
            <a:ext cx="908549" cy="841825"/>
            <a:chOff x="0" y="-9725"/>
            <a:chExt cx="908549" cy="841825"/>
          </a:xfrm>
        </p:grpSpPr>
        <p:pic>
          <p:nvPicPr>
            <p:cNvPr id="116" name="Google Shape;116;p16"/>
            <p:cNvPicPr preferRelativeResize="0"/>
            <p:nvPr/>
          </p:nvPicPr>
          <p:blipFill rotWithShape="1">
            <a:blip r:embed="rId3">
              <a:alphaModFix/>
            </a:blip>
            <a:srcRect l="7963" r="20160"/>
            <a:stretch/>
          </p:blipFill>
          <p:spPr>
            <a:xfrm rot="10800000" flipH="1">
              <a:off x="0" y="-9724"/>
              <a:ext cx="897024" cy="831824"/>
            </a:xfrm>
            <a:prstGeom prst="rect">
              <a:avLst/>
            </a:prstGeom>
            <a:noFill/>
            <a:ln>
              <a:noFill/>
            </a:ln>
          </p:spPr>
        </p:pic>
        <p:sp>
          <p:nvSpPr>
            <p:cNvPr id="117" name="Google Shape;117;p16"/>
            <p:cNvSpPr/>
            <p:nvPr/>
          </p:nvSpPr>
          <p:spPr>
            <a:xfrm rot="10800000" flipH="1">
              <a:off x="0" y="-9725"/>
              <a:ext cx="908549" cy="841825"/>
            </a:xfrm>
            <a:custGeom>
              <a:avLst/>
              <a:gdLst/>
              <a:ahLst/>
              <a:cxnLst/>
              <a:rect l="l" t="t" r="r" b="b"/>
              <a:pathLst>
                <a:path w="8908" h="8254" extrusionOk="0">
                  <a:moveTo>
                    <a:pt x="8908" y="0"/>
                  </a:moveTo>
                  <a:lnTo>
                    <a:pt x="0" y="0"/>
                  </a:lnTo>
                  <a:lnTo>
                    <a:pt x="0" y="432"/>
                  </a:lnTo>
                  <a:cubicBezTo>
                    <a:pt x="322" y="217"/>
                    <a:pt x="705" y="97"/>
                    <a:pt x="1086" y="147"/>
                  </a:cubicBezTo>
                  <a:cubicBezTo>
                    <a:pt x="1632" y="218"/>
                    <a:pt x="2085" y="618"/>
                    <a:pt x="2392" y="1075"/>
                  </a:cubicBezTo>
                  <a:cubicBezTo>
                    <a:pt x="2944" y="1897"/>
                    <a:pt x="3127" y="2920"/>
                    <a:pt x="3663" y="3753"/>
                  </a:cubicBezTo>
                  <a:cubicBezTo>
                    <a:pt x="4195" y="4579"/>
                    <a:pt x="5055" y="5167"/>
                    <a:pt x="5994" y="5458"/>
                  </a:cubicBezTo>
                  <a:cubicBezTo>
                    <a:pt x="6419" y="5590"/>
                    <a:pt x="6860" y="5665"/>
                    <a:pt x="7281" y="5804"/>
                  </a:cubicBezTo>
                  <a:cubicBezTo>
                    <a:pt x="7703" y="5944"/>
                    <a:pt x="8116" y="6160"/>
                    <a:pt x="8387" y="6512"/>
                  </a:cubicBezTo>
                  <a:cubicBezTo>
                    <a:pt x="8693" y="6909"/>
                    <a:pt x="8783" y="7443"/>
                    <a:pt x="8702" y="7937"/>
                  </a:cubicBezTo>
                  <a:cubicBezTo>
                    <a:pt x="8693" y="7991"/>
                    <a:pt x="8682" y="8044"/>
                    <a:pt x="8670" y="8098"/>
                  </a:cubicBezTo>
                  <a:cubicBezTo>
                    <a:pt x="8658" y="8149"/>
                    <a:pt x="8643" y="8201"/>
                    <a:pt x="8628" y="8254"/>
                  </a:cubicBezTo>
                  <a:lnTo>
                    <a:pt x="8908" y="8254"/>
                  </a:lnTo>
                  <a:lnTo>
                    <a:pt x="8908" y="0"/>
                  </a:lnTo>
                  <a:close/>
                </a:path>
              </a:pathLst>
            </a:custGeom>
            <a:solidFill>
              <a:schemeClr val="lt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grpSp>
      <p:sp>
        <p:nvSpPr>
          <p:cNvPr id="118" name="Google Shape;118;p16"/>
          <p:cNvSpPr txBox="1">
            <a:spLocks noGrp="1"/>
          </p:cNvSpPr>
          <p:nvPr>
            <p:ph type="title"/>
          </p:nvPr>
        </p:nvSpPr>
        <p:spPr>
          <a:xfrm>
            <a:off x="720000" y="539500"/>
            <a:ext cx="7704000" cy="478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28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hree columns 1">
  <p:cSld name="CUSTOM_6_1">
    <p:spTree>
      <p:nvGrpSpPr>
        <p:cNvPr id="1" name="Shape 175"/>
        <p:cNvGrpSpPr/>
        <p:nvPr/>
      </p:nvGrpSpPr>
      <p:grpSpPr>
        <a:xfrm>
          <a:off x="0" y="0"/>
          <a:ext cx="0" cy="0"/>
          <a:chOff x="0" y="0"/>
          <a:chExt cx="0" cy="0"/>
        </a:xfrm>
      </p:grpSpPr>
      <p:grpSp>
        <p:nvGrpSpPr>
          <p:cNvPr id="176" name="Google Shape;176;p23"/>
          <p:cNvGrpSpPr/>
          <p:nvPr/>
        </p:nvGrpSpPr>
        <p:grpSpPr>
          <a:xfrm>
            <a:off x="8189375" y="0"/>
            <a:ext cx="954626" cy="876525"/>
            <a:chOff x="8189375" y="0"/>
            <a:chExt cx="954626" cy="876525"/>
          </a:xfrm>
        </p:grpSpPr>
        <p:pic>
          <p:nvPicPr>
            <p:cNvPr id="177" name="Google Shape;177;p23"/>
            <p:cNvPicPr preferRelativeResize="0"/>
            <p:nvPr/>
          </p:nvPicPr>
          <p:blipFill rotWithShape="1">
            <a:blip r:embed="rId2">
              <a:alphaModFix/>
            </a:blip>
            <a:srcRect l="43068" t="3112" b="62614"/>
            <a:stretch/>
          </p:blipFill>
          <p:spPr>
            <a:xfrm flipH="1">
              <a:off x="8233542" y="10"/>
              <a:ext cx="910458" cy="822369"/>
            </a:xfrm>
            <a:prstGeom prst="rect">
              <a:avLst/>
            </a:prstGeom>
            <a:noFill/>
            <a:ln>
              <a:noFill/>
            </a:ln>
          </p:spPr>
        </p:pic>
        <p:sp>
          <p:nvSpPr>
            <p:cNvPr id="178" name="Google Shape;178;p23"/>
            <p:cNvSpPr/>
            <p:nvPr/>
          </p:nvSpPr>
          <p:spPr>
            <a:xfrm rot="10800000" flipH="1">
              <a:off x="8189375" y="0"/>
              <a:ext cx="954626" cy="876525"/>
            </a:xfrm>
            <a:custGeom>
              <a:avLst/>
              <a:gdLst/>
              <a:ahLst/>
              <a:cxnLst/>
              <a:rect l="l" t="t" r="r" b="b"/>
              <a:pathLst>
                <a:path w="13122" h="12095" extrusionOk="0">
                  <a:moveTo>
                    <a:pt x="2903" y="9591"/>
                  </a:moveTo>
                  <a:cubicBezTo>
                    <a:pt x="3426" y="9444"/>
                    <a:pt x="3978" y="9448"/>
                    <a:pt x="4516" y="9369"/>
                  </a:cubicBezTo>
                  <a:cubicBezTo>
                    <a:pt x="5053" y="9289"/>
                    <a:pt x="5611" y="9104"/>
                    <a:pt x="5950" y="8679"/>
                  </a:cubicBezTo>
                  <a:cubicBezTo>
                    <a:pt x="6554" y="7922"/>
                    <a:pt x="6273" y="6662"/>
                    <a:pt x="6993" y="6015"/>
                  </a:cubicBezTo>
                  <a:cubicBezTo>
                    <a:pt x="7663" y="5413"/>
                    <a:pt x="8727" y="5736"/>
                    <a:pt x="9594" y="5496"/>
                  </a:cubicBezTo>
                  <a:cubicBezTo>
                    <a:pt x="10685" y="5194"/>
                    <a:pt x="11301" y="4063"/>
                    <a:pt x="11732" y="3016"/>
                  </a:cubicBezTo>
                  <a:cubicBezTo>
                    <a:pt x="12087" y="2153"/>
                    <a:pt x="12450" y="1214"/>
                    <a:pt x="13122" y="604"/>
                  </a:cubicBezTo>
                  <a:lnTo>
                    <a:pt x="13122" y="0"/>
                  </a:lnTo>
                  <a:lnTo>
                    <a:pt x="0" y="0"/>
                  </a:lnTo>
                  <a:lnTo>
                    <a:pt x="0" y="12095"/>
                  </a:lnTo>
                  <a:lnTo>
                    <a:pt x="596" y="12095"/>
                  </a:lnTo>
                  <a:cubicBezTo>
                    <a:pt x="651" y="11886"/>
                    <a:pt x="722" y="11682"/>
                    <a:pt x="810" y="11484"/>
                  </a:cubicBezTo>
                  <a:cubicBezTo>
                    <a:pt x="1205" y="10596"/>
                    <a:pt x="1967" y="9853"/>
                    <a:pt x="2903" y="9591"/>
                  </a:cubicBezTo>
                  <a:close/>
                </a:path>
              </a:pathLst>
            </a:custGeom>
            <a:solidFill>
              <a:schemeClr val="lt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grpSp>
      <p:sp>
        <p:nvSpPr>
          <p:cNvPr id="179" name="Google Shape;179;p23"/>
          <p:cNvSpPr txBox="1">
            <a:spLocks noGrp="1"/>
          </p:cNvSpPr>
          <p:nvPr>
            <p:ph type="subTitle" idx="1"/>
          </p:nvPr>
        </p:nvSpPr>
        <p:spPr>
          <a:xfrm>
            <a:off x="720025" y="1610950"/>
            <a:ext cx="7704000" cy="6066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sz="1400"/>
            </a:lvl1pPr>
            <a:lvl2pPr lvl="1" rtl="0">
              <a:lnSpc>
                <a:spcPct val="115000"/>
              </a:lnSpc>
              <a:spcBef>
                <a:spcPts val="0"/>
              </a:spcBef>
              <a:spcAft>
                <a:spcPts val="0"/>
              </a:spcAft>
              <a:buSzPts val="1400"/>
              <a:buNone/>
              <a:defRPr/>
            </a:lvl2pPr>
            <a:lvl3pPr lvl="2" rtl="0">
              <a:lnSpc>
                <a:spcPct val="115000"/>
              </a:lnSpc>
              <a:spcBef>
                <a:spcPts val="0"/>
              </a:spcBef>
              <a:spcAft>
                <a:spcPts val="0"/>
              </a:spcAft>
              <a:buSzPts val="1400"/>
              <a:buNone/>
              <a:defRPr/>
            </a:lvl3pPr>
            <a:lvl4pPr lvl="3" rtl="0">
              <a:lnSpc>
                <a:spcPct val="115000"/>
              </a:lnSpc>
              <a:spcBef>
                <a:spcPts val="0"/>
              </a:spcBef>
              <a:spcAft>
                <a:spcPts val="0"/>
              </a:spcAft>
              <a:buSzPts val="1400"/>
              <a:buNone/>
              <a:defRPr/>
            </a:lvl4pPr>
            <a:lvl5pPr lvl="4" rtl="0">
              <a:lnSpc>
                <a:spcPct val="115000"/>
              </a:lnSpc>
              <a:spcBef>
                <a:spcPts val="0"/>
              </a:spcBef>
              <a:spcAft>
                <a:spcPts val="0"/>
              </a:spcAft>
              <a:buSzPts val="1400"/>
              <a:buNone/>
              <a:defRPr/>
            </a:lvl5pPr>
            <a:lvl6pPr lvl="5" rtl="0">
              <a:lnSpc>
                <a:spcPct val="115000"/>
              </a:lnSpc>
              <a:spcBef>
                <a:spcPts val="0"/>
              </a:spcBef>
              <a:spcAft>
                <a:spcPts val="0"/>
              </a:spcAft>
              <a:buSzPts val="1400"/>
              <a:buNone/>
              <a:defRPr/>
            </a:lvl6pPr>
            <a:lvl7pPr lvl="6" rtl="0">
              <a:lnSpc>
                <a:spcPct val="115000"/>
              </a:lnSpc>
              <a:spcBef>
                <a:spcPts val="0"/>
              </a:spcBef>
              <a:spcAft>
                <a:spcPts val="0"/>
              </a:spcAft>
              <a:buSzPts val="1400"/>
              <a:buNone/>
              <a:defRPr/>
            </a:lvl7pPr>
            <a:lvl8pPr lvl="7" rtl="0">
              <a:lnSpc>
                <a:spcPct val="115000"/>
              </a:lnSpc>
              <a:spcBef>
                <a:spcPts val="0"/>
              </a:spcBef>
              <a:spcAft>
                <a:spcPts val="0"/>
              </a:spcAft>
              <a:buSzPts val="1400"/>
              <a:buNone/>
              <a:defRPr/>
            </a:lvl8pPr>
            <a:lvl9pPr lvl="8" rtl="0">
              <a:lnSpc>
                <a:spcPct val="115000"/>
              </a:lnSpc>
              <a:spcBef>
                <a:spcPts val="0"/>
              </a:spcBef>
              <a:spcAft>
                <a:spcPts val="0"/>
              </a:spcAft>
              <a:buSzPts val="1400"/>
              <a:buNone/>
              <a:defRPr/>
            </a:lvl9pPr>
          </a:lstStyle>
          <a:p>
            <a:endParaRPr/>
          </a:p>
        </p:txBody>
      </p:sp>
      <p:sp>
        <p:nvSpPr>
          <p:cNvPr id="180" name="Google Shape;180;p23"/>
          <p:cNvSpPr txBox="1">
            <a:spLocks noGrp="1"/>
          </p:cNvSpPr>
          <p:nvPr>
            <p:ph type="subTitle" idx="2"/>
          </p:nvPr>
        </p:nvSpPr>
        <p:spPr>
          <a:xfrm>
            <a:off x="720025" y="2807488"/>
            <a:ext cx="7704000" cy="6066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sz="1400"/>
            </a:lvl1pPr>
            <a:lvl2pPr lvl="1" rtl="0">
              <a:lnSpc>
                <a:spcPct val="115000"/>
              </a:lnSpc>
              <a:spcBef>
                <a:spcPts val="0"/>
              </a:spcBef>
              <a:spcAft>
                <a:spcPts val="0"/>
              </a:spcAft>
              <a:buSzPts val="1400"/>
              <a:buNone/>
              <a:defRPr/>
            </a:lvl2pPr>
            <a:lvl3pPr lvl="2" rtl="0">
              <a:lnSpc>
                <a:spcPct val="115000"/>
              </a:lnSpc>
              <a:spcBef>
                <a:spcPts val="0"/>
              </a:spcBef>
              <a:spcAft>
                <a:spcPts val="0"/>
              </a:spcAft>
              <a:buSzPts val="1400"/>
              <a:buNone/>
              <a:defRPr/>
            </a:lvl3pPr>
            <a:lvl4pPr lvl="3" rtl="0">
              <a:lnSpc>
                <a:spcPct val="115000"/>
              </a:lnSpc>
              <a:spcBef>
                <a:spcPts val="0"/>
              </a:spcBef>
              <a:spcAft>
                <a:spcPts val="0"/>
              </a:spcAft>
              <a:buSzPts val="1400"/>
              <a:buNone/>
              <a:defRPr/>
            </a:lvl4pPr>
            <a:lvl5pPr lvl="4" rtl="0">
              <a:lnSpc>
                <a:spcPct val="115000"/>
              </a:lnSpc>
              <a:spcBef>
                <a:spcPts val="0"/>
              </a:spcBef>
              <a:spcAft>
                <a:spcPts val="0"/>
              </a:spcAft>
              <a:buSzPts val="1400"/>
              <a:buNone/>
              <a:defRPr/>
            </a:lvl5pPr>
            <a:lvl6pPr lvl="5" rtl="0">
              <a:lnSpc>
                <a:spcPct val="115000"/>
              </a:lnSpc>
              <a:spcBef>
                <a:spcPts val="0"/>
              </a:spcBef>
              <a:spcAft>
                <a:spcPts val="0"/>
              </a:spcAft>
              <a:buSzPts val="1400"/>
              <a:buNone/>
              <a:defRPr/>
            </a:lvl6pPr>
            <a:lvl7pPr lvl="6" rtl="0">
              <a:lnSpc>
                <a:spcPct val="115000"/>
              </a:lnSpc>
              <a:spcBef>
                <a:spcPts val="0"/>
              </a:spcBef>
              <a:spcAft>
                <a:spcPts val="0"/>
              </a:spcAft>
              <a:buSzPts val="1400"/>
              <a:buNone/>
              <a:defRPr/>
            </a:lvl7pPr>
            <a:lvl8pPr lvl="7" rtl="0">
              <a:lnSpc>
                <a:spcPct val="115000"/>
              </a:lnSpc>
              <a:spcBef>
                <a:spcPts val="0"/>
              </a:spcBef>
              <a:spcAft>
                <a:spcPts val="0"/>
              </a:spcAft>
              <a:buSzPts val="1400"/>
              <a:buNone/>
              <a:defRPr/>
            </a:lvl8pPr>
            <a:lvl9pPr lvl="8" rtl="0">
              <a:lnSpc>
                <a:spcPct val="115000"/>
              </a:lnSpc>
              <a:spcBef>
                <a:spcPts val="0"/>
              </a:spcBef>
              <a:spcAft>
                <a:spcPts val="0"/>
              </a:spcAft>
              <a:buSzPts val="1400"/>
              <a:buNone/>
              <a:defRPr/>
            </a:lvl9pPr>
          </a:lstStyle>
          <a:p>
            <a:endParaRPr/>
          </a:p>
        </p:txBody>
      </p:sp>
      <p:sp>
        <p:nvSpPr>
          <p:cNvPr id="181" name="Google Shape;181;p23"/>
          <p:cNvSpPr txBox="1">
            <a:spLocks noGrp="1"/>
          </p:cNvSpPr>
          <p:nvPr>
            <p:ph type="subTitle" idx="3"/>
          </p:nvPr>
        </p:nvSpPr>
        <p:spPr>
          <a:xfrm>
            <a:off x="720025" y="4004025"/>
            <a:ext cx="7704000" cy="606600"/>
          </a:xfrm>
          <a:prstGeom prst="rect">
            <a:avLst/>
          </a:prstGeom>
        </p:spPr>
        <p:txBody>
          <a:bodyPr spcFirstLastPara="1" wrap="square" lIns="91425" tIns="91425" rIns="91425" bIns="91425" anchor="t" anchorCtr="0">
            <a:noAutofit/>
          </a:bodyPr>
          <a:lstStyle>
            <a:lvl1pPr lvl="0" rtl="0">
              <a:lnSpc>
                <a:spcPct val="115000"/>
              </a:lnSpc>
              <a:spcBef>
                <a:spcPts val="0"/>
              </a:spcBef>
              <a:spcAft>
                <a:spcPts val="0"/>
              </a:spcAft>
              <a:buSzPts val="1400"/>
              <a:buNone/>
              <a:defRPr sz="1400"/>
            </a:lvl1pPr>
            <a:lvl2pPr lvl="1" rtl="0">
              <a:lnSpc>
                <a:spcPct val="115000"/>
              </a:lnSpc>
              <a:spcBef>
                <a:spcPts val="0"/>
              </a:spcBef>
              <a:spcAft>
                <a:spcPts val="0"/>
              </a:spcAft>
              <a:buSzPts val="1400"/>
              <a:buNone/>
              <a:defRPr/>
            </a:lvl2pPr>
            <a:lvl3pPr lvl="2" rtl="0">
              <a:lnSpc>
                <a:spcPct val="115000"/>
              </a:lnSpc>
              <a:spcBef>
                <a:spcPts val="0"/>
              </a:spcBef>
              <a:spcAft>
                <a:spcPts val="0"/>
              </a:spcAft>
              <a:buSzPts val="1400"/>
              <a:buNone/>
              <a:defRPr/>
            </a:lvl3pPr>
            <a:lvl4pPr lvl="3" rtl="0">
              <a:lnSpc>
                <a:spcPct val="115000"/>
              </a:lnSpc>
              <a:spcBef>
                <a:spcPts val="0"/>
              </a:spcBef>
              <a:spcAft>
                <a:spcPts val="0"/>
              </a:spcAft>
              <a:buSzPts val="1400"/>
              <a:buNone/>
              <a:defRPr/>
            </a:lvl4pPr>
            <a:lvl5pPr lvl="4" rtl="0">
              <a:lnSpc>
                <a:spcPct val="115000"/>
              </a:lnSpc>
              <a:spcBef>
                <a:spcPts val="0"/>
              </a:spcBef>
              <a:spcAft>
                <a:spcPts val="0"/>
              </a:spcAft>
              <a:buSzPts val="1400"/>
              <a:buNone/>
              <a:defRPr/>
            </a:lvl5pPr>
            <a:lvl6pPr lvl="5" rtl="0">
              <a:lnSpc>
                <a:spcPct val="115000"/>
              </a:lnSpc>
              <a:spcBef>
                <a:spcPts val="0"/>
              </a:spcBef>
              <a:spcAft>
                <a:spcPts val="0"/>
              </a:spcAft>
              <a:buSzPts val="1400"/>
              <a:buNone/>
              <a:defRPr/>
            </a:lvl6pPr>
            <a:lvl7pPr lvl="6" rtl="0">
              <a:lnSpc>
                <a:spcPct val="115000"/>
              </a:lnSpc>
              <a:spcBef>
                <a:spcPts val="0"/>
              </a:spcBef>
              <a:spcAft>
                <a:spcPts val="0"/>
              </a:spcAft>
              <a:buSzPts val="1400"/>
              <a:buNone/>
              <a:defRPr/>
            </a:lvl7pPr>
            <a:lvl8pPr lvl="7" rtl="0">
              <a:lnSpc>
                <a:spcPct val="115000"/>
              </a:lnSpc>
              <a:spcBef>
                <a:spcPts val="0"/>
              </a:spcBef>
              <a:spcAft>
                <a:spcPts val="0"/>
              </a:spcAft>
              <a:buSzPts val="1400"/>
              <a:buNone/>
              <a:defRPr/>
            </a:lvl8pPr>
            <a:lvl9pPr lvl="8" rtl="0">
              <a:lnSpc>
                <a:spcPct val="115000"/>
              </a:lnSpc>
              <a:spcBef>
                <a:spcPts val="0"/>
              </a:spcBef>
              <a:spcAft>
                <a:spcPts val="0"/>
              </a:spcAft>
              <a:buSzPts val="1400"/>
              <a:buNone/>
              <a:defRPr/>
            </a:lvl9pPr>
          </a:lstStyle>
          <a:p>
            <a:endParaRPr/>
          </a:p>
        </p:txBody>
      </p:sp>
      <p:sp>
        <p:nvSpPr>
          <p:cNvPr id="182" name="Google Shape;182;p23"/>
          <p:cNvSpPr txBox="1">
            <a:spLocks noGrp="1"/>
          </p:cNvSpPr>
          <p:nvPr>
            <p:ph type="subTitle" idx="4"/>
          </p:nvPr>
        </p:nvSpPr>
        <p:spPr>
          <a:xfrm>
            <a:off x="720025" y="1241271"/>
            <a:ext cx="7704000" cy="530400"/>
          </a:xfrm>
          <a:prstGeom prst="rect">
            <a:avLst/>
          </a:prstGeom>
        </p:spPr>
        <p:txBody>
          <a:bodyPr spcFirstLastPara="1" wrap="square" lIns="91425" tIns="91425" rIns="91425" bIns="91425" anchor="b" anchorCtr="0">
            <a:noAutofit/>
          </a:bodyPr>
          <a:lstStyle>
            <a:lvl1pPr lvl="0" rtl="0">
              <a:lnSpc>
                <a:spcPct val="115000"/>
              </a:lnSpc>
              <a:spcBef>
                <a:spcPts val="0"/>
              </a:spcBef>
              <a:spcAft>
                <a:spcPts val="0"/>
              </a:spcAft>
              <a:buSzPts val="2400"/>
              <a:buFont typeface="Poppins SemiBold"/>
              <a:buNone/>
              <a:defRPr sz="2000">
                <a:latin typeface="Poppins SemiBold"/>
                <a:ea typeface="Poppins SemiBold"/>
                <a:cs typeface="Poppins SemiBold"/>
                <a:sym typeface="Poppins SemiBold"/>
              </a:defRPr>
            </a:lvl1pPr>
            <a:lvl2pPr lvl="1"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a:endParaRPr/>
          </a:p>
        </p:txBody>
      </p:sp>
      <p:sp>
        <p:nvSpPr>
          <p:cNvPr id="183" name="Google Shape;183;p23"/>
          <p:cNvSpPr txBox="1">
            <a:spLocks noGrp="1"/>
          </p:cNvSpPr>
          <p:nvPr>
            <p:ph type="subTitle" idx="5"/>
          </p:nvPr>
        </p:nvSpPr>
        <p:spPr>
          <a:xfrm>
            <a:off x="720025" y="2433498"/>
            <a:ext cx="7704000" cy="527700"/>
          </a:xfrm>
          <a:prstGeom prst="rect">
            <a:avLst/>
          </a:prstGeom>
        </p:spPr>
        <p:txBody>
          <a:bodyPr spcFirstLastPara="1" wrap="square" lIns="91425" tIns="91425" rIns="91425" bIns="91425" anchor="b" anchorCtr="0">
            <a:noAutofit/>
          </a:bodyPr>
          <a:lstStyle>
            <a:lvl1pPr lvl="0" rtl="0">
              <a:lnSpc>
                <a:spcPct val="115000"/>
              </a:lnSpc>
              <a:spcBef>
                <a:spcPts val="0"/>
              </a:spcBef>
              <a:spcAft>
                <a:spcPts val="0"/>
              </a:spcAft>
              <a:buSzPts val="2400"/>
              <a:buFont typeface="Poppins SemiBold"/>
              <a:buNone/>
              <a:defRPr sz="2000">
                <a:latin typeface="Poppins SemiBold"/>
                <a:ea typeface="Poppins SemiBold"/>
                <a:cs typeface="Poppins SemiBold"/>
                <a:sym typeface="Poppins SemiBold"/>
              </a:defRPr>
            </a:lvl1pPr>
            <a:lvl2pPr lvl="1"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a:endParaRPr/>
          </a:p>
        </p:txBody>
      </p:sp>
      <p:sp>
        <p:nvSpPr>
          <p:cNvPr id="184" name="Google Shape;184;p23"/>
          <p:cNvSpPr txBox="1">
            <a:spLocks noGrp="1"/>
          </p:cNvSpPr>
          <p:nvPr>
            <p:ph type="subTitle" idx="6"/>
          </p:nvPr>
        </p:nvSpPr>
        <p:spPr>
          <a:xfrm>
            <a:off x="720025" y="3623025"/>
            <a:ext cx="7704000" cy="527700"/>
          </a:xfrm>
          <a:prstGeom prst="rect">
            <a:avLst/>
          </a:prstGeom>
        </p:spPr>
        <p:txBody>
          <a:bodyPr spcFirstLastPara="1" wrap="square" lIns="91425" tIns="91425" rIns="91425" bIns="91425" anchor="b" anchorCtr="0">
            <a:noAutofit/>
          </a:bodyPr>
          <a:lstStyle>
            <a:lvl1pPr lvl="0" rtl="0">
              <a:lnSpc>
                <a:spcPct val="115000"/>
              </a:lnSpc>
              <a:spcBef>
                <a:spcPts val="0"/>
              </a:spcBef>
              <a:spcAft>
                <a:spcPts val="0"/>
              </a:spcAft>
              <a:buSzPts val="2400"/>
              <a:buFont typeface="Poppins SemiBold"/>
              <a:buNone/>
              <a:defRPr sz="2000">
                <a:latin typeface="Poppins SemiBold"/>
                <a:ea typeface="Poppins SemiBold"/>
                <a:cs typeface="Poppins SemiBold"/>
                <a:sym typeface="Poppins SemiBold"/>
              </a:defRPr>
            </a:lvl1pPr>
            <a:lvl2pPr lvl="1"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2pPr>
            <a:lvl3pPr lvl="2"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3pPr>
            <a:lvl4pPr lvl="3"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4pPr>
            <a:lvl5pPr lvl="4"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5pPr>
            <a:lvl6pPr lvl="5"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6pPr>
            <a:lvl7pPr lvl="6"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7pPr>
            <a:lvl8pPr lvl="7"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8pPr>
            <a:lvl9pPr lvl="8" rtl="0">
              <a:lnSpc>
                <a:spcPct val="115000"/>
              </a:lnSpc>
              <a:spcBef>
                <a:spcPts val="0"/>
              </a:spcBef>
              <a:spcAft>
                <a:spcPts val="0"/>
              </a:spcAft>
              <a:buSzPts val="2400"/>
              <a:buFont typeface="Poppins SemiBold"/>
              <a:buNone/>
              <a:defRPr sz="2400">
                <a:latin typeface="Poppins SemiBold"/>
                <a:ea typeface="Poppins SemiBold"/>
                <a:cs typeface="Poppins SemiBold"/>
                <a:sym typeface="Poppins SemiBold"/>
              </a:defRPr>
            </a:lvl9pPr>
          </a:lstStyle>
          <a:p>
            <a:endParaRPr/>
          </a:p>
        </p:txBody>
      </p:sp>
      <p:sp>
        <p:nvSpPr>
          <p:cNvPr id="185" name="Google Shape;185;p23"/>
          <p:cNvSpPr txBox="1">
            <a:spLocks noGrp="1"/>
          </p:cNvSpPr>
          <p:nvPr>
            <p:ph type="title"/>
          </p:nvPr>
        </p:nvSpPr>
        <p:spPr>
          <a:xfrm>
            <a:off x="720000" y="539500"/>
            <a:ext cx="7704000" cy="478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000"/>
              <a:buNone/>
              <a:defRPr sz="2800"/>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grpSp>
        <p:nvGrpSpPr>
          <p:cNvPr id="186" name="Google Shape;186;p23"/>
          <p:cNvGrpSpPr/>
          <p:nvPr/>
        </p:nvGrpSpPr>
        <p:grpSpPr>
          <a:xfrm>
            <a:off x="0" y="4234963"/>
            <a:ext cx="841837" cy="908549"/>
            <a:chOff x="0" y="4234963"/>
            <a:chExt cx="841837" cy="908549"/>
          </a:xfrm>
        </p:grpSpPr>
        <p:pic>
          <p:nvPicPr>
            <p:cNvPr id="187" name="Google Shape;187;p23"/>
            <p:cNvPicPr preferRelativeResize="0"/>
            <p:nvPr/>
          </p:nvPicPr>
          <p:blipFill rotWithShape="1">
            <a:blip r:embed="rId3">
              <a:alphaModFix/>
            </a:blip>
            <a:srcRect l="12445" r="49622" b="39693"/>
            <a:stretch/>
          </p:blipFill>
          <p:spPr>
            <a:xfrm>
              <a:off x="0" y="4251450"/>
              <a:ext cx="841825" cy="892051"/>
            </a:xfrm>
            <a:prstGeom prst="rect">
              <a:avLst/>
            </a:prstGeom>
            <a:noFill/>
            <a:ln>
              <a:noFill/>
            </a:ln>
          </p:spPr>
        </p:pic>
        <p:sp>
          <p:nvSpPr>
            <p:cNvPr id="188" name="Google Shape;188;p23"/>
            <p:cNvSpPr/>
            <p:nvPr/>
          </p:nvSpPr>
          <p:spPr>
            <a:xfrm rot="5400000" flipH="1">
              <a:off x="-33350" y="4268325"/>
              <a:ext cx="908549" cy="841825"/>
            </a:xfrm>
            <a:custGeom>
              <a:avLst/>
              <a:gdLst/>
              <a:ahLst/>
              <a:cxnLst/>
              <a:rect l="l" t="t" r="r" b="b"/>
              <a:pathLst>
                <a:path w="8908" h="8254" extrusionOk="0">
                  <a:moveTo>
                    <a:pt x="8908" y="0"/>
                  </a:moveTo>
                  <a:lnTo>
                    <a:pt x="0" y="0"/>
                  </a:lnTo>
                  <a:lnTo>
                    <a:pt x="0" y="432"/>
                  </a:lnTo>
                  <a:cubicBezTo>
                    <a:pt x="322" y="217"/>
                    <a:pt x="705" y="97"/>
                    <a:pt x="1086" y="147"/>
                  </a:cubicBezTo>
                  <a:cubicBezTo>
                    <a:pt x="1632" y="218"/>
                    <a:pt x="2085" y="618"/>
                    <a:pt x="2392" y="1075"/>
                  </a:cubicBezTo>
                  <a:cubicBezTo>
                    <a:pt x="2944" y="1897"/>
                    <a:pt x="3127" y="2920"/>
                    <a:pt x="3663" y="3753"/>
                  </a:cubicBezTo>
                  <a:cubicBezTo>
                    <a:pt x="4195" y="4579"/>
                    <a:pt x="5055" y="5167"/>
                    <a:pt x="5994" y="5458"/>
                  </a:cubicBezTo>
                  <a:cubicBezTo>
                    <a:pt x="6419" y="5590"/>
                    <a:pt x="6860" y="5665"/>
                    <a:pt x="7281" y="5804"/>
                  </a:cubicBezTo>
                  <a:cubicBezTo>
                    <a:pt x="7703" y="5944"/>
                    <a:pt x="8116" y="6160"/>
                    <a:pt x="8387" y="6512"/>
                  </a:cubicBezTo>
                  <a:cubicBezTo>
                    <a:pt x="8693" y="6909"/>
                    <a:pt x="8783" y="7443"/>
                    <a:pt x="8702" y="7937"/>
                  </a:cubicBezTo>
                  <a:cubicBezTo>
                    <a:pt x="8693" y="7991"/>
                    <a:pt x="8682" y="8044"/>
                    <a:pt x="8670" y="8098"/>
                  </a:cubicBezTo>
                  <a:cubicBezTo>
                    <a:pt x="8658" y="8149"/>
                    <a:pt x="8643" y="8201"/>
                    <a:pt x="8628" y="8254"/>
                  </a:cubicBezTo>
                  <a:lnTo>
                    <a:pt x="8908" y="8254"/>
                  </a:lnTo>
                  <a:lnTo>
                    <a:pt x="8908" y="0"/>
                  </a:lnTo>
                  <a:close/>
                </a:path>
              </a:pathLst>
            </a:custGeom>
            <a:solidFill>
              <a:schemeClr val="lt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gr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ackground">
  <p:cSld name="CUSTOM_7">
    <p:spTree>
      <p:nvGrpSpPr>
        <p:cNvPr id="1" name="Shape 257"/>
        <p:cNvGrpSpPr/>
        <p:nvPr/>
      </p:nvGrpSpPr>
      <p:grpSpPr>
        <a:xfrm>
          <a:off x="0" y="0"/>
          <a:ext cx="0" cy="0"/>
          <a:chOff x="0" y="0"/>
          <a:chExt cx="0" cy="0"/>
        </a:xfrm>
      </p:grpSpPr>
      <p:grpSp>
        <p:nvGrpSpPr>
          <p:cNvPr id="258" name="Google Shape;258;p29"/>
          <p:cNvGrpSpPr/>
          <p:nvPr/>
        </p:nvGrpSpPr>
        <p:grpSpPr>
          <a:xfrm>
            <a:off x="8235450" y="4301675"/>
            <a:ext cx="908549" cy="841825"/>
            <a:chOff x="8235450" y="4301675"/>
            <a:chExt cx="908549" cy="841825"/>
          </a:xfrm>
        </p:grpSpPr>
        <p:pic>
          <p:nvPicPr>
            <p:cNvPr id="259" name="Google Shape;259;p29"/>
            <p:cNvPicPr preferRelativeResize="0"/>
            <p:nvPr/>
          </p:nvPicPr>
          <p:blipFill rotWithShape="1">
            <a:blip r:embed="rId2">
              <a:alphaModFix/>
            </a:blip>
            <a:srcRect t="782" r="53119" b="33989"/>
            <a:stretch/>
          </p:blipFill>
          <p:spPr>
            <a:xfrm flipH="1">
              <a:off x="8246975" y="4311675"/>
              <a:ext cx="897024" cy="831824"/>
            </a:xfrm>
            <a:prstGeom prst="rect">
              <a:avLst/>
            </a:prstGeom>
            <a:noFill/>
            <a:ln>
              <a:noFill/>
            </a:ln>
          </p:spPr>
        </p:pic>
        <p:sp>
          <p:nvSpPr>
            <p:cNvPr id="260" name="Google Shape;260;p29"/>
            <p:cNvSpPr/>
            <p:nvPr/>
          </p:nvSpPr>
          <p:spPr>
            <a:xfrm flipH="1">
              <a:off x="8235450" y="4301675"/>
              <a:ext cx="908549" cy="841825"/>
            </a:xfrm>
            <a:custGeom>
              <a:avLst/>
              <a:gdLst/>
              <a:ahLst/>
              <a:cxnLst/>
              <a:rect l="l" t="t" r="r" b="b"/>
              <a:pathLst>
                <a:path w="8908" h="8254" extrusionOk="0">
                  <a:moveTo>
                    <a:pt x="8908" y="0"/>
                  </a:moveTo>
                  <a:lnTo>
                    <a:pt x="0" y="0"/>
                  </a:lnTo>
                  <a:lnTo>
                    <a:pt x="0" y="432"/>
                  </a:lnTo>
                  <a:cubicBezTo>
                    <a:pt x="322" y="217"/>
                    <a:pt x="705" y="97"/>
                    <a:pt x="1086" y="147"/>
                  </a:cubicBezTo>
                  <a:cubicBezTo>
                    <a:pt x="1632" y="218"/>
                    <a:pt x="2085" y="618"/>
                    <a:pt x="2392" y="1075"/>
                  </a:cubicBezTo>
                  <a:cubicBezTo>
                    <a:pt x="2944" y="1897"/>
                    <a:pt x="3127" y="2920"/>
                    <a:pt x="3663" y="3753"/>
                  </a:cubicBezTo>
                  <a:cubicBezTo>
                    <a:pt x="4195" y="4579"/>
                    <a:pt x="5055" y="5167"/>
                    <a:pt x="5994" y="5458"/>
                  </a:cubicBezTo>
                  <a:cubicBezTo>
                    <a:pt x="6419" y="5590"/>
                    <a:pt x="6860" y="5665"/>
                    <a:pt x="7281" y="5804"/>
                  </a:cubicBezTo>
                  <a:cubicBezTo>
                    <a:pt x="7703" y="5944"/>
                    <a:pt x="8116" y="6160"/>
                    <a:pt x="8387" y="6512"/>
                  </a:cubicBezTo>
                  <a:cubicBezTo>
                    <a:pt x="8693" y="6909"/>
                    <a:pt x="8783" y="7443"/>
                    <a:pt x="8702" y="7937"/>
                  </a:cubicBezTo>
                  <a:cubicBezTo>
                    <a:pt x="8693" y="7991"/>
                    <a:pt x="8682" y="8044"/>
                    <a:pt x="8670" y="8098"/>
                  </a:cubicBezTo>
                  <a:cubicBezTo>
                    <a:pt x="8658" y="8149"/>
                    <a:pt x="8643" y="8201"/>
                    <a:pt x="8628" y="8254"/>
                  </a:cubicBezTo>
                  <a:lnTo>
                    <a:pt x="8908" y="8254"/>
                  </a:lnTo>
                  <a:lnTo>
                    <a:pt x="8908" y="0"/>
                  </a:lnTo>
                  <a:close/>
                </a:path>
              </a:pathLst>
            </a:custGeom>
            <a:solidFill>
              <a:schemeClr val="lt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grpSp>
      <p:grpSp>
        <p:nvGrpSpPr>
          <p:cNvPr id="261" name="Google Shape;261;p29"/>
          <p:cNvGrpSpPr/>
          <p:nvPr/>
        </p:nvGrpSpPr>
        <p:grpSpPr>
          <a:xfrm>
            <a:off x="0" y="-6375"/>
            <a:ext cx="954636" cy="876525"/>
            <a:chOff x="0" y="-6375"/>
            <a:chExt cx="954636" cy="876525"/>
          </a:xfrm>
        </p:grpSpPr>
        <p:pic>
          <p:nvPicPr>
            <p:cNvPr id="262" name="Google Shape;262;p29"/>
            <p:cNvPicPr preferRelativeResize="0"/>
            <p:nvPr/>
          </p:nvPicPr>
          <p:blipFill rotWithShape="1">
            <a:blip r:embed="rId3">
              <a:alphaModFix/>
            </a:blip>
            <a:srcRect l="31550" t="15704" r="16886" b="14311"/>
            <a:stretch/>
          </p:blipFill>
          <p:spPr>
            <a:xfrm>
              <a:off x="0" y="434"/>
              <a:ext cx="910469" cy="822369"/>
            </a:xfrm>
            <a:prstGeom prst="rect">
              <a:avLst/>
            </a:prstGeom>
            <a:noFill/>
            <a:ln>
              <a:noFill/>
            </a:ln>
          </p:spPr>
        </p:pic>
        <p:sp>
          <p:nvSpPr>
            <p:cNvPr id="263" name="Google Shape;263;p29"/>
            <p:cNvSpPr/>
            <p:nvPr/>
          </p:nvSpPr>
          <p:spPr>
            <a:xfrm rot="10800000">
              <a:off x="10" y="-6375"/>
              <a:ext cx="954626" cy="876525"/>
            </a:xfrm>
            <a:custGeom>
              <a:avLst/>
              <a:gdLst/>
              <a:ahLst/>
              <a:cxnLst/>
              <a:rect l="l" t="t" r="r" b="b"/>
              <a:pathLst>
                <a:path w="13122" h="12095" extrusionOk="0">
                  <a:moveTo>
                    <a:pt x="2903" y="9591"/>
                  </a:moveTo>
                  <a:cubicBezTo>
                    <a:pt x="3426" y="9444"/>
                    <a:pt x="3978" y="9448"/>
                    <a:pt x="4516" y="9369"/>
                  </a:cubicBezTo>
                  <a:cubicBezTo>
                    <a:pt x="5053" y="9289"/>
                    <a:pt x="5611" y="9104"/>
                    <a:pt x="5950" y="8679"/>
                  </a:cubicBezTo>
                  <a:cubicBezTo>
                    <a:pt x="6554" y="7922"/>
                    <a:pt x="6273" y="6662"/>
                    <a:pt x="6993" y="6015"/>
                  </a:cubicBezTo>
                  <a:cubicBezTo>
                    <a:pt x="7663" y="5413"/>
                    <a:pt x="8727" y="5736"/>
                    <a:pt x="9594" y="5496"/>
                  </a:cubicBezTo>
                  <a:cubicBezTo>
                    <a:pt x="10685" y="5194"/>
                    <a:pt x="11301" y="4063"/>
                    <a:pt x="11732" y="3016"/>
                  </a:cubicBezTo>
                  <a:cubicBezTo>
                    <a:pt x="12087" y="2153"/>
                    <a:pt x="12450" y="1214"/>
                    <a:pt x="13122" y="604"/>
                  </a:cubicBezTo>
                  <a:lnTo>
                    <a:pt x="13122" y="0"/>
                  </a:lnTo>
                  <a:lnTo>
                    <a:pt x="0" y="0"/>
                  </a:lnTo>
                  <a:lnTo>
                    <a:pt x="0" y="12095"/>
                  </a:lnTo>
                  <a:lnTo>
                    <a:pt x="596" y="12095"/>
                  </a:lnTo>
                  <a:cubicBezTo>
                    <a:pt x="651" y="11886"/>
                    <a:pt x="722" y="11682"/>
                    <a:pt x="810" y="11484"/>
                  </a:cubicBezTo>
                  <a:cubicBezTo>
                    <a:pt x="1205" y="10596"/>
                    <a:pt x="1967" y="9853"/>
                    <a:pt x="2903" y="9591"/>
                  </a:cubicBezTo>
                  <a:close/>
                </a:path>
              </a:pathLst>
            </a:custGeom>
            <a:solidFill>
              <a:schemeClr val="lt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539500"/>
            <a:ext cx="7717500" cy="4782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dk1"/>
              </a:buClr>
              <a:buSzPts val="3000"/>
              <a:buFont typeface="Poppins ExtraBold"/>
              <a:buNone/>
              <a:defRPr sz="3000">
                <a:solidFill>
                  <a:schemeClr val="dk1"/>
                </a:solidFill>
                <a:latin typeface="Poppins ExtraBold"/>
                <a:ea typeface="Poppins ExtraBold"/>
                <a:cs typeface="Poppins ExtraBold"/>
                <a:sym typeface="Poppins ExtraBold"/>
              </a:defRPr>
            </a:lvl1pPr>
            <a:lvl2pPr lvl="1" rtl="0">
              <a:spcBef>
                <a:spcPts val="0"/>
              </a:spcBef>
              <a:spcAft>
                <a:spcPts val="0"/>
              </a:spcAft>
              <a:buClr>
                <a:schemeClr val="dk1"/>
              </a:buClr>
              <a:buSzPts val="3000"/>
              <a:buFont typeface="Poppins ExtraBold"/>
              <a:buNone/>
              <a:defRPr sz="3000">
                <a:solidFill>
                  <a:schemeClr val="dk1"/>
                </a:solidFill>
                <a:latin typeface="Poppins ExtraBold"/>
                <a:ea typeface="Poppins ExtraBold"/>
                <a:cs typeface="Poppins ExtraBold"/>
                <a:sym typeface="Poppins ExtraBold"/>
              </a:defRPr>
            </a:lvl2pPr>
            <a:lvl3pPr lvl="2" rtl="0">
              <a:spcBef>
                <a:spcPts val="0"/>
              </a:spcBef>
              <a:spcAft>
                <a:spcPts val="0"/>
              </a:spcAft>
              <a:buClr>
                <a:schemeClr val="dk1"/>
              </a:buClr>
              <a:buSzPts val="3000"/>
              <a:buFont typeface="Poppins ExtraBold"/>
              <a:buNone/>
              <a:defRPr sz="3000">
                <a:solidFill>
                  <a:schemeClr val="dk1"/>
                </a:solidFill>
                <a:latin typeface="Poppins ExtraBold"/>
                <a:ea typeface="Poppins ExtraBold"/>
                <a:cs typeface="Poppins ExtraBold"/>
                <a:sym typeface="Poppins ExtraBold"/>
              </a:defRPr>
            </a:lvl3pPr>
            <a:lvl4pPr lvl="3" rtl="0">
              <a:spcBef>
                <a:spcPts val="0"/>
              </a:spcBef>
              <a:spcAft>
                <a:spcPts val="0"/>
              </a:spcAft>
              <a:buClr>
                <a:schemeClr val="dk1"/>
              </a:buClr>
              <a:buSzPts val="3000"/>
              <a:buFont typeface="Poppins ExtraBold"/>
              <a:buNone/>
              <a:defRPr sz="3000">
                <a:solidFill>
                  <a:schemeClr val="dk1"/>
                </a:solidFill>
                <a:latin typeface="Poppins ExtraBold"/>
                <a:ea typeface="Poppins ExtraBold"/>
                <a:cs typeface="Poppins ExtraBold"/>
                <a:sym typeface="Poppins ExtraBold"/>
              </a:defRPr>
            </a:lvl4pPr>
            <a:lvl5pPr lvl="4" rtl="0">
              <a:spcBef>
                <a:spcPts val="0"/>
              </a:spcBef>
              <a:spcAft>
                <a:spcPts val="0"/>
              </a:spcAft>
              <a:buClr>
                <a:schemeClr val="dk1"/>
              </a:buClr>
              <a:buSzPts val="3000"/>
              <a:buFont typeface="Poppins ExtraBold"/>
              <a:buNone/>
              <a:defRPr sz="3000">
                <a:solidFill>
                  <a:schemeClr val="dk1"/>
                </a:solidFill>
                <a:latin typeface="Poppins ExtraBold"/>
                <a:ea typeface="Poppins ExtraBold"/>
                <a:cs typeface="Poppins ExtraBold"/>
                <a:sym typeface="Poppins ExtraBold"/>
              </a:defRPr>
            </a:lvl5pPr>
            <a:lvl6pPr lvl="5" rtl="0">
              <a:spcBef>
                <a:spcPts val="0"/>
              </a:spcBef>
              <a:spcAft>
                <a:spcPts val="0"/>
              </a:spcAft>
              <a:buClr>
                <a:schemeClr val="dk1"/>
              </a:buClr>
              <a:buSzPts val="3000"/>
              <a:buFont typeface="Poppins ExtraBold"/>
              <a:buNone/>
              <a:defRPr sz="3000">
                <a:solidFill>
                  <a:schemeClr val="dk1"/>
                </a:solidFill>
                <a:latin typeface="Poppins ExtraBold"/>
                <a:ea typeface="Poppins ExtraBold"/>
                <a:cs typeface="Poppins ExtraBold"/>
                <a:sym typeface="Poppins ExtraBold"/>
              </a:defRPr>
            </a:lvl6pPr>
            <a:lvl7pPr lvl="6" rtl="0">
              <a:spcBef>
                <a:spcPts val="0"/>
              </a:spcBef>
              <a:spcAft>
                <a:spcPts val="0"/>
              </a:spcAft>
              <a:buClr>
                <a:schemeClr val="dk1"/>
              </a:buClr>
              <a:buSzPts val="3000"/>
              <a:buFont typeface="Poppins ExtraBold"/>
              <a:buNone/>
              <a:defRPr sz="3000">
                <a:solidFill>
                  <a:schemeClr val="dk1"/>
                </a:solidFill>
                <a:latin typeface="Poppins ExtraBold"/>
                <a:ea typeface="Poppins ExtraBold"/>
                <a:cs typeface="Poppins ExtraBold"/>
                <a:sym typeface="Poppins ExtraBold"/>
              </a:defRPr>
            </a:lvl7pPr>
            <a:lvl8pPr lvl="7" rtl="0">
              <a:spcBef>
                <a:spcPts val="0"/>
              </a:spcBef>
              <a:spcAft>
                <a:spcPts val="0"/>
              </a:spcAft>
              <a:buClr>
                <a:schemeClr val="dk1"/>
              </a:buClr>
              <a:buSzPts val="3000"/>
              <a:buFont typeface="Poppins ExtraBold"/>
              <a:buNone/>
              <a:defRPr sz="3000">
                <a:solidFill>
                  <a:schemeClr val="dk1"/>
                </a:solidFill>
                <a:latin typeface="Poppins ExtraBold"/>
                <a:ea typeface="Poppins ExtraBold"/>
                <a:cs typeface="Poppins ExtraBold"/>
                <a:sym typeface="Poppins ExtraBold"/>
              </a:defRPr>
            </a:lvl8pPr>
            <a:lvl9pPr lvl="8" rtl="0">
              <a:spcBef>
                <a:spcPts val="0"/>
              </a:spcBef>
              <a:spcAft>
                <a:spcPts val="0"/>
              </a:spcAft>
              <a:buClr>
                <a:schemeClr val="dk1"/>
              </a:buClr>
              <a:buSzPts val="3000"/>
              <a:buFont typeface="Poppins ExtraBold"/>
              <a:buNone/>
              <a:defRPr sz="3000">
                <a:solidFill>
                  <a:schemeClr val="dk1"/>
                </a:solidFill>
                <a:latin typeface="Poppins ExtraBold"/>
                <a:ea typeface="Poppins ExtraBold"/>
                <a:cs typeface="Poppins ExtraBold"/>
                <a:sym typeface="Poppins ExtraBold"/>
              </a:defRPr>
            </a:lvl9pPr>
          </a:lstStyle>
          <a:p>
            <a:endParaRPr/>
          </a:p>
        </p:txBody>
      </p:sp>
      <p:sp>
        <p:nvSpPr>
          <p:cNvPr id="7" name="Google Shape;7;p1"/>
          <p:cNvSpPr txBox="1">
            <a:spLocks noGrp="1"/>
          </p:cNvSpPr>
          <p:nvPr>
            <p:ph type="body" idx="1"/>
          </p:nvPr>
        </p:nvSpPr>
        <p:spPr>
          <a:xfrm>
            <a:off x="713400" y="1152475"/>
            <a:ext cx="7717500" cy="34560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1pPr>
            <a:lvl2pPr marL="914400" lvl="1"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2pPr>
            <a:lvl3pPr marL="1371600" lvl="2"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3pPr>
            <a:lvl4pPr marL="1828800" lvl="3"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4pPr>
            <a:lvl5pPr marL="2286000" lvl="4"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5pPr>
            <a:lvl6pPr marL="2743200" lvl="5"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6pPr>
            <a:lvl7pPr marL="3200400" lvl="6"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7pPr>
            <a:lvl8pPr marL="3657600" lvl="7"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8pPr>
            <a:lvl9pPr marL="4114800" lvl="8" indent="-317500">
              <a:lnSpc>
                <a:spcPct val="115000"/>
              </a:lnSpc>
              <a:spcBef>
                <a:spcPts val="0"/>
              </a:spcBef>
              <a:spcAft>
                <a:spcPts val="0"/>
              </a:spcAft>
              <a:buClr>
                <a:schemeClr val="dk1"/>
              </a:buClr>
              <a:buSzPts val="1400"/>
              <a:buFont typeface="Open Sans"/>
              <a:buChar char="■"/>
              <a:defRPr>
                <a:solidFill>
                  <a:schemeClr val="dk1"/>
                </a:solidFill>
                <a:latin typeface="Open Sans"/>
                <a:ea typeface="Open Sans"/>
                <a:cs typeface="Open Sans"/>
                <a:sym typeface="Open Sans"/>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2" r:id="rId3"/>
    <p:sldLayoutId id="2147483655" r:id="rId4"/>
    <p:sldLayoutId id="2147483658" r:id="rId5"/>
    <p:sldLayoutId id="2147483659" r:id="rId6"/>
    <p:sldLayoutId id="2147483662" r:id="rId7"/>
    <p:sldLayoutId id="2147483669" r:id="rId8"/>
    <p:sldLayoutId id="2147483675" r:id="rId9"/>
    <p:sldLayoutId id="2147483676"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7"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17.png"/><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8.xml"/><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8.xml"/><Relationship Id="rId5" Type="http://schemas.openxmlformats.org/officeDocument/2006/relationships/hyperlink" Target="https://doi.org/10.1021/acs.est.0c02664" TargetMode="Externa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8.xml"/><Relationship Id="rId5" Type="http://schemas.openxmlformats.org/officeDocument/2006/relationships/image" Target="../media/image24.jpeg"/><Relationship Id="rId4" Type="http://schemas.openxmlformats.org/officeDocument/2006/relationships/image" Target="../media/image2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8.xml"/><Relationship Id="rId5" Type="http://schemas.openxmlformats.org/officeDocument/2006/relationships/hyperlink" Target="https://commons.wikimedia.org/wiki/File:Biogeochemical_sulfur_cycle_of_marine_sediments.jpg" TargetMode="External"/><Relationship Id="rId4" Type="http://schemas.openxmlformats.org/officeDocument/2006/relationships/image" Target="../media/image25.jpeg"/></Relationships>
</file>

<file path=ppt/slides/_rels/slide2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4.xml.rels><?xml version="1.0" encoding="UTF-8" standalone="yes"?>
<Relationships xmlns="http://schemas.openxmlformats.org/package/2006/relationships"><Relationship Id="rId3" Type="http://schemas.openxmlformats.org/officeDocument/2006/relationships/hyperlink" Target="https://doi.org/10.1038/ngeo1955" TargetMode="External"/><Relationship Id="rId7" Type="http://schemas.openxmlformats.org/officeDocument/2006/relationships/hyperlink" Target="https://doi.org/10.1186/s13021-024-00283-z" TargetMode="External"/><Relationship Id="rId2" Type="http://schemas.openxmlformats.org/officeDocument/2006/relationships/hyperlink" Target="https://doi.org/10.1016/j.cosust.2014.07.004" TargetMode="External"/><Relationship Id="rId1" Type="http://schemas.openxmlformats.org/officeDocument/2006/relationships/slideLayout" Target="../slideLayouts/slideLayout7.xml"/><Relationship Id="rId6" Type="http://schemas.openxmlformats.org/officeDocument/2006/relationships/hyperlink" Target="https://doi.org/10.4141/S96-107" TargetMode="External"/><Relationship Id="rId5" Type="http://schemas.openxmlformats.org/officeDocument/2006/relationships/hyperlink" Target="https://doi.org/10.1038/s41467-025-56218-w" TargetMode="External"/><Relationship Id="rId4" Type="http://schemas.openxmlformats.org/officeDocument/2006/relationships/hyperlink" Target="https://doi.org/10.1038/s43247-024-01990-8"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wetlands.org/publication/wetlands-and-methane-technical-report/" TargetMode="External"/><Relationship Id="rId7" Type="http://schemas.openxmlformats.org/officeDocument/2006/relationships/hyperlink" Target="https://doi.org/10.1021/acs.est.0c02664" TargetMode="External"/><Relationship Id="rId2" Type="http://schemas.openxmlformats.org/officeDocument/2006/relationships/hyperlink" Target="https://doi.org/10.1093/ismejo/wrae041" TargetMode="External"/><Relationship Id="rId1" Type="http://schemas.openxmlformats.org/officeDocument/2006/relationships/slideLayout" Target="../slideLayouts/slideLayout7.xml"/><Relationship Id="rId6" Type="http://schemas.openxmlformats.org/officeDocument/2006/relationships/hyperlink" Target="https://doi.org/10.1038/nature12375" TargetMode="External"/><Relationship Id="rId5" Type="http://schemas.openxmlformats.org/officeDocument/2006/relationships/hyperlink" Target="https://pubs-acs-org.bases-doc.univ-lorraine.fr/doi/10.1021/es800120b" TargetMode="External"/><Relationship Id="rId4" Type="http://schemas.openxmlformats.org/officeDocument/2006/relationships/hyperlink" Target="https://doi.org/10.1021/acs.est.3c07882"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80"/>
        <p:cNvGrpSpPr/>
        <p:nvPr/>
      </p:nvGrpSpPr>
      <p:grpSpPr>
        <a:xfrm>
          <a:off x="0" y="0"/>
          <a:ext cx="0" cy="0"/>
          <a:chOff x="0" y="0"/>
          <a:chExt cx="0" cy="0"/>
        </a:xfrm>
      </p:grpSpPr>
      <p:pic>
        <p:nvPicPr>
          <p:cNvPr id="281" name="Google Shape;281;p34"/>
          <p:cNvPicPr preferRelativeResize="0">
            <a:picLocks noGrp="1"/>
          </p:cNvPicPr>
          <p:nvPr>
            <p:ph type="pic" idx="2"/>
          </p:nvPr>
        </p:nvPicPr>
        <p:blipFill rotWithShape="1">
          <a:blip r:embed="rId3">
            <a:alphaModFix/>
          </a:blip>
          <a:srcRect l="20677" r="21515"/>
          <a:stretch/>
        </p:blipFill>
        <p:spPr>
          <a:xfrm>
            <a:off x="7014212" y="-1"/>
            <a:ext cx="3204594" cy="5143501"/>
          </a:xfrm>
          <a:prstGeom prst="rect">
            <a:avLst/>
          </a:prstGeom>
        </p:spPr>
      </p:pic>
      <p:sp>
        <p:nvSpPr>
          <p:cNvPr id="282" name="Google Shape;282;p34"/>
          <p:cNvSpPr/>
          <p:nvPr/>
        </p:nvSpPr>
        <p:spPr>
          <a:xfrm>
            <a:off x="7014079" y="-1"/>
            <a:ext cx="5699514" cy="5143488"/>
          </a:xfrm>
          <a:custGeom>
            <a:avLst/>
            <a:gdLst/>
            <a:ahLst/>
            <a:cxnLst/>
            <a:rect l="l" t="t" r="r" b="b"/>
            <a:pathLst>
              <a:path w="11251" h="12657" extrusionOk="0">
                <a:moveTo>
                  <a:pt x="7910" y="10351"/>
                </a:moveTo>
                <a:cubicBezTo>
                  <a:pt x="7543" y="10505"/>
                  <a:pt x="7116" y="10439"/>
                  <a:pt x="6752" y="10278"/>
                </a:cubicBezTo>
                <a:cubicBezTo>
                  <a:pt x="6220" y="10043"/>
                  <a:pt x="5780" y="9608"/>
                  <a:pt x="5537" y="9080"/>
                </a:cubicBezTo>
                <a:cubicBezTo>
                  <a:pt x="5411" y="8806"/>
                  <a:pt x="5337" y="8499"/>
                  <a:pt x="5384" y="8202"/>
                </a:cubicBezTo>
                <a:cubicBezTo>
                  <a:pt x="5500" y="7469"/>
                  <a:pt x="6136" y="7387"/>
                  <a:pt x="6721" y="7545"/>
                </a:cubicBezTo>
                <a:cubicBezTo>
                  <a:pt x="6952" y="7607"/>
                  <a:pt x="7175" y="7706"/>
                  <a:pt x="7355" y="7816"/>
                </a:cubicBezTo>
                <a:cubicBezTo>
                  <a:pt x="7780" y="8078"/>
                  <a:pt x="8231" y="8480"/>
                  <a:pt x="8424" y="8946"/>
                </a:cubicBezTo>
                <a:cubicBezTo>
                  <a:pt x="8650" y="9491"/>
                  <a:pt x="8472" y="10112"/>
                  <a:pt x="7910" y="10351"/>
                </a:cubicBezTo>
                <a:moveTo>
                  <a:pt x="4218" y="5612"/>
                </a:moveTo>
                <a:cubicBezTo>
                  <a:pt x="3707" y="5876"/>
                  <a:pt x="3082" y="5828"/>
                  <a:pt x="2541" y="5636"/>
                </a:cubicBezTo>
                <a:cubicBezTo>
                  <a:pt x="1747" y="5356"/>
                  <a:pt x="1062" y="4778"/>
                  <a:pt x="653" y="4042"/>
                </a:cubicBezTo>
                <a:cubicBezTo>
                  <a:pt x="441" y="3661"/>
                  <a:pt x="299" y="3227"/>
                  <a:pt x="334" y="2792"/>
                </a:cubicBezTo>
                <a:cubicBezTo>
                  <a:pt x="419" y="1721"/>
                  <a:pt x="1328" y="1533"/>
                  <a:pt x="2190" y="1694"/>
                </a:cubicBezTo>
                <a:cubicBezTo>
                  <a:pt x="2530" y="1758"/>
                  <a:pt x="2862" y="1876"/>
                  <a:pt x="3134" y="2016"/>
                </a:cubicBezTo>
                <a:cubicBezTo>
                  <a:pt x="3777" y="2346"/>
                  <a:pt x="4473" y="2875"/>
                  <a:pt x="4804" y="3527"/>
                </a:cubicBezTo>
                <a:cubicBezTo>
                  <a:pt x="5192" y="4287"/>
                  <a:pt x="5006" y="5204"/>
                  <a:pt x="4218" y="5612"/>
                </a:cubicBezTo>
                <a:moveTo>
                  <a:pt x="9757" y="10670"/>
                </a:moveTo>
                <a:cubicBezTo>
                  <a:pt x="9644" y="10161"/>
                  <a:pt x="9677" y="9633"/>
                  <a:pt x="9630" y="9114"/>
                </a:cubicBezTo>
                <a:cubicBezTo>
                  <a:pt x="9582" y="8595"/>
                  <a:pt x="9435" y="8052"/>
                  <a:pt x="9046" y="7705"/>
                </a:cubicBezTo>
                <a:cubicBezTo>
                  <a:pt x="8353" y="7087"/>
                  <a:pt x="7133" y="7289"/>
                  <a:pt x="6550" y="6565"/>
                </a:cubicBezTo>
                <a:cubicBezTo>
                  <a:pt x="6010" y="5893"/>
                  <a:pt x="6375" y="4892"/>
                  <a:pt x="6191" y="4048"/>
                </a:cubicBezTo>
                <a:cubicBezTo>
                  <a:pt x="5960" y="2988"/>
                  <a:pt x="4910" y="2339"/>
                  <a:pt x="3930" y="1871"/>
                </a:cubicBezTo>
                <a:cubicBezTo>
                  <a:pt x="2970" y="1413"/>
                  <a:pt x="1908" y="938"/>
                  <a:pt x="1422" y="0"/>
                </a:cubicBezTo>
                <a:lnTo>
                  <a:pt x="0" y="0"/>
                </a:lnTo>
                <a:lnTo>
                  <a:pt x="0" y="12657"/>
                </a:lnTo>
                <a:lnTo>
                  <a:pt x="11251" y="12657"/>
                </a:lnTo>
                <a:cubicBezTo>
                  <a:pt x="10519" y="12215"/>
                  <a:pt x="9942" y="11502"/>
                  <a:pt x="9757" y="10670"/>
                </a:cubicBezTo>
                <a:close/>
              </a:path>
            </a:pathLst>
          </a:custGeom>
          <a:solidFill>
            <a:schemeClr val="lt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a:solidFill>
                <a:srgbClr val="000000"/>
              </a:solidFill>
              <a:latin typeface="Arial"/>
              <a:ea typeface="Arial"/>
              <a:cs typeface="Arial"/>
              <a:sym typeface="Arial"/>
            </a:endParaRPr>
          </a:p>
        </p:txBody>
      </p:sp>
      <p:sp>
        <p:nvSpPr>
          <p:cNvPr id="5" name="Titre 4">
            <a:extLst>
              <a:ext uri="{FF2B5EF4-FFF2-40B4-BE49-F238E27FC236}">
                <a16:creationId xmlns:a16="http://schemas.microsoft.com/office/drawing/2014/main" id="{4A3C7C03-2210-DE66-766B-3090F9FB2AC2}"/>
              </a:ext>
            </a:extLst>
          </p:cNvPr>
          <p:cNvSpPr>
            <a:spLocks noGrp="1"/>
          </p:cNvSpPr>
          <p:nvPr>
            <p:ph type="ctrTitle"/>
          </p:nvPr>
        </p:nvSpPr>
        <p:spPr>
          <a:xfrm>
            <a:off x="0" y="2014041"/>
            <a:ext cx="7295433" cy="1530348"/>
          </a:xfrm>
        </p:spPr>
        <p:txBody>
          <a:bodyPr/>
          <a:lstStyle/>
          <a:p>
            <a:pPr algn="ctr"/>
            <a:r>
              <a:rPr lang="fr-FR" u="sng" dirty="0">
                <a:latin typeface="Open Sans ExtraBold" panose="020F0502020204030204" pitchFamily="34" charset="0"/>
                <a:ea typeface="Open Sans ExtraBold" panose="020F0502020204030204" pitchFamily="34" charset="0"/>
                <a:cs typeface="Open Sans ExtraBold" panose="020F0502020204030204" pitchFamily="34" charset="0"/>
              </a:rPr>
              <a:t>Sujet 2: Méthanisation dans les cycles du C et de N </a:t>
            </a:r>
            <a:endParaRPr lang="fr-FR" dirty="0">
              <a:latin typeface="Open Sans ExtraBold" panose="020F0502020204030204" pitchFamily="34" charset="0"/>
              <a:ea typeface="Open Sans ExtraBold" panose="020F0502020204030204" pitchFamily="34" charset="0"/>
              <a:cs typeface="Open Sans ExtraBold" panose="020F0502020204030204" pitchFamily="34" charset="0"/>
            </a:endParaRPr>
          </a:p>
        </p:txBody>
      </p:sp>
      <p:pic>
        <p:nvPicPr>
          <p:cNvPr id="6" name="Image 5">
            <a:extLst>
              <a:ext uri="{FF2B5EF4-FFF2-40B4-BE49-F238E27FC236}">
                <a16:creationId xmlns:a16="http://schemas.microsoft.com/office/drawing/2014/main" id="{5E175C25-F77E-E002-C5C1-BFC5B86D0A9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9899" r="37594" b="28245"/>
          <a:stretch/>
        </p:blipFill>
        <p:spPr bwMode="auto">
          <a:xfrm>
            <a:off x="0" y="0"/>
            <a:ext cx="1656563" cy="555003"/>
          </a:xfrm>
          <a:prstGeom prst="rect">
            <a:avLst/>
          </a:prstGeom>
          <a:ln>
            <a:noFill/>
          </a:ln>
          <a:extLst>
            <a:ext uri="{53640926-AAD7-44D8-BBD7-CCE9431645EC}">
              <a14:shadowObscured xmlns:a14="http://schemas.microsoft.com/office/drawing/2010/main"/>
            </a:ext>
          </a:extLst>
        </p:spPr>
      </p:pic>
      <p:pic>
        <p:nvPicPr>
          <p:cNvPr id="7" name="Image 6">
            <a:extLst>
              <a:ext uri="{FF2B5EF4-FFF2-40B4-BE49-F238E27FC236}">
                <a16:creationId xmlns:a16="http://schemas.microsoft.com/office/drawing/2014/main" id="{CA74337E-6DED-1709-14C1-5889807A86A8}"/>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851671" y="32849"/>
            <a:ext cx="1383645" cy="607973"/>
          </a:xfrm>
          <a:prstGeom prst="rect">
            <a:avLst/>
          </a:prstGeom>
          <a:noFill/>
        </p:spPr>
      </p:pic>
      <p:sp>
        <p:nvSpPr>
          <p:cNvPr id="11" name="ZoneTexte 10">
            <a:extLst>
              <a:ext uri="{FF2B5EF4-FFF2-40B4-BE49-F238E27FC236}">
                <a16:creationId xmlns:a16="http://schemas.microsoft.com/office/drawing/2014/main" id="{5A346EF1-3C15-2817-1CF8-28D735432C16}"/>
              </a:ext>
            </a:extLst>
          </p:cNvPr>
          <p:cNvSpPr txBox="1"/>
          <p:nvPr/>
        </p:nvSpPr>
        <p:spPr>
          <a:xfrm>
            <a:off x="-478992" y="673659"/>
            <a:ext cx="8090283" cy="1138773"/>
          </a:xfrm>
          <a:prstGeom prst="rect">
            <a:avLst/>
          </a:prstGeom>
          <a:noFill/>
        </p:spPr>
        <p:txBody>
          <a:bodyPr wrap="square">
            <a:spAutoFit/>
          </a:bodyPr>
          <a:lstStyle/>
          <a:p>
            <a:pPr algn="ctr">
              <a:lnSpc>
                <a:spcPct val="150000"/>
              </a:lnSpc>
              <a:spcBef>
                <a:spcPts val="600"/>
              </a:spcBef>
            </a:pPr>
            <a:r>
              <a:rPr lang="en-US" b="1" dirty="0">
                <a:ln w="18415" cmpd="sng">
                  <a:noFill/>
                  <a:prstDash val="solid"/>
                </a:ln>
                <a:solidFill>
                  <a:sysClr val="windowText" lastClr="000000"/>
                </a:solidFill>
                <a:latin typeface="Century Gothic" pitchFamily="34" charset="0"/>
              </a:rPr>
              <a:t>Presentation “</a:t>
            </a:r>
            <a:r>
              <a:rPr lang="fr-FR" b="1" dirty="0">
                <a:ln w="18415" cmpd="sng">
                  <a:noFill/>
                  <a:prstDash val="solid"/>
                </a:ln>
                <a:solidFill>
                  <a:sysClr val="windowText" lastClr="000000"/>
                </a:solidFill>
                <a:latin typeface="Century Gothic" pitchFamily="34" charset="0"/>
              </a:rPr>
              <a:t>Microbiologie environnementale </a:t>
            </a:r>
            <a:r>
              <a:rPr lang="en-US" b="1" dirty="0">
                <a:ln w="18415" cmpd="sng">
                  <a:noFill/>
                  <a:prstDash val="solid"/>
                </a:ln>
                <a:solidFill>
                  <a:sysClr val="windowText" lastClr="000000"/>
                </a:solidFill>
                <a:latin typeface="Century Gothic" pitchFamily="34" charset="0"/>
              </a:rPr>
              <a:t>" (UE </a:t>
            </a:r>
            <a:r>
              <a:rPr lang="fr-FR" b="1" dirty="0">
                <a:ln w="18415" cmpd="sng">
                  <a:noFill/>
                  <a:prstDash val="solid"/>
                </a:ln>
                <a:solidFill>
                  <a:sysClr val="windowText" lastClr="000000"/>
                </a:solidFill>
                <a:latin typeface="Century Gothic" pitchFamily="34" charset="0"/>
              </a:rPr>
              <a:t>905.1</a:t>
            </a:r>
            <a:r>
              <a:rPr lang="en-US" b="1" dirty="0">
                <a:ln w="18415" cmpd="sng">
                  <a:noFill/>
                  <a:prstDash val="solid"/>
                </a:ln>
                <a:solidFill>
                  <a:sysClr val="windowText" lastClr="000000"/>
                </a:solidFill>
                <a:latin typeface="Century Gothic" pitchFamily="34" charset="0"/>
              </a:rPr>
              <a:t>) :</a:t>
            </a:r>
          </a:p>
          <a:p>
            <a:pPr algn="ctr" fontAlgn="auto">
              <a:spcBef>
                <a:spcPts val="0"/>
              </a:spcBef>
              <a:spcAft>
                <a:spcPts val="0"/>
              </a:spcAft>
              <a:defRPr/>
            </a:pPr>
            <a:r>
              <a:rPr lang="en-US" b="1" dirty="0" err="1">
                <a:ln w="18415" cmpd="sng">
                  <a:noFill/>
                  <a:prstDash val="solid"/>
                </a:ln>
                <a:solidFill>
                  <a:sysClr val="windowText" lastClr="000000"/>
                </a:solidFill>
                <a:latin typeface="Century Gothic" pitchFamily="34" charset="0"/>
              </a:rPr>
              <a:t>Specialité</a:t>
            </a:r>
            <a:r>
              <a:rPr lang="en-US" b="1" dirty="0">
                <a:ln w="18415" cmpd="sng">
                  <a:noFill/>
                  <a:prstDash val="solid"/>
                </a:ln>
                <a:solidFill>
                  <a:sysClr val="windowText" lastClr="000000"/>
                </a:solidFill>
                <a:latin typeface="Century Gothic" pitchFamily="34" charset="0"/>
              </a:rPr>
              <a:t> : "Master 2 Sciences de la Terre, </a:t>
            </a:r>
            <a:r>
              <a:rPr lang="en-US" b="1" dirty="0" err="1">
                <a:ln w="18415" cmpd="sng">
                  <a:noFill/>
                  <a:prstDash val="solid"/>
                </a:ln>
                <a:solidFill>
                  <a:sysClr val="windowText" lastClr="000000"/>
                </a:solidFill>
                <a:latin typeface="Century Gothic" pitchFamily="34" charset="0"/>
              </a:rPr>
              <a:t>Planète</a:t>
            </a:r>
            <a:r>
              <a:rPr lang="en-US" b="1" dirty="0">
                <a:ln w="18415" cmpd="sng">
                  <a:noFill/>
                  <a:prstDash val="solid"/>
                </a:ln>
                <a:solidFill>
                  <a:sysClr val="windowText" lastClr="000000"/>
                </a:solidFill>
                <a:latin typeface="Century Gothic" pitchFamily="34" charset="0"/>
              </a:rPr>
              <a:t> et Environnement</a:t>
            </a:r>
          </a:p>
          <a:p>
            <a:pPr algn="ctr" fontAlgn="auto">
              <a:spcBef>
                <a:spcPts val="0"/>
              </a:spcBef>
              <a:spcAft>
                <a:spcPts val="0"/>
              </a:spcAft>
              <a:defRPr/>
            </a:pPr>
            <a:r>
              <a:rPr lang="en-US" sz="1400" b="1" dirty="0" err="1">
                <a:ln w="18415" cmpd="sng">
                  <a:noFill/>
                  <a:prstDash val="solid"/>
                </a:ln>
                <a:solidFill>
                  <a:sysClr val="windowText" lastClr="000000"/>
                </a:solidFill>
                <a:latin typeface="Century Gothic" panose="020B0502020202020204" pitchFamily="34" charset="0"/>
                <a:cs typeface="Century Gothic" panose="020B0502020202020204"/>
              </a:rPr>
              <a:t>Parcours</a:t>
            </a:r>
            <a:r>
              <a:rPr lang="en-US" sz="1400" b="1" dirty="0">
                <a:ln w="18415" cmpd="sng">
                  <a:noFill/>
                  <a:prstDash val="solid"/>
                </a:ln>
                <a:solidFill>
                  <a:sysClr val="windowText" lastClr="000000"/>
                </a:solidFill>
                <a:latin typeface="Century Gothic" panose="020B0502020202020204" pitchFamily="34" charset="0"/>
                <a:cs typeface="Century Gothic" panose="020B0502020202020204"/>
              </a:rPr>
              <a:t> : SEE</a:t>
            </a:r>
            <a:endParaRPr lang="en-US" sz="1400" b="1" dirty="0">
              <a:solidFill>
                <a:schemeClr val="tx2">
                  <a:lumMod val="50000"/>
                </a:schemeClr>
              </a:solidFill>
              <a:latin typeface="Century Gothic" panose="020B0502020202020204"/>
              <a:cs typeface="Century Gothic" panose="020B0502020202020204"/>
            </a:endParaRPr>
          </a:p>
          <a:p>
            <a:pPr algn="ctr">
              <a:spcBef>
                <a:spcPts val="600"/>
              </a:spcBef>
            </a:pPr>
            <a:r>
              <a:rPr lang="en-US" b="1" dirty="0">
                <a:ln w="18415" cmpd="sng">
                  <a:noFill/>
                  <a:prstDash val="solid"/>
                </a:ln>
                <a:solidFill>
                  <a:sysClr val="windowText" lastClr="000000"/>
                </a:solidFill>
                <a:latin typeface="Century Gothic" pitchFamily="34" charset="0"/>
              </a:rPr>
              <a:t> (M2-STPE)"</a:t>
            </a:r>
            <a:endParaRPr lang="fr-FR" dirty="0"/>
          </a:p>
        </p:txBody>
      </p:sp>
      <p:sp>
        <p:nvSpPr>
          <p:cNvPr id="17" name="ZoneTexte 16">
            <a:extLst>
              <a:ext uri="{FF2B5EF4-FFF2-40B4-BE49-F238E27FC236}">
                <a16:creationId xmlns:a16="http://schemas.microsoft.com/office/drawing/2014/main" id="{D38FC4BA-F724-ADFD-EFE9-05F836FF8539}"/>
              </a:ext>
            </a:extLst>
          </p:cNvPr>
          <p:cNvSpPr txBox="1"/>
          <p:nvPr/>
        </p:nvSpPr>
        <p:spPr>
          <a:xfrm>
            <a:off x="-115027" y="3745998"/>
            <a:ext cx="1886615" cy="307777"/>
          </a:xfrm>
          <a:prstGeom prst="rect">
            <a:avLst/>
          </a:prstGeom>
          <a:noFill/>
        </p:spPr>
        <p:txBody>
          <a:bodyPr wrap="square">
            <a:spAutoFit/>
          </a:bodyPr>
          <a:lstStyle/>
          <a:p>
            <a:pPr algn="ctr"/>
            <a:r>
              <a:rPr lang="fr-FR" altLang="zh-CN" sz="1400" b="1" dirty="0">
                <a:solidFill>
                  <a:schemeClr val="tx1"/>
                </a:solidFill>
                <a:effectLst>
                  <a:outerShdw blurRad="38100" dist="38100" dir="2700000" algn="tl">
                    <a:srgbClr val="000000">
                      <a:alpha val="43137"/>
                    </a:srgbClr>
                  </a:outerShdw>
                </a:effectLst>
                <a:latin typeface="Century Gothic" pitchFamily="34" charset="0"/>
                <a:cs typeface="Montserrat" panose="00000500000000000000" charset="0"/>
              </a:rPr>
              <a:t>Présenté par :</a:t>
            </a:r>
            <a:endParaRPr lang="zh-CN" altLang="en-US" sz="1400" b="1" dirty="0">
              <a:solidFill>
                <a:schemeClr val="tx1"/>
              </a:solidFill>
              <a:effectLst>
                <a:outerShdw blurRad="38100" dist="38100" dir="2700000" algn="tl">
                  <a:srgbClr val="000000">
                    <a:alpha val="43137"/>
                  </a:srgbClr>
                </a:outerShdw>
              </a:effectLst>
              <a:latin typeface="Century Gothic" pitchFamily="34" charset="0"/>
              <a:cs typeface="Montserrat" panose="00000500000000000000" charset="0"/>
            </a:endParaRPr>
          </a:p>
        </p:txBody>
      </p:sp>
      <p:sp>
        <p:nvSpPr>
          <p:cNvPr id="18" name="ZoneTexte 17">
            <a:extLst>
              <a:ext uri="{FF2B5EF4-FFF2-40B4-BE49-F238E27FC236}">
                <a16:creationId xmlns:a16="http://schemas.microsoft.com/office/drawing/2014/main" id="{E03ED87F-B8E2-1E7C-7359-C8EDBB705366}"/>
              </a:ext>
            </a:extLst>
          </p:cNvPr>
          <p:cNvSpPr txBox="1"/>
          <p:nvPr/>
        </p:nvSpPr>
        <p:spPr>
          <a:xfrm>
            <a:off x="167517" y="4100509"/>
            <a:ext cx="2978091" cy="738664"/>
          </a:xfrm>
          <a:prstGeom prst="rect">
            <a:avLst/>
          </a:prstGeom>
          <a:noFill/>
        </p:spPr>
        <p:txBody>
          <a:bodyPr wrap="square" rtlCol="0">
            <a:spAutoFit/>
          </a:bodyPr>
          <a:lstStyle/>
          <a:p>
            <a:r>
              <a:rPr lang="fr-FR" dirty="0"/>
              <a:t>BENJELLOUN Chaymae</a:t>
            </a:r>
          </a:p>
          <a:p>
            <a:r>
              <a:rPr lang="fr-FR" dirty="0"/>
              <a:t>KADI ALOUAHABI Layla</a:t>
            </a:r>
          </a:p>
          <a:p>
            <a:endParaRPr lang="fr-FR" dirty="0"/>
          </a:p>
        </p:txBody>
      </p:sp>
      <p:sp>
        <p:nvSpPr>
          <p:cNvPr id="20" name="ZoneTexte 19">
            <a:extLst>
              <a:ext uri="{FF2B5EF4-FFF2-40B4-BE49-F238E27FC236}">
                <a16:creationId xmlns:a16="http://schemas.microsoft.com/office/drawing/2014/main" id="{648F0A25-7FB8-F390-E101-E4DDBB411EF3}"/>
              </a:ext>
            </a:extLst>
          </p:cNvPr>
          <p:cNvSpPr txBox="1"/>
          <p:nvPr/>
        </p:nvSpPr>
        <p:spPr>
          <a:xfrm>
            <a:off x="3752994" y="3668560"/>
            <a:ext cx="6543412" cy="307777"/>
          </a:xfrm>
          <a:prstGeom prst="rect">
            <a:avLst/>
          </a:prstGeom>
          <a:noFill/>
        </p:spPr>
        <p:txBody>
          <a:bodyPr wrap="square">
            <a:spAutoFit/>
          </a:bodyPr>
          <a:lstStyle/>
          <a:p>
            <a:pPr algn="ctr"/>
            <a:r>
              <a:rPr lang="fr-FR" altLang="zh-CN" sz="1400" b="1" dirty="0">
                <a:solidFill>
                  <a:schemeClr val="tx1"/>
                </a:solidFill>
                <a:effectLst>
                  <a:outerShdw blurRad="38100" dist="38100" dir="2700000" algn="tl">
                    <a:srgbClr val="000000">
                      <a:alpha val="43137"/>
                    </a:srgbClr>
                  </a:outerShdw>
                </a:effectLst>
                <a:latin typeface="Century Gothic" pitchFamily="34" charset="0"/>
                <a:cs typeface="Montserrat" panose="00000500000000000000" charset="0"/>
              </a:rPr>
              <a:t>Demandé par :</a:t>
            </a:r>
            <a:endParaRPr lang="zh-CN" altLang="en-US" sz="1400" b="1" dirty="0">
              <a:solidFill>
                <a:schemeClr val="tx1"/>
              </a:solidFill>
              <a:effectLst>
                <a:outerShdw blurRad="38100" dist="38100" dir="2700000" algn="tl">
                  <a:srgbClr val="000000">
                    <a:alpha val="43137"/>
                  </a:srgbClr>
                </a:outerShdw>
              </a:effectLst>
              <a:latin typeface="Century Gothic" pitchFamily="34" charset="0"/>
              <a:cs typeface="Montserrat" panose="00000500000000000000" charset="0"/>
            </a:endParaRPr>
          </a:p>
        </p:txBody>
      </p:sp>
      <p:sp>
        <p:nvSpPr>
          <p:cNvPr id="22" name="ZoneTexte 21">
            <a:extLst>
              <a:ext uri="{FF2B5EF4-FFF2-40B4-BE49-F238E27FC236}">
                <a16:creationId xmlns:a16="http://schemas.microsoft.com/office/drawing/2014/main" id="{148AE00B-A29D-B1C9-7244-A14937C609DE}"/>
              </a:ext>
            </a:extLst>
          </p:cNvPr>
          <p:cNvSpPr txBox="1"/>
          <p:nvPr/>
        </p:nvSpPr>
        <p:spPr>
          <a:xfrm>
            <a:off x="6276678" y="4001606"/>
            <a:ext cx="2037509" cy="523220"/>
          </a:xfrm>
          <a:prstGeom prst="rect">
            <a:avLst/>
          </a:prstGeom>
          <a:noFill/>
        </p:spPr>
        <p:txBody>
          <a:bodyPr wrap="square">
            <a:spAutoFit/>
          </a:bodyPr>
          <a:lstStyle/>
          <a:p>
            <a:r>
              <a:rPr lang="fr-FR" dirty="0"/>
              <a:t>M. BILLARD Patrick</a:t>
            </a:r>
          </a:p>
          <a:p>
            <a:r>
              <a:rPr lang="fr-FR" dirty="0"/>
              <a:t>M. MERLIN Christophe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FD0619-82A6-E2B1-A3BF-EA02FFD0CBFF}"/>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422A8930-F0B3-1136-0C08-04FAF2EB1D4B}"/>
              </a:ext>
            </a:extLst>
          </p:cNvPr>
          <p:cNvSpPr/>
          <p:nvPr/>
        </p:nvSpPr>
        <p:spPr>
          <a:xfrm>
            <a:off x="585130" y="679454"/>
            <a:ext cx="1996579" cy="398803"/>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3" name="Rectangle : coins arrondis 12">
            <a:extLst>
              <a:ext uri="{FF2B5EF4-FFF2-40B4-BE49-F238E27FC236}">
                <a16:creationId xmlns:a16="http://schemas.microsoft.com/office/drawing/2014/main" id="{7DC770CF-824F-54E3-9E62-AF7496E8522E}"/>
              </a:ext>
            </a:extLst>
          </p:cNvPr>
          <p:cNvSpPr/>
          <p:nvPr/>
        </p:nvSpPr>
        <p:spPr>
          <a:xfrm>
            <a:off x="3340914" y="1864764"/>
            <a:ext cx="2382474" cy="807705"/>
          </a:xfrm>
          <a:prstGeom prst="roundRect">
            <a:avLst>
              <a:gd name="adj" fmla="val 35362"/>
            </a:avLst>
          </a:prstGeom>
          <a:gradFill flip="none" rotWithShape="1">
            <a:gsLst>
              <a:gs pos="0">
                <a:srgbClr val="9A9F10">
                  <a:tint val="66000"/>
                  <a:satMod val="160000"/>
                </a:srgbClr>
              </a:gs>
              <a:gs pos="50000">
                <a:srgbClr val="9A9F10">
                  <a:tint val="44500"/>
                  <a:satMod val="160000"/>
                </a:srgbClr>
              </a:gs>
              <a:gs pos="100000">
                <a:srgbClr val="9A9F10">
                  <a:tint val="23500"/>
                  <a:satMod val="160000"/>
                </a:srgbClr>
              </a:gs>
            </a:gsLst>
            <a:lin ang="108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p>
        </p:txBody>
      </p:sp>
      <p:sp>
        <p:nvSpPr>
          <p:cNvPr id="10" name="ZoneTexte 9">
            <a:extLst>
              <a:ext uri="{FF2B5EF4-FFF2-40B4-BE49-F238E27FC236}">
                <a16:creationId xmlns:a16="http://schemas.microsoft.com/office/drawing/2014/main" id="{8E0A79C8-8994-844C-507B-FF988712690C}"/>
              </a:ext>
            </a:extLst>
          </p:cNvPr>
          <p:cNvSpPr txBox="1"/>
          <p:nvPr/>
        </p:nvSpPr>
        <p:spPr>
          <a:xfrm>
            <a:off x="3426902" y="1841472"/>
            <a:ext cx="2210499" cy="830997"/>
          </a:xfrm>
          <a:prstGeom prst="rect">
            <a:avLst/>
          </a:prstGeom>
          <a:noFill/>
        </p:spPr>
        <p:txBody>
          <a:bodyPr wrap="square">
            <a:spAutoFit/>
          </a:bodyPr>
          <a:lstStyle/>
          <a:p>
            <a:pPr algn="ctr"/>
            <a:r>
              <a:rPr lang="fr-FR" sz="2400" b="1" dirty="0">
                <a:solidFill>
                  <a:schemeClr val="tx1"/>
                </a:solidFill>
                <a:latin typeface="Times New Roman" pitchFamily="18" charset="0"/>
                <a:ea typeface="Calibri" pitchFamily="34" charset="0"/>
                <a:cs typeface="Times New Roman" pitchFamily="18" charset="0"/>
              </a:rPr>
              <a:t>Puits de méthane</a:t>
            </a:r>
          </a:p>
        </p:txBody>
      </p:sp>
      <p:sp>
        <p:nvSpPr>
          <p:cNvPr id="11" name="ZoneTexte 10">
            <a:extLst>
              <a:ext uri="{FF2B5EF4-FFF2-40B4-BE49-F238E27FC236}">
                <a16:creationId xmlns:a16="http://schemas.microsoft.com/office/drawing/2014/main" id="{406EA68F-DB32-DB4E-60D1-9AB0AA0B6AFF}"/>
              </a:ext>
            </a:extLst>
          </p:cNvPr>
          <p:cNvSpPr txBox="1"/>
          <p:nvPr/>
        </p:nvSpPr>
        <p:spPr>
          <a:xfrm>
            <a:off x="656434" y="724966"/>
            <a:ext cx="1887525" cy="338554"/>
          </a:xfrm>
          <a:prstGeom prst="rect">
            <a:avLst/>
          </a:prstGeom>
          <a:noFill/>
        </p:spPr>
        <p:txBody>
          <a:bodyPr wrap="square">
            <a:spAutoFit/>
          </a:bodyPr>
          <a:lstStyle>
            <a:defPPr marR="0" lvl="0" algn="l" rtl="0">
              <a:lnSpc>
                <a:spcPct val="100000"/>
              </a:lnSpc>
              <a:spcBef>
                <a:spcPts val="0"/>
              </a:spcBef>
              <a:spcAft>
                <a:spcPts val="0"/>
              </a:spcAft>
            </a:defPPr>
            <a:lvl1pPr algn="ctr">
              <a:buNone/>
              <a:defRPr b="1"/>
            </a:lvl1pPr>
          </a:lstStyle>
          <a:p>
            <a:r>
              <a:rPr lang="fr-FR" sz="1600" dirty="0"/>
              <a:t>Puits biologiques</a:t>
            </a:r>
          </a:p>
        </p:txBody>
      </p:sp>
      <p:sp>
        <p:nvSpPr>
          <p:cNvPr id="16" name="ZoneTexte 15">
            <a:extLst>
              <a:ext uri="{FF2B5EF4-FFF2-40B4-BE49-F238E27FC236}">
                <a16:creationId xmlns:a16="http://schemas.microsoft.com/office/drawing/2014/main" id="{8D534D0A-C61F-5B3C-DA59-F1B600EB9688}"/>
              </a:ext>
            </a:extLst>
          </p:cNvPr>
          <p:cNvSpPr txBox="1"/>
          <p:nvPr/>
        </p:nvSpPr>
        <p:spPr>
          <a:xfrm>
            <a:off x="505434" y="1252520"/>
            <a:ext cx="2377730" cy="830997"/>
          </a:xfrm>
          <a:prstGeom prst="rect">
            <a:avLst/>
          </a:prstGeom>
          <a:noFill/>
        </p:spPr>
        <p:txBody>
          <a:bodyPr wrap="square">
            <a:spAutoFit/>
          </a:bodyPr>
          <a:lstStyle/>
          <a:p>
            <a:r>
              <a:rPr lang="fr-FR" sz="1600" dirty="0"/>
              <a:t>- Sols bien aérés </a:t>
            </a:r>
          </a:p>
          <a:p>
            <a:r>
              <a:rPr lang="fr-FR" sz="1600" dirty="0"/>
              <a:t>(forêts, prairies, toundra, sols agricoles)</a:t>
            </a:r>
          </a:p>
        </p:txBody>
      </p:sp>
      <p:sp>
        <p:nvSpPr>
          <p:cNvPr id="17" name="ZoneTexte 16">
            <a:extLst>
              <a:ext uri="{FF2B5EF4-FFF2-40B4-BE49-F238E27FC236}">
                <a16:creationId xmlns:a16="http://schemas.microsoft.com/office/drawing/2014/main" id="{A25F0625-7E03-0868-510E-12319F08DD2E}"/>
              </a:ext>
            </a:extLst>
          </p:cNvPr>
          <p:cNvSpPr txBox="1"/>
          <p:nvPr/>
        </p:nvSpPr>
        <p:spPr>
          <a:xfrm>
            <a:off x="585130" y="2953826"/>
            <a:ext cx="2109833" cy="584775"/>
          </a:xfrm>
          <a:prstGeom prst="rect">
            <a:avLst/>
          </a:prstGeom>
          <a:noFill/>
        </p:spPr>
        <p:txBody>
          <a:bodyPr wrap="square" rtlCol="0">
            <a:spAutoFit/>
          </a:bodyPr>
          <a:lstStyle/>
          <a:p>
            <a:r>
              <a:rPr lang="fr-FR" sz="1600" dirty="0"/>
              <a:t>Oxydation de CH4 en CO2 </a:t>
            </a:r>
          </a:p>
        </p:txBody>
      </p:sp>
      <p:cxnSp>
        <p:nvCxnSpPr>
          <p:cNvPr id="19" name="Connecteur droit avec flèche 18">
            <a:extLst>
              <a:ext uri="{FF2B5EF4-FFF2-40B4-BE49-F238E27FC236}">
                <a16:creationId xmlns:a16="http://schemas.microsoft.com/office/drawing/2014/main" id="{1A4BBAA3-95D1-819D-CEC2-235F696A1C16}"/>
              </a:ext>
            </a:extLst>
          </p:cNvPr>
          <p:cNvCxnSpPr>
            <a:cxnSpLocks/>
          </p:cNvCxnSpPr>
          <p:nvPr/>
        </p:nvCxnSpPr>
        <p:spPr>
          <a:xfrm>
            <a:off x="1769933" y="2429902"/>
            <a:ext cx="0" cy="450123"/>
          </a:xfrm>
          <a:prstGeom prst="straightConnector1">
            <a:avLst/>
          </a:prstGeom>
          <a:ln>
            <a:solidFill>
              <a:srgbClr val="C00000"/>
            </a:solidFill>
            <a:tailEnd type="triangle"/>
          </a:ln>
        </p:spPr>
        <p:style>
          <a:lnRef idx="2">
            <a:schemeClr val="dk1"/>
          </a:lnRef>
          <a:fillRef idx="0">
            <a:schemeClr val="dk1"/>
          </a:fillRef>
          <a:effectRef idx="1">
            <a:schemeClr val="dk1"/>
          </a:effectRef>
          <a:fontRef idx="minor">
            <a:schemeClr val="tx1"/>
          </a:fontRef>
        </p:style>
      </p:cxnSp>
      <p:sp>
        <p:nvSpPr>
          <p:cNvPr id="21" name="ZoneTexte 20">
            <a:extLst>
              <a:ext uri="{FF2B5EF4-FFF2-40B4-BE49-F238E27FC236}">
                <a16:creationId xmlns:a16="http://schemas.microsoft.com/office/drawing/2014/main" id="{27DEBE98-C190-475E-06EC-B9615CFB0A48}"/>
              </a:ext>
            </a:extLst>
          </p:cNvPr>
          <p:cNvSpPr txBox="1"/>
          <p:nvPr/>
        </p:nvSpPr>
        <p:spPr>
          <a:xfrm>
            <a:off x="-64148" y="2268616"/>
            <a:ext cx="1872499" cy="584775"/>
          </a:xfrm>
          <a:prstGeom prst="rect">
            <a:avLst/>
          </a:prstGeom>
          <a:noFill/>
        </p:spPr>
        <p:txBody>
          <a:bodyPr wrap="square">
            <a:spAutoFit/>
          </a:bodyPr>
          <a:lstStyle>
            <a:defPPr marR="0" lvl="0" algn="l" rtl="0">
              <a:lnSpc>
                <a:spcPct val="100000"/>
              </a:lnSpc>
              <a:spcBef>
                <a:spcPts val="0"/>
              </a:spcBef>
              <a:spcAft>
                <a:spcPts val="0"/>
              </a:spcAft>
            </a:defPPr>
            <a:lvl1pPr>
              <a:defRPr b="1">
                <a:solidFill>
                  <a:srgbClr val="C00000"/>
                </a:solidFill>
              </a:defRPr>
            </a:lvl1pPr>
          </a:lstStyle>
          <a:p>
            <a:r>
              <a:rPr lang="fr-FR" sz="1600" dirty="0"/>
              <a:t>Bactéries </a:t>
            </a:r>
            <a:r>
              <a:rPr lang="fr-FR" sz="1600" dirty="0" err="1"/>
              <a:t>méthanotrophes</a:t>
            </a:r>
            <a:endParaRPr lang="fr-FR" sz="1600" dirty="0"/>
          </a:p>
        </p:txBody>
      </p:sp>
      <p:sp>
        <p:nvSpPr>
          <p:cNvPr id="25" name="Rectangle 24">
            <a:extLst>
              <a:ext uri="{FF2B5EF4-FFF2-40B4-BE49-F238E27FC236}">
                <a16:creationId xmlns:a16="http://schemas.microsoft.com/office/drawing/2014/main" id="{1E2CA322-9967-FF5A-27BF-C869C325E60E}"/>
              </a:ext>
            </a:extLst>
          </p:cNvPr>
          <p:cNvSpPr/>
          <p:nvPr/>
        </p:nvSpPr>
        <p:spPr>
          <a:xfrm>
            <a:off x="6369339" y="679454"/>
            <a:ext cx="1996579" cy="461010"/>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p>
        </p:txBody>
      </p:sp>
      <p:sp>
        <p:nvSpPr>
          <p:cNvPr id="29" name="ZoneTexte 28">
            <a:extLst>
              <a:ext uri="{FF2B5EF4-FFF2-40B4-BE49-F238E27FC236}">
                <a16:creationId xmlns:a16="http://schemas.microsoft.com/office/drawing/2014/main" id="{1B533DD4-8026-84FA-3B25-9E2B893A3254}"/>
              </a:ext>
            </a:extLst>
          </p:cNvPr>
          <p:cNvSpPr txBox="1"/>
          <p:nvPr/>
        </p:nvSpPr>
        <p:spPr>
          <a:xfrm>
            <a:off x="6369339" y="625451"/>
            <a:ext cx="1996579" cy="584775"/>
          </a:xfrm>
          <a:prstGeom prst="rect">
            <a:avLst/>
          </a:prstGeom>
          <a:noFill/>
        </p:spPr>
        <p:txBody>
          <a:bodyPr wrap="square">
            <a:spAutoFit/>
          </a:bodyPr>
          <a:lstStyle/>
          <a:p>
            <a:pPr algn="ctr">
              <a:buNone/>
            </a:pPr>
            <a:r>
              <a:rPr lang="fr-FR" sz="1600" b="1" dirty="0"/>
              <a:t>Ecosystèmes aquatiques</a:t>
            </a:r>
          </a:p>
        </p:txBody>
      </p:sp>
      <p:sp>
        <p:nvSpPr>
          <p:cNvPr id="31" name="ZoneTexte 30">
            <a:extLst>
              <a:ext uri="{FF2B5EF4-FFF2-40B4-BE49-F238E27FC236}">
                <a16:creationId xmlns:a16="http://schemas.microsoft.com/office/drawing/2014/main" id="{DF4CADCE-39E2-B2DF-979B-8685940AD250}"/>
              </a:ext>
            </a:extLst>
          </p:cNvPr>
          <p:cNvSpPr txBox="1"/>
          <p:nvPr/>
        </p:nvSpPr>
        <p:spPr>
          <a:xfrm>
            <a:off x="6369339" y="1279989"/>
            <a:ext cx="2840225" cy="584775"/>
          </a:xfrm>
          <a:prstGeom prst="rect">
            <a:avLst/>
          </a:prstGeom>
          <a:noFill/>
        </p:spPr>
        <p:txBody>
          <a:bodyPr wrap="square">
            <a:spAutoFit/>
          </a:bodyPr>
          <a:lstStyle/>
          <a:p>
            <a:r>
              <a:rPr lang="fr-FR" sz="1600" dirty="0"/>
              <a:t>- Interface eau-sédiment</a:t>
            </a:r>
          </a:p>
          <a:p>
            <a:r>
              <a:rPr lang="fr-FR" sz="1600" dirty="0"/>
              <a:t>(lacs, rivières et océans)</a:t>
            </a:r>
          </a:p>
        </p:txBody>
      </p:sp>
      <p:sp>
        <p:nvSpPr>
          <p:cNvPr id="33" name="ZoneTexte 32">
            <a:extLst>
              <a:ext uri="{FF2B5EF4-FFF2-40B4-BE49-F238E27FC236}">
                <a16:creationId xmlns:a16="http://schemas.microsoft.com/office/drawing/2014/main" id="{717EA9CE-AA9F-D615-5BFC-E476ED40F809}"/>
              </a:ext>
            </a:extLst>
          </p:cNvPr>
          <p:cNvSpPr txBox="1"/>
          <p:nvPr/>
        </p:nvSpPr>
        <p:spPr>
          <a:xfrm>
            <a:off x="6440505" y="2880025"/>
            <a:ext cx="2189529" cy="584775"/>
          </a:xfrm>
          <a:prstGeom prst="rect">
            <a:avLst/>
          </a:prstGeom>
          <a:noFill/>
        </p:spPr>
        <p:txBody>
          <a:bodyPr wrap="square">
            <a:spAutoFit/>
          </a:bodyPr>
          <a:lstStyle/>
          <a:p>
            <a:r>
              <a:rPr lang="fr-FR" sz="1600" dirty="0"/>
              <a:t>CH₄ est consommé avant d’atteindre l’air</a:t>
            </a:r>
          </a:p>
        </p:txBody>
      </p:sp>
      <p:cxnSp>
        <p:nvCxnSpPr>
          <p:cNvPr id="34" name="Connecteur droit avec flèche 33">
            <a:extLst>
              <a:ext uri="{FF2B5EF4-FFF2-40B4-BE49-F238E27FC236}">
                <a16:creationId xmlns:a16="http://schemas.microsoft.com/office/drawing/2014/main" id="{F410AFA8-03D5-8EC6-9352-6D210B645530}"/>
              </a:ext>
            </a:extLst>
          </p:cNvPr>
          <p:cNvCxnSpPr>
            <a:cxnSpLocks/>
          </p:cNvCxnSpPr>
          <p:nvPr/>
        </p:nvCxnSpPr>
        <p:spPr>
          <a:xfrm>
            <a:off x="7252623" y="2052511"/>
            <a:ext cx="0" cy="450123"/>
          </a:xfrm>
          <a:prstGeom prst="straightConnector1">
            <a:avLst/>
          </a:prstGeom>
          <a:ln>
            <a:solidFill>
              <a:srgbClr val="C00000"/>
            </a:solidFill>
            <a:tailEnd type="triangle"/>
          </a:ln>
        </p:spPr>
        <p:style>
          <a:lnRef idx="2">
            <a:schemeClr val="dk1"/>
          </a:lnRef>
          <a:fillRef idx="0">
            <a:schemeClr val="dk1"/>
          </a:fillRef>
          <a:effectRef idx="1">
            <a:schemeClr val="dk1"/>
          </a:effectRef>
          <a:fontRef idx="minor">
            <a:schemeClr val="tx1"/>
          </a:fontRef>
        </p:style>
      </p:cxnSp>
      <p:sp>
        <p:nvSpPr>
          <p:cNvPr id="36" name="ZoneTexte 35">
            <a:extLst>
              <a:ext uri="{FF2B5EF4-FFF2-40B4-BE49-F238E27FC236}">
                <a16:creationId xmlns:a16="http://schemas.microsoft.com/office/drawing/2014/main" id="{F10D0C5A-280E-9601-2D66-4FE914ACFB8F}"/>
              </a:ext>
            </a:extLst>
          </p:cNvPr>
          <p:cNvSpPr txBox="1"/>
          <p:nvPr/>
        </p:nvSpPr>
        <p:spPr>
          <a:xfrm>
            <a:off x="7371334" y="2022448"/>
            <a:ext cx="1989167" cy="830997"/>
          </a:xfrm>
          <a:prstGeom prst="rect">
            <a:avLst/>
          </a:prstGeom>
          <a:noFill/>
        </p:spPr>
        <p:txBody>
          <a:bodyPr wrap="square">
            <a:spAutoFit/>
          </a:bodyPr>
          <a:lstStyle>
            <a:defPPr marR="0" lvl="0" algn="l" rtl="0">
              <a:lnSpc>
                <a:spcPct val="100000"/>
              </a:lnSpc>
              <a:spcBef>
                <a:spcPts val="0"/>
              </a:spcBef>
              <a:spcAft>
                <a:spcPts val="0"/>
              </a:spcAft>
              <a:defRPr/>
            </a:defPPr>
            <a:lvl1pPr>
              <a:defRPr b="1">
                <a:solidFill>
                  <a:srgbClr val="C00000"/>
                </a:solidFill>
              </a:defRPr>
            </a:lvl1pPr>
          </a:lstStyle>
          <a:p>
            <a:r>
              <a:rPr lang="fr-FR" sz="1600" dirty="0"/>
              <a:t>Bactéries </a:t>
            </a:r>
            <a:r>
              <a:rPr lang="fr-FR" sz="1600" dirty="0" err="1"/>
              <a:t>méthanotrophes</a:t>
            </a:r>
            <a:r>
              <a:rPr lang="fr-FR" sz="1600" dirty="0"/>
              <a:t> aquatiques</a:t>
            </a:r>
          </a:p>
        </p:txBody>
      </p:sp>
      <p:sp>
        <p:nvSpPr>
          <p:cNvPr id="37" name="Rectangle 36">
            <a:extLst>
              <a:ext uri="{FF2B5EF4-FFF2-40B4-BE49-F238E27FC236}">
                <a16:creationId xmlns:a16="http://schemas.microsoft.com/office/drawing/2014/main" id="{3D95B7D4-7854-B41A-EEAE-EDC3CED15A8E}"/>
              </a:ext>
            </a:extLst>
          </p:cNvPr>
          <p:cNvSpPr/>
          <p:nvPr/>
        </p:nvSpPr>
        <p:spPr>
          <a:xfrm>
            <a:off x="3167547" y="3440768"/>
            <a:ext cx="2645385" cy="407051"/>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p>
        </p:txBody>
      </p:sp>
      <p:sp>
        <p:nvSpPr>
          <p:cNvPr id="39" name="ZoneTexte 38">
            <a:extLst>
              <a:ext uri="{FF2B5EF4-FFF2-40B4-BE49-F238E27FC236}">
                <a16:creationId xmlns:a16="http://schemas.microsoft.com/office/drawing/2014/main" id="{42161C12-E5C7-65F2-638B-77865279F662}"/>
              </a:ext>
            </a:extLst>
          </p:cNvPr>
          <p:cNvSpPr txBox="1"/>
          <p:nvPr/>
        </p:nvSpPr>
        <p:spPr>
          <a:xfrm>
            <a:off x="3167547" y="3475016"/>
            <a:ext cx="2745573" cy="338554"/>
          </a:xfrm>
          <a:prstGeom prst="rect">
            <a:avLst/>
          </a:prstGeom>
          <a:noFill/>
        </p:spPr>
        <p:txBody>
          <a:bodyPr wrap="square">
            <a:spAutoFit/>
          </a:bodyPr>
          <a:lstStyle/>
          <a:p>
            <a:r>
              <a:rPr lang="fr-FR" sz="1600" b="1" dirty="0"/>
              <a:t>Puits chimique principal</a:t>
            </a:r>
          </a:p>
        </p:txBody>
      </p:sp>
      <p:sp>
        <p:nvSpPr>
          <p:cNvPr id="41" name="ZoneTexte 40">
            <a:extLst>
              <a:ext uri="{FF2B5EF4-FFF2-40B4-BE49-F238E27FC236}">
                <a16:creationId xmlns:a16="http://schemas.microsoft.com/office/drawing/2014/main" id="{0EEC7B9A-6B11-EF89-9657-3CDD4B34410B}"/>
              </a:ext>
            </a:extLst>
          </p:cNvPr>
          <p:cNvSpPr txBox="1"/>
          <p:nvPr/>
        </p:nvSpPr>
        <p:spPr>
          <a:xfrm>
            <a:off x="3378665" y="4032688"/>
            <a:ext cx="1854663" cy="338554"/>
          </a:xfrm>
          <a:prstGeom prst="rect">
            <a:avLst/>
          </a:prstGeom>
          <a:noFill/>
        </p:spPr>
        <p:txBody>
          <a:bodyPr wrap="square">
            <a:spAutoFit/>
          </a:bodyPr>
          <a:lstStyle/>
          <a:p>
            <a:r>
              <a:rPr lang="fr-FR" sz="1600" dirty="0"/>
              <a:t>- Atmosphère</a:t>
            </a:r>
          </a:p>
        </p:txBody>
      </p:sp>
      <p:sp>
        <p:nvSpPr>
          <p:cNvPr id="43" name="ZoneTexte 42">
            <a:extLst>
              <a:ext uri="{FF2B5EF4-FFF2-40B4-BE49-F238E27FC236}">
                <a16:creationId xmlns:a16="http://schemas.microsoft.com/office/drawing/2014/main" id="{819BE58F-912C-3BD8-EE56-D650B9E8AAE4}"/>
              </a:ext>
            </a:extLst>
          </p:cNvPr>
          <p:cNvSpPr txBox="1"/>
          <p:nvPr/>
        </p:nvSpPr>
        <p:spPr>
          <a:xfrm>
            <a:off x="3378665" y="4421082"/>
            <a:ext cx="2800754" cy="338554"/>
          </a:xfrm>
          <a:prstGeom prst="rect">
            <a:avLst/>
          </a:prstGeom>
          <a:noFill/>
        </p:spPr>
        <p:txBody>
          <a:bodyPr wrap="square">
            <a:spAutoFit/>
          </a:bodyPr>
          <a:lstStyle/>
          <a:p>
            <a:r>
              <a:rPr lang="pt-BR" sz="1600" b="1" dirty="0"/>
              <a:t>CH4​+OH•→CO2​+H2​O</a:t>
            </a:r>
            <a:endParaRPr lang="fr-FR" sz="1600" b="1" dirty="0"/>
          </a:p>
        </p:txBody>
      </p:sp>
      <p:sp>
        <p:nvSpPr>
          <p:cNvPr id="45" name="ZoneTexte 44">
            <a:extLst>
              <a:ext uri="{FF2B5EF4-FFF2-40B4-BE49-F238E27FC236}">
                <a16:creationId xmlns:a16="http://schemas.microsoft.com/office/drawing/2014/main" id="{34BFBA68-4948-7A20-F90C-0AD95E679625}"/>
              </a:ext>
            </a:extLst>
          </p:cNvPr>
          <p:cNvSpPr txBox="1"/>
          <p:nvPr/>
        </p:nvSpPr>
        <p:spPr>
          <a:xfrm>
            <a:off x="5371746" y="4113305"/>
            <a:ext cx="1854663" cy="338554"/>
          </a:xfrm>
          <a:prstGeom prst="rect">
            <a:avLst/>
          </a:prstGeom>
          <a:noFill/>
        </p:spPr>
        <p:txBody>
          <a:bodyPr wrap="square">
            <a:spAutoFit/>
          </a:bodyPr>
          <a:lstStyle/>
          <a:p>
            <a:r>
              <a:rPr lang="fr-FR" sz="1600" b="1" dirty="0">
                <a:solidFill>
                  <a:srgbClr val="C00000"/>
                </a:solidFill>
              </a:rPr>
              <a:t>troposphère</a:t>
            </a:r>
            <a:r>
              <a:rPr lang="fr-FR" sz="1600" dirty="0">
                <a:solidFill>
                  <a:srgbClr val="C00000"/>
                </a:solidFill>
              </a:rPr>
              <a:t> </a:t>
            </a:r>
          </a:p>
        </p:txBody>
      </p:sp>
      <p:cxnSp>
        <p:nvCxnSpPr>
          <p:cNvPr id="47" name="Connecteur : en angle 46">
            <a:extLst>
              <a:ext uri="{FF2B5EF4-FFF2-40B4-BE49-F238E27FC236}">
                <a16:creationId xmlns:a16="http://schemas.microsoft.com/office/drawing/2014/main" id="{220B3865-06E6-147D-6CEB-9AFC665DBCD8}"/>
              </a:ext>
            </a:extLst>
          </p:cNvPr>
          <p:cNvCxnSpPr>
            <a:cxnSpLocks/>
            <a:stCxn id="13" idx="1"/>
            <a:endCxn id="14" idx="3"/>
          </p:cNvCxnSpPr>
          <p:nvPr/>
        </p:nvCxnSpPr>
        <p:spPr>
          <a:xfrm rot="10800000">
            <a:off x="2581710" y="878857"/>
            <a:ext cx="759205" cy="1389761"/>
          </a:xfrm>
          <a:prstGeom prst="bentConnector3">
            <a:avLst/>
          </a:prstGeom>
          <a:ln w="12700">
            <a:headEnd type="diamond" w="med" len="med"/>
            <a:tailEnd type="diamond" w="med" len="med"/>
          </a:ln>
        </p:spPr>
        <p:style>
          <a:lnRef idx="1">
            <a:schemeClr val="accent1"/>
          </a:lnRef>
          <a:fillRef idx="0">
            <a:schemeClr val="accent1"/>
          </a:fillRef>
          <a:effectRef idx="0">
            <a:schemeClr val="accent1"/>
          </a:effectRef>
          <a:fontRef idx="minor">
            <a:schemeClr val="tx1"/>
          </a:fontRef>
        </p:style>
      </p:cxnSp>
      <p:cxnSp>
        <p:nvCxnSpPr>
          <p:cNvPr id="48" name="Connecteur : en angle 47">
            <a:extLst>
              <a:ext uri="{FF2B5EF4-FFF2-40B4-BE49-F238E27FC236}">
                <a16:creationId xmlns:a16="http://schemas.microsoft.com/office/drawing/2014/main" id="{D64C5B93-77D1-1F94-753B-40BDF1D2435F}"/>
              </a:ext>
            </a:extLst>
          </p:cNvPr>
          <p:cNvCxnSpPr>
            <a:cxnSpLocks/>
            <a:stCxn id="13" idx="3"/>
            <a:endCxn id="29" idx="1"/>
          </p:cNvCxnSpPr>
          <p:nvPr/>
        </p:nvCxnSpPr>
        <p:spPr>
          <a:xfrm flipV="1">
            <a:off x="5723388" y="917839"/>
            <a:ext cx="645951" cy="1350778"/>
          </a:xfrm>
          <a:prstGeom prst="bentConnector3">
            <a:avLst>
              <a:gd name="adj1" fmla="val 50000"/>
            </a:avLst>
          </a:prstGeom>
          <a:ln w="12700">
            <a:headEnd type="diamond" w="med" len="med"/>
            <a:tailEnd type="diamond" w="med" len="med"/>
          </a:ln>
        </p:spPr>
        <p:style>
          <a:lnRef idx="1">
            <a:schemeClr val="accent1"/>
          </a:lnRef>
          <a:fillRef idx="0">
            <a:schemeClr val="accent1"/>
          </a:fillRef>
          <a:effectRef idx="0">
            <a:schemeClr val="accent1"/>
          </a:effectRef>
          <a:fontRef idx="minor">
            <a:schemeClr val="tx1"/>
          </a:fontRef>
        </p:style>
      </p:cxnSp>
      <p:cxnSp>
        <p:nvCxnSpPr>
          <p:cNvPr id="54" name="Connecteur droit avec flèche 53">
            <a:extLst>
              <a:ext uri="{FF2B5EF4-FFF2-40B4-BE49-F238E27FC236}">
                <a16:creationId xmlns:a16="http://schemas.microsoft.com/office/drawing/2014/main" id="{38B602F6-FC9A-940A-CC1B-40C35A0707A6}"/>
              </a:ext>
            </a:extLst>
          </p:cNvPr>
          <p:cNvCxnSpPr>
            <a:cxnSpLocks/>
            <a:stCxn id="13" idx="2"/>
            <a:endCxn id="39" idx="0"/>
          </p:cNvCxnSpPr>
          <p:nvPr/>
        </p:nvCxnSpPr>
        <p:spPr>
          <a:xfrm>
            <a:off x="4532151" y="2672469"/>
            <a:ext cx="8183" cy="802547"/>
          </a:xfrm>
          <a:prstGeom prst="straightConnector1">
            <a:avLst/>
          </a:prstGeom>
          <a:ln w="12700">
            <a:headEnd type="diamond" w="med" len="med"/>
            <a:tailEnd type="diamond" w="med" len="med"/>
          </a:ln>
        </p:spPr>
        <p:style>
          <a:lnRef idx="1">
            <a:schemeClr val="accent1"/>
          </a:lnRef>
          <a:fillRef idx="0">
            <a:schemeClr val="accent1"/>
          </a:fillRef>
          <a:effectRef idx="0">
            <a:schemeClr val="accent1"/>
          </a:effectRef>
          <a:fontRef idx="minor">
            <a:schemeClr val="tx1"/>
          </a:fontRef>
        </p:style>
      </p:cxnSp>
      <p:sp>
        <p:nvSpPr>
          <p:cNvPr id="2" name="Google Shape;304;p36">
            <a:extLst>
              <a:ext uri="{FF2B5EF4-FFF2-40B4-BE49-F238E27FC236}">
                <a16:creationId xmlns:a16="http://schemas.microsoft.com/office/drawing/2014/main" id="{83ABBDC1-E268-C9DA-B28A-4918DAEEA005}"/>
              </a:ext>
            </a:extLst>
          </p:cNvPr>
          <p:cNvSpPr txBox="1">
            <a:spLocks noGrp="1"/>
          </p:cNvSpPr>
          <p:nvPr>
            <p:ph type="title"/>
          </p:nvPr>
        </p:nvSpPr>
        <p:spPr>
          <a:xfrm>
            <a:off x="8242800" y="4665300"/>
            <a:ext cx="901200" cy="47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a:t>07</a:t>
            </a:r>
            <a:endParaRPr sz="2400" dirty="0"/>
          </a:p>
        </p:txBody>
      </p:sp>
    </p:spTree>
    <p:extLst>
      <p:ext uri="{BB962C8B-B14F-4D97-AF65-F5344CB8AC3E}">
        <p14:creationId xmlns:p14="http://schemas.microsoft.com/office/powerpoint/2010/main" val="12057670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4003A4-9BE0-8DE2-06AF-D34D229B46CA}"/>
            </a:ext>
          </a:extLst>
        </p:cNvPr>
        <p:cNvGrpSpPr/>
        <p:nvPr/>
      </p:nvGrpSpPr>
      <p:grpSpPr>
        <a:xfrm>
          <a:off x="0" y="0"/>
          <a:ext cx="0" cy="0"/>
          <a:chOff x="0" y="0"/>
          <a:chExt cx="0" cy="0"/>
        </a:xfrm>
      </p:grpSpPr>
      <p:pic>
        <p:nvPicPr>
          <p:cNvPr id="10" name="Image 9">
            <a:extLst>
              <a:ext uri="{FF2B5EF4-FFF2-40B4-BE49-F238E27FC236}">
                <a16:creationId xmlns:a16="http://schemas.microsoft.com/office/drawing/2014/main" id="{7DB45F43-DF02-5B76-E5C3-A4D6688CEBEC}"/>
              </a:ext>
            </a:extLst>
          </p:cNvPr>
          <p:cNvPicPr>
            <a:picLocks noChangeAspect="1"/>
          </p:cNvPicPr>
          <p:nvPr/>
        </p:nvPicPr>
        <p:blipFill>
          <a:blip r:embed="rId3"/>
          <a:stretch>
            <a:fillRect/>
          </a:stretch>
        </p:blipFill>
        <p:spPr>
          <a:xfrm>
            <a:off x="3448845" y="-1"/>
            <a:ext cx="5695156" cy="4167739"/>
          </a:xfrm>
          <a:prstGeom prst="rect">
            <a:avLst/>
          </a:prstGeom>
        </p:spPr>
      </p:pic>
      <p:sp>
        <p:nvSpPr>
          <p:cNvPr id="17" name="Rectangle 16">
            <a:extLst>
              <a:ext uri="{FF2B5EF4-FFF2-40B4-BE49-F238E27FC236}">
                <a16:creationId xmlns:a16="http://schemas.microsoft.com/office/drawing/2014/main" id="{E9A03E44-2A89-3E17-EE7E-446BA1A947E7}"/>
              </a:ext>
            </a:extLst>
          </p:cNvPr>
          <p:cNvSpPr/>
          <p:nvPr/>
        </p:nvSpPr>
        <p:spPr>
          <a:xfrm>
            <a:off x="608619" y="715709"/>
            <a:ext cx="1996579" cy="584775"/>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p>
        </p:txBody>
      </p:sp>
      <p:sp>
        <p:nvSpPr>
          <p:cNvPr id="18" name="ZoneTexte 17">
            <a:extLst>
              <a:ext uri="{FF2B5EF4-FFF2-40B4-BE49-F238E27FC236}">
                <a16:creationId xmlns:a16="http://schemas.microsoft.com/office/drawing/2014/main" id="{1F8D4A95-A954-10A7-5859-46C40C69582D}"/>
              </a:ext>
            </a:extLst>
          </p:cNvPr>
          <p:cNvSpPr txBox="1"/>
          <p:nvPr/>
        </p:nvSpPr>
        <p:spPr>
          <a:xfrm>
            <a:off x="608618" y="715709"/>
            <a:ext cx="1996579" cy="584775"/>
          </a:xfrm>
          <a:prstGeom prst="rect">
            <a:avLst/>
          </a:prstGeom>
          <a:noFill/>
        </p:spPr>
        <p:txBody>
          <a:bodyPr wrap="square">
            <a:spAutoFit/>
          </a:bodyPr>
          <a:lstStyle/>
          <a:p>
            <a:pPr algn="ctr">
              <a:buNone/>
            </a:pPr>
            <a:r>
              <a:rPr lang="fr-FR" sz="1600" b="1" dirty="0"/>
              <a:t>Ecosystèmes aquatiques</a:t>
            </a:r>
          </a:p>
        </p:txBody>
      </p:sp>
      <p:sp>
        <p:nvSpPr>
          <p:cNvPr id="19" name="ZoneTexte 18">
            <a:extLst>
              <a:ext uri="{FF2B5EF4-FFF2-40B4-BE49-F238E27FC236}">
                <a16:creationId xmlns:a16="http://schemas.microsoft.com/office/drawing/2014/main" id="{F0BAB978-6778-EA59-E335-565E3A24CA57}"/>
              </a:ext>
            </a:extLst>
          </p:cNvPr>
          <p:cNvSpPr txBox="1"/>
          <p:nvPr/>
        </p:nvSpPr>
        <p:spPr>
          <a:xfrm>
            <a:off x="608619" y="1440009"/>
            <a:ext cx="2840225" cy="584775"/>
          </a:xfrm>
          <a:prstGeom prst="rect">
            <a:avLst/>
          </a:prstGeom>
          <a:noFill/>
        </p:spPr>
        <p:txBody>
          <a:bodyPr wrap="square">
            <a:spAutoFit/>
          </a:bodyPr>
          <a:lstStyle/>
          <a:p>
            <a:r>
              <a:rPr lang="fr-FR" sz="1600" dirty="0"/>
              <a:t>- Interface eau-sédiment</a:t>
            </a:r>
          </a:p>
          <a:p>
            <a:r>
              <a:rPr lang="fr-FR" sz="1600" dirty="0"/>
              <a:t>(lacs, rivières et océans)</a:t>
            </a:r>
          </a:p>
        </p:txBody>
      </p:sp>
      <p:sp>
        <p:nvSpPr>
          <p:cNvPr id="20" name="ZoneTexte 19">
            <a:extLst>
              <a:ext uri="{FF2B5EF4-FFF2-40B4-BE49-F238E27FC236}">
                <a16:creationId xmlns:a16="http://schemas.microsoft.com/office/drawing/2014/main" id="{81AC6F3B-BCB2-F866-CEFC-F7C3F9E32C1A}"/>
              </a:ext>
            </a:extLst>
          </p:cNvPr>
          <p:cNvSpPr txBox="1"/>
          <p:nvPr/>
        </p:nvSpPr>
        <p:spPr>
          <a:xfrm>
            <a:off x="679785" y="3040045"/>
            <a:ext cx="2189529" cy="584775"/>
          </a:xfrm>
          <a:prstGeom prst="rect">
            <a:avLst/>
          </a:prstGeom>
          <a:noFill/>
        </p:spPr>
        <p:txBody>
          <a:bodyPr wrap="square">
            <a:spAutoFit/>
          </a:bodyPr>
          <a:lstStyle/>
          <a:p>
            <a:r>
              <a:rPr lang="fr-FR" sz="1600" dirty="0"/>
              <a:t>CH₄ est consommé avant d’atteindre l’air</a:t>
            </a:r>
          </a:p>
        </p:txBody>
      </p:sp>
      <p:cxnSp>
        <p:nvCxnSpPr>
          <p:cNvPr id="21" name="Connecteur droit avec flèche 20">
            <a:extLst>
              <a:ext uri="{FF2B5EF4-FFF2-40B4-BE49-F238E27FC236}">
                <a16:creationId xmlns:a16="http://schemas.microsoft.com/office/drawing/2014/main" id="{0F0DC1CD-EC59-9219-0196-01BFDB045585}"/>
              </a:ext>
            </a:extLst>
          </p:cNvPr>
          <p:cNvCxnSpPr>
            <a:cxnSpLocks/>
          </p:cNvCxnSpPr>
          <p:nvPr/>
        </p:nvCxnSpPr>
        <p:spPr>
          <a:xfrm>
            <a:off x="1491903" y="2212531"/>
            <a:ext cx="0" cy="450123"/>
          </a:xfrm>
          <a:prstGeom prst="straightConnector1">
            <a:avLst/>
          </a:prstGeom>
          <a:ln>
            <a:solidFill>
              <a:srgbClr val="C00000"/>
            </a:solidFill>
            <a:tailEnd type="triangle"/>
          </a:ln>
        </p:spPr>
        <p:style>
          <a:lnRef idx="2">
            <a:schemeClr val="dk1"/>
          </a:lnRef>
          <a:fillRef idx="0">
            <a:schemeClr val="dk1"/>
          </a:fillRef>
          <a:effectRef idx="1">
            <a:schemeClr val="dk1"/>
          </a:effectRef>
          <a:fontRef idx="minor">
            <a:schemeClr val="tx1"/>
          </a:fontRef>
        </p:style>
      </p:cxnSp>
      <p:sp>
        <p:nvSpPr>
          <p:cNvPr id="22" name="ZoneTexte 21">
            <a:extLst>
              <a:ext uri="{FF2B5EF4-FFF2-40B4-BE49-F238E27FC236}">
                <a16:creationId xmlns:a16="http://schemas.microsoft.com/office/drawing/2014/main" id="{54C1961E-5BB6-639B-03E4-51C1657565C5}"/>
              </a:ext>
            </a:extLst>
          </p:cNvPr>
          <p:cNvSpPr txBox="1"/>
          <p:nvPr/>
        </p:nvSpPr>
        <p:spPr>
          <a:xfrm>
            <a:off x="1610614" y="2182468"/>
            <a:ext cx="1989167" cy="830997"/>
          </a:xfrm>
          <a:prstGeom prst="rect">
            <a:avLst/>
          </a:prstGeom>
          <a:noFill/>
        </p:spPr>
        <p:txBody>
          <a:bodyPr wrap="square">
            <a:spAutoFit/>
          </a:bodyPr>
          <a:lstStyle>
            <a:defPPr marR="0" lvl="0" algn="l" rtl="0">
              <a:lnSpc>
                <a:spcPct val="100000"/>
              </a:lnSpc>
              <a:spcBef>
                <a:spcPts val="0"/>
              </a:spcBef>
              <a:spcAft>
                <a:spcPts val="0"/>
              </a:spcAft>
              <a:defRPr/>
            </a:defPPr>
            <a:lvl1pPr>
              <a:defRPr b="1">
                <a:solidFill>
                  <a:srgbClr val="C00000"/>
                </a:solidFill>
              </a:defRPr>
            </a:lvl1pPr>
          </a:lstStyle>
          <a:p>
            <a:r>
              <a:rPr lang="fr-FR" sz="1600" dirty="0"/>
              <a:t>Bactéries </a:t>
            </a:r>
            <a:r>
              <a:rPr lang="fr-FR" sz="1600" dirty="0" err="1"/>
              <a:t>méthanotrophes</a:t>
            </a:r>
            <a:r>
              <a:rPr lang="fr-FR" sz="1600" dirty="0"/>
              <a:t> aquatiques</a:t>
            </a:r>
          </a:p>
        </p:txBody>
      </p:sp>
      <p:sp>
        <p:nvSpPr>
          <p:cNvPr id="24" name="ZoneTexte 23">
            <a:extLst>
              <a:ext uri="{FF2B5EF4-FFF2-40B4-BE49-F238E27FC236}">
                <a16:creationId xmlns:a16="http://schemas.microsoft.com/office/drawing/2014/main" id="{25F3F55C-5336-5EEA-9A68-04CB89EBDD6E}"/>
              </a:ext>
            </a:extLst>
          </p:cNvPr>
          <p:cNvSpPr txBox="1"/>
          <p:nvPr/>
        </p:nvSpPr>
        <p:spPr>
          <a:xfrm>
            <a:off x="3599780" y="4167738"/>
            <a:ext cx="5695155" cy="830997"/>
          </a:xfrm>
          <a:prstGeom prst="rect">
            <a:avLst/>
          </a:prstGeom>
          <a:noFill/>
        </p:spPr>
        <p:txBody>
          <a:bodyPr wrap="square">
            <a:spAutoFit/>
          </a:bodyPr>
          <a:lstStyle/>
          <a:p>
            <a:r>
              <a:rPr lang="fr-FR" sz="1200" i="1" dirty="0"/>
              <a:t>Figure: Représentation schématique des zones d’oxydation du méthane (CH₄) dans les lacs stratifiés de manière saisonnière ou permanente, avec un hypolimnion et des sédiments anoxiques (Reis et al. 2024).</a:t>
            </a:r>
          </a:p>
          <a:p>
            <a:r>
              <a:rPr lang="fr-FR" sz="1200" i="1" dirty="0"/>
              <a:t>.</a:t>
            </a:r>
          </a:p>
        </p:txBody>
      </p:sp>
      <p:sp>
        <p:nvSpPr>
          <p:cNvPr id="2" name="Google Shape;304;p36">
            <a:extLst>
              <a:ext uri="{FF2B5EF4-FFF2-40B4-BE49-F238E27FC236}">
                <a16:creationId xmlns:a16="http://schemas.microsoft.com/office/drawing/2014/main" id="{BA55D014-62B1-EB5F-21CE-50E08776C981}"/>
              </a:ext>
            </a:extLst>
          </p:cNvPr>
          <p:cNvSpPr txBox="1">
            <a:spLocks noGrp="1"/>
          </p:cNvSpPr>
          <p:nvPr>
            <p:ph type="title"/>
          </p:nvPr>
        </p:nvSpPr>
        <p:spPr>
          <a:xfrm>
            <a:off x="8242800" y="4665300"/>
            <a:ext cx="901200" cy="47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a:t>08</a:t>
            </a:r>
            <a:endParaRPr sz="2400" dirty="0"/>
          </a:p>
        </p:txBody>
      </p:sp>
    </p:spTree>
    <p:extLst>
      <p:ext uri="{BB962C8B-B14F-4D97-AF65-F5344CB8AC3E}">
        <p14:creationId xmlns:p14="http://schemas.microsoft.com/office/powerpoint/2010/main" val="421396076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27">
          <a:extLst>
            <a:ext uri="{FF2B5EF4-FFF2-40B4-BE49-F238E27FC236}">
              <a16:creationId xmlns:a16="http://schemas.microsoft.com/office/drawing/2014/main" id="{C62EA013-0A34-C9CF-10D9-EB1980F9A84D}"/>
            </a:ext>
          </a:extLst>
        </p:cNvPr>
        <p:cNvGrpSpPr/>
        <p:nvPr/>
      </p:nvGrpSpPr>
      <p:grpSpPr>
        <a:xfrm>
          <a:off x="0" y="0"/>
          <a:ext cx="0" cy="0"/>
          <a:chOff x="0" y="0"/>
          <a:chExt cx="0" cy="0"/>
        </a:xfrm>
      </p:grpSpPr>
      <p:pic>
        <p:nvPicPr>
          <p:cNvPr id="328" name="Google Shape;328;p37">
            <a:extLst>
              <a:ext uri="{FF2B5EF4-FFF2-40B4-BE49-F238E27FC236}">
                <a16:creationId xmlns:a16="http://schemas.microsoft.com/office/drawing/2014/main" id="{F8262AC7-6F52-A41D-7CF5-0ECF26F02016}"/>
              </a:ext>
            </a:extLst>
          </p:cNvPr>
          <p:cNvPicPr preferRelativeResize="0">
            <a:picLocks noGrp="1"/>
          </p:cNvPicPr>
          <p:nvPr>
            <p:ph type="pic" idx="3"/>
          </p:nvPr>
        </p:nvPicPr>
        <p:blipFill rotWithShape="1">
          <a:blip r:embed="rId3">
            <a:alphaModFix/>
          </a:blip>
          <a:srcRect l="32503" r="18286" b="9165"/>
          <a:stretch/>
        </p:blipFill>
        <p:spPr>
          <a:xfrm>
            <a:off x="0" y="-50"/>
            <a:ext cx="4180925" cy="5143501"/>
          </a:xfrm>
          <a:prstGeom prst="rect">
            <a:avLst/>
          </a:prstGeom>
        </p:spPr>
      </p:pic>
      <p:sp>
        <p:nvSpPr>
          <p:cNvPr id="333" name="Google Shape;333;p37">
            <a:extLst>
              <a:ext uri="{FF2B5EF4-FFF2-40B4-BE49-F238E27FC236}">
                <a16:creationId xmlns:a16="http://schemas.microsoft.com/office/drawing/2014/main" id="{044E06B0-D297-3927-8771-39633FAF496C}"/>
              </a:ext>
            </a:extLst>
          </p:cNvPr>
          <p:cNvSpPr/>
          <p:nvPr/>
        </p:nvSpPr>
        <p:spPr>
          <a:xfrm>
            <a:off x="0" y="-50"/>
            <a:ext cx="4330913" cy="5143498"/>
          </a:xfrm>
          <a:custGeom>
            <a:avLst/>
            <a:gdLst/>
            <a:ahLst/>
            <a:cxnLst/>
            <a:rect l="l" t="t" r="r" b="b"/>
            <a:pathLst>
              <a:path w="12118" h="12607" extrusionOk="0">
                <a:moveTo>
                  <a:pt x="5459" y="480"/>
                </a:moveTo>
                <a:cubicBezTo>
                  <a:pt x="6084" y="419"/>
                  <a:pt x="6696" y="721"/>
                  <a:pt x="7167" y="1134"/>
                </a:cubicBezTo>
                <a:cubicBezTo>
                  <a:pt x="7855" y="1738"/>
                  <a:pt x="8313" y="2599"/>
                  <a:pt x="8429" y="3507"/>
                </a:cubicBezTo>
                <a:cubicBezTo>
                  <a:pt x="8489" y="3978"/>
                  <a:pt x="8457" y="4474"/>
                  <a:pt x="8246" y="4900"/>
                </a:cubicBezTo>
                <a:cubicBezTo>
                  <a:pt x="7726" y="5947"/>
                  <a:pt x="6732" y="5770"/>
                  <a:pt x="5925" y="5258"/>
                </a:cubicBezTo>
                <a:cubicBezTo>
                  <a:pt x="5607" y="5056"/>
                  <a:pt x="5318" y="4802"/>
                  <a:pt x="5100" y="4550"/>
                </a:cubicBezTo>
                <a:cubicBezTo>
                  <a:pt x="4584" y="3957"/>
                  <a:pt x="4095" y="3142"/>
                  <a:pt x="4024" y="2349"/>
                </a:cubicBezTo>
                <a:cubicBezTo>
                  <a:pt x="3940" y="1424"/>
                  <a:pt x="4499" y="573"/>
                  <a:pt x="5459" y="480"/>
                </a:cubicBezTo>
                <a:moveTo>
                  <a:pt x="0" y="3694"/>
                </a:moveTo>
                <a:cubicBezTo>
                  <a:pt x="205" y="3620"/>
                  <a:pt x="418" y="3563"/>
                  <a:pt x="637" y="3524"/>
                </a:cubicBezTo>
                <a:cubicBezTo>
                  <a:pt x="2141" y="3257"/>
                  <a:pt x="3868" y="3943"/>
                  <a:pt x="4720" y="5277"/>
                </a:cubicBezTo>
                <a:cubicBezTo>
                  <a:pt x="5230" y="6076"/>
                  <a:pt x="5482" y="7114"/>
                  <a:pt x="6305" y="7589"/>
                </a:cubicBezTo>
                <a:cubicBezTo>
                  <a:pt x="6863" y="7911"/>
                  <a:pt x="7529" y="7873"/>
                  <a:pt x="8157" y="7939"/>
                </a:cubicBezTo>
                <a:cubicBezTo>
                  <a:pt x="9256" y="8055"/>
                  <a:pt x="10381" y="8565"/>
                  <a:pt x="11037" y="9481"/>
                </a:cubicBezTo>
                <a:cubicBezTo>
                  <a:pt x="11532" y="10172"/>
                  <a:pt x="11716" y="11058"/>
                  <a:pt x="11742" y="11904"/>
                </a:cubicBezTo>
                <a:cubicBezTo>
                  <a:pt x="11750" y="12143"/>
                  <a:pt x="11745" y="12379"/>
                  <a:pt x="11730" y="12607"/>
                </a:cubicBezTo>
                <a:lnTo>
                  <a:pt x="12118" y="12607"/>
                </a:lnTo>
                <a:lnTo>
                  <a:pt x="12118" y="0"/>
                </a:lnTo>
                <a:lnTo>
                  <a:pt x="6" y="0"/>
                </a:lnTo>
                <a:lnTo>
                  <a:pt x="0" y="3694"/>
                </a:lnTo>
                <a:close/>
              </a:path>
            </a:pathLst>
          </a:custGeom>
          <a:solidFill>
            <a:schemeClr val="lt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dirty="0">
              <a:solidFill>
                <a:srgbClr val="000000"/>
              </a:solidFill>
              <a:latin typeface="Arial"/>
              <a:ea typeface="Arial"/>
              <a:cs typeface="Arial"/>
              <a:sym typeface="Arial"/>
            </a:endParaRPr>
          </a:p>
        </p:txBody>
      </p:sp>
      <p:pic>
        <p:nvPicPr>
          <p:cNvPr id="11" name="Image 10">
            <a:extLst>
              <a:ext uri="{FF2B5EF4-FFF2-40B4-BE49-F238E27FC236}">
                <a16:creationId xmlns:a16="http://schemas.microsoft.com/office/drawing/2014/main" id="{19854CF0-8A04-42AA-78AB-E84237A6735A}"/>
              </a:ext>
            </a:extLst>
          </p:cNvPr>
          <p:cNvPicPr>
            <a:picLocks noChangeAspect="1"/>
          </p:cNvPicPr>
          <p:nvPr/>
        </p:nvPicPr>
        <p:blipFill>
          <a:blip r:embed="rId4"/>
          <a:stretch>
            <a:fillRect/>
          </a:stretch>
        </p:blipFill>
        <p:spPr>
          <a:xfrm>
            <a:off x="4180925" y="2526156"/>
            <a:ext cx="2935280" cy="2617292"/>
          </a:xfrm>
          <a:prstGeom prst="rect">
            <a:avLst/>
          </a:prstGeom>
        </p:spPr>
      </p:pic>
      <p:sp>
        <p:nvSpPr>
          <p:cNvPr id="4" name="ZoneTexte 3">
            <a:extLst>
              <a:ext uri="{FF2B5EF4-FFF2-40B4-BE49-F238E27FC236}">
                <a16:creationId xmlns:a16="http://schemas.microsoft.com/office/drawing/2014/main" id="{8C4B19C5-F62A-DBF2-4646-7C4383F30CB0}"/>
              </a:ext>
            </a:extLst>
          </p:cNvPr>
          <p:cNvSpPr txBox="1"/>
          <p:nvPr/>
        </p:nvSpPr>
        <p:spPr>
          <a:xfrm>
            <a:off x="2853267" y="923723"/>
            <a:ext cx="6290733" cy="1754326"/>
          </a:xfrm>
          <a:prstGeom prst="rect">
            <a:avLst/>
          </a:prstGeom>
          <a:noFill/>
        </p:spPr>
        <p:txBody>
          <a:bodyPr wrap="square" rtlCol="0">
            <a:spAutoFit/>
          </a:bodyPr>
          <a:lstStyle>
            <a:defPPr marR="0" lvl="0" algn="l" rtl="0">
              <a:lnSpc>
                <a:spcPct val="100000"/>
              </a:lnSpc>
              <a:spcBef>
                <a:spcPts val="0"/>
              </a:spcBef>
              <a:spcAft>
                <a:spcPts val="0"/>
              </a:spcAft>
            </a:defPPr>
            <a:lvl1pPr algn="ctr">
              <a:defRPr sz="3600">
                <a:latin typeface="Arial" panose="020B0604020202020204" pitchFamily="34" charset="0"/>
                <a:cs typeface="Arial" panose="020B0604020202020204" pitchFamily="34" charset="0"/>
              </a:defRPr>
            </a:lvl1pPr>
          </a:lstStyle>
          <a:p>
            <a:r>
              <a:rPr lang="fr-FR" dirty="0"/>
              <a:t>Quels sont les principaux producteurs de méthanes naturels ?</a:t>
            </a:r>
          </a:p>
        </p:txBody>
      </p:sp>
    </p:spTree>
    <p:extLst>
      <p:ext uri="{BB962C8B-B14F-4D97-AF65-F5344CB8AC3E}">
        <p14:creationId xmlns:p14="http://schemas.microsoft.com/office/powerpoint/2010/main" val="42201722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49"/>
        <p:cNvGrpSpPr/>
        <p:nvPr/>
      </p:nvGrpSpPr>
      <p:grpSpPr>
        <a:xfrm>
          <a:off x="0" y="0"/>
          <a:ext cx="0" cy="0"/>
          <a:chOff x="0" y="0"/>
          <a:chExt cx="0" cy="0"/>
        </a:xfrm>
      </p:grpSpPr>
      <p:sp>
        <p:nvSpPr>
          <p:cNvPr id="29" name="箭头: V 形 25">
            <a:extLst>
              <a:ext uri="{FF2B5EF4-FFF2-40B4-BE49-F238E27FC236}">
                <a16:creationId xmlns:a16="http://schemas.microsoft.com/office/drawing/2014/main" id="{6EE69347-FC63-E227-D528-6E5B69430CCF}"/>
              </a:ext>
            </a:extLst>
          </p:cNvPr>
          <p:cNvSpPr/>
          <p:nvPr/>
        </p:nvSpPr>
        <p:spPr>
          <a:xfrm rot="5400000">
            <a:off x="4961137" y="256477"/>
            <a:ext cx="851427" cy="1015663"/>
          </a:xfrm>
          <a:prstGeom prst="chevron">
            <a:avLst>
              <a:gd name="adj" fmla="val 47043"/>
            </a:avLst>
          </a:prstGeom>
          <a:solidFill>
            <a:schemeClr val="accent1"/>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600" dirty="0">
              <a:solidFill>
                <a:schemeClr val="bg1">
                  <a:lumMod val="50000"/>
                </a:schemeClr>
              </a:solidFill>
              <a:latin typeface="Elsie" panose="02000000000000000000" charset="0"/>
              <a:ea typeface="Elsie" panose="02000000000000000000" charset="0"/>
              <a:cs typeface="Elsie" panose="02000000000000000000" charset="0"/>
              <a:sym typeface="Elsie" panose="02000000000000000000" charset="0"/>
            </a:endParaRPr>
          </a:p>
        </p:txBody>
      </p:sp>
      <p:sp>
        <p:nvSpPr>
          <p:cNvPr id="7" name="箭头: V 形 25">
            <a:extLst>
              <a:ext uri="{FF2B5EF4-FFF2-40B4-BE49-F238E27FC236}">
                <a16:creationId xmlns:a16="http://schemas.microsoft.com/office/drawing/2014/main" id="{0F768329-EA84-2B3D-5280-517C4123D023}"/>
              </a:ext>
            </a:extLst>
          </p:cNvPr>
          <p:cNvSpPr/>
          <p:nvPr/>
        </p:nvSpPr>
        <p:spPr>
          <a:xfrm>
            <a:off x="3276483" y="323423"/>
            <a:ext cx="851427" cy="1015663"/>
          </a:xfrm>
          <a:prstGeom prst="chevron">
            <a:avLst>
              <a:gd name="adj" fmla="val 50000"/>
            </a:avLst>
          </a:prstGeom>
          <a:solidFill>
            <a:schemeClr val="accent1"/>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1600" dirty="0">
              <a:solidFill>
                <a:schemeClr val="bg1">
                  <a:lumMod val="50000"/>
                </a:schemeClr>
              </a:solidFill>
              <a:latin typeface="Elsie" panose="02000000000000000000" charset="0"/>
              <a:ea typeface="Elsie" panose="02000000000000000000" charset="0"/>
              <a:cs typeface="Elsie" panose="02000000000000000000" charset="0"/>
              <a:sym typeface="Elsie" panose="02000000000000000000" charset="0"/>
            </a:endParaRPr>
          </a:p>
        </p:txBody>
      </p:sp>
      <p:sp>
        <p:nvSpPr>
          <p:cNvPr id="12" name="箭头: V 形 25">
            <a:extLst>
              <a:ext uri="{FF2B5EF4-FFF2-40B4-BE49-F238E27FC236}">
                <a16:creationId xmlns:a16="http://schemas.microsoft.com/office/drawing/2014/main" id="{B9FBEA53-B276-D14B-6F67-A2DFAE9AE75B}"/>
              </a:ext>
            </a:extLst>
          </p:cNvPr>
          <p:cNvSpPr/>
          <p:nvPr/>
        </p:nvSpPr>
        <p:spPr>
          <a:xfrm rot="16200000">
            <a:off x="4047623" y="2301234"/>
            <a:ext cx="1048754" cy="1169260"/>
          </a:xfrm>
          <a:prstGeom prst="chevron">
            <a:avLst/>
          </a:prstGeom>
          <a:solidFill>
            <a:schemeClr val="accent1"/>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2400" dirty="0">
              <a:solidFill>
                <a:schemeClr val="bg1">
                  <a:lumMod val="50000"/>
                </a:schemeClr>
              </a:solidFill>
              <a:latin typeface="Elsie" panose="02000000000000000000" charset="0"/>
              <a:ea typeface="Elsie" panose="02000000000000000000" charset="0"/>
              <a:cs typeface="Elsie" panose="02000000000000000000" charset="0"/>
              <a:sym typeface="Elsie" panose="02000000000000000000" charset="0"/>
            </a:endParaRPr>
          </a:p>
        </p:txBody>
      </p:sp>
      <p:sp>
        <p:nvSpPr>
          <p:cNvPr id="13" name="矩形: 圆角 21">
            <a:extLst>
              <a:ext uri="{FF2B5EF4-FFF2-40B4-BE49-F238E27FC236}">
                <a16:creationId xmlns:a16="http://schemas.microsoft.com/office/drawing/2014/main" id="{D62D1403-E167-1B90-AFBD-32D5631FD101}"/>
              </a:ext>
            </a:extLst>
          </p:cNvPr>
          <p:cNvSpPr/>
          <p:nvPr/>
        </p:nvSpPr>
        <p:spPr>
          <a:xfrm rot="2700000">
            <a:off x="3608020" y="745094"/>
            <a:ext cx="1940233" cy="1908393"/>
          </a:xfrm>
          <a:prstGeom prst="roundRect">
            <a:avLst/>
          </a:prstGeom>
          <a:solidFill>
            <a:schemeClr val="bg1">
              <a:lumMod val="85000"/>
            </a:schemeClr>
          </a:solidFill>
          <a:ln w="7620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2400" u="sng" dirty="0">
              <a:solidFill>
                <a:schemeClr val="bg1">
                  <a:lumMod val="50000"/>
                </a:schemeClr>
              </a:solidFill>
              <a:latin typeface="Elsie" panose="02000000000000000000" charset="0"/>
              <a:ea typeface="Elsie" panose="02000000000000000000" charset="0"/>
              <a:cs typeface="Elsie" panose="02000000000000000000" charset="0"/>
              <a:sym typeface="Elsie" panose="02000000000000000000" charset="0"/>
            </a:endParaRPr>
          </a:p>
        </p:txBody>
      </p:sp>
      <p:grpSp>
        <p:nvGrpSpPr>
          <p:cNvPr id="15" name="组合 30">
            <a:extLst>
              <a:ext uri="{FF2B5EF4-FFF2-40B4-BE49-F238E27FC236}">
                <a16:creationId xmlns:a16="http://schemas.microsoft.com/office/drawing/2014/main" id="{F7A34B43-9564-6215-6688-11C2C56A38CA}"/>
              </a:ext>
            </a:extLst>
          </p:cNvPr>
          <p:cNvGrpSpPr/>
          <p:nvPr/>
        </p:nvGrpSpPr>
        <p:grpSpPr>
          <a:xfrm flipH="1">
            <a:off x="19134" y="338595"/>
            <a:ext cx="2840498" cy="1166530"/>
            <a:chOff x="5756958" y="433098"/>
            <a:chExt cx="3199887" cy="342606"/>
          </a:xfrm>
        </p:grpSpPr>
        <p:pic>
          <p:nvPicPr>
            <p:cNvPr id="16" name="图片 31">
              <a:extLst>
                <a:ext uri="{FF2B5EF4-FFF2-40B4-BE49-F238E27FC236}">
                  <a16:creationId xmlns:a16="http://schemas.microsoft.com/office/drawing/2014/main" id="{E8962809-1962-BFEB-06CD-8D0EA4C35F7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6377866" y="451205"/>
              <a:ext cx="2543964" cy="324499"/>
            </a:xfrm>
            <a:prstGeom prst="rect">
              <a:avLst/>
            </a:prstGeom>
          </p:spPr>
        </p:pic>
        <p:sp>
          <p:nvSpPr>
            <p:cNvPr id="17" name="Freeform 56">
              <a:extLst>
                <a:ext uri="{FF2B5EF4-FFF2-40B4-BE49-F238E27FC236}">
                  <a16:creationId xmlns:a16="http://schemas.microsoft.com/office/drawing/2014/main" id="{A2E61E5E-FF4A-B513-0311-1ECB79E2F957}"/>
                </a:ext>
              </a:extLst>
            </p:cNvPr>
            <p:cNvSpPr/>
            <p:nvPr/>
          </p:nvSpPr>
          <p:spPr bwMode="auto">
            <a:xfrm flipH="1">
              <a:off x="5756958" y="433098"/>
              <a:ext cx="3199887" cy="250061"/>
            </a:xfrm>
            <a:custGeom>
              <a:avLst/>
              <a:gdLst>
                <a:gd name="T0" fmla="*/ 2353 w 2385"/>
                <a:gd name="T1" fmla="*/ 0 h 425"/>
                <a:gd name="T2" fmla="*/ 0 w 2385"/>
                <a:gd name="T3" fmla="*/ 0 h 425"/>
                <a:gd name="T4" fmla="*/ 0 w 2385"/>
                <a:gd name="T5" fmla="*/ 425 h 425"/>
                <a:gd name="T6" fmla="*/ 2353 w 2385"/>
                <a:gd name="T7" fmla="*/ 425 h 425"/>
                <a:gd name="T8" fmla="*/ 2385 w 2385"/>
                <a:gd name="T9" fmla="*/ 393 h 425"/>
                <a:gd name="T10" fmla="*/ 2385 w 2385"/>
                <a:gd name="T11" fmla="*/ 32 h 425"/>
                <a:gd name="T12" fmla="*/ 2353 w 2385"/>
                <a:gd name="T13" fmla="*/ 0 h 425"/>
              </a:gdLst>
              <a:ahLst/>
              <a:cxnLst>
                <a:cxn ang="0">
                  <a:pos x="T0" y="T1"/>
                </a:cxn>
                <a:cxn ang="0">
                  <a:pos x="T2" y="T3"/>
                </a:cxn>
                <a:cxn ang="0">
                  <a:pos x="T4" y="T5"/>
                </a:cxn>
                <a:cxn ang="0">
                  <a:pos x="T6" y="T7"/>
                </a:cxn>
                <a:cxn ang="0">
                  <a:pos x="T8" y="T9"/>
                </a:cxn>
                <a:cxn ang="0">
                  <a:pos x="T10" y="T11"/>
                </a:cxn>
                <a:cxn ang="0">
                  <a:pos x="T12" y="T13"/>
                </a:cxn>
              </a:cxnLst>
              <a:rect l="0" t="0" r="r" b="b"/>
              <a:pathLst>
                <a:path w="2385" h="425">
                  <a:moveTo>
                    <a:pt x="2353" y="0"/>
                  </a:moveTo>
                  <a:cubicBezTo>
                    <a:pt x="0" y="0"/>
                    <a:pt x="0" y="0"/>
                    <a:pt x="0" y="0"/>
                  </a:cubicBezTo>
                  <a:cubicBezTo>
                    <a:pt x="0" y="425"/>
                    <a:pt x="0" y="425"/>
                    <a:pt x="0" y="425"/>
                  </a:cubicBezTo>
                  <a:cubicBezTo>
                    <a:pt x="2353" y="425"/>
                    <a:pt x="2353" y="425"/>
                    <a:pt x="2353" y="425"/>
                  </a:cubicBezTo>
                  <a:cubicBezTo>
                    <a:pt x="2370" y="425"/>
                    <a:pt x="2385" y="411"/>
                    <a:pt x="2385" y="393"/>
                  </a:cubicBezTo>
                  <a:cubicBezTo>
                    <a:pt x="2385" y="32"/>
                    <a:pt x="2385" y="32"/>
                    <a:pt x="2385" y="32"/>
                  </a:cubicBezTo>
                  <a:cubicBezTo>
                    <a:pt x="2385" y="15"/>
                    <a:pt x="2370" y="0"/>
                    <a:pt x="2353" y="0"/>
                  </a:cubicBez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vert="horz" wrap="square" lIns="121861" tIns="60931" rIns="121861" bIns="60931" numCol="1" anchor="t" anchorCtr="0" compatLnSpc="1"/>
            <a:lstStyle/>
            <a:p>
              <a:pPr algn="ctr"/>
              <a:r>
                <a:rPr lang="fr-FR" sz="1600" b="1" dirty="0">
                  <a:solidFill>
                    <a:schemeClr val="bg1"/>
                  </a:solidFill>
                </a:rPr>
                <a:t>Zone humide:</a:t>
              </a:r>
            </a:p>
            <a:p>
              <a:pPr algn="ctr"/>
              <a:r>
                <a:rPr lang="fr-FR" sz="1600" dirty="0">
                  <a:solidFill>
                    <a:schemeClr val="bg1"/>
                  </a:solidFill>
                </a:rPr>
                <a:t>la plus grande source naturelle</a:t>
              </a:r>
              <a:endParaRPr lang="fr-FR" sz="1600" b="1" dirty="0">
                <a:solidFill>
                  <a:schemeClr val="bg1"/>
                </a:solidFill>
                <a:latin typeface="Archivo Narrow" charset="0"/>
              </a:endParaRPr>
            </a:p>
          </p:txBody>
        </p:sp>
      </p:grpSp>
      <p:grpSp>
        <p:nvGrpSpPr>
          <p:cNvPr id="18" name="组合 30">
            <a:extLst>
              <a:ext uri="{FF2B5EF4-FFF2-40B4-BE49-F238E27FC236}">
                <a16:creationId xmlns:a16="http://schemas.microsoft.com/office/drawing/2014/main" id="{B677418B-3A82-4D42-BF96-6F1D0268364F}"/>
              </a:ext>
            </a:extLst>
          </p:cNvPr>
          <p:cNvGrpSpPr/>
          <p:nvPr/>
        </p:nvGrpSpPr>
        <p:grpSpPr>
          <a:xfrm flipH="1">
            <a:off x="6400593" y="338596"/>
            <a:ext cx="2724273" cy="1610974"/>
            <a:chOff x="5721945" y="433098"/>
            <a:chExt cx="3199887" cy="633317"/>
          </a:xfrm>
        </p:grpSpPr>
        <p:pic>
          <p:nvPicPr>
            <p:cNvPr id="19" name="图片 31">
              <a:extLst>
                <a:ext uri="{FF2B5EF4-FFF2-40B4-BE49-F238E27FC236}">
                  <a16:creationId xmlns:a16="http://schemas.microsoft.com/office/drawing/2014/main" id="{54119979-D30C-1204-870B-22FC34F3166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6240992" y="451205"/>
              <a:ext cx="2680840" cy="615210"/>
            </a:xfrm>
            <a:prstGeom prst="rect">
              <a:avLst/>
            </a:prstGeom>
          </p:spPr>
        </p:pic>
        <p:sp>
          <p:nvSpPr>
            <p:cNvPr id="20" name="Freeform 56">
              <a:extLst>
                <a:ext uri="{FF2B5EF4-FFF2-40B4-BE49-F238E27FC236}">
                  <a16:creationId xmlns:a16="http://schemas.microsoft.com/office/drawing/2014/main" id="{387447D6-8401-D79E-2E75-C5C21B590148}"/>
                </a:ext>
              </a:extLst>
            </p:cNvPr>
            <p:cNvSpPr/>
            <p:nvPr/>
          </p:nvSpPr>
          <p:spPr bwMode="auto">
            <a:xfrm flipH="1">
              <a:off x="5721945" y="433098"/>
              <a:ext cx="3199887" cy="334718"/>
            </a:xfrm>
            <a:custGeom>
              <a:avLst/>
              <a:gdLst>
                <a:gd name="T0" fmla="*/ 2353 w 2385"/>
                <a:gd name="T1" fmla="*/ 0 h 425"/>
                <a:gd name="T2" fmla="*/ 0 w 2385"/>
                <a:gd name="T3" fmla="*/ 0 h 425"/>
                <a:gd name="T4" fmla="*/ 0 w 2385"/>
                <a:gd name="T5" fmla="*/ 425 h 425"/>
                <a:gd name="T6" fmla="*/ 2353 w 2385"/>
                <a:gd name="T7" fmla="*/ 425 h 425"/>
                <a:gd name="T8" fmla="*/ 2385 w 2385"/>
                <a:gd name="T9" fmla="*/ 393 h 425"/>
                <a:gd name="T10" fmla="*/ 2385 w 2385"/>
                <a:gd name="T11" fmla="*/ 32 h 425"/>
                <a:gd name="T12" fmla="*/ 2353 w 2385"/>
                <a:gd name="T13" fmla="*/ 0 h 425"/>
              </a:gdLst>
              <a:ahLst/>
              <a:cxnLst>
                <a:cxn ang="0">
                  <a:pos x="T0" y="T1"/>
                </a:cxn>
                <a:cxn ang="0">
                  <a:pos x="T2" y="T3"/>
                </a:cxn>
                <a:cxn ang="0">
                  <a:pos x="T4" y="T5"/>
                </a:cxn>
                <a:cxn ang="0">
                  <a:pos x="T6" y="T7"/>
                </a:cxn>
                <a:cxn ang="0">
                  <a:pos x="T8" y="T9"/>
                </a:cxn>
                <a:cxn ang="0">
                  <a:pos x="T10" y="T11"/>
                </a:cxn>
                <a:cxn ang="0">
                  <a:pos x="T12" y="T13"/>
                </a:cxn>
              </a:cxnLst>
              <a:rect l="0" t="0" r="r" b="b"/>
              <a:pathLst>
                <a:path w="2385" h="425">
                  <a:moveTo>
                    <a:pt x="2353" y="0"/>
                  </a:moveTo>
                  <a:cubicBezTo>
                    <a:pt x="0" y="0"/>
                    <a:pt x="0" y="0"/>
                    <a:pt x="0" y="0"/>
                  </a:cubicBezTo>
                  <a:cubicBezTo>
                    <a:pt x="0" y="425"/>
                    <a:pt x="0" y="425"/>
                    <a:pt x="0" y="425"/>
                  </a:cubicBezTo>
                  <a:cubicBezTo>
                    <a:pt x="2353" y="425"/>
                    <a:pt x="2353" y="425"/>
                    <a:pt x="2353" y="425"/>
                  </a:cubicBezTo>
                  <a:cubicBezTo>
                    <a:pt x="2370" y="425"/>
                    <a:pt x="2385" y="411"/>
                    <a:pt x="2385" y="393"/>
                  </a:cubicBezTo>
                  <a:cubicBezTo>
                    <a:pt x="2385" y="32"/>
                    <a:pt x="2385" y="32"/>
                    <a:pt x="2385" y="32"/>
                  </a:cubicBezTo>
                  <a:cubicBezTo>
                    <a:pt x="2385" y="15"/>
                    <a:pt x="2370" y="0"/>
                    <a:pt x="2353" y="0"/>
                  </a:cubicBez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vert="horz" wrap="square" lIns="121861" tIns="60931" rIns="121861" bIns="60931" numCol="1" anchor="t" anchorCtr="0" compatLnSpc="1"/>
            <a:lstStyle/>
            <a:p>
              <a:pPr algn="just"/>
              <a:r>
                <a:rPr lang="fr-FR" sz="1600" dirty="0">
                  <a:solidFill>
                    <a:schemeClr val="bg1"/>
                  </a:solidFill>
                </a:rPr>
                <a:t> </a:t>
              </a:r>
            </a:p>
            <a:p>
              <a:pPr algn="just"/>
              <a:endParaRPr lang="fr-FR" sz="1600" b="1" dirty="0">
                <a:solidFill>
                  <a:schemeClr val="bg1"/>
                </a:solidFill>
                <a:latin typeface="Archivo Narrow" charset="0"/>
              </a:endParaRPr>
            </a:p>
          </p:txBody>
        </p:sp>
      </p:grpSp>
      <p:grpSp>
        <p:nvGrpSpPr>
          <p:cNvPr id="21" name="组合 30">
            <a:extLst>
              <a:ext uri="{FF2B5EF4-FFF2-40B4-BE49-F238E27FC236}">
                <a16:creationId xmlns:a16="http://schemas.microsoft.com/office/drawing/2014/main" id="{F6C790C7-873C-9C21-462B-FD571C03354D}"/>
              </a:ext>
            </a:extLst>
          </p:cNvPr>
          <p:cNvGrpSpPr/>
          <p:nvPr/>
        </p:nvGrpSpPr>
        <p:grpSpPr>
          <a:xfrm flipH="1">
            <a:off x="3350936" y="3510392"/>
            <a:ext cx="2512046" cy="1294513"/>
            <a:chOff x="5721945" y="433098"/>
            <a:chExt cx="3199887" cy="633317"/>
          </a:xfrm>
        </p:grpSpPr>
        <p:pic>
          <p:nvPicPr>
            <p:cNvPr id="22" name="图片 31">
              <a:extLst>
                <a:ext uri="{FF2B5EF4-FFF2-40B4-BE49-F238E27FC236}">
                  <a16:creationId xmlns:a16="http://schemas.microsoft.com/office/drawing/2014/main" id="{80F76476-DEBF-446B-D53C-B36FDDE8E9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6240992" y="451205"/>
              <a:ext cx="2680840" cy="615210"/>
            </a:xfrm>
            <a:prstGeom prst="rect">
              <a:avLst/>
            </a:prstGeom>
          </p:spPr>
        </p:pic>
        <p:sp>
          <p:nvSpPr>
            <p:cNvPr id="23" name="Freeform 56">
              <a:extLst>
                <a:ext uri="{FF2B5EF4-FFF2-40B4-BE49-F238E27FC236}">
                  <a16:creationId xmlns:a16="http://schemas.microsoft.com/office/drawing/2014/main" id="{2FAB41BC-24F9-2916-0C90-53FD9351556B}"/>
                </a:ext>
              </a:extLst>
            </p:cNvPr>
            <p:cNvSpPr/>
            <p:nvPr/>
          </p:nvSpPr>
          <p:spPr bwMode="auto">
            <a:xfrm flipH="1">
              <a:off x="5721945" y="433098"/>
              <a:ext cx="3199887" cy="370137"/>
            </a:xfrm>
            <a:custGeom>
              <a:avLst/>
              <a:gdLst>
                <a:gd name="T0" fmla="*/ 2353 w 2385"/>
                <a:gd name="T1" fmla="*/ 0 h 425"/>
                <a:gd name="T2" fmla="*/ 0 w 2385"/>
                <a:gd name="T3" fmla="*/ 0 h 425"/>
                <a:gd name="T4" fmla="*/ 0 w 2385"/>
                <a:gd name="T5" fmla="*/ 425 h 425"/>
                <a:gd name="T6" fmla="*/ 2353 w 2385"/>
                <a:gd name="T7" fmla="*/ 425 h 425"/>
                <a:gd name="T8" fmla="*/ 2385 w 2385"/>
                <a:gd name="T9" fmla="*/ 393 h 425"/>
                <a:gd name="T10" fmla="*/ 2385 w 2385"/>
                <a:gd name="T11" fmla="*/ 32 h 425"/>
                <a:gd name="T12" fmla="*/ 2353 w 2385"/>
                <a:gd name="T13" fmla="*/ 0 h 425"/>
              </a:gdLst>
              <a:ahLst/>
              <a:cxnLst>
                <a:cxn ang="0">
                  <a:pos x="T0" y="T1"/>
                </a:cxn>
                <a:cxn ang="0">
                  <a:pos x="T2" y="T3"/>
                </a:cxn>
                <a:cxn ang="0">
                  <a:pos x="T4" y="T5"/>
                </a:cxn>
                <a:cxn ang="0">
                  <a:pos x="T6" y="T7"/>
                </a:cxn>
                <a:cxn ang="0">
                  <a:pos x="T8" y="T9"/>
                </a:cxn>
                <a:cxn ang="0">
                  <a:pos x="T10" y="T11"/>
                </a:cxn>
                <a:cxn ang="0">
                  <a:pos x="T12" y="T13"/>
                </a:cxn>
              </a:cxnLst>
              <a:rect l="0" t="0" r="r" b="b"/>
              <a:pathLst>
                <a:path w="2385" h="425">
                  <a:moveTo>
                    <a:pt x="2353" y="0"/>
                  </a:moveTo>
                  <a:cubicBezTo>
                    <a:pt x="0" y="0"/>
                    <a:pt x="0" y="0"/>
                    <a:pt x="0" y="0"/>
                  </a:cubicBezTo>
                  <a:cubicBezTo>
                    <a:pt x="0" y="425"/>
                    <a:pt x="0" y="425"/>
                    <a:pt x="0" y="425"/>
                  </a:cubicBezTo>
                  <a:cubicBezTo>
                    <a:pt x="2353" y="425"/>
                    <a:pt x="2353" y="425"/>
                    <a:pt x="2353" y="425"/>
                  </a:cubicBezTo>
                  <a:cubicBezTo>
                    <a:pt x="2370" y="425"/>
                    <a:pt x="2385" y="411"/>
                    <a:pt x="2385" y="393"/>
                  </a:cubicBezTo>
                  <a:cubicBezTo>
                    <a:pt x="2385" y="32"/>
                    <a:pt x="2385" y="32"/>
                    <a:pt x="2385" y="32"/>
                  </a:cubicBezTo>
                  <a:cubicBezTo>
                    <a:pt x="2385" y="15"/>
                    <a:pt x="2370" y="0"/>
                    <a:pt x="2353" y="0"/>
                  </a:cubicBez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vert="horz" wrap="square" lIns="121861" tIns="60931" rIns="121861" bIns="60931" numCol="1" anchor="t" anchorCtr="0" compatLnSpc="1"/>
            <a:lstStyle/>
            <a:p>
              <a:pPr algn="just"/>
              <a:endParaRPr lang="fr-FR" sz="1400" b="1" dirty="0">
                <a:solidFill>
                  <a:schemeClr val="bg1"/>
                </a:solidFill>
                <a:latin typeface="Archivo Narrow" charset="0"/>
              </a:endParaRPr>
            </a:p>
          </p:txBody>
        </p:sp>
      </p:grpSp>
      <p:sp>
        <p:nvSpPr>
          <p:cNvPr id="28" name="ZoneTexte 27">
            <a:extLst>
              <a:ext uri="{FF2B5EF4-FFF2-40B4-BE49-F238E27FC236}">
                <a16:creationId xmlns:a16="http://schemas.microsoft.com/office/drawing/2014/main" id="{8CDE704B-BA79-1149-41DA-10F2C5FE7739}"/>
              </a:ext>
            </a:extLst>
          </p:cNvPr>
          <p:cNvSpPr txBox="1"/>
          <p:nvPr/>
        </p:nvSpPr>
        <p:spPr>
          <a:xfrm>
            <a:off x="3456795" y="979782"/>
            <a:ext cx="2361501" cy="1569660"/>
          </a:xfrm>
          <a:prstGeom prst="rect">
            <a:avLst/>
          </a:prstGeom>
          <a:noFill/>
        </p:spPr>
        <p:txBody>
          <a:bodyPr wrap="square">
            <a:spAutoFit/>
          </a:bodyPr>
          <a:lstStyle/>
          <a:p>
            <a:pPr algn="ctr"/>
            <a:r>
              <a:rPr lang="fr-FR" sz="2400" b="1" dirty="0">
                <a:solidFill>
                  <a:schemeClr val="tx1"/>
                </a:solidFill>
                <a:latin typeface="Times New Roman" pitchFamily="18" charset="0"/>
                <a:ea typeface="Calibri" pitchFamily="34" charset="0"/>
                <a:cs typeface="Times New Roman" pitchFamily="18" charset="0"/>
              </a:rPr>
              <a:t>Principaux producteurs de méthane naturels</a:t>
            </a:r>
          </a:p>
        </p:txBody>
      </p:sp>
      <p:sp>
        <p:nvSpPr>
          <p:cNvPr id="33" name="Rectangle 4">
            <a:extLst>
              <a:ext uri="{FF2B5EF4-FFF2-40B4-BE49-F238E27FC236}">
                <a16:creationId xmlns:a16="http://schemas.microsoft.com/office/drawing/2014/main" id="{565A75B1-7922-2950-412F-15A6DFA82589}"/>
              </a:ext>
            </a:extLst>
          </p:cNvPr>
          <p:cNvSpPr>
            <a:spLocks noChangeArrowheads="1"/>
          </p:cNvSpPr>
          <p:nvPr/>
        </p:nvSpPr>
        <p:spPr bwMode="auto">
          <a:xfrm>
            <a:off x="6355683" y="348809"/>
            <a:ext cx="2886339"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ctr" eaLnBrk="0" fontAlgn="base" hangingPunct="0">
              <a:spcBef>
                <a:spcPct val="0"/>
              </a:spcBef>
              <a:spcAft>
                <a:spcPct val="0"/>
              </a:spcAft>
              <a:buClrTx/>
            </a:pPr>
            <a:r>
              <a:rPr lang="fr-FR" sz="1600" b="1" dirty="0">
                <a:solidFill>
                  <a:schemeClr val="bg1"/>
                </a:solidFill>
              </a:rPr>
              <a:t>Lacs et rivières: </a:t>
            </a:r>
          </a:p>
          <a:p>
            <a:pPr lvl="0" algn="ctr" eaLnBrk="0" fontAlgn="base" hangingPunct="0">
              <a:spcBef>
                <a:spcPct val="0"/>
              </a:spcBef>
              <a:spcAft>
                <a:spcPct val="0"/>
              </a:spcAft>
              <a:buClrTx/>
            </a:pPr>
            <a:r>
              <a:rPr lang="fr-FR" sz="1600" dirty="0">
                <a:solidFill>
                  <a:schemeClr val="bg1"/>
                </a:solidFill>
              </a:rPr>
              <a:t>Deuxième source naturelle importante</a:t>
            </a:r>
            <a:endParaRPr kumimoji="0" lang="fr-FR" altLang="fr-FR" sz="1600" b="0" i="0" u="none" strike="noStrike" cap="none" normalizeH="0" baseline="0" dirty="0">
              <a:ln>
                <a:noFill/>
              </a:ln>
              <a:solidFill>
                <a:schemeClr val="bg1"/>
              </a:solidFill>
              <a:effectLst/>
              <a:latin typeface="Arial" panose="020B0604020202020204" pitchFamily="34" charset="0"/>
            </a:endParaRPr>
          </a:p>
        </p:txBody>
      </p:sp>
      <p:sp>
        <p:nvSpPr>
          <p:cNvPr id="35" name="ZoneTexte 34">
            <a:extLst>
              <a:ext uri="{FF2B5EF4-FFF2-40B4-BE49-F238E27FC236}">
                <a16:creationId xmlns:a16="http://schemas.microsoft.com/office/drawing/2014/main" id="{27FDE9C8-9728-31C6-9EE5-D852574432D0}"/>
              </a:ext>
            </a:extLst>
          </p:cNvPr>
          <p:cNvSpPr txBox="1"/>
          <p:nvPr/>
        </p:nvSpPr>
        <p:spPr>
          <a:xfrm>
            <a:off x="3501481" y="3649351"/>
            <a:ext cx="4672668" cy="553998"/>
          </a:xfrm>
          <a:prstGeom prst="rect">
            <a:avLst/>
          </a:prstGeom>
          <a:noFill/>
        </p:spPr>
        <p:txBody>
          <a:bodyPr wrap="square">
            <a:spAutoFit/>
          </a:bodyPr>
          <a:lstStyle/>
          <a:p>
            <a:r>
              <a:rPr lang="fr-FR" sz="1600" b="1" dirty="0">
                <a:solidFill>
                  <a:schemeClr val="bg1"/>
                </a:solidFill>
              </a:rPr>
              <a:t>Ruminent et Termites</a:t>
            </a:r>
          </a:p>
          <a:p>
            <a:endParaRPr lang="fr-FR" b="1" dirty="0">
              <a:solidFill>
                <a:schemeClr val="bg1"/>
              </a:solidFill>
            </a:endParaRPr>
          </a:p>
        </p:txBody>
      </p:sp>
      <p:pic>
        <p:nvPicPr>
          <p:cNvPr id="4" name="Image 3">
            <a:extLst>
              <a:ext uri="{FF2B5EF4-FFF2-40B4-BE49-F238E27FC236}">
                <a16:creationId xmlns:a16="http://schemas.microsoft.com/office/drawing/2014/main" id="{84AC0891-20ED-61B8-2DC0-573472376D72}"/>
              </a:ext>
            </a:extLst>
          </p:cNvPr>
          <p:cNvPicPr>
            <a:picLocks noChangeAspect="1"/>
          </p:cNvPicPr>
          <p:nvPr/>
        </p:nvPicPr>
        <p:blipFill>
          <a:blip r:embed="rId4"/>
          <a:stretch>
            <a:fillRect/>
          </a:stretch>
        </p:blipFill>
        <p:spPr>
          <a:xfrm>
            <a:off x="271166" y="1436683"/>
            <a:ext cx="2258244" cy="1692375"/>
          </a:xfrm>
          <a:prstGeom prst="rect">
            <a:avLst/>
          </a:prstGeom>
        </p:spPr>
      </p:pic>
      <p:pic>
        <p:nvPicPr>
          <p:cNvPr id="2050" name="Picture 2" descr="137 300+ Lacs Stock Illustrations, graphiques vectoriels libre de droits et  Clip Art - iStock | Eau">
            <a:extLst>
              <a:ext uri="{FF2B5EF4-FFF2-40B4-BE49-F238E27FC236}">
                <a16:creationId xmlns:a16="http://schemas.microsoft.com/office/drawing/2014/main" id="{4EDD9EF8-BF7F-74F2-D4EF-5A7207959581}"/>
              </a:ext>
            </a:extLst>
          </p:cNvPr>
          <p:cNvPicPr>
            <a:picLocks noChangeAspect="1" noChangeArrowheads="1"/>
          </p:cNvPicPr>
          <p:nvPr/>
        </p:nvPicPr>
        <p:blipFill rotWithShape="1">
          <a:blip r:embed="rId5">
            <a:extLst>
              <a:ext uri="{BEBA8EAE-BF5A-486C-A8C5-ECC9F3942E4B}">
                <a14:imgProps xmlns:a14="http://schemas.microsoft.com/office/drawing/2010/main">
                  <a14:imgLayer r:embed="rId6">
                    <a14:imgEffect>
                      <a14:backgroundRemoval t="25908" b="75061" l="3268" r="96569">
                        <a14:foregroundMark x1="14869" y1="57385" x2="14869" y2="57385"/>
                        <a14:foregroundMark x1="3268" y1="62470" x2="3268" y2="62470"/>
                        <a14:foregroundMark x1="49837" y1="72881" x2="49837" y2="72881"/>
                        <a14:foregroundMark x1="85621" y1="51816" x2="85621" y2="51816"/>
                        <a14:foregroundMark x1="92974" y1="50121" x2="92974" y2="50121"/>
                        <a14:foregroundMark x1="96569" y1="46731" x2="96569" y2="46731"/>
                      </a14:backgroundRemoval>
                    </a14:imgEffect>
                  </a14:imgLayer>
                </a14:imgProps>
              </a:ext>
              <a:ext uri="{28A0092B-C50C-407E-A947-70E740481C1C}">
                <a14:useLocalDpi xmlns:a14="http://schemas.microsoft.com/office/drawing/2010/main" val="0"/>
              </a:ext>
            </a:extLst>
          </a:blip>
          <a:srcRect l="3681" t="20232" r="4865" b="18817"/>
          <a:stretch>
            <a:fillRect/>
          </a:stretch>
        </p:blipFill>
        <p:spPr bwMode="auto">
          <a:xfrm>
            <a:off x="5837815" y="1618889"/>
            <a:ext cx="2780933" cy="1250727"/>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 4">
            <a:extLst>
              <a:ext uri="{FF2B5EF4-FFF2-40B4-BE49-F238E27FC236}">
                <a16:creationId xmlns:a16="http://schemas.microsoft.com/office/drawing/2014/main" id="{5FC5C696-6E1D-2FCD-898C-E4ED40517BBD}"/>
              </a:ext>
            </a:extLst>
          </p:cNvPr>
          <p:cNvPicPr>
            <a:picLocks noChangeAspect="1"/>
          </p:cNvPicPr>
          <p:nvPr/>
        </p:nvPicPr>
        <p:blipFill>
          <a:blip r:embed="rId7"/>
          <a:stretch>
            <a:fillRect/>
          </a:stretch>
        </p:blipFill>
        <p:spPr>
          <a:xfrm>
            <a:off x="6013527" y="3431414"/>
            <a:ext cx="1543869" cy="1543869"/>
          </a:xfrm>
          <a:prstGeom prst="rect">
            <a:avLst/>
          </a:prstGeom>
        </p:spPr>
      </p:pic>
      <p:sp>
        <p:nvSpPr>
          <p:cNvPr id="2" name="Google Shape;304;p36">
            <a:extLst>
              <a:ext uri="{FF2B5EF4-FFF2-40B4-BE49-F238E27FC236}">
                <a16:creationId xmlns:a16="http://schemas.microsoft.com/office/drawing/2014/main" id="{8DCBA8A2-1EB0-1A9D-C9B7-500BD9877A20}"/>
              </a:ext>
            </a:extLst>
          </p:cNvPr>
          <p:cNvSpPr txBox="1">
            <a:spLocks noGrp="1"/>
          </p:cNvSpPr>
          <p:nvPr>
            <p:ph type="title"/>
          </p:nvPr>
        </p:nvSpPr>
        <p:spPr>
          <a:xfrm>
            <a:off x="8242800" y="4665300"/>
            <a:ext cx="901200" cy="47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a:t>09</a:t>
            </a:r>
            <a:endParaRPr sz="2400" dirty="0"/>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0A0F4DBB-D455-1B17-EDBC-C176715DB14C}"/>
              </a:ext>
            </a:extLst>
          </p:cNvPr>
          <p:cNvPicPr>
            <a:picLocks noChangeAspect="1"/>
          </p:cNvPicPr>
          <p:nvPr/>
        </p:nvPicPr>
        <p:blipFill>
          <a:blip r:embed="rId3"/>
          <a:srcRect t="-1196" r="5256" b="1"/>
          <a:stretch>
            <a:fillRect/>
          </a:stretch>
        </p:blipFill>
        <p:spPr>
          <a:xfrm>
            <a:off x="3079631" y="532757"/>
            <a:ext cx="6064370" cy="3827681"/>
          </a:xfrm>
          <a:prstGeom prst="rect">
            <a:avLst/>
          </a:prstGeom>
        </p:spPr>
      </p:pic>
      <p:sp>
        <p:nvSpPr>
          <p:cNvPr id="5" name="Rectangle 1">
            <a:extLst>
              <a:ext uri="{FF2B5EF4-FFF2-40B4-BE49-F238E27FC236}">
                <a16:creationId xmlns:a16="http://schemas.microsoft.com/office/drawing/2014/main" id="{CB107576-3836-6914-E2A5-843D04B15FED}"/>
              </a:ext>
            </a:extLst>
          </p:cNvPr>
          <p:cNvSpPr>
            <a:spLocks noChangeArrowheads="1"/>
          </p:cNvSpPr>
          <p:nvPr/>
        </p:nvSpPr>
        <p:spPr bwMode="auto">
          <a:xfrm>
            <a:off x="0" y="1568997"/>
            <a:ext cx="3183147"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just"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fr-FR" altLang="fr-FR"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Selon </a:t>
            </a:r>
            <a:r>
              <a:rPr kumimoji="0" lang="fr-FR" altLang="fr-FR" sz="16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Rosentreter</a:t>
            </a:r>
            <a:r>
              <a:rPr kumimoji="0" lang="fr-FR" altLang="fr-FR"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et al. (2021), </a:t>
            </a:r>
            <a:r>
              <a:rPr kumimoji="0" lang="fr-FR" altLang="fr-FR"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les zones humides terrestres représentent 55 % des émissions totales de méthane des écosystèmes aquatiques</a:t>
            </a:r>
            <a:r>
              <a:rPr kumimoji="0" lang="fr-FR" altLang="fr-FR"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soit 150 Tg par an</a:t>
            </a:r>
          </a:p>
        </p:txBody>
      </p:sp>
      <p:sp>
        <p:nvSpPr>
          <p:cNvPr id="9" name="ZoneTexte 8">
            <a:extLst>
              <a:ext uri="{FF2B5EF4-FFF2-40B4-BE49-F238E27FC236}">
                <a16:creationId xmlns:a16="http://schemas.microsoft.com/office/drawing/2014/main" id="{3FA2297E-739A-8720-5E60-3321DAFB9225}"/>
              </a:ext>
            </a:extLst>
          </p:cNvPr>
          <p:cNvSpPr txBox="1"/>
          <p:nvPr/>
        </p:nvSpPr>
        <p:spPr>
          <a:xfrm>
            <a:off x="3375084" y="4159430"/>
            <a:ext cx="5960853" cy="646331"/>
          </a:xfrm>
          <a:prstGeom prst="rect">
            <a:avLst/>
          </a:prstGeom>
          <a:noFill/>
        </p:spPr>
        <p:txBody>
          <a:bodyPr wrap="square">
            <a:spAutoFit/>
          </a:bodyPr>
          <a:lstStyle/>
          <a:p>
            <a:r>
              <a:rPr lang="fr-FR" sz="1200" i="1" dirty="0"/>
              <a:t>Figure: Contribution des différents types d’écosystèmes naturels et artificiels aux émissions totales de méthane provenant des écosystèmes aquatiques, telles qu’estimées par </a:t>
            </a:r>
            <a:r>
              <a:rPr lang="fr-FR" sz="1200" i="1" dirty="0" err="1"/>
              <a:t>Rosentreter</a:t>
            </a:r>
            <a:r>
              <a:rPr lang="fr-FR" sz="1200" i="1" dirty="0"/>
              <a:t> et al. (2021)</a:t>
            </a:r>
          </a:p>
        </p:txBody>
      </p:sp>
      <p:sp>
        <p:nvSpPr>
          <p:cNvPr id="10" name="ZoneTexte 9">
            <a:extLst>
              <a:ext uri="{FF2B5EF4-FFF2-40B4-BE49-F238E27FC236}">
                <a16:creationId xmlns:a16="http://schemas.microsoft.com/office/drawing/2014/main" id="{5514E180-71CF-7A18-CF9A-199DE31F0EDD}"/>
              </a:ext>
            </a:extLst>
          </p:cNvPr>
          <p:cNvSpPr txBox="1"/>
          <p:nvPr/>
        </p:nvSpPr>
        <p:spPr>
          <a:xfrm>
            <a:off x="3375084" y="132647"/>
            <a:ext cx="4237878" cy="400110"/>
          </a:xfrm>
          <a:prstGeom prst="rect">
            <a:avLst/>
          </a:prstGeom>
          <a:noFill/>
        </p:spPr>
        <p:txBody>
          <a:bodyPr wrap="square">
            <a:spAutoFit/>
          </a:bodyPr>
          <a:lstStyle/>
          <a:p>
            <a:r>
              <a:rPr lang="fr-FR" sz="2000" u="sng" dirty="0">
                <a:latin typeface="Cooper Black" panose="0208090404030B020404" pitchFamily="18" charset="0"/>
              </a:rPr>
              <a:t>Zones humides  </a:t>
            </a:r>
          </a:p>
        </p:txBody>
      </p:sp>
      <p:sp>
        <p:nvSpPr>
          <p:cNvPr id="3" name="ZoneTexte 2">
            <a:extLst>
              <a:ext uri="{FF2B5EF4-FFF2-40B4-BE49-F238E27FC236}">
                <a16:creationId xmlns:a16="http://schemas.microsoft.com/office/drawing/2014/main" id="{077C4E28-74DD-9426-F926-32C2DEABF4EF}"/>
              </a:ext>
            </a:extLst>
          </p:cNvPr>
          <p:cNvSpPr txBox="1"/>
          <p:nvPr/>
        </p:nvSpPr>
        <p:spPr>
          <a:xfrm>
            <a:off x="0" y="4835723"/>
            <a:ext cx="4686300" cy="307777"/>
          </a:xfrm>
          <a:prstGeom prst="rect">
            <a:avLst/>
          </a:prstGeom>
          <a:noFill/>
        </p:spPr>
        <p:txBody>
          <a:bodyPr wrap="square">
            <a:spAutoFit/>
          </a:bodyPr>
          <a:lstStyle/>
          <a:p>
            <a:r>
              <a:rPr lang="fr-FR" b="1" i="0" dirty="0">
                <a:solidFill>
                  <a:srgbClr val="000000"/>
                </a:solidFill>
                <a:effectLst/>
                <a:latin typeface="Times New Roman" panose="02020603050405020304" pitchFamily="18" charset="0"/>
              </a:rPr>
              <a:t>« </a:t>
            </a:r>
            <a:r>
              <a:rPr lang="fr-FR" b="1" i="0" dirty="0" err="1">
                <a:solidFill>
                  <a:srgbClr val="000000"/>
                </a:solidFill>
                <a:effectLst/>
                <a:latin typeface="Times New Roman" panose="02020603050405020304" pitchFamily="18" charset="0"/>
              </a:rPr>
              <a:t>Wetlands</a:t>
            </a:r>
            <a:r>
              <a:rPr lang="fr-FR" b="1" i="0" dirty="0">
                <a:solidFill>
                  <a:srgbClr val="000000"/>
                </a:solidFill>
                <a:effectLst/>
                <a:latin typeface="Times New Roman" panose="02020603050405020304" pitchFamily="18" charset="0"/>
              </a:rPr>
              <a:t> and </a:t>
            </a:r>
            <a:r>
              <a:rPr lang="fr-FR" b="1" i="0" dirty="0" err="1">
                <a:solidFill>
                  <a:srgbClr val="000000"/>
                </a:solidFill>
                <a:effectLst/>
                <a:latin typeface="Times New Roman" panose="02020603050405020304" pitchFamily="18" charset="0"/>
              </a:rPr>
              <a:t>Methane</a:t>
            </a:r>
            <a:r>
              <a:rPr lang="fr-FR" b="1" i="0" dirty="0">
                <a:solidFill>
                  <a:srgbClr val="000000"/>
                </a:solidFill>
                <a:effectLst/>
                <a:latin typeface="Times New Roman" panose="02020603050405020304" pitchFamily="18" charset="0"/>
              </a:rPr>
              <a:t> » (2023)</a:t>
            </a:r>
            <a:endParaRPr lang="fr-FR" b="1" dirty="0"/>
          </a:p>
        </p:txBody>
      </p:sp>
      <p:sp>
        <p:nvSpPr>
          <p:cNvPr id="2" name="Google Shape;304;p36">
            <a:extLst>
              <a:ext uri="{FF2B5EF4-FFF2-40B4-BE49-F238E27FC236}">
                <a16:creationId xmlns:a16="http://schemas.microsoft.com/office/drawing/2014/main" id="{33B8AC52-0A36-8ACF-5799-91969299283A}"/>
              </a:ext>
            </a:extLst>
          </p:cNvPr>
          <p:cNvSpPr txBox="1">
            <a:spLocks noGrp="1"/>
          </p:cNvSpPr>
          <p:nvPr>
            <p:ph type="title"/>
          </p:nvPr>
        </p:nvSpPr>
        <p:spPr>
          <a:xfrm>
            <a:off x="8242800" y="4665300"/>
            <a:ext cx="901200" cy="47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a:t>10</a:t>
            </a:r>
            <a:endParaRPr sz="2400" dirty="0"/>
          </a:p>
        </p:txBody>
      </p:sp>
    </p:spTree>
    <p:extLst>
      <p:ext uri="{BB962C8B-B14F-4D97-AF65-F5344CB8AC3E}">
        <p14:creationId xmlns:p14="http://schemas.microsoft.com/office/powerpoint/2010/main" val="31252476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BD2EB-DEA3-786C-2F2E-24A7DBE90FFC}"/>
            </a:ext>
          </a:extLst>
        </p:cNvPr>
        <p:cNvGrpSpPr/>
        <p:nvPr/>
      </p:nvGrpSpPr>
      <p:grpSpPr>
        <a:xfrm>
          <a:off x="0" y="0"/>
          <a:ext cx="0" cy="0"/>
          <a:chOff x="0" y="0"/>
          <a:chExt cx="0" cy="0"/>
        </a:xfrm>
      </p:grpSpPr>
      <p:sp>
        <p:nvSpPr>
          <p:cNvPr id="5" name="Rectangle 1">
            <a:extLst>
              <a:ext uri="{FF2B5EF4-FFF2-40B4-BE49-F238E27FC236}">
                <a16:creationId xmlns:a16="http://schemas.microsoft.com/office/drawing/2014/main" id="{F2A000D9-C99D-4764-84EC-673885663489}"/>
              </a:ext>
            </a:extLst>
          </p:cNvPr>
          <p:cNvSpPr>
            <a:spLocks noChangeArrowheads="1"/>
          </p:cNvSpPr>
          <p:nvPr/>
        </p:nvSpPr>
        <p:spPr bwMode="auto">
          <a:xfrm>
            <a:off x="0" y="1568997"/>
            <a:ext cx="3183147"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285750" marR="0" lvl="0" indent="-285750" algn="just"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fr-FR" altLang="fr-FR"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Selon </a:t>
            </a:r>
            <a:r>
              <a:rPr kumimoji="0" lang="fr-FR" altLang="fr-FR" sz="1600" b="0" i="0" u="none" strike="noStrike" cap="none" normalizeH="0" baseline="0" dirty="0" err="1">
                <a:ln>
                  <a:noFill/>
                </a:ln>
                <a:solidFill>
                  <a:schemeClr val="tx1"/>
                </a:solidFill>
                <a:effectLst/>
                <a:latin typeface="Times New Roman" panose="02020603050405020304" pitchFamily="18" charset="0"/>
                <a:cs typeface="Times New Roman" panose="02020603050405020304" pitchFamily="18" charset="0"/>
              </a:rPr>
              <a:t>Rosentreter</a:t>
            </a:r>
            <a:r>
              <a:rPr kumimoji="0" lang="fr-FR" altLang="fr-FR"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et al. (2021), </a:t>
            </a:r>
            <a:r>
              <a:rPr kumimoji="0" lang="fr-FR" altLang="fr-FR" sz="1600" b="1"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les zones humides terrestres représentent 55 % des émissions totales de méthane des écosystèmes aquatiques</a:t>
            </a:r>
            <a:r>
              <a:rPr kumimoji="0" lang="fr-FR" altLang="fr-FR" sz="1600" b="0" i="0" u="none" strike="noStrike" cap="none" normalizeH="0" baseline="0" dirty="0">
                <a:ln>
                  <a:noFill/>
                </a:ln>
                <a:solidFill>
                  <a:schemeClr val="tx1"/>
                </a:solidFill>
                <a:effectLst/>
                <a:latin typeface="Times New Roman" panose="02020603050405020304" pitchFamily="18" charset="0"/>
                <a:cs typeface="Times New Roman" panose="02020603050405020304" pitchFamily="18" charset="0"/>
              </a:rPr>
              <a:t>, soit 150 Tg par an</a:t>
            </a:r>
          </a:p>
        </p:txBody>
      </p:sp>
      <p:sp>
        <p:nvSpPr>
          <p:cNvPr id="10" name="ZoneTexte 9">
            <a:extLst>
              <a:ext uri="{FF2B5EF4-FFF2-40B4-BE49-F238E27FC236}">
                <a16:creationId xmlns:a16="http://schemas.microsoft.com/office/drawing/2014/main" id="{A2BD1243-7F1D-6AB6-3704-AA53530E9FA8}"/>
              </a:ext>
            </a:extLst>
          </p:cNvPr>
          <p:cNvSpPr txBox="1"/>
          <p:nvPr/>
        </p:nvSpPr>
        <p:spPr>
          <a:xfrm>
            <a:off x="3375084" y="132647"/>
            <a:ext cx="4237878" cy="400110"/>
          </a:xfrm>
          <a:prstGeom prst="rect">
            <a:avLst/>
          </a:prstGeom>
          <a:noFill/>
        </p:spPr>
        <p:txBody>
          <a:bodyPr wrap="square">
            <a:spAutoFit/>
          </a:bodyPr>
          <a:lstStyle/>
          <a:p>
            <a:r>
              <a:rPr lang="fr-FR" sz="2000" u="sng" dirty="0">
                <a:latin typeface="Cooper Black" panose="0208090404030B020404" pitchFamily="18" charset="0"/>
              </a:rPr>
              <a:t>Zones humides  </a:t>
            </a:r>
          </a:p>
        </p:txBody>
      </p:sp>
      <p:pic>
        <p:nvPicPr>
          <p:cNvPr id="2" name="Image 1">
            <a:extLst>
              <a:ext uri="{FF2B5EF4-FFF2-40B4-BE49-F238E27FC236}">
                <a16:creationId xmlns:a16="http://schemas.microsoft.com/office/drawing/2014/main" id="{52135ADD-FD66-EA66-DD27-59A9697840C1}"/>
              </a:ext>
            </a:extLst>
          </p:cNvPr>
          <p:cNvPicPr>
            <a:picLocks noChangeAspect="1"/>
          </p:cNvPicPr>
          <p:nvPr/>
        </p:nvPicPr>
        <p:blipFill>
          <a:blip r:embed="rId3"/>
          <a:srcRect t="20925" r="5337"/>
          <a:stretch>
            <a:fillRect/>
          </a:stretch>
        </p:blipFill>
        <p:spPr>
          <a:xfrm>
            <a:off x="3334020" y="1414731"/>
            <a:ext cx="5809980" cy="2249367"/>
          </a:xfrm>
          <a:prstGeom prst="rect">
            <a:avLst/>
          </a:prstGeom>
          <a:noFill/>
          <a:ln>
            <a:noFill/>
          </a:ln>
        </p:spPr>
      </p:pic>
      <p:sp>
        <p:nvSpPr>
          <p:cNvPr id="3" name="Rectangle 2">
            <a:extLst>
              <a:ext uri="{FF2B5EF4-FFF2-40B4-BE49-F238E27FC236}">
                <a16:creationId xmlns:a16="http://schemas.microsoft.com/office/drawing/2014/main" id="{C99A72CA-F2B8-AC8F-5CB9-AABC4BA0B1F8}"/>
              </a:ext>
            </a:extLst>
          </p:cNvPr>
          <p:cNvSpPr/>
          <p:nvPr/>
        </p:nvSpPr>
        <p:spPr>
          <a:xfrm>
            <a:off x="3692106" y="1923691"/>
            <a:ext cx="5348377" cy="18115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B15311BF-8B02-4F70-9AF0-56ED41BA489B}"/>
              </a:ext>
            </a:extLst>
          </p:cNvPr>
          <p:cNvSpPr txBox="1"/>
          <p:nvPr/>
        </p:nvSpPr>
        <p:spPr>
          <a:xfrm>
            <a:off x="3873260" y="1021039"/>
            <a:ext cx="5270740" cy="461665"/>
          </a:xfrm>
          <a:prstGeom prst="rect">
            <a:avLst/>
          </a:prstGeom>
          <a:noFill/>
        </p:spPr>
        <p:txBody>
          <a:bodyPr wrap="square" rtlCol="0">
            <a:spAutoFit/>
          </a:bodyPr>
          <a:lstStyle/>
          <a:p>
            <a:r>
              <a:rPr lang="fr-FR" sz="1200" dirty="0"/>
              <a:t>Tableau des sources et des puits mondiaux de méthane (d’après </a:t>
            </a:r>
            <a:r>
              <a:rPr lang="fr-FR" sz="1200" dirty="0" err="1"/>
              <a:t>Lelieveld</a:t>
            </a:r>
            <a:r>
              <a:rPr lang="fr-FR" sz="1200" dirty="0"/>
              <a:t> et al., 1993), repris dans l’article de </a:t>
            </a:r>
            <a:r>
              <a:rPr lang="fr-FR" sz="1200" dirty="0" err="1"/>
              <a:t>Topp</a:t>
            </a:r>
            <a:r>
              <a:rPr lang="fr-FR" sz="1200" dirty="0"/>
              <a:t> et </a:t>
            </a:r>
            <a:r>
              <a:rPr lang="fr-FR" sz="1200" dirty="0" err="1"/>
              <a:t>Pattey</a:t>
            </a:r>
            <a:r>
              <a:rPr lang="fr-FR" sz="1200" dirty="0"/>
              <a:t> (1997)</a:t>
            </a:r>
            <a:endParaRPr lang="fr-FR" sz="1200" i="1" dirty="0"/>
          </a:p>
        </p:txBody>
      </p:sp>
      <p:sp>
        <p:nvSpPr>
          <p:cNvPr id="6" name="Google Shape;304;p36">
            <a:extLst>
              <a:ext uri="{FF2B5EF4-FFF2-40B4-BE49-F238E27FC236}">
                <a16:creationId xmlns:a16="http://schemas.microsoft.com/office/drawing/2014/main" id="{D5463054-DC1C-563B-5613-BA99B07ACB50}"/>
              </a:ext>
            </a:extLst>
          </p:cNvPr>
          <p:cNvSpPr txBox="1">
            <a:spLocks noGrp="1"/>
          </p:cNvSpPr>
          <p:nvPr>
            <p:ph type="title"/>
          </p:nvPr>
        </p:nvSpPr>
        <p:spPr>
          <a:xfrm>
            <a:off x="8242800" y="4665300"/>
            <a:ext cx="901200" cy="47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a:t>11</a:t>
            </a:r>
            <a:endParaRPr sz="2400" dirty="0"/>
          </a:p>
        </p:txBody>
      </p:sp>
    </p:spTree>
    <p:extLst>
      <p:ext uri="{BB962C8B-B14F-4D97-AF65-F5344CB8AC3E}">
        <p14:creationId xmlns:p14="http://schemas.microsoft.com/office/powerpoint/2010/main" val="10298278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327">
          <a:extLst>
            <a:ext uri="{FF2B5EF4-FFF2-40B4-BE49-F238E27FC236}">
              <a16:creationId xmlns:a16="http://schemas.microsoft.com/office/drawing/2014/main" id="{4932DAB1-4FF0-7E10-0E51-A932A10AAB07}"/>
            </a:ext>
          </a:extLst>
        </p:cNvPr>
        <p:cNvGrpSpPr/>
        <p:nvPr/>
      </p:nvGrpSpPr>
      <p:grpSpPr>
        <a:xfrm>
          <a:off x="0" y="0"/>
          <a:ext cx="0" cy="0"/>
          <a:chOff x="0" y="0"/>
          <a:chExt cx="0" cy="0"/>
        </a:xfrm>
      </p:grpSpPr>
      <p:sp>
        <p:nvSpPr>
          <p:cNvPr id="2" name="ZoneTexte 1">
            <a:extLst>
              <a:ext uri="{FF2B5EF4-FFF2-40B4-BE49-F238E27FC236}">
                <a16:creationId xmlns:a16="http://schemas.microsoft.com/office/drawing/2014/main" id="{43956836-48D8-F8FB-D866-FE38E7822E56}"/>
              </a:ext>
            </a:extLst>
          </p:cNvPr>
          <p:cNvSpPr txBox="1"/>
          <p:nvPr/>
        </p:nvSpPr>
        <p:spPr>
          <a:xfrm>
            <a:off x="1112627" y="1443058"/>
            <a:ext cx="5314335" cy="1754326"/>
          </a:xfrm>
          <a:prstGeom prst="rect">
            <a:avLst/>
          </a:prstGeom>
          <a:noFill/>
          <a:effectLst>
            <a:outerShdw blurRad="50800" dist="38100" dir="2700000" algn="tl" rotWithShape="0">
              <a:prstClr val="black">
                <a:alpha val="40000"/>
              </a:prstClr>
            </a:outerShdw>
            <a:reflection stA="15000" endPos="64000" dist="241300" dir="5400000" sy="-100000" algn="bl" rotWithShape="0"/>
          </a:effectLst>
        </p:spPr>
        <p:txBody>
          <a:bodyPr wrap="square" rtlCol="0">
            <a:spAutoFit/>
          </a:bodyPr>
          <a:lstStyle/>
          <a:p>
            <a:pPr algn="ctr"/>
            <a:r>
              <a:rPr lang="fr-FR" sz="3600" b="1" dirty="0">
                <a:solidFill>
                  <a:srgbClr val="002060"/>
                </a:solidFill>
                <a:effectLst>
                  <a:outerShdw blurRad="38100" dist="38100" dir="2700000" algn="tl">
                    <a:srgbClr val="000000">
                      <a:alpha val="43137"/>
                    </a:srgbClr>
                  </a:outerShdw>
                </a:effectLst>
                <a:latin typeface="Aptos Black" panose="020B0004020202020204" pitchFamily="34" charset="0"/>
              </a:rPr>
              <a:t> </a:t>
            </a:r>
            <a:r>
              <a:rPr lang="fr-FR" sz="3600" b="1" dirty="0">
                <a:solidFill>
                  <a:srgbClr val="002060"/>
                </a:solidFill>
                <a:effectLst>
                  <a:outerShdw blurRad="38100" dist="38100" dir="2700000" algn="tl">
                    <a:srgbClr val="000000">
                      <a:alpha val="43137"/>
                    </a:srgbClr>
                  </a:outerShdw>
                </a:effectLst>
                <a:latin typeface="Alasassy Caps" panose="020F0502020204030204" pitchFamily="2" charset="0"/>
              </a:rPr>
              <a:t>Le méthane dans les grands cycles biogéochimiques </a:t>
            </a:r>
          </a:p>
        </p:txBody>
      </p:sp>
      <p:pic>
        <p:nvPicPr>
          <p:cNvPr id="2050" name="Picture 2" descr="Cycle biogéochimique : définition, types et rôle">
            <a:extLst>
              <a:ext uri="{FF2B5EF4-FFF2-40B4-BE49-F238E27FC236}">
                <a16:creationId xmlns:a16="http://schemas.microsoft.com/office/drawing/2014/main" id="{AA130841-D959-0A07-8426-D2A96F75CDD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55535" y="2941222"/>
            <a:ext cx="3288465" cy="2202278"/>
          </a:xfrm>
          <a:prstGeom prst="rect">
            <a:avLst/>
          </a:prstGeom>
          <a:ln>
            <a:noFill/>
          </a:ln>
          <a:effectLst>
            <a:outerShdw blurRad="50800" dist="38100" dir="8100000" algn="tr" rotWithShape="0">
              <a:prstClr val="black">
                <a:alpha val="40000"/>
              </a:prstClr>
            </a:outerShdw>
            <a:softEdge rad="112500"/>
          </a:effectLst>
          <a:extLst>
            <a:ext uri="{909E8E84-426E-40DD-AFC4-6F175D3DCCD1}">
              <a14:hiddenFill xmlns:a14="http://schemas.microsoft.com/office/drawing/2010/main">
                <a:solidFill>
                  <a:srgbClr val="FFFFFF"/>
                </a:solidFill>
              </a14:hiddenFill>
            </a:ext>
          </a:extLst>
        </p:spPr>
      </p:pic>
      <p:sp>
        <p:nvSpPr>
          <p:cNvPr id="5" name="矩形: 圆角 21">
            <a:extLst>
              <a:ext uri="{FF2B5EF4-FFF2-40B4-BE49-F238E27FC236}">
                <a16:creationId xmlns:a16="http://schemas.microsoft.com/office/drawing/2014/main" id="{1508C699-DE33-6794-4AEF-3A96A9C912A1}"/>
              </a:ext>
            </a:extLst>
          </p:cNvPr>
          <p:cNvSpPr/>
          <p:nvPr/>
        </p:nvSpPr>
        <p:spPr>
          <a:xfrm rot="4372833">
            <a:off x="423464" y="349750"/>
            <a:ext cx="506589" cy="468051"/>
          </a:xfrm>
          <a:prstGeom prst="roundRect">
            <a:avLst/>
          </a:prstGeom>
          <a:solidFill>
            <a:schemeClr val="bg1">
              <a:lumMod val="85000"/>
            </a:schemeClr>
          </a:solidFill>
          <a:ln w="762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2400" u="sng" dirty="0">
              <a:solidFill>
                <a:schemeClr val="bg1">
                  <a:lumMod val="50000"/>
                </a:schemeClr>
              </a:solidFill>
              <a:effectLst>
                <a:outerShdw blurRad="38100" dist="38100" dir="2700000" algn="tl">
                  <a:srgbClr val="000000">
                    <a:alpha val="43137"/>
                  </a:srgbClr>
                </a:outerShdw>
              </a:effectLst>
              <a:latin typeface="Elsie" panose="02000000000000000000" charset="0"/>
              <a:ea typeface="Elsie" panose="02000000000000000000" charset="0"/>
              <a:cs typeface="Elsie" panose="02000000000000000000" charset="0"/>
              <a:sym typeface="Elsie" panose="02000000000000000000" charset="0"/>
            </a:endParaRPr>
          </a:p>
        </p:txBody>
      </p:sp>
      <p:sp>
        <p:nvSpPr>
          <p:cNvPr id="6" name="矩形: 圆角 21">
            <a:extLst>
              <a:ext uri="{FF2B5EF4-FFF2-40B4-BE49-F238E27FC236}">
                <a16:creationId xmlns:a16="http://schemas.microsoft.com/office/drawing/2014/main" id="{9FFEF357-1083-23B4-33D4-6EA6A66C0E5A}"/>
              </a:ext>
            </a:extLst>
          </p:cNvPr>
          <p:cNvSpPr/>
          <p:nvPr/>
        </p:nvSpPr>
        <p:spPr>
          <a:xfrm rot="4372833">
            <a:off x="1019900" y="715297"/>
            <a:ext cx="506589" cy="468051"/>
          </a:xfrm>
          <a:prstGeom prst="roundRect">
            <a:avLst/>
          </a:prstGeom>
          <a:solidFill>
            <a:srgbClr val="002060"/>
          </a:solidFill>
          <a:ln w="762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2400" u="sng" dirty="0">
              <a:solidFill>
                <a:schemeClr val="bg1">
                  <a:lumMod val="50000"/>
                </a:schemeClr>
              </a:solidFill>
              <a:effectLst>
                <a:outerShdw blurRad="38100" dist="38100" dir="2700000" algn="tl">
                  <a:srgbClr val="000000">
                    <a:alpha val="43137"/>
                  </a:srgbClr>
                </a:outerShdw>
              </a:effectLst>
              <a:latin typeface="Elsie" panose="02000000000000000000" charset="0"/>
              <a:ea typeface="Elsie" panose="02000000000000000000" charset="0"/>
              <a:cs typeface="Elsie" panose="02000000000000000000" charset="0"/>
              <a:sym typeface="Elsie" panose="02000000000000000000" charset="0"/>
            </a:endParaRPr>
          </a:p>
        </p:txBody>
      </p:sp>
      <p:sp>
        <p:nvSpPr>
          <p:cNvPr id="7" name="矩形: 圆角 21">
            <a:extLst>
              <a:ext uri="{FF2B5EF4-FFF2-40B4-BE49-F238E27FC236}">
                <a16:creationId xmlns:a16="http://schemas.microsoft.com/office/drawing/2014/main" id="{6527787C-7E57-E880-E429-D7F1C210722D}"/>
              </a:ext>
            </a:extLst>
          </p:cNvPr>
          <p:cNvSpPr/>
          <p:nvPr/>
        </p:nvSpPr>
        <p:spPr>
          <a:xfrm rot="4372833">
            <a:off x="721681" y="532523"/>
            <a:ext cx="506589" cy="468051"/>
          </a:xfrm>
          <a:prstGeom prst="roundRect">
            <a:avLst/>
          </a:prstGeom>
          <a:solidFill>
            <a:schemeClr val="accent1"/>
          </a:solidFill>
          <a:ln w="7620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endParaRPr sz="2400" u="sng" dirty="0">
              <a:solidFill>
                <a:schemeClr val="bg1">
                  <a:lumMod val="50000"/>
                </a:schemeClr>
              </a:solidFill>
              <a:effectLst>
                <a:outerShdw blurRad="38100" dist="38100" dir="2700000" algn="tl">
                  <a:srgbClr val="000000">
                    <a:alpha val="43137"/>
                  </a:srgbClr>
                </a:outerShdw>
              </a:effectLst>
              <a:latin typeface="Elsie" panose="02000000000000000000" charset="0"/>
              <a:ea typeface="Elsie" panose="02000000000000000000" charset="0"/>
              <a:cs typeface="Elsie" panose="02000000000000000000" charset="0"/>
              <a:sym typeface="Elsie" panose="02000000000000000000" charset="0"/>
            </a:endParaRPr>
          </a:p>
        </p:txBody>
      </p:sp>
    </p:spTree>
    <p:extLst>
      <p:ext uri="{BB962C8B-B14F-4D97-AF65-F5344CB8AC3E}">
        <p14:creationId xmlns:p14="http://schemas.microsoft.com/office/powerpoint/2010/main" val="132173631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49">
          <a:extLst>
            <a:ext uri="{FF2B5EF4-FFF2-40B4-BE49-F238E27FC236}">
              <a16:creationId xmlns:a16="http://schemas.microsoft.com/office/drawing/2014/main" id="{E73FCBE5-97E8-5E1C-46E7-1ACBEF16B824}"/>
            </a:ext>
          </a:extLst>
        </p:cNvPr>
        <p:cNvGrpSpPr/>
        <p:nvPr/>
      </p:nvGrpSpPr>
      <p:grpSpPr>
        <a:xfrm>
          <a:off x="0" y="0"/>
          <a:ext cx="0" cy="0"/>
          <a:chOff x="0" y="0"/>
          <a:chExt cx="0" cy="0"/>
        </a:xfrm>
      </p:grpSpPr>
      <p:sp>
        <p:nvSpPr>
          <p:cNvPr id="15" name="Rectangle 14">
            <a:extLst>
              <a:ext uri="{FF2B5EF4-FFF2-40B4-BE49-F238E27FC236}">
                <a16:creationId xmlns:a16="http://schemas.microsoft.com/office/drawing/2014/main" id="{FA6CCDF9-F210-C44E-0DA8-2D86615E8821}"/>
              </a:ext>
            </a:extLst>
          </p:cNvPr>
          <p:cNvSpPr/>
          <p:nvPr/>
        </p:nvSpPr>
        <p:spPr>
          <a:xfrm>
            <a:off x="-387458" y="3649851"/>
            <a:ext cx="1290672" cy="178230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3" name="Rectangle 4">
            <a:extLst>
              <a:ext uri="{FF2B5EF4-FFF2-40B4-BE49-F238E27FC236}">
                <a16:creationId xmlns:a16="http://schemas.microsoft.com/office/drawing/2014/main" id="{255D6F8C-A33D-CE04-450B-9596C68E2BBB}"/>
              </a:ext>
            </a:extLst>
          </p:cNvPr>
          <p:cNvSpPr>
            <a:spLocks noChangeArrowheads="1"/>
          </p:cNvSpPr>
          <p:nvPr/>
        </p:nvSpPr>
        <p:spPr bwMode="auto">
          <a:xfrm>
            <a:off x="6454150" y="611781"/>
            <a:ext cx="2886339"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b="1" i="0" u="none" strike="noStrike" cap="none" normalizeH="0" baseline="0" dirty="0">
                <a:ln>
                  <a:noFill/>
                </a:ln>
                <a:solidFill>
                  <a:schemeClr val="bg1"/>
                </a:solidFill>
                <a:effectLst/>
                <a:latin typeface="Arial" panose="020B0604020202020204" pitchFamily="34" charset="0"/>
              </a:rPr>
              <a:t>Ruminants sauvages</a:t>
            </a:r>
            <a:r>
              <a:rPr kumimoji="0" lang="fr-FR" altLang="fr-FR" b="0" i="0" u="none" strike="noStrike" cap="none" normalizeH="0" baseline="0" dirty="0">
                <a:ln>
                  <a:noFill/>
                </a:ln>
                <a:solidFill>
                  <a:schemeClr val="bg1"/>
                </a:solidFill>
                <a:effectLst/>
                <a:latin typeface="Arial" panose="020B0604020202020204" pitchFamily="34" charset="0"/>
              </a:rPr>
              <a:t> → production dans le rumen.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b="1" i="0" u="none" strike="noStrike" cap="none" normalizeH="0" baseline="0" dirty="0">
                <a:ln>
                  <a:noFill/>
                </a:ln>
                <a:solidFill>
                  <a:schemeClr val="bg1"/>
                </a:solidFill>
                <a:effectLst/>
                <a:latin typeface="Arial" panose="020B0604020202020204" pitchFamily="34" charset="0"/>
              </a:rPr>
              <a:t>Termites</a:t>
            </a:r>
            <a:r>
              <a:rPr kumimoji="0" lang="fr-FR" altLang="fr-FR" b="0" i="0" u="none" strike="noStrike" cap="none" normalizeH="0" baseline="0" dirty="0">
                <a:ln>
                  <a:noFill/>
                </a:ln>
                <a:solidFill>
                  <a:schemeClr val="bg1"/>
                </a:solidFill>
                <a:effectLst/>
                <a:latin typeface="Arial" panose="020B0604020202020204" pitchFamily="34" charset="0"/>
              </a:rPr>
              <a:t> → microbes méthanogènes dans leur tube digestif</a:t>
            </a:r>
          </a:p>
        </p:txBody>
      </p:sp>
      <p:sp>
        <p:nvSpPr>
          <p:cNvPr id="2" name="AutoShape 2" descr="7 Biogeochemical cycles in a terrestrial system model. Vegetation... | Download Scientific Diagram">
            <a:extLst>
              <a:ext uri="{FF2B5EF4-FFF2-40B4-BE49-F238E27FC236}">
                <a16:creationId xmlns:a16="http://schemas.microsoft.com/office/drawing/2014/main" id="{ED7D05A0-E9A6-0405-1E5F-AB0BA4C43409}"/>
              </a:ext>
            </a:extLst>
          </p:cNvPr>
          <p:cNvSpPr>
            <a:spLocks noChangeAspect="1" noChangeArrowheads="1"/>
          </p:cNvSpPr>
          <p:nvPr/>
        </p:nvSpPr>
        <p:spPr bwMode="auto">
          <a:xfrm>
            <a:off x="4419599" y="2419349"/>
            <a:ext cx="3516385" cy="351638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fr-FR"/>
          </a:p>
        </p:txBody>
      </p:sp>
      <p:grpSp>
        <p:nvGrpSpPr>
          <p:cNvPr id="3" name="组合 30">
            <a:extLst>
              <a:ext uri="{FF2B5EF4-FFF2-40B4-BE49-F238E27FC236}">
                <a16:creationId xmlns:a16="http://schemas.microsoft.com/office/drawing/2014/main" id="{7E5810D4-EEF4-9BA6-8A99-9F8FE35376EC}"/>
              </a:ext>
            </a:extLst>
          </p:cNvPr>
          <p:cNvGrpSpPr/>
          <p:nvPr/>
        </p:nvGrpSpPr>
        <p:grpSpPr>
          <a:xfrm flipH="1">
            <a:off x="0" y="81838"/>
            <a:ext cx="3068321" cy="1048162"/>
            <a:chOff x="5721946" y="433098"/>
            <a:chExt cx="3199887" cy="633317"/>
          </a:xfrm>
        </p:grpSpPr>
        <p:pic>
          <p:nvPicPr>
            <p:cNvPr id="5" name="图片 31">
              <a:extLst>
                <a:ext uri="{FF2B5EF4-FFF2-40B4-BE49-F238E27FC236}">
                  <a16:creationId xmlns:a16="http://schemas.microsoft.com/office/drawing/2014/main" id="{98189B61-C0EF-BF76-F346-C773B0DD720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6240992" y="451205"/>
              <a:ext cx="2680840" cy="615210"/>
            </a:xfrm>
            <a:prstGeom prst="rect">
              <a:avLst/>
            </a:prstGeom>
          </p:spPr>
        </p:pic>
        <p:sp>
          <p:nvSpPr>
            <p:cNvPr id="6" name="Freeform 56">
              <a:extLst>
                <a:ext uri="{FF2B5EF4-FFF2-40B4-BE49-F238E27FC236}">
                  <a16:creationId xmlns:a16="http://schemas.microsoft.com/office/drawing/2014/main" id="{1B6572DD-EEB6-305F-6144-2CDBB74D6606}"/>
                </a:ext>
              </a:extLst>
            </p:cNvPr>
            <p:cNvSpPr/>
            <p:nvPr/>
          </p:nvSpPr>
          <p:spPr bwMode="auto">
            <a:xfrm flipH="1">
              <a:off x="5721946" y="433098"/>
              <a:ext cx="3199887" cy="370137"/>
            </a:xfrm>
            <a:custGeom>
              <a:avLst/>
              <a:gdLst>
                <a:gd name="T0" fmla="*/ 2353 w 2385"/>
                <a:gd name="T1" fmla="*/ 0 h 425"/>
                <a:gd name="T2" fmla="*/ 0 w 2385"/>
                <a:gd name="T3" fmla="*/ 0 h 425"/>
                <a:gd name="T4" fmla="*/ 0 w 2385"/>
                <a:gd name="T5" fmla="*/ 425 h 425"/>
                <a:gd name="T6" fmla="*/ 2353 w 2385"/>
                <a:gd name="T7" fmla="*/ 425 h 425"/>
                <a:gd name="T8" fmla="*/ 2385 w 2385"/>
                <a:gd name="T9" fmla="*/ 393 h 425"/>
                <a:gd name="T10" fmla="*/ 2385 w 2385"/>
                <a:gd name="T11" fmla="*/ 32 h 425"/>
                <a:gd name="T12" fmla="*/ 2353 w 2385"/>
                <a:gd name="T13" fmla="*/ 0 h 425"/>
              </a:gdLst>
              <a:ahLst/>
              <a:cxnLst>
                <a:cxn ang="0">
                  <a:pos x="T0" y="T1"/>
                </a:cxn>
                <a:cxn ang="0">
                  <a:pos x="T2" y="T3"/>
                </a:cxn>
                <a:cxn ang="0">
                  <a:pos x="T4" y="T5"/>
                </a:cxn>
                <a:cxn ang="0">
                  <a:pos x="T6" y="T7"/>
                </a:cxn>
                <a:cxn ang="0">
                  <a:pos x="T8" y="T9"/>
                </a:cxn>
                <a:cxn ang="0">
                  <a:pos x="T10" y="T11"/>
                </a:cxn>
                <a:cxn ang="0">
                  <a:pos x="T12" y="T13"/>
                </a:cxn>
              </a:cxnLst>
              <a:rect l="0" t="0" r="r" b="b"/>
              <a:pathLst>
                <a:path w="2385" h="425">
                  <a:moveTo>
                    <a:pt x="2353" y="0"/>
                  </a:moveTo>
                  <a:cubicBezTo>
                    <a:pt x="0" y="0"/>
                    <a:pt x="0" y="0"/>
                    <a:pt x="0" y="0"/>
                  </a:cubicBezTo>
                  <a:cubicBezTo>
                    <a:pt x="0" y="425"/>
                    <a:pt x="0" y="425"/>
                    <a:pt x="0" y="425"/>
                  </a:cubicBezTo>
                  <a:cubicBezTo>
                    <a:pt x="2353" y="425"/>
                    <a:pt x="2353" y="425"/>
                    <a:pt x="2353" y="425"/>
                  </a:cubicBezTo>
                  <a:cubicBezTo>
                    <a:pt x="2370" y="425"/>
                    <a:pt x="2385" y="411"/>
                    <a:pt x="2385" y="393"/>
                  </a:cubicBezTo>
                  <a:cubicBezTo>
                    <a:pt x="2385" y="32"/>
                    <a:pt x="2385" y="32"/>
                    <a:pt x="2385" y="32"/>
                  </a:cubicBezTo>
                  <a:cubicBezTo>
                    <a:pt x="2385" y="15"/>
                    <a:pt x="2370" y="0"/>
                    <a:pt x="2353" y="0"/>
                  </a:cubicBez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vert="horz" wrap="square" lIns="121861" tIns="60931" rIns="121861" bIns="60931" numCol="1" anchor="t" anchorCtr="0" compatLnSpc="1"/>
            <a:lstStyle/>
            <a:p>
              <a:pPr algn="just"/>
              <a:endParaRPr lang="fr-FR" sz="1400" b="1" dirty="0">
                <a:solidFill>
                  <a:schemeClr val="bg1"/>
                </a:solidFill>
                <a:latin typeface="Archivo Narrow" charset="0"/>
              </a:endParaRPr>
            </a:p>
          </p:txBody>
        </p:sp>
      </p:grpSp>
      <p:sp>
        <p:nvSpPr>
          <p:cNvPr id="14" name="Rectangle 5">
            <a:extLst>
              <a:ext uri="{FF2B5EF4-FFF2-40B4-BE49-F238E27FC236}">
                <a16:creationId xmlns:a16="http://schemas.microsoft.com/office/drawing/2014/main" id="{2D0CD459-1BB4-ACF5-91B5-65E6D4DF9264}"/>
              </a:ext>
            </a:extLst>
          </p:cNvPr>
          <p:cNvSpPr>
            <a:spLocks noChangeArrowheads="1"/>
          </p:cNvSpPr>
          <p:nvPr/>
        </p:nvSpPr>
        <p:spPr bwMode="auto">
          <a:xfrm>
            <a:off x="215179" y="203309"/>
            <a:ext cx="5208579"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lang="fr-FR" altLang="fr-FR" sz="1800" b="1" dirty="0">
                <a:solidFill>
                  <a:schemeClr val="bg1"/>
                </a:solidFill>
                <a:effectLst>
                  <a:outerShdw blurRad="38100" dist="38100" dir="2700000" algn="tl">
                    <a:srgbClr val="000000">
                      <a:alpha val="43137"/>
                    </a:srgbClr>
                  </a:outerShdw>
                </a:effectLst>
                <a:latin typeface="Arial" panose="020B0604020202020204" pitchFamily="34" charset="0"/>
              </a:rPr>
              <a:t>Le</a:t>
            </a:r>
            <a:r>
              <a:rPr kumimoji="0" lang="fr-FR" altLang="fr-FR" sz="1800" b="1" i="0" u="none" strike="noStrike" cap="none" normalizeH="0" baseline="0" dirty="0">
                <a:ln>
                  <a:noFill/>
                </a:ln>
                <a:solidFill>
                  <a:schemeClr val="bg1"/>
                </a:solidFill>
                <a:effectLst>
                  <a:outerShdw blurRad="38100" dist="38100" dir="2700000" algn="tl">
                    <a:srgbClr val="000000">
                      <a:alpha val="43137"/>
                    </a:srgbClr>
                  </a:outerShdw>
                </a:effectLst>
                <a:latin typeface="Arial" panose="020B0604020202020204" pitchFamily="34" charset="0"/>
              </a:rPr>
              <a:t> cycle du carbone</a:t>
            </a:r>
          </a:p>
        </p:txBody>
      </p:sp>
      <p:sp>
        <p:nvSpPr>
          <p:cNvPr id="11" name="ZoneTexte 10">
            <a:extLst>
              <a:ext uri="{FF2B5EF4-FFF2-40B4-BE49-F238E27FC236}">
                <a16:creationId xmlns:a16="http://schemas.microsoft.com/office/drawing/2014/main" id="{0193AEC6-90A4-BE9E-A535-C271073A0290}"/>
              </a:ext>
            </a:extLst>
          </p:cNvPr>
          <p:cNvSpPr txBox="1"/>
          <p:nvPr/>
        </p:nvSpPr>
        <p:spPr>
          <a:xfrm>
            <a:off x="204956" y="694112"/>
            <a:ext cx="8734088" cy="1668214"/>
          </a:xfrm>
          <a:prstGeom prst="rect">
            <a:avLst/>
          </a:prstGeom>
          <a:noFill/>
        </p:spPr>
        <p:txBody>
          <a:bodyPr wrap="square">
            <a:spAutoFit/>
          </a:bodyPr>
          <a:lstStyle/>
          <a:p>
            <a:pPr marL="285750" indent="-285750" algn="just">
              <a:lnSpc>
                <a:spcPct val="150000"/>
              </a:lnSpc>
              <a:buFont typeface="Arial" panose="020B0604020202020204" pitchFamily="34" charset="0"/>
              <a:buChar char="•"/>
            </a:pPr>
            <a:r>
              <a:rPr lang="fr-FR" b="1" dirty="0">
                <a:effectLst>
                  <a:outerShdw blurRad="38100" dist="38100" dir="2700000" algn="tl">
                    <a:srgbClr val="000000">
                      <a:alpha val="43137"/>
                    </a:srgbClr>
                  </a:outerShdw>
                </a:effectLst>
              </a:rPr>
              <a:t>La méthanogenèse </a:t>
            </a:r>
            <a:r>
              <a:rPr lang="fr-FR" dirty="0"/>
              <a:t>transforme la matière organique ou le CO₂ en méthane (CH₄).</a:t>
            </a:r>
          </a:p>
          <a:p>
            <a:pPr marL="285750" indent="-285750" algn="just">
              <a:lnSpc>
                <a:spcPct val="150000"/>
              </a:lnSpc>
              <a:buFont typeface="Arial" panose="020B0604020202020204" pitchFamily="34" charset="0"/>
              <a:buChar char="•"/>
            </a:pPr>
            <a:r>
              <a:rPr lang="fr-FR" b="1" dirty="0">
                <a:effectLst>
                  <a:outerShdw blurRad="38100" dist="38100" dir="2700000" algn="tl">
                    <a:srgbClr val="000000">
                      <a:alpha val="43137"/>
                    </a:srgbClr>
                  </a:outerShdw>
                </a:effectLst>
              </a:rPr>
              <a:t>La </a:t>
            </a:r>
            <a:r>
              <a:rPr lang="fr-FR" b="1" dirty="0" err="1">
                <a:effectLst>
                  <a:outerShdw blurRad="38100" dist="38100" dir="2700000" algn="tl">
                    <a:srgbClr val="000000">
                      <a:alpha val="43137"/>
                    </a:srgbClr>
                  </a:outerShdw>
                </a:effectLst>
              </a:rPr>
              <a:t>méthanotrophie</a:t>
            </a:r>
            <a:r>
              <a:rPr lang="fr-FR" b="1" dirty="0">
                <a:effectLst>
                  <a:outerShdw blurRad="38100" dist="38100" dir="2700000" algn="tl">
                    <a:srgbClr val="000000">
                      <a:alpha val="43137"/>
                    </a:srgbClr>
                  </a:outerShdw>
                </a:effectLst>
              </a:rPr>
              <a:t> </a:t>
            </a:r>
            <a:r>
              <a:rPr lang="fr-FR" dirty="0"/>
              <a:t>oxyde le méthane en </a:t>
            </a:r>
            <a:r>
              <a:rPr lang="fr-FR" dirty="0" err="1"/>
              <a:t>CO₂.Ces</a:t>
            </a:r>
            <a:r>
              <a:rPr lang="fr-FR" dirty="0"/>
              <a:t> deux processus régulent la quantité de carbone sous forme de gaz à effet de serre.</a:t>
            </a:r>
          </a:p>
          <a:p>
            <a:pPr marL="285750" indent="-285750" algn="just">
              <a:lnSpc>
                <a:spcPct val="150000"/>
              </a:lnSpc>
              <a:buFont typeface="Arial" panose="020B0604020202020204" pitchFamily="34" charset="0"/>
              <a:buChar char="•"/>
            </a:pPr>
            <a:r>
              <a:rPr lang="fr-FR" b="1" dirty="0">
                <a:effectLst>
                  <a:outerShdw blurRad="38100" dist="38100" dir="2700000" algn="tl">
                    <a:srgbClr val="000000">
                      <a:alpha val="43137"/>
                    </a:srgbClr>
                  </a:outerShdw>
                </a:effectLst>
              </a:rPr>
              <a:t>Le méthane </a:t>
            </a:r>
            <a:r>
              <a:rPr lang="fr-FR" dirty="0"/>
              <a:t>est donc </a:t>
            </a:r>
            <a:r>
              <a:rPr lang="fr-FR" b="1" dirty="0">
                <a:solidFill>
                  <a:srgbClr val="9A9F10"/>
                </a:solidFill>
                <a:effectLst>
                  <a:outerShdw blurRad="38100" dist="38100" dir="2700000" algn="tl">
                    <a:srgbClr val="000000">
                      <a:alpha val="43137"/>
                    </a:srgbClr>
                  </a:outerShdw>
                </a:effectLst>
              </a:rPr>
              <a:t>un maillon clé du stockage </a:t>
            </a:r>
            <a:r>
              <a:rPr lang="fr-FR" dirty="0"/>
              <a:t>et des flux du carbone dans les sols, sédiments et l’atmosphère.</a:t>
            </a:r>
          </a:p>
        </p:txBody>
      </p:sp>
      <p:pic>
        <p:nvPicPr>
          <p:cNvPr id="1026" name="Picture 2">
            <a:extLst>
              <a:ext uri="{FF2B5EF4-FFF2-40B4-BE49-F238E27FC236}">
                <a16:creationId xmlns:a16="http://schemas.microsoft.com/office/drawing/2014/main" id="{5BB84FFC-3338-230A-0CDD-78AFD4AB236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49115" y="2004612"/>
            <a:ext cx="4077732" cy="2303918"/>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28DEC2C6-DE4F-D17E-7E89-E146DC28F7BA}"/>
              </a:ext>
            </a:extLst>
          </p:cNvPr>
          <p:cNvSpPr txBox="1"/>
          <p:nvPr/>
        </p:nvSpPr>
        <p:spPr>
          <a:xfrm>
            <a:off x="2084438" y="4698012"/>
            <a:ext cx="4670322" cy="261610"/>
          </a:xfrm>
          <a:prstGeom prst="rect">
            <a:avLst/>
          </a:prstGeom>
          <a:noFill/>
        </p:spPr>
        <p:txBody>
          <a:bodyPr wrap="square">
            <a:spAutoFit/>
          </a:bodyPr>
          <a:lstStyle/>
          <a:p>
            <a:r>
              <a:rPr lang="fr-FR" sz="1050" dirty="0"/>
              <a:t>https://openclipart.org/detail/4987/cycle%</a:t>
            </a:r>
            <a:r>
              <a:rPr lang="fr-FR" sz="800" dirty="0"/>
              <a:t>20biologic</a:t>
            </a:r>
            <a:r>
              <a:rPr lang="fr-FR" sz="1050" dirty="0"/>
              <a:t>%20of%20carbon</a:t>
            </a:r>
          </a:p>
        </p:txBody>
      </p:sp>
      <p:sp>
        <p:nvSpPr>
          <p:cNvPr id="4" name="ZoneTexte 3">
            <a:extLst>
              <a:ext uri="{FF2B5EF4-FFF2-40B4-BE49-F238E27FC236}">
                <a16:creationId xmlns:a16="http://schemas.microsoft.com/office/drawing/2014/main" id="{C07D7ECB-43F1-58AD-A9BB-8EF001E3DCB8}"/>
              </a:ext>
            </a:extLst>
          </p:cNvPr>
          <p:cNvSpPr txBox="1"/>
          <p:nvPr/>
        </p:nvSpPr>
        <p:spPr>
          <a:xfrm>
            <a:off x="2334432" y="4531719"/>
            <a:ext cx="4670322" cy="261610"/>
          </a:xfrm>
          <a:prstGeom prst="rect">
            <a:avLst/>
          </a:prstGeom>
          <a:noFill/>
        </p:spPr>
        <p:txBody>
          <a:bodyPr wrap="square">
            <a:spAutoFit/>
          </a:bodyPr>
          <a:lstStyle/>
          <a:p>
            <a:r>
              <a:rPr lang="fr-FR" sz="1050" b="1" dirty="0" err="1"/>
              <a:t>Fig:le</a:t>
            </a:r>
            <a:r>
              <a:rPr lang="fr-FR" sz="1050" b="1" dirty="0"/>
              <a:t> cycle de carbone avec l’interaction avec le méthane </a:t>
            </a:r>
          </a:p>
        </p:txBody>
      </p:sp>
      <p:sp>
        <p:nvSpPr>
          <p:cNvPr id="10" name="Google Shape;304;p36">
            <a:extLst>
              <a:ext uri="{FF2B5EF4-FFF2-40B4-BE49-F238E27FC236}">
                <a16:creationId xmlns:a16="http://schemas.microsoft.com/office/drawing/2014/main" id="{09D0815E-4699-6A78-625D-6E7411D1CA1D}"/>
              </a:ext>
            </a:extLst>
          </p:cNvPr>
          <p:cNvSpPr txBox="1">
            <a:spLocks noGrp="1"/>
          </p:cNvSpPr>
          <p:nvPr>
            <p:ph type="title"/>
          </p:nvPr>
        </p:nvSpPr>
        <p:spPr>
          <a:xfrm>
            <a:off x="8242800" y="4665300"/>
            <a:ext cx="901200" cy="47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a:t>12</a:t>
            </a:r>
            <a:endParaRPr sz="2400" dirty="0"/>
          </a:p>
        </p:txBody>
      </p:sp>
      <p:sp>
        <p:nvSpPr>
          <p:cNvPr id="13" name="ZoneTexte 12">
            <a:extLst>
              <a:ext uri="{FF2B5EF4-FFF2-40B4-BE49-F238E27FC236}">
                <a16:creationId xmlns:a16="http://schemas.microsoft.com/office/drawing/2014/main" id="{EE0450C1-F536-2595-BFE1-4EF4E1FDB862}"/>
              </a:ext>
            </a:extLst>
          </p:cNvPr>
          <p:cNvSpPr txBox="1"/>
          <p:nvPr/>
        </p:nvSpPr>
        <p:spPr>
          <a:xfrm>
            <a:off x="133672" y="4805733"/>
            <a:ext cx="4668864" cy="276999"/>
          </a:xfrm>
          <a:prstGeom prst="rect">
            <a:avLst/>
          </a:prstGeom>
          <a:noFill/>
        </p:spPr>
        <p:txBody>
          <a:bodyPr wrap="square">
            <a:spAutoFit/>
          </a:bodyPr>
          <a:lstStyle/>
          <a:p>
            <a:r>
              <a:rPr lang="fr-FR" sz="1200" b="0" i="0" dirty="0">
                <a:solidFill>
                  <a:srgbClr val="000000"/>
                </a:solidFill>
                <a:effectLst/>
                <a:latin typeface="Times New Roman" panose="02020603050405020304" pitchFamily="18" charset="0"/>
              </a:rPr>
              <a:t>(</a:t>
            </a:r>
            <a:r>
              <a:rPr lang="fr-FR" sz="1200" b="0" i="0" dirty="0" err="1">
                <a:solidFill>
                  <a:srgbClr val="000000"/>
                </a:solidFill>
                <a:effectLst/>
                <a:latin typeface="Times New Roman" panose="02020603050405020304" pitchFamily="18" charset="0"/>
              </a:rPr>
              <a:t>Amiotte</a:t>
            </a:r>
            <a:r>
              <a:rPr lang="fr-FR" sz="1200" b="0" i="0" dirty="0">
                <a:solidFill>
                  <a:srgbClr val="000000"/>
                </a:solidFill>
                <a:effectLst/>
                <a:latin typeface="Times New Roman" panose="02020603050405020304" pitchFamily="18" charset="0"/>
              </a:rPr>
              <a:t>-Suchet 2013)</a:t>
            </a:r>
            <a:endParaRPr lang="fr-FR" sz="1200" dirty="0"/>
          </a:p>
        </p:txBody>
      </p:sp>
    </p:spTree>
    <p:extLst>
      <p:ext uri="{BB962C8B-B14F-4D97-AF65-F5344CB8AC3E}">
        <p14:creationId xmlns:p14="http://schemas.microsoft.com/office/powerpoint/2010/main" val="236281976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549">
          <a:extLst>
            <a:ext uri="{FF2B5EF4-FFF2-40B4-BE49-F238E27FC236}">
              <a16:creationId xmlns:a16="http://schemas.microsoft.com/office/drawing/2014/main" id="{AF4A6D2A-DB93-E239-CAC3-0463EAD6D48F}"/>
            </a:ext>
          </a:extLst>
        </p:cNvPr>
        <p:cNvGrpSpPr/>
        <p:nvPr/>
      </p:nvGrpSpPr>
      <p:grpSpPr>
        <a:xfrm>
          <a:off x="0" y="0"/>
          <a:ext cx="0" cy="0"/>
          <a:chOff x="0" y="0"/>
          <a:chExt cx="0" cy="0"/>
        </a:xfrm>
      </p:grpSpPr>
      <p:sp>
        <p:nvSpPr>
          <p:cNvPr id="33" name="Rectangle 4">
            <a:extLst>
              <a:ext uri="{FF2B5EF4-FFF2-40B4-BE49-F238E27FC236}">
                <a16:creationId xmlns:a16="http://schemas.microsoft.com/office/drawing/2014/main" id="{454CF976-FD36-A9BC-1B5D-FDB7A616A991}"/>
              </a:ext>
            </a:extLst>
          </p:cNvPr>
          <p:cNvSpPr>
            <a:spLocks noChangeArrowheads="1"/>
          </p:cNvSpPr>
          <p:nvPr/>
        </p:nvSpPr>
        <p:spPr bwMode="auto">
          <a:xfrm>
            <a:off x="6454150" y="611781"/>
            <a:ext cx="2886339"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b="1" i="0" u="none" strike="noStrike" cap="none" normalizeH="0" baseline="0" dirty="0">
                <a:ln>
                  <a:noFill/>
                </a:ln>
                <a:solidFill>
                  <a:schemeClr val="bg1"/>
                </a:solidFill>
                <a:effectLst/>
                <a:latin typeface="Arial" panose="020B0604020202020204" pitchFamily="34" charset="0"/>
              </a:rPr>
              <a:t>Ruminants sauvages</a:t>
            </a:r>
            <a:r>
              <a:rPr kumimoji="0" lang="fr-FR" altLang="fr-FR" b="0" i="0" u="none" strike="noStrike" cap="none" normalizeH="0" baseline="0" dirty="0">
                <a:ln>
                  <a:noFill/>
                </a:ln>
                <a:solidFill>
                  <a:schemeClr val="bg1"/>
                </a:solidFill>
                <a:effectLst/>
                <a:latin typeface="Arial" panose="020B0604020202020204" pitchFamily="34" charset="0"/>
              </a:rPr>
              <a:t> → production dans le rumen.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b="1" i="0" u="none" strike="noStrike" cap="none" normalizeH="0" baseline="0" dirty="0">
                <a:ln>
                  <a:noFill/>
                </a:ln>
                <a:solidFill>
                  <a:schemeClr val="bg1"/>
                </a:solidFill>
                <a:effectLst/>
                <a:latin typeface="Arial" panose="020B0604020202020204" pitchFamily="34" charset="0"/>
              </a:rPr>
              <a:t>Termites</a:t>
            </a:r>
            <a:r>
              <a:rPr kumimoji="0" lang="fr-FR" altLang="fr-FR" b="0" i="0" u="none" strike="noStrike" cap="none" normalizeH="0" baseline="0" dirty="0">
                <a:ln>
                  <a:noFill/>
                </a:ln>
                <a:solidFill>
                  <a:schemeClr val="bg1"/>
                </a:solidFill>
                <a:effectLst/>
                <a:latin typeface="Arial" panose="020B0604020202020204" pitchFamily="34" charset="0"/>
              </a:rPr>
              <a:t> → microbes méthanogènes dans leur tube digestif</a:t>
            </a:r>
          </a:p>
        </p:txBody>
      </p:sp>
      <p:grpSp>
        <p:nvGrpSpPr>
          <p:cNvPr id="3" name="组合 30">
            <a:extLst>
              <a:ext uri="{FF2B5EF4-FFF2-40B4-BE49-F238E27FC236}">
                <a16:creationId xmlns:a16="http://schemas.microsoft.com/office/drawing/2014/main" id="{5807F171-2612-872B-DD14-8660D1C600EE}"/>
              </a:ext>
            </a:extLst>
          </p:cNvPr>
          <p:cNvGrpSpPr/>
          <p:nvPr/>
        </p:nvGrpSpPr>
        <p:grpSpPr>
          <a:xfrm flipH="1">
            <a:off x="-2" y="148395"/>
            <a:ext cx="4057172" cy="904820"/>
            <a:chOff x="5721946" y="433098"/>
            <a:chExt cx="3199887" cy="633317"/>
          </a:xfrm>
        </p:grpSpPr>
        <p:pic>
          <p:nvPicPr>
            <p:cNvPr id="5" name="图片 31">
              <a:extLst>
                <a:ext uri="{FF2B5EF4-FFF2-40B4-BE49-F238E27FC236}">
                  <a16:creationId xmlns:a16="http://schemas.microsoft.com/office/drawing/2014/main" id="{7B1CB91B-0E92-1B8E-464A-19B578C7A67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6240992" y="451205"/>
              <a:ext cx="2680840" cy="615210"/>
            </a:xfrm>
            <a:prstGeom prst="rect">
              <a:avLst/>
            </a:prstGeom>
          </p:spPr>
        </p:pic>
        <p:sp>
          <p:nvSpPr>
            <p:cNvPr id="6" name="Freeform 56">
              <a:extLst>
                <a:ext uri="{FF2B5EF4-FFF2-40B4-BE49-F238E27FC236}">
                  <a16:creationId xmlns:a16="http://schemas.microsoft.com/office/drawing/2014/main" id="{03CFD62A-95C7-025E-651E-1B41E083BB07}"/>
                </a:ext>
              </a:extLst>
            </p:cNvPr>
            <p:cNvSpPr/>
            <p:nvPr/>
          </p:nvSpPr>
          <p:spPr bwMode="auto">
            <a:xfrm flipH="1">
              <a:off x="5721946" y="433098"/>
              <a:ext cx="3199887" cy="370137"/>
            </a:xfrm>
            <a:custGeom>
              <a:avLst/>
              <a:gdLst>
                <a:gd name="T0" fmla="*/ 2353 w 2385"/>
                <a:gd name="T1" fmla="*/ 0 h 425"/>
                <a:gd name="T2" fmla="*/ 0 w 2385"/>
                <a:gd name="T3" fmla="*/ 0 h 425"/>
                <a:gd name="T4" fmla="*/ 0 w 2385"/>
                <a:gd name="T5" fmla="*/ 425 h 425"/>
                <a:gd name="T6" fmla="*/ 2353 w 2385"/>
                <a:gd name="T7" fmla="*/ 425 h 425"/>
                <a:gd name="T8" fmla="*/ 2385 w 2385"/>
                <a:gd name="T9" fmla="*/ 393 h 425"/>
                <a:gd name="T10" fmla="*/ 2385 w 2385"/>
                <a:gd name="T11" fmla="*/ 32 h 425"/>
                <a:gd name="T12" fmla="*/ 2353 w 2385"/>
                <a:gd name="T13" fmla="*/ 0 h 425"/>
              </a:gdLst>
              <a:ahLst/>
              <a:cxnLst>
                <a:cxn ang="0">
                  <a:pos x="T0" y="T1"/>
                </a:cxn>
                <a:cxn ang="0">
                  <a:pos x="T2" y="T3"/>
                </a:cxn>
                <a:cxn ang="0">
                  <a:pos x="T4" y="T5"/>
                </a:cxn>
                <a:cxn ang="0">
                  <a:pos x="T6" y="T7"/>
                </a:cxn>
                <a:cxn ang="0">
                  <a:pos x="T8" y="T9"/>
                </a:cxn>
                <a:cxn ang="0">
                  <a:pos x="T10" y="T11"/>
                </a:cxn>
                <a:cxn ang="0">
                  <a:pos x="T12" y="T13"/>
                </a:cxn>
              </a:cxnLst>
              <a:rect l="0" t="0" r="r" b="b"/>
              <a:pathLst>
                <a:path w="2385" h="425">
                  <a:moveTo>
                    <a:pt x="2353" y="0"/>
                  </a:moveTo>
                  <a:cubicBezTo>
                    <a:pt x="0" y="0"/>
                    <a:pt x="0" y="0"/>
                    <a:pt x="0" y="0"/>
                  </a:cubicBezTo>
                  <a:cubicBezTo>
                    <a:pt x="0" y="425"/>
                    <a:pt x="0" y="425"/>
                    <a:pt x="0" y="425"/>
                  </a:cubicBezTo>
                  <a:cubicBezTo>
                    <a:pt x="2353" y="425"/>
                    <a:pt x="2353" y="425"/>
                    <a:pt x="2353" y="425"/>
                  </a:cubicBezTo>
                  <a:cubicBezTo>
                    <a:pt x="2370" y="425"/>
                    <a:pt x="2385" y="411"/>
                    <a:pt x="2385" y="393"/>
                  </a:cubicBezTo>
                  <a:cubicBezTo>
                    <a:pt x="2385" y="32"/>
                    <a:pt x="2385" y="32"/>
                    <a:pt x="2385" y="32"/>
                  </a:cubicBezTo>
                  <a:cubicBezTo>
                    <a:pt x="2385" y="15"/>
                    <a:pt x="2370" y="0"/>
                    <a:pt x="2353" y="0"/>
                  </a:cubicBez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vert="horz" wrap="square" lIns="121861" tIns="60931" rIns="121861" bIns="60931" numCol="1" anchor="t" anchorCtr="0" compatLnSpc="1"/>
            <a:lstStyle/>
            <a:p>
              <a:pPr algn="just"/>
              <a:endParaRPr lang="fr-FR" sz="1100" b="1" dirty="0">
                <a:solidFill>
                  <a:schemeClr val="bg1"/>
                </a:solidFill>
                <a:latin typeface="Archivo Narrow" charset="0"/>
              </a:endParaRPr>
            </a:p>
          </p:txBody>
        </p:sp>
      </p:grpSp>
      <p:sp>
        <p:nvSpPr>
          <p:cNvPr id="14" name="Rectangle 5">
            <a:extLst>
              <a:ext uri="{FF2B5EF4-FFF2-40B4-BE49-F238E27FC236}">
                <a16:creationId xmlns:a16="http://schemas.microsoft.com/office/drawing/2014/main" id="{E241E6D9-4910-10BB-1C38-7FB91D771B95}"/>
              </a:ext>
            </a:extLst>
          </p:cNvPr>
          <p:cNvSpPr>
            <a:spLocks noChangeArrowheads="1"/>
          </p:cNvSpPr>
          <p:nvPr/>
        </p:nvSpPr>
        <p:spPr bwMode="auto">
          <a:xfrm>
            <a:off x="211951" y="256744"/>
            <a:ext cx="4057172"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lang="fr-FR" altLang="fr-FR" b="1" dirty="0">
                <a:solidFill>
                  <a:schemeClr val="bg1"/>
                </a:solidFill>
                <a:effectLst>
                  <a:outerShdw blurRad="38100" dist="38100" dir="2700000" algn="tl">
                    <a:srgbClr val="000000">
                      <a:alpha val="43137"/>
                    </a:srgbClr>
                  </a:outerShdw>
                </a:effectLst>
                <a:latin typeface="Arial" panose="020B0604020202020204" pitchFamily="34" charset="0"/>
              </a:rPr>
              <a:t>Oxydation anaérobie du méthane (AOM)</a:t>
            </a:r>
          </a:p>
        </p:txBody>
      </p:sp>
      <p:pic>
        <p:nvPicPr>
          <p:cNvPr id="7" name="Image 6" descr="Une image contenant texte, diagramme, capture d’écran, ligne&#10;&#10;Le contenu généré par l’IA peut être incorrect.">
            <a:extLst>
              <a:ext uri="{FF2B5EF4-FFF2-40B4-BE49-F238E27FC236}">
                <a16:creationId xmlns:a16="http://schemas.microsoft.com/office/drawing/2014/main" id="{10B21A21-1115-B024-5B8A-C3DF2A48F17C}"/>
              </a:ext>
            </a:extLst>
          </p:cNvPr>
          <p:cNvPicPr>
            <a:picLocks noChangeAspect="1"/>
          </p:cNvPicPr>
          <p:nvPr/>
        </p:nvPicPr>
        <p:blipFill>
          <a:blip r:embed="rId4">
            <a:extLst>
              <a:ext uri="{28A0092B-C50C-407E-A947-70E740481C1C}">
                <a14:useLocalDpi xmlns:a14="http://schemas.microsoft.com/office/drawing/2010/main" val="0"/>
              </a:ext>
            </a:extLst>
          </a:blip>
          <a:srcRect t="4648" r="16251" b="13621"/>
          <a:stretch>
            <a:fillRect/>
          </a:stretch>
        </p:blipFill>
        <p:spPr>
          <a:xfrm>
            <a:off x="2207452" y="2074214"/>
            <a:ext cx="4515056" cy="2754097"/>
          </a:xfrm>
          <a:prstGeom prst="rect">
            <a:avLst/>
          </a:prstGeom>
        </p:spPr>
      </p:pic>
      <p:sp>
        <p:nvSpPr>
          <p:cNvPr id="10" name="Rectangle 5">
            <a:extLst>
              <a:ext uri="{FF2B5EF4-FFF2-40B4-BE49-F238E27FC236}">
                <a16:creationId xmlns:a16="http://schemas.microsoft.com/office/drawing/2014/main" id="{8A5C19F1-7D67-20F0-300E-3F8BCE2674EC}"/>
              </a:ext>
            </a:extLst>
          </p:cNvPr>
          <p:cNvSpPr>
            <a:spLocks noChangeArrowheads="1"/>
          </p:cNvSpPr>
          <p:nvPr/>
        </p:nvSpPr>
        <p:spPr bwMode="auto">
          <a:xfrm>
            <a:off x="4269122" y="179799"/>
            <a:ext cx="425793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lang="fr-FR" altLang="fr-FR" sz="2400" b="1" dirty="0">
                <a:solidFill>
                  <a:srgbClr val="002060"/>
                </a:solidFill>
                <a:effectLst>
                  <a:outerShdw blurRad="38100" dist="38100" dir="2700000" algn="tl">
                    <a:srgbClr val="000000">
                      <a:alpha val="43137"/>
                    </a:srgbClr>
                  </a:outerShdw>
                </a:effectLst>
                <a:latin typeface="Arial" panose="020B0604020202020204" pitchFamily="34" charset="0"/>
              </a:rPr>
              <a:t>Le</a:t>
            </a:r>
            <a:r>
              <a:rPr kumimoji="0" lang="fr-FR" altLang="fr-FR" sz="2400" b="1" i="0" u="none" strike="noStrike" cap="none" normalizeH="0" baseline="0" dirty="0">
                <a:ln>
                  <a:noFill/>
                </a:ln>
                <a:solidFill>
                  <a:srgbClr val="002060"/>
                </a:solidFill>
                <a:effectLst>
                  <a:outerShdw blurRad="38100" dist="38100" dir="2700000" algn="tl">
                    <a:srgbClr val="000000">
                      <a:alpha val="43137"/>
                    </a:srgbClr>
                  </a:outerShdw>
                </a:effectLst>
                <a:latin typeface="Arial" panose="020B0604020202020204" pitchFamily="34" charset="0"/>
              </a:rPr>
              <a:t> cycle de l’Azote</a:t>
            </a:r>
          </a:p>
        </p:txBody>
      </p:sp>
      <p:sp>
        <p:nvSpPr>
          <p:cNvPr id="17" name="ZoneTexte 16">
            <a:extLst>
              <a:ext uri="{FF2B5EF4-FFF2-40B4-BE49-F238E27FC236}">
                <a16:creationId xmlns:a16="http://schemas.microsoft.com/office/drawing/2014/main" id="{EEC08DC3-A3A2-9D4C-CC65-19CA8524958D}"/>
              </a:ext>
            </a:extLst>
          </p:cNvPr>
          <p:cNvSpPr txBox="1"/>
          <p:nvPr/>
        </p:nvSpPr>
        <p:spPr>
          <a:xfrm>
            <a:off x="2207452" y="4782639"/>
            <a:ext cx="4668012" cy="338554"/>
          </a:xfrm>
          <a:prstGeom prst="rect">
            <a:avLst/>
          </a:prstGeom>
          <a:noFill/>
        </p:spPr>
        <p:txBody>
          <a:bodyPr wrap="square">
            <a:spAutoFit/>
          </a:bodyPr>
          <a:lstStyle/>
          <a:p>
            <a:pPr algn="ctr"/>
            <a:r>
              <a:rPr lang="fr-FR" sz="800" b="1">
                <a:hlinkClick r:id="rId5"/>
              </a:rPr>
              <a:t>Fig  :</a:t>
            </a:r>
            <a:r>
              <a:rPr lang="fr-FR" sz="800" b="1"/>
              <a:t>n-DAMO et Anammox : le méthane au cœur du cycle de l’azote </a:t>
            </a:r>
            <a:r>
              <a:rPr lang="fr-FR" sz="800">
                <a:hlinkClick r:id="rId5"/>
              </a:rPr>
              <a:t>https://doi.org/10.1021/acs.est.0c02664</a:t>
            </a:r>
            <a:r>
              <a:rPr lang="fr-FR" sz="800"/>
              <a:t>  </a:t>
            </a:r>
            <a:endParaRPr lang="fr-FR" sz="800" dirty="0"/>
          </a:p>
        </p:txBody>
      </p:sp>
      <p:sp>
        <p:nvSpPr>
          <p:cNvPr id="19" name="ZoneTexte 18">
            <a:extLst>
              <a:ext uri="{FF2B5EF4-FFF2-40B4-BE49-F238E27FC236}">
                <a16:creationId xmlns:a16="http://schemas.microsoft.com/office/drawing/2014/main" id="{5BC27F1D-2D91-99D9-7B3A-2D535C56DF27}"/>
              </a:ext>
            </a:extLst>
          </p:cNvPr>
          <p:cNvSpPr txBox="1"/>
          <p:nvPr/>
        </p:nvSpPr>
        <p:spPr>
          <a:xfrm>
            <a:off x="33656" y="759690"/>
            <a:ext cx="8758975" cy="1345048"/>
          </a:xfrm>
          <a:prstGeom prst="rect">
            <a:avLst/>
          </a:prstGeom>
          <a:noFill/>
        </p:spPr>
        <p:txBody>
          <a:bodyPr wrap="square">
            <a:spAutoFit/>
          </a:bodyPr>
          <a:lstStyle/>
          <a:p>
            <a:pPr marL="285750" indent="-285750" algn="just">
              <a:lnSpc>
                <a:spcPct val="150000"/>
              </a:lnSpc>
              <a:buFont typeface="Arial" panose="020B0604020202020204" pitchFamily="34" charset="0"/>
              <a:buChar char="•"/>
            </a:pPr>
            <a:r>
              <a:rPr lang="fr-FR" dirty="0"/>
              <a:t>Par le processus</a:t>
            </a:r>
            <a:r>
              <a:rPr lang="fr-FR" b="1" dirty="0">
                <a:effectLst>
                  <a:outerShdw blurRad="38100" dist="38100" dir="2700000" algn="tl">
                    <a:srgbClr val="000000">
                      <a:alpha val="43137"/>
                    </a:srgbClr>
                  </a:outerShdw>
                </a:effectLst>
              </a:rPr>
              <a:t> n-DAMO</a:t>
            </a:r>
            <a:r>
              <a:rPr lang="fr-FR" dirty="0"/>
              <a:t>, le méthane (CH₄) est </a:t>
            </a:r>
            <a:r>
              <a:rPr lang="fr-FR" b="1" dirty="0">
                <a:effectLst>
                  <a:outerShdw blurRad="38100" dist="38100" dir="2700000" algn="tl">
                    <a:srgbClr val="000000">
                      <a:alpha val="43137"/>
                    </a:srgbClr>
                  </a:outerShdw>
                </a:effectLst>
              </a:rPr>
              <a:t>oxydé</a:t>
            </a:r>
            <a:r>
              <a:rPr lang="fr-FR" dirty="0"/>
              <a:t> en CO₂ en utilisant le nitrate ou le </a:t>
            </a:r>
            <a:r>
              <a:rPr lang="fr-FR" dirty="0" err="1"/>
              <a:t>nitrite.Ce</a:t>
            </a:r>
            <a:r>
              <a:rPr lang="fr-FR" dirty="0"/>
              <a:t> processus produit de l’azote réactif (NH₄⁺) ou du diazote (N₂).</a:t>
            </a:r>
          </a:p>
          <a:p>
            <a:pPr marL="285750" indent="-285750" algn="just">
              <a:lnSpc>
                <a:spcPct val="150000"/>
              </a:lnSpc>
              <a:buFont typeface="Arial" panose="020B0604020202020204" pitchFamily="34" charset="0"/>
              <a:buChar char="•"/>
            </a:pPr>
            <a:r>
              <a:rPr lang="fr-FR" dirty="0"/>
              <a:t>Le méthane alimente aussi le couplage avec </a:t>
            </a:r>
            <a:r>
              <a:rPr lang="fr-FR" b="1" dirty="0" err="1">
                <a:effectLst>
                  <a:outerShdw blurRad="38100" dist="38100" dir="2700000" algn="tl">
                    <a:srgbClr val="000000">
                      <a:alpha val="43137"/>
                    </a:srgbClr>
                  </a:outerShdw>
                </a:effectLst>
              </a:rPr>
              <a:t>Anammox</a:t>
            </a:r>
            <a:r>
              <a:rPr lang="fr-FR" dirty="0"/>
              <a:t>, favorisant la consommation de l’azote réactif.</a:t>
            </a:r>
          </a:p>
          <a:p>
            <a:pPr marL="285750" indent="-285750" algn="just">
              <a:lnSpc>
                <a:spcPct val="150000"/>
              </a:lnSpc>
              <a:buFont typeface="Arial" panose="020B0604020202020204" pitchFamily="34" charset="0"/>
              <a:buChar char="•"/>
            </a:pPr>
            <a:r>
              <a:rPr lang="fr-FR" dirty="0"/>
              <a:t>Le lien CH₄ – N permet de </a:t>
            </a:r>
            <a:r>
              <a:rPr lang="fr-FR" b="1" dirty="0">
                <a:solidFill>
                  <a:srgbClr val="9A9F10"/>
                </a:solidFill>
                <a:effectLst>
                  <a:outerShdw blurRad="38100" dist="38100" dir="2700000" algn="tl">
                    <a:srgbClr val="000000">
                      <a:alpha val="43137"/>
                    </a:srgbClr>
                  </a:outerShdw>
                </a:effectLst>
              </a:rPr>
              <a:t>réduire les émissions de méthane </a:t>
            </a:r>
            <a:r>
              <a:rPr lang="fr-FR" dirty="0"/>
              <a:t>tout en bouclant le cycle de l’azote.</a:t>
            </a:r>
          </a:p>
        </p:txBody>
      </p:sp>
      <p:sp>
        <p:nvSpPr>
          <p:cNvPr id="8" name="Google Shape;304;p36">
            <a:extLst>
              <a:ext uri="{FF2B5EF4-FFF2-40B4-BE49-F238E27FC236}">
                <a16:creationId xmlns:a16="http://schemas.microsoft.com/office/drawing/2014/main" id="{07EA3D0E-BD51-C53A-64D1-0C947B10A43F}"/>
              </a:ext>
            </a:extLst>
          </p:cNvPr>
          <p:cNvSpPr txBox="1">
            <a:spLocks noGrp="1"/>
          </p:cNvSpPr>
          <p:nvPr>
            <p:ph type="title"/>
          </p:nvPr>
        </p:nvSpPr>
        <p:spPr>
          <a:xfrm>
            <a:off x="8242800" y="4665300"/>
            <a:ext cx="901200" cy="47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a:t>13</a:t>
            </a:r>
            <a:endParaRPr sz="2400" dirty="0"/>
          </a:p>
        </p:txBody>
      </p:sp>
      <p:sp>
        <p:nvSpPr>
          <p:cNvPr id="2" name="Rectangle 1">
            <a:extLst>
              <a:ext uri="{FF2B5EF4-FFF2-40B4-BE49-F238E27FC236}">
                <a16:creationId xmlns:a16="http://schemas.microsoft.com/office/drawing/2014/main" id="{C42A04B8-F116-1F32-06B5-C26C3E4BFCFD}"/>
              </a:ext>
            </a:extLst>
          </p:cNvPr>
          <p:cNvSpPr/>
          <p:nvPr/>
        </p:nvSpPr>
        <p:spPr>
          <a:xfrm>
            <a:off x="-2" y="4177908"/>
            <a:ext cx="916596" cy="974784"/>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ZoneTexte 3">
            <a:extLst>
              <a:ext uri="{FF2B5EF4-FFF2-40B4-BE49-F238E27FC236}">
                <a16:creationId xmlns:a16="http://schemas.microsoft.com/office/drawing/2014/main" id="{777110B8-A1FB-5A18-717A-F84F041CD0FA}"/>
              </a:ext>
            </a:extLst>
          </p:cNvPr>
          <p:cNvSpPr txBox="1"/>
          <p:nvPr/>
        </p:nvSpPr>
        <p:spPr>
          <a:xfrm>
            <a:off x="211951" y="4750511"/>
            <a:ext cx="4668864" cy="307777"/>
          </a:xfrm>
          <a:prstGeom prst="rect">
            <a:avLst/>
          </a:prstGeom>
          <a:noFill/>
        </p:spPr>
        <p:txBody>
          <a:bodyPr wrap="square">
            <a:spAutoFit/>
          </a:bodyPr>
          <a:lstStyle/>
          <a:p>
            <a:r>
              <a:rPr lang="fr-FR" b="0" i="0" dirty="0">
                <a:solidFill>
                  <a:srgbClr val="000000"/>
                </a:solidFill>
                <a:effectLst/>
                <a:latin typeface="Times New Roman" panose="02020603050405020304" pitchFamily="18" charset="0"/>
              </a:rPr>
              <a:t>(Nie et al. 2021)</a:t>
            </a:r>
            <a:endParaRPr lang="fr-FR" dirty="0"/>
          </a:p>
        </p:txBody>
      </p:sp>
    </p:spTree>
    <p:extLst>
      <p:ext uri="{BB962C8B-B14F-4D97-AF65-F5344CB8AC3E}">
        <p14:creationId xmlns:p14="http://schemas.microsoft.com/office/powerpoint/2010/main" val="163001951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549">
          <a:extLst>
            <a:ext uri="{FF2B5EF4-FFF2-40B4-BE49-F238E27FC236}">
              <a16:creationId xmlns:a16="http://schemas.microsoft.com/office/drawing/2014/main" id="{C2803470-C77B-01F1-067C-B2C4ECBFE25A}"/>
            </a:ext>
          </a:extLst>
        </p:cNvPr>
        <p:cNvGrpSpPr/>
        <p:nvPr/>
      </p:nvGrpSpPr>
      <p:grpSpPr>
        <a:xfrm>
          <a:off x="0" y="0"/>
          <a:ext cx="0" cy="0"/>
          <a:chOff x="0" y="0"/>
          <a:chExt cx="0" cy="0"/>
        </a:xfrm>
      </p:grpSpPr>
      <p:sp>
        <p:nvSpPr>
          <p:cNvPr id="33" name="Rectangle 4">
            <a:extLst>
              <a:ext uri="{FF2B5EF4-FFF2-40B4-BE49-F238E27FC236}">
                <a16:creationId xmlns:a16="http://schemas.microsoft.com/office/drawing/2014/main" id="{BD0FF171-3740-B11C-891F-72D471BA6472}"/>
              </a:ext>
            </a:extLst>
          </p:cNvPr>
          <p:cNvSpPr>
            <a:spLocks noChangeArrowheads="1"/>
          </p:cNvSpPr>
          <p:nvPr/>
        </p:nvSpPr>
        <p:spPr bwMode="auto">
          <a:xfrm>
            <a:off x="6454150" y="611781"/>
            <a:ext cx="2886339"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b="1" i="0" u="none" strike="noStrike" cap="none" normalizeH="0" baseline="0" dirty="0">
                <a:ln>
                  <a:noFill/>
                </a:ln>
                <a:solidFill>
                  <a:schemeClr val="bg1"/>
                </a:solidFill>
                <a:effectLst/>
                <a:latin typeface="Arial" panose="020B0604020202020204" pitchFamily="34" charset="0"/>
              </a:rPr>
              <a:t>Ruminants sauvages</a:t>
            </a:r>
            <a:r>
              <a:rPr kumimoji="0" lang="fr-FR" altLang="fr-FR" b="0" i="0" u="none" strike="noStrike" cap="none" normalizeH="0" baseline="0" dirty="0">
                <a:ln>
                  <a:noFill/>
                </a:ln>
                <a:solidFill>
                  <a:schemeClr val="bg1"/>
                </a:solidFill>
                <a:effectLst/>
                <a:latin typeface="Arial" panose="020B0604020202020204" pitchFamily="34" charset="0"/>
              </a:rPr>
              <a:t> → production dans le rumen.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b="1" i="0" u="none" strike="noStrike" cap="none" normalizeH="0" baseline="0" dirty="0">
                <a:ln>
                  <a:noFill/>
                </a:ln>
                <a:solidFill>
                  <a:schemeClr val="bg1"/>
                </a:solidFill>
                <a:effectLst/>
                <a:latin typeface="Arial" panose="020B0604020202020204" pitchFamily="34" charset="0"/>
              </a:rPr>
              <a:t>Termites</a:t>
            </a:r>
            <a:r>
              <a:rPr kumimoji="0" lang="fr-FR" altLang="fr-FR" b="0" i="0" u="none" strike="noStrike" cap="none" normalizeH="0" baseline="0" dirty="0">
                <a:ln>
                  <a:noFill/>
                </a:ln>
                <a:solidFill>
                  <a:schemeClr val="bg1"/>
                </a:solidFill>
                <a:effectLst/>
                <a:latin typeface="Arial" panose="020B0604020202020204" pitchFamily="34" charset="0"/>
              </a:rPr>
              <a:t> → microbes méthanogènes dans leur tube digestif</a:t>
            </a:r>
          </a:p>
        </p:txBody>
      </p:sp>
      <p:grpSp>
        <p:nvGrpSpPr>
          <p:cNvPr id="3" name="组合 30">
            <a:extLst>
              <a:ext uri="{FF2B5EF4-FFF2-40B4-BE49-F238E27FC236}">
                <a16:creationId xmlns:a16="http://schemas.microsoft.com/office/drawing/2014/main" id="{9B6DE493-7C2C-36BD-E925-DF21FB94A135}"/>
              </a:ext>
            </a:extLst>
          </p:cNvPr>
          <p:cNvGrpSpPr/>
          <p:nvPr/>
        </p:nvGrpSpPr>
        <p:grpSpPr>
          <a:xfrm flipH="1">
            <a:off x="-2" y="148395"/>
            <a:ext cx="4057172" cy="904820"/>
            <a:chOff x="5721946" y="433098"/>
            <a:chExt cx="3199887" cy="633317"/>
          </a:xfrm>
        </p:grpSpPr>
        <p:pic>
          <p:nvPicPr>
            <p:cNvPr id="5" name="图片 31">
              <a:extLst>
                <a:ext uri="{FF2B5EF4-FFF2-40B4-BE49-F238E27FC236}">
                  <a16:creationId xmlns:a16="http://schemas.microsoft.com/office/drawing/2014/main" id="{EB043756-F56A-A583-CA3D-23278F4DA9D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6240992" y="451205"/>
              <a:ext cx="2680840" cy="615210"/>
            </a:xfrm>
            <a:prstGeom prst="rect">
              <a:avLst/>
            </a:prstGeom>
          </p:spPr>
        </p:pic>
        <p:sp>
          <p:nvSpPr>
            <p:cNvPr id="6" name="Freeform 56">
              <a:extLst>
                <a:ext uri="{FF2B5EF4-FFF2-40B4-BE49-F238E27FC236}">
                  <a16:creationId xmlns:a16="http://schemas.microsoft.com/office/drawing/2014/main" id="{7D644482-4721-E5EC-56EE-E0BB98A93963}"/>
                </a:ext>
              </a:extLst>
            </p:cNvPr>
            <p:cNvSpPr/>
            <p:nvPr/>
          </p:nvSpPr>
          <p:spPr bwMode="auto">
            <a:xfrm flipH="1">
              <a:off x="5721946" y="433098"/>
              <a:ext cx="3199887" cy="370137"/>
            </a:xfrm>
            <a:custGeom>
              <a:avLst/>
              <a:gdLst>
                <a:gd name="T0" fmla="*/ 2353 w 2385"/>
                <a:gd name="T1" fmla="*/ 0 h 425"/>
                <a:gd name="T2" fmla="*/ 0 w 2385"/>
                <a:gd name="T3" fmla="*/ 0 h 425"/>
                <a:gd name="T4" fmla="*/ 0 w 2385"/>
                <a:gd name="T5" fmla="*/ 425 h 425"/>
                <a:gd name="T6" fmla="*/ 2353 w 2385"/>
                <a:gd name="T7" fmla="*/ 425 h 425"/>
                <a:gd name="T8" fmla="*/ 2385 w 2385"/>
                <a:gd name="T9" fmla="*/ 393 h 425"/>
                <a:gd name="T10" fmla="*/ 2385 w 2385"/>
                <a:gd name="T11" fmla="*/ 32 h 425"/>
                <a:gd name="T12" fmla="*/ 2353 w 2385"/>
                <a:gd name="T13" fmla="*/ 0 h 425"/>
              </a:gdLst>
              <a:ahLst/>
              <a:cxnLst>
                <a:cxn ang="0">
                  <a:pos x="T0" y="T1"/>
                </a:cxn>
                <a:cxn ang="0">
                  <a:pos x="T2" y="T3"/>
                </a:cxn>
                <a:cxn ang="0">
                  <a:pos x="T4" y="T5"/>
                </a:cxn>
                <a:cxn ang="0">
                  <a:pos x="T6" y="T7"/>
                </a:cxn>
                <a:cxn ang="0">
                  <a:pos x="T8" y="T9"/>
                </a:cxn>
                <a:cxn ang="0">
                  <a:pos x="T10" y="T11"/>
                </a:cxn>
                <a:cxn ang="0">
                  <a:pos x="T12" y="T13"/>
                </a:cxn>
              </a:cxnLst>
              <a:rect l="0" t="0" r="r" b="b"/>
              <a:pathLst>
                <a:path w="2385" h="425">
                  <a:moveTo>
                    <a:pt x="2353" y="0"/>
                  </a:moveTo>
                  <a:cubicBezTo>
                    <a:pt x="0" y="0"/>
                    <a:pt x="0" y="0"/>
                    <a:pt x="0" y="0"/>
                  </a:cubicBezTo>
                  <a:cubicBezTo>
                    <a:pt x="0" y="425"/>
                    <a:pt x="0" y="425"/>
                    <a:pt x="0" y="425"/>
                  </a:cubicBezTo>
                  <a:cubicBezTo>
                    <a:pt x="2353" y="425"/>
                    <a:pt x="2353" y="425"/>
                    <a:pt x="2353" y="425"/>
                  </a:cubicBezTo>
                  <a:cubicBezTo>
                    <a:pt x="2370" y="425"/>
                    <a:pt x="2385" y="411"/>
                    <a:pt x="2385" y="393"/>
                  </a:cubicBezTo>
                  <a:cubicBezTo>
                    <a:pt x="2385" y="32"/>
                    <a:pt x="2385" y="32"/>
                    <a:pt x="2385" y="32"/>
                  </a:cubicBezTo>
                  <a:cubicBezTo>
                    <a:pt x="2385" y="15"/>
                    <a:pt x="2370" y="0"/>
                    <a:pt x="2353" y="0"/>
                  </a:cubicBez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vert="horz" wrap="square" lIns="121861" tIns="60931" rIns="121861" bIns="60931" numCol="1" anchor="t" anchorCtr="0" compatLnSpc="1"/>
            <a:lstStyle/>
            <a:p>
              <a:pPr algn="just"/>
              <a:endParaRPr lang="fr-FR" sz="1100" b="1" dirty="0">
                <a:solidFill>
                  <a:schemeClr val="bg1"/>
                </a:solidFill>
                <a:latin typeface="Archivo Narrow" charset="0"/>
              </a:endParaRPr>
            </a:p>
          </p:txBody>
        </p:sp>
      </p:grpSp>
      <p:sp>
        <p:nvSpPr>
          <p:cNvPr id="14" name="Rectangle 5">
            <a:extLst>
              <a:ext uri="{FF2B5EF4-FFF2-40B4-BE49-F238E27FC236}">
                <a16:creationId xmlns:a16="http://schemas.microsoft.com/office/drawing/2014/main" id="{216E3476-2A25-01F8-8747-73FE7D598FBE}"/>
              </a:ext>
            </a:extLst>
          </p:cNvPr>
          <p:cNvSpPr>
            <a:spLocks noChangeArrowheads="1"/>
          </p:cNvSpPr>
          <p:nvPr/>
        </p:nvSpPr>
        <p:spPr bwMode="auto">
          <a:xfrm>
            <a:off x="211951" y="256744"/>
            <a:ext cx="4057172"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lang="fr-FR" altLang="fr-FR" b="1" dirty="0">
                <a:solidFill>
                  <a:schemeClr val="bg1"/>
                </a:solidFill>
                <a:effectLst>
                  <a:outerShdw blurRad="38100" dist="38100" dir="2700000" algn="tl">
                    <a:srgbClr val="000000">
                      <a:alpha val="43137"/>
                    </a:srgbClr>
                  </a:outerShdw>
                </a:effectLst>
                <a:latin typeface="Arial" panose="020B0604020202020204" pitchFamily="34" charset="0"/>
              </a:rPr>
              <a:t>Oxydation anaérobie du méthane (AOM)</a:t>
            </a:r>
          </a:p>
        </p:txBody>
      </p:sp>
      <p:sp>
        <p:nvSpPr>
          <p:cNvPr id="10" name="Rectangle 5">
            <a:extLst>
              <a:ext uri="{FF2B5EF4-FFF2-40B4-BE49-F238E27FC236}">
                <a16:creationId xmlns:a16="http://schemas.microsoft.com/office/drawing/2014/main" id="{54D32304-0F30-F9FA-755F-1718A0A841CF}"/>
              </a:ext>
            </a:extLst>
          </p:cNvPr>
          <p:cNvSpPr>
            <a:spLocks noChangeArrowheads="1"/>
          </p:cNvSpPr>
          <p:nvPr/>
        </p:nvSpPr>
        <p:spPr bwMode="auto">
          <a:xfrm>
            <a:off x="4269122" y="174264"/>
            <a:ext cx="425793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lang="fr-FR" altLang="fr-FR" sz="2400" b="1" dirty="0">
                <a:solidFill>
                  <a:srgbClr val="002060"/>
                </a:solidFill>
                <a:effectLst>
                  <a:outerShdw blurRad="38100" dist="38100" dir="2700000" algn="tl">
                    <a:srgbClr val="000000">
                      <a:alpha val="43137"/>
                    </a:srgbClr>
                  </a:outerShdw>
                </a:effectLst>
                <a:latin typeface="Arial" panose="020B0604020202020204" pitchFamily="34" charset="0"/>
              </a:rPr>
              <a:t>Le</a:t>
            </a:r>
            <a:r>
              <a:rPr kumimoji="0" lang="fr-FR" altLang="fr-FR" sz="2400" b="1" i="0" u="none" strike="noStrike" cap="none" normalizeH="0" baseline="0" dirty="0">
                <a:ln>
                  <a:noFill/>
                </a:ln>
                <a:solidFill>
                  <a:srgbClr val="002060"/>
                </a:solidFill>
                <a:effectLst>
                  <a:outerShdw blurRad="38100" dist="38100" dir="2700000" algn="tl">
                    <a:srgbClr val="000000">
                      <a:alpha val="43137"/>
                    </a:srgbClr>
                  </a:outerShdw>
                </a:effectLst>
                <a:latin typeface="Arial" panose="020B0604020202020204" pitchFamily="34" charset="0"/>
              </a:rPr>
              <a:t> cycle du </a:t>
            </a:r>
            <a:r>
              <a:rPr lang="fr-FR" altLang="fr-FR" sz="2400" b="1" dirty="0">
                <a:solidFill>
                  <a:srgbClr val="002060"/>
                </a:solidFill>
                <a:effectLst>
                  <a:outerShdw blurRad="38100" dist="38100" dir="2700000" algn="tl">
                    <a:srgbClr val="000000">
                      <a:alpha val="43137"/>
                    </a:srgbClr>
                  </a:outerShdw>
                </a:effectLst>
                <a:latin typeface="Arial" panose="020B0604020202020204" pitchFamily="34" charset="0"/>
              </a:rPr>
              <a:t>Soufre</a:t>
            </a:r>
            <a:endParaRPr kumimoji="0" lang="fr-FR" altLang="fr-FR" sz="2400" b="1" i="0" u="none" strike="noStrike" cap="none" normalizeH="0" baseline="0" dirty="0">
              <a:ln>
                <a:noFill/>
              </a:ln>
              <a:solidFill>
                <a:srgbClr val="002060"/>
              </a:solidFill>
              <a:effectLst>
                <a:outerShdw blurRad="38100" dist="38100" dir="2700000" algn="tl">
                  <a:srgbClr val="000000">
                    <a:alpha val="43137"/>
                  </a:srgbClr>
                </a:outerShdw>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fr-FR" altLang="fr-FR" sz="2400" b="1" i="0" u="none" strike="noStrike" cap="none" normalizeH="0" baseline="0" dirty="0">
              <a:ln>
                <a:noFill/>
              </a:ln>
              <a:solidFill>
                <a:srgbClr val="002060"/>
              </a:solidFill>
              <a:effectLst>
                <a:outerShdw blurRad="38100" dist="38100" dir="2700000" algn="tl">
                  <a:srgbClr val="000000">
                    <a:alpha val="43137"/>
                  </a:srgbClr>
                </a:outerShdw>
              </a:effectLst>
              <a:latin typeface="Arial" panose="020B0604020202020204" pitchFamily="34" charset="0"/>
            </a:endParaRPr>
          </a:p>
        </p:txBody>
      </p:sp>
      <p:sp>
        <p:nvSpPr>
          <p:cNvPr id="19" name="ZoneTexte 18">
            <a:extLst>
              <a:ext uri="{FF2B5EF4-FFF2-40B4-BE49-F238E27FC236}">
                <a16:creationId xmlns:a16="http://schemas.microsoft.com/office/drawing/2014/main" id="{D8FF06EC-47D7-92DB-139F-F0F8D8A54264}"/>
              </a:ext>
            </a:extLst>
          </p:cNvPr>
          <p:cNvSpPr txBox="1"/>
          <p:nvPr/>
        </p:nvSpPr>
        <p:spPr>
          <a:xfrm>
            <a:off x="362235" y="856436"/>
            <a:ext cx="8233547" cy="1524007"/>
          </a:xfrm>
          <a:prstGeom prst="rect">
            <a:avLst/>
          </a:prstGeom>
          <a:noFill/>
        </p:spPr>
        <p:txBody>
          <a:bodyPr wrap="square">
            <a:spAutoFit/>
          </a:bodyPr>
          <a:lstStyle/>
          <a:p>
            <a:pPr marL="285750" indent="-285750" algn="just">
              <a:lnSpc>
                <a:spcPct val="150000"/>
              </a:lnSpc>
              <a:buFont typeface="Arial" panose="020B0604020202020204" pitchFamily="34" charset="0"/>
              <a:buChar char="•"/>
            </a:pPr>
            <a:r>
              <a:rPr lang="fr-FR" sz="1600" dirty="0"/>
              <a:t>Dans les sédiments marins, le méthane est </a:t>
            </a:r>
            <a:r>
              <a:rPr lang="fr-FR" sz="1600" b="1" dirty="0">
                <a:effectLst>
                  <a:outerShdw blurRad="38100" dist="38100" dir="2700000" algn="tl">
                    <a:srgbClr val="000000">
                      <a:alpha val="43137"/>
                    </a:srgbClr>
                  </a:outerShdw>
                </a:effectLst>
              </a:rPr>
              <a:t>oxydé </a:t>
            </a:r>
            <a:r>
              <a:rPr lang="fr-FR" sz="1600" b="1" dirty="0" err="1">
                <a:effectLst>
                  <a:outerShdw blurRad="38100" dist="38100" dir="2700000" algn="tl">
                    <a:srgbClr val="000000">
                      <a:alpha val="43137"/>
                    </a:srgbClr>
                  </a:outerShdw>
                </a:effectLst>
              </a:rPr>
              <a:t>anaérobiquement</a:t>
            </a:r>
            <a:r>
              <a:rPr lang="fr-FR" sz="1600" b="1" dirty="0">
                <a:effectLst>
                  <a:outerShdw blurRad="38100" dist="38100" dir="2700000" algn="tl">
                    <a:srgbClr val="000000">
                      <a:alpha val="43137"/>
                    </a:srgbClr>
                  </a:outerShdw>
                </a:effectLst>
              </a:rPr>
              <a:t> (AOM) </a:t>
            </a:r>
            <a:r>
              <a:rPr lang="fr-FR" sz="1600" dirty="0"/>
              <a:t>avec le sulfate (SO₄²⁻) comme </a:t>
            </a:r>
            <a:r>
              <a:rPr lang="fr-FR" sz="1600" b="1" dirty="0">
                <a:effectLst>
                  <a:outerShdw blurRad="38100" dist="38100" dir="2700000" algn="tl">
                    <a:srgbClr val="000000">
                      <a:alpha val="43137"/>
                    </a:srgbClr>
                  </a:outerShdw>
                </a:effectLst>
              </a:rPr>
              <a:t>accepteur d’électrons</a:t>
            </a:r>
            <a:r>
              <a:rPr lang="fr-FR" sz="1600" dirty="0"/>
              <a:t>.</a:t>
            </a:r>
          </a:p>
          <a:p>
            <a:pPr algn="just">
              <a:lnSpc>
                <a:spcPct val="150000"/>
              </a:lnSpc>
            </a:pPr>
            <a:r>
              <a:rPr lang="fr-FR" sz="1600" dirty="0"/>
              <a:t>                                           </a:t>
            </a:r>
            <a:r>
              <a:rPr lang="fr-FR" sz="1600" b="1" dirty="0">
                <a:solidFill>
                  <a:srgbClr val="9A9F10"/>
                </a:solidFill>
              </a:rPr>
              <a:t>Réaction clé </a:t>
            </a:r>
            <a:r>
              <a:rPr lang="fr-FR" sz="1600" dirty="0"/>
              <a:t>: </a:t>
            </a:r>
            <a:r>
              <a:rPr lang="fr-FR" sz="1600" b="1" dirty="0">
                <a:effectLst>
                  <a:outerShdw blurRad="38100" dist="38100" dir="2700000" algn="tl">
                    <a:srgbClr val="000000">
                      <a:alpha val="43137"/>
                    </a:srgbClr>
                  </a:outerShdw>
                </a:effectLst>
              </a:rPr>
              <a:t>CH₄ + SO₄²⁻ → HCO₃⁻ + HS⁻</a:t>
            </a:r>
            <a:r>
              <a:rPr lang="fr-FR" sz="1600" dirty="0"/>
              <a:t>.</a:t>
            </a:r>
          </a:p>
          <a:p>
            <a:pPr marL="285750" indent="-285750" algn="just">
              <a:lnSpc>
                <a:spcPct val="150000"/>
              </a:lnSpc>
              <a:buFont typeface="Arial" panose="020B0604020202020204" pitchFamily="34" charset="0"/>
              <a:buChar char="•"/>
            </a:pPr>
            <a:r>
              <a:rPr lang="fr-FR" sz="1600" dirty="0"/>
              <a:t>Microorganismes impliqués : archées ANME + bactéries réductrices de sulfate (SRB).</a:t>
            </a:r>
          </a:p>
        </p:txBody>
      </p:sp>
      <p:pic>
        <p:nvPicPr>
          <p:cNvPr id="20" name="Image 19" descr="Une image contenant texte, diagramme, capture d’écran, ligne&#10;&#10;Le contenu généré par l’IA peut être incorrect.">
            <a:extLst>
              <a:ext uri="{FF2B5EF4-FFF2-40B4-BE49-F238E27FC236}">
                <a16:creationId xmlns:a16="http://schemas.microsoft.com/office/drawing/2014/main" id="{5D789B76-D961-54BF-48E0-B1B636E6CC02}"/>
              </a:ext>
            </a:extLst>
          </p:cNvPr>
          <p:cNvPicPr>
            <a:picLocks noChangeAspect="1"/>
          </p:cNvPicPr>
          <p:nvPr/>
        </p:nvPicPr>
        <p:blipFill>
          <a:blip r:embed="rId4">
            <a:extLst>
              <a:ext uri="{28A0092B-C50C-407E-A947-70E740481C1C}">
                <a14:useLocalDpi xmlns:a14="http://schemas.microsoft.com/office/drawing/2010/main" val="0"/>
              </a:ext>
            </a:extLst>
          </a:blip>
          <a:srcRect t="4649" r="496" b="7822"/>
          <a:stretch>
            <a:fillRect/>
          </a:stretch>
        </p:blipFill>
        <p:spPr>
          <a:xfrm>
            <a:off x="10602042" y="1097733"/>
            <a:ext cx="4395379" cy="2416675"/>
          </a:xfrm>
          <a:prstGeom prst="rect">
            <a:avLst/>
          </a:prstGeom>
        </p:spPr>
      </p:pic>
      <p:pic>
        <p:nvPicPr>
          <p:cNvPr id="4099" name="Picture 3">
            <a:extLst>
              <a:ext uri="{FF2B5EF4-FFF2-40B4-BE49-F238E27FC236}">
                <a16:creationId xmlns:a16="http://schemas.microsoft.com/office/drawing/2014/main" id="{FF175F93-F83E-DB00-AD74-B44AA95D1FFF}"/>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52290" b="48114"/>
          <a:stretch>
            <a:fillRect/>
          </a:stretch>
        </p:blipFill>
        <p:spPr bwMode="auto">
          <a:xfrm>
            <a:off x="3067042" y="2446980"/>
            <a:ext cx="2823934" cy="1956119"/>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1DFBDC6F-1F0A-C93B-6509-D4B5B34B61B6}"/>
              </a:ext>
            </a:extLst>
          </p:cNvPr>
          <p:cNvSpPr txBox="1"/>
          <p:nvPr/>
        </p:nvSpPr>
        <p:spPr>
          <a:xfrm>
            <a:off x="1646538" y="4606213"/>
            <a:ext cx="7497462" cy="215444"/>
          </a:xfrm>
          <a:prstGeom prst="rect">
            <a:avLst/>
          </a:prstGeom>
          <a:noFill/>
        </p:spPr>
        <p:txBody>
          <a:bodyPr wrap="square">
            <a:spAutoFit/>
          </a:bodyPr>
          <a:lstStyle/>
          <a:p>
            <a:r>
              <a:rPr lang="fr-FR" sz="800" dirty="0"/>
              <a:t>https://www.researchgate.net/publication/269877310_Anaerobic_oxidation_of_methane_An_active_microbial_process</a:t>
            </a:r>
          </a:p>
        </p:txBody>
      </p:sp>
      <p:sp>
        <p:nvSpPr>
          <p:cNvPr id="9" name="ZoneTexte 8">
            <a:extLst>
              <a:ext uri="{FF2B5EF4-FFF2-40B4-BE49-F238E27FC236}">
                <a16:creationId xmlns:a16="http://schemas.microsoft.com/office/drawing/2014/main" id="{6B4A7350-BB09-CFA1-F3F7-8D6C7FD69D95}"/>
              </a:ext>
            </a:extLst>
          </p:cNvPr>
          <p:cNvSpPr txBox="1"/>
          <p:nvPr/>
        </p:nvSpPr>
        <p:spPr>
          <a:xfrm>
            <a:off x="1330917" y="4360397"/>
            <a:ext cx="7497304" cy="246221"/>
          </a:xfrm>
          <a:prstGeom prst="rect">
            <a:avLst/>
          </a:prstGeom>
          <a:noFill/>
        </p:spPr>
        <p:txBody>
          <a:bodyPr wrap="square">
            <a:spAutoFit/>
          </a:bodyPr>
          <a:lstStyle/>
          <a:p>
            <a:r>
              <a:rPr lang="fr-FR" sz="1000" b="1" dirty="0" err="1"/>
              <a:t>Fig</a:t>
            </a:r>
            <a:r>
              <a:rPr lang="fr-FR" sz="1000" b="1" dirty="0"/>
              <a:t> :Oxydation anaérobie du méthane par les archées ANME en symbiose avec des bactéries réductrices de sulfate</a:t>
            </a:r>
          </a:p>
        </p:txBody>
      </p:sp>
      <p:sp>
        <p:nvSpPr>
          <p:cNvPr id="11" name="Google Shape;304;p36">
            <a:extLst>
              <a:ext uri="{FF2B5EF4-FFF2-40B4-BE49-F238E27FC236}">
                <a16:creationId xmlns:a16="http://schemas.microsoft.com/office/drawing/2014/main" id="{88770501-D68D-7FBB-3B88-C8BC88D38B72}"/>
              </a:ext>
            </a:extLst>
          </p:cNvPr>
          <p:cNvSpPr txBox="1">
            <a:spLocks noGrp="1"/>
          </p:cNvSpPr>
          <p:nvPr>
            <p:ph type="title"/>
          </p:nvPr>
        </p:nvSpPr>
        <p:spPr>
          <a:xfrm>
            <a:off x="8242800" y="4665300"/>
            <a:ext cx="901200" cy="47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a:t>14</a:t>
            </a:r>
            <a:endParaRPr sz="2400" dirty="0"/>
          </a:p>
        </p:txBody>
      </p:sp>
      <p:sp>
        <p:nvSpPr>
          <p:cNvPr id="12" name="Rectangle 11">
            <a:extLst>
              <a:ext uri="{FF2B5EF4-FFF2-40B4-BE49-F238E27FC236}">
                <a16:creationId xmlns:a16="http://schemas.microsoft.com/office/drawing/2014/main" id="{D497E634-DC0A-0F79-E2E3-7A13ABF515C6}"/>
              </a:ext>
            </a:extLst>
          </p:cNvPr>
          <p:cNvSpPr/>
          <p:nvPr/>
        </p:nvSpPr>
        <p:spPr>
          <a:xfrm>
            <a:off x="-215660" y="3890513"/>
            <a:ext cx="1173192" cy="138022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ZoneTexte 7">
            <a:extLst>
              <a:ext uri="{FF2B5EF4-FFF2-40B4-BE49-F238E27FC236}">
                <a16:creationId xmlns:a16="http://schemas.microsoft.com/office/drawing/2014/main" id="{2FEE00C5-130B-6388-ABDA-4440FB84AD91}"/>
              </a:ext>
            </a:extLst>
          </p:cNvPr>
          <p:cNvSpPr txBox="1"/>
          <p:nvPr/>
        </p:nvSpPr>
        <p:spPr>
          <a:xfrm>
            <a:off x="211951" y="4827237"/>
            <a:ext cx="7500668" cy="276999"/>
          </a:xfrm>
          <a:prstGeom prst="rect">
            <a:avLst/>
          </a:prstGeom>
          <a:noFill/>
        </p:spPr>
        <p:txBody>
          <a:bodyPr wrap="square">
            <a:spAutoFit/>
          </a:bodyPr>
          <a:lstStyle/>
          <a:p>
            <a:r>
              <a:rPr lang="it-IT" sz="1200" b="1" i="0" dirty="0">
                <a:solidFill>
                  <a:srgbClr val="000000"/>
                </a:solidFill>
                <a:effectLst/>
                <a:latin typeface="Times New Roman" panose="02020603050405020304" pitchFamily="18" charset="0"/>
              </a:rPr>
              <a:t>(Sara L. Caldwell† et al. 2008)</a:t>
            </a:r>
            <a:endParaRPr lang="fr-FR" sz="1200" b="1" dirty="0"/>
          </a:p>
        </p:txBody>
      </p:sp>
    </p:spTree>
    <p:extLst>
      <p:ext uri="{BB962C8B-B14F-4D97-AF65-F5344CB8AC3E}">
        <p14:creationId xmlns:p14="http://schemas.microsoft.com/office/powerpoint/2010/main" val="12985808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298"/>
        <p:cNvGrpSpPr/>
        <p:nvPr/>
      </p:nvGrpSpPr>
      <p:grpSpPr>
        <a:xfrm>
          <a:off x="0" y="0"/>
          <a:ext cx="0" cy="0"/>
          <a:chOff x="0" y="0"/>
          <a:chExt cx="0" cy="0"/>
        </a:xfrm>
      </p:grpSpPr>
      <p:sp>
        <p:nvSpPr>
          <p:cNvPr id="299" name="Google Shape;299;p36"/>
          <p:cNvSpPr txBox="1">
            <a:spLocks noGrp="1"/>
          </p:cNvSpPr>
          <p:nvPr>
            <p:ph type="title" idx="21"/>
          </p:nvPr>
        </p:nvSpPr>
        <p:spPr>
          <a:xfrm>
            <a:off x="720000" y="539500"/>
            <a:ext cx="7704000" cy="478200"/>
          </a:xfrm>
          <a:prstGeom prst="rect">
            <a:avLst/>
          </a:prstGeom>
        </p:spPr>
        <p:txBody>
          <a:bodyPr spcFirstLastPara="1" wrap="square" lIns="91425" tIns="0" rIns="91425" bIns="91425" anchor="t" anchorCtr="0">
            <a:noAutofit/>
          </a:bodyPr>
          <a:lstStyle/>
          <a:p>
            <a:pPr marL="0" lvl="0" indent="0" algn="ctr" rtl="0">
              <a:spcBef>
                <a:spcPts val="0"/>
              </a:spcBef>
              <a:spcAft>
                <a:spcPts val="0"/>
              </a:spcAft>
              <a:buNone/>
            </a:pPr>
            <a:r>
              <a:rPr lang="en" dirty="0"/>
              <a:t>Plan</a:t>
            </a:r>
            <a:endParaRPr dirty="0"/>
          </a:p>
        </p:txBody>
      </p:sp>
      <p:sp>
        <p:nvSpPr>
          <p:cNvPr id="304" name="Google Shape;304;p36"/>
          <p:cNvSpPr txBox="1">
            <a:spLocks noGrp="1"/>
          </p:cNvSpPr>
          <p:nvPr>
            <p:ph type="title"/>
          </p:nvPr>
        </p:nvSpPr>
        <p:spPr>
          <a:xfrm>
            <a:off x="873579" y="1285073"/>
            <a:ext cx="901200" cy="47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a:t>01</a:t>
            </a:r>
            <a:endParaRPr sz="2400" dirty="0"/>
          </a:p>
        </p:txBody>
      </p:sp>
      <p:sp>
        <p:nvSpPr>
          <p:cNvPr id="306" name="Google Shape;306;p36"/>
          <p:cNvSpPr txBox="1">
            <a:spLocks noGrp="1"/>
          </p:cNvSpPr>
          <p:nvPr>
            <p:ph type="title" idx="6"/>
          </p:nvPr>
        </p:nvSpPr>
        <p:spPr>
          <a:xfrm>
            <a:off x="873579" y="2590217"/>
            <a:ext cx="901200" cy="47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a:t>03</a:t>
            </a:r>
            <a:endParaRPr sz="2400" dirty="0"/>
          </a:p>
        </p:txBody>
      </p:sp>
      <p:sp>
        <p:nvSpPr>
          <p:cNvPr id="307" name="Google Shape;307;p36"/>
          <p:cNvSpPr txBox="1">
            <a:spLocks noGrp="1"/>
          </p:cNvSpPr>
          <p:nvPr>
            <p:ph type="title" idx="7"/>
          </p:nvPr>
        </p:nvSpPr>
        <p:spPr>
          <a:xfrm>
            <a:off x="873579" y="1888024"/>
            <a:ext cx="901200" cy="47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a:t>02</a:t>
            </a:r>
            <a:endParaRPr sz="2400" dirty="0"/>
          </a:p>
        </p:txBody>
      </p:sp>
      <p:sp>
        <p:nvSpPr>
          <p:cNvPr id="3" name="ZoneTexte 2">
            <a:extLst>
              <a:ext uri="{FF2B5EF4-FFF2-40B4-BE49-F238E27FC236}">
                <a16:creationId xmlns:a16="http://schemas.microsoft.com/office/drawing/2014/main" id="{AA58FB4B-0AEF-186E-C3BA-01F0F7FD21EF}"/>
              </a:ext>
            </a:extLst>
          </p:cNvPr>
          <p:cNvSpPr txBox="1"/>
          <p:nvPr/>
        </p:nvSpPr>
        <p:spPr>
          <a:xfrm>
            <a:off x="1774780" y="1339507"/>
            <a:ext cx="3039618" cy="400110"/>
          </a:xfrm>
          <a:prstGeom prst="rect">
            <a:avLst/>
          </a:prstGeom>
          <a:noFill/>
        </p:spPr>
        <p:txBody>
          <a:bodyPr wrap="square">
            <a:spAutoFit/>
          </a:bodyPr>
          <a:lstStyle/>
          <a:p>
            <a:r>
              <a:rPr lang="fr-FR" sz="2000" dirty="0">
                <a:latin typeface="Open Sans ExtraBold" panose="020B0906030804020204" pitchFamily="34" charset="0"/>
                <a:ea typeface="Open Sans ExtraBold" panose="020B0906030804020204" pitchFamily="34" charset="0"/>
                <a:cs typeface="Open Sans ExtraBold" panose="020B0906030804020204" pitchFamily="34" charset="0"/>
              </a:rPr>
              <a:t>Introduction </a:t>
            </a:r>
            <a:endParaRPr lang="fr-FR" sz="2000" dirty="0"/>
          </a:p>
        </p:txBody>
      </p:sp>
      <p:sp>
        <p:nvSpPr>
          <p:cNvPr id="6" name="ZoneTexte 5">
            <a:extLst>
              <a:ext uri="{FF2B5EF4-FFF2-40B4-BE49-F238E27FC236}">
                <a16:creationId xmlns:a16="http://schemas.microsoft.com/office/drawing/2014/main" id="{1523BDC7-A835-DB18-9177-D789761FC7FE}"/>
              </a:ext>
            </a:extLst>
          </p:cNvPr>
          <p:cNvSpPr txBox="1"/>
          <p:nvPr/>
        </p:nvSpPr>
        <p:spPr>
          <a:xfrm>
            <a:off x="1711314" y="1942458"/>
            <a:ext cx="6076732" cy="369332"/>
          </a:xfrm>
          <a:prstGeom prst="rect">
            <a:avLst/>
          </a:prstGeom>
          <a:noFill/>
        </p:spPr>
        <p:txBody>
          <a:bodyPr wrap="square">
            <a:spAutoFit/>
          </a:bodyPr>
          <a:lstStyle/>
          <a:p>
            <a:r>
              <a:rPr lang="fr-FR" sz="1800" dirty="0">
                <a:latin typeface="Open Sans ExtraBold" panose="020B0906030804020204" pitchFamily="34" charset="0"/>
                <a:ea typeface="Open Sans ExtraBold" panose="020B0906030804020204" pitchFamily="34" charset="0"/>
                <a:cs typeface="Open Sans ExtraBold" panose="020B0906030804020204" pitchFamily="34" charset="0"/>
              </a:rPr>
              <a:t> Où est produit et consommé le méthane ? </a:t>
            </a:r>
            <a:endParaRPr lang="fr-FR" sz="1800" dirty="0"/>
          </a:p>
        </p:txBody>
      </p:sp>
      <p:sp>
        <p:nvSpPr>
          <p:cNvPr id="16" name="ZoneTexte 15">
            <a:extLst>
              <a:ext uri="{FF2B5EF4-FFF2-40B4-BE49-F238E27FC236}">
                <a16:creationId xmlns:a16="http://schemas.microsoft.com/office/drawing/2014/main" id="{D4037383-D289-9E23-1B17-569F5E502CF4}"/>
              </a:ext>
            </a:extLst>
          </p:cNvPr>
          <p:cNvSpPr txBox="1"/>
          <p:nvPr/>
        </p:nvSpPr>
        <p:spPr>
          <a:xfrm>
            <a:off x="1774780" y="2590217"/>
            <a:ext cx="7176715" cy="369332"/>
          </a:xfrm>
          <a:prstGeom prst="rect">
            <a:avLst/>
          </a:prstGeom>
          <a:noFill/>
        </p:spPr>
        <p:txBody>
          <a:bodyPr wrap="square">
            <a:spAutoFit/>
          </a:bodyPr>
          <a:lstStyle/>
          <a:p>
            <a:r>
              <a:rPr lang="fr-FR" sz="1800" dirty="0">
                <a:latin typeface="Open Sans ExtraBold" panose="020B0906030804020204" pitchFamily="34" charset="0"/>
                <a:ea typeface="Open Sans ExtraBold" panose="020B0906030804020204" pitchFamily="34" charset="0"/>
                <a:cs typeface="Open Sans ExtraBold" panose="020B0906030804020204" pitchFamily="34" charset="0"/>
              </a:rPr>
              <a:t>Quels sont les principaux producteurs naturels de CH₄ ?</a:t>
            </a:r>
          </a:p>
        </p:txBody>
      </p:sp>
      <p:sp>
        <p:nvSpPr>
          <p:cNvPr id="17" name="ZoneTexte 16">
            <a:extLst>
              <a:ext uri="{FF2B5EF4-FFF2-40B4-BE49-F238E27FC236}">
                <a16:creationId xmlns:a16="http://schemas.microsoft.com/office/drawing/2014/main" id="{EF60A9D9-55ED-3D43-1089-36D5253A75A0}"/>
              </a:ext>
            </a:extLst>
          </p:cNvPr>
          <p:cNvSpPr txBox="1"/>
          <p:nvPr/>
        </p:nvSpPr>
        <p:spPr>
          <a:xfrm>
            <a:off x="1774779" y="3255606"/>
            <a:ext cx="6948116" cy="369332"/>
          </a:xfrm>
          <a:prstGeom prst="rect">
            <a:avLst/>
          </a:prstGeom>
          <a:noFill/>
        </p:spPr>
        <p:txBody>
          <a:bodyPr wrap="square">
            <a:spAutoFit/>
          </a:bodyPr>
          <a:lstStyle/>
          <a:p>
            <a:r>
              <a:rPr lang="fr-FR" sz="1800" dirty="0">
                <a:latin typeface="Open Sans ExtraBold" panose="020B0906030804020204" pitchFamily="34" charset="0"/>
                <a:ea typeface="Open Sans ExtraBold" panose="020B0906030804020204" pitchFamily="34" charset="0"/>
                <a:cs typeface="Open Sans ExtraBold" panose="020B0906030804020204" pitchFamily="34" charset="0"/>
              </a:rPr>
              <a:t>Comment participe-t-il aux cycles biogéochimiques ?</a:t>
            </a:r>
          </a:p>
        </p:txBody>
      </p:sp>
      <p:sp>
        <p:nvSpPr>
          <p:cNvPr id="18" name="Google Shape;306;p36">
            <a:extLst>
              <a:ext uri="{FF2B5EF4-FFF2-40B4-BE49-F238E27FC236}">
                <a16:creationId xmlns:a16="http://schemas.microsoft.com/office/drawing/2014/main" id="{B827B6DA-77CA-8E4D-2563-4F273B3CFB86}"/>
              </a:ext>
            </a:extLst>
          </p:cNvPr>
          <p:cNvSpPr txBox="1">
            <a:spLocks/>
          </p:cNvSpPr>
          <p:nvPr/>
        </p:nvSpPr>
        <p:spPr>
          <a:xfrm>
            <a:off x="873579" y="3213282"/>
            <a:ext cx="901200" cy="478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15000"/>
              </a:lnSpc>
              <a:spcBef>
                <a:spcPts val="0"/>
              </a:spcBef>
              <a:spcAft>
                <a:spcPts val="0"/>
              </a:spcAft>
              <a:buClr>
                <a:schemeClr val="dk1"/>
              </a:buClr>
              <a:buSzPts val="3000"/>
              <a:buFont typeface="Poppins ExtraBold"/>
              <a:buNone/>
              <a:defRPr sz="2800" b="0" i="0" u="none" strike="noStrike" cap="none">
                <a:solidFill>
                  <a:schemeClr val="accent1"/>
                </a:solidFill>
                <a:latin typeface="Poppins ExtraBold"/>
                <a:ea typeface="Poppins ExtraBold"/>
                <a:cs typeface="Poppins ExtraBold"/>
                <a:sym typeface="Poppins ExtraBold"/>
              </a:defRPr>
            </a:lvl1pPr>
            <a:lvl2pPr marR="0" lvl="1" algn="l" rtl="0">
              <a:lnSpc>
                <a:spcPct val="100000"/>
              </a:lnSpc>
              <a:spcBef>
                <a:spcPts val="0"/>
              </a:spcBef>
              <a:spcAft>
                <a:spcPts val="0"/>
              </a:spcAft>
              <a:buClr>
                <a:schemeClr val="dk1"/>
              </a:buClr>
              <a:buSzPts val="3000"/>
              <a:buFont typeface="Poppins ExtraBold"/>
              <a:buNone/>
              <a:defRPr sz="3000" b="0" i="0" u="none" strike="noStrike" cap="none">
                <a:solidFill>
                  <a:schemeClr val="dk1"/>
                </a:solidFill>
                <a:latin typeface="Poppins ExtraBold"/>
                <a:ea typeface="Poppins ExtraBold"/>
                <a:cs typeface="Poppins ExtraBold"/>
                <a:sym typeface="Poppins ExtraBold"/>
              </a:defRPr>
            </a:lvl2pPr>
            <a:lvl3pPr marR="0" lvl="2" algn="l" rtl="0">
              <a:lnSpc>
                <a:spcPct val="100000"/>
              </a:lnSpc>
              <a:spcBef>
                <a:spcPts val="0"/>
              </a:spcBef>
              <a:spcAft>
                <a:spcPts val="0"/>
              </a:spcAft>
              <a:buClr>
                <a:schemeClr val="dk1"/>
              </a:buClr>
              <a:buSzPts val="3000"/>
              <a:buFont typeface="Poppins ExtraBold"/>
              <a:buNone/>
              <a:defRPr sz="3000" b="0" i="0" u="none" strike="noStrike" cap="none">
                <a:solidFill>
                  <a:schemeClr val="dk1"/>
                </a:solidFill>
                <a:latin typeface="Poppins ExtraBold"/>
                <a:ea typeface="Poppins ExtraBold"/>
                <a:cs typeface="Poppins ExtraBold"/>
                <a:sym typeface="Poppins ExtraBold"/>
              </a:defRPr>
            </a:lvl3pPr>
            <a:lvl4pPr marR="0" lvl="3" algn="l" rtl="0">
              <a:lnSpc>
                <a:spcPct val="100000"/>
              </a:lnSpc>
              <a:spcBef>
                <a:spcPts val="0"/>
              </a:spcBef>
              <a:spcAft>
                <a:spcPts val="0"/>
              </a:spcAft>
              <a:buClr>
                <a:schemeClr val="dk1"/>
              </a:buClr>
              <a:buSzPts val="3000"/>
              <a:buFont typeface="Poppins ExtraBold"/>
              <a:buNone/>
              <a:defRPr sz="3000" b="0" i="0" u="none" strike="noStrike" cap="none">
                <a:solidFill>
                  <a:schemeClr val="dk1"/>
                </a:solidFill>
                <a:latin typeface="Poppins ExtraBold"/>
                <a:ea typeface="Poppins ExtraBold"/>
                <a:cs typeface="Poppins ExtraBold"/>
                <a:sym typeface="Poppins ExtraBold"/>
              </a:defRPr>
            </a:lvl4pPr>
            <a:lvl5pPr marR="0" lvl="4" algn="l" rtl="0">
              <a:lnSpc>
                <a:spcPct val="100000"/>
              </a:lnSpc>
              <a:spcBef>
                <a:spcPts val="0"/>
              </a:spcBef>
              <a:spcAft>
                <a:spcPts val="0"/>
              </a:spcAft>
              <a:buClr>
                <a:schemeClr val="dk1"/>
              </a:buClr>
              <a:buSzPts val="3000"/>
              <a:buFont typeface="Poppins ExtraBold"/>
              <a:buNone/>
              <a:defRPr sz="3000" b="0" i="0" u="none" strike="noStrike" cap="none">
                <a:solidFill>
                  <a:schemeClr val="dk1"/>
                </a:solidFill>
                <a:latin typeface="Poppins ExtraBold"/>
                <a:ea typeface="Poppins ExtraBold"/>
                <a:cs typeface="Poppins ExtraBold"/>
                <a:sym typeface="Poppins ExtraBold"/>
              </a:defRPr>
            </a:lvl5pPr>
            <a:lvl6pPr marR="0" lvl="5" algn="l" rtl="0">
              <a:lnSpc>
                <a:spcPct val="100000"/>
              </a:lnSpc>
              <a:spcBef>
                <a:spcPts val="0"/>
              </a:spcBef>
              <a:spcAft>
                <a:spcPts val="0"/>
              </a:spcAft>
              <a:buClr>
                <a:schemeClr val="dk1"/>
              </a:buClr>
              <a:buSzPts val="3000"/>
              <a:buFont typeface="Poppins ExtraBold"/>
              <a:buNone/>
              <a:defRPr sz="3000" b="0" i="0" u="none" strike="noStrike" cap="none">
                <a:solidFill>
                  <a:schemeClr val="dk1"/>
                </a:solidFill>
                <a:latin typeface="Poppins ExtraBold"/>
                <a:ea typeface="Poppins ExtraBold"/>
                <a:cs typeface="Poppins ExtraBold"/>
                <a:sym typeface="Poppins ExtraBold"/>
              </a:defRPr>
            </a:lvl6pPr>
            <a:lvl7pPr marR="0" lvl="6" algn="l" rtl="0">
              <a:lnSpc>
                <a:spcPct val="100000"/>
              </a:lnSpc>
              <a:spcBef>
                <a:spcPts val="0"/>
              </a:spcBef>
              <a:spcAft>
                <a:spcPts val="0"/>
              </a:spcAft>
              <a:buClr>
                <a:schemeClr val="dk1"/>
              </a:buClr>
              <a:buSzPts val="3000"/>
              <a:buFont typeface="Poppins ExtraBold"/>
              <a:buNone/>
              <a:defRPr sz="3000" b="0" i="0" u="none" strike="noStrike" cap="none">
                <a:solidFill>
                  <a:schemeClr val="dk1"/>
                </a:solidFill>
                <a:latin typeface="Poppins ExtraBold"/>
                <a:ea typeface="Poppins ExtraBold"/>
                <a:cs typeface="Poppins ExtraBold"/>
                <a:sym typeface="Poppins ExtraBold"/>
              </a:defRPr>
            </a:lvl7pPr>
            <a:lvl8pPr marR="0" lvl="7" algn="l" rtl="0">
              <a:lnSpc>
                <a:spcPct val="100000"/>
              </a:lnSpc>
              <a:spcBef>
                <a:spcPts val="0"/>
              </a:spcBef>
              <a:spcAft>
                <a:spcPts val="0"/>
              </a:spcAft>
              <a:buClr>
                <a:schemeClr val="dk1"/>
              </a:buClr>
              <a:buSzPts val="3000"/>
              <a:buFont typeface="Poppins ExtraBold"/>
              <a:buNone/>
              <a:defRPr sz="3000" b="0" i="0" u="none" strike="noStrike" cap="none">
                <a:solidFill>
                  <a:schemeClr val="dk1"/>
                </a:solidFill>
                <a:latin typeface="Poppins ExtraBold"/>
                <a:ea typeface="Poppins ExtraBold"/>
                <a:cs typeface="Poppins ExtraBold"/>
                <a:sym typeface="Poppins ExtraBold"/>
              </a:defRPr>
            </a:lvl8pPr>
            <a:lvl9pPr marR="0" lvl="8" algn="l" rtl="0">
              <a:lnSpc>
                <a:spcPct val="100000"/>
              </a:lnSpc>
              <a:spcBef>
                <a:spcPts val="0"/>
              </a:spcBef>
              <a:spcAft>
                <a:spcPts val="0"/>
              </a:spcAft>
              <a:buClr>
                <a:schemeClr val="dk1"/>
              </a:buClr>
              <a:buSzPts val="3000"/>
              <a:buFont typeface="Poppins ExtraBold"/>
              <a:buNone/>
              <a:defRPr sz="3000" b="0" i="0" u="none" strike="noStrike" cap="none">
                <a:solidFill>
                  <a:schemeClr val="dk1"/>
                </a:solidFill>
                <a:latin typeface="Poppins ExtraBold"/>
                <a:ea typeface="Poppins ExtraBold"/>
                <a:cs typeface="Poppins ExtraBold"/>
                <a:sym typeface="Poppins ExtraBold"/>
              </a:defRPr>
            </a:lvl9pPr>
          </a:lstStyle>
          <a:p>
            <a:r>
              <a:rPr lang="en" sz="2400" dirty="0"/>
              <a:t>04</a:t>
            </a:r>
          </a:p>
        </p:txBody>
      </p:sp>
      <p:sp>
        <p:nvSpPr>
          <p:cNvPr id="31" name="Google Shape;306;p36">
            <a:extLst>
              <a:ext uri="{FF2B5EF4-FFF2-40B4-BE49-F238E27FC236}">
                <a16:creationId xmlns:a16="http://schemas.microsoft.com/office/drawing/2014/main" id="{1B1AC3C2-857D-DCAC-EAE3-833D20B80B67}"/>
              </a:ext>
            </a:extLst>
          </p:cNvPr>
          <p:cNvSpPr txBox="1">
            <a:spLocks/>
          </p:cNvSpPr>
          <p:nvPr/>
        </p:nvSpPr>
        <p:spPr>
          <a:xfrm>
            <a:off x="873579" y="3886438"/>
            <a:ext cx="901200" cy="478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15000"/>
              </a:lnSpc>
              <a:spcBef>
                <a:spcPts val="0"/>
              </a:spcBef>
              <a:spcAft>
                <a:spcPts val="0"/>
              </a:spcAft>
              <a:buClr>
                <a:schemeClr val="dk1"/>
              </a:buClr>
              <a:buSzPts val="3000"/>
              <a:buFont typeface="Poppins ExtraBold"/>
              <a:buNone/>
              <a:defRPr sz="2800" b="0" i="0" u="none" strike="noStrike" cap="none">
                <a:solidFill>
                  <a:schemeClr val="accent1"/>
                </a:solidFill>
                <a:latin typeface="Poppins ExtraBold"/>
                <a:ea typeface="Poppins ExtraBold"/>
                <a:cs typeface="Poppins ExtraBold"/>
                <a:sym typeface="Poppins ExtraBold"/>
              </a:defRPr>
            </a:lvl1pPr>
            <a:lvl2pPr marR="0" lvl="1" algn="l" rtl="0">
              <a:lnSpc>
                <a:spcPct val="100000"/>
              </a:lnSpc>
              <a:spcBef>
                <a:spcPts val="0"/>
              </a:spcBef>
              <a:spcAft>
                <a:spcPts val="0"/>
              </a:spcAft>
              <a:buClr>
                <a:schemeClr val="dk1"/>
              </a:buClr>
              <a:buSzPts val="3000"/>
              <a:buFont typeface="Poppins ExtraBold"/>
              <a:buNone/>
              <a:defRPr sz="3000" b="0" i="0" u="none" strike="noStrike" cap="none">
                <a:solidFill>
                  <a:schemeClr val="dk1"/>
                </a:solidFill>
                <a:latin typeface="Poppins ExtraBold"/>
                <a:ea typeface="Poppins ExtraBold"/>
                <a:cs typeface="Poppins ExtraBold"/>
                <a:sym typeface="Poppins ExtraBold"/>
              </a:defRPr>
            </a:lvl2pPr>
            <a:lvl3pPr marR="0" lvl="2" algn="l" rtl="0">
              <a:lnSpc>
                <a:spcPct val="100000"/>
              </a:lnSpc>
              <a:spcBef>
                <a:spcPts val="0"/>
              </a:spcBef>
              <a:spcAft>
                <a:spcPts val="0"/>
              </a:spcAft>
              <a:buClr>
                <a:schemeClr val="dk1"/>
              </a:buClr>
              <a:buSzPts val="3000"/>
              <a:buFont typeface="Poppins ExtraBold"/>
              <a:buNone/>
              <a:defRPr sz="3000" b="0" i="0" u="none" strike="noStrike" cap="none">
                <a:solidFill>
                  <a:schemeClr val="dk1"/>
                </a:solidFill>
                <a:latin typeface="Poppins ExtraBold"/>
                <a:ea typeface="Poppins ExtraBold"/>
                <a:cs typeface="Poppins ExtraBold"/>
                <a:sym typeface="Poppins ExtraBold"/>
              </a:defRPr>
            </a:lvl3pPr>
            <a:lvl4pPr marR="0" lvl="3" algn="l" rtl="0">
              <a:lnSpc>
                <a:spcPct val="100000"/>
              </a:lnSpc>
              <a:spcBef>
                <a:spcPts val="0"/>
              </a:spcBef>
              <a:spcAft>
                <a:spcPts val="0"/>
              </a:spcAft>
              <a:buClr>
                <a:schemeClr val="dk1"/>
              </a:buClr>
              <a:buSzPts val="3000"/>
              <a:buFont typeface="Poppins ExtraBold"/>
              <a:buNone/>
              <a:defRPr sz="3000" b="0" i="0" u="none" strike="noStrike" cap="none">
                <a:solidFill>
                  <a:schemeClr val="dk1"/>
                </a:solidFill>
                <a:latin typeface="Poppins ExtraBold"/>
                <a:ea typeface="Poppins ExtraBold"/>
                <a:cs typeface="Poppins ExtraBold"/>
                <a:sym typeface="Poppins ExtraBold"/>
              </a:defRPr>
            </a:lvl4pPr>
            <a:lvl5pPr marR="0" lvl="4" algn="l" rtl="0">
              <a:lnSpc>
                <a:spcPct val="100000"/>
              </a:lnSpc>
              <a:spcBef>
                <a:spcPts val="0"/>
              </a:spcBef>
              <a:spcAft>
                <a:spcPts val="0"/>
              </a:spcAft>
              <a:buClr>
                <a:schemeClr val="dk1"/>
              </a:buClr>
              <a:buSzPts val="3000"/>
              <a:buFont typeface="Poppins ExtraBold"/>
              <a:buNone/>
              <a:defRPr sz="3000" b="0" i="0" u="none" strike="noStrike" cap="none">
                <a:solidFill>
                  <a:schemeClr val="dk1"/>
                </a:solidFill>
                <a:latin typeface="Poppins ExtraBold"/>
                <a:ea typeface="Poppins ExtraBold"/>
                <a:cs typeface="Poppins ExtraBold"/>
                <a:sym typeface="Poppins ExtraBold"/>
              </a:defRPr>
            </a:lvl5pPr>
            <a:lvl6pPr marR="0" lvl="5" algn="l" rtl="0">
              <a:lnSpc>
                <a:spcPct val="100000"/>
              </a:lnSpc>
              <a:spcBef>
                <a:spcPts val="0"/>
              </a:spcBef>
              <a:spcAft>
                <a:spcPts val="0"/>
              </a:spcAft>
              <a:buClr>
                <a:schemeClr val="dk1"/>
              </a:buClr>
              <a:buSzPts val="3000"/>
              <a:buFont typeface="Poppins ExtraBold"/>
              <a:buNone/>
              <a:defRPr sz="3000" b="0" i="0" u="none" strike="noStrike" cap="none">
                <a:solidFill>
                  <a:schemeClr val="dk1"/>
                </a:solidFill>
                <a:latin typeface="Poppins ExtraBold"/>
                <a:ea typeface="Poppins ExtraBold"/>
                <a:cs typeface="Poppins ExtraBold"/>
                <a:sym typeface="Poppins ExtraBold"/>
              </a:defRPr>
            </a:lvl6pPr>
            <a:lvl7pPr marR="0" lvl="6" algn="l" rtl="0">
              <a:lnSpc>
                <a:spcPct val="100000"/>
              </a:lnSpc>
              <a:spcBef>
                <a:spcPts val="0"/>
              </a:spcBef>
              <a:spcAft>
                <a:spcPts val="0"/>
              </a:spcAft>
              <a:buClr>
                <a:schemeClr val="dk1"/>
              </a:buClr>
              <a:buSzPts val="3000"/>
              <a:buFont typeface="Poppins ExtraBold"/>
              <a:buNone/>
              <a:defRPr sz="3000" b="0" i="0" u="none" strike="noStrike" cap="none">
                <a:solidFill>
                  <a:schemeClr val="dk1"/>
                </a:solidFill>
                <a:latin typeface="Poppins ExtraBold"/>
                <a:ea typeface="Poppins ExtraBold"/>
                <a:cs typeface="Poppins ExtraBold"/>
                <a:sym typeface="Poppins ExtraBold"/>
              </a:defRPr>
            </a:lvl7pPr>
            <a:lvl8pPr marR="0" lvl="7" algn="l" rtl="0">
              <a:lnSpc>
                <a:spcPct val="100000"/>
              </a:lnSpc>
              <a:spcBef>
                <a:spcPts val="0"/>
              </a:spcBef>
              <a:spcAft>
                <a:spcPts val="0"/>
              </a:spcAft>
              <a:buClr>
                <a:schemeClr val="dk1"/>
              </a:buClr>
              <a:buSzPts val="3000"/>
              <a:buFont typeface="Poppins ExtraBold"/>
              <a:buNone/>
              <a:defRPr sz="3000" b="0" i="0" u="none" strike="noStrike" cap="none">
                <a:solidFill>
                  <a:schemeClr val="dk1"/>
                </a:solidFill>
                <a:latin typeface="Poppins ExtraBold"/>
                <a:ea typeface="Poppins ExtraBold"/>
                <a:cs typeface="Poppins ExtraBold"/>
                <a:sym typeface="Poppins ExtraBold"/>
              </a:defRPr>
            </a:lvl8pPr>
            <a:lvl9pPr marR="0" lvl="8" algn="l" rtl="0">
              <a:lnSpc>
                <a:spcPct val="100000"/>
              </a:lnSpc>
              <a:spcBef>
                <a:spcPts val="0"/>
              </a:spcBef>
              <a:spcAft>
                <a:spcPts val="0"/>
              </a:spcAft>
              <a:buClr>
                <a:schemeClr val="dk1"/>
              </a:buClr>
              <a:buSzPts val="3000"/>
              <a:buFont typeface="Poppins ExtraBold"/>
              <a:buNone/>
              <a:defRPr sz="3000" b="0" i="0" u="none" strike="noStrike" cap="none">
                <a:solidFill>
                  <a:schemeClr val="dk1"/>
                </a:solidFill>
                <a:latin typeface="Poppins ExtraBold"/>
                <a:ea typeface="Poppins ExtraBold"/>
                <a:cs typeface="Poppins ExtraBold"/>
                <a:sym typeface="Poppins ExtraBold"/>
              </a:defRPr>
            </a:lvl9pPr>
          </a:lstStyle>
          <a:p>
            <a:r>
              <a:rPr lang="en" sz="2400" dirty="0"/>
              <a:t>05</a:t>
            </a:r>
          </a:p>
        </p:txBody>
      </p:sp>
      <p:sp>
        <p:nvSpPr>
          <p:cNvPr id="32" name="ZoneTexte 31">
            <a:extLst>
              <a:ext uri="{FF2B5EF4-FFF2-40B4-BE49-F238E27FC236}">
                <a16:creationId xmlns:a16="http://schemas.microsoft.com/office/drawing/2014/main" id="{BC0C7A91-DF1A-928E-46D8-41708E421339}"/>
              </a:ext>
            </a:extLst>
          </p:cNvPr>
          <p:cNvSpPr txBox="1"/>
          <p:nvPr/>
        </p:nvSpPr>
        <p:spPr>
          <a:xfrm>
            <a:off x="1774779" y="3957799"/>
            <a:ext cx="5758325" cy="369332"/>
          </a:xfrm>
          <a:prstGeom prst="rect">
            <a:avLst/>
          </a:prstGeom>
          <a:noFill/>
        </p:spPr>
        <p:txBody>
          <a:bodyPr wrap="square">
            <a:spAutoFit/>
          </a:bodyPr>
          <a:lstStyle/>
          <a:p>
            <a:r>
              <a:rPr lang="fr-FR" sz="1800" dirty="0">
                <a:latin typeface="Open Sans ExtraBold" panose="020B0906030804020204" pitchFamily="34" charset="0"/>
                <a:ea typeface="Open Sans ExtraBold" panose="020B0906030804020204" pitchFamily="34" charset="0"/>
                <a:cs typeface="Open Sans ExtraBold" panose="020B0906030804020204" pitchFamily="34" charset="0"/>
              </a:rPr>
              <a:t>CONCLUSION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49">
          <a:extLst>
            <a:ext uri="{FF2B5EF4-FFF2-40B4-BE49-F238E27FC236}">
              <a16:creationId xmlns:a16="http://schemas.microsoft.com/office/drawing/2014/main" id="{5C12AE0F-8B46-DA04-95A9-E7A092AB3159}"/>
            </a:ext>
          </a:extLst>
        </p:cNvPr>
        <p:cNvGrpSpPr/>
        <p:nvPr/>
      </p:nvGrpSpPr>
      <p:grpSpPr>
        <a:xfrm>
          <a:off x="0" y="0"/>
          <a:ext cx="0" cy="0"/>
          <a:chOff x="0" y="0"/>
          <a:chExt cx="0" cy="0"/>
        </a:xfrm>
      </p:grpSpPr>
      <p:sp>
        <p:nvSpPr>
          <p:cNvPr id="33" name="Rectangle 4">
            <a:extLst>
              <a:ext uri="{FF2B5EF4-FFF2-40B4-BE49-F238E27FC236}">
                <a16:creationId xmlns:a16="http://schemas.microsoft.com/office/drawing/2014/main" id="{C05A75B5-7491-164A-D0A8-FCBC673148B1}"/>
              </a:ext>
            </a:extLst>
          </p:cNvPr>
          <p:cNvSpPr>
            <a:spLocks noChangeArrowheads="1"/>
          </p:cNvSpPr>
          <p:nvPr/>
        </p:nvSpPr>
        <p:spPr bwMode="auto">
          <a:xfrm>
            <a:off x="6454150" y="611781"/>
            <a:ext cx="2886339" cy="11695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b="1" i="0" u="none" strike="noStrike" cap="none" normalizeH="0" baseline="0" dirty="0">
                <a:ln>
                  <a:noFill/>
                </a:ln>
                <a:solidFill>
                  <a:schemeClr val="bg1"/>
                </a:solidFill>
                <a:effectLst/>
                <a:latin typeface="Arial" panose="020B0604020202020204" pitchFamily="34" charset="0"/>
              </a:rPr>
              <a:t>Ruminants sauvages</a:t>
            </a:r>
            <a:r>
              <a:rPr kumimoji="0" lang="fr-FR" altLang="fr-FR" b="0" i="0" u="none" strike="noStrike" cap="none" normalizeH="0" baseline="0" dirty="0">
                <a:ln>
                  <a:noFill/>
                </a:ln>
                <a:solidFill>
                  <a:schemeClr val="bg1"/>
                </a:solidFill>
                <a:effectLst/>
                <a:latin typeface="Arial" panose="020B0604020202020204" pitchFamily="34" charset="0"/>
              </a:rPr>
              <a:t> → production dans le rumen.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b="1" i="0" u="none" strike="noStrike" cap="none" normalizeH="0" baseline="0" dirty="0">
                <a:ln>
                  <a:noFill/>
                </a:ln>
                <a:solidFill>
                  <a:schemeClr val="bg1"/>
                </a:solidFill>
                <a:effectLst/>
                <a:latin typeface="Arial" panose="020B0604020202020204" pitchFamily="34" charset="0"/>
              </a:rPr>
              <a:t>Termites</a:t>
            </a:r>
            <a:r>
              <a:rPr kumimoji="0" lang="fr-FR" altLang="fr-FR" b="0" i="0" u="none" strike="noStrike" cap="none" normalizeH="0" baseline="0" dirty="0">
                <a:ln>
                  <a:noFill/>
                </a:ln>
                <a:solidFill>
                  <a:schemeClr val="bg1"/>
                </a:solidFill>
                <a:effectLst/>
                <a:latin typeface="Arial" panose="020B0604020202020204" pitchFamily="34" charset="0"/>
              </a:rPr>
              <a:t> → microbes méthanogènes dans leur tube digestif</a:t>
            </a:r>
          </a:p>
        </p:txBody>
      </p:sp>
      <p:grpSp>
        <p:nvGrpSpPr>
          <p:cNvPr id="3" name="组合 30">
            <a:extLst>
              <a:ext uri="{FF2B5EF4-FFF2-40B4-BE49-F238E27FC236}">
                <a16:creationId xmlns:a16="http://schemas.microsoft.com/office/drawing/2014/main" id="{513CFCF0-49AF-25D0-DA8E-99B75B1E699B}"/>
              </a:ext>
            </a:extLst>
          </p:cNvPr>
          <p:cNvGrpSpPr/>
          <p:nvPr/>
        </p:nvGrpSpPr>
        <p:grpSpPr>
          <a:xfrm flipH="1">
            <a:off x="-2" y="148395"/>
            <a:ext cx="4057172" cy="904820"/>
            <a:chOff x="5721946" y="433098"/>
            <a:chExt cx="3199887" cy="633317"/>
          </a:xfrm>
        </p:grpSpPr>
        <p:pic>
          <p:nvPicPr>
            <p:cNvPr id="5" name="图片 31">
              <a:extLst>
                <a:ext uri="{FF2B5EF4-FFF2-40B4-BE49-F238E27FC236}">
                  <a16:creationId xmlns:a16="http://schemas.microsoft.com/office/drawing/2014/main" id="{1786B44A-D367-CAE0-0A6C-1D619F31DE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6240992" y="451205"/>
              <a:ext cx="2680840" cy="615210"/>
            </a:xfrm>
            <a:prstGeom prst="rect">
              <a:avLst/>
            </a:prstGeom>
          </p:spPr>
        </p:pic>
        <p:sp>
          <p:nvSpPr>
            <p:cNvPr id="6" name="Freeform 56">
              <a:extLst>
                <a:ext uri="{FF2B5EF4-FFF2-40B4-BE49-F238E27FC236}">
                  <a16:creationId xmlns:a16="http://schemas.microsoft.com/office/drawing/2014/main" id="{0DB74DD8-9BBF-A97B-9926-D560A1C3E087}"/>
                </a:ext>
              </a:extLst>
            </p:cNvPr>
            <p:cNvSpPr/>
            <p:nvPr/>
          </p:nvSpPr>
          <p:spPr bwMode="auto">
            <a:xfrm flipH="1">
              <a:off x="5721946" y="433098"/>
              <a:ext cx="3199887" cy="370137"/>
            </a:xfrm>
            <a:custGeom>
              <a:avLst/>
              <a:gdLst>
                <a:gd name="T0" fmla="*/ 2353 w 2385"/>
                <a:gd name="T1" fmla="*/ 0 h 425"/>
                <a:gd name="T2" fmla="*/ 0 w 2385"/>
                <a:gd name="T3" fmla="*/ 0 h 425"/>
                <a:gd name="T4" fmla="*/ 0 w 2385"/>
                <a:gd name="T5" fmla="*/ 425 h 425"/>
                <a:gd name="T6" fmla="*/ 2353 w 2385"/>
                <a:gd name="T7" fmla="*/ 425 h 425"/>
                <a:gd name="T8" fmla="*/ 2385 w 2385"/>
                <a:gd name="T9" fmla="*/ 393 h 425"/>
                <a:gd name="T10" fmla="*/ 2385 w 2385"/>
                <a:gd name="T11" fmla="*/ 32 h 425"/>
                <a:gd name="T12" fmla="*/ 2353 w 2385"/>
                <a:gd name="T13" fmla="*/ 0 h 425"/>
              </a:gdLst>
              <a:ahLst/>
              <a:cxnLst>
                <a:cxn ang="0">
                  <a:pos x="T0" y="T1"/>
                </a:cxn>
                <a:cxn ang="0">
                  <a:pos x="T2" y="T3"/>
                </a:cxn>
                <a:cxn ang="0">
                  <a:pos x="T4" y="T5"/>
                </a:cxn>
                <a:cxn ang="0">
                  <a:pos x="T6" y="T7"/>
                </a:cxn>
                <a:cxn ang="0">
                  <a:pos x="T8" y="T9"/>
                </a:cxn>
                <a:cxn ang="0">
                  <a:pos x="T10" y="T11"/>
                </a:cxn>
                <a:cxn ang="0">
                  <a:pos x="T12" y="T13"/>
                </a:cxn>
              </a:cxnLst>
              <a:rect l="0" t="0" r="r" b="b"/>
              <a:pathLst>
                <a:path w="2385" h="425">
                  <a:moveTo>
                    <a:pt x="2353" y="0"/>
                  </a:moveTo>
                  <a:cubicBezTo>
                    <a:pt x="0" y="0"/>
                    <a:pt x="0" y="0"/>
                    <a:pt x="0" y="0"/>
                  </a:cubicBezTo>
                  <a:cubicBezTo>
                    <a:pt x="0" y="425"/>
                    <a:pt x="0" y="425"/>
                    <a:pt x="0" y="425"/>
                  </a:cubicBezTo>
                  <a:cubicBezTo>
                    <a:pt x="2353" y="425"/>
                    <a:pt x="2353" y="425"/>
                    <a:pt x="2353" y="425"/>
                  </a:cubicBezTo>
                  <a:cubicBezTo>
                    <a:pt x="2370" y="425"/>
                    <a:pt x="2385" y="411"/>
                    <a:pt x="2385" y="393"/>
                  </a:cubicBezTo>
                  <a:cubicBezTo>
                    <a:pt x="2385" y="32"/>
                    <a:pt x="2385" y="32"/>
                    <a:pt x="2385" y="32"/>
                  </a:cubicBezTo>
                  <a:cubicBezTo>
                    <a:pt x="2385" y="15"/>
                    <a:pt x="2370" y="0"/>
                    <a:pt x="2353" y="0"/>
                  </a:cubicBezTo>
                  <a:close/>
                </a:path>
              </a:pathLst>
            </a:custGeom>
            <a:solidFill>
              <a:schemeClr val="accent1"/>
            </a:solidFill>
            <a:ln>
              <a:noFill/>
            </a:ln>
            <a:extLst>
              <a:ext uri="{91240B29-F687-4F45-9708-019B960494DF}">
                <a14:hiddenLine xmlns:a14="http://schemas.microsoft.com/office/drawing/2010/main" w="9525">
                  <a:solidFill>
                    <a:srgbClr val="000000"/>
                  </a:solidFill>
                  <a:round/>
                </a14:hiddenLine>
              </a:ext>
            </a:extLst>
          </p:spPr>
          <p:txBody>
            <a:bodyPr vert="horz" wrap="square" lIns="121861" tIns="60931" rIns="121861" bIns="60931" numCol="1" anchor="t" anchorCtr="0" compatLnSpc="1"/>
            <a:lstStyle/>
            <a:p>
              <a:pPr algn="just"/>
              <a:endParaRPr lang="fr-FR" sz="1100" b="1" dirty="0">
                <a:solidFill>
                  <a:schemeClr val="bg1"/>
                </a:solidFill>
                <a:latin typeface="Archivo Narrow" charset="0"/>
              </a:endParaRPr>
            </a:p>
          </p:txBody>
        </p:sp>
      </p:grpSp>
      <p:sp>
        <p:nvSpPr>
          <p:cNvPr id="14" name="Rectangle 5">
            <a:extLst>
              <a:ext uri="{FF2B5EF4-FFF2-40B4-BE49-F238E27FC236}">
                <a16:creationId xmlns:a16="http://schemas.microsoft.com/office/drawing/2014/main" id="{CD36BBD2-43A1-C4C8-F0EE-A609867F6E17}"/>
              </a:ext>
            </a:extLst>
          </p:cNvPr>
          <p:cNvSpPr>
            <a:spLocks noChangeArrowheads="1"/>
          </p:cNvSpPr>
          <p:nvPr/>
        </p:nvSpPr>
        <p:spPr bwMode="auto">
          <a:xfrm>
            <a:off x="211951" y="256744"/>
            <a:ext cx="4057172"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lang="fr-FR" altLang="fr-FR" b="1" dirty="0">
                <a:solidFill>
                  <a:schemeClr val="bg1"/>
                </a:solidFill>
                <a:effectLst>
                  <a:outerShdw blurRad="38100" dist="38100" dir="2700000" algn="tl">
                    <a:srgbClr val="000000">
                      <a:alpha val="43137"/>
                    </a:srgbClr>
                  </a:outerShdw>
                </a:effectLst>
                <a:latin typeface="Arial" panose="020B0604020202020204" pitchFamily="34" charset="0"/>
              </a:rPr>
              <a:t>Oxydation anaérobie du méthane (AOM)</a:t>
            </a:r>
          </a:p>
        </p:txBody>
      </p:sp>
      <p:sp>
        <p:nvSpPr>
          <p:cNvPr id="10" name="Rectangle 5">
            <a:extLst>
              <a:ext uri="{FF2B5EF4-FFF2-40B4-BE49-F238E27FC236}">
                <a16:creationId xmlns:a16="http://schemas.microsoft.com/office/drawing/2014/main" id="{A091B842-0053-A2F7-8D25-E832A03588CE}"/>
              </a:ext>
            </a:extLst>
          </p:cNvPr>
          <p:cNvSpPr>
            <a:spLocks noChangeArrowheads="1"/>
          </p:cNvSpPr>
          <p:nvPr/>
        </p:nvSpPr>
        <p:spPr bwMode="auto">
          <a:xfrm>
            <a:off x="4269122" y="174264"/>
            <a:ext cx="425793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buClrTx/>
            </a:pPr>
            <a:r>
              <a:rPr lang="fr-FR" altLang="fr-FR" sz="2400" b="1" dirty="0">
                <a:solidFill>
                  <a:srgbClr val="002060"/>
                </a:solidFill>
                <a:effectLst>
                  <a:outerShdw blurRad="38100" dist="38100" dir="2700000" algn="tl">
                    <a:srgbClr val="000000">
                      <a:alpha val="43137"/>
                    </a:srgbClr>
                  </a:outerShdw>
                </a:effectLst>
                <a:latin typeface="Arial" panose="020B0604020202020204" pitchFamily="34" charset="0"/>
              </a:rPr>
              <a:t>Le</a:t>
            </a:r>
            <a:r>
              <a:rPr kumimoji="0" lang="fr-FR" altLang="fr-FR" sz="2400" b="1" i="0" u="none" strike="noStrike" cap="none" normalizeH="0" baseline="0" dirty="0">
                <a:ln>
                  <a:noFill/>
                </a:ln>
                <a:solidFill>
                  <a:srgbClr val="002060"/>
                </a:solidFill>
                <a:effectLst>
                  <a:outerShdw blurRad="38100" dist="38100" dir="2700000" algn="tl">
                    <a:srgbClr val="000000">
                      <a:alpha val="43137"/>
                    </a:srgbClr>
                  </a:outerShdw>
                </a:effectLst>
                <a:latin typeface="Arial" panose="020B0604020202020204" pitchFamily="34" charset="0"/>
              </a:rPr>
              <a:t> cycle du </a:t>
            </a:r>
            <a:r>
              <a:rPr lang="fr-FR" altLang="fr-FR" sz="2400" b="1" dirty="0">
                <a:solidFill>
                  <a:srgbClr val="002060"/>
                </a:solidFill>
                <a:effectLst>
                  <a:outerShdw blurRad="38100" dist="38100" dir="2700000" algn="tl">
                    <a:srgbClr val="000000">
                      <a:alpha val="43137"/>
                    </a:srgbClr>
                  </a:outerShdw>
                </a:effectLst>
                <a:latin typeface="Arial" panose="020B0604020202020204" pitchFamily="34" charset="0"/>
              </a:rPr>
              <a:t>Soufre</a:t>
            </a:r>
            <a:endParaRPr kumimoji="0" lang="fr-FR" altLang="fr-FR" sz="2400" b="1" i="0" u="none" strike="noStrike" cap="none" normalizeH="0" baseline="0" dirty="0">
              <a:ln>
                <a:noFill/>
              </a:ln>
              <a:solidFill>
                <a:srgbClr val="002060"/>
              </a:solidFill>
              <a:effectLst>
                <a:outerShdw blurRad="38100" dist="38100" dir="2700000" algn="tl">
                  <a:srgbClr val="000000">
                    <a:alpha val="43137"/>
                  </a:srgbClr>
                </a:outerShdw>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fr-FR" altLang="fr-FR" sz="2400" b="1" i="0" u="none" strike="noStrike" cap="none" normalizeH="0" baseline="0" dirty="0">
              <a:ln>
                <a:noFill/>
              </a:ln>
              <a:solidFill>
                <a:srgbClr val="002060"/>
              </a:solidFill>
              <a:effectLst>
                <a:outerShdw blurRad="38100" dist="38100" dir="2700000" algn="tl">
                  <a:srgbClr val="000000">
                    <a:alpha val="43137"/>
                  </a:srgbClr>
                </a:outerShdw>
              </a:effectLst>
              <a:latin typeface="Arial" panose="020B0604020202020204" pitchFamily="34" charset="0"/>
            </a:endParaRPr>
          </a:p>
        </p:txBody>
      </p:sp>
      <p:sp>
        <p:nvSpPr>
          <p:cNvPr id="19" name="ZoneTexte 18">
            <a:extLst>
              <a:ext uri="{FF2B5EF4-FFF2-40B4-BE49-F238E27FC236}">
                <a16:creationId xmlns:a16="http://schemas.microsoft.com/office/drawing/2014/main" id="{1C9922B8-8079-D781-4F76-FD06A19ED2CC}"/>
              </a:ext>
            </a:extLst>
          </p:cNvPr>
          <p:cNvSpPr txBox="1"/>
          <p:nvPr/>
        </p:nvSpPr>
        <p:spPr>
          <a:xfrm>
            <a:off x="33656" y="759690"/>
            <a:ext cx="8758975" cy="785343"/>
          </a:xfrm>
          <a:prstGeom prst="rect">
            <a:avLst/>
          </a:prstGeom>
          <a:noFill/>
        </p:spPr>
        <p:txBody>
          <a:bodyPr wrap="square">
            <a:spAutoFit/>
          </a:bodyPr>
          <a:lstStyle/>
          <a:p>
            <a:pPr marL="285750" indent="-285750" algn="just">
              <a:lnSpc>
                <a:spcPct val="150000"/>
              </a:lnSpc>
              <a:buFont typeface="Arial" panose="020B0604020202020204" pitchFamily="34" charset="0"/>
              <a:buChar char="•"/>
            </a:pPr>
            <a:r>
              <a:rPr lang="fr-FR" sz="1600" dirty="0"/>
              <a:t>Ce processus agit comme </a:t>
            </a:r>
            <a:r>
              <a:rPr lang="fr-FR" sz="1600" b="1" dirty="0">
                <a:solidFill>
                  <a:srgbClr val="9A9F10"/>
                </a:solidFill>
                <a:effectLst>
                  <a:outerShdw blurRad="38100" dist="38100" dir="2700000" algn="tl">
                    <a:srgbClr val="000000">
                      <a:alpha val="43137"/>
                    </a:srgbClr>
                  </a:outerShdw>
                </a:effectLst>
              </a:rPr>
              <a:t>un filtre biologique, limitant la fuite de CH₄ </a:t>
            </a:r>
            <a:r>
              <a:rPr lang="fr-FR" sz="1600" dirty="0"/>
              <a:t>vers l’océan et l’atmosphère.</a:t>
            </a:r>
          </a:p>
        </p:txBody>
      </p:sp>
      <p:pic>
        <p:nvPicPr>
          <p:cNvPr id="4101" name="Picture 5">
            <a:extLst>
              <a:ext uri="{FF2B5EF4-FFF2-40B4-BE49-F238E27FC236}">
                <a16:creationId xmlns:a16="http://schemas.microsoft.com/office/drawing/2014/main" id="{A5B58CF9-2C5C-4DFB-C939-1504B87458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272274" y="1283151"/>
            <a:ext cx="3993696" cy="3444125"/>
          </a:xfrm>
          <a:prstGeom prst="rect">
            <a:avLst/>
          </a:prstGeom>
          <a:noFill/>
          <a:extLst>
            <a:ext uri="{909E8E84-426E-40DD-AFC4-6F175D3DCCD1}">
              <a14:hiddenFill xmlns:a14="http://schemas.microsoft.com/office/drawing/2010/main">
                <a:solidFill>
                  <a:srgbClr val="FFFFFF"/>
                </a:solidFill>
              </a14:hiddenFill>
            </a:ext>
          </a:extLst>
        </p:spPr>
      </p:pic>
      <p:sp>
        <p:nvSpPr>
          <p:cNvPr id="8" name="Ellipse 7">
            <a:extLst>
              <a:ext uri="{FF2B5EF4-FFF2-40B4-BE49-F238E27FC236}">
                <a16:creationId xmlns:a16="http://schemas.microsoft.com/office/drawing/2014/main" id="{636F4E29-6C26-A4FF-C09E-4981911D881F}"/>
              </a:ext>
            </a:extLst>
          </p:cNvPr>
          <p:cNvSpPr/>
          <p:nvPr/>
        </p:nvSpPr>
        <p:spPr>
          <a:xfrm>
            <a:off x="2787543" y="2895600"/>
            <a:ext cx="1625600" cy="1488210"/>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ZoneTexte 10">
            <a:extLst>
              <a:ext uri="{FF2B5EF4-FFF2-40B4-BE49-F238E27FC236}">
                <a16:creationId xmlns:a16="http://schemas.microsoft.com/office/drawing/2014/main" id="{3E88B5D5-0698-7779-6297-DCC351DAC3C1}"/>
              </a:ext>
            </a:extLst>
          </p:cNvPr>
          <p:cNvSpPr txBox="1"/>
          <p:nvPr/>
        </p:nvSpPr>
        <p:spPr>
          <a:xfrm>
            <a:off x="3040572" y="4727276"/>
            <a:ext cx="7497462" cy="230832"/>
          </a:xfrm>
          <a:prstGeom prst="rect">
            <a:avLst/>
          </a:prstGeom>
          <a:noFill/>
        </p:spPr>
        <p:txBody>
          <a:bodyPr wrap="square">
            <a:spAutoFit/>
          </a:bodyPr>
          <a:lstStyle/>
          <a:p>
            <a:r>
              <a:rPr lang="fr-FR" sz="900" b="1"/>
              <a:t>Fig: Méthane et cycle du soufre</a:t>
            </a:r>
            <a:endParaRPr lang="fr-FR" sz="900" b="1" dirty="0"/>
          </a:p>
        </p:txBody>
      </p:sp>
      <p:sp>
        <p:nvSpPr>
          <p:cNvPr id="4" name="ZoneTexte 3">
            <a:extLst>
              <a:ext uri="{FF2B5EF4-FFF2-40B4-BE49-F238E27FC236}">
                <a16:creationId xmlns:a16="http://schemas.microsoft.com/office/drawing/2014/main" id="{CD6E199F-7FB7-A2FC-964D-AFF3A3B70454}"/>
              </a:ext>
            </a:extLst>
          </p:cNvPr>
          <p:cNvSpPr txBox="1"/>
          <p:nvPr/>
        </p:nvSpPr>
        <p:spPr>
          <a:xfrm>
            <a:off x="2183567" y="4887383"/>
            <a:ext cx="7498080" cy="215444"/>
          </a:xfrm>
          <a:prstGeom prst="rect">
            <a:avLst/>
          </a:prstGeom>
          <a:noFill/>
        </p:spPr>
        <p:txBody>
          <a:bodyPr wrap="square">
            <a:spAutoFit/>
          </a:bodyPr>
          <a:lstStyle/>
          <a:p>
            <a:r>
              <a:rPr lang="en-US" sz="800" dirty="0">
                <a:hlinkClick r:id="rId5"/>
              </a:rPr>
              <a:t>File:Biogeochemical sulfur cycle of marine sediments.jpg - Wikimedia Commons</a:t>
            </a:r>
            <a:endParaRPr lang="fr-FR" sz="800" dirty="0"/>
          </a:p>
        </p:txBody>
      </p:sp>
      <p:sp>
        <p:nvSpPr>
          <p:cNvPr id="7" name="Google Shape;304;p36">
            <a:extLst>
              <a:ext uri="{FF2B5EF4-FFF2-40B4-BE49-F238E27FC236}">
                <a16:creationId xmlns:a16="http://schemas.microsoft.com/office/drawing/2014/main" id="{D933223F-FCB4-47DF-15C7-E43919C4A1B7}"/>
              </a:ext>
            </a:extLst>
          </p:cNvPr>
          <p:cNvSpPr txBox="1">
            <a:spLocks noGrp="1"/>
          </p:cNvSpPr>
          <p:nvPr>
            <p:ph type="title"/>
          </p:nvPr>
        </p:nvSpPr>
        <p:spPr>
          <a:xfrm>
            <a:off x="8242800" y="4665300"/>
            <a:ext cx="901200" cy="47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a:t>15</a:t>
            </a:r>
            <a:endParaRPr sz="2400" dirty="0"/>
          </a:p>
        </p:txBody>
      </p:sp>
      <p:sp>
        <p:nvSpPr>
          <p:cNvPr id="15" name="Rectangle 14">
            <a:extLst>
              <a:ext uri="{FF2B5EF4-FFF2-40B4-BE49-F238E27FC236}">
                <a16:creationId xmlns:a16="http://schemas.microsoft.com/office/drawing/2014/main" id="{17B43DA3-4662-BF24-0655-EE096277432A}"/>
              </a:ext>
            </a:extLst>
          </p:cNvPr>
          <p:cNvSpPr/>
          <p:nvPr/>
        </p:nvSpPr>
        <p:spPr>
          <a:xfrm>
            <a:off x="-215660" y="3890513"/>
            <a:ext cx="1173192" cy="1380227"/>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Tree>
    <p:extLst>
      <p:ext uri="{BB962C8B-B14F-4D97-AF65-F5344CB8AC3E}">
        <p14:creationId xmlns:p14="http://schemas.microsoft.com/office/powerpoint/2010/main" val="730908597"/>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49">
          <a:extLst>
            <a:ext uri="{FF2B5EF4-FFF2-40B4-BE49-F238E27FC236}">
              <a16:creationId xmlns:a16="http://schemas.microsoft.com/office/drawing/2014/main" id="{C8DE3830-FC54-9F66-AB11-7047E36AF033}"/>
            </a:ext>
          </a:extLst>
        </p:cNvPr>
        <p:cNvGrpSpPr/>
        <p:nvPr/>
      </p:nvGrpSpPr>
      <p:grpSpPr>
        <a:xfrm>
          <a:off x="0" y="0"/>
          <a:ext cx="0" cy="0"/>
          <a:chOff x="0" y="0"/>
          <a:chExt cx="0" cy="0"/>
        </a:xfrm>
      </p:grpSpPr>
      <p:sp>
        <p:nvSpPr>
          <p:cNvPr id="10" name="Rectangle 5">
            <a:extLst>
              <a:ext uri="{FF2B5EF4-FFF2-40B4-BE49-F238E27FC236}">
                <a16:creationId xmlns:a16="http://schemas.microsoft.com/office/drawing/2014/main" id="{2F91BC6E-ED08-717B-660F-BCDA9277B26D}"/>
              </a:ext>
            </a:extLst>
          </p:cNvPr>
          <p:cNvSpPr>
            <a:spLocks noChangeArrowheads="1"/>
          </p:cNvSpPr>
          <p:nvPr/>
        </p:nvSpPr>
        <p:spPr bwMode="auto">
          <a:xfrm>
            <a:off x="3060254" y="872126"/>
            <a:ext cx="4257938"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tabLst/>
            </a:pPr>
            <a:r>
              <a:rPr lang="fr-FR" altLang="fr-FR" sz="2800" b="1" dirty="0">
                <a:solidFill>
                  <a:srgbClr val="002060"/>
                </a:solidFill>
                <a:effectLst>
                  <a:outerShdw blurRad="38100" dist="38100" dir="2700000" algn="tl">
                    <a:srgbClr val="000000">
                      <a:alpha val="43137"/>
                    </a:srgbClr>
                  </a:outerShdw>
                </a:effectLst>
                <a:latin typeface="Arial" panose="020B0604020202020204" pitchFamily="34" charset="0"/>
              </a:rPr>
              <a:t>CONCLUSION</a:t>
            </a:r>
            <a:endParaRPr kumimoji="0" lang="fr-FR" altLang="fr-FR" sz="2800" b="1" i="0" u="none" strike="noStrike" cap="none" normalizeH="0" baseline="0" dirty="0">
              <a:ln>
                <a:noFill/>
              </a:ln>
              <a:solidFill>
                <a:srgbClr val="002060"/>
              </a:solidFill>
              <a:effectLst>
                <a:outerShdw blurRad="38100" dist="38100" dir="2700000" algn="tl">
                  <a:srgbClr val="000000">
                    <a:alpha val="43137"/>
                  </a:srgbClr>
                </a:outerShdw>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fr-FR" altLang="fr-FR" sz="2800" b="1" i="0" u="none" strike="noStrike" cap="none" normalizeH="0" baseline="0" dirty="0">
              <a:ln>
                <a:noFill/>
              </a:ln>
              <a:solidFill>
                <a:srgbClr val="002060"/>
              </a:solidFill>
              <a:effectLst>
                <a:outerShdw blurRad="38100" dist="38100" dir="2700000" algn="tl">
                  <a:srgbClr val="000000">
                    <a:alpha val="43137"/>
                  </a:srgbClr>
                </a:outerShdw>
              </a:effectLst>
              <a:latin typeface="Arial" panose="020B0604020202020204" pitchFamily="34" charset="0"/>
            </a:endParaRPr>
          </a:p>
        </p:txBody>
      </p:sp>
      <p:pic>
        <p:nvPicPr>
          <p:cNvPr id="20" name="Image 19" descr="Une image contenant texte, diagramme, capture d’écran, ligne&#10;&#10;Le contenu généré par l’IA peut être incorrect.">
            <a:extLst>
              <a:ext uri="{FF2B5EF4-FFF2-40B4-BE49-F238E27FC236}">
                <a16:creationId xmlns:a16="http://schemas.microsoft.com/office/drawing/2014/main" id="{C1CF790C-A583-2E80-93E3-B451971B3B09}"/>
              </a:ext>
            </a:extLst>
          </p:cNvPr>
          <p:cNvPicPr>
            <a:picLocks noChangeAspect="1"/>
          </p:cNvPicPr>
          <p:nvPr/>
        </p:nvPicPr>
        <p:blipFill>
          <a:blip r:embed="rId3">
            <a:extLst>
              <a:ext uri="{28A0092B-C50C-407E-A947-70E740481C1C}">
                <a14:useLocalDpi xmlns:a14="http://schemas.microsoft.com/office/drawing/2010/main" val="0"/>
              </a:ext>
            </a:extLst>
          </a:blip>
          <a:srcRect t="4649" r="496" b="7822"/>
          <a:stretch>
            <a:fillRect/>
          </a:stretch>
        </p:blipFill>
        <p:spPr>
          <a:xfrm>
            <a:off x="10602042" y="1097733"/>
            <a:ext cx="4395379" cy="2416675"/>
          </a:xfrm>
          <a:prstGeom prst="rect">
            <a:avLst/>
          </a:prstGeom>
        </p:spPr>
      </p:pic>
      <p:sp>
        <p:nvSpPr>
          <p:cNvPr id="13" name="ZoneTexte 12">
            <a:extLst>
              <a:ext uri="{FF2B5EF4-FFF2-40B4-BE49-F238E27FC236}">
                <a16:creationId xmlns:a16="http://schemas.microsoft.com/office/drawing/2014/main" id="{373EDB2F-7B6C-49A0-EDED-8DE561636A75}"/>
              </a:ext>
            </a:extLst>
          </p:cNvPr>
          <p:cNvSpPr txBox="1"/>
          <p:nvPr/>
        </p:nvSpPr>
        <p:spPr>
          <a:xfrm>
            <a:off x="757480" y="1725050"/>
            <a:ext cx="7497304" cy="2262671"/>
          </a:xfrm>
          <a:prstGeom prst="rect">
            <a:avLst/>
          </a:prstGeom>
          <a:noFill/>
        </p:spPr>
        <p:txBody>
          <a:bodyPr wrap="square">
            <a:spAutoFit/>
          </a:bodyPr>
          <a:lstStyle/>
          <a:p>
            <a:pPr>
              <a:lnSpc>
                <a:spcPct val="150000"/>
              </a:lnSpc>
            </a:pPr>
            <a:r>
              <a:rPr lang="fr-FR" sz="1600" b="1" dirty="0">
                <a:solidFill>
                  <a:srgbClr val="002060"/>
                </a:solidFill>
              </a:rPr>
              <a:t>Le méthane joue un rôle clé dans les cycles du carbone, de l’azote et du soufre.</a:t>
            </a:r>
            <a:br>
              <a:rPr lang="fr-FR" sz="1600" b="1" dirty="0">
                <a:solidFill>
                  <a:srgbClr val="002060"/>
                </a:solidFill>
              </a:rPr>
            </a:br>
            <a:r>
              <a:rPr lang="fr-FR" sz="1600" b="1" dirty="0">
                <a:solidFill>
                  <a:srgbClr val="002060"/>
                </a:solidFill>
              </a:rPr>
              <a:t>Grâce aux processus microbiens comme la </a:t>
            </a:r>
            <a:r>
              <a:rPr lang="fr-FR" sz="1600" b="1" dirty="0" err="1">
                <a:solidFill>
                  <a:srgbClr val="002060"/>
                </a:solidFill>
              </a:rPr>
              <a:t>méthanotrophie</a:t>
            </a:r>
            <a:r>
              <a:rPr lang="fr-FR" sz="1600" b="1" dirty="0">
                <a:solidFill>
                  <a:srgbClr val="002060"/>
                </a:solidFill>
              </a:rPr>
              <a:t>, le n-DAMO et l’</a:t>
            </a:r>
            <a:r>
              <a:rPr lang="fr-FR" sz="1600" b="1" dirty="0" err="1">
                <a:solidFill>
                  <a:srgbClr val="002060"/>
                </a:solidFill>
              </a:rPr>
              <a:t>Anammox</a:t>
            </a:r>
            <a:r>
              <a:rPr lang="fr-FR" sz="1600" b="1" dirty="0">
                <a:solidFill>
                  <a:srgbClr val="002060"/>
                </a:solidFill>
              </a:rPr>
              <a:t>, il contribue à réguler les flux de gaz à effet de serre .</a:t>
            </a:r>
            <a:br>
              <a:rPr lang="fr-FR" sz="1600" b="1" dirty="0">
                <a:solidFill>
                  <a:srgbClr val="002060"/>
                </a:solidFill>
              </a:rPr>
            </a:br>
            <a:r>
              <a:rPr lang="fr-FR" sz="1600" b="1" dirty="0">
                <a:solidFill>
                  <a:srgbClr val="002060"/>
                </a:solidFill>
              </a:rPr>
              <a:t>Comprendre ces interactions aide à mieux évaluer son impact climatique et son importance dans l’équilibre des écosystèmes.</a:t>
            </a:r>
          </a:p>
        </p:txBody>
      </p:sp>
      <p:cxnSp>
        <p:nvCxnSpPr>
          <p:cNvPr id="17" name="Connecteur droit 16">
            <a:extLst>
              <a:ext uri="{FF2B5EF4-FFF2-40B4-BE49-F238E27FC236}">
                <a16:creationId xmlns:a16="http://schemas.microsoft.com/office/drawing/2014/main" id="{429FD66F-6B8D-7263-5C61-8F1F9D6AA64D}"/>
              </a:ext>
            </a:extLst>
          </p:cNvPr>
          <p:cNvCxnSpPr>
            <a:cxnSpLocks/>
          </p:cNvCxnSpPr>
          <p:nvPr/>
        </p:nvCxnSpPr>
        <p:spPr>
          <a:xfrm>
            <a:off x="2921431" y="1457667"/>
            <a:ext cx="2797444" cy="0"/>
          </a:xfrm>
          <a:prstGeom prst="line">
            <a:avLst/>
          </a:prstGeom>
          <a:ln>
            <a:solidFill>
              <a:srgbClr val="002060"/>
            </a:solidFill>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55373381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Une SEMOP beaujolaise pour porter une très grosse unité de méthanisation |  Perspectives Agricoles">
            <a:extLst>
              <a:ext uri="{FF2B5EF4-FFF2-40B4-BE49-F238E27FC236}">
                <a16:creationId xmlns:a16="http://schemas.microsoft.com/office/drawing/2014/main" id="{3666250D-F5ED-647D-C0EE-5FB5648265D9}"/>
              </a:ext>
            </a:extLst>
          </p:cNvPr>
          <p:cNvPicPr>
            <a:picLocks noChangeAspect="1" noChangeArrowheads="1"/>
          </p:cNvPicPr>
          <p:nvPr/>
        </p:nvPicPr>
        <p:blipFill>
          <a:blip r:embed="rId3">
            <a:alphaModFix/>
            <a:extLst>
              <a:ext uri="{28A0092B-C50C-407E-A947-70E740481C1C}">
                <a14:useLocalDpi xmlns:a14="http://schemas.microsoft.com/office/drawing/2010/main" val="0"/>
              </a:ext>
            </a:extLst>
          </a:blip>
          <a:srcRect/>
          <a:stretch>
            <a:fillRect/>
          </a:stretch>
        </p:blipFill>
        <p:spPr bwMode="auto">
          <a:xfrm>
            <a:off x="-28922" y="-45066"/>
            <a:ext cx="3508969" cy="5188566"/>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5">
            <a:extLst>
              <a:ext uri="{FF2B5EF4-FFF2-40B4-BE49-F238E27FC236}">
                <a16:creationId xmlns:a16="http://schemas.microsoft.com/office/drawing/2014/main" id="{C8A1F3DF-B73B-A5E6-EA88-ADD93BF066A1}"/>
              </a:ext>
            </a:extLst>
          </p:cNvPr>
          <p:cNvSpPr>
            <a:spLocks noChangeArrowheads="1"/>
          </p:cNvSpPr>
          <p:nvPr/>
        </p:nvSpPr>
        <p:spPr bwMode="auto">
          <a:xfrm>
            <a:off x="3726381" y="506411"/>
            <a:ext cx="425793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eaLnBrk="0" fontAlgn="base" hangingPunct="0">
              <a:spcBef>
                <a:spcPct val="0"/>
              </a:spcBef>
              <a:spcAft>
                <a:spcPct val="0"/>
              </a:spcAft>
              <a:buClrTx/>
            </a:pPr>
            <a:r>
              <a:rPr kumimoji="0" lang="fr-FR" altLang="fr-FR" sz="2400" b="1" i="0" u="none" strike="noStrike" cap="none" normalizeH="0" baseline="0" dirty="0">
                <a:ln>
                  <a:noFill/>
                </a:ln>
                <a:solidFill>
                  <a:srgbClr val="002060"/>
                </a:solidFill>
                <a:effectLst>
                  <a:outerShdw blurRad="38100" dist="38100" dir="2700000" algn="tl">
                    <a:srgbClr val="000000">
                      <a:alpha val="43137"/>
                    </a:srgbClr>
                  </a:outerShdw>
                </a:effectLst>
                <a:latin typeface="Arial" panose="020B0604020202020204" pitchFamily="34" charset="0"/>
              </a:rPr>
              <a:t>Question?</a:t>
            </a:r>
          </a:p>
        </p:txBody>
      </p:sp>
      <p:sp>
        <p:nvSpPr>
          <p:cNvPr id="11" name="ZoneTexte 10">
            <a:extLst>
              <a:ext uri="{FF2B5EF4-FFF2-40B4-BE49-F238E27FC236}">
                <a16:creationId xmlns:a16="http://schemas.microsoft.com/office/drawing/2014/main" id="{BE53A9EE-F392-8C66-1B1E-486CEB3EC95A}"/>
              </a:ext>
            </a:extLst>
          </p:cNvPr>
          <p:cNvSpPr txBox="1"/>
          <p:nvPr/>
        </p:nvSpPr>
        <p:spPr>
          <a:xfrm>
            <a:off x="3413463" y="2623250"/>
            <a:ext cx="5465335" cy="646331"/>
          </a:xfrm>
          <a:prstGeom prst="rect">
            <a:avLst/>
          </a:prstGeom>
          <a:noFill/>
        </p:spPr>
        <p:txBody>
          <a:bodyPr wrap="square">
            <a:spAutoFit/>
          </a:bodyPr>
          <a:lstStyle/>
          <a:p>
            <a:pPr marL="285750" indent="-285750">
              <a:buFont typeface="Wingdings" panose="05000000000000000000" pitchFamily="2" charset="2"/>
              <a:buChar char="§"/>
            </a:pPr>
            <a:r>
              <a:rPr lang="fr-FR" sz="1800" b="1" dirty="0"/>
              <a:t>Comment assurez-vous la stabilité du digesteur (pH, agitation, temps de séjour) ?</a:t>
            </a:r>
          </a:p>
        </p:txBody>
      </p:sp>
      <p:sp>
        <p:nvSpPr>
          <p:cNvPr id="13" name="ZoneTexte 12">
            <a:extLst>
              <a:ext uri="{FF2B5EF4-FFF2-40B4-BE49-F238E27FC236}">
                <a16:creationId xmlns:a16="http://schemas.microsoft.com/office/drawing/2014/main" id="{5AC7AA48-6F66-22B3-2CF5-B1B6E3D5EFE9}"/>
              </a:ext>
            </a:extLst>
          </p:cNvPr>
          <p:cNvSpPr txBox="1"/>
          <p:nvPr/>
        </p:nvSpPr>
        <p:spPr>
          <a:xfrm>
            <a:off x="3413463" y="3441070"/>
            <a:ext cx="5094804" cy="646331"/>
          </a:xfrm>
          <a:prstGeom prst="rect">
            <a:avLst/>
          </a:prstGeom>
          <a:noFill/>
        </p:spPr>
        <p:txBody>
          <a:bodyPr wrap="square">
            <a:spAutoFit/>
          </a:bodyPr>
          <a:lstStyle/>
          <a:p>
            <a:pPr marL="285750" indent="-285750">
              <a:buFont typeface="Wingdings" panose="05000000000000000000" pitchFamily="2" charset="2"/>
              <a:buChar char="§"/>
            </a:pPr>
            <a:r>
              <a:rPr lang="fr-FR" sz="1800" b="1" dirty="0"/>
              <a:t>Comment le biogaz est-il épuré pour être injecté ou utilisé sur site ?</a:t>
            </a:r>
          </a:p>
        </p:txBody>
      </p:sp>
      <p:sp>
        <p:nvSpPr>
          <p:cNvPr id="15" name="ZoneTexte 14">
            <a:extLst>
              <a:ext uri="{FF2B5EF4-FFF2-40B4-BE49-F238E27FC236}">
                <a16:creationId xmlns:a16="http://schemas.microsoft.com/office/drawing/2014/main" id="{7D1A90B8-758E-B485-7B44-A68A354F54CA}"/>
              </a:ext>
            </a:extLst>
          </p:cNvPr>
          <p:cNvSpPr txBox="1"/>
          <p:nvPr/>
        </p:nvSpPr>
        <p:spPr>
          <a:xfrm>
            <a:off x="3413463" y="1528431"/>
            <a:ext cx="5801558" cy="923330"/>
          </a:xfrm>
          <a:prstGeom prst="rect">
            <a:avLst/>
          </a:prstGeom>
          <a:noFill/>
        </p:spPr>
        <p:txBody>
          <a:bodyPr wrap="square">
            <a:spAutoFit/>
          </a:bodyPr>
          <a:lstStyle/>
          <a:p>
            <a:pPr marL="285750" indent="-285750">
              <a:buFont typeface="Wingdings" panose="05000000000000000000" pitchFamily="2" charset="2"/>
              <a:buChar char="§"/>
            </a:pPr>
            <a:r>
              <a:rPr lang="fr-FR" sz="1800" b="1" dirty="0"/>
              <a:t>Comment quantifiez-vous les fuites de méthane dans l’installation et quelles stratégies de monitoring utilisez-vous ?</a:t>
            </a:r>
          </a:p>
        </p:txBody>
      </p:sp>
    </p:spTree>
    <p:extLst>
      <p:ext uri="{BB962C8B-B14F-4D97-AF65-F5344CB8AC3E}">
        <p14:creationId xmlns:p14="http://schemas.microsoft.com/office/powerpoint/2010/main" val="278162843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549">
          <a:extLst>
            <a:ext uri="{FF2B5EF4-FFF2-40B4-BE49-F238E27FC236}">
              <a16:creationId xmlns:a16="http://schemas.microsoft.com/office/drawing/2014/main" id="{BC9225C8-BBD8-B608-FB71-67715FD2CCA9}"/>
            </a:ext>
          </a:extLst>
        </p:cNvPr>
        <p:cNvGrpSpPr/>
        <p:nvPr/>
      </p:nvGrpSpPr>
      <p:grpSpPr>
        <a:xfrm>
          <a:off x="0" y="0"/>
          <a:ext cx="0" cy="0"/>
          <a:chOff x="0" y="0"/>
          <a:chExt cx="0" cy="0"/>
        </a:xfrm>
      </p:grpSpPr>
      <p:sp>
        <p:nvSpPr>
          <p:cNvPr id="10" name="Rectangle 5">
            <a:extLst>
              <a:ext uri="{FF2B5EF4-FFF2-40B4-BE49-F238E27FC236}">
                <a16:creationId xmlns:a16="http://schemas.microsoft.com/office/drawing/2014/main" id="{1A50AC5D-D0F7-E472-80DE-50E2572CE1E4}"/>
              </a:ext>
            </a:extLst>
          </p:cNvPr>
          <p:cNvSpPr>
            <a:spLocks noChangeArrowheads="1"/>
          </p:cNvSpPr>
          <p:nvPr/>
        </p:nvSpPr>
        <p:spPr bwMode="auto">
          <a:xfrm>
            <a:off x="1859135" y="1863508"/>
            <a:ext cx="5246838" cy="175432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tabLst/>
            </a:pPr>
            <a:r>
              <a:rPr lang="fr-FR" altLang="fr-FR" sz="3600" b="1" dirty="0">
                <a:solidFill>
                  <a:srgbClr val="002060"/>
                </a:solidFill>
                <a:effectLst>
                  <a:outerShdw blurRad="38100" dist="38100" dir="2700000" algn="tl">
                    <a:srgbClr val="000000">
                      <a:alpha val="43137"/>
                    </a:srgbClr>
                  </a:outerShdw>
                </a:effectLst>
                <a:latin typeface="Arial" panose="020B0604020202020204" pitchFamily="34" charset="0"/>
              </a:rPr>
              <a:t>MERCI </a:t>
            </a:r>
          </a:p>
          <a:p>
            <a:pPr marL="0" marR="0" lvl="0" indent="0" algn="ctr" defTabSz="914400" rtl="0" eaLnBrk="0" fontAlgn="base" latinLnBrk="0" hangingPunct="0">
              <a:lnSpc>
                <a:spcPct val="100000"/>
              </a:lnSpc>
              <a:spcBef>
                <a:spcPct val="0"/>
              </a:spcBef>
              <a:spcAft>
                <a:spcPct val="0"/>
              </a:spcAft>
              <a:buClrTx/>
              <a:buSzTx/>
              <a:tabLst/>
            </a:pPr>
            <a:r>
              <a:rPr lang="fr-FR" altLang="fr-FR" sz="3600" b="1" dirty="0">
                <a:solidFill>
                  <a:srgbClr val="002060"/>
                </a:solidFill>
                <a:effectLst>
                  <a:outerShdw blurRad="38100" dist="38100" dir="2700000" algn="tl">
                    <a:srgbClr val="000000">
                      <a:alpha val="43137"/>
                    </a:srgbClr>
                  </a:outerShdw>
                </a:effectLst>
                <a:latin typeface="Arial" panose="020B0604020202020204" pitchFamily="34" charset="0"/>
              </a:rPr>
              <a:t>pour votre attention </a:t>
            </a:r>
            <a:endParaRPr kumimoji="0" lang="fr-FR" altLang="fr-FR" sz="3600" b="1" i="0" u="none" strike="noStrike" cap="none" normalizeH="0" baseline="0" dirty="0">
              <a:ln>
                <a:noFill/>
              </a:ln>
              <a:solidFill>
                <a:srgbClr val="002060"/>
              </a:solidFill>
              <a:effectLst>
                <a:outerShdw blurRad="38100" dist="38100" dir="2700000" algn="tl">
                  <a:srgbClr val="000000">
                    <a:alpha val="43137"/>
                  </a:srgbClr>
                </a:outerShdw>
              </a:effectLst>
              <a:latin typeface="Arial" panose="020B0604020202020204" pitchFamily="34" charset="0"/>
            </a:endParaRPr>
          </a:p>
          <a:p>
            <a:pPr marL="0" marR="0" lvl="0" indent="0" algn="ctr" defTabSz="914400" rtl="0" eaLnBrk="0" fontAlgn="base" latinLnBrk="0" hangingPunct="0">
              <a:lnSpc>
                <a:spcPct val="100000"/>
              </a:lnSpc>
              <a:spcBef>
                <a:spcPct val="0"/>
              </a:spcBef>
              <a:spcAft>
                <a:spcPct val="0"/>
              </a:spcAft>
              <a:buClrTx/>
              <a:buSzTx/>
              <a:tabLst/>
            </a:pPr>
            <a:endParaRPr kumimoji="0" lang="fr-FR" altLang="fr-FR" sz="3600" b="1" i="0" u="none" strike="noStrike" cap="none" normalizeH="0" baseline="0" dirty="0">
              <a:ln>
                <a:noFill/>
              </a:ln>
              <a:solidFill>
                <a:srgbClr val="002060"/>
              </a:solidFill>
              <a:effectLst>
                <a:outerShdw blurRad="38100" dist="38100" dir="2700000" algn="tl">
                  <a:srgbClr val="000000">
                    <a:alpha val="43137"/>
                  </a:srgbClr>
                </a:outerShdw>
              </a:effectLst>
              <a:latin typeface="Arial" panose="020B0604020202020204" pitchFamily="34" charset="0"/>
            </a:endParaRPr>
          </a:p>
        </p:txBody>
      </p:sp>
      <p:pic>
        <p:nvPicPr>
          <p:cNvPr id="20" name="Image 19" descr="Une image contenant texte, diagramme, capture d’écran, ligne&#10;&#10;Le contenu généré par l’IA peut être incorrect.">
            <a:extLst>
              <a:ext uri="{FF2B5EF4-FFF2-40B4-BE49-F238E27FC236}">
                <a16:creationId xmlns:a16="http://schemas.microsoft.com/office/drawing/2014/main" id="{9BA0D5A9-560D-91DC-3FBA-3AEF99A8DE6C}"/>
              </a:ext>
            </a:extLst>
          </p:cNvPr>
          <p:cNvPicPr>
            <a:picLocks noChangeAspect="1"/>
          </p:cNvPicPr>
          <p:nvPr/>
        </p:nvPicPr>
        <p:blipFill>
          <a:blip r:embed="rId3">
            <a:extLst>
              <a:ext uri="{28A0092B-C50C-407E-A947-70E740481C1C}">
                <a14:useLocalDpi xmlns:a14="http://schemas.microsoft.com/office/drawing/2010/main" val="0"/>
              </a:ext>
            </a:extLst>
          </a:blip>
          <a:srcRect t="4649" r="496" b="7822"/>
          <a:stretch>
            <a:fillRect/>
          </a:stretch>
        </p:blipFill>
        <p:spPr>
          <a:xfrm>
            <a:off x="10602042" y="1097733"/>
            <a:ext cx="4395379" cy="2416675"/>
          </a:xfrm>
          <a:prstGeom prst="rect">
            <a:avLst/>
          </a:prstGeom>
        </p:spPr>
      </p:pic>
      <p:cxnSp>
        <p:nvCxnSpPr>
          <p:cNvPr id="4" name="Connecteur droit 3">
            <a:extLst>
              <a:ext uri="{FF2B5EF4-FFF2-40B4-BE49-F238E27FC236}">
                <a16:creationId xmlns:a16="http://schemas.microsoft.com/office/drawing/2014/main" id="{95AFCA07-3D06-C8A1-1DE9-4FD5F9B51F4C}"/>
              </a:ext>
            </a:extLst>
          </p:cNvPr>
          <p:cNvCxnSpPr>
            <a:cxnSpLocks/>
          </p:cNvCxnSpPr>
          <p:nvPr/>
        </p:nvCxnSpPr>
        <p:spPr>
          <a:xfrm>
            <a:off x="2921431" y="1821878"/>
            <a:ext cx="2797444" cy="0"/>
          </a:xfrm>
          <a:prstGeom prst="line">
            <a:avLst/>
          </a:prstGeom>
          <a:ln>
            <a:solidFill>
              <a:srgbClr val="002060"/>
            </a:solidFill>
          </a:ln>
        </p:spPr>
        <p:style>
          <a:lnRef idx="2">
            <a:schemeClr val="dk1"/>
          </a:lnRef>
          <a:fillRef idx="0">
            <a:schemeClr val="dk1"/>
          </a:fillRef>
          <a:effectRef idx="1">
            <a:schemeClr val="dk1"/>
          </a:effectRef>
          <a:fontRef idx="minor">
            <a:schemeClr val="tx1"/>
          </a:fontRef>
        </p:style>
      </p:cxnSp>
      <p:cxnSp>
        <p:nvCxnSpPr>
          <p:cNvPr id="5" name="Connecteur droit 4">
            <a:extLst>
              <a:ext uri="{FF2B5EF4-FFF2-40B4-BE49-F238E27FC236}">
                <a16:creationId xmlns:a16="http://schemas.microsoft.com/office/drawing/2014/main" id="{30347076-EFC2-4C70-1044-59923F5C184A}"/>
              </a:ext>
            </a:extLst>
          </p:cNvPr>
          <p:cNvCxnSpPr>
            <a:cxnSpLocks/>
          </p:cNvCxnSpPr>
          <p:nvPr/>
        </p:nvCxnSpPr>
        <p:spPr>
          <a:xfrm>
            <a:off x="3014421" y="3363959"/>
            <a:ext cx="2797444" cy="0"/>
          </a:xfrm>
          <a:prstGeom prst="line">
            <a:avLst/>
          </a:prstGeom>
          <a:ln>
            <a:solidFill>
              <a:srgbClr val="002060"/>
            </a:solidFill>
          </a:ln>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579842024"/>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B3C12B-FBEC-2794-C5E5-9944D996ECC5}"/>
              </a:ext>
            </a:extLst>
          </p:cNvPr>
          <p:cNvSpPr>
            <a:spLocks noGrp="1"/>
          </p:cNvSpPr>
          <p:nvPr>
            <p:ph type="title"/>
          </p:nvPr>
        </p:nvSpPr>
        <p:spPr>
          <a:xfrm>
            <a:off x="720000" y="90767"/>
            <a:ext cx="7704000" cy="478200"/>
          </a:xfrm>
        </p:spPr>
        <p:txBody>
          <a:bodyPr/>
          <a:lstStyle/>
          <a:p>
            <a:r>
              <a:rPr lang="fr-FR" dirty="0"/>
              <a:t>Bibliographie</a:t>
            </a:r>
          </a:p>
        </p:txBody>
      </p:sp>
      <p:sp>
        <p:nvSpPr>
          <p:cNvPr id="4" name="ZoneTexte 3">
            <a:extLst>
              <a:ext uri="{FF2B5EF4-FFF2-40B4-BE49-F238E27FC236}">
                <a16:creationId xmlns:a16="http://schemas.microsoft.com/office/drawing/2014/main" id="{D1885894-D146-C3E9-839B-B23F7DEAFBFB}"/>
              </a:ext>
            </a:extLst>
          </p:cNvPr>
          <p:cNvSpPr txBox="1"/>
          <p:nvPr/>
        </p:nvSpPr>
        <p:spPr>
          <a:xfrm>
            <a:off x="139700" y="778917"/>
            <a:ext cx="8864600" cy="738664"/>
          </a:xfrm>
          <a:prstGeom prst="rect">
            <a:avLst/>
          </a:prstGeom>
          <a:noFill/>
        </p:spPr>
        <p:txBody>
          <a:bodyPr wrap="square">
            <a:spAutoFit/>
          </a:bodyPr>
          <a:lstStyle/>
          <a:p>
            <a:r>
              <a:rPr lang="fr-FR" b="0" i="0" dirty="0" err="1">
                <a:solidFill>
                  <a:srgbClr val="000000"/>
                </a:solidFill>
                <a:effectLst/>
                <a:latin typeface="Times New Roman" panose="02020603050405020304" pitchFamily="18" charset="0"/>
              </a:rPr>
              <a:t>Bodelier</a:t>
            </a:r>
            <a:r>
              <a:rPr lang="fr-FR" b="0" i="0" dirty="0">
                <a:solidFill>
                  <a:srgbClr val="000000"/>
                </a:solidFill>
                <a:effectLst/>
                <a:latin typeface="Times New Roman" panose="02020603050405020304" pitchFamily="18" charset="0"/>
              </a:rPr>
              <a:t>, Paul LE, et Anne K </a:t>
            </a:r>
            <a:r>
              <a:rPr lang="fr-FR" b="0" i="0" dirty="0" err="1">
                <a:solidFill>
                  <a:srgbClr val="000000"/>
                </a:solidFill>
                <a:effectLst/>
                <a:latin typeface="Times New Roman" panose="02020603050405020304" pitchFamily="18" charset="0"/>
              </a:rPr>
              <a:t>Steenbergh</a:t>
            </a:r>
            <a:r>
              <a:rPr lang="fr-FR" b="0" i="0" dirty="0">
                <a:solidFill>
                  <a:srgbClr val="000000"/>
                </a:solidFill>
                <a:effectLst/>
                <a:latin typeface="Times New Roman" panose="02020603050405020304" pitchFamily="18" charset="0"/>
              </a:rPr>
              <a:t>. 2014. « Interactions </a:t>
            </a:r>
            <a:r>
              <a:rPr lang="fr-FR" b="0" i="0" dirty="0" err="1">
                <a:solidFill>
                  <a:srgbClr val="000000"/>
                </a:solidFill>
                <a:effectLst/>
                <a:latin typeface="Times New Roman" panose="02020603050405020304" pitchFamily="18" charset="0"/>
              </a:rPr>
              <a:t>between</a:t>
            </a:r>
            <a:r>
              <a:rPr lang="fr-FR" b="0" i="0" dirty="0">
                <a:solidFill>
                  <a:srgbClr val="000000"/>
                </a:solidFill>
                <a:effectLst/>
                <a:latin typeface="Times New Roman" panose="02020603050405020304" pitchFamily="18" charset="0"/>
              </a:rPr>
              <a:t> </a:t>
            </a:r>
            <a:r>
              <a:rPr lang="fr-FR" b="0" i="0" dirty="0" err="1">
                <a:solidFill>
                  <a:srgbClr val="000000"/>
                </a:solidFill>
                <a:effectLst/>
                <a:latin typeface="Times New Roman" panose="02020603050405020304" pitchFamily="18" charset="0"/>
              </a:rPr>
              <a:t>methane</a:t>
            </a:r>
            <a:r>
              <a:rPr lang="fr-FR" b="0" i="0" dirty="0">
                <a:solidFill>
                  <a:srgbClr val="000000"/>
                </a:solidFill>
                <a:effectLst/>
                <a:latin typeface="Times New Roman" panose="02020603050405020304" pitchFamily="18" charset="0"/>
              </a:rPr>
              <a:t> and the </a:t>
            </a:r>
            <a:r>
              <a:rPr lang="fr-FR" b="0" i="0" dirty="0" err="1">
                <a:solidFill>
                  <a:srgbClr val="000000"/>
                </a:solidFill>
                <a:effectLst/>
                <a:latin typeface="Times New Roman" panose="02020603050405020304" pitchFamily="18" charset="0"/>
              </a:rPr>
              <a:t>nitrogen</a:t>
            </a:r>
            <a:r>
              <a:rPr lang="fr-FR" b="0" i="0" dirty="0">
                <a:solidFill>
                  <a:srgbClr val="000000"/>
                </a:solidFill>
                <a:effectLst/>
                <a:latin typeface="Times New Roman" panose="02020603050405020304" pitchFamily="18" charset="0"/>
              </a:rPr>
              <a:t> cycle in light of </a:t>
            </a:r>
            <a:r>
              <a:rPr lang="fr-FR" b="0" i="0" dirty="0" err="1">
                <a:solidFill>
                  <a:srgbClr val="000000"/>
                </a:solidFill>
                <a:effectLst/>
                <a:latin typeface="Times New Roman" panose="02020603050405020304" pitchFamily="18" charset="0"/>
              </a:rPr>
              <a:t>climate</a:t>
            </a:r>
            <a:r>
              <a:rPr lang="fr-FR" b="0" i="0" dirty="0">
                <a:solidFill>
                  <a:srgbClr val="000000"/>
                </a:solidFill>
                <a:effectLst/>
                <a:latin typeface="Times New Roman" panose="02020603050405020304" pitchFamily="18" charset="0"/>
              </a:rPr>
              <a:t> change ». </a:t>
            </a:r>
            <a:r>
              <a:rPr lang="fr-FR" b="0" i="1" dirty="0" err="1">
                <a:solidFill>
                  <a:srgbClr val="000000"/>
                </a:solidFill>
                <a:effectLst/>
                <a:latin typeface="Times New Roman" panose="02020603050405020304" pitchFamily="18" charset="0"/>
              </a:rPr>
              <a:t>Current</a:t>
            </a:r>
            <a:r>
              <a:rPr lang="fr-FR" b="0" i="1" dirty="0">
                <a:solidFill>
                  <a:srgbClr val="000000"/>
                </a:solidFill>
                <a:effectLst/>
                <a:latin typeface="Times New Roman" panose="02020603050405020304" pitchFamily="18" charset="0"/>
              </a:rPr>
              <a:t> Opinion in </a:t>
            </a:r>
            <a:r>
              <a:rPr lang="fr-FR" b="0" i="1" dirty="0" err="1">
                <a:solidFill>
                  <a:srgbClr val="000000"/>
                </a:solidFill>
                <a:effectLst/>
                <a:latin typeface="Times New Roman" panose="02020603050405020304" pitchFamily="18" charset="0"/>
              </a:rPr>
              <a:t>Environmental</a:t>
            </a:r>
            <a:r>
              <a:rPr lang="fr-FR" b="0" i="1" dirty="0">
                <a:solidFill>
                  <a:srgbClr val="000000"/>
                </a:solidFill>
                <a:effectLst/>
                <a:latin typeface="Times New Roman" panose="02020603050405020304" pitchFamily="18" charset="0"/>
              </a:rPr>
              <a:t> </a:t>
            </a:r>
            <a:r>
              <a:rPr lang="fr-FR" b="0" i="1" dirty="0" err="1">
                <a:solidFill>
                  <a:srgbClr val="000000"/>
                </a:solidFill>
                <a:effectLst/>
                <a:latin typeface="Times New Roman" panose="02020603050405020304" pitchFamily="18" charset="0"/>
              </a:rPr>
              <a:t>Sustainability</a:t>
            </a:r>
            <a:r>
              <a:rPr lang="fr-FR" b="0" i="0" dirty="0">
                <a:solidFill>
                  <a:srgbClr val="000000"/>
                </a:solidFill>
                <a:effectLst/>
                <a:latin typeface="Times New Roman" panose="02020603050405020304" pitchFamily="18" charset="0"/>
              </a:rPr>
              <a:t>, SI: System </a:t>
            </a:r>
            <a:r>
              <a:rPr lang="fr-FR" b="0" i="0" dirty="0" err="1">
                <a:solidFill>
                  <a:srgbClr val="000000"/>
                </a:solidFill>
                <a:effectLst/>
                <a:latin typeface="Times New Roman" panose="02020603050405020304" pitchFamily="18" charset="0"/>
              </a:rPr>
              <a:t>dynamics</a:t>
            </a:r>
            <a:r>
              <a:rPr lang="fr-FR" b="0" i="0" dirty="0">
                <a:solidFill>
                  <a:srgbClr val="000000"/>
                </a:solidFill>
                <a:effectLst/>
                <a:latin typeface="Times New Roman" panose="02020603050405020304" pitchFamily="18" charset="0"/>
              </a:rPr>
              <a:t> and </a:t>
            </a:r>
            <a:r>
              <a:rPr lang="fr-FR" b="0" i="0" dirty="0" err="1">
                <a:solidFill>
                  <a:srgbClr val="000000"/>
                </a:solidFill>
                <a:effectLst/>
                <a:latin typeface="Times New Roman" panose="02020603050405020304" pitchFamily="18" charset="0"/>
              </a:rPr>
              <a:t>sustainability</a:t>
            </a:r>
            <a:r>
              <a:rPr lang="fr-FR" b="0" i="0" dirty="0">
                <a:solidFill>
                  <a:srgbClr val="000000"/>
                </a:solidFill>
                <a:effectLst/>
                <a:latin typeface="Times New Roman" panose="02020603050405020304" pitchFamily="18" charset="0"/>
              </a:rPr>
              <a:t>, vol. 9‑10 (novembre): 26‑36. </a:t>
            </a:r>
            <a:r>
              <a:rPr lang="fr-FR" b="0" i="0" dirty="0">
                <a:effectLst/>
                <a:latin typeface="Times New Roman" panose="02020603050405020304" pitchFamily="18" charset="0"/>
                <a:hlinkClick r:id="rId2"/>
              </a:rPr>
              <a:t>https://doi.org/10.1016/j.cosust.2014.07.004</a:t>
            </a:r>
            <a:r>
              <a:rPr lang="fr-FR" b="0" i="0" dirty="0">
                <a:solidFill>
                  <a:srgbClr val="000000"/>
                </a:solidFill>
                <a:effectLst/>
                <a:latin typeface="Times New Roman" panose="02020603050405020304" pitchFamily="18" charset="0"/>
              </a:rPr>
              <a:t>.</a:t>
            </a:r>
            <a:endParaRPr lang="fr-FR" dirty="0"/>
          </a:p>
        </p:txBody>
      </p:sp>
      <p:sp>
        <p:nvSpPr>
          <p:cNvPr id="6" name="ZoneTexte 5">
            <a:extLst>
              <a:ext uri="{FF2B5EF4-FFF2-40B4-BE49-F238E27FC236}">
                <a16:creationId xmlns:a16="http://schemas.microsoft.com/office/drawing/2014/main" id="{01D76530-5DF1-1F06-14AE-E0F2E4DFB974}"/>
              </a:ext>
            </a:extLst>
          </p:cNvPr>
          <p:cNvSpPr txBox="1"/>
          <p:nvPr/>
        </p:nvSpPr>
        <p:spPr>
          <a:xfrm>
            <a:off x="139700" y="1623136"/>
            <a:ext cx="8775700" cy="523220"/>
          </a:xfrm>
          <a:prstGeom prst="rect">
            <a:avLst/>
          </a:prstGeom>
          <a:noFill/>
        </p:spPr>
        <p:txBody>
          <a:bodyPr wrap="square">
            <a:spAutoFit/>
          </a:bodyPr>
          <a:lstStyle/>
          <a:p>
            <a:r>
              <a:rPr lang="fr-FR" b="0" i="0" dirty="0" err="1">
                <a:solidFill>
                  <a:srgbClr val="000000"/>
                </a:solidFill>
                <a:effectLst/>
                <a:latin typeface="Times New Roman" panose="02020603050405020304" pitchFamily="18" charset="0"/>
              </a:rPr>
              <a:t>Kirschke</a:t>
            </a:r>
            <a:r>
              <a:rPr lang="fr-FR" b="0" i="0" dirty="0">
                <a:solidFill>
                  <a:srgbClr val="000000"/>
                </a:solidFill>
                <a:effectLst/>
                <a:latin typeface="Times New Roman" panose="02020603050405020304" pitchFamily="18" charset="0"/>
              </a:rPr>
              <a:t>, Stefanie, Philippe Bousquet, Philippe </a:t>
            </a:r>
            <a:r>
              <a:rPr lang="fr-FR" b="0" i="0" dirty="0" err="1">
                <a:solidFill>
                  <a:srgbClr val="000000"/>
                </a:solidFill>
                <a:effectLst/>
                <a:latin typeface="Times New Roman" panose="02020603050405020304" pitchFamily="18" charset="0"/>
              </a:rPr>
              <a:t>Ciais</a:t>
            </a:r>
            <a:r>
              <a:rPr lang="fr-FR" b="0" i="0" dirty="0">
                <a:solidFill>
                  <a:srgbClr val="000000"/>
                </a:solidFill>
                <a:effectLst/>
                <a:latin typeface="Times New Roman" panose="02020603050405020304" pitchFamily="18" charset="0"/>
              </a:rPr>
              <a:t>, et al. 2013. « </a:t>
            </a:r>
            <a:r>
              <a:rPr lang="fr-FR" b="0" i="0" dirty="0" err="1">
                <a:solidFill>
                  <a:srgbClr val="000000"/>
                </a:solidFill>
                <a:effectLst/>
                <a:latin typeface="Times New Roman" panose="02020603050405020304" pitchFamily="18" charset="0"/>
              </a:rPr>
              <a:t>Three</a:t>
            </a:r>
            <a:r>
              <a:rPr lang="fr-FR" b="0" i="0" dirty="0">
                <a:solidFill>
                  <a:srgbClr val="000000"/>
                </a:solidFill>
                <a:effectLst/>
                <a:latin typeface="Times New Roman" panose="02020603050405020304" pitchFamily="18" charset="0"/>
              </a:rPr>
              <a:t> </a:t>
            </a:r>
            <a:r>
              <a:rPr lang="fr-FR" b="0" i="0" dirty="0" err="1">
                <a:solidFill>
                  <a:srgbClr val="000000"/>
                </a:solidFill>
                <a:effectLst/>
                <a:latin typeface="Times New Roman" panose="02020603050405020304" pitchFamily="18" charset="0"/>
              </a:rPr>
              <a:t>Decades</a:t>
            </a:r>
            <a:r>
              <a:rPr lang="fr-FR" b="0" i="0" dirty="0">
                <a:solidFill>
                  <a:srgbClr val="000000"/>
                </a:solidFill>
                <a:effectLst/>
                <a:latin typeface="Times New Roman" panose="02020603050405020304" pitchFamily="18" charset="0"/>
              </a:rPr>
              <a:t> of Global </a:t>
            </a:r>
            <a:r>
              <a:rPr lang="fr-FR" b="0" i="0" dirty="0" err="1">
                <a:solidFill>
                  <a:srgbClr val="000000"/>
                </a:solidFill>
                <a:effectLst/>
                <a:latin typeface="Times New Roman" panose="02020603050405020304" pitchFamily="18" charset="0"/>
              </a:rPr>
              <a:t>Methane</a:t>
            </a:r>
            <a:r>
              <a:rPr lang="fr-FR" b="0" i="0" dirty="0">
                <a:solidFill>
                  <a:srgbClr val="000000"/>
                </a:solidFill>
                <a:effectLst/>
                <a:latin typeface="Times New Roman" panose="02020603050405020304" pitchFamily="18" charset="0"/>
              </a:rPr>
              <a:t> Sources and </a:t>
            </a:r>
            <a:r>
              <a:rPr lang="fr-FR" b="0" i="0" dirty="0" err="1">
                <a:solidFill>
                  <a:srgbClr val="000000"/>
                </a:solidFill>
                <a:effectLst/>
                <a:latin typeface="Times New Roman" panose="02020603050405020304" pitchFamily="18" charset="0"/>
              </a:rPr>
              <a:t>Sinks</a:t>
            </a:r>
            <a:r>
              <a:rPr lang="fr-FR" b="0" i="0" dirty="0">
                <a:solidFill>
                  <a:srgbClr val="000000"/>
                </a:solidFill>
                <a:effectLst/>
                <a:latin typeface="Times New Roman" panose="02020603050405020304" pitchFamily="18" charset="0"/>
              </a:rPr>
              <a:t> ». </a:t>
            </a:r>
            <a:r>
              <a:rPr lang="fr-FR" b="0" i="1" dirty="0">
                <a:solidFill>
                  <a:srgbClr val="000000"/>
                </a:solidFill>
                <a:effectLst/>
                <a:latin typeface="Times New Roman" panose="02020603050405020304" pitchFamily="18" charset="0"/>
              </a:rPr>
              <a:t>Nature </a:t>
            </a:r>
            <a:r>
              <a:rPr lang="fr-FR" b="0" i="1" dirty="0" err="1">
                <a:solidFill>
                  <a:srgbClr val="000000"/>
                </a:solidFill>
                <a:effectLst/>
                <a:latin typeface="Times New Roman" panose="02020603050405020304" pitchFamily="18" charset="0"/>
              </a:rPr>
              <a:t>Geoscience</a:t>
            </a:r>
            <a:r>
              <a:rPr lang="fr-FR" b="0" i="0" dirty="0">
                <a:solidFill>
                  <a:srgbClr val="000000"/>
                </a:solidFill>
                <a:effectLst/>
                <a:latin typeface="Times New Roman" panose="02020603050405020304" pitchFamily="18" charset="0"/>
              </a:rPr>
              <a:t> 6 (10): 813‑23. </a:t>
            </a:r>
            <a:r>
              <a:rPr lang="fr-FR" b="0" i="0" dirty="0">
                <a:effectLst/>
                <a:latin typeface="Times New Roman" panose="02020603050405020304" pitchFamily="18" charset="0"/>
                <a:hlinkClick r:id="rId3"/>
              </a:rPr>
              <a:t>https://doi.org/10.1038/ngeo1955</a:t>
            </a:r>
            <a:r>
              <a:rPr lang="fr-FR" b="0" i="0" dirty="0">
                <a:solidFill>
                  <a:srgbClr val="000000"/>
                </a:solidFill>
                <a:effectLst/>
                <a:latin typeface="Times New Roman" panose="02020603050405020304" pitchFamily="18" charset="0"/>
              </a:rPr>
              <a:t>.</a:t>
            </a:r>
            <a:endParaRPr lang="fr-FR" dirty="0"/>
          </a:p>
        </p:txBody>
      </p:sp>
      <p:sp>
        <p:nvSpPr>
          <p:cNvPr id="8" name="ZoneTexte 7">
            <a:extLst>
              <a:ext uri="{FF2B5EF4-FFF2-40B4-BE49-F238E27FC236}">
                <a16:creationId xmlns:a16="http://schemas.microsoft.com/office/drawing/2014/main" id="{5C7FAD36-7A4F-A4B0-E22D-B96BB4EE5483}"/>
              </a:ext>
            </a:extLst>
          </p:cNvPr>
          <p:cNvSpPr txBox="1"/>
          <p:nvPr/>
        </p:nvSpPr>
        <p:spPr>
          <a:xfrm>
            <a:off x="139700" y="2249794"/>
            <a:ext cx="8864600" cy="738664"/>
          </a:xfrm>
          <a:prstGeom prst="rect">
            <a:avLst/>
          </a:prstGeom>
          <a:noFill/>
        </p:spPr>
        <p:txBody>
          <a:bodyPr wrap="square">
            <a:spAutoFit/>
          </a:bodyPr>
          <a:lstStyle/>
          <a:p>
            <a:r>
              <a:rPr lang="fr-FR" b="0" i="0" dirty="0" err="1">
                <a:solidFill>
                  <a:srgbClr val="000000"/>
                </a:solidFill>
                <a:effectLst/>
                <a:latin typeface="Times New Roman" panose="02020603050405020304" pitchFamily="18" charset="0"/>
              </a:rPr>
              <a:t>Molofsky</a:t>
            </a:r>
            <a:r>
              <a:rPr lang="fr-FR" b="0" i="0" dirty="0">
                <a:solidFill>
                  <a:srgbClr val="000000"/>
                </a:solidFill>
                <a:effectLst/>
                <a:latin typeface="Times New Roman" panose="02020603050405020304" pitchFamily="18" charset="0"/>
              </a:rPr>
              <a:t>, Lisa J., Giuseppe </a:t>
            </a:r>
            <a:r>
              <a:rPr lang="fr-FR" b="0" i="0" dirty="0" err="1">
                <a:solidFill>
                  <a:srgbClr val="000000"/>
                </a:solidFill>
                <a:effectLst/>
                <a:latin typeface="Times New Roman" panose="02020603050405020304" pitchFamily="18" charset="0"/>
              </a:rPr>
              <a:t>Etiope</a:t>
            </a:r>
            <a:r>
              <a:rPr lang="fr-FR" b="0" i="0" dirty="0">
                <a:solidFill>
                  <a:srgbClr val="000000"/>
                </a:solidFill>
                <a:effectLst/>
                <a:latin typeface="Times New Roman" panose="02020603050405020304" pitchFamily="18" charset="0"/>
              </a:rPr>
              <a:t>, Daniel C. Segal, et Mark A. </a:t>
            </a:r>
            <a:r>
              <a:rPr lang="fr-FR" b="0" i="0" dirty="0" err="1">
                <a:solidFill>
                  <a:srgbClr val="000000"/>
                </a:solidFill>
                <a:effectLst/>
                <a:latin typeface="Times New Roman" panose="02020603050405020304" pitchFamily="18" charset="0"/>
              </a:rPr>
              <a:t>Engle</a:t>
            </a:r>
            <a:r>
              <a:rPr lang="fr-FR" b="0" i="0" dirty="0">
                <a:solidFill>
                  <a:srgbClr val="000000"/>
                </a:solidFill>
                <a:effectLst/>
                <a:latin typeface="Times New Roman" panose="02020603050405020304" pitchFamily="18" charset="0"/>
              </a:rPr>
              <a:t>. 2025. « </a:t>
            </a:r>
            <a:r>
              <a:rPr lang="fr-FR" b="0" i="0" dirty="0" err="1">
                <a:solidFill>
                  <a:srgbClr val="000000"/>
                </a:solidFill>
                <a:effectLst/>
                <a:latin typeface="Times New Roman" panose="02020603050405020304" pitchFamily="18" charset="0"/>
              </a:rPr>
              <a:t>Methane</a:t>
            </a:r>
            <a:r>
              <a:rPr lang="fr-FR" b="0" i="0" dirty="0">
                <a:solidFill>
                  <a:srgbClr val="000000"/>
                </a:solidFill>
                <a:effectLst/>
                <a:latin typeface="Times New Roman" panose="02020603050405020304" pitchFamily="18" charset="0"/>
              </a:rPr>
              <a:t>-Rich Gas Emissions </a:t>
            </a:r>
            <a:r>
              <a:rPr lang="fr-FR" b="0" i="0" dirty="0" err="1">
                <a:solidFill>
                  <a:srgbClr val="000000"/>
                </a:solidFill>
                <a:effectLst/>
                <a:latin typeface="Times New Roman" panose="02020603050405020304" pitchFamily="18" charset="0"/>
              </a:rPr>
              <a:t>from</a:t>
            </a:r>
            <a:r>
              <a:rPr lang="fr-FR" b="0" i="0" dirty="0">
                <a:solidFill>
                  <a:srgbClr val="000000"/>
                </a:solidFill>
                <a:effectLst/>
                <a:latin typeface="Times New Roman" panose="02020603050405020304" pitchFamily="18" charset="0"/>
              </a:rPr>
              <a:t> Natural </a:t>
            </a:r>
            <a:r>
              <a:rPr lang="fr-FR" b="0" i="0" dirty="0" err="1">
                <a:solidFill>
                  <a:srgbClr val="000000"/>
                </a:solidFill>
                <a:effectLst/>
                <a:latin typeface="Times New Roman" panose="02020603050405020304" pitchFamily="18" charset="0"/>
              </a:rPr>
              <a:t>Geologic</a:t>
            </a:r>
            <a:r>
              <a:rPr lang="fr-FR" b="0" i="0" dirty="0">
                <a:solidFill>
                  <a:srgbClr val="000000"/>
                </a:solidFill>
                <a:effectLst/>
                <a:latin typeface="Times New Roman" panose="02020603050405020304" pitchFamily="18" charset="0"/>
              </a:rPr>
              <a:t> </a:t>
            </a:r>
            <a:r>
              <a:rPr lang="fr-FR" b="0" i="0" dirty="0" err="1">
                <a:solidFill>
                  <a:srgbClr val="000000"/>
                </a:solidFill>
                <a:effectLst/>
                <a:latin typeface="Times New Roman" panose="02020603050405020304" pitchFamily="18" charset="0"/>
              </a:rPr>
              <a:t>Seeps</a:t>
            </a:r>
            <a:r>
              <a:rPr lang="fr-FR" b="0" i="0" dirty="0">
                <a:solidFill>
                  <a:srgbClr val="000000"/>
                </a:solidFill>
                <a:effectLst/>
                <a:latin typeface="Times New Roman" panose="02020603050405020304" pitchFamily="18" charset="0"/>
              </a:rPr>
              <a:t> Can Be </a:t>
            </a:r>
            <a:r>
              <a:rPr lang="fr-FR" b="0" i="0" dirty="0" err="1">
                <a:solidFill>
                  <a:srgbClr val="000000"/>
                </a:solidFill>
                <a:effectLst/>
                <a:latin typeface="Times New Roman" panose="02020603050405020304" pitchFamily="18" charset="0"/>
              </a:rPr>
              <a:t>Chemically</a:t>
            </a:r>
            <a:r>
              <a:rPr lang="fr-FR" b="0" i="0" dirty="0">
                <a:solidFill>
                  <a:srgbClr val="000000"/>
                </a:solidFill>
                <a:effectLst/>
                <a:latin typeface="Times New Roman" panose="02020603050405020304" pitchFamily="18" charset="0"/>
              </a:rPr>
              <a:t> </a:t>
            </a:r>
            <a:r>
              <a:rPr lang="fr-FR" b="0" i="0" dirty="0" err="1">
                <a:solidFill>
                  <a:srgbClr val="000000"/>
                </a:solidFill>
                <a:effectLst/>
                <a:latin typeface="Times New Roman" panose="02020603050405020304" pitchFamily="18" charset="0"/>
              </a:rPr>
              <a:t>Distinguished</a:t>
            </a:r>
            <a:r>
              <a:rPr lang="fr-FR" b="0" i="0" dirty="0">
                <a:solidFill>
                  <a:srgbClr val="000000"/>
                </a:solidFill>
                <a:effectLst/>
                <a:latin typeface="Times New Roman" panose="02020603050405020304" pitchFamily="18" charset="0"/>
              </a:rPr>
              <a:t> </a:t>
            </a:r>
            <a:r>
              <a:rPr lang="fr-FR" b="0" i="0" dirty="0" err="1">
                <a:solidFill>
                  <a:srgbClr val="000000"/>
                </a:solidFill>
                <a:effectLst/>
                <a:latin typeface="Times New Roman" panose="02020603050405020304" pitchFamily="18" charset="0"/>
              </a:rPr>
              <a:t>from</a:t>
            </a:r>
            <a:r>
              <a:rPr lang="fr-FR" b="0" i="0" dirty="0">
                <a:solidFill>
                  <a:srgbClr val="000000"/>
                </a:solidFill>
                <a:effectLst/>
                <a:latin typeface="Times New Roman" panose="02020603050405020304" pitchFamily="18" charset="0"/>
              </a:rPr>
              <a:t> </a:t>
            </a:r>
            <a:r>
              <a:rPr lang="fr-FR" b="0" i="0" dirty="0" err="1">
                <a:solidFill>
                  <a:srgbClr val="000000"/>
                </a:solidFill>
                <a:effectLst/>
                <a:latin typeface="Times New Roman" panose="02020603050405020304" pitchFamily="18" charset="0"/>
              </a:rPr>
              <a:t>Anthropogenic</a:t>
            </a:r>
            <a:r>
              <a:rPr lang="fr-FR" b="0" i="0" dirty="0">
                <a:solidFill>
                  <a:srgbClr val="000000"/>
                </a:solidFill>
                <a:effectLst/>
                <a:latin typeface="Times New Roman" panose="02020603050405020304" pitchFamily="18" charset="0"/>
              </a:rPr>
              <a:t> </a:t>
            </a:r>
            <a:r>
              <a:rPr lang="fr-FR" b="0" i="0" dirty="0" err="1">
                <a:solidFill>
                  <a:srgbClr val="000000"/>
                </a:solidFill>
                <a:effectLst/>
                <a:latin typeface="Times New Roman" panose="02020603050405020304" pitchFamily="18" charset="0"/>
              </a:rPr>
              <a:t>Leaks</a:t>
            </a:r>
            <a:r>
              <a:rPr lang="fr-FR" b="0" i="0" dirty="0">
                <a:solidFill>
                  <a:srgbClr val="000000"/>
                </a:solidFill>
                <a:effectLst/>
                <a:latin typeface="Times New Roman" panose="02020603050405020304" pitchFamily="18" charset="0"/>
              </a:rPr>
              <a:t> ». </a:t>
            </a:r>
            <a:r>
              <a:rPr lang="fr-FR" b="0" i="1" dirty="0">
                <a:solidFill>
                  <a:srgbClr val="000000"/>
                </a:solidFill>
                <a:effectLst/>
                <a:latin typeface="Times New Roman" panose="02020603050405020304" pitchFamily="18" charset="0"/>
              </a:rPr>
              <a:t>Communications </a:t>
            </a:r>
            <a:r>
              <a:rPr lang="fr-FR" b="0" i="1" dirty="0" err="1">
                <a:solidFill>
                  <a:srgbClr val="000000"/>
                </a:solidFill>
                <a:effectLst/>
                <a:latin typeface="Times New Roman" panose="02020603050405020304" pitchFamily="18" charset="0"/>
              </a:rPr>
              <a:t>Earth</a:t>
            </a:r>
            <a:r>
              <a:rPr lang="fr-FR" b="0" i="1" dirty="0">
                <a:solidFill>
                  <a:srgbClr val="000000"/>
                </a:solidFill>
                <a:effectLst/>
                <a:latin typeface="Times New Roman" panose="02020603050405020304" pitchFamily="18" charset="0"/>
              </a:rPr>
              <a:t> &amp; </a:t>
            </a:r>
            <a:r>
              <a:rPr lang="fr-FR" b="0" i="1" dirty="0" err="1">
                <a:solidFill>
                  <a:srgbClr val="000000"/>
                </a:solidFill>
                <a:effectLst/>
                <a:latin typeface="Times New Roman" panose="02020603050405020304" pitchFamily="18" charset="0"/>
              </a:rPr>
              <a:t>Environment</a:t>
            </a:r>
            <a:r>
              <a:rPr lang="fr-FR" b="0" i="0" dirty="0">
                <a:solidFill>
                  <a:srgbClr val="000000"/>
                </a:solidFill>
                <a:effectLst/>
                <a:latin typeface="Times New Roman" panose="02020603050405020304" pitchFamily="18" charset="0"/>
              </a:rPr>
              <a:t> 6 (1): 11. </a:t>
            </a:r>
            <a:r>
              <a:rPr lang="fr-FR" b="0" i="0" dirty="0">
                <a:effectLst/>
                <a:latin typeface="Times New Roman" panose="02020603050405020304" pitchFamily="18" charset="0"/>
                <a:hlinkClick r:id="rId4"/>
              </a:rPr>
              <a:t>https://doi.org/10.1038/s43247-024-01990-8</a:t>
            </a:r>
            <a:r>
              <a:rPr lang="fr-FR" b="0" i="0" dirty="0">
                <a:solidFill>
                  <a:srgbClr val="000000"/>
                </a:solidFill>
                <a:effectLst/>
                <a:latin typeface="Times New Roman" panose="02020603050405020304" pitchFamily="18" charset="0"/>
              </a:rPr>
              <a:t>.</a:t>
            </a:r>
            <a:endParaRPr lang="fr-FR" dirty="0"/>
          </a:p>
        </p:txBody>
      </p:sp>
      <p:sp>
        <p:nvSpPr>
          <p:cNvPr id="10" name="ZoneTexte 9">
            <a:extLst>
              <a:ext uri="{FF2B5EF4-FFF2-40B4-BE49-F238E27FC236}">
                <a16:creationId xmlns:a16="http://schemas.microsoft.com/office/drawing/2014/main" id="{CAAB2325-A196-16E2-7DBE-1B25843C6801}"/>
              </a:ext>
            </a:extLst>
          </p:cNvPr>
          <p:cNvSpPr txBox="1"/>
          <p:nvPr/>
        </p:nvSpPr>
        <p:spPr>
          <a:xfrm>
            <a:off x="139700" y="3091896"/>
            <a:ext cx="8775700" cy="523220"/>
          </a:xfrm>
          <a:prstGeom prst="rect">
            <a:avLst/>
          </a:prstGeom>
          <a:noFill/>
        </p:spPr>
        <p:txBody>
          <a:bodyPr wrap="square">
            <a:spAutoFit/>
          </a:bodyPr>
          <a:lstStyle/>
          <a:p>
            <a:r>
              <a:rPr lang="fr-FR" b="0" i="0" dirty="0">
                <a:solidFill>
                  <a:srgbClr val="000000"/>
                </a:solidFill>
                <a:effectLst/>
                <a:latin typeface="Times New Roman" panose="02020603050405020304" pitchFamily="18" charset="0"/>
              </a:rPr>
              <a:t>Zhao, </a:t>
            </a:r>
            <a:r>
              <a:rPr lang="fr-FR" b="0" i="0" dirty="0" err="1">
                <a:solidFill>
                  <a:srgbClr val="000000"/>
                </a:solidFill>
                <a:effectLst/>
                <a:latin typeface="Times New Roman" panose="02020603050405020304" pitchFamily="18" charset="0"/>
              </a:rPr>
              <a:t>Junri</a:t>
            </a:r>
            <a:r>
              <a:rPr lang="fr-FR" b="0" i="0" dirty="0">
                <a:solidFill>
                  <a:srgbClr val="000000"/>
                </a:solidFill>
                <a:effectLst/>
                <a:latin typeface="Times New Roman" panose="02020603050405020304" pitchFamily="18" charset="0"/>
              </a:rPr>
              <a:t>, Philippe </a:t>
            </a:r>
            <a:r>
              <a:rPr lang="fr-FR" b="0" i="0" dirty="0" err="1">
                <a:solidFill>
                  <a:srgbClr val="000000"/>
                </a:solidFill>
                <a:effectLst/>
                <a:latin typeface="Times New Roman" panose="02020603050405020304" pitchFamily="18" charset="0"/>
              </a:rPr>
              <a:t>Ciais</a:t>
            </a:r>
            <a:r>
              <a:rPr lang="fr-FR" b="0" i="0" dirty="0">
                <a:solidFill>
                  <a:srgbClr val="000000"/>
                </a:solidFill>
                <a:effectLst/>
                <a:latin typeface="Times New Roman" panose="02020603050405020304" pitchFamily="18" charset="0"/>
              </a:rPr>
              <a:t>, Frederic Chevallier, et al. 2025. « </a:t>
            </a:r>
            <a:r>
              <a:rPr lang="fr-FR" b="0" i="0" dirty="0" err="1">
                <a:solidFill>
                  <a:srgbClr val="000000"/>
                </a:solidFill>
                <a:effectLst/>
                <a:latin typeface="Times New Roman" panose="02020603050405020304" pitchFamily="18" charset="0"/>
              </a:rPr>
              <a:t>Enhanced</a:t>
            </a:r>
            <a:r>
              <a:rPr lang="fr-FR" b="0" i="0" dirty="0">
                <a:solidFill>
                  <a:srgbClr val="000000"/>
                </a:solidFill>
                <a:effectLst/>
                <a:latin typeface="Times New Roman" panose="02020603050405020304" pitchFamily="18" charset="0"/>
              </a:rPr>
              <a:t> CH4 Emissions </a:t>
            </a:r>
            <a:r>
              <a:rPr lang="fr-FR" b="0" i="0" dirty="0" err="1">
                <a:solidFill>
                  <a:srgbClr val="000000"/>
                </a:solidFill>
                <a:effectLst/>
                <a:latin typeface="Times New Roman" panose="02020603050405020304" pitchFamily="18" charset="0"/>
              </a:rPr>
              <a:t>from</a:t>
            </a:r>
            <a:r>
              <a:rPr lang="fr-FR" b="0" i="0" dirty="0">
                <a:solidFill>
                  <a:srgbClr val="000000"/>
                </a:solidFill>
                <a:effectLst/>
                <a:latin typeface="Times New Roman" panose="02020603050405020304" pitchFamily="18" charset="0"/>
              </a:rPr>
              <a:t> Global </a:t>
            </a:r>
            <a:r>
              <a:rPr lang="fr-FR" b="0" i="0" dirty="0" err="1">
                <a:solidFill>
                  <a:srgbClr val="000000"/>
                </a:solidFill>
                <a:effectLst/>
                <a:latin typeface="Times New Roman" panose="02020603050405020304" pitchFamily="18" charset="0"/>
              </a:rPr>
              <a:t>Wildfires</a:t>
            </a:r>
            <a:r>
              <a:rPr lang="fr-FR" b="0" i="0" dirty="0">
                <a:solidFill>
                  <a:srgbClr val="000000"/>
                </a:solidFill>
                <a:effectLst/>
                <a:latin typeface="Times New Roman" panose="02020603050405020304" pitchFamily="18" charset="0"/>
              </a:rPr>
              <a:t> </a:t>
            </a:r>
            <a:r>
              <a:rPr lang="fr-FR" b="0" i="0" dirty="0" err="1">
                <a:solidFill>
                  <a:srgbClr val="000000"/>
                </a:solidFill>
                <a:effectLst/>
                <a:latin typeface="Times New Roman" panose="02020603050405020304" pitchFamily="18" charset="0"/>
              </a:rPr>
              <a:t>Likely</a:t>
            </a:r>
            <a:r>
              <a:rPr lang="fr-FR" b="0" i="0" dirty="0">
                <a:solidFill>
                  <a:srgbClr val="000000"/>
                </a:solidFill>
                <a:effectLst/>
                <a:latin typeface="Times New Roman" panose="02020603050405020304" pitchFamily="18" charset="0"/>
              </a:rPr>
              <a:t> Due to </a:t>
            </a:r>
            <a:r>
              <a:rPr lang="fr-FR" b="0" i="0" dirty="0" err="1">
                <a:solidFill>
                  <a:srgbClr val="000000"/>
                </a:solidFill>
                <a:effectLst/>
                <a:latin typeface="Times New Roman" panose="02020603050405020304" pitchFamily="18" charset="0"/>
              </a:rPr>
              <a:t>Undetected</a:t>
            </a:r>
            <a:r>
              <a:rPr lang="fr-FR" b="0" i="0" dirty="0">
                <a:solidFill>
                  <a:srgbClr val="000000"/>
                </a:solidFill>
                <a:effectLst/>
                <a:latin typeface="Times New Roman" panose="02020603050405020304" pitchFamily="18" charset="0"/>
              </a:rPr>
              <a:t> Small </a:t>
            </a:r>
            <a:r>
              <a:rPr lang="fr-FR" b="0" i="0" dirty="0" err="1">
                <a:solidFill>
                  <a:srgbClr val="000000"/>
                </a:solidFill>
                <a:effectLst/>
                <a:latin typeface="Times New Roman" panose="02020603050405020304" pitchFamily="18" charset="0"/>
              </a:rPr>
              <a:t>Fires</a:t>
            </a:r>
            <a:r>
              <a:rPr lang="fr-FR" b="0" i="0" dirty="0">
                <a:solidFill>
                  <a:srgbClr val="000000"/>
                </a:solidFill>
                <a:effectLst/>
                <a:latin typeface="Times New Roman" panose="02020603050405020304" pitchFamily="18" charset="0"/>
              </a:rPr>
              <a:t> ». </a:t>
            </a:r>
            <a:r>
              <a:rPr lang="fr-FR" b="0" i="1" dirty="0">
                <a:solidFill>
                  <a:srgbClr val="000000"/>
                </a:solidFill>
                <a:effectLst/>
                <a:latin typeface="Times New Roman" panose="02020603050405020304" pitchFamily="18" charset="0"/>
              </a:rPr>
              <a:t>Nature Communications</a:t>
            </a:r>
            <a:r>
              <a:rPr lang="fr-FR" b="0" i="0" dirty="0">
                <a:solidFill>
                  <a:srgbClr val="000000"/>
                </a:solidFill>
                <a:effectLst/>
                <a:latin typeface="Times New Roman" panose="02020603050405020304" pitchFamily="18" charset="0"/>
              </a:rPr>
              <a:t> 16 (1): 804. </a:t>
            </a:r>
            <a:r>
              <a:rPr lang="fr-FR" b="0" i="0" dirty="0">
                <a:effectLst/>
                <a:latin typeface="Times New Roman" panose="02020603050405020304" pitchFamily="18" charset="0"/>
                <a:hlinkClick r:id="rId5"/>
              </a:rPr>
              <a:t>https://doi.org/10.1038/s41467-025-56218-w</a:t>
            </a:r>
            <a:r>
              <a:rPr lang="fr-FR" b="0" i="0" dirty="0">
                <a:solidFill>
                  <a:srgbClr val="000000"/>
                </a:solidFill>
                <a:effectLst/>
                <a:latin typeface="Times New Roman" panose="02020603050405020304" pitchFamily="18" charset="0"/>
              </a:rPr>
              <a:t>.</a:t>
            </a:r>
            <a:endParaRPr lang="fr-FR" dirty="0"/>
          </a:p>
        </p:txBody>
      </p:sp>
      <p:sp>
        <p:nvSpPr>
          <p:cNvPr id="12" name="ZoneTexte 11">
            <a:extLst>
              <a:ext uri="{FF2B5EF4-FFF2-40B4-BE49-F238E27FC236}">
                <a16:creationId xmlns:a16="http://schemas.microsoft.com/office/drawing/2014/main" id="{081E6054-FA3A-C498-FB60-EE5728CC1B69}"/>
              </a:ext>
            </a:extLst>
          </p:cNvPr>
          <p:cNvSpPr txBox="1"/>
          <p:nvPr/>
        </p:nvSpPr>
        <p:spPr>
          <a:xfrm>
            <a:off x="139700" y="3718554"/>
            <a:ext cx="8775699" cy="307777"/>
          </a:xfrm>
          <a:prstGeom prst="rect">
            <a:avLst/>
          </a:prstGeom>
          <a:noFill/>
        </p:spPr>
        <p:txBody>
          <a:bodyPr wrap="square">
            <a:spAutoFit/>
          </a:bodyPr>
          <a:lstStyle/>
          <a:p>
            <a:r>
              <a:rPr lang="fr-FR" b="0" i="0" dirty="0">
                <a:solidFill>
                  <a:srgbClr val="000000"/>
                </a:solidFill>
                <a:effectLst/>
                <a:latin typeface="Times New Roman" panose="02020603050405020304" pitchFamily="18" charset="0"/>
              </a:rPr>
              <a:t>« Les sols comme sources et puits de méthane atmosphérique ». s. d. </a:t>
            </a:r>
            <a:r>
              <a:rPr lang="fr-FR" b="0" i="0" dirty="0">
                <a:effectLst/>
                <a:latin typeface="Times New Roman" panose="02020603050405020304" pitchFamily="18" charset="0"/>
                <a:hlinkClick r:id="rId6"/>
              </a:rPr>
              <a:t>https://doi.org/10.4141/S96-107</a:t>
            </a:r>
            <a:r>
              <a:rPr lang="fr-FR" b="0" i="0" dirty="0">
                <a:solidFill>
                  <a:srgbClr val="000000"/>
                </a:solidFill>
                <a:effectLst/>
                <a:latin typeface="Times New Roman" panose="02020603050405020304" pitchFamily="18" charset="0"/>
              </a:rPr>
              <a:t>.</a:t>
            </a:r>
            <a:endParaRPr lang="fr-FR" dirty="0"/>
          </a:p>
        </p:txBody>
      </p:sp>
      <p:sp>
        <p:nvSpPr>
          <p:cNvPr id="14" name="ZoneTexte 13">
            <a:extLst>
              <a:ext uri="{FF2B5EF4-FFF2-40B4-BE49-F238E27FC236}">
                <a16:creationId xmlns:a16="http://schemas.microsoft.com/office/drawing/2014/main" id="{9E9136D1-DA4C-E606-29C3-02B6D6D6BBBF}"/>
              </a:ext>
            </a:extLst>
          </p:cNvPr>
          <p:cNvSpPr txBox="1"/>
          <p:nvPr/>
        </p:nvSpPr>
        <p:spPr>
          <a:xfrm>
            <a:off x="139700" y="4129769"/>
            <a:ext cx="8864600" cy="738664"/>
          </a:xfrm>
          <a:prstGeom prst="rect">
            <a:avLst/>
          </a:prstGeom>
          <a:noFill/>
        </p:spPr>
        <p:txBody>
          <a:bodyPr wrap="square">
            <a:spAutoFit/>
          </a:bodyPr>
          <a:lstStyle/>
          <a:p>
            <a:r>
              <a:rPr lang="fr-FR" b="0" i="0" dirty="0" err="1">
                <a:solidFill>
                  <a:srgbClr val="000000"/>
                </a:solidFill>
                <a:effectLst/>
                <a:latin typeface="Times New Roman" panose="02020603050405020304" pitchFamily="18" charset="0"/>
              </a:rPr>
              <a:t>Wigley</a:t>
            </a:r>
            <a:r>
              <a:rPr lang="fr-FR" b="0" i="0" dirty="0">
                <a:solidFill>
                  <a:srgbClr val="000000"/>
                </a:solidFill>
                <a:effectLst/>
                <a:latin typeface="Times New Roman" panose="02020603050405020304" pitchFamily="18" charset="0"/>
              </a:rPr>
              <a:t>, Kathryn, Charlotte Armstrong, </a:t>
            </a:r>
            <a:r>
              <a:rPr lang="fr-FR" b="0" i="0" dirty="0" err="1">
                <a:solidFill>
                  <a:srgbClr val="000000"/>
                </a:solidFill>
                <a:effectLst/>
                <a:latin typeface="Times New Roman" panose="02020603050405020304" pitchFamily="18" charset="0"/>
              </a:rPr>
              <a:t>Simeon</a:t>
            </a:r>
            <a:r>
              <a:rPr lang="fr-FR" b="0" i="0" dirty="0">
                <a:solidFill>
                  <a:srgbClr val="000000"/>
                </a:solidFill>
                <a:effectLst/>
                <a:latin typeface="Times New Roman" panose="02020603050405020304" pitchFamily="18" charset="0"/>
              </a:rPr>
              <a:t> J. </a:t>
            </a:r>
            <a:r>
              <a:rPr lang="fr-FR" b="0" i="0" dirty="0" err="1">
                <a:solidFill>
                  <a:srgbClr val="000000"/>
                </a:solidFill>
                <a:effectLst/>
                <a:latin typeface="Times New Roman" panose="02020603050405020304" pitchFamily="18" charset="0"/>
              </a:rPr>
              <a:t>Smaill</a:t>
            </a:r>
            <a:r>
              <a:rPr lang="fr-FR" b="0" i="0" dirty="0">
                <a:solidFill>
                  <a:srgbClr val="000000"/>
                </a:solidFill>
                <a:effectLst/>
                <a:latin typeface="Times New Roman" panose="02020603050405020304" pitchFamily="18" charset="0"/>
              </a:rPr>
              <a:t>, Nicki M. Reid, Laura </a:t>
            </a:r>
            <a:r>
              <a:rPr lang="fr-FR" b="0" i="0" dirty="0" err="1">
                <a:solidFill>
                  <a:srgbClr val="000000"/>
                </a:solidFill>
                <a:effectLst/>
                <a:latin typeface="Times New Roman" panose="02020603050405020304" pitchFamily="18" charset="0"/>
              </a:rPr>
              <a:t>Kiely</a:t>
            </a:r>
            <a:r>
              <a:rPr lang="fr-FR" b="0" i="0" dirty="0">
                <a:solidFill>
                  <a:srgbClr val="000000"/>
                </a:solidFill>
                <a:effectLst/>
                <a:latin typeface="Times New Roman" panose="02020603050405020304" pitchFamily="18" charset="0"/>
              </a:rPr>
              <a:t>, et Steve A. </a:t>
            </a:r>
            <a:r>
              <a:rPr lang="fr-FR" b="0" i="0" dirty="0" err="1">
                <a:solidFill>
                  <a:srgbClr val="000000"/>
                </a:solidFill>
                <a:effectLst/>
                <a:latin typeface="Times New Roman" panose="02020603050405020304" pitchFamily="18" charset="0"/>
              </a:rPr>
              <a:t>Wakelin</a:t>
            </a:r>
            <a:r>
              <a:rPr lang="fr-FR" b="0" i="0" dirty="0">
                <a:solidFill>
                  <a:srgbClr val="000000"/>
                </a:solidFill>
                <a:effectLst/>
                <a:latin typeface="Times New Roman" panose="02020603050405020304" pitchFamily="18" charset="0"/>
              </a:rPr>
              <a:t>. 2024. « </a:t>
            </a:r>
            <a:r>
              <a:rPr lang="fr-FR" b="0" i="0" dirty="0" err="1">
                <a:solidFill>
                  <a:srgbClr val="000000"/>
                </a:solidFill>
                <a:effectLst/>
                <a:latin typeface="Times New Roman" panose="02020603050405020304" pitchFamily="18" charset="0"/>
              </a:rPr>
              <a:t>Methane</a:t>
            </a:r>
            <a:r>
              <a:rPr lang="fr-FR" b="0" i="0" dirty="0">
                <a:solidFill>
                  <a:srgbClr val="000000"/>
                </a:solidFill>
                <a:effectLst/>
                <a:latin typeface="Times New Roman" panose="02020603050405020304" pitchFamily="18" charset="0"/>
              </a:rPr>
              <a:t> </a:t>
            </a:r>
            <a:r>
              <a:rPr lang="fr-FR" b="0" i="0" dirty="0" err="1">
                <a:solidFill>
                  <a:srgbClr val="000000"/>
                </a:solidFill>
                <a:effectLst/>
                <a:latin typeface="Times New Roman" panose="02020603050405020304" pitchFamily="18" charset="0"/>
              </a:rPr>
              <a:t>cycling</a:t>
            </a:r>
            <a:r>
              <a:rPr lang="fr-FR" b="0" i="0" dirty="0">
                <a:solidFill>
                  <a:srgbClr val="000000"/>
                </a:solidFill>
                <a:effectLst/>
                <a:latin typeface="Times New Roman" panose="02020603050405020304" pitchFamily="18" charset="0"/>
              </a:rPr>
              <a:t> in </a:t>
            </a:r>
            <a:r>
              <a:rPr lang="fr-FR" b="0" i="0" dirty="0" err="1">
                <a:solidFill>
                  <a:srgbClr val="000000"/>
                </a:solidFill>
                <a:effectLst/>
                <a:latin typeface="Times New Roman" panose="02020603050405020304" pitchFamily="18" charset="0"/>
              </a:rPr>
              <a:t>temperate</a:t>
            </a:r>
            <a:r>
              <a:rPr lang="fr-FR" b="0" i="0" dirty="0">
                <a:solidFill>
                  <a:srgbClr val="000000"/>
                </a:solidFill>
                <a:effectLst/>
                <a:latin typeface="Times New Roman" panose="02020603050405020304" pitchFamily="18" charset="0"/>
              </a:rPr>
              <a:t> </a:t>
            </a:r>
            <a:r>
              <a:rPr lang="fr-FR" b="0" i="0" dirty="0" err="1">
                <a:solidFill>
                  <a:srgbClr val="000000"/>
                </a:solidFill>
                <a:effectLst/>
                <a:latin typeface="Times New Roman" panose="02020603050405020304" pitchFamily="18" charset="0"/>
              </a:rPr>
              <a:t>forests</a:t>
            </a:r>
            <a:r>
              <a:rPr lang="fr-FR" b="0" i="0" dirty="0">
                <a:solidFill>
                  <a:srgbClr val="000000"/>
                </a:solidFill>
                <a:effectLst/>
                <a:latin typeface="Times New Roman" panose="02020603050405020304" pitchFamily="18" charset="0"/>
              </a:rPr>
              <a:t> ». </a:t>
            </a:r>
            <a:r>
              <a:rPr lang="fr-FR" b="0" i="1" dirty="0">
                <a:solidFill>
                  <a:srgbClr val="000000"/>
                </a:solidFill>
                <a:effectLst/>
                <a:latin typeface="Times New Roman" panose="02020603050405020304" pitchFamily="18" charset="0"/>
              </a:rPr>
              <a:t>Carbon Balance and Management</a:t>
            </a:r>
            <a:r>
              <a:rPr lang="fr-FR" b="0" i="0" dirty="0">
                <a:solidFill>
                  <a:srgbClr val="000000"/>
                </a:solidFill>
                <a:effectLst/>
                <a:latin typeface="Times New Roman" panose="02020603050405020304" pitchFamily="18" charset="0"/>
              </a:rPr>
              <a:t> 19 (1): 37. </a:t>
            </a:r>
            <a:r>
              <a:rPr lang="fr-FR" b="0" i="0" dirty="0">
                <a:effectLst/>
                <a:latin typeface="Times New Roman" panose="02020603050405020304" pitchFamily="18" charset="0"/>
                <a:hlinkClick r:id="rId7"/>
              </a:rPr>
              <a:t>https://doi.org/10.1186/s13021-024-00283-z</a:t>
            </a:r>
            <a:r>
              <a:rPr lang="fr-FR" b="0" i="0" dirty="0">
                <a:solidFill>
                  <a:srgbClr val="000000"/>
                </a:solidFill>
                <a:effectLst/>
                <a:latin typeface="Times New Roman" panose="02020603050405020304" pitchFamily="18" charset="0"/>
              </a:rPr>
              <a:t>.</a:t>
            </a:r>
            <a:endParaRPr lang="fr-FR" dirty="0"/>
          </a:p>
        </p:txBody>
      </p:sp>
    </p:spTree>
    <p:extLst>
      <p:ext uri="{BB962C8B-B14F-4D97-AF65-F5344CB8AC3E}">
        <p14:creationId xmlns:p14="http://schemas.microsoft.com/office/powerpoint/2010/main" val="25690041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AA1CA-8224-78D6-B2EF-11ACF1169C3B}"/>
            </a:ext>
          </a:extLst>
        </p:cNvPr>
        <p:cNvGrpSpPr/>
        <p:nvPr/>
      </p:nvGrpSpPr>
      <p:grpSpPr>
        <a:xfrm>
          <a:off x="0" y="0"/>
          <a:ext cx="0" cy="0"/>
          <a:chOff x="0" y="0"/>
          <a:chExt cx="0" cy="0"/>
        </a:xfrm>
      </p:grpSpPr>
      <p:sp>
        <p:nvSpPr>
          <p:cNvPr id="2" name="Titre 1">
            <a:extLst>
              <a:ext uri="{FF2B5EF4-FFF2-40B4-BE49-F238E27FC236}">
                <a16:creationId xmlns:a16="http://schemas.microsoft.com/office/drawing/2014/main" id="{35F17339-D949-7897-6D0A-EC99C426BCC3}"/>
              </a:ext>
            </a:extLst>
          </p:cNvPr>
          <p:cNvSpPr>
            <a:spLocks noGrp="1"/>
          </p:cNvSpPr>
          <p:nvPr>
            <p:ph type="title"/>
          </p:nvPr>
        </p:nvSpPr>
        <p:spPr>
          <a:xfrm>
            <a:off x="720000" y="90767"/>
            <a:ext cx="7704000" cy="478200"/>
          </a:xfrm>
        </p:spPr>
        <p:txBody>
          <a:bodyPr/>
          <a:lstStyle/>
          <a:p>
            <a:r>
              <a:rPr lang="fr-FR" dirty="0"/>
              <a:t>Bibliographie</a:t>
            </a:r>
          </a:p>
        </p:txBody>
      </p:sp>
      <p:sp>
        <p:nvSpPr>
          <p:cNvPr id="5" name="ZoneTexte 4">
            <a:extLst>
              <a:ext uri="{FF2B5EF4-FFF2-40B4-BE49-F238E27FC236}">
                <a16:creationId xmlns:a16="http://schemas.microsoft.com/office/drawing/2014/main" id="{17DF3F9D-E1A8-661E-E744-1A106C1EA6E5}"/>
              </a:ext>
            </a:extLst>
          </p:cNvPr>
          <p:cNvSpPr txBox="1"/>
          <p:nvPr/>
        </p:nvSpPr>
        <p:spPr>
          <a:xfrm>
            <a:off x="186341" y="668650"/>
            <a:ext cx="8619067" cy="461665"/>
          </a:xfrm>
          <a:prstGeom prst="rect">
            <a:avLst/>
          </a:prstGeom>
          <a:noFill/>
        </p:spPr>
        <p:txBody>
          <a:bodyPr wrap="square">
            <a:spAutoFit/>
          </a:bodyPr>
          <a:lstStyle/>
          <a:p>
            <a:r>
              <a:rPr lang="fr-FR" sz="1200" b="0" i="0" dirty="0">
                <a:solidFill>
                  <a:srgbClr val="000000"/>
                </a:solidFill>
                <a:effectLst/>
                <a:latin typeface="Times New Roman" panose="02020603050405020304" pitchFamily="18" charset="0"/>
              </a:rPr>
              <a:t>Reis, Paula C J, Jackson M </a:t>
            </a:r>
            <a:r>
              <a:rPr lang="fr-FR" sz="1200" b="0" i="0" dirty="0" err="1">
                <a:solidFill>
                  <a:srgbClr val="000000"/>
                </a:solidFill>
                <a:effectLst/>
                <a:latin typeface="Times New Roman" panose="02020603050405020304" pitchFamily="18" charset="0"/>
              </a:rPr>
              <a:t>Tsuji</a:t>
            </a:r>
            <a:r>
              <a:rPr lang="fr-FR" sz="1200" b="0" i="0" dirty="0">
                <a:solidFill>
                  <a:srgbClr val="000000"/>
                </a:solidFill>
                <a:effectLst/>
                <a:latin typeface="Times New Roman" panose="02020603050405020304" pitchFamily="18" charset="0"/>
              </a:rPr>
              <a:t>, </a:t>
            </a:r>
            <a:r>
              <a:rPr lang="fr-FR" sz="1200" b="0" i="0" dirty="0" err="1">
                <a:solidFill>
                  <a:srgbClr val="000000"/>
                </a:solidFill>
                <a:effectLst/>
                <a:latin typeface="Times New Roman" panose="02020603050405020304" pitchFamily="18" charset="0"/>
              </a:rPr>
              <a:t>Cerrise</a:t>
            </a:r>
            <a:r>
              <a:rPr lang="fr-FR" sz="1200" b="0" i="0" dirty="0">
                <a:solidFill>
                  <a:srgbClr val="000000"/>
                </a:solidFill>
                <a:effectLst/>
                <a:latin typeface="Times New Roman" panose="02020603050405020304" pitchFamily="18" charset="0"/>
              </a:rPr>
              <a:t> </a:t>
            </a:r>
            <a:r>
              <a:rPr lang="fr-FR" sz="1200" b="0" i="0" dirty="0" err="1">
                <a:solidFill>
                  <a:srgbClr val="000000"/>
                </a:solidFill>
                <a:effectLst/>
                <a:latin typeface="Times New Roman" panose="02020603050405020304" pitchFamily="18" charset="0"/>
              </a:rPr>
              <a:t>Weiblen</a:t>
            </a:r>
            <a:r>
              <a:rPr lang="fr-FR" sz="1200" b="0" i="0" dirty="0">
                <a:solidFill>
                  <a:srgbClr val="000000"/>
                </a:solidFill>
                <a:effectLst/>
                <a:latin typeface="Times New Roman" panose="02020603050405020304" pitchFamily="18" charset="0"/>
              </a:rPr>
              <a:t>, et al. 2024b. « </a:t>
            </a:r>
            <a:r>
              <a:rPr lang="fr-FR" sz="1200" b="0" i="0" dirty="0" err="1">
                <a:solidFill>
                  <a:srgbClr val="000000"/>
                </a:solidFill>
                <a:effectLst/>
                <a:latin typeface="Times New Roman" panose="02020603050405020304" pitchFamily="18" charset="0"/>
              </a:rPr>
              <a:t>Enigmatic</a:t>
            </a:r>
            <a:r>
              <a:rPr lang="fr-FR" sz="1200" b="0" i="0" dirty="0">
                <a:solidFill>
                  <a:srgbClr val="000000"/>
                </a:solidFill>
                <a:effectLst/>
                <a:latin typeface="Times New Roman" panose="02020603050405020304" pitchFamily="18" charset="0"/>
              </a:rPr>
              <a:t> </a:t>
            </a:r>
            <a:r>
              <a:rPr lang="fr-FR" sz="1200" b="0" i="0" dirty="0" err="1">
                <a:solidFill>
                  <a:srgbClr val="000000"/>
                </a:solidFill>
                <a:effectLst/>
                <a:latin typeface="Times New Roman" panose="02020603050405020304" pitchFamily="18" charset="0"/>
              </a:rPr>
              <a:t>Persistence</a:t>
            </a:r>
            <a:r>
              <a:rPr lang="fr-FR" sz="1200" b="0" i="0" dirty="0">
                <a:solidFill>
                  <a:srgbClr val="000000"/>
                </a:solidFill>
                <a:effectLst/>
                <a:latin typeface="Times New Roman" panose="02020603050405020304" pitchFamily="18" charset="0"/>
              </a:rPr>
              <a:t> of </a:t>
            </a:r>
            <a:r>
              <a:rPr lang="fr-FR" sz="1200" b="0" i="0" dirty="0" err="1">
                <a:solidFill>
                  <a:srgbClr val="000000"/>
                </a:solidFill>
                <a:effectLst/>
                <a:latin typeface="Times New Roman" panose="02020603050405020304" pitchFamily="18" charset="0"/>
              </a:rPr>
              <a:t>Aerobic</a:t>
            </a:r>
            <a:r>
              <a:rPr lang="fr-FR" sz="1200" b="0" i="0" dirty="0">
                <a:solidFill>
                  <a:srgbClr val="000000"/>
                </a:solidFill>
                <a:effectLst/>
                <a:latin typeface="Times New Roman" panose="02020603050405020304" pitchFamily="18" charset="0"/>
              </a:rPr>
              <a:t> </a:t>
            </a:r>
            <a:r>
              <a:rPr lang="fr-FR" sz="1200" b="0" i="0" dirty="0" err="1">
                <a:solidFill>
                  <a:srgbClr val="000000"/>
                </a:solidFill>
                <a:effectLst/>
                <a:latin typeface="Times New Roman" panose="02020603050405020304" pitchFamily="18" charset="0"/>
              </a:rPr>
              <a:t>Methanotrophs</a:t>
            </a:r>
            <a:r>
              <a:rPr lang="fr-FR" sz="1200" b="0" i="0" dirty="0">
                <a:solidFill>
                  <a:srgbClr val="000000"/>
                </a:solidFill>
                <a:effectLst/>
                <a:latin typeface="Times New Roman" panose="02020603050405020304" pitchFamily="18" charset="0"/>
              </a:rPr>
              <a:t> in </a:t>
            </a:r>
            <a:r>
              <a:rPr lang="fr-FR" sz="1200" b="0" i="0" dirty="0" err="1">
                <a:solidFill>
                  <a:srgbClr val="000000"/>
                </a:solidFill>
                <a:effectLst/>
                <a:latin typeface="Times New Roman" panose="02020603050405020304" pitchFamily="18" charset="0"/>
              </a:rPr>
              <a:t>Oxygen-Limiting</a:t>
            </a:r>
            <a:r>
              <a:rPr lang="fr-FR" sz="1200" b="0" i="0" dirty="0">
                <a:solidFill>
                  <a:srgbClr val="000000"/>
                </a:solidFill>
                <a:effectLst/>
                <a:latin typeface="Times New Roman" panose="02020603050405020304" pitchFamily="18" charset="0"/>
              </a:rPr>
              <a:t> </a:t>
            </a:r>
            <a:r>
              <a:rPr lang="fr-FR" sz="1200" b="0" i="0" dirty="0" err="1">
                <a:solidFill>
                  <a:srgbClr val="000000"/>
                </a:solidFill>
                <a:effectLst/>
                <a:latin typeface="Times New Roman" panose="02020603050405020304" pitchFamily="18" charset="0"/>
              </a:rPr>
              <a:t>Freshwater</a:t>
            </a:r>
            <a:r>
              <a:rPr lang="fr-FR" sz="1200" b="0" i="0" dirty="0">
                <a:solidFill>
                  <a:srgbClr val="000000"/>
                </a:solidFill>
                <a:effectLst/>
                <a:latin typeface="Times New Roman" panose="02020603050405020304" pitchFamily="18" charset="0"/>
              </a:rPr>
              <a:t> Habitats ». </a:t>
            </a:r>
            <a:r>
              <a:rPr lang="fr-FR" sz="1200" b="0" i="1" dirty="0">
                <a:solidFill>
                  <a:srgbClr val="000000"/>
                </a:solidFill>
                <a:effectLst/>
                <a:latin typeface="Times New Roman" panose="02020603050405020304" pitchFamily="18" charset="0"/>
              </a:rPr>
              <a:t>The ISME Journal</a:t>
            </a:r>
            <a:r>
              <a:rPr lang="fr-FR" sz="1200" b="0" i="0" dirty="0">
                <a:solidFill>
                  <a:srgbClr val="000000"/>
                </a:solidFill>
                <a:effectLst/>
                <a:latin typeface="Times New Roman" panose="02020603050405020304" pitchFamily="18" charset="0"/>
              </a:rPr>
              <a:t> 18 (1): wrae041. </a:t>
            </a:r>
            <a:r>
              <a:rPr lang="fr-FR" sz="1200" b="0" i="0" dirty="0">
                <a:effectLst/>
                <a:latin typeface="Times New Roman" panose="02020603050405020304" pitchFamily="18" charset="0"/>
                <a:hlinkClick r:id="rId2"/>
              </a:rPr>
              <a:t>https://doi.org/10.1093/ismejo/wrae041</a:t>
            </a:r>
            <a:r>
              <a:rPr lang="fr-FR" sz="1200" b="0" i="0" dirty="0">
                <a:solidFill>
                  <a:srgbClr val="000000"/>
                </a:solidFill>
                <a:effectLst/>
                <a:latin typeface="Times New Roman" panose="02020603050405020304" pitchFamily="18" charset="0"/>
              </a:rPr>
              <a:t>.</a:t>
            </a:r>
            <a:endParaRPr lang="fr-FR" sz="1200" dirty="0"/>
          </a:p>
        </p:txBody>
      </p:sp>
      <p:sp>
        <p:nvSpPr>
          <p:cNvPr id="9" name="ZoneTexte 8">
            <a:extLst>
              <a:ext uri="{FF2B5EF4-FFF2-40B4-BE49-F238E27FC236}">
                <a16:creationId xmlns:a16="http://schemas.microsoft.com/office/drawing/2014/main" id="{B671FED1-788F-C3F7-01A9-55ED1791F176}"/>
              </a:ext>
            </a:extLst>
          </p:cNvPr>
          <p:cNvSpPr txBox="1"/>
          <p:nvPr/>
        </p:nvSpPr>
        <p:spPr>
          <a:xfrm>
            <a:off x="186341" y="1242832"/>
            <a:ext cx="8525932" cy="461665"/>
          </a:xfrm>
          <a:prstGeom prst="rect">
            <a:avLst/>
          </a:prstGeom>
          <a:noFill/>
        </p:spPr>
        <p:txBody>
          <a:bodyPr wrap="square">
            <a:spAutoFit/>
          </a:bodyPr>
          <a:lstStyle/>
          <a:p>
            <a:r>
              <a:rPr lang="en-US" sz="1200" b="0" i="0" dirty="0">
                <a:solidFill>
                  <a:srgbClr val="000000"/>
                </a:solidFill>
                <a:effectLst/>
                <a:latin typeface="Times New Roman" panose="02020603050405020304" pitchFamily="18" charset="0"/>
              </a:rPr>
              <a:t>« Wetlands and Methane ». 2023. </a:t>
            </a:r>
            <a:r>
              <a:rPr lang="en-US" sz="1200" b="0" i="1" dirty="0">
                <a:solidFill>
                  <a:srgbClr val="000000"/>
                </a:solidFill>
                <a:effectLst/>
                <a:latin typeface="Times New Roman" panose="02020603050405020304" pitchFamily="18" charset="0"/>
              </a:rPr>
              <a:t>Wetlands International</a:t>
            </a:r>
            <a:r>
              <a:rPr lang="en-US" sz="1200" b="0" i="0" dirty="0">
                <a:solidFill>
                  <a:srgbClr val="000000"/>
                </a:solidFill>
                <a:effectLst/>
                <a:latin typeface="Times New Roman" panose="02020603050405020304" pitchFamily="18" charset="0"/>
              </a:rPr>
              <a:t>, </a:t>
            </a:r>
            <a:r>
              <a:rPr lang="en-US" sz="1200" b="0" i="0" dirty="0" err="1">
                <a:solidFill>
                  <a:srgbClr val="000000"/>
                </a:solidFill>
                <a:effectLst/>
                <a:latin typeface="Times New Roman" panose="02020603050405020304" pitchFamily="18" charset="0"/>
              </a:rPr>
              <a:t>juillet</a:t>
            </a:r>
            <a:r>
              <a:rPr lang="en-US" sz="1200" b="0" i="0" dirty="0">
                <a:solidFill>
                  <a:srgbClr val="000000"/>
                </a:solidFill>
                <a:effectLst/>
                <a:latin typeface="Times New Roman" panose="02020603050405020304" pitchFamily="18" charset="0"/>
              </a:rPr>
              <a:t> 3. </a:t>
            </a:r>
            <a:r>
              <a:rPr lang="en-US" sz="1200" b="0" i="0" dirty="0">
                <a:effectLst/>
                <a:latin typeface="Times New Roman" panose="02020603050405020304" pitchFamily="18" charset="0"/>
                <a:hlinkClick r:id="rId3"/>
              </a:rPr>
              <a:t>https://www.wetlands.org/publication/wetlands-and-methane-technical-report/</a:t>
            </a:r>
            <a:r>
              <a:rPr lang="en-US" sz="1200" b="0" i="0" dirty="0">
                <a:solidFill>
                  <a:srgbClr val="000000"/>
                </a:solidFill>
                <a:effectLst/>
                <a:latin typeface="Times New Roman" panose="02020603050405020304" pitchFamily="18" charset="0"/>
              </a:rPr>
              <a:t>.</a:t>
            </a:r>
            <a:endParaRPr lang="fr-FR" sz="1200" dirty="0"/>
          </a:p>
        </p:txBody>
      </p:sp>
      <p:sp>
        <p:nvSpPr>
          <p:cNvPr id="13" name="ZoneTexte 12">
            <a:extLst>
              <a:ext uri="{FF2B5EF4-FFF2-40B4-BE49-F238E27FC236}">
                <a16:creationId xmlns:a16="http://schemas.microsoft.com/office/drawing/2014/main" id="{2D59BE06-BE3F-710E-3258-2A72A87E3907}"/>
              </a:ext>
            </a:extLst>
          </p:cNvPr>
          <p:cNvSpPr txBox="1"/>
          <p:nvPr/>
        </p:nvSpPr>
        <p:spPr>
          <a:xfrm>
            <a:off x="186341" y="1817015"/>
            <a:ext cx="8271933" cy="861774"/>
          </a:xfrm>
          <a:prstGeom prst="rect">
            <a:avLst/>
          </a:prstGeom>
          <a:noFill/>
        </p:spPr>
        <p:txBody>
          <a:bodyPr wrap="square">
            <a:spAutoFit/>
          </a:bodyPr>
          <a:lstStyle>
            <a:defPPr marR="0" lvl="0" algn="l" rtl="0">
              <a:lnSpc>
                <a:spcPct val="100000"/>
              </a:lnSpc>
              <a:spcBef>
                <a:spcPts val="0"/>
              </a:spcBef>
              <a:spcAft>
                <a:spcPts val="0"/>
              </a:spcAft>
            </a:defPPr>
            <a:lvl1pPr>
              <a:defRPr>
                <a:effectLst/>
                <a:latin typeface="Times New Roman" panose="02020603050405020304" pitchFamily="18" charset="0"/>
              </a:defRPr>
            </a:lvl1pPr>
          </a:lstStyle>
          <a:p>
            <a:r>
              <a:rPr lang="fr-FR" sz="1200" dirty="0" err="1"/>
              <a:t>Rosentreter</a:t>
            </a:r>
            <a:r>
              <a:rPr lang="fr-FR" sz="1200" dirty="0"/>
              <a:t>, J.A., Borges, A.V., </a:t>
            </a:r>
            <a:r>
              <a:rPr lang="fr-FR" sz="1200" dirty="0" err="1"/>
              <a:t>Deemer</a:t>
            </a:r>
            <a:r>
              <a:rPr lang="fr-FR" sz="1200" dirty="0"/>
              <a:t>, B.R., </a:t>
            </a:r>
            <a:r>
              <a:rPr lang="fr-FR" sz="1200" dirty="0" err="1"/>
              <a:t>Holgerson</a:t>
            </a:r>
            <a:r>
              <a:rPr lang="fr-FR" sz="1200" dirty="0"/>
              <a:t>, M.A., Liu, S., Song, C., </a:t>
            </a:r>
            <a:r>
              <a:rPr lang="fr-FR" sz="1200" dirty="0" err="1"/>
              <a:t>Melack</a:t>
            </a:r>
            <a:r>
              <a:rPr lang="fr-FR" sz="1200" dirty="0"/>
              <a:t>, J., Raymond, P.A., Duarte, C.M., Allen, G.H. and </a:t>
            </a:r>
            <a:r>
              <a:rPr lang="fr-FR" sz="1200" dirty="0" err="1"/>
              <a:t>Olefeldt</a:t>
            </a:r>
            <a:r>
              <a:rPr lang="fr-FR" sz="1200" dirty="0"/>
              <a:t>, D., 2021. Half of global </a:t>
            </a:r>
            <a:r>
              <a:rPr lang="fr-FR" sz="1200" dirty="0" err="1"/>
              <a:t>methane</a:t>
            </a:r>
            <a:r>
              <a:rPr lang="fr-FR" sz="1200" dirty="0"/>
              <a:t> </a:t>
            </a:r>
            <a:r>
              <a:rPr lang="fr-FR" sz="1200" dirty="0" err="1"/>
              <a:t>emissions</a:t>
            </a:r>
            <a:r>
              <a:rPr lang="fr-FR" sz="1200" dirty="0"/>
              <a:t> come </a:t>
            </a:r>
            <a:r>
              <a:rPr lang="fr-FR" sz="1200" dirty="0" err="1"/>
              <a:t>from</a:t>
            </a:r>
            <a:r>
              <a:rPr lang="fr-FR" sz="1200" dirty="0"/>
              <a:t> </a:t>
            </a:r>
            <a:r>
              <a:rPr lang="fr-FR" sz="1200" dirty="0" err="1"/>
              <a:t>highly</a:t>
            </a:r>
            <a:r>
              <a:rPr lang="fr-FR" sz="1200" dirty="0"/>
              <a:t> variable </a:t>
            </a:r>
            <a:r>
              <a:rPr lang="fr-FR" sz="1200" dirty="0" err="1"/>
              <a:t>aquatic</a:t>
            </a:r>
            <a:r>
              <a:rPr lang="fr-FR" sz="1200" dirty="0"/>
              <a:t> </a:t>
            </a:r>
            <a:r>
              <a:rPr lang="fr-FR" sz="1200" dirty="0" err="1"/>
              <a:t>ecosystem</a:t>
            </a:r>
            <a:r>
              <a:rPr lang="fr-FR" sz="1200" dirty="0"/>
              <a:t> sources. Nature </a:t>
            </a:r>
            <a:r>
              <a:rPr lang="fr-FR" sz="1200" dirty="0" err="1"/>
              <a:t>Geoscience</a:t>
            </a:r>
            <a:r>
              <a:rPr lang="fr-FR" sz="1200" dirty="0"/>
              <a:t>, 14, 225-230.</a:t>
            </a:r>
          </a:p>
          <a:p>
            <a:endParaRPr lang="fr-FR" sz="1200" dirty="0"/>
          </a:p>
        </p:txBody>
      </p:sp>
      <p:sp>
        <p:nvSpPr>
          <p:cNvPr id="7" name="ZoneTexte 6">
            <a:extLst>
              <a:ext uri="{FF2B5EF4-FFF2-40B4-BE49-F238E27FC236}">
                <a16:creationId xmlns:a16="http://schemas.microsoft.com/office/drawing/2014/main" id="{69F63E9C-0410-DEF0-0A7F-80D41F3E38FE}"/>
              </a:ext>
            </a:extLst>
          </p:cNvPr>
          <p:cNvSpPr txBox="1"/>
          <p:nvPr/>
        </p:nvSpPr>
        <p:spPr>
          <a:xfrm>
            <a:off x="186341" y="2389607"/>
            <a:ext cx="8525931" cy="2677656"/>
          </a:xfrm>
          <a:prstGeom prst="rect">
            <a:avLst/>
          </a:prstGeom>
          <a:noFill/>
        </p:spPr>
        <p:txBody>
          <a:bodyPr wrap="square">
            <a:spAutoFit/>
          </a:bodyPr>
          <a:lstStyle/>
          <a:p>
            <a:pPr algn="l">
              <a:buNone/>
            </a:pPr>
            <a:r>
              <a:rPr lang="fr-FR" sz="1200" b="0" i="0" dirty="0" err="1">
                <a:solidFill>
                  <a:srgbClr val="000000"/>
                </a:solidFill>
                <a:effectLst/>
                <a:latin typeface="Times New Roman" panose="02020603050405020304" pitchFamily="18" charset="0"/>
              </a:rPr>
              <a:t>Amiotte</a:t>
            </a:r>
            <a:r>
              <a:rPr lang="fr-FR" sz="1200" b="0" i="0" dirty="0">
                <a:solidFill>
                  <a:srgbClr val="000000"/>
                </a:solidFill>
                <a:effectLst/>
                <a:latin typeface="Times New Roman" panose="02020603050405020304" pitchFamily="18" charset="0"/>
              </a:rPr>
              <a:t>-Suchet, Philippe. 2013. « Le cycle biogéochimique du carbone ». </a:t>
            </a:r>
            <a:r>
              <a:rPr lang="fr-FR" sz="1200" b="0" i="1" dirty="0">
                <a:solidFill>
                  <a:srgbClr val="000000"/>
                </a:solidFill>
                <a:effectLst/>
                <a:latin typeface="Times New Roman" panose="02020603050405020304" pitchFamily="18" charset="0"/>
              </a:rPr>
              <a:t>L’Actualité Chimique</a:t>
            </a:r>
            <a:r>
              <a:rPr lang="fr-FR" sz="1200" b="0" i="0" dirty="0">
                <a:solidFill>
                  <a:srgbClr val="000000"/>
                </a:solidFill>
                <a:effectLst/>
                <a:latin typeface="Times New Roman" panose="02020603050405020304" pitchFamily="18" charset="0"/>
              </a:rPr>
              <a:t> 371‑372: 25‑29.</a:t>
            </a:r>
          </a:p>
          <a:p>
            <a:pPr algn="l">
              <a:buNone/>
            </a:pPr>
            <a:endParaRPr lang="fr-FR" sz="1200" b="0" i="0" dirty="0">
              <a:solidFill>
                <a:srgbClr val="000000"/>
              </a:solidFill>
              <a:effectLst/>
              <a:latin typeface="Times New Roman" panose="02020603050405020304" pitchFamily="18" charset="0"/>
            </a:endParaRPr>
          </a:p>
          <a:p>
            <a:pPr algn="l">
              <a:buNone/>
            </a:pPr>
            <a:r>
              <a:rPr lang="fr-FR" sz="1200" b="0" i="0" dirty="0">
                <a:solidFill>
                  <a:srgbClr val="000000"/>
                </a:solidFill>
                <a:effectLst/>
                <a:latin typeface="Times New Roman" panose="02020603050405020304" pitchFamily="18" charset="0"/>
              </a:rPr>
              <a:t>An, </a:t>
            </a:r>
            <a:r>
              <a:rPr lang="fr-FR" sz="1200" b="0" i="0" dirty="0" err="1">
                <a:solidFill>
                  <a:srgbClr val="000000"/>
                </a:solidFill>
                <a:effectLst/>
                <a:latin typeface="Times New Roman" panose="02020603050405020304" pitchFamily="18" charset="0"/>
              </a:rPr>
              <a:t>Zhirui</a:t>
            </a:r>
            <a:r>
              <a:rPr lang="fr-FR" sz="1200" b="0" i="0" dirty="0">
                <a:solidFill>
                  <a:srgbClr val="000000"/>
                </a:solidFill>
                <a:effectLst/>
                <a:latin typeface="Times New Roman" panose="02020603050405020304" pitchFamily="18" charset="0"/>
              </a:rPr>
              <a:t>, </a:t>
            </a:r>
            <a:r>
              <a:rPr lang="fr-FR" sz="1200" b="0" i="0" dirty="0" err="1">
                <a:solidFill>
                  <a:srgbClr val="000000"/>
                </a:solidFill>
                <a:effectLst/>
                <a:latin typeface="Times New Roman" panose="02020603050405020304" pitchFamily="18" charset="0"/>
              </a:rPr>
              <a:t>Feiyang</a:t>
            </a:r>
            <a:r>
              <a:rPr lang="fr-FR" sz="1200" b="0" i="0" dirty="0">
                <a:solidFill>
                  <a:srgbClr val="000000"/>
                </a:solidFill>
                <a:effectLst/>
                <a:latin typeface="Times New Roman" panose="02020603050405020304" pitchFamily="18" charset="0"/>
              </a:rPr>
              <a:t> Chen, </a:t>
            </a:r>
            <a:r>
              <a:rPr lang="fr-FR" sz="1200" b="0" i="0" dirty="0" err="1">
                <a:solidFill>
                  <a:srgbClr val="000000"/>
                </a:solidFill>
                <a:effectLst/>
                <a:latin typeface="Times New Roman" panose="02020603050405020304" pitchFamily="18" charset="0"/>
              </a:rPr>
              <a:t>Yanling</a:t>
            </a:r>
            <a:r>
              <a:rPr lang="fr-FR" sz="1200" b="0" i="0" dirty="0">
                <a:solidFill>
                  <a:srgbClr val="000000"/>
                </a:solidFill>
                <a:effectLst/>
                <a:latin typeface="Times New Roman" panose="02020603050405020304" pitchFamily="18" charset="0"/>
              </a:rPr>
              <a:t> Zheng, et al. 2024. « </a:t>
            </a:r>
            <a:r>
              <a:rPr lang="fr-FR" sz="1200" b="0" i="0" dirty="0" err="1">
                <a:solidFill>
                  <a:srgbClr val="000000"/>
                </a:solidFill>
                <a:effectLst/>
                <a:latin typeface="Times New Roman" panose="02020603050405020304" pitchFamily="18" charset="0"/>
              </a:rPr>
              <a:t>Role</a:t>
            </a:r>
            <a:r>
              <a:rPr lang="fr-FR" sz="1200" b="0" i="0" dirty="0">
                <a:solidFill>
                  <a:srgbClr val="000000"/>
                </a:solidFill>
                <a:effectLst/>
                <a:latin typeface="Times New Roman" panose="02020603050405020304" pitchFamily="18" charset="0"/>
              </a:rPr>
              <a:t> of n-DAMO in </a:t>
            </a:r>
            <a:r>
              <a:rPr lang="fr-FR" sz="1200" b="0" i="0" dirty="0" err="1">
                <a:solidFill>
                  <a:srgbClr val="000000"/>
                </a:solidFill>
                <a:effectLst/>
                <a:latin typeface="Times New Roman" panose="02020603050405020304" pitchFamily="18" charset="0"/>
              </a:rPr>
              <a:t>Mitigating</a:t>
            </a:r>
            <a:r>
              <a:rPr lang="fr-FR" sz="1200" b="0" i="0" dirty="0">
                <a:solidFill>
                  <a:srgbClr val="000000"/>
                </a:solidFill>
                <a:effectLst/>
                <a:latin typeface="Times New Roman" panose="02020603050405020304" pitchFamily="18" charset="0"/>
              </a:rPr>
              <a:t> </a:t>
            </a:r>
            <a:r>
              <a:rPr lang="fr-FR" sz="1200" b="0" i="0" dirty="0" err="1">
                <a:solidFill>
                  <a:srgbClr val="000000"/>
                </a:solidFill>
                <a:effectLst/>
                <a:latin typeface="Times New Roman" panose="02020603050405020304" pitchFamily="18" charset="0"/>
              </a:rPr>
              <a:t>Methane</a:t>
            </a:r>
            <a:r>
              <a:rPr lang="fr-FR" sz="1200" b="0" i="0" dirty="0">
                <a:solidFill>
                  <a:srgbClr val="000000"/>
                </a:solidFill>
                <a:effectLst/>
                <a:latin typeface="Times New Roman" panose="02020603050405020304" pitchFamily="18" charset="0"/>
              </a:rPr>
              <a:t> Emissions </a:t>
            </a:r>
            <a:r>
              <a:rPr lang="fr-FR" sz="1200" b="0" i="0" dirty="0" err="1">
                <a:solidFill>
                  <a:srgbClr val="000000"/>
                </a:solidFill>
                <a:effectLst/>
                <a:latin typeface="Times New Roman" panose="02020603050405020304" pitchFamily="18" charset="0"/>
              </a:rPr>
              <a:t>from</a:t>
            </a:r>
            <a:r>
              <a:rPr lang="fr-FR" sz="1200" b="0" i="0" dirty="0">
                <a:solidFill>
                  <a:srgbClr val="000000"/>
                </a:solidFill>
                <a:effectLst/>
                <a:latin typeface="Times New Roman" panose="02020603050405020304" pitchFamily="18" charset="0"/>
              </a:rPr>
              <a:t> Intertidal </a:t>
            </a:r>
            <a:r>
              <a:rPr lang="fr-FR" sz="1200" b="0" i="0" dirty="0" err="1">
                <a:solidFill>
                  <a:srgbClr val="000000"/>
                </a:solidFill>
                <a:effectLst/>
                <a:latin typeface="Times New Roman" panose="02020603050405020304" pitchFamily="18" charset="0"/>
              </a:rPr>
              <a:t>Wetlands</a:t>
            </a:r>
            <a:r>
              <a:rPr lang="fr-FR" sz="1200" b="0" i="0" dirty="0">
                <a:solidFill>
                  <a:srgbClr val="000000"/>
                </a:solidFill>
                <a:effectLst/>
                <a:latin typeface="Times New Roman" panose="02020603050405020304" pitchFamily="18" charset="0"/>
              </a:rPr>
              <a:t> Is </a:t>
            </a:r>
            <a:r>
              <a:rPr lang="fr-FR" sz="1200" b="0" i="0" dirty="0" err="1">
                <a:solidFill>
                  <a:srgbClr val="000000"/>
                </a:solidFill>
                <a:effectLst/>
                <a:latin typeface="Times New Roman" panose="02020603050405020304" pitchFamily="18" charset="0"/>
              </a:rPr>
              <a:t>Regulated</a:t>
            </a:r>
            <a:r>
              <a:rPr lang="fr-FR" sz="1200" b="0" i="0" dirty="0">
                <a:solidFill>
                  <a:srgbClr val="000000"/>
                </a:solidFill>
                <a:effectLst/>
                <a:latin typeface="Times New Roman" panose="02020603050405020304" pitchFamily="18" charset="0"/>
              </a:rPr>
              <a:t> by </a:t>
            </a:r>
            <a:r>
              <a:rPr lang="fr-FR" sz="1200" b="0" i="0" dirty="0" err="1">
                <a:solidFill>
                  <a:srgbClr val="000000"/>
                </a:solidFill>
                <a:effectLst/>
                <a:latin typeface="Times New Roman" panose="02020603050405020304" pitchFamily="18" charset="0"/>
              </a:rPr>
              <a:t>Saltmarsh</a:t>
            </a:r>
            <a:r>
              <a:rPr lang="fr-FR" sz="1200" b="0" i="0" dirty="0">
                <a:solidFill>
                  <a:srgbClr val="000000"/>
                </a:solidFill>
                <a:effectLst/>
                <a:latin typeface="Times New Roman" panose="02020603050405020304" pitchFamily="18" charset="0"/>
              </a:rPr>
              <a:t> </a:t>
            </a:r>
            <a:r>
              <a:rPr lang="fr-FR" sz="1200" b="0" i="0" dirty="0" err="1">
                <a:solidFill>
                  <a:srgbClr val="000000"/>
                </a:solidFill>
                <a:effectLst/>
                <a:latin typeface="Times New Roman" panose="02020603050405020304" pitchFamily="18" charset="0"/>
              </a:rPr>
              <a:t>Vegetations</a:t>
            </a:r>
            <a:r>
              <a:rPr lang="fr-FR" sz="1200" b="0" i="0" dirty="0">
                <a:solidFill>
                  <a:srgbClr val="000000"/>
                </a:solidFill>
                <a:effectLst/>
                <a:latin typeface="Times New Roman" panose="02020603050405020304" pitchFamily="18" charset="0"/>
              </a:rPr>
              <a:t> ». </a:t>
            </a:r>
            <a:r>
              <a:rPr lang="fr-FR" sz="1200" b="0" i="1" dirty="0" err="1">
                <a:solidFill>
                  <a:srgbClr val="000000"/>
                </a:solidFill>
                <a:effectLst/>
                <a:latin typeface="Times New Roman" panose="02020603050405020304" pitchFamily="18" charset="0"/>
              </a:rPr>
              <a:t>Environmental</a:t>
            </a:r>
            <a:r>
              <a:rPr lang="fr-FR" sz="1200" b="0" i="1" dirty="0">
                <a:solidFill>
                  <a:srgbClr val="000000"/>
                </a:solidFill>
                <a:effectLst/>
                <a:latin typeface="Times New Roman" panose="02020603050405020304" pitchFamily="18" charset="0"/>
              </a:rPr>
              <a:t> Science &amp; </a:t>
            </a:r>
            <a:r>
              <a:rPr lang="fr-FR" sz="1200" b="0" i="1" dirty="0" err="1">
                <a:solidFill>
                  <a:srgbClr val="000000"/>
                </a:solidFill>
                <a:effectLst/>
                <a:latin typeface="Times New Roman" panose="02020603050405020304" pitchFamily="18" charset="0"/>
              </a:rPr>
              <a:t>Technology</a:t>
            </a:r>
            <a:r>
              <a:rPr lang="fr-FR" sz="1200" b="0" i="0" dirty="0">
                <a:solidFill>
                  <a:srgbClr val="000000"/>
                </a:solidFill>
                <a:effectLst/>
                <a:latin typeface="Times New Roman" panose="02020603050405020304" pitchFamily="18" charset="0"/>
              </a:rPr>
              <a:t> 58 (2): 1152‑63. </a:t>
            </a:r>
            <a:r>
              <a:rPr lang="fr-FR" sz="1200" b="0" i="0" dirty="0">
                <a:solidFill>
                  <a:srgbClr val="000000"/>
                </a:solidFill>
                <a:effectLst/>
                <a:latin typeface="Times New Roman" panose="02020603050405020304" pitchFamily="18" charset="0"/>
                <a:hlinkClick r:id="rId4"/>
              </a:rPr>
              <a:t>https://doi.org/10.1021/acs.est.3c07882</a:t>
            </a:r>
            <a:r>
              <a:rPr lang="fr-FR" sz="1200" b="0" i="0" dirty="0">
                <a:solidFill>
                  <a:srgbClr val="000000"/>
                </a:solidFill>
                <a:effectLst/>
                <a:latin typeface="Times New Roman" panose="02020603050405020304" pitchFamily="18" charset="0"/>
              </a:rPr>
              <a:t>.</a:t>
            </a:r>
          </a:p>
          <a:p>
            <a:pPr algn="l">
              <a:buNone/>
            </a:pPr>
            <a:endParaRPr lang="fr-FR" sz="1200" b="0" i="0" dirty="0">
              <a:solidFill>
                <a:srgbClr val="000000"/>
              </a:solidFill>
              <a:effectLst/>
              <a:latin typeface="Times New Roman" panose="02020603050405020304" pitchFamily="18" charset="0"/>
            </a:endParaRPr>
          </a:p>
          <a:p>
            <a:pPr algn="l">
              <a:buNone/>
            </a:pPr>
            <a:r>
              <a:rPr lang="fr-FR" sz="1200" b="0" i="0" dirty="0">
                <a:solidFill>
                  <a:srgbClr val="000000"/>
                </a:solidFill>
                <a:effectLst/>
                <a:latin typeface="Times New Roman" panose="02020603050405020304" pitchFamily="18" charset="0"/>
              </a:rPr>
              <a:t>« </a:t>
            </a:r>
            <a:r>
              <a:rPr lang="fr-FR" sz="1200" b="0" i="0" dirty="0" err="1">
                <a:solidFill>
                  <a:srgbClr val="000000"/>
                </a:solidFill>
                <a:effectLst/>
                <a:latin typeface="Times New Roman" panose="02020603050405020304" pitchFamily="18" charset="0"/>
              </a:rPr>
              <a:t>Anaerobic</a:t>
            </a:r>
            <a:r>
              <a:rPr lang="fr-FR" sz="1200" b="0" i="0" dirty="0">
                <a:solidFill>
                  <a:srgbClr val="000000"/>
                </a:solidFill>
                <a:effectLst/>
                <a:latin typeface="Times New Roman" panose="02020603050405020304" pitchFamily="18" charset="0"/>
              </a:rPr>
              <a:t> </a:t>
            </a:r>
            <a:r>
              <a:rPr lang="fr-FR" sz="1200" b="0" i="0" dirty="0" err="1">
                <a:solidFill>
                  <a:srgbClr val="000000"/>
                </a:solidFill>
                <a:effectLst/>
                <a:latin typeface="Times New Roman" panose="02020603050405020304" pitchFamily="18" charset="0"/>
              </a:rPr>
              <a:t>Oxidation</a:t>
            </a:r>
            <a:r>
              <a:rPr lang="fr-FR" sz="1200" b="0" i="0" dirty="0">
                <a:solidFill>
                  <a:srgbClr val="000000"/>
                </a:solidFill>
                <a:effectLst/>
                <a:latin typeface="Times New Roman" panose="02020603050405020304" pitchFamily="18" charset="0"/>
              </a:rPr>
              <a:t> of </a:t>
            </a:r>
            <a:r>
              <a:rPr lang="fr-FR" sz="1200" b="0" i="0" dirty="0" err="1">
                <a:solidFill>
                  <a:srgbClr val="000000"/>
                </a:solidFill>
                <a:effectLst/>
                <a:latin typeface="Times New Roman" panose="02020603050405020304" pitchFamily="18" charset="0"/>
              </a:rPr>
              <a:t>Methane</a:t>
            </a:r>
            <a:r>
              <a:rPr lang="fr-FR" sz="1200" b="0" i="0" dirty="0">
                <a:solidFill>
                  <a:srgbClr val="000000"/>
                </a:solidFill>
                <a:effectLst/>
                <a:latin typeface="Times New Roman" panose="02020603050405020304" pitchFamily="18" charset="0"/>
              </a:rPr>
              <a:t>: </a:t>
            </a:r>
            <a:r>
              <a:rPr lang="fr-FR" sz="1200" b="0" i="0" dirty="0" err="1">
                <a:solidFill>
                  <a:srgbClr val="000000"/>
                </a:solidFill>
                <a:effectLst/>
                <a:latin typeface="Times New Roman" panose="02020603050405020304" pitchFamily="18" charset="0"/>
              </a:rPr>
              <a:t>Mechanisms</a:t>
            </a:r>
            <a:r>
              <a:rPr lang="fr-FR" sz="1200" b="0" i="0" dirty="0">
                <a:solidFill>
                  <a:srgbClr val="000000"/>
                </a:solidFill>
                <a:effectLst/>
                <a:latin typeface="Times New Roman" panose="02020603050405020304" pitchFamily="18" charset="0"/>
              </a:rPr>
              <a:t>, </a:t>
            </a:r>
            <a:r>
              <a:rPr lang="fr-FR" sz="1200" b="0" i="0" dirty="0" err="1">
                <a:solidFill>
                  <a:srgbClr val="000000"/>
                </a:solidFill>
                <a:effectLst/>
                <a:latin typeface="Times New Roman" panose="02020603050405020304" pitchFamily="18" charset="0"/>
              </a:rPr>
              <a:t>Bioenergetics</a:t>
            </a:r>
            <a:r>
              <a:rPr lang="fr-FR" sz="1200" b="0" i="0" dirty="0">
                <a:solidFill>
                  <a:srgbClr val="000000"/>
                </a:solidFill>
                <a:effectLst/>
                <a:latin typeface="Times New Roman" panose="02020603050405020304" pitchFamily="18" charset="0"/>
              </a:rPr>
              <a:t>, and the </a:t>
            </a:r>
            <a:r>
              <a:rPr lang="fr-FR" sz="1200" b="0" i="0" dirty="0" err="1">
                <a:solidFill>
                  <a:srgbClr val="000000"/>
                </a:solidFill>
                <a:effectLst/>
                <a:latin typeface="Times New Roman" panose="02020603050405020304" pitchFamily="18" charset="0"/>
              </a:rPr>
              <a:t>Ecology</a:t>
            </a:r>
            <a:r>
              <a:rPr lang="fr-FR" sz="1200" b="0" i="0" dirty="0">
                <a:solidFill>
                  <a:srgbClr val="000000"/>
                </a:solidFill>
                <a:effectLst/>
                <a:latin typeface="Times New Roman" panose="02020603050405020304" pitchFamily="18" charset="0"/>
              </a:rPr>
              <a:t> of Associated </a:t>
            </a:r>
            <a:r>
              <a:rPr lang="fr-FR" sz="1200" b="0" i="0" dirty="0" err="1">
                <a:solidFill>
                  <a:srgbClr val="000000"/>
                </a:solidFill>
                <a:effectLst/>
                <a:latin typeface="Times New Roman" panose="02020603050405020304" pitchFamily="18" charset="0"/>
              </a:rPr>
              <a:t>Microorganisms</a:t>
            </a:r>
            <a:r>
              <a:rPr lang="fr-FR" sz="1200" b="0" i="0" dirty="0">
                <a:solidFill>
                  <a:srgbClr val="000000"/>
                </a:solidFill>
                <a:effectLst/>
                <a:latin typeface="Times New Roman" panose="02020603050405020304" pitchFamily="18" charset="0"/>
              </a:rPr>
              <a:t> | </a:t>
            </a:r>
            <a:r>
              <a:rPr lang="fr-FR" sz="1200" b="0" i="0" dirty="0" err="1">
                <a:solidFill>
                  <a:srgbClr val="000000"/>
                </a:solidFill>
                <a:effectLst/>
                <a:latin typeface="Times New Roman" panose="02020603050405020304" pitchFamily="18" charset="0"/>
              </a:rPr>
              <a:t>Environmental</a:t>
            </a:r>
            <a:r>
              <a:rPr lang="fr-FR" sz="1200" b="0" i="0" dirty="0">
                <a:solidFill>
                  <a:srgbClr val="000000"/>
                </a:solidFill>
                <a:effectLst/>
                <a:latin typeface="Times New Roman" panose="02020603050405020304" pitchFamily="18" charset="0"/>
              </a:rPr>
              <a:t> Science &amp; </a:t>
            </a:r>
            <a:r>
              <a:rPr lang="fr-FR" sz="1200" b="0" i="0" dirty="0" err="1">
                <a:solidFill>
                  <a:srgbClr val="000000"/>
                </a:solidFill>
                <a:effectLst/>
                <a:latin typeface="Times New Roman" panose="02020603050405020304" pitchFamily="18" charset="0"/>
              </a:rPr>
              <a:t>Technology</a:t>
            </a:r>
            <a:r>
              <a:rPr lang="fr-FR" sz="1200" b="0" i="0" dirty="0">
                <a:solidFill>
                  <a:srgbClr val="000000"/>
                </a:solidFill>
                <a:effectLst/>
                <a:latin typeface="Times New Roman" panose="02020603050405020304" pitchFamily="18" charset="0"/>
              </a:rPr>
              <a:t> ». s. d. Consulté le 3 octobre 2025. </a:t>
            </a:r>
            <a:r>
              <a:rPr lang="fr-FR" sz="1200" b="0" i="0" dirty="0">
                <a:solidFill>
                  <a:srgbClr val="000000"/>
                </a:solidFill>
                <a:effectLst/>
                <a:latin typeface="Times New Roman" panose="02020603050405020304" pitchFamily="18" charset="0"/>
                <a:hlinkClick r:id="rId5"/>
              </a:rPr>
              <a:t>https://pubs-acs-org.bases-doc.univ-lorraine.fr/doi/10.1021/es800120b</a:t>
            </a:r>
            <a:r>
              <a:rPr lang="fr-FR" sz="1200" b="0" i="0" dirty="0">
                <a:solidFill>
                  <a:srgbClr val="000000"/>
                </a:solidFill>
                <a:effectLst/>
                <a:latin typeface="Times New Roman" panose="02020603050405020304" pitchFamily="18" charset="0"/>
              </a:rPr>
              <a:t>.</a:t>
            </a:r>
          </a:p>
          <a:p>
            <a:pPr algn="l">
              <a:buNone/>
            </a:pPr>
            <a:endParaRPr lang="fr-FR" sz="1200" b="0" i="0" dirty="0">
              <a:solidFill>
                <a:srgbClr val="000000"/>
              </a:solidFill>
              <a:effectLst/>
              <a:latin typeface="Times New Roman" panose="02020603050405020304" pitchFamily="18" charset="0"/>
            </a:endParaRPr>
          </a:p>
          <a:p>
            <a:pPr algn="l">
              <a:buNone/>
            </a:pPr>
            <a:r>
              <a:rPr lang="fr-FR" sz="1200" b="0" i="0" dirty="0">
                <a:solidFill>
                  <a:srgbClr val="000000"/>
                </a:solidFill>
                <a:effectLst/>
                <a:latin typeface="Times New Roman" panose="02020603050405020304" pitchFamily="18" charset="0"/>
              </a:rPr>
              <a:t>Haroon, Mohamed F., </a:t>
            </a:r>
            <a:r>
              <a:rPr lang="fr-FR" sz="1200" b="0" i="0" dirty="0" err="1">
                <a:solidFill>
                  <a:srgbClr val="000000"/>
                </a:solidFill>
                <a:effectLst/>
                <a:latin typeface="Times New Roman" panose="02020603050405020304" pitchFamily="18" charset="0"/>
              </a:rPr>
              <a:t>Shihu</a:t>
            </a:r>
            <a:r>
              <a:rPr lang="fr-FR" sz="1200" b="0" i="0" dirty="0">
                <a:solidFill>
                  <a:srgbClr val="000000"/>
                </a:solidFill>
                <a:effectLst/>
                <a:latin typeface="Times New Roman" panose="02020603050405020304" pitchFamily="18" charset="0"/>
              </a:rPr>
              <a:t> Hu, Ying Shi, et al. 2013. « </a:t>
            </a:r>
            <a:r>
              <a:rPr lang="fr-FR" sz="1200" b="0" i="0" dirty="0" err="1">
                <a:solidFill>
                  <a:srgbClr val="000000"/>
                </a:solidFill>
                <a:effectLst/>
                <a:latin typeface="Times New Roman" panose="02020603050405020304" pitchFamily="18" charset="0"/>
              </a:rPr>
              <a:t>Anaerobic</a:t>
            </a:r>
            <a:r>
              <a:rPr lang="fr-FR" sz="1200" b="0" i="0" dirty="0">
                <a:solidFill>
                  <a:srgbClr val="000000"/>
                </a:solidFill>
                <a:effectLst/>
                <a:latin typeface="Times New Roman" panose="02020603050405020304" pitchFamily="18" charset="0"/>
              </a:rPr>
              <a:t> </a:t>
            </a:r>
            <a:r>
              <a:rPr lang="fr-FR" sz="1200" b="0" i="0" dirty="0" err="1">
                <a:solidFill>
                  <a:srgbClr val="000000"/>
                </a:solidFill>
                <a:effectLst/>
                <a:latin typeface="Times New Roman" panose="02020603050405020304" pitchFamily="18" charset="0"/>
              </a:rPr>
              <a:t>Oxidation</a:t>
            </a:r>
            <a:r>
              <a:rPr lang="fr-FR" sz="1200" b="0" i="0" dirty="0">
                <a:solidFill>
                  <a:srgbClr val="000000"/>
                </a:solidFill>
                <a:effectLst/>
                <a:latin typeface="Times New Roman" panose="02020603050405020304" pitchFamily="18" charset="0"/>
              </a:rPr>
              <a:t> of </a:t>
            </a:r>
            <a:r>
              <a:rPr lang="fr-FR" sz="1200" b="0" i="0" dirty="0" err="1">
                <a:solidFill>
                  <a:srgbClr val="000000"/>
                </a:solidFill>
                <a:effectLst/>
                <a:latin typeface="Times New Roman" panose="02020603050405020304" pitchFamily="18" charset="0"/>
              </a:rPr>
              <a:t>Methane</a:t>
            </a:r>
            <a:r>
              <a:rPr lang="fr-FR" sz="1200" b="0" i="0" dirty="0">
                <a:solidFill>
                  <a:srgbClr val="000000"/>
                </a:solidFill>
                <a:effectLst/>
                <a:latin typeface="Times New Roman" panose="02020603050405020304" pitchFamily="18" charset="0"/>
              </a:rPr>
              <a:t> </a:t>
            </a:r>
            <a:r>
              <a:rPr lang="fr-FR" sz="1200" b="0" i="0" dirty="0" err="1">
                <a:solidFill>
                  <a:srgbClr val="000000"/>
                </a:solidFill>
                <a:effectLst/>
                <a:latin typeface="Times New Roman" panose="02020603050405020304" pitchFamily="18" charset="0"/>
              </a:rPr>
              <a:t>Coupled</a:t>
            </a:r>
            <a:r>
              <a:rPr lang="fr-FR" sz="1200" b="0" i="0" dirty="0">
                <a:solidFill>
                  <a:srgbClr val="000000"/>
                </a:solidFill>
                <a:effectLst/>
                <a:latin typeface="Times New Roman" panose="02020603050405020304" pitchFamily="18" charset="0"/>
              </a:rPr>
              <a:t> to Nitrate Reduction in a Novel </a:t>
            </a:r>
            <a:r>
              <a:rPr lang="fr-FR" sz="1200" b="0" i="0" dirty="0" err="1">
                <a:solidFill>
                  <a:srgbClr val="000000"/>
                </a:solidFill>
                <a:effectLst/>
                <a:latin typeface="Times New Roman" panose="02020603050405020304" pitchFamily="18" charset="0"/>
              </a:rPr>
              <a:t>Archaeal</a:t>
            </a:r>
            <a:r>
              <a:rPr lang="fr-FR" sz="1200" b="0" i="0" dirty="0">
                <a:solidFill>
                  <a:srgbClr val="000000"/>
                </a:solidFill>
                <a:effectLst/>
                <a:latin typeface="Times New Roman" panose="02020603050405020304" pitchFamily="18" charset="0"/>
              </a:rPr>
              <a:t> </a:t>
            </a:r>
            <a:r>
              <a:rPr lang="fr-FR" sz="1200" b="0" i="0" dirty="0" err="1">
                <a:solidFill>
                  <a:srgbClr val="000000"/>
                </a:solidFill>
                <a:effectLst/>
                <a:latin typeface="Times New Roman" panose="02020603050405020304" pitchFamily="18" charset="0"/>
              </a:rPr>
              <a:t>Lineage</a:t>
            </a:r>
            <a:r>
              <a:rPr lang="fr-FR" sz="1200" b="0" i="0" dirty="0">
                <a:solidFill>
                  <a:srgbClr val="000000"/>
                </a:solidFill>
                <a:effectLst/>
                <a:latin typeface="Times New Roman" panose="02020603050405020304" pitchFamily="18" charset="0"/>
              </a:rPr>
              <a:t> ». </a:t>
            </a:r>
            <a:r>
              <a:rPr lang="fr-FR" sz="1200" b="0" i="1" dirty="0">
                <a:solidFill>
                  <a:srgbClr val="000000"/>
                </a:solidFill>
                <a:effectLst/>
                <a:latin typeface="Times New Roman" panose="02020603050405020304" pitchFamily="18" charset="0"/>
              </a:rPr>
              <a:t>Nature</a:t>
            </a:r>
            <a:r>
              <a:rPr lang="fr-FR" sz="1200" b="0" i="0" dirty="0">
                <a:solidFill>
                  <a:srgbClr val="000000"/>
                </a:solidFill>
                <a:effectLst/>
                <a:latin typeface="Times New Roman" panose="02020603050405020304" pitchFamily="18" charset="0"/>
              </a:rPr>
              <a:t> 500 (7464): 567‑70. </a:t>
            </a:r>
            <a:r>
              <a:rPr lang="fr-FR" sz="1200" b="0" i="0" dirty="0">
                <a:solidFill>
                  <a:srgbClr val="000000"/>
                </a:solidFill>
                <a:effectLst/>
                <a:latin typeface="Times New Roman" panose="02020603050405020304" pitchFamily="18" charset="0"/>
                <a:hlinkClick r:id="rId6"/>
              </a:rPr>
              <a:t>https://doi.org/10.1038/nature12375</a:t>
            </a:r>
            <a:r>
              <a:rPr lang="fr-FR" sz="1200" b="0" i="0" dirty="0">
                <a:solidFill>
                  <a:srgbClr val="000000"/>
                </a:solidFill>
                <a:effectLst/>
                <a:latin typeface="Times New Roman" panose="02020603050405020304" pitchFamily="18" charset="0"/>
              </a:rPr>
              <a:t>.</a:t>
            </a:r>
          </a:p>
          <a:p>
            <a:pPr algn="l">
              <a:buNone/>
            </a:pPr>
            <a:endParaRPr lang="fr-FR" sz="1200" b="0" i="0" dirty="0">
              <a:solidFill>
                <a:srgbClr val="000000"/>
              </a:solidFill>
              <a:effectLst/>
              <a:latin typeface="Times New Roman" panose="02020603050405020304" pitchFamily="18" charset="0"/>
            </a:endParaRPr>
          </a:p>
          <a:p>
            <a:pPr algn="l">
              <a:buNone/>
            </a:pPr>
            <a:r>
              <a:rPr lang="fr-FR" sz="1200" b="0" i="0" dirty="0">
                <a:solidFill>
                  <a:srgbClr val="000000"/>
                </a:solidFill>
                <a:effectLst/>
                <a:latin typeface="Times New Roman" panose="02020603050405020304" pitchFamily="18" charset="0"/>
              </a:rPr>
              <a:t>Nie, Wen-Bo, Jie Ding, Guo-Jun Xie, et al. 2021. « </a:t>
            </a:r>
            <a:r>
              <a:rPr lang="fr-FR" sz="1200" b="0" i="0" dirty="0" err="1">
                <a:solidFill>
                  <a:srgbClr val="000000"/>
                </a:solidFill>
                <a:effectLst/>
                <a:latin typeface="Times New Roman" panose="02020603050405020304" pitchFamily="18" charset="0"/>
              </a:rPr>
              <a:t>Anaerobic</a:t>
            </a:r>
            <a:r>
              <a:rPr lang="fr-FR" sz="1200" b="0" i="0" dirty="0">
                <a:solidFill>
                  <a:srgbClr val="000000"/>
                </a:solidFill>
                <a:effectLst/>
                <a:latin typeface="Times New Roman" panose="02020603050405020304" pitchFamily="18" charset="0"/>
              </a:rPr>
              <a:t> </a:t>
            </a:r>
            <a:r>
              <a:rPr lang="fr-FR" sz="1200" b="0" i="0" dirty="0" err="1">
                <a:solidFill>
                  <a:srgbClr val="000000"/>
                </a:solidFill>
                <a:effectLst/>
                <a:latin typeface="Times New Roman" panose="02020603050405020304" pitchFamily="18" charset="0"/>
              </a:rPr>
              <a:t>Oxidation</a:t>
            </a:r>
            <a:r>
              <a:rPr lang="fr-FR" sz="1200" b="0" i="0" dirty="0">
                <a:solidFill>
                  <a:srgbClr val="000000"/>
                </a:solidFill>
                <a:effectLst/>
                <a:latin typeface="Times New Roman" panose="02020603050405020304" pitchFamily="18" charset="0"/>
              </a:rPr>
              <a:t> of </a:t>
            </a:r>
            <a:r>
              <a:rPr lang="fr-FR" sz="1200" b="0" i="0" dirty="0" err="1">
                <a:solidFill>
                  <a:srgbClr val="000000"/>
                </a:solidFill>
                <a:effectLst/>
                <a:latin typeface="Times New Roman" panose="02020603050405020304" pitchFamily="18" charset="0"/>
              </a:rPr>
              <a:t>Methane</a:t>
            </a:r>
            <a:r>
              <a:rPr lang="fr-FR" sz="1200" b="0" i="0" dirty="0">
                <a:solidFill>
                  <a:srgbClr val="000000"/>
                </a:solidFill>
                <a:effectLst/>
                <a:latin typeface="Times New Roman" panose="02020603050405020304" pitchFamily="18" charset="0"/>
              </a:rPr>
              <a:t> </a:t>
            </a:r>
            <a:r>
              <a:rPr lang="fr-FR" sz="1200" b="0" i="0" dirty="0" err="1">
                <a:solidFill>
                  <a:srgbClr val="000000"/>
                </a:solidFill>
                <a:effectLst/>
                <a:latin typeface="Times New Roman" panose="02020603050405020304" pitchFamily="18" charset="0"/>
              </a:rPr>
              <a:t>Coupled</a:t>
            </a:r>
            <a:r>
              <a:rPr lang="fr-FR" sz="1200" b="0" i="0" dirty="0">
                <a:solidFill>
                  <a:srgbClr val="000000"/>
                </a:solidFill>
                <a:effectLst/>
                <a:latin typeface="Times New Roman" panose="02020603050405020304" pitchFamily="18" charset="0"/>
              </a:rPr>
              <a:t> </a:t>
            </a:r>
            <a:r>
              <a:rPr lang="fr-FR" sz="1200" b="0" i="0" dirty="0" err="1">
                <a:solidFill>
                  <a:srgbClr val="000000"/>
                </a:solidFill>
                <a:effectLst/>
                <a:latin typeface="Times New Roman" panose="02020603050405020304" pitchFamily="18" charset="0"/>
              </a:rPr>
              <a:t>with</a:t>
            </a:r>
            <a:r>
              <a:rPr lang="fr-FR" sz="1200" b="0" i="0" dirty="0">
                <a:solidFill>
                  <a:srgbClr val="000000"/>
                </a:solidFill>
                <a:effectLst/>
                <a:latin typeface="Times New Roman" panose="02020603050405020304" pitchFamily="18" charset="0"/>
              </a:rPr>
              <a:t> </a:t>
            </a:r>
            <a:r>
              <a:rPr lang="fr-FR" sz="1200" b="0" i="0" dirty="0" err="1">
                <a:solidFill>
                  <a:srgbClr val="000000"/>
                </a:solidFill>
                <a:effectLst/>
                <a:latin typeface="Times New Roman" panose="02020603050405020304" pitchFamily="18" charset="0"/>
              </a:rPr>
              <a:t>Dissimilatory</a:t>
            </a:r>
            <a:r>
              <a:rPr lang="fr-FR" sz="1200" b="0" i="0" dirty="0">
                <a:solidFill>
                  <a:srgbClr val="000000"/>
                </a:solidFill>
                <a:effectLst/>
                <a:latin typeface="Times New Roman" panose="02020603050405020304" pitchFamily="18" charset="0"/>
              </a:rPr>
              <a:t> Nitrate Reduction to Ammonium Fuels </a:t>
            </a:r>
            <a:r>
              <a:rPr lang="fr-FR" sz="1200" b="0" i="0" dirty="0" err="1">
                <a:solidFill>
                  <a:srgbClr val="000000"/>
                </a:solidFill>
                <a:effectLst/>
                <a:latin typeface="Times New Roman" panose="02020603050405020304" pitchFamily="18" charset="0"/>
              </a:rPr>
              <a:t>Anaerobic</a:t>
            </a:r>
            <a:r>
              <a:rPr lang="fr-FR" sz="1200" b="0" i="0" dirty="0">
                <a:solidFill>
                  <a:srgbClr val="000000"/>
                </a:solidFill>
                <a:effectLst/>
                <a:latin typeface="Times New Roman" panose="02020603050405020304" pitchFamily="18" charset="0"/>
              </a:rPr>
              <a:t> Ammonium </a:t>
            </a:r>
            <a:r>
              <a:rPr lang="fr-FR" sz="1200" b="0" i="0" dirty="0" err="1">
                <a:solidFill>
                  <a:srgbClr val="000000"/>
                </a:solidFill>
                <a:effectLst/>
                <a:latin typeface="Times New Roman" panose="02020603050405020304" pitchFamily="18" charset="0"/>
              </a:rPr>
              <a:t>Oxidation</a:t>
            </a:r>
            <a:r>
              <a:rPr lang="fr-FR" sz="1200" b="0" i="0" dirty="0">
                <a:solidFill>
                  <a:srgbClr val="000000"/>
                </a:solidFill>
                <a:effectLst/>
                <a:latin typeface="Times New Roman" panose="02020603050405020304" pitchFamily="18" charset="0"/>
              </a:rPr>
              <a:t> ». </a:t>
            </a:r>
            <a:r>
              <a:rPr lang="fr-FR" sz="1200" b="0" i="1" dirty="0" err="1">
                <a:solidFill>
                  <a:srgbClr val="000000"/>
                </a:solidFill>
                <a:effectLst/>
                <a:latin typeface="Times New Roman" panose="02020603050405020304" pitchFamily="18" charset="0"/>
              </a:rPr>
              <a:t>Environmental</a:t>
            </a:r>
            <a:r>
              <a:rPr lang="fr-FR" sz="1200" b="0" i="1" dirty="0">
                <a:solidFill>
                  <a:srgbClr val="000000"/>
                </a:solidFill>
                <a:effectLst/>
                <a:latin typeface="Times New Roman" panose="02020603050405020304" pitchFamily="18" charset="0"/>
              </a:rPr>
              <a:t> Science &amp; </a:t>
            </a:r>
            <a:r>
              <a:rPr lang="fr-FR" sz="1200" b="0" i="1" dirty="0" err="1">
                <a:solidFill>
                  <a:srgbClr val="000000"/>
                </a:solidFill>
                <a:effectLst/>
                <a:latin typeface="Times New Roman" panose="02020603050405020304" pitchFamily="18" charset="0"/>
              </a:rPr>
              <a:t>Technology</a:t>
            </a:r>
            <a:r>
              <a:rPr lang="fr-FR" sz="1200" b="0" i="0" dirty="0">
                <a:solidFill>
                  <a:srgbClr val="000000"/>
                </a:solidFill>
                <a:effectLst/>
                <a:latin typeface="Times New Roman" panose="02020603050405020304" pitchFamily="18" charset="0"/>
              </a:rPr>
              <a:t> 55 (2): 1197‑208. </a:t>
            </a:r>
            <a:r>
              <a:rPr lang="fr-FR" sz="1200" b="0" i="0" dirty="0">
                <a:solidFill>
                  <a:srgbClr val="000000"/>
                </a:solidFill>
                <a:effectLst/>
                <a:latin typeface="Times New Roman" panose="02020603050405020304" pitchFamily="18" charset="0"/>
                <a:hlinkClick r:id="rId7"/>
              </a:rPr>
              <a:t>https://doi.org/10.1021/acs</a:t>
            </a:r>
            <a:endParaRPr lang="fr-FR" sz="1200" b="0" i="0" dirty="0">
              <a:solidFill>
                <a:srgbClr val="000000"/>
              </a:solidFill>
              <a:effectLst/>
              <a:latin typeface="Times New Roman" panose="02020603050405020304" pitchFamily="18" charset="0"/>
            </a:endParaRPr>
          </a:p>
        </p:txBody>
      </p:sp>
    </p:spTree>
    <p:extLst>
      <p:ext uri="{BB962C8B-B14F-4D97-AF65-F5344CB8AC3E}">
        <p14:creationId xmlns:p14="http://schemas.microsoft.com/office/powerpoint/2010/main" val="737613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C1A4261-B45C-23E4-1796-93D481E699AD}"/>
              </a:ext>
            </a:extLst>
          </p:cNvPr>
          <p:cNvSpPr/>
          <p:nvPr/>
        </p:nvSpPr>
        <p:spPr>
          <a:xfrm>
            <a:off x="7599085" y="3111321"/>
            <a:ext cx="2089100" cy="285339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35" name="Rectangle : coins arrondis 34">
            <a:extLst>
              <a:ext uri="{FF2B5EF4-FFF2-40B4-BE49-F238E27FC236}">
                <a16:creationId xmlns:a16="http://schemas.microsoft.com/office/drawing/2014/main" id="{576189B5-B661-C69E-7B76-FA487CC689D6}"/>
              </a:ext>
            </a:extLst>
          </p:cNvPr>
          <p:cNvSpPr/>
          <p:nvPr/>
        </p:nvSpPr>
        <p:spPr>
          <a:xfrm>
            <a:off x="2087361" y="3589181"/>
            <a:ext cx="5715522" cy="1077218"/>
          </a:xfrm>
          <a:prstGeom prst="roundRect">
            <a:avLst>
              <a:gd name="adj" fmla="val 20688"/>
            </a:avLst>
          </a:prstGeom>
          <a:solidFill>
            <a:schemeClr val="accent2">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p>
        </p:txBody>
      </p:sp>
      <p:sp>
        <p:nvSpPr>
          <p:cNvPr id="16" name="Rectangle : coins arrondis 15">
            <a:extLst>
              <a:ext uri="{FF2B5EF4-FFF2-40B4-BE49-F238E27FC236}">
                <a16:creationId xmlns:a16="http://schemas.microsoft.com/office/drawing/2014/main" id="{72FE7FE4-99D2-2E90-A7F8-5B116835C087}"/>
              </a:ext>
            </a:extLst>
          </p:cNvPr>
          <p:cNvSpPr/>
          <p:nvPr/>
        </p:nvSpPr>
        <p:spPr>
          <a:xfrm>
            <a:off x="2093383" y="1894115"/>
            <a:ext cx="5715523" cy="1387928"/>
          </a:xfrm>
          <a:prstGeom prst="roundRect">
            <a:avLst>
              <a:gd name="adj" fmla="val 30354"/>
            </a:avLst>
          </a:prstGeom>
          <a:solidFill>
            <a:schemeClr val="accent2">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fr-FR" sz="1600" dirty="0">
                <a:solidFill>
                  <a:schemeClr val="tx1"/>
                </a:solidFill>
              </a:rPr>
              <a:t>• Comprendre les sources et le rôle du méthane dans les cycles grands </a:t>
            </a:r>
            <a:r>
              <a:rPr lang="fr-FR" sz="1600" dirty="0">
                <a:solidFill>
                  <a:schemeClr val="tx1"/>
                </a:solidFill>
                <a:effectLst>
                  <a:outerShdw blurRad="38100" dist="38100" dir="2700000" algn="tl">
                    <a:srgbClr val="000000">
                      <a:alpha val="43137"/>
                    </a:srgbClr>
                  </a:outerShdw>
                </a:effectLst>
              </a:rPr>
              <a:t>cycles biogéochimiques </a:t>
            </a:r>
          </a:p>
          <a:p>
            <a:pPr algn="just"/>
            <a:r>
              <a:rPr lang="fr-FR" sz="1600" dirty="0">
                <a:solidFill>
                  <a:schemeClr val="tx1"/>
                </a:solidFill>
              </a:rPr>
              <a:t>• Évaluer son impact sur le climat</a:t>
            </a:r>
          </a:p>
          <a:p>
            <a:pPr algn="just"/>
            <a:r>
              <a:rPr lang="fr-FR" sz="1600" dirty="0">
                <a:solidFill>
                  <a:schemeClr val="tx1"/>
                </a:solidFill>
              </a:rPr>
              <a:t>• Identifier les processus naturels qui régulent ses émissions</a:t>
            </a:r>
          </a:p>
        </p:txBody>
      </p:sp>
      <p:sp>
        <p:nvSpPr>
          <p:cNvPr id="2" name="Titre 1">
            <a:extLst>
              <a:ext uri="{FF2B5EF4-FFF2-40B4-BE49-F238E27FC236}">
                <a16:creationId xmlns:a16="http://schemas.microsoft.com/office/drawing/2014/main" id="{0C100FAF-24E1-000E-ECD1-66FB40582410}"/>
              </a:ext>
            </a:extLst>
          </p:cNvPr>
          <p:cNvSpPr>
            <a:spLocks noGrp="1"/>
          </p:cNvSpPr>
          <p:nvPr>
            <p:ph type="title"/>
          </p:nvPr>
        </p:nvSpPr>
        <p:spPr>
          <a:xfrm>
            <a:off x="939635" y="135249"/>
            <a:ext cx="7704000" cy="478200"/>
          </a:xfrm>
        </p:spPr>
        <p:txBody>
          <a:bodyPr/>
          <a:lstStyle/>
          <a:p>
            <a:r>
              <a:rPr lang="fr-FR" dirty="0">
                <a:latin typeface="Open Sans ExtraBold" panose="020B0906030804020204" pitchFamily="34" charset="0"/>
                <a:ea typeface="Open Sans ExtraBold" panose="020B0906030804020204" pitchFamily="34" charset="0"/>
                <a:cs typeface="Open Sans ExtraBold" panose="020B0906030804020204" pitchFamily="34" charset="0"/>
              </a:rPr>
              <a:t>INTRODUCTION </a:t>
            </a:r>
          </a:p>
        </p:txBody>
      </p:sp>
      <p:sp>
        <p:nvSpPr>
          <p:cNvPr id="5" name="Rectangle : coins arrondis 4">
            <a:extLst>
              <a:ext uri="{FF2B5EF4-FFF2-40B4-BE49-F238E27FC236}">
                <a16:creationId xmlns:a16="http://schemas.microsoft.com/office/drawing/2014/main" id="{909E42D9-D08B-4A2B-74DA-9E4C1A3D2ADD}"/>
              </a:ext>
            </a:extLst>
          </p:cNvPr>
          <p:cNvSpPr/>
          <p:nvPr/>
        </p:nvSpPr>
        <p:spPr>
          <a:xfrm>
            <a:off x="2093385" y="787244"/>
            <a:ext cx="5715522" cy="850396"/>
          </a:xfrm>
          <a:prstGeom prst="roundRect">
            <a:avLst>
              <a:gd name="adj" fmla="val 21743"/>
            </a:avLst>
          </a:prstGeom>
          <a:solidFill>
            <a:schemeClr val="accent2">
              <a:lumMod val="95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p>
        </p:txBody>
      </p:sp>
      <p:sp>
        <p:nvSpPr>
          <p:cNvPr id="7" name="ZoneTexte 6">
            <a:extLst>
              <a:ext uri="{FF2B5EF4-FFF2-40B4-BE49-F238E27FC236}">
                <a16:creationId xmlns:a16="http://schemas.microsoft.com/office/drawing/2014/main" id="{AE43BDBD-08FF-F1FE-3FDF-E68CCBBA3193}"/>
              </a:ext>
            </a:extLst>
          </p:cNvPr>
          <p:cNvSpPr txBox="1"/>
          <p:nvPr/>
        </p:nvSpPr>
        <p:spPr>
          <a:xfrm>
            <a:off x="2381500" y="898774"/>
            <a:ext cx="5261995" cy="584775"/>
          </a:xfrm>
          <a:prstGeom prst="rect">
            <a:avLst/>
          </a:prstGeom>
          <a:noFill/>
        </p:spPr>
        <p:txBody>
          <a:bodyPr wrap="square">
            <a:spAutoFit/>
          </a:bodyPr>
          <a:lstStyle/>
          <a:p>
            <a:pPr algn="just"/>
            <a:r>
              <a:rPr lang="fr-FR" sz="1600" dirty="0"/>
              <a:t>Méthanisation est un processus biologique clé dans les écosystèmes naturels</a:t>
            </a:r>
            <a:endParaRPr lang="fr-FR" sz="1600" dirty="0">
              <a:solidFill>
                <a:srgbClr val="FF0000"/>
              </a:solidFill>
            </a:endParaRPr>
          </a:p>
        </p:txBody>
      </p:sp>
      <p:sp>
        <p:nvSpPr>
          <p:cNvPr id="32" name="ZoneTexte 31">
            <a:extLst>
              <a:ext uri="{FF2B5EF4-FFF2-40B4-BE49-F238E27FC236}">
                <a16:creationId xmlns:a16="http://schemas.microsoft.com/office/drawing/2014/main" id="{9534DE8F-6260-AA49-0483-D4E8DE3DC3E5}"/>
              </a:ext>
            </a:extLst>
          </p:cNvPr>
          <p:cNvSpPr txBox="1"/>
          <p:nvPr/>
        </p:nvSpPr>
        <p:spPr>
          <a:xfrm>
            <a:off x="2198560" y="3673754"/>
            <a:ext cx="5715522" cy="830997"/>
          </a:xfrm>
          <a:prstGeom prst="rect">
            <a:avLst/>
          </a:prstGeom>
          <a:noFill/>
        </p:spPr>
        <p:txBody>
          <a:bodyPr wrap="square">
            <a:spAutoFit/>
          </a:bodyPr>
          <a:lstStyle/>
          <a:p>
            <a:pPr marL="285750" indent="-285750">
              <a:buFont typeface="Wingdings" panose="05000000000000000000" pitchFamily="2" charset="2"/>
              <a:buChar char="Ø"/>
            </a:pPr>
            <a:r>
              <a:rPr lang="fr-FR" sz="1600" b="1" dirty="0"/>
              <a:t> </a:t>
            </a:r>
            <a:r>
              <a:rPr lang="fr-FR" sz="1600" dirty="0"/>
              <a:t>Où est produit et consommé le méthane ?</a:t>
            </a:r>
            <a:endParaRPr lang="fr-FR" sz="1600" b="1" dirty="0"/>
          </a:p>
          <a:p>
            <a:pPr marL="285750" indent="-285750">
              <a:buFont typeface="Wingdings" panose="05000000000000000000" pitchFamily="2" charset="2"/>
              <a:buChar char="Ø"/>
            </a:pPr>
            <a:r>
              <a:rPr lang="fr-FR" sz="1600" dirty="0"/>
              <a:t>Quels sont les principaux producteurs naturels de CH₄ ?</a:t>
            </a:r>
          </a:p>
          <a:p>
            <a:pPr marL="285750" indent="-285750">
              <a:buFont typeface="Wingdings" panose="05000000000000000000" pitchFamily="2" charset="2"/>
              <a:buChar char="Ø"/>
            </a:pPr>
            <a:r>
              <a:rPr lang="fr-FR" sz="1600" dirty="0"/>
              <a:t>Comment participe-t-il aux cycles biogéochimiques ?</a:t>
            </a:r>
          </a:p>
        </p:txBody>
      </p:sp>
      <p:cxnSp>
        <p:nvCxnSpPr>
          <p:cNvPr id="38" name="Connecteur droit avec flèche 37">
            <a:extLst>
              <a:ext uri="{FF2B5EF4-FFF2-40B4-BE49-F238E27FC236}">
                <a16:creationId xmlns:a16="http://schemas.microsoft.com/office/drawing/2014/main" id="{7A146A8C-BC8D-FC52-9924-5A37E651CC84}"/>
              </a:ext>
            </a:extLst>
          </p:cNvPr>
          <p:cNvCxnSpPr>
            <a:cxnSpLocks/>
            <a:stCxn id="16" idx="2"/>
            <a:endCxn id="35" idx="0"/>
          </p:cNvCxnSpPr>
          <p:nvPr/>
        </p:nvCxnSpPr>
        <p:spPr>
          <a:xfrm flipH="1">
            <a:off x="4945122" y="3282043"/>
            <a:ext cx="6023" cy="307138"/>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43" name="ZoneTexte 42">
            <a:extLst>
              <a:ext uri="{FF2B5EF4-FFF2-40B4-BE49-F238E27FC236}">
                <a16:creationId xmlns:a16="http://schemas.microsoft.com/office/drawing/2014/main" id="{EE7304AD-28E8-88D2-696B-1636582F4EA4}"/>
              </a:ext>
            </a:extLst>
          </p:cNvPr>
          <p:cNvSpPr txBox="1"/>
          <p:nvPr/>
        </p:nvSpPr>
        <p:spPr>
          <a:xfrm>
            <a:off x="58649" y="4835723"/>
            <a:ext cx="3503488" cy="307777"/>
          </a:xfrm>
          <a:prstGeom prst="rect">
            <a:avLst/>
          </a:prstGeom>
          <a:noFill/>
        </p:spPr>
        <p:txBody>
          <a:bodyPr wrap="square">
            <a:spAutoFit/>
          </a:bodyPr>
          <a:lstStyle/>
          <a:p>
            <a:r>
              <a:rPr lang="fr-FR" b="1" i="0" dirty="0" err="1">
                <a:solidFill>
                  <a:srgbClr val="000000"/>
                </a:solidFill>
                <a:effectLst/>
                <a:latin typeface="Times New Roman" panose="02020603050405020304" pitchFamily="18" charset="0"/>
              </a:rPr>
              <a:t>Bodelier</a:t>
            </a:r>
            <a:r>
              <a:rPr lang="fr-FR" b="1" i="0" dirty="0">
                <a:solidFill>
                  <a:srgbClr val="000000"/>
                </a:solidFill>
                <a:effectLst/>
                <a:latin typeface="Times New Roman" panose="02020603050405020304" pitchFamily="18" charset="0"/>
              </a:rPr>
              <a:t> et </a:t>
            </a:r>
            <a:r>
              <a:rPr lang="fr-FR" b="1" i="0" dirty="0" err="1">
                <a:solidFill>
                  <a:srgbClr val="000000"/>
                </a:solidFill>
                <a:effectLst/>
                <a:latin typeface="Times New Roman" panose="02020603050405020304" pitchFamily="18" charset="0"/>
              </a:rPr>
              <a:t>Steenbergh</a:t>
            </a:r>
            <a:r>
              <a:rPr lang="fr-FR" b="1" i="0" dirty="0">
                <a:solidFill>
                  <a:srgbClr val="000000"/>
                </a:solidFill>
                <a:effectLst/>
                <a:latin typeface="Times New Roman" panose="02020603050405020304" pitchFamily="18" charset="0"/>
              </a:rPr>
              <a:t> (2014)</a:t>
            </a:r>
            <a:endParaRPr lang="fr-FR" b="1" dirty="0"/>
          </a:p>
        </p:txBody>
      </p:sp>
      <p:sp>
        <p:nvSpPr>
          <p:cNvPr id="3" name="Rectangle 2">
            <a:extLst>
              <a:ext uri="{FF2B5EF4-FFF2-40B4-BE49-F238E27FC236}">
                <a16:creationId xmlns:a16="http://schemas.microsoft.com/office/drawing/2014/main" id="{5E7D578C-C093-00F6-234E-DB15157CAF91}"/>
              </a:ext>
            </a:extLst>
          </p:cNvPr>
          <p:cNvSpPr/>
          <p:nvPr/>
        </p:nvSpPr>
        <p:spPr>
          <a:xfrm>
            <a:off x="-118292" y="-556454"/>
            <a:ext cx="1378413" cy="285339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dirty="0"/>
          </a:p>
        </p:txBody>
      </p:sp>
      <p:pic>
        <p:nvPicPr>
          <p:cNvPr id="4" name="Image 3">
            <a:extLst>
              <a:ext uri="{FF2B5EF4-FFF2-40B4-BE49-F238E27FC236}">
                <a16:creationId xmlns:a16="http://schemas.microsoft.com/office/drawing/2014/main" id="{FDA5839C-2DFC-BB00-4A57-4AE9E9C09598}"/>
              </a:ext>
            </a:extLst>
          </p:cNvPr>
          <p:cNvPicPr>
            <a:picLocks noChangeAspect="1"/>
          </p:cNvPicPr>
          <p:nvPr/>
        </p:nvPicPr>
        <p:blipFill>
          <a:blip r:embed="rId3"/>
          <a:stretch>
            <a:fillRect/>
          </a:stretch>
        </p:blipFill>
        <p:spPr>
          <a:xfrm>
            <a:off x="8065329" y="0"/>
            <a:ext cx="1078671" cy="1109966"/>
          </a:xfrm>
          <a:prstGeom prst="rect">
            <a:avLst/>
          </a:prstGeom>
          <a:ln>
            <a:noFill/>
          </a:ln>
          <a:effectLst>
            <a:outerShdw blurRad="292100" dist="139700" dir="2700000" algn="tl" rotWithShape="0">
              <a:srgbClr val="333333">
                <a:alpha val="65000"/>
              </a:srgbClr>
            </a:outerShdw>
          </a:effectLst>
        </p:spPr>
      </p:pic>
      <p:sp>
        <p:nvSpPr>
          <p:cNvPr id="22" name="ZoneTexte 21">
            <a:extLst>
              <a:ext uri="{FF2B5EF4-FFF2-40B4-BE49-F238E27FC236}">
                <a16:creationId xmlns:a16="http://schemas.microsoft.com/office/drawing/2014/main" id="{056996B1-69BE-01DA-6C58-B4D378FE249B}"/>
              </a:ext>
            </a:extLst>
          </p:cNvPr>
          <p:cNvSpPr txBox="1"/>
          <p:nvPr/>
        </p:nvSpPr>
        <p:spPr>
          <a:xfrm>
            <a:off x="107086" y="2357246"/>
            <a:ext cx="1539428" cy="461665"/>
          </a:xfrm>
          <a:prstGeom prst="rect">
            <a:avLst/>
          </a:prstGeom>
          <a:noFill/>
        </p:spPr>
        <p:txBody>
          <a:bodyPr wrap="square" rtlCol="0">
            <a:spAutoFit/>
          </a:bodyPr>
          <a:lstStyle/>
          <a:p>
            <a:r>
              <a:rPr lang="fr-FR" sz="2400" b="1" i="1" dirty="0">
                <a:solidFill>
                  <a:schemeClr val="tx2"/>
                </a:solidFill>
                <a:effectLst>
                  <a:outerShdw blurRad="38100" dist="38100" dir="2700000" algn="tl">
                    <a:srgbClr val="000000">
                      <a:alpha val="43137"/>
                    </a:srgbClr>
                  </a:outerShdw>
                </a:effectLst>
              </a:rPr>
              <a:t>Enjeux</a:t>
            </a:r>
          </a:p>
        </p:txBody>
      </p:sp>
      <p:cxnSp>
        <p:nvCxnSpPr>
          <p:cNvPr id="30" name="Connecteur droit avec flèche 29">
            <a:extLst>
              <a:ext uri="{FF2B5EF4-FFF2-40B4-BE49-F238E27FC236}">
                <a16:creationId xmlns:a16="http://schemas.microsoft.com/office/drawing/2014/main" id="{3DC7D71F-F8B7-DD07-6E19-C2E1F030A870}"/>
              </a:ext>
            </a:extLst>
          </p:cNvPr>
          <p:cNvCxnSpPr>
            <a:cxnSpLocks/>
            <a:stCxn id="22" idx="3"/>
            <a:endCxn id="16" idx="1"/>
          </p:cNvCxnSpPr>
          <p:nvPr/>
        </p:nvCxnSpPr>
        <p:spPr>
          <a:xfrm>
            <a:off x="1646514" y="2588079"/>
            <a:ext cx="446869"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33" name="ZoneTexte 32">
            <a:extLst>
              <a:ext uri="{FF2B5EF4-FFF2-40B4-BE49-F238E27FC236}">
                <a16:creationId xmlns:a16="http://schemas.microsoft.com/office/drawing/2014/main" id="{32E9DBD9-1233-D4F3-658C-EE5B7862404C}"/>
              </a:ext>
            </a:extLst>
          </p:cNvPr>
          <p:cNvSpPr txBox="1"/>
          <p:nvPr/>
        </p:nvSpPr>
        <p:spPr>
          <a:xfrm>
            <a:off x="107086" y="880673"/>
            <a:ext cx="1539428" cy="461665"/>
          </a:xfrm>
          <a:prstGeom prst="rect">
            <a:avLst/>
          </a:prstGeom>
          <a:noFill/>
        </p:spPr>
        <p:txBody>
          <a:bodyPr wrap="square" rtlCol="0">
            <a:spAutoFit/>
          </a:bodyPr>
          <a:lstStyle/>
          <a:p>
            <a:r>
              <a:rPr lang="fr-FR" sz="2400" b="1" i="1" dirty="0">
                <a:solidFill>
                  <a:schemeClr val="tx2"/>
                </a:solidFill>
                <a:effectLst>
                  <a:outerShdw blurRad="38100" dist="38100" dir="2700000" algn="tl">
                    <a:srgbClr val="000000">
                      <a:alpha val="43137"/>
                    </a:srgbClr>
                  </a:outerShdw>
                </a:effectLst>
              </a:rPr>
              <a:t>Contexte</a:t>
            </a:r>
          </a:p>
        </p:txBody>
      </p:sp>
      <p:cxnSp>
        <p:nvCxnSpPr>
          <p:cNvPr id="34" name="Connecteur droit avec flèche 33">
            <a:extLst>
              <a:ext uri="{FF2B5EF4-FFF2-40B4-BE49-F238E27FC236}">
                <a16:creationId xmlns:a16="http://schemas.microsoft.com/office/drawing/2014/main" id="{E352B6F9-D753-D9B4-3479-CF7EA03D95F5}"/>
              </a:ext>
            </a:extLst>
          </p:cNvPr>
          <p:cNvCxnSpPr>
            <a:cxnSpLocks/>
            <a:stCxn id="33" idx="3"/>
          </p:cNvCxnSpPr>
          <p:nvPr/>
        </p:nvCxnSpPr>
        <p:spPr>
          <a:xfrm>
            <a:off x="1646514" y="1111506"/>
            <a:ext cx="416632" cy="0"/>
          </a:xfrm>
          <a:prstGeom prst="straightConnector1">
            <a:avLst/>
          </a:prstGeom>
          <a:ln>
            <a:tailEnd type="triangle"/>
          </a:ln>
        </p:spPr>
        <p:style>
          <a:lnRef idx="2">
            <a:schemeClr val="dk1"/>
          </a:lnRef>
          <a:fillRef idx="0">
            <a:schemeClr val="dk1"/>
          </a:fillRef>
          <a:effectRef idx="1">
            <a:schemeClr val="dk1"/>
          </a:effectRef>
          <a:fontRef idx="minor">
            <a:schemeClr val="tx1"/>
          </a:fontRef>
        </p:style>
      </p:cxnSp>
      <p:sp>
        <p:nvSpPr>
          <p:cNvPr id="65" name="Google Shape;304;p36">
            <a:extLst>
              <a:ext uri="{FF2B5EF4-FFF2-40B4-BE49-F238E27FC236}">
                <a16:creationId xmlns:a16="http://schemas.microsoft.com/office/drawing/2014/main" id="{B7D58D3D-FD6C-2F94-2248-43479614BAB6}"/>
              </a:ext>
            </a:extLst>
          </p:cNvPr>
          <p:cNvSpPr txBox="1">
            <a:spLocks/>
          </p:cNvSpPr>
          <p:nvPr/>
        </p:nvSpPr>
        <p:spPr>
          <a:xfrm>
            <a:off x="8154064" y="4596623"/>
            <a:ext cx="901200" cy="4782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Poppins ExtraBold"/>
              <a:buNone/>
              <a:defRPr sz="2800" b="0" i="0" u="none" strike="noStrike" cap="none">
                <a:solidFill>
                  <a:schemeClr val="dk1"/>
                </a:solidFill>
                <a:latin typeface="Poppins ExtraBold"/>
                <a:ea typeface="Poppins ExtraBold"/>
                <a:cs typeface="Poppins ExtraBold"/>
                <a:sym typeface="Poppins ExtraBold"/>
              </a:defRPr>
            </a:lvl1pPr>
            <a:lvl2pPr marR="0" lvl="1" algn="l" rtl="0">
              <a:lnSpc>
                <a:spcPct val="100000"/>
              </a:lnSpc>
              <a:spcBef>
                <a:spcPts val="0"/>
              </a:spcBef>
              <a:spcAft>
                <a:spcPts val="0"/>
              </a:spcAft>
              <a:buClr>
                <a:schemeClr val="dk1"/>
              </a:buClr>
              <a:buSzPts val="3000"/>
              <a:buFont typeface="Poppins ExtraBold"/>
              <a:buNone/>
              <a:defRPr sz="3000" b="0" i="0" u="none" strike="noStrike" cap="none">
                <a:solidFill>
                  <a:schemeClr val="dk1"/>
                </a:solidFill>
                <a:latin typeface="Poppins ExtraBold"/>
                <a:ea typeface="Poppins ExtraBold"/>
                <a:cs typeface="Poppins ExtraBold"/>
                <a:sym typeface="Poppins ExtraBold"/>
              </a:defRPr>
            </a:lvl2pPr>
            <a:lvl3pPr marR="0" lvl="2" algn="l" rtl="0">
              <a:lnSpc>
                <a:spcPct val="100000"/>
              </a:lnSpc>
              <a:spcBef>
                <a:spcPts val="0"/>
              </a:spcBef>
              <a:spcAft>
                <a:spcPts val="0"/>
              </a:spcAft>
              <a:buClr>
                <a:schemeClr val="dk1"/>
              </a:buClr>
              <a:buSzPts val="3000"/>
              <a:buFont typeface="Poppins ExtraBold"/>
              <a:buNone/>
              <a:defRPr sz="3000" b="0" i="0" u="none" strike="noStrike" cap="none">
                <a:solidFill>
                  <a:schemeClr val="dk1"/>
                </a:solidFill>
                <a:latin typeface="Poppins ExtraBold"/>
                <a:ea typeface="Poppins ExtraBold"/>
                <a:cs typeface="Poppins ExtraBold"/>
                <a:sym typeface="Poppins ExtraBold"/>
              </a:defRPr>
            </a:lvl3pPr>
            <a:lvl4pPr marR="0" lvl="3" algn="l" rtl="0">
              <a:lnSpc>
                <a:spcPct val="100000"/>
              </a:lnSpc>
              <a:spcBef>
                <a:spcPts val="0"/>
              </a:spcBef>
              <a:spcAft>
                <a:spcPts val="0"/>
              </a:spcAft>
              <a:buClr>
                <a:schemeClr val="dk1"/>
              </a:buClr>
              <a:buSzPts val="3000"/>
              <a:buFont typeface="Poppins ExtraBold"/>
              <a:buNone/>
              <a:defRPr sz="3000" b="0" i="0" u="none" strike="noStrike" cap="none">
                <a:solidFill>
                  <a:schemeClr val="dk1"/>
                </a:solidFill>
                <a:latin typeface="Poppins ExtraBold"/>
                <a:ea typeface="Poppins ExtraBold"/>
                <a:cs typeface="Poppins ExtraBold"/>
                <a:sym typeface="Poppins ExtraBold"/>
              </a:defRPr>
            </a:lvl4pPr>
            <a:lvl5pPr marR="0" lvl="4" algn="l" rtl="0">
              <a:lnSpc>
                <a:spcPct val="100000"/>
              </a:lnSpc>
              <a:spcBef>
                <a:spcPts val="0"/>
              </a:spcBef>
              <a:spcAft>
                <a:spcPts val="0"/>
              </a:spcAft>
              <a:buClr>
                <a:schemeClr val="dk1"/>
              </a:buClr>
              <a:buSzPts val="3000"/>
              <a:buFont typeface="Poppins ExtraBold"/>
              <a:buNone/>
              <a:defRPr sz="3000" b="0" i="0" u="none" strike="noStrike" cap="none">
                <a:solidFill>
                  <a:schemeClr val="dk1"/>
                </a:solidFill>
                <a:latin typeface="Poppins ExtraBold"/>
                <a:ea typeface="Poppins ExtraBold"/>
                <a:cs typeface="Poppins ExtraBold"/>
                <a:sym typeface="Poppins ExtraBold"/>
              </a:defRPr>
            </a:lvl5pPr>
            <a:lvl6pPr marR="0" lvl="5" algn="l" rtl="0">
              <a:lnSpc>
                <a:spcPct val="100000"/>
              </a:lnSpc>
              <a:spcBef>
                <a:spcPts val="0"/>
              </a:spcBef>
              <a:spcAft>
                <a:spcPts val="0"/>
              </a:spcAft>
              <a:buClr>
                <a:schemeClr val="dk1"/>
              </a:buClr>
              <a:buSzPts val="3000"/>
              <a:buFont typeface="Poppins ExtraBold"/>
              <a:buNone/>
              <a:defRPr sz="3000" b="0" i="0" u="none" strike="noStrike" cap="none">
                <a:solidFill>
                  <a:schemeClr val="dk1"/>
                </a:solidFill>
                <a:latin typeface="Poppins ExtraBold"/>
                <a:ea typeface="Poppins ExtraBold"/>
                <a:cs typeface="Poppins ExtraBold"/>
                <a:sym typeface="Poppins ExtraBold"/>
              </a:defRPr>
            </a:lvl6pPr>
            <a:lvl7pPr marR="0" lvl="6" algn="l" rtl="0">
              <a:lnSpc>
                <a:spcPct val="100000"/>
              </a:lnSpc>
              <a:spcBef>
                <a:spcPts val="0"/>
              </a:spcBef>
              <a:spcAft>
                <a:spcPts val="0"/>
              </a:spcAft>
              <a:buClr>
                <a:schemeClr val="dk1"/>
              </a:buClr>
              <a:buSzPts val="3000"/>
              <a:buFont typeface="Poppins ExtraBold"/>
              <a:buNone/>
              <a:defRPr sz="3000" b="0" i="0" u="none" strike="noStrike" cap="none">
                <a:solidFill>
                  <a:schemeClr val="dk1"/>
                </a:solidFill>
                <a:latin typeface="Poppins ExtraBold"/>
                <a:ea typeface="Poppins ExtraBold"/>
                <a:cs typeface="Poppins ExtraBold"/>
                <a:sym typeface="Poppins ExtraBold"/>
              </a:defRPr>
            </a:lvl7pPr>
            <a:lvl8pPr marR="0" lvl="7" algn="l" rtl="0">
              <a:lnSpc>
                <a:spcPct val="100000"/>
              </a:lnSpc>
              <a:spcBef>
                <a:spcPts val="0"/>
              </a:spcBef>
              <a:spcAft>
                <a:spcPts val="0"/>
              </a:spcAft>
              <a:buClr>
                <a:schemeClr val="dk1"/>
              </a:buClr>
              <a:buSzPts val="3000"/>
              <a:buFont typeface="Poppins ExtraBold"/>
              <a:buNone/>
              <a:defRPr sz="3000" b="0" i="0" u="none" strike="noStrike" cap="none">
                <a:solidFill>
                  <a:schemeClr val="dk1"/>
                </a:solidFill>
                <a:latin typeface="Poppins ExtraBold"/>
                <a:ea typeface="Poppins ExtraBold"/>
                <a:cs typeface="Poppins ExtraBold"/>
                <a:sym typeface="Poppins ExtraBold"/>
              </a:defRPr>
            </a:lvl8pPr>
            <a:lvl9pPr marR="0" lvl="8" algn="l" rtl="0">
              <a:lnSpc>
                <a:spcPct val="100000"/>
              </a:lnSpc>
              <a:spcBef>
                <a:spcPts val="0"/>
              </a:spcBef>
              <a:spcAft>
                <a:spcPts val="0"/>
              </a:spcAft>
              <a:buClr>
                <a:schemeClr val="dk1"/>
              </a:buClr>
              <a:buSzPts val="3000"/>
              <a:buFont typeface="Poppins ExtraBold"/>
              <a:buNone/>
              <a:defRPr sz="3000" b="0" i="0" u="none" strike="noStrike" cap="none">
                <a:solidFill>
                  <a:schemeClr val="dk1"/>
                </a:solidFill>
                <a:latin typeface="Poppins ExtraBold"/>
                <a:ea typeface="Poppins ExtraBold"/>
                <a:cs typeface="Poppins ExtraBold"/>
                <a:sym typeface="Poppins ExtraBold"/>
              </a:defRPr>
            </a:lvl9pPr>
          </a:lstStyle>
          <a:p>
            <a:r>
              <a:rPr lang="en" sz="2400"/>
              <a:t>01</a:t>
            </a:r>
            <a:endParaRPr lang="en" sz="2400" dirty="0"/>
          </a:p>
        </p:txBody>
      </p:sp>
    </p:spTree>
    <p:extLst>
      <p:ext uri="{BB962C8B-B14F-4D97-AF65-F5344CB8AC3E}">
        <p14:creationId xmlns:p14="http://schemas.microsoft.com/office/powerpoint/2010/main" val="39564006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pic>
        <p:nvPicPr>
          <p:cNvPr id="328" name="Google Shape;328;p37"/>
          <p:cNvPicPr preferRelativeResize="0">
            <a:picLocks noGrp="1"/>
          </p:cNvPicPr>
          <p:nvPr>
            <p:ph type="pic" idx="3"/>
          </p:nvPr>
        </p:nvPicPr>
        <p:blipFill rotWithShape="1">
          <a:blip r:embed="rId3">
            <a:alphaModFix/>
          </a:blip>
          <a:srcRect l="32503" r="18286" b="9165"/>
          <a:stretch/>
        </p:blipFill>
        <p:spPr>
          <a:xfrm>
            <a:off x="0" y="-50"/>
            <a:ext cx="4180925" cy="5143501"/>
          </a:xfrm>
          <a:prstGeom prst="rect">
            <a:avLst/>
          </a:prstGeom>
        </p:spPr>
      </p:pic>
      <p:sp>
        <p:nvSpPr>
          <p:cNvPr id="333" name="Google Shape;333;p37"/>
          <p:cNvSpPr/>
          <p:nvPr/>
        </p:nvSpPr>
        <p:spPr>
          <a:xfrm>
            <a:off x="0" y="-50"/>
            <a:ext cx="4330913" cy="5143498"/>
          </a:xfrm>
          <a:custGeom>
            <a:avLst/>
            <a:gdLst/>
            <a:ahLst/>
            <a:cxnLst/>
            <a:rect l="l" t="t" r="r" b="b"/>
            <a:pathLst>
              <a:path w="12118" h="12607" extrusionOk="0">
                <a:moveTo>
                  <a:pt x="5459" y="480"/>
                </a:moveTo>
                <a:cubicBezTo>
                  <a:pt x="6084" y="419"/>
                  <a:pt x="6696" y="721"/>
                  <a:pt x="7167" y="1134"/>
                </a:cubicBezTo>
                <a:cubicBezTo>
                  <a:pt x="7855" y="1738"/>
                  <a:pt x="8313" y="2599"/>
                  <a:pt x="8429" y="3507"/>
                </a:cubicBezTo>
                <a:cubicBezTo>
                  <a:pt x="8489" y="3978"/>
                  <a:pt x="8457" y="4474"/>
                  <a:pt x="8246" y="4900"/>
                </a:cubicBezTo>
                <a:cubicBezTo>
                  <a:pt x="7726" y="5947"/>
                  <a:pt x="6732" y="5770"/>
                  <a:pt x="5925" y="5258"/>
                </a:cubicBezTo>
                <a:cubicBezTo>
                  <a:pt x="5607" y="5056"/>
                  <a:pt x="5318" y="4802"/>
                  <a:pt x="5100" y="4550"/>
                </a:cubicBezTo>
                <a:cubicBezTo>
                  <a:pt x="4584" y="3957"/>
                  <a:pt x="4095" y="3142"/>
                  <a:pt x="4024" y="2349"/>
                </a:cubicBezTo>
                <a:cubicBezTo>
                  <a:pt x="3940" y="1424"/>
                  <a:pt x="4499" y="573"/>
                  <a:pt x="5459" y="480"/>
                </a:cubicBezTo>
                <a:moveTo>
                  <a:pt x="0" y="3694"/>
                </a:moveTo>
                <a:cubicBezTo>
                  <a:pt x="205" y="3620"/>
                  <a:pt x="418" y="3563"/>
                  <a:pt x="637" y="3524"/>
                </a:cubicBezTo>
                <a:cubicBezTo>
                  <a:pt x="2141" y="3257"/>
                  <a:pt x="3868" y="3943"/>
                  <a:pt x="4720" y="5277"/>
                </a:cubicBezTo>
                <a:cubicBezTo>
                  <a:pt x="5230" y="6076"/>
                  <a:pt x="5482" y="7114"/>
                  <a:pt x="6305" y="7589"/>
                </a:cubicBezTo>
                <a:cubicBezTo>
                  <a:pt x="6863" y="7911"/>
                  <a:pt x="7529" y="7873"/>
                  <a:pt x="8157" y="7939"/>
                </a:cubicBezTo>
                <a:cubicBezTo>
                  <a:pt x="9256" y="8055"/>
                  <a:pt x="10381" y="8565"/>
                  <a:pt x="11037" y="9481"/>
                </a:cubicBezTo>
                <a:cubicBezTo>
                  <a:pt x="11532" y="10172"/>
                  <a:pt x="11716" y="11058"/>
                  <a:pt x="11742" y="11904"/>
                </a:cubicBezTo>
                <a:cubicBezTo>
                  <a:pt x="11750" y="12143"/>
                  <a:pt x="11745" y="12379"/>
                  <a:pt x="11730" y="12607"/>
                </a:cubicBezTo>
                <a:lnTo>
                  <a:pt x="12118" y="12607"/>
                </a:lnTo>
                <a:lnTo>
                  <a:pt x="12118" y="0"/>
                </a:lnTo>
                <a:lnTo>
                  <a:pt x="6" y="0"/>
                </a:lnTo>
                <a:lnTo>
                  <a:pt x="0" y="3694"/>
                </a:lnTo>
                <a:close/>
              </a:path>
            </a:pathLst>
          </a:custGeom>
          <a:solidFill>
            <a:schemeClr val="lt1"/>
          </a:solidFill>
          <a:ln>
            <a:noFill/>
          </a:ln>
        </p:spPr>
        <p:txBody>
          <a:bodyPr spcFirstLastPara="1" wrap="square" lIns="90000" tIns="45000" rIns="90000" bIns="45000" anchor="ctr" anchorCtr="1">
            <a:noAutofit/>
          </a:bodyPr>
          <a:lstStyle/>
          <a:p>
            <a:pPr marL="0" marR="0" lvl="0" indent="0" algn="l" rtl="0">
              <a:spcBef>
                <a:spcPts val="0"/>
              </a:spcBef>
              <a:spcAft>
                <a:spcPts val="0"/>
              </a:spcAft>
              <a:buNone/>
            </a:pPr>
            <a:endParaRPr sz="1800" b="0" strike="noStrike" dirty="0">
              <a:solidFill>
                <a:srgbClr val="000000"/>
              </a:solidFill>
              <a:latin typeface="Arial"/>
              <a:ea typeface="Arial"/>
              <a:cs typeface="Arial"/>
              <a:sym typeface="Arial"/>
            </a:endParaRPr>
          </a:p>
        </p:txBody>
      </p:sp>
      <p:pic>
        <p:nvPicPr>
          <p:cNvPr id="11" name="Image 10">
            <a:extLst>
              <a:ext uri="{FF2B5EF4-FFF2-40B4-BE49-F238E27FC236}">
                <a16:creationId xmlns:a16="http://schemas.microsoft.com/office/drawing/2014/main" id="{32C55AD0-C515-597D-041A-4FE4E2359A55}"/>
              </a:ext>
            </a:extLst>
          </p:cNvPr>
          <p:cNvPicPr>
            <a:picLocks noChangeAspect="1"/>
          </p:cNvPicPr>
          <p:nvPr/>
        </p:nvPicPr>
        <p:blipFill>
          <a:blip r:embed="rId4"/>
          <a:stretch>
            <a:fillRect/>
          </a:stretch>
        </p:blipFill>
        <p:spPr>
          <a:xfrm>
            <a:off x="4180925" y="2526156"/>
            <a:ext cx="2935280" cy="2617292"/>
          </a:xfrm>
          <a:prstGeom prst="rect">
            <a:avLst/>
          </a:prstGeom>
        </p:spPr>
      </p:pic>
      <p:sp>
        <p:nvSpPr>
          <p:cNvPr id="2" name="ZoneTexte 1">
            <a:extLst>
              <a:ext uri="{FF2B5EF4-FFF2-40B4-BE49-F238E27FC236}">
                <a16:creationId xmlns:a16="http://schemas.microsoft.com/office/drawing/2014/main" id="{304E963A-4719-479B-CA6C-7C0E061AFA1C}"/>
              </a:ext>
            </a:extLst>
          </p:cNvPr>
          <p:cNvSpPr txBox="1"/>
          <p:nvPr/>
        </p:nvSpPr>
        <p:spPr>
          <a:xfrm>
            <a:off x="3349375" y="1371370"/>
            <a:ext cx="5794625" cy="1200329"/>
          </a:xfrm>
          <a:prstGeom prst="rect">
            <a:avLst/>
          </a:prstGeom>
          <a:noFill/>
        </p:spPr>
        <p:txBody>
          <a:bodyPr wrap="square" rtlCol="0">
            <a:spAutoFit/>
          </a:bodyPr>
          <a:lstStyle/>
          <a:p>
            <a:pPr algn="ctr"/>
            <a:r>
              <a:rPr lang="fr-FR" sz="3600" dirty="0">
                <a:latin typeface="Arial" panose="020B0604020202020204" pitchFamily="34" charset="0"/>
                <a:cs typeface="Arial" panose="020B0604020202020204" pitchFamily="34" charset="0"/>
              </a:rPr>
              <a:t>D’où vient le méthane dans le milieu naturel?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D58E9CA-5AA5-A9FB-08F5-4B38C09A7D5D}"/>
              </a:ext>
            </a:extLst>
          </p:cNvPr>
          <p:cNvSpPr/>
          <p:nvPr/>
        </p:nvSpPr>
        <p:spPr>
          <a:xfrm>
            <a:off x="-36117" y="4822149"/>
            <a:ext cx="906237" cy="38226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Rectangle 1">
            <a:extLst>
              <a:ext uri="{FF2B5EF4-FFF2-40B4-BE49-F238E27FC236}">
                <a16:creationId xmlns:a16="http://schemas.microsoft.com/office/drawing/2014/main" id="{764CFB5F-1F21-350F-63B6-E08B3925680F}"/>
              </a:ext>
            </a:extLst>
          </p:cNvPr>
          <p:cNvSpPr/>
          <p:nvPr/>
        </p:nvSpPr>
        <p:spPr>
          <a:xfrm>
            <a:off x="-22861" y="4471672"/>
            <a:ext cx="906237" cy="382262"/>
          </a:xfrm>
          <a:prstGeom prst="rect">
            <a:avLst/>
          </a:prstGeom>
          <a:solidFill>
            <a:schemeClr val="accent2"/>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ZoneTexte 11">
            <a:extLst>
              <a:ext uri="{FF2B5EF4-FFF2-40B4-BE49-F238E27FC236}">
                <a16:creationId xmlns:a16="http://schemas.microsoft.com/office/drawing/2014/main" id="{308A7B0C-B309-2F48-8A49-13B7DD5901BB}"/>
              </a:ext>
            </a:extLst>
          </p:cNvPr>
          <p:cNvSpPr txBox="1"/>
          <p:nvPr/>
        </p:nvSpPr>
        <p:spPr>
          <a:xfrm>
            <a:off x="0" y="7170"/>
            <a:ext cx="4572000" cy="400110"/>
          </a:xfrm>
          <a:prstGeom prst="rect">
            <a:avLst/>
          </a:prstGeom>
          <a:noFill/>
        </p:spPr>
        <p:txBody>
          <a:bodyPr wrap="square">
            <a:spAutoFit/>
          </a:bodyPr>
          <a:lstStyle/>
          <a:p>
            <a:r>
              <a:rPr lang="fr-FR" sz="2000" dirty="0">
                <a:latin typeface="Cooper Black" panose="0208090404030B020404" pitchFamily="18" charset="0"/>
              </a:rPr>
              <a:t>Sources biogéniques</a:t>
            </a:r>
          </a:p>
        </p:txBody>
      </p:sp>
      <p:pic>
        <p:nvPicPr>
          <p:cNvPr id="16" name="Image 15">
            <a:extLst>
              <a:ext uri="{FF2B5EF4-FFF2-40B4-BE49-F238E27FC236}">
                <a16:creationId xmlns:a16="http://schemas.microsoft.com/office/drawing/2014/main" id="{B7B3E69E-E9D8-E69A-0013-F875BC499EA8}"/>
              </a:ext>
            </a:extLst>
          </p:cNvPr>
          <p:cNvPicPr>
            <a:picLocks noChangeAspect="1"/>
          </p:cNvPicPr>
          <p:nvPr/>
        </p:nvPicPr>
        <p:blipFill>
          <a:blip r:embed="rId3"/>
          <a:stretch>
            <a:fillRect/>
          </a:stretch>
        </p:blipFill>
        <p:spPr>
          <a:xfrm>
            <a:off x="-22861" y="1978085"/>
            <a:ext cx="3357076" cy="2709030"/>
          </a:xfrm>
          <a:prstGeom prst="rect">
            <a:avLst/>
          </a:prstGeom>
        </p:spPr>
      </p:pic>
      <p:sp>
        <p:nvSpPr>
          <p:cNvPr id="18" name="ZoneTexte 17">
            <a:extLst>
              <a:ext uri="{FF2B5EF4-FFF2-40B4-BE49-F238E27FC236}">
                <a16:creationId xmlns:a16="http://schemas.microsoft.com/office/drawing/2014/main" id="{76C46ED5-6408-9574-8D63-71836577BDD1}"/>
              </a:ext>
            </a:extLst>
          </p:cNvPr>
          <p:cNvSpPr txBox="1"/>
          <p:nvPr/>
        </p:nvSpPr>
        <p:spPr>
          <a:xfrm>
            <a:off x="256280" y="1881423"/>
            <a:ext cx="1518557" cy="584775"/>
          </a:xfrm>
          <a:prstGeom prst="rect">
            <a:avLst/>
          </a:prstGeom>
          <a:noFill/>
        </p:spPr>
        <p:txBody>
          <a:bodyPr wrap="square">
            <a:spAutoFit/>
          </a:bodyPr>
          <a:lstStyle/>
          <a:p>
            <a:r>
              <a:rPr lang="fr-FR" sz="1600" b="1" dirty="0"/>
              <a:t>Zones humides  </a:t>
            </a:r>
          </a:p>
        </p:txBody>
      </p:sp>
      <p:sp>
        <p:nvSpPr>
          <p:cNvPr id="20" name="ZoneTexte 19">
            <a:extLst>
              <a:ext uri="{FF2B5EF4-FFF2-40B4-BE49-F238E27FC236}">
                <a16:creationId xmlns:a16="http://schemas.microsoft.com/office/drawing/2014/main" id="{B79AD4A7-25B3-333F-A619-B8F0E1AC474D}"/>
              </a:ext>
            </a:extLst>
          </p:cNvPr>
          <p:cNvSpPr txBox="1"/>
          <p:nvPr/>
        </p:nvSpPr>
        <p:spPr>
          <a:xfrm>
            <a:off x="3470689" y="345724"/>
            <a:ext cx="3134507" cy="338554"/>
          </a:xfrm>
          <a:prstGeom prst="rect">
            <a:avLst/>
          </a:prstGeom>
          <a:noFill/>
        </p:spPr>
        <p:txBody>
          <a:bodyPr wrap="square">
            <a:spAutoFit/>
          </a:bodyPr>
          <a:lstStyle/>
          <a:p>
            <a:r>
              <a:rPr lang="fr-FR" sz="1600" b="1" dirty="0"/>
              <a:t>Océans, lacs et rivières</a:t>
            </a:r>
          </a:p>
        </p:txBody>
      </p:sp>
      <p:sp>
        <p:nvSpPr>
          <p:cNvPr id="22" name="ZoneTexte 21">
            <a:extLst>
              <a:ext uri="{FF2B5EF4-FFF2-40B4-BE49-F238E27FC236}">
                <a16:creationId xmlns:a16="http://schemas.microsoft.com/office/drawing/2014/main" id="{849CF501-B8B7-E5B7-F679-3CF0CCF524B7}"/>
              </a:ext>
            </a:extLst>
          </p:cNvPr>
          <p:cNvSpPr txBox="1"/>
          <p:nvPr/>
        </p:nvSpPr>
        <p:spPr>
          <a:xfrm>
            <a:off x="215458" y="4471672"/>
            <a:ext cx="3118757" cy="430887"/>
          </a:xfrm>
          <a:prstGeom prst="rect">
            <a:avLst/>
          </a:prstGeom>
          <a:noFill/>
        </p:spPr>
        <p:txBody>
          <a:bodyPr wrap="square">
            <a:spAutoFit/>
          </a:bodyPr>
          <a:lstStyle/>
          <a:p>
            <a:r>
              <a:rPr lang="fr-FR" sz="1100" dirty="0"/>
              <a:t>https://www.zones-humides.org/entre-terre-et-eau/une-zone-humide-c-est-quoi</a:t>
            </a:r>
          </a:p>
        </p:txBody>
      </p:sp>
      <p:pic>
        <p:nvPicPr>
          <p:cNvPr id="1026" name="Picture 2" descr="Vaches, méthane et changement climatique - Parlons sciences">
            <a:extLst>
              <a:ext uri="{FF2B5EF4-FFF2-40B4-BE49-F238E27FC236}">
                <a16:creationId xmlns:a16="http://schemas.microsoft.com/office/drawing/2014/main" id="{87C0A7B1-8E8C-6012-9873-7B8DE5C9FEE1}"/>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2681" y="2466198"/>
            <a:ext cx="4422223" cy="2194569"/>
          </a:xfrm>
          <a:prstGeom prst="rect">
            <a:avLst/>
          </a:prstGeom>
          <a:noFill/>
          <a:extLst>
            <a:ext uri="{909E8E84-426E-40DD-AFC4-6F175D3DCCD1}">
              <a14:hiddenFill xmlns:a14="http://schemas.microsoft.com/office/drawing/2010/main">
                <a:solidFill>
                  <a:srgbClr val="FFFFFF"/>
                </a:solidFill>
              </a14:hiddenFill>
            </a:ext>
          </a:extLst>
        </p:spPr>
      </p:pic>
      <p:sp>
        <p:nvSpPr>
          <p:cNvPr id="23" name="ZoneTexte 22">
            <a:extLst>
              <a:ext uri="{FF2B5EF4-FFF2-40B4-BE49-F238E27FC236}">
                <a16:creationId xmlns:a16="http://schemas.microsoft.com/office/drawing/2014/main" id="{09DE0921-904C-7AB2-D38C-FAC6762E8C04}"/>
              </a:ext>
            </a:extLst>
          </p:cNvPr>
          <p:cNvSpPr txBox="1"/>
          <p:nvPr/>
        </p:nvSpPr>
        <p:spPr>
          <a:xfrm>
            <a:off x="4034253" y="1934919"/>
            <a:ext cx="3589659" cy="584775"/>
          </a:xfrm>
          <a:prstGeom prst="rect">
            <a:avLst/>
          </a:prstGeom>
          <a:noFill/>
        </p:spPr>
        <p:txBody>
          <a:bodyPr wrap="square">
            <a:spAutoFit/>
          </a:bodyPr>
          <a:lstStyle/>
          <a:p>
            <a:pPr algn="ctr"/>
            <a:r>
              <a:rPr lang="fr-FR" sz="1600" b="1" dirty="0"/>
              <a:t>Termites et systèmes digestifs des ruminants</a:t>
            </a:r>
          </a:p>
        </p:txBody>
      </p:sp>
      <p:sp>
        <p:nvSpPr>
          <p:cNvPr id="25" name="ZoneTexte 24">
            <a:extLst>
              <a:ext uri="{FF2B5EF4-FFF2-40B4-BE49-F238E27FC236}">
                <a16:creationId xmlns:a16="http://schemas.microsoft.com/office/drawing/2014/main" id="{374E18D7-05EE-3807-31A7-355CEFAFE489}"/>
              </a:ext>
            </a:extLst>
          </p:cNvPr>
          <p:cNvSpPr txBox="1"/>
          <p:nvPr/>
        </p:nvSpPr>
        <p:spPr>
          <a:xfrm>
            <a:off x="3710940" y="4471673"/>
            <a:ext cx="4572000" cy="430887"/>
          </a:xfrm>
          <a:prstGeom prst="rect">
            <a:avLst/>
          </a:prstGeom>
          <a:noFill/>
        </p:spPr>
        <p:txBody>
          <a:bodyPr wrap="square">
            <a:spAutoFit/>
          </a:bodyPr>
          <a:lstStyle>
            <a:defPPr marR="0" lvl="0" algn="l" rtl="0">
              <a:lnSpc>
                <a:spcPct val="100000"/>
              </a:lnSpc>
              <a:spcBef>
                <a:spcPts val="0"/>
              </a:spcBef>
              <a:spcAft>
                <a:spcPts val="0"/>
              </a:spcAft>
            </a:defPPr>
            <a:lvl1pPr>
              <a:defRPr sz="1100"/>
            </a:lvl1pPr>
          </a:lstStyle>
          <a:p>
            <a:r>
              <a:rPr lang="fr-FR" dirty="0"/>
              <a:t>https://parlonssciences.ca/ressources-pedagogiques/les-stim-expliquees/vaches-methane-et-changement-climatique</a:t>
            </a:r>
          </a:p>
        </p:txBody>
      </p:sp>
      <p:sp>
        <p:nvSpPr>
          <p:cNvPr id="27" name="ZoneTexte 26">
            <a:extLst>
              <a:ext uri="{FF2B5EF4-FFF2-40B4-BE49-F238E27FC236}">
                <a16:creationId xmlns:a16="http://schemas.microsoft.com/office/drawing/2014/main" id="{ADAD68A7-0EB0-6181-1856-E89D4BBE5310}"/>
              </a:ext>
            </a:extLst>
          </p:cNvPr>
          <p:cNvSpPr txBox="1"/>
          <p:nvPr/>
        </p:nvSpPr>
        <p:spPr>
          <a:xfrm>
            <a:off x="5829083" y="940455"/>
            <a:ext cx="3260807" cy="584775"/>
          </a:xfrm>
          <a:prstGeom prst="rect">
            <a:avLst/>
          </a:prstGeom>
          <a:noFill/>
        </p:spPr>
        <p:txBody>
          <a:bodyPr wrap="square">
            <a:spAutoFit/>
          </a:bodyPr>
          <a:lstStyle/>
          <a:p>
            <a:pPr algn="ctr"/>
            <a:r>
              <a:rPr lang="fr-FR" sz="1600" b="1" dirty="0"/>
              <a:t>Rizières et systèmes agricoles inondés</a:t>
            </a:r>
          </a:p>
        </p:txBody>
      </p:sp>
      <p:sp>
        <p:nvSpPr>
          <p:cNvPr id="41" name="ZoneTexte 40">
            <a:extLst>
              <a:ext uri="{FF2B5EF4-FFF2-40B4-BE49-F238E27FC236}">
                <a16:creationId xmlns:a16="http://schemas.microsoft.com/office/drawing/2014/main" id="{216D1D86-4D36-85E9-F179-11F42FA06C74}"/>
              </a:ext>
            </a:extLst>
          </p:cNvPr>
          <p:cNvSpPr txBox="1"/>
          <p:nvPr/>
        </p:nvSpPr>
        <p:spPr>
          <a:xfrm>
            <a:off x="-304798" y="771178"/>
            <a:ext cx="3920952" cy="338554"/>
          </a:xfrm>
          <a:prstGeom prst="rect">
            <a:avLst/>
          </a:prstGeom>
          <a:noFill/>
        </p:spPr>
        <p:txBody>
          <a:bodyPr wrap="square">
            <a:spAutoFit/>
          </a:bodyPr>
          <a:lstStyle>
            <a:defPPr marR="0" lvl="0" algn="l" rtl="0">
              <a:lnSpc>
                <a:spcPct val="100000"/>
              </a:lnSpc>
              <a:spcBef>
                <a:spcPts val="0"/>
              </a:spcBef>
              <a:spcAft>
                <a:spcPts val="0"/>
              </a:spcAft>
            </a:defPPr>
            <a:lvl1pPr>
              <a:defRPr sz="1600" b="1"/>
            </a:lvl1pPr>
          </a:lstStyle>
          <a:p>
            <a:pPr algn="ctr"/>
            <a:r>
              <a:rPr lang="fr-FR" dirty="0"/>
              <a:t>Dépôts de matières organiques</a:t>
            </a:r>
          </a:p>
        </p:txBody>
      </p:sp>
      <p:sp>
        <p:nvSpPr>
          <p:cNvPr id="3" name="ZoneTexte 2">
            <a:extLst>
              <a:ext uri="{FF2B5EF4-FFF2-40B4-BE49-F238E27FC236}">
                <a16:creationId xmlns:a16="http://schemas.microsoft.com/office/drawing/2014/main" id="{E04B9BB8-A153-D5E7-6A1F-0120506A1CD1}"/>
              </a:ext>
            </a:extLst>
          </p:cNvPr>
          <p:cNvSpPr txBox="1"/>
          <p:nvPr/>
        </p:nvSpPr>
        <p:spPr>
          <a:xfrm>
            <a:off x="61107" y="1046687"/>
            <a:ext cx="4693920" cy="338554"/>
          </a:xfrm>
          <a:prstGeom prst="rect">
            <a:avLst/>
          </a:prstGeom>
          <a:noFill/>
        </p:spPr>
        <p:txBody>
          <a:bodyPr wrap="square">
            <a:spAutoFit/>
          </a:bodyPr>
          <a:lstStyle/>
          <a:p>
            <a:r>
              <a:rPr lang="fr-FR" sz="1600" b="0" i="0" dirty="0">
                <a:solidFill>
                  <a:srgbClr val="1F1F1F"/>
                </a:solidFill>
                <a:effectLst/>
                <a:latin typeface="Times New Roman" panose="02020603050405020304" pitchFamily="18" charset="0"/>
                <a:cs typeface="Times New Roman" panose="02020603050405020304" pitchFamily="18" charset="0"/>
              </a:rPr>
              <a:t> C </a:t>
            </a:r>
            <a:r>
              <a:rPr lang="fr-FR" sz="1600" b="0" i="0" baseline="-25000" dirty="0">
                <a:solidFill>
                  <a:srgbClr val="1F1F1F"/>
                </a:solidFill>
                <a:effectLst/>
                <a:latin typeface="Times New Roman" panose="02020603050405020304" pitchFamily="18" charset="0"/>
                <a:cs typeface="Times New Roman" panose="02020603050405020304" pitchFamily="18" charset="0"/>
              </a:rPr>
              <a:t>6</a:t>
            </a:r>
            <a:r>
              <a:rPr lang="fr-FR" sz="1600" b="0" i="0" dirty="0">
                <a:solidFill>
                  <a:srgbClr val="1F1F1F"/>
                </a:solidFill>
                <a:effectLst/>
                <a:latin typeface="Times New Roman" panose="02020603050405020304" pitchFamily="18" charset="0"/>
                <a:cs typeface="Times New Roman" panose="02020603050405020304" pitchFamily="18" charset="0"/>
              </a:rPr>
              <a:t> H </a:t>
            </a:r>
            <a:r>
              <a:rPr lang="fr-FR" sz="1600" b="0" i="0" baseline="-25000" dirty="0">
                <a:solidFill>
                  <a:srgbClr val="1F1F1F"/>
                </a:solidFill>
                <a:effectLst/>
                <a:latin typeface="Times New Roman" panose="02020603050405020304" pitchFamily="18" charset="0"/>
                <a:cs typeface="Times New Roman" panose="02020603050405020304" pitchFamily="18" charset="0"/>
              </a:rPr>
              <a:t>12</a:t>
            </a:r>
            <a:r>
              <a:rPr lang="fr-FR" sz="1600" b="0" i="0" dirty="0">
                <a:solidFill>
                  <a:srgbClr val="1F1F1F"/>
                </a:solidFill>
                <a:effectLst/>
                <a:latin typeface="Times New Roman" panose="02020603050405020304" pitchFamily="18" charset="0"/>
                <a:cs typeface="Times New Roman" panose="02020603050405020304" pitchFamily="18" charset="0"/>
              </a:rPr>
              <a:t> O </a:t>
            </a:r>
            <a:r>
              <a:rPr lang="fr-FR" sz="1600" b="0" i="0" baseline="-25000" dirty="0">
                <a:solidFill>
                  <a:srgbClr val="1F1F1F"/>
                </a:solidFill>
                <a:effectLst/>
                <a:latin typeface="Times New Roman" panose="02020603050405020304" pitchFamily="18" charset="0"/>
                <a:cs typeface="Times New Roman" panose="02020603050405020304" pitchFamily="18" charset="0"/>
              </a:rPr>
              <a:t>6</a:t>
            </a:r>
            <a:r>
              <a:rPr lang="fr-FR" sz="1600" b="0" i="0" dirty="0">
                <a:solidFill>
                  <a:srgbClr val="1F1F1F"/>
                </a:solidFill>
                <a:effectLst/>
                <a:latin typeface="Times New Roman" panose="02020603050405020304" pitchFamily="18" charset="0"/>
                <a:cs typeface="Times New Roman" panose="02020603050405020304" pitchFamily="18" charset="0"/>
              </a:rPr>
              <a:t>  → 3 CO </a:t>
            </a:r>
            <a:r>
              <a:rPr lang="fr-FR" sz="1600" b="0" i="0" baseline="-25000" dirty="0">
                <a:solidFill>
                  <a:srgbClr val="1F1F1F"/>
                </a:solidFill>
                <a:effectLst/>
                <a:latin typeface="Times New Roman" panose="02020603050405020304" pitchFamily="18" charset="0"/>
                <a:cs typeface="Times New Roman" panose="02020603050405020304" pitchFamily="18" charset="0"/>
              </a:rPr>
              <a:t>2</a:t>
            </a:r>
            <a:r>
              <a:rPr lang="fr-FR" sz="1600" b="0" i="0" dirty="0">
                <a:solidFill>
                  <a:srgbClr val="1F1F1F"/>
                </a:solidFill>
                <a:effectLst/>
                <a:latin typeface="Times New Roman" panose="02020603050405020304" pitchFamily="18" charset="0"/>
                <a:cs typeface="Times New Roman" panose="02020603050405020304" pitchFamily="18" charset="0"/>
              </a:rPr>
              <a:t>  + 3 CH </a:t>
            </a:r>
            <a:r>
              <a:rPr lang="fr-FR" sz="1600" b="0" i="0" baseline="-25000" dirty="0">
                <a:solidFill>
                  <a:srgbClr val="1F1F1F"/>
                </a:solidFill>
                <a:effectLst/>
                <a:latin typeface="Times New Roman" panose="02020603050405020304" pitchFamily="18" charset="0"/>
                <a:cs typeface="Times New Roman" panose="02020603050405020304" pitchFamily="18" charset="0"/>
              </a:rPr>
              <a:t>4</a:t>
            </a:r>
            <a:endParaRPr lang="fr-FR" sz="1600" dirty="0">
              <a:latin typeface="Times New Roman" panose="02020603050405020304" pitchFamily="18" charset="0"/>
              <a:cs typeface="Times New Roman" panose="02020603050405020304" pitchFamily="18" charset="0"/>
            </a:endParaRPr>
          </a:p>
        </p:txBody>
      </p:sp>
      <p:sp>
        <p:nvSpPr>
          <p:cNvPr id="4" name="ZoneTexte 3">
            <a:extLst>
              <a:ext uri="{FF2B5EF4-FFF2-40B4-BE49-F238E27FC236}">
                <a16:creationId xmlns:a16="http://schemas.microsoft.com/office/drawing/2014/main" id="{836A0A26-3C00-52DD-3503-5B1A1D84F97D}"/>
              </a:ext>
            </a:extLst>
          </p:cNvPr>
          <p:cNvSpPr txBox="1"/>
          <p:nvPr/>
        </p:nvSpPr>
        <p:spPr>
          <a:xfrm>
            <a:off x="44327" y="4835723"/>
            <a:ext cx="4710700" cy="307777"/>
          </a:xfrm>
          <a:prstGeom prst="rect">
            <a:avLst/>
          </a:prstGeom>
          <a:noFill/>
        </p:spPr>
        <p:txBody>
          <a:bodyPr wrap="square">
            <a:spAutoFit/>
          </a:bodyPr>
          <a:lstStyle/>
          <a:p>
            <a:r>
              <a:rPr lang="fr-FR" b="1" i="0" dirty="0" err="1">
                <a:solidFill>
                  <a:srgbClr val="000000"/>
                </a:solidFill>
                <a:effectLst/>
                <a:latin typeface="Times New Roman" panose="02020603050405020304" pitchFamily="18" charset="0"/>
              </a:rPr>
              <a:t>Kirschke</a:t>
            </a:r>
            <a:r>
              <a:rPr lang="fr-FR" b="1" i="0" dirty="0">
                <a:solidFill>
                  <a:srgbClr val="000000"/>
                </a:solidFill>
                <a:effectLst/>
                <a:latin typeface="Times New Roman" panose="02020603050405020304" pitchFamily="18" charset="0"/>
              </a:rPr>
              <a:t> et al. (2013)  </a:t>
            </a:r>
            <a:endParaRPr lang="fr-FR" b="1" dirty="0"/>
          </a:p>
        </p:txBody>
      </p:sp>
      <p:sp>
        <p:nvSpPr>
          <p:cNvPr id="5" name="Google Shape;304;p36">
            <a:extLst>
              <a:ext uri="{FF2B5EF4-FFF2-40B4-BE49-F238E27FC236}">
                <a16:creationId xmlns:a16="http://schemas.microsoft.com/office/drawing/2014/main" id="{50923001-A974-3924-5CBF-0E9E3E58A96E}"/>
              </a:ext>
            </a:extLst>
          </p:cNvPr>
          <p:cNvSpPr txBox="1">
            <a:spLocks noGrp="1"/>
          </p:cNvSpPr>
          <p:nvPr>
            <p:ph type="title"/>
          </p:nvPr>
        </p:nvSpPr>
        <p:spPr>
          <a:xfrm>
            <a:off x="8188690" y="4660767"/>
            <a:ext cx="901200" cy="47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a:t>02</a:t>
            </a:r>
            <a:endParaRPr sz="2400" dirty="0"/>
          </a:p>
        </p:txBody>
      </p:sp>
    </p:spTree>
    <p:extLst>
      <p:ext uri="{BB962C8B-B14F-4D97-AF65-F5344CB8AC3E}">
        <p14:creationId xmlns:p14="http://schemas.microsoft.com/office/powerpoint/2010/main" val="1594266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Image 22">
            <a:extLst>
              <a:ext uri="{FF2B5EF4-FFF2-40B4-BE49-F238E27FC236}">
                <a16:creationId xmlns:a16="http://schemas.microsoft.com/office/drawing/2014/main" id="{23FB3EB7-0C2E-9BDB-927D-C3EC1861F635}"/>
              </a:ext>
            </a:extLst>
          </p:cNvPr>
          <p:cNvPicPr>
            <a:picLocks noChangeAspect="1"/>
          </p:cNvPicPr>
          <p:nvPr/>
        </p:nvPicPr>
        <p:blipFill>
          <a:blip r:embed="rId3"/>
          <a:stretch>
            <a:fillRect/>
          </a:stretch>
        </p:blipFill>
        <p:spPr>
          <a:xfrm>
            <a:off x="4419600" y="704177"/>
            <a:ext cx="4724400" cy="3123012"/>
          </a:xfrm>
          <a:prstGeom prst="rect">
            <a:avLst/>
          </a:prstGeom>
        </p:spPr>
      </p:pic>
      <p:sp>
        <p:nvSpPr>
          <p:cNvPr id="10" name="ZoneTexte 9">
            <a:extLst>
              <a:ext uri="{FF2B5EF4-FFF2-40B4-BE49-F238E27FC236}">
                <a16:creationId xmlns:a16="http://schemas.microsoft.com/office/drawing/2014/main" id="{1E847CAC-E01A-01EB-167F-00222A8816B7}"/>
              </a:ext>
            </a:extLst>
          </p:cNvPr>
          <p:cNvSpPr txBox="1"/>
          <p:nvPr/>
        </p:nvSpPr>
        <p:spPr>
          <a:xfrm>
            <a:off x="118534" y="77567"/>
            <a:ext cx="4572000" cy="400110"/>
          </a:xfrm>
          <a:prstGeom prst="rect">
            <a:avLst/>
          </a:prstGeom>
          <a:noFill/>
        </p:spPr>
        <p:txBody>
          <a:bodyPr wrap="square">
            <a:spAutoFit/>
          </a:bodyPr>
          <a:lstStyle>
            <a:defPPr marR="0" lvl="0" algn="l" rtl="0">
              <a:lnSpc>
                <a:spcPct val="100000"/>
              </a:lnSpc>
              <a:spcBef>
                <a:spcPts val="0"/>
              </a:spcBef>
              <a:spcAft>
                <a:spcPts val="0"/>
              </a:spcAft>
            </a:defPPr>
            <a:lvl1pPr>
              <a:defRPr sz="2000">
                <a:latin typeface="Cooper Black" panose="0208090404030B020404" pitchFamily="18" charset="0"/>
              </a:defRPr>
            </a:lvl1pPr>
          </a:lstStyle>
          <a:p>
            <a:r>
              <a:rPr lang="fr-FR" dirty="0"/>
              <a:t>Sources thermogéniques</a:t>
            </a:r>
            <a:endParaRPr lang="fr-FR" dirty="0">
              <a:sym typeface="Archivo Narrow"/>
            </a:endParaRPr>
          </a:p>
        </p:txBody>
      </p:sp>
      <p:sp>
        <p:nvSpPr>
          <p:cNvPr id="21" name="ZoneTexte 20">
            <a:extLst>
              <a:ext uri="{FF2B5EF4-FFF2-40B4-BE49-F238E27FC236}">
                <a16:creationId xmlns:a16="http://schemas.microsoft.com/office/drawing/2014/main" id="{514231F4-E91B-B180-50C4-D8035A270947}"/>
              </a:ext>
            </a:extLst>
          </p:cNvPr>
          <p:cNvSpPr txBox="1"/>
          <p:nvPr/>
        </p:nvSpPr>
        <p:spPr>
          <a:xfrm>
            <a:off x="0" y="1332213"/>
            <a:ext cx="4419600" cy="2031325"/>
          </a:xfrm>
          <a:prstGeom prst="rect">
            <a:avLst/>
          </a:prstGeom>
          <a:solidFill>
            <a:schemeClr val="bg2">
              <a:lumMod val="20000"/>
              <a:lumOff val="80000"/>
            </a:schemeClr>
          </a:solidFill>
        </p:spPr>
        <p:txBody>
          <a:bodyPr wrap="square">
            <a:spAutoFit/>
          </a:bodyPr>
          <a:lstStyle/>
          <a:p>
            <a:r>
              <a:rPr lang="fr-FR" sz="1600" dirty="0"/>
              <a:t>- Produit à partir de </a:t>
            </a:r>
            <a:r>
              <a:rPr lang="fr-FR" sz="1600" b="1" dirty="0"/>
              <a:t>matière organique ancienne</a:t>
            </a:r>
            <a:r>
              <a:rPr lang="fr-FR" sz="1600" dirty="0"/>
              <a:t> qui a été enfouie dans les </a:t>
            </a:r>
            <a:r>
              <a:rPr lang="fr-FR" sz="1600" b="1" dirty="0"/>
              <a:t>sédiments</a:t>
            </a:r>
            <a:r>
              <a:rPr lang="fr-FR" sz="1600" dirty="0"/>
              <a:t> pendant des millions d’années.</a:t>
            </a:r>
          </a:p>
          <a:p>
            <a:endParaRPr lang="fr-FR" sz="1600" dirty="0"/>
          </a:p>
          <a:p>
            <a:r>
              <a:rPr lang="fr-FR" altLang="fr-FR" sz="1600" b="1" u="sng" dirty="0" err="1">
                <a:solidFill>
                  <a:schemeClr val="tx1"/>
                </a:solidFill>
                <a:latin typeface="Arial" panose="020B0604020202020204" pitchFamily="34" charset="0"/>
              </a:rPr>
              <a:t>Seep</a:t>
            </a:r>
            <a:r>
              <a:rPr lang="fr-FR" altLang="fr-FR" sz="1600" b="1" u="sng" dirty="0">
                <a:solidFill>
                  <a:schemeClr val="tx1"/>
                </a:solidFill>
                <a:latin typeface="Arial" panose="020B0604020202020204" pitchFamily="34" charset="0"/>
              </a:rPr>
              <a:t> naturels </a:t>
            </a:r>
            <a:r>
              <a:rPr lang="fr-FR" altLang="fr-FR" sz="1600" dirty="0">
                <a:solidFill>
                  <a:schemeClr val="tx1"/>
                </a:solidFill>
                <a:latin typeface="Arial" panose="020B0604020202020204" pitchFamily="34" charset="0"/>
              </a:rPr>
              <a:t>: fissures, failles, volcans de boue</a:t>
            </a:r>
          </a:p>
          <a:p>
            <a:r>
              <a:rPr lang="fr-FR" altLang="fr-FR" sz="1600" b="1" u="sng" dirty="0">
                <a:solidFill>
                  <a:schemeClr val="tx1"/>
                </a:solidFill>
                <a:latin typeface="Arial" panose="020B0604020202020204" pitchFamily="34" charset="0"/>
              </a:rPr>
              <a:t>Puits et pipelines </a:t>
            </a:r>
            <a:r>
              <a:rPr lang="fr-FR" altLang="fr-FR" sz="1600" dirty="0">
                <a:solidFill>
                  <a:schemeClr val="tx1"/>
                </a:solidFill>
                <a:latin typeface="Arial" panose="020B0604020202020204" pitchFamily="34" charset="0"/>
              </a:rPr>
              <a:t>(émissions anthropiques).</a:t>
            </a:r>
          </a:p>
          <a:p>
            <a:endParaRPr lang="fr-FR" dirty="0"/>
          </a:p>
        </p:txBody>
      </p:sp>
      <p:sp>
        <p:nvSpPr>
          <p:cNvPr id="26" name="ZoneTexte 25">
            <a:extLst>
              <a:ext uri="{FF2B5EF4-FFF2-40B4-BE49-F238E27FC236}">
                <a16:creationId xmlns:a16="http://schemas.microsoft.com/office/drawing/2014/main" id="{78657169-DDC9-C062-6319-0DFB2C6F98BF}"/>
              </a:ext>
            </a:extLst>
          </p:cNvPr>
          <p:cNvSpPr txBox="1"/>
          <p:nvPr/>
        </p:nvSpPr>
        <p:spPr>
          <a:xfrm>
            <a:off x="4478867" y="3792135"/>
            <a:ext cx="4504266" cy="954107"/>
          </a:xfrm>
          <a:prstGeom prst="rect">
            <a:avLst/>
          </a:prstGeom>
          <a:noFill/>
        </p:spPr>
        <p:txBody>
          <a:bodyPr wrap="square" rtlCol="0">
            <a:spAutoFit/>
          </a:bodyPr>
          <a:lstStyle/>
          <a:p>
            <a:r>
              <a:rPr lang="fr-FR" i="1" dirty="0"/>
              <a:t>Figure: Représentation schématique de la fuite géologique naturelle par rapport à une fuite provenant d’un puits de pétrole ou de gaz enfoui et bouché </a:t>
            </a:r>
            <a:r>
              <a:rPr lang="fr-FR" dirty="0">
                <a:latin typeface="Times New Roman" panose="02020603050405020304" pitchFamily="18" charset="0"/>
              </a:rPr>
              <a:t>(</a:t>
            </a:r>
            <a:r>
              <a:rPr lang="fr-FR" dirty="0" err="1">
                <a:latin typeface="Times New Roman" panose="02020603050405020304" pitchFamily="18" charset="0"/>
              </a:rPr>
              <a:t>Molofsky</a:t>
            </a:r>
            <a:r>
              <a:rPr lang="fr-FR" dirty="0">
                <a:latin typeface="Times New Roman" panose="02020603050405020304" pitchFamily="18" charset="0"/>
              </a:rPr>
              <a:t> et al. 2025)</a:t>
            </a:r>
            <a:r>
              <a:rPr lang="fr-FR" i="1" dirty="0"/>
              <a:t>.</a:t>
            </a:r>
          </a:p>
        </p:txBody>
      </p:sp>
      <p:sp>
        <p:nvSpPr>
          <p:cNvPr id="3" name="ZoneTexte 2">
            <a:extLst>
              <a:ext uri="{FF2B5EF4-FFF2-40B4-BE49-F238E27FC236}">
                <a16:creationId xmlns:a16="http://schemas.microsoft.com/office/drawing/2014/main" id="{867D127C-8390-8A19-ECDC-E44AEFB83D50}"/>
              </a:ext>
            </a:extLst>
          </p:cNvPr>
          <p:cNvSpPr txBox="1"/>
          <p:nvPr/>
        </p:nvSpPr>
        <p:spPr>
          <a:xfrm>
            <a:off x="800373" y="4851112"/>
            <a:ext cx="4592548" cy="523220"/>
          </a:xfrm>
          <a:prstGeom prst="rect">
            <a:avLst/>
          </a:prstGeom>
          <a:noFill/>
        </p:spPr>
        <p:txBody>
          <a:bodyPr wrap="square">
            <a:spAutoFit/>
          </a:bodyPr>
          <a:lstStyle/>
          <a:p>
            <a:r>
              <a:rPr lang="fr-FR" b="1" i="0" dirty="0" err="1">
                <a:solidFill>
                  <a:srgbClr val="000000"/>
                </a:solidFill>
                <a:effectLst/>
                <a:latin typeface="Times New Roman" panose="02020603050405020304" pitchFamily="18" charset="0"/>
              </a:rPr>
              <a:t>Molofsky</a:t>
            </a:r>
            <a:r>
              <a:rPr lang="fr-FR" b="1" i="0" dirty="0">
                <a:solidFill>
                  <a:srgbClr val="000000"/>
                </a:solidFill>
                <a:effectLst/>
                <a:latin typeface="Times New Roman" panose="02020603050405020304" pitchFamily="18" charset="0"/>
              </a:rPr>
              <a:t> et al. (2025) et </a:t>
            </a:r>
            <a:r>
              <a:rPr lang="fr-FR" b="1" dirty="0" err="1">
                <a:latin typeface="Times New Roman" panose="02020603050405020304" pitchFamily="18" charset="0"/>
              </a:rPr>
              <a:t>Kirschke</a:t>
            </a:r>
            <a:r>
              <a:rPr lang="fr-FR" b="1" dirty="0">
                <a:latin typeface="Times New Roman" panose="02020603050405020304" pitchFamily="18" charset="0"/>
              </a:rPr>
              <a:t> et al. (2013)  </a:t>
            </a:r>
            <a:endParaRPr lang="fr-FR" b="1" dirty="0"/>
          </a:p>
          <a:p>
            <a:endParaRPr lang="fr-FR" dirty="0"/>
          </a:p>
        </p:txBody>
      </p:sp>
      <p:sp>
        <p:nvSpPr>
          <p:cNvPr id="2" name="Google Shape;304;p36">
            <a:extLst>
              <a:ext uri="{FF2B5EF4-FFF2-40B4-BE49-F238E27FC236}">
                <a16:creationId xmlns:a16="http://schemas.microsoft.com/office/drawing/2014/main" id="{DB3FFB5D-B6FB-E9D0-1E98-A96D8D52D736}"/>
              </a:ext>
            </a:extLst>
          </p:cNvPr>
          <p:cNvSpPr txBox="1">
            <a:spLocks noGrp="1"/>
          </p:cNvSpPr>
          <p:nvPr>
            <p:ph type="title"/>
          </p:nvPr>
        </p:nvSpPr>
        <p:spPr>
          <a:xfrm>
            <a:off x="8242800" y="4665300"/>
            <a:ext cx="901200" cy="47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a:t>03</a:t>
            </a:r>
            <a:endParaRPr sz="2400" dirty="0"/>
          </a:p>
        </p:txBody>
      </p:sp>
    </p:spTree>
    <p:extLst>
      <p:ext uri="{BB962C8B-B14F-4D97-AF65-F5344CB8AC3E}">
        <p14:creationId xmlns:p14="http://schemas.microsoft.com/office/powerpoint/2010/main" val="38150352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ZoneTexte 9">
            <a:extLst>
              <a:ext uri="{FF2B5EF4-FFF2-40B4-BE49-F238E27FC236}">
                <a16:creationId xmlns:a16="http://schemas.microsoft.com/office/drawing/2014/main" id="{B8F21D74-8FBE-CA1B-E3C4-24CFDF371167}"/>
              </a:ext>
            </a:extLst>
          </p:cNvPr>
          <p:cNvSpPr txBox="1"/>
          <p:nvPr/>
        </p:nvSpPr>
        <p:spPr>
          <a:xfrm>
            <a:off x="253013" y="271068"/>
            <a:ext cx="4572000" cy="400110"/>
          </a:xfrm>
          <a:prstGeom prst="rect">
            <a:avLst/>
          </a:prstGeom>
          <a:noFill/>
        </p:spPr>
        <p:txBody>
          <a:bodyPr wrap="square">
            <a:spAutoFit/>
          </a:bodyPr>
          <a:lstStyle>
            <a:defPPr marR="0" lvl="0" algn="l" rtl="0">
              <a:lnSpc>
                <a:spcPct val="100000"/>
              </a:lnSpc>
              <a:spcBef>
                <a:spcPts val="0"/>
              </a:spcBef>
              <a:spcAft>
                <a:spcPts val="0"/>
              </a:spcAft>
              <a:defRPr/>
            </a:defPPr>
            <a:lvl1pPr>
              <a:defRPr sz="2000">
                <a:latin typeface="Cooper Black" panose="0208090404030B020404" pitchFamily="18" charset="0"/>
              </a:defRPr>
            </a:lvl1pPr>
          </a:lstStyle>
          <a:p>
            <a:r>
              <a:rPr lang="fr-FR" dirty="0"/>
              <a:t>Sources pyrogéniques</a:t>
            </a:r>
          </a:p>
        </p:txBody>
      </p:sp>
      <p:sp>
        <p:nvSpPr>
          <p:cNvPr id="16" name="ZoneTexte 15">
            <a:extLst>
              <a:ext uri="{FF2B5EF4-FFF2-40B4-BE49-F238E27FC236}">
                <a16:creationId xmlns:a16="http://schemas.microsoft.com/office/drawing/2014/main" id="{586D19BC-2F36-457F-59F4-7720CA9E785D}"/>
              </a:ext>
            </a:extLst>
          </p:cNvPr>
          <p:cNvSpPr txBox="1"/>
          <p:nvPr/>
        </p:nvSpPr>
        <p:spPr>
          <a:xfrm>
            <a:off x="785611" y="1560651"/>
            <a:ext cx="6668336" cy="646331"/>
          </a:xfrm>
          <a:prstGeom prst="rect">
            <a:avLst/>
          </a:prstGeom>
          <a:noFill/>
        </p:spPr>
        <p:txBody>
          <a:bodyPr wrap="square">
            <a:spAutoFit/>
          </a:bodyPr>
          <a:lstStyle/>
          <a:p>
            <a:pPr marL="285750" indent="-285750">
              <a:buFont typeface="Arial" panose="020B0604020202020204" pitchFamily="34" charset="0"/>
              <a:buChar char="•"/>
            </a:pPr>
            <a:r>
              <a:rPr lang="fr-FR" sz="1800" dirty="0"/>
              <a:t>Incendies de biomasse (forêts, herbes, savanes) </a:t>
            </a:r>
            <a:r>
              <a:rPr lang="fr-FR" sz="1800" dirty="0">
                <a:sym typeface="Wingdings" panose="05000000000000000000" pitchFamily="2" charset="2"/>
              </a:rPr>
              <a:t> </a:t>
            </a:r>
            <a:r>
              <a:rPr lang="fr-FR" sz="1800" dirty="0"/>
              <a:t>4 % des émissions mondiales de CH4</a:t>
            </a:r>
          </a:p>
        </p:txBody>
      </p:sp>
      <p:sp>
        <p:nvSpPr>
          <p:cNvPr id="18" name="ZoneTexte 17">
            <a:extLst>
              <a:ext uri="{FF2B5EF4-FFF2-40B4-BE49-F238E27FC236}">
                <a16:creationId xmlns:a16="http://schemas.microsoft.com/office/drawing/2014/main" id="{1E78457B-A053-0D93-EF69-111A8F4DB052}"/>
              </a:ext>
            </a:extLst>
          </p:cNvPr>
          <p:cNvSpPr txBox="1"/>
          <p:nvPr/>
        </p:nvSpPr>
        <p:spPr>
          <a:xfrm>
            <a:off x="785611" y="2236543"/>
            <a:ext cx="7058978" cy="369332"/>
          </a:xfrm>
          <a:prstGeom prst="rect">
            <a:avLst/>
          </a:prstGeom>
          <a:noFill/>
        </p:spPr>
        <p:txBody>
          <a:bodyPr wrap="square">
            <a:spAutoFit/>
          </a:bodyPr>
          <a:lstStyle/>
          <a:p>
            <a:pPr marL="285750" indent="-285750">
              <a:buFont typeface="Arial" panose="020B0604020202020204" pitchFamily="34" charset="0"/>
              <a:buChar char="•"/>
            </a:pPr>
            <a:r>
              <a:rPr lang="fr-FR" sz="1800" dirty="0"/>
              <a:t>Combustion des sols organiques</a:t>
            </a:r>
          </a:p>
        </p:txBody>
      </p:sp>
      <p:sp>
        <p:nvSpPr>
          <p:cNvPr id="20" name="ZoneTexte 19">
            <a:extLst>
              <a:ext uri="{FF2B5EF4-FFF2-40B4-BE49-F238E27FC236}">
                <a16:creationId xmlns:a16="http://schemas.microsoft.com/office/drawing/2014/main" id="{F4D8271F-CC86-98D9-4FB6-1E65925FECC5}"/>
              </a:ext>
            </a:extLst>
          </p:cNvPr>
          <p:cNvSpPr txBox="1"/>
          <p:nvPr/>
        </p:nvSpPr>
        <p:spPr>
          <a:xfrm>
            <a:off x="785611" y="2696993"/>
            <a:ext cx="7058978" cy="369332"/>
          </a:xfrm>
          <a:prstGeom prst="rect">
            <a:avLst/>
          </a:prstGeom>
          <a:noFill/>
        </p:spPr>
        <p:txBody>
          <a:bodyPr wrap="square">
            <a:spAutoFit/>
          </a:bodyPr>
          <a:lstStyle/>
          <a:p>
            <a:pPr marL="285750" indent="-285750">
              <a:buFont typeface="Arial" panose="020B0604020202020204" pitchFamily="34" charset="0"/>
              <a:buChar char="•"/>
            </a:pPr>
            <a:r>
              <a:rPr lang="fr-FR" sz="1800" dirty="0"/>
              <a:t>Tourbières</a:t>
            </a:r>
          </a:p>
        </p:txBody>
      </p:sp>
      <p:sp>
        <p:nvSpPr>
          <p:cNvPr id="24" name="ZoneTexte 23">
            <a:extLst>
              <a:ext uri="{FF2B5EF4-FFF2-40B4-BE49-F238E27FC236}">
                <a16:creationId xmlns:a16="http://schemas.microsoft.com/office/drawing/2014/main" id="{762BE43D-3FB9-54E5-ABF8-C41568C0993F}"/>
              </a:ext>
            </a:extLst>
          </p:cNvPr>
          <p:cNvSpPr txBox="1"/>
          <p:nvPr/>
        </p:nvSpPr>
        <p:spPr>
          <a:xfrm>
            <a:off x="358891" y="3427093"/>
            <a:ext cx="7058978" cy="369332"/>
          </a:xfrm>
          <a:prstGeom prst="rect">
            <a:avLst/>
          </a:prstGeom>
          <a:noFill/>
        </p:spPr>
        <p:txBody>
          <a:bodyPr wrap="square">
            <a:spAutoFit/>
          </a:bodyPr>
          <a:lstStyle/>
          <a:p>
            <a:r>
              <a:rPr lang="fr-FR" sz="1800" b="1" dirty="0"/>
              <a:t>Combustibles fossiles</a:t>
            </a:r>
          </a:p>
        </p:txBody>
      </p:sp>
      <p:sp>
        <p:nvSpPr>
          <p:cNvPr id="25" name="ZoneTexte 24">
            <a:extLst>
              <a:ext uri="{FF2B5EF4-FFF2-40B4-BE49-F238E27FC236}">
                <a16:creationId xmlns:a16="http://schemas.microsoft.com/office/drawing/2014/main" id="{11C6806C-91D2-1EDC-F0AD-E21FD4B3A4EB}"/>
              </a:ext>
            </a:extLst>
          </p:cNvPr>
          <p:cNvSpPr txBox="1"/>
          <p:nvPr/>
        </p:nvSpPr>
        <p:spPr>
          <a:xfrm>
            <a:off x="358891" y="1195602"/>
            <a:ext cx="3091082" cy="369332"/>
          </a:xfrm>
          <a:prstGeom prst="rect">
            <a:avLst/>
          </a:prstGeom>
          <a:noFill/>
        </p:spPr>
        <p:txBody>
          <a:bodyPr wrap="square">
            <a:spAutoFit/>
          </a:bodyPr>
          <a:lstStyle/>
          <a:p>
            <a:r>
              <a:rPr lang="fr-FR" sz="1800" b="1" dirty="0"/>
              <a:t>Feux de biomasse</a:t>
            </a:r>
          </a:p>
        </p:txBody>
      </p:sp>
      <p:sp>
        <p:nvSpPr>
          <p:cNvPr id="3" name="ZoneTexte 2">
            <a:extLst>
              <a:ext uri="{FF2B5EF4-FFF2-40B4-BE49-F238E27FC236}">
                <a16:creationId xmlns:a16="http://schemas.microsoft.com/office/drawing/2014/main" id="{F275518C-F6A7-C669-66C2-300621D8BE62}"/>
              </a:ext>
            </a:extLst>
          </p:cNvPr>
          <p:cNvSpPr txBox="1"/>
          <p:nvPr/>
        </p:nvSpPr>
        <p:spPr>
          <a:xfrm>
            <a:off x="890415" y="4759207"/>
            <a:ext cx="4572000" cy="338554"/>
          </a:xfrm>
          <a:prstGeom prst="rect">
            <a:avLst/>
          </a:prstGeom>
          <a:noFill/>
        </p:spPr>
        <p:txBody>
          <a:bodyPr wrap="square">
            <a:spAutoFit/>
          </a:bodyPr>
          <a:lstStyle/>
          <a:p>
            <a:r>
              <a:rPr lang="fr-FR" sz="1600" b="1" i="0" dirty="0">
                <a:solidFill>
                  <a:srgbClr val="000000"/>
                </a:solidFill>
                <a:effectLst/>
                <a:latin typeface="Times New Roman" panose="02020603050405020304" pitchFamily="18" charset="0"/>
              </a:rPr>
              <a:t>Zhao et al. (2025)</a:t>
            </a:r>
            <a:endParaRPr lang="fr-FR" sz="1600" b="1" dirty="0"/>
          </a:p>
        </p:txBody>
      </p:sp>
      <p:sp>
        <p:nvSpPr>
          <p:cNvPr id="2" name="Google Shape;304;p36">
            <a:extLst>
              <a:ext uri="{FF2B5EF4-FFF2-40B4-BE49-F238E27FC236}">
                <a16:creationId xmlns:a16="http://schemas.microsoft.com/office/drawing/2014/main" id="{F6FAAC20-8358-5C4A-B7E0-BCB91A9EB23E}"/>
              </a:ext>
            </a:extLst>
          </p:cNvPr>
          <p:cNvSpPr txBox="1">
            <a:spLocks noGrp="1"/>
          </p:cNvSpPr>
          <p:nvPr>
            <p:ph type="title"/>
          </p:nvPr>
        </p:nvSpPr>
        <p:spPr>
          <a:xfrm>
            <a:off x="8242800" y="4665300"/>
            <a:ext cx="901200" cy="47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a:t>04</a:t>
            </a:r>
            <a:endParaRPr sz="2400" dirty="0"/>
          </a:p>
        </p:txBody>
      </p:sp>
    </p:spTree>
    <p:extLst>
      <p:ext uri="{BB962C8B-B14F-4D97-AF65-F5344CB8AC3E}">
        <p14:creationId xmlns:p14="http://schemas.microsoft.com/office/powerpoint/2010/main" val="281871630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C9226A7-AB5E-6ED1-BE3C-29A0AA945B88}"/>
              </a:ext>
            </a:extLst>
          </p:cNvPr>
          <p:cNvSpPr/>
          <p:nvPr/>
        </p:nvSpPr>
        <p:spPr>
          <a:xfrm>
            <a:off x="0" y="4032688"/>
            <a:ext cx="813661" cy="142271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4C1B3BC3-06AB-B25B-4810-C0453B20604E}"/>
              </a:ext>
            </a:extLst>
          </p:cNvPr>
          <p:cNvSpPr/>
          <p:nvPr/>
        </p:nvSpPr>
        <p:spPr>
          <a:xfrm>
            <a:off x="585130" y="679454"/>
            <a:ext cx="1996579" cy="398803"/>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3" name="Rectangle : coins arrondis 12">
            <a:extLst>
              <a:ext uri="{FF2B5EF4-FFF2-40B4-BE49-F238E27FC236}">
                <a16:creationId xmlns:a16="http://schemas.microsoft.com/office/drawing/2014/main" id="{D4CF39F8-6197-0F57-366E-2AEC2462F978}"/>
              </a:ext>
            </a:extLst>
          </p:cNvPr>
          <p:cNvSpPr/>
          <p:nvPr/>
        </p:nvSpPr>
        <p:spPr>
          <a:xfrm>
            <a:off x="3340914" y="1864764"/>
            <a:ext cx="2382474" cy="807705"/>
          </a:xfrm>
          <a:prstGeom prst="roundRect">
            <a:avLst>
              <a:gd name="adj" fmla="val 35362"/>
            </a:avLst>
          </a:prstGeom>
          <a:gradFill flip="none" rotWithShape="1">
            <a:gsLst>
              <a:gs pos="0">
                <a:srgbClr val="9A9F10">
                  <a:tint val="66000"/>
                  <a:satMod val="160000"/>
                </a:srgbClr>
              </a:gs>
              <a:gs pos="50000">
                <a:srgbClr val="9A9F10">
                  <a:tint val="44500"/>
                  <a:satMod val="160000"/>
                </a:srgbClr>
              </a:gs>
              <a:gs pos="100000">
                <a:srgbClr val="9A9F10">
                  <a:tint val="23500"/>
                  <a:satMod val="160000"/>
                </a:srgbClr>
              </a:gs>
            </a:gsLst>
            <a:lin ang="108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p>
        </p:txBody>
      </p:sp>
      <p:sp>
        <p:nvSpPr>
          <p:cNvPr id="10" name="ZoneTexte 9">
            <a:extLst>
              <a:ext uri="{FF2B5EF4-FFF2-40B4-BE49-F238E27FC236}">
                <a16:creationId xmlns:a16="http://schemas.microsoft.com/office/drawing/2014/main" id="{F54E84D8-61D1-6FCE-A2A2-47EF7E691081}"/>
              </a:ext>
            </a:extLst>
          </p:cNvPr>
          <p:cNvSpPr txBox="1"/>
          <p:nvPr/>
        </p:nvSpPr>
        <p:spPr>
          <a:xfrm>
            <a:off x="3426902" y="1841472"/>
            <a:ext cx="2210499" cy="830997"/>
          </a:xfrm>
          <a:prstGeom prst="rect">
            <a:avLst/>
          </a:prstGeom>
          <a:noFill/>
        </p:spPr>
        <p:txBody>
          <a:bodyPr wrap="square">
            <a:spAutoFit/>
          </a:bodyPr>
          <a:lstStyle/>
          <a:p>
            <a:pPr algn="ctr"/>
            <a:r>
              <a:rPr lang="fr-FR" sz="2400" b="1" dirty="0">
                <a:solidFill>
                  <a:schemeClr val="tx1"/>
                </a:solidFill>
                <a:latin typeface="Times New Roman" pitchFamily="18" charset="0"/>
                <a:ea typeface="Calibri" pitchFamily="34" charset="0"/>
                <a:cs typeface="Times New Roman" pitchFamily="18" charset="0"/>
              </a:rPr>
              <a:t>Puits de méthane</a:t>
            </a:r>
          </a:p>
        </p:txBody>
      </p:sp>
      <p:sp>
        <p:nvSpPr>
          <p:cNvPr id="11" name="ZoneTexte 10">
            <a:extLst>
              <a:ext uri="{FF2B5EF4-FFF2-40B4-BE49-F238E27FC236}">
                <a16:creationId xmlns:a16="http://schemas.microsoft.com/office/drawing/2014/main" id="{72A7DC87-FF46-ED70-8938-6E930363AC22}"/>
              </a:ext>
            </a:extLst>
          </p:cNvPr>
          <p:cNvSpPr txBox="1"/>
          <p:nvPr/>
        </p:nvSpPr>
        <p:spPr>
          <a:xfrm>
            <a:off x="656434" y="724966"/>
            <a:ext cx="1887525" cy="338554"/>
          </a:xfrm>
          <a:prstGeom prst="rect">
            <a:avLst/>
          </a:prstGeom>
          <a:noFill/>
        </p:spPr>
        <p:txBody>
          <a:bodyPr wrap="square">
            <a:spAutoFit/>
          </a:bodyPr>
          <a:lstStyle>
            <a:defPPr marR="0" lvl="0" algn="l" rtl="0">
              <a:lnSpc>
                <a:spcPct val="100000"/>
              </a:lnSpc>
              <a:spcBef>
                <a:spcPts val="0"/>
              </a:spcBef>
              <a:spcAft>
                <a:spcPts val="0"/>
              </a:spcAft>
            </a:defPPr>
            <a:lvl1pPr algn="ctr">
              <a:buNone/>
              <a:defRPr b="1"/>
            </a:lvl1pPr>
          </a:lstStyle>
          <a:p>
            <a:r>
              <a:rPr lang="fr-FR" sz="1600" dirty="0"/>
              <a:t>Puits biologiques</a:t>
            </a:r>
          </a:p>
        </p:txBody>
      </p:sp>
      <p:sp>
        <p:nvSpPr>
          <p:cNvPr id="16" name="ZoneTexte 15">
            <a:extLst>
              <a:ext uri="{FF2B5EF4-FFF2-40B4-BE49-F238E27FC236}">
                <a16:creationId xmlns:a16="http://schemas.microsoft.com/office/drawing/2014/main" id="{5CF0024E-3040-FE8B-C51E-5A633447C8B2}"/>
              </a:ext>
            </a:extLst>
          </p:cNvPr>
          <p:cNvSpPr txBox="1"/>
          <p:nvPr/>
        </p:nvSpPr>
        <p:spPr>
          <a:xfrm>
            <a:off x="505434" y="1252520"/>
            <a:ext cx="2377730" cy="830997"/>
          </a:xfrm>
          <a:prstGeom prst="rect">
            <a:avLst/>
          </a:prstGeom>
          <a:noFill/>
        </p:spPr>
        <p:txBody>
          <a:bodyPr wrap="square">
            <a:spAutoFit/>
          </a:bodyPr>
          <a:lstStyle/>
          <a:p>
            <a:r>
              <a:rPr lang="fr-FR" sz="1600" dirty="0"/>
              <a:t>- Sols bien aérés </a:t>
            </a:r>
          </a:p>
          <a:p>
            <a:r>
              <a:rPr lang="fr-FR" sz="1600" dirty="0"/>
              <a:t>(forêts, prairies, toundra, sols agricoles)</a:t>
            </a:r>
          </a:p>
        </p:txBody>
      </p:sp>
      <p:sp>
        <p:nvSpPr>
          <p:cNvPr id="17" name="ZoneTexte 16">
            <a:extLst>
              <a:ext uri="{FF2B5EF4-FFF2-40B4-BE49-F238E27FC236}">
                <a16:creationId xmlns:a16="http://schemas.microsoft.com/office/drawing/2014/main" id="{78D58749-D4A1-5E40-217A-21D05EDAAAEC}"/>
              </a:ext>
            </a:extLst>
          </p:cNvPr>
          <p:cNvSpPr txBox="1"/>
          <p:nvPr/>
        </p:nvSpPr>
        <p:spPr>
          <a:xfrm>
            <a:off x="585130" y="2953826"/>
            <a:ext cx="2109833" cy="584775"/>
          </a:xfrm>
          <a:prstGeom prst="rect">
            <a:avLst/>
          </a:prstGeom>
          <a:noFill/>
        </p:spPr>
        <p:txBody>
          <a:bodyPr wrap="square" rtlCol="0">
            <a:spAutoFit/>
          </a:bodyPr>
          <a:lstStyle/>
          <a:p>
            <a:r>
              <a:rPr lang="fr-FR" sz="1600" dirty="0"/>
              <a:t>Oxydation de CH4 en CO2 </a:t>
            </a:r>
          </a:p>
        </p:txBody>
      </p:sp>
      <p:cxnSp>
        <p:nvCxnSpPr>
          <p:cNvPr id="19" name="Connecteur droit avec flèche 18">
            <a:extLst>
              <a:ext uri="{FF2B5EF4-FFF2-40B4-BE49-F238E27FC236}">
                <a16:creationId xmlns:a16="http://schemas.microsoft.com/office/drawing/2014/main" id="{162A02AE-CD84-9CB0-1991-F55425FD5AB4}"/>
              </a:ext>
            </a:extLst>
          </p:cNvPr>
          <p:cNvCxnSpPr>
            <a:cxnSpLocks/>
          </p:cNvCxnSpPr>
          <p:nvPr/>
        </p:nvCxnSpPr>
        <p:spPr>
          <a:xfrm>
            <a:off x="1769933" y="2429902"/>
            <a:ext cx="0" cy="450123"/>
          </a:xfrm>
          <a:prstGeom prst="straightConnector1">
            <a:avLst/>
          </a:prstGeom>
          <a:ln>
            <a:solidFill>
              <a:srgbClr val="C00000"/>
            </a:solidFill>
            <a:tailEnd type="triangle"/>
          </a:ln>
        </p:spPr>
        <p:style>
          <a:lnRef idx="2">
            <a:schemeClr val="dk1"/>
          </a:lnRef>
          <a:fillRef idx="0">
            <a:schemeClr val="dk1"/>
          </a:fillRef>
          <a:effectRef idx="1">
            <a:schemeClr val="dk1"/>
          </a:effectRef>
          <a:fontRef idx="minor">
            <a:schemeClr val="tx1"/>
          </a:fontRef>
        </p:style>
      </p:cxnSp>
      <p:sp>
        <p:nvSpPr>
          <p:cNvPr id="21" name="ZoneTexte 20">
            <a:extLst>
              <a:ext uri="{FF2B5EF4-FFF2-40B4-BE49-F238E27FC236}">
                <a16:creationId xmlns:a16="http://schemas.microsoft.com/office/drawing/2014/main" id="{9AB851AB-086A-8262-A544-D9E35E1AA8F4}"/>
              </a:ext>
            </a:extLst>
          </p:cNvPr>
          <p:cNvSpPr txBox="1"/>
          <p:nvPr/>
        </p:nvSpPr>
        <p:spPr>
          <a:xfrm>
            <a:off x="-64148" y="2268616"/>
            <a:ext cx="1872499" cy="584775"/>
          </a:xfrm>
          <a:prstGeom prst="rect">
            <a:avLst/>
          </a:prstGeom>
          <a:noFill/>
        </p:spPr>
        <p:txBody>
          <a:bodyPr wrap="square">
            <a:spAutoFit/>
          </a:bodyPr>
          <a:lstStyle>
            <a:defPPr marR="0" lvl="0" algn="l" rtl="0">
              <a:lnSpc>
                <a:spcPct val="100000"/>
              </a:lnSpc>
              <a:spcBef>
                <a:spcPts val="0"/>
              </a:spcBef>
              <a:spcAft>
                <a:spcPts val="0"/>
              </a:spcAft>
            </a:defPPr>
            <a:lvl1pPr>
              <a:defRPr b="1">
                <a:solidFill>
                  <a:srgbClr val="C00000"/>
                </a:solidFill>
              </a:defRPr>
            </a:lvl1pPr>
          </a:lstStyle>
          <a:p>
            <a:r>
              <a:rPr lang="fr-FR" sz="1600" dirty="0"/>
              <a:t>Bactéries </a:t>
            </a:r>
            <a:r>
              <a:rPr lang="fr-FR" sz="1600" dirty="0" err="1"/>
              <a:t>méthanotrophes</a:t>
            </a:r>
            <a:endParaRPr lang="fr-FR" sz="1600" dirty="0"/>
          </a:p>
        </p:txBody>
      </p:sp>
      <p:sp>
        <p:nvSpPr>
          <p:cNvPr id="25" name="Rectangle 24">
            <a:extLst>
              <a:ext uri="{FF2B5EF4-FFF2-40B4-BE49-F238E27FC236}">
                <a16:creationId xmlns:a16="http://schemas.microsoft.com/office/drawing/2014/main" id="{A26E1386-4B7A-4404-2B04-C68585B43AD2}"/>
              </a:ext>
            </a:extLst>
          </p:cNvPr>
          <p:cNvSpPr/>
          <p:nvPr/>
        </p:nvSpPr>
        <p:spPr>
          <a:xfrm>
            <a:off x="6369339" y="679454"/>
            <a:ext cx="1996579" cy="461010"/>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p>
        </p:txBody>
      </p:sp>
      <p:sp>
        <p:nvSpPr>
          <p:cNvPr id="29" name="ZoneTexte 28">
            <a:extLst>
              <a:ext uri="{FF2B5EF4-FFF2-40B4-BE49-F238E27FC236}">
                <a16:creationId xmlns:a16="http://schemas.microsoft.com/office/drawing/2014/main" id="{3A417CD4-5D60-CFCE-F296-5C75891614EA}"/>
              </a:ext>
            </a:extLst>
          </p:cNvPr>
          <p:cNvSpPr txBox="1"/>
          <p:nvPr/>
        </p:nvSpPr>
        <p:spPr>
          <a:xfrm>
            <a:off x="6369339" y="625451"/>
            <a:ext cx="1996579" cy="584775"/>
          </a:xfrm>
          <a:prstGeom prst="rect">
            <a:avLst/>
          </a:prstGeom>
          <a:noFill/>
        </p:spPr>
        <p:txBody>
          <a:bodyPr wrap="square">
            <a:spAutoFit/>
          </a:bodyPr>
          <a:lstStyle/>
          <a:p>
            <a:pPr algn="ctr">
              <a:buNone/>
            </a:pPr>
            <a:r>
              <a:rPr lang="fr-FR" sz="1600" b="1" dirty="0"/>
              <a:t>Ecosystèmes aquatiques</a:t>
            </a:r>
          </a:p>
        </p:txBody>
      </p:sp>
      <p:sp>
        <p:nvSpPr>
          <p:cNvPr id="31" name="ZoneTexte 30">
            <a:extLst>
              <a:ext uri="{FF2B5EF4-FFF2-40B4-BE49-F238E27FC236}">
                <a16:creationId xmlns:a16="http://schemas.microsoft.com/office/drawing/2014/main" id="{DAD2336F-05C8-69DC-6238-9BFFE0C7B68B}"/>
              </a:ext>
            </a:extLst>
          </p:cNvPr>
          <p:cNvSpPr txBox="1"/>
          <p:nvPr/>
        </p:nvSpPr>
        <p:spPr>
          <a:xfrm>
            <a:off x="6369339" y="1279989"/>
            <a:ext cx="2840225" cy="584775"/>
          </a:xfrm>
          <a:prstGeom prst="rect">
            <a:avLst/>
          </a:prstGeom>
          <a:noFill/>
        </p:spPr>
        <p:txBody>
          <a:bodyPr wrap="square">
            <a:spAutoFit/>
          </a:bodyPr>
          <a:lstStyle/>
          <a:p>
            <a:r>
              <a:rPr lang="fr-FR" sz="1600" dirty="0"/>
              <a:t>- Interface eau-sédiment</a:t>
            </a:r>
          </a:p>
          <a:p>
            <a:r>
              <a:rPr lang="fr-FR" sz="1600" dirty="0"/>
              <a:t>(lacs, rivières et océans)</a:t>
            </a:r>
          </a:p>
        </p:txBody>
      </p:sp>
      <p:sp>
        <p:nvSpPr>
          <p:cNvPr id="33" name="ZoneTexte 32">
            <a:extLst>
              <a:ext uri="{FF2B5EF4-FFF2-40B4-BE49-F238E27FC236}">
                <a16:creationId xmlns:a16="http://schemas.microsoft.com/office/drawing/2014/main" id="{57300C2F-1955-6686-ECC9-ACE9ECB036EA}"/>
              </a:ext>
            </a:extLst>
          </p:cNvPr>
          <p:cNvSpPr txBox="1"/>
          <p:nvPr/>
        </p:nvSpPr>
        <p:spPr>
          <a:xfrm>
            <a:off x="6440505" y="2880025"/>
            <a:ext cx="2189529" cy="584775"/>
          </a:xfrm>
          <a:prstGeom prst="rect">
            <a:avLst/>
          </a:prstGeom>
          <a:noFill/>
        </p:spPr>
        <p:txBody>
          <a:bodyPr wrap="square">
            <a:spAutoFit/>
          </a:bodyPr>
          <a:lstStyle/>
          <a:p>
            <a:r>
              <a:rPr lang="fr-FR" sz="1600" dirty="0"/>
              <a:t>CH₄ est consommé avant d’atteindre l’air</a:t>
            </a:r>
          </a:p>
        </p:txBody>
      </p:sp>
      <p:cxnSp>
        <p:nvCxnSpPr>
          <p:cNvPr id="34" name="Connecteur droit avec flèche 33">
            <a:extLst>
              <a:ext uri="{FF2B5EF4-FFF2-40B4-BE49-F238E27FC236}">
                <a16:creationId xmlns:a16="http://schemas.microsoft.com/office/drawing/2014/main" id="{CB53F033-0991-967C-2DF6-EDBF540D9F05}"/>
              </a:ext>
            </a:extLst>
          </p:cNvPr>
          <p:cNvCxnSpPr>
            <a:cxnSpLocks/>
          </p:cNvCxnSpPr>
          <p:nvPr/>
        </p:nvCxnSpPr>
        <p:spPr>
          <a:xfrm>
            <a:off x="7252623" y="2052511"/>
            <a:ext cx="0" cy="450123"/>
          </a:xfrm>
          <a:prstGeom prst="straightConnector1">
            <a:avLst/>
          </a:prstGeom>
          <a:ln>
            <a:solidFill>
              <a:srgbClr val="C00000"/>
            </a:solidFill>
            <a:tailEnd type="triangle"/>
          </a:ln>
        </p:spPr>
        <p:style>
          <a:lnRef idx="2">
            <a:schemeClr val="dk1"/>
          </a:lnRef>
          <a:fillRef idx="0">
            <a:schemeClr val="dk1"/>
          </a:fillRef>
          <a:effectRef idx="1">
            <a:schemeClr val="dk1"/>
          </a:effectRef>
          <a:fontRef idx="minor">
            <a:schemeClr val="tx1"/>
          </a:fontRef>
        </p:style>
      </p:cxnSp>
      <p:sp>
        <p:nvSpPr>
          <p:cNvPr id="36" name="ZoneTexte 35">
            <a:extLst>
              <a:ext uri="{FF2B5EF4-FFF2-40B4-BE49-F238E27FC236}">
                <a16:creationId xmlns:a16="http://schemas.microsoft.com/office/drawing/2014/main" id="{0E56404A-801A-575E-47E3-18D286D89370}"/>
              </a:ext>
            </a:extLst>
          </p:cNvPr>
          <p:cNvSpPr txBox="1"/>
          <p:nvPr/>
        </p:nvSpPr>
        <p:spPr>
          <a:xfrm>
            <a:off x="7371334" y="2022448"/>
            <a:ext cx="1989167" cy="830997"/>
          </a:xfrm>
          <a:prstGeom prst="rect">
            <a:avLst/>
          </a:prstGeom>
          <a:noFill/>
        </p:spPr>
        <p:txBody>
          <a:bodyPr wrap="square">
            <a:spAutoFit/>
          </a:bodyPr>
          <a:lstStyle>
            <a:defPPr marR="0" lvl="0" algn="l" rtl="0">
              <a:lnSpc>
                <a:spcPct val="100000"/>
              </a:lnSpc>
              <a:spcBef>
                <a:spcPts val="0"/>
              </a:spcBef>
              <a:spcAft>
                <a:spcPts val="0"/>
              </a:spcAft>
              <a:defRPr/>
            </a:defPPr>
            <a:lvl1pPr>
              <a:defRPr b="1">
                <a:solidFill>
                  <a:srgbClr val="C00000"/>
                </a:solidFill>
              </a:defRPr>
            </a:lvl1pPr>
          </a:lstStyle>
          <a:p>
            <a:r>
              <a:rPr lang="fr-FR" sz="1600" dirty="0"/>
              <a:t>Bactéries </a:t>
            </a:r>
            <a:r>
              <a:rPr lang="fr-FR" sz="1600" dirty="0" err="1"/>
              <a:t>méthanotrophes</a:t>
            </a:r>
            <a:r>
              <a:rPr lang="fr-FR" sz="1600" dirty="0"/>
              <a:t> aquatiques</a:t>
            </a:r>
          </a:p>
        </p:txBody>
      </p:sp>
      <p:sp>
        <p:nvSpPr>
          <p:cNvPr id="37" name="Rectangle 36">
            <a:extLst>
              <a:ext uri="{FF2B5EF4-FFF2-40B4-BE49-F238E27FC236}">
                <a16:creationId xmlns:a16="http://schemas.microsoft.com/office/drawing/2014/main" id="{329CF12B-A84D-240A-E091-EE48BF8EF265}"/>
              </a:ext>
            </a:extLst>
          </p:cNvPr>
          <p:cNvSpPr/>
          <p:nvPr/>
        </p:nvSpPr>
        <p:spPr>
          <a:xfrm>
            <a:off x="3167547" y="3440768"/>
            <a:ext cx="2645385" cy="407051"/>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dirty="0"/>
          </a:p>
        </p:txBody>
      </p:sp>
      <p:sp>
        <p:nvSpPr>
          <p:cNvPr id="39" name="ZoneTexte 38">
            <a:extLst>
              <a:ext uri="{FF2B5EF4-FFF2-40B4-BE49-F238E27FC236}">
                <a16:creationId xmlns:a16="http://schemas.microsoft.com/office/drawing/2014/main" id="{A9EC9056-15F9-20A0-3C52-53618C9FAA6D}"/>
              </a:ext>
            </a:extLst>
          </p:cNvPr>
          <p:cNvSpPr txBox="1"/>
          <p:nvPr/>
        </p:nvSpPr>
        <p:spPr>
          <a:xfrm>
            <a:off x="3167547" y="3475016"/>
            <a:ext cx="2745573" cy="338554"/>
          </a:xfrm>
          <a:prstGeom prst="rect">
            <a:avLst/>
          </a:prstGeom>
          <a:noFill/>
        </p:spPr>
        <p:txBody>
          <a:bodyPr wrap="square">
            <a:spAutoFit/>
          </a:bodyPr>
          <a:lstStyle/>
          <a:p>
            <a:r>
              <a:rPr lang="fr-FR" sz="1600" b="1" dirty="0"/>
              <a:t>Puits chimique principal</a:t>
            </a:r>
          </a:p>
        </p:txBody>
      </p:sp>
      <p:sp>
        <p:nvSpPr>
          <p:cNvPr id="41" name="ZoneTexte 40">
            <a:extLst>
              <a:ext uri="{FF2B5EF4-FFF2-40B4-BE49-F238E27FC236}">
                <a16:creationId xmlns:a16="http://schemas.microsoft.com/office/drawing/2014/main" id="{85720CBF-260E-177B-24CB-D99F28E13B6B}"/>
              </a:ext>
            </a:extLst>
          </p:cNvPr>
          <p:cNvSpPr txBox="1"/>
          <p:nvPr/>
        </p:nvSpPr>
        <p:spPr>
          <a:xfrm>
            <a:off x="3378665" y="4032688"/>
            <a:ext cx="1854663" cy="338554"/>
          </a:xfrm>
          <a:prstGeom prst="rect">
            <a:avLst/>
          </a:prstGeom>
          <a:noFill/>
        </p:spPr>
        <p:txBody>
          <a:bodyPr wrap="square">
            <a:spAutoFit/>
          </a:bodyPr>
          <a:lstStyle/>
          <a:p>
            <a:r>
              <a:rPr lang="fr-FR" sz="1600" dirty="0"/>
              <a:t>- Atmosphère</a:t>
            </a:r>
          </a:p>
        </p:txBody>
      </p:sp>
      <p:sp>
        <p:nvSpPr>
          <p:cNvPr id="43" name="ZoneTexte 42">
            <a:extLst>
              <a:ext uri="{FF2B5EF4-FFF2-40B4-BE49-F238E27FC236}">
                <a16:creationId xmlns:a16="http://schemas.microsoft.com/office/drawing/2014/main" id="{2AAD492C-E735-68A9-7C04-11BA2C014DCE}"/>
              </a:ext>
            </a:extLst>
          </p:cNvPr>
          <p:cNvSpPr txBox="1"/>
          <p:nvPr/>
        </p:nvSpPr>
        <p:spPr>
          <a:xfrm>
            <a:off x="3378665" y="4421082"/>
            <a:ext cx="2800754" cy="338554"/>
          </a:xfrm>
          <a:prstGeom prst="rect">
            <a:avLst/>
          </a:prstGeom>
          <a:noFill/>
        </p:spPr>
        <p:txBody>
          <a:bodyPr wrap="square">
            <a:spAutoFit/>
          </a:bodyPr>
          <a:lstStyle/>
          <a:p>
            <a:r>
              <a:rPr lang="pt-BR" sz="1600" b="1" dirty="0"/>
              <a:t>CH4​+OH•→CO2​+H2​O</a:t>
            </a:r>
            <a:endParaRPr lang="fr-FR" sz="1600" b="1" dirty="0"/>
          </a:p>
        </p:txBody>
      </p:sp>
      <p:sp>
        <p:nvSpPr>
          <p:cNvPr id="45" name="ZoneTexte 44">
            <a:extLst>
              <a:ext uri="{FF2B5EF4-FFF2-40B4-BE49-F238E27FC236}">
                <a16:creationId xmlns:a16="http://schemas.microsoft.com/office/drawing/2014/main" id="{DAAF0B44-66A5-652C-9070-8B0EA2C05637}"/>
              </a:ext>
            </a:extLst>
          </p:cNvPr>
          <p:cNvSpPr txBox="1"/>
          <p:nvPr/>
        </p:nvSpPr>
        <p:spPr>
          <a:xfrm>
            <a:off x="5371746" y="4113305"/>
            <a:ext cx="1854663" cy="338554"/>
          </a:xfrm>
          <a:prstGeom prst="rect">
            <a:avLst/>
          </a:prstGeom>
          <a:noFill/>
        </p:spPr>
        <p:txBody>
          <a:bodyPr wrap="square">
            <a:spAutoFit/>
          </a:bodyPr>
          <a:lstStyle/>
          <a:p>
            <a:r>
              <a:rPr lang="fr-FR" sz="1600" b="1" dirty="0">
                <a:solidFill>
                  <a:srgbClr val="C00000"/>
                </a:solidFill>
              </a:rPr>
              <a:t>troposphère</a:t>
            </a:r>
            <a:r>
              <a:rPr lang="fr-FR" sz="1600" dirty="0">
                <a:solidFill>
                  <a:srgbClr val="C00000"/>
                </a:solidFill>
              </a:rPr>
              <a:t> </a:t>
            </a:r>
          </a:p>
        </p:txBody>
      </p:sp>
      <p:cxnSp>
        <p:nvCxnSpPr>
          <p:cNvPr id="47" name="Connecteur : en angle 46">
            <a:extLst>
              <a:ext uri="{FF2B5EF4-FFF2-40B4-BE49-F238E27FC236}">
                <a16:creationId xmlns:a16="http://schemas.microsoft.com/office/drawing/2014/main" id="{402A77B2-25BB-FE36-5B07-170DBD59A8F3}"/>
              </a:ext>
            </a:extLst>
          </p:cNvPr>
          <p:cNvCxnSpPr>
            <a:cxnSpLocks/>
            <a:stCxn id="13" idx="1"/>
            <a:endCxn id="14" idx="3"/>
          </p:cNvCxnSpPr>
          <p:nvPr/>
        </p:nvCxnSpPr>
        <p:spPr>
          <a:xfrm rot="10800000">
            <a:off x="2581710" y="878857"/>
            <a:ext cx="759205" cy="1389761"/>
          </a:xfrm>
          <a:prstGeom prst="bentConnector3">
            <a:avLst/>
          </a:prstGeom>
          <a:ln w="12700">
            <a:headEnd type="diamond" w="med" len="med"/>
            <a:tailEnd type="diamond" w="med" len="med"/>
          </a:ln>
        </p:spPr>
        <p:style>
          <a:lnRef idx="1">
            <a:schemeClr val="accent1"/>
          </a:lnRef>
          <a:fillRef idx="0">
            <a:schemeClr val="accent1"/>
          </a:fillRef>
          <a:effectRef idx="0">
            <a:schemeClr val="accent1"/>
          </a:effectRef>
          <a:fontRef idx="minor">
            <a:schemeClr val="tx1"/>
          </a:fontRef>
        </p:style>
      </p:cxnSp>
      <p:cxnSp>
        <p:nvCxnSpPr>
          <p:cNvPr id="48" name="Connecteur : en angle 47">
            <a:extLst>
              <a:ext uri="{FF2B5EF4-FFF2-40B4-BE49-F238E27FC236}">
                <a16:creationId xmlns:a16="http://schemas.microsoft.com/office/drawing/2014/main" id="{DDBFDB28-CA4C-971B-6118-2DAF86FB27BE}"/>
              </a:ext>
            </a:extLst>
          </p:cNvPr>
          <p:cNvCxnSpPr>
            <a:cxnSpLocks/>
            <a:stCxn id="13" idx="3"/>
            <a:endCxn id="29" idx="1"/>
          </p:cNvCxnSpPr>
          <p:nvPr/>
        </p:nvCxnSpPr>
        <p:spPr>
          <a:xfrm flipV="1">
            <a:off x="5723388" y="917839"/>
            <a:ext cx="645951" cy="1350778"/>
          </a:xfrm>
          <a:prstGeom prst="bentConnector3">
            <a:avLst>
              <a:gd name="adj1" fmla="val 50000"/>
            </a:avLst>
          </a:prstGeom>
          <a:ln w="12700">
            <a:headEnd type="diamond" w="med" len="med"/>
            <a:tailEnd type="diamond" w="med" len="med"/>
          </a:ln>
        </p:spPr>
        <p:style>
          <a:lnRef idx="1">
            <a:schemeClr val="accent1"/>
          </a:lnRef>
          <a:fillRef idx="0">
            <a:schemeClr val="accent1"/>
          </a:fillRef>
          <a:effectRef idx="0">
            <a:schemeClr val="accent1"/>
          </a:effectRef>
          <a:fontRef idx="minor">
            <a:schemeClr val="tx1"/>
          </a:fontRef>
        </p:style>
      </p:cxnSp>
      <p:cxnSp>
        <p:nvCxnSpPr>
          <p:cNvPr id="54" name="Connecteur droit avec flèche 53">
            <a:extLst>
              <a:ext uri="{FF2B5EF4-FFF2-40B4-BE49-F238E27FC236}">
                <a16:creationId xmlns:a16="http://schemas.microsoft.com/office/drawing/2014/main" id="{13887CC7-CB68-A187-E3E5-BDF440990FF0}"/>
              </a:ext>
            </a:extLst>
          </p:cNvPr>
          <p:cNvCxnSpPr>
            <a:cxnSpLocks/>
            <a:stCxn id="13" idx="2"/>
            <a:endCxn id="39" idx="0"/>
          </p:cNvCxnSpPr>
          <p:nvPr/>
        </p:nvCxnSpPr>
        <p:spPr>
          <a:xfrm>
            <a:off x="4532151" y="2672469"/>
            <a:ext cx="8183" cy="802547"/>
          </a:xfrm>
          <a:prstGeom prst="straightConnector1">
            <a:avLst/>
          </a:prstGeom>
          <a:ln w="12700">
            <a:headEnd type="diamond" w="med" len="med"/>
            <a:tailEnd type="diamond" w="med" len="med"/>
          </a:ln>
        </p:spPr>
        <p:style>
          <a:lnRef idx="1">
            <a:schemeClr val="accent1"/>
          </a:lnRef>
          <a:fillRef idx="0">
            <a:schemeClr val="accent1"/>
          </a:fillRef>
          <a:effectRef idx="0">
            <a:schemeClr val="accent1"/>
          </a:effectRef>
          <a:fontRef idx="minor">
            <a:schemeClr val="tx1"/>
          </a:fontRef>
        </p:style>
      </p:cxnSp>
      <p:sp>
        <p:nvSpPr>
          <p:cNvPr id="3" name="ZoneTexte 2">
            <a:extLst>
              <a:ext uri="{FF2B5EF4-FFF2-40B4-BE49-F238E27FC236}">
                <a16:creationId xmlns:a16="http://schemas.microsoft.com/office/drawing/2014/main" id="{23B3C776-CB39-75D5-B14B-837DC262313D}"/>
              </a:ext>
            </a:extLst>
          </p:cNvPr>
          <p:cNvSpPr txBox="1"/>
          <p:nvPr/>
        </p:nvSpPr>
        <p:spPr>
          <a:xfrm>
            <a:off x="73938" y="4792587"/>
            <a:ext cx="5913120" cy="307777"/>
          </a:xfrm>
          <a:prstGeom prst="rect">
            <a:avLst/>
          </a:prstGeom>
          <a:noFill/>
        </p:spPr>
        <p:txBody>
          <a:bodyPr wrap="square">
            <a:spAutoFit/>
          </a:bodyPr>
          <a:lstStyle/>
          <a:p>
            <a:r>
              <a:rPr lang="fr-FR" b="1" dirty="0" err="1"/>
              <a:t>Topp</a:t>
            </a:r>
            <a:r>
              <a:rPr lang="fr-FR" b="1" dirty="0"/>
              <a:t>, E. et </a:t>
            </a:r>
            <a:r>
              <a:rPr lang="fr-FR" b="1" dirty="0" err="1"/>
              <a:t>Pattey</a:t>
            </a:r>
            <a:r>
              <a:rPr lang="fr-FR" b="1" dirty="0"/>
              <a:t>, E. (1997) et Reis et al. (2024)</a:t>
            </a:r>
          </a:p>
        </p:txBody>
      </p:sp>
      <p:sp>
        <p:nvSpPr>
          <p:cNvPr id="2" name="Google Shape;304;p36">
            <a:extLst>
              <a:ext uri="{FF2B5EF4-FFF2-40B4-BE49-F238E27FC236}">
                <a16:creationId xmlns:a16="http://schemas.microsoft.com/office/drawing/2014/main" id="{36C342B1-0E2C-009F-C9DB-3437CAAFE335}"/>
              </a:ext>
            </a:extLst>
          </p:cNvPr>
          <p:cNvSpPr txBox="1">
            <a:spLocks noGrp="1"/>
          </p:cNvSpPr>
          <p:nvPr>
            <p:ph type="title"/>
          </p:nvPr>
        </p:nvSpPr>
        <p:spPr>
          <a:xfrm>
            <a:off x="8242800" y="4665300"/>
            <a:ext cx="901200" cy="47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a:t>05</a:t>
            </a:r>
            <a:endParaRPr sz="2400" dirty="0"/>
          </a:p>
        </p:txBody>
      </p:sp>
    </p:spTree>
    <p:extLst>
      <p:ext uri="{BB962C8B-B14F-4D97-AF65-F5344CB8AC3E}">
        <p14:creationId xmlns:p14="http://schemas.microsoft.com/office/powerpoint/2010/main" val="34717802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46EE8-0D61-34C2-BF35-F91623567735}"/>
            </a:ext>
          </a:extLst>
        </p:cNvPr>
        <p:cNvGrpSpPr/>
        <p:nvPr/>
      </p:nvGrpSpPr>
      <p:grpSpPr>
        <a:xfrm>
          <a:off x="0" y="0"/>
          <a:ext cx="0" cy="0"/>
          <a:chOff x="0" y="0"/>
          <a:chExt cx="0" cy="0"/>
        </a:xfrm>
      </p:grpSpPr>
      <p:sp>
        <p:nvSpPr>
          <p:cNvPr id="14" name="Rectangle 13">
            <a:extLst>
              <a:ext uri="{FF2B5EF4-FFF2-40B4-BE49-F238E27FC236}">
                <a16:creationId xmlns:a16="http://schemas.microsoft.com/office/drawing/2014/main" id="{3601BF71-8E92-742A-7F0E-D933F7331AC1}"/>
              </a:ext>
            </a:extLst>
          </p:cNvPr>
          <p:cNvSpPr/>
          <p:nvPr/>
        </p:nvSpPr>
        <p:spPr>
          <a:xfrm>
            <a:off x="944725" y="720551"/>
            <a:ext cx="1996579" cy="398803"/>
          </a:xfrm>
          <a:prstGeom prst="rect">
            <a:avLst/>
          </a:prstGeom>
          <a:solidFill>
            <a:schemeClr val="accent1">
              <a:lumMod val="20000"/>
              <a:lumOff val="80000"/>
            </a:schemeClr>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1600"/>
          </a:p>
        </p:txBody>
      </p:sp>
      <p:sp>
        <p:nvSpPr>
          <p:cNvPr id="11" name="ZoneTexte 10">
            <a:extLst>
              <a:ext uri="{FF2B5EF4-FFF2-40B4-BE49-F238E27FC236}">
                <a16:creationId xmlns:a16="http://schemas.microsoft.com/office/drawing/2014/main" id="{9234069D-EA20-1596-2A90-0E450D696040}"/>
              </a:ext>
            </a:extLst>
          </p:cNvPr>
          <p:cNvSpPr txBox="1"/>
          <p:nvPr/>
        </p:nvSpPr>
        <p:spPr>
          <a:xfrm>
            <a:off x="1016029" y="766063"/>
            <a:ext cx="1887525" cy="338554"/>
          </a:xfrm>
          <a:prstGeom prst="rect">
            <a:avLst/>
          </a:prstGeom>
          <a:noFill/>
        </p:spPr>
        <p:txBody>
          <a:bodyPr wrap="square">
            <a:spAutoFit/>
          </a:bodyPr>
          <a:lstStyle>
            <a:defPPr marR="0" lvl="0" algn="l" rtl="0">
              <a:lnSpc>
                <a:spcPct val="100000"/>
              </a:lnSpc>
              <a:spcBef>
                <a:spcPts val="0"/>
              </a:spcBef>
              <a:spcAft>
                <a:spcPts val="0"/>
              </a:spcAft>
            </a:defPPr>
            <a:lvl1pPr algn="ctr">
              <a:buNone/>
              <a:defRPr b="1"/>
            </a:lvl1pPr>
          </a:lstStyle>
          <a:p>
            <a:r>
              <a:rPr lang="fr-FR" sz="1600" dirty="0"/>
              <a:t>Puits biologiques</a:t>
            </a:r>
          </a:p>
        </p:txBody>
      </p:sp>
      <p:sp>
        <p:nvSpPr>
          <p:cNvPr id="16" name="ZoneTexte 15">
            <a:extLst>
              <a:ext uri="{FF2B5EF4-FFF2-40B4-BE49-F238E27FC236}">
                <a16:creationId xmlns:a16="http://schemas.microsoft.com/office/drawing/2014/main" id="{00F00F96-48DA-FC69-0B15-1772D96F981B}"/>
              </a:ext>
            </a:extLst>
          </p:cNvPr>
          <p:cNvSpPr txBox="1"/>
          <p:nvPr/>
        </p:nvSpPr>
        <p:spPr>
          <a:xfrm>
            <a:off x="865029" y="1293617"/>
            <a:ext cx="2377730" cy="830997"/>
          </a:xfrm>
          <a:prstGeom prst="rect">
            <a:avLst/>
          </a:prstGeom>
          <a:noFill/>
        </p:spPr>
        <p:txBody>
          <a:bodyPr wrap="square">
            <a:spAutoFit/>
          </a:bodyPr>
          <a:lstStyle/>
          <a:p>
            <a:r>
              <a:rPr lang="fr-FR" sz="1600" dirty="0"/>
              <a:t>- Sols bien aérés </a:t>
            </a:r>
          </a:p>
          <a:p>
            <a:r>
              <a:rPr lang="fr-FR" sz="1600" dirty="0"/>
              <a:t>(forêts, prairies, toundra, sols agricoles)</a:t>
            </a:r>
          </a:p>
        </p:txBody>
      </p:sp>
      <p:sp>
        <p:nvSpPr>
          <p:cNvPr id="17" name="ZoneTexte 16">
            <a:extLst>
              <a:ext uri="{FF2B5EF4-FFF2-40B4-BE49-F238E27FC236}">
                <a16:creationId xmlns:a16="http://schemas.microsoft.com/office/drawing/2014/main" id="{05CEDEE8-A22C-141E-7E0C-634234798DCD}"/>
              </a:ext>
            </a:extLst>
          </p:cNvPr>
          <p:cNvSpPr txBox="1"/>
          <p:nvPr/>
        </p:nvSpPr>
        <p:spPr>
          <a:xfrm>
            <a:off x="944725" y="2994923"/>
            <a:ext cx="2109833" cy="584775"/>
          </a:xfrm>
          <a:prstGeom prst="rect">
            <a:avLst/>
          </a:prstGeom>
          <a:noFill/>
        </p:spPr>
        <p:txBody>
          <a:bodyPr wrap="square" rtlCol="0">
            <a:spAutoFit/>
          </a:bodyPr>
          <a:lstStyle/>
          <a:p>
            <a:r>
              <a:rPr lang="fr-FR" sz="1600" dirty="0"/>
              <a:t>Oxydation de CH4 en CO2 </a:t>
            </a:r>
          </a:p>
        </p:txBody>
      </p:sp>
      <p:cxnSp>
        <p:nvCxnSpPr>
          <p:cNvPr id="19" name="Connecteur droit avec flèche 18">
            <a:extLst>
              <a:ext uri="{FF2B5EF4-FFF2-40B4-BE49-F238E27FC236}">
                <a16:creationId xmlns:a16="http://schemas.microsoft.com/office/drawing/2014/main" id="{AB96744A-BAB9-EAD7-93D8-0A81E7C57F28}"/>
              </a:ext>
            </a:extLst>
          </p:cNvPr>
          <p:cNvCxnSpPr>
            <a:cxnSpLocks/>
          </p:cNvCxnSpPr>
          <p:nvPr/>
        </p:nvCxnSpPr>
        <p:spPr>
          <a:xfrm>
            <a:off x="2129528" y="2470999"/>
            <a:ext cx="0" cy="450123"/>
          </a:xfrm>
          <a:prstGeom prst="straightConnector1">
            <a:avLst/>
          </a:prstGeom>
          <a:ln>
            <a:solidFill>
              <a:srgbClr val="C00000"/>
            </a:solidFill>
            <a:tailEnd type="triangle"/>
          </a:ln>
        </p:spPr>
        <p:style>
          <a:lnRef idx="2">
            <a:schemeClr val="dk1"/>
          </a:lnRef>
          <a:fillRef idx="0">
            <a:schemeClr val="dk1"/>
          </a:fillRef>
          <a:effectRef idx="1">
            <a:schemeClr val="dk1"/>
          </a:effectRef>
          <a:fontRef idx="minor">
            <a:schemeClr val="tx1"/>
          </a:fontRef>
        </p:style>
      </p:cxnSp>
      <p:sp>
        <p:nvSpPr>
          <p:cNvPr id="21" name="ZoneTexte 20">
            <a:extLst>
              <a:ext uri="{FF2B5EF4-FFF2-40B4-BE49-F238E27FC236}">
                <a16:creationId xmlns:a16="http://schemas.microsoft.com/office/drawing/2014/main" id="{A3AFA39C-73D0-F51C-CBA8-FD2BD8C7E93A}"/>
              </a:ext>
            </a:extLst>
          </p:cNvPr>
          <p:cNvSpPr txBox="1"/>
          <p:nvPr/>
        </p:nvSpPr>
        <p:spPr>
          <a:xfrm>
            <a:off x="295447" y="2309713"/>
            <a:ext cx="1872499" cy="584775"/>
          </a:xfrm>
          <a:prstGeom prst="rect">
            <a:avLst/>
          </a:prstGeom>
          <a:noFill/>
        </p:spPr>
        <p:txBody>
          <a:bodyPr wrap="square">
            <a:spAutoFit/>
          </a:bodyPr>
          <a:lstStyle>
            <a:defPPr marR="0" lvl="0" algn="l" rtl="0">
              <a:lnSpc>
                <a:spcPct val="100000"/>
              </a:lnSpc>
              <a:spcBef>
                <a:spcPts val="0"/>
              </a:spcBef>
              <a:spcAft>
                <a:spcPts val="0"/>
              </a:spcAft>
            </a:defPPr>
            <a:lvl1pPr>
              <a:defRPr b="1">
                <a:solidFill>
                  <a:srgbClr val="C00000"/>
                </a:solidFill>
              </a:defRPr>
            </a:lvl1pPr>
          </a:lstStyle>
          <a:p>
            <a:r>
              <a:rPr lang="fr-FR" sz="1600" dirty="0"/>
              <a:t>Bactéries </a:t>
            </a:r>
            <a:r>
              <a:rPr lang="fr-FR" sz="1600" dirty="0" err="1"/>
              <a:t>méthanotrophes</a:t>
            </a:r>
            <a:endParaRPr lang="fr-FR" sz="1600" dirty="0"/>
          </a:p>
        </p:txBody>
      </p:sp>
      <p:sp>
        <p:nvSpPr>
          <p:cNvPr id="3" name="ZoneTexte 2">
            <a:extLst>
              <a:ext uri="{FF2B5EF4-FFF2-40B4-BE49-F238E27FC236}">
                <a16:creationId xmlns:a16="http://schemas.microsoft.com/office/drawing/2014/main" id="{D45A5012-11B8-4962-D1B7-8B0BE1C55B5F}"/>
              </a:ext>
            </a:extLst>
          </p:cNvPr>
          <p:cNvSpPr txBox="1"/>
          <p:nvPr/>
        </p:nvSpPr>
        <p:spPr>
          <a:xfrm>
            <a:off x="4263775" y="1524883"/>
            <a:ext cx="4500082" cy="1569660"/>
          </a:xfrm>
          <a:prstGeom prst="rect">
            <a:avLst/>
          </a:prstGeom>
          <a:noFill/>
          <a:ln>
            <a:solidFill>
              <a:schemeClr val="accent1"/>
            </a:solidFill>
          </a:ln>
        </p:spPr>
        <p:txBody>
          <a:bodyPr wrap="square">
            <a:spAutoFit/>
          </a:bodyPr>
          <a:lstStyle/>
          <a:p>
            <a:r>
              <a:rPr lang="fr-FR" sz="1600" dirty="0"/>
              <a:t>Forêts tempérées </a:t>
            </a:r>
            <a:r>
              <a:rPr lang="fr-FR" sz="1600" dirty="0">
                <a:sym typeface="Wingdings" panose="05000000000000000000" pitchFamily="2" charset="2"/>
              </a:rPr>
              <a:t></a:t>
            </a:r>
            <a:r>
              <a:rPr lang="fr-FR" sz="1600" dirty="0"/>
              <a:t> Plus grand puits terrestre de CH₄, avec une absorption moyenne estimée à 7,64 Tg CH₄ an⁻¹, </a:t>
            </a:r>
          </a:p>
          <a:p>
            <a:r>
              <a:rPr lang="fr-FR" sz="1600" b="1" dirty="0"/>
              <a:t>Soit </a:t>
            </a:r>
            <a:r>
              <a:rPr lang="fr-FR" sz="1600" b="1" dirty="0">
                <a:solidFill>
                  <a:srgbClr val="FF0000"/>
                </a:solidFill>
              </a:rPr>
              <a:t>51 %</a:t>
            </a:r>
            <a:r>
              <a:rPr lang="fr-FR" sz="1600" b="1" dirty="0"/>
              <a:t> du total de l’absorption forestière mondiale </a:t>
            </a:r>
            <a:r>
              <a:rPr lang="fr-FR" sz="1600" dirty="0"/>
              <a:t>(Feng H et al. 2023)</a:t>
            </a:r>
          </a:p>
          <a:p>
            <a:endParaRPr lang="fr-FR" sz="1600" b="1" dirty="0"/>
          </a:p>
        </p:txBody>
      </p:sp>
      <p:sp>
        <p:nvSpPr>
          <p:cNvPr id="7" name="ZoneTexte 6">
            <a:extLst>
              <a:ext uri="{FF2B5EF4-FFF2-40B4-BE49-F238E27FC236}">
                <a16:creationId xmlns:a16="http://schemas.microsoft.com/office/drawing/2014/main" id="{B3CD55E9-3E0B-3AC0-821B-664515DE0A26}"/>
              </a:ext>
            </a:extLst>
          </p:cNvPr>
          <p:cNvSpPr txBox="1"/>
          <p:nvPr/>
        </p:nvSpPr>
        <p:spPr>
          <a:xfrm>
            <a:off x="7057208" y="3094543"/>
            <a:ext cx="4572000" cy="307777"/>
          </a:xfrm>
          <a:prstGeom prst="rect">
            <a:avLst/>
          </a:prstGeom>
          <a:noFill/>
        </p:spPr>
        <p:txBody>
          <a:bodyPr wrap="square">
            <a:spAutoFit/>
          </a:bodyPr>
          <a:lstStyle/>
          <a:p>
            <a:r>
              <a:rPr lang="fr-FR" b="1" i="0" dirty="0" err="1">
                <a:solidFill>
                  <a:srgbClr val="000000"/>
                </a:solidFill>
                <a:effectLst/>
                <a:latin typeface="Times New Roman" panose="02020603050405020304" pitchFamily="18" charset="0"/>
              </a:rPr>
              <a:t>Wigley</a:t>
            </a:r>
            <a:r>
              <a:rPr lang="fr-FR" b="1" i="0" dirty="0">
                <a:solidFill>
                  <a:srgbClr val="000000"/>
                </a:solidFill>
                <a:effectLst/>
                <a:latin typeface="Times New Roman" panose="02020603050405020304" pitchFamily="18" charset="0"/>
              </a:rPr>
              <a:t> et al. (2024)</a:t>
            </a:r>
            <a:endParaRPr lang="fr-FR" b="1" dirty="0"/>
          </a:p>
        </p:txBody>
      </p:sp>
      <p:sp>
        <p:nvSpPr>
          <p:cNvPr id="2" name="Google Shape;304;p36">
            <a:extLst>
              <a:ext uri="{FF2B5EF4-FFF2-40B4-BE49-F238E27FC236}">
                <a16:creationId xmlns:a16="http://schemas.microsoft.com/office/drawing/2014/main" id="{D90B5A17-A02B-062B-6CEF-7087DE389957}"/>
              </a:ext>
            </a:extLst>
          </p:cNvPr>
          <p:cNvSpPr txBox="1">
            <a:spLocks noGrp="1"/>
          </p:cNvSpPr>
          <p:nvPr>
            <p:ph type="title"/>
          </p:nvPr>
        </p:nvSpPr>
        <p:spPr>
          <a:xfrm>
            <a:off x="8242800" y="4665300"/>
            <a:ext cx="901200" cy="47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400" dirty="0"/>
              <a:t>06</a:t>
            </a:r>
            <a:endParaRPr sz="2400" dirty="0"/>
          </a:p>
        </p:txBody>
      </p:sp>
    </p:spTree>
    <p:extLst>
      <p:ext uri="{BB962C8B-B14F-4D97-AF65-F5344CB8AC3E}">
        <p14:creationId xmlns:p14="http://schemas.microsoft.com/office/powerpoint/2010/main" val="215017722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theme/theme1.xml><?xml version="1.0" encoding="utf-8"?>
<a:theme xmlns:a="http://schemas.openxmlformats.org/drawingml/2006/main" name="Biodiversity in Temperate Forests Thesis Defense by Slidesgo">
  <a:themeElements>
    <a:clrScheme name="Simple Light">
      <a:dk1>
        <a:srgbClr val="302828"/>
      </a:dk1>
      <a:lt1>
        <a:srgbClr val="FFFFFF"/>
      </a:lt1>
      <a:dk2>
        <a:srgbClr val="A8B13A"/>
      </a:dk2>
      <a:lt2>
        <a:srgbClr val="586100"/>
      </a:lt2>
      <a:accent1>
        <a:srgbClr val="6D4F31"/>
      </a:accent1>
      <a:accent2>
        <a:srgbClr val="FFFFFF"/>
      </a:accent2>
      <a:accent3>
        <a:srgbClr val="FFFFFF"/>
      </a:accent3>
      <a:accent4>
        <a:srgbClr val="FFFFFF"/>
      </a:accent4>
      <a:accent5>
        <a:srgbClr val="FFFFFF"/>
      </a:accent5>
      <a:accent6>
        <a:srgbClr val="FFFFFF"/>
      </a:accent6>
      <a:hlink>
        <a:srgbClr val="30282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4513</TotalTime>
  <Words>3993</Words>
  <Application>Microsoft Office PowerPoint</Application>
  <PresentationFormat>Affichage à l'écran (16:9)</PresentationFormat>
  <Paragraphs>308</Paragraphs>
  <Slides>25</Slides>
  <Notes>23</Notes>
  <HiddenSlides>0</HiddenSlides>
  <MMClips>0</MMClips>
  <ScaleCrop>false</ScaleCrop>
  <HeadingPairs>
    <vt:vector size="6" baseType="variant">
      <vt:variant>
        <vt:lpstr>Polices utilisées</vt:lpstr>
      </vt:variant>
      <vt:variant>
        <vt:i4>13</vt:i4>
      </vt:variant>
      <vt:variant>
        <vt:lpstr>Thème</vt:lpstr>
      </vt:variant>
      <vt:variant>
        <vt:i4>1</vt:i4>
      </vt:variant>
      <vt:variant>
        <vt:lpstr>Titres des diapositives</vt:lpstr>
      </vt:variant>
      <vt:variant>
        <vt:i4>25</vt:i4>
      </vt:variant>
    </vt:vector>
  </HeadingPairs>
  <TitlesOfParts>
    <vt:vector size="39" baseType="lpstr">
      <vt:lpstr>Arial</vt:lpstr>
      <vt:lpstr>Open Sans ExtraBold</vt:lpstr>
      <vt:lpstr>Aptos Black</vt:lpstr>
      <vt:lpstr>Elsie</vt:lpstr>
      <vt:lpstr>Poppins ExtraBold</vt:lpstr>
      <vt:lpstr>Century Gothic</vt:lpstr>
      <vt:lpstr>Poppins SemiBold</vt:lpstr>
      <vt:lpstr>Wingdings</vt:lpstr>
      <vt:lpstr>Alasassy Caps</vt:lpstr>
      <vt:lpstr>Times New Roman</vt:lpstr>
      <vt:lpstr>Archivo Narrow</vt:lpstr>
      <vt:lpstr>Open Sans</vt:lpstr>
      <vt:lpstr>Cooper Black</vt:lpstr>
      <vt:lpstr>Biodiversity in Temperate Forests Thesis Defense by Slidesgo</vt:lpstr>
      <vt:lpstr>Sujet 2: Méthanisation dans les cycles du C et de N </vt:lpstr>
      <vt:lpstr>Plan</vt:lpstr>
      <vt:lpstr>INTRODUCTION </vt:lpstr>
      <vt:lpstr>Présentation PowerPoint</vt:lpstr>
      <vt:lpstr>02</vt:lpstr>
      <vt:lpstr>03</vt:lpstr>
      <vt:lpstr>04</vt:lpstr>
      <vt:lpstr>05</vt:lpstr>
      <vt:lpstr>06</vt:lpstr>
      <vt:lpstr>07</vt:lpstr>
      <vt:lpstr>08</vt:lpstr>
      <vt:lpstr>Présentation PowerPoint</vt:lpstr>
      <vt:lpstr>09</vt:lpstr>
      <vt:lpstr>10</vt:lpstr>
      <vt:lpstr>11</vt:lpstr>
      <vt:lpstr>Présentation PowerPoint</vt:lpstr>
      <vt:lpstr>12</vt:lpstr>
      <vt:lpstr>13</vt:lpstr>
      <vt:lpstr>14</vt:lpstr>
      <vt:lpstr>15</vt:lpstr>
      <vt:lpstr>Présentation PowerPoint</vt:lpstr>
      <vt:lpstr>Présentation PowerPoint</vt:lpstr>
      <vt:lpstr>Présentation PowerPoint</vt:lpstr>
      <vt:lpstr>Bibliographie</vt:lpstr>
      <vt:lpstr>Bibliographie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CHAIMAE BENJELLOUN</dc:creator>
  <cp:lastModifiedBy>Chaymae Benjelloun</cp:lastModifiedBy>
  <cp:revision>26</cp:revision>
  <dcterms:modified xsi:type="dcterms:W3CDTF">2025-10-07T12:30:39Z</dcterms:modified>
</cp:coreProperties>
</file>