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57" r:id="rId4"/>
    <p:sldId id="258" r:id="rId5"/>
    <p:sldId id="259" r:id="rId6"/>
    <p:sldId id="265" r:id="rId7"/>
    <p:sldId id="264" r:id="rId8"/>
    <p:sldId id="266" r:id="rId9"/>
    <p:sldId id="267" r:id="rId10"/>
    <p:sldId id="268" r:id="rId11"/>
    <p:sldId id="270" r:id="rId12"/>
    <p:sldId id="271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A42734-360F-4C50-B274-BDEB883C00A4}" v="880" dt="2025-10-07T09:02:24.175"/>
    <p1510:client id="{D2C9D1A9-EC59-4CA0-8BBB-967FBCF38201}" v="1091" dt="2025-10-07T11:04:54.0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91765" autoAdjust="0"/>
  </p:normalViewPr>
  <p:slideViewPr>
    <p:cSldViewPr snapToGrid="0">
      <p:cViewPr varScale="1">
        <p:scale>
          <a:sx n="68" d="100"/>
          <a:sy n="68" d="100"/>
        </p:scale>
        <p:origin x="25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36477-80B3-4CE0-8A3C-AE4B7CA8903C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F0C78-FB71-4027-BD34-B774715F7A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634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F0C78-FB71-4027-BD34-B774715F7A9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266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F0C78-FB71-4027-BD34-B774715F7A9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6678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6B8CF-4A71-9178-5319-05D0E2A27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79E4A1A-085E-5AEA-7F0F-222C22DEA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2290895-BE22-D87A-343F-940CC42679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77AD75-7E10-DAD4-4B0C-048CC1483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F0C78-FB71-4027-BD34-B774715F7A9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846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F0C78-FB71-4027-BD34-B774715F7A9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6797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17CCFB-0109-E5B3-E021-9BFD2ABF32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DF278F-8AEE-A2AD-5080-4C56B3F6B5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C87580-1EFD-A737-A824-CAA3BFCF6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79DE1-738F-41C0-A595-BB18CCC13E6A}" type="datetime1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C24E46-2CCA-B91B-3154-80A99EDBA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58085D-24FD-CC2B-BF56-4453BFE1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788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FBF263-2553-50A3-055F-DCB419D6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0536E00-84C1-66BB-9862-A54CCAFDF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9C54C4-3616-C1B6-A5B4-0E2D00ECF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B51B-FD38-4608-A1A4-6DD890D85747}" type="datetime1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456CCB-B33B-A0CE-87DA-489DA188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C0577C-A773-8807-3767-91BB2F114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8053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9A1A4D1-FC19-92A1-6B3C-8E6F8B68AD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AE1226-1918-DEA9-D11B-9E1BFAE29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6ED878-74D4-A20B-3D2C-85B2D141B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6253C-4B9A-4677-B2DC-1A61B760F0B3}" type="datetime1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BA0F92-63EA-4884-1B15-6B4CCB0B9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AB686A-C1C0-97F6-ECBF-9329FF31B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9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BC8BCC-91B9-6159-6C4E-6D75CBBC3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0CBF50-9175-81D6-8811-6D3C11CF1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0C4999-06E5-67DB-B64C-BC626E56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3E7D-9D51-463E-BAF0-AB9DE27D91FF}" type="datetime1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9106BB-D579-5283-8F25-DEC86F1D6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2882F2-E473-7E3C-33B2-E71470706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537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C10EB6-7D74-9410-2D1F-A7D050344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3D7383-7598-73A1-C4B8-493D36123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8811AE-8143-E990-D820-D5D63F78A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BF25-6C4F-4906-B8F7-3628F6C53302}" type="datetime1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E8270EA-E8C4-4E4D-5169-B9B2EC2A4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26E7F7-3DC2-9760-4676-909493129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422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DEB155-2042-5117-675D-B7FC62629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90659E-F4D8-1D95-8FC2-23E3A6E45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315CED-9CA3-286D-8F91-8BC39FF29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E6DA45-8155-AEFC-152B-70F65EA49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A82F5-285F-48BE-BEEF-DDECADF0E62B}" type="datetime1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25FA3EC-B72C-E31F-E63A-2437601F1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5CE9A9-AD20-A883-342E-C36C63F9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3314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B0FA16-9101-80AC-3CE7-B8AF38085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304AB8-216C-D02D-C340-8FFBB3E36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F28494-EFA6-091B-8EF2-319BA62F4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F8939EA-9A4E-542D-0C93-74677193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A0F7CD7-D8D0-F9A7-6DF5-99A00E691B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35B2B82-978E-57A6-B4C8-3B91B66A4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F20F4-774F-4392-ABA8-3375869D8E8F}" type="datetime1">
              <a:rPr lang="fr-FR" smtClean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2903F70-46DD-6E8E-82E3-15130BC64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5446804-D122-404D-8688-243D67060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946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55151-805D-08D6-98FC-A94C555BD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3B6C506-C5D5-6C34-D4A2-7EA0E5C8B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1C831-F8E5-4C91-BA4D-FAE30E22602E}" type="datetime1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EA55D43-97D0-3048-FF25-4C2581F7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FD360B-D42E-150E-E5D0-845077583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332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940F808-4AB3-A5B1-74EF-DE3BC01D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9FCDF-93B4-4993-9D92-8516D0FA4C80}" type="datetime1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82B17AB-1A3A-FA5C-48D1-6F4DDB284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6D5034-AACF-B676-6A70-07E1DAC4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849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40949D-DBDD-83C6-5C64-90D9DA6FA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7D2B4F-A74C-2C67-ED7B-193D75EFD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296CC2-5576-88B6-A770-F9C6C8F23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F4C563-F44A-3C92-F089-6328EE256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BD015-B494-446D-BC65-FBACD5CC4D43}" type="datetime1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0F10AC-C224-6730-0A22-B20AF6FD3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52CD77D-57A0-9ACE-5FE5-E4531F2B8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65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5B2277-F83F-1B1F-ED16-434377D49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60F23D0-B84A-4B4C-A5A0-BF725F4F8F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8946A5-17CD-B3F2-823D-F67D7D8A72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7B84FD6-CFA2-42BF-4D7F-6A851221B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C3C8-1BEF-43B3-BA05-DB4F0D6A121C}" type="datetime1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B98E18-91EE-818B-B05A-7904CE53D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B310A91-E83B-13CB-EDBB-F60C2A7E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141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8BF3A51-C540-AAF2-2941-8AA0914CB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4E41D08-2450-35D2-1129-05C9488FE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C119C0-C064-1D05-6F01-02267782C3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92FF97-592C-4067-B440-B4FC06B03BC5}" type="datetime1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DBCE53-70A3-5BF1-8C0B-57D3750D92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6A8EC77-E653-D57C-0164-FA1820374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EA7A14-9DC0-4D50-8387-74A59B7591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7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heses.hal.science/tel-0166549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heses.hal.science/tel-0166549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FC3084-019F-7EC2-8C71-81BCB2ED2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/>
          <a:lstStyle/>
          <a:p>
            <a:r>
              <a:rPr lang="fr-FR" dirty="0"/>
              <a:t>Technologies des unités de méthanisation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D983EC-0F41-69EE-FE40-70E087A5CB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fr-FR" i="1" dirty="0"/>
              <a:t>Quels sont les différentes technologies associées à la méthanisation ?</a:t>
            </a:r>
            <a:endParaRPr lang="fr-FR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fr-FR" i="1" dirty="0"/>
              <a:t>Quelles installations et structures pour les différents procédés de méthanisation ?</a:t>
            </a:r>
            <a:endParaRPr lang="fr-FR" dirty="0"/>
          </a:p>
          <a:p>
            <a:pPr algn="l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AE343B-D444-909F-77D2-39E1426F3397}"/>
              </a:ext>
            </a:extLst>
          </p:cNvPr>
          <p:cNvSpPr txBox="1"/>
          <p:nvPr/>
        </p:nvSpPr>
        <p:spPr>
          <a:xfrm>
            <a:off x="0" y="5989638"/>
            <a:ext cx="3451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M2 SEE</a:t>
            </a:r>
          </a:p>
          <a:p>
            <a:r>
              <a:rPr lang="fr-FR" dirty="0"/>
              <a:t>BATAILLIE Eva</a:t>
            </a:r>
          </a:p>
          <a:p>
            <a:r>
              <a:rPr lang="fr-FR" dirty="0"/>
              <a:t>BOUTRIGE Florentin</a:t>
            </a:r>
          </a:p>
        </p:txBody>
      </p:sp>
      <p:pic>
        <p:nvPicPr>
          <p:cNvPr id="1026" name="Picture 2" descr="Charte graphique - FST de Nancy">
            <a:extLst>
              <a:ext uri="{FF2B5EF4-FFF2-40B4-BE49-F238E27FC236}">
                <a16:creationId xmlns:a16="http://schemas.microsoft.com/office/drawing/2014/main" id="{056F853B-E0C6-A0B3-D63B-09A77259A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79851" cy="111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C9C9C48-DAAE-25AA-8DF2-486278821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97181"/>
            <a:ext cx="2476500" cy="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F150242-72E8-E25B-546E-AA02E0CB2893}"/>
              </a:ext>
            </a:extLst>
          </p:cNvPr>
          <p:cNvSpPr txBox="1"/>
          <p:nvPr/>
        </p:nvSpPr>
        <p:spPr>
          <a:xfrm>
            <a:off x="3832123" y="380121"/>
            <a:ext cx="477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UE 905.1 Microbiologie Environnemental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A31D63-B367-6808-3E16-D10833A64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88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AE3B0-0AF1-70A0-A5B6-974E02E72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E59EA8-75CB-2BE2-99DC-5A7D917C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10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EEAB76-A906-EF92-232F-BFF39E793C22}"/>
              </a:ext>
            </a:extLst>
          </p:cNvPr>
          <p:cNvSpPr/>
          <p:nvPr/>
        </p:nvSpPr>
        <p:spPr>
          <a:xfrm>
            <a:off x="0" y="-1"/>
            <a:ext cx="1120877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EEF689-3909-C75B-5263-C47B60CABD6A}"/>
              </a:ext>
            </a:extLst>
          </p:cNvPr>
          <p:cNvSpPr/>
          <p:nvPr/>
        </p:nvSpPr>
        <p:spPr>
          <a:xfrm>
            <a:off x="1120877" y="0"/>
            <a:ext cx="9104671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CDF4F7B-DEE6-C0FA-37EC-54181F22CF45}"/>
              </a:ext>
            </a:extLst>
          </p:cNvPr>
          <p:cNvSpPr txBox="1"/>
          <p:nvPr/>
        </p:nvSpPr>
        <p:spPr>
          <a:xfrm>
            <a:off x="317090" y="321694"/>
            <a:ext cx="62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VIII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046F0C6-558C-524D-72A6-720ADC9C4EF0}"/>
              </a:ext>
            </a:extLst>
          </p:cNvPr>
          <p:cNvSpPr txBox="1"/>
          <p:nvPr/>
        </p:nvSpPr>
        <p:spPr>
          <a:xfrm>
            <a:off x="1484671" y="294596"/>
            <a:ext cx="772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Exemple concret: Le méthaniseur de la </a:t>
            </a:r>
            <a:r>
              <a:rPr lang="fr-FR" b="1" err="1">
                <a:solidFill>
                  <a:schemeClr val="bg1"/>
                </a:solidFill>
              </a:rPr>
              <a:t>Bouzule</a:t>
            </a:r>
            <a:endParaRPr lang="fr-FR" b="1">
              <a:solidFill>
                <a:schemeClr val="bg1"/>
              </a:solidFill>
            </a:endParaRPr>
          </a:p>
        </p:txBody>
      </p:sp>
      <p:pic>
        <p:nvPicPr>
          <p:cNvPr id="5122" name="Picture 2" descr="L'Unité de méthanisation - La Bouzule - ENSAIA">
            <a:extLst>
              <a:ext uri="{FF2B5EF4-FFF2-40B4-BE49-F238E27FC236}">
                <a16:creationId xmlns:a16="http://schemas.microsoft.com/office/drawing/2014/main" id="{31634C00-4E42-B511-1B8F-E6A71BD25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059" y="2130554"/>
            <a:ext cx="7026701" cy="310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C853A6-32AE-20D8-34DF-E79442A4699C}"/>
              </a:ext>
            </a:extLst>
          </p:cNvPr>
          <p:cNvSpPr txBox="1"/>
          <p:nvPr/>
        </p:nvSpPr>
        <p:spPr>
          <a:xfrm>
            <a:off x="248240" y="2044638"/>
            <a:ext cx="448115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Méthaniseur à voie humide: </a:t>
            </a:r>
            <a:r>
              <a:rPr lang="fr-FR" dirty="0"/>
              <a:t>fonctionnant en régime mésophile (1570 m³)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Adapté:</a:t>
            </a:r>
            <a:r>
              <a:rPr lang="fr-FR" dirty="0"/>
              <a:t> pour 1740 m³ lisiers et 1590 T fumiers et  60 T de lactosérum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Intrants</a:t>
            </a:r>
            <a:r>
              <a:rPr lang="fr-FR" dirty="0"/>
              <a:t> stockés et préparés sur place, introduit dans cuve chauffée et agitée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Le biogaz: </a:t>
            </a:r>
            <a:r>
              <a:rPr lang="fr-FR" dirty="0"/>
              <a:t>est valorisé sur place pour produire de l’électricité et de la chaleur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Le digestat: </a:t>
            </a:r>
            <a:r>
              <a:rPr lang="fr-FR" dirty="0"/>
              <a:t>est épandu sur les terres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09C3EC-B337-8356-F7D2-C87D25784CC8}"/>
              </a:ext>
            </a:extLst>
          </p:cNvPr>
          <p:cNvSpPr txBox="1"/>
          <p:nvPr/>
        </p:nvSpPr>
        <p:spPr>
          <a:xfrm>
            <a:off x="0" y="6492875"/>
            <a:ext cx="6840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u="sng" dirty="0"/>
              <a:t>Bibliographie </a:t>
            </a:r>
            <a:r>
              <a:rPr lang="fr-FR" sz="1400" i="1" u="sng" dirty="0"/>
              <a:t>:</a:t>
            </a:r>
            <a:r>
              <a:rPr lang="fr-FR" sz="1400" i="1" dirty="0"/>
              <a:t>  </a:t>
            </a:r>
            <a:r>
              <a:rPr lang="fr-FR" sz="1400" dirty="0"/>
              <a:t>(ENSAIA – Université de Lorraine, 2023)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C22EAF1-5D3E-F76B-1BB5-407C11AAF615}"/>
              </a:ext>
            </a:extLst>
          </p:cNvPr>
          <p:cNvSpPr txBox="1"/>
          <p:nvPr/>
        </p:nvSpPr>
        <p:spPr>
          <a:xfrm>
            <a:off x="4917059" y="4984602"/>
            <a:ext cx="610385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i="1" u="sng" dirty="0">
                <a:solidFill>
                  <a:schemeClr val="bg1"/>
                </a:solidFill>
              </a:rPr>
              <a:t>Source : </a:t>
            </a:r>
            <a:r>
              <a:rPr lang="fr-FR" sz="1050" i="1" dirty="0">
                <a:solidFill>
                  <a:schemeClr val="bg1"/>
                </a:solidFill>
              </a:rPr>
              <a:t>ENSAIA</a:t>
            </a:r>
          </a:p>
        </p:txBody>
      </p:sp>
    </p:spTree>
    <p:extLst>
      <p:ext uri="{BB962C8B-B14F-4D97-AF65-F5344CB8AC3E}">
        <p14:creationId xmlns:p14="http://schemas.microsoft.com/office/powerpoint/2010/main" val="3008442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DCE56D5-6DEC-40FF-AC42-45AFCD0E4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11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1AF7F4-FAA0-A780-6EA2-BA5463DE05CC}"/>
              </a:ext>
            </a:extLst>
          </p:cNvPr>
          <p:cNvSpPr/>
          <p:nvPr/>
        </p:nvSpPr>
        <p:spPr>
          <a:xfrm>
            <a:off x="1543664" y="0"/>
            <a:ext cx="9104671" cy="89901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36F37A-9314-21B2-E012-7969A72500E9}"/>
              </a:ext>
            </a:extLst>
          </p:cNvPr>
          <p:cNvSpPr txBox="1"/>
          <p:nvPr/>
        </p:nvSpPr>
        <p:spPr>
          <a:xfrm>
            <a:off x="4028439" y="264839"/>
            <a:ext cx="413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7B1C77-58C7-EB00-EF68-BC95B5C180CD}"/>
              </a:ext>
            </a:extLst>
          </p:cNvPr>
          <p:cNvSpPr/>
          <p:nvPr/>
        </p:nvSpPr>
        <p:spPr>
          <a:xfrm>
            <a:off x="1120877" y="1976284"/>
            <a:ext cx="4975123" cy="390340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A44F04-870F-295A-0346-12F214083873}"/>
              </a:ext>
            </a:extLst>
          </p:cNvPr>
          <p:cNvSpPr txBox="1"/>
          <p:nvPr/>
        </p:nvSpPr>
        <p:spPr>
          <a:xfrm>
            <a:off x="1396181" y="2300748"/>
            <a:ext cx="45031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u="sng" dirty="0">
                <a:solidFill>
                  <a:schemeClr val="bg1"/>
                </a:solidFill>
              </a:rPr>
              <a:t>Température : </a:t>
            </a:r>
            <a:r>
              <a:rPr lang="fr-FR" sz="2400" dirty="0">
                <a:solidFill>
                  <a:schemeClr val="bg1"/>
                </a:solidFill>
              </a:rPr>
              <a:t>mésophile ou thermophile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u="sng" dirty="0">
                <a:solidFill>
                  <a:schemeClr val="bg1"/>
                </a:solidFill>
              </a:rPr>
              <a:t>Circulation : </a:t>
            </a:r>
            <a:r>
              <a:rPr lang="fr-FR" sz="2400" dirty="0">
                <a:solidFill>
                  <a:schemeClr val="bg1"/>
                </a:solidFill>
              </a:rPr>
              <a:t>voie sèche ou humide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u="sng" dirty="0">
                <a:solidFill>
                  <a:schemeClr val="bg1"/>
                </a:solidFill>
              </a:rPr>
              <a:t>Alimentation : </a:t>
            </a:r>
            <a:r>
              <a:rPr lang="fr-FR" sz="2400" dirty="0">
                <a:solidFill>
                  <a:schemeClr val="bg1"/>
                </a:solidFill>
              </a:rPr>
              <a:t>continu ou batch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u="sng" dirty="0">
                <a:solidFill>
                  <a:schemeClr val="bg1"/>
                </a:solidFill>
              </a:rPr>
              <a:t>Type de substrat : </a:t>
            </a:r>
            <a:r>
              <a:rPr lang="fr-FR" sz="2400" dirty="0">
                <a:solidFill>
                  <a:schemeClr val="bg1"/>
                </a:solidFill>
              </a:rPr>
              <a:t>mono ou codigestion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870A91-BA9E-1161-6B43-9B2DE9D489B1}"/>
              </a:ext>
            </a:extLst>
          </p:cNvPr>
          <p:cNvSpPr/>
          <p:nvPr/>
        </p:nvSpPr>
        <p:spPr>
          <a:xfrm>
            <a:off x="6552287" y="1976284"/>
            <a:ext cx="4975123" cy="390340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DC8EA09-66D6-0FA8-49F5-92FD924E3C9F}"/>
              </a:ext>
            </a:extLst>
          </p:cNvPr>
          <p:cNvSpPr txBox="1"/>
          <p:nvPr/>
        </p:nvSpPr>
        <p:spPr>
          <a:xfrm>
            <a:off x="6931286" y="2300748"/>
            <a:ext cx="45031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u="sng" dirty="0">
                <a:solidFill>
                  <a:schemeClr val="bg1"/>
                </a:solidFill>
              </a:rPr>
              <a:t>Unité de méthanisation: </a:t>
            </a:r>
            <a:r>
              <a:rPr lang="fr-FR" sz="2400" dirty="0">
                <a:solidFill>
                  <a:schemeClr val="bg1"/>
                </a:solidFill>
              </a:rPr>
              <a:t>stockage, digestion et valorisation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u="sng" dirty="0">
                <a:solidFill>
                  <a:schemeClr val="bg1"/>
                </a:solidFill>
              </a:rPr>
              <a:t>Diffèrent : </a:t>
            </a:r>
            <a:r>
              <a:rPr lang="fr-FR" sz="2400" dirty="0">
                <a:solidFill>
                  <a:schemeClr val="bg1"/>
                </a:solidFill>
              </a:rPr>
              <a:t>selon le procédé choisi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755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D1F15CE-85DF-7365-00C3-C8586CC7F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12</a:t>
            </a:fld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1A5872-AF78-75A6-9B66-9E2522EEBDD5}"/>
              </a:ext>
            </a:extLst>
          </p:cNvPr>
          <p:cNvSpPr/>
          <p:nvPr/>
        </p:nvSpPr>
        <p:spPr>
          <a:xfrm>
            <a:off x="1543664" y="-1"/>
            <a:ext cx="9104671" cy="89901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1380EB-52F9-199C-1606-F5863AB8D9A6}"/>
              </a:ext>
            </a:extLst>
          </p:cNvPr>
          <p:cNvSpPr txBox="1"/>
          <p:nvPr/>
        </p:nvSpPr>
        <p:spPr>
          <a:xfrm>
            <a:off x="4028439" y="264839"/>
            <a:ext cx="413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</a:rPr>
              <a:t>Questions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B5FDEC-3340-D18D-8EBE-5671E4E5B2F3}"/>
              </a:ext>
            </a:extLst>
          </p:cNvPr>
          <p:cNvSpPr txBox="1"/>
          <p:nvPr/>
        </p:nvSpPr>
        <p:spPr>
          <a:xfrm>
            <a:off x="763571" y="1753385"/>
            <a:ext cx="1104821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200" dirty="0"/>
              <a:t>Est ce que vous avez assez pour alimenter votre méthaniseur avec votre ferme ou alors il faut que d’autres acteurs rentrent en jeu pour alimenter ? si oui lesquels 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200" dirty="0"/>
              <a:t>Dans quelles conditions la méthanisation à voie humide reste-t-elle la solution la plus adaptée par rapport aux autres procédés ? Pourquoi avez-vous choisi cela 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200" dirty="0"/>
              <a:t>Comment se déroule la préparation des intrants avant leur introduction dans le digesteur ? (Y-a-t-il des prétraitements ?)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200" dirty="0"/>
              <a:t>Quel volume de biogaz et de digestat produit en moyenne par année le méthaniseur de la </a:t>
            </a:r>
            <a:r>
              <a:rPr lang="fr-FR" sz="2200" dirty="0" err="1"/>
              <a:t>Bouzule</a:t>
            </a:r>
            <a:r>
              <a:rPr lang="fr-FR" sz="2200" dirty="0"/>
              <a:t> ?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8753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7BE247C-67D6-6DB9-E985-6278A9F8C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2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51E49E-1104-2034-09A5-976A6A390C3D}"/>
              </a:ext>
            </a:extLst>
          </p:cNvPr>
          <p:cNvSpPr/>
          <p:nvPr/>
        </p:nvSpPr>
        <p:spPr>
          <a:xfrm>
            <a:off x="1543664" y="0"/>
            <a:ext cx="9104671" cy="89901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53D6C2-AF5F-468A-FD18-9555F511AC82}"/>
              </a:ext>
            </a:extLst>
          </p:cNvPr>
          <p:cNvSpPr txBox="1"/>
          <p:nvPr/>
        </p:nvSpPr>
        <p:spPr>
          <a:xfrm>
            <a:off x="3606800" y="264840"/>
            <a:ext cx="4424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</a:rPr>
              <a:t>PLAN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7EDB0A-8BD9-8863-5DDB-D1BA6E9D5E82}"/>
              </a:ext>
            </a:extLst>
          </p:cNvPr>
          <p:cNvSpPr txBox="1"/>
          <p:nvPr/>
        </p:nvSpPr>
        <p:spPr>
          <a:xfrm>
            <a:off x="2032000" y="1814605"/>
            <a:ext cx="1054345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fr-FR" sz="2400" b="1"/>
              <a:t>Les différentes technologies des méthaniseurs</a:t>
            </a:r>
          </a:p>
          <a:p>
            <a:pPr marL="400050" indent="-400050">
              <a:buFont typeface="+mj-lt"/>
              <a:buAutoNum type="romanUcPeriod"/>
            </a:pPr>
            <a:r>
              <a:rPr lang="fr-FR" sz="2400" b="1"/>
              <a:t>Les avantages et inconvénients des différentes technologies</a:t>
            </a:r>
          </a:p>
          <a:p>
            <a:pPr marL="400050" indent="-400050">
              <a:buFont typeface="+mj-lt"/>
              <a:buAutoNum type="romanUcPeriod"/>
            </a:pPr>
            <a:r>
              <a:rPr lang="fr-FR" sz="2400" b="1"/>
              <a:t>La Mono et la Codigestion </a:t>
            </a:r>
          </a:p>
          <a:p>
            <a:pPr marL="400050" indent="-400050">
              <a:buFont typeface="+mj-lt"/>
              <a:buAutoNum type="romanUcPeriod"/>
            </a:pPr>
            <a:r>
              <a:rPr lang="fr-FR" sz="2400" b="1"/>
              <a:t>Le stockage et la préparation des intrants</a:t>
            </a:r>
          </a:p>
          <a:p>
            <a:pPr marL="400050" indent="-400050">
              <a:buFont typeface="+mj-lt"/>
              <a:buAutoNum type="romanUcPeriod"/>
            </a:pPr>
            <a:r>
              <a:rPr lang="fr-FR" sz="2400" b="1"/>
              <a:t>Le digesteur: cœur de l’installation</a:t>
            </a:r>
          </a:p>
          <a:p>
            <a:pPr marL="400050" indent="-400050">
              <a:buFont typeface="+mj-lt"/>
              <a:buAutoNum type="romanUcPeriod"/>
            </a:pPr>
            <a:r>
              <a:rPr lang="fr-FR" sz="2400" b="1"/>
              <a:t>Valorisation du digestat et du biogaz issu de la méthanisation</a:t>
            </a:r>
          </a:p>
          <a:p>
            <a:pPr marL="400050" indent="-400050">
              <a:buFont typeface="+mj-lt"/>
              <a:buAutoNum type="romanUcPeriod"/>
            </a:pPr>
            <a:r>
              <a:rPr lang="fr-FR" sz="2400" b="1"/>
              <a:t>Les adaptations selon les procédés</a:t>
            </a:r>
          </a:p>
          <a:p>
            <a:pPr marL="400050" indent="-400050">
              <a:buFont typeface="+mj-lt"/>
              <a:buAutoNum type="romanUcPeriod"/>
            </a:pPr>
            <a:r>
              <a:rPr lang="fr-FR" sz="2400" b="1"/>
              <a:t>Exemple concret: Le méthaniseur de la </a:t>
            </a:r>
            <a:r>
              <a:rPr lang="fr-FR" sz="2400" b="1" err="1"/>
              <a:t>Bouzule</a:t>
            </a:r>
            <a:endParaRPr lang="fr-FR"/>
          </a:p>
          <a:p>
            <a:r>
              <a:rPr lang="fr-F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7404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E076D68-8D7C-EFB9-64FC-435C4DAD1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3</a:t>
            </a:fld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0FC447B-90FD-56A2-71A9-D636EFC0AA93}"/>
              </a:ext>
            </a:extLst>
          </p:cNvPr>
          <p:cNvGrpSpPr/>
          <p:nvPr/>
        </p:nvGrpSpPr>
        <p:grpSpPr>
          <a:xfrm>
            <a:off x="0" y="0"/>
            <a:ext cx="10225548" cy="1012723"/>
            <a:chOff x="0" y="0"/>
            <a:chExt cx="10225548" cy="101272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48FCA3D-6E46-401D-AB55-813CC418ABE2}"/>
                </a:ext>
              </a:extLst>
            </p:cNvPr>
            <p:cNvSpPr/>
            <p:nvPr/>
          </p:nvSpPr>
          <p:spPr>
            <a:xfrm>
              <a:off x="0" y="0"/>
              <a:ext cx="1120877" cy="1012723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EC5057-9AB3-5E58-C178-F4233F60B2D7}"/>
                </a:ext>
              </a:extLst>
            </p:cNvPr>
            <p:cNvSpPr/>
            <p:nvPr/>
          </p:nvSpPr>
          <p:spPr>
            <a:xfrm>
              <a:off x="1120877" y="0"/>
              <a:ext cx="9104671" cy="1012723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FE603FC-9E29-920C-EAFB-F1139CBA3DB6}"/>
                </a:ext>
              </a:extLst>
            </p:cNvPr>
            <p:cNvSpPr txBox="1"/>
            <p:nvPr/>
          </p:nvSpPr>
          <p:spPr>
            <a:xfrm>
              <a:off x="498987" y="321695"/>
              <a:ext cx="6218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bg1"/>
                  </a:solidFill>
                </a:rPr>
                <a:t>I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155A458-A25E-A5B4-3CE2-CB19825E21DD}"/>
                </a:ext>
              </a:extLst>
            </p:cNvPr>
            <p:cNvSpPr txBox="1"/>
            <p:nvPr/>
          </p:nvSpPr>
          <p:spPr>
            <a:xfrm>
              <a:off x="1484671" y="321695"/>
              <a:ext cx="77207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chemeClr val="bg1"/>
                  </a:solidFill>
                </a:rPr>
                <a:t>Les différentes technologies des méthaniseurs</a:t>
              </a:r>
            </a:p>
            <a:p>
              <a:endParaRPr lang="fr-FR"/>
            </a:p>
          </p:txBody>
        </p:sp>
      </p:grp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C943359A-58E0-0ADD-C3C2-A2407FDA3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107861"/>
              </p:ext>
            </p:extLst>
          </p:nvPr>
        </p:nvGraphicFramePr>
        <p:xfrm>
          <a:off x="569657" y="2487381"/>
          <a:ext cx="3280286" cy="1808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0286">
                  <a:extLst>
                    <a:ext uri="{9D8B030D-6E8A-4147-A177-3AD203B41FA5}">
                      <a16:colId xmlns:a16="http://schemas.microsoft.com/office/drawing/2014/main" val="2064246327"/>
                    </a:ext>
                  </a:extLst>
                </a:gridCol>
              </a:tblGrid>
              <a:tr h="850763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Température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750844"/>
                  </a:ext>
                </a:extLst>
              </a:tr>
              <a:tr h="957913">
                <a:tc>
                  <a:txBody>
                    <a:bodyPr/>
                    <a:lstStyle/>
                    <a:p>
                      <a:r>
                        <a:rPr lang="fr-FR" sz="2400">
                          <a:solidFill>
                            <a:schemeClr val="bg1"/>
                          </a:solidFill>
                        </a:rPr>
                        <a:t>Mésophile (30-45°) </a:t>
                      </a:r>
                    </a:p>
                    <a:p>
                      <a:r>
                        <a:rPr lang="fr-FR" sz="2400">
                          <a:solidFill>
                            <a:schemeClr val="bg1"/>
                          </a:solidFill>
                        </a:rPr>
                        <a:t>Thermophile (45-65°)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398909"/>
                  </a:ext>
                </a:extLst>
              </a:tr>
            </a:tbl>
          </a:graphicData>
        </a:graphic>
      </p:graphicFrame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6692AED-ED6B-8EE2-0C36-62BA8C6AC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88362"/>
              </p:ext>
            </p:extLst>
          </p:nvPr>
        </p:nvGraphicFramePr>
        <p:xfrm>
          <a:off x="4455857" y="2472223"/>
          <a:ext cx="3280286" cy="1820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0286">
                  <a:extLst>
                    <a:ext uri="{9D8B030D-6E8A-4147-A177-3AD203B41FA5}">
                      <a16:colId xmlns:a16="http://schemas.microsoft.com/office/drawing/2014/main" val="13234594"/>
                    </a:ext>
                  </a:extLst>
                </a:gridCol>
              </a:tblGrid>
              <a:tr h="826912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Circulation</a:t>
                      </a:r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486931"/>
                  </a:ext>
                </a:extLst>
              </a:tr>
              <a:tr h="994054">
                <a:tc>
                  <a:txBody>
                    <a:bodyPr/>
                    <a:lstStyle/>
                    <a:p>
                      <a:r>
                        <a:rPr lang="fr-FR" sz="2400">
                          <a:solidFill>
                            <a:schemeClr val="bg1"/>
                          </a:solidFill>
                        </a:rPr>
                        <a:t>Voie sèche</a:t>
                      </a:r>
                    </a:p>
                    <a:p>
                      <a:r>
                        <a:rPr lang="fr-FR" sz="2400">
                          <a:solidFill>
                            <a:schemeClr val="bg1"/>
                          </a:solidFill>
                        </a:rPr>
                        <a:t>Voie humide  (15</a:t>
                      </a:r>
                      <a:r>
                        <a:rPr lang="fr-FR" sz="240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%</a:t>
                      </a:r>
                      <a:r>
                        <a:rPr lang="fr-FR" sz="2400" b="0" i="0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&lt;)</a:t>
                      </a:r>
                      <a:endParaRPr lang="fr-FR" sz="240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861425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3CC8766-91BE-2472-BAAA-9036A5BB5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948683"/>
              </p:ext>
            </p:extLst>
          </p:nvPr>
        </p:nvGraphicFramePr>
        <p:xfrm>
          <a:off x="8342057" y="2506046"/>
          <a:ext cx="3280286" cy="1820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0286">
                  <a:extLst>
                    <a:ext uri="{9D8B030D-6E8A-4147-A177-3AD203B41FA5}">
                      <a16:colId xmlns:a16="http://schemas.microsoft.com/office/drawing/2014/main" val="13234594"/>
                    </a:ext>
                  </a:extLst>
                </a:gridCol>
              </a:tblGrid>
              <a:tr h="901271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Alimentation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486931"/>
                  </a:ext>
                </a:extLst>
              </a:tr>
              <a:tr h="919695">
                <a:tc>
                  <a:txBody>
                    <a:bodyPr/>
                    <a:lstStyle/>
                    <a:p>
                      <a:r>
                        <a:rPr lang="fr-FR" sz="2400" dirty="0">
                          <a:solidFill>
                            <a:schemeClr val="bg1"/>
                          </a:solidFill>
                        </a:rPr>
                        <a:t>Continu </a:t>
                      </a:r>
                    </a:p>
                    <a:p>
                      <a:r>
                        <a:rPr lang="fr-FR" sz="2400" dirty="0">
                          <a:solidFill>
                            <a:schemeClr val="bg1"/>
                          </a:solidFill>
                        </a:rPr>
                        <a:t>Batch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861425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C1639C2-77D1-9A24-486B-A90226E4026F}"/>
              </a:ext>
            </a:extLst>
          </p:cNvPr>
          <p:cNvSpPr txBox="1"/>
          <p:nvPr/>
        </p:nvSpPr>
        <p:spPr>
          <a:xfrm>
            <a:off x="0" y="6536305"/>
            <a:ext cx="6840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Bibliographie :</a:t>
            </a:r>
            <a:r>
              <a:rPr lang="fr-FR" sz="1400" b="1" i="1" u="sng" dirty="0"/>
              <a:t> </a:t>
            </a:r>
            <a:r>
              <a:rPr lang="fr-FR" sz="1400"/>
              <a:t>(</a:t>
            </a:r>
            <a:r>
              <a:rPr lang="en-US" sz="1400"/>
              <a:t>RAVARD, 2013)</a:t>
            </a:r>
            <a:endParaRPr lang="fr-FR" sz="1400"/>
          </a:p>
        </p:txBody>
      </p:sp>
    </p:spTree>
    <p:extLst>
      <p:ext uri="{BB962C8B-B14F-4D97-AF65-F5344CB8AC3E}">
        <p14:creationId xmlns:p14="http://schemas.microsoft.com/office/powerpoint/2010/main" val="842081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996688-EEF3-5EA2-7BBD-BFE9462A3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5451" y="6505886"/>
            <a:ext cx="2743200" cy="365125"/>
          </a:xfrm>
        </p:spPr>
        <p:txBody>
          <a:bodyPr/>
          <a:lstStyle/>
          <a:p>
            <a:fld id="{7EEA7A14-9DC0-4D50-8387-74A59B7591E6}" type="slidenum">
              <a:rPr lang="fr-FR" smtClean="0"/>
              <a:t>4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EF39C2-EA32-10CC-5DC1-C0249FEE0AA6}"/>
              </a:ext>
            </a:extLst>
          </p:cNvPr>
          <p:cNvSpPr/>
          <p:nvPr/>
        </p:nvSpPr>
        <p:spPr>
          <a:xfrm>
            <a:off x="0" y="-1"/>
            <a:ext cx="1120877" cy="89901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3BC5CC-EE77-4518-7B85-9893CDBE826D}"/>
              </a:ext>
            </a:extLst>
          </p:cNvPr>
          <p:cNvSpPr/>
          <p:nvPr/>
        </p:nvSpPr>
        <p:spPr>
          <a:xfrm>
            <a:off x="1120877" y="1"/>
            <a:ext cx="9104671" cy="89901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3C04AD5-7702-E03D-38D6-97B0F7D853D6}"/>
              </a:ext>
            </a:extLst>
          </p:cNvPr>
          <p:cNvSpPr txBox="1"/>
          <p:nvPr/>
        </p:nvSpPr>
        <p:spPr>
          <a:xfrm>
            <a:off x="471949" y="321694"/>
            <a:ext cx="62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bg1"/>
                </a:solidFill>
              </a:rPr>
              <a:t>II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5FBA79A-995C-6A46-330F-21ED34850785}"/>
              </a:ext>
            </a:extLst>
          </p:cNvPr>
          <p:cNvSpPr txBox="1"/>
          <p:nvPr/>
        </p:nvSpPr>
        <p:spPr>
          <a:xfrm>
            <a:off x="1484671" y="321695"/>
            <a:ext cx="772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Les avantages et inconvénients des différentes technologies</a:t>
            </a:r>
          </a:p>
          <a:p>
            <a:endParaRPr lang="fr-FR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8350475A-28F7-DB6A-7C23-373CCF3B50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301070"/>
              </p:ext>
            </p:extLst>
          </p:nvPr>
        </p:nvGraphicFramePr>
        <p:xfrm>
          <a:off x="220241" y="1011761"/>
          <a:ext cx="11728410" cy="5468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9470">
                  <a:extLst>
                    <a:ext uri="{9D8B030D-6E8A-4147-A177-3AD203B41FA5}">
                      <a16:colId xmlns:a16="http://schemas.microsoft.com/office/drawing/2014/main" val="3745170630"/>
                    </a:ext>
                  </a:extLst>
                </a:gridCol>
                <a:gridCol w="3909470">
                  <a:extLst>
                    <a:ext uri="{9D8B030D-6E8A-4147-A177-3AD203B41FA5}">
                      <a16:colId xmlns:a16="http://schemas.microsoft.com/office/drawing/2014/main" val="1505936048"/>
                    </a:ext>
                  </a:extLst>
                </a:gridCol>
                <a:gridCol w="3909470">
                  <a:extLst>
                    <a:ext uri="{9D8B030D-6E8A-4147-A177-3AD203B41FA5}">
                      <a16:colId xmlns:a16="http://schemas.microsoft.com/office/drawing/2014/main" val="4150670142"/>
                    </a:ext>
                  </a:extLst>
                </a:gridCol>
              </a:tblGrid>
              <a:tr h="393894"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solidFill>
                            <a:srgbClr val="FFFFFF"/>
                          </a:solidFill>
                        </a:rPr>
                        <a:t>Température</a:t>
                      </a:r>
                      <a:endParaRPr sz="2000" b="1">
                        <a:solidFill>
                          <a:srgbClr val="FFFFFF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1">
                          <a:solidFill>
                            <a:srgbClr val="FFFFFF"/>
                          </a:solidFill>
                        </a:rPr>
                        <a:t>Circulation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 b="1">
                          <a:solidFill>
                            <a:srgbClr val="FFFFFF"/>
                          </a:solidFill>
                        </a:rPr>
                        <a:t>Alimentation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512233"/>
                  </a:ext>
                </a:extLst>
              </a:tr>
              <a:tr h="2511900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 dirty="0">
                          <a:solidFill>
                            <a:schemeClr val="tx1"/>
                          </a:solidFill>
                        </a:rPr>
                        <a:t>Mésophile</a:t>
                      </a:r>
                      <a:r>
                        <a:rPr sz="1800" b="1" u="sng" dirty="0">
                          <a:solidFill>
                            <a:schemeClr val="tx1"/>
                          </a:solidFill>
                        </a:rPr>
                        <a:t> :</a:t>
                      </a:r>
                      <a:endParaRPr lang="fr-FR" sz="1800" b="1" u="sng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Moins énergivore</a:t>
                      </a:r>
                    </a:p>
                    <a:p>
                      <a:pPr algn="l"/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Tolérance </a:t>
                      </a:r>
                      <a:r>
                        <a:rPr sz="1800" dirty="0">
                          <a:solidFill>
                            <a:schemeClr val="tx1"/>
                          </a:solidFill>
                        </a:rPr>
                        <a:t>aux variation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  <a:p>
                      <a:pPr algn="l"/>
                      <a:endParaRPr sz="18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 dirty="0">
                          <a:solidFill>
                            <a:schemeClr val="tx1"/>
                          </a:solidFill>
                        </a:rPr>
                        <a:t>Thermophile</a:t>
                      </a:r>
                      <a:r>
                        <a:rPr sz="1800" b="1" u="sng" dirty="0">
                          <a:solidFill>
                            <a:schemeClr val="tx1"/>
                          </a:solidFill>
                        </a:rPr>
                        <a:t> : </a:t>
                      </a:r>
                      <a:endParaRPr lang="fr-FR" sz="1800" b="1" u="sng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Dégradation rapide</a:t>
                      </a:r>
                    </a:p>
                    <a:p>
                      <a:pPr algn="l"/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Destruction</a:t>
                      </a:r>
                      <a:r>
                        <a:rPr sz="1800" dirty="0">
                          <a:solidFill>
                            <a:schemeClr val="tx1"/>
                          </a:solidFill>
                        </a:rPr>
                        <a:t> de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 germes (</a:t>
                      </a:r>
                      <a:r>
                        <a:rPr lang="fr-FR" sz="1800" dirty="0" err="1">
                          <a:solidFill>
                            <a:schemeClr val="tx1"/>
                          </a:solidFill>
                        </a:rPr>
                        <a:t>E.coli</a:t>
                      </a:r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, œufs de parasites)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>
                          <a:solidFill>
                            <a:schemeClr val="tx1"/>
                          </a:solidFill>
                        </a:rPr>
                        <a:t>Voie humide : 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Homogénéisation </a:t>
                      </a:r>
                    </a:p>
                    <a:p>
                      <a:pPr algn="l"/>
                      <a:r>
                        <a:rPr lang="fr-FR" sz="1800"/>
                        <a:t>Équilibre</a:t>
                      </a:r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 stable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Adaptée aux effluents agricoles et boues</a:t>
                      </a:r>
                    </a:p>
                    <a:p>
                      <a:pPr algn="l"/>
                      <a:endParaRPr lang="fr-FR" sz="180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>
                          <a:solidFill>
                            <a:schemeClr val="tx1"/>
                          </a:solidFill>
                        </a:rPr>
                        <a:t>Voie sèche : 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Déchets fibreux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Consommation d’eau plus faible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>
                          <a:solidFill>
                            <a:schemeClr val="tx1"/>
                          </a:solidFill>
                        </a:rPr>
                        <a:t>Continu : 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Production régulière</a:t>
                      </a:r>
                    </a:p>
                    <a:p>
                      <a:pPr algn="l"/>
                      <a:endParaRPr lang="fr-FR" sz="180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>
                          <a:solidFill>
                            <a:schemeClr val="tx1"/>
                          </a:solidFill>
                        </a:rPr>
                        <a:t>Batch : 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Plus simple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682622"/>
                  </a:ext>
                </a:extLst>
              </a:tr>
              <a:tr h="2511900"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>
                          <a:solidFill>
                            <a:schemeClr val="tx1"/>
                          </a:solidFill>
                        </a:rPr>
                        <a:t>Mésophile : 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Dégradation plus lente</a:t>
                      </a:r>
                    </a:p>
                    <a:p>
                      <a:pPr algn="l"/>
                      <a:endParaRPr lang="fr-FR" sz="180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>
                          <a:solidFill>
                            <a:schemeClr val="tx1"/>
                          </a:solidFill>
                        </a:rPr>
                        <a:t>Thermophile :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Plus énergivore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>
                          <a:solidFill>
                            <a:schemeClr val="tx1"/>
                          </a:solidFill>
                        </a:rPr>
                        <a:t>Voie humide : 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Consommation d’eau plus importante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Dépend du type de déchet</a:t>
                      </a:r>
                    </a:p>
                    <a:p>
                      <a:pPr algn="l"/>
                      <a:endParaRPr lang="fr-FR" sz="180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>
                          <a:solidFill>
                            <a:schemeClr val="tx1"/>
                          </a:solidFill>
                        </a:rPr>
                        <a:t>Voie sèche : 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Circulation plus difficile</a:t>
                      </a:r>
                    </a:p>
                    <a:p>
                      <a:pPr algn="l"/>
                      <a:r>
                        <a:rPr lang="fr-FR" sz="1800">
                          <a:solidFill>
                            <a:schemeClr val="tx1"/>
                          </a:solidFill>
                        </a:rPr>
                        <a:t>Temps de séjour long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 dirty="0">
                          <a:solidFill>
                            <a:schemeClr val="tx1"/>
                          </a:solidFill>
                        </a:rPr>
                        <a:t>Continu : </a:t>
                      </a:r>
                    </a:p>
                    <a:p>
                      <a:pPr algn="l"/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Suivi technique plus exigeant</a:t>
                      </a:r>
                    </a:p>
                    <a:p>
                      <a:pPr algn="l"/>
                      <a:endParaRPr lang="fr-FR" sz="18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fr-FR" sz="1800" b="1" u="sng" dirty="0">
                          <a:solidFill>
                            <a:schemeClr val="tx1"/>
                          </a:solidFill>
                        </a:rPr>
                        <a:t>Batch : </a:t>
                      </a:r>
                    </a:p>
                    <a:p>
                      <a:pPr algn="l"/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Production plus irrégulière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181036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E12E75F-CF53-3B78-5F9E-660FAE406D8D}"/>
              </a:ext>
            </a:extLst>
          </p:cNvPr>
          <p:cNvSpPr txBox="1"/>
          <p:nvPr/>
        </p:nvSpPr>
        <p:spPr>
          <a:xfrm>
            <a:off x="0" y="6536305"/>
            <a:ext cx="684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u="sng"/>
              <a:t>Bibliographie : </a:t>
            </a:r>
            <a:r>
              <a:rPr lang="fr-FR" sz="1400"/>
              <a:t>(HOMEKY, 2015)</a:t>
            </a:r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815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51F50244-265A-F9D5-8CDF-C83851CBD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1598" y="1971041"/>
            <a:ext cx="10141405" cy="364456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3AAABE-B90E-7B77-73F5-857F4D8E1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5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3BAA912-31A9-2B46-65EC-81D5BF19E14A}"/>
              </a:ext>
            </a:extLst>
          </p:cNvPr>
          <p:cNvSpPr txBox="1"/>
          <p:nvPr/>
        </p:nvSpPr>
        <p:spPr>
          <a:xfrm>
            <a:off x="0" y="6536305"/>
            <a:ext cx="6840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Bibliographie :</a:t>
            </a:r>
            <a:r>
              <a:rPr lang="fr-FR" sz="1400" b="1" i="1" u="sng"/>
              <a:t> </a:t>
            </a:r>
            <a:r>
              <a:rPr lang="fr-FR" sz="1400"/>
              <a:t>(BAUTISTA, 2019)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475736D-F045-F970-9AB2-2B5A48E4C1F6}"/>
              </a:ext>
            </a:extLst>
          </p:cNvPr>
          <p:cNvGrpSpPr/>
          <p:nvPr/>
        </p:nvGrpSpPr>
        <p:grpSpPr>
          <a:xfrm>
            <a:off x="0" y="0"/>
            <a:ext cx="10225548" cy="1012723"/>
            <a:chOff x="0" y="0"/>
            <a:chExt cx="10225548" cy="10127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825B90B-53E8-CA52-4679-795D85EA3CEF}"/>
                </a:ext>
              </a:extLst>
            </p:cNvPr>
            <p:cNvSpPr/>
            <p:nvPr/>
          </p:nvSpPr>
          <p:spPr>
            <a:xfrm>
              <a:off x="0" y="0"/>
              <a:ext cx="1120877" cy="1012723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BEBB576-652F-1483-DD7D-0E74CA1966C4}"/>
                </a:ext>
              </a:extLst>
            </p:cNvPr>
            <p:cNvSpPr/>
            <p:nvPr/>
          </p:nvSpPr>
          <p:spPr>
            <a:xfrm>
              <a:off x="1120877" y="0"/>
              <a:ext cx="9104671" cy="1012723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97C4BBCC-C3C3-D784-DD60-8261E073BC84}"/>
                </a:ext>
              </a:extLst>
            </p:cNvPr>
            <p:cNvSpPr txBox="1"/>
            <p:nvPr/>
          </p:nvSpPr>
          <p:spPr>
            <a:xfrm>
              <a:off x="498987" y="321695"/>
              <a:ext cx="6218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>
                  <a:solidFill>
                    <a:schemeClr val="bg1"/>
                  </a:solidFill>
                </a:rPr>
                <a:t>III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52C18B9-5E1C-ECE1-C3A4-DEDADA2EB168}"/>
                </a:ext>
              </a:extLst>
            </p:cNvPr>
            <p:cNvSpPr txBox="1"/>
            <p:nvPr/>
          </p:nvSpPr>
          <p:spPr>
            <a:xfrm>
              <a:off x="1484671" y="321695"/>
              <a:ext cx="77207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>
                  <a:solidFill>
                    <a:schemeClr val="bg1"/>
                  </a:solidFill>
                </a:rPr>
                <a:t>La Mono et la Codigestion </a:t>
              </a:r>
            </a:p>
            <a:p>
              <a:endParaRPr lang="fr-FR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25C134E-7F0F-7037-84D9-9FFD5FEE806D}"/>
              </a:ext>
            </a:extLst>
          </p:cNvPr>
          <p:cNvSpPr/>
          <p:nvPr/>
        </p:nvSpPr>
        <p:spPr>
          <a:xfrm>
            <a:off x="761598" y="1971041"/>
            <a:ext cx="10141405" cy="364051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0BC1FA6-90B4-CAA1-7E57-107246FAAA9A}"/>
              </a:ext>
            </a:extLst>
          </p:cNvPr>
          <p:cNvSpPr/>
          <p:nvPr/>
        </p:nvSpPr>
        <p:spPr>
          <a:xfrm>
            <a:off x="761598" y="4869394"/>
            <a:ext cx="1351682" cy="7421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6A53D7-B6CC-0512-7AB3-982F042661CF}"/>
              </a:ext>
            </a:extLst>
          </p:cNvPr>
          <p:cNvSpPr/>
          <p:nvPr/>
        </p:nvSpPr>
        <p:spPr>
          <a:xfrm>
            <a:off x="3707842" y="4873451"/>
            <a:ext cx="3516923" cy="7421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516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A3F93-A94B-4365-FF21-8CA1E37E1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A965B0-59E4-F464-98B6-C94E08CA4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5451" y="6492875"/>
            <a:ext cx="2743200" cy="365125"/>
          </a:xfrm>
        </p:spPr>
        <p:txBody>
          <a:bodyPr/>
          <a:lstStyle/>
          <a:p>
            <a:fld id="{7EEA7A14-9DC0-4D50-8387-74A59B7591E6}" type="slidenum">
              <a:rPr lang="fr-FR" smtClean="0"/>
              <a:t>6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CD93EE-35E9-C700-6A2D-19787462CCF5}"/>
              </a:ext>
            </a:extLst>
          </p:cNvPr>
          <p:cNvSpPr/>
          <p:nvPr/>
        </p:nvSpPr>
        <p:spPr>
          <a:xfrm>
            <a:off x="0" y="-1"/>
            <a:ext cx="1120877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B1B5B4-D92F-F938-B118-D29CFDDE1575}"/>
              </a:ext>
            </a:extLst>
          </p:cNvPr>
          <p:cNvSpPr/>
          <p:nvPr/>
        </p:nvSpPr>
        <p:spPr>
          <a:xfrm>
            <a:off x="1120877" y="0"/>
            <a:ext cx="9104671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84D5C1-EFE7-CB8C-3B80-F0229AEC70A5}"/>
              </a:ext>
            </a:extLst>
          </p:cNvPr>
          <p:cNvSpPr txBox="1"/>
          <p:nvPr/>
        </p:nvSpPr>
        <p:spPr>
          <a:xfrm>
            <a:off x="347691" y="305159"/>
            <a:ext cx="62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IV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A0A1BED-B4F4-4F51-EB58-642E688ED1E5}"/>
              </a:ext>
            </a:extLst>
          </p:cNvPr>
          <p:cNvSpPr txBox="1"/>
          <p:nvPr/>
        </p:nvSpPr>
        <p:spPr>
          <a:xfrm>
            <a:off x="1484671" y="294596"/>
            <a:ext cx="772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Le stockage et la préparation des intrants (4 à 6 mois)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878B7D-08BA-C6D1-A4F9-BDE5308C7AD5}"/>
              </a:ext>
            </a:extLst>
          </p:cNvPr>
          <p:cNvSpPr txBox="1"/>
          <p:nvPr/>
        </p:nvSpPr>
        <p:spPr>
          <a:xfrm>
            <a:off x="0" y="6492875"/>
            <a:ext cx="684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u="sng" dirty="0"/>
              <a:t>Bibliographie </a:t>
            </a:r>
            <a:r>
              <a:rPr lang="fr-FR" sz="1400" i="1" u="sng" dirty="0"/>
              <a:t>: </a:t>
            </a:r>
            <a:r>
              <a:rPr lang="fr-FR" sz="1400" dirty="0"/>
              <a:t>(ADEME, 2021) et (France Biogaz, 2023) </a:t>
            </a:r>
          </a:p>
          <a:p>
            <a:endParaRPr lang="fr-FR" dirty="0"/>
          </a:p>
        </p:txBody>
      </p:sp>
      <p:sp>
        <p:nvSpPr>
          <p:cNvPr id="14" name="AutoShape 4" descr="Conception / fabrication d’une trémie d’intrant pour une usine de ...">
            <a:extLst>
              <a:ext uri="{FF2B5EF4-FFF2-40B4-BE49-F238E27FC236}">
                <a16:creationId xmlns:a16="http://schemas.microsoft.com/office/drawing/2014/main" id="{58ADB22B-6D24-83B8-1433-7A616A60F5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6" name="Picture 2" descr="Prix du fumier de bovin">
            <a:extLst>
              <a:ext uri="{FF2B5EF4-FFF2-40B4-BE49-F238E27FC236}">
                <a16:creationId xmlns:a16="http://schemas.microsoft.com/office/drawing/2014/main" id="{577B1A91-0145-5734-BA56-A2E5ED1EA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14" y="1462298"/>
            <a:ext cx="2678425" cy="150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09D7B1E-DC4D-FB1C-58CB-12324DA194A7}"/>
              </a:ext>
            </a:extLst>
          </p:cNvPr>
          <p:cNvSpPr txBox="1"/>
          <p:nvPr/>
        </p:nvSpPr>
        <p:spPr>
          <a:xfrm>
            <a:off x="684197" y="3040542"/>
            <a:ext cx="33611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400" dirty="0"/>
              <a:t>Le fumier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400" dirty="0"/>
              <a:t>Les déchets alimentaires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400" dirty="0"/>
              <a:t>Les résidus de culture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3A865428-5C2D-62CD-7331-66E905BDCEE1}"/>
              </a:ext>
            </a:extLst>
          </p:cNvPr>
          <p:cNvSpPr/>
          <p:nvPr/>
        </p:nvSpPr>
        <p:spPr>
          <a:xfrm>
            <a:off x="3802347" y="1966149"/>
            <a:ext cx="1904215" cy="4807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EC21E2D-C92E-D4B3-0593-6B3EB762C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798" y="1283026"/>
            <a:ext cx="2466155" cy="184701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25D6CAA-4B8C-22F4-B6B0-CE0AA900DB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2442" y="1262621"/>
            <a:ext cx="3319857" cy="186742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A9982164-EFEB-9F75-3601-2E6A40ACC5D0}"/>
              </a:ext>
            </a:extLst>
          </p:cNvPr>
          <p:cNvSpPr txBox="1"/>
          <p:nvPr/>
        </p:nvSpPr>
        <p:spPr>
          <a:xfrm>
            <a:off x="6057798" y="3204343"/>
            <a:ext cx="2564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400" dirty="0"/>
              <a:t>Trémie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2838C5-8F2B-9684-6B7D-03B073EC23FE}"/>
              </a:ext>
            </a:extLst>
          </p:cNvPr>
          <p:cNvSpPr txBox="1"/>
          <p:nvPr/>
        </p:nvSpPr>
        <p:spPr>
          <a:xfrm>
            <a:off x="8579759" y="3150305"/>
            <a:ext cx="299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400" dirty="0"/>
              <a:t>Silos</a:t>
            </a:r>
            <a:r>
              <a:rPr lang="fr-FR" dirty="0"/>
              <a:t>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E8168C1-412D-3DE8-B23F-E77BCDDA7F1A}"/>
              </a:ext>
            </a:extLst>
          </p:cNvPr>
          <p:cNvSpPr txBox="1"/>
          <p:nvPr/>
        </p:nvSpPr>
        <p:spPr>
          <a:xfrm rot="16200000">
            <a:off x="-458882" y="1970486"/>
            <a:ext cx="1949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Intrants solides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E8240AB-F4B8-DC24-62C3-E3C54C159C20}"/>
              </a:ext>
            </a:extLst>
          </p:cNvPr>
          <p:cNvCxnSpPr/>
          <p:nvPr/>
        </p:nvCxnSpPr>
        <p:spPr>
          <a:xfrm>
            <a:off x="0" y="4004797"/>
            <a:ext cx="1219200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e 4">
            <a:extLst>
              <a:ext uri="{FF2B5EF4-FFF2-40B4-BE49-F238E27FC236}">
                <a16:creationId xmlns:a16="http://schemas.microsoft.com/office/drawing/2014/main" id="{45E39F5B-5A58-F651-45A6-15B26762F33F}"/>
              </a:ext>
            </a:extLst>
          </p:cNvPr>
          <p:cNvGrpSpPr/>
          <p:nvPr/>
        </p:nvGrpSpPr>
        <p:grpSpPr>
          <a:xfrm>
            <a:off x="347692" y="4112556"/>
            <a:ext cx="8505362" cy="2174332"/>
            <a:chOff x="102618" y="4171716"/>
            <a:chExt cx="8505362" cy="2174332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8CDFF726-5CA6-EB6A-DB98-D9760BEF13BD}"/>
                </a:ext>
              </a:extLst>
            </p:cNvPr>
            <p:cNvSpPr txBox="1"/>
            <p:nvPr/>
          </p:nvSpPr>
          <p:spPr>
            <a:xfrm rot="16200000">
              <a:off x="-687605" y="4961939"/>
              <a:ext cx="19497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chemeClr val="accent1">
                      <a:lumMod val="75000"/>
                    </a:schemeClr>
                  </a:solidFill>
                </a:rPr>
                <a:t>Intrants liquides</a:t>
              </a:r>
            </a:p>
          </p:txBody>
        </p:sp>
        <p:pic>
          <p:nvPicPr>
            <p:cNvPr id="1030" name="Picture 6" descr="Yvelines : 30 tonnes de lisier déversées dans un champ pour faire fuir ...">
              <a:extLst>
                <a:ext uri="{FF2B5EF4-FFF2-40B4-BE49-F238E27FC236}">
                  <a16:creationId xmlns:a16="http://schemas.microsoft.com/office/drawing/2014/main" id="{407EAA52-5B93-17F4-9F6F-46209D72FD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03" t="55670" r="41105"/>
            <a:stretch>
              <a:fillRect/>
            </a:stretch>
          </p:blipFill>
          <p:spPr bwMode="auto">
            <a:xfrm>
              <a:off x="560438" y="4328830"/>
              <a:ext cx="2762430" cy="1635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DE1E4121-0FA3-25BC-E169-80612699FE1E}"/>
                </a:ext>
              </a:extLst>
            </p:cNvPr>
            <p:cNvSpPr txBox="1"/>
            <p:nvPr/>
          </p:nvSpPr>
          <p:spPr>
            <a:xfrm>
              <a:off x="560438" y="6038271"/>
              <a:ext cx="26441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sz="1400" dirty="0"/>
                <a:t>Les lisiers</a:t>
              </a:r>
            </a:p>
          </p:txBody>
        </p:sp>
        <p:sp>
          <p:nvSpPr>
            <p:cNvPr id="26" name="Flèche : droite 25">
              <a:extLst>
                <a:ext uri="{FF2B5EF4-FFF2-40B4-BE49-F238E27FC236}">
                  <a16:creationId xmlns:a16="http://schemas.microsoft.com/office/drawing/2014/main" id="{900689A2-6B8D-8226-20DF-0F9793951686}"/>
                </a:ext>
              </a:extLst>
            </p:cNvPr>
            <p:cNvSpPr/>
            <p:nvPr/>
          </p:nvSpPr>
          <p:spPr>
            <a:xfrm>
              <a:off x="3569600" y="4906221"/>
              <a:ext cx="1904215" cy="480767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1B7C21D-DBF5-9583-CE6B-6E62619A62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5548" t="27656" r="21930" b="6486"/>
            <a:stretch>
              <a:fillRect/>
            </a:stretch>
          </p:blipFill>
          <p:spPr>
            <a:xfrm>
              <a:off x="5845550" y="4326019"/>
              <a:ext cx="2762430" cy="1638362"/>
            </a:xfrm>
            <a:prstGeom prst="rect">
              <a:avLst/>
            </a:prstGeom>
          </p:spPr>
        </p:pic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E4B2615E-8503-BF48-CFB5-7D396E7B8314}"/>
                </a:ext>
              </a:extLst>
            </p:cNvPr>
            <p:cNvSpPr txBox="1"/>
            <p:nvPr/>
          </p:nvSpPr>
          <p:spPr>
            <a:xfrm>
              <a:off x="5845550" y="6038271"/>
              <a:ext cx="16419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fr-FR" sz="1400" dirty="0"/>
                <a:t>Fosse à lisiers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F8D077F7-7928-C2D1-F1CA-5E06765B6813}"/>
              </a:ext>
            </a:extLst>
          </p:cNvPr>
          <p:cNvSpPr txBox="1"/>
          <p:nvPr/>
        </p:nvSpPr>
        <p:spPr>
          <a:xfrm>
            <a:off x="789162" y="2733359"/>
            <a:ext cx="21849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i="1" u="sng" dirty="0">
                <a:solidFill>
                  <a:schemeClr val="bg1"/>
                </a:solidFill>
              </a:rPr>
              <a:t>Source </a:t>
            </a:r>
            <a:r>
              <a:rPr lang="fr-FR" sz="1100" b="1" i="1" dirty="0">
                <a:solidFill>
                  <a:schemeClr val="bg1"/>
                </a:solidFill>
              </a:rPr>
              <a:t>: </a:t>
            </a:r>
            <a:r>
              <a:rPr lang="fr-FR" sz="1100" i="1" dirty="0">
                <a:solidFill>
                  <a:schemeClr val="bg1"/>
                </a:solidFill>
              </a:rPr>
              <a:t>Web-Agri (2023)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27F0E67-96AE-1634-6EEB-41128D80AD7D}"/>
              </a:ext>
            </a:extLst>
          </p:cNvPr>
          <p:cNvSpPr txBox="1"/>
          <p:nvPr/>
        </p:nvSpPr>
        <p:spPr>
          <a:xfrm>
            <a:off x="8523953" y="2923408"/>
            <a:ext cx="213904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i="1" u="sng" dirty="0">
                <a:solidFill>
                  <a:schemeClr val="bg1"/>
                </a:solidFill>
              </a:rPr>
              <a:t>Source : </a:t>
            </a:r>
            <a:r>
              <a:rPr lang="fr-FR" sz="1050" i="1" dirty="0">
                <a:solidFill>
                  <a:schemeClr val="bg1"/>
                </a:solidFill>
              </a:rPr>
              <a:t>CUMA Grand Est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E014EF0-9B63-7FE3-8A1B-3A18328F341A}"/>
              </a:ext>
            </a:extLst>
          </p:cNvPr>
          <p:cNvSpPr txBox="1"/>
          <p:nvPr/>
        </p:nvSpPr>
        <p:spPr>
          <a:xfrm>
            <a:off x="6002135" y="2888535"/>
            <a:ext cx="15188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i="1" u="sng" dirty="0">
                <a:solidFill>
                  <a:schemeClr val="bg1"/>
                </a:solidFill>
              </a:rPr>
              <a:t>Source</a:t>
            </a:r>
            <a:r>
              <a:rPr lang="fr-FR" sz="1050" b="1" i="1" dirty="0">
                <a:solidFill>
                  <a:schemeClr val="bg1"/>
                </a:solidFill>
              </a:rPr>
              <a:t> : </a:t>
            </a:r>
            <a:r>
              <a:rPr lang="fr-FR" sz="1050" i="1" dirty="0">
                <a:solidFill>
                  <a:schemeClr val="bg1"/>
                </a:solidFill>
              </a:rPr>
              <a:t>Actil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A8E1427-F3F5-C375-9E8F-696362F324A2}"/>
              </a:ext>
            </a:extLst>
          </p:cNvPr>
          <p:cNvSpPr txBox="1"/>
          <p:nvPr/>
        </p:nvSpPr>
        <p:spPr>
          <a:xfrm>
            <a:off x="717024" y="5680067"/>
            <a:ext cx="22701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i="1" u="sng" dirty="0">
                <a:solidFill>
                  <a:schemeClr val="bg1"/>
                </a:solidFill>
              </a:rPr>
              <a:t>Source : </a:t>
            </a:r>
            <a:r>
              <a:rPr lang="fr-FR" sz="1050" i="1" dirty="0">
                <a:solidFill>
                  <a:schemeClr val="bg1"/>
                </a:solidFill>
              </a:rPr>
              <a:t>Actu.fr (2023)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4538278-0415-0B1A-A539-8671245559E6}"/>
              </a:ext>
            </a:extLst>
          </p:cNvPr>
          <p:cNvSpPr txBox="1"/>
          <p:nvPr/>
        </p:nvSpPr>
        <p:spPr>
          <a:xfrm>
            <a:off x="6057798" y="5680067"/>
            <a:ext cx="22701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i="1" u="sng" dirty="0">
                <a:solidFill>
                  <a:schemeClr val="bg1"/>
                </a:solidFill>
              </a:rPr>
              <a:t>Source : </a:t>
            </a:r>
            <a:r>
              <a:rPr lang="fr-FR" sz="1050" i="1" dirty="0" err="1">
                <a:solidFill>
                  <a:schemeClr val="bg1"/>
                </a:solidFill>
              </a:rPr>
              <a:t>SodafGéo</a:t>
            </a:r>
            <a:r>
              <a:rPr lang="fr-FR" sz="1050" i="1" dirty="0">
                <a:solidFill>
                  <a:schemeClr val="bg1"/>
                </a:solidFill>
              </a:rPr>
              <a:t> (s.d.)</a:t>
            </a:r>
          </a:p>
        </p:txBody>
      </p:sp>
    </p:spTree>
    <p:extLst>
      <p:ext uri="{BB962C8B-B14F-4D97-AF65-F5344CB8AC3E}">
        <p14:creationId xmlns:p14="http://schemas.microsoft.com/office/powerpoint/2010/main" val="802517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DC5ECE-BC1D-FE5C-865A-8043EF5D3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7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092DF9-42A8-6263-7A3E-F18979F4D849}"/>
              </a:ext>
            </a:extLst>
          </p:cNvPr>
          <p:cNvSpPr/>
          <p:nvPr/>
        </p:nvSpPr>
        <p:spPr>
          <a:xfrm>
            <a:off x="0" y="-1"/>
            <a:ext cx="1120877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A8B873-12CE-BFC4-7DC0-6B733A664397}"/>
              </a:ext>
            </a:extLst>
          </p:cNvPr>
          <p:cNvSpPr/>
          <p:nvPr/>
        </p:nvSpPr>
        <p:spPr>
          <a:xfrm>
            <a:off x="1120877" y="0"/>
            <a:ext cx="9104671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DCC607-27F6-F005-CA2C-C11CDC8A87AE}"/>
              </a:ext>
            </a:extLst>
          </p:cNvPr>
          <p:cNvSpPr txBox="1"/>
          <p:nvPr/>
        </p:nvSpPr>
        <p:spPr>
          <a:xfrm>
            <a:off x="369939" y="321694"/>
            <a:ext cx="62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979D30-F380-DCBE-61CF-A79A9B7AD913}"/>
              </a:ext>
            </a:extLst>
          </p:cNvPr>
          <p:cNvSpPr txBox="1"/>
          <p:nvPr/>
        </p:nvSpPr>
        <p:spPr>
          <a:xfrm>
            <a:off x="1484671" y="294596"/>
            <a:ext cx="772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Le digesteur: cœur de l’installation</a:t>
            </a:r>
          </a:p>
        </p:txBody>
      </p:sp>
      <p:pic>
        <p:nvPicPr>
          <p:cNvPr id="2050" name="Picture 2" descr="Méthanisation : processus, conditions, étapes | Choisir.com">
            <a:extLst>
              <a:ext uri="{FF2B5EF4-FFF2-40B4-BE49-F238E27FC236}">
                <a16:creationId xmlns:a16="http://schemas.microsoft.com/office/drawing/2014/main" id="{2931DFAA-CB74-7952-5E9E-CA7B094E86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9" r="5564"/>
          <a:stretch>
            <a:fillRect/>
          </a:stretch>
        </p:blipFill>
        <p:spPr bwMode="auto">
          <a:xfrm>
            <a:off x="7352908" y="1170685"/>
            <a:ext cx="3689310" cy="306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78F4AC0-5D96-8030-6777-5AC6D2D94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86"/>
          <a:stretch>
            <a:fillRect/>
          </a:stretch>
        </p:blipFill>
        <p:spPr bwMode="auto">
          <a:xfrm>
            <a:off x="7352908" y="4171525"/>
            <a:ext cx="3689309" cy="229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79BDF7E-3751-18E5-866E-8064CFABF301}"/>
              </a:ext>
            </a:extLst>
          </p:cNvPr>
          <p:cNvSpPr txBox="1"/>
          <p:nvPr/>
        </p:nvSpPr>
        <p:spPr>
          <a:xfrm>
            <a:off x="677022" y="2011700"/>
            <a:ext cx="57283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Cuve ou se déroule la méthanisation: </a:t>
            </a:r>
            <a:r>
              <a:rPr lang="fr-FR" dirty="0"/>
              <a:t>( 50 m³ à 12000 m³)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Totalement étanche: </a:t>
            </a:r>
            <a:r>
              <a:rPr lang="fr-FR" dirty="0"/>
              <a:t>pour maintenir des conditions anaérobies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Chauffage: </a:t>
            </a:r>
            <a:r>
              <a:rPr lang="fr-FR" dirty="0"/>
              <a:t>assuré par des serpentins ou des canalisations pour maintenir une température stable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Agitation: </a:t>
            </a:r>
            <a:r>
              <a:rPr lang="fr-FR" dirty="0"/>
              <a:t>assurée par des pales métalliques ou injection de gaz permet l’homogénéisation et d’éviter la décantation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MO transformée: </a:t>
            </a:r>
            <a:r>
              <a:rPr lang="fr-FR" dirty="0"/>
              <a:t>en biogaz et digestat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35E3080-62F5-850F-3051-8FB393672BB2}"/>
              </a:ext>
            </a:extLst>
          </p:cNvPr>
          <p:cNvSpPr txBox="1"/>
          <p:nvPr/>
        </p:nvSpPr>
        <p:spPr>
          <a:xfrm>
            <a:off x="0" y="6492875"/>
            <a:ext cx="684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u="sng" dirty="0"/>
              <a:t>Bibliographie </a:t>
            </a:r>
            <a:r>
              <a:rPr lang="fr-FR" sz="1400" i="1" u="sng" dirty="0"/>
              <a:t>: </a:t>
            </a:r>
            <a:r>
              <a:rPr lang="fr-FR" sz="1400" dirty="0"/>
              <a:t>(ADEME, 2021) et (GRDF, 2023)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43FB6B-9D63-9076-2264-A6DA5DCC9D6A}"/>
              </a:ext>
            </a:extLst>
          </p:cNvPr>
          <p:cNvSpPr txBox="1"/>
          <p:nvPr/>
        </p:nvSpPr>
        <p:spPr>
          <a:xfrm>
            <a:off x="7126665" y="3789868"/>
            <a:ext cx="1150069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050" b="1" i="1" u="sng" dirty="0"/>
              <a:t>Source </a:t>
            </a:r>
            <a:r>
              <a:rPr lang="fr-FR" sz="1050" b="1" i="1" dirty="0"/>
              <a:t>:</a:t>
            </a:r>
            <a:r>
              <a:rPr lang="fr-FR" sz="1050" i="1" dirty="0"/>
              <a:t> ADEME </a:t>
            </a:r>
            <a:endParaRPr lang="fr-FR" sz="1050" i="1" dirty="0">
              <a:solidFill>
                <a:schemeClr val="bg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F62608D-CC96-4A26-9221-21940AF91AAD}"/>
              </a:ext>
            </a:extLst>
          </p:cNvPr>
          <p:cNvSpPr txBox="1"/>
          <p:nvPr/>
        </p:nvSpPr>
        <p:spPr>
          <a:xfrm>
            <a:off x="7352908" y="6167641"/>
            <a:ext cx="610385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i="1" u="sng" dirty="0">
                <a:solidFill>
                  <a:schemeClr val="bg1"/>
                </a:solidFill>
              </a:rPr>
              <a:t>Source : </a:t>
            </a:r>
            <a:r>
              <a:rPr lang="fr-FR" sz="1050" i="1" dirty="0">
                <a:solidFill>
                  <a:schemeClr val="bg1"/>
                </a:solidFill>
              </a:rPr>
              <a:t>Groupe API</a:t>
            </a:r>
          </a:p>
        </p:txBody>
      </p:sp>
    </p:spTree>
    <p:extLst>
      <p:ext uri="{BB962C8B-B14F-4D97-AF65-F5344CB8AC3E}">
        <p14:creationId xmlns:p14="http://schemas.microsoft.com/office/powerpoint/2010/main" val="3773066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F8A3F-F362-AE3D-A793-E4ACDF96D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B39624-2AB9-3E07-217C-39432E50C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8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C91C34-2977-89FA-9358-D746D774E19F}"/>
              </a:ext>
            </a:extLst>
          </p:cNvPr>
          <p:cNvSpPr/>
          <p:nvPr/>
        </p:nvSpPr>
        <p:spPr>
          <a:xfrm>
            <a:off x="0" y="-1"/>
            <a:ext cx="1120877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DDB8E4-6043-1948-F9F7-11728DD183A5}"/>
              </a:ext>
            </a:extLst>
          </p:cNvPr>
          <p:cNvSpPr/>
          <p:nvPr/>
        </p:nvSpPr>
        <p:spPr>
          <a:xfrm>
            <a:off x="1120877" y="0"/>
            <a:ext cx="9104671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0E981E-54F3-A131-FFBD-3AD78048100C}"/>
              </a:ext>
            </a:extLst>
          </p:cNvPr>
          <p:cNvSpPr txBox="1"/>
          <p:nvPr/>
        </p:nvSpPr>
        <p:spPr>
          <a:xfrm>
            <a:off x="369939" y="321694"/>
            <a:ext cx="62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VI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5A45132-C18F-6E94-B83E-2320CCFDBD3F}"/>
              </a:ext>
            </a:extLst>
          </p:cNvPr>
          <p:cNvSpPr txBox="1"/>
          <p:nvPr/>
        </p:nvSpPr>
        <p:spPr>
          <a:xfrm>
            <a:off x="1514041" y="321694"/>
            <a:ext cx="772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Valorisation du digestat et du biogaz issu de la méthanisation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4BB2C71-2018-B6CC-1BBC-544D31BF40C6}"/>
              </a:ext>
            </a:extLst>
          </p:cNvPr>
          <p:cNvGrpSpPr/>
          <p:nvPr/>
        </p:nvGrpSpPr>
        <p:grpSpPr>
          <a:xfrm>
            <a:off x="374234" y="1640433"/>
            <a:ext cx="11443531" cy="4614420"/>
            <a:chOff x="471949" y="2025443"/>
            <a:chExt cx="11443531" cy="461442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8FED249A-E53B-E653-46C1-DB389B17BBC9}"/>
                </a:ext>
              </a:extLst>
            </p:cNvPr>
            <p:cNvGrpSpPr/>
            <p:nvPr/>
          </p:nvGrpSpPr>
          <p:grpSpPr>
            <a:xfrm>
              <a:off x="471949" y="2025443"/>
              <a:ext cx="8120834" cy="4614420"/>
              <a:chOff x="952500" y="2243579"/>
              <a:chExt cx="8120834" cy="4614420"/>
            </a:xfrm>
          </p:grpSpPr>
          <p:pic>
            <p:nvPicPr>
              <p:cNvPr id="3" name="Image 2">
                <a:extLst>
                  <a:ext uri="{FF2B5EF4-FFF2-40B4-BE49-F238E27FC236}">
                    <a16:creationId xmlns:a16="http://schemas.microsoft.com/office/drawing/2014/main" id="{48157D5A-2BF6-E2FC-2919-25A25ED6CF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14767"/>
              <a:stretch>
                <a:fillRect/>
              </a:stretch>
            </p:blipFill>
            <p:spPr>
              <a:xfrm>
                <a:off x="952500" y="2243579"/>
                <a:ext cx="8120834" cy="4614420"/>
              </a:xfrm>
              <a:prstGeom prst="rect">
                <a:avLst/>
              </a:prstGeom>
            </p:spPr>
          </p:pic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CC2FBA4-17C6-E7AB-ECAD-8E9C0BAE3F23}"/>
                  </a:ext>
                </a:extLst>
              </p:cNvPr>
              <p:cNvSpPr txBox="1"/>
              <p:nvPr/>
            </p:nvSpPr>
            <p:spPr>
              <a:xfrm>
                <a:off x="5835192" y="6283808"/>
                <a:ext cx="1734532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Composte</a:t>
                </a:r>
              </a:p>
            </p:txBody>
          </p:sp>
        </p:grpSp>
        <p:sp>
          <p:nvSpPr>
            <p:cNvPr id="13" name="Accolade fermante 12">
              <a:extLst>
                <a:ext uri="{FF2B5EF4-FFF2-40B4-BE49-F238E27FC236}">
                  <a16:creationId xmlns:a16="http://schemas.microsoft.com/office/drawing/2014/main" id="{BA0208DE-CA3F-1B25-550A-CDDE42F80ACC}"/>
                </a:ext>
              </a:extLst>
            </p:cNvPr>
            <p:cNvSpPr/>
            <p:nvPr/>
          </p:nvSpPr>
          <p:spPr>
            <a:xfrm>
              <a:off x="8592783" y="4194928"/>
              <a:ext cx="612668" cy="2270854"/>
            </a:xfrm>
            <a:prstGeom prst="rightBrace">
              <a:avLst>
                <a:gd name="adj1" fmla="val 0"/>
                <a:gd name="adj2" fmla="val 50000"/>
              </a:avLst>
            </a:prstGeom>
            <a:ln w="285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966DC44-1ADE-741B-65B4-67878D61E6CC}"/>
                </a:ext>
              </a:extLst>
            </p:cNvPr>
            <p:cNvSpPr txBox="1"/>
            <p:nvPr/>
          </p:nvSpPr>
          <p:spPr>
            <a:xfrm>
              <a:off x="9332536" y="4952474"/>
              <a:ext cx="25829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Riche en azote, phosphore, potassium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B27EC37-2E3C-3345-B3C8-2103FE750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37799" y="5710019"/>
              <a:ext cx="675504" cy="593348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9345513-FD78-D0F9-6804-6C48E4D103D1}"/>
                </a:ext>
              </a:extLst>
            </p:cNvPr>
            <p:cNvSpPr txBox="1"/>
            <p:nvPr/>
          </p:nvSpPr>
          <p:spPr>
            <a:xfrm>
              <a:off x="9813303" y="5710019"/>
              <a:ext cx="19067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Au stockage et épandage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F56F1EA-7C0C-6235-A664-104DE9C5A60E}"/>
              </a:ext>
            </a:extLst>
          </p:cNvPr>
          <p:cNvSpPr txBox="1"/>
          <p:nvPr/>
        </p:nvSpPr>
        <p:spPr>
          <a:xfrm>
            <a:off x="0" y="6492875"/>
            <a:ext cx="6840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u="sng" dirty="0"/>
              <a:t>Bibliographie </a:t>
            </a:r>
            <a:r>
              <a:rPr lang="fr-FR" sz="1400" i="1" u="sng" dirty="0"/>
              <a:t>: </a:t>
            </a:r>
            <a:r>
              <a:rPr lang="fr-FR" sz="1400" dirty="0"/>
              <a:t>(Ministère de la Transition Écologique, 2020) et (GRDF, 2022) </a:t>
            </a:r>
            <a:endParaRPr lang="fr-FR" dirty="0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ADDCAB5-AA6B-9552-3A4A-E14D26F3DB0F}"/>
              </a:ext>
            </a:extLst>
          </p:cNvPr>
          <p:cNvCxnSpPr/>
          <p:nvPr/>
        </p:nvCxnSpPr>
        <p:spPr>
          <a:xfrm>
            <a:off x="5451834" y="1640433"/>
            <a:ext cx="0" cy="3203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C6694944-450B-1E33-386B-81D9B9A7EA13}"/>
              </a:ext>
            </a:extLst>
          </p:cNvPr>
          <p:cNvSpPr txBox="1"/>
          <p:nvPr/>
        </p:nvSpPr>
        <p:spPr>
          <a:xfrm>
            <a:off x="4883084" y="1271101"/>
            <a:ext cx="1137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Torchère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DE206B5-0485-DF33-29E0-287EE04A3C15}"/>
              </a:ext>
            </a:extLst>
          </p:cNvPr>
          <p:cNvSpPr txBox="1"/>
          <p:nvPr/>
        </p:nvSpPr>
        <p:spPr>
          <a:xfrm>
            <a:off x="0" y="5986513"/>
            <a:ext cx="2950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i="1" u="sng" dirty="0"/>
              <a:t>Source :</a:t>
            </a:r>
            <a:r>
              <a:rPr lang="fr-FR" sz="1050" i="1" u="sng" dirty="0"/>
              <a:t> </a:t>
            </a:r>
            <a:r>
              <a:rPr lang="fr-FR" sz="1050" i="1" dirty="0"/>
              <a:t>Diouf A</a:t>
            </a:r>
            <a:r>
              <a:rPr lang="fr-FR" i="1" dirty="0"/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CF9AC39-967B-97C8-1153-248052864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3022" y="450852"/>
            <a:ext cx="1562318" cy="301984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B5F177AD-929A-BCE7-080C-92A268B4EA35}"/>
              </a:ext>
            </a:extLst>
          </p:cNvPr>
          <p:cNvSpPr txBox="1"/>
          <p:nvPr/>
        </p:nvSpPr>
        <p:spPr>
          <a:xfrm>
            <a:off x="10443022" y="3470698"/>
            <a:ext cx="1453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/>
              <a:t>Torchère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6BF99A4-E4AC-E7EE-B079-81E7BACA438B}"/>
              </a:ext>
            </a:extLst>
          </p:cNvPr>
          <p:cNvSpPr txBox="1"/>
          <p:nvPr/>
        </p:nvSpPr>
        <p:spPr>
          <a:xfrm>
            <a:off x="10364160" y="3232526"/>
            <a:ext cx="14536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i="1" u="sng" dirty="0">
                <a:solidFill>
                  <a:schemeClr val="bg1"/>
                </a:solidFill>
              </a:rPr>
              <a:t>Source: </a:t>
            </a:r>
            <a:r>
              <a:rPr lang="fr-FR" sz="1050" i="1" dirty="0">
                <a:solidFill>
                  <a:schemeClr val="bg1"/>
                </a:solidFill>
              </a:rPr>
              <a:t>Méthafrance</a:t>
            </a:r>
          </a:p>
        </p:txBody>
      </p:sp>
    </p:spTree>
    <p:extLst>
      <p:ext uri="{BB962C8B-B14F-4D97-AF65-F5344CB8AC3E}">
        <p14:creationId xmlns:p14="http://schemas.microsoft.com/office/powerpoint/2010/main" val="2685344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D34F1-ECAC-03D7-2482-8608FD26C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14CDD4-C2C8-8FD3-B478-0A33367BA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7A14-9DC0-4D50-8387-74A59B7591E6}" type="slidenum">
              <a:rPr lang="fr-FR" smtClean="0"/>
              <a:t>9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C13608-96A2-92E7-64CD-1BB0A63805FA}"/>
              </a:ext>
            </a:extLst>
          </p:cNvPr>
          <p:cNvSpPr/>
          <p:nvPr/>
        </p:nvSpPr>
        <p:spPr>
          <a:xfrm>
            <a:off x="0" y="0"/>
            <a:ext cx="1120877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BE91C6-451C-7A90-ADE9-A6CCA4CF49C8}"/>
              </a:ext>
            </a:extLst>
          </p:cNvPr>
          <p:cNvSpPr/>
          <p:nvPr/>
        </p:nvSpPr>
        <p:spPr>
          <a:xfrm>
            <a:off x="1120877" y="0"/>
            <a:ext cx="9104671" cy="101272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9C190B3-C30C-096F-5CE5-86A783F64A2F}"/>
              </a:ext>
            </a:extLst>
          </p:cNvPr>
          <p:cNvSpPr txBox="1"/>
          <p:nvPr/>
        </p:nvSpPr>
        <p:spPr>
          <a:xfrm>
            <a:off x="369939" y="321695"/>
            <a:ext cx="621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VII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8C7A0DE-7237-6B25-4533-28BFBF78720D}"/>
              </a:ext>
            </a:extLst>
          </p:cNvPr>
          <p:cNvSpPr txBox="1"/>
          <p:nvPr/>
        </p:nvSpPr>
        <p:spPr>
          <a:xfrm>
            <a:off x="1484671" y="294596"/>
            <a:ext cx="772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Les adaptations selon les procédés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54F02E-29C2-EC4A-F3EA-B2E9B99247BD}"/>
              </a:ext>
            </a:extLst>
          </p:cNvPr>
          <p:cNvGrpSpPr/>
          <p:nvPr/>
        </p:nvGrpSpPr>
        <p:grpSpPr>
          <a:xfrm>
            <a:off x="1187778" y="1102936"/>
            <a:ext cx="8896558" cy="5543827"/>
            <a:chOff x="1262088" y="1096081"/>
            <a:chExt cx="8822248" cy="5550682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F1539750-82EE-E610-C565-F39F9CC8EC02}"/>
                </a:ext>
              </a:extLst>
            </p:cNvPr>
            <p:cNvGrpSpPr/>
            <p:nvPr/>
          </p:nvGrpSpPr>
          <p:grpSpPr>
            <a:xfrm>
              <a:off x="1262088" y="1096081"/>
              <a:ext cx="8822248" cy="5550682"/>
              <a:chOff x="1403300" y="1088138"/>
              <a:chExt cx="8822248" cy="5550682"/>
            </a:xfrm>
          </p:grpSpPr>
          <p:pic>
            <p:nvPicPr>
              <p:cNvPr id="2" name="Image 1">
                <a:extLst>
                  <a:ext uri="{FF2B5EF4-FFF2-40B4-BE49-F238E27FC236}">
                    <a16:creationId xmlns:a16="http://schemas.microsoft.com/office/drawing/2014/main" id="{DCF7C6C8-0F0A-FC39-CF79-9E97CBDBDE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b="5625"/>
              <a:stretch>
                <a:fillRect/>
              </a:stretch>
            </p:blipFill>
            <p:spPr>
              <a:xfrm>
                <a:off x="1403300" y="1088138"/>
                <a:ext cx="8822248" cy="5550682"/>
              </a:xfrm>
              <a:prstGeom prst="rect">
                <a:avLst/>
              </a:prstGeom>
            </p:spPr>
          </p:pic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26F17A1-E5DA-F2DA-09F8-F92E19A7AA95}"/>
                  </a:ext>
                </a:extLst>
              </p:cNvPr>
              <p:cNvSpPr txBox="1"/>
              <p:nvPr/>
            </p:nvSpPr>
            <p:spPr>
              <a:xfrm>
                <a:off x="2352477" y="3143935"/>
                <a:ext cx="2644776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600" dirty="0"/>
                  <a:t>Grande cuve cylindrique</a:t>
                </a:r>
              </a:p>
            </p:txBody>
          </p:sp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C508E5B-40A5-0874-DA60-FF7E13285171}"/>
                </a:ext>
              </a:extLst>
            </p:cNvPr>
            <p:cNvSpPr txBox="1"/>
            <p:nvPr/>
          </p:nvSpPr>
          <p:spPr>
            <a:xfrm>
              <a:off x="7415303" y="2751768"/>
              <a:ext cx="1414021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2000" b="1"/>
                <a:t>Mésophile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C685823-22AC-A3FE-2612-BC86D4D90464}"/>
              </a:ext>
            </a:extLst>
          </p:cNvPr>
          <p:cNvSpPr txBox="1"/>
          <p:nvPr/>
        </p:nvSpPr>
        <p:spPr>
          <a:xfrm>
            <a:off x="0" y="6492875"/>
            <a:ext cx="6840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u="sng" dirty="0"/>
              <a:t>Bibliographie </a:t>
            </a:r>
            <a:r>
              <a:rPr lang="fr-FR" sz="1400" i="1" u="sng" dirty="0"/>
              <a:t>:</a:t>
            </a:r>
            <a:r>
              <a:rPr lang="fr-FR" sz="1400" i="1" dirty="0"/>
              <a:t>  </a:t>
            </a:r>
            <a:r>
              <a:rPr lang="fr-FR" sz="1400" dirty="0"/>
              <a:t>(ADEME, 2021) et ( Énergie-Cités / Biogaz Europe, 2018)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2104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726</Words>
  <Application>Microsoft Office PowerPoint</Application>
  <PresentationFormat>Grand écran</PresentationFormat>
  <Paragraphs>167</Paragraphs>
  <Slides>12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Wingdings</vt:lpstr>
      <vt:lpstr>Thème Office</vt:lpstr>
      <vt:lpstr>Technologies des unités de méthanisation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Florentin Boutrige</dc:creator>
  <cp:lastModifiedBy>Eva Bataillie</cp:lastModifiedBy>
  <cp:revision>17</cp:revision>
  <dcterms:created xsi:type="dcterms:W3CDTF">2025-09-19T22:00:11Z</dcterms:created>
  <dcterms:modified xsi:type="dcterms:W3CDTF">2025-10-07T14:26:01Z</dcterms:modified>
</cp:coreProperties>
</file>