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3" r:id="rId4"/>
    <p:sldId id="287" r:id="rId5"/>
    <p:sldId id="288" r:id="rId6"/>
    <p:sldId id="289" r:id="rId7"/>
    <p:sldId id="290" r:id="rId8"/>
    <p:sldId id="291" r:id="rId9"/>
    <p:sldId id="259" r:id="rId10"/>
    <p:sldId id="260" r:id="rId11"/>
    <p:sldId id="261" r:id="rId12"/>
    <p:sldId id="262" r:id="rId13"/>
    <p:sldId id="264" r:id="rId14"/>
    <p:sldId id="265" r:id="rId15"/>
    <p:sldId id="292" r:id="rId16"/>
    <p:sldId id="295" r:id="rId17"/>
    <p:sldId id="274" r:id="rId18"/>
    <p:sldId id="275" r:id="rId19"/>
    <p:sldId id="276" r:id="rId20"/>
    <p:sldId id="277" r:id="rId21"/>
    <p:sldId id="278" r:id="rId22"/>
    <p:sldId id="279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82" r:id="rId32"/>
    <p:sldId id="283" r:id="rId33"/>
    <p:sldId id="284" r:id="rId34"/>
    <p:sldId id="285" r:id="rId35"/>
    <p:sldId id="286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ECF4468-0520-4B00-8F1E-3DCA4FA14823}">
          <p14:sldIdLst>
            <p14:sldId id="257"/>
          </p14:sldIdLst>
        </p14:section>
        <p14:section name="introduction" id="{36ED4759-A650-4C0D-9A80-FB5201F00C0E}">
          <p14:sldIdLst>
            <p14:sldId id="258"/>
            <p14:sldId id="263"/>
            <p14:sldId id="287"/>
            <p14:sldId id="288"/>
            <p14:sldId id="289"/>
            <p14:sldId id="290"/>
            <p14:sldId id="291"/>
            <p14:sldId id="259"/>
            <p14:sldId id="260"/>
            <p14:sldId id="261"/>
            <p14:sldId id="262"/>
          </p14:sldIdLst>
        </p14:section>
        <p14:section name="explication" id="{B9FA7836-E296-4595-858B-6190E116D955}">
          <p14:sldIdLst>
            <p14:sldId id="264"/>
            <p14:sldId id="265"/>
            <p14:sldId id="292"/>
            <p14:sldId id="295"/>
          </p14:sldIdLst>
        </p14:section>
        <p14:section name="exemple ligne" id="{68F7D21C-1A28-4911-BD84-80A7F6D09CA3}">
          <p14:sldIdLst>
            <p14:sldId id="274"/>
            <p14:sldId id="275"/>
            <p14:sldId id="276"/>
            <p14:sldId id="277"/>
            <p14:sldId id="278"/>
            <p14:sldId id="279"/>
          </p14:sldIdLst>
        </p14:section>
        <p14:section name="exemple plan" id="{C83B2A1E-E6CB-46F9-B282-B138DCEC80AF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82"/>
            <p14:sldId id="283"/>
            <p14:sldId id="284"/>
            <p14:sldId id="285"/>
            <p14:sldId id="286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8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/>
          <a:lstStyle>
            <a:lvl1pPr algn="l">
              <a:defRPr sz="60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226291"/>
            <a:ext cx="68580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Noms des encadrants 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xis.deycke@univ-lorraine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7" Type="http://schemas.openxmlformats.org/officeDocument/2006/relationships/image" Target="../media/image40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9.svg"/><Relationship Id="rId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microsoft.com/office/2007/relationships/hdphoto" Target="../media/hdphoto3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685800" y="628541"/>
            <a:ext cx="7772400" cy="1637540"/>
          </a:xfrm>
          <a:prstGeom prst="rect">
            <a:avLst/>
          </a:prstGeom>
        </p:spPr>
        <p:txBody>
          <a:bodyPr vert="horz" wrap="square" lIns="0" tIns="166092" rIns="0" bIns="0" rtlCol="0" anchor="ctr">
            <a:spAutoFit/>
          </a:bodyPr>
          <a:lstStyle/>
          <a:p>
            <a:pPr marL="8929" marR="8929">
              <a:lnSpc>
                <a:spcPts val="5660"/>
              </a:lnSpc>
              <a:spcBef>
                <a:spcPts val="1308"/>
              </a:spcBef>
            </a:pPr>
            <a:r>
              <a:rPr sz="5400" b="1" spc="-60" dirty="0"/>
              <a:t>TD2.</a:t>
            </a:r>
            <a:r>
              <a:rPr sz="5400" b="1" spc="-264" dirty="0"/>
              <a:t> </a:t>
            </a:r>
            <a:r>
              <a:rPr sz="5400" b="1" spc="-116" dirty="0"/>
              <a:t>Les</a:t>
            </a:r>
            <a:r>
              <a:rPr sz="5400" b="1" spc="-264" dirty="0"/>
              <a:t> </a:t>
            </a:r>
            <a:r>
              <a:rPr sz="5400" b="1" spc="-127" dirty="0"/>
              <a:t>projections </a:t>
            </a:r>
            <a:r>
              <a:rPr sz="5400" b="1" spc="-1593" dirty="0"/>
              <a:t> </a:t>
            </a:r>
            <a:r>
              <a:rPr sz="5400" b="1" spc="-120" dirty="0"/>
              <a:t>stéréographiques</a:t>
            </a:r>
          </a:p>
        </p:txBody>
      </p:sp>
      <p:sp>
        <p:nvSpPr>
          <p:cNvPr id="2" name="Sous-titre 1">
            <a:extLst>
              <a:ext uri="{FF2B5EF4-FFF2-40B4-BE49-F238E27FC236}">
                <a16:creationId xmlns:a16="http://schemas.microsoft.com/office/drawing/2014/main" id="{4EE77E28-6F70-1A3D-0979-029E08D77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4179154"/>
            <a:ext cx="4171950" cy="2507397"/>
          </a:xfrm>
        </p:spPr>
        <p:txBody>
          <a:bodyPr>
            <a:normAutofit/>
          </a:bodyPr>
          <a:lstStyle/>
          <a:p>
            <a:pPr algn="l"/>
            <a:r>
              <a:rPr lang="fr-FR" sz="1800" i="0" u="sng" dirty="0"/>
              <a:t>chargés de TD : 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Mary Ford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David Jousselin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Pierre Cosme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b="1" i="0" dirty="0"/>
              <a:t>Alexis Derycke (</a:t>
            </a:r>
            <a:r>
              <a:rPr lang="fr-FR" sz="1600" b="1" i="0" dirty="0">
                <a:hlinkClick r:id="rId2"/>
              </a:rPr>
              <a:t>alexis.deycke@univ-lorraine.fr</a:t>
            </a:r>
            <a:r>
              <a:rPr lang="fr-FR" sz="1600" b="1" i="0" dirty="0"/>
              <a:t>) </a:t>
            </a:r>
          </a:p>
          <a:p>
            <a:pPr algn="l"/>
            <a:endParaRPr lang="fr-FR" sz="1800" i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2AE405F-65C9-086D-4106-3538DBFAD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Objectif du TD :</a:t>
            </a:r>
          </a:p>
          <a:p>
            <a:r>
              <a:rPr lang="fr-FR" i="1" dirty="0"/>
              <a:t>découvrir, comprendre et utiliser la projection stéréographique en géoscience</a:t>
            </a:r>
          </a:p>
        </p:txBody>
      </p:sp>
      <p:sp>
        <p:nvSpPr>
          <p:cNvPr id="4" name="Sous-titre 1">
            <a:extLst>
              <a:ext uri="{FF2B5EF4-FFF2-40B4-BE49-F238E27FC236}">
                <a16:creationId xmlns:a16="http://schemas.microsoft.com/office/drawing/2014/main" id="{9E661695-4A47-5323-D39B-41C44B9E4225}"/>
              </a:ext>
            </a:extLst>
          </p:cNvPr>
          <p:cNvSpPr txBox="1">
            <a:spLocks/>
          </p:cNvSpPr>
          <p:nvPr/>
        </p:nvSpPr>
        <p:spPr>
          <a:xfrm>
            <a:off x="4610100" y="4179154"/>
            <a:ext cx="4400550" cy="250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i="0" u="sng" dirty="0"/>
              <a:t>déroulé du TD 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rappel + canevas de Schmidt (~30 min)</a:t>
            </a:r>
            <a:endParaRPr lang="fr-FR" sz="1800" i="0" dirty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exo 1-2-3 (~30 min tt)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exo 4-5-6 (~45 min tt)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exo 7 (~45 min)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1600" i="0" dirty="0"/>
              <a:t>exo 7 – 3D (bonus)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4C3393A-9EF4-4393-8841-98A9D69A3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4853" y="1185223"/>
            <a:ext cx="4629148" cy="2990851"/>
          </a:xfrm>
        </p:spPr>
        <p:txBody>
          <a:bodyPr>
            <a:noAutofit/>
          </a:bodyPr>
          <a:lstStyle/>
          <a:p>
            <a:pPr marL="8929">
              <a:lnSpc>
                <a:spcPct val="110000"/>
              </a:lnSpc>
              <a:spcBef>
                <a:spcPts val="1009"/>
              </a:spcBef>
            </a:pPr>
            <a:r>
              <a:rPr lang="fr-FR" sz="1600" spc="-4" dirty="0">
                <a:cs typeface="Arial MT"/>
              </a:rPr>
              <a:t>Pour</a:t>
            </a:r>
            <a:r>
              <a:rPr lang="fr-FR" sz="1600" spc="-7" dirty="0">
                <a:cs typeface="Arial MT"/>
              </a:rPr>
              <a:t> </a:t>
            </a:r>
            <a:r>
              <a:rPr lang="fr-FR" sz="1600" spc="4" dirty="0">
                <a:cs typeface="Arial MT"/>
              </a:rPr>
              <a:t>caractériser</a:t>
            </a:r>
            <a:r>
              <a:rPr lang="fr-FR" sz="1600" spc="-4" dirty="0">
                <a:cs typeface="Arial MT"/>
              </a:rPr>
              <a:t> </a:t>
            </a:r>
            <a:r>
              <a:rPr lang="fr-FR" sz="1600" b="1" spc="-32" dirty="0">
                <a:cs typeface="Arial"/>
              </a:rPr>
              <a:t>un</a:t>
            </a:r>
            <a:r>
              <a:rPr lang="fr-FR" sz="1600" b="1" spc="-4" dirty="0">
                <a:cs typeface="Arial"/>
              </a:rPr>
              <a:t> </a:t>
            </a:r>
            <a:r>
              <a:rPr lang="fr-FR" sz="1600" b="1" spc="-7" dirty="0">
                <a:cs typeface="Arial"/>
              </a:rPr>
              <a:t>plan</a:t>
            </a:r>
            <a:r>
              <a:rPr lang="fr-FR" sz="1600" spc="-7" dirty="0">
                <a:cs typeface="Arial MT"/>
              </a:rPr>
              <a:t>,</a:t>
            </a:r>
            <a:r>
              <a:rPr lang="fr-FR" sz="1600" spc="-4" dirty="0">
                <a:cs typeface="Arial MT"/>
              </a:rPr>
              <a:t> il </a:t>
            </a:r>
            <a:r>
              <a:rPr lang="fr-FR" sz="1600" spc="11" dirty="0">
                <a:cs typeface="Arial MT"/>
              </a:rPr>
              <a:t>faut son :</a:t>
            </a:r>
            <a:endParaRPr lang="fr-FR" sz="1600" dirty="0">
              <a:cs typeface="Arial MT"/>
            </a:endParaRPr>
          </a:p>
          <a:p>
            <a:pPr marL="314760" marR="3572" indent="-214305">
              <a:lnSpc>
                <a:spcPct val="110000"/>
              </a:lnSpc>
              <a:spcBef>
                <a:spcPts val="1726"/>
              </a:spcBef>
              <a:buSzPct val="122916"/>
              <a:buChar char="•"/>
              <a:tabLst>
                <a:tab pos="314314" algn="l"/>
                <a:tab pos="314760" algn="l"/>
              </a:tabLst>
            </a:pPr>
            <a:r>
              <a:rPr lang="fr-FR" sz="1600" b="1" spc="-25" dirty="0">
                <a:solidFill>
                  <a:srgbClr val="C00000"/>
                </a:solidFill>
                <a:cs typeface="Arial"/>
              </a:rPr>
              <a:t>azimut (0 à 180°) :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-457" dirty="0">
                <a:cs typeface="Arial MT"/>
              </a:rPr>
              <a:t> </a:t>
            </a:r>
            <a:r>
              <a:rPr lang="fr-FR" sz="1600" spc="11" dirty="0">
                <a:cs typeface="Arial MT"/>
              </a:rPr>
              <a:t>angle de l’intersection </a:t>
            </a:r>
            <a:r>
              <a:rPr lang="fr-FR" sz="1600" spc="-7" dirty="0">
                <a:cs typeface="Arial MT"/>
              </a:rPr>
              <a:t>entre </a:t>
            </a:r>
            <a:r>
              <a:rPr lang="fr-FR" sz="1600" spc="-18" dirty="0">
                <a:cs typeface="Arial MT"/>
              </a:rPr>
              <a:t>le </a:t>
            </a:r>
            <a:r>
              <a:rPr lang="fr-FR" sz="1600" spc="7" dirty="0">
                <a:cs typeface="Arial MT"/>
              </a:rPr>
              <a:t>plan étudié </a:t>
            </a:r>
            <a:r>
              <a:rPr lang="fr-FR" sz="1600" spc="14" dirty="0">
                <a:cs typeface="Arial MT"/>
              </a:rPr>
              <a:t>et </a:t>
            </a:r>
            <a:r>
              <a:rPr lang="fr-FR" sz="1600" spc="11" dirty="0">
                <a:cs typeface="Arial MT"/>
              </a:rPr>
              <a:t>horizontal</a:t>
            </a:r>
            <a:endParaRPr lang="fr-FR" sz="1600" spc="-4" dirty="0">
              <a:cs typeface="Arial MT"/>
            </a:endParaRPr>
          </a:p>
          <a:p>
            <a:pPr marL="314760" marR="566122" indent="-214305">
              <a:lnSpc>
                <a:spcPct val="110000"/>
              </a:lnSpc>
              <a:buSzPct val="122916"/>
              <a:buChar char="•"/>
              <a:tabLst>
                <a:tab pos="314314" algn="l"/>
                <a:tab pos="314760" algn="l"/>
              </a:tabLst>
            </a:pPr>
            <a:r>
              <a:rPr lang="fr-FR" sz="1600" b="1" spc="7" dirty="0">
                <a:solidFill>
                  <a:srgbClr val="00B0F0"/>
                </a:solidFill>
                <a:cs typeface="Arial"/>
              </a:rPr>
              <a:t>pendage (entre 0 et 90˚) :</a:t>
            </a:r>
            <a:r>
              <a:rPr lang="fr-FR" sz="1600" spc="-11" dirty="0">
                <a:cs typeface="Arial MT"/>
              </a:rPr>
              <a:t> </a:t>
            </a:r>
            <a:r>
              <a:rPr lang="fr-FR" sz="1600" spc="-7" dirty="0">
                <a:cs typeface="Arial MT"/>
              </a:rPr>
              <a:t>angle entre</a:t>
            </a:r>
            <a:r>
              <a:rPr lang="fr-FR" sz="1600" spc="-11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le</a:t>
            </a:r>
            <a:r>
              <a:rPr lang="fr-FR" sz="1600" spc="-11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plan</a:t>
            </a:r>
            <a:r>
              <a:rPr lang="fr-FR" sz="1600" spc="-7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et </a:t>
            </a:r>
            <a:r>
              <a:rPr lang="fr-FR" sz="1600" spc="-457" dirty="0">
                <a:cs typeface="Arial MT"/>
              </a:rPr>
              <a:t> </a:t>
            </a:r>
            <a:r>
              <a:rPr lang="fr-FR" sz="1600" spc="11" dirty="0">
                <a:cs typeface="Arial MT"/>
              </a:rPr>
              <a:t>l’horizontal</a:t>
            </a:r>
            <a:endParaRPr lang="fr-FR" sz="1600" dirty="0">
              <a:cs typeface="Arial MT"/>
            </a:endParaRPr>
          </a:p>
          <a:p>
            <a:pPr marL="314760" marR="212519" indent="-214305">
              <a:lnSpc>
                <a:spcPct val="110000"/>
              </a:lnSpc>
              <a:buSzPct val="122916"/>
              <a:buChar char="•"/>
              <a:tabLst>
                <a:tab pos="314314" algn="l"/>
                <a:tab pos="314760" algn="l"/>
              </a:tabLst>
            </a:pPr>
            <a:r>
              <a:rPr lang="fr-FR" sz="1600" b="1" spc="-18" dirty="0">
                <a:solidFill>
                  <a:srgbClr val="00B050"/>
                </a:solidFill>
                <a:cs typeface="Arial MT"/>
              </a:rPr>
              <a:t>le sens du pendage : </a:t>
            </a:r>
            <a:r>
              <a:rPr lang="fr-FR" sz="1600" spc="14" dirty="0">
                <a:cs typeface="Arial MT"/>
              </a:rPr>
              <a:t>direction</a:t>
            </a:r>
            <a:r>
              <a:rPr lang="fr-FR" sz="1600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de</a:t>
            </a:r>
            <a:r>
              <a:rPr lang="fr-FR" sz="1600" spc="-4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la</a:t>
            </a:r>
            <a:r>
              <a:rPr lang="fr-FR" sz="1600" dirty="0">
                <a:cs typeface="Arial MT"/>
              </a:rPr>
              <a:t> </a:t>
            </a:r>
            <a:r>
              <a:rPr lang="fr-FR" sz="1600" spc="-4" dirty="0">
                <a:cs typeface="Arial MT"/>
              </a:rPr>
              <a:t>ligne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de</a:t>
            </a:r>
            <a:r>
              <a:rPr lang="fr-FR" sz="1600" spc="-4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plus</a:t>
            </a:r>
            <a:r>
              <a:rPr lang="fr-FR" sz="1600" dirty="0">
                <a:cs typeface="Arial MT"/>
              </a:rPr>
              <a:t> </a:t>
            </a:r>
            <a:r>
              <a:rPr lang="fr-FR" sz="1600" spc="4" dirty="0">
                <a:cs typeface="Arial MT"/>
              </a:rPr>
              <a:t>grande </a:t>
            </a:r>
            <a:r>
              <a:rPr lang="fr-FR" sz="1600" spc="-461" dirty="0">
                <a:cs typeface="Arial MT"/>
              </a:rPr>
              <a:t> </a:t>
            </a:r>
            <a:r>
              <a:rPr lang="fr-FR" sz="1600" spc="11" dirty="0">
                <a:cs typeface="Arial MT"/>
              </a:rPr>
              <a:t>pente du plan</a:t>
            </a:r>
            <a:endParaRPr lang="fr-FR" sz="1600" dirty="0"/>
          </a:p>
        </p:txBody>
      </p:sp>
      <p:pic>
        <p:nvPicPr>
          <p:cNvPr id="14" name="Espace réservé du contenu 13" descr="Une image contenant plein air, habits, personne, Roche-mère&#10;&#10;Description générée automatiquement">
            <a:extLst>
              <a:ext uri="{FF2B5EF4-FFF2-40B4-BE49-F238E27FC236}">
                <a16:creationId xmlns:a16="http://schemas.microsoft.com/office/drawing/2014/main" id="{C2E39F5C-DF14-BC6A-A39A-1BE49A9834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90" y="1162896"/>
            <a:ext cx="4386262" cy="329193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-4786"/>
            <a:ext cx="8915400" cy="89759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dirty="0"/>
              <a:t>Comment mesurer ces structures :</a:t>
            </a:r>
            <a:br>
              <a:rPr lang="fr-FR" dirty="0"/>
            </a:br>
            <a:r>
              <a:rPr lang="fr-FR" dirty="0"/>
              <a:t>plans / surface (2D)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91812" y="5135677"/>
            <a:ext cx="2300344" cy="44176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vert="horz" wrap="square" lIns="0" tIns="8930" rIns="0" bIns="0" rtlCol="0">
            <a:spAutoFit/>
          </a:bodyPr>
          <a:lstStyle/>
          <a:p>
            <a:pPr marL="8929" algn="ctr">
              <a:spcBef>
                <a:spcPts val="70"/>
              </a:spcBef>
              <a:tabLst>
                <a:tab pos="401822" algn="l"/>
                <a:tab pos="758996" algn="l"/>
                <a:tab pos="1140281" algn="l"/>
                <a:tab pos="1676489" algn="l"/>
              </a:tabLst>
            </a:pPr>
            <a:r>
              <a:rPr sz="2812" b="1" spc="-4" dirty="0">
                <a:solidFill>
                  <a:srgbClr val="C00000"/>
                </a:solidFill>
                <a:cs typeface="Arial MT"/>
              </a:rPr>
              <a:t>N</a:t>
            </a:r>
            <a:r>
              <a:rPr lang="fr-FR" sz="2812" b="1" spc="-4" dirty="0">
                <a:solidFill>
                  <a:srgbClr val="C00000"/>
                </a:solidFill>
                <a:cs typeface="Arial MT"/>
              </a:rPr>
              <a:t>4</a:t>
            </a:r>
            <a:r>
              <a:rPr sz="2812" b="1" spc="-4" dirty="0">
                <a:solidFill>
                  <a:srgbClr val="C00000"/>
                </a:solidFill>
                <a:cs typeface="Arial MT"/>
              </a:rPr>
              <a:t>0</a:t>
            </a:r>
            <a:r>
              <a:rPr lang="fr-FR" sz="2812" b="1" spc="-4" dirty="0">
                <a:cs typeface="Arial MT"/>
              </a:rPr>
              <a:t>-</a:t>
            </a:r>
            <a:r>
              <a:rPr lang="fr-FR" sz="2812" b="1" spc="-4" dirty="0">
                <a:solidFill>
                  <a:srgbClr val="00B0F0"/>
                </a:solidFill>
                <a:cs typeface="Arial MT"/>
              </a:rPr>
              <a:t>6</a:t>
            </a:r>
            <a:r>
              <a:rPr sz="2812" b="1" spc="-4" dirty="0">
                <a:solidFill>
                  <a:srgbClr val="00B0F0"/>
                </a:solidFill>
                <a:cs typeface="Arial MT"/>
              </a:rPr>
              <a:t>0</a:t>
            </a:r>
            <a:r>
              <a:rPr lang="fr-FR" sz="2812" b="1" spc="-32" dirty="0">
                <a:solidFill>
                  <a:srgbClr val="00B050"/>
                </a:solidFill>
                <a:cs typeface="Arial MT"/>
              </a:rPr>
              <a:t>E</a:t>
            </a:r>
            <a:endParaRPr sz="2812" b="1" dirty="0">
              <a:solidFill>
                <a:srgbClr val="00B050"/>
              </a:solidFill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2144" y="4912850"/>
            <a:ext cx="2487335" cy="950832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11" dirty="0">
                <a:solidFill>
                  <a:srgbClr val="C00000"/>
                </a:solidFill>
                <a:cs typeface="Arial MT"/>
              </a:rPr>
              <a:t>on </a:t>
            </a:r>
            <a:r>
              <a:rPr sz="2000" b="1" spc="-11" dirty="0">
                <a:solidFill>
                  <a:srgbClr val="C00000"/>
                </a:solidFill>
                <a:cs typeface="Arial MT"/>
              </a:rPr>
              <a:t>mesure </a:t>
            </a:r>
            <a:r>
              <a:rPr sz="2000" b="1" spc="-7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4" dirty="0">
                <a:solidFill>
                  <a:srgbClr val="C00000"/>
                </a:solidFill>
                <a:cs typeface="Arial MT"/>
              </a:rPr>
              <a:t>l’angle</a:t>
            </a:r>
            <a:r>
              <a:rPr sz="2000" b="1" spc="32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C00000"/>
                </a:solidFill>
                <a:cs typeface="Arial MT"/>
              </a:rPr>
              <a:t>à </a:t>
            </a:r>
            <a:r>
              <a:rPr sz="2000" b="1" spc="-21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C00000"/>
                </a:solidFill>
                <a:cs typeface="Arial MT"/>
              </a:rPr>
              <a:t>partir</a:t>
            </a:r>
            <a:r>
              <a:rPr sz="2000" b="1" spc="-32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21" dirty="0">
                <a:solidFill>
                  <a:srgbClr val="C00000"/>
                </a:solidFill>
                <a:cs typeface="Arial MT"/>
              </a:rPr>
              <a:t>du</a:t>
            </a:r>
            <a:r>
              <a:rPr sz="2000" b="1" spc="-28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C00000"/>
                </a:solidFill>
                <a:cs typeface="Arial MT"/>
              </a:rPr>
              <a:t>nord</a:t>
            </a:r>
            <a:endParaRPr sz="2000" b="1" dirty="0">
              <a:solidFill>
                <a:srgbClr val="C00000"/>
              </a:solidFill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07678" y="5923465"/>
            <a:ext cx="1868612" cy="643055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7" dirty="0">
                <a:solidFill>
                  <a:srgbClr val="00B0F0"/>
                </a:solidFill>
                <a:cs typeface="Arial MT"/>
              </a:rPr>
              <a:t>son</a:t>
            </a:r>
            <a:r>
              <a:rPr sz="2000" b="1" spc="-53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4" dirty="0">
                <a:solidFill>
                  <a:srgbClr val="00B0F0"/>
                </a:solidFill>
                <a:cs typeface="Arial MT"/>
              </a:rPr>
              <a:t>pendage </a:t>
            </a:r>
            <a:r>
              <a:rPr sz="2000" b="1" spc="-345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7" dirty="0">
                <a:solidFill>
                  <a:srgbClr val="00B0F0"/>
                </a:solidFill>
                <a:cs typeface="Arial MT"/>
              </a:rPr>
              <a:t>est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00B0F0"/>
                </a:solidFill>
                <a:cs typeface="Arial MT"/>
              </a:rPr>
              <a:t>à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lang="fr-FR" sz="2000" b="1" spc="-49" dirty="0">
                <a:solidFill>
                  <a:srgbClr val="00B0F0"/>
                </a:solidFill>
                <a:cs typeface="Arial MT"/>
              </a:rPr>
              <a:t>6</a:t>
            </a:r>
            <a:r>
              <a:rPr sz="2000" b="1" spc="-49" dirty="0">
                <a:solidFill>
                  <a:srgbClr val="00B0F0"/>
                </a:solidFill>
                <a:cs typeface="Arial MT"/>
              </a:rPr>
              <a:t>0˚</a:t>
            </a:r>
            <a:endParaRPr sz="2000" b="1" dirty="0">
              <a:solidFill>
                <a:srgbClr val="00B0F0"/>
              </a:solidFill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52189" y="5066738"/>
            <a:ext cx="2151023" cy="643055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-14" dirty="0">
                <a:solidFill>
                  <a:srgbClr val="00B050"/>
                </a:solidFill>
                <a:cs typeface="Arial MT"/>
              </a:rPr>
              <a:t>en</a:t>
            </a:r>
            <a:r>
              <a:rPr sz="2000" b="1" spc="-49" dirty="0">
                <a:solidFill>
                  <a:srgbClr val="00B05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00B050"/>
                </a:solidFill>
                <a:cs typeface="Arial MT"/>
              </a:rPr>
              <a:t>direction </a:t>
            </a:r>
            <a:r>
              <a:rPr sz="2000" b="1" spc="-340" dirty="0">
                <a:solidFill>
                  <a:srgbClr val="00B05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00B050"/>
                </a:solidFill>
                <a:cs typeface="Arial MT"/>
              </a:rPr>
              <a:t>de</a:t>
            </a:r>
            <a:r>
              <a:rPr sz="2000" b="1" spc="-14" dirty="0">
                <a:solidFill>
                  <a:srgbClr val="00B050"/>
                </a:solidFill>
                <a:cs typeface="Arial MT"/>
              </a:rPr>
              <a:t> </a:t>
            </a:r>
            <a:r>
              <a:rPr sz="2000" b="1" spc="7" dirty="0">
                <a:solidFill>
                  <a:srgbClr val="00B050"/>
                </a:solidFill>
                <a:cs typeface="Arial MT"/>
              </a:rPr>
              <a:t>l’</a:t>
            </a:r>
            <a:r>
              <a:rPr lang="fr-FR" sz="2000" b="1" spc="7" dirty="0">
                <a:solidFill>
                  <a:srgbClr val="00B050"/>
                </a:solidFill>
                <a:cs typeface="Arial MT"/>
              </a:rPr>
              <a:t>E</a:t>
            </a:r>
            <a:r>
              <a:rPr sz="2000" b="1" spc="7" dirty="0" err="1">
                <a:solidFill>
                  <a:srgbClr val="00B050"/>
                </a:solidFill>
                <a:cs typeface="Arial MT"/>
              </a:rPr>
              <a:t>st</a:t>
            </a:r>
            <a:endParaRPr sz="2000" b="1" dirty="0">
              <a:solidFill>
                <a:srgbClr val="00B050"/>
              </a:solidFill>
              <a:cs typeface="Arial MT"/>
            </a:endParaRPr>
          </a:p>
        </p:txBody>
      </p:sp>
      <p:sp>
        <p:nvSpPr>
          <p:cNvPr id="45" name="Arc partiel 44">
            <a:extLst>
              <a:ext uri="{FF2B5EF4-FFF2-40B4-BE49-F238E27FC236}">
                <a16:creationId xmlns:a16="http://schemas.microsoft.com/office/drawing/2014/main" id="{4A59F129-E721-8E44-466B-2C97E1F4E611}"/>
              </a:ext>
            </a:extLst>
          </p:cNvPr>
          <p:cNvSpPr/>
          <p:nvPr/>
        </p:nvSpPr>
        <p:spPr>
          <a:xfrm>
            <a:off x="1646192" y="2297011"/>
            <a:ext cx="802071" cy="870947"/>
          </a:xfrm>
          <a:prstGeom prst="pie">
            <a:avLst>
              <a:gd name="adj1" fmla="val 6521125"/>
              <a:gd name="adj2" fmla="val 10765297"/>
            </a:avLst>
          </a:prstGeom>
          <a:solidFill>
            <a:srgbClr val="00B0F0">
              <a:alpha val="25000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>
              <a:solidFill>
                <a:schemeClr val="tx1"/>
              </a:solidFill>
            </a:endParaRPr>
          </a:p>
        </p:txBody>
      </p:sp>
      <p:sp>
        <p:nvSpPr>
          <p:cNvPr id="42" name="Organigramme : Données 41">
            <a:extLst>
              <a:ext uri="{FF2B5EF4-FFF2-40B4-BE49-F238E27FC236}">
                <a16:creationId xmlns:a16="http://schemas.microsoft.com/office/drawing/2014/main" id="{9D1CEA7B-A0B3-EE9A-A80C-A2B175836FC7}"/>
              </a:ext>
            </a:extLst>
          </p:cNvPr>
          <p:cNvSpPr/>
          <p:nvPr/>
        </p:nvSpPr>
        <p:spPr>
          <a:xfrm flipV="1">
            <a:off x="332144" y="2660861"/>
            <a:ext cx="1901550" cy="148001"/>
          </a:xfrm>
          <a:prstGeom prst="flowChartInputOutput">
            <a:avLst/>
          </a:prstGeom>
          <a:solidFill>
            <a:schemeClr val="bg1">
              <a:alpha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91846350-F0E8-6C6F-A552-6A9D20E3422E}"/>
              </a:ext>
            </a:extLst>
          </p:cNvPr>
          <p:cNvGrpSpPr/>
          <p:nvPr/>
        </p:nvGrpSpPr>
        <p:grpSpPr>
          <a:xfrm rot="261242">
            <a:off x="1041055" y="2545355"/>
            <a:ext cx="374258" cy="374258"/>
            <a:chOff x="2973743" y="2912094"/>
            <a:chExt cx="723900" cy="723900"/>
          </a:xfrm>
          <a:scene3d>
            <a:camera prst="isometricOffAxis1Top"/>
            <a:lightRig rig="threePt" dir="t"/>
          </a:scene3d>
        </p:grpSpPr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93D9C59-1245-ED7B-EA14-7A8EF3525383}"/>
                </a:ext>
              </a:extLst>
            </p:cNvPr>
            <p:cNvSpPr/>
            <p:nvPr/>
          </p:nvSpPr>
          <p:spPr>
            <a:xfrm rot="19065486">
              <a:off x="2973743" y="2912094"/>
              <a:ext cx="723900" cy="723900"/>
            </a:xfrm>
            <a:custGeom>
              <a:avLst/>
              <a:gdLst>
                <a:gd name="connsiteX0" fmla="*/ 361950 w 723900"/>
                <a:gd name="connsiteY0" fmla="*/ 0 h 723900"/>
                <a:gd name="connsiteX1" fmla="*/ 0 w 723900"/>
                <a:gd name="connsiteY1" fmla="*/ 361950 h 723900"/>
                <a:gd name="connsiteX2" fmla="*/ 361950 w 723900"/>
                <a:gd name="connsiteY2" fmla="*/ 723900 h 723900"/>
                <a:gd name="connsiteX3" fmla="*/ 723900 w 723900"/>
                <a:gd name="connsiteY3" fmla="*/ 361950 h 723900"/>
                <a:gd name="connsiteX4" fmla="*/ 361950 w 723900"/>
                <a:gd name="connsiteY4" fmla="*/ 0 h 723900"/>
                <a:gd name="connsiteX5" fmla="*/ 361950 w 723900"/>
                <a:gd name="connsiteY5" fmla="*/ 57150 h 723900"/>
                <a:gd name="connsiteX6" fmla="*/ 666750 w 723900"/>
                <a:gd name="connsiteY6" fmla="*/ 361950 h 723900"/>
                <a:gd name="connsiteX7" fmla="*/ 361950 w 723900"/>
                <a:gd name="connsiteY7" fmla="*/ 666750 h 723900"/>
                <a:gd name="connsiteX8" fmla="*/ 57150 w 723900"/>
                <a:gd name="connsiteY8" fmla="*/ 361950 h 723900"/>
                <a:gd name="connsiteX9" fmla="*/ 361950 w 723900"/>
                <a:gd name="connsiteY9" fmla="*/ 5715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3900" h="723900">
                  <a:moveTo>
                    <a:pt x="361950" y="0"/>
                  </a:move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161925"/>
                    <a:pt x="561975" y="0"/>
                    <a:pt x="361950" y="0"/>
                  </a:cubicBezTo>
                  <a:close/>
                  <a:moveTo>
                    <a:pt x="361950" y="57150"/>
                  </a:moveTo>
                  <a:cubicBezTo>
                    <a:pt x="529590" y="57150"/>
                    <a:pt x="666750" y="19431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E009B04-73C5-92F4-DF16-A859471CFB6B}"/>
                </a:ext>
              </a:extLst>
            </p:cNvPr>
            <p:cNvSpPr/>
            <p:nvPr/>
          </p:nvSpPr>
          <p:spPr>
            <a:xfrm rot="19065486">
              <a:off x="3187990" y="3127751"/>
              <a:ext cx="295275" cy="295275"/>
            </a:xfrm>
            <a:custGeom>
              <a:avLst/>
              <a:gdLst>
                <a:gd name="connsiteX0" fmla="*/ 0 w 295275"/>
                <a:gd name="connsiteY0" fmla="*/ 295275 h 295275"/>
                <a:gd name="connsiteX1" fmla="*/ 209550 w 295275"/>
                <a:gd name="connsiteY1" fmla="*/ 209550 h 295275"/>
                <a:gd name="connsiteX2" fmla="*/ 295275 w 295275"/>
                <a:gd name="connsiteY2" fmla="*/ 0 h 295275"/>
                <a:gd name="connsiteX3" fmla="*/ 85725 w 295275"/>
                <a:gd name="connsiteY3" fmla="*/ 87630 h 295275"/>
                <a:gd name="connsiteX4" fmla="*/ 0 w 295275"/>
                <a:gd name="connsiteY4" fmla="*/ 295275 h 295275"/>
                <a:gd name="connsiteX5" fmla="*/ 148590 w 295275"/>
                <a:gd name="connsiteY5" fmla="*/ 127635 h 295275"/>
                <a:gd name="connsiteX6" fmla="*/ 167640 w 295275"/>
                <a:gd name="connsiteY6" fmla="*/ 146685 h 295275"/>
                <a:gd name="connsiteX7" fmla="*/ 148590 w 295275"/>
                <a:gd name="connsiteY7" fmla="*/ 165735 h 295275"/>
                <a:gd name="connsiteX8" fmla="*/ 129540 w 295275"/>
                <a:gd name="connsiteY8" fmla="*/ 146685 h 295275"/>
                <a:gd name="connsiteX9" fmla="*/ 148590 w 295275"/>
                <a:gd name="connsiteY9" fmla="*/ 12763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295275">
                  <a:moveTo>
                    <a:pt x="0" y="295275"/>
                  </a:moveTo>
                  <a:lnTo>
                    <a:pt x="209550" y="209550"/>
                  </a:lnTo>
                  <a:lnTo>
                    <a:pt x="295275" y="0"/>
                  </a:lnTo>
                  <a:lnTo>
                    <a:pt x="85725" y="87630"/>
                  </a:lnTo>
                  <a:lnTo>
                    <a:pt x="0" y="295275"/>
                  </a:lnTo>
                  <a:close/>
                  <a:moveTo>
                    <a:pt x="148590" y="127635"/>
                  </a:moveTo>
                  <a:cubicBezTo>
                    <a:pt x="160020" y="127635"/>
                    <a:pt x="167640" y="135255"/>
                    <a:pt x="167640" y="146685"/>
                  </a:cubicBezTo>
                  <a:cubicBezTo>
                    <a:pt x="167640" y="158115"/>
                    <a:pt x="160020" y="165735"/>
                    <a:pt x="148590" y="165735"/>
                  </a:cubicBezTo>
                  <a:cubicBezTo>
                    <a:pt x="137160" y="165735"/>
                    <a:pt x="129540" y="158115"/>
                    <a:pt x="129540" y="146685"/>
                  </a:cubicBezTo>
                  <a:cubicBezTo>
                    <a:pt x="129540" y="135255"/>
                    <a:pt x="137160" y="127635"/>
                    <a:pt x="148590" y="127635"/>
                  </a:cubicBezTo>
                </a:path>
              </a:pathLst>
            </a:cu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</p:grp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A559129-6BCE-3361-99E5-F0A3369192F5}"/>
              </a:ext>
            </a:extLst>
          </p:cNvPr>
          <p:cNvCxnSpPr>
            <a:cxnSpLocks/>
          </p:cNvCxnSpPr>
          <p:nvPr/>
        </p:nvCxnSpPr>
        <p:spPr>
          <a:xfrm>
            <a:off x="1625203" y="2571750"/>
            <a:ext cx="794608" cy="32146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68E85D7-1E82-FFBC-1D5D-BFE43231BFE1}"/>
              </a:ext>
            </a:extLst>
          </p:cNvPr>
          <p:cNvSpPr txBox="1"/>
          <p:nvPr/>
        </p:nvSpPr>
        <p:spPr>
          <a:xfrm>
            <a:off x="101527" y="991014"/>
            <a:ext cx="21595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faille des Cévennes (2014)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  <p:bldP spid="9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8600" y="-4785"/>
            <a:ext cx="8915400" cy="89759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dirty="0"/>
              <a:t>Comment mesurer ces structures :</a:t>
            </a:r>
            <a:br>
              <a:rPr lang="fr-FR" dirty="0"/>
            </a:br>
            <a:r>
              <a:rPr lang="fr-FR" dirty="0"/>
              <a:t>lignes / trait (1D) – </a:t>
            </a:r>
            <a:r>
              <a:rPr lang="fr-FR" i="1" dirty="0"/>
              <a:t>1</a:t>
            </a:r>
            <a:r>
              <a:rPr lang="fr-FR" i="1" baseline="30000" dirty="0"/>
              <a:t>er</a:t>
            </a:r>
            <a:r>
              <a:rPr lang="fr-FR" i="1" dirty="0"/>
              <a:t> méthode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4657647" y="1159352"/>
            <a:ext cx="4253197" cy="2108971"/>
          </a:xfrm>
        </p:spPr>
        <p:txBody>
          <a:bodyPr vert="horz" wrap="square" lIns="0" tIns="127695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dirty="0"/>
              <a:t>Pour caractériser </a:t>
            </a:r>
            <a:r>
              <a:rPr lang="fr-FR" sz="1600" b="1" dirty="0"/>
              <a:t>une ligne</a:t>
            </a:r>
            <a:r>
              <a:rPr lang="fr-FR" sz="1600" dirty="0"/>
              <a:t>, il faut son 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C00000"/>
                </a:solidFill>
              </a:rPr>
              <a:t>azimut (0 à 360°) </a:t>
            </a:r>
            <a:r>
              <a:rPr lang="fr-FR" sz="1600" dirty="0"/>
              <a:t>: angle entre la ligne et le nord dans le plan  horizontal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B0F0"/>
                </a:solidFill>
              </a:rPr>
              <a:t>plongement (0 à 90°) </a:t>
            </a:r>
            <a:r>
              <a:rPr lang="fr-FR" sz="1600" dirty="0"/>
              <a:t>: angle par rapport à  l’horizontale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67305" y="5087720"/>
            <a:ext cx="1696588" cy="44176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vert="horz" wrap="square" lIns="0" tIns="8930" rIns="0" bIns="0" rtlCol="0">
            <a:spAutoFit/>
          </a:bodyPr>
          <a:lstStyle/>
          <a:p>
            <a:pPr marL="8929" algn="ctr">
              <a:spcBef>
                <a:spcPts val="70"/>
              </a:spcBef>
              <a:tabLst>
                <a:tab pos="604518" algn="l"/>
                <a:tab pos="985802" algn="l"/>
              </a:tabLst>
            </a:pPr>
            <a:r>
              <a:rPr sz="2812" b="1" spc="-4" dirty="0">
                <a:solidFill>
                  <a:srgbClr val="C00000"/>
                </a:solidFill>
                <a:cs typeface="Arial MT"/>
              </a:rPr>
              <a:t>210</a:t>
            </a:r>
            <a:r>
              <a:rPr sz="2812" b="1" spc="91" dirty="0">
                <a:cs typeface="Arial MT"/>
              </a:rPr>
              <a:t>-</a:t>
            </a:r>
            <a:r>
              <a:rPr lang="fr-FR" sz="2812" b="1" spc="-4" dirty="0">
                <a:solidFill>
                  <a:srgbClr val="00B0F0"/>
                </a:solidFill>
                <a:cs typeface="Arial MT"/>
              </a:rPr>
              <a:t>6</a:t>
            </a:r>
            <a:r>
              <a:rPr sz="2812" b="1" spc="-4" dirty="0">
                <a:solidFill>
                  <a:srgbClr val="00B0F0"/>
                </a:solidFill>
                <a:cs typeface="Arial MT"/>
              </a:rPr>
              <a:t>0</a:t>
            </a:r>
            <a:endParaRPr sz="2812" b="1" dirty="0">
              <a:solidFill>
                <a:srgbClr val="00B0F0"/>
              </a:solidFill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223" y="4893477"/>
            <a:ext cx="2564501" cy="643055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7" dirty="0">
                <a:solidFill>
                  <a:srgbClr val="C00000"/>
                </a:solidFill>
                <a:cs typeface="Arial MT"/>
              </a:rPr>
              <a:t>son </a:t>
            </a:r>
            <a:r>
              <a:rPr sz="2000" b="1" spc="11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dirty="0">
                <a:solidFill>
                  <a:srgbClr val="C00000"/>
                </a:solidFill>
                <a:cs typeface="Arial MT"/>
              </a:rPr>
              <a:t>horizontale  </a:t>
            </a:r>
            <a:r>
              <a:rPr sz="2000" b="1" spc="7" dirty="0">
                <a:solidFill>
                  <a:srgbClr val="C00000"/>
                </a:solidFill>
                <a:cs typeface="Arial MT"/>
              </a:rPr>
              <a:t>est</a:t>
            </a:r>
            <a:r>
              <a:rPr sz="2000" b="1" spc="-14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C00000"/>
                </a:solidFill>
                <a:cs typeface="Arial MT"/>
              </a:rPr>
              <a:t>à</a:t>
            </a:r>
            <a:r>
              <a:rPr sz="2000" b="1" spc="-14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-39" dirty="0">
                <a:solidFill>
                  <a:srgbClr val="C00000"/>
                </a:solidFill>
                <a:cs typeface="Arial MT"/>
              </a:rPr>
              <a:t>210˚</a:t>
            </a:r>
            <a:endParaRPr sz="2000" b="1" dirty="0">
              <a:solidFill>
                <a:srgbClr val="C00000"/>
              </a:solidFill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27780" y="4893477"/>
            <a:ext cx="2074622" cy="643055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7" dirty="0">
                <a:solidFill>
                  <a:srgbClr val="00B0F0"/>
                </a:solidFill>
                <a:cs typeface="Arial MT"/>
              </a:rPr>
              <a:t>son</a:t>
            </a:r>
            <a:r>
              <a:rPr sz="2000" b="1" spc="-53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4" dirty="0">
                <a:solidFill>
                  <a:srgbClr val="00B0F0"/>
                </a:solidFill>
                <a:cs typeface="Arial MT"/>
              </a:rPr>
              <a:t>pendage </a:t>
            </a:r>
            <a:r>
              <a:rPr sz="2000" b="1" spc="-345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7" dirty="0">
                <a:solidFill>
                  <a:srgbClr val="00B0F0"/>
                </a:solidFill>
                <a:cs typeface="Arial MT"/>
              </a:rPr>
              <a:t>est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00B0F0"/>
                </a:solidFill>
                <a:cs typeface="Arial MT"/>
              </a:rPr>
              <a:t>à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lang="fr-FR" sz="2000" b="1" spc="-49" dirty="0">
                <a:solidFill>
                  <a:srgbClr val="00B0F0"/>
                </a:solidFill>
                <a:cs typeface="Arial MT"/>
              </a:rPr>
              <a:t>6</a:t>
            </a:r>
            <a:r>
              <a:rPr sz="2000" b="1" spc="-49" dirty="0">
                <a:solidFill>
                  <a:srgbClr val="00B0F0"/>
                </a:solidFill>
                <a:cs typeface="Arial MT"/>
              </a:rPr>
              <a:t>0˚</a:t>
            </a:r>
            <a:endParaRPr sz="2000" b="1" dirty="0">
              <a:solidFill>
                <a:srgbClr val="00B0F0"/>
              </a:solidFill>
              <a:cs typeface="Arial MT"/>
            </a:endParaRPr>
          </a:p>
        </p:txBody>
      </p:sp>
      <p:pic>
        <p:nvPicPr>
          <p:cNvPr id="17" name="Espace réservé du contenu 13" descr="Une image contenant plein air, habits, personne, Roche-mère&#10;&#10;Description générée automatiquement">
            <a:extLst>
              <a:ext uri="{FF2B5EF4-FFF2-40B4-BE49-F238E27FC236}">
                <a16:creationId xmlns:a16="http://schemas.microsoft.com/office/drawing/2014/main" id="{A2952C36-68CC-DF16-30A2-E5A28428F5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" y="1145477"/>
            <a:ext cx="4386262" cy="329193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2" name="Arc partiel 21">
            <a:extLst>
              <a:ext uri="{FF2B5EF4-FFF2-40B4-BE49-F238E27FC236}">
                <a16:creationId xmlns:a16="http://schemas.microsoft.com/office/drawing/2014/main" id="{5FB78ADC-99D5-6383-5D8E-0447025F3F8A}"/>
              </a:ext>
            </a:extLst>
          </p:cNvPr>
          <p:cNvSpPr/>
          <p:nvPr/>
        </p:nvSpPr>
        <p:spPr>
          <a:xfrm>
            <a:off x="1585433" y="2558053"/>
            <a:ext cx="802071" cy="870947"/>
          </a:xfrm>
          <a:prstGeom prst="pie">
            <a:avLst>
              <a:gd name="adj1" fmla="val 6521125"/>
              <a:gd name="adj2" fmla="val 10765297"/>
            </a:avLst>
          </a:prstGeom>
          <a:solidFill>
            <a:srgbClr val="00B0F0">
              <a:alpha val="25000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>
              <a:solidFill>
                <a:schemeClr val="tx1"/>
              </a:solidFill>
            </a:endParaRPr>
          </a:p>
        </p:txBody>
      </p:sp>
      <p:sp>
        <p:nvSpPr>
          <p:cNvPr id="23" name="Organigramme : Données 22">
            <a:extLst>
              <a:ext uri="{FF2B5EF4-FFF2-40B4-BE49-F238E27FC236}">
                <a16:creationId xmlns:a16="http://schemas.microsoft.com/office/drawing/2014/main" id="{95532922-FB68-7AD0-9E3B-FCF27BD6F8B2}"/>
              </a:ext>
            </a:extLst>
          </p:cNvPr>
          <p:cNvSpPr/>
          <p:nvPr/>
        </p:nvSpPr>
        <p:spPr>
          <a:xfrm flipV="1">
            <a:off x="271385" y="2921903"/>
            <a:ext cx="1901550" cy="148001"/>
          </a:xfrm>
          <a:prstGeom prst="flowChartInputOutput">
            <a:avLst/>
          </a:prstGeom>
          <a:solidFill>
            <a:schemeClr val="bg1">
              <a:alpha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4EFB6057-5B28-2F59-40BC-40068E3D1F9F}"/>
              </a:ext>
            </a:extLst>
          </p:cNvPr>
          <p:cNvCxnSpPr>
            <a:cxnSpLocks/>
          </p:cNvCxnSpPr>
          <p:nvPr/>
        </p:nvCxnSpPr>
        <p:spPr>
          <a:xfrm flipH="1">
            <a:off x="1632481" y="2991800"/>
            <a:ext cx="353987" cy="1233497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5E55858C-A43E-F8D0-6A40-130200FF43F8}"/>
              </a:ext>
            </a:extLst>
          </p:cNvPr>
          <p:cNvCxnSpPr>
            <a:cxnSpLocks/>
          </p:cNvCxnSpPr>
          <p:nvPr/>
        </p:nvCxnSpPr>
        <p:spPr>
          <a:xfrm flipH="1" flipV="1">
            <a:off x="1442636" y="2991800"/>
            <a:ext cx="543832" cy="1008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F07C3D70-0493-A5FF-D18D-709E56A2E9BD}"/>
              </a:ext>
            </a:extLst>
          </p:cNvPr>
          <p:cNvGrpSpPr/>
          <p:nvPr/>
        </p:nvGrpSpPr>
        <p:grpSpPr>
          <a:xfrm rot="261242">
            <a:off x="925314" y="2804670"/>
            <a:ext cx="374258" cy="374258"/>
            <a:chOff x="2973743" y="2912094"/>
            <a:chExt cx="723900" cy="723900"/>
          </a:xfrm>
          <a:scene3d>
            <a:camera prst="isometricOffAxis1Top"/>
            <a:lightRig rig="threePt" dir="t"/>
          </a:scene3d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0A45B686-93C7-F5DC-FB74-A75749F664F7}"/>
                </a:ext>
              </a:extLst>
            </p:cNvPr>
            <p:cNvSpPr/>
            <p:nvPr/>
          </p:nvSpPr>
          <p:spPr>
            <a:xfrm rot="19065486">
              <a:off x="2973743" y="2912094"/>
              <a:ext cx="723900" cy="723900"/>
            </a:xfrm>
            <a:custGeom>
              <a:avLst/>
              <a:gdLst>
                <a:gd name="connsiteX0" fmla="*/ 361950 w 723900"/>
                <a:gd name="connsiteY0" fmla="*/ 0 h 723900"/>
                <a:gd name="connsiteX1" fmla="*/ 0 w 723900"/>
                <a:gd name="connsiteY1" fmla="*/ 361950 h 723900"/>
                <a:gd name="connsiteX2" fmla="*/ 361950 w 723900"/>
                <a:gd name="connsiteY2" fmla="*/ 723900 h 723900"/>
                <a:gd name="connsiteX3" fmla="*/ 723900 w 723900"/>
                <a:gd name="connsiteY3" fmla="*/ 361950 h 723900"/>
                <a:gd name="connsiteX4" fmla="*/ 361950 w 723900"/>
                <a:gd name="connsiteY4" fmla="*/ 0 h 723900"/>
                <a:gd name="connsiteX5" fmla="*/ 361950 w 723900"/>
                <a:gd name="connsiteY5" fmla="*/ 57150 h 723900"/>
                <a:gd name="connsiteX6" fmla="*/ 666750 w 723900"/>
                <a:gd name="connsiteY6" fmla="*/ 361950 h 723900"/>
                <a:gd name="connsiteX7" fmla="*/ 361950 w 723900"/>
                <a:gd name="connsiteY7" fmla="*/ 666750 h 723900"/>
                <a:gd name="connsiteX8" fmla="*/ 57150 w 723900"/>
                <a:gd name="connsiteY8" fmla="*/ 361950 h 723900"/>
                <a:gd name="connsiteX9" fmla="*/ 361950 w 723900"/>
                <a:gd name="connsiteY9" fmla="*/ 5715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3900" h="723900">
                  <a:moveTo>
                    <a:pt x="361950" y="0"/>
                  </a:move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161925"/>
                    <a:pt x="561975" y="0"/>
                    <a:pt x="361950" y="0"/>
                  </a:cubicBezTo>
                  <a:close/>
                  <a:moveTo>
                    <a:pt x="361950" y="57150"/>
                  </a:moveTo>
                  <a:cubicBezTo>
                    <a:pt x="529590" y="57150"/>
                    <a:pt x="666750" y="19431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50F2538-BD4D-E5F4-192B-3FF3A7EA00EA}"/>
                </a:ext>
              </a:extLst>
            </p:cNvPr>
            <p:cNvSpPr/>
            <p:nvPr/>
          </p:nvSpPr>
          <p:spPr>
            <a:xfrm rot="19065486">
              <a:off x="3187990" y="3127751"/>
              <a:ext cx="295275" cy="295275"/>
            </a:xfrm>
            <a:custGeom>
              <a:avLst/>
              <a:gdLst>
                <a:gd name="connsiteX0" fmla="*/ 0 w 295275"/>
                <a:gd name="connsiteY0" fmla="*/ 295275 h 295275"/>
                <a:gd name="connsiteX1" fmla="*/ 209550 w 295275"/>
                <a:gd name="connsiteY1" fmla="*/ 209550 h 295275"/>
                <a:gd name="connsiteX2" fmla="*/ 295275 w 295275"/>
                <a:gd name="connsiteY2" fmla="*/ 0 h 295275"/>
                <a:gd name="connsiteX3" fmla="*/ 85725 w 295275"/>
                <a:gd name="connsiteY3" fmla="*/ 87630 h 295275"/>
                <a:gd name="connsiteX4" fmla="*/ 0 w 295275"/>
                <a:gd name="connsiteY4" fmla="*/ 295275 h 295275"/>
                <a:gd name="connsiteX5" fmla="*/ 148590 w 295275"/>
                <a:gd name="connsiteY5" fmla="*/ 127635 h 295275"/>
                <a:gd name="connsiteX6" fmla="*/ 167640 w 295275"/>
                <a:gd name="connsiteY6" fmla="*/ 146685 h 295275"/>
                <a:gd name="connsiteX7" fmla="*/ 148590 w 295275"/>
                <a:gd name="connsiteY7" fmla="*/ 165735 h 295275"/>
                <a:gd name="connsiteX8" fmla="*/ 129540 w 295275"/>
                <a:gd name="connsiteY8" fmla="*/ 146685 h 295275"/>
                <a:gd name="connsiteX9" fmla="*/ 148590 w 295275"/>
                <a:gd name="connsiteY9" fmla="*/ 12763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295275">
                  <a:moveTo>
                    <a:pt x="0" y="295275"/>
                  </a:moveTo>
                  <a:lnTo>
                    <a:pt x="209550" y="209550"/>
                  </a:lnTo>
                  <a:lnTo>
                    <a:pt x="295275" y="0"/>
                  </a:lnTo>
                  <a:lnTo>
                    <a:pt x="85725" y="87630"/>
                  </a:lnTo>
                  <a:lnTo>
                    <a:pt x="0" y="295275"/>
                  </a:lnTo>
                  <a:close/>
                  <a:moveTo>
                    <a:pt x="148590" y="127635"/>
                  </a:moveTo>
                  <a:cubicBezTo>
                    <a:pt x="160020" y="127635"/>
                    <a:pt x="167640" y="135255"/>
                    <a:pt x="167640" y="146685"/>
                  </a:cubicBezTo>
                  <a:cubicBezTo>
                    <a:pt x="167640" y="158115"/>
                    <a:pt x="160020" y="165735"/>
                    <a:pt x="148590" y="165735"/>
                  </a:cubicBezTo>
                  <a:cubicBezTo>
                    <a:pt x="137160" y="165735"/>
                    <a:pt x="129540" y="158115"/>
                    <a:pt x="129540" y="146685"/>
                  </a:cubicBezTo>
                  <a:cubicBezTo>
                    <a:pt x="129540" y="135255"/>
                    <a:pt x="137160" y="127635"/>
                    <a:pt x="148590" y="127635"/>
                  </a:cubicBezTo>
                </a:path>
              </a:pathLst>
            </a:cu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13" descr="Une image contenant plein air, habits, personne, Roche-mère&#10;&#10;Description générée automatiquement">
            <a:extLst>
              <a:ext uri="{FF2B5EF4-FFF2-40B4-BE49-F238E27FC236}">
                <a16:creationId xmlns:a16="http://schemas.microsoft.com/office/drawing/2014/main" id="{F6A7877E-C7BB-DF3B-105C-1F4322FA20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90" y="1162896"/>
            <a:ext cx="4386262" cy="329193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3" name="Arc partiel 22">
            <a:extLst>
              <a:ext uri="{FF2B5EF4-FFF2-40B4-BE49-F238E27FC236}">
                <a16:creationId xmlns:a16="http://schemas.microsoft.com/office/drawing/2014/main" id="{609BF87E-F887-1884-C592-0186E6D05A99}"/>
              </a:ext>
            </a:extLst>
          </p:cNvPr>
          <p:cNvSpPr/>
          <p:nvPr/>
        </p:nvSpPr>
        <p:spPr>
          <a:xfrm rot="911210">
            <a:off x="1694342" y="2412305"/>
            <a:ext cx="550100" cy="729359"/>
          </a:xfrm>
          <a:prstGeom prst="pie">
            <a:avLst>
              <a:gd name="adj1" fmla="val 20671741"/>
              <a:gd name="adj2" fmla="val 5783425"/>
            </a:avLst>
          </a:prstGeom>
          <a:solidFill>
            <a:srgbClr val="00B050">
              <a:alpha val="25000"/>
            </a:srgbClr>
          </a:solidFill>
          <a:ln>
            <a:solidFill>
              <a:srgbClr val="00B050"/>
            </a:solidFill>
          </a:ln>
          <a:scene3d>
            <a:camera prst="isometricOffAxis1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-4785"/>
            <a:ext cx="8915400" cy="89759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dirty="0"/>
              <a:t>Comment mesurer ces structures :</a:t>
            </a:r>
            <a:br>
              <a:rPr lang="fr-FR" dirty="0"/>
            </a:br>
            <a:r>
              <a:rPr lang="fr-FR" dirty="0"/>
              <a:t>lignes / trait (1D) – </a:t>
            </a:r>
            <a:r>
              <a:rPr lang="fr-FR" i="1" dirty="0"/>
              <a:t>2</a:t>
            </a:r>
            <a:r>
              <a:rPr lang="fr-FR" i="1" baseline="30000" dirty="0"/>
              <a:t>eme</a:t>
            </a:r>
            <a:r>
              <a:rPr lang="fr-FR" i="1" dirty="0"/>
              <a:t> méthode</a:t>
            </a:r>
            <a:endParaRPr lang="fr-FR" dirty="0"/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4710110" y="1217293"/>
            <a:ext cx="4305300" cy="2708914"/>
          </a:xfrm>
        </p:spPr>
        <p:txBody>
          <a:bodyPr vert="horz" wrap="square" lIns="0" tIns="107156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dirty="0"/>
              <a:t>Pour caractériser </a:t>
            </a:r>
            <a:r>
              <a:rPr lang="fr-FR" sz="1600" b="1" dirty="0"/>
              <a:t>une ligne</a:t>
            </a:r>
            <a:r>
              <a:rPr lang="fr-FR" sz="1600" dirty="0"/>
              <a:t>, il faut son 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b="1" dirty="0"/>
              <a:t>un plan porteur </a:t>
            </a:r>
            <a:r>
              <a:rPr lang="fr-FR" sz="1600" dirty="0"/>
              <a:t>(</a:t>
            </a:r>
            <a:r>
              <a:rPr lang="fr-FR" sz="1400" spc="-25" dirty="0">
                <a:solidFill>
                  <a:srgbClr val="C00000"/>
                </a:solidFill>
                <a:cs typeface="Arial"/>
              </a:rPr>
              <a:t>azimut (0 à 180°)</a:t>
            </a:r>
            <a:r>
              <a:rPr lang="fr-FR" sz="1400" spc="-4" dirty="0">
                <a:cs typeface="Arial"/>
              </a:rPr>
              <a:t>, </a:t>
            </a:r>
            <a:r>
              <a:rPr lang="fr-FR" sz="1400" spc="7" dirty="0">
                <a:solidFill>
                  <a:srgbClr val="00B0F0"/>
                </a:solidFill>
                <a:cs typeface="Arial"/>
              </a:rPr>
              <a:t>pendage (entre 0 et 90˚)</a:t>
            </a:r>
            <a:r>
              <a:rPr lang="fr-FR" sz="1400" dirty="0">
                <a:cs typeface="Arial"/>
              </a:rPr>
              <a:t> et </a:t>
            </a:r>
            <a:r>
              <a:rPr lang="fr-FR" sz="1400" spc="-18" dirty="0">
                <a:solidFill>
                  <a:srgbClr val="00B0F0"/>
                </a:solidFill>
                <a:cs typeface="Arial MT"/>
              </a:rPr>
              <a:t>sens</a:t>
            </a:r>
            <a:r>
              <a:rPr lang="fr-FR" sz="1600" spc="-18" dirty="0">
                <a:cs typeface="Arial MT"/>
              </a:rPr>
              <a:t>)</a:t>
            </a:r>
            <a:endParaRPr lang="fr-FR" sz="16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B050"/>
                </a:solidFill>
              </a:rPr>
              <a:t>le pitch de la ligne </a:t>
            </a:r>
            <a:r>
              <a:rPr lang="fr-FR" sz="1600" dirty="0"/>
              <a:t>: angle entre la ligne et  l’horizontal sur le plan porteur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b="1" dirty="0"/>
              <a:t>la direction </a:t>
            </a:r>
            <a:r>
              <a:rPr lang="fr-FR" sz="1600" dirty="0"/>
              <a:t>à partir de laquelle est  mesuré le pitch</a:t>
            </a:r>
          </a:p>
        </p:txBody>
      </p:sp>
      <p:sp>
        <p:nvSpPr>
          <p:cNvPr id="16" name="Arc partiel 15">
            <a:extLst>
              <a:ext uri="{FF2B5EF4-FFF2-40B4-BE49-F238E27FC236}">
                <a16:creationId xmlns:a16="http://schemas.microsoft.com/office/drawing/2014/main" id="{9910CC52-67F4-67E7-CEEC-553989FD841A}"/>
              </a:ext>
            </a:extLst>
          </p:cNvPr>
          <p:cNvSpPr/>
          <p:nvPr/>
        </p:nvSpPr>
        <p:spPr>
          <a:xfrm>
            <a:off x="1646192" y="2297011"/>
            <a:ext cx="802071" cy="870947"/>
          </a:xfrm>
          <a:prstGeom prst="pie">
            <a:avLst>
              <a:gd name="adj1" fmla="val 6521125"/>
              <a:gd name="adj2" fmla="val 10765297"/>
            </a:avLst>
          </a:prstGeom>
          <a:solidFill>
            <a:srgbClr val="00B0F0">
              <a:alpha val="25000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>
              <a:solidFill>
                <a:schemeClr val="tx1"/>
              </a:solidFill>
            </a:endParaRPr>
          </a:p>
        </p:txBody>
      </p:sp>
      <p:sp>
        <p:nvSpPr>
          <p:cNvPr id="17" name="Organigramme : Données 16">
            <a:extLst>
              <a:ext uri="{FF2B5EF4-FFF2-40B4-BE49-F238E27FC236}">
                <a16:creationId xmlns:a16="http://schemas.microsoft.com/office/drawing/2014/main" id="{F60CEA67-64D1-4384-20D4-628A0D9B00A2}"/>
              </a:ext>
            </a:extLst>
          </p:cNvPr>
          <p:cNvSpPr/>
          <p:nvPr/>
        </p:nvSpPr>
        <p:spPr>
          <a:xfrm flipV="1">
            <a:off x="332144" y="2660861"/>
            <a:ext cx="1901550" cy="148001"/>
          </a:xfrm>
          <a:prstGeom prst="flowChartInputOutput">
            <a:avLst/>
          </a:prstGeom>
          <a:solidFill>
            <a:schemeClr val="bg1">
              <a:alpha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66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89C2F06-5741-589E-B120-CBE3F241B1F1}"/>
              </a:ext>
            </a:extLst>
          </p:cNvPr>
          <p:cNvGrpSpPr/>
          <p:nvPr/>
        </p:nvGrpSpPr>
        <p:grpSpPr>
          <a:xfrm rot="261242">
            <a:off x="1041055" y="2545355"/>
            <a:ext cx="374258" cy="374258"/>
            <a:chOff x="2973743" y="2912094"/>
            <a:chExt cx="723900" cy="723900"/>
          </a:xfrm>
          <a:scene3d>
            <a:camera prst="isometricOffAxis1Top"/>
            <a:lightRig rig="threePt" dir="t"/>
          </a:scene3d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2FE32D4-7D7A-1335-308B-8FDC57D08B45}"/>
                </a:ext>
              </a:extLst>
            </p:cNvPr>
            <p:cNvSpPr/>
            <p:nvPr/>
          </p:nvSpPr>
          <p:spPr>
            <a:xfrm rot="19065486">
              <a:off x="2973743" y="2912094"/>
              <a:ext cx="723900" cy="723900"/>
            </a:xfrm>
            <a:custGeom>
              <a:avLst/>
              <a:gdLst>
                <a:gd name="connsiteX0" fmla="*/ 361950 w 723900"/>
                <a:gd name="connsiteY0" fmla="*/ 0 h 723900"/>
                <a:gd name="connsiteX1" fmla="*/ 0 w 723900"/>
                <a:gd name="connsiteY1" fmla="*/ 361950 h 723900"/>
                <a:gd name="connsiteX2" fmla="*/ 361950 w 723900"/>
                <a:gd name="connsiteY2" fmla="*/ 723900 h 723900"/>
                <a:gd name="connsiteX3" fmla="*/ 723900 w 723900"/>
                <a:gd name="connsiteY3" fmla="*/ 361950 h 723900"/>
                <a:gd name="connsiteX4" fmla="*/ 361950 w 723900"/>
                <a:gd name="connsiteY4" fmla="*/ 0 h 723900"/>
                <a:gd name="connsiteX5" fmla="*/ 361950 w 723900"/>
                <a:gd name="connsiteY5" fmla="*/ 57150 h 723900"/>
                <a:gd name="connsiteX6" fmla="*/ 666750 w 723900"/>
                <a:gd name="connsiteY6" fmla="*/ 361950 h 723900"/>
                <a:gd name="connsiteX7" fmla="*/ 361950 w 723900"/>
                <a:gd name="connsiteY7" fmla="*/ 666750 h 723900"/>
                <a:gd name="connsiteX8" fmla="*/ 57150 w 723900"/>
                <a:gd name="connsiteY8" fmla="*/ 361950 h 723900"/>
                <a:gd name="connsiteX9" fmla="*/ 361950 w 723900"/>
                <a:gd name="connsiteY9" fmla="*/ 5715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3900" h="723900">
                  <a:moveTo>
                    <a:pt x="361950" y="0"/>
                  </a:move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161925"/>
                    <a:pt x="561975" y="0"/>
                    <a:pt x="361950" y="0"/>
                  </a:cubicBezTo>
                  <a:close/>
                  <a:moveTo>
                    <a:pt x="361950" y="57150"/>
                  </a:moveTo>
                  <a:cubicBezTo>
                    <a:pt x="529590" y="57150"/>
                    <a:pt x="666750" y="19431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794C811-C0FA-57AD-AF30-D8DE5F65A8E0}"/>
                </a:ext>
              </a:extLst>
            </p:cNvPr>
            <p:cNvSpPr/>
            <p:nvPr/>
          </p:nvSpPr>
          <p:spPr>
            <a:xfrm rot="19065486">
              <a:off x="3187990" y="3127751"/>
              <a:ext cx="295275" cy="295275"/>
            </a:xfrm>
            <a:custGeom>
              <a:avLst/>
              <a:gdLst>
                <a:gd name="connsiteX0" fmla="*/ 0 w 295275"/>
                <a:gd name="connsiteY0" fmla="*/ 295275 h 295275"/>
                <a:gd name="connsiteX1" fmla="*/ 209550 w 295275"/>
                <a:gd name="connsiteY1" fmla="*/ 209550 h 295275"/>
                <a:gd name="connsiteX2" fmla="*/ 295275 w 295275"/>
                <a:gd name="connsiteY2" fmla="*/ 0 h 295275"/>
                <a:gd name="connsiteX3" fmla="*/ 85725 w 295275"/>
                <a:gd name="connsiteY3" fmla="*/ 87630 h 295275"/>
                <a:gd name="connsiteX4" fmla="*/ 0 w 295275"/>
                <a:gd name="connsiteY4" fmla="*/ 295275 h 295275"/>
                <a:gd name="connsiteX5" fmla="*/ 148590 w 295275"/>
                <a:gd name="connsiteY5" fmla="*/ 127635 h 295275"/>
                <a:gd name="connsiteX6" fmla="*/ 167640 w 295275"/>
                <a:gd name="connsiteY6" fmla="*/ 146685 h 295275"/>
                <a:gd name="connsiteX7" fmla="*/ 148590 w 295275"/>
                <a:gd name="connsiteY7" fmla="*/ 165735 h 295275"/>
                <a:gd name="connsiteX8" fmla="*/ 129540 w 295275"/>
                <a:gd name="connsiteY8" fmla="*/ 146685 h 295275"/>
                <a:gd name="connsiteX9" fmla="*/ 148590 w 295275"/>
                <a:gd name="connsiteY9" fmla="*/ 12763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295275">
                  <a:moveTo>
                    <a:pt x="0" y="295275"/>
                  </a:moveTo>
                  <a:lnTo>
                    <a:pt x="209550" y="209550"/>
                  </a:lnTo>
                  <a:lnTo>
                    <a:pt x="295275" y="0"/>
                  </a:lnTo>
                  <a:lnTo>
                    <a:pt x="85725" y="87630"/>
                  </a:lnTo>
                  <a:lnTo>
                    <a:pt x="0" y="295275"/>
                  </a:lnTo>
                  <a:close/>
                  <a:moveTo>
                    <a:pt x="148590" y="127635"/>
                  </a:moveTo>
                  <a:cubicBezTo>
                    <a:pt x="160020" y="127635"/>
                    <a:pt x="167640" y="135255"/>
                    <a:pt x="167640" y="146685"/>
                  </a:cubicBezTo>
                  <a:cubicBezTo>
                    <a:pt x="167640" y="158115"/>
                    <a:pt x="160020" y="165735"/>
                    <a:pt x="148590" y="165735"/>
                  </a:cubicBezTo>
                  <a:cubicBezTo>
                    <a:pt x="137160" y="165735"/>
                    <a:pt x="129540" y="158115"/>
                    <a:pt x="129540" y="146685"/>
                  </a:cubicBezTo>
                  <a:cubicBezTo>
                    <a:pt x="129540" y="135255"/>
                    <a:pt x="137160" y="127635"/>
                    <a:pt x="148590" y="127635"/>
                  </a:cubicBezTo>
                </a:path>
              </a:pathLst>
            </a:cu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266"/>
            </a:p>
          </p:txBody>
        </p:sp>
      </p:grp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345B57-D1AE-8326-9C36-9310E20EFE74}"/>
              </a:ext>
            </a:extLst>
          </p:cNvPr>
          <p:cNvCxnSpPr>
            <a:cxnSpLocks/>
          </p:cNvCxnSpPr>
          <p:nvPr/>
        </p:nvCxnSpPr>
        <p:spPr>
          <a:xfrm>
            <a:off x="1625203" y="2571750"/>
            <a:ext cx="794608" cy="32146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ject 5">
            <a:extLst>
              <a:ext uri="{FF2B5EF4-FFF2-40B4-BE49-F238E27FC236}">
                <a16:creationId xmlns:a16="http://schemas.microsoft.com/office/drawing/2014/main" id="{F0B5EFA0-FEDF-8E42-E2BC-38323B7706DE}"/>
              </a:ext>
            </a:extLst>
          </p:cNvPr>
          <p:cNvSpPr txBox="1"/>
          <p:nvPr/>
        </p:nvSpPr>
        <p:spPr>
          <a:xfrm>
            <a:off x="2906232" y="5198943"/>
            <a:ext cx="3331536" cy="44176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vert="horz" wrap="square" lIns="0" tIns="8930" rIns="0" bIns="0" rtlCol="0">
            <a:spAutoFit/>
          </a:bodyPr>
          <a:lstStyle/>
          <a:p>
            <a:pPr marL="8929" algn="ctr">
              <a:spcBef>
                <a:spcPts val="70"/>
              </a:spcBef>
              <a:tabLst>
                <a:tab pos="401822" algn="l"/>
                <a:tab pos="758996" algn="l"/>
                <a:tab pos="1140281" algn="l"/>
                <a:tab pos="1676489" algn="l"/>
              </a:tabLst>
            </a:pPr>
            <a:r>
              <a:rPr sz="2812" b="1" spc="-4" dirty="0">
                <a:solidFill>
                  <a:srgbClr val="C00000"/>
                </a:solidFill>
                <a:cs typeface="Arial MT"/>
              </a:rPr>
              <a:t>N</a:t>
            </a:r>
            <a:r>
              <a:rPr lang="fr-FR" sz="2812" b="1" spc="-4" dirty="0">
                <a:solidFill>
                  <a:srgbClr val="C00000"/>
                </a:solidFill>
                <a:cs typeface="Arial MT"/>
              </a:rPr>
              <a:t>4</a:t>
            </a:r>
            <a:r>
              <a:rPr sz="2812" b="1" spc="-4" dirty="0">
                <a:solidFill>
                  <a:srgbClr val="C00000"/>
                </a:solidFill>
                <a:cs typeface="Arial MT"/>
              </a:rPr>
              <a:t>0</a:t>
            </a:r>
            <a:r>
              <a:rPr lang="fr-FR" sz="2812" b="1" spc="-4" dirty="0">
                <a:cs typeface="Arial MT"/>
              </a:rPr>
              <a:t>-</a:t>
            </a:r>
            <a:r>
              <a:rPr lang="fr-FR" sz="2812" b="1" spc="-4" dirty="0">
                <a:solidFill>
                  <a:srgbClr val="00B0F0"/>
                </a:solidFill>
                <a:cs typeface="Arial MT"/>
              </a:rPr>
              <a:t>6</a:t>
            </a:r>
            <a:r>
              <a:rPr sz="2812" b="1" spc="-4" dirty="0">
                <a:solidFill>
                  <a:srgbClr val="00B0F0"/>
                </a:solidFill>
                <a:cs typeface="Arial MT"/>
              </a:rPr>
              <a:t>0</a:t>
            </a:r>
            <a:r>
              <a:rPr lang="fr-FR" sz="2812" b="1" spc="-32" dirty="0">
                <a:solidFill>
                  <a:srgbClr val="00B0F0"/>
                </a:solidFill>
                <a:cs typeface="Arial MT"/>
              </a:rPr>
              <a:t>E</a:t>
            </a:r>
            <a:r>
              <a:rPr lang="fr-FR" sz="2812" b="1" spc="-32" dirty="0">
                <a:solidFill>
                  <a:srgbClr val="00B050"/>
                </a:solidFill>
                <a:cs typeface="Arial MT"/>
              </a:rPr>
              <a:t> </a:t>
            </a:r>
            <a:r>
              <a:rPr lang="fr-FR" sz="2812" b="1" spc="-32" dirty="0">
                <a:cs typeface="Arial MT"/>
              </a:rPr>
              <a:t>/ </a:t>
            </a:r>
            <a:r>
              <a:rPr lang="fr-FR" sz="2812" b="1" spc="-32" dirty="0">
                <a:solidFill>
                  <a:srgbClr val="00B050"/>
                </a:solidFill>
                <a:cs typeface="Arial MT"/>
              </a:rPr>
              <a:t>80</a:t>
            </a:r>
            <a:r>
              <a:rPr lang="fr-FR" sz="2812" b="1" spc="-32" dirty="0">
                <a:cs typeface="Arial MT"/>
              </a:rPr>
              <a:t>S</a:t>
            </a:r>
            <a:endParaRPr sz="2812" b="1" dirty="0">
              <a:solidFill>
                <a:srgbClr val="00B050"/>
              </a:solidFill>
              <a:cs typeface="Arial MT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8DE0235E-2324-6F15-B31C-002B8098EC29}"/>
              </a:ext>
            </a:extLst>
          </p:cNvPr>
          <p:cNvSpPr txBox="1"/>
          <p:nvPr/>
        </p:nvSpPr>
        <p:spPr>
          <a:xfrm>
            <a:off x="357994" y="4759476"/>
            <a:ext cx="2487335" cy="950832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11" dirty="0">
                <a:solidFill>
                  <a:srgbClr val="C00000"/>
                </a:solidFill>
                <a:cs typeface="Arial MT"/>
              </a:rPr>
              <a:t>on </a:t>
            </a:r>
            <a:r>
              <a:rPr sz="2000" b="1" spc="-11" dirty="0">
                <a:solidFill>
                  <a:srgbClr val="C00000"/>
                </a:solidFill>
                <a:cs typeface="Arial MT"/>
              </a:rPr>
              <a:t>mesure </a:t>
            </a:r>
            <a:r>
              <a:rPr sz="2000" b="1" spc="-7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4" dirty="0">
                <a:solidFill>
                  <a:srgbClr val="C00000"/>
                </a:solidFill>
                <a:cs typeface="Arial MT"/>
              </a:rPr>
              <a:t>l’angle</a:t>
            </a:r>
            <a:r>
              <a:rPr sz="2000" b="1" spc="32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C00000"/>
                </a:solidFill>
                <a:cs typeface="Arial MT"/>
              </a:rPr>
              <a:t>à </a:t>
            </a:r>
            <a:r>
              <a:rPr sz="2000" b="1" spc="-21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C00000"/>
                </a:solidFill>
                <a:cs typeface="Arial MT"/>
              </a:rPr>
              <a:t>partir</a:t>
            </a:r>
            <a:r>
              <a:rPr sz="2000" b="1" spc="-32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21" dirty="0">
                <a:solidFill>
                  <a:srgbClr val="C00000"/>
                </a:solidFill>
                <a:cs typeface="Arial MT"/>
              </a:rPr>
              <a:t>du</a:t>
            </a:r>
            <a:r>
              <a:rPr sz="2000" b="1" spc="-28" dirty="0">
                <a:solidFill>
                  <a:srgbClr val="C00000"/>
                </a:solidFill>
                <a:cs typeface="Arial MT"/>
              </a:rPr>
              <a:t> </a:t>
            </a:r>
            <a:r>
              <a:rPr sz="2000" b="1" spc="11" dirty="0">
                <a:solidFill>
                  <a:srgbClr val="C00000"/>
                </a:solidFill>
                <a:cs typeface="Arial MT"/>
              </a:rPr>
              <a:t>nord</a:t>
            </a:r>
            <a:endParaRPr sz="2000" b="1" dirty="0">
              <a:solidFill>
                <a:srgbClr val="C00000"/>
              </a:solidFill>
              <a:cs typeface="Arial MT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68C5FC17-1957-5C01-3524-0FE3C35662D9}"/>
              </a:ext>
            </a:extLst>
          </p:cNvPr>
          <p:cNvSpPr txBox="1"/>
          <p:nvPr/>
        </p:nvSpPr>
        <p:spPr>
          <a:xfrm>
            <a:off x="3089114" y="5927335"/>
            <a:ext cx="2487334" cy="643055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sz="2000" b="1" spc="7" dirty="0">
                <a:solidFill>
                  <a:srgbClr val="00B0F0"/>
                </a:solidFill>
                <a:cs typeface="Arial MT"/>
              </a:rPr>
              <a:t>son</a:t>
            </a:r>
            <a:r>
              <a:rPr sz="2000" b="1" spc="-53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4" dirty="0">
                <a:solidFill>
                  <a:srgbClr val="00B0F0"/>
                </a:solidFill>
                <a:cs typeface="Arial MT"/>
              </a:rPr>
              <a:t>pendage </a:t>
            </a:r>
            <a:r>
              <a:rPr sz="2000" b="1" spc="-345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7" dirty="0">
                <a:solidFill>
                  <a:srgbClr val="00B0F0"/>
                </a:solidFill>
                <a:cs typeface="Arial MT"/>
              </a:rPr>
              <a:t>est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sz="2000" b="1" spc="-25" dirty="0">
                <a:solidFill>
                  <a:srgbClr val="00B0F0"/>
                </a:solidFill>
                <a:cs typeface="Arial MT"/>
              </a:rPr>
              <a:t>à</a:t>
            </a:r>
            <a:r>
              <a:rPr sz="2000" b="1" spc="-7" dirty="0">
                <a:solidFill>
                  <a:srgbClr val="00B0F0"/>
                </a:solidFill>
                <a:cs typeface="Arial MT"/>
              </a:rPr>
              <a:t> </a:t>
            </a:r>
            <a:r>
              <a:rPr lang="fr-FR" sz="2000" b="1" spc="-49" dirty="0">
                <a:solidFill>
                  <a:srgbClr val="00B0F0"/>
                </a:solidFill>
                <a:cs typeface="Arial MT"/>
              </a:rPr>
              <a:t>6</a:t>
            </a:r>
            <a:r>
              <a:rPr sz="2000" b="1" spc="-49" dirty="0">
                <a:solidFill>
                  <a:srgbClr val="00B0F0"/>
                </a:solidFill>
                <a:cs typeface="Arial MT"/>
              </a:rPr>
              <a:t>0˚</a:t>
            </a:r>
            <a:r>
              <a:rPr lang="fr-FR" sz="2000" b="1" spc="-49" dirty="0">
                <a:solidFill>
                  <a:srgbClr val="00B0F0"/>
                </a:solidFill>
                <a:cs typeface="Arial MT"/>
              </a:rPr>
              <a:t> vers l’Est</a:t>
            </a:r>
            <a:endParaRPr sz="2000" b="1" dirty="0">
              <a:solidFill>
                <a:srgbClr val="00B0F0"/>
              </a:solidFill>
              <a:cs typeface="Arial MT"/>
            </a:endParaRPr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D33DC190-1619-7FC3-C8B9-4889C6FA36CE}"/>
              </a:ext>
            </a:extLst>
          </p:cNvPr>
          <p:cNvSpPr txBox="1"/>
          <p:nvPr/>
        </p:nvSpPr>
        <p:spPr>
          <a:xfrm>
            <a:off x="6756141" y="5116844"/>
            <a:ext cx="2487334" cy="950832"/>
          </a:xfrm>
          <a:prstGeom prst="rect">
            <a:avLst/>
          </a:prstGeom>
        </p:spPr>
        <p:txBody>
          <a:bodyPr vert="horz" wrap="square" lIns="0" tIns="27236" rIns="0" bIns="0" rtlCol="0">
            <a:spAutoFit/>
          </a:bodyPr>
          <a:lstStyle/>
          <a:p>
            <a:pPr marL="8929" marR="3572" algn="ctr">
              <a:spcBef>
                <a:spcPts val="214"/>
              </a:spcBef>
            </a:pPr>
            <a:r>
              <a:rPr lang="fr-FR" sz="2000" b="1" spc="7" dirty="0">
                <a:solidFill>
                  <a:srgbClr val="00B050"/>
                </a:solidFill>
                <a:cs typeface="Arial MT"/>
              </a:rPr>
              <a:t>sa strie indique un angle de 80° vers le sud</a:t>
            </a:r>
            <a:endParaRPr sz="2000" b="1" dirty="0">
              <a:solidFill>
                <a:srgbClr val="00B050"/>
              </a:solidFill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  <p:bldP spid="25" grpId="0"/>
      <p:bldP spid="26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37684"/>
            <a:ext cx="8915400" cy="41265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900" dirty="0"/>
              <a:t>Projections stéréographiques : utilisation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6FF7427B-8A73-CAC4-9C80-3CE57B2B5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371" y="946483"/>
            <a:ext cx="5050410" cy="2187968"/>
          </a:xfrm>
        </p:spPr>
        <p:txBody>
          <a:bodyPr>
            <a:normAutofit/>
          </a:bodyPr>
          <a:lstStyle/>
          <a:p>
            <a:r>
              <a:rPr lang="fr-FR" sz="2000" spc="4" dirty="0">
                <a:cs typeface="Arial MT"/>
              </a:rPr>
              <a:t>Elles </a:t>
            </a:r>
            <a:r>
              <a:rPr lang="fr-FR" sz="2000" spc="21" dirty="0">
                <a:cs typeface="Arial MT"/>
              </a:rPr>
              <a:t>sont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18" dirty="0">
                <a:cs typeface="Arial MT"/>
              </a:rPr>
              <a:t>réalisées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35" dirty="0">
                <a:cs typeface="Arial MT"/>
              </a:rPr>
              <a:t>à</a:t>
            </a:r>
            <a:r>
              <a:rPr lang="fr-FR" sz="2000" spc="7" dirty="0">
                <a:cs typeface="Arial MT"/>
              </a:rPr>
              <a:t> </a:t>
            </a:r>
            <a:r>
              <a:rPr lang="fr-FR" sz="2000" spc="14" dirty="0">
                <a:cs typeface="Arial MT"/>
              </a:rPr>
              <a:t>l’aide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39" dirty="0">
                <a:cs typeface="Arial MT"/>
              </a:rPr>
              <a:t>d’un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b="1" spc="-4" dirty="0">
                <a:cs typeface="Arial"/>
              </a:rPr>
              <a:t>canevas</a:t>
            </a:r>
            <a:r>
              <a:rPr lang="fr-FR" sz="2000" b="1" spc="4" dirty="0">
                <a:cs typeface="Arial"/>
              </a:rPr>
              <a:t> </a:t>
            </a:r>
            <a:r>
              <a:rPr lang="fr-FR" sz="2000" spc="14" dirty="0">
                <a:cs typeface="Arial MT"/>
              </a:rPr>
              <a:t>de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i="1" spc="-11" dirty="0">
                <a:cs typeface="Arial MT"/>
              </a:rPr>
              <a:t>Wulf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14" dirty="0">
                <a:cs typeface="Arial MT"/>
              </a:rPr>
              <a:t>ou</a:t>
            </a:r>
            <a:r>
              <a:rPr lang="fr-FR" sz="2000" spc="7" dirty="0">
                <a:cs typeface="Arial MT"/>
              </a:rPr>
              <a:t> </a:t>
            </a:r>
            <a:r>
              <a:rPr lang="fr-FR" sz="2000" spc="14" dirty="0">
                <a:cs typeface="Arial MT"/>
              </a:rPr>
              <a:t>de </a:t>
            </a:r>
            <a:r>
              <a:rPr lang="fr-FR" sz="2000" spc="-461" dirty="0">
                <a:cs typeface="Arial MT"/>
              </a:rPr>
              <a:t> </a:t>
            </a:r>
            <a:r>
              <a:rPr lang="fr-FR" sz="2000" i="1" spc="25" dirty="0">
                <a:cs typeface="Arial MT"/>
              </a:rPr>
              <a:t>Schmidt</a:t>
            </a:r>
            <a:r>
              <a:rPr lang="fr-FR" sz="2000" spc="25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qui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18" dirty="0">
                <a:cs typeface="Arial MT"/>
              </a:rPr>
              <a:t>permettent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14" dirty="0">
                <a:cs typeface="Arial MT"/>
              </a:rPr>
              <a:t>de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représenter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7" dirty="0">
                <a:cs typeface="Arial MT"/>
              </a:rPr>
              <a:t>facilement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sur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14" dirty="0">
                <a:cs typeface="Arial MT"/>
              </a:rPr>
              <a:t>une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même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figure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appelée </a:t>
            </a:r>
            <a:r>
              <a:rPr lang="fr-FR" sz="2000" b="1" spc="11" dirty="0">
                <a:cs typeface="Arial"/>
              </a:rPr>
              <a:t>stéréogramme</a:t>
            </a:r>
            <a:r>
              <a:rPr lang="fr-FR" sz="2000" spc="11" dirty="0">
                <a:cs typeface="Arial MT"/>
              </a:rPr>
              <a:t>,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-14" dirty="0">
                <a:cs typeface="Arial MT"/>
              </a:rPr>
              <a:t>les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7" dirty="0">
                <a:cs typeface="Arial MT"/>
              </a:rPr>
              <a:t>traces </a:t>
            </a:r>
            <a:r>
              <a:rPr lang="fr-FR" sz="2000" spc="14" dirty="0">
                <a:cs typeface="Arial MT"/>
              </a:rPr>
              <a:t>de</a:t>
            </a:r>
            <a:r>
              <a:rPr lang="fr-FR" sz="2000" spc="4" dirty="0">
                <a:cs typeface="Arial MT"/>
              </a:rPr>
              <a:t> </a:t>
            </a:r>
            <a:r>
              <a:rPr lang="fr-FR" sz="2000" spc="11" dirty="0">
                <a:cs typeface="Arial MT"/>
              </a:rPr>
              <a:t>nombreux</a:t>
            </a:r>
            <a:r>
              <a:rPr lang="fr-FR" sz="2000" spc="7" dirty="0">
                <a:cs typeface="Arial MT"/>
              </a:rPr>
              <a:t> </a:t>
            </a:r>
            <a:r>
              <a:rPr lang="fr-FR" sz="2000" spc="4" dirty="0">
                <a:cs typeface="Arial MT"/>
              </a:rPr>
              <a:t>plans </a:t>
            </a:r>
            <a:r>
              <a:rPr lang="fr-FR" sz="2000" spc="14" dirty="0">
                <a:cs typeface="Arial MT"/>
              </a:rPr>
              <a:t>et</a:t>
            </a:r>
            <a:r>
              <a:rPr lang="fr-FR" sz="2000" spc="7" dirty="0">
                <a:cs typeface="Arial MT"/>
              </a:rPr>
              <a:t> </a:t>
            </a:r>
            <a:r>
              <a:rPr lang="fr-FR" sz="2000" spc="-4" dirty="0">
                <a:cs typeface="Arial MT"/>
              </a:rPr>
              <a:t>lignes.</a:t>
            </a:r>
            <a:endParaRPr lang="fr-FR" sz="2000" dirty="0"/>
          </a:p>
        </p:txBody>
      </p:sp>
      <p:sp>
        <p:nvSpPr>
          <p:cNvPr id="7" name="object 7"/>
          <p:cNvSpPr txBox="1"/>
          <p:nvPr/>
        </p:nvSpPr>
        <p:spPr>
          <a:xfrm>
            <a:off x="-103447" y="6352144"/>
            <a:ext cx="4499718" cy="36809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algn="ctr">
              <a:spcBef>
                <a:spcPts val="70"/>
              </a:spcBef>
            </a:pPr>
            <a:r>
              <a:rPr sz="1125" b="1" spc="-14" dirty="0">
                <a:cs typeface="Arial"/>
              </a:rPr>
              <a:t>le </a:t>
            </a:r>
            <a:r>
              <a:rPr sz="1125" b="1" spc="-18" dirty="0">
                <a:cs typeface="Arial"/>
              </a:rPr>
              <a:t>canevas</a:t>
            </a:r>
            <a:r>
              <a:rPr sz="1125" b="1" spc="-11" dirty="0">
                <a:cs typeface="Arial"/>
              </a:rPr>
              <a:t> </a:t>
            </a:r>
            <a:r>
              <a:rPr sz="1125" b="1" spc="7" dirty="0">
                <a:cs typeface="Arial"/>
              </a:rPr>
              <a:t>de</a:t>
            </a:r>
            <a:r>
              <a:rPr sz="1125" b="1" spc="-11" dirty="0">
                <a:cs typeface="Arial"/>
              </a:rPr>
              <a:t> </a:t>
            </a:r>
            <a:r>
              <a:rPr sz="1125" b="1" spc="-7" dirty="0">
                <a:cs typeface="Arial"/>
              </a:rPr>
              <a:t>Wulf</a:t>
            </a:r>
            <a:r>
              <a:rPr lang="fr-FR" sz="1125" b="1" spc="-7" dirty="0">
                <a:cs typeface="Arial"/>
              </a:rPr>
              <a:t> :</a:t>
            </a:r>
          </a:p>
          <a:p>
            <a:pPr marL="8929" algn="ctr">
              <a:spcBef>
                <a:spcPts val="70"/>
              </a:spcBef>
            </a:pPr>
            <a:r>
              <a:rPr lang="fr-FR" sz="1125" dirty="0">
                <a:cs typeface="Arial"/>
              </a:rPr>
              <a:t>projection conforme - conservation des angles </a:t>
            </a:r>
            <a:endParaRPr sz="1125" dirty="0"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53526" y="6352144"/>
            <a:ext cx="5466221" cy="36809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algn="ctr">
              <a:spcBef>
                <a:spcPts val="70"/>
              </a:spcBef>
            </a:pPr>
            <a:r>
              <a:rPr sz="1125" b="1" spc="-14" dirty="0">
                <a:cs typeface="Arial"/>
              </a:rPr>
              <a:t>le </a:t>
            </a:r>
            <a:r>
              <a:rPr sz="1125" b="1" spc="-18" dirty="0">
                <a:cs typeface="Arial"/>
              </a:rPr>
              <a:t>canevas</a:t>
            </a:r>
            <a:r>
              <a:rPr sz="1125" b="1" spc="-14" dirty="0">
                <a:cs typeface="Arial"/>
              </a:rPr>
              <a:t> </a:t>
            </a:r>
            <a:r>
              <a:rPr sz="1125" b="1" spc="7" dirty="0">
                <a:cs typeface="Arial"/>
              </a:rPr>
              <a:t>de</a:t>
            </a:r>
            <a:r>
              <a:rPr sz="1125" b="1" spc="-11" dirty="0">
                <a:cs typeface="Arial"/>
              </a:rPr>
              <a:t> </a:t>
            </a:r>
            <a:r>
              <a:rPr sz="1125" b="1" spc="18" dirty="0">
                <a:cs typeface="Arial"/>
              </a:rPr>
              <a:t>Schmidt</a:t>
            </a:r>
            <a:r>
              <a:rPr lang="fr-FR" sz="1125" b="1" spc="18" dirty="0">
                <a:cs typeface="Arial"/>
              </a:rPr>
              <a:t> :</a:t>
            </a:r>
          </a:p>
          <a:p>
            <a:pPr marL="8929" algn="ctr">
              <a:spcBef>
                <a:spcPts val="70"/>
              </a:spcBef>
            </a:pPr>
            <a:r>
              <a:rPr lang="fr-FR" sz="1125" spc="18" dirty="0">
                <a:cs typeface="Arial"/>
              </a:rPr>
              <a:t>projection équivalente - conservation des surfaces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96C1448A-20B0-775F-5DC8-83F0655D8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3780" y="801278"/>
            <a:ext cx="1664871" cy="1971558"/>
          </a:xfrm>
          <a:prstGeom prst="rect">
            <a:avLst/>
          </a:prstGeom>
        </p:spPr>
      </p:pic>
      <p:pic>
        <p:nvPicPr>
          <p:cNvPr id="6" name="Image 5" descr="Une image contenant cercle, motif, noir et blanc, Symétrie&#10;&#10;Description générée automatiquement">
            <a:extLst>
              <a:ext uri="{FF2B5EF4-FFF2-40B4-BE49-F238E27FC236}">
                <a16:creationId xmlns:a16="http://schemas.microsoft.com/office/drawing/2014/main" id="{AB03BE2E-3317-3BA9-EDCC-1F8EA43B7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3" y="3068319"/>
            <a:ext cx="3184708" cy="3175862"/>
          </a:xfrm>
          <a:prstGeom prst="rect">
            <a:avLst/>
          </a:prstGeom>
        </p:spPr>
      </p:pic>
      <p:pic>
        <p:nvPicPr>
          <p:cNvPr id="10" name="Image 9" descr="Une image contenant cercle, noir et blanc, art, noir&#10;&#10;Description générée automatiquement">
            <a:extLst>
              <a:ext uri="{FF2B5EF4-FFF2-40B4-BE49-F238E27FC236}">
                <a16:creationId xmlns:a16="http://schemas.microsoft.com/office/drawing/2014/main" id="{2FDF7693-B215-09AD-2AD9-7360AF2AA5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96" y="3068981"/>
            <a:ext cx="3184044" cy="317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37685"/>
            <a:ext cx="8915400" cy="41265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900" dirty="0"/>
              <a:t>Projections stéréographiques : utilisation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A67242D3-E015-86CC-BAC8-F8A70B05B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4343400" cy="5703311"/>
          </a:xfrm>
        </p:spPr>
        <p:txBody>
          <a:bodyPr>
            <a:normAutofit/>
          </a:bodyPr>
          <a:lstStyle/>
          <a:p>
            <a:r>
              <a:rPr lang="fr-FR" sz="1600" b="1" dirty="0"/>
              <a:t>Les GRANDS CERCLES :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1600" spc="-4" dirty="0">
                <a:cs typeface="Arial MT"/>
              </a:rPr>
              <a:t>représentent la « trace » ou projection </a:t>
            </a:r>
            <a:r>
              <a:rPr lang="fr-FR" sz="1600" b="1" spc="-4" dirty="0">
                <a:cs typeface="Arial MT"/>
              </a:rPr>
              <a:t>des plans </a:t>
            </a:r>
            <a:r>
              <a:rPr lang="fr-FR" sz="1600" b="1" dirty="0"/>
              <a:t>inclinés</a:t>
            </a:r>
            <a:r>
              <a:rPr lang="fr-FR" sz="1600" dirty="0"/>
              <a:t> avec des pendages </a:t>
            </a:r>
            <a:r>
              <a:rPr lang="fr-FR" sz="1600" b="1" dirty="0"/>
              <a:t>entre 0° et 90° </a:t>
            </a:r>
            <a:r>
              <a:rPr lang="fr-FR" sz="1600" dirty="0"/>
              <a:t>dans les deux directions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1600" spc="14" dirty="0">
                <a:cs typeface="Arial MT"/>
              </a:rPr>
              <a:t>plus</a:t>
            </a:r>
            <a:r>
              <a:rPr lang="fr-FR" sz="1600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le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pendage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est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25" dirty="0">
                <a:cs typeface="Arial MT"/>
              </a:rPr>
              <a:t>fort,</a:t>
            </a:r>
            <a:r>
              <a:rPr lang="fr-FR" sz="1600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plus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la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11" dirty="0">
                <a:cs typeface="Arial MT"/>
              </a:rPr>
              <a:t>trace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est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proche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28" dirty="0">
                <a:cs typeface="Arial MT"/>
              </a:rPr>
              <a:t>du</a:t>
            </a:r>
            <a:r>
              <a:rPr lang="fr-FR" sz="1600" spc="4" dirty="0">
                <a:cs typeface="Arial MT"/>
              </a:rPr>
              <a:t> centre </a:t>
            </a:r>
            <a:r>
              <a:rPr lang="fr-FR" sz="1600" spc="28" dirty="0">
                <a:cs typeface="Arial MT"/>
              </a:rPr>
              <a:t>du</a:t>
            </a:r>
            <a:r>
              <a:rPr lang="fr-FR" sz="1600" dirty="0">
                <a:cs typeface="Arial MT"/>
              </a:rPr>
              <a:t> </a:t>
            </a:r>
            <a:r>
              <a:rPr lang="fr-FR" sz="1600" spc="-7" dirty="0">
                <a:cs typeface="Arial MT"/>
              </a:rPr>
              <a:t>canevas</a:t>
            </a:r>
          </a:p>
          <a:p>
            <a:endParaRPr lang="fr-FR" sz="1600" spc="-7" dirty="0">
              <a:cs typeface="Arial MT"/>
            </a:endParaRPr>
          </a:p>
          <a:p>
            <a:endParaRPr lang="fr-FR" sz="1600" dirty="0">
              <a:cs typeface="Arial MT"/>
            </a:endParaRPr>
          </a:p>
          <a:p>
            <a:r>
              <a:rPr lang="fr-FR" sz="1600" b="1" dirty="0">
                <a:cs typeface="Arial MT"/>
              </a:rPr>
              <a:t>Les PETITS CERCLES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représentent la </a:t>
            </a:r>
            <a:r>
              <a:rPr lang="fr-FR" sz="1600" spc="-4" dirty="0">
                <a:cs typeface="Arial MT"/>
              </a:rPr>
              <a:t>« trace » ou projection </a:t>
            </a:r>
            <a:r>
              <a:rPr lang="fr-FR" sz="1600" b="1" spc="-4" dirty="0">
                <a:cs typeface="Arial MT"/>
              </a:rPr>
              <a:t>des lignes </a:t>
            </a:r>
            <a:r>
              <a:rPr lang="fr-FR" sz="1600" spc="-4" dirty="0">
                <a:cs typeface="Arial MT"/>
              </a:rPr>
              <a:t>avec un </a:t>
            </a:r>
            <a:r>
              <a:rPr lang="fr-FR" sz="1600" b="1" spc="-4" dirty="0">
                <a:cs typeface="Arial MT"/>
              </a:rPr>
              <a:t>angle au plan entre 0° et +90° </a:t>
            </a:r>
            <a:r>
              <a:rPr lang="fr-FR" sz="1600" dirty="0"/>
              <a:t>dans les deux directions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plus l’angle est fort, plus la trace est proche du centre du canevas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1600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669387-E293-D702-1047-B52E3695A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636" y="974998"/>
            <a:ext cx="2593540" cy="25866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671163-573D-D4ED-0DC4-5ED53C1EF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636" y="4052190"/>
            <a:ext cx="2593540" cy="258666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64B4C7D-8C81-7F55-1F13-63E79776D4CE}"/>
              </a:ext>
            </a:extLst>
          </p:cNvPr>
          <p:cNvSpPr txBox="1"/>
          <p:nvPr/>
        </p:nvSpPr>
        <p:spPr>
          <a:xfrm>
            <a:off x="6885805" y="790332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GRAND CERCLE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95EDC3F-2EC3-9FC8-ED46-11A44AE9A2EF}"/>
              </a:ext>
            </a:extLst>
          </p:cNvPr>
          <p:cNvSpPr txBox="1"/>
          <p:nvPr/>
        </p:nvSpPr>
        <p:spPr>
          <a:xfrm>
            <a:off x="7029380" y="405219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PETIT CERCLE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A8E34-4E28-5CEA-2F0A-3A1438B4D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2E7BD0CE-AD12-4F22-1FD0-49B2F9B7E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99190" y="807241"/>
            <a:ext cx="2681337" cy="3096306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82580D0E-BC88-9877-897E-EDC78F93F5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237685"/>
            <a:ext cx="8915400" cy="41265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900" dirty="0"/>
              <a:t>Projections stéréographiques : utilisation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A78746-7776-A5CA-BC35-D727370D4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636" y="974998"/>
            <a:ext cx="2593540" cy="25866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43D313-4114-E84A-B3CF-BFBC89E3E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636" y="4052190"/>
            <a:ext cx="2593540" cy="258666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7E4F1A0-9B0C-51EB-1B84-75E4AB9E9CEE}"/>
              </a:ext>
            </a:extLst>
          </p:cNvPr>
          <p:cNvSpPr txBox="1"/>
          <p:nvPr/>
        </p:nvSpPr>
        <p:spPr>
          <a:xfrm>
            <a:off x="6885805" y="790332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GRAND CERCLE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38E576E-360E-BF01-39CF-CC53360235CC}"/>
              </a:ext>
            </a:extLst>
          </p:cNvPr>
          <p:cNvSpPr txBox="1"/>
          <p:nvPr/>
        </p:nvSpPr>
        <p:spPr>
          <a:xfrm>
            <a:off x="7029380" y="405219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PETIT CERCLE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AF247D2E-B67C-C4CF-06C5-FD810D5C0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9189" y="3735681"/>
            <a:ext cx="2681337" cy="3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84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45E5B-61B6-2C66-21B7-8DE9DF0ED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Projections stéréographiques : utilisation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DCB288-58EF-EE32-85FC-C727618DE15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8600" y="998538"/>
            <a:ext cx="4376830" cy="4928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u="sng" spc="18" dirty="0">
                <a:cs typeface="Arial MT"/>
              </a:rPr>
              <a:t>Méthode:</a:t>
            </a:r>
          </a:p>
          <a:p>
            <a:endParaRPr lang="fr-FR" sz="2400" u="sng" dirty="0">
              <a:cs typeface="Arial 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spc="-14" dirty="0">
                <a:cs typeface="Arial MT"/>
              </a:rPr>
              <a:t>Le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plan</a:t>
            </a:r>
            <a:r>
              <a:rPr lang="fr-FR" sz="2400" spc="7" dirty="0">
                <a:solidFill>
                  <a:srgbClr val="EE220C"/>
                </a:solidFill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ou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dirty="0">
                <a:cs typeface="Arial MT"/>
              </a:rPr>
              <a:t>ligne</a:t>
            </a:r>
            <a:r>
              <a:rPr lang="fr-FR" sz="2400" spc="7" dirty="0">
                <a:solidFill>
                  <a:srgbClr val="61D836"/>
                </a:solidFill>
                <a:cs typeface="Arial MT"/>
              </a:rPr>
              <a:t> </a:t>
            </a:r>
            <a:r>
              <a:rPr lang="fr-FR" sz="2400" dirty="0">
                <a:cs typeface="Arial MT"/>
              </a:rPr>
              <a:t>passe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11" dirty="0">
                <a:cs typeface="Arial MT"/>
              </a:rPr>
              <a:t>par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centre </a:t>
            </a:r>
            <a:r>
              <a:rPr lang="fr-FR" sz="2400" b="1" spc="14" dirty="0">
                <a:cs typeface="Arial MT"/>
              </a:rPr>
              <a:t>de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b="1" spc="-14" dirty="0">
                <a:cs typeface="Arial MT"/>
              </a:rPr>
              <a:t>la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b="1" spc="-4" dirty="0">
                <a:cs typeface="Arial MT"/>
              </a:rPr>
              <a:t>sphère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spc="4" dirty="0">
                <a:cs typeface="Arial MT"/>
              </a:rPr>
              <a:t>(indépendant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de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21" dirty="0">
                <a:cs typeface="Arial MT"/>
              </a:rPr>
              <a:t>position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géographique)</a:t>
            </a:r>
          </a:p>
          <a:p>
            <a:endParaRPr lang="fr-FR" sz="2400" dirty="0">
              <a:cs typeface="Arial 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spc="-11" dirty="0">
                <a:cs typeface="Arial MT"/>
              </a:rPr>
              <a:t>On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projette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8" dirty="0">
                <a:cs typeface="Arial MT"/>
              </a:rPr>
              <a:t>l’intersection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32" dirty="0">
                <a:cs typeface="Arial MT"/>
              </a:rPr>
              <a:t>du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plan</a:t>
            </a:r>
            <a:r>
              <a:rPr lang="fr-FR" sz="2400" spc="4" dirty="0">
                <a:solidFill>
                  <a:srgbClr val="EE220C"/>
                </a:solidFill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ou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de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b="1" dirty="0">
                <a:cs typeface="Arial MT"/>
              </a:rPr>
              <a:t>ligne</a:t>
            </a:r>
            <a:r>
              <a:rPr lang="fr-FR" sz="2400" spc="7" dirty="0">
                <a:solidFill>
                  <a:srgbClr val="61D836"/>
                </a:solidFill>
                <a:cs typeface="Arial MT"/>
              </a:rPr>
              <a:t> </a:t>
            </a:r>
            <a:r>
              <a:rPr lang="fr-FR" sz="2400" dirty="0">
                <a:cs typeface="Arial MT"/>
              </a:rPr>
              <a:t>avec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4" dirty="0">
                <a:cs typeface="Arial MT"/>
              </a:rPr>
              <a:t>sphère</a:t>
            </a:r>
            <a:endParaRPr lang="fr-FR" sz="2400" dirty="0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AF59DD8F-E68B-0D53-DB80-64A4F7B10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534047" y="720157"/>
            <a:ext cx="2681337" cy="3096306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18F78A17-A515-B32F-AA8F-7B6B85CF8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534046" y="3648597"/>
            <a:ext cx="2681337" cy="3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75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01610C4B-A434-B146-4CCC-F35052A06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6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EF4CB7AD-509E-0F97-76B6-2CB808CA8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>
            <a:off x="1191383" y="-15436"/>
            <a:ext cx="6917076" cy="6904159"/>
            <a:chOff x="1178682" y="-15437"/>
            <a:chExt cx="6917076" cy="690416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11265" y="-15437"/>
              <a:ext cx="4459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55238" y="6427058"/>
              <a:ext cx="373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09114" y="3206875"/>
              <a:ext cx="3866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78682" y="3189457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O</a:t>
              </a:r>
            </a:p>
          </p:txBody>
        </p:sp>
      </p:grp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F1ECE157-895F-B2BE-25FD-CAF6F15D4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9797" y="2893219"/>
            <a:ext cx="642938" cy="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2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49F8B84A-8C46-A8C1-850D-3D4D1E69A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19622" y="-34052"/>
              <a:ext cx="6944831" cy="6924433"/>
              <a:chOff x="1119622" y="-34052"/>
              <a:chExt cx="6944831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19622" y="3227867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4680" y="5384075"/>
              <a:ext cx="132806" cy="128451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7"/>
            <a:ext cx="1515158" cy="87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31" b="1" u="sng" dirty="0">
                <a:solidFill>
                  <a:srgbClr val="FF0000"/>
                </a:solidFill>
              </a:rPr>
              <a:t>strie :</a:t>
            </a:r>
          </a:p>
          <a:p>
            <a:r>
              <a:rPr lang="fr-FR" sz="2531" b="1" u="sng" dirty="0">
                <a:solidFill>
                  <a:srgbClr val="FF0000"/>
                </a:solidFill>
              </a:rPr>
              <a:t>130-65°</a:t>
            </a:r>
          </a:p>
        </p:txBody>
      </p:sp>
      <p:pic>
        <p:nvPicPr>
          <p:cNvPr id="8" name="Graphique 7" descr="Épingle avec un remplissage uni">
            <a:extLst>
              <a:ext uri="{FF2B5EF4-FFF2-40B4-BE49-F238E27FC236}">
                <a16:creationId xmlns:a16="http://schemas.microsoft.com/office/drawing/2014/main" id="{B6ADB272-63E6-E38B-196C-6BDDF027E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5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8915400" cy="888023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dirty="0"/>
              <a:t>Qu’est-ce qu’une projection ?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BF2A2D62-5279-2C16-C9A3-5EF962A82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5384068"/>
          </a:xfrm>
        </p:spPr>
        <p:txBody>
          <a:bodyPr>
            <a:norm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2400" dirty="0"/>
              <a:t>construction géométrique qui consiste à </a:t>
            </a:r>
            <a:r>
              <a:rPr lang="fr-FR" sz="2400" b="1" dirty="0"/>
              <a:t>reporter des objets 3D sur  des plans 2D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2400" b="1" dirty="0"/>
              <a:t>altère</a:t>
            </a:r>
            <a:r>
              <a:rPr lang="fr-FR" sz="2400" dirty="0"/>
              <a:t> toujours un aspect de la surface initiale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2400" dirty="0"/>
              <a:t>permettent d’analyser les rapports d’orientation  des structures</a:t>
            </a:r>
          </a:p>
        </p:txBody>
      </p:sp>
      <p:pic>
        <p:nvPicPr>
          <p:cNvPr id="12" name="Image 11" descr="Une image contenant diagramme, texte, cercle, ligne&#10;&#10;Description générée automatiquement">
            <a:extLst>
              <a:ext uri="{FF2B5EF4-FFF2-40B4-BE49-F238E27FC236}">
                <a16:creationId xmlns:a16="http://schemas.microsoft.com/office/drawing/2014/main" id="{81051F8E-CC1D-C5F4-F372-73189B8F6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63" y="3317876"/>
            <a:ext cx="5736128" cy="322798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" name="Image 15" descr="Une image contenant Brique de construction, jouet, Casse-tête mécanique, plastique&#10;&#10;Description générée automatiquement">
            <a:extLst>
              <a:ext uri="{FF2B5EF4-FFF2-40B4-BE49-F238E27FC236}">
                <a16:creationId xmlns:a16="http://schemas.microsoft.com/office/drawing/2014/main" id="{3672BD4D-8619-050B-699E-AC9874B2F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6" b="94242" l="9949" r="89949">
                        <a14:foregroundMark x1="58974" y1="82626" x2="59795" y2="83939"/>
                        <a14:foregroundMark x1="80205" y1="70404" x2="80923" y2="71919"/>
                        <a14:foregroundMark x1="56103" y1="94343" x2="57744" y2="93333"/>
                        <a14:foregroundMark x1="53333" y1="84949" x2="54051" y2="86162"/>
                        <a14:foregroundMark x1="40923" y1="32727" x2="40103" y2="28990"/>
                        <a14:foregroundMark x1="40923" y1="23838" x2="45333" y2="24848"/>
                        <a14:foregroundMark x1="56410" y1="27677" x2="53538" y2="31717"/>
                        <a14:foregroundMark x1="48410" y1="9596" x2="50974" y2="10404"/>
                        <a14:foregroundMark x1="31590" y1="13434" x2="29538" y2="13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913" y="3299842"/>
            <a:ext cx="2894236" cy="29387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 2" descr="Une image contenant croquis, dessin, Dessin au trait, cercle&#10;&#10;Description générée automatiquement">
            <a:extLst>
              <a:ext uri="{FF2B5EF4-FFF2-40B4-BE49-F238E27FC236}">
                <a16:creationId xmlns:a16="http://schemas.microsoft.com/office/drawing/2014/main" id="{BD4C1650-7DBE-0567-2745-05F63CD07A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46" y="3155231"/>
            <a:ext cx="2180059" cy="32279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5E2907D6-9966-BC9E-BCC3-04C80C69A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3835477">
            <a:off x="1209355" y="-44362"/>
            <a:ext cx="6915977" cy="6924432"/>
            <a:chOff x="1128437" y="-34053"/>
            <a:chExt cx="6915977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7" y="-34053"/>
              <a:ext cx="6915977" cy="6924433"/>
              <a:chOff x="1128437" y="-34053"/>
              <a:chExt cx="6915977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7" y="-34053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8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2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7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4680" y="5384075"/>
              <a:ext cx="132806" cy="128451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CB256421-B816-4B32-6882-481FAEA2A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32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A9600715-AEEA-9C12-CCE5-7A15A80BD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2F503A7-5AFC-3FEE-77C4-A353A45FC3EB}"/>
              </a:ext>
            </a:extLst>
          </p:cNvPr>
          <p:cNvCxnSpPr>
            <a:cxnSpLocks/>
          </p:cNvCxnSpPr>
          <p:nvPr/>
        </p:nvCxnSpPr>
        <p:spPr>
          <a:xfrm>
            <a:off x="4730544" y="435603"/>
            <a:ext cx="0" cy="1935786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FD001F88-A5A7-DB1E-B474-2D79850A6082}"/>
              </a:ext>
            </a:extLst>
          </p:cNvPr>
          <p:cNvSpPr txBox="1"/>
          <p:nvPr/>
        </p:nvSpPr>
        <p:spPr>
          <a:xfrm>
            <a:off x="4730545" y="1408129"/>
            <a:ext cx="497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983C58B-33F5-B7C8-C4C7-9C7E150C81A9}"/>
              </a:ext>
            </a:extLst>
          </p:cNvPr>
          <p:cNvGrpSpPr/>
          <p:nvPr/>
        </p:nvGrpSpPr>
        <p:grpSpPr>
          <a:xfrm>
            <a:off x="1205128" y="-40134"/>
            <a:ext cx="6924432" cy="6915977"/>
            <a:chOff x="1205126" y="-40135"/>
            <a:chExt cx="6924433" cy="6915977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C399B35-A5EA-39AD-06F7-945290A25E7A}"/>
                </a:ext>
              </a:extLst>
            </p:cNvPr>
            <p:cNvSpPr/>
            <p:nvPr/>
          </p:nvSpPr>
          <p:spPr>
            <a:xfrm>
              <a:off x="4539423" y="2419756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8F6C718-9A92-0E90-DC53-E451F8E34C8A}"/>
                </a:ext>
              </a:extLst>
            </p:cNvPr>
            <p:cNvGrpSpPr/>
            <p:nvPr/>
          </p:nvGrpSpPr>
          <p:grpSpPr>
            <a:xfrm rot="13835477">
              <a:off x="1209354" y="-44363"/>
              <a:ext cx="6915977" cy="6924433"/>
              <a:chOff x="1128437" y="-34053"/>
              <a:chExt cx="6915977" cy="6924433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680CD1CD-5FE4-EEAE-61DC-15EEACC3F244}"/>
                  </a:ext>
                </a:extLst>
              </p:cNvPr>
              <p:cNvGrpSpPr/>
              <p:nvPr/>
            </p:nvGrpSpPr>
            <p:grpSpPr>
              <a:xfrm>
                <a:off x="1128437" y="-34053"/>
                <a:ext cx="6915977" cy="6924433"/>
                <a:chOff x="1128437" y="-34053"/>
                <a:chExt cx="6915977" cy="6924433"/>
              </a:xfrm>
            </p:grpSpPr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F2167CA5-9483-FC07-06F1-E0FEAF74161F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ADE88472-96A3-23A9-85F1-D6A734BC7B52}"/>
                    </a:ext>
                  </a:extLst>
                </p:cNvPr>
                <p:cNvCxnSpPr>
                  <a:cxnSpLocks/>
                  <a:endCxn id="27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58779B12-EC9A-9C74-BB3F-F0A6B8127A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00B1B802-79E5-6F70-AB51-C567937BF4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16799325-1B33-E477-C88F-5596C98FA9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B44F336D-8D3E-E5BE-3411-6F38C83EA0B7}"/>
                    </a:ext>
                  </a:extLst>
                </p:cNvPr>
                <p:cNvSpPr txBox="1"/>
                <p:nvPr/>
              </p:nvSpPr>
              <p:spPr>
                <a:xfrm>
                  <a:off x="4433337" y="-34053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B7D8B93B-C89C-D753-E6D8-A0240B79ED0E}"/>
                    </a:ext>
                  </a:extLst>
                </p:cNvPr>
                <p:cNvSpPr txBox="1"/>
                <p:nvPr/>
              </p:nvSpPr>
              <p:spPr>
                <a:xfrm>
                  <a:off x="4445793" y="6521048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294D89A5-C049-9CC3-BF88-D4F3147D2501}"/>
                    </a:ext>
                  </a:extLst>
                </p:cNvPr>
                <p:cNvSpPr txBox="1"/>
                <p:nvPr/>
              </p:nvSpPr>
              <p:spPr>
                <a:xfrm>
                  <a:off x="7707462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88BFD21-135A-4E3D-24A7-2370818BF110}"/>
                    </a:ext>
                  </a:extLst>
                </p:cNvPr>
                <p:cNvSpPr txBox="1"/>
                <p:nvPr/>
              </p:nvSpPr>
              <p:spPr>
                <a:xfrm>
                  <a:off x="1128437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3EC0E27F-14F9-E1C0-535B-A01EA7EECF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64680" y="5384075"/>
                <a:ext cx="132806" cy="128451"/>
              </a:xfrm>
              <a:prstGeom prst="line">
                <a:avLst/>
              </a:prstGeom>
              <a:ln w="1270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A1723D8A-2B06-1E37-F0A4-A3401EAB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4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46E16BF9-FB35-348A-3FDC-FA92717B9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983C58B-33F5-B7C8-C4C7-9C7E150C81A9}"/>
              </a:ext>
            </a:extLst>
          </p:cNvPr>
          <p:cNvGrpSpPr/>
          <p:nvPr/>
        </p:nvGrpSpPr>
        <p:grpSpPr>
          <a:xfrm rot="7735687">
            <a:off x="1123934" y="-29106"/>
            <a:ext cx="6924434" cy="6915975"/>
            <a:chOff x="1205125" y="-40136"/>
            <a:chExt cx="6924434" cy="6915975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C399B35-A5EA-39AD-06F7-945290A25E7A}"/>
                </a:ext>
              </a:extLst>
            </p:cNvPr>
            <p:cNvSpPr/>
            <p:nvPr/>
          </p:nvSpPr>
          <p:spPr>
            <a:xfrm>
              <a:off x="4539423" y="2419756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8F6C718-9A92-0E90-DC53-E451F8E34C8A}"/>
                </a:ext>
              </a:extLst>
            </p:cNvPr>
            <p:cNvGrpSpPr/>
            <p:nvPr/>
          </p:nvGrpSpPr>
          <p:grpSpPr>
            <a:xfrm rot="13835477">
              <a:off x="1209354" y="-44365"/>
              <a:ext cx="6915975" cy="6924434"/>
              <a:chOff x="1128439" y="-34051"/>
              <a:chExt cx="6915975" cy="6924434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680CD1CD-5FE4-EEAE-61DC-15EEACC3F244}"/>
                  </a:ext>
                </a:extLst>
              </p:cNvPr>
              <p:cNvGrpSpPr/>
              <p:nvPr/>
            </p:nvGrpSpPr>
            <p:grpSpPr>
              <a:xfrm>
                <a:off x="1128439" y="-34051"/>
                <a:ext cx="6915975" cy="6924434"/>
                <a:chOff x="1128439" y="-34051"/>
                <a:chExt cx="6915975" cy="6924434"/>
              </a:xfrm>
            </p:grpSpPr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F2167CA5-9483-FC07-06F1-E0FEAF74161F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ADE88472-96A3-23A9-85F1-D6A734BC7B52}"/>
                    </a:ext>
                  </a:extLst>
                </p:cNvPr>
                <p:cNvCxnSpPr>
                  <a:cxnSpLocks/>
                  <a:endCxn id="27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58779B12-EC9A-9C74-BB3F-F0A6B8127A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00B1B802-79E5-6F70-AB51-C567937BF4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16799325-1B33-E477-C88F-5596C98FA9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B44F336D-8D3E-E5BE-3411-6F38C83EA0B7}"/>
                    </a:ext>
                  </a:extLst>
                </p:cNvPr>
                <p:cNvSpPr txBox="1"/>
                <p:nvPr/>
              </p:nvSpPr>
              <p:spPr>
                <a:xfrm>
                  <a:off x="4433336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B7D8B93B-C89C-D753-E6D8-A0240B79ED0E}"/>
                    </a:ext>
                  </a:extLst>
                </p:cNvPr>
                <p:cNvSpPr txBox="1"/>
                <p:nvPr/>
              </p:nvSpPr>
              <p:spPr>
                <a:xfrm>
                  <a:off x="4445792" y="6521051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294D89A5-C049-9CC3-BF88-D4F3147D2501}"/>
                    </a:ext>
                  </a:extLst>
                </p:cNvPr>
                <p:cNvSpPr txBox="1"/>
                <p:nvPr/>
              </p:nvSpPr>
              <p:spPr>
                <a:xfrm>
                  <a:off x="7707462" y="3227869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88BFD21-135A-4E3D-24A7-2370818BF110}"/>
                    </a:ext>
                  </a:extLst>
                </p:cNvPr>
                <p:cNvSpPr txBox="1"/>
                <p:nvPr/>
              </p:nvSpPr>
              <p:spPr>
                <a:xfrm>
                  <a:off x="1128439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3EC0E27F-14F9-E1C0-535B-A01EA7EECF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64680" y="5384075"/>
                <a:ext cx="132806" cy="128451"/>
              </a:xfrm>
              <a:prstGeom prst="line">
                <a:avLst/>
              </a:prstGeom>
              <a:ln w="1270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C3938AA5-B475-5E9D-5495-C17D6F962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21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35E5D6DC-2D85-40BC-2431-53BF844A6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57381" y="-340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65831" y="6521049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27501" y="322786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19622" y="3227867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O</a:t>
              </a:r>
            </a:p>
          </p:txBody>
        </p:sp>
      </p:grp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98947AC9-BABF-E682-DDBF-62402557B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47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BCE5F9B9-4210-3AF2-B4C1-5D75AC722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19622" y="-34052"/>
              <a:ext cx="6944831" cy="6924433"/>
              <a:chOff x="1119622" y="-34052"/>
              <a:chExt cx="6944831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19622" y="3227867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89564" y="215930"/>
            <a:ext cx="1704313" cy="87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31" b="1" u="sng" dirty="0">
                <a:solidFill>
                  <a:srgbClr val="FF0000"/>
                </a:solidFill>
              </a:rPr>
              <a:t>plan :</a:t>
            </a:r>
          </a:p>
          <a:p>
            <a:r>
              <a:rPr lang="fr-FR" sz="2531" b="1" u="sng" dirty="0">
                <a:solidFill>
                  <a:srgbClr val="FF0000"/>
                </a:solidFill>
              </a:rPr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24BA4C9-49FD-EC13-A731-DDA7097AC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26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F09A2627-90CB-B460-014A-A7C90A206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8" y="-34051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387CE8C4-B7B5-9C68-79EB-97E810C0DA2C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1D6667F-677B-FC00-C374-3284095B3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09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36A49AF8-0ABE-3620-DDA7-7B97BFBEA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8" y="-34051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7644753-371A-76AD-31CC-F4B8C7AA3598}"/>
              </a:ext>
            </a:extLst>
          </p:cNvPr>
          <p:cNvCxnSpPr>
            <a:cxnSpLocks/>
          </p:cNvCxnSpPr>
          <p:nvPr/>
        </p:nvCxnSpPr>
        <p:spPr>
          <a:xfrm>
            <a:off x="2638604" y="3333750"/>
            <a:ext cx="0" cy="165100"/>
          </a:xfrm>
          <a:prstGeom prst="line">
            <a:avLst/>
          </a:prstGeom>
          <a:ln w="12700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F5F0E0B-9EE5-3F64-496B-137622A7BA1F}"/>
              </a:ext>
            </a:extLst>
          </p:cNvPr>
          <p:cNvCxnSpPr>
            <a:cxnSpLocks/>
          </p:cNvCxnSpPr>
          <p:nvPr/>
        </p:nvCxnSpPr>
        <p:spPr>
          <a:xfrm>
            <a:off x="1725756" y="3248025"/>
            <a:ext cx="790575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C6EC196-B6EA-A4FB-37D5-489E44212EEA}"/>
              </a:ext>
            </a:extLst>
          </p:cNvPr>
          <p:cNvSpPr txBox="1"/>
          <p:nvPr/>
        </p:nvSpPr>
        <p:spPr>
          <a:xfrm>
            <a:off x="1872417" y="284020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35°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39BD276-D714-8459-8852-D79FC7AE7B4A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911AB2EB-AFAC-0D57-21F1-48E586275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3970E337-7E35-5A18-5C5A-B9886638019C}"/>
              </a:ext>
            </a:extLst>
          </p:cNvPr>
          <p:cNvSpPr/>
          <p:nvPr/>
        </p:nvSpPr>
        <p:spPr>
          <a:xfrm>
            <a:off x="1732228" y="5263548"/>
            <a:ext cx="590532" cy="473643"/>
          </a:xfrm>
          <a:custGeom>
            <a:avLst/>
            <a:gdLst>
              <a:gd name="connsiteX0" fmla="*/ 292100 w 953295"/>
              <a:gd name="connsiteY0" fmla="*/ 339128 h 686305"/>
              <a:gd name="connsiteX1" fmla="*/ 876300 w 953295"/>
              <a:gd name="connsiteY1" fmla="*/ 8928 h 686305"/>
              <a:gd name="connsiteX2" fmla="*/ 850900 w 953295"/>
              <a:gd name="connsiteY2" fmla="*/ 656628 h 686305"/>
              <a:gd name="connsiteX3" fmla="*/ 0 w 953295"/>
              <a:gd name="connsiteY3" fmla="*/ 516928 h 686305"/>
              <a:gd name="connsiteX0" fmla="*/ 292100 w 953295"/>
              <a:gd name="connsiteY0" fmla="*/ 339128 h 770438"/>
              <a:gd name="connsiteX1" fmla="*/ 876300 w 953295"/>
              <a:gd name="connsiteY1" fmla="*/ 8928 h 770438"/>
              <a:gd name="connsiteX2" fmla="*/ 850900 w 953295"/>
              <a:gd name="connsiteY2" fmla="*/ 656628 h 770438"/>
              <a:gd name="connsiteX3" fmla="*/ 0 w 953295"/>
              <a:gd name="connsiteY3" fmla="*/ 516928 h 770438"/>
              <a:gd name="connsiteX0" fmla="*/ 190500 w 851695"/>
              <a:gd name="connsiteY0" fmla="*/ 339128 h 720257"/>
              <a:gd name="connsiteX1" fmla="*/ 774700 w 851695"/>
              <a:gd name="connsiteY1" fmla="*/ 8928 h 720257"/>
              <a:gd name="connsiteX2" fmla="*/ 749300 w 851695"/>
              <a:gd name="connsiteY2" fmla="*/ 656628 h 720257"/>
              <a:gd name="connsiteX3" fmla="*/ 0 w 851695"/>
              <a:gd name="connsiteY3" fmla="*/ 402628 h 720257"/>
              <a:gd name="connsiteX0" fmla="*/ 190500 w 851695"/>
              <a:gd name="connsiteY0" fmla="*/ 349514 h 730643"/>
              <a:gd name="connsiteX1" fmla="*/ 774700 w 851695"/>
              <a:gd name="connsiteY1" fmla="*/ 19314 h 730643"/>
              <a:gd name="connsiteX2" fmla="*/ 749300 w 851695"/>
              <a:gd name="connsiteY2" fmla="*/ 667014 h 730643"/>
              <a:gd name="connsiteX3" fmla="*/ 0 w 851695"/>
              <a:gd name="connsiteY3" fmla="*/ 413014 h 730643"/>
              <a:gd name="connsiteX0" fmla="*/ 317500 w 843986"/>
              <a:gd name="connsiteY0" fmla="*/ 329736 h 736265"/>
              <a:gd name="connsiteX1" fmla="*/ 774700 w 843986"/>
              <a:gd name="connsiteY1" fmla="*/ 24936 h 736265"/>
              <a:gd name="connsiteX2" fmla="*/ 749300 w 843986"/>
              <a:gd name="connsiteY2" fmla="*/ 672636 h 736265"/>
              <a:gd name="connsiteX3" fmla="*/ 0 w 843986"/>
              <a:gd name="connsiteY3" fmla="*/ 418636 h 736265"/>
              <a:gd name="connsiteX0" fmla="*/ 165100 w 691586"/>
              <a:gd name="connsiteY0" fmla="*/ 329736 h 705677"/>
              <a:gd name="connsiteX1" fmla="*/ 622300 w 691586"/>
              <a:gd name="connsiteY1" fmla="*/ 24936 h 705677"/>
              <a:gd name="connsiteX2" fmla="*/ 596900 w 691586"/>
              <a:gd name="connsiteY2" fmla="*/ 672636 h 705677"/>
              <a:gd name="connsiteX3" fmla="*/ 0 w 691586"/>
              <a:gd name="connsiteY3" fmla="*/ 291636 h 705677"/>
              <a:gd name="connsiteX0" fmla="*/ 165100 w 672021"/>
              <a:gd name="connsiteY0" fmla="*/ 192394 h 568335"/>
              <a:gd name="connsiteX1" fmla="*/ 571500 w 672021"/>
              <a:gd name="connsiteY1" fmla="*/ 116194 h 568335"/>
              <a:gd name="connsiteX2" fmla="*/ 596900 w 672021"/>
              <a:gd name="connsiteY2" fmla="*/ 535294 h 568335"/>
              <a:gd name="connsiteX3" fmla="*/ 0 w 672021"/>
              <a:gd name="connsiteY3" fmla="*/ 154294 h 568335"/>
              <a:gd name="connsiteX0" fmla="*/ 165100 w 672021"/>
              <a:gd name="connsiteY0" fmla="*/ 192394 h 600960"/>
              <a:gd name="connsiteX1" fmla="*/ 571500 w 672021"/>
              <a:gd name="connsiteY1" fmla="*/ 116194 h 600960"/>
              <a:gd name="connsiteX2" fmla="*/ 596900 w 672021"/>
              <a:gd name="connsiteY2" fmla="*/ 535294 h 600960"/>
              <a:gd name="connsiteX3" fmla="*/ 0 w 672021"/>
              <a:gd name="connsiteY3" fmla="*/ 154294 h 600960"/>
              <a:gd name="connsiteX0" fmla="*/ 165100 w 722477"/>
              <a:gd name="connsiteY0" fmla="*/ 192394 h 600960"/>
              <a:gd name="connsiteX1" fmla="*/ 571500 w 722477"/>
              <a:gd name="connsiteY1" fmla="*/ 116194 h 600960"/>
              <a:gd name="connsiteX2" fmla="*/ 596900 w 722477"/>
              <a:gd name="connsiteY2" fmla="*/ 535294 h 600960"/>
              <a:gd name="connsiteX3" fmla="*/ 0 w 722477"/>
              <a:gd name="connsiteY3" fmla="*/ 154294 h 600960"/>
              <a:gd name="connsiteX0" fmla="*/ 165100 w 722477"/>
              <a:gd name="connsiteY0" fmla="*/ 187059 h 595625"/>
              <a:gd name="connsiteX1" fmla="*/ 571500 w 722477"/>
              <a:gd name="connsiteY1" fmla="*/ 110859 h 595625"/>
              <a:gd name="connsiteX2" fmla="*/ 596900 w 722477"/>
              <a:gd name="connsiteY2" fmla="*/ 529959 h 595625"/>
              <a:gd name="connsiteX3" fmla="*/ 0 w 722477"/>
              <a:gd name="connsiteY3" fmla="*/ 148959 h 595625"/>
              <a:gd name="connsiteX0" fmla="*/ 173553 w 730930"/>
              <a:gd name="connsiteY0" fmla="*/ 187059 h 620896"/>
              <a:gd name="connsiteX1" fmla="*/ 579953 w 730930"/>
              <a:gd name="connsiteY1" fmla="*/ 110859 h 620896"/>
              <a:gd name="connsiteX2" fmla="*/ 605353 w 730930"/>
              <a:gd name="connsiteY2" fmla="*/ 529959 h 620896"/>
              <a:gd name="connsiteX3" fmla="*/ 8453 w 730930"/>
              <a:gd name="connsiteY3" fmla="*/ 148959 h 620896"/>
              <a:gd name="connsiteX0" fmla="*/ 148718 w 706095"/>
              <a:gd name="connsiteY0" fmla="*/ 187059 h 605301"/>
              <a:gd name="connsiteX1" fmla="*/ 555118 w 706095"/>
              <a:gd name="connsiteY1" fmla="*/ 110859 h 605301"/>
              <a:gd name="connsiteX2" fmla="*/ 580518 w 706095"/>
              <a:gd name="connsiteY2" fmla="*/ 529959 h 605301"/>
              <a:gd name="connsiteX3" fmla="*/ 9018 w 706095"/>
              <a:gd name="connsiteY3" fmla="*/ 85459 h 60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6095" h="605301">
                <a:moveTo>
                  <a:pt x="148718" y="187059"/>
                </a:moveTo>
                <a:cubicBezTo>
                  <a:pt x="343451" y="-144200"/>
                  <a:pt x="483151" y="53709"/>
                  <a:pt x="555118" y="110859"/>
                </a:cubicBezTo>
                <a:cubicBezTo>
                  <a:pt x="627085" y="168009"/>
                  <a:pt x="840868" y="381792"/>
                  <a:pt x="580518" y="529959"/>
                </a:cubicBezTo>
                <a:cubicBezTo>
                  <a:pt x="256668" y="690826"/>
                  <a:pt x="-57657" y="616742"/>
                  <a:pt x="9018" y="85459"/>
                </a:cubicBezTo>
              </a:path>
            </a:pathLst>
          </a:custGeom>
          <a:noFill/>
          <a:ln w="50800">
            <a:solidFill>
              <a:srgbClr val="FF0000"/>
            </a:solidFill>
          </a:ln>
          <a:effectLst>
            <a:outerShdw blurRad="63500" sx="102000" sy="102000" algn="ct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8F3DD3-06ED-129F-E192-A5DBB7107AC6}"/>
              </a:ext>
            </a:extLst>
          </p:cNvPr>
          <p:cNvSpPr txBox="1"/>
          <p:nvPr/>
        </p:nvSpPr>
        <p:spPr>
          <a:xfrm rot="20819309">
            <a:off x="1222876" y="3198167"/>
            <a:ext cx="399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52444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44D9EFF1-9F4F-07EF-863F-747689C3D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33336" y="-34051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45793" y="6521049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07463" y="3227868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28438" y="3227868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O</a:t>
              </a:r>
            </a:p>
          </p:txBody>
        </p:sp>
      </p:grp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5FD509F-7689-C680-9A2E-529999681F9B}"/>
              </a:ext>
            </a:extLst>
          </p:cNvPr>
          <p:cNvSpPr/>
          <p:nvPr/>
        </p:nvSpPr>
        <p:spPr>
          <a:xfrm>
            <a:off x="2638306" y="348344"/>
            <a:ext cx="1994655" cy="6078583"/>
          </a:xfrm>
          <a:custGeom>
            <a:avLst/>
            <a:gdLst>
              <a:gd name="connsiteX0" fmla="*/ 1994266 w 2325192"/>
              <a:gd name="connsiteY0" fmla="*/ 0 h 6447173"/>
              <a:gd name="connsiteX1" fmla="*/ 3 w 2325192"/>
              <a:gd name="connsiteY1" fmla="*/ 3074126 h 6447173"/>
              <a:gd name="connsiteX2" fmla="*/ 1976849 w 2325192"/>
              <a:gd name="connsiteY2" fmla="*/ 6078583 h 6447173"/>
              <a:gd name="connsiteX3" fmla="*/ 2325192 w 2325192"/>
              <a:gd name="connsiteY3" fmla="*/ 6392091 h 6447173"/>
              <a:gd name="connsiteX0" fmla="*/ 1994266 w 1994266"/>
              <a:gd name="connsiteY0" fmla="*/ 0 h 6078583"/>
              <a:gd name="connsiteX1" fmla="*/ 3 w 1994266"/>
              <a:gd name="connsiteY1" fmla="*/ 3074126 h 6078583"/>
              <a:gd name="connsiteX2" fmla="*/ 1976849 w 1994266"/>
              <a:gd name="connsiteY2" fmla="*/ 6078583 h 6078583"/>
              <a:gd name="connsiteX0" fmla="*/ 1994266 w 1994266"/>
              <a:gd name="connsiteY0" fmla="*/ 0 h 6078583"/>
              <a:gd name="connsiteX1" fmla="*/ 3 w 1994266"/>
              <a:gd name="connsiteY1" fmla="*/ 3074126 h 6078583"/>
              <a:gd name="connsiteX2" fmla="*/ 1976849 w 1994266"/>
              <a:gd name="connsiteY2" fmla="*/ 6078583 h 6078583"/>
              <a:gd name="connsiteX0" fmla="*/ 2034762 w 2034762"/>
              <a:gd name="connsiteY0" fmla="*/ 0 h 6078583"/>
              <a:gd name="connsiteX1" fmla="*/ 40499 w 2034762"/>
              <a:gd name="connsiteY1" fmla="*/ 3074126 h 6078583"/>
              <a:gd name="connsiteX2" fmla="*/ 2017345 w 2034762"/>
              <a:gd name="connsiteY2" fmla="*/ 6078583 h 6078583"/>
              <a:gd name="connsiteX0" fmla="*/ 2034762 w 2034762"/>
              <a:gd name="connsiteY0" fmla="*/ 0 h 6078583"/>
              <a:gd name="connsiteX1" fmla="*/ 40499 w 2034762"/>
              <a:gd name="connsiteY1" fmla="*/ 3074126 h 6078583"/>
              <a:gd name="connsiteX2" fmla="*/ 2017345 w 2034762"/>
              <a:gd name="connsiteY2" fmla="*/ 6078583 h 6078583"/>
              <a:gd name="connsiteX0" fmla="*/ 2043672 w 2043672"/>
              <a:gd name="connsiteY0" fmla="*/ 0 h 6078583"/>
              <a:gd name="connsiteX1" fmla="*/ 49409 w 2043672"/>
              <a:gd name="connsiteY1" fmla="*/ 3074126 h 6078583"/>
              <a:gd name="connsiteX2" fmla="*/ 2026255 w 2043672"/>
              <a:gd name="connsiteY2" fmla="*/ 6078583 h 6078583"/>
              <a:gd name="connsiteX0" fmla="*/ 1994655 w 1994655"/>
              <a:gd name="connsiteY0" fmla="*/ 0 h 6078583"/>
              <a:gd name="connsiteX1" fmla="*/ 392 w 1994655"/>
              <a:gd name="connsiteY1" fmla="*/ 3074126 h 6078583"/>
              <a:gd name="connsiteX2" fmla="*/ 1977238 w 1994655"/>
              <a:gd name="connsiteY2" fmla="*/ 6078583 h 6078583"/>
              <a:gd name="connsiteX0" fmla="*/ 1994655 w 1994655"/>
              <a:gd name="connsiteY0" fmla="*/ 0 h 6078583"/>
              <a:gd name="connsiteX1" fmla="*/ 392 w 1994655"/>
              <a:gd name="connsiteY1" fmla="*/ 3074126 h 6078583"/>
              <a:gd name="connsiteX2" fmla="*/ 1977238 w 1994655"/>
              <a:gd name="connsiteY2" fmla="*/ 6078583 h 6078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4655" h="6078583">
                <a:moveTo>
                  <a:pt x="1994655" y="0"/>
                </a:moveTo>
                <a:cubicBezTo>
                  <a:pt x="990266" y="481874"/>
                  <a:pt x="-22831" y="1399178"/>
                  <a:pt x="392" y="3074126"/>
                </a:cubicBezTo>
                <a:cubicBezTo>
                  <a:pt x="23615" y="4749074"/>
                  <a:pt x="1084608" y="5795555"/>
                  <a:pt x="1977238" y="6078583"/>
                </a:cubicBezTo>
              </a:path>
            </a:pathLst>
          </a:cu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09E1AD-03F0-D93E-2A02-1F294D2AA704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928D09C7-381E-4BDE-3E6C-DE6B4BAEC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65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233DB974-FB79-2676-EADE-28EFFFEA9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>
            <a:off x="1125100" y="-43279"/>
            <a:ext cx="6915978" cy="6924431"/>
            <a:chOff x="1125098" y="-43280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8" y="-43280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C4184A9-AFCB-5505-2EAC-E7911669FD48}"/>
              </a:ext>
            </a:extLst>
          </p:cNvPr>
          <p:cNvCxnSpPr>
            <a:cxnSpLocks/>
          </p:cNvCxnSpPr>
          <p:nvPr/>
        </p:nvCxnSpPr>
        <p:spPr>
          <a:xfrm>
            <a:off x="2675028" y="3429000"/>
            <a:ext cx="2982823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BACEBC27-34D4-A0A6-9554-15094B3BBC39}"/>
              </a:ext>
            </a:extLst>
          </p:cNvPr>
          <p:cNvSpPr txBox="1"/>
          <p:nvPr/>
        </p:nvSpPr>
        <p:spPr>
          <a:xfrm>
            <a:off x="3937000" y="3043201"/>
            <a:ext cx="695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9F19957-1D5F-9017-C64E-7F511F1DC77D}"/>
              </a:ext>
            </a:extLst>
          </p:cNvPr>
          <p:cNvSpPr txBox="1"/>
          <p:nvPr/>
        </p:nvSpPr>
        <p:spPr>
          <a:xfrm>
            <a:off x="189564" y="215930"/>
            <a:ext cx="1867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</a:t>
            </a:r>
          </a:p>
        </p:txBody>
      </p:sp>
    </p:spTree>
    <p:extLst>
      <p:ext uri="{BB962C8B-B14F-4D97-AF65-F5344CB8AC3E}">
        <p14:creationId xmlns:p14="http://schemas.microsoft.com/office/powerpoint/2010/main" val="3245879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CD89E093-DEDE-13D7-C9DC-3E3416D71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1867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62759167-B506-EBA6-AA32-C2B2CED2B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6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FC580215-A21A-264F-51C8-D7F071D9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14151"/>
            <a:ext cx="8678008" cy="791946"/>
          </a:xfrm>
        </p:spPr>
        <p:txBody>
          <a:bodyPr>
            <a:normAutofit/>
          </a:bodyPr>
          <a:lstStyle/>
          <a:p>
            <a:r>
              <a:rPr lang="fr-FR" sz="1600" spc="18" dirty="0">
                <a:cs typeface="Arial MT"/>
              </a:rPr>
              <a:t>Définition : </a:t>
            </a:r>
            <a:r>
              <a:rPr lang="fr-FR" sz="1600" i="1" spc="18" dirty="0">
                <a:cs typeface="Arial MT"/>
              </a:rPr>
              <a:t>projection</a:t>
            </a:r>
            <a:r>
              <a:rPr lang="fr-FR" sz="1600" i="1" spc="4" dirty="0">
                <a:cs typeface="Arial MT"/>
              </a:rPr>
              <a:t> </a:t>
            </a:r>
            <a:r>
              <a:rPr lang="fr-FR" sz="1600" i="1" spc="-4" dirty="0">
                <a:cs typeface="Arial MT"/>
              </a:rPr>
              <a:t>polaire</a:t>
            </a:r>
            <a:r>
              <a:rPr lang="fr-FR" sz="1600" i="1" dirty="0">
                <a:cs typeface="Arial MT"/>
              </a:rPr>
              <a:t> </a:t>
            </a:r>
            <a:r>
              <a:rPr lang="fr-FR" sz="1600" i="1" spc="25" dirty="0">
                <a:cs typeface="Arial MT"/>
              </a:rPr>
              <a:t>d’un hémisphère</a:t>
            </a:r>
            <a:r>
              <a:rPr lang="fr-FR" sz="1600" i="1" spc="4" dirty="0">
                <a:cs typeface="Arial MT"/>
              </a:rPr>
              <a:t> </a:t>
            </a:r>
            <a:r>
              <a:rPr lang="fr-FR" sz="1600" i="1" spc="-18" dirty="0">
                <a:cs typeface="Arial MT"/>
              </a:rPr>
              <a:t>(inférieur</a:t>
            </a:r>
            <a:r>
              <a:rPr lang="fr-FR" sz="1600" i="1" dirty="0">
                <a:cs typeface="Arial MT"/>
              </a:rPr>
              <a:t> </a:t>
            </a:r>
            <a:r>
              <a:rPr lang="fr-FR" sz="1600" i="1" spc="14" dirty="0">
                <a:cs typeface="Arial MT"/>
              </a:rPr>
              <a:t>ou</a:t>
            </a:r>
            <a:r>
              <a:rPr lang="fr-FR" sz="1600" i="1" dirty="0">
                <a:cs typeface="Arial MT"/>
              </a:rPr>
              <a:t> </a:t>
            </a:r>
            <a:r>
              <a:rPr lang="fr-FR" sz="1600" i="1" spc="-14" dirty="0">
                <a:cs typeface="Arial MT"/>
              </a:rPr>
              <a:t>supérieur)</a:t>
            </a:r>
            <a:r>
              <a:rPr lang="fr-FR" sz="1600" i="1" spc="4" dirty="0">
                <a:cs typeface="Arial MT"/>
              </a:rPr>
              <a:t> </a:t>
            </a:r>
            <a:r>
              <a:rPr lang="fr-FR" sz="1600" i="1" spc="-4" dirty="0">
                <a:cs typeface="Arial MT"/>
              </a:rPr>
              <a:t>sur </a:t>
            </a:r>
            <a:r>
              <a:rPr lang="fr-FR" sz="1600" i="1" spc="-461" dirty="0">
                <a:cs typeface="Arial MT"/>
              </a:rPr>
              <a:t> </a:t>
            </a:r>
            <a:r>
              <a:rPr lang="fr-FR" sz="1600" i="1" spc="-4" dirty="0">
                <a:cs typeface="Arial MT"/>
              </a:rPr>
              <a:t>un </a:t>
            </a:r>
            <a:r>
              <a:rPr lang="fr-FR" sz="1600" i="1" spc="7" dirty="0">
                <a:cs typeface="Arial MT"/>
              </a:rPr>
              <a:t>plan</a:t>
            </a:r>
            <a:r>
              <a:rPr lang="fr-FR" sz="1600" i="1" dirty="0">
                <a:cs typeface="Arial MT"/>
              </a:rPr>
              <a:t> </a:t>
            </a:r>
            <a:r>
              <a:rPr lang="fr-FR" sz="1600" i="1" spc="4" dirty="0">
                <a:cs typeface="Arial MT"/>
              </a:rPr>
              <a:t>équatorial</a:t>
            </a:r>
            <a:endParaRPr lang="fr-FR" sz="1600" spc="4" dirty="0">
              <a:cs typeface="Arial MT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30727"/>
            <a:ext cx="8915400" cy="426567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3000" dirty="0"/>
              <a:t>Qu’est qu’une projection stéréographique ?</a:t>
            </a:r>
          </a:p>
        </p:txBody>
      </p:sp>
      <p:pic>
        <p:nvPicPr>
          <p:cNvPr id="94" name="Graphique 93">
            <a:extLst>
              <a:ext uri="{FF2B5EF4-FFF2-40B4-BE49-F238E27FC236}">
                <a16:creationId xmlns:a16="http://schemas.microsoft.com/office/drawing/2014/main" id="{B855A7F3-0F03-645D-A322-45F3BCCCF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8271" y="2595305"/>
            <a:ext cx="2123076" cy="2514170"/>
          </a:xfrm>
          <a:prstGeom prst="rect">
            <a:avLst/>
          </a:prstGeom>
        </p:spPr>
      </p:pic>
      <p:pic>
        <p:nvPicPr>
          <p:cNvPr id="96" name="Graphique 95">
            <a:extLst>
              <a:ext uri="{FF2B5EF4-FFF2-40B4-BE49-F238E27FC236}">
                <a16:creationId xmlns:a16="http://schemas.microsoft.com/office/drawing/2014/main" id="{AA5E9C19-68F0-476E-890C-EBB0DF5731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2103654"/>
            <a:ext cx="3827125" cy="3128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8FB1BC5D-6FAD-8853-5E31-0E08F8DBB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04735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N130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BAFF0CD-0822-C626-904A-7CC45588DA5C}"/>
              </a:ext>
            </a:extLst>
          </p:cNvPr>
          <p:cNvCxnSpPr>
            <a:cxnSpLocks/>
          </p:cNvCxnSpPr>
          <p:nvPr/>
        </p:nvCxnSpPr>
        <p:spPr>
          <a:xfrm>
            <a:off x="4621645" y="3409814"/>
            <a:ext cx="2258145" cy="1954534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partiel 24">
            <a:extLst>
              <a:ext uri="{FF2B5EF4-FFF2-40B4-BE49-F238E27FC236}">
                <a16:creationId xmlns:a16="http://schemas.microsoft.com/office/drawing/2014/main" id="{60C7A516-457F-69CC-1FF9-E363D4A38691}"/>
              </a:ext>
            </a:extLst>
          </p:cNvPr>
          <p:cNvSpPr/>
          <p:nvPr/>
        </p:nvSpPr>
        <p:spPr>
          <a:xfrm>
            <a:off x="6952715" y="729951"/>
            <a:ext cx="1248901" cy="4972719"/>
          </a:xfrm>
          <a:custGeom>
            <a:avLst/>
            <a:gdLst>
              <a:gd name="connsiteX0" fmla="*/ 5790120 w 7023026"/>
              <a:gd name="connsiteY0" fmla="*/ 829531 h 6938118"/>
              <a:gd name="connsiteX1" fmla="*/ 6191349 w 7023026"/>
              <a:gd name="connsiteY1" fmla="*/ 5710810 h 6938118"/>
              <a:gd name="connsiteX2" fmla="*/ 3511513 w 7023026"/>
              <a:gd name="connsiteY2" fmla="*/ 3469059 h 6938118"/>
              <a:gd name="connsiteX3" fmla="*/ 5790120 w 7023026"/>
              <a:gd name="connsiteY3" fmla="*/ 829531 h 6938118"/>
              <a:gd name="connsiteX0" fmla="*/ 0 w 1232976"/>
              <a:gd name="connsiteY0" fmla="*/ 0 h 4881279"/>
              <a:gd name="connsiteX1" fmla="*/ 401229 w 1232976"/>
              <a:gd name="connsiteY1" fmla="*/ 4881279 h 4881279"/>
              <a:gd name="connsiteX2" fmla="*/ 0 w 1232976"/>
              <a:gd name="connsiteY2" fmla="*/ 0 h 4881279"/>
              <a:gd name="connsiteX0" fmla="*/ 401229 w 1248901"/>
              <a:gd name="connsiteY0" fmla="*/ 4881279 h 4972719"/>
              <a:gd name="connsiteX1" fmla="*/ 0 w 1248901"/>
              <a:gd name="connsiteY1" fmla="*/ 0 h 4972719"/>
              <a:gd name="connsiteX2" fmla="*/ 492669 w 1248901"/>
              <a:gd name="connsiteY2" fmla="*/ 4972719 h 4972719"/>
              <a:gd name="connsiteX0" fmla="*/ 401229 w 1248901"/>
              <a:gd name="connsiteY0" fmla="*/ 4881279 h 4972719"/>
              <a:gd name="connsiteX1" fmla="*/ 0 w 1248901"/>
              <a:gd name="connsiteY1" fmla="*/ 0 h 4972719"/>
              <a:gd name="connsiteX2" fmla="*/ 492669 w 1248901"/>
              <a:gd name="connsiteY2" fmla="*/ 4972719 h 4972719"/>
              <a:gd name="connsiteX0" fmla="*/ 0 w 1248901"/>
              <a:gd name="connsiteY0" fmla="*/ 0 h 4972719"/>
              <a:gd name="connsiteX1" fmla="*/ 492669 w 1248901"/>
              <a:gd name="connsiteY1" fmla="*/ 4972719 h 4972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48901" h="4972719">
                <a:moveTo>
                  <a:pt x="0" y="0"/>
                </a:moveTo>
                <a:cubicBezTo>
                  <a:pt x="1471939" y="1240131"/>
                  <a:pt x="1651347" y="3422779"/>
                  <a:pt x="492669" y="4972719"/>
                </a:cubicBezTo>
              </a:path>
            </a:pathLst>
          </a:custGeom>
          <a:noFill/>
          <a:ln w="381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AA2DC3C-F850-B734-D9E1-FCE25B37B068}"/>
              </a:ext>
            </a:extLst>
          </p:cNvPr>
          <p:cNvSpPr txBox="1"/>
          <p:nvPr/>
        </p:nvSpPr>
        <p:spPr>
          <a:xfrm>
            <a:off x="8407620" y="3031643"/>
            <a:ext cx="609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4F69A022-8FBA-5FCF-7DEA-2C0974CF4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3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4A77B9DC-11A6-32FB-8CCE-B09D88D8B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6244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8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EE07D7B0-33A2-6090-EA43-6EC03D726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94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597C3EA4-777D-28AB-87B6-6D130C827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>
            <a:off x="1134625" y="-5180"/>
            <a:ext cx="6915978" cy="6924431"/>
            <a:chOff x="1125098" y="-43280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8" y="-43280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240C1B5-B3E0-99B4-A721-C6B72CD48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68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que 18">
            <a:extLst>
              <a:ext uri="{FF2B5EF4-FFF2-40B4-BE49-F238E27FC236}">
                <a16:creationId xmlns:a16="http://schemas.microsoft.com/office/drawing/2014/main" id="{A43CEB13-9A6A-8F9F-C82A-C2DD8AD0F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DB46B86A-8411-9B49-BA2B-D0E5B48E7EBC}"/>
              </a:ext>
            </a:extLst>
          </p:cNvPr>
          <p:cNvCxnSpPr>
            <a:cxnSpLocks/>
          </p:cNvCxnSpPr>
          <p:nvPr/>
        </p:nvCxnSpPr>
        <p:spPr>
          <a:xfrm>
            <a:off x="3993128" y="5835930"/>
            <a:ext cx="618655" cy="483749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D1DF116-4CAB-491D-01D5-035ECF4D097E}"/>
              </a:ext>
            </a:extLst>
          </p:cNvPr>
          <p:cNvSpPr txBox="1"/>
          <p:nvPr/>
        </p:nvSpPr>
        <p:spPr>
          <a:xfrm rot="2925101">
            <a:off x="4215332" y="5775241"/>
            <a:ext cx="68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25°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>
            <a:off x="1134625" y="-5180"/>
            <a:ext cx="6915978" cy="6924431"/>
            <a:chOff x="1134623" y="-5180"/>
            <a:chExt cx="6915977" cy="6924432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3" y="-5180"/>
              <a:ext cx="6915977" cy="6924432"/>
              <a:chOff x="1125098" y="-43280"/>
              <a:chExt cx="6915977" cy="6924432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8" y="-43280"/>
                <a:ext cx="6915977" cy="6924432"/>
                <a:chOff x="1128438" y="-34051"/>
                <a:chExt cx="6915977" cy="6924432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6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49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DB120715-D384-C122-5BFA-38E840E9E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BACC2A41-7EDC-AEF1-8984-122C09FFE873}"/>
              </a:ext>
            </a:extLst>
          </p:cNvPr>
          <p:cNvSpPr/>
          <p:nvPr/>
        </p:nvSpPr>
        <p:spPr>
          <a:xfrm>
            <a:off x="1769980" y="5277474"/>
            <a:ext cx="590532" cy="473643"/>
          </a:xfrm>
          <a:custGeom>
            <a:avLst/>
            <a:gdLst>
              <a:gd name="connsiteX0" fmla="*/ 292100 w 953295"/>
              <a:gd name="connsiteY0" fmla="*/ 339128 h 686305"/>
              <a:gd name="connsiteX1" fmla="*/ 876300 w 953295"/>
              <a:gd name="connsiteY1" fmla="*/ 8928 h 686305"/>
              <a:gd name="connsiteX2" fmla="*/ 850900 w 953295"/>
              <a:gd name="connsiteY2" fmla="*/ 656628 h 686305"/>
              <a:gd name="connsiteX3" fmla="*/ 0 w 953295"/>
              <a:gd name="connsiteY3" fmla="*/ 516928 h 686305"/>
              <a:gd name="connsiteX0" fmla="*/ 292100 w 953295"/>
              <a:gd name="connsiteY0" fmla="*/ 339128 h 770438"/>
              <a:gd name="connsiteX1" fmla="*/ 876300 w 953295"/>
              <a:gd name="connsiteY1" fmla="*/ 8928 h 770438"/>
              <a:gd name="connsiteX2" fmla="*/ 850900 w 953295"/>
              <a:gd name="connsiteY2" fmla="*/ 656628 h 770438"/>
              <a:gd name="connsiteX3" fmla="*/ 0 w 953295"/>
              <a:gd name="connsiteY3" fmla="*/ 516928 h 770438"/>
              <a:gd name="connsiteX0" fmla="*/ 190500 w 851695"/>
              <a:gd name="connsiteY0" fmla="*/ 339128 h 720257"/>
              <a:gd name="connsiteX1" fmla="*/ 774700 w 851695"/>
              <a:gd name="connsiteY1" fmla="*/ 8928 h 720257"/>
              <a:gd name="connsiteX2" fmla="*/ 749300 w 851695"/>
              <a:gd name="connsiteY2" fmla="*/ 656628 h 720257"/>
              <a:gd name="connsiteX3" fmla="*/ 0 w 851695"/>
              <a:gd name="connsiteY3" fmla="*/ 402628 h 720257"/>
              <a:gd name="connsiteX0" fmla="*/ 190500 w 851695"/>
              <a:gd name="connsiteY0" fmla="*/ 349514 h 730643"/>
              <a:gd name="connsiteX1" fmla="*/ 774700 w 851695"/>
              <a:gd name="connsiteY1" fmla="*/ 19314 h 730643"/>
              <a:gd name="connsiteX2" fmla="*/ 749300 w 851695"/>
              <a:gd name="connsiteY2" fmla="*/ 667014 h 730643"/>
              <a:gd name="connsiteX3" fmla="*/ 0 w 851695"/>
              <a:gd name="connsiteY3" fmla="*/ 413014 h 730643"/>
              <a:gd name="connsiteX0" fmla="*/ 317500 w 843986"/>
              <a:gd name="connsiteY0" fmla="*/ 329736 h 736265"/>
              <a:gd name="connsiteX1" fmla="*/ 774700 w 843986"/>
              <a:gd name="connsiteY1" fmla="*/ 24936 h 736265"/>
              <a:gd name="connsiteX2" fmla="*/ 749300 w 843986"/>
              <a:gd name="connsiteY2" fmla="*/ 672636 h 736265"/>
              <a:gd name="connsiteX3" fmla="*/ 0 w 843986"/>
              <a:gd name="connsiteY3" fmla="*/ 418636 h 736265"/>
              <a:gd name="connsiteX0" fmla="*/ 165100 w 691586"/>
              <a:gd name="connsiteY0" fmla="*/ 329736 h 705677"/>
              <a:gd name="connsiteX1" fmla="*/ 622300 w 691586"/>
              <a:gd name="connsiteY1" fmla="*/ 24936 h 705677"/>
              <a:gd name="connsiteX2" fmla="*/ 596900 w 691586"/>
              <a:gd name="connsiteY2" fmla="*/ 672636 h 705677"/>
              <a:gd name="connsiteX3" fmla="*/ 0 w 691586"/>
              <a:gd name="connsiteY3" fmla="*/ 291636 h 705677"/>
              <a:gd name="connsiteX0" fmla="*/ 165100 w 672021"/>
              <a:gd name="connsiteY0" fmla="*/ 192394 h 568335"/>
              <a:gd name="connsiteX1" fmla="*/ 571500 w 672021"/>
              <a:gd name="connsiteY1" fmla="*/ 116194 h 568335"/>
              <a:gd name="connsiteX2" fmla="*/ 596900 w 672021"/>
              <a:gd name="connsiteY2" fmla="*/ 535294 h 568335"/>
              <a:gd name="connsiteX3" fmla="*/ 0 w 672021"/>
              <a:gd name="connsiteY3" fmla="*/ 154294 h 568335"/>
              <a:gd name="connsiteX0" fmla="*/ 165100 w 672021"/>
              <a:gd name="connsiteY0" fmla="*/ 192394 h 600960"/>
              <a:gd name="connsiteX1" fmla="*/ 571500 w 672021"/>
              <a:gd name="connsiteY1" fmla="*/ 116194 h 600960"/>
              <a:gd name="connsiteX2" fmla="*/ 596900 w 672021"/>
              <a:gd name="connsiteY2" fmla="*/ 535294 h 600960"/>
              <a:gd name="connsiteX3" fmla="*/ 0 w 672021"/>
              <a:gd name="connsiteY3" fmla="*/ 154294 h 600960"/>
              <a:gd name="connsiteX0" fmla="*/ 165100 w 722477"/>
              <a:gd name="connsiteY0" fmla="*/ 192394 h 600960"/>
              <a:gd name="connsiteX1" fmla="*/ 571500 w 722477"/>
              <a:gd name="connsiteY1" fmla="*/ 116194 h 600960"/>
              <a:gd name="connsiteX2" fmla="*/ 596900 w 722477"/>
              <a:gd name="connsiteY2" fmla="*/ 535294 h 600960"/>
              <a:gd name="connsiteX3" fmla="*/ 0 w 722477"/>
              <a:gd name="connsiteY3" fmla="*/ 154294 h 600960"/>
              <a:gd name="connsiteX0" fmla="*/ 165100 w 722477"/>
              <a:gd name="connsiteY0" fmla="*/ 187059 h 595625"/>
              <a:gd name="connsiteX1" fmla="*/ 571500 w 722477"/>
              <a:gd name="connsiteY1" fmla="*/ 110859 h 595625"/>
              <a:gd name="connsiteX2" fmla="*/ 596900 w 722477"/>
              <a:gd name="connsiteY2" fmla="*/ 529959 h 595625"/>
              <a:gd name="connsiteX3" fmla="*/ 0 w 722477"/>
              <a:gd name="connsiteY3" fmla="*/ 148959 h 595625"/>
              <a:gd name="connsiteX0" fmla="*/ 173553 w 730930"/>
              <a:gd name="connsiteY0" fmla="*/ 187059 h 620896"/>
              <a:gd name="connsiteX1" fmla="*/ 579953 w 730930"/>
              <a:gd name="connsiteY1" fmla="*/ 110859 h 620896"/>
              <a:gd name="connsiteX2" fmla="*/ 605353 w 730930"/>
              <a:gd name="connsiteY2" fmla="*/ 529959 h 620896"/>
              <a:gd name="connsiteX3" fmla="*/ 8453 w 730930"/>
              <a:gd name="connsiteY3" fmla="*/ 148959 h 620896"/>
              <a:gd name="connsiteX0" fmla="*/ 148718 w 706095"/>
              <a:gd name="connsiteY0" fmla="*/ 187059 h 605301"/>
              <a:gd name="connsiteX1" fmla="*/ 555118 w 706095"/>
              <a:gd name="connsiteY1" fmla="*/ 110859 h 605301"/>
              <a:gd name="connsiteX2" fmla="*/ 580518 w 706095"/>
              <a:gd name="connsiteY2" fmla="*/ 529959 h 605301"/>
              <a:gd name="connsiteX3" fmla="*/ 9018 w 706095"/>
              <a:gd name="connsiteY3" fmla="*/ 85459 h 60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6095" h="605301">
                <a:moveTo>
                  <a:pt x="148718" y="187059"/>
                </a:moveTo>
                <a:cubicBezTo>
                  <a:pt x="343451" y="-144200"/>
                  <a:pt x="483151" y="53709"/>
                  <a:pt x="555118" y="110859"/>
                </a:cubicBezTo>
                <a:cubicBezTo>
                  <a:pt x="627085" y="168009"/>
                  <a:pt x="840868" y="381792"/>
                  <a:pt x="580518" y="529959"/>
                </a:cubicBezTo>
                <a:cubicBezTo>
                  <a:pt x="256668" y="690826"/>
                  <a:pt x="-57657" y="616742"/>
                  <a:pt x="9018" y="85459"/>
                </a:cubicBezTo>
              </a:path>
            </a:pathLst>
          </a:custGeom>
          <a:noFill/>
          <a:ln w="50800">
            <a:solidFill>
              <a:srgbClr val="FF0000"/>
            </a:solidFill>
          </a:ln>
          <a:effectLst>
            <a:outerShdw blurRad="63500" sx="102000" sy="102000" algn="ct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930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136E5A9F-4104-1F55-6B13-D5980D2E4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 rot="2416013">
            <a:off x="1118911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3C5A6B9F-AC99-4064-7A7D-D744DEAAE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42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02F2A6D9-A0CE-55D1-AC84-4F9005DBF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 rot="2416013">
            <a:off x="1118911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25D3A0A-584E-4210-80DD-4C65C850C2EC}"/>
              </a:ext>
            </a:extLst>
          </p:cNvPr>
          <p:cNvCxnSpPr>
            <a:cxnSpLocks/>
          </p:cNvCxnSpPr>
          <p:nvPr/>
        </p:nvCxnSpPr>
        <p:spPr>
          <a:xfrm flipH="1">
            <a:off x="1981529" y="3424870"/>
            <a:ext cx="2642067" cy="147797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8097B0C-841A-1E13-BFEF-7ED43C18A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23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43EB3-8B3B-BFE7-4E91-BE64E59AB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2643A1B5-07F1-0048-A63C-D1FA052DD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E9D36B6D-1112-6727-89FE-BF4B8D13C5E5}"/>
              </a:ext>
            </a:extLst>
          </p:cNvPr>
          <p:cNvGrpSpPr/>
          <p:nvPr/>
        </p:nvGrpSpPr>
        <p:grpSpPr>
          <a:xfrm rot="20251351">
            <a:off x="1175473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BED186D8-2007-184C-0764-01510F52324A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FDFD5FC2-F242-9B21-1FAD-C04F2A5D9C81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6D2C646B-C021-7E0A-1951-EF2204C55F6A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432DE3E5-812D-663F-2484-360E5452DEED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9CFAAA31-9F22-CF0F-26CF-CC65C67EBA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BC4507B9-81B7-90C7-4D77-A7E0D03A8B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D5AB574-B17D-FD47-B3E2-CBC3CB83FE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5FC2BBE1-705E-922D-7AAD-B0F4581084D9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232325D5-6532-7BA8-4307-B20D3C75EDF2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3BE1C821-CCC9-ACFF-4F3E-B581754F7176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F6B042DE-C90F-4072-E98A-2F631135C1D7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176BD832-B40E-58BA-B168-C36143FEACCA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826F74C7-58DF-6EB0-F883-8BB95E171EDB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36F0FDD-43E0-4AA5-91C2-31E3713ADE9E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7391BB7-8BAD-77FD-0A60-5BC7779C5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7D42E191-2E3A-24E0-71CE-B260B7AE72C9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</a:t>
            </a:r>
          </a:p>
        </p:txBody>
      </p:sp>
    </p:spTree>
    <p:extLst>
      <p:ext uri="{BB962C8B-B14F-4D97-AF65-F5344CB8AC3E}">
        <p14:creationId xmlns:p14="http://schemas.microsoft.com/office/powerpoint/2010/main" val="355267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B6EB1-DC3E-7F86-7707-E2BCED2AE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FA34AC67-8683-320F-2585-EC61B5C4B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44DAC6A7-55B6-CC6E-9D4F-4AFBC654CBED}"/>
              </a:ext>
            </a:extLst>
          </p:cNvPr>
          <p:cNvGrpSpPr/>
          <p:nvPr/>
        </p:nvGrpSpPr>
        <p:grpSpPr>
          <a:xfrm rot="20251351">
            <a:off x="1166046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4E8FF209-8AE9-E29A-0CF5-EBC72BD05DD1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C3ADA625-1A19-7FCF-215C-B562758C38A1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646E41E0-87FD-ED1A-D527-8F7E729F6D3A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F891F57B-C345-52E1-435E-B4A3482E4D80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F18F9ABB-5BBF-F736-0225-9D9C769443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678F6C14-6616-D906-11C3-2347946010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C5FAE8D8-05B5-C455-1F9D-2818547330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A16C3CF0-D246-BC9B-A13D-CB17ABF5F953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0D7217DB-BA86-26BF-9A81-99CA4952925B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800BFB13-075B-2F20-AEFC-CF02FCF485AE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B81A8A9C-98E0-02D6-9975-BBF87AC19B7C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7030BB8E-A14C-7886-D8F9-461AA49BC0B9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A7DA90E-CFD4-B781-1F83-35A52B4365A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49DA3CA-963B-CC2A-641B-CAD17C323C27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4C6C045-7628-F51A-BA18-A1935DBA7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CA23151B-96F1-CDB8-828D-5CA2F472903B}"/>
              </a:ext>
            </a:extLst>
          </p:cNvPr>
          <p:cNvCxnSpPr>
            <a:cxnSpLocks/>
          </p:cNvCxnSpPr>
          <p:nvPr/>
        </p:nvCxnSpPr>
        <p:spPr>
          <a:xfrm>
            <a:off x="4422307" y="6010442"/>
            <a:ext cx="32856" cy="457023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8C705CB8-6749-3A36-9C7C-958C063E6CF2}"/>
              </a:ext>
            </a:extLst>
          </p:cNvPr>
          <p:cNvSpPr txBox="1"/>
          <p:nvPr/>
        </p:nvSpPr>
        <p:spPr>
          <a:xfrm rot="381077">
            <a:off x="3728678" y="6047032"/>
            <a:ext cx="68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17°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8BFCEF5-9FF1-F677-5CE2-BC7AC5680100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240°-17°</a:t>
            </a:r>
          </a:p>
        </p:txBody>
      </p:sp>
    </p:spTree>
    <p:extLst>
      <p:ext uri="{BB962C8B-B14F-4D97-AF65-F5344CB8AC3E}">
        <p14:creationId xmlns:p14="http://schemas.microsoft.com/office/powerpoint/2010/main" val="157308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02378-6BF9-4339-D892-C4E498A2C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CC2F36E-F5D6-D110-3602-E05ED44AD7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230727"/>
            <a:ext cx="8915400" cy="426567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3000" dirty="0"/>
              <a:t>Qu’est qu’une projection stéréographique ?</a:t>
            </a:r>
          </a:p>
        </p:txBody>
      </p:sp>
      <p:pic>
        <p:nvPicPr>
          <p:cNvPr id="98" name="Graphique 97">
            <a:extLst>
              <a:ext uri="{FF2B5EF4-FFF2-40B4-BE49-F238E27FC236}">
                <a16:creationId xmlns:a16="http://schemas.microsoft.com/office/drawing/2014/main" id="{0CF2AD27-6D25-6F3A-F434-B93FAACE6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8471" y="2132948"/>
            <a:ext cx="3827125" cy="31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1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69E61-4BB4-3EED-FBA3-31146C18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97F30-33D2-4580-ACC1-9DF1B4E15D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230727"/>
            <a:ext cx="8915400" cy="426567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3000" dirty="0"/>
              <a:t>Qu’est qu’une projection stéréographique ?</a:t>
            </a:r>
          </a:p>
        </p:txBody>
      </p:sp>
      <p:pic>
        <p:nvPicPr>
          <p:cNvPr id="100" name="Graphique 99">
            <a:extLst>
              <a:ext uri="{FF2B5EF4-FFF2-40B4-BE49-F238E27FC236}">
                <a16:creationId xmlns:a16="http://schemas.microsoft.com/office/drawing/2014/main" id="{E5611DED-3719-5026-1CCE-A7984480C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6531" y="2481513"/>
            <a:ext cx="2123077" cy="1676113"/>
          </a:xfrm>
          <a:prstGeom prst="rect">
            <a:avLst/>
          </a:prstGeom>
        </p:spPr>
      </p:pic>
      <p:pic>
        <p:nvPicPr>
          <p:cNvPr id="102" name="Graphique 101">
            <a:extLst>
              <a:ext uri="{FF2B5EF4-FFF2-40B4-BE49-F238E27FC236}">
                <a16:creationId xmlns:a16="http://schemas.microsoft.com/office/drawing/2014/main" id="{54477C04-9649-5FDE-BED8-9280328AD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4683" y="1727261"/>
            <a:ext cx="2123077" cy="2430365"/>
          </a:xfrm>
          <a:prstGeom prst="rect">
            <a:avLst/>
          </a:prstGeom>
        </p:spPr>
      </p:pic>
      <p:pic>
        <p:nvPicPr>
          <p:cNvPr id="104" name="Graphique 103">
            <a:extLst>
              <a:ext uri="{FF2B5EF4-FFF2-40B4-BE49-F238E27FC236}">
                <a16:creationId xmlns:a16="http://schemas.microsoft.com/office/drawing/2014/main" id="{B8ACF2F2-FEC4-85EB-5AF6-3E127533C1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26531" y="4384129"/>
            <a:ext cx="2123077" cy="2123077"/>
          </a:xfrm>
          <a:prstGeom prst="rect">
            <a:avLst/>
          </a:prstGeom>
        </p:spPr>
      </p:pic>
      <p:pic>
        <p:nvPicPr>
          <p:cNvPr id="106" name="Graphique 105">
            <a:extLst>
              <a:ext uri="{FF2B5EF4-FFF2-40B4-BE49-F238E27FC236}">
                <a16:creationId xmlns:a16="http://schemas.microsoft.com/office/drawing/2014/main" id="{433232B8-7486-C893-33C0-E1F8304DC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4683" y="4422229"/>
            <a:ext cx="2123077" cy="2123077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6E0537A-7A0C-AECB-7A58-226C8D8AB8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8600" y="2008141"/>
            <a:ext cx="2687451" cy="21970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6ED18FF-F8C9-0002-8CEA-4986162DDCE2}"/>
              </a:ext>
            </a:extLst>
          </p:cNvPr>
          <p:cNvSpPr txBox="1"/>
          <p:nvPr/>
        </p:nvSpPr>
        <p:spPr>
          <a:xfrm>
            <a:off x="3736675" y="950987"/>
            <a:ext cx="1670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Hémisphère</a:t>
            </a:r>
          </a:p>
          <a:p>
            <a:pPr algn="ctr"/>
            <a:r>
              <a:rPr lang="fr-FR" i="1" dirty="0"/>
              <a:t>inférieur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3018E5-A857-41D5-D1B4-7A7CA39407F1}"/>
              </a:ext>
            </a:extLst>
          </p:cNvPr>
          <p:cNvSpPr txBox="1"/>
          <p:nvPr/>
        </p:nvSpPr>
        <p:spPr>
          <a:xfrm>
            <a:off x="6400896" y="950987"/>
            <a:ext cx="1670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Hémisphère</a:t>
            </a:r>
          </a:p>
          <a:p>
            <a:pPr algn="ctr"/>
            <a:r>
              <a:rPr lang="fr-FR" i="1" dirty="0"/>
              <a:t>supérieur</a:t>
            </a:r>
          </a:p>
        </p:txBody>
      </p:sp>
    </p:spTree>
    <p:extLst>
      <p:ext uri="{BB962C8B-B14F-4D97-AF65-F5344CB8AC3E}">
        <p14:creationId xmlns:p14="http://schemas.microsoft.com/office/powerpoint/2010/main" val="217683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34E07E13-B735-D960-83E4-E39E45B79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684" y="1317694"/>
            <a:ext cx="7937984" cy="5274582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8B9E4745-AB94-42E1-6A95-2B39DF4436B7}"/>
              </a:ext>
            </a:extLst>
          </p:cNvPr>
          <p:cNvSpPr txBox="1">
            <a:spLocks/>
          </p:cNvSpPr>
          <p:nvPr/>
        </p:nvSpPr>
        <p:spPr>
          <a:xfrm>
            <a:off x="228600" y="230727"/>
            <a:ext cx="8915400" cy="426567"/>
          </a:xfrm>
          <a:prstGeom prst="rect">
            <a:avLst/>
          </a:prstGeom>
        </p:spPr>
        <p:txBody>
          <a:bodyPr vert="horz" wrap="square" lIns="0" tIns="893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/>
              <a:t>Qu’est qu’une projection stéréographique ?</a:t>
            </a:r>
            <a:endParaRPr lang="fr-FR" sz="3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5739A82-D84C-7B7C-D5E3-E298D6DD6013}"/>
              </a:ext>
            </a:extLst>
          </p:cNvPr>
          <p:cNvSpPr txBox="1"/>
          <p:nvPr/>
        </p:nvSpPr>
        <p:spPr>
          <a:xfrm>
            <a:off x="3736675" y="950987"/>
            <a:ext cx="1670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Hémisphère</a:t>
            </a:r>
          </a:p>
          <a:p>
            <a:pPr algn="ctr"/>
            <a:r>
              <a:rPr lang="fr-FR" i="1" dirty="0"/>
              <a:t>inférieur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60B9F9B-EE91-3DF4-3886-F782A39BDDF8}"/>
              </a:ext>
            </a:extLst>
          </p:cNvPr>
          <p:cNvSpPr txBox="1"/>
          <p:nvPr/>
        </p:nvSpPr>
        <p:spPr>
          <a:xfrm>
            <a:off x="6400896" y="950987"/>
            <a:ext cx="1670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Hémisphère</a:t>
            </a:r>
          </a:p>
          <a:p>
            <a:pPr algn="ctr"/>
            <a:r>
              <a:rPr lang="fr-FR" i="1" dirty="0"/>
              <a:t>supérieur</a:t>
            </a:r>
          </a:p>
        </p:txBody>
      </p:sp>
    </p:spTree>
    <p:extLst>
      <p:ext uri="{BB962C8B-B14F-4D97-AF65-F5344CB8AC3E}">
        <p14:creationId xmlns:p14="http://schemas.microsoft.com/office/powerpoint/2010/main" val="265482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6A60BE-38E1-FBA7-D38A-CDF386E0A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Quelques analogues à la </a:t>
            </a:r>
            <a:r>
              <a:rPr lang="fr-FR" sz="3200" dirty="0"/>
              <a:t>projection stéréographique :</a:t>
            </a:r>
            <a:endParaRPr lang="fr-FR" dirty="0"/>
          </a:p>
        </p:txBody>
      </p:sp>
      <p:pic>
        <p:nvPicPr>
          <p:cNvPr id="5" name="Espace réservé du contenu 4" descr="Une image contenant céramique, porcelaine, vaisselle, Porcelaine bleue et blanche&#10;&#10;Description générée automatiquement">
            <a:extLst>
              <a:ext uri="{FF2B5EF4-FFF2-40B4-BE49-F238E27FC236}">
                <a16:creationId xmlns:a16="http://schemas.microsoft.com/office/drawing/2014/main" id="{73A7C0BC-49D5-0062-4D5B-1DB82FEE7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12" r="95424">
                        <a14:foregroundMark x1="6949" y1="42203" x2="8814" y2="42542"/>
                        <a14:foregroundMark x1="91356" y1="40678" x2="92203" y2="43051"/>
                        <a14:foregroundMark x1="5593" y1="44237" x2="2881" y2="43051"/>
                        <a14:foregroundMark x1="94068" y1="40847" x2="95424" y2="43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96681"/>
            <a:ext cx="2920812" cy="2920812"/>
          </a:xfrm>
        </p:spPr>
      </p:pic>
      <p:pic>
        <p:nvPicPr>
          <p:cNvPr id="7" name="Image 6" descr="Une image contenant fruit, agrume, Orange amère, Orange Valencia&#10;&#10;Description générée automatiquement">
            <a:extLst>
              <a:ext uri="{FF2B5EF4-FFF2-40B4-BE49-F238E27FC236}">
                <a16:creationId xmlns:a16="http://schemas.microsoft.com/office/drawing/2014/main" id="{60E02D18-E19E-B0FC-30B0-44FE3496E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04" b="89983" l="5792" r="89987">
                        <a14:foregroundMark x1="11191" y1="62652" x2="10897" y2="57774"/>
                        <a14:foregroundMark x1="59849" y1="9734" x2="51603" y2="12914"/>
                        <a14:foregroundMark x1="6446" y1="64983" x2="5792" y2="59255"/>
                        <a14:foregroundMark x1="54450" y1="7404" x2="58901" y2="7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71" y="2232507"/>
            <a:ext cx="2508936" cy="3769972"/>
          </a:xfrm>
          <a:prstGeom prst="rect">
            <a:avLst/>
          </a:prstGeom>
        </p:spPr>
      </p:pic>
      <p:pic>
        <p:nvPicPr>
          <p:cNvPr id="9" name="Image 8" descr="Une image contenant équipement sportif, compétition sportive, sport, basket&#10;&#10;Description générée automatiquement">
            <a:extLst>
              <a:ext uri="{FF2B5EF4-FFF2-40B4-BE49-F238E27FC236}">
                <a16:creationId xmlns:a16="http://schemas.microsoft.com/office/drawing/2014/main" id="{A13180B7-7321-F8C6-06E5-F36E11BAD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667" b="90000" l="5958" r="95050">
                        <a14:foregroundMark x1="10632" y1="34917" x2="10632" y2="58167"/>
                        <a14:foregroundMark x1="10632" y1="58167" x2="10907" y2="58583"/>
                        <a14:foregroundMark x1="89093" y1="35583" x2="90284" y2="59083"/>
                        <a14:foregroundMark x1="90284" y1="59083" x2="90009" y2="59500"/>
                        <a14:foregroundMark x1="66544" y1="83833" x2="79010" y2="75417"/>
                        <a14:foregroundMark x1="79010" y1="75417" x2="82860" y2="70083"/>
                        <a14:foregroundMark x1="54629" y1="10167" x2="62695" y2="11083"/>
                        <a14:foregroundMark x1="62695" y1="11083" x2="72319" y2="22417"/>
                        <a14:foregroundMark x1="72319" y1="22417" x2="72319" y2="22417"/>
                        <a14:foregroundMark x1="88909" y1="29417" x2="66728" y2="15250"/>
                        <a14:foregroundMark x1="43446" y1="86583" x2="51696" y2="86500"/>
                        <a14:foregroundMark x1="51696" y1="86500" x2="64711" y2="83000"/>
                        <a14:foregroundMark x1="85426" y1="72417" x2="75160" y2="80000"/>
                        <a14:foregroundMark x1="38405" y1="87833" x2="47663" y2="86750"/>
                        <a14:foregroundMark x1="9074" y1="54583" x2="8066" y2="38333"/>
                        <a14:foregroundMark x1="6049" y1="46750" x2="8341" y2="36833"/>
                        <a14:foregroundMark x1="12282" y1="25417" x2="25115" y2="17333"/>
                        <a14:foregroundMark x1="29056" y1="13083" x2="43721" y2="8667"/>
                        <a14:foregroundMark x1="76077" y1="13583" x2="82401" y2="24333"/>
                        <a14:foregroundMark x1="82401" y1="24333" x2="82401" y2="25000"/>
                        <a14:foregroundMark x1="88451" y1="26917" x2="90284" y2="37917"/>
                        <a14:foregroundMark x1="91934" y1="36833" x2="92392" y2="52500"/>
                        <a14:foregroundMark x1="95142" y1="49750" x2="95050" y2="59500"/>
                        <a14:foregroundMark x1="95050" y1="59500" x2="94042" y2="62833"/>
                        <a14:foregroundMark x1="90467" y1="65167" x2="83960" y2="73417"/>
                        <a14:foregroundMark x1="40697" y1="57583" x2="66269" y2="48917"/>
                        <a14:foregroundMark x1="63061" y1="47167" x2="5884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4576928"/>
            <a:ext cx="2073875" cy="2281072"/>
          </a:xfrm>
          <a:prstGeom prst="rect">
            <a:avLst/>
          </a:prstGeom>
        </p:spPr>
      </p:pic>
      <p:pic>
        <p:nvPicPr>
          <p:cNvPr id="11" name="Image 10" descr="Une image contenant outil d’écriture, fournitures de bureau, stylos et plumes, texte&#10;&#10;Description générée automatiquement">
            <a:extLst>
              <a:ext uri="{FF2B5EF4-FFF2-40B4-BE49-F238E27FC236}">
                <a16:creationId xmlns:a16="http://schemas.microsoft.com/office/drawing/2014/main" id="{0DAF70EB-E899-D51A-A04B-5DCC9A55F3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00" b="91667" l="10000" r="90000">
                        <a14:foregroundMark x1="21167" y1="91667" x2="22667" y2="91000"/>
                        <a14:foregroundMark x1="71500" y1="8500" x2="73333" y2="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3926">
            <a:off x="1583647" y="1227019"/>
            <a:ext cx="1769329" cy="1769329"/>
          </a:xfrm>
          <a:prstGeom prst="rect">
            <a:avLst/>
          </a:prstGeom>
        </p:spPr>
      </p:pic>
      <p:pic>
        <p:nvPicPr>
          <p:cNvPr id="15" name="Image 14" descr="Une image contenant texte, noir et blanc, cercle, art&#10;&#10;Description générée automatiquement">
            <a:extLst>
              <a:ext uri="{FF2B5EF4-FFF2-40B4-BE49-F238E27FC236}">
                <a16:creationId xmlns:a16="http://schemas.microsoft.com/office/drawing/2014/main" id="{B1F559AE-3DE1-0752-D03F-4B6CCDD6E9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66" y="4212068"/>
            <a:ext cx="2837719" cy="27505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1BDC90A-8A9A-551C-A1C5-D46194FFA1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3885" y="1299986"/>
            <a:ext cx="3121515" cy="281750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467E428-7D24-9FA4-5FDB-1C32E53585E7}"/>
              </a:ext>
            </a:extLst>
          </p:cNvPr>
          <p:cNvSpPr txBox="1"/>
          <p:nvPr/>
        </p:nvSpPr>
        <p:spPr>
          <a:xfrm>
            <a:off x="6322147" y="863172"/>
            <a:ext cx="2064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STEREONET</a:t>
            </a:r>
          </a:p>
        </p:txBody>
      </p:sp>
    </p:spTree>
    <p:extLst>
      <p:ext uri="{BB962C8B-B14F-4D97-AF65-F5344CB8AC3E}">
        <p14:creationId xmlns:p14="http://schemas.microsoft.com/office/powerpoint/2010/main" val="3414288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A86CF-E8C3-60CE-C03A-132EFDD8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Quelques applications à la projection stéréographique :</a:t>
            </a:r>
          </a:p>
        </p:txBody>
      </p:sp>
      <p:pic>
        <p:nvPicPr>
          <p:cNvPr id="5" name="Espace réservé du contenu 4" descr="Une image contenant croquis, diagramme, conception&#10;&#10;Description générée automatiquement">
            <a:extLst>
              <a:ext uri="{FF2B5EF4-FFF2-40B4-BE49-F238E27FC236}">
                <a16:creationId xmlns:a16="http://schemas.microsoft.com/office/drawing/2014/main" id="{2CE7A882-9367-CBB3-F30B-B8A918639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6321"/>
            <a:ext cx="2710588" cy="3858353"/>
          </a:xfrm>
          <a:effectLst>
            <a:softEdge rad="31750"/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C1DA4CF-9733-5D8F-19AE-0B13E937DC60}"/>
              </a:ext>
            </a:extLst>
          </p:cNvPr>
          <p:cNvSpPr txBox="1"/>
          <p:nvPr/>
        </p:nvSpPr>
        <p:spPr>
          <a:xfrm>
            <a:off x="228600" y="1409990"/>
            <a:ext cx="2710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mécanisme au foyer (séisme)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8DBAD0-8ED1-824C-B47D-E3A82D88AF26}"/>
              </a:ext>
            </a:extLst>
          </p:cNvPr>
          <p:cNvSpPr txBox="1"/>
          <p:nvPr/>
        </p:nvSpPr>
        <p:spPr>
          <a:xfrm>
            <a:off x="228600" y="5914674"/>
            <a:ext cx="13869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 err="1"/>
              <a:t>Abdulnaby</a:t>
            </a:r>
            <a:r>
              <a:rPr lang="fr-FR" sz="1000" i="1" dirty="0"/>
              <a:t> (2013)</a:t>
            </a:r>
          </a:p>
        </p:txBody>
      </p:sp>
      <p:pic>
        <p:nvPicPr>
          <p:cNvPr id="8" name="Image 7" descr="Une image contenant texte, diagramme, cercle, dessin&#10;&#10;Description générée automatiquement">
            <a:extLst>
              <a:ext uri="{FF2B5EF4-FFF2-40B4-BE49-F238E27FC236}">
                <a16:creationId xmlns:a16="http://schemas.microsoft.com/office/drawing/2014/main" id="{BFF24552-806B-FBD4-4F7A-41C5C0753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249" y="1553724"/>
            <a:ext cx="3163041" cy="4504684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0F9CDBF-6B6F-FBDE-9603-60A158894638}"/>
              </a:ext>
            </a:extLst>
          </p:cNvPr>
          <p:cNvSpPr txBox="1"/>
          <p:nvPr/>
        </p:nvSpPr>
        <p:spPr>
          <a:xfrm>
            <a:off x="3439521" y="1151586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tecto</a:t>
            </a:r>
            <a:r>
              <a:rPr lang="fr-FR" dirty="0"/>
              <a:t>-chronologie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EFA16D-821D-686A-270C-FEE85778E863}"/>
              </a:ext>
            </a:extLst>
          </p:cNvPr>
          <p:cNvSpPr txBox="1"/>
          <p:nvPr/>
        </p:nvSpPr>
        <p:spPr>
          <a:xfrm>
            <a:off x="3148149" y="6073169"/>
            <a:ext cx="1744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/>
              <a:t>Parizot et al. (soumit)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C17970-DB40-AF5E-D692-E2197D919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902" y="1409990"/>
            <a:ext cx="2109610" cy="49094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DDABDB0-A4B0-E37F-2CE2-1AD840EC837B}"/>
              </a:ext>
            </a:extLst>
          </p:cNvPr>
          <p:cNvSpPr txBox="1"/>
          <p:nvPr/>
        </p:nvSpPr>
        <p:spPr>
          <a:xfrm>
            <a:off x="6848902" y="6319390"/>
            <a:ext cx="17828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/>
              <a:t>Fernandez et al. (2020)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FA3D9AD-D5A1-C15A-179E-A2F00EB7C401}"/>
              </a:ext>
            </a:extLst>
          </p:cNvPr>
          <p:cNvSpPr txBox="1"/>
          <p:nvPr/>
        </p:nvSpPr>
        <p:spPr>
          <a:xfrm>
            <a:off x="6596350" y="966920"/>
            <a:ext cx="2710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paléo-contrainte :</a:t>
            </a:r>
          </a:p>
        </p:txBody>
      </p:sp>
    </p:spTree>
    <p:extLst>
      <p:ext uri="{BB962C8B-B14F-4D97-AF65-F5344CB8AC3E}">
        <p14:creationId xmlns:p14="http://schemas.microsoft.com/office/powerpoint/2010/main" val="206952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/>
        <p:txBody>
          <a:bodyPr vert="horz" wrap="square" lIns="0" tIns="8930" rIns="0" bIns="0" rtlCol="0" anchor="ctr">
            <a:spAutoFit/>
          </a:bodyPr>
          <a:lstStyle/>
          <a:p>
            <a:r>
              <a:rPr lang="fr-FR" dirty="0"/>
              <a:t>Quelles structures projeter en géosciences ? 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5BEAFCF1-538B-2F17-53AF-591CEA275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40" y="3836710"/>
            <a:ext cx="4060596" cy="2792147"/>
          </a:xfrm>
        </p:spPr>
        <p:txBody>
          <a:bodyPr>
            <a:norm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2000" dirty="0"/>
              <a:t>Plans / surfaces 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800" dirty="0"/>
              <a:t>stratifications / schistosités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800" dirty="0"/>
              <a:t>failles / diaclases</a:t>
            </a:r>
            <a:endParaRPr lang="fr-FR" sz="2000" dirty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2000" dirty="0"/>
              <a:t>Lignes / traits 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800" dirty="0"/>
              <a:t>linéations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800" dirty="0"/>
              <a:t>stries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800" dirty="0"/>
              <a:t>intersections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fr-FR" sz="2000" dirty="0"/>
          </a:p>
        </p:txBody>
      </p:sp>
      <p:pic>
        <p:nvPicPr>
          <p:cNvPr id="16" name="Image 15" descr="Une image contenant plein air, arbre, sol, montagne&#10;&#10;Description générée automatiquement">
            <a:extLst>
              <a:ext uri="{FF2B5EF4-FFF2-40B4-BE49-F238E27FC236}">
                <a16:creationId xmlns:a16="http://schemas.microsoft.com/office/drawing/2014/main" id="{5C99D089-1809-8FC5-3ED9-C2EBD3725C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40" y="1159679"/>
            <a:ext cx="4259060" cy="240537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" name="Image 17" descr="Une image contenant plein air, ciel, route, montagne&#10;&#10;Description générée automatiquement">
            <a:extLst>
              <a:ext uri="{FF2B5EF4-FFF2-40B4-BE49-F238E27FC236}">
                <a16:creationId xmlns:a16="http://schemas.microsoft.com/office/drawing/2014/main" id="{A04E88C1-B06F-898A-81A6-8BB3295C1F9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229" y="3836708"/>
            <a:ext cx="3614895" cy="271117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" name="Image 19" descr="Une image contenant plein air, Roche-mère, nature, Roche ignée&#10;&#10;Description générée automatiquement">
            <a:extLst>
              <a:ext uri="{FF2B5EF4-FFF2-40B4-BE49-F238E27FC236}">
                <a16:creationId xmlns:a16="http://schemas.microsoft.com/office/drawing/2014/main" id="{5BD3C327-7126-BCAD-5D1E-DB12A2737C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8"/>
          <a:stretch/>
        </p:blipFill>
        <p:spPr>
          <a:xfrm>
            <a:off x="4995955" y="1099491"/>
            <a:ext cx="3919445" cy="252574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315A1B-C051-64F8-0824-36511F89DB39}"/>
              </a:ext>
            </a:extLst>
          </p:cNvPr>
          <p:cNvSpPr txBox="1"/>
          <p:nvPr/>
        </p:nvSpPr>
        <p:spPr>
          <a:xfrm>
            <a:off x="427240" y="968686"/>
            <a:ext cx="22557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St Martin de </a:t>
            </a:r>
            <a:r>
              <a:rPr lang="fr-FR" sz="1100" i="1" dirty="0" err="1"/>
              <a:t>Londre</a:t>
            </a:r>
            <a:r>
              <a:rPr lang="fr-FR" sz="1100" i="1" dirty="0"/>
              <a:t> (2014)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6D5C85-D858-F945-8FB0-BF8D8E26A2C9}"/>
              </a:ext>
            </a:extLst>
          </p:cNvPr>
          <p:cNvSpPr txBox="1"/>
          <p:nvPr/>
        </p:nvSpPr>
        <p:spPr>
          <a:xfrm>
            <a:off x="4995955" y="921551"/>
            <a:ext cx="28119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Plage de Terra </a:t>
            </a:r>
            <a:r>
              <a:rPr lang="fr-FR" sz="1100" i="1" dirty="0" err="1"/>
              <a:t>Nera</a:t>
            </a:r>
            <a:r>
              <a:rPr lang="fr-FR" sz="1100" i="1" dirty="0"/>
              <a:t> – Elbe (2018)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C68632-A2E3-DBD0-5401-B48CCCBE2498}"/>
              </a:ext>
            </a:extLst>
          </p:cNvPr>
          <p:cNvSpPr txBox="1"/>
          <p:nvPr/>
        </p:nvSpPr>
        <p:spPr>
          <a:xfrm>
            <a:off x="5162507" y="3672375"/>
            <a:ext cx="12394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Causse (2014)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1127FCAA-460E-4010-830B-A0BD964D038A}" vid="{7D5C28E7-ACD4-4FA6-8D3C-F2A3772A3A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513</TotalTime>
  <Words>966</Words>
  <Application>Microsoft Office PowerPoint</Application>
  <PresentationFormat>Affichage à l'écran (4:3)</PresentationFormat>
  <Paragraphs>263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3" baseType="lpstr">
      <vt:lpstr>Arial</vt:lpstr>
      <vt:lpstr>Arial MT</vt:lpstr>
      <vt:lpstr>Cavolini</vt:lpstr>
      <vt:lpstr>Courier New</vt:lpstr>
      <vt:lpstr>Wingdings</vt:lpstr>
      <vt:lpstr>Thème - TD</vt:lpstr>
      <vt:lpstr>TD2. Les projections  stéréographiques</vt:lpstr>
      <vt:lpstr>Qu’est-ce qu’une projection ?</vt:lpstr>
      <vt:lpstr>Qu’est qu’une projection stéréographique ?</vt:lpstr>
      <vt:lpstr>Qu’est qu’une projection stéréographique ?</vt:lpstr>
      <vt:lpstr>Qu’est qu’une projection stéréographique ?</vt:lpstr>
      <vt:lpstr>Présentation PowerPoint</vt:lpstr>
      <vt:lpstr>Quelques analogues à la projection stéréographique :</vt:lpstr>
      <vt:lpstr>Quelques applications à la projection stéréographique :</vt:lpstr>
      <vt:lpstr>Quelles structures projeter en géosciences ? </vt:lpstr>
      <vt:lpstr>Comment mesurer ces structures : plans / surface (2D)</vt:lpstr>
      <vt:lpstr>Comment mesurer ces structures : lignes / trait (1D) – 1er méthode</vt:lpstr>
      <vt:lpstr>Comment mesurer ces structures : lignes / trait (1D) – 2eme méthode</vt:lpstr>
      <vt:lpstr>Projections stéréographiques : utilisation</vt:lpstr>
      <vt:lpstr>Projections stéréographiques : utilisation</vt:lpstr>
      <vt:lpstr>Projections stéréographiques : utilisation</vt:lpstr>
      <vt:lpstr>Projections stéréographiques : utilisation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10</cp:revision>
  <dcterms:created xsi:type="dcterms:W3CDTF">2024-09-04T09:44:58Z</dcterms:created>
  <dcterms:modified xsi:type="dcterms:W3CDTF">2024-10-08T11:40:32Z</dcterms:modified>
</cp:coreProperties>
</file>