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84" r:id="rId4"/>
    <p:sldId id="271" r:id="rId5"/>
    <p:sldId id="285" r:id="rId6"/>
    <p:sldId id="281" r:id="rId7"/>
    <p:sldId id="272" r:id="rId8"/>
    <p:sldId id="273" r:id="rId9"/>
    <p:sldId id="257" r:id="rId10"/>
    <p:sldId id="258" r:id="rId11"/>
    <p:sldId id="259" r:id="rId12"/>
    <p:sldId id="263" r:id="rId13"/>
    <p:sldId id="288" r:id="rId14"/>
    <p:sldId id="262" r:id="rId15"/>
    <p:sldId id="275" r:id="rId16"/>
    <p:sldId id="274" r:id="rId17"/>
    <p:sldId id="276" r:id="rId18"/>
    <p:sldId id="279" r:id="rId19"/>
    <p:sldId id="269" r:id="rId20"/>
    <p:sldId id="277" r:id="rId21"/>
    <p:sldId id="283" r:id="rId22"/>
    <p:sldId id="266" r:id="rId23"/>
    <p:sldId id="267" r:id="rId24"/>
    <p:sldId id="268" r:id="rId25"/>
    <p:sldId id="264" r:id="rId26"/>
    <p:sldId id="282" r:id="rId27"/>
    <p:sldId id="286" r:id="rId28"/>
    <p:sldId id="287" r:id="rId29"/>
    <p:sldId id="280" r:id="rId30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0000"/>
    <a:srgbClr val="009900"/>
    <a:srgbClr val="CDF2FF"/>
    <a:srgbClr val="FFFFFF"/>
    <a:srgbClr val="68FEA1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279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F7499F-39A3-4F1B-A77A-D33EE516FA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D55740-2360-4316-ACDC-40A6780F5F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4AB9E6-7FB8-4A5F-AF7B-97C14FDCF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59C7B1-20AB-43A3-860A-9BA733D357E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8768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718B01-6CBB-49E3-BFC3-5C21376B88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19D66E-0B45-42E7-9AEC-38320EA3AA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0FB49D-6938-49CD-BFFE-001A7A1407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930082-1926-4D3E-9F0E-01F272D0948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18432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0131FB-D1AA-4B53-83C2-228DDCAB63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66F177-4117-4956-9AB2-FA0206DCCB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417DC2-3D9E-41F6-AC41-FEFCA681E1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539AA8-9160-47CB-AB41-B2B4DBC0ABF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64706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5D0AFB-6D62-46A6-96AA-81C3A82A5A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715410-812A-4DE2-8C8B-6825CAD8CD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070070-A730-4F01-A9BF-6D5BFFC32C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CD988F-B6C5-4414-8EEC-FEDF28B6586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565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9DBA5A-5198-43C7-8C15-916CED9DCA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9743E5-1D75-4969-8E7C-424389096E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5439B8-A284-471B-B976-22FD3391CE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5F7C49-99C1-4DCB-AED5-C11EB0A4646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50778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B130A1-1151-4502-A672-6D5A95E3EA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385AD9-E696-4314-A650-C13B914BE6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708833-D95C-4344-B064-D67D74AABD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B2CEB0-2BC3-41D7-A026-374B109AEBD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0866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07D2722-EDC6-4EF4-9839-BB799C503E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4D89DFB-572D-44E6-B918-7C5633BC34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6210F31-82DA-43D8-B8B5-1537EDA3D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3B0ADB-9E1B-471B-B9CB-85A2555EBD8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570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7A3DBA8-2F29-46A7-A637-C3AA696A32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73480D6-5416-4E4F-A599-016199F195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DF65CE-A57C-4CCE-A3BD-A6B1B5854C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ACB00F-C67F-47C8-8951-ACEE26B6C98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289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C47E163-F0AA-484F-9779-3F8AEC2691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1D070B5-8370-4033-8477-2CC919CF6A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93E0AE-887C-4822-8218-642B084DCE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8AE123-9494-4E97-AB96-FE5FEFE9659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14038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F900E4-2E21-4891-98A2-8AF7503F07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9AE557-77D9-45A8-90D9-B8B4A9024F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7912F-D6A9-4915-AFED-CD3DA1D1B3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289E92-BE04-430C-9A96-95C2DCD8C61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351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9A02EC-71AF-41D7-9F9D-532BE26FBD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3D9E3B-6992-4821-9DCF-928556838B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03258D-A0C6-4450-9778-3562070566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8205BF-0D3D-4B33-AAF3-39B11C6AA44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3660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CF9D82F-3856-45A2-87AD-74D08DF2DF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4BE2710-B125-455F-8765-6904D35550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1A8F984-3722-4403-BC60-FDEBAB8283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85465EA-9F78-4FBA-933C-4C2709E71D3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A8A820C-9DFA-4DCE-A459-3BD7CF6E9D7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fld id="{6CEC3E82-B257-41E0-8144-2186641BBF3E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4.wmf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4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11" Type="http://schemas.openxmlformats.org/officeDocument/2006/relationships/image" Target="../media/image8.emf"/><Relationship Id="rId5" Type="http://schemas.openxmlformats.org/officeDocument/2006/relationships/oleObject" Target="../embeddings/oleObject5.bin"/><Relationship Id="rId10" Type="http://schemas.openxmlformats.org/officeDocument/2006/relationships/oleObject" Target="../embeddings/oleObject7.bin"/><Relationship Id="rId4" Type="http://schemas.openxmlformats.org/officeDocument/2006/relationships/image" Target="../media/image5.emf"/><Relationship Id="rId9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457C8F4-395C-4124-BCD1-4F876CC6E3A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altLang="fr-FR" b="1"/>
              <a:t>La méthode des Volumes Finis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EFCD7220-A3DB-4EC4-93E0-419588D2CDE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r-FR" altLang="fr-FR" i="1"/>
              <a:t>Finite Volume Method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800C8844-6828-4523-967A-3037A4F9B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34938"/>
            <a:ext cx="7561263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C0128"/>
                </a:solidFill>
              </a:rPr>
              <a:t>Maillages Structurés / Non structurés</a:t>
            </a:r>
          </a:p>
        </p:txBody>
      </p:sp>
      <p:sp>
        <p:nvSpPr>
          <p:cNvPr id="11267" name="Line 3">
            <a:extLst>
              <a:ext uri="{FF2B5EF4-FFF2-40B4-BE49-F238E27FC236}">
                <a16:creationId xmlns:a16="http://schemas.microsoft.com/office/drawing/2014/main" id="{F78D039A-237B-4780-9ACD-F5D1425A54C8}"/>
              </a:ext>
            </a:extLst>
          </p:cNvPr>
          <p:cNvSpPr>
            <a:spLocks noChangeShapeType="1"/>
          </p:cNvSpPr>
          <p:nvPr/>
        </p:nvSpPr>
        <p:spPr bwMode="auto">
          <a:xfrm>
            <a:off x="2078038" y="981075"/>
            <a:ext cx="415925" cy="1211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268" name="Line 4">
            <a:extLst>
              <a:ext uri="{FF2B5EF4-FFF2-40B4-BE49-F238E27FC236}">
                <a16:creationId xmlns:a16="http://schemas.microsoft.com/office/drawing/2014/main" id="{0F48EEC6-6416-44F4-A21E-B9AE059E85D7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5963" y="981075"/>
            <a:ext cx="415925" cy="1211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269" name="Line 5">
            <a:extLst>
              <a:ext uri="{FF2B5EF4-FFF2-40B4-BE49-F238E27FC236}">
                <a16:creationId xmlns:a16="http://schemas.microsoft.com/office/drawing/2014/main" id="{B2571572-A6D0-4471-8EC5-90503EC888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9925" y="1182688"/>
            <a:ext cx="17319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270" name="Line 6">
            <a:extLst>
              <a:ext uri="{FF2B5EF4-FFF2-40B4-BE49-F238E27FC236}">
                <a16:creationId xmlns:a16="http://schemas.microsoft.com/office/drawing/2014/main" id="{EC1D207A-9576-47B1-B770-4495136B16A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47888" y="1990725"/>
            <a:ext cx="1731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271" name="Oval 7">
            <a:extLst>
              <a:ext uri="{FF2B5EF4-FFF2-40B4-BE49-F238E27FC236}">
                <a16:creationId xmlns:a16="http://schemas.microsoft.com/office/drawing/2014/main" id="{EF3690C8-00CF-49B7-A7AA-B15E4D8AE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519238"/>
            <a:ext cx="69850" cy="68262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A74E66EF-59D3-46CE-AF76-FF9144B81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938" y="1263650"/>
            <a:ext cx="7747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latin typeface="Times" panose="02020603050405020304" pitchFamily="18" charset="0"/>
              </a:rPr>
              <a:t>(x,y)</a:t>
            </a:r>
          </a:p>
        </p:txBody>
      </p:sp>
      <p:sp>
        <p:nvSpPr>
          <p:cNvPr id="11273" name="Line 9">
            <a:extLst>
              <a:ext uri="{FF2B5EF4-FFF2-40B4-BE49-F238E27FC236}">
                <a16:creationId xmlns:a16="http://schemas.microsoft.com/office/drawing/2014/main" id="{EB5720F8-6256-45C2-B6C6-BCCFCE26CA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9738" y="1519238"/>
            <a:ext cx="13160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18F95005-41D4-4B97-87BD-64B56BFD3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300" y="1195388"/>
            <a:ext cx="739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latin typeface="Times" panose="02020603050405020304" pitchFamily="18" charset="0"/>
              </a:rPr>
              <a:t>(I,J)</a:t>
            </a:r>
          </a:p>
        </p:txBody>
      </p:sp>
      <p:sp>
        <p:nvSpPr>
          <p:cNvPr id="11275" name="Text Box 12">
            <a:extLst>
              <a:ext uri="{FF2B5EF4-FFF2-40B4-BE49-F238E27FC236}">
                <a16:creationId xmlns:a16="http://schemas.microsoft.com/office/drawing/2014/main" id="{B5734182-FA7C-4B2D-9922-0EBC25F13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750" y="1087438"/>
            <a:ext cx="1296988" cy="84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solidFill>
                  <a:schemeClr val="accent2"/>
                </a:solidFill>
                <a:latin typeface="Times" panose="02020603050405020304" pitchFamily="18" charset="0"/>
              </a:rPr>
              <a:t>relation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solidFill>
                  <a:schemeClr val="accent2"/>
                </a:solidFill>
                <a:latin typeface="Times" panose="02020603050405020304" pitchFamily="18" charset="0"/>
              </a:rPr>
              <a:t>formelle</a:t>
            </a:r>
          </a:p>
        </p:txBody>
      </p:sp>
      <p:grpSp>
        <p:nvGrpSpPr>
          <p:cNvPr id="4111" name="Group 15">
            <a:extLst>
              <a:ext uri="{FF2B5EF4-FFF2-40B4-BE49-F238E27FC236}">
                <a16:creationId xmlns:a16="http://schemas.microsoft.com/office/drawing/2014/main" id="{5DB14684-6F1B-4B1D-9515-DEC7016FE676}"/>
              </a:ext>
            </a:extLst>
          </p:cNvPr>
          <p:cNvGrpSpPr>
            <a:grpSpLocks/>
          </p:cNvGrpSpPr>
          <p:nvPr/>
        </p:nvGrpSpPr>
        <p:grpSpPr bwMode="auto">
          <a:xfrm>
            <a:off x="1258888" y="2420938"/>
            <a:ext cx="7820025" cy="3924300"/>
            <a:chOff x="793" y="1525"/>
            <a:chExt cx="4926" cy="2472"/>
          </a:xfrm>
        </p:grpSpPr>
        <p:pic>
          <p:nvPicPr>
            <p:cNvPr id="11278" name="Picture 13">
              <a:extLst>
                <a:ext uri="{FF2B5EF4-FFF2-40B4-BE49-F238E27FC236}">
                  <a16:creationId xmlns:a16="http://schemas.microsoft.com/office/drawing/2014/main" id="{4D5422DD-CA94-4EDC-8138-C597806942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" y="1525"/>
              <a:ext cx="3474" cy="24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279" name="Text Box 14">
              <a:extLst>
                <a:ext uri="{FF2B5EF4-FFF2-40B4-BE49-F238E27FC236}">
                  <a16:creationId xmlns:a16="http://schemas.microsoft.com/office/drawing/2014/main" id="{775A7CA0-22C7-4EE7-8919-DDFF13FCC5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478"/>
              <a:ext cx="1342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058" tIns="41029" rIns="82058" bIns="41029">
              <a:spAutoFit/>
            </a:bodyPr>
            <a:lstStyle>
              <a:lvl1pPr defTabSz="820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207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207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207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207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400"/>
                <a:t>Cas 2D :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400"/>
                <a:t>Quadrilatères</a:t>
              </a:r>
            </a:p>
          </p:txBody>
        </p:sp>
      </p:grpSp>
      <p:sp>
        <p:nvSpPr>
          <p:cNvPr id="11277" name="Text Box 14">
            <a:extLst>
              <a:ext uri="{FF2B5EF4-FFF2-40B4-BE49-F238E27FC236}">
                <a16:creationId xmlns:a16="http://schemas.microsoft.com/office/drawing/2014/main" id="{D6DC472F-7830-4262-BD7B-93E0F4855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6354763"/>
            <a:ext cx="9242425" cy="45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Idéal pour une géométrie simple (2D, 3D) – facilement codable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">
            <a:extLst>
              <a:ext uri="{FF2B5EF4-FFF2-40B4-BE49-F238E27FC236}">
                <a16:creationId xmlns:a16="http://schemas.microsoft.com/office/drawing/2014/main" id="{D09A0B06-3163-4F3C-B56E-B70BDC1B85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078038" y="836613"/>
            <a:ext cx="415925" cy="1211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291" name="Line 4">
            <a:extLst>
              <a:ext uri="{FF2B5EF4-FFF2-40B4-BE49-F238E27FC236}">
                <a16:creationId xmlns:a16="http://schemas.microsoft.com/office/drawing/2014/main" id="{44AEB93B-AE83-44FB-BD23-0653DB678A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5963" y="836613"/>
            <a:ext cx="415925" cy="1211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292" name="Line 5">
            <a:extLst>
              <a:ext uri="{FF2B5EF4-FFF2-40B4-BE49-F238E27FC236}">
                <a16:creationId xmlns:a16="http://schemas.microsoft.com/office/drawing/2014/main" id="{319A78B9-4141-4029-877D-CB14447171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9925" y="1038225"/>
            <a:ext cx="17319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293" name="Line 6">
            <a:extLst>
              <a:ext uri="{FF2B5EF4-FFF2-40B4-BE49-F238E27FC236}">
                <a16:creationId xmlns:a16="http://schemas.microsoft.com/office/drawing/2014/main" id="{7F72CE18-F033-4393-95CD-66CC3F3665D4}"/>
              </a:ext>
            </a:extLst>
          </p:cNvPr>
          <p:cNvSpPr>
            <a:spLocks noChangeShapeType="1"/>
          </p:cNvSpPr>
          <p:nvPr/>
        </p:nvSpPr>
        <p:spPr bwMode="auto">
          <a:xfrm>
            <a:off x="2147888" y="1846263"/>
            <a:ext cx="1731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294" name="Oval 7">
            <a:extLst>
              <a:ext uri="{FF2B5EF4-FFF2-40B4-BE49-F238E27FC236}">
                <a16:creationId xmlns:a16="http://schemas.microsoft.com/office/drawing/2014/main" id="{62BA583A-6363-4B92-99D1-4FEC9B834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374775"/>
            <a:ext cx="69850" cy="68263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12295" name="Text Box 8">
            <a:extLst>
              <a:ext uri="{FF2B5EF4-FFF2-40B4-BE49-F238E27FC236}">
                <a16:creationId xmlns:a16="http://schemas.microsoft.com/office/drawing/2014/main" id="{712F53DF-3B43-4EDB-82CB-79BE67CD1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938" y="1119188"/>
            <a:ext cx="7747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latin typeface="Times" panose="02020603050405020304" pitchFamily="18" charset="0"/>
              </a:rPr>
              <a:t>(x,y)</a:t>
            </a:r>
          </a:p>
        </p:txBody>
      </p:sp>
      <p:sp>
        <p:nvSpPr>
          <p:cNvPr id="12296" name="Line 9">
            <a:extLst>
              <a:ext uri="{FF2B5EF4-FFF2-40B4-BE49-F238E27FC236}">
                <a16:creationId xmlns:a16="http://schemas.microsoft.com/office/drawing/2014/main" id="{FC32F4CD-780C-4CB3-B2AD-EB00355EED87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9738" y="1374775"/>
            <a:ext cx="13160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297" name="Text Box 10">
            <a:extLst>
              <a:ext uri="{FF2B5EF4-FFF2-40B4-BE49-F238E27FC236}">
                <a16:creationId xmlns:a16="http://schemas.microsoft.com/office/drawing/2014/main" id="{78873237-B443-44DC-851E-6A6D672D0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300" y="1050925"/>
            <a:ext cx="739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latin typeface="Times" panose="02020603050405020304" pitchFamily="18" charset="0"/>
              </a:rPr>
              <a:t>(I,J)</a:t>
            </a:r>
          </a:p>
        </p:txBody>
      </p:sp>
      <p:sp>
        <p:nvSpPr>
          <p:cNvPr id="12298" name="Text Box 12">
            <a:extLst>
              <a:ext uri="{FF2B5EF4-FFF2-40B4-BE49-F238E27FC236}">
                <a16:creationId xmlns:a16="http://schemas.microsoft.com/office/drawing/2014/main" id="{C9087735-C2D1-4D52-A894-4346BD43C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750" y="942975"/>
            <a:ext cx="1296988" cy="84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solidFill>
                  <a:schemeClr val="accent2"/>
                </a:solidFill>
                <a:latin typeface="Times" panose="02020603050405020304" pitchFamily="18" charset="0"/>
              </a:rPr>
              <a:t>relation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solidFill>
                  <a:schemeClr val="accent2"/>
                </a:solidFill>
                <a:latin typeface="Times" panose="02020603050405020304" pitchFamily="18" charset="0"/>
              </a:rPr>
              <a:t>formelle</a:t>
            </a:r>
          </a:p>
        </p:txBody>
      </p:sp>
      <p:sp>
        <p:nvSpPr>
          <p:cNvPr id="12299" name="Line 13">
            <a:extLst>
              <a:ext uri="{FF2B5EF4-FFF2-40B4-BE49-F238E27FC236}">
                <a16:creationId xmlns:a16="http://schemas.microsoft.com/office/drawing/2014/main" id="{14AEC4C4-6338-4F49-A644-624719D537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2150" y="836613"/>
            <a:ext cx="901700" cy="1076325"/>
          </a:xfrm>
          <a:prstGeom prst="line">
            <a:avLst/>
          </a:prstGeom>
          <a:noFill/>
          <a:ln w="38100">
            <a:solidFill>
              <a:srgbClr val="FC012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300" name="Line 14">
            <a:extLst>
              <a:ext uri="{FF2B5EF4-FFF2-40B4-BE49-F238E27FC236}">
                <a16:creationId xmlns:a16="http://schemas.microsoft.com/office/drawing/2014/main" id="{ECB07AB3-33AD-4D9B-B247-6FA3FC96A0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33888" y="836613"/>
            <a:ext cx="1038225" cy="1076325"/>
          </a:xfrm>
          <a:prstGeom prst="line">
            <a:avLst/>
          </a:prstGeom>
          <a:noFill/>
          <a:ln w="38100">
            <a:solidFill>
              <a:srgbClr val="FC012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139" name="Group 19">
            <a:extLst>
              <a:ext uri="{FF2B5EF4-FFF2-40B4-BE49-F238E27FC236}">
                <a16:creationId xmlns:a16="http://schemas.microsoft.com/office/drawing/2014/main" id="{A22B780D-D6F9-4CF0-ADCA-6E1523ED30FA}"/>
              </a:ext>
            </a:extLst>
          </p:cNvPr>
          <p:cNvGrpSpPr>
            <a:grpSpLocks/>
          </p:cNvGrpSpPr>
          <p:nvPr/>
        </p:nvGrpSpPr>
        <p:grpSpPr bwMode="auto">
          <a:xfrm>
            <a:off x="160338" y="2708275"/>
            <a:ext cx="8659812" cy="3744913"/>
            <a:chOff x="101" y="1706"/>
            <a:chExt cx="5455" cy="2359"/>
          </a:xfrm>
        </p:grpSpPr>
        <p:pic>
          <p:nvPicPr>
            <p:cNvPr id="12303" name="Picture 15">
              <a:extLst>
                <a:ext uri="{FF2B5EF4-FFF2-40B4-BE49-F238E27FC236}">
                  <a16:creationId xmlns:a16="http://schemas.microsoft.com/office/drawing/2014/main" id="{948DE32D-C2C0-4B27-B833-4C1CA51C9F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" y="2140"/>
              <a:ext cx="2706" cy="1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304" name="Picture 16">
              <a:extLst>
                <a:ext uri="{FF2B5EF4-FFF2-40B4-BE49-F238E27FC236}">
                  <a16:creationId xmlns:a16="http://schemas.microsoft.com/office/drawing/2014/main" id="{228BB50E-B514-4912-819D-19C3C92968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0" y="2140"/>
              <a:ext cx="2706" cy="1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305" name="Text Box 17">
              <a:extLst>
                <a:ext uri="{FF2B5EF4-FFF2-40B4-BE49-F238E27FC236}">
                  <a16:creationId xmlns:a16="http://schemas.microsoft.com/office/drawing/2014/main" id="{659805CF-1B83-4C80-AB75-9DB34B363B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1706"/>
              <a:ext cx="4899" cy="2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82058" tIns="41029" rIns="82058" bIns="41029">
              <a:spAutoFit/>
            </a:bodyPr>
            <a:lstStyle>
              <a:lvl1pPr defTabSz="820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207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207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207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207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400"/>
                <a:t>Cas 2D : Quadrilatères			Triangles</a:t>
              </a:r>
            </a:p>
          </p:txBody>
        </p:sp>
      </p:grpSp>
      <p:sp>
        <p:nvSpPr>
          <p:cNvPr id="12302" name="Text Box 2">
            <a:extLst>
              <a:ext uri="{FF2B5EF4-FFF2-40B4-BE49-F238E27FC236}">
                <a16:creationId xmlns:a16="http://schemas.microsoft.com/office/drawing/2014/main" id="{65101AD6-1A35-409E-921D-B00BA842E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34938"/>
            <a:ext cx="7561263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C0128"/>
                </a:solidFill>
              </a:rPr>
              <a:t>Maillages Structurés / Non structurés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01CF52C0-EC0B-44CB-A1AD-51ABB36A2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188913"/>
            <a:ext cx="2670175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C0128"/>
                </a:solidFill>
              </a:rPr>
              <a:t>Cas « réels »</a:t>
            </a:r>
          </a:p>
        </p:txBody>
      </p:sp>
      <p:sp>
        <p:nvSpPr>
          <p:cNvPr id="13315" name="Text Box 5">
            <a:extLst>
              <a:ext uri="{FF2B5EF4-FFF2-40B4-BE49-F238E27FC236}">
                <a16:creationId xmlns:a16="http://schemas.microsoft.com/office/drawing/2014/main" id="{8FF6DAC0-A74B-422D-9CA6-F831CDC63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300663"/>
            <a:ext cx="7974012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Le recours au maillage non-structuré est quasi obligatoire</a:t>
            </a:r>
          </a:p>
        </p:txBody>
      </p:sp>
      <p:pic>
        <p:nvPicPr>
          <p:cNvPr id="13316" name="Image 2">
            <a:extLst>
              <a:ext uri="{FF2B5EF4-FFF2-40B4-BE49-F238E27FC236}">
                <a16:creationId xmlns:a16="http://schemas.microsoft.com/office/drawing/2014/main" id="{F76950D5-12CF-4A6F-A022-52DC194A0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844675"/>
            <a:ext cx="4173537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age 9">
            <a:extLst>
              <a:ext uri="{FF2B5EF4-FFF2-40B4-BE49-F238E27FC236}">
                <a16:creationId xmlns:a16="http://schemas.microsoft.com/office/drawing/2014/main" id="{FF64BEBE-8A1D-4E22-A2B9-BD42E8933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1844675"/>
            <a:ext cx="4176713" cy="313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17">
            <a:extLst>
              <a:ext uri="{FF2B5EF4-FFF2-40B4-BE49-F238E27FC236}">
                <a16:creationId xmlns:a16="http://schemas.microsoft.com/office/drawing/2014/main" id="{2850B06D-69C1-4007-8ADE-4D8D374FB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1438"/>
            <a:ext cx="7777162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/>
              <a:t>	2D 						3D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254548A0-E120-42E4-9B10-612D6E690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15888"/>
            <a:ext cx="6880225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C0128"/>
                </a:solidFill>
              </a:rPr>
              <a:t>Géométrie (un peu) plus complexe</a:t>
            </a:r>
          </a:p>
        </p:txBody>
      </p:sp>
      <p:sp>
        <p:nvSpPr>
          <p:cNvPr id="14339" name="Text Box 5">
            <a:extLst>
              <a:ext uri="{FF2B5EF4-FFF2-40B4-BE49-F238E27FC236}">
                <a16:creationId xmlns:a16="http://schemas.microsoft.com/office/drawing/2014/main" id="{3A029AD8-1A8E-430E-A03C-3EA8E6D71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300663"/>
            <a:ext cx="3857625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Sinon il faut ruser un peu…</a:t>
            </a:r>
          </a:p>
        </p:txBody>
      </p:sp>
      <p:pic>
        <p:nvPicPr>
          <p:cNvPr id="14340" name="Image 6">
            <a:extLst>
              <a:ext uri="{FF2B5EF4-FFF2-40B4-BE49-F238E27FC236}">
                <a16:creationId xmlns:a16="http://schemas.microsoft.com/office/drawing/2014/main" id="{5FD93706-1DCA-4368-9037-40EFF9826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628775"/>
            <a:ext cx="4598987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067ED140-E39A-4252-BB69-68C21C8E5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038" y="1747838"/>
            <a:ext cx="6719887" cy="478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3" name="Text Box 3">
            <a:extLst>
              <a:ext uri="{FF2B5EF4-FFF2-40B4-BE49-F238E27FC236}">
                <a16:creationId xmlns:a16="http://schemas.microsoft.com/office/drawing/2014/main" id="{AD7BA395-4B54-438A-9A2A-181D3D9E8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835525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C0128"/>
                </a:solidFill>
              </a:rPr>
              <a:t>Exemple de maillage 3D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8496518A-9053-4FC0-87E3-C525DFC33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00" y="1268413"/>
            <a:ext cx="5948363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 i="1"/>
              <a:t>Maillage par défaut vs. Maillage « logique »</a:t>
            </a: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9B2AB2F4-5C0F-44F5-B706-E769F46C8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2113" y="5983288"/>
            <a:ext cx="1400175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Structuré</a:t>
            </a:r>
          </a:p>
        </p:txBody>
      </p:sp>
      <p:sp>
        <p:nvSpPr>
          <p:cNvPr id="15366" name="Text Box 6">
            <a:extLst>
              <a:ext uri="{FF2B5EF4-FFF2-40B4-BE49-F238E27FC236}">
                <a16:creationId xmlns:a16="http://schemas.microsoft.com/office/drawing/2014/main" id="{71B946EE-E744-4B31-AEDD-174BF3222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2113" y="5983288"/>
            <a:ext cx="200025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Non-structuré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499FA682-D653-4F40-ABEA-49D4D524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5888"/>
            <a:ext cx="80105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C0128"/>
                </a:solidFill>
              </a:rPr>
              <a:t>Maillages Structurés ou Non-structurés?</a:t>
            </a:r>
          </a:p>
        </p:txBody>
      </p:sp>
      <p:sp>
        <p:nvSpPr>
          <p:cNvPr id="16387" name="Text Box 7">
            <a:extLst>
              <a:ext uri="{FF2B5EF4-FFF2-40B4-BE49-F238E27FC236}">
                <a16:creationId xmlns:a16="http://schemas.microsoft.com/office/drawing/2014/main" id="{3753A239-4F1B-4A92-A7A4-0B7DBD194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1412875"/>
            <a:ext cx="4824413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FR" altLang="fr-FR" sz="1800"/>
              <a:t> Géométries simples : </a:t>
            </a: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fr-FR" altLang="fr-FR" sz="1800"/>
              <a:t>	maillages structurés </a:t>
            </a:r>
            <a:r>
              <a:rPr lang="fr-FR" altLang="fr-FR" sz="1800">
                <a:sym typeface="Wingdings" panose="05000000000000000000" pitchFamily="2" charset="2"/>
              </a:rPr>
              <a:t> </a:t>
            </a:r>
            <a:r>
              <a:rPr lang="fr-FR" altLang="fr-FR" sz="1800"/>
              <a:t>solutions plus 	précises avec moins de mailles</a:t>
            </a: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fr-FR" altLang="fr-FR" sz="1800"/>
          </a:p>
          <a:p>
            <a:pPr lvl="1"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Ø"/>
            </a:pPr>
            <a:r>
              <a:rPr lang="fr-FR" altLang="fr-FR" sz="1800"/>
              <a:t> limitation de la fausse diffusion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/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FR" altLang="fr-FR" sz="1800"/>
              <a:t> Géométries complexes : </a:t>
            </a: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fr-FR" altLang="fr-FR" sz="1800"/>
              <a:t>	maillages structurés </a:t>
            </a:r>
            <a:r>
              <a:rPr lang="fr-FR" altLang="fr-FR" sz="1800">
                <a:sym typeface="Wingdings" panose="05000000000000000000" pitchFamily="2" charset="2"/>
              </a:rPr>
              <a:t> </a:t>
            </a:r>
            <a:r>
              <a:rPr lang="fr-FR" altLang="fr-FR" sz="1800"/>
              <a:t>pas d’avantages 	particuliers ; temps de maillage réduit 	avec l’utilisation de maillages non 	structurés</a:t>
            </a:r>
          </a:p>
        </p:txBody>
      </p:sp>
      <p:pic>
        <p:nvPicPr>
          <p:cNvPr id="16388" name="Picture 8">
            <a:extLst>
              <a:ext uri="{FF2B5EF4-FFF2-40B4-BE49-F238E27FC236}">
                <a16:creationId xmlns:a16="http://schemas.microsoft.com/office/drawing/2014/main" id="{37CED086-3BCE-4D2D-A9E6-C6F982518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53856" y="3410744"/>
            <a:ext cx="2816225" cy="371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Image 1">
            <a:extLst>
              <a:ext uri="{FF2B5EF4-FFF2-40B4-BE49-F238E27FC236}">
                <a16:creationId xmlns:a16="http://schemas.microsoft.com/office/drawing/2014/main" id="{56B86747-2841-4E4C-A424-0A49DBE6F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908050"/>
            <a:ext cx="3529012" cy="261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3" descr="fig10">
            <a:extLst>
              <a:ext uri="{FF2B5EF4-FFF2-40B4-BE49-F238E27FC236}">
                <a16:creationId xmlns:a16="http://schemas.microsoft.com/office/drawing/2014/main" id="{67DD304E-E81F-4D68-8A5F-7C3E27F6B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989138"/>
            <a:ext cx="3827462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2">
            <a:extLst>
              <a:ext uri="{FF2B5EF4-FFF2-40B4-BE49-F238E27FC236}">
                <a16:creationId xmlns:a16="http://schemas.microsoft.com/office/drawing/2014/main" id="{3291BA89-98F6-45EC-B2C1-FF1915B42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115888"/>
            <a:ext cx="37941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C0128"/>
                </a:solidFill>
              </a:rPr>
              <a:t>Maillages hybrides</a:t>
            </a:r>
          </a:p>
        </p:txBody>
      </p:sp>
      <p:sp>
        <p:nvSpPr>
          <p:cNvPr id="17412" name="Text Box 5">
            <a:extLst>
              <a:ext uri="{FF2B5EF4-FFF2-40B4-BE49-F238E27FC236}">
                <a16:creationId xmlns:a16="http://schemas.microsoft.com/office/drawing/2014/main" id="{F97B58FB-9E02-4913-813A-A30A6CEBD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196975"/>
            <a:ext cx="7351712" cy="41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200"/>
              <a:t>Combinaison des maillages structuré et non structuré</a:t>
            </a:r>
          </a:p>
        </p:txBody>
      </p:sp>
      <p:sp>
        <p:nvSpPr>
          <p:cNvPr id="17413" name="Text Box 7">
            <a:extLst>
              <a:ext uri="{FF2B5EF4-FFF2-40B4-BE49-F238E27FC236}">
                <a16:creationId xmlns:a16="http://schemas.microsoft.com/office/drawing/2014/main" id="{1DCF88D7-ABD9-4421-BD5E-F4C2BF397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5949950"/>
            <a:ext cx="119062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i="1">
                <a:solidFill>
                  <a:srgbClr val="FF0000"/>
                </a:solidFill>
              </a:rPr>
              <a:t>Hexaèdres</a:t>
            </a:r>
          </a:p>
        </p:txBody>
      </p:sp>
      <p:sp>
        <p:nvSpPr>
          <p:cNvPr id="17414" name="Text Box 8">
            <a:extLst>
              <a:ext uri="{FF2B5EF4-FFF2-40B4-BE49-F238E27FC236}">
                <a16:creationId xmlns:a16="http://schemas.microsoft.com/office/drawing/2014/main" id="{32CB26D2-986E-4E42-8A63-166AD9E11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050" y="2454275"/>
            <a:ext cx="1814513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600" i="1">
                <a:solidFill>
                  <a:schemeClr val="accent2"/>
                </a:solidFill>
              </a:rPr>
              <a:t>Tétraèdre/prisme</a:t>
            </a:r>
          </a:p>
        </p:txBody>
      </p:sp>
      <p:sp>
        <p:nvSpPr>
          <p:cNvPr id="17415" name="Line 9">
            <a:extLst>
              <a:ext uri="{FF2B5EF4-FFF2-40B4-BE49-F238E27FC236}">
                <a16:creationId xmlns:a16="http://schemas.microsoft.com/office/drawing/2014/main" id="{7530D570-3A16-44C4-967D-24E282234C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4525" y="2781300"/>
            <a:ext cx="576263" cy="79216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6" name="Line 10">
            <a:extLst>
              <a:ext uri="{FF2B5EF4-FFF2-40B4-BE49-F238E27FC236}">
                <a16:creationId xmlns:a16="http://schemas.microsoft.com/office/drawing/2014/main" id="{043B8E38-6283-4654-BDBC-AFFB077CAE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72225" y="5300663"/>
            <a:ext cx="720725" cy="7207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7" name="Line 11">
            <a:extLst>
              <a:ext uri="{FF2B5EF4-FFF2-40B4-BE49-F238E27FC236}">
                <a16:creationId xmlns:a16="http://schemas.microsoft.com/office/drawing/2014/main" id="{BB32DE35-E334-4FF0-A3AD-52AA827EE56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51500" y="4941888"/>
            <a:ext cx="504825" cy="10795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8" name="Text Box 12">
            <a:extLst>
              <a:ext uri="{FF2B5EF4-FFF2-40B4-BE49-F238E27FC236}">
                <a16:creationId xmlns:a16="http://schemas.microsoft.com/office/drawing/2014/main" id="{030E8E43-769F-46DC-A916-17E6400B0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3292475"/>
            <a:ext cx="39798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Exploitent les avantages des deux types de maillage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>
            <a:extLst>
              <a:ext uri="{FF2B5EF4-FFF2-40B4-BE49-F238E27FC236}">
                <a16:creationId xmlns:a16="http://schemas.microsoft.com/office/drawing/2014/main" id="{78ABA800-A123-4E34-A25E-D217B9621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15888"/>
            <a:ext cx="51022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C0128"/>
                </a:solidFill>
              </a:rPr>
              <a:t>Maillages Non-conformes</a:t>
            </a:r>
          </a:p>
        </p:txBody>
      </p:sp>
      <p:sp>
        <p:nvSpPr>
          <p:cNvPr id="18435" name="Text Box 10">
            <a:extLst>
              <a:ext uri="{FF2B5EF4-FFF2-40B4-BE49-F238E27FC236}">
                <a16:creationId xmlns:a16="http://schemas.microsoft.com/office/drawing/2014/main" id="{D6066401-BD3F-4019-B4E1-019C932AB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268413"/>
            <a:ext cx="79216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FR" altLang="fr-FR" sz="1800"/>
              <a:t> Un maillage est non-conforme lorsque le nombre de nœuds n’est pas 	le même de part et d’autre d’une interface</a:t>
            </a:r>
          </a:p>
        </p:txBody>
      </p:sp>
      <p:pic>
        <p:nvPicPr>
          <p:cNvPr id="18436" name="Picture 11">
            <a:extLst>
              <a:ext uri="{FF2B5EF4-FFF2-40B4-BE49-F238E27FC236}">
                <a16:creationId xmlns:a16="http://schemas.microsoft.com/office/drawing/2014/main" id="{CC8D7E5E-EA8A-43DA-B407-BC17CB5D8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6269" y="3053556"/>
            <a:ext cx="3209925" cy="396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12">
            <a:extLst>
              <a:ext uri="{FF2B5EF4-FFF2-40B4-BE49-F238E27FC236}">
                <a16:creationId xmlns:a16="http://schemas.microsoft.com/office/drawing/2014/main" id="{E19C6451-C722-4ED5-9719-0527C231C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87157" y="3029743"/>
            <a:ext cx="3162300" cy="396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8" name="Text Box 13">
            <a:extLst>
              <a:ext uri="{FF2B5EF4-FFF2-40B4-BE49-F238E27FC236}">
                <a16:creationId xmlns:a16="http://schemas.microsoft.com/office/drawing/2014/main" id="{BEB149AC-3CAC-40F7-A3A3-81BD664B5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989138"/>
            <a:ext cx="65500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Ø"/>
            </a:pPr>
            <a:r>
              <a:rPr lang="fr-FR" altLang="fr-FR" sz="1800"/>
              <a:t> utile pour réaliser des géométries complexes</a:t>
            </a:r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Ø"/>
            </a:pPr>
            <a:endParaRPr lang="fr-FR" altLang="fr-FR" sz="180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Ø"/>
            </a:pPr>
            <a:r>
              <a:rPr lang="fr-FR" altLang="fr-FR" sz="1800"/>
              <a:t> nécessaire pour deux parties de maillage en glissement </a:t>
            </a:r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Ø"/>
            </a:pPr>
            <a:endParaRPr lang="fr-FR" altLang="fr-FR" sz="1800" b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8AC0DA3C-364B-48C2-8E68-E6293FA28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44450"/>
            <a:ext cx="5362575" cy="5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C0128"/>
                </a:solidFill>
              </a:rPr>
              <a:t>Maillages Non-conformes </a:t>
            </a:r>
            <a:r>
              <a:rPr lang="fr-FR" altLang="fr-FR" baseline="-25000">
                <a:solidFill>
                  <a:srgbClr val="FC0128"/>
                </a:solidFill>
              </a:rPr>
              <a:t>2</a:t>
            </a:r>
          </a:p>
        </p:txBody>
      </p:sp>
      <p:pic>
        <p:nvPicPr>
          <p:cNvPr id="19459" name="Picture 7">
            <a:extLst>
              <a:ext uri="{FF2B5EF4-FFF2-40B4-BE49-F238E27FC236}">
                <a16:creationId xmlns:a16="http://schemas.microsoft.com/office/drawing/2014/main" id="{F2EC9F94-8845-4E0A-9489-F1C958F20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2" t="7256" r="16435" b="6566"/>
          <a:stretch>
            <a:fillRect/>
          </a:stretch>
        </p:blipFill>
        <p:spPr bwMode="auto">
          <a:xfrm>
            <a:off x="1670050" y="993775"/>
            <a:ext cx="5638800" cy="583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>
            <a:extLst>
              <a:ext uri="{FF2B5EF4-FFF2-40B4-BE49-F238E27FC236}">
                <a16:creationId xmlns:a16="http://schemas.microsoft.com/office/drawing/2014/main" id="{C8D9EDE2-7677-4C93-8BD3-44288B1F0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412875"/>
            <a:ext cx="34290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/>
              <a:t>Deux possibilités 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800"/>
          </a:p>
          <a:p>
            <a:pPr eaLnBrk="1" hangingPunct="1"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fr-FR" altLang="fr-FR" sz="2800"/>
              <a:t> Top  Down</a:t>
            </a:r>
          </a:p>
          <a:p>
            <a:pPr eaLnBrk="1" hangingPunct="1"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endParaRPr lang="fr-FR" altLang="fr-FR" sz="2800"/>
          </a:p>
          <a:p>
            <a:pPr eaLnBrk="1" hangingPunct="1"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fr-FR" altLang="fr-FR" sz="2800"/>
              <a:t> Bottom Up</a:t>
            </a:r>
          </a:p>
        </p:txBody>
      </p:sp>
      <p:sp>
        <p:nvSpPr>
          <p:cNvPr id="20483" name="Text Box 26">
            <a:extLst>
              <a:ext uri="{FF2B5EF4-FFF2-40B4-BE49-F238E27FC236}">
                <a16:creationId xmlns:a16="http://schemas.microsoft.com/office/drawing/2014/main" id="{8989D20E-B0D3-438F-9795-554116FE0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115888"/>
            <a:ext cx="46259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F0000"/>
                </a:solidFill>
              </a:rPr>
              <a:t>Approches de maillage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>
            <a:extLst>
              <a:ext uri="{FF2B5EF4-FFF2-40B4-BE49-F238E27FC236}">
                <a16:creationId xmlns:a16="http://schemas.microsoft.com/office/drawing/2014/main" id="{35C5D6F1-985B-427D-B4B7-C6CED5138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15869" y="1640682"/>
            <a:ext cx="2484437" cy="231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AutoShape 5">
            <a:extLst>
              <a:ext uri="{FF2B5EF4-FFF2-40B4-BE49-F238E27FC236}">
                <a16:creationId xmlns:a16="http://schemas.microsoft.com/office/drawing/2014/main" id="{A8C3ECAF-5EB4-490C-8352-D385DA5D6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1843088"/>
            <a:ext cx="358775" cy="360362"/>
          </a:xfrm>
          <a:prstGeom prst="cube">
            <a:avLst>
              <a:gd name="adj" fmla="val 25000"/>
            </a:avLst>
          </a:prstGeom>
          <a:solidFill>
            <a:srgbClr val="00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3076" name="Oval 6">
            <a:extLst>
              <a:ext uri="{FF2B5EF4-FFF2-40B4-BE49-F238E27FC236}">
                <a16:creationId xmlns:a16="http://schemas.microsoft.com/office/drawing/2014/main" id="{1CF6CC2A-8CFC-49EC-84C5-C12C3374F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1670050"/>
            <a:ext cx="749300" cy="720725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3077" name="AutoShape 8">
            <a:extLst>
              <a:ext uri="{FF2B5EF4-FFF2-40B4-BE49-F238E27FC236}">
                <a16:creationId xmlns:a16="http://schemas.microsoft.com/office/drawing/2014/main" id="{38DA7C0E-60F6-4D09-BF81-03B56C08901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08625" y="1050925"/>
            <a:ext cx="1727200" cy="431800"/>
          </a:xfrm>
          <a:prstGeom prst="curvedDownArrow">
            <a:avLst>
              <a:gd name="adj1" fmla="val 80000"/>
              <a:gd name="adj2" fmla="val 16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3078" name="Text Box 9">
            <a:extLst>
              <a:ext uri="{FF2B5EF4-FFF2-40B4-BE49-F238E27FC236}">
                <a16:creationId xmlns:a16="http://schemas.microsoft.com/office/drawing/2014/main" id="{3C6F5A29-5396-41CD-9F19-95C9BBD11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857250"/>
            <a:ext cx="4195762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r>
              <a:rPr lang="fr-FR" altLang="fr-FR" sz="1800" b="0"/>
              <a:t> 	Discrétisation du domaine physique 	en un nombre fini M de volumes de 	contrôle (ou cellules)</a:t>
            </a:r>
          </a:p>
        </p:txBody>
      </p:sp>
      <p:sp>
        <p:nvSpPr>
          <p:cNvPr id="16422" name="Text Box 38">
            <a:extLst>
              <a:ext uri="{FF2B5EF4-FFF2-40B4-BE49-F238E27FC236}">
                <a16:creationId xmlns:a16="http://schemas.microsoft.com/office/drawing/2014/main" id="{5DD1219B-7F42-4C5A-91A5-B0C81E240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936750"/>
            <a:ext cx="42481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r>
              <a:rPr lang="fr-FR" altLang="fr-FR" sz="1800" b="0"/>
              <a:t>	Chaque cellule est connectée à ses 	voisines (notation rose des vents)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0"/>
          </a:p>
        </p:txBody>
      </p:sp>
      <p:grpSp>
        <p:nvGrpSpPr>
          <p:cNvPr id="16467" name="Group 83">
            <a:extLst>
              <a:ext uri="{FF2B5EF4-FFF2-40B4-BE49-F238E27FC236}">
                <a16:creationId xmlns:a16="http://schemas.microsoft.com/office/drawing/2014/main" id="{935D359F-65CD-4DB1-BF1B-0B3E384825F2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2781300"/>
            <a:ext cx="4032250" cy="2160588"/>
            <a:chOff x="340" y="1661"/>
            <a:chExt cx="2540" cy="1361"/>
          </a:xfrm>
        </p:grpSpPr>
        <p:sp>
          <p:nvSpPr>
            <p:cNvPr id="3154" name="Text Box 39">
              <a:extLst>
                <a:ext uri="{FF2B5EF4-FFF2-40B4-BE49-F238E27FC236}">
                  <a16:creationId xmlns:a16="http://schemas.microsoft.com/office/drawing/2014/main" id="{92FF46E1-E9A1-4459-8F9F-6F9E5610AC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1661"/>
              <a:ext cx="2540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tabLst>
                  <a:tab pos="179388" algn="l"/>
                </a:tabLst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tabLst>
                  <a:tab pos="179388" algn="l"/>
                </a:tabLst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tabLst>
                  <a:tab pos="179388" algn="l"/>
                </a:tabLs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tabLst>
                  <a:tab pos="179388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tabLst>
                  <a:tab pos="179388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79388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79388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79388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179388" algn="l"/>
                </a:tabLs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>
                  <a:srgbClr val="009900"/>
                </a:buClr>
                <a:buFont typeface="Wingdings" panose="05000000000000000000" pitchFamily="2" charset="2"/>
                <a:buChar char="§"/>
              </a:pPr>
              <a:r>
                <a:rPr lang="fr-FR" altLang="fr-FR" sz="1800" b="0"/>
                <a:t>	Les équations de conservation 	(transport) </a:t>
              </a:r>
              <a:r>
                <a:rPr lang="fr-FR" altLang="fr-FR" sz="1400" b="0"/>
                <a:t>pour masse, qdm, chaleur, 	masse de soluté</a:t>
              </a:r>
              <a:r>
                <a:rPr lang="fr-FR" altLang="fr-FR" sz="1800" b="0"/>
                <a:t> sont intégrées sur 	chaque cellule</a:t>
              </a:r>
            </a:p>
          </p:txBody>
        </p:sp>
        <p:graphicFrame>
          <p:nvGraphicFramePr>
            <p:cNvPr id="3155" name="Object 40">
              <a:hlinkClick r:id="" action="ppaction://ole?verb=0"/>
              <a:extLst>
                <a:ext uri="{FF2B5EF4-FFF2-40B4-BE49-F238E27FC236}">
                  <a16:creationId xmlns:a16="http://schemas.microsoft.com/office/drawing/2014/main" id="{185259F4-E8B1-4B63-8C3A-A364B2FA178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67" y="2432"/>
            <a:ext cx="2177" cy="5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6" name="Equation" r:id="rId4" imgW="2333678" imgH="504757" progId="Equation.DSMT4">
                    <p:embed/>
                  </p:oleObj>
                </mc:Choice>
                <mc:Fallback>
                  <p:oleObj name="Equation" r:id="rId4" imgW="2333678" imgH="504757" progId="Equation.DSMT4">
                    <p:embed/>
                    <p:pic>
                      <p:nvPicPr>
                        <p:cNvPr id="0" name="Object 4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r="-2637" b="-16418"/>
                        <a:stretch>
                          <a:fillRect/>
                        </a:stretch>
                      </p:blipFill>
                      <p:spPr bwMode="blackGray">
                        <a:xfrm>
                          <a:off x="567" y="2432"/>
                          <a:ext cx="2177" cy="5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70" name="Group 86">
            <a:extLst>
              <a:ext uri="{FF2B5EF4-FFF2-40B4-BE49-F238E27FC236}">
                <a16:creationId xmlns:a16="http://schemas.microsoft.com/office/drawing/2014/main" id="{24F354D0-11FF-42F7-AD3F-8A826DFA20C7}"/>
              </a:ext>
            </a:extLst>
          </p:cNvPr>
          <p:cNvGrpSpPr>
            <a:grpSpLocks/>
          </p:cNvGrpSpPr>
          <p:nvPr/>
        </p:nvGrpSpPr>
        <p:grpSpPr bwMode="auto">
          <a:xfrm>
            <a:off x="612775" y="5675313"/>
            <a:ext cx="4602163" cy="490537"/>
            <a:chOff x="386" y="3521"/>
            <a:chExt cx="2899" cy="309"/>
          </a:xfrm>
        </p:grpSpPr>
        <p:sp>
          <p:nvSpPr>
            <p:cNvPr id="3148" name="AutoShape 42">
              <a:extLst>
                <a:ext uri="{FF2B5EF4-FFF2-40B4-BE49-F238E27FC236}">
                  <a16:creationId xmlns:a16="http://schemas.microsoft.com/office/drawing/2014/main" id="{1A49775B-9F43-42AE-AD94-3E2E682B1472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953" y="2954"/>
              <a:ext cx="136" cy="1269"/>
            </a:xfrm>
            <a:prstGeom prst="leftBrace">
              <a:avLst>
                <a:gd name="adj1" fmla="val 77757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49" name="AutoShape 43">
              <a:extLst>
                <a:ext uri="{FF2B5EF4-FFF2-40B4-BE49-F238E27FC236}">
                  <a16:creationId xmlns:a16="http://schemas.microsoft.com/office/drawing/2014/main" id="{0BCD1F15-4A68-4CDC-AA9A-F8BCDF0A55CE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2699" y="3203"/>
              <a:ext cx="136" cy="771"/>
            </a:xfrm>
            <a:prstGeom prst="leftBrace">
              <a:avLst>
                <a:gd name="adj1" fmla="val 4724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50" name="AutoShape 44">
              <a:extLst>
                <a:ext uri="{FF2B5EF4-FFF2-40B4-BE49-F238E27FC236}">
                  <a16:creationId xmlns:a16="http://schemas.microsoft.com/office/drawing/2014/main" id="{2E595CBE-305E-453C-807E-B1BE07D257BD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1973" y="3385"/>
              <a:ext cx="136" cy="408"/>
            </a:xfrm>
            <a:prstGeom prst="leftBrace">
              <a:avLst>
                <a:gd name="adj1" fmla="val 25000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51" name="Text Box 45">
              <a:extLst>
                <a:ext uri="{FF2B5EF4-FFF2-40B4-BE49-F238E27FC236}">
                  <a16:creationId xmlns:a16="http://schemas.microsoft.com/office/drawing/2014/main" id="{A86ABFD7-1DC0-4961-8136-36F1327A49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5" y="3612"/>
              <a:ext cx="108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600" b="0"/>
                <a:t>Entrée – Sortie +</a:t>
              </a:r>
            </a:p>
          </p:txBody>
        </p:sp>
        <p:sp>
          <p:nvSpPr>
            <p:cNvPr id="3152" name="Text Box 46">
              <a:extLst>
                <a:ext uri="{FF2B5EF4-FFF2-40B4-BE49-F238E27FC236}">
                  <a16:creationId xmlns:a16="http://schemas.microsoft.com/office/drawing/2014/main" id="{A10F2E1F-36D1-402C-A042-F6863CA624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" y="3618"/>
              <a:ext cx="71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600" b="0"/>
                <a:t>Création =</a:t>
              </a:r>
            </a:p>
          </p:txBody>
        </p:sp>
        <p:sp>
          <p:nvSpPr>
            <p:cNvPr id="3153" name="Text Box 47">
              <a:extLst>
                <a:ext uri="{FF2B5EF4-FFF2-40B4-BE49-F238E27FC236}">
                  <a16:creationId xmlns:a16="http://schemas.microsoft.com/office/drawing/2014/main" id="{0AF58DCA-9EEB-4995-927A-E14496B52E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2" y="3618"/>
              <a:ext cx="88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600" b="0"/>
                <a:t>Accumulation</a:t>
              </a:r>
            </a:p>
          </p:txBody>
        </p:sp>
      </p:grpSp>
      <p:grpSp>
        <p:nvGrpSpPr>
          <p:cNvPr id="16471" name="Group 87">
            <a:extLst>
              <a:ext uri="{FF2B5EF4-FFF2-40B4-BE49-F238E27FC236}">
                <a16:creationId xmlns:a16="http://schemas.microsoft.com/office/drawing/2014/main" id="{FB3C8343-D223-4DC2-ADA7-1C217C64A4F4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4859338"/>
            <a:ext cx="7632700" cy="2098675"/>
            <a:chOff x="340" y="3022"/>
            <a:chExt cx="4808" cy="1322"/>
          </a:xfrm>
        </p:grpSpPr>
        <p:grpSp>
          <p:nvGrpSpPr>
            <p:cNvPr id="3135" name="Group 60">
              <a:extLst>
                <a:ext uri="{FF2B5EF4-FFF2-40B4-BE49-F238E27FC236}">
                  <a16:creationId xmlns:a16="http://schemas.microsoft.com/office/drawing/2014/main" id="{41C1D8B6-64AD-4B4A-A4A8-E99AB2949E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7" y="3022"/>
              <a:ext cx="1001" cy="862"/>
              <a:chOff x="4147" y="3022"/>
              <a:chExt cx="1001" cy="862"/>
            </a:xfrm>
          </p:grpSpPr>
          <p:sp>
            <p:nvSpPr>
              <p:cNvPr id="3137" name="Rectangle 48">
                <a:extLst>
                  <a:ext uri="{FF2B5EF4-FFF2-40B4-BE49-F238E27FC236}">
                    <a16:creationId xmlns:a16="http://schemas.microsoft.com/office/drawing/2014/main" id="{0F33EA8B-B571-405E-9436-2D89EAF1BC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2" y="3203"/>
                <a:ext cx="635" cy="499"/>
              </a:xfrm>
              <a:prstGeom prst="rect">
                <a:avLst/>
              </a:prstGeom>
              <a:solidFill>
                <a:srgbClr val="66FF66"/>
              </a:solidFill>
              <a:ln w="28575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/>
              </a:p>
            </p:txBody>
          </p:sp>
          <p:sp>
            <p:nvSpPr>
              <p:cNvPr id="3138" name="Oval 49">
                <a:extLst>
                  <a:ext uri="{FF2B5EF4-FFF2-40B4-BE49-F238E27FC236}">
                    <a16:creationId xmlns:a16="http://schemas.microsoft.com/office/drawing/2014/main" id="{AECF61D7-343F-4F02-8B42-9C8CFB161B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2" y="3434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fr-FR" altLang="fr-FR"/>
              </a:p>
            </p:txBody>
          </p:sp>
          <p:sp>
            <p:nvSpPr>
              <p:cNvPr id="3139" name="Text Box 50">
                <a:extLst>
                  <a:ext uri="{FF2B5EF4-FFF2-40B4-BE49-F238E27FC236}">
                    <a16:creationId xmlns:a16="http://schemas.microsoft.com/office/drawing/2014/main" id="{EE744DEE-5451-47CB-8410-66C62D4F08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39" y="3339"/>
                <a:ext cx="191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/>
                  <a:t>P</a:t>
                </a:r>
              </a:p>
            </p:txBody>
          </p:sp>
          <p:sp>
            <p:nvSpPr>
              <p:cNvPr id="3140" name="Text Box 51">
                <a:extLst>
                  <a:ext uri="{FF2B5EF4-FFF2-40B4-BE49-F238E27FC236}">
                    <a16:creationId xmlns:a16="http://schemas.microsoft.com/office/drawing/2014/main" id="{7A864092-D068-4B1A-95C8-25EAA78CD1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74" y="3385"/>
                <a:ext cx="203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/>
                  <a:t>w</a:t>
                </a:r>
              </a:p>
            </p:txBody>
          </p:sp>
          <p:sp>
            <p:nvSpPr>
              <p:cNvPr id="3141" name="Text Box 52">
                <a:extLst>
                  <a:ext uri="{FF2B5EF4-FFF2-40B4-BE49-F238E27FC236}">
                    <a16:creationId xmlns:a16="http://schemas.microsoft.com/office/drawing/2014/main" id="{E7BBABD9-CC8E-4269-8F6F-F1756F823F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45" y="3385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/>
                  <a:t>e</a:t>
                </a:r>
              </a:p>
            </p:txBody>
          </p:sp>
          <p:sp>
            <p:nvSpPr>
              <p:cNvPr id="3142" name="Text Box 53">
                <a:extLst>
                  <a:ext uri="{FF2B5EF4-FFF2-40B4-BE49-F238E27FC236}">
                    <a16:creationId xmlns:a16="http://schemas.microsoft.com/office/drawing/2014/main" id="{897AE303-B596-4AE7-AB6C-AB653CBCF0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49" y="3646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/>
                  <a:t>s</a:t>
                </a:r>
              </a:p>
            </p:txBody>
          </p:sp>
          <p:sp>
            <p:nvSpPr>
              <p:cNvPr id="3143" name="Text Box 54">
                <a:extLst>
                  <a:ext uri="{FF2B5EF4-FFF2-40B4-BE49-F238E27FC236}">
                    <a16:creationId xmlns:a16="http://schemas.microsoft.com/office/drawing/2014/main" id="{0B33FC1F-DEAD-4542-8AC5-95BD1D8DA3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49" y="3022"/>
                <a:ext cx="18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fr-FR" altLang="fr-FR" sz="1400"/>
                  <a:t>n</a:t>
                </a:r>
              </a:p>
            </p:txBody>
          </p:sp>
          <p:sp>
            <p:nvSpPr>
              <p:cNvPr id="3144" name="Line 55">
                <a:extLst>
                  <a:ext uri="{FF2B5EF4-FFF2-40B4-BE49-F238E27FC236}">
                    <a16:creationId xmlns:a16="http://schemas.microsoft.com/office/drawing/2014/main" id="{EC4A4A0C-9C99-47A2-A193-E9C55FDF1F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47" y="3399"/>
                <a:ext cx="3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45" name="Line 56">
                <a:extLst>
                  <a:ext uri="{FF2B5EF4-FFF2-40B4-BE49-F238E27FC236}">
                    <a16:creationId xmlns:a16="http://schemas.microsoft.com/office/drawing/2014/main" id="{5489894B-252A-4255-A463-453518E401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8" y="3385"/>
                <a:ext cx="3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46" name="Line 57">
                <a:extLst>
                  <a:ext uri="{FF2B5EF4-FFF2-40B4-BE49-F238E27FC236}">
                    <a16:creationId xmlns:a16="http://schemas.microsoft.com/office/drawing/2014/main" id="{FBD8C25A-A9E3-40C5-9487-6FC08689AD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04" y="3612"/>
                <a:ext cx="0" cy="2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47" name="Line 58">
                <a:extLst>
                  <a:ext uri="{FF2B5EF4-FFF2-40B4-BE49-F238E27FC236}">
                    <a16:creationId xmlns:a16="http://schemas.microsoft.com/office/drawing/2014/main" id="{654B0063-5A89-4995-93C9-11CB9C06C3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04" y="3022"/>
                <a:ext cx="0" cy="2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aphicFrame>
          <p:nvGraphicFramePr>
            <p:cNvPr id="3136" name="Object 59">
              <a:hlinkClick r:id="" action="ppaction://ole?verb=0"/>
              <a:extLst>
                <a:ext uri="{FF2B5EF4-FFF2-40B4-BE49-F238E27FC236}">
                  <a16:creationId xmlns:a16="http://schemas.microsoft.com/office/drawing/2014/main" id="{1E412E54-9BD2-4200-9077-6D25D27FA2C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340" y="3838"/>
            <a:ext cx="2915" cy="5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7" name="Equation" r:id="rId6" imgW="3133812" imgH="428557" progId="Equation.DSMT4">
                    <p:embed/>
                  </p:oleObj>
                </mc:Choice>
                <mc:Fallback>
                  <p:oleObj name="Equation" r:id="rId6" imgW="3133812" imgH="428557" progId="Equation.DSMT4">
                    <p:embed/>
                    <p:pic>
                      <p:nvPicPr>
                        <p:cNvPr id="0" name="Object 5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r="-2637" b="-16418"/>
                        <a:stretch>
                          <a:fillRect/>
                        </a:stretch>
                      </p:blipFill>
                      <p:spPr bwMode="blackGray">
                        <a:xfrm>
                          <a:off x="340" y="3838"/>
                          <a:ext cx="2915" cy="5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45" name="Group 61">
            <a:extLst>
              <a:ext uri="{FF2B5EF4-FFF2-40B4-BE49-F238E27FC236}">
                <a16:creationId xmlns:a16="http://schemas.microsoft.com/office/drawing/2014/main" id="{C3111C2B-7407-4E19-A21C-4438FD506AAB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762000"/>
            <a:ext cx="4246563" cy="3675063"/>
            <a:chOff x="930" y="1933"/>
            <a:chExt cx="2675" cy="2315"/>
          </a:xfrm>
        </p:grpSpPr>
        <p:sp>
          <p:nvSpPr>
            <p:cNvPr id="3114" name="Rectangle 62">
              <a:extLst>
                <a:ext uri="{FF2B5EF4-FFF2-40B4-BE49-F238E27FC236}">
                  <a16:creationId xmlns:a16="http://schemas.microsoft.com/office/drawing/2014/main" id="{3E0156DF-053E-4A50-8B12-44613FF49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0" y="1933"/>
              <a:ext cx="2675" cy="2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1800" b="0"/>
            </a:p>
          </p:txBody>
        </p:sp>
        <p:sp>
          <p:nvSpPr>
            <p:cNvPr id="3115" name="Rectangle 63">
              <a:extLst>
                <a:ext uri="{FF2B5EF4-FFF2-40B4-BE49-F238E27FC236}">
                  <a16:creationId xmlns:a16="http://schemas.microsoft.com/office/drawing/2014/main" id="{F6868BB4-3A2D-4586-B8E8-C315558F6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2840"/>
              <a:ext cx="817" cy="635"/>
            </a:xfrm>
            <a:prstGeom prst="rect">
              <a:avLst/>
            </a:prstGeom>
            <a:solidFill>
              <a:srgbClr val="66FF66"/>
            </a:solidFill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16" name="Oval 64">
              <a:extLst>
                <a:ext uri="{FF2B5EF4-FFF2-40B4-BE49-F238E27FC236}">
                  <a16:creationId xmlns:a16="http://schemas.microsoft.com/office/drawing/2014/main" id="{60E1F861-D571-4441-92C2-C5BE197EC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0" y="314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17" name="Oval 65">
              <a:extLst>
                <a:ext uri="{FF2B5EF4-FFF2-40B4-BE49-F238E27FC236}">
                  <a16:creationId xmlns:a16="http://schemas.microsoft.com/office/drawing/2014/main" id="{62686A5A-C27A-4722-B420-AE62F32D6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3158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18" name="Oval 66">
              <a:extLst>
                <a:ext uri="{FF2B5EF4-FFF2-40B4-BE49-F238E27FC236}">
                  <a16:creationId xmlns:a16="http://schemas.microsoft.com/office/drawing/2014/main" id="{27241AE2-CC84-4C55-BDAA-8AB789D085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9" y="317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19" name="Oval 67">
              <a:extLst>
                <a:ext uri="{FF2B5EF4-FFF2-40B4-BE49-F238E27FC236}">
                  <a16:creationId xmlns:a16="http://schemas.microsoft.com/office/drawing/2014/main" id="{201217FF-1960-4B59-A17C-6F2001270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0" y="2478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20" name="Oval 68">
              <a:extLst>
                <a:ext uri="{FF2B5EF4-FFF2-40B4-BE49-F238E27FC236}">
                  <a16:creationId xmlns:a16="http://schemas.microsoft.com/office/drawing/2014/main" id="{3553ED57-A1D4-4C3E-BED0-3792E2052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3" y="3793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21" name="Text Box 69">
              <a:extLst>
                <a:ext uri="{FF2B5EF4-FFF2-40B4-BE49-F238E27FC236}">
                  <a16:creationId xmlns:a16="http://schemas.microsoft.com/office/drawing/2014/main" id="{ED765E43-47B0-404E-A9C1-D0B8B8D01C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0" y="3692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S</a:t>
              </a:r>
            </a:p>
          </p:txBody>
        </p:sp>
        <p:sp>
          <p:nvSpPr>
            <p:cNvPr id="3122" name="Text Box 70">
              <a:extLst>
                <a:ext uri="{FF2B5EF4-FFF2-40B4-BE49-F238E27FC236}">
                  <a16:creationId xmlns:a16="http://schemas.microsoft.com/office/drawing/2014/main" id="{3BBA2214-0FD7-4E40-AD22-7A66EB1F73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7" y="3147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E</a:t>
              </a:r>
            </a:p>
          </p:txBody>
        </p:sp>
        <p:sp>
          <p:nvSpPr>
            <p:cNvPr id="3123" name="Text Box 71">
              <a:extLst>
                <a:ext uri="{FF2B5EF4-FFF2-40B4-BE49-F238E27FC236}">
                  <a16:creationId xmlns:a16="http://schemas.microsoft.com/office/drawing/2014/main" id="{0BCB7336-2A97-461B-97BD-2F319D3C4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4" y="3203"/>
              <a:ext cx="22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W</a:t>
              </a:r>
            </a:p>
          </p:txBody>
        </p:sp>
        <p:sp>
          <p:nvSpPr>
            <p:cNvPr id="3124" name="Text Box 72">
              <a:extLst>
                <a:ext uri="{FF2B5EF4-FFF2-40B4-BE49-F238E27FC236}">
                  <a16:creationId xmlns:a16="http://schemas.microsoft.com/office/drawing/2014/main" id="{919399C4-6967-4811-B733-FB5D251E92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6" y="2376"/>
              <a:ext cx="19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N</a:t>
              </a:r>
            </a:p>
          </p:txBody>
        </p:sp>
        <p:sp>
          <p:nvSpPr>
            <p:cNvPr id="3125" name="Text Box 73">
              <a:extLst>
                <a:ext uri="{FF2B5EF4-FFF2-40B4-BE49-F238E27FC236}">
                  <a16:creationId xmlns:a16="http://schemas.microsoft.com/office/drawing/2014/main" id="{3777F919-206D-4873-A98F-C36DFE4307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1" y="2976"/>
              <a:ext cx="20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600"/>
                <a:t>P</a:t>
              </a:r>
            </a:p>
          </p:txBody>
        </p:sp>
        <p:sp>
          <p:nvSpPr>
            <p:cNvPr id="3126" name="Rectangle 74">
              <a:extLst>
                <a:ext uri="{FF2B5EF4-FFF2-40B4-BE49-F238E27FC236}">
                  <a16:creationId xmlns:a16="http://schemas.microsoft.com/office/drawing/2014/main" id="{D7D0D609-1827-4D20-9761-61869FFA1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2846"/>
              <a:ext cx="817" cy="6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27" name="Rectangle 75">
              <a:extLst>
                <a:ext uri="{FF2B5EF4-FFF2-40B4-BE49-F238E27FC236}">
                  <a16:creationId xmlns:a16="http://schemas.microsoft.com/office/drawing/2014/main" id="{9BC859C8-F0BA-4255-BD4D-4760DB45D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" y="2852"/>
              <a:ext cx="817" cy="6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28" name="Rectangle 76">
              <a:extLst>
                <a:ext uri="{FF2B5EF4-FFF2-40B4-BE49-F238E27FC236}">
                  <a16:creationId xmlns:a16="http://schemas.microsoft.com/office/drawing/2014/main" id="{BB1BD1B3-6675-4B26-8288-952CE52F2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2205"/>
              <a:ext cx="817" cy="6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29" name="Rectangle 77">
              <a:extLst>
                <a:ext uri="{FF2B5EF4-FFF2-40B4-BE49-F238E27FC236}">
                  <a16:creationId xmlns:a16="http://schemas.microsoft.com/office/drawing/2014/main" id="{3A5C3162-07BF-4784-A126-394A1560B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3475"/>
              <a:ext cx="817" cy="635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6FF66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130" name="AutoShape 78">
              <a:extLst>
                <a:ext uri="{FF2B5EF4-FFF2-40B4-BE49-F238E27FC236}">
                  <a16:creationId xmlns:a16="http://schemas.microsoft.com/office/drawing/2014/main" id="{94C321AA-5884-4F93-947A-C1F06CE13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5" y="2160"/>
              <a:ext cx="454" cy="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2141 w 21600"/>
                <a:gd name="T13" fmla="*/ 8657 h 21600"/>
                <a:gd name="T14" fmla="*/ 19459 w 21600"/>
                <a:gd name="T15" fmla="*/ 129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6480" y="4320"/>
                  </a:lnTo>
                  <a:lnTo>
                    <a:pt x="8640" y="4320"/>
                  </a:lnTo>
                  <a:lnTo>
                    <a:pt x="8640" y="8640"/>
                  </a:lnTo>
                  <a:lnTo>
                    <a:pt x="4320" y="8640"/>
                  </a:lnTo>
                  <a:lnTo>
                    <a:pt x="4320" y="6480"/>
                  </a:lnTo>
                  <a:lnTo>
                    <a:pt x="0" y="10800"/>
                  </a:lnTo>
                  <a:lnTo>
                    <a:pt x="4320" y="15120"/>
                  </a:lnTo>
                  <a:lnTo>
                    <a:pt x="4320" y="12960"/>
                  </a:lnTo>
                  <a:lnTo>
                    <a:pt x="8640" y="12960"/>
                  </a:lnTo>
                  <a:lnTo>
                    <a:pt x="8640" y="17280"/>
                  </a:lnTo>
                  <a:lnTo>
                    <a:pt x="6480" y="17280"/>
                  </a:lnTo>
                  <a:lnTo>
                    <a:pt x="10800" y="21600"/>
                  </a:lnTo>
                  <a:lnTo>
                    <a:pt x="15120" y="17280"/>
                  </a:lnTo>
                  <a:lnTo>
                    <a:pt x="12960" y="17280"/>
                  </a:lnTo>
                  <a:lnTo>
                    <a:pt x="12960" y="12960"/>
                  </a:lnTo>
                  <a:lnTo>
                    <a:pt x="17280" y="12960"/>
                  </a:lnTo>
                  <a:lnTo>
                    <a:pt x="17280" y="15120"/>
                  </a:lnTo>
                  <a:lnTo>
                    <a:pt x="21600" y="10800"/>
                  </a:lnTo>
                  <a:lnTo>
                    <a:pt x="17280" y="6480"/>
                  </a:lnTo>
                  <a:lnTo>
                    <a:pt x="17280" y="8640"/>
                  </a:lnTo>
                  <a:lnTo>
                    <a:pt x="12960" y="8640"/>
                  </a:lnTo>
                  <a:lnTo>
                    <a:pt x="12960" y="4320"/>
                  </a:lnTo>
                  <a:lnTo>
                    <a:pt x="15120" y="4320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31" name="Text Box 79">
              <a:extLst>
                <a:ext uri="{FF2B5EF4-FFF2-40B4-BE49-F238E27FC236}">
                  <a16:creationId xmlns:a16="http://schemas.microsoft.com/office/drawing/2014/main" id="{97E8BBA9-2791-487A-995D-32C48A73F8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1979"/>
              <a:ext cx="19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N</a:t>
              </a:r>
            </a:p>
          </p:txBody>
        </p:sp>
        <p:sp>
          <p:nvSpPr>
            <p:cNvPr id="3132" name="Text Box 80">
              <a:extLst>
                <a:ext uri="{FF2B5EF4-FFF2-40B4-BE49-F238E27FC236}">
                  <a16:creationId xmlns:a16="http://schemas.microsoft.com/office/drawing/2014/main" id="{C74534FA-5E08-4DA3-9576-2B87C6302E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1" y="2329"/>
              <a:ext cx="22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W</a:t>
              </a:r>
            </a:p>
          </p:txBody>
        </p:sp>
        <p:sp>
          <p:nvSpPr>
            <p:cNvPr id="3133" name="Text Box 81">
              <a:extLst>
                <a:ext uri="{FF2B5EF4-FFF2-40B4-BE49-F238E27FC236}">
                  <a16:creationId xmlns:a16="http://schemas.microsoft.com/office/drawing/2014/main" id="{4E111CAD-E4EA-415C-9B31-E3D528887B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2659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S</a:t>
              </a:r>
            </a:p>
          </p:txBody>
        </p:sp>
        <p:sp>
          <p:nvSpPr>
            <p:cNvPr id="3134" name="Text Box 82">
              <a:extLst>
                <a:ext uri="{FF2B5EF4-FFF2-40B4-BE49-F238E27FC236}">
                  <a16:creationId xmlns:a16="http://schemas.microsoft.com/office/drawing/2014/main" id="{15F012E8-A482-40B3-B8AA-7C803FFEDF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9" y="2317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E</a:t>
              </a:r>
            </a:p>
          </p:txBody>
        </p:sp>
      </p:grpSp>
      <p:grpSp>
        <p:nvGrpSpPr>
          <p:cNvPr id="16421" name="Group 37">
            <a:extLst>
              <a:ext uri="{FF2B5EF4-FFF2-40B4-BE49-F238E27FC236}">
                <a16:creationId xmlns:a16="http://schemas.microsoft.com/office/drawing/2014/main" id="{882DA772-AEB1-4808-A883-0FCBA73EFE77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762000"/>
            <a:ext cx="4248150" cy="3673475"/>
            <a:chOff x="567" y="1706"/>
            <a:chExt cx="2676" cy="2314"/>
          </a:xfrm>
        </p:grpSpPr>
        <p:sp>
          <p:nvSpPr>
            <p:cNvPr id="3089" name="Rectangle 10">
              <a:extLst>
                <a:ext uri="{FF2B5EF4-FFF2-40B4-BE49-F238E27FC236}">
                  <a16:creationId xmlns:a16="http://schemas.microsoft.com/office/drawing/2014/main" id="{F2F77798-21A9-44DB-AEEC-A6F0213989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1706"/>
              <a:ext cx="2676" cy="231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fr-FR" altLang="fr-FR" sz="1800" b="0"/>
            </a:p>
          </p:txBody>
        </p:sp>
        <p:sp>
          <p:nvSpPr>
            <p:cNvPr id="3090" name="AutoShape 11">
              <a:extLst>
                <a:ext uri="{FF2B5EF4-FFF2-40B4-BE49-F238E27FC236}">
                  <a16:creationId xmlns:a16="http://schemas.microsoft.com/office/drawing/2014/main" id="{425A1132-5DA3-4A9A-9666-FF322CAF19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2659"/>
              <a:ext cx="771" cy="771"/>
            </a:xfrm>
            <a:prstGeom prst="cube">
              <a:avLst>
                <a:gd name="adj" fmla="val 32167"/>
              </a:avLst>
            </a:prstGeom>
            <a:solidFill>
              <a:srgbClr val="66FF66"/>
            </a:solidFill>
            <a:ln w="19050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091" name="Oval 12">
              <a:extLst>
                <a:ext uri="{FF2B5EF4-FFF2-40B4-BE49-F238E27FC236}">
                  <a16:creationId xmlns:a16="http://schemas.microsoft.com/office/drawing/2014/main" id="{2517921D-D070-4B32-977A-44F4711DF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3067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092" name="Oval 13">
              <a:extLst>
                <a:ext uri="{FF2B5EF4-FFF2-40B4-BE49-F238E27FC236}">
                  <a16:creationId xmlns:a16="http://schemas.microsoft.com/office/drawing/2014/main" id="{870731CE-5CF0-4203-A848-F3F1D6688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3067"/>
              <a:ext cx="45" cy="4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093" name="Oval 14">
              <a:extLst>
                <a:ext uri="{FF2B5EF4-FFF2-40B4-BE49-F238E27FC236}">
                  <a16:creationId xmlns:a16="http://schemas.microsoft.com/office/drawing/2014/main" id="{13424E44-1F72-4704-955A-BAA45C1241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7" y="3067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094" name="Oval 15">
              <a:extLst>
                <a:ext uri="{FF2B5EF4-FFF2-40B4-BE49-F238E27FC236}">
                  <a16:creationId xmlns:a16="http://schemas.microsoft.com/office/drawing/2014/main" id="{56ED6F11-9482-4360-8EE2-E453BE8DF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2568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095" name="Oval 16">
              <a:extLst>
                <a:ext uri="{FF2B5EF4-FFF2-40B4-BE49-F238E27FC236}">
                  <a16:creationId xmlns:a16="http://schemas.microsoft.com/office/drawing/2014/main" id="{84955C16-E64D-4539-863D-0081C4C19F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3567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096" name="Oval 17">
              <a:extLst>
                <a:ext uri="{FF2B5EF4-FFF2-40B4-BE49-F238E27FC236}">
                  <a16:creationId xmlns:a16="http://schemas.microsoft.com/office/drawing/2014/main" id="{DB956525-0923-407A-975E-ED8BD8D4E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9" y="3521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097" name="Oval 18">
              <a:extLst>
                <a:ext uri="{FF2B5EF4-FFF2-40B4-BE49-F238E27FC236}">
                  <a16:creationId xmlns:a16="http://schemas.microsoft.com/office/drawing/2014/main" id="{E0F5CA48-5348-4E9C-9AB0-6D6D41EE66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2523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3098" name="Line 19">
              <a:extLst>
                <a:ext uri="{FF2B5EF4-FFF2-40B4-BE49-F238E27FC236}">
                  <a16:creationId xmlns:a16="http://schemas.microsoft.com/office/drawing/2014/main" id="{2E95C12C-510D-4AC5-ABB0-B5AEC88891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0" y="2115"/>
              <a:ext cx="499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99" name="Line 20">
              <a:extLst>
                <a:ext uri="{FF2B5EF4-FFF2-40B4-BE49-F238E27FC236}">
                  <a16:creationId xmlns:a16="http://schemas.microsoft.com/office/drawing/2014/main" id="{F538EF6D-B4CA-4B1E-A24F-6EEA44BFC4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4" y="2387"/>
              <a:ext cx="8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00" name="Line 21">
              <a:extLst>
                <a:ext uri="{FF2B5EF4-FFF2-40B4-BE49-F238E27FC236}">
                  <a16:creationId xmlns:a16="http://schemas.microsoft.com/office/drawing/2014/main" id="{8C4BF19D-34FB-4EF8-9318-5568A88FF8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2" y="2069"/>
              <a:ext cx="0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01" name="Text Box 23">
              <a:extLst>
                <a:ext uri="{FF2B5EF4-FFF2-40B4-BE49-F238E27FC236}">
                  <a16:creationId xmlns:a16="http://schemas.microsoft.com/office/drawing/2014/main" id="{D05084DE-2940-470A-86BA-814C23BA91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4" y="2603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S</a:t>
              </a:r>
            </a:p>
          </p:txBody>
        </p:sp>
        <p:sp>
          <p:nvSpPr>
            <p:cNvPr id="3102" name="Text Box 24">
              <a:extLst>
                <a:ext uri="{FF2B5EF4-FFF2-40B4-BE49-F238E27FC236}">
                  <a16:creationId xmlns:a16="http://schemas.microsoft.com/office/drawing/2014/main" id="{3FCAAD92-DC10-4173-90FE-47B9A2FA9D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3" y="3475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S</a:t>
              </a:r>
            </a:p>
          </p:txBody>
        </p:sp>
        <p:sp>
          <p:nvSpPr>
            <p:cNvPr id="3103" name="Text Box 25">
              <a:extLst>
                <a:ext uri="{FF2B5EF4-FFF2-40B4-BE49-F238E27FC236}">
                  <a16:creationId xmlns:a16="http://schemas.microsoft.com/office/drawing/2014/main" id="{F6C4E846-8CB3-465C-B99E-32AED1BA41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9" y="1979"/>
              <a:ext cx="19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N</a:t>
              </a:r>
            </a:p>
          </p:txBody>
        </p:sp>
        <p:sp>
          <p:nvSpPr>
            <p:cNvPr id="3104" name="Text Box 26">
              <a:extLst>
                <a:ext uri="{FF2B5EF4-FFF2-40B4-BE49-F238E27FC236}">
                  <a16:creationId xmlns:a16="http://schemas.microsoft.com/office/drawing/2014/main" id="{51EB2732-88D2-418B-AA60-9ACD9E389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2" y="2396"/>
              <a:ext cx="19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N</a:t>
              </a:r>
            </a:p>
          </p:txBody>
        </p:sp>
        <p:sp>
          <p:nvSpPr>
            <p:cNvPr id="3105" name="Text Box 27">
              <a:extLst>
                <a:ext uri="{FF2B5EF4-FFF2-40B4-BE49-F238E27FC236}">
                  <a16:creationId xmlns:a16="http://schemas.microsoft.com/office/drawing/2014/main" id="{522C7E4F-C97A-4D09-B5DC-A83D3193D1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1" y="2966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E</a:t>
              </a:r>
            </a:p>
          </p:txBody>
        </p:sp>
        <p:sp>
          <p:nvSpPr>
            <p:cNvPr id="3106" name="Text Box 28">
              <a:extLst>
                <a:ext uri="{FF2B5EF4-FFF2-40B4-BE49-F238E27FC236}">
                  <a16:creationId xmlns:a16="http://schemas.microsoft.com/office/drawing/2014/main" id="{066FD0BA-7D40-4146-AE8A-C90A7F9CD2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5" y="2251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E</a:t>
              </a:r>
            </a:p>
          </p:txBody>
        </p:sp>
        <p:sp>
          <p:nvSpPr>
            <p:cNvPr id="3107" name="Text Box 29">
              <a:extLst>
                <a:ext uri="{FF2B5EF4-FFF2-40B4-BE49-F238E27FC236}">
                  <a16:creationId xmlns:a16="http://schemas.microsoft.com/office/drawing/2014/main" id="{1EEF440D-969A-496C-97F6-A40A2A2856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" y="2251"/>
              <a:ext cx="22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W</a:t>
              </a:r>
            </a:p>
          </p:txBody>
        </p:sp>
        <p:sp>
          <p:nvSpPr>
            <p:cNvPr id="3108" name="Text Box 30">
              <a:extLst>
                <a:ext uri="{FF2B5EF4-FFF2-40B4-BE49-F238E27FC236}">
                  <a16:creationId xmlns:a16="http://schemas.microsoft.com/office/drawing/2014/main" id="{1FD1F353-F35E-4C1F-B959-0C8D9CA376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" y="2976"/>
              <a:ext cx="22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W</a:t>
              </a:r>
            </a:p>
          </p:txBody>
        </p:sp>
        <p:sp>
          <p:nvSpPr>
            <p:cNvPr id="3109" name="Text Box 31">
              <a:extLst>
                <a:ext uri="{FF2B5EF4-FFF2-40B4-BE49-F238E27FC236}">
                  <a16:creationId xmlns:a16="http://schemas.microsoft.com/office/drawing/2014/main" id="{1C9A9BCD-EF4F-40D5-AC4C-674EE78C07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2" y="2614"/>
              <a:ext cx="19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B</a:t>
              </a:r>
            </a:p>
          </p:txBody>
        </p:sp>
        <p:sp>
          <p:nvSpPr>
            <p:cNvPr id="3110" name="Text Box 32">
              <a:extLst>
                <a:ext uri="{FF2B5EF4-FFF2-40B4-BE49-F238E27FC236}">
                  <a16:creationId xmlns:a16="http://schemas.microsoft.com/office/drawing/2014/main" id="{4CEB7D19-2926-4F5B-9480-DE6FF51DC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7" y="1933"/>
              <a:ext cx="1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T</a:t>
              </a:r>
            </a:p>
          </p:txBody>
        </p:sp>
        <p:sp>
          <p:nvSpPr>
            <p:cNvPr id="3111" name="Text Box 33">
              <a:extLst>
                <a:ext uri="{FF2B5EF4-FFF2-40B4-BE49-F238E27FC236}">
                  <a16:creationId xmlns:a16="http://schemas.microsoft.com/office/drawing/2014/main" id="{4CFBFD8F-3BBC-4D39-A774-929FEFC64B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4" y="2376"/>
              <a:ext cx="1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T</a:t>
              </a:r>
            </a:p>
          </p:txBody>
        </p:sp>
        <p:sp>
          <p:nvSpPr>
            <p:cNvPr id="3112" name="Text Box 34">
              <a:extLst>
                <a:ext uri="{FF2B5EF4-FFF2-40B4-BE49-F238E27FC236}">
                  <a16:creationId xmlns:a16="http://schemas.microsoft.com/office/drawing/2014/main" id="{4DF0E41B-1770-47CC-B6E2-1F28900A07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7" y="3521"/>
              <a:ext cx="19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B</a:t>
              </a:r>
            </a:p>
          </p:txBody>
        </p:sp>
        <p:sp>
          <p:nvSpPr>
            <p:cNvPr id="3113" name="Text Box 35">
              <a:extLst>
                <a:ext uri="{FF2B5EF4-FFF2-40B4-BE49-F238E27FC236}">
                  <a16:creationId xmlns:a16="http://schemas.microsoft.com/office/drawing/2014/main" id="{2F769CC1-BC9D-4E05-BE75-F0DC6AE711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7" y="3067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>
                  <a:solidFill>
                    <a:schemeClr val="bg1"/>
                  </a:solidFill>
                </a:rPr>
                <a:t>P</a:t>
              </a:r>
            </a:p>
          </p:txBody>
        </p:sp>
      </p:grpSp>
      <p:grpSp>
        <p:nvGrpSpPr>
          <p:cNvPr id="16469" name="Group 85">
            <a:extLst>
              <a:ext uri="{FF2B5EF4-FFF2-40B4-BE49-F238E27FC236}">
                <a16:creationId xmlns:a16="http://schemas.microsoft.com/office/drawing/2014/main" id="{4CD52364-823C-4DA7-B353-4ECCD385D91A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4786313"/>
            <a:ext cx="4459287" cy="1019175"/>
            <a:chOff x="385" y="2977"/>
            <a:chExt cx="2809" cy="642"/>
          </a:xfrm>
        </p:grpSpPr>
        <p:graphicFrame>
          <p:nvGraphicFramePr>
            <p:cNvPr id="3087" name="Object 41">
              <a:hlinkClick r:id="" action="ppaction://ole?verb=0"/>
              <a:extLst>
                <a:ext uri="{FF2B5EF4-FFF2-40B4-BE49-F238E27FC236}">
                  <a16:creationId xmlns:a16="http://schemas.microsoft.com/office/drawing/2014/main" id="{F9F91FE8-FE5C-4A79-B89F-DBFC44B99339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385" y="3113"/>
            <a:ext cx="2809" cy="5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8" name="Equation" r:id="rId8" imgW="3019546" imgH="428557" progId="Equation.DSMT4">
                    <p:embed/>
                  </p:oleObj>
                </mc:Choice>
                <mc:Fallback>
                  <p:oleObj name="Equation" r:id="rId8" imgW="3019546" imgH="428557" progId="Equation.DSMT4">
                    <p:embed/>
                    <p:pic>
                      <p:nvPicPr>
                        <p:cNvPr id="0" name="Object 4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r="-2637" b="-16418"/>
                        <a:stretch>
                          <a:fillRect/>
                        </a:stretch>
                      </p:blipFill>
                      <p:spPr bwMode="blackGray">
                        <a:xfrm>
                          <a:off x="385" y="3113"/>
                          <a:ext cx="2809" cy="5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88" name="AutoShape 84">
              <a:extLst>
                <a:ext uri="{FF2B5EF4-FFF2-40B4-BE49-F238E27FC236}">
                  <a16:creationId xmlns:a16="http://schemas.microsoft.com/office/drawing/2014/main" id="{32275ECA-A7F5-4C8A-AAAF-BC7EF7EEC0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7" y="2977"/>
              <a:ext cx="771" cy="13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</p:grpSp>
      <p:sp>
        <p:nvSpPr>
          <p:cNvPr id="3086" name="Text Box 88">
            <a:extLst>
              <a:ext uri="{FF2B5EF4-FFF2-40B4-BE49-F238E27FC236}">
                <a16:creationId xmlns:a16="http://schemas.microsoft.com/office/drawing/2014/main" id="{E0407097-0E58-4E57-B5A8-163FB15CE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30163"/>
            <a:ext cx="32337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i="1"/>
              <a:t>Concepts de 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>
            <a:extLst>
              <a:ext uri="{FF2B5EF4-FFF2-40B4-BE49-F238E27FC236}">
                <a16:creationId xmlns:a16="http://schemas.microsoft.com/office/drawing/2014/main" id="{C3B86759-4C85-4514-BBCA-96ED1EAFC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115888"/>
            <a:ext cx="23923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/>
              <a:t>Top - Down</a:t>
            </a:r>
          </a:p>
        </p:txBody>
      </p:sp>
      <p:grpSp>
        <p:nvGrpSpPr>
          <p:cNvPr id="23568" name="Group 16">
            <a:extLst>
              <a:ext uri="{FF2B5EF4-FFF2-40B4-BE49-F238E27FC236}">
                <a16:creationId xmlns:a16="http://schemas.microsoft.com/office/drawing/2014/main" id="{8E940E52-05BE-4B43-A200-06F8A5411B5C}"/>
              </a:ext>
            </a:extLst>
          </p:cNvPr>
          <p:cNvGrpSpPr>
            <a:grpSpLocks/>
          </p:cNvGrpSpPr>
          <p:nvPr/>
        </p:nvGrpSpPr>
        <p:grpSpPr bwMode="auto">
          <a:xfrm>
            <a:off x="107950" y="1125538"/>
            <a:ext cx="8496300" cy="2382837"/>
            <a:chOff x="68" y="709"/>
            <a:chExt cx="5352" cy="1501"/>
          </a:xfrm>
        </p:grpSpPr>
        <p:sp>
          <p:nvSpPr>
            <p:cNvPr id="21512" name="Text Box 6">
              <a:extLst>
                <a:ext uri="{FF2B5EF4-FFF2-40B4-BE49-F238E27FC236}">
                  <a16:creationId xmlns:a16="http://schemas.microsoft.com/office/drawing/2014/main" id="{C43A76E3-DF36-454D-9EC2-B8E3B03081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709"/>
              <a:ext cx="16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Volumes élémentaires</a:t>
              </a:r>
            </a:p>
          </p:txBody>
        </p:sp>
        <p:sp>
          <p:nvSpPr>
            <p:cNvPr id="21513" name="Text Box 7">
              <a:extLst>
                <a:ext uri="{FF2B5EF4-FFF2-40B4-BE49-F238E27FC236}">
                  <a16:creationId xmlns:a16="http://schemas.microsoft.com/office/drawing/2014/main" id="{63544BB9-6E06-47E1-821F-BE9EBC8099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1979"/>
              <a:ext cx="15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Géométrie complexe</a:t>
              </a:r>
            </a:p>
          </p:txBody>
        </p:sp>
        <p:sp>
          <p:nvSpPr>
            <p:cNvPr id="21514" name="Line 9">
              <a:extLst>
                <a:ext uri="{FF2B5EF4-FFF2-40B4-BE49-F238E27FC236}">
                  <a16:creationId xmlns:a16="http://schemas.microsoft.com/office/drawing/2014/main" id="{993F4274-97DE-4FF8-B890-D40524F14E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026"/>
              <a:ext cx="0" cy="86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5" name="Text Box 10">
              <a:extLst>
                <a:ext uri="{FF2B5EF4-FFF2-40B4-BE49-F238E27FC236}">
                  <a16:creationId xmlns:a16="http://schemas.microsoft.com/office/drawing/2014/main" id="{C8941A3C-9A23-4CD6-943D-F6FC3A0267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" y="1199"/>
              <a:ext cx="86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>
                  <a:solidFill>
                    <a:schemeClr val="accent2"/>
                  </a:solidFill>
                </a:rPr>
                <a:t>Opérations booléennes</a:t>
              </a:r>
            </a:p>
          </p:txBody>
        </p:sp>
        <p:sp>
          <p:nvSpPr>
            <p:cNvPr id="21516" name="Text Box 11">
              <a:extLst>
                <a:ext uri="{FF2B5EF4-FFF2-40B4-BE49-F238E27FC236}">
                  <a16:creationId xmlns:a16="http://schemas.microsoft.com/office/drawing/2014/main" id="{64931686-9F58-48D5-834A-AE0B96D557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0" y="1288"/>
              <a:ext cx="10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>
                  <a:solidFill>
                    <a:schemeClr val="accent2"/>
                  </a:solidFill>
                </a:rPr>
                <a:t>Décomposition</a:t>
              </a:r>
            </a:p>
          </p:txBody>
        </p:sp>
        <p:pic>
          <p:nvPicPr>
            <p:cNvPr id="21517" name="Picture 13" descr="Decomposition1001">
              <a:extLst>
                <a:ext uri="{FF2B5EF4-FFF2-40B4-BE49-F238E27FC236}">
                  <a16:creationId xmlns:a16="http://schemas.microsoft.com/office/drawing/2014/main" id="{C28C0CDA-6C95-418A-B87A-151BE1AEA2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0" y="935"/>
              <a:ext cx="3130" cy="1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3569" name="Group 17">
            <a:extLst>
              <a:ext uri="{FF2B5EF4-FFF2-40B4-BE49-F238E27FC236}">
                <a16:creationId xmlns:a16="http://schemas.microsoft.com/office/drawing/2014/main" id="{2F1431E7-9216-46E5-AD3B-FE4A2A226CC9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3573463"/>
            <a:ext cx="7273925" cy="2835275"/>
            <a:chOff x="249" y="2251"/>
            <a:chExt cx="4582" cy="1786"/>
          </a:xfrm>
        </p:grpSpPr>
        <p:sp>
          <p:nvSpPr>
            <p:cNvPr id="21509" name="Text Box 8">
              <a:extLst>
                <a:ext uri="{FF2B5EF4-FFF2-40B4-BE49-F238E27FC236}">
                  <a16:creationId xmlns:a16="http://schemas.microsoft.com/office/drawing/2014/main" id="{B579DA55-0B25-498E-ABBC-525B2D8D89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3080"/>
              <a:ext cx="1690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Générer le maillage à partir du maillage de surface sources</a:t>
              </a:r>
            </a:p>
          </p:txBody>
        </p:sp>
        <p:sp>
          <p:nvSpPr>
            <p:cNvPr id="21510" name="Line 12">
              <a:extLst>
                <a:ext uri="{FF2B5EF4-FFF2-40B4-BE49-F238E27FC236}">
                  <a16:creationId xmlns:a16="http://schemas.microsoft.com/office/drawing/2014/main" id="{E10B972C-9298-46AE-BC47-F43A6FBF91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2251"/>
              <a:ext cx="0" cy="86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pic>
          <p:nvPicPr>
            <p:cNvPr id="21511" name="Picture 14" descr="Decomposition1002">
              <a:extLst>
                <a:ext uri="{FF2B5EF4-FFF2-40B4-BE49-F238E27FC236}">
                  <a16:creationId xmlns:a16="http://schemas.microsoft.com/office/drawing/2014/main" id="{19C60474-1BBC-42FB-BFB9-DD7A52617D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8" y="2251"/>
              <a:ext cx="2223" cy="1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51BA7D0C-25A1-485A-BAC6-59AB8465F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115888"/>
            <a:ext cx="23923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/>
              <a:t>Top - Down</a:t>
            </a:r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51E8D81F-63D6-40F1-BA32-23D1099E0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125538"/>
            <a:ext cx="2597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Volumes élémentaires</a:t>
            </a: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9E8ADB85-C7EA-4D19-921B-19F1AC3E3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141663"/>
            <a:ext cx="2432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Géométrie complexe</a:t>
            </a:r>
          </a:p>
        </p:txBody>
      </p:sp>
      <p:sp>
        <p:nvSpPr>
          <p:cNvPr id="22533" name="Line 6">
            <a:extLst>
              <a:ext uri="{FF2B5EF4-FFF2-40B4-BE49-F238E27FC236}">
                <a16:creationId xmlns:a16="http://schemas.microsoft.com/office/drawing/2014/main" id="{0F690E58-8A2B-4D21-B962-68A0127CD0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9250" y="1628775"/>
            <a:ext cx="0" cy="1368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2534" name="Text Box 7">
            <a:extLst>
              <a:ext uri="{FF2B5EF4-FFF2-40B4-BE49-F238E27FC236}">
                <a16:creationId xmlns:a16="http://schemas.microsoft.com/office/drawing/2014/main" id="{3FD555DC-610C-4AF3-AE0C-F620F0E68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903413"/>
            <a:ext cx="13684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solidFill>
                  <a:schemeClr val="accent2"/>
                </a:solidFill>
              </a:rPr>
              <a:t>Opérations booléennes</a:t>
            </a:r>
          </a:p>
        </p:txBody>
      </p:sp>
      <p:sp>
        <p:nvSpPr>
          <p:cNvPr id="22535" name="Text Box 8">
            <a:extLst>
              <a:ext uri="{FF2B5EF4-FFF2-40B4-BE49-F238E27FC236}">
                <a16:creationId xmlns:a16="http://schemas.microsoft.com/office/drawing/2014/main" id="{411583F6-8C1A-4F28-8466-881A47735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2044700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400">
                <a:solidFill>
                  <a:schemeClr val="accent2"/>
                </a:solidFill>
              </a:rPr>
              <a:t>Décomposition</a:t>
            </a:r>
          </a:p>
        </p:txBody>
      </p:sp>
      <p:sp>
        <p:nvSpPr>
          <p:cNvPr id="22536" name="Text Box 11">
            <a:extLst>
              <a:ext uri="{FF2B5EF4-FFF2-40B4-BE49-F238E27FC236}">
                <a16:creationId xmlns:a16="http://schemas.microsoft.com/office/drawing/2014/main" id="{D5616D08-9C94-4A20-906C-D76825CF6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889500"/>
            <a:ext cx="26828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Générer le maillage à partir du maillage de surfaces sources</a:t>
            </a:r>
          </a:p>
        </p:txBody>
      </p:sp>
      <p:sp>
        <p:nvSpPr>
          <p:cNvPr id="22537" name="Line 12">
            <a:extLst>
              <a:ext uri="{FF2B5EF4-FFF2-40B4-BE49-F238E27FC236}">
                <a16:creationId xmlns:a16="http://schemas.microsoft.com/office/drawing/2014/main" id="{E618CEA3-36FB-4DCD-8887-DD166353C0D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9250" y="3573463"/>
            <a:ext cx="0" cy="1368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2538" name="Picture 14" descr="fig8">
            <a:extLst>
              <a:ext uri="{FF2B5EF4-FFF2-40B4-BE49-F238E27FC236}">
                <a16:creationId xmlns:a16="http://schemas.microsoft.com/office/drawing/2014/main" id="{11D7F738-BA2D-4AA3-970B-F00DCF38D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844675"/>
            <a:ext cx="5903913" cy="389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Line 9">
            <a:extLst>
              <a:ext uri="{FF2B5EF4-FFF2-40B4-BE49-F238E27FC236}">
                <a16:creationId xmlns:a16="http://schemas.microsoft.com/office/drawing/2014/main" id="{A836B0F0-826A-4F51-B096-031E8417033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8375" y="4437063"/>
            <a:ext cx="0" cy="1944687"/>
          </a:xfrm>
          <a:prstGeom prst="line">
            <a:avLst/>
          </a:prstGeom>
          <a:noFill/>
          <a:ln w="28575" cap="rnd">
            <a:solidFill>
              <a:srgbClr val="FF9900"/>
            </a:solidFill>
            <a:prstDash val="sysDot"/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F00B44B5-881E-4D4A-B5FB-14807EA46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1628775"/>
            <a:ext cx="300990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i="1">
                <a:solidFill>
                  <a:srgbClr val="FC0128"/>
                </a:solidFill>
              </a:rPr>
              <a:t>Clé à molette</a:t>
            </a: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80E13F8C-98A1-4B74-9257-44CC15C09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3357563"/>
            <a:ext cx="239712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Maillage 3D</a:t>
            </a:r>
          </a:p>
        </p:txBody>
      </p:sp>
      <p:sp>
        <p:nvSpPr>
          <p:cNvPr id="23557" name="Rectangle 6">
            <a:extLst>
              <a:ext uri="{FF2B5EF4-FFF2-40B4-BE49-F238E27FC236}">
                <a16:creationId xmlns:a16="http://schemas.microsoft.com/office/drawing/2014/main" id="{48A0DC4B-BD12-4510-A38D-C21CF1CB9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115888"/>
            <a:ext cx="367188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/>
              <a:t>Méthodologie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/>
              <a:t>Bottom Up</a:t>
            </a:r>
          </a:p>
        </p:txBody>
      </p:sp>
      <p:sp>
        <p:nvSpPr>
          <p:cNvPr id="23558" name="Text Box 7">
            <a:extLst>
              <a:ext uri="{FF2B5EF4-FFF2-40B4-BE49-F238E27FC236}">
                <a16:creationId xmlns:a16="http://schemas.microsoft.com/office/drawing/2014/main" id="{4390B123-A492-4D33-B820-3F791A7E2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292600"/>
            <a:ext cx="3959225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93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/>
              <a:t>Points </a:t>
            </a:r>
            <a:r>
              <a:rPr lang="fr-FR" altLang="fr-FR" sz="1600">
                <a:sym typeface="Wingdings" panose="05000000000000000000" pitchFamily="2" charset="2"/>
              </a:rPr>
              <a:t>+ Lignes + </a:t>
            </a:r>
            <a:r>
              <a:rPr lang="fr-FR" altLang="fr-FR" sz="1600"/>
              <a:t>Formes élémentaires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/>
              <a:t>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/>
              <a:t>Opérations booléennes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6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/>
              <a:t>Surfaces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6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/>
              <a:t>Volumes</a:t>
            </a:r>
          </a:p>
        </p:txBody>
      </p:sp>
      <p:pic>
        <p:nvPicPr>
          <p:cNvPr id="23559" name="Picture 13" descr="fig2">
            <a:extLst>
              <a:ext uri="{FF2B5EF4-FFF2-40B4-BE49-F238E27FC236}">
                <a16:creationId xmlns:a16="http://schemas.microsoft.com/office/drawing/2014/main" id="{D4527959-D473-4532-8B8A-EBA48FDF5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3879850" cy="236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14" descr="fig3">
            <a:extLst>
              <a:ext uri="{FF2B5EF4-FFF2-40B4-BE49-F238E27FC236}">
                <a16:creationId xmlns:a16="http://schemas.microsoft.com/office/drawing/2014/main" id="{D726C551-7865-4551-820C-36397421A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565400"/>
            <a:ext cx="4518025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15" descr="fig4">
            <a:extLst>
              <a:ext uri="{FF2B5EF4-FFF2-40B4-BE49-F238E27FC236}">
                <a16:creationId xmlns:a16="http://schemas.microsoft.com/office/drawing/2014/main" id="{E3DCF684-C0E5-46EB-8BD8-8013BC020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37063"/>
            <a:ext cx="4279900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Text Box 16">
            <a:extLst>
              <a:ext uri="{FF2B5EF4-FFF2-40B4-BE49-F238E27FC236}">
                <a16:creationId xmlns:a16="http://schemas.microsoft.com/office/drawing/2014/main" id="{D8DE76CD-EAAE-4C02-9523-AA9786579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6237288"/>
            <a:ext cx="403225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400"/>
              <a:t>Translation du maillage suivant une direction</a:t>
            </a:r>
          </a:p>
        </p:txBody>
      </p:sp>
      <p:sp>
        <p:nvSpPr>
          <p:cNvPr id="23563" name="Text Box 17">
            <a:extLst>
              <a:ext uri="{FF2B5EF4-FFF2-40B4-BE49-F238E27FC236}">
                <a16:creationId xmlns:a16="http://schemas.microsoft.com/office/drawing/2014/main" id="{0A9CD238-5F20-4F7C-9B43-FB61FD34C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8988" y="2628900"/>
            <a:ext cx="1655762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400"/>
              <a:t>Esquisse(s)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7">
            <a:extLst>
              <a:ext uri="{FF2B5EF4-FFF2-40B4-BE49-F238E27FC236}">
                <a16:creationId xmlns:a16="http://schemas.microsoft.com/office/drawing/2014/main" id="{2C4207F7-06AA-4611-80A0-C787EB316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188913"/>
            <a:ext cx="4489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F0000"/>
                </a:solidFill>
              </a:rPr>
              <a:t>Raffinement successif</a:t>
            </a:r>
          </a:p>
        </p:txBody>
      </p:sp>
      <p:sp>
        <p:nvSpPr>
          <p:cNvPr id="24579" name="Rectangle 8">
            <a:extLst>
              <a:ext uri="{FF2B5EF4-FFF2-40B4-BE49-F238E27FC236}">
                <a16:creationId xmlns:a16="http://schemas.microsoft.com/office/drawing/2014/main" id="{161514C8-351D-4CA3-92DA-7ACEEBF19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908050"/>
            <a:ext cx="36718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A partir d'un 1</a:t>
            </a:r>
            <a:r>
              <a:rPr lang="fr-FR" altLang="fr-FR" sz="1800" baseline="30000"/>
              <a:t>er</a:t>
            </a:r>
            <a:r>
              <a:rPr lang="fr-FR" altLang="fr-FR" sz="1800"/>
              <a:t> maillage "grossier", on raffine le maillage en fonction de contraintes</a:t>
            </a:r>
          </a:p>
        </p:txBody>
      </p:sp>
      <p:pic>
        <p:nvPicPr>
          <p:cNvPr id="24580" name="Picture 11" descr="fig10">
            <a:extLst>
              <a:ext uri="{FF2B5EF4-FFF2-40B4-BE49-F238E27FC236}">
                <a16:creationId xmlns:a16="http://schemas.microsoft.com/office/drawing/2014/main" id="{3CDC14DD-AA94-4E68-9B48-EB8F71C59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73238"/>
            <a:ext cx="38274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26" name="Group 14">
            <a:extLst>
              <a:ext uri="{FF2B5EF4-FFF2-40B4-BE49-F238E27FC236}">
                <a16:creationId xmlns:a16="http://schemas.microsoft.com/office/drawing/2014/main" id="{F4921C83-6DAF-41A5-BD2C-7F522EC4994F}"/>
              </a:ext>
            </a:extLst>
          </p:cNvPr>
          <p:cNvGrpSpPr>
            <a:grpSpLocks/>
          </p:cNvGrpSpPr>
          <p:nvPr/>
        </p:nvGrpSpPr>
        <p:grpSpPr bwMode="auto">
          <a:xfrm>
            <a:off x="1546225" y="2276475"/>
            <a:ext cx="6016625" cy="3813175"/>
            <a:chOff x="974" y="1434"/>
            <a:chExt cx="3790" cy="2402"/>
          </a:xfrm>
        </p:grpSpPr>
        <p:pic>
          <p:nvPicPr>
            <p:cNvPr id="24582" name="Picture 10" descr="fig11">
              <a:extLst>
                <a:ext uri="{FF2B5EF4-FFF2-40B4-BE49-F238E27FC236}">
                  <a16:creationId xmlns:a16="http://schemas.microsoft.com/office/drawing/2014/main" id="{5D41B186-B86A-4D41-92CA-E184B78714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" y="1434"/>
              <a:ext cx="1703" cy="2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3" name="Oval 12">
              <a:extLst>
                <a:ext uri="{FF2B5EF4-FFF2-40B4-BE49-F238E27FC236}">
                  <a16:creationId xmlns:a16="http://schemas.microsoft.com/office/drawing/2014/main" id="{1C480615-0DAE-482B-8BC1-B018DAA96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4" y="2296"/>
              <a:ext cx="817" cy="40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24584" name="Line 13">
              <a:extLst>
                <a:ext uri="{FF2B5EF4-FFF2-40B4-BE49-F238E27FC236}">
                  <a16:creationId xmlns:a16="http://schemas.microsoft.com/office/drawing/2014/main" id="{F0AC7D2E-D1B8-4EE9-8462-5CC5B0A110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1" y="2160"/>
              <a:ext cx="1769" cy="36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6" descr="fig8">
            <a:extLst>
              <a:ext uri="{FF2B5EF4-FFF2-40B4-BE49-F238E27FC236}">
                <a16:creationId xmlns:a16="http://schemas.microsoft.com/office/drawing/2014/main" id="{D8DF2BD6-7FC4-4120-AC6C-DCBADA329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565400"/>
            <a:ext cx="4392613" cy="289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7" name="Group 11">
            <a:extLst>
              <a:ext uri="{FF2B5EF4-FFF2-40B4-BE49-F238E27FC236}">
                <a16:creationId xmlns:a16="http://schemas.microsoft.com/office/drawing/2014/main" id="{E2986A2E-6954-4224-AAA7-DD8A5BEF6B11}"/>
              </a:ext>
            </a:extLst>
          </p:cNvPr>
          <p:cNvGrpSpPr>
            <a:grpSpLocks/>
          </p:cNvGrpSpPr>
          <p:nvPr/>
        </p:nvGrpSpPr>
        <p:grpSpPr bwMode="auto">
          <a:xfrm>
            <a:off x="1116013" y="1773238"/>
            <a:ext cx="7850187" cy="3965575"/>
            <a:chOff x="703" y="1117"/>
            <a:chExt cx="4945" cy="2498"/>
          </a:xfrm>
        </p:grpSpPr>
        <p:pic>
          <p:nvPicPr>
            <p:cNvPr id="25605" name="Picture 5" descr="fig9">
              <a:extLst>
                <a:ext uri="{FF2B5EF4-FFF2-40B4-BE49-F238E27FC236}">
                  <a16:creationId xmlns:a16="http://schemas.microsoft.com/office/drawing/2014/main" id="{114C33C1-8447-4A35-A66C-32A7B28C87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5" y="1117"/>
              <a:ext cx="2723" cy="2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6" name="Oval 9">
              <a:extLst>
                <a:ext uri="{FF2B5EF4-FFF2-40B4-BE49-F238E27FC236}">
                  <a16:creationId xmlns:a16="http://schemas.microsoft.com/office/drawing/2014/main" id="{74F31169-7560-4A3C-9083-51F72245C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2478"/>
              <a:ext cx="590" cy="31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25607" name="Line 10">
              <a:extLst>
                <a:ext uri="{FF2B5EF4-FFF2-40B4-BE49-F238E27FC236}">
                  <a16:creationId xmlns:a16="http://schemas.microsoft.com/office/drawing/2014/main" id="{292AA917-2DA4-4BDC-8C87-22438432E3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2" y="2296"/>
              <a:ext cx="1951" cy="36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604" name="Text Box 12">
            <a:extLst>
              <a:ext uri="{FF2B5EF4-FFF2-40B4-BE49-F238E27FC236}">
                <a16:creationId xmlns:a16="http://schemas.microsoft.com/office/drawing/2014/main" id="{DCE4C2A1-6C2E-4ED7-B29A-4BE68A122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3" y="188913"/>
            <a:ext cx="44894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rgbClr val="FF0000"/>
                </a:solidFill>
              </a:rPr>
              <a:t>Raffinement successif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B27A5E7C-1DBD-4726-BD08-122F48DC7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134938"/>
            <a:ext cx="4364037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Text Box 4">
            <a:extLst>
              <a:ext uri="{FF2B5EF4-FFF2-40B4-BE49-F238E27FC236}">
                <a16:creationId xmlns:a16="http://schemas.microsoft.com/office/drawing/2014/main" id="{E0D22ED9-632E-4122-8A83-B6AE67912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806450"/>
            <a:ext cx="2092325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i="1">
                <a:solidFill>
                  <a:srgbClr val="FC0128"/>
                </a:solidFill>
              </a:rPr>
              <a:t>Injecteur</a:t>
            </a:r>
          </a:p>
        </p:txBody>
      </p:sp>
      <p:sp>
        <p:nvSpPr>
          <p:cNvPr id="26628" name="Text Box 5">
            <a:extLst>
              <a:ext uri="{FF2B5EF4-FFF2-40B4-BE49-F238E27FC236}">
                <a16:creationId xmlns:a16="http://schemas.microsoft.com/office/drawing/2014/main" id="{B25E336E-1F4E-4391-9A04-A6FF3855B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3668713"/>
            <a:ext cx="2868613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Maillage 2D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Méthodologie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Bottom Up</a:t>
            </a:r>
          </a:p>
        </p:txBody>
      </p:sp>
      <p:pic>
        <p:nvPicPr>
          <p:cNvPr id="26629" name="Picture 6" descr="figure18">
            <a:extLst>
              <a:ext uri="{FF2B5EF4-FFF2-40B4-BE49-F238E27FC236}">
                <a16:creationId xmlns:a16="http://schemas.microsoft.com/office/drawing/2014/main" id="{BFFC9F6F-8ECE-4175-B284-71522D856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9" t="24403" r="19873" b="23082"/>
          <a:stretch>
            <a:fillRect/>
          </a:stretch>
        </p:blipFill>
        <p:spPr bwMode="auto">
          <a:xfrm>
            <a:off x="3995738" y="2852738"/>
            <a:ext cx="5040312" cy="381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>
            <a:extLst>
              <a:ext uri="{FF2B5EF4-FFF2-40B4-BE49-F238E27FC236}">
                <a16:creationId xmlns:a16="http://schemas.microsoft.com/office/drawing/2014/main" id="{6E9EACFF-BCC0-4626-BEE0-2241F35EB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806450"/>
            <a:ext cx="2092325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i="1">
                <a:solidFill>
                  <a:srgbClr val="FC0128"/>
                </a:solidFill>
              </a:rPr>
              <a:t>Injecteur</a:t>
            </a:r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810F89BE-16F1-4B21-9F5E-E3744BD23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" y="3668713"/>
            <a:ext cx="2868613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Maillage 2D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Méthodologie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Bottom Up</a:t>
            </a:r>
          </a:p>
        </p:txBody>
      </p:sp>
      <p:pic>
        <p:nvPicPr>
          <p:cNvPr id="27652" name="Picture 6" descr="figure17">
            <a:extLst>
              <a:ext uri="{FF2B5EF4-FFF2-40B4-BE49-F238E27FC236}">
                <a16:creationId xmlns:a16="http://schemas.microsoft.com/office/drawing/2014/main" id="{A4EB448B-619F-4F5C-9B85-7AA0F209B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2924175"/>
            <a:ext cx="3498850" cy="378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7" descr="figure3b">
            <a:extLst>
              <a:ext uri="{FF2B5EF4-FFF2-40B4-BE49-F238E27FC236}">
                <a16:creationId xmlns:a16="http://schemas.microsoft.com/office/drawing/2014/main" id="{5C5E5AFD-2B31-4C05-9A14-425FB2E8D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2706688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8" descr="figure4b">
            <a:extLst>
              <a:ext uri="{FF2B5EF4-FFF2-40B4-BE49-F238E27FC236}">
                <a16:creationId xmlns:a16="http://schemas.microsoft.com/office/drawing/2014/main" id="{69FB378F-14D9-49B6-A0AF-7E57C9E0F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133600"/>
            <a:ext cx="2994025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>
            <a:extLst>
              <a:ext uri="{FF2B5EF4-FFF2-40B4-BE49-F238E27FC236}">
                <a16:creationId xmlns:a16="http://schemas.microsoft.com/office/drawing/2014/main" id="{FD4B1CF2-6F2E-4D45-8A17-6D9FA1808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806450"/>
            <a:ext cx="278130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i="1">
                <a:solidFill>
                  <a:srgbClr val="FC0128"/>
                </a:solidFill>
              </a:rPr>
              <a:t>Injecteur 3D</a:t>
            </a:r>
          </a:p>
        </p:txBody>
      </p:sp>
      <p:pic>
        <p:nvPicPr>
          <p:cNvPr id="28675" name="Picture 6">
            <a:extLst>
              <a:ext uri="{FF2B5EF4-FFF2-40B4-BE49-F238E27FC236}">
                <a16:creationId xmlns:a16="http://schemas.microsoft.com/office/drawing/2014/main" id="{DBC0B797-DD5A-46E9-97B6-9DF8D38B3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4608513" cy="278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7">
            <a:extLst>
              <a:ext uri="{FF2B5EF4-FFF2-40B4-BE49-F238E27FC236}">
                <a16:creationId xmlns:a16="http://schemas.microsoft.com/office/drawing/2014/main" id="{0EB1EA74-AAF1-467B-916D-2A14DA0F8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429000"/>
            <a:ext cx="5400675" cy="323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7" name="Text Box 8">
            <a:extLst>
              <a:ext uri="{FF2B5EF4-FFF2-40B4-BE49-F238E27FC236}">
                <a16:creationId xmlns:a16="http://schemas.microsoft.com/office/drawing/2014/main" id="{98200F3F-2554-4568-8783-54BEB7199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789363"/>
            <a:ext cx="2951162" cy="154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Esquisse et dessin de la pièce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>
            <a:extLst>
              <a:ext uri="{FF2B5EF4-FFF2-40B4-BE49-F238E27FC236}">
                <a16:creationId xmlns:a16="http://schemas.microsoft.com/office/drawing/2014/main" id="{5B33FFA1-47B1-42D6-A2A2-041DA0668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806450"/>
            <a:ext cx="278130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3600" i="1">
                <a:solidFill>
                  <a:srgbClr val="FC0128"/>
                </a:solidFill>
              </a:rPr>
              <a:t>Injecteur 3D</a:t>
            </a:r>
          </a:p>
        </p:txBody>
      </p:sp>
      <p:pic>
        <p:nvPicPr>
          <p:cNvPr id="29699" name="Picture 7">
            <a:extLst>
              <a:ext uri="{FF2B5EF4-FFF2-40B4-BE49-F238E27FC236}">
                <a16:creationId xmlns:a16="http://schemas.microsoft.com/office/drawing/2014/main" id="{9094B231-7821-4F1B-8BC9-F7EF4F27C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773238"/>
            <a:ext cx="6119812" cy="451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0" name="Text Box 8">
            <a:extLst>
              <a:ext uri="{FF2B5EF4-FFF2-40B4-BE49-F238E27FC236}">
                <a16:creationId xmlns:a16="http://schemas.microsoft.com/office/drawing/2014/main" id="{767CB506-EB61-4CDB-8339-6D05AA159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500438"/>
            <a:ext cx="2159000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Maillage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/>
              <a:t>3D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5">
            <a:extLst>
              <a:ext uri="{FF2B5EF4-FFF2-40B4-BE49-F238E27FC236}">
                <a16:creationId xmlns:a16="http://schemas.microsoft.com/office/drawing/2014/main" id="{C4CBDCA4-EE1F-4AFA-9229-A9E392F1FE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7725" y="5126038"/>
            <a:ext cx="15398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23" name="Line 6">
            <a:extLst>
              <a:ext uri="{FF2B5EF4-FFF2-40B4-BE49-F238E27FC236}">
                <a16:creationId xmlns:a16="http://schemas.microsoft.com/office/drawing/2014/main" id="{4DFED688-373C-47FF-8D30-FF6179C718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4550" y="4443413"/>
            <a:ext cx="15382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24" name="Line 7">
            <a:extLst>
              <a:ext uri="{FF2B5EF4-FFF2-40B4-BE49-F238E27FC236}">
                <a16:creationId xmlns:a16="http://schemas.microsoft.com/office/drawing/2014/main" id="{31386B69-F236-429F-8358-585A900434A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575969" y="3074194"/>
            <a:ext cx="20462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25" name="Line 8">
            <a:extLst>
              <a:ext uri="{FF2B5EF4-FFF2-40B4-BE49-F238E27FC236}">
                <a16:creationId xmlns:a16="http://schemas.microsoft.com/office/drawing/2014/main" id="{37D11F50-33A3-4183-9879-C6E24DAF70D3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266531" y="3078957"/>
            <a:ext cx="20462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26" name="Arc 9">
            <a:extLst>
              <a:ext uri="{FF2B5EF4-FFF2-40B4-BE49-F238E27FC236}">
                <a16:creationId xmlns:a16="http://schemas.microsoft.com/office/drawing/2014/main" id="{21904DC7-95BC-43B8-812D-FF6C71F86B5D}"/>
              </a:ext>
            </a:extLst>
          </p:cNvPr>
          <p:cNvSpPr>
            <a:spLocks/>
          </p:cNvSpPr>
          <p:nvPr/>
        </p:nvSpPr>
        <p:spPr bwMode="auto">
          <a:xfrm flipV="1">
            <a:off x="4921250" y="4008438"/>
            <a:ext cx="677863" cy="436562"/>
          </a:xfrm>
          <a:custGeom>
            <a:avLst/>
            <a:gdLst>
              <a:gd name="T0" fmla="*/ 0 w 21600"/>
              <a:gd name="T1" fmla="*/ 0 h 21600"/>
              <a:gd name="T2" fmla="*/ 667603010 w 21600"/>
              <a:gd name="T3" fmla="*/ 178332424 h 21600"/>
              <a:gd name="T4" fmla="*/ 0 w 21600"/>
              <a:gd name="T5" fmla="*/ 178332424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7" name="Arc 10">
            <a:extLst>
              <a:ext uri="{FF2B5EF4-FFF2-40B4-BE49-F238E27FC236}">
                <a16:creationId xmlns:a16="http://schemas.microsoft.com/office/drawing/2014/main" id="{383CA016-2752-47D5-AF04-074EC4494485}"/>
              </a:ext>
            </a:extLst>
          </p:cNvPr>
          <p:cNvSpPr>
            <a:spLocks/>
          </p:cNvSpPr>
          <p:nvPr/>
        </p:nvSpPr>
        <p:spPr bwMode="auto">
          <a:xfrm flipV="1">
            <a:off x="4943475" y="4092575"/>
            <a:ext cx="1346200" cy="103187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0728" name="Line 11">
            <a:extLst>
              <a:ext uri="{FF2B5EF4-FFF2-40B4-BE49-F238E27FC236}">
                <a16:creationId xmlns:a16="http://schemas.microsoft.com/office/drawing/2014/main" id="{114CD98A-F428-4833-8FE9-4F81E900A6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724400"/>
            <a:ext cx="431800" cy="360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29" name="Line 13">
            <a:extLst>
              <a:ext uri="{FF2B5EF4-FFF2-40B4-BE49-F238E27FC236}">
                <a16:creationId xmlns:a16="http://schemas.microsoft.com/office/drawing/2014/main" id="{8286195F-CE7F-4010-8350-9277E58B99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743325" y="4451350"/>
            <a:ext cx="0" cy="655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30" name="Line 14">
            <a:extLst>
              <a:ext uri="{FF2B5EF4-FFF2-40B4-BE49-F238E27FC236}">
                <a16:creationId xmlns:a16="http://schemas.microsoft.com/office/drawing/2014/main" id="{DE6A25B9-EB1F-4B8D-8F78-B5E7F958B83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930901" y="1625600"/>
            <a:ext cx="0" cy="739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31" name="Line 15">
            <a:extLst>
              <a:ext uri="{FF2B5EF4-FFF2-40B4-BE49-F238E27FC236}">
                <a16:creationId xmlns:a16="http://schemas.microsoft.com/office/drawing/2014/main" id="{471C40D7-4495-4A58-9489-EEEB62EEDEB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150519" y="3245644"/>
            <a:ext cx="0" cy="1541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32" name="Line 16">
            <a:extLst>
              <a:ext uri="{FF2B5EF4-FFF2-40B4-BE49-F238E27FC236}">
                <a16:creationId xmlns:a16="http://schemas.microsoft.com/office/drawing/2014/main" id="{F74F472F-871E-499A-A591-512F3D44BB1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4963" y="2051050"/>
            <a:ext cx="0" cy="1965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33" name="Text Box 17">
            <a:extLst>
              <a:ext uri="{FF2B5EF4-FFF2-40B4-BE49-F238E27FC236}">
                <a16:creationId xmlns:a16="http://schemas.microsoft.com/office/drawing/2014/main" id="{59E5C59B-48CC-495E-967D-D223846B9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3719513"/>
            <a:ext cx="5619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10 cm</a:t>
            </a:r>
          </a:p>
        </p:txBody>
      </p:sp>
      <p:sp>
        <p:nvSpPr>
          <p:cNvPr id="30734" name="Text Box 18">
            <a:extLst>
              <a:ext uri="{FF2B5EF4-FFF2-40B4-BE49-F238E27FC236}">
                <a16:creationId xmlns:a16="http://schemas.microsoft.com/office/drawing/2014/main" id="{E48F3F21-BC43-42C8-AA62-1969046B2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7413" y="2824163"/>
            <a:ext cx="5619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15 cm</a:t>
            </a:r>
          </a:p>
        </p:txBody>
      </p:sp>
      <p:sp>
        <p:nvSpPr>
          <p:cNvPr id="30735" name="Text Box 19">
            <a:extLst>
              <a:ext uri="{FF2B5EF4-FFF2-40B4-BE49-F238E27FC236}">
                <a16:creationId xmlns:a16="http://schemas.microsoft.com/office/drawing/2014/main" id="{02E9C12C-F9B3-4650-8858-D2FCD3592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0900" y="1711325"/>
            <a:ext cx="4857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5 cm</a:t>
            </a:r>
          </a:p>
        </p:txBody>
      </p:sp>
      <p:sp>
        <p:nvSpPr>
          <p:cNvPr id="30736" name="Text Box 20">
            <a:extLst>
              <a:ext uri="{FF2B5EF4-FFF2-40B4-BE49-F238E27FC236}">
                <a16:creationId xmlns:a16="http://schemas.microsoft.com/office/drawing/2014/main" id="{DA163E1C-4D5E-416E-9D47-C2A6A522C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7025" y="4670425"/>
            <a:ext cx="4841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5 cm</a:t>
            </a:r>
          </a:p>
        </p:txBody>
      </p:sp>
      <p:sp>
        <p:nvSpPr>
          <p:cNvPr id="30737" name="Text Box 21">
            <a:extLst>
              <a:ext uri="{FF2B5EF4-FFF2-40B4-BE49-F238E27FC236}">
                <a16:creationId xmlns:a16="http://schemas.microsoft.com/office/drawing/2014/main" id="{CBBF5CE0-FF7F-40A8-93D0-9B9233A37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4508500"/>
            <a:ext cx="4857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3 cm</a:t>
            </a:r>
          </a:p>
        </p:txBody>
      </p:sp>
      <p:sp>
        <p:nvSpPr>
          <p:cNvPr id="30738" name="Line 22">
            <a:extLst>
              <a:ext uri="{FF2B5EF4-FFF2-40B4-BE49-F238E27FC236}">
                <a16:creationId xmlns:a16="http://schemas.microsoft.com/office/drawing/2014/main" id="{5B564615-7AFA-4A96-A91C-700DBC5ED9F8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6325" y="4581525"/>
            <a:ext cx="4318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39" name="Text Box 23">
            <a:extLst>
              <a:ext uri="{FF2B5EF4-FFF2-40B4-BE49-F238E27FC236}">
                <a16:creationId xmlns:a16="http://schemas.microsoft.com/office/drawing/2014/main" id="{A1A04E50-2E73-4CC6-B4A3-83B1E4DDD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5013325"/>
            <a:ext cx="9429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ep= 0,12 cm</a:t>
            </a:r>
          </a:p>
        </p:txBody>
      </p:sp>
      <p:sp>
        <p:nvSpPr>
          <p:cNvPr id="30740" name="AutoShape 24">
            <a:extLst>
              <a:ext uri="{FF2B5EF4-FFF2-40B4-BE49-F238E27FC236}">
                <a16:creationId xmlns:a16="http://schemas.microsoft.com/office/drawing/2014/main" id="{093285A8-9DE2-41A5-A670-C164D8802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563" y="4725988"/>
            <a:ext cx="687387" cy="152400"/>
          </a:xfrm>
          <a:prstGeom prst="notchedRightArrow">
            <a:avLst>
              <a:gd name="adj1" fmla="val 50000"/>
              <a:gd name="adj2" fmla="val 11276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30741" name="Text Box 25">
            <a:extLst>
              <a:ext uri="{FF2B5EF4-FFF2-40B4-BE49-F238E27FC236}">
                <a16:creationId xmlns:a16="http://schemas.microsoft.com/office/drawing/2014/main" id="{6D188CA7-BF1C-4D45-8188-9FF31CD04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5373688"/>
            <a:ext cx="5857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éthane</a:t>
            </a:r>
          </a:p>
        </p:txBody>
      </p:sp>
      <p:sp>
        <p:nvSpPr>
          <p:cNvPr id="30742" name="Text Box 26">
            <a:extLst>
              <a:ext uri="{FF2B5EF4-FFF2-40B4-BE49-F238E27FC236}">
                <a16:creationId xmlns:a16="http://schemas.microsoft.com/office/drawing/2014/main" id="{B2CFA896-F58C-4AE6-8A8E-06E621E5E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5613" y="5518150"/>
            <a:ext cx="4968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C</a:t>
            </a:r>
            <a:r>
              <a:rPr lang="fr-FR" altLang="fr-FR" sz="1200" b="0" baseline="-25000">
                <a:latin typeface="Times New Roman" panose="02020603050405020304" pitchFamily="18" charset="0"/>
              </a:rPr>
              <a:t>2</a:t>
            </a:r>
            <a:r>
              <a:rPr lang="fr-FR" altLang="fr-FR" sz="1200" b="0">
                <a:latin typeface="Times New Roman" panose="02020603050405020304" pitchFamily="18" charset="0"/>
              </a:rPr>
              <a:t>H</a:t>
            </a:r>
            <a:r>
              <a:rPr lang="fr-FR" altLang="fr-FR" sz="1200" b="0" baseline="-25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0743" name="Text Box 27">
            <a:extLst>
              <a:ext uri="{FF2B5EF4-FFF2-40B4-BE49-F238E27FC236}">
                <a16:creationId xmlns:a16="http://schemas.microsoft.com/office/drawing/2014/main" id="{6B98D548-B82A-4AF8-8622-A24B6BC58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3" y="4449763"/>
            <a:ext cx="3460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air</a:t>
            </a:r>
          </a:p>
        </p:txBody>
      </p:sp>
      <p:sp>
        <p:nvSpPr>
          <p:cNvPr id="30744" name="AutoShape 29">
            <a:extLst>
              <a:ext uri="{FF2B5EF4-FFF2-40B4-BE49-F238E27FC236}">
                <a16:creationId xmlns:a16="http://schemas.microsoft.com/office/drawing/2014/main" id="{8F948ACE-9FAE-4893-958B-E8C4E595D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8663" y="1555750"/>
            <a:ext cx="196850" cy="696913"/>
          </a:xfrm>
          <a:prstGeom prst="upArrow">
            <a:avLst>
              <a:gd name="adj1" fmla="val 50000"/>
              <a:gd name="adj2" fmla="val 88508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30745" name="Text Box 30">
            <a:extLst>
              <a:ext uri="{FF2B5EF4-FFF2-40B4-BE49-F238E27FC236}">
                <a16:creationId xmlns:a16="http://schemas.microsoft.com/office/drawing/2014/main" id="{0A63741B-2F16-472F-BC58-99DC26105D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688" y="1571625"/>
            <a:ext cx="5254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200" b="0">
                <a:latin typeface="Times New Roman" panose="02020603050405020304" pitchFamily="18" charset="0"/>
              </a:rPr>
              <a:t>sortie</a:t>
            </a:r>
          </a:p>
        </p:txBody>
      </p:sp>
      <p:sp>
        <p:nvSpPr>
          <p:cNvPr id="30746" name="Text Box 31">
            <a:extLst>
              <a:ext uri="{FF2B5EF4-FFF2-40B4-BE49-F238E27FC236}">
                <a16:creationId xmlns:a16="http://schemas.microsoft.com/office/drawing/2014/main" id="{AE32761F-CBCC-49E1-AF3A-6AC07805E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8350" y="395288"/>
            <a:ext cx="24876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>
                <a:solidFill>
                  <a:schemeClr val="accent2"/>
                </a:solidFill>
              </a:rPr>
              <a:t>INJECTEUR</a:t>
            </a:r>
          </a:p>
        </p:txBody>
      </p:sp>
      <p:sp>
        <p:nvSpPr>
          <p:cNvPr id="30747" name="Line 32">
            <a:extLst>
              <a:ext uri="{FF2B5EF4-FFF2-40B4-BE49-F238E27FC236}">
                <a16:creationId xmlns:a16="http://schemas.microsoft.com/office/drawing/2014/main" id="{618A927A-8FB7-42E9-A71B-103A467ED0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056313" y="4681538"/>
            <a:ext cx="431800" cy="368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0748" name="AutoShape 34">
            <a:extLst>
              <a:ext uri="{FF2B5EF4-FFF2-40B4-BE49-F238E27FC236}">
                <a16:creationId xmlns:a16="http://schemas.microsoft.com/office/drawing/2014/main" id="{C6B14208-AC65-46BD-9473-5F9BDA54830E}"/>
              </a:ext>
            </a:extLst>
          </p:cNvPr>
          <p:cNvSpPr>
            <a:spLocks noChangeArrowheads="1"/>
          </p:cNvSpPr>
          <p:nvPr/>
        </p:nvSpPr>
        <p:spPr bwMode="auto">
          <a:xfrm rot="-8230378">
            <a:off x="6432550" y="5176838"/>
            <a:ext cx="393700" cy="107950"/>
          </a:xfrm>
          <a:prstGeom prst="notchedRightArrow">
            <a:avLst>
              <a:gd name="adj1" fmla="val 50000"/>
              <a:gd name="adj2" fmla="val 9117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>
            <a:hlinkClick r:id="" action="ppaction://ole?verb=0"/>
            <a:extLst>
              <a:ext uri="{FF2B5EF4-FFF2-40B4-BE49-F238E27FC236}">
                <a16:creationId xmlns:a16="http://schemas.microsoft.com/office/drawing/2014/main" id="{53E59580-6352-46DD-A953-71E0AFDA260B}"/>
              </a:ext>
            </a:extLst>
          </p:cNvPr>
          <p:cNvGraphicFramePr>
            <a:graphicFrameLocks/>
          </p:cNvGraphicFramePr>
          <p:nvPr/>
        </p:nvGraphicFramePr>
        <p:xfrm>
          <a:off x="539750" y="620713"/>
          <a:ext cx="4627563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name="Equation" r:id="rId3" imgW="3133812" imgH="428557" progId="Equation.DSMT4">
                  <p:embed/>
                </p:oleObj>
              </mc:Choice>
              <mc:Fallback>
                <p:oleObj name="Equation" r:id="rId3" imgW="3133812" imgH="428557" progId="Equation.DSMT4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2637" b="-16418"/>
                      <a:stretch>
                        <a:fillRect/>
                      </a:stretch>
                    </p:blipFill>
                    <p:spPr bwMode="blackGray">
                      <a:xfrm>
                        <a:off x="539750" y="620713"/>
                        <a:ext cx="4627563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>
            <a:hlinkClick r:id="" action="ppaction://ole?verb=0"/>
            <a:extLst>
              <a:ext uri="{FF2B5EF4-FFF2-40B4-BE49-F238E27FC236}">
                <a16:creationId xmlns:a16="http://schemas.microsoft.com/office/drawing/2014/main" id="{71574D66-0896-4658-8166-F055814AB094}"/>
              </a:ext>
            </a:extLst>
          </p:cNvPr>
          <p:cNvGraphicFramePr>
            <a:graphicFrameLocks/>
          </p:cNvGraphicFramePr>
          <p:nvPr/>
        </p:nvGraphicFramePr>
        <p:xfrm>
          <a:off x="3708400" y="1412875"/>
          <a:ext cx="245427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Equation" r:id="rId5" imgW="1647811" imgH="190500" progId="Equation.DSMT4">
                  <p:embed/>
                </p:oleObj>
              </mc:Choice>
              <mc:Fallback>
                <p:oleObj name="Equation" r:id="rId5" imgW="1647811" imgH="190500" progId="Equation.DSMT4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2637" b="-16418"/>
                      <a:stretch>
                        <a:fillRect/>
                      </a:stretch>
                    </p:blipFill>
                    <p:spPr bwMode="blackGray">
                      <a:xfrm>
                        <a:off x="3708400" y="1412875"/>
                        <a:ext cx="245427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AutoShape 4">
            <a:extLst>
              <a:ext uri="{FF2B5EF4-FFF2-40B4-BE49-F238E27FC236}">
                <a16:creationId xmlns:a16="http://schemas.microsoft.com/office/drawing/2014/main" id="{95F48EC1-B712-474D-994E-8A075CA5C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1484313"/>
            <a:ext cx="865188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grpSp>
        <p:nvGrpSpPr>
          <p:cNvPr id="4101" name="Group 6">
            <a:extLst>
              <a:ext uri="{FF2B5EF4-FFF2-40B4-BE49-F238E27FC236}">
                <a16:creationId xmlns:a16="http://schemas.microsoft.com/office/drawing/2014/main" id="{C8E415D0-F10A-40A3-9A3C-7BD06E726444}"/>
              </a:ext>
            </a:extLst>
          </p:cNvPr>
          <p:cNvGrpSpPr>
            <a:grpSpLocks/>
          </p:cNvGrpSpPr>
          <p:nvPr/>
        </p:nvGrpSpPr>
        <p:grpSpPr bwMode="auto">
          <a:xfrm>
            <a:off x="6372225" y="260350"/>
            <a:ext cx="1589088" cy="1368425"/>
            <a:chOff x="4147" y="3022"/>
            <a:chExt cx="1001" cy="862"/>
          </a:xfrm>
        </p:grpSpPr>
        <p:sp>
          <p:nvSpPr>
            <p:cNvPr id="4111" name="Rectangle 7">
              <a:extLst>
                <a:ext uri="{FF2B5EF4-FFF2-40B4-BE49-F238E27FC236}">
                  <a16:creationId xmlns:a16="http://schemas.microsoft.com/office/drawing/2014/main" id="{E545435C-3C14-4987-9372-1F1883E0C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2" y="3203"/>
              <a:ext cx="635" cy="499"/>
            </a:xfrm>
            <a:prstGeom prst="rect">
              <a:avLst/>
            </a:prstGeom>
            <a:solidFill>
              <a:srgbClr val="66FF66"/>
            </a:solidFill>
            <a:ln w="28575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4112" name="Oval 8">
              <a:extLst>
                <a:ext uri="{FF2B5EF4-FFF2-40B4-BE49-F238E27FC236}">
                  <a16:creationId xmlns:a16="http://schemas.microsoft.com/office/drawing/2014/main" id="{C1387A36-F3D2-4783-8AB3-1C3836813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" y="3434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fr-FR" altLang="fr-FR"/>
            </a:p>
          </p:txBody>
        </p:sp>
        <p:sp>
          <p:nvSpPr>
            <p:cNvPr id="4113" name="Text Box 9">
              <a:extLst>
                <a:ext uri="{FF2B5EF4-FFF2-40B4-BE49-F238E27FC236}">
                  <a16:creationId xmlns:a16="http://schemas.microsoft.com/office/drawing/2014/main" id="{5541C31A-A077-4924-A4CE-001C55620A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9" y="3339"/>
              <a:ext cx="1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P</a:t>
              </a:r>
            </a:p>
          </p:txBody>
        </p:sp>
        <p:sp>
          <p:nvSpPr>
            <p:cNvPr id="4114" name="Text Box 10">
              <a:extLst>
                <a:ext uri="{FF2B5EF4-FFF2-40B4-BE49-F238E27FC236}">
                  <a16:creationId xmlns:a16="http://schemas.microsoft.com/office/drawing/2014/main" id="{4343BBD1-F873-4A25-8A62-FF88498E56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4" y="3385"/>
              <a:ext cx="20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w</a:t>
              </a:r>
            </a:p>
          </p:txBody>
        </p:sp>
        <p:sp>
          <p:nvSpPr>
            <p:cNvPr id="4115" name="Text Box 11">
              <a:extLst>
                <a:ext uri="{FF2B5EF4-FFF2-40B4-BE49-F238E27FC236}">
                  <a16:creationId xmlns:a16="http://schemas.microsoft.com/office/drawing/2014/main" id="{33F5B63B-39B2-49D4-889C-F592F007E1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5" y="3385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e</a:t>
              </a:r>
            </a:p>
          </p:txBody>
        </p:sp>
        <p:sp>
          <p:nvSpPr>
            <p:cNvPr id="4116" name="Text Box 12">
              <a:extLst>
                <a:ext uri="{FF2B5EF4-FFF2-40B4-BE49-F238E27FC236}">
                  <a16:creationId xmlns:a16="http://schemas.microsoft.com/office/drawing/2014/main" id="{1A79BEDC-103E-4D07-A88C-63CDD16602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9" y="3646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s</a:t>
              </a:r>
            </a:p>
          </p:txBody>
        </p:sp>
        <p:sp>
          <p:nvSpPr>
            <p:cNvPr id="4117" name="Text Box 13">
              <a:extLst>
                <a:ext uri="{FF2B5EF4-FFF2-40B4-BE49-F238E27FC236}">
                  <a16:creationId xmlns:a16="http://schemas.microsoft.com/office/drawing/2014/main" id="{FC1FA7F4-DCB4-4721-AFEA-DC95609158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9" y="3022"/>
              <a:ext cx="1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fr-FR" sz="1400"/>
                <a:t>n</a:t>
              </a:r>
            </a:p>
          </p:txBody>
        </p:sp>
        <p:sp>
          <p:nvSpPr>
            <p:cNvPr id="4118" name="Line 14">
              <a:extLst>
                <a:ext uri="{FF2B5EF4-FFF2-40B4-BE49-F238E27FC236}">
                  <a16:creationId xmlns:a16="http://schemas.microsoft.com/office/drawing/2014/main" id="{260B0139-CA4C-4424-9199-3D1350DC2A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7" y="3399"/>
              <a:ext cx="3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19" name="Line 15">
              <a:extLst>
                <a:ext uri="{FF2B5EF4-FFF2-40B4-BE49-F238E27FC236}">
                  <a16:creationId xmlns:a16="http://schemas.microsoft.com/office/drawing/2014/main" id="{6B4409DB-5C28-4B77-A97D-AC9556A059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8" y="3385"/>
              <a:ext cx="3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20" name="Line 16">
              <a:extLst>
                <a:ext uri="{FF2B5EF4-FFF2-40B4-BE49-F238E27FC236}">
                  <a16:creationId xmlns:a16="http://schemas.microsoft.com/office/drawing/2014/main" id="{251A6B16-5FD2-4AB1-8647-5215B5DF22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4" y="3612"/>
              <a:ext cx="0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21" name="Line 17">
              <a:extLst>
                <a:ext uri="{FF2B5EF4-FFF2-40B4-BE49-F238E27FC236}">
                  <a16:creationId xmlns:a16="http://schemas.microsoft.com/office/drawing/2014/main" id="{5EDC81B1-0CFF-4E93-A5A7-A5FC606875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4" y="3022"/>
              <a:ext cx="0" cy="2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102" name="Text Box 18">
            <a:extLst>
              <a:ext uri="{FF2B5EF4-FFF2-40B4-BE49-F238E27FC236}">
                <a16:creationId xmlns:a16="http://schemas.microsoft.com/office/drawing/2014/main" id="{A5ADC7D1-AFD5-4536-BC0F-A3F296E60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2060575"/>
            <a:ext cx="345598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0"/>
              <a:t>Système de M équations linéaires à M inconnues à résoudre numériquement</a:t>
            </a:r>
          </a:p>
        </p:txBody>
      </p:sp>
      <p:sp>
        <p:nvSpPr>
          <p:cNvPr id="4103" name="Text Box 29">
            <a:extLst>
              <a:ext uri="{FF2B5EF4-FFF2-40B4-BE49-F238E27FC236}">
                <a16:creationId xmlns:a16="http://schemas.microsoft.com/office/drawing/2014/main" id="{D54F6574-C039-46AD-8E49-40A728780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75" y="1412875"/>
            <a:ext cx="203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 b="0">
                <a:solidFill>
                  <a:srgbClr val="FF0000"/>
                </a:solidFill>
                <a:latin typeface="Times New Roman" panose="02020603050405020304" pitchFamily="18" charset="0"/>
              </a:rPr>
              <a:t>Loi de variation locale </a:t>
            </a:r>
            <a:r>
              <a:rPr lang="fr-FR" altLang="fr-FR" sz="1400" b="0">
                <a:solidFill>
                  <a:srgbClr val="FF0000"/>
                </a:solidFill>
                <a:latin typeface="Symbol" panose="05050102010706020507" pitchFamily="18" charset="2"/>
              </a:rPr>
              <a:t>F</a:t>
            </a:r>
            <a:r>
              <a:rPr lang="fr-FR" altLang="fr-FR" sz="1400" b="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P</a:t>
            </a:r>
          </a:p>
        </p:txBody>
      </p:sp>
      <p:pic>
        <p:nvPicPr>
          <p:cNvPr id="4104" name="Picture 30" descr="&#10;\begin{bmatrix}&#10;   {a_{1,1}} &amp; {a_{1,2}} &amp; {a_{1,3}} &amp; { 0 } &amp; {     } &amp; { 0 } \\&#10;   {a_{2,1}} &amp; {a_{2,2}} &amp; {a_{2,3}} &amp; {a_{2,4}} &amp; {     }  &amp;{ 0 } \\&#10;   {a_{3,1}} &amp; {a_{3,2}} &amp; {a_{3,3}} &amp; {a_{3,4}} &amp; \ddots &amp; { 0 }\\&#10;   { 0 } &amp; {a_{4,2}} &amp; {a_{4,3}} &amp; {a_{4,4}} &amp; \ddots &amp; { a_{n-2,n} }\\ &#10;   {   } &amp; {   } &amp; \ddots &amp; \ddots &amp; \ddots &amp; {a_{n-1,n}}\\&#10;   { 0 } &amp; {   } &amp; {   } &amp; { a_{n,n-2}} &amp; {a_{n,n-1}} &amp; {a_{n,n}}\\&#10;\end{bmatrix}&#10;">
            <a:extLst>
              <a:ext uri="{FF2B5EF4-FFF2-40B4-BE49-F238E27FC236}">
                <a16:creationId xmlns:a16="http://schemas.microsoft.com/office/drawing/2014/main" id="{180F2095-4E28-4859-8727-2702FD1BB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429000"/>
            <a:ext cx="4032250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105" name="Object 31">
            <a:extLst>
              <a:ext uri="{FF2B5EF4-FFF2-40B4-BE49-F238E27FC236}">
                <a16:creationId xmlns:a16="http://schemas.microsoft.com/office/drawing/2014/main" id="{05ED1403-A049-48B1-B6A2-6D18F95FAA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1188" y="2205038"/>
          <a:ext cx="4321175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4" name="Equation" r:id="rId8" imgW="1876343" imgH="314257" progId="Equation.3">
                  <p:embed/>
                </p:oleObj>
              </mc:Choice>
              <mc:Fallback>
                <p:oleObj name="Equation" r:id="rId8" imgW="1876343" imgH="314257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205038"/>
                        <a:ext cx="4321175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32">
            <a:extLst>
              <a:ext uri="{FF2B5EF4-FFF2-40B4-BE49-F238E27FC236}">
                <a16:creationId xmlns:a16="http://schemas.microsoft.com/office/drawing/2014/main" id="{49E37804-B20F-4DEF-88B8-B1623E5276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1050" y="4033838"/>
          <a:ext cx="1152525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Equation" r:id="rId10" imgW="476244" imgH="209685" progId="Equation.3">
                  <p:embed/>
                </p:oleObj>
              </mc:Choice>
              <mc:Fallback>
                <p:oleObj name="Equation" r:id="rId10" imgW="476244" imgH="209685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033838"/>
                        <a:ext cx="1152525" cy="54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Text Box 33">
            <a:extLst>
              <a:ext uri="{FF2B5EF4-FFF2-40B4-BE49-F238E27FC236}">
                <a16:creationId xmlns:a16="http://schemas.microsoft.com/office/drawing/2014/main" id="{9C6981AA-BA30-434B-AB1E-1A287A84E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3357563"/>
            <a:ext cx="21605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0"/>
              <a:t>ou encore</a:t>
            </a:r>
          </a:p>
        </p:txBody>
      </p:sp>
      <p:sp>
        <p:nvSpPr>
          <p:cNvPr id="4108" name="Text Box 34">
            <a:extLst>
              <a:ext uri="{FF2B5EF4-FFF2-40B4-BE49-F238E27FC236}">
                <a16:creationId xmlns:a16="http://schemas.microsoft.com/office/drawing/2014/main" id="{C635FF26-7C47-49BB-9495-40B3BD18E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4149725"/>
            <a:ext cx="16557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0"/>
              <a:t>avec </a:t>
            </a:r>
            <a:r>
              <a:rPr lang="fr-FR" altLang="fr-FR" sz="1800"/>
              <a:t>A =</a:t>
            </a:r>
          </a:p>
        </p:txBody>
      </p:sp>
      <p:sp>
        <p:nvSpPr>
          <p:cNvPr id="4109" name="Text Box 35">
            <a:extLst>
              <a:ext uri="{FF2B5EF4-FFF2-40B4-BE49-F238E27FC236}">
                <a16:creationId xmlns:a16="http://schemas.microsoft.com/office/drawing/2014/main" id="{0A4B9187-EFE4-48B9-9516-E3BCA4C1F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589588"/>
            <a:ext cx="34559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0"/>
              <a:t>matrice pentadiagonale</a:t>
            </a:r>
          </a:p>
        </p:txBody>
      </p:sp>
      <p:sp>
        <p:nvSpPr>
          <p:cNvPr id="4110" name="Text Box 36">
            <a:extLst>
              <a:ext uri="{FF2B5EF4-FFF2-40B4-BE49-F238E27FC236}">
                <a16:creationId xmlns:a16="http://schemas.microsoft.com/office/drawing/2014/main" id="{295B7463-BA6F-42B3-8867-C901A6558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30163"/>
            <a:ext cx="254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i="1"/>
              <a:t>Discrétisation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47">
            <a:extLst>
              <a:ext uri="{FF2B5EF4-FFF2-40B4-BE49-F238E27FC236}">
                <a16:creationId xmlns:a16="http://schemas.microsoft.com/office/drawing/2014/main" id="{C21F7E28-C751-406C-A6FF-D473FD30D0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3573463"/>
            <a:ext cx="865187" cy="5048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5123" name="Text Box 48">
            <a:extLst>
              <a:ext uri="{FF2B5EF4-FFF2-40B4-BE49-F238E27FC236}">
                <a16:creationId xmlns:a16="http://schemas.microsoft.com/office/drawing/2014/main" id="{1C6AFA3E-4B98-44FF-9FFD-0BCB533C1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365625"/>
            <a:ext cx="8137525" cy="175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0150" indent="-2857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Méthodes itératives : on doit se donner un critère d’arrêt (convergence)</a:t>
            </a:r>
          </a:p>
          <a:p>
            <a:pPr lvl="1" eaLnBrk="1" hangingPunct="1">
              <a:spcBef>
                <a:spcPct val="0"/>
              </a:spcBef>
              <a:buClr>
                <a:srgbClr val="009900"/>
              </a:buClr>
              <a:buFontTx/>
              <a:buChar char="•"/>
            </a:pPr>
            <a:r>
              <a:rPr lang="fr-FR" altLang="fr-FR" sz="1800"/>
              <a:t> Variation « faible » entre deux itérations successives</a:t>
            </a:r>
          </a:p>
          <a:p>
            <a:pPr lvl="2"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ü"/>
            </a:pPr>
            <a:r>
              <a:rPr lang="fr-FR" altLang="fr-FR" sz="1800"/>
              <a:t> locale ? </a:t>
            </a:r>
          </a:p>
          <a:p>
            <a:pPr lvl="2"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ü"/>
            </a:pPr>
            <a:r>
              <a:rPr lang="fr-FR" altLang="fr-FR" sz="1800"/>
              <a:t> globale ? </a:t>
            </a:r>
          </a:p>
          <a:p>
            <a:pPr lvl="1" eaLnBrk="1" hangingPunct="1">
              <a:spcBef>
                <a:spcPct val="0"/>
              </a:spcBef>
              <a:buClr>
                <a:srgbClr val="009900"/>
              </a:buClr>
              <a:buFontTx/>
              <a:buChar char="•"/>
            </a:pPr>
            <a:r>
              <a:rPr lang="fr-FR" altLang="fr-FR" sz="1800"/>
              <a:t> Bilans respectés</a:t>
            </a:r>
          </a:p>
          <a:p>
            <a:pPr lvl="1" eaLnBrk="1" hangingPunct="1">
              <a:spcBef>
                <a:spcPct val="0"/>
              </a:spcBef>
              <a:buClr>
                <a:srgbClr val="009900"/>
              </a:buClr>
              <a:buFontTx/>
              <a:buChar char="•"/>
            </a:pPr>
            <a:r>
              <a:rPr lang="fr-FR" altLang="fr-FR" sz="1800"/>
              <a:t> Etc. </a:t>
            </a:r>
          </a:p>
        </p:txBody>
      </p:sp>
      <p:sp>
        <p:nvSpPr>
          <p:cNvPr id="5124" name="Text Box 60">
            <a:extLst>
              <a:ext uri="{FF2B5EF4-FFF2-40B4-BE49-F238E27FC236}">
                <a16:creationId xmlns:a16="http://schemas.microsoft.com/office/drawing/2014/main" id="{5B5EC65F-E794-48E4-B83D-ABBD80889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01600"/>
            <a:ext cx="54276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i="1"/>
              <a:t>Résolution du système linéaire</a:t>
            </a:r>
          </a:p>
        </p:txBody>
      </p:sp>
      <p:graphicFrame>
        <p:nvGraphicFramePr>
          <p:cNvPr id="5125" name="Object 61">
            <a:extLst>
              <a:ext uri="{FF2B5EF4-FFF2-40B4-BE49-F238E27FC236}">
                <a16:creationId xmlns:a16="http://schemas.microsoft.com/office/drawing/2014/main" id="{C68B0500-1922-41A5-AFB1-478AA12651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850" y="765175"/>
          <a:ext cx="4321175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3" imgW="1876343" imgH="314257" progId="Equation.3">
                  <p:embed/>
                </p:oleObj>
              </mc:Choice>
              <mc:Fallback>
                <p:oleObj name="Equation" r:id="rId3" imgW="1876343" imgH="314257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765175"/>
                        <a:ext cx="4321175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Text Box 62">
            <a:extLst>
              <a:ext uri="{FF2B5EF4-FFF2-40B4-BE49-F238E27FC236}">
                <a16:creationId xmlns:a16="http://schemas.microsoft.com/office/drawing/2014/main" id="{A481970D-506D-48EE-8B32-15659F7DD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836613"/>
            <a:ext cx="34559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603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603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603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603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603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03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03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03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603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800" b="0">
                <a:sym typeface="Wingdings" panose="05000000000000000000" pitchFamily="2" charset="2"/>
              </a:rPr>
              <a:t> </a:t>
            </a:r>
            <a:r>
              <a:rPr lang="fr-FR" altLang="fr-FR" sz="1800" b="0"/>
              <a:t>peut  être résolu par deux 	grands types de méthodes</a:t>
            </a:r>
          </a:p>
        </p:txBody>
      </p:sp>
      <p:sp>
        <p:nvSpPr>
          <p:cNvPr id="5127" name="Text Box 63">
            <a:extLst>
              <a:ext uri="{FF2B5EF4-FFF2-40B4-BE49-F238E27FC236}">
                <a16:creationId xmlns:a16="http://schemas.microsoft.com/office/drawing/2014/main" id="{0BC9A4D7-497E-47E4-96C9-E8E272744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622425"/>
            <a:ext cx="8640762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r>
              <a:rPr lang="fr-FR" altLang="fr-FR" sz="1800" b="0"/>
              <a:t> 	Méthodes directes : inversion de </a:t>
            </a:r>
            <a:r>
              <a:rPr lang="fr-FR" altLang="fr-FR" sz="1800"/>
              <a:t>A </a:t>
            </a:r>
            <a:r>
              <a:rPr lang="fr-FR" altLang="fr-FR" sz="1800" b="0"/>
              <a:t>(Gauss-Jordan, Factorisation LU, Cholesky…)</a:t>
            </a:r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r>
              <a:rPr lang="fr-FR" altLang="fr-FR" sz="1800" b="0"/>
              <a:t> Méthodes itératives : à partir d’une estimation, on cherche à se « rapprocher » de 	la solution </a:t>
            </a:r>
            <a:r>
              <a:rPr lang="fr-FR" altLang="fr-FR" sz="1400" b="0"/>
              <a:t>(cf. méthode de Newton pour le zéro d’une fonction)</a:t>
            </a:r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None/>
            </a:pPr>
            <a:r>
              <a:rPr lang="fr-FR" altLang="fr-FR" sz="1800" b="0"/>
              <a:t>	(Gauss-Seidel, SOR, GMRES, Gradients conjugués, etc.)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4">
            <a:hlinkClick r:id="" action="ppaction://ole?verb=0"/>
            <a:extLst>
              <a:ext uri="{FF2B5EF4-FFF2-40B4-BE49-F238E27FC236}">
                <a16:creationId xmlns:a16="http://schemas.microsoft.com/office/drawing/2014/main" id="{A6B1CC39-F636-43B6-8EF4-622856F63CD4}"/>
              </a:ext>
            </a:extLst>
          </p:cNvPr>
          <p:cNvGraphicFramePr>
            <a:graphicFrameLocks/>
          </p:cNvGraphicFramePr>
          <p:nvPr/>
        </p:nvGraphicFramePr>
        <p:xfrm>
          <a:off x="5360988" y="2070100"/>
          <a:ext cx="1320800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3" imgW="590511" imgH="190500" progId="Equation.DSMT4">
                  <p:embed/>
                </p:oleObj>
              </mc:Choice>
              <mc:Fallback>
                <p:oleObj name="Equation" r:id="rId3" imgW="590511" imgH="190500" progId="Equation.DSMT4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2637" b="-16418"/>
                      <a:stretch>
                        <a:fillRect/>
                      </a:stretch>
                    </p:blipFill>
                    <p:spPr bwMode="blackGray">
                      <a:xfrm>
                        <a:off x="5360988" y="2070100"/>
                        <a:ext cx="1320800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Text Box 5">
            <a:extLst>
              <a:ext uri="{FF2B5EF4-FFF2-40B4-BE49-F238E27FC236}">
                <a16:creationId xmlns:a16="http://schemas.microsoft.com/office/drawing/2014/main" id="{082DBF22-1602-4B89-8812-8FB3D5784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6388" y="2136775"/>
            <a:ext cx="23050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chemeClr val="accent2"/>
                </a:solidFill>
              </a:rPr>
              <a:t>le plus proche de la solution de [1]</a:t>
            </a:r>
          </a:p>
        </p:txBody>
      </p:sp>
      <p:sp>
        <p:nvSpPr>
          <p:cNvPr id="6148" name="Line 6">
            <a:extLst>
              <a:ext uri="{FF2B5EF4-FFF2-40B4-BE49-F238E27FC236}">
                <a16:creationId xmlns:a16="http://schemas.microsoft.com/office/drawing/2014/main" id="{8D8DF86B-0C5B-425A-BC38-B9910E64A773}"/>
              </a:ext>
            </a:extLst>
          </p:cNvPr>
          <p:cNvSpPr>
            <a:spLocks noChangeShapeType="1"/>
          </p:cNvSpPr>
          <p:nvPr/>
        </p:nvSpPr>
        <p:spPr bwMode="auto">
          <a:xfrm>
            <a:off x="969963" y="3798888"/>
            <a:ext cx="37433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49" name="Line 7">
            <a:extLst>
              <a:ext uri="{FF2B5EF4-FFF2-40B4-BE49-F238E27FC236}">
                <a16:creationId xmlns:a16="http://schemas.microsoft.com/office/drawing/2014/main" id="{5DFA7711-078C-46FE-ABE1-94421ED947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9963" y="1206500"/>
            <a:ext cx="0" cy="25923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50" name="Text Box 8">
            <a:extLst>
              <a:ext uri="{FF2B5EF4-FFF2-40B4-BE49-F238E27FC236}">
                <a16:creationId xmlns:a16="http://schemas.microsoft.com/office/drawing/2014/main" id="{8B2F35C1-2ACA-4B0B-9BB3-017391B20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3" y="1277938"/>
            <a:ext cx="873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400"/>
              <a:t>Résidus</a:t>
            </a:r>
          </a:p>
        </p:txBody>
      </p:sp>
      <p:sp>
        <p:nvSpPr>
          <p:cNvPr id="6151" name="Text Box 9">
            <a:extLst>
              <a:ext uri="{FF2B5EF4-FFF2-40B4-BE49-F238E27FC236}">
                <a16:creationId xmlns:a16="http://schemas.microsoft.com/office/drawing/2014/main" id="{55C0F1EC-3EA2-42B5-976B-B5A509419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025" y="3770313"/>
            <a:ext cx="11001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/>
              <a:t>itérations</a:t>
            </a:r>
          </a:p>
        </p:txBody>
      </p:sp>
      <p:sp>
        <p:nvSpPr>
          <p:cNvPr id="6152" name="Freeform 10">
            <a:extLst>
              <a:ext uri="{FF2B5EF4-FFF2-40B4-BE49-F238E27FC236}">
                <a16:creationId xmlns:a16="http://schemas.microsoft.com/office/drawing/2014/main" id="{DC4D0D2B-857C-4319-B5F6-2ECCF41F15B1}"/>
              </a:ext>
            </a:extLst>
          </p:cNvPr>
          <p:cNvSpPr>
            <a:spLocks/>
          </p:cNvSpPr>
          <p:nvPr/>
        </p:nvSpPr>
        <p:spPr bwMode="auto">
          <a:xfrm>
            <a:off x="1116013" y="1484313"/>
            <a:ext cx="2990850" cy="2228850"/>
          </a:xfrm>
          <a:custGeom>
            <a:avLst/>
            <a:gdLst>
              <a:gd name="T0" fmla="*/ 0 w 1884"/>
              <a:gd name="T1" fmla="*/ 2147483646 h 1404"/>
              <a:gd name="T2" fmla="*/ 2147483646 w 1884"/>
              <a:gd name="T3" fmla="*/ 2147483646 h 1404"/>
              <a:gd name="T4" fmla="*/ 2147483646 w 1884"/>
              <a:gd name="T5" fmla="*/ 2147483646 h 1404"/>
              <a:gd name="T6" fmla="*/ 2147483646 w 1884"/>
              <a:gd name="T7" fmla="*/ 2147483646 h 1404"/>
              <a:gd name="T8" fmla="*/ 2147483646 w 1884"/>
              <a:gd name="T9" fmla="*/ 2147483646 h 1404"/>
              <a:gd name="T10" fmla="*/ 2147483646 w 1884"/>
              <a:gd name="T11" fmla="*/ 2147483646 h 1404"/>
              <a:gd name="T12" fmla="*/ 2147483646 w 1884"/>
              <a:gd name="T13" fmla="*/ 2147483646 h 1404"/>
              <a:gd name="T14" fmla="*/ 2147483646 w 1884"/>
              <a:gd name="T15" fmla="*/ 2147483646 h 1404"/>
              <a:gd name="T16" fmla="*/ 2147483646 w 1884"/>
              <a:gd name="T17" fmla="*/ 2147483646 h 1404"/>
              <a:gd name="T18" fmla="*/ 2147483646 w 1884"/>
              <a:gd name="T19" fmla="*/ 2147483646 h 1404"/>
              <a:gd name="T20" fmla="*/ 2147483646 w 1884"/>
              <a:gd name="T21" fmla="*/ 2147483646 h 1404"/>
              <a:gd name="T22" fmla="*/ 2147483646 w 1884"/>
              <a:gd name="T23" fmla="*/ 2147483646 h 1404"/>
              <a:gd name="T24" fmla="*/ 2147483646 w 1884"/>
              <a:gd name="T25" fmla="*/ 2147483646 h 1404"/>
              <a:gd name="T26" fmla="*/ 2147483646 w 1884"/>
              <a:gd name="T27" fmla="*/ 2147483646 h 1404"/>
              <a:gd name="T28" fmla="*/ 2147483646 w 1884"/>
              <a:gd name="T29" fmla="*/ 2147483646 h 1404"/>
              <a:gd name="T30" fmla="*/ 2147483646 w 1884"/>
              <a:gd name="T31" fmla="*/ 2147483646 h 1404"/>
              <a:gd name="T32" fmla="*/ 2147483646 w 1884"/>
              <a:gd name="T33" fmla="*/ 2147483646 h 1404"/>
              <a:gd name="T34" fmla="*/ 2147483646 w 1884"/>
              <a:gd name="T35" fmla="*/ 2147483646 h 1404"/>
              <a:gd name="T36" fmla="*/ 2147483646 w 1884"/>
              <a:gd name="T37" fmla="*/ 2147483646 h 1404"/>
              <a:gd name="T38" fmla="*/ 2147483646 w 1884"/>
              <a:gd name="T39" fmla="*/ 2147483646 h 1404"/>
              <a:gd name="T40" fmla="*/ 2147483646 w 1884"/>
              <a:gd name="T41" fmla="*/ 2147483646 h 1404"/>
              <a:gd name="T42" fmla="*/ 2147483646 w 1884"/>
              <a:gd name="T43" fmla="*/ 2147483646 h 1404"/>
              <a:gd name="T44" fmla="*/ 2147483646 w 1884"/>
              <a:gd name="T45" fmla="*/ 2147483646 h 1404"/>
              <a:gd name="T46" fmla="*/ 2147483646 w 1884"/>
              <a:gd name="T47" fmla="*/ 2147483646 h 1404"/>
              <a:gd name="T48" fmla="*/ 2147483646 w 1884"/>
              <a:gd name="T49" fmla="*/ 2147483646 h 1404"/>
              <a:gd name="T50" fmla="*/ 2147483646 w 1884"/>
              <a:gd name="T51" fmla="*/ 2147483646 h 1404"/>
              <a:gd name="T52" fmla="*/ 2147483646 w 1884"/>
              <a:gd name="T53" fmla="*/ 2147483646 h 1404"/>
              <a:gd name="T54" fmla="*/ 2147483646 w 1884"/>
              <a:gd name="T55" fmla="*/ 2147483646 h 1404"/>
              <a:gd name="T56" fmla="*/ 2147483646 w 1884"/>
              <a:gd name="T57" fmla="*/ 2147483646 h 140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884" h="1404">
                <a:moveTo>
                  <a:pt x="0" y="1"/>
                </a:moveTo>
                <a:cubicBezTo>
                  <a:pt x="17" y="3"/>
                  <a:pt x="34" y="0"/>
                  <a:pt x="50" y="6"/>
                </a:cubicBezTo>
                <a:cubicBezTo>
                  <a:pt x="74" y="15"/>
                  <a:pt x="63" y="65"/>
                  <a:pt x="78" y="79"/>
                </a:cubicBezTo>
                <a:cubicBezTo>
                  <a:pt x="97" y="97"/>
                  <a:pt x="130" y="87"/>
                  <a:pt x="156" y="90"/>
                </a:cubicBezTo>
                <a:cubicBezTo>
                  <a:pt x="165" y="115"/>
                  <a:pt x="172" y="142"/>
                  <a:pt x="179" y="168"/>
                </a:cubicBezTo>
                <a:cubicBezTo>
                  <a:pt x="181" y="181"/>
                  <a:pt x="180" y="194"/>
                  <a:pt x="184" y="207"/>
                </a:cubicBezTo>
                <a:cubicBezTo>
                  <a:pt x="191" y="230"/>
                  <a:pt x="212" y="231"/>
                  <a:pt x="229" y="241"/>
                </a:cubicBezTo>
                <a:cubicBezTo>
                  <a:pt x="250" y="253"/>
                  <a:pt x="276" y="267"/>
                  <a:pt x="296" y="280"/>
                </a:cubicBezTo>
                <a:cubicBezTo>
                  <a:pt x="313" y="327"/>
                  <a:pt x="311" y="380"/>
                  <a:pt x="363" y="398"/>
                </a:cubicBezTo>
                <a:cubicBezTo>
                  <a:pt x="369" y="403"/>
                  <a:pt x="373" y="410"/>
                  <a:pt x="380" y="414"/>
                </a:cubicBezTo>
                <a:cubicBezTo>
                  <a:pt x="385" y="417"/>
                  <a:pt x="393" y="416"/>
                  <a:pt x="397" y="420"/>
                </a:cubicBezTo>
                <a:cubicBezTo>
                  <a:pt x="398" y="421"/>
                  <a:pt x="445" y="483"/>
                  <a:pt x="447" y="487"/>
                </a:cubicBezTo>
                <a:cubicBezTo>
                  <a:pt x="461" y="516"/>
                  <a:pt x="467" y="551"/>
                  <a:pt x="475" y="582"/>
                </a:cubicBezTo>
                <a:cubicBezTo>
                  <a:pt x="478" y="594"/>
                  <a:pt x="543" y="661"/>
                  <a:pt x="559" y="672"/>
                </a:cubicBezTo>
                <a:cubicBezTo>
                  <a:pt x="573" y="692"/>
                  <a:pt x="588" y="691"/>
                  <a:pt x="604" y="711"/>
                </a:cubicBezTo>
                <a:cubicBezTo>
                  <a:pt x="636" y="752"/>
                  <a:pt x="610" y="740"/>
                  <a:pt x="648" y="750"/>
                </a:cubicBezTo>
                <a:cubicBezTo>
                  <a:pt x="661" y="788"/>
                  <a:pt x="723" y="781"/>
                  <a:pt x="755" y="783"/>
                </a:cubicBezTo>
                <a:cubicBezTo>
                  <a:pt x="771" y="795"/>
                  <a:pt x="780" y="805"/>
                  <a:pt x="799" y="811"/>
                </a:cubicBezTo>
                <a:cubicBezTo>
                  <a:pt x="803" y="815"/>
                  <a:pt x="805" y="820"/>
                  <a:pt x="810" y="823"/>
                </a:cubicBezTo>
                <a:cubicBezTo>
                  <a:pt x="815" y="826"/>
                  <a:pt x="823" y="824"/>
                  <a:pt x="827" y="828"/>
                </a:cubicBezTo>
                <a:cubicBezTo>
                  <a:pt x="831" y="832"/>
                  <a:pt x="830" y="840"/>
                  <a:pt x="833" y="845"/>
                </a:cubicBezTo>
                <a:cubicBezTo>
                  <a:pt x="837" y="852"/>
                  <a:pt x="845" y="856"/>
                  <a:pt x="850" y="862"/>
                </a:cubicBezTo>
                <a:cubicBezTo>
                  <a:pt x="854" y="867"/>
                  <a:pt x="857" y="873"/>
                  <a:pt x="861" y="879"/>
                </a:cubicBezTo>
                <a:cubicBezTo>
                  <a:pt x="865" y="916"/>
                  <a:pt x="867" y="958"/>
                  <a:pt x="889" y="990"/>
                </a:cubicBezTo>
                <a:cubicBezTo>
                  <a:pt x="897" y="1019"/>
                  <a:pt x="892" y="1001"/>
                  <a:pt x="906" y="1041"/>
                </a:cubicBezTo>
                <a:cubicBezTo>
                  <a:pt x="910" y="1053"/>
                  <a:pt x="924" y="1062"/>
                  <a:pt x="928" y="1074"/>
                </a:cubicBezTo>
                <a:cubicBezTo>
                  <a:pt x="935" y="1093"/>
                  <a:pt x="936" y="1110"/>
                  <a:pt x="950" y="1125"/>
                </a:cubicBezTo>
                <a:cubicBezTo>
                  <a:pt x="984" y="1404"/>
                  <a:pt x="977" y="1281"/>
                  <a:pt x="1426" y="1287"/>
                </a:cubicBezTo>
                <a:cubicBezTo>
                  <a:pt x="1563" y="1330"/>
                  <a:pt x="1735" y="1298"/>
                  <a:pt x="1884" y="1298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aphicFrame>
        <p:nvGraphicFramePr>
          <p:cNvPr id="6153" name="Object 11">
            <a:hlinkClick r:id="" action="ppaction://ole?verb=0"/>
            <a:extLst>
              <a:ext uri="{FF2B5EF4-FFF2-40B4-BE49-F238E27FC236}">
                <a16:creationId xmlns:a16="http://schemas.microsoft.com/office/drawing/2014/main" id="{E73BDB50-0327-4548-9E94-63DCCD74D33F}"/>
              </a:ext>
            </a:extLst>
          </p:cNvPr>
          <p:cNvGraphicFramePr>
            <a:graphicFrameLocks/>
          </p:cNvGraphicFramePr>
          <p:nvPr/>
        </p:nvGraphicFramePr>
        <p:xfrm>
          <a:off x="5000625" y="2935288"/>
          <a:ext cx="381635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5" imgW="1876343" imgH="743085" progId="Equation.DSMT4">
                  <p:embed/>
                </p:oleObj>
              </mc:Choice>
              <mc:Fallback>
                <p:oleObj name="Equation" r:id="rId5" imgW="1876343" imgH="743085" progId="Equation.DSMT4">
                  <p:embed/>
                  <p:pic>
                    <p:nvPicPr>
                      <p:cNvPr id="0" name="Object 1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2637" b="-16418"/>
                      <a:stretch>
                        <a:fillRect/>
                      </a:stretch>
                    </p:blipFill>
                    <p:spPr bwMode="blackGray">
                      <a:xfrm>
                        <a:off x="5000625" y="2935288"/>
                        <a:ext cx="3816350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4" name="Text Box 12">
            <a:extLst>
              <a:ext uri="{FF2B5EF4-FFF2-40B4-BE49-F238E27FC236}">
                <a16:creationId xmlns:a16="http://schemas.microsoft.com/office/drawing/2014/main" id="{B21AFB2A-A77F-4BA9-88DB-3F3C3C10E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115888"/>
            <a:ext cx="2441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i="1"/>
              <a:t>Convergence</a:t>
            </a:r>
          </a:p>
        </p:txBody>
      </p:sp>
      <p:sp>
        <p:nvSpPr>
          <p:cNvPr id="6155" name="Text Box 16">
            <a:extLst>
              <a:ext uri="{FF2B5EF4-FFF2-40B4-BE49-F238E27FC236}">
                <a16:creationId xmlns:a16="http://schemas.microsoft.com/office/drawing/2014/main" id="{71E05395-AE3B-4100-83FE-23CA32AA7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765175"/>
            <a:ext cx="8640762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r>
              <a:rPr lang="fr-FR" altLang="fr-FR" sz="1800" b="0"/>
              <a:t> 	Calcul d’un résidu</a:t>
            </a:r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r>
              <a:rPr lang="fr-FR" altLang="fr-FR" sz="1800" b="0"/>
              <a:t> Variation faible de grandeurs caractéristiques d’une itération à l’autre</a:t>
            </a:r>
          </a:p>
          <a:p>
            <a:pPr lvl="2"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None/>
            </a:pPr>
            <a:r>
              <a:rPr lang="fr-FR" altLang="fr-FR" sz="1800" b="0">
                <a:sym typeface="Wingdings" panose="05000000000000000000" pitchFamily="2" charset="2"/>
              </a:rPr>
              <a:t> Cas du C</a:t>
            </a:r>
            <a:r>
              <a:rPr lang="fr-FR" altLang="fr-FR" sz="1800" b="0" baseline="-25000">
                <a:sym typeface="Wingdings" panose="05000000000000000000" pitchFamily="2" charset="2"/>
              </a:rPr>
              <a:t>D</a:t>
            </a:r>
            <a:r>
              <a:rPr lang="fr-FR" altLang="fr-FR" sz="1800" b="0">
                <a:sym typeface="Wingdings" panose="05000000000000000000" pitchFamily="2" charset="2"/>
              </a:rPr>
              <a:t>, C</a:t>
            </a:r>
            <a:r>
              <a:rPr lang="fr-FR" altLang="fr-FR" sz="1800" b="0" baseline="-25000">
                <a:sym typeface="Wingdings" panose="05000000000000000000" pitchFamily="2" charset="2"/>
              </a:rPr>
              <a:t>L </a:t>
            </a:r>
            <a:r>
              <a:rPr lang="fr-FR" altLang="fr-FR" sz="1800" b="0">
                <a:sym typeface="Wingdings" panose="05000000000000000000" pitchFamily="2" charset="2"/>
              </a:rPr>
              <a:t>dans le cas de l’aile d’avion  </a:t>
            </a: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endParaRPr lang="fr-FR" altLang="fr-FR" sz="1800" b="0"/>
          </a:p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Char char="§"/>
            </a:pPr>
            <a:r>
              <a:rPr lang="fr-FR" altLang="fr-FR" sz="1800" b="0"/>
              <a:t> Bilans respectés : quantité de chaleur, masse, etc. </a:t>
            </a:r>
            <a:endParaRPr lang="fr-FR" altLang="fr-FR" sz="1400" b="0"/>
          </a:p>
        </p:txBody>
      </p:sp>
      <p:sp>
        <p:nvSpPr>
          <p:cNvPr id="6156" name="Text Box 17">
            <a:extLst>
              <a:ext uri="{FF2B5EF4-FFF2-40B4-BE49-F238E27FC236}">
                <a16:creationId xmlns:a16="http://schemas.microsoft.com/office/drawing/2014/main" id="{8699D781-AC12-420F-B4F4-B7F3E5C5D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092825"/>
            <a:ext cx="81375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Tout ceci est fourni par Fluent ; ces critères ne sont pas exclusifs…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8">
            <a:extLst>
              <a:ext uri="{FF2B5EF4-FFF2-40B4-BE49-F238E27FC236}">
                <a16:creationId xmlns:a16="http://schemas.microsoft.com/office/drawing/2014/main" id="{FFE12CCC-930A-4848-802A-7B030C196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" y="2420938"/>
            <a:ext cx="33480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Sous-relaxation linéaire :</a:t>
            </a:r>
          </a:p>
        </p:txBody>
      </p:sp>
      <p:sp>
        <p:nvSpPr>
          <p:cNvPr id="7171" name="Text Box 20">
            <a:extLst>
              <a:ext uri="{FF2B5EF4-FFF2-40B4-BE49-F238E27FC236}">
                <a16:creationId xmlns:a16="http://schemas.microsoft.com/office/drawing/2014/main" id="{1BE50BC2-F65F-40E4-8BA5-039016E45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908050"/>
            <a:ext cx="2447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Méthodes itératives</a:t>
            </a:r>
          </a:p>
        </p:txBody>
      </p:sp>
      <p:graphicFrame>
        <p:nvGraphicFramePr>
          <p:cNvPr id="7172" name="Object 30">
            <a:hlinkClick r:id="" action="ppaction://ole?verb=0"/>
            <a:extLst>
              <a:ext uri="{FF2B5EF4-FFF2-40B4-BE49-F238E27FC236}">
                <a16:creationId xmlns:a16="http://schemas.microsoft.com/office/drawing/2014/main" id="{2B1557C8-5095-4BFB-A6D2-3AE8826A11BF}"/>
              </a:ext>
            </a:extLst>
          </p:cNvPr>
          <p:cNvGraphicFramePr>
            <a:graphicFrameLocks/>
          </p:cNvGraphicFramePr>
          <p:nvPr/>
        </p:nvGraphicFramePr>
        <p:xfrm>
          <a:off x="3635375" y="2420938"/>
          <a:ext cx="341630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3" imgW="1695354" imgH="199957" progId="Equation.DSMT4">
                  <p:embed/>
                </p:oleObj>
              </mc:Choice>
              <mc:Fallback>
                <p:oleObj name="Equation" r:id="rId3" imgW="1695354" imgH="199957" progId="Equation.DSMT4">
                  <p:embed/>
                  <p:pic>
                    <p:nvPicPr>
                      <p:cNvPr id="0" name="Object 30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2637" b="-16418"/>
                      <a:stretch>
                        <a:fillRect/>
                      </a:stretch>
                    </p:blipFill>
                    <p:spPr bwMode="blackGray">
                      <a:xfrm>
                        <a:off x="3635375" y="2420938"/>
                        <a:ext cx="341630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31">
            <a:hlinkClick r:id="" action="ppaction://ole?verb=0"/>
            <a:extLst>
              <a:ext uri="{FF2B5EF4-FFF2-40B4-BE49-F238E27FC236}">
                <a16:creationId xmlns:a16="http://schemas.microsoft.com/office/drawing/2014/main" id="{ED86F44B-9808-453A-88DE-EECCD7008FF2}"/>
              </a:ext>
            </a:extLst>
          </p:cNvPr>
          <p:cNvGraphicFramePr>
            <a:graphicFrameLocks/>
          </p:cNvGraphicFramePr>
          <p:nvPr/>
        </p:nvGraphicFramePr>
        <p:xfrm>
          <a:off x="3781425" y="3211513"/>
          <a:ext cx="85407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5" imgW="400067" imgH="199957" progId="Equation.DSMT4">
                  <p:embed/>
                </p:oleObj>
              </mc:Choice>
              <mc:Fallback>
                <p:oleObj name="Equation" r:id="rId5" imgW="400067" imgH="199957" progId="Equation.DSMT4">
                  <p:embed/>
                  <p:pic>
                    <p:nvPicPr>
                      <p:cNvPr id="0" name="Object 3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2637" b="-16418"/>
                      <a:stretch>
                        <a:fillRect/>
                      </a:stretch>
                    </p:blipFill>
                    <p:spPr bwMode="blackGray">
                      <a:xfrm>
                        <a:off x="3781425" y="3211513"/>
                        <a:ext cx="854075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Text Box 33">
            <a:extLst>
              <a:ext uri="{FF2B5EF4-FFF2-40B4-BE49-F238E27FC236}">
                <a16:creationId xmlns:a16="http://schemas.microsoft.com/office/drawing/2014/main" id="{D052B8D3-0CF4-4991-A4D1-6BD780465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925" y="3249613"/>
            <a:ext cx="2447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Aucune relaxation</a:t>
            </a:r>
          </a:p>
        </p:txBody>
      </p:sp>
      <p:sp>
        <p:nvSpPr>
          <p:cNvPr id="7175" name="Text Box 34">
            <a:extLst>
              <a:ext uri="{FF2B5EF4-FFF2-40B4-BE49-F238E27FC236}">
                <a16:creationId xmlns:a16="http://schemas.microsoft.com/office/drawing/2014/main" id="{D213CFCF-BA7F-4305-9C84-489D2253E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363" y="3716338"/>
            <a:ext cx="2447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00"/>
                </a:solidFill>
              </a:rPr>
              <a:t>Forte relaxation</a:t>
            </a:r>
          </a:p>
        </p:txBody>
      </p:sp>
      <p:sp>
        <p:nvSpPr>
          <p:cNvPr id="7176" name="Text Box 35">
            <a:extLst>
              <a:ext uri="{FF2B5EF4-FFF2-40B4-BE49-F238E27FC236}">
                <a16:creationId xmlns:a16="http://schemas.microsoft.com/office/drawing/2014/main" id="{30AF3435-9338-4946-B1FB-D9C6E9BCE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4365625"/>
            <a:ext cx="334803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/>
              <a:t>Relaxation par faux pas de temps (Courant-Friedrichs-Lewy) : </a:t>
            </a:r>
          </a:p>
        </p:txBody>
      </p:sp>
      <p:graphicFrame>
        <p:nvGraphicFramePr>
          <p:cNvPr id="7177" name="Object 38">
            <a:hlinkClick r:id="" action="ppaction://ole?verb=0"/>
            <a:extLst>
              <a:ext uri="{FF2B5EF4-FFF2-40B4-BE49-F238E27FC236}">
                <a16:creationId xmlns:a16="http://schemas.microsoft.com/office/drawing/2014/main" id="{26C796DA-3EB9-4825-9C81-BF0F2449C2D7}"/>
              </a:ext>
            </a:extLst>
          </p:cNvPr>
          <p:cNvGraphicFramePr>
            <a:graphicFrameLocks/>
          </p:cNvGraphicFramePr>
          <p:nvPr/>
        </p:nvGraphicFramePr>
        <p:xfrm>
          <a:off x="3851275" y="6165850"/>
          <a:ext cx="2535238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7" imgW="1257199" imgH="190500" progId="Equation.DSMT4">
                  <p:embed/>
                </p:oleObj>
              </mc:Choice>
              <mc:Fallback>
                <p:oleObj name="Equation" r:id="rId7" imgW="1257199" imgH="190500" progId="Equation.DSMT4">
                  <p:embed/>
                  <p:pic>
                    <p:nvPicPr>
                      <p:cNvPr id="0" name="Object 38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-2637" b="-16418"/>
                      <a:stretch>
                        <a:fillRect/>
                      </a:stretch>
                    </p:blipFill>
                    <p:spPr bwMode="blackGray">
                      <a:xfrm>
                        <a:off x="3851275" y="6165850"/>
                        <a:ext cx="2535238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Text Box 39">
            <a:extLst>
              <a:ext uri="{FF2B5EF4-FFF2-40B4-BE49-F238E27FC236}">
                <a16:creationId xmlns:a16="http://schemas.microsoft.com/office/drawing/2014/main" id="{8291928C-5759-410A-B432-13D2F0CAD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6165850"/>
            <a:ext cx="2447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solidFill>
                  <a:srgbClr val="FF0000"/>
                </a:solidFill>
              </a:rPr>
              <a:t>Forte relaxation</a:t>
            </a:r>
          </a:p>
        </p:txBody>
      </p:sp>
      <p:sp>
        <p:nvSpPr>
          <p:cNvPr id="7179" name="Line 40">
            <a:extLst>
              <a:ext uri="{FF2B5EF4-FFF2-40B4-BE49-F238E27FC236}">
                <a16:creationId xmlns:a16="http://schemas.microsoft.com/office/drawing/2014/main" id="{67B9DEC8-366D-49B5-BE4B-5BFD7E74210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41913" y="5876925"/>
            <a:ext cx="287337" cy="1444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180" name="Text Box 41">
            <a:extLst>
              <a:ext uri="{FF2B5EF4-FFF2-40B4-BE49-F238E27FC236}">
                <a16:creationId xmlns:a16="http://schemas.microsoft.com/office/drawing/2014/main" id="{F7FF71FF-8FE4-4218-AF8C-AF678FCBF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5805488"/>
            <a:ext cx="16335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>
                <a:solidFill>
                  <a:schemeClr val="accent2"/>
                </a:solidFill>
              </a:rPr>
              <a:t>Taille de maille</a:t>
            </a:r>
          </a:p>
        </p:txBody>
      </p:sp>
      <p:sp>
        <p:nvSpPr>
          <p:cNvPr id="7181" name="Text Box 42">
            <a:extLst>
              <a:ext uri="{FF2B5EF4-FFF2-40B4-BE49-F238E27FC236}">
                <a16:creationId xmlns:a16="http://schemas.microsoft.com/office/drawing/2014/main" id="{10253135-422D-41E9-9794-46524BF80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188913"/>
            <a:ext cx="2441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i="1"/>
              <a:t>Convergence</a:t>
            </a:r>
          </a:p>
        </p:txBody>
      </p:sp>
      <p:graphicFrame>
        <p:nvGraphicFramePr>
          <p:cNvPr id="7182" name="Object 43">
            <a:extLst>
              <a:ext uri="{FF2B5EF4-FFF2-40B4-BE49-F238E27FC236}">
                <a16:creationId xmlns:a16="http://schemas.microsoft.com/office/drawing/2014/main" id="{FCF66C61-0948-4768-AC5B-58BA23F9CE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81425" y="3713163"/>
          <a:ext cx="9350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9" imgW="418976" imgH="209685" progId="Equation.3">
                  <p:embed/>
                </p:oleObj>
              </mc:Choice>
              <mc:Fallback>
                <p:oleObj name="Equation" r:id="rId9" imgW="418976" imgH="209685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1425" y="3713163"/>
                        <a:ext cx="935038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3" name="Text Box 44">
            <a:extLst>
              <a:ext uri="{FF2B5EF4-FFF2-40B4-BE49-F238E27FC236}">
                <a16:creationId xmlns:a16="http://schemas.microsoft.com/office/drawing/2014/main" id="{EB3BA552-32A1-44C2-82E6-7193C23B8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622425"/>
            <a:ext cx="86407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69875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69875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9900"/>
              </a:buClr>
              <a:buFont typeface="Wingdings" panose="05000000000000000000" pitchFamily="2" charset="2"/>
              <a:buNone/>
            </a:pPr>
            <a:r>
              <a:rPr lang="fr-FR" altLang="fr-FR" sz="1800" b="0">
                <a:solidFill>
                  <a:srgbClr val="009900"/>
                </a:solidFill>
                <a:sym typeface="Wingdings" panose="05000000000000000000" pitchFamily="2" charset="2"/>
              </a:rPr>
              <a:t>	</a:t>
            </a:r>
            <a:r>
              <a:rPr lang="fr-FR" altLang="fr-FR" sz="1800" b="0"/>
              <a:t>Il se peut (notamment début des itérations) que les variations entre deux 	itérations soient trop fortes et dégradent la convergence</a:t>
            </a:r>
          </a:p>
        </p:txBody>
      </p:sp>
      <p:graphicFrame>
        <p:nvGraphicFramePr>
          <p:cNvPr id="7184" name="Object 45">
            <a:extLst>
              <a:ext uri="{FF2B5EF4-FFF2-40B4-BE49-F238E27FC236}">
                <a16:creationId xmlns:a16="http://schemas.microsoft.com/office/drawing/2014/main" id="{7EAF2D97-9935-4147-92A2-0F76D01388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213" y="836613"/>
          <a:ext cx="4321175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11" imgW="1876343" imgH="314257" progId="Equation.3">
                  <p:embed/>
                </p:oleObj>
              </mc:Choice>
              <mc:Fallback>
                <p:oleObj name="Equation" r:id="rId11" imgW="1876343" imgH="314257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836613"/>
                        <a:ext cx="4321175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5" name="Object 46">
            <a:extLst>
              <a:ext uri="{FF2B5EF4-FFF2-40B4-BE49-F238E27FC236}">
                <a16:creationId xmlns:a16="http://schemas.microsoft.com/office/drawing/2014/main" id="{294E8939-1BFE-4474-8F1C-B927EC4D48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9838" y="4437063"/>
          <a:ext cx="3960812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13" imgW="2095421" imgH="314257" progId="Equation.3">
                  <p:embed/>
                </p:oleObj>
              </mc:Choice>
              <mc:Fallback>
                <p:oleObj name="Equation" r:id="rId13" imgW="2095421" imgH="314257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437063"/>
                        <a:ext cx="3960812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86" name="Object 47">
            <a:extLst>
              <a:ext uri="{FF2B5EF4-FFF2-40B4-BE49-F238E27FC236}">
                <a16:creationId xmlns:a16="http://schemas.microsoft.com/office/drawing/2014/main" id="{0B1C1E75-97FB-4ABA-8076-3A2D3DFD25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4300" y="5084763"/>
          <a:ext cx="1849438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Equation" r:id="rId15" imgW="961943" imgH="400185" progId="Equation.3">
                  <p:embed/>
                </p:oleObj>
              </mc:Choice>
              <mc:Fallback>
                <p:oleObj name="Equation" r:id="rId15" imgW="961943" imgH="400185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5084763"/>
                        <a:ext cx="1849438" cy="808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7" name="Line 49">
            <a:extLst>
              <a:ext uri="{FF2B5EF4-FFF2-40B4-BE49-F238E27FC236}">
                <a16:creationId xmlns:a16="http://schemas.microsoft.com/office/drawing/2014/main" id="{F70DA73D-413B-4516-9D31-D1C6C94FF5E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14963" y="6021388"/>
            <a:ext cx="11525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065BA231-E6BB-4CBA-BEEE-BA563DA41C9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altLang="fr-FR" b="1"/>
              <a:t>La génération du maillage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C3009E9-7A1B-4927-BC65-79FA607097A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r-FR" altLang="fr-FR" i="1"/>
              <a:t>Grid Generation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>
            <a:extLst>
              <a:ext uri="{FF2B5EF4-FFF2-40B4-BE49-F238E27FC236}">
                <a16:creationId xmlns:a16="http://schemas.microsoft.com/office/drawing/2014/main" id="{1EDACE80-2999-443C-9423-9B539B089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60350"/>
            <a:ext cx="554513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FR" altLang="fr-FR" sz="1800"/>
              <a:t> Pavage de l’ensemble du domaine physique </a:t>
            </a: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fr-FR" altLang="fr-FR" sz="1800"/>
              <a:t>	M le nombre total de cellules</a:t>
            </a: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fr-FR" altLang="fr-FR" sz="1800"/>
          </a:p>
        </p:txBody>
      </p:sp>
      <p:graphicFrame>
        <p:nvGraphicFramePr>
          <p:cNvPr id="9219" name="Object 5">
            <a:extLst>
              <a:ext uri="{FF2B5EF4-FFF2-40B4-BE49-F238E27FC236}">
                <a16:creationId xmlns:a16="http://schemas.microsoft.com/office/drawing/2014/main" id="{FE41E7F2-8C34-43D2-AA3B-6D6CE7C60E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74800" y="908050"/>
          <a:ext cx="3186113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3" imgW="1765300" imgH="342900" progId="Equation.DSMT4">
                  <p:embed/>
                </p:oleObj>
              </mc:Choice>
              <mc:Fallback>
                <p:oleObj name="Equation" r:id="rId3" imgW="1765300" imgH="342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800" y="908050"/>
                        <a:ext cx="3186113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6">
            <a:extLst>
              <a:ext uri="{FF2B5EF4-FFF2-40B4-BE49-F238E27FC236}">
                <a16:creationId xmlns:a16="http://schemas.microsoft.com/office/drawing/2014/main" id="{DA477434-6BF6-4AD5-A40B-4D3A07C00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09775"/>
            <a:ext cx="5545137" cy="2382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9388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938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938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FR" altLang="fr-FR" sz="1800"/>
              <a:t> Toutes les grandeurs géométriques sont 	calculées pour chaque cellule P</a:t>
            </a:r>
          </a:p>
          <a:p>
            <a:pPr lvl="1"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fr-FR" altLang="fr-FR" sz="1800"/>
          </a:p>
          <a:p>
            <a:pPr lvl="1"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fr-FR" altLang="fr-FR" sz="1600"/>
              <a:t> distances entre point P et ses voisins</a:t>
            </a:r>
          </a:p>
          <a:p>
            <a:pPr lvl="1"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fr-FR" altLang="fr-FR" sz="1600"/>
          </a:p>
          <a:p>
            <a:pPr lvl="1"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fr-FR" altLang="fr-FR" sz="1600"/>
              <a:t> surfaces </a:t>
            </a:r>
          </a:p>
          <a:p>
            <a:pPr lvl="1"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endParaRPr lang="fr-FR" altLang="fr-FR" sz="1600"/>
          </a:p>
          <a:p>
            <a:pPr lvl="1"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fr-FR" altLang="fr-FR" sz="1600"/>
              <a:t> volume</a:t>
            </a: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endParaRPr lang="fr-FR" altLang="fr-FR" sz="1600"/>
          </a:p>
        </p:txBody>
      </p:sp>
      <p:sp>
        <p:nvSpPr>
          <p:cNvPr id="9221" name="Text Box 14">
            <a:extLst>
              <a:ext uri="{FF2B5EF4-FFF2-40B4-BE49-F238E27FC236}">
                <a16:creationId xmlns:a16="http://schemas.microsoft.com/office/drawing/2014/main" id="{77454DB8-133D-4C3B-9B82-525DF626D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471613"/>
            <a:ext cx="43926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fr-FR" altLang="fr-FR" sz="1800"/>
              <a:t> Connectivité entre les cellules</a:t>
            </a:r>
          </a:p>
        </p:txBody>
      </p:sp>
      <p:pic>
        <p:nvPicPr>
          <p:cNvPr id="9222" name="Image 1">
            <a:extLst>
              <a:ext uri="{FF2B5EF4-FFF2-40B4-BE49-F238E27FC236}">
                <a16:creationId xmlns:a16="http://schemas.microsoft.com/office/drawing/2014/main" id="{2E011F77-C23D-4B7E-BC23-9E2C6F1F91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221163"/>
            <a:ext cx="3025775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Image 2">
            <a:extLst>
              <a:ext uri="{FF2B5EF4-FFF2-40B4-BE49-F238E27FC236}">
                <a16:creationId xmlns:a16="http://schemas.microsoft.com/office/drawing/2014/main" id="{3858B787-D459-4F17-859A-80F7D14E91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314825"/>
            <a:ext cx="21336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Image 3">
            <a:extLst>
              <a:ext uri="{FF2B5EF4-FFF2-40B4-BE49-F238E27FC236}">
                <a16:creationId xmlns:a16="http://schemas.microsoft.com/office/drawing/2014/main" id="{0E3A1E71-9CCB-4F57-AC93-F3984663F2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38" y="719138"/>
            <a:ext cx="3927475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1A6D3207-43B8-406F-B443-652467A00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0575" y="188913"/>
            <a:ext cx="2320925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300" i="1"/>
              <a:t>Maillage</a:t>
            </a:r>
            <a:endParaRPr lang="fr-FR" altLang="fr-FR" sz="360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9A2E766A-7DDE-484B-8D43-4079863C0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2006600"/>
            <a:ext cx="4017962" cy="271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500"/>
              <a:t>Les éléments de volume: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500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solidFill>
                  <a:srgbClr val="FC0128"/>
                </a:solidFill>
              </a:rPr>
              <a:t>2D</a:t>
            </a:r>
          </a:p>
          <a:p>
            <a:pPr>
              <a:spcBef>
                <a:spcPct val="0"/>
              </a:spcBef>
              <a:buFontTx/>
              <a:buNone/>
            </a:pPr>
            <a:endParaRPr lang="fr-FR" altLang="fr-FR" sz="2500">
              <a:solidFill>
                <a:srgbClr val="FC0128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2500">
              <a:solidFill>
                <a:srgbClr val="FC0128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fr-FR" altLang="fr-FR" sz="2500">
              <a:solidFill>
                <a:srgbClr val="FC0128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500">
                <a:solidFill>
                  <a:srgbClr val="FC0128"/>
                </a:solidFill>
              </a:rPr>
              <a:t>3D</a:t>
            </a:r>
            <a:endParaRPr lang="fr-FR" altLang="fr-FR" sz="3600" b="0">
              <a:latin typeface="Times" panose="02020603050405020304" pitchFamily="18" charset="0"/>
            </a:endParaRPr>
          </a:p>
        </p:txBody>
      </p:sp>
      <p:sp>
        <p:nvSpPr>
          <p:cNvPr id="10244" name="Text Box 20">
            <a:extLst>
              <a:ext uri="{FF2B5EF4-FFF2-40B4-BE49-F238E27FC236}">
                <a16:creationId xmlns:a16="http://schemas.microsoft.com/office/drawing/2014/main" id="{BC78E9DC-10BE-4FD4-B50B-6AC8FCD8C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4413" y="3448050"/>
            <a:ext cx="1525587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Quadrilatère</a:t>
            </a:r>
          </a:p>
        </p:txBody>
      </p:sp>
      <p:sp>
        <p:nvSpPr>
          <p:cNvPr id="10245" name="Text Box 21">
            <a:extLst>
              <a:ext uri="{FF2B5EF4-FFF2-40B4-BE49-F238E27FC236}">
                <a16:creationId xmlns:a16="http://schemas.microsoft.com/office/drawing/2014/main" id="{9107BCA6-2022-46BD-A36B-E5BAC58C7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1813" y="3429000"/>
            <a:ext cx="106362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Triangle</a:t>
            </a:r>
          </a:p>
        </p:txBody>
      </p:sp>
      <p:sp>
        <p:nvSpPr>
          <p:cNvPr id="10246" name="Text Box 22">
            <a:extLst>
              <a:ext uri="{FF2B5EF4-FFF2-40B4-BE49-F238E27FC236}">
                <a16:creationId xmlns:a16="http://schemas.microsoft.com/office/drawing/2014/main" id="{FE529BB5-B595-48A6-B31B-688C13FCC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150" y="5245100"/>
            <a:ext cx="1208088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20738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20738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20738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20738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207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/>
              <a:t>Hexaèdre</a:t>
            </a:r>
          </a:p>
        </p:txBody>
      </p:sp>
      <p:grpSp>
        <p:nvGrpSpPr>
          <p:cNvPr id="10247" name="Group 41">
            <a:extLst>
              <a:ext uri="{FF2B5EF4-FFF2-40B4-BE49-F238E27FC236}">
                <a16:creationId xmlns:a16="http://schemas.microsoft.com/office/drawing/2014/main" id="{B55972BF-CEFB-421F-BDE0-CB0192607253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4264025"/>
            <a:ext cx="3389313" cy="604838"/>
            <a:chOff x="3360" y="3515"/>
            <a:chExt cx="2135" cy="381"/>
          </a:xfrm>
        </p:grpSpPr>
        <p:grpSp>
          <p:nvGrpSpPr>
            <p:cNvPr id="10261" name="Group 40">
              <a:extLst>
                <a:ext uri="{FF2B5EF4-FFF2-40B4-BE49-F238E27FC236}">
                  <a16:creationId xmlns:a16="http://schemas.microsoft.com/office/drawing/2014/main" id="{BDC5F514-37DC-4B2D-915D-8C62BF4FD7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0" y="3515"/>
              <a:ext cx="480" cy="381"/>
              <a:chOff x="3360" y="3515"/>
              <a:chExt cx="480" cy="381"/>
            </a:xfrm>
          </p:grpSpPr>
          <p:sp>
            <p:nvSpPr>
              <p:cNvPr id="10263" name="Line 29">
                <a:extLst>
                  <a:ext uri="{FF2B5EF4-FFF2-40B4-BE49-F238E27FC236}">
                    <a16:creationId xmlns:a16="http://schemas.microsoft.com/office/drawing/2014/main" id="{4E247C5F-312C-4EFC-9562-5F1326973C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60" y="3515"/>
                <a:ext cx="218" cy="29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64" name="Line 30">
                <a:extLst>
                  <a:ext uri="{FF2B5EF4-FFF2-40B4-BE49-F238E27FC236}">
                    <a16:creationId xmlns:a16="http://schemas.microsoft.com/office/drawing/2014/main" id="{E0E1F4DB-2FFF-45BC-97AC-DA3AF12787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8" y="3515"/>
                <a:ext cx="44" cy="38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65" name="Line 31">
                <a:extLst>
                  <a:ext uri="{FF2B5EF4-FFF2-40B4-BE49-F238E27FC236}">
                    <a16:creationId xmlns:a16="http://schemas.microsoft.com/office/drawing/2014/main" id="{8F6EECD0-955D-4CAA-A6E9-9D45F45015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8" y="3515"/>
                <a:ext cx="262" cy="25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66" name="Line 32">
                <a:extLst>
                  <a:ext uri="{FF2B5EF4-FFF2-40B4-BE49-F238E27FC236}">
                    <a16:creationId xmlns:a16="http://schemas.microsoft.com/office/drawing/2014/main" id="{E92D1C96-0597-470E-9559-551C3A977D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0" y="3812"/>
                <a:ext cx="262" cy="8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67" name="Line 33">
                <a:extLst>
                  <a:ext uri="{FF2B5EF4-FFF2-40B4-BE49-F238E27FC236}">
                    <a16:creationId xmlns:a16="http://schemas.microsoft.com/office/drawing/2014/main" id="{6AFE1BFB-2EC2-401A-A328-B11DB5E4C9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22" y="3769"/>
                <a:ext cx="218" cy="12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68" name="Line 34">
                <a:extLst>
                  <a:ext uri="{FF2B5EF4-FFF2-40B4-BE49-F238E27FC236}">
                    <a16:creationId xmlns:a16="http://schemas.microsoft.com/office/drawing/2014/main" id="{0798E04D-7234-4F95-8CDF-E697B6FCFD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35" y="3515"/>
                <a:ext cx="43" cy="21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69" name="Line 35">
                <a:extLst>
                  <a:ext uri="{FF2B5EF4-FFF2-40B4-BE49-F238E27FC236}">
                    <a16:creationId xmlns:a16="http://schemas.microsoft.com/office/drawing/2014/main" id="{3447353E-C3B8-45EF-B137-938F50936E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60" y="3727"/>
                <a:ext cx="175" cy="8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70" name="Line 36">
                <a:extLst>
                  <a:ext uri="{FF2B5EF4-FFF2-40B4-BE49-F238E27FC236}">
                    <a16:creationId xmlns:a16="http://schemas.microsoft.com/office/drawing/2014/main" id="{46C29E66-F0D3-46E3-8431-54CB2B7DD0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35" y="3727"/>
                <a:ext cx="305" cy="4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262" name="Text Box 37">
              <a:extLst>
                <a:ext uri="{FF2B5EF4-FFF2-40B4-BE49-F238E27FC236}">
                  <a16:creationId xmlns:a16="http://schemas.microsoft.com/office/drawing/2014/main" id="{E414EBC1-CBE5-48AB-ADD8-A5D002D815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5" y="3642"/>
              <a:ext cx="1480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058" tIns="41029" rIns="82058" bIns="41029">
              <a:spAutoFit/>
            </a:bodyPr>
            <a:lstStyle>
              <a:lvl1pPr defTabSz="820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207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207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207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207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Pentaèdre/pyramide</a:t>
              </a:r>
            </a:p>
          </p:txBody>
        </p:sp>
      </p:grpSp>
      <p:grpSp>
        <p:nvGrpSpPr>
          <p:cNvPr id="10248" name="Group 43">
            <a:extLst>
              <a:ext uri="{FF2B5EF4-FFF2-40B4-BE49-F238E27FC236}">
                <a16:creationId xmlns:a16="http://schemas.microsoft.com/office/drawing/2014/main" id="{97F18496-95C1-4B54-B222-00EEE6956DD6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5710238"/>
            <a:ext cx="3127375" cy="671512"/>
            <a:chOff x="3360" y="2838"/>
            <a:chExt cx="1970" cy="423"/>
          </a:xfrm>
        </p:grpSpPr>
        <p:grpSp>
          <p:nvGrpSpPr>
            <p:cNvPr id="10253" name="Group 42">
              <a:extLst>
                <a:ext uri="{FF2B5EF4-FFF2-40B4-BE49-F238E27FC236}">
                  <a16:creationId xmlns:a16="http://schemas.microsoft.com/office/drawing/2014/main" id="{65361331-4415-4F14-A2FE-52B62EC127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0" y="2838"/>
              <a:ext cx="436" cy="423"/>
              <a:chOff x="3360" y="2838"/>
              <a:chExt cx="436" cy="423"/>
            </a:xfrm>
          </p:grpSpPr>
          <p:sp>
            <p:nvSpPr>
              <p:cNvPr id="10255" name="Line 23">
                <a:extLst>
                  <a:ext uri="{FF2B5EF4-FFF2-40B4-BE49-F238E27FC236}">
                    <a16:creationId xmlns:a16="http://schemas.microsoft.com/office/drawing/2014/main" id="{22C86D38-D737-4294-8A66-C84D7040E2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60" y="2838"/>
                <a:ext cx="218" cy="2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56" name="Line 24">
                <a:extLst>
                  <a:ext uri="{FF2B5EF4-FFF2-40B4-BE49-F238E27FC236}">
                    <a16:creationId xmlns:a16="http://schemas.microsoft.com/office/drawing/2014/main" id="{67BC52AD-71F7-44D3-ADB5-4E2F003F10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8" y="2838"/>
                <a:ext cx="131" cy="42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57" name="Line 25">
                <a:extLst>
                  <a:ext uri="{FF2B5EF4-FFF2-40B4-BE49-F238E27FC236}">
                    <a16:creationId xmlns:a16="http://schemas.microsoft.com/office/drawing/2014/main" id="{F3C99371-2592-4FE6-918C-FC3FCC1812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0" y="3134"/>
                <a:ext cx="349" cy="12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58" name="Line 26">
                <a:extLst>
                  <a:ext uri="{FF2B5EF4-FFF2-40B4-BE49-F238E27FC236}">
                    <a16:creationId xmlns:a16="http://schemas.microsoft.com/office/drawing/2014/main" id="{EC4C27AD-A3A1-44DE-BCCB-76C8F3E24D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8" y="2838"/>
                <a:ext cx="218" cy="16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59" name="Line 27">
                <a:extLst>
                  <a:ext uri="{FF2B5EF4-FFF2-40B4-BE49-F238E27FC236}">
                    <a16:creationId xmlns:a16="http://schemas.microsoft.com/office/drawing/2014/main" id="{6FD646C1-F612-42C1-89D6-C8C4B850A7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09" y="3007"/>
                <a:ext cx="87" cy="25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260" name="Line 28">
                <a:extLst>
                  <a:ext uri="{FF2B5EF4-FFF2-40B4-BE49-F238E27FC236}">
                    <a16:creationId xmlns:a16="http://schemas.microsoft.com/office/drawing/2014/main" id="{562079E3-F4C6-4039-8A64-F099C3AE51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04" y="3007"/>
                <a:ext cx="392" cy="1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254" name="Text Box 38">
              <a:extLst>
                <a:ext uri="{FF2B5EF4-FFF2-40B4-BE49-F238E27FC236}">
                  <a16:creationId xmlns:a16="http://schemas.microsoft.com/office/drawing/2014/main" id="{B97FF0FA-BDF4-4803-8C49-3BCC776AA4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8" y="2880"/>
              <a:ext cx="1272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058" tIns="41029" rIns="82058" bIns="41029">
              <a:spAutoFit/>
            </a:bodyPr>
            <a:lstStyle>
              <a:lvl1pPr defTabSz="820738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2073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2073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2073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2073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2073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1800"/>
                <a:t>Tétraèdre/prisme</a:t>
              </a:r>
            </a:p>
          </p:txBody>
        </p:sp>
      </p:grpSp>
      <p:sp>
        <p:nvSpPr>
          <p:cNvPr id="10249" name="Line 39">
            <a:extLst>
              <a:ext uri="{FF2B5EF4-FFF2-40B4-BE49-F238E27FC236}">
                <a16:creationId xmlns:a16="http://schemas.microsoft.com/office/drawing/2014/main" id="{915A822E-173A-4733-A219-F1CDF713FBE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038" y="1277938"/>
            <a:ext cx="7481887" cy="0"/>
          </a:xfrm>
          <a:prstGeom prst="line">
            <a:avLst/>
          </a:prstGeom>
          <a:noFill/>
          <a:ln w="38100">
            <a:solidFill>
              <a:srgbClr val="E5012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50" name="AutoShape 44">
            <a:extLst>
              <a:ext uri="{FF2B5EF4-FFF2-40B4-BE49-F238E27FC236}">
                <a16:creationId xmlns:a16="http://schemas.microsoft.com/office/drawing/2014/main" id="{C6805825-A1EA-4C31-9EE6-C13FE0BD3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2852738"/>
            <a:ext cx="936625" cy="431800"/>
          </a:xfrm>
          <a:prstGeom prst="parallelogram">
            <a:avLst>
              <a:gd name="adj" fmla="val 54228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10251" name="AutoShape 45">
            <a:extLst>
              <a:ext uri="{FF2B5EF4-FFF2-40B4-BE49-F238E27FC236}">
                <a16:creationId xmlns:a16="http://schemas.microsoft.com/office/drawing/2014/main" id="{A4D28098-E0C3-4E0B-935D-6B7E90A10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4437063"/>
            <a:ext cx="863600" cy="576262"/>
          </a:xfrm>
          <a:prstGeom prst="cube">
            <a:avLst>
              <a:gd name="adj" fmla="val 43801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  <p:sp>
        <p:nvSpPr>
          <p:cNvPr id="10252" name="AutoShape 46">
            <a:extLst>
              <a:ext uri="{FF2B5EF4-FFF2-40B4-BE49-F238E27FC236}">
                <a16:creationId xmlns:a16="http://schemas.microsoft.com/office/drawing/2014/main" id="{0C51A34D-887C-44A1-A7DB-3B79650A8B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2852738"/>
            <a:ext cx="574675" cy="504825"/>
          </a:xfrm>
          <a:prstGeom prst="triangle">
            <a:avLst>
              <a:gd name="adj" fmla="val 48620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797</Words>
  <Application>Microsoft Office PowerPoint</Application>
  <PresentationFormat>Affichage à l'écran (4:3)</PresentationFormat>
  <Paragraphs>223</Paragraphs>
  <Slides>29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29</vt:i4>
      </vt:variant>
    </vt:vector>
  </HeadingPairs>
  <TitlesOfParts>
    <vt:vector size="38" baseType="lpstr">
      <vt:lpstr>Arial</vt:lpstr>
      <vt:lpstr>Calibri</vt:lpstr>
      <vt:lpstr>Wingdings</vt:lpstr>
      <vt:lpstr>Times New Roman</vt:lpstr>
      <vt:lpstr>Symbol</vt:lpstr>
      <vt:lpstr>Times</vt:lpstr>
      <vt:lpstr>Modèle par défaut</vt:lpstr>
      <vt:lpstr>MathType 5.0 Equation</vt:lpstr>
      <vt:lpstr>Microsoft Equation 3.0</vt:lpstr>
      <vt:lpstr>La méthode des Volumes Finis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La génération du maillage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LSG2M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bellot</dc:creator>
  <cp:lastModifiedBy>dussou13</cp:lastModifiedBy>
  <cp:revision>42</cp:revision>
  <dcterms:created xsi:type="dcterms:W3CDTF">2008-02-03T15:14:32Z</dcterms:created>
  <dcterms:modified xsi:type="dcterms:W3CDTF">2024-02-27T17:28:35Z</dcterms:modified>
</cp:coreProperties>
</file>