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16"/>
  </p:notesMasterIdLst>
  <p:handoutMasterIdLst>
    <p:handoutMasterId r:id="rId17"/>
  </p:handoutMasterIdLst>
  <p:sldIdLst>
    <p:sldId id="256" r:id="rId2"/>
    <p:sldId id="257" r:id="rId3"/>
    <p:sldId id="268" r:id="rId4"/>
    <p:sldId id="261" r:id="rId5"/>
    <p:sldId id="267" r:id="rId6"/>
    <p:sldId id="289" r:id="rId7"/>
    <p:sldId id="264" r:id="rId8"/>
    <p:sldId id="288" r:id="rId9"/>
    <p:sldId id="272" r:id="rId10"/>
    <p:sldId id="273" r:id="rId11"/>
    <p:sldId id="292" r:id="rId12"/>
    <p:sldId id="274" r:id="rId13"/>
    <p:sldId id="286" r:id="rId14"/>
    <p:sldId id="290" r:id="rId15"/>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Raleway Bold" panose="020B0604020202020204" charset="0"/>
      <p:regular r:id="rId22"/>
    </p:embeddedFont>
    <p:embeddedFont>
      <p:font typeface="Segoe UI" panose="020B0502040204020203" pitchFamily="34" charset="0"/>
      <p:regular r:id="rId23"/>
      <p:bold r:id="rId24"/>
      <p:italic r:id="rId25"/>
      <p:boldItalic r:id="rId26"/>
    </p:embeddedFont>
    <p:embeddedFont>
      <p:font typeface="Segoe UI Semibold" panose="020B0702040204020203" pitchFamily="34" charset="0"/>
      <p:bold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sa Mathieu" initials="EM" lastIdx="1" clrIdx="0">
    <p:extLst>
      <p:ext uri="{19B8F6BF-5375-455C-9EA6-DF929625EA0E}">
        <p15:presenceInfo xmlns:p15="http://schemas.microsoft.com/office/powerpoint/2012/main" userId="S::p05776@univ-lorraine.fr::b6f3bc03-44bb-42db-a87a-fef6e5119d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0E0E"/>
    <a:srgbClr val="E63329"/>
    <a:srgbClr val="B21D21"/>
    <a:srgbClr val="F03F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1" autoAdjust="0"/>
    <p:restoredTop sz="94622" autoAdjust="0"/>
  </p:normalViewPr>
  <p:slideViewPr>
    <p:cSldViewPr>
      <p:cViewPr varScale="1">
        <p:scale>
          <a:sx n="48" d="100"/>
          <a:sy n="48" d="100"/>
        </p:scale>
        <p:origin x="39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C34BA4B-58F0-4146-957E-DAEC1DC6B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57BB67C-CD82-4EB1-90F5-637771151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8DC7A7-2B16-4132-AA3D-C0956738C78E}" type="datetimeFigureOut">
              <a:rPr lang="fr-FR" smtClean="0"/>
              <a:t>12/11/2025</a:t>
            </a:fld>
            <a:endParaRPr lang="fr-FR"/>
          </a:p>
        </p:txBody>
      </p:sp>
      <p:sp>
        <p:nvSpPr>
          <p:cNvPr id="4" name="Espace réservé du pied de page 3">
            <a:extLst>
              <a:ext uri="{FF2B5EF4-FFF2-40B4-BE49-F238E27FC236}">
                <a16:creationId xmlns:a16="http://schemas.microsoft.com/office/drawing/2014/main" id="{A0963E69-4951-4639-A8B4-DF25EF7119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44CA14B-D236-40C5-A312-A43E256E76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662DAB-E2DC-4B96-BF19-56844860B310}" type="slidenum">
              <a:rPr lang="fr-FR" smtClean="0"/>
              <a:t>‹N°›</a:t>
            </a:fld>
            <a:endParaRPr lang="fr-FR"/>
          </a:p>
        </p:txBody>
      </p:sp>
    </p:spTree>
    <p:extLst>
      <p:ext uri="{BB962C8B-B14F-4D97-AF65-F5344CB8AC3E}">
        <p14:creationId xmlns:p14="http://schemas.microsoft.com/office/powerpoint/2010/main" val="20698352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53F42F-0E7B-4D85-8721-B225D6BD1C28}" type="datetimeFigureOut">
              <a:rPr lang="fr-FR" smtClean="0"/>
              <a:t>12/11/2025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94C8D-84A3-4721-866F-9D196DA99109}" type="slidenum">
              <a:rPr lang="fr-FR" smtClean="0"/>
              <a:t>‹N°›</a:t>
            </a:fld>
            <a:endParaRPr lang="fr-FR"/>
          </a:p>
        </p:txBody>
      </p:sp>
    </p:spTree>
    <p:extLst>
      <p:ext uri="{BB962C8B-B14F-4D97-AF65-F5344CB8AC3E}">
        <p14:creationId xmlns:p14="http://schemas.microsoft.com/office/powerpoint/2010/main" val="374612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8F96AC-894E-477C-882F-CF5FA517FCF8}"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4C13F9-28AF-45BE-9DF3-CF11B813F3F9}"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018791-29D7-4C66-9897-6E156C93A91D}"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7D29D-DC3D-4981-AE2E-11857ADCCFE3}"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7A1507-14E8-4F98-ACC9-CDC9B7BE7CA9}"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C23364-CB28-4776-886A-51B7C9DEC359}" type="datetime1">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3FB441-09F3-4B9E-93A6-F979D958CD03}" type="datetime1">
              <a:rPr lang="en-US" smtClean="0"/>
              <a:t>11/12/2025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14D803-C108-4406-A971-B83F7C5F5F24}" type="datetime1">
              <a:rPr lang="en-US" smtClean="0"/>
              <a:t>11/12/2025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2685D-4ABE-4E30-B02B-BD508572214F}" type="datetime1">
              <a:rPr lang="en-US" smtClean="0"/>
              <a:t>11/12/2025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6078200" y="9867900"/>
            <a:ext cx="2133600" cy="365125"/>
          </a:xfrm>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7CFA13-493E-4718-99B5-8BFB6B0C12B2}" type="datetime1">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50966-04E2-42D0-95C6-6E2DA8BDF26F}" type="datetime1">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A777DC-E516-4F56-BA20-A6F49DD84F74}" type="datetime1">
              <a:rPr lang="en-US" smtClean="0"/>
              <a:t>11/12/2025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png"/><Relationship Id="rId39" Type="http://schemas.openxmlformats.org/officeDocument/2006/relationships/image" Target="../media/image62.png"/><Relationship Id="rId21" Type="http://schemas.openxmlformats.org/officeDocument/2006/relationships/image" Target="../media/image44.png"/><Relationship Id="rId34" Type="http://schemas.openxmlformats.org/officeDocument/2006/relationships/image" Target="../media/image57.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image" Target="../media/image56.png"/><Relationship Id="rId38" Type="http://schemas.openxmlformats.org/officeDocument/2006/relationships/image" Target="../media/image61.png"/><Relationship Id="rId2" Type="http://schemas.openxmlformats.org/officeDocument/2006/relationships/image" Target="../media/image25.png"/><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9.jpe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9.png"/><Relationship Id="rId10" Type="http://schemas.openxmlformats.org/officeDocument/2006/relationships/image" Target="../media/image33.png"/><Relationship Id="rId19" Type="http://schemas.openxmlformats.org/officeDocument/2006/relationships/image" Target="../media/image42.png"/><Relationship Id="rId31" Type="http://schemas.openxmlformats.org/officeDocument/2006/relationships/image" Target="../media/image54.pn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jpe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png"/><Relationship Id="rId35" Type="http://schemas.openxmlformats.org/officeDocument/2006/relationships/image" Target="../media/image58.png"/><Relationship Id="rId8" Type="http://schemas.openxmlformats.org/officeDocument/2006/relationships/image" Target="../media/image31.png"/><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TextBox 2"/>
          <p:cNvSpPr txBox="1"/>
          <p:nvPr/>
        </p:nvSpPr>
        <p:spPr>
          <a:xfrm>
            <a:off x="2525870" y="3992103"/>
            <a:ext cx="13236260" cy="1998689"/>
          </a:xfrm>
          <a:prstGeom prst="rect">
            <a:avLst/>
          </a:prstGeom>
        </p:spPr>
        <p:txBody>
          <a:bodyPr lIns="0" tIns="0" rIns="0" bIns="0" rtlCol="0" anchor="t">
            <a:spAutoFit/>
          </a:bodyPr>
          <a:lstStyle/>
          <a:p>
            <a:pPr marL="0" lvl="1" indent="0" algn="l">
              <a:lnSpc>
                <a:spcPts val="15224"/>
              </a:lnSpc>
            </a:pPr>
            <a:r>
              <a:rPr lang="en-US" sz="17499" b="1" spc="-349" dirty="0" err="1">
                <a:solidFill>
                  <a:srgbClr val="FFFFFF"/>
                </a:solidFill>
                <a:latin typeface="Segoe UI" panose="020B0502040204020203" pitchFamily="34" charset="0"/>
                <a:ea typeface="Raleway Ultra-Bold"/>
                <a:cs typeface="Segoe UI" panose="020B0502040204020203" pitchFamily="34" charset="0"/>
                <a:sym typeface="Raleway Ultra-Bold"/>
              </a:rPr>
              <a:t>IDéO</a:t>
            </a: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a:t>
            </a:r>
          </a:p>
        </p:txBody>
      </p:sp>
      <p:sp>
        <p:nvSpPr>
          <p:cNvPr id="3" name="AutoShape 3"/>
          <p:cNvSpPr/>
          <p:nvPr/>
        </p:nvSpPr>
        <p:spPr>
          <a:xfrm>
            <a:off x="2525938" y="2959702"/>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70" y="6616240"/>
            <a:ext cx="13236260" cy="0"/>
          </a:xfrm>
          <a:prstGeom prst="line">
            <a:avLst/>
          </a:prstGeom>
          <a:ln w="9525" cap="flat">
            <a:solidFill>
              <a:srgbClr val="FFFFFF"/>
            </a:solidFill>
            <a:prstDash val="solid"/>
            <a:headEnd type="none" w="sm" len="sm"/>
            <a:tailEnd type="none" w="sm" len="sm"/>
          </a:ln>
        </p:spPr>
      </p:sp>
      <p:grpSp>
        <p:nvGrpSpPr>
          <p:cNvPr id="5" name="Group 5"/>
          <p:cNvGrpSpPr/>
          <p:nvPr/>
        </p:nvGrpSpPr>
        <p:grpSpPr>
          <a:xfrm>
            <a:off x="14273284" y="4778481"/>
            <a:ext cx="1602579" cy="1602579"/>
            <a:chOff x="0" y="0"/>
            <a:chExt cx="2136772" cy="2136772"/>
          </a:xfrm>
        </p:grpSpPr>
        <p:sp>
          <p:nvSpPr>
            <p:cNvPr id="6" name="Freeform 6"/>
            <p:cNvSpPr/>
            <p:nvPr/>
          </p:nvSpPr>
          <p:spPr>
            <a:xfrm rot="3243328">
              <a:off x="303388" y="303388"/>
              <a:ext cx="1529995" cy="1529995"/>
            </a:xfrm>
            <a:custGeom>
              <a:avLst/>
              <a:gdLst/>
              <a:ahLst/>
              <a:cxnLst/>
              <a:rect l="l" t="t" r="r" b="b"/>
              <a:pathLst>
                <a:path w="1529995" h="1529995">
                  <a:moveTo>
                    <a:pt x="0" y="0"/>
                  </a:moveTo>
                  <a:lnTo>
                    <a:pt x="1529996" y="0"/>
                  </a:lnTo>
                  <a:lnTo>
                    <a:pt x="1529996" y="1529996"/>
                  </a:lnTo>
                  <a:lnTo>
                    <a:pt x="0" y="15299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flipV="1">
              <a:off x="748780" y="748780"/>
              <a:ext cx="639212" cy="639212"/>
            </a:xfrm>
            <a:custGeom>
              <a:avLst/>
              <a:gdLst/>
              <a:ahLst/>
              <a:cxnLst/>
              <a:rect l="l" t="t" r="r" b="b"/>
              <a:pathLst>
                <a:path w="639212" h="639212">
                  <a:moveTo>
                    <a:pt x="0" y="639212"/>
                  </a:moveTo>
                  <a:lnTo>
                    <a:pt x="639212" y="639212"/>
                  </a:lnTo>
                  <a:lnTo>
                    <a:pt x="639212" y="0"/>
                  </a:lnTo>
                  <a:lnTo>
                    <a:pt x="0" y="0"/>
                  </a:lnTo>
                  <a:lnTo>
                    <a:pt x="0" y="639212"/>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8" name="Group 8"/>
          <p:cNvGrpSpPr/>
          <p:nvPr/>
        </p:nvGrpSpPr>
        <p:grpSpPr>
          <a:xfrm>
            <a:off x="2678218" y="1790700"/>
            <a:ext cx="1827192" cy="1514285"/>
            <a:chOff x="0" y="0"/>
            <a:chExt cx="2436256" cy="2019047"/>
          </a:xfrm>
        </p:grpSpPr>
        <p:sp>
          <p:nvSpPr>
            <p:cNvPr id="9" name="Freeform 9"/>
            <p:cNvSpPr/>
            <p:nvPr/>
          </p:nvSpPr>
          <p:spPr>
            <a:xfrm>
              <a:off x="0" y="0"/>
              <a:ext cx="2436256" cy="2019047"/>
            </a:xfrm>
            <a:custGeom>
              <a:avLst/>
              <a:gdLst/>
              <a:ahLst/>
              <a:cxnLst/>
              <a:rect l="l" t="t" r="r" b="b"/>
              <a:pathLst>
                <a:path w="2436256" h="2019047">
                  <a:moveTo>
                    <a:pt x="0" y="0"/>
                  </a:moveTo>
                  <a:lnTo>
                    <a:pt x="2436256" y="0"/>
                  </a:lnTo>
                  <a:lnTo>
                    <a:pt x="2436256" y="2019047"/>
                  </a:lnTo>
                  <a:lnTo>
                    <a:pt x="0" y="2019047"/>
                  </a:lnTo>
                  <a:lnTo>
                    <a:pt x="0" y="0"/>
                  </a:lnTo>
                  <a:close/>
                </a:path>
              </a:pathLst>
            </a:custGeom>
            <a:blipFill>
              <a:blip r:embed="rId6"/>
              <a:stretch>
                <a:fillRect/>
              </a:stretch>
            </a:blipFill>
          </p:spPr>
        </p:sp>
        <p:grpSp>
          <p:nvGrpSpPr>
            <p:cNvPr id="10" name="Group 10"/>
            <p:cNvGrpSpPr/>
            <p:nvPr/>
          </p:nvGrpSpPr>
          <p:grpSpPr>
            <a:xfrm>
              <a:off x="1888994" y="90828"/>
              <a:ext cx="376911" cy="37691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CFAFA"/>
              </a:solidFill>
            </p:spPr>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160"/>
                  </a:lnSpc>
                </a:pPr>
                <a:endParaRPr>
                  <a:latin typeface="Segoe UI" panose="020B0502040204020203" pitchFamily="34" charset="0"/>
                  <a:cs typeface="Segoe UI" panose="020B0502040204020203" pitchFamily="34" charset="0"/>
                </a:endParaRPr>
              </a:p>
            </p:txBody>
          </p:sp>
        </p:grpSp>
        <p:sp>
          <p:nvSpPr>
            <p:cNvPr id="13" name="Freeform 13"/>
            <p:cNvSpPr/>
            <p:nvPr/>
          </p:nvSpPr>
          <p:spPr>
            <a:xfrm>
              <a:off x="1899262" y="123370"/>
              <a:ext cx="356375" cy="311828"/>
            </a:xfrm>
            <a:custGeom>
              <a:avLst/>
              <a:gdLst/>
              <a:ahLst/>
              <a:cxnLst/>
              <a:rect l="l" t="t" r="r" b="b"/>
              <a:pathLst>
                <a:path w="356375" h="311828">
                  <a:moveTo>
                    <a:pt x="0" y="0"/>
                  </a:moveTo>
                  <a:lnTo>
                    <a:pt x="356375" y="0"/>
                  </a:lnTo>
                  <a:lnTo>
                    <a:pt x="356375" y="311828"/>
                  </a:lnTo>
                  <a:lnTo>
                    <a:pt x="0" y="3118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sp>
        <p:nvSpPr>
          <p:cNvPr id="14" name="Freeform 14"/>
          <p:cNvSpPr>
            <a:spLocks noChangeAspect="1"/>
          </p:cNvSpPr>
          <p:nvPr/>
        </p:nvSpPr>
        <p:spPr>
          <a:xfrm>
            <a:off x="7426800" y="9175899"/>
            <a:ext cx="3434400" cy="844401"/>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9"/>
            <a:stretch>
              <a:fillRect/>
            </a:stretch>
          </a:blipFill>
        </p:spPr>
      </p:sp>
      <p:sp>
        <p:nvSpPr>
          <p:cNvPr id="23" name="ZoneTexte 22">
            <a:extLst>
              <a:ext uri="{FF2B5EF4-FFF2-40B4-BE49-F238E27FC236}">
                <a16:creationId xmlns:a16="http://schemas.microsoft.com/office/drawing/2014/main" id="{772B13D9-03A0-4F4C-AB74-35E6AC2B4EE9}"/>
              </a:ext>
            </a:extLst>
          </p:cNvPr>
          <p:cNvSpPr txBox="1"/>
          <p:nvPr/>
        </p:nvSpPr>
        <p:spPr>
          <a:xfrm>
            <a:off x="2525870" y="5729209"/>
            <a:ext cx="11049000" cy="769441"/>
          </a:xfrm>
          <a:prstGeom prst="rect">
            <a:avLst/>
          </a:prstGeom>
          <a:noFill/>
        </p:spPr>
        <p:txBody>
          <a:bodyPr wrap="square" rtlCol="0">
            <a:spAutoFit/>
          </a:bodyPr>
          <a:lstStyle/>
          <a:p>
            <a:r>
              <a:rPr lang="fr-FR" sz="4400" b="1" dirty="0">
                <a:solidFill>
                  <a:schemeClr val="bg1"/>
                </a:solidFill>
                <a:latin typeface="Segoe UI" panose="020B0502040204020203" pitchFamily="34" charset="0"/>
                <a:cs typeface="Segoe UI" panose="020B0502040204020203" pitchFamily="34" charset="0"/>
              </a:rPr>
              <a:t>De l’idée à l’opportunité</a:t>
            </a:r>
          </a:p>
        </p:txBody>
      </p:sp>
      <p:grpSp>
        <p:nvGrpSpPr>
          <p:cNvPr id="32" name="Groupe 31">
            <a:extLst>
              <a:ext uri="{FF2B5EF4-FFF2-40B4-BE49-F238E27FC236}">
                <a16:creationId xmlns:a16="http://schemas.microsoft.com/office/drawing/2014/main" id="{C863285F-E978-4787-88BB-C7EBE5994682}"/>
              </a:ext>
            </a:extLst>
          </p:cNvPr>
          <p:cNvGrpSpPr>
            <a:grpSpLocks noChangeAspect="1"/>
          </p:cNvGrpSpPr>
          <p:nvPr/>
        </p:nvGrpSpPr>
        <p:grpSpPr>
          <a:xfrm>
            <a:off x="15762130" y="382192"/>
            <a:ext cx="2138275" cy="1908000"/>
            <a:chOff x="7620000" y="661188"/>
            <a:chExt cx="2344562" cy="2088000"/>
          </a:xfrm>
        </p:grpSpPr>
        <p:sp>
          <p:nvSpPr>
            <p:cNvPr id="29" name="Rectangle : coins arrondis 28">
              <a:extLst>
                <a:ext uri="{FF2B5EF4-FFF2-40B4-BE49-F238E27FC236}">
                  <a16:creationId xmlns:a16="http://schemas.microsoft.com/office/drawing/2014/main" id="{35302CA6-4E41-4FA7-811B-2FCE92BA40FC}"/>
                </a:ext>
              </a:extLst>
            </p:cNvPr>
            <p:cNvSpPr/>
            <p:nvPr/>
          </p:nvSpPr>
          <p:spPr>
            <a:xfrm>
              <a:off x="7620000" y="661188"/>
              <a:ext cx="2340000" cy="2088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pic>
          <p:nvPicPr>
            <p:cNvPr id="25" name="Image 24">
              <a:extLst>
                <a:ext uri="{FF2B5EF4-FFF2-40B4-BE49-F238E27FC236}">
                  <a16:creationId xmlns:a16="http://schemas.microsoft.com/office/drawing/2014/main" id="{813077E6-F032-419C-8CA8-60CE907A6CCE}"/>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7837670" y="822079"/>
              <a:ext cx="2126892" cy="1872273"/>
            </a:xfrm>
            <a:prstGeom prst="rect">
              <a:avLst/>
            </a:prstGeom>
          </p:spPr>
        </p:pic>
      </p:grpSp>
      <p:sp>
        <p:nvSpPr>
          <p:cNvPr id="31" name="Rectangle 30">
            <a:extLst>
              <a:ext uri="{FF2B5EF4-FFF2-40B4-BE49-F238E27FC236}">
                <a16:creationId xmlns:a16="http://schemas.microsoft.com/office/drawing/2014/main" id="{BECAF0BF-5406-4598-A858-973F2DB91E16}"/>
              </a:ext>
            </a:extLst>
          </p:cNvPr>
          <p:cNvSpPr/>
          <p:nvPr/>
        </p:nvSpPr>
        <p:spPr bwMode="auto">
          <a:xfrm>
            <a:off x="152400" y="8849261"/>
            <a:ext cx="3859783" cy="1323439"/>
          </a:xfrm>
          <a:prstGeom prst="rect">
            <a:avLst/>
          </a:prstGeom>
        </p:spPr>
        <p:txBody>
          <a:bodyPr wrap="square">
            <a:spAutoFit/>
          </a:bodyPr>
          <a:lstStyle/>
          <a:p>
            <a:pPr>
              <a:defRPr/>
            </a:pPr>
            <a:r>
              <a:rPr lang="fr-FR" sz="1400" b="1" dirty="0" err="1">
                <a:solidFill>
                  <a:schemeClr val="bg1"/>
                </a:solidFill>
                <a:latin typeface="Segoe UI" panose="020B0502040204020203" pitchFamily="34" charset="0"/>
                <a:cs typeface="Segoe UI" panose="020B0502040204020203" pitchFamily="34" charset="0"/>
              </a:rPr>
              <a:t>IDéO</a:t>
            </a:r>
            <a:r>
              <a:rPr lang="fr-FR" sz="1400" b="1" dirty="0">
                <a:solidFill>
                  <a:schemeClr val="bg1"/>
                </a:solidFill>
                <a:latin typeface="Segoe UI" panose="020B0502040204020203" pitchFamily="34" charset="0"/>
                <a:cs typeface="Segoe UI" panose="020B0502040204020203" pitchFamily="34" charset="0"/>
              </a:rPr>
              <a:t>© - Document de travail</a:t>
            </a:r>
            <a:br>
              <a:rPr lang="fr-FR" sz="1400" b="1" dirty="0">
                <a:solidFill>
                  <a:schemeClr val="bg1"/>
                </a:solidFill>
                <a:latin typeface="Segoe UI" panose="020B0502040204020203" pitchFamily="34" charset="0"/>
                <a:cs typeface="Segoe UI" panose="020B0502040204020203" pitchFamily="34" charset="0"/>
              </a:rPr>
            </a:br>
            <a:r>
              <a:rPr lang="fr-FR" sz="1000" b="1" dirty="0">
                <a:solidFill>
                  <a:schemeClr val="bg1"/>
                </a:solidFill>
                <a:latin typeface="Segoe UI" panose="020B0502040204020203" pitchFamily="34" charset="0"/>
                <a:cs typeface="Segoe UI" panose="020B0502040204020203" pitchFamily="34" charset="0"/>
              </a:rPr>
              <a:t> </a:t>
            </a:r>
            <a:endParaRPr lang="fr-FR" sz="1400" b="1" dirty="0">
              <a:solidFill>
                <a:schemeClr val="bg1"/>
              </a:solidFill>
              <a:latin typeface="Segoe UI" panose="020B0502040204020203" pitchFamily="34" charset="0"/>
              <a:cs typeface="Segoe UI" panose="020B0502040204020203" pitchFamily="34" charset="0"/>
            </a:endParaRPr>
          </a:p>
          <a:p>
            <a:pPr>
              <a:defRPr/>
            </a:pPr>
            <a:r>
              <a:rPr lang="fr-FR" sz="1400" dirty="0">
                <a:solidFill>
                  <a:schemeClr val="bg1"/>
                </a:solidFill>
                <a:latin typeface="Segoe UI" panose="020B0502040204020203" pitchFamily="34" charset="0"/>
                <a:cs typeface="Segoe UI" panose="020B0502040204020203" pitchFamily="34" charset="0"/>
              </a:rPr>
              <a:t>Conception originale :</a:t>
            </a:r>
            <a:endParaRPr sz="4000" dirty="0">
              <a:solidFill>
                <a:schemeClr val="bg1"/>
              </a:solidFill>
              <a:latin typeface="Segoe UI" panose="020B0502040204020203" pitchFamily="34" charset="0"/>
              <a:cs typeface="Segoe UI" panose="020B0502040204020203" pitchFamily="34" charset="0"/>
            </a:endParaRPr>
          </a:p>
          <a:p>
            <a:pPr>
              <a:defRPr/>
            </a:pPr>
            <a:r>
              <a:rPr lang="fr-FR" sz="1400" b="1" dirty="0">
                <a:solidFill>
                  <a:schemeClr val="bg1"/>
                </a:solidFill>
                <a:latin typeface="Segoe UI" panose="020B0502040204020203" pitchFamily="34" charset="0"/>
                <a:cs typeface="Segoe UI" panose="020B0502040204020203" pitchFamily="34" charset="0"/>
              </a:rPr>
              <a:t>Pr. Christophe Schmitt</a:t>
            </a:r>
            <a:endParaRPr sz="4000" dirty="0">
              <a:solidFill>
                <a:schemeClr val="bg1"/>
              </a:solidFill>
              <a:latin typeface="Segoe UI" panose="020B0502040204020203" pitchFamily="34" charset="0"/>
              <a:cs typeface="Segoe UI" panose="020B0502040204020203" pitchFamily="34" charset="0"/>
            </a:endParaRPr>
          </a:p>
          <a:p>
            <a:pPr>
              <a:defRPr/>
            </a:pPr>
            <a:r>
              <a:rPr lang="fr-FR" sz="1400" dirty="0">
                <a:solidFill>
                  <a:schemeClr val="bg1"/>
                </a:solidFill>
                <a:latin typeface="Segoe UI" panose="020B0502040204020203" pitchFamily="34" charset="0"/>
                <a:cs typeface="Segoe UI" panose="020B0502040204020203" pitchFamily="34" charset="0"/>
              </a:rPr>
              <a:t>Responsable du PeeL</a:t>
            </a:r>
          </a:p>
          <a:p>
            <a:pPr>
              <a:defRPr/>
            </a:pPr>
            <a:r>
              <a:rPr lang="fr-FR" sz="1400" dirty="0">
                <a:solidFill>
                  <a:schemeClr val="bg1"/>
                </a:solidFill>
                <a:latin typeface="Segoe UI" panose="020B0502040204020203" pitchFamily="34" charset="0"/>
                <a:cs typeface="Segoe UI" panose="020B0502040204020203" pitchFamily="34" charset="0"/>
              </a:rPr>
              <a:t>Professeur à l'IAE Metz et CEREFIGE</a:t>
            </a:r>
          </a:p>
        </p:txBody>
      </p:sp>
      <p:sp>
        <p:nvSpPr>
          <p:cNvPr id="33" name="TextBox 4">
            <a:extLst>
              <a:ext uri="{FF2B5EF4-FFF2-40B4-BE49-F238E27FC236}">
                <a16:creationId xmlns:a16="http://schemas.microsoft.com/office/drawing/2014/main" id="{9DC79310-D658-4A91-95F1-C33E7C1DEDD7}"/>
              </a:ext>
            </a:extLst>
          </p:cNvPr>
          <p:cNvSpPr txBox="1"/>
          <p:nvPr/>
        </p:nvSpPr>
        <p:spPr>
          <a:xfrm>
            <a:off x="2525870" y="7303973"/>
            <a:ext cx="4179730" cy="408317"/>
          </a:xfrm>
          <a:prstGeom prst="rect">
            <a:avLst/>
          </a:prstGeom>
        </p:spPr>
        <p:txBody>
          <a:bodyPr wrap="square" lIns="0" tIns="0" rIns="0" bIns="0" rtlCol="0" anchor="t">
            <a:spAutoFit/>
          </a:bodyPr>
          <a:lstStyle/>
          <a:p>
            <a:pPr marL="0" lvl="1" indent="0" algn="l">
              <a:lnSpc>
                <a:spcPts val="3359"/>
              </a:lnSpc>
            </a:pP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Nom du </a:t>
            </a:r>
            <a:r>
              <a:rPr lang="en-US" sz="2799" b="1" spc="-139" dirty="0" err="1">
                <a:solidFill>
                  <a:schemeClr val="bg1"/>
                </a:solidFill>
                <a:latin typeface="Segoe UI" panose="020B0502040204020203" pitchFamily="34" charset="0"/>
                <a:ea typeface="Raleway Bold"/>
                <a:cs typeface="Segoe UI" panose="020B0502040204020203" pitchFamily="34" charset="0"/>
                <a:sym typeface="Raleway Bold"/>
              </a:rPr>
              <a:t>projet</a:t>
            </a: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 :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écrire</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ici</a:t>
            </a:r>
            <a:endParaRPr lang="en-US" sz="2799" spc="-139" dirty="0">
              <a:solidFill>
                <a:schemeClr val="bg1"/>
              </a:solidFill>
              <a:latin typeface="Segoe UI" panose="020B0502040204020203" pitchFamily="34" charset="0"/>
              <a:ea typeface="Raleway Bold"/>
              <a:cs typeface="Segoe UI" panose="020B0502040204020203" pitchFamily="34" charset="0"/>
              <a:sym typeface="Raleway Bold"/>
            </a:endParaRPr>
          </a:p>
        </p:txBody>
      </p:sp>
      <p:sp>
        <p:nvSpPr>
          <p:cNvPr id="34" name="TextBox 4">
            <a:extLst>
              <a:ext uri="{FF2B5EF4-FFF2-40B4-BE49-F238E27FC236}">
                <a16:creationId xmlns:a16="http://schemas.microsoft.com/office/drawing/2014/main" id="{B919C2D7-21AA-4C59-9839-9DADE65620A0}"/>
              </a:ext>
            </a:extLst>
          </p:cNvPr>
          <p:cNvSpPr txBox="1"/>
          <p:nvPr/>
        </p:nvSpPr>
        <p:spPr>
          <a:xfrm>
            <a:off x="9372600" y="7321430"/>
            <a:ext cx="6858000" cy="412870"/>
          </a:xfrm>
          <a:prstGeom prst="rect">
            <a:avLst/>
          </a:prstGeom>
        </p:spPr>
        <p:txBody>
          <a:bodyPr wrap="square" lIns="0" tIns="0" rIns="0" bIns="0" rtlCol="0" anchor="t">
            <a:spAutoFit/>
          </a:bodyPr>
          <a:lstStyle/>
          <a:p>
            <a:pPr marL="0" lvl="1" indent="0" algn="l">
              <a:lnSpc>
                <a:spcPts val="3359"/>
              </a:lnSpc>
            </a:pPr>
            <a:r>
              <a:rPr lang="en-US" sz="2799" b="1" spc="-139" dirty="0" err="1">
                <a:solidFill>
                  <a:schemeClr val="bg1"/>
                </a:solidFill>
                <a:latin typeface="Segoe UI" panose="020B0502040204020203" pitchFamily="34" charset="0"/>
                <a:ea typeface="Raleway Bold"/>
                <a:cs typeface="Segoe UI" panose="020B0502040204020203" pitchFamily="34" charset="0"/>
                <a:sym typeface="Raleway Bold"/>
              </a:rPr>
              <a:t>Porteur</a:t>
            </a: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(s) du </a:t>
            </a:r>
            <a:r>
              <a:rPr lang="en-US" sz="2799" b="1" spc="-139" dirty="0" err="1">
                <a:solidFill>
                  <a:schemeClr val="bg1"/>
                </a:solidFill>
                <a:latin typeface="Segoe UI" panose="020B0502040204020203" pitchFamily="34" charset="0"/>
                <a:ea typeface="Raleway Bold"/>
                <a:cs typeface="Segoe UI" panose="020B0502040204020203" pitchFamily="34" charset="0"/>
                <a:sym typeface="Raleway Bold"/>
              </a:rPr>
              <a:t>projet</a:t>
            </a: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 :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écrire</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ici</a:t>
            </a:r>
            <a:endParaRPr lang="en-US" sz="2799" spc="-139" dirty="0">
              <a:solidFill>
                <a:schemeClr val="bg1"/>
              </a:solidFill>
              <a:latin typeface="Segoe UI" panose="020B0502040204020203" pitchFamily="34" charset="0"/>
              <a:ea typeface="Raleway Bold"/>
              <a:cs typeface="Segoe UI" panose="020B0502040204020203" pitchFamily="34" charset="0"/>
              <a:sym typeface="Raleway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2341709"/>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2359002"/>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2359001"/>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Ressources</a:t>
            </a:r>
          </a:p>
        </p:txBody>
      </p:sp>
      <p:sp>
        <p:nvSpPr>
          <p:cNvPr id="6" name="TextBox 6"/>
          <p:cNvSpPr txBox="1"/>
          <p:nvPr/>
        </p:nvSpPr>
        <p:spPr>
          <a:xfrm>
            <a:off x="7233591"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Activités</a:t>
            </a:r>
          </a:p>
        </p:txBody>
      </p:sp>
      <p:sp>
        <p:nvSpPr>
          <p:cNvPr id="7" name="TextBox 7"/>
          <p:cNvSpPr txBox="1"/>
          <p:nvPr/>
        </p:nvSpPr>
        <p:spPr>
          <a:xfrm>
            <a:off x="13095582"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Résultats / objectifs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fait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34" name="Freeform 20">
            <a:extLst>
              <a:ext uri="{FF2B5EF4-FFF2-40B4-BE49-F238E27FC236}">
                <a16:creationId xmlns:a16="http://schemas.microsoft.com/office/drawing/2014/main" id="{ED0F1671-EB64-4BF4-B3C4-D1E86D6020E5}"/>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5" name="ZoneTexte 34">
            <a:extLst>
              <a:ext uri="{FF2B5EF4-FFF2-40B4-BE49-F238E27FC236}">
                <a16:creationId xmlns:a16="http://schemas.microsoft.com/office/drawing/2014/main" id="{7CCF2F4E-D50B-4E81-B7BF-A17BE87051BE}"/>
              </a:ext>
            </a:extLst>
          </p:cNvPr>
          <p:cNvSpPr txBox="1"/>
          <p:nvPr/>
        </p:nvSpPr>
        <p:spPr>
          <a:xfrm>
            <a:off x="14478000" y="452072"/>
            <a:ext cx="2621716" cy="769441"/>
          </a:xfrm>
          <a:prstGeom prst="rect">
            <a:avLst/>
          </a:prstGeom>
          <a:noFill/>
        </p:spPr>
        <p:txBody>
          <a:bodyPr wrap="square">
            <a:spAutoFit/>
          </a:bodyPr>
          <a:lstStyle/>
          <a:p>
            <a:pPr algn="ctr"/>
            <a:r>
              <a:rPr lang="fr-FR" sz="2200" b="0" i="0" dirty="0">
                <a:solidFill>
                  <a:srgbClr val="E63329"/>
                </a:solidFill>
                <a:effectLst/>
                <a:latin typeface="Segoe UI Semibold" panose="020B0702040204020203" pitchFamily="34" charset="0"/>
                <a:cs typeface="Segoe UI Semibold" panose="020B0702040204020203" pitchFamily="34" charset="0"/>
              </a:rPr>
              <a:t>Attention à l’ordre de remplissage !</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F1BA5983-6D30-4C8B-A7F1-C082C3F8818E}"/>
              </a:ext>
            </a:extLst>
          </p:cNvPr>
          <p:cNvSpPr>
            <a:spLocks noGrp="1"/>
          </p:cNvSpPr>
          <p:nvPr>
            <p:ph type="sldNum" sz="quarter" idx="12"/>
          </p:nvPr>
        </p:nvSpPr>
        <p:spPr/>
        <p:txBody>
          <a:bodyPr/>
          <a:lstStyle/>
          <a:p>
            <a:fld id="{B6F15528-21DE-4FAA-801E-634DDDAF4B2B}" type="slidenum">
              <a:rPr lang="en-US" smtClean="0"/>
              <a:pPr/>
              <a:t>10</a:t>
            </a:fld>
            <a:endParaRPr lang="en-US"/>
          </a:p>
        </p:txBody>
      </p:sp>
      <p:graphicFrame>
        <p:nvGraphicFramePr>
          <p:cNvPr id="19" name="Tableau 3">
            <a:extLst>
              <a:ext uri="{FF2B5EF4-FFF2-40B4-BE49-F238E27FC236}">
                <a16:creationId xmlns:a16="http://schemas.microsoft.com/office/drawing/2014/main" id="{C9AC2891-99E7-45D1-B5B8-E40E7DC89475}"/>
              </a:ext>
            </a:extLst>
          </p:cNvPr>
          <p:cNvGraphicFramePr>
            <a:graphicFrameLocks noGrp="1"/>
          </p:cNvGraphicFramePr>
          <p:nvPr>
            <p:extLst>
              <p:ext uri="{D42A27DB-BD31-4B8C-83A1-F6EECF244321}">
                <p14:modId xmlns:p14="http://schemas.microsoft.com/office/powerpoint/2010/main" val="242796734"/>
              </p:ext>
            </p:extLst>
          </p:nvPr>
        </p:nvGraphicFramePr>
        <p:xfrm>
          <a:off x="12725400"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0" name="Tableau 3">
            <a:extLst>
              <a:ext uri="{FF2B5EF4-FFF2-40B4-BE49-F238E27FC236}">
                <a16:creationId xmlns:a16="http://schemas.microsoft.com/office/drawing/2014/main" id="{34DBD77B-7084-4C42-A012-7E9B39362F34}"/>
              </a:ext>
            </a:extLst>
          </p:cNvPr>
          <p:cNvGraphicFramePr>
            <a:graphicFrameLocks noGrp="1"/>
          </p:cNvGraphicFramePr>
          <p:nvPr>
            <p:extLst>
              <p:ext uri="{D42A27DB-BD31-4B8C-83A1-F6EECF244321}">
                <p14:modId xmlns:p14="http://schemas.microsoft.com/office/powerpoint/2010/main" val="2775826294"/>
              </p:ext>
            </p:extLst>
          </p:nvPr>
        </p:nvGraphicFramePr>
        <p:xfrm>
          <a:off x="6907591"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1" name="Tableau 3">
            <a:extLst>
              <a:ext uri="{FF2B5EF4-FFF2-40B4-BE49-F238E27FC236}">
                <a16:creationId xmlns:a16="http://schemas.microsoft.com/office/drawing/2014/main" id="{620045DE-460A-4F8C-87FD-08AA5DC7ADF2}"/>
              </a:ext>
            </a:extLst>
          </p:cNvPr>
          <p:cNvGraphicFramePr>
            <a:graphicFrameLocks noGrp="1"/>
          </p:cNvGraphicFramePr>
          <p:nvPr>
            <p:extLst>
              <p:ext uri="{D42A27DB-BD31-4B8C-83A1-F6EECF244321}">
                <p14:modId xmlns:p14="http://schemas.microsoft.com/office/powerpoint/2010/main" val="1623032788"/>
              </p:ext>
            </p:extLst>
          </p:nvPr>
        </p:nvGraphicFramePr>
        <p:xfrm>
          <a:off x="1025387"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7" name="Connecteur droit avec flèche 16">
            <a:extLst>
              <a:ext uri="{FF2B5EF4-FFF2-40B4-BE49-F238E27FC236}">
                <a16:creationId xmlns:a16="http://schemas.microsoft.com/office/drawing/2014/main" id="{3B935DFD-1764-41D6-812C-5DBDA556FD79}"/>
              </a:ext>
            </a:extLst>
          </p:cNvPr>
          <p:cNvCxnSpPr>
            <a:cxnSpLocks/>
          </p:cNvCxnSpPr>
          <p:nvPr/>
        </p:nvCxnSpPr>
        <p:spPr>
          <a:xfrm>
            <a:off x="5029200" y="2628900"/>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8" name="Connecteur droit avec flèche 17">
            <a:extLst>
              <a:ext uri="{FF2B5EF4-FFF2-40B4-BE49-F238E27FC236}">
                <a16:creationId xmlns:a16="http://schemas.microsoft.com/office/drawing/2014/main" id="{D3F83F7D-52C9-4A8E-B6F8-8193D2A3B369}"/>
              </a:ext>
            </a:extLst>
          </p:cNvPr>
          <p:cNvCxnSpPr>
            <a:cxnSpLocks/>
          </p:cNvCxnSpPr>
          <p:nvPr/>
        </p:nvCxnSpPr>
        <p:spPr>
          <a:xfrm>
            <a:off x="10896600" y="2628900"/>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5" name="Connecteur droit 24">
            <a:extLst>
              <a:ext uri="{FF2B5EF4-FFF2-40B4-BE49-F238E27FC236}">
                <a16:creationId xmlns:a16="http://schemas.microsoft.com/office/drawing/2014/main" id="{ADF6310D-ECDC-4EAB-8424-2CD4FD674AA0}"/>
              </a:ext>
            </a:extLst>
          </p:cNvPr>
          <p:cNvCxnSpPr>
            <a:cxnSpLocks/>
          </p:cNvCxnSpPr>
          <p:nvPr/>
        </p:nvCxnSpPr>
        <p:spPr>
          <a:xfrm>
            <a:off x="3352800" y="9944100"/>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B8CF549C-D6FB-448A-A252-3612742032F4}"/>
              </a:ext>
            </a:extLst>
          </p:cNvPr>
          <p:cNvCxnSpPr>
            <a:cxnSpLocks/>
          </p:cNvCxnSpPr>
          <p:nvPr/>
        </p:nvCxnSpPr>
        <p:spPr>
          <a:xfrm flipV="1">
            <a:off x="3335301" y="9363784"/>
            <a:ext cx="0" cy="580316"/>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7" name="Connecteur droit 26">
            <a:extLst>
              <a:ext uri="{FF2B5EF4-FFF2-40B4-BE49-F238E27FC236}">
                <a16:creationId xmlns:a16="http://schemas.microsoft.com/office/drawing/2014/main" id="{7E6CB58A-19F8-474B-946E-A3FA181B4F41}"/>
              </a:ext>
            </a:extLst>
          </p:cNvPr>
          <p:cNvCxnSpPr>
            <a:cxnSpLocks/>
          </p:cNvCxnSpPr>
          <p:nvPr/>
        </p:nvCxnSpPr>
        <p:spPr>
          <a:xfrm>
            <a:off x="15087600" y="9363783"/>
            <a:ext cx="17499" cy="5803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65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5">
            <a:extLst>
              <a:ext uri="{FF2B5EF4-FFF2-40B4-BE49-F238E27FC236}">
                <a16:creationId xmlns:a16="http://schemas.microsoft.com/office/drawing/2014/main" id="{B48F57E6-FEB1-4E1C-A94E-3970742BB7B7}"/>
              </a:ext>
            </a:extLst>
          </p:cNvPr>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 name="Espace réservé du numéro de diapositive 1">
            <a:extLst>
              <a:ext uri="{FF2B5EF4-FFF2-40B4-BE49-F238E27FC236}">
                <a16:creationId xmlns:a16="http://schemas.microsoft.com/office/drawing/2014/main" id="{F45F9CE3-2359-42DA-AA0B-5252FFE23611}"/>
              </a:ext>
            </a:extLst>
          </p:cNvPr>
          <p:cNvSpPr>
            <a:spLocks noGrp="1"/>
          </p:cNvSpPr>
          <p:nvPr>
            <p:ph type="sldNum" sz="quarter" idx="12"/>
          </p:nvPr>
        </p:nvSpPr>
        <p:spPr/>
        <p:txBody>
          <a:bodyPr/>
          <a:lstStyle/>
          <a:p>
            <a:fld id="{B6F15528-21DE-4FAA-801E-634DDDAF4B2B}" type="slidenum">
              <a:rPr lang="en-US" smtClean="0"/>
              <a:pPr/>
              <a:t>11</a:t>
            </a:fld>
            <a:endParaRPr lang="en-US"/>
          </a:p>
        </p:txBody>
      </p:sp>
      <p:sp>
        <p:nvSpPr>
          <p:cNvPr id="26" name="TextBox 6">
            <a:extLst>
              <a:ext uri="{FF2B5EF4-FFF2-40B4-BE49-F238E27FC236}">
                <a16:creationId xmlns:a16="http://schemas.microsoft.com/office/drawing/2014/main" id="{46E9A6D2-8014-4073-947C-B125C8C3C9C6}"/>
              </a:ext>
            </a:extLst>
          </p:cNvPr>
          <p:cNvSpPr txBox="1"/>
          <p:nvPr/>
        </p:nvSpPr>
        <p:spPr>
          <a:xfrm>
            <a:off x="1025387" y="13565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dans quel environnement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27" name="AutoShape 18">
            <a:extLst>
              <a:ext uri="{FF2B5EF4-FFF2-40B4-BE49-F238E27FC236}">
                <a16:creationId xmlns:a16="http://schemas.microsoft.com/office/drawing/2014/main" id="{1043D273-B2D6-4B3C-A695-E4357D50D3ED}"/>
              </a:ext>
            </a:extLst>
          </p:cNvPr>
          <p:cNvSpPr/>
          <p:nvPr/>
        </p:nvSpPr>
        <p:spPr>
          <a:xfrm>
            <a:off x="956707" y="2247900"/>
            <a:ext cx="16232400" cy="0"/>
          </a:xfrm>
          <a:prstGeom prst="line">
            <a:avLst/>
          </a:prstGeom>
          <a:ln w="9525" cap="flat">
            <a:solidFill>
              <a:srgbClr val="140E0C"/>
            </a:solidFill>
            <a:prstDash val="solid"/>
            <a:headEnd type="none" w="sm" len="sm"/>
            <a:tailEnd type="none" w="sm" len="sm"/>
          </a:ln>
        </p:spPr>
      </p:sp>
      <p:sp>
        <p:nvSpPr>
          <p:cNvPr id="28" name="AutoShape 19">
            <a:extLst>
              <a:ext uri="{FF2B5EF4-FFF2-40B4-BE49-F238E27FC236}">
                <a16:creationId xmlns:a16="http://schemas.microsoft.com/office/drawing/2014/main" id="{541DDFBB-BA57-499E-8716-4A9890F9A543}"/>
              </a:ext>
            </a:extLst>
          </p:cNvPr>
          <p:cNvSpPr/>
          <p:nvPr/>
        </p:nvSpPr>
        <p:spPr>
          <a:xfrm>
            <a:off x="957607" y="8496300"/>
            <a:ext cx="16230600" cy="0"/>
          </a:xfrm>
          <a:prstGeom prst="line">
            <a:avLst/>
          </a:prstGeom>
          <a:ln w="9525" cap="flat">
            <a:solidFill>
              <a:srgbClr val="140E0C"/>
            </a:solidFill>
            <a:prstDash val="solid"/>
            <a:headEnd type="none" w="sm" len="sm"/>
            <a:tailEnd type="none" w="sm" len="sm"/>
          </a:ln>
        </p:spPr>
      </p:sp>
      <p:sp>
        <p:nvSpPr>
          <p:cNvPr id="30" name="Rectangle : coins arrondis 29">
            <a:extLst>
              <a:ext uri="{FF2B5EF4-FFF2-40B4-BE49-F238E27FC236}">
                <a16:creationId xmlns:a16="http://schemas.microsoft.com/office/drawing/2014/main" id="{1F102328-D236-44EF-833A-652A56746AFA}"/>
              </a:ext>
            </a:extLst>
          </p:cNvPr>
          <p:cNvSpPr/>
          <p:nvPr/>
        </p:nvSpPr>
        <p:spPr>
          <a:xfrm>
            <a:off x="7315183" y="4736909"/>
            <a:ext cx="3657600" cy="11987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VOTRE PROJET</a:t>
            </a:r>
          </a:p>
        </p:txBody>
      </p:sp>
      <p:sp>
        <p:nvSpPr>
          <p:cNvPr id="31" name="Rectangle : coins arrondis 30">
            <a:extLst>
              <a:ext uri="{FF2B5EF4-FFF2-40B4-BE49-F238E27FC236}">
                <a16:creationId xmlns:a16="http://schemas.microsoft.com/office/drawing/2014/main" id="{1D4CFC4C-2E2C-4348-8D50-B3FC6348147F}"/>
              </a:ext>
            </a:extLst>
          </p:cNvPr>
          <p:cNvSpPr/>
          <p:nvPr/>
        </p:nvSpPr>
        <p:spPr>
          <a:xfrm>
            <a:off x="7433983" y="2568354"/>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technologique</a:t>
            </a:r>
          </a:p>
        </p:txBody>
      </p:sp>
      <p:sp>
        <p:nvSpPr>
          <p:cNvPr id="32" name="Rectangle : coins arrondis 31">
            <a:extLst>
              <a:ext uri="{FF2B5EF4-FFF2-40B4-BE49-F238E27FC236}">
                <a16:creationId xmlns:a16="http://schemas.microsoft.com/office/drawing/2014/main" id="{C196B9FA-FDE6-4692-BB94-0F35537BCEE3}"/>
              </a:ext>
            </a:extLst>
          </p:cNvPr>
          <p:cNvSpPr/>
          <p:nvPr/>
        </p:nvSpPr>
        <p:spPr>
          <a:xfrm>
            <a:off x="7433983" y="693217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a:t>
            </a:r>
            <a:r>
              <a:rPr lang="fr-FR" sz="2400" dirty="0">
                <a:solidFill>
                  <a:srgbClr val="E63329"/>
                </a:solidFill>
                <a:latin typeface="Segoe UI" panose="020B0502040204020203" pitchFamily="34" charset="0"/>
                <a:cs typeface="Segoe UI" panose="020B0502040204020203" pitchFamily="34" charset="0"/>
              </a:rPr>
              <a:t> </a:t>
            </a:r>
            <a:r>
              <a:rPr lang="fr-FR" sz="2400" dirty="0">
                <a:solidFill>
                  <a:schemeClr val="tx1"/>
                </a:solidFill>
                <a:latin typeface="Segoe UI Semibold" panose="020B0702040204020203" pitchFamily="34" charset="0"/>
                <a:cs typeface="Segoe UI Semibold" panose="020B0702040204020203" pitchFamily="34" charset="0"/>
              </a:rPr>
              <a:t>humain</a:t>
            </a:r>
          </a:p>
        </p:txBody>
      </p:sp>
      <p:sp>
        <p:nvSpPr>
          <p:cNvPr id="34" name="Rectangle : coins arrondis 33">
            <a:extLst>
              <a:ext uri="{FF2B5EF4-FFF2-40B4-BE49-F238E27FC236}">
                <a16:creationId xmlns:a16="http://schemas.microsoft.com/office/drawing/2014/main" id="{0161796D-8E7C-4AFC-B954-F908434B1845}"/>
              </a:ext>
            </a:extLst>
          </p:cNvPr>
          <p:cNvSpPr/>
          <p:nvPr/>
        </p:nvSpPr>
        <p:spPr>
          <a:xfrm>
            <a:off x="252585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géographique</a:t>
            </a:r>
          </a:p>
        </p:txBody>
      </p:sp>
      <p:sp>
        <p:nvSpPr>
          <p:cNvPr id="35" name="Rectangle : coins arrondis 34">
            <a:extLst>
              <a:ext uri="{FF2B5EF4-FFF2-40B4-BE49-F238E27FC236}">
                <a16:creationId xmlns:a16="http://schemas.microsoft.com/office/drawing/2014/main" id="{9AA10014-42C8-4788-B537-A5A14814F447}"/>
              </a:ext>
            </a:extLst>
          </p:cNvPr>
          <p:cNvSpPr/>
          <p:nvPr/>
        </p:nvSpPr>
        <p:spPr>
          <a:xfrm>
            <a:off x="1210451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économique</a:t>
            </a:r>
          </a:p>
        </p:txBody>
      </p:sp>
      <p:cxnSp>
        <p:nvCxnSpPr>
          <p:cNvPr id="42" name="Connecteur droit avec flèche 41">
            <a:extLst>
              <a:ext uri="{FF2B5EF4-FFF2-40B4-BE49-F238E27FC236}">
                <a16:creationId xmlns:a16="http://schemas.microsoft.com/office/drawing/2014/main" id="{B5AEB060-2AFB-46C9-AA90-8E0894EB3CE7}"/>
              </a:ext>
            </a:extLst>
          </p:cNvPr>
          <p:cNvCxnSpPr>
            <a:cxnSpLocks/>
            <a:stCxn id="31" idx="2"/>
            <a:endCxn id="30" idx="0"/>
          </p:cNvCxnSpPr>
          <p:nvPr/>
        </p:nvCxnSpPr>
        <p:spPr>
          <a:xfrm>
            <a:off x="9143983" y="3767138"/>
            <a:ext cx="0" cy="969771"/>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67D527B3-3991-4C88-965F-88C3D63B7467}"/>
              </a:ext>
            </a:extLst>
          </p:cNvPr>
          <p:cNvCxnSpPr>
            <a:cxnSpLocks/>
            <a:stCxn id="30" idx="2"/>
            <a:endCxn id="32" idx="0"/>
          </p:cNvCxnSpPr>
          <p:nvPr/>
        </p:nvCxnSpPr>
        <p:spPr>
          <a:xfrm>
            <a:off x="9143983" y="5935693"/>
            <a:ext cx="0" cy="996477"/>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F40105AE-4FB9-4950-B447-3BB2781B07DE}"/>
              </a:ext>
            </a:extLst>
          </p:cNvPr>
          <p:cNvCxnSpPr>
            <a:cxnSpLocks/>
            <a:stCxn id="34" idx="3"/>
          </p:cNvCxnSpPr>
          <p:nvPr/>
        </p:nvCxnSpPr>
        <p:spPr>
          <a:xfrm>
            <a:off x="5945853" y="4218892"/>
            <a:ext cx="1445513" cy="56402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3FDFC505-E5D8-446D-B8D6-48834E719F5D}"/>
              </a:ext>
            </a:extLst>
          </p:cNvPr>
          <p:cNvCxnSpPr>
            <a:cxnSpLocks/>
            <a:endCxn id="35" idx="1"/>
          </p:cNvCxnSpPr>
          <p:nvPr/>
        </p:nvCxnSpPr>
        <p:spPr>
          <a:xfrm flipV="1">
            <a:off x="10896600" y="4218892"/>
            <a:ext cx="1207913"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Rectangle : coins arrondis 45">
            <a:extLst>
              <a:ext uri="{FF2B5EF4-FFF2-40B4-BE49-F238E27FC236}">
                <a16:creationId xmlns:a16="http://schemas.microsoft.com/office/drawing/2014/main" id="{7779286A-D69A-4163-A71F-DDF48831C226}"/>
              </a:ext>
            </a:extLst>
          </p:cNvPr>
          <p:cNvSpPr/>
          <p:nvPr/>
        </p:nvSpPr>
        <p:spPr>
          <a:xfrm>
            <a:off x="12115800"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politique et juridique</a:t>
            </a:r>
          </a:p>
        </p:txBody>
      </p:sp>
      <p:sp>
        <p:nvSpPr>
          <p:cNvPr id="47" name="Rectangle : coins arrondis 46">
            <a:extLst>
              <a:ext uri="{FF2B5EF4-FFF2-40B4-BE49-F238E27FC236}">
                <a16:creationId xmlns:a16="http://schemas.microsoft.com/office/drawing/2014/main" id="{E3796838-7A61-4279-91B0-CF47D77162FE}"/>
              </a:ext>
            </a:extLst>
          </p:cNvPr>
          <p:cNvSpPr/>
          <p:nvPr/>
        </p:nvSpPr>
        <p:spPr>
          <a:xfrm>
            <a:off x="2525853"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culturel</a:t>
            </a:r>
          </a:p>
        </p:txBody>
      </p:sp>
      <p:cxnSp>
        <p:nvCxnSpPr>
          <p:cNvPr id="63" name="Connecteur droit avec flèche 62">
            <a:extLst>
              <a:ext uri="{FF2B5EF4-FFF2-40B4-BE49-F238E27FC236}">
                <a16:creationId xmlns:a16="http://schemas.microsoft.com/office/drawing/2014/main" id="{880FF8E9-215A-46DD-934F-69B2FDBA37BF}"/>
              </a:ext>
            </a:extLst>
          </p:cNvPr>
          <p:cNvCxnSpPr>
            <a:cxnSpLocks/>
            <a:stCxn id="47" idx="3"/>
          </p:cNvCxnSpPr>
          <p:nvPr/>
        </p:nvCxnSpPr>
        <p:spPr>
          <a:xfrm flipV="1">
            <a:off x="5945853" y="5849716"/>
            <a:ext cx="1380617"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a:extLst>
              <a:ext uri="{FF2B5EF4-FFF2-40B4-BE49-F238E27FC236}">
                <a16:creationId xmlns:a16="http://schemas.microsoft.com/office/drawing/2014/main" id="{E11B043E-3DF9-48BE-83BC-CD256A5BF1EF}"/>
              </a:ext>
            </a:extLst>
          </p:cNvPr>
          <p:cNvCxnSpPr>
            <a:cxnSpLocks/>
            <a:endCxn id="46" idx="1"/>
          </p:cNvCxnSpPr>
          <p:nvPr/>
        </p:nvCxnSpPr>
        <p:spPr>
          <a:xfrm>
            <a:off x="10929048" y="5849716"/>
            <a:ext cx="1186752"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71" name="Freeform 18">
            <a:extLst>
              <a:ext uri="{FF2B5EF4-FFF2-40B4-BE49-F238E27FC236}">
                <a16:creationId xmlns:a16="http://schemas.microsoft.com/office/drawing/2014/main" id="{26BEDBD7-B860-49AD-8BC9-1698D6B024F3}"/>
              </a:ext>
            </a:extLst>
          </p:cNvPr>
          <p:cNvSpPr>
            <a:spLocks noChangeAspect="1"/>
          </p:cNvSpPr>
          <p:nvPr/>
        </p:nvSpPr>
        <p:spPr>
          <a:xfrm>
            <a:off x="14414551" y="711154"/>
            <a:ext cx="1109962" cy="1765346"/>
          </a:xfrm>
          <a:custGeom>
            <a:avLst/>
            <a:gdLst/>
            <a:ahLst/>
            <a:cxnLst/>
            <a:rect l="l" t="t" r="r" b="b"/>
            <a:pathLst>
              <a:path w="715419" h="1137843">
                <a:moveTo>
                  <a:pt x="0" y="0"/>
                </a:moveTo>
                <a:lnTo>
                  <a:pt x="715419" y="0"/>
                </a:lnTo>
                <a:lnTo>
                  <a:pt x="715419"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4" name="TextBox 4"/>
          <p:cNvSpPr txBox="1"/>
          <p:nvPr/>
        </p:nvSpPr>
        <p:spPr>
          <a:xfrm>
            <a:off x="2033528" y="1714501"/>
            <a:ext cx="4672072"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géographique</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Echelle de l’activité</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dans quel environnement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28" name="TextBox 4">
            <a:extLst>
              <a:ext uri="{FF2B5EF4-FFF2-40B4-BE49-F238E27FC236}">
                <a16:creationId xmlns:a16="http://schemas.microsoft.com/office/drawing/2014/main" id="{613061D2-5265-44A3-BEF5-FF804A520699}"/>
              </a:ext>
            </a:extLst>
          </p:cNvPr>
          <p:cNvSpPr txBox="1"/>
          <p:nvPr/>
        </p:nvSpPr>
        <p:spPr>
          <a:xfrm>
            <a:off x="7032763" y="1712814"/>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technologique</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Savoirs / technologies indispensables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9" name="TextBox 4">
            <a:extLst>
              <a:ext uri="{FF2B5EF4-FFF2-40B4-BE49-F238E27FC236}">
                <a16:creationId xmlns:a16="http://schemas.microsoft.com/office/drawing/2014/main" id="{8C84B879-59BA-4392-B0B3-85720B90158F}"/>
              </a:ext>
            </a:extLst>
          </p:cNvPr>
          <p:cNvSpPr txBox="1"/>
          <p:nvPr/>
        </p:nvSpPr>
        <p:spPr>
          <a:xfrm>
            <a:off x="11954382" y="1714500"/>
            <a:ext cx="4888736"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économique</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Attraits du marché / attractivité du secteur</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3" name="TextBox 7">
            <a:extLst>
              <a:ext uri="{FF2B5EF4-FFF2-40B4-BE49-F238E27FC236}">
                <a16:creationId xmlns:a16="http://schemas.microsoft.com/office/drawing/2014/main" id="{D5379B5B-9977-456E-B4A3-280C7B99F1EC}"/>
              </a:ext>
            </a:extLst>
          </p:cNvPr>
          <p:cNvSpPr txBox="1"/>
          <p:nvPr/>
        </p:nvSpPr>
        <p:spPr>
          <a:xfrm>
            <a:off x="2033528" y="2600563"/>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Zone d’implantation (siège, usines, centres de distribution, R&amp;D) : </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Zone de chalandise : locale</a:t>
            </a:r>
            <a:r>
              <a:rPr lang="fr-FR" sz="1799" i="1" dirty="0">
                <a:solidFill>
                  <a:srgbClr val="1D1D1B"/>
                </a:solidFill>
                <a:latin typeface="Segoe UI" panose="020B0502040204020203" pitchFamily="34" charset="0"/>
                <a:ea typeface="Raleway"/>
                <a:cs typeface="Segoe UI" panose="020B0502040204020203" pitchFamily="34" charset="0"/>
                <a:sym typeface="Raleway"/>
              </a:rPr>
              <a:t>, régionale, nationale, internationale ?</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Détails : </a:t>
            </a: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4" name="TextBox 7">
            <a:extLst>
              <a:ext uri="{FF2B5EF4-FFF2-40B4-BE49-F238E27FC236}">
                <a16:creationId xmlns:a16="http://schemas.microsoft.com/office/drawing/2014/main" id="{E7284ECE-16E5-4843-BEEB-84350F29C01C}"/>
              </a:ext>
            </a:extLst>
          </p:cNvPr>
          <p:cNvSpPr txBox="1"/>
          <p:nvPr/>
        </p:nvSpPr>
        <p:spPr>
          <a:xfrm>
            <a:off x="7043380" y="2559524"/>
            <a:ext cx="4528443" cy="658194"/>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éléments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5" name="TextBox 7">
            <a:extLst>
              <a:ext uri="{FF2B5EF4-FFF2-40B4-BE49-F238E27FC236}">
                <a16:creationId xmlns:a16="http://schemas.microsoft.com/office/drawing/2014/main" id="{23E5D5A1-399D-42B7-8A4E-9257C12490D2}"/>
              </a:ext>
            </a:extLst>
          </p:cNvPr>
          <p:cNvSpPr txBox="1"/>
          <p:nvPr/>
        </p:nvSpPr>
        <p:spPr>
          <a:xfrm>
            <a:off x="11954382" y="2562895"/>
            <a:ext cx="4657218" cy="1004442"/>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arguments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417514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dans quel environnement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Rectangle 25">
            <a:extLst>
              <a:ext uri="{FF2B5EF4-FFF2-40B4-BE49-F238E27FC236}">
                <a16:creationId xmlns:a16="http://schemas.microsoft.com/office/drawing/2014/main" id="{C2B5ED64-73E4-4EA1-81A4-8D1CA131B32F}"/>
              </a:ext>
            </a:extLst>
          </p:cNvPr>
          <p:cNvSpPr/>
          <p:nvPr/>
        </p:nvSpPr>
        <p:spPr>
          <a:xfrm>
            <a:off x="11811000"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27" name="Rectangle 26">
            <a:extLst>
              <a:ext uri="{FF2B5EF4-FFF2-40B4-BE49-F238E27FC236}">
                <a16:creationId xmlns:a16="http://schemas.microsoft.com/office/drawing/2014/main" id="{5FB822A5-945C-4DB7-9A05-6B46354B0B09}"/>
              </a:ext>
            </a:extLst>
          </p:cNvPr>
          <p:cNvSpPr/>
          <p:nvPr/>
        </p:nvSpPr>
        <p:spPr>
          <a:xfrm>
            <a:off x="2033528"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30" name="TextBox 4">
            <a:extLst>
              <a:ext uri="{FF2B5EF4-FFF2-40B4-BE49-F238E27FC236}">
                <a16:creationId xmlns:a16="http://schemas.microsoft.com/office/drawing/2014/main" id="{961D2C14-CA46-4147-BB14-4617FCFE89AE}"/>
              </a:ext>
            </a:extLst>
          </p:cNvPr>
          <p:cNvSpPr txBox="1"/>
          <p:nvPr/>
        </p:nvSpPr>
        <p:spPr>
          <a:xfrm>
            <a:off x="2076376"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culturel</a:t>
            </a: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Atouts culturels / modes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1" name="TextBox 4">
            <a:extLst>
              <a:ext uri="{FF2B5EF4-FFF2-40B4-BE49-F238E27FC236}">
                <a16:creationId xmlns:a16="http://schemas.microsoft.com/office/drawing/2014/main" id="{DC2B90D4-AF8C-4590-A14D-D7C787E47B1E}"/>
              </a:ext>
            </a:extLst>
          </p:cNvPr>
          <p:cNvSpPr txBox="1"/>
          <p:nvPr/>
        </p:nvSpPr>
        <p:spPr>
          <a:xfrm>
            <a:off x="6991616"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humain</a:t>
            </a: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Compétences</a:t>
            </a: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 indispensables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2" name="TextBox 4">
            <a:extLst>
              <a:ext uri="{FF2B5EF4-FFF2-40B4-BE49-F238E27FC236}">
                <a16:creationId xmlns:a16="http://schemas.microsoft.com/office/drawing/2014/main" id="{164F8840-B166-4FB2-A2AD-67AAAE0A4542}"/>
              </a:ext>
            </a:extLst>
          </p:cNvPr>
          <p:cNvSpPr txBox="1"/>
          <p:nvPr/>
        </p:nvSpPr>
        <p:spPr>
          <a:xfrm>
            <a:off x="11954629"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politique et juridique</a:t>
            </a: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Lois</a:t>
            </a: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 réglementations, normes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0" name="TextBox 7">
            <a:extLst>
              <a:ext uri="{FF2B5EF4-FFF2-40B4-BE49-F238E27FC236}">
                <a16:creationId xmlns:a16="http://schemas.microsoft.com/office/drawing/2014/main" id="{D76FC228-7279-4D4A-B369-011E14E618D1}"/>
              </a:ext>
            </a:extLst>
          </p:cNvPr>
          <p:cNvSpPr txBox="1"/>
          <p:nvPr/>
        </p:nvSpPr>
        <p:spPr>
          <a:xfrm>
            <a:off x="2112894" y="2610179"/>
            <a:ext cx="4745106" cy="2738635"/>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arguments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6" name="TextBox 7">
            <a:extLst>
              <a:ext uri="{FF2B5EF4-FFF2-40B4-BE49-F238E27FC236}">
                <a16:creationId xmlns:a16="http://schemas.microsoft.com/office/drawing/2014/main" id="{A67F82BF-1854-4C9E-A9DB-41A4E5D3F475}"/>
              </a:ext>
            </a:extLst>
          </p:cNvPr>
          <p:cNvSpPr txBox="1"/>
          <p:nvPr/>
        </p:nvSpPr>
        <p:spPr>
          <a:xfrm>
            <a:off x="7001382" y="2610179"/>
            <a:ext cx="4603571" cy="2738635"/>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éléments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7" name="TextBox 7">
            <a:extLst>
              <a:ext uri="{FF2B5EF4-FFF2-40B4-BE49-F238E27FC236}">
                <a16:creationId xmlns:a16="http://schemas.microsoft.com/office/drawing/2014/main" id="{C3916571-BF03-4FA5-B3F9-6C176F13DB16}"/>
              </a:ext>
            </a:extLst>
          </p:cNvPr>
          <p:cNvSpPr txBox="1"/>
          <p:nvPr/>
        </p:nvSpPr>
        <p:spPr>
          <a:xfrm>
            <a:off x="11954382" y="2610179"/>
            <a:ext cx="4657218" cy="2738635"/>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éléments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13</a:t>
            </a:fld>
            <a:endParaRPr lang="en-US"/>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Tree>
    <p:extLst>
      <p:ext uri="{BB962C8B-B14F-4D97-AF65-F5344CB8AC3E}">
        <p14:creationId xmlns:p14="http://schemas.microsoft.com/office/powerpoint/2010/main" val="3382573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549426"/>
            <a:ext cx="15417766" cy="0"/>
          </a:xfrm>
          <a:prstGeom prst="line">
            <a:avLst/>
          </a:prstGeom>
          <a:ln w="9525" cap="flat">
            <a:solidFill>
              <a:srgbClr val="140E0C"/>
            </a:solidFill>
            <a:prstDash val="solid"/>
            <a:headEnd type="none" w="sm" len="sm"/>
            <a:tailEnd type="none" w="sm" len="sm"/>
          </a:ln>
        </p:spPr>
      </p:sp>
      <p:sp>
        <p:nvSpPr>
          <p:cNvPr id="3" name="AutoShape 3"/>
          <p:cNvSpPr/>
          <p:nvPr/>
        </p:nvSpPr>
        <p:spPr>
          <a:xfrm>
            <a:off x="1028700" y="3589400"/>
            <a:ext cx="16230600" cy="0"/>
          </a:xfrm>
          <a:prstGeom prst="line">
            <a:avLst/>
          </a:prstGeom>
          <a:ln w="9525" cap="flat">
            <a:solidFill>
              <a:srgbClr val="140E0C"/>
            </a:solidFill>
            <a:prstDash val="solid"/>
            <a:headEnd type="none" w="sm" len="sm"/>
            <a:tailEnd type="none" w="sm" len="sm"/>
          </a:ln>
        </p:spPr>
      </p:sp>
      <p:sp>
        <p:nvSpPr>
          <p:cNvPr id="4" name="Freeform 4"/>
          <p:cNvSpPr/>
          <p:nvPr/>
        </p:nvSpPr>
        <p:spPr>
          <a:xfrm>
            <a:off x="7305342" y="426281"/>
            <a:ext cx="3677315" cy="795219"/>
          </a:xfrm>
          <a:custGeom>
            <a:avLst/>
            <a:gdLst/>
            <a:ahLst/>
            <a:cxnLst/>
            <a:rect l="l" t="t" r="r" b="b"/>
            <a:pathLst>
              <a:path w="3677315" h="795219">
                <a:moveTo>
                  <a:pt x="0" y="0"/>
                </a:moveTo>
                <a:lnTo>
                  <a:pt x="3677316" y="0"/>
                </a:lnTo>
                <a:lnTo>
                  <a:pt x="3677316" y="795219"/>
                </a:lnTo>
                <a:lnTo>
                  <a:pt x="0" y="795219"/>
                </a:lnTo>
                <a:lnTo>
                  <a:pt x="0" y="0"/>
                </a:lnTo>
                <a:close/>
              </a:path>
            </a:pathLst>
          </a:custGeom>
          <a:blipFill>
            <a:blip r:embed="rId2"/>
            <a:stretch>
              <a:fillRect/>
            </a:stretch>
          </a:blipFill>
        </p:spPr>
      </p:sp>
      <p:sp>
        <p:nvSpPr>
          <p:cNvPr id="5" name="Freeform 5"/>
          <p:cNvSpPr/>
          <p:nvPr/>
        </p:nvSpPr>
        <p:spPr>
          <a:xfrm rot="3243328">
            <a:off x="16636398" y="693770"/>
            <a:ext cx="957832" cy="957832"/>
          </a:xfrm>
          <a:custGeom>
            <a:avLst/>
            <a:gdLst/>
            <a:ahLst/>
            <a:cxnLst/>
            <a:rect l="l" t="t" r="r" b="b"/>
            <a:pathLst>
              <a:path w="957832" h="957832">
                <a:moveTo>
                  <a:pt x="0" y="0"/>
                </a:moveTo>
                <a:lnTo>
                  <a:pt x="957832" y="0"/>
                </a:lnTo>
                <a:lnTo>
                  <a:pt x="957832" y="957832"/>
                </a:lnTo>
                <a:lnTo>
                  <a:pt x="0" y="9578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88666" y="9733265"/>
            <a:ext cx="1875383" cy="196915"/>
          </a:xfrm>
          <a:custGeom>
            <a:avLst/>
            <a:gdLst/>
            <a:ahLst/>
            <a:cxnLst/>
            <a:rect l="l" t="t" r="r" b="b"/>
            <a:pathLst>
              <a:path w="1875383" h="196915">
                <a:moveTo>
                  <a:pt x="0" y="0"/>
                </a:moveTo>
                <a:lnTo>
                  <a:pt x="1875384" y="0"/>
                </a:lnTo>
                <a:lnTo>
                  <a:pt x="1875384" y="196915"/>
                </a:lnTo>
                <a:lnTo>
                  <a:pt x="0" y="196915"/>
                </a:lnTo>
                <a:lnTo>
                  <a:pt x="0" y="0"/>
                </a:lnTo>
                <a:close/>
              </a:path>
            </a:pathLst>
          </a:custGeom>
          <a:blipFill>
            <a:blip r:embed="rId5"/>
            <a:stretch>
              <a:fillRect/>
            </a:stretch>
          </a:blipFill>
        </p:spPr>
      </p:sp>
      <p:sp>
        <p:nvSpPr>
          <p:cNvPr id="7" name="Freeform 7"/>
          <p:cNvSpPr/>
          <p:nvPr/>
        </p:nvSpPr>
        <p:spPr>
          <a:xfrm>
            <a:off x="1491805" y="7151673"/>
            <a:ext cx="2328886" cy="2328886"/>
          </a:xfrm>
          <a:custGeom>
            <a:avLst/>
            <a:gdLst/>
            <a:ahLst/>
            <a:cxnLst/>
            <a:rect l="l" t="t" r="r" b="b"/>
            <a:pathLst>
              <a:path w="2328886" h="2328886">
                <a:moveTo>
                  <a:pt x="0" y="0"/>
                </a:moveTo>
                <a:lnTo>
                  <a:pt x="2328886" y="0"/>
                </a:lnTo>
                <a:lnTo>
                  <a:pt x="2328886" y="2328886"/>
                </a:lnTo>
                <a:lnTo>
                  <a:pt x="0" y="2328886"/>
                </a:lnTo>
                <a:lnTo>
                  <a:pt x="0" y="0"/>
                </a:lnTo>
                <a:close/>
              </a:path>
            </a:pathLst>
          </a:custGeom>
          <a:blipFill>
            <a:blip r:embed="rId6"/>
            <a:stretch>
              <a:fillRect/>
            </a:stretch>
          </a:blipFill>
        </p:spPr>
      </p:sp>
      <p:sp>
        <p:nvSpPr>
          <p:cNvPr id="8" name="Freeform 8"/>
          <p:cNvSpPr/>
          <p:nvPr/>
        </p:nvSpPr>
        <p:spPr>
          <a:xfrm>
            <a:off x="4207358" y="7969536"/>
            <a:ext cx="1706062" cy="693161"/>
          </a:xfrm>
          <a:custGeom>
            <a:avLst/>
            <a:gdLst/>
            <a:ahLst/>
            <a:cxnLst/>
            <a:rect l="l" t="t" r="r" b="b"/>
            <a:pathLst>
              <a:path w="1706062" h="693161">
                <a:moveTo>
                  <a:pt x="0" y="0"/>
                </a:moveTo>
                <a:lnTo>
                  <a:pt x="1706062" y="0"/>
                </a:lnTo>
                <a:lnTo>
                  <a:pt x="1706062" y="693160"/>
                </a:lnTo>
                <a:lnTo>
                  <a:pt x="0" y="693160"/>
                </a:lnTo>
                <a:lnTo>
                  <a:pt x="0" y="0"/>
                </a:lnTo>
                <a:close/>
              </a:path>
            </a:pathLst>
          </a:custGeom>
          <a:blipFill>
            <a:blip r:embed="rId7"/>
            <a:stretch>
              <a:fillRect/>
            </a:stretch>
          </a:blipFill>
        </p:spPr>
      </p:sp>
      <p:sp>
        <p:nvSpPr>
          <p:cNvPr id="9" name="Freeform 9"/>
          <p:cNvSpPr/>
          <p:nvPr/>
        </p:nvSpPr>
        <p:spPr>
          <a:xfrm>
            <a:off x="6300087" y="7779299"/>
            <a:ext cx="1046678" cy="1073634"/>
          </a:xfrm>
          <a:custGeom>
            <a:avLst/>
            <a:gdLst/>
            <a:ahLst/>
            <a:cxnLst/>
            <a:rect l="l" t="t" r="r" b="b"/>
            <a:pathLst>
              <a:path w="1046678" h="1073634">
                <a:moveTo>
                  <a:pt x="0" y="0"/>
                </a:moveTo>
                <a:lnTo>
                  <a:pt x="1046678" y="0"/>
                </a:lnTo>
                <a:lnTo>
                  <a:pt x="1046678" y="1073634"/>
                </a:lnTo>
                <a:lnTo>
                  <a:pt x="0" y="1073634"/>
                </a:lnTo>
                <a:lnTo>
                  <a:pt x="0" y="0"/>
                </a:lnTo>
                <a:close/>
              </a:path>
            </a:pathLst>
          </a:custGeom>
          <a:blipFill>
            <a:blip r:embed="rId8"/>
            <a:stretch>
              <a:fillRect l="-32978" r="-31801"/>
            </a:stretch>
          </a:blipFill>
        </p:spPr>
      </p:sp>
      <p:sp>
        <p:nvSpPr>
          <p:cNvPr id="10" name="Freeform 10"/>
          <p:cNvSpPr/>
          <p:nvPr/>
        </p:nvSpPr>
        <p:spPr>
          <a:xfrm>
            <a:off x="7733432" y="7815850"/>
            <a:ext cx="1491410" cy="1000532"/>
          </a:xfrm>
          <a:custGeom>
            <a:avLst/>
            <a:gdLst/>
            <a:ahLst/>
            <a:cxnLst/>
            <a:rect l="l" t="t" r="r" b="b"/>
            <a:pathLst>
              <a:path w="1491410" h="1000532">
                <a:moveTo>
                  <a:pt x="0" y="0"/>
                </a:moveTo>
                <a:lnTo>
                  <a:pt x="1491410" y="0"/>
                </a:lnTo>
                <a:lnTo>
                  <a:pt x="1491410" y="1000532"/>
                </a:lnTo>
                <a:lnTo>
                  <a:pt x="0" y="1000532"/>
                </a:lnTo>
                <a:lnTo>
                  <a:pt x="0" y="0"/>
                </a:lnTo>
                <a:close/>
              </a:path>
            </a:pathLst>
          </a:custGeom>
          <a:blipFill>
            <a:blip r:embed="rId9"/>
            <a:stretch>
              <a:fillRect/>
            </a:stretch>
          </a:blipFill>
        </p:spPr>
      </p:sp>
      <p:sp>
        <p:nvSpPr>
          <p:cNvPr id="11" name="Freeform 11"/>
          <p:cNvSpPr/>
          <p:nvPr/>
        </p:nvSpPr>
        <p:spPr>
          <a:xfrm>
            <a:off x="419104" y="8711386"/>
            <a:ext cx="1614507" cy="1093829"/>
          </a:xfrm>
          <a:custGeom>
            <a:avLst/>
            <a:gdLst/>
            <a:ahLst/>
            <a:cxnLst/>
            <a:rect l="l" t="t" r="r" b="b"/>
            <a:pathLst>
              <a:path w="1614507" h="1093829">
                <a:moveTo>
                  <a:pt x="0" y="0"/>
                </a:moveTo>
                <a:lnTo>
                  <a:pt x="1614508" y="0"/>
                </a:lnTo>
                <a:lnTo>
                  <a:pt x="1614508" y="1093828"/>
                </a:lnTo>
                <a:lnTo>
                  <a:pt x="0" y="1093828"/>
                </a:lnTo>
                <a:lnTo>
                  <a:pt x="0" y="0"/>
                </a:lnTo>
                <a:close/>
              </a:path>
            </a:pathLst>
          </a:custGeom>
          <a:blipFill>
            <a:blip r:embed="rId10"/>
            <a:stretch>
              <a:fillRect/>
            </a:stretch>
          </a:blipFill>
        </p:spPr>
      </p:sp>
      <p:sp>
        <p:nvSpPr>
          <p:cNvPr id="12" name="AutoShape 12"/>
          <p:cNvSpPr/>
          <p:nvPr/>
        </p:nvSpPr>
        <p:spPr>
          <a:xfrm>
            <a:off x="1369194" y="7511020"/>
            <a:ext cx="7993416" cy="0"/>
          </a:xfrm>
          <a:prstGeom prst="line">
            <a:avLst/>
          </a:prstGeom>
          <a:ln w="19050" cap="flat">
            <a:solidFill>
              <a:srgbClr val="140E0C"/>
            </a:solidFill>
            <a:prstDash val="solid"/>
            <a:headEnd type="none" w="sm" len="sm"/>
            <a:tailEnd type="none" w="sm" len="sm"/>
          </a:ln>
        </p:spPr>
      </p:sp>
      <p:sp>
        <p:nvSpPr>
          <p:cNvPr id="13" name="AutoShape 13"/>
          <p:cNvSpPr/>
          <p:nvPr/>
        </p:nvSpPr>
        <p:spPr>
          <a:xfrm flipV="1">
            <a:off x="9767767" y="3909006"/>
            <a:ext cx="0" cy="5896208"/>
          </a:xfrm>
          <a:prstGeom prst="line">
            <a:avLst/>
          </a:prstGeom>
          <a:ln w="19050" cap="flat">
            <a:solidFill>
              <a:srgbClr val="140E0C"/>
            </a:solidFill>
            <a:prstDash val="solid"/>
            <a:headEnd type="none" w="sm" len="sm"/>
            <a:tailEnd type="none" w="sm" len="sm"/>
          </a:ln>
        </p:spPr>
      </p:sp>
      <p:sp>
        <p:nvSpPr>
          <p:cNvPr id="14" name="Freeform 14"/>
          <p:cNvSpPr/>
          <p:nvPr/>
        </p:nvSpPr>
        <p:spPr>
          <a:xfrm>
            <a:off x="6959530" y="3972120"/>
            <a:ext cx="2257460" cy="581803"/>
          </a:xfrm>
          <a:custGeom>
            <a:avLst/>
            <a:gdLst/>
            <a:ahLst/>
            <a:cxnLst/>
            <a:rect l="l" t="t" r="r" b="b"/>
            <a:pathLst>
              <a:path w="2257460" h="581803">
                <a:moveTo>
                  <a:pt x="0" y="0"/>
                </a:moveTo>
                <a:lnTo>
                  <a:pt x="2257461" y="0"/>
                </a:lnTo>
                <a:lnTo>
                  <a:pt x="2257461" y="581803"/>
                </a:lnTo>
                <a:lnTo>
                  <a:pt x="0" y="581803"/>
                </a:lnTo>
                <a:lnTo>
                  <a:pt x="0" y="0"/>
                </a:lnTo>
                <a:close/>
              </a:path>
            </a:pathLst>
          </a:custGeom>
          <a:blipFill>
            <a:blip r:embed="rId11"/>
            <a:stretch>
              <a:fillRect l="-11716" t="-91674" r="-13581" b="-92548"/>
            </a:stretch>
          </a:blipFill>
        </p:spPr>
      </p:sp>
      <p:sp>
        <p:nvSpPr>
          <p:cNvPr id="15" name="Freeform 15"/>
          <p:cNvSpPr/>
          <p:nvPr/>
        </p:nvSpPr>
        <p:spPr>
          <a:xfrm>
            <a:off x="1659721" y="4016225"/>
            <a:ext cx="1273787" cy="493592"/>
          </a:xfrm>
          <a:custGeom>
            <a:avLst/>
            <a:gdLst/>
            <a:ahLst/>
            <a:cxnLst/>
            <a:rect l="l" t="t" r="r" b="b"/>
            <a:pathLst>
              <a:path w="1273787" h="493592">
                <a:moveTo>
                  <a:pt x="0" y="0"/>
                </a:moveTo>
                <a:lnTo>
                  <a:pt x="1273786" y="0"/>
                </a:lnTo>
                <a:lnTo>
                  <a:pt x="1273786" y="493592"/>
                </a:lnTo>
                <a:lnTo>
                  <a:pt x="0" y="493592"/>
                </a:lnTo>
                <a:lnTo>
                  <a:pt x="0" y="0"/>
                </a:lnTo>
                <a:close/>
              </a:path>
            </a:pathLst>
          </a:custGeom>
          <a:blipFill>
            <a:blip r:embed="rId12"/>
            <a:stretch>
              <a:fillRect/>
            </a:stretch>
          </a:blipFill>
        </p:spPr>
      </p:sp>
      <p:sp>
        <p:nvSpPr>
          <p:cNvPr id="16" name="Freeform 16"/>
          <p:cNvSpPr/>
          <p:nvPr/>
        </p:nvSpPr>
        <p:spPr>
          <a:xfrm>
            <a:off x="4877699" y="4015965"/>
            <a:ext cx="1843702" cy="494112"/>
          </a:xfrm>
          <a:custGeom>
            <a:avLst/>
            <a:gdLst/>
            <a:ahLst/>
            <a:cxnLst/>
            <a:rect l="l" t="t" r="r" b="b"/>
            <a:pathLst>
              <a:path w="1843702" h="494112">
                <a:moveTo>
                  <a:pt x="0" y="0"/>
                </a:moveTo>
                <a:lnTo>
                  <a:pt x="1843702" y="0"/>
                </a:lnTo>
                <a:lnTo>
                  <a:pt x="1843702" y="494112"/>
                </a:lnTo>
                <a:lnTo>
                  <a:pt x="0" y="494112"/>
                </a:lnTo>
                <a:lnTo>
                  <a:pt x="0" y="0"/>
                </a:lnTo>
                <a:close/>
              </a:path>
            </a:pathLst>
          </a:custGeom>
          <a:blipFill>
            <a:blip r:embed="rId13"/>
            <a:stretch>
              <a:fillRect/>
            </a:stretch>
          </a:blipFill>
        </p:spPr>
      </p:sp>
      <p:sp>
        <p:nvSpPr>
          <p:cNvPr id="17" name="Freeform 17"/>
          <p:cNvSpPr/>
          <p:nvPr/>
        </p:nvSpPr>
        <p:spPr>
          <a:xfrm>
            <a:off x="3171637" y="4016225"/>
            <a:ext cx="1467933" cy="493592"/>
          </a:xfrm>
          <a:custGeom>
            <a:avLst/>
            <a:gdLst/>
            <a:ahLst/>
            <a:cxnLst/>
            <a:rect l="l" t="t" r="r" b="b"/>
            <a:pathLst>
              <a:path w="1467933" h="493592">
                <a:moveTo>
                  <a:pt x="0" y="0"/>
                </a:moveTo>
                <a:lnTo>
                  <a:pt x="1467933" y="0"/>
                </a:lnTo>
                <a:lnTo>
                  <a:pt x="1467933" y="493592"/>
                </a:lnTo>
                <a:lnTo>
                  <a:pt x="0" y="493592"/>
                </a:lnTo>
                <a:lnTo>
                  <a:pt x="0" y="0"/>
                </a:lnTo>
                <a:close/>
              </a:path>
            </a:pathLst>
          </a:custGeom>
          <a:blipFill>
            <a:blip r:embed="rId14"/>
            <a:stretch>
              <a:fillRect/>
            </a:stretch>
          </a:blipFill>
        </p:spPr>
      </p:sp>
      <p:sp>
        <p:nvSpPr>
          <p:cNvPr id="18" name="Freeform 18"/>
          <p:cNvSpPr/>
          <p:nvPr/>
        </p:nvSpPr>
        <p:spPr>
          <a:xfrm>
            <a:off x="5122438" y="6016433"/>
            <a:ext cx="1764853" cy="1156178"/>
          </a:xfrm>
          <a:custGeom>
            <a:avLst/>
            <a:gdLst/>
            <a:ahLst/>
            <a:cxnLst/>
            <a:rect l="l" t="t" r="r" b="b"/>
            <a:pathLst>
              <a:path w="1764853" h="1156178">
                <a:moveTo>
                  <a:pt x="0" y="0"/>
                </a:moveTo>
                <a:lnTo>
                  <a:pt x="1764853" y="0"/>
                </a:lnTo>
                <a:lnTo>
                  <a:pt x="1764853" y="1156178"/>
                </a:lnTo>
                <a:lnTo>
                  <a:pt x="0" y="1156178"/>
                </a:lnTo>
                <a:lnTo>
                  <a:pt x="0" y="0"/>
                </a:lnTo>
                <a:close/>
              </a:path>
            </a:pathLst>
          </a:custGeom>
          <a:blipFill>
            <a:blip r:embed="rId15"/>
            <a:stretch>
              <a:fillRect l="-25408" t="-20018" r="-24588" b="-32529"/>
            </a:stretch>
          </a:blipFill>
        </p:spPr>
      </p:sp>
      <p:sp>
        <p:nvSpPr>
          <p:cNvPr id="19" name="Freeform 19"/>
          <p:cNvSpPr/>
          <p:nvPr/>
        </p:nvSpPr>
        <p:spPr>
          <a:xfrm>
            <a:off x="7075202" y="6191870"/>
            <a:ext cx="1964158" cy="805305"/>
          </a:xfrm>
          <a:custGeom>
            <a:avLst/>
            <a:gdLst/>
            <a:ahLst/>
            <a:cxnLst/>
            <a:rect l="l" t="t" r="r" b="b"/>
            <a:pathLst>
              <a:path w="1964158" h="805305">
                <a:moveTo>
                  <a:pt x="0" y="0"/>
                </a:moveTo>
                <a:lnTo>
                  <a:pt x="1964158" y="0"/>
                </a:lnTo>
                <a:lnTo>
                  <a:pt x="1964158" y="805304"/>
                </a:lnTo>
                <a:lnTo>
                  <a:pt x="0" y="805304"/>
                </a:lnTo>
                <a:lnTo>
                  <a:pt x="0" y="0"/>
                </a:lnTo>
                <a:close/>
              </a:path>
            </a:pathLst>
          </a:custGeom>
          <a:blipFill>
            <a:blip r:embed="rId16"/>
            <a:stretch>
              <a:fillRect/>
            </a:stretch>
          </a:blipFill>
        </p:spPr>
      </p:sp>
      <p:sp>
        <p:nvSpPr>
          <p:cNvPr id="20" name="Freeform 20"/>
          <p:cNvSpPr/>
          <p:nvPr/>
        </p:nvSpPr>
        <p:spPr>
          <a:xfrm>
            <a:off x="2794016" y="6024386"/>
            <a:ext cx="2140511" cy="1140272"/>
          </a:xfrm>
          <a:custGeom>
            <a:avLst/>
            <a:gdLst/>
            <a:ahLst/>
            <a:cxnLst/>
            <a:rect l="l" t="t" r="r" b="b"/>
            <a:pathLst>
              <a:path w="2140511" h="1140272">
                <a:moveTo>
                  <a:pt x="0" y="0"/>
                </a:moveTo>
                <a:lnTo>
                  <a:pt x="2140511" y="0"/>
                </a:lnTo>
                <a:lnTo>
                  <a:pt x="2140511" y="1140272"/>
                </a:lnTo>
                <a:lnTo>
                  <a:pt x="0" y="1140272"/>
                </a:lnTo>
                <a:lnTo>
                  <a:pt x="0" y="0"/>
                </a:lnTo>
                <a:close/>
              </a:path>
            </a:pathLst>
          </a:custGeom>
          <a:blipFill>
            <a:blip r:embed="rId17"/>
            <a:stretch>
              <a:fillRect/>
            </a:stretch>
          </a:blipFill>
        </p:spPr>
      </p:sp>
      <p:sp>
        <p:nvSpPr>
          <p:cNvPr id="21" name="Freeform 21"/>
          <p:cNvSpPr/>
          <p:nvPr/>
        </p:nvSpPr>
        <p:spPr>
          <a:xfrm>
            <a:off x="1349267" y="5963298"/>
            <a:ext cx="1256838" cy="1262449"/>
          </a:xfrm>
          <a:custGeom>
            <a:avLst/>
            <a:gdLst/>
            <a:ahLst/>
            <a:cxnLst/>
            <a:rect l="l" t="t" r="r" b="b"/>
            <a:pathLst>
              <a:path w="1256838" h="1262449">
                <a:moveTo>
                  <a:pt x="0" y="0"/>
                </a:moveTo>
                <a:lnTo>
                  <a:pt x="1256838" y="0"/>
                </a:lnTo>
                <a:lnTo>
                  <a:pt x="1256838" y="1262448"/>
                </a:lnTo>
                <a:lnTo>
                  <a:pt x="0" y="1262448"/>
                </a:lnTo>
                <a:lnTo>
                  <a:pt x="0" y="0"/>
                </a:lnTo>
                <a:close/>
              </a:path>
            </a:pathLst>
          </a:custGeom>
          <a:blipFill>
            <a:blip r:embed="rId18"/>
            <a:stretch>
              <a:fillRect/>
            </a:stretch>
          </a:blipFill>
        </p:spPr>
      </p:sp>
      <p:sp>
        <p:nvSpPr>
          <p:cNvPr id="22" name="Freeform 22"/>
          <p:cNvSpPr/>
          <p:nvPr/>
        </p:nvSpPr>
        <p:spPr>
          <a:xfrm>
            <a:off x="2033612" y="9002028"/>
            <a:ext cx="6957133" cy="648012"/>
          </a:xfrm>
          <a:custGeom>
            <a:avLst/>
            <a:gdLst/>
            <a:ahLst/>
            <a:cxnLst/>
            <a:rect l="l" t="t" r="r" b="b"/>
            <a:pathLst>
              <a:path w="6957133" h="648012">
                <a:moveTo>
                  <a:pt x="0" y="0"/>
                </a:moveTo>
                <a:lnTo>
                  <a:pt x="6957132" y="0"/>
                </a:lnTo>
                <a:lnTo>
                  <a:pt x="6957132" y="648012"/>
                </a:lnTo>
                <a:lnTo>
                  <a:pt x="0" y="648012"/>
                </a:lnTo>
                <a:lnTo>
                  <a:pt x="0" y="0"/>
                </a:lnTo>
                <a:close/>
              </a:path>
            </a:pathLst>
          </a:custGeom>
          <a:blipFill>
            <a:blip r:embed="rId19"/>
            <a:stretch>
              <a:fillRect/>
            </a:stretch>
          </a:blipFill>
        </p:spPr>
      </p:sp>
      <p:sp>
        <p:nvSpPr>
          <p:cNvPr id="23" name="Freeform 23"/>
          <p:cNvSpPr/>
          <p:nvPr/>
        </p:nvSpPr>
        <p:spPr>
          <a:xfrm>
            <a:off x="10440299" y="4617842"/>
            <a:ext cx="2483631" cy="527294"/>
          </a:xfrm>
          <a:custGeom>
            <a:avLst/>
            <a:gdLst/>
            <a:ahLst/>
            <a:cxnLst/>
            <a:rect l="l" t="t" r="r" b="b"/>
            <a:pathLst>
              <a:path w="2483631" h="527294">
                <a:moveTo>
                  <a:pt x="0" y="0"/>
                </a:moveTo>
                <a:lnTo>
                  <a:pt x="2483631" y="0"/>
                </a:lnTo>
                <a:lnTo>
                  <a:pt x="2483631" y="527294"/>
                </a:lnTo>
                <a:lnTo>
                  <a:pt x="0" y="527294"/>
                </a:lnTo>
                <a:lnTo>
                  <a:pt x="0" y="0"/>
                </a:lnTo>
                <a:close/>
              </a:path>
            </a:pathLst>
          </a:custGeom>
          <a:blipFill>
            <a:blip r:embed="rId20"/>
            <a:stretch>
              <a:fillRect/>
            </a:stretch>
          </a:blipFill>
        </p:spPr>
      </p:sp>
      <p:sp>
        <p:nvSpPr>
          <p:cNvPr id="24" name="Freeform 24"/>
          <p:cNvSpPr/>
          <p:nvPr/>
        </p:nvSpPr>
        <p:spPr>
          <a:xfrm>
            <a:off x="14594597" y="5202221"/>
            <a:ext cx="1609001" cy="579240"/>
          </a:xfrm>
          <a:custGeom>
            <a:avLst/>
            <a:gdLst/>
            <a:ahLst/>
            <a:cxnLst/>
            <a:rect l="l" t="t" r="r" b="b"/>
            <a:pathLst>
              <a:path w="1609001" h="579240">
                <a:moveTo>
                  <a:pt x="0" y="0"/>
                </a:moveTo>
                <a:lnTo>
                  <a:pt x="1609001" y="0"/>
                </a:lnTo>
                <a:lnTo>
                  <a:pt x="1609001" y="579240"/>
                </a:lnTo>
                <a:lnTo>
                  <a:pt x="0" y="579240"/>
                </a:lnTo>
                <a:lnTo>
                  <a:pt x="0" y="0"/>
                </a:lnTo>
                <a:close/>
              </a:path>
            </a:pathLst>
          </a:custGeom>
          <a:blipFill>
            <a:blip r:embed="rId21"/>
            <a:stretch>
              <a:fillRect/>
            </a:stretch>
          </a:blipFill>
        </p:spPr>
      </p:sp>
      <p:sp>
        <p:nvSpPr>
          <p:cNvPr id="25" name="Freeform 25"/>
          <p:cNvSpPr/>
          <p:nvPr/>
        </p:nvSpPr>
        <p:spPr>
          <a:xfrm>
            <a:off x="13488450" y="5168207"/>
            <a:ext cx="983361" cy="647269"/>
          </a:xfrm>
          <a:custGeom>
            <a:avLst/>
            <a:gdLst/>
            <a:ahLst/>
            <a:cxnLst/>
            <a:rect l="l" t="t" r="r" b="b"/>
            <a:pathLst>
              <a:path w="983361" h="647269">
                <a:moveTo>
                  <a:pt x="0" y="0"/>
                </a:moveTo>
                <a:lnTo>
                  <a:pt x="983361" y="0"/>
                </a:lnTo>
                <a:lnTo>
                  <a:pt x="983361" y="647269"/>
                </a:lnTo>
                <a:lnTo>
                  <a:pt x="0" y="647269"/>
                </a:lnTo>
                <a:lnTo>
                  <a:pt x="0" y="0"/>
                </a:lnTo>
                <a:close/>
              </a:path>
            </a:pathLst>
          </a:custGeom>
          <a:blipFill>
            <a:blip r:embed="rId22"/>
            <a:stretch>
              <a:fillRect l="-163288"/>
            </a:stretch>
          </a:blipFill>
        </p:spPr>
      </p:sp>
      <p:sp>
        <p:nvSpPr>
          <p:cNvPr id="26" name="Freeform 26"/>
          <p:cNvSpPr/>
          <p:nvPr/>
        </p:nvSpPr>
        <p:spPr>
          <a:xfrm>
            <a:off x="14491586" y="8667773"/>
            <a:ext cx="1712011" cy="1043166"/>
          </a:xfrm>
          <a:custGeom>
            <a:avLst/>
            <a:gdLst/>
            <a:ahLst/>
            <a:cxnLst/>
            <a:rect l="l" t="t" r="r" b="b"/>
            <a:pathLst>
              <a:path w="1712011" h="1043166">
                <a:moveTo>
                  <a:pt x="0" y="0"/>
                </a:moveTo>
                <a:lnTo>
                  <a:pt x="1712012" y="0"/>
                </a:lnTo>
                <a:lnTo>
                  <a:pt x="1712012" y="1043166"/>
                </a:lnTo>
                <a:lnTo>
                  <a:pt x="0" y="1043166"/>
                </a:lnTo>
                <a:lnTo>
                  <a:pt x="0" y="0"/>
                </a:lnTo>
                <a:close/>
              </a:path>
            </a:pathLst>
          </a:custGeom>
          <a:blipFill>
            <a:blip r:embed="rId23"/>
            <a:stretch>
              <a:fillRect l="-5043" t="-42291" r="-6204" b="-40284"/>
            </a:stretch>
          </a:blipFill>
        </p:spPr>
      </p:sp>
      <p:sp>
        <p:nvSpPr>
          <p:cNvPr id="27" name="Freeform 27"/>
          <p:cNvSpPr/>
          <p:nvPr/>
        </p:nvSpPr>
        <p:spPr>
          <a:xfrm>
            <a:off x="10244157" y="8683958"/>
            <a:ext cx="1010797" cy="1010797"/>
          </a:xfrm>
          <a:custGeom>
            <a:avLst/>
            <a:gdLst/>
            <a:ahLst/>
            <a:cxnLst/>
            <a:rect l="l" t="t" r="r" b="b"/>
            <a:pathLst>
              <a:path w="1010797" h="1010797">
                <a:moveTo>
                  <a:pt x="0" y="0"/>
                </a:moveTo>
                <a:lnTo>
                  <a:pt x="1010797" y="0"/>
                </a:lnTo>
                <a:lnTo>
                  <a:pt x="1010797" y="1010796"/>
                </a:lnTo>
                <a:lnTo>
                  <a:pt x="0" y="1010796"/>
                </a:lnTo>
                <a:lnTo>
                  <a:pt x="0" y="0"/>
                </a:lnTo>
                <a:close/>
              </a:path>
            </a:pathLst>
          </a:custGeom>
          <a:blipFill>
            <a:blip r:embed="rId24"/>
            <a:stretch>
              <a:fillRect/>
            </a:stretch>
          </a:blipFill>
        </p:spPr>
      </p:sp>
      <p:sp>
        <p:nvSpPr>
          <p:cNvPr id="28" name="Freeform 28"/>
          <p:cNvSpPr/>
          <p:nvPr/>
        </p:nvSpPr>
        <p:spPr>
          <a:xfrm>
            <a:off x="12536651" y="6456784"/>
            <a:ext cx="1650717" cy="798474"/>
          </a:xfrm>
          <a:custGeom>
            <a:avLst/>
            <a:gdLst/>
            <a:ahLst/>
            <a:cxnLst/>
            <a:rect l="l" t="t" r="r" b="b"/>
            <a:pathLst>
              <a:path w="1650717" h="798474">
                <a:moveTo>
                  <a:pt x="0" y="0"/>
                </a:moveTo>
                <a:lnTo>
                  <a:pt x="1650716" y="0"/>
                </a:lnTo>
                <a:lnTo>
                  <a:pt x="1650716" y="798474"/>
                </a:lnTo>
                <a:lnTo>
                  <a:pt x="0" y="798474"/>
                </a:lnTo>
                <a:lnTo>
                  <a:pt x="0" y="0"/>
                </a:lnTo>
                <a:close/>
              </a:path>
            </a:pathLst>
          </a:custGeom>
          <a:blipFill>
            <a:blip r:embed="rId25"/>
            <a:stretch>
              <a:fillRect/>
            </a:stretch>
          </a:blipFill>
        </p:spPr>
      </p:sp>
      <p:sp>
        <p:nvSpPr>
          <p:cNvPr id="29" name="Freeform 29"/>
          <p:cNvSpPr/>
          <p:nvPr/>
        </p:nvSpPr>
        <p:spPr>
          <a:xfrm>
            <a:off x="10244157" y="6447448"/>
            <a:ext cx="1763132" cy="817145"/>
          </a:xfrm>
          <a:custGeom>
            <a:avLst/>
            <a:gdLst/>
            <a:ahLst/>
            <a:cxnLst/>
            <a:rect l="l" t="t" r="r" b="b"/>
            <a:pathLst>
              <a:path w="1763132" h="817145">
                <a:moveTo>
                  <a:pt x="0" y="0"/>
                </a:moveTo>
                <a:lnTo>
                  <a:pt x="1763133" y="0"/>
                </a:lnTo>
                <a:lnTo>
                  <a:pt x="1763133" y="817145"/>
                </a:lnTo>
                <a:lnTo>
                  <a:pt x="0" y="817145"/>
                </a:lnTo>
                <a:lnTo>
                  <a:pt x="0" y="0"/>
                </a:lnTo>
                <a:close/>
              </a:path>
            </a:pathLst>
          </a:custGeom>
          <a:blipFill>
            <a:blip r:embed="rId26"/>
            <a:stretch>
              <a:fillRect l="-22737" r="-23619"/>
            </a:stretch>
          </a:blipFill>
        </p:spPr>
      </p:sp>
      <p:sp>
        <p:nvSpPr>
          <p:cNvPr id="30" name="Freeform 30"/>
          <p:cNvSpPr/>
          <p:nvPr/>
        </p:nvSpPr>
        <p:spPr>
          <a:xfrm>
            <a:off x="14716728" y="6328182"/>
            <a:ext cx="1486870" cy="1055677"/>
          </a:xfrm>
          <a:custGeom>
            <a:avLst/>
            <a:gdLst/>
            <a:ahLst/>
            <a:cxnLst/>
            <a:rect l="l" t="t" r="r" b="b"/>
            <a:pathLst>
              <a:path w="1486870" h="1055677">
                <a:moveTo>
                  <a:pt x="0" y="0"/>
                </a:moveTo>
                <a:lnTo>
                  <a:pt x="1486870" y="0"/>
                </a:lnTo>
                <a:lnTo>
                  <a:pt x="1486870" y="1055678"/>
                </a:lnTo>
                <a:lnTo>
                  <a:pt x="0" y="1055678"/>
                </a:lnTo>
                <a:lnTo>
                  <a:pt x="0" y="0"/>
                </a:lnTo>
                <a:close/>
              </a:path>
            </a:pathLst>
          </a:custGeom>
          <a:blipFill>
            <a:blip r:embed="rId27"/>
            <a:stretch>
              <a:fillRect/>
            </a:stretch>
          </a:blipFill>
        </p:spPr>
      </p:sp>
      <p:sp>
        <p:nvSpPr>
          <p:cNvPr id="31" name="Freeform 31"/>
          <p:cNvSpPr/>
          <p:nvPr/>
        </p:nvSpPr>
        <p:spPr>
          <a:xfrm>
            <a:off x="13045599" y="8639337"/>
            <a:ext cx="1324318" cy="1100039"/>
          </a:xfrm>
          <a:custGeom>
            <a:avLst/>
            <a:gdLst/>
            <a:ahLst/>
            <a:cxnLst/>
            <a:rect l="l" t="t" r="r" b="b"/>
            <a:pathLst>
              <a:path w="1324318" h="1100039">
                <a:moveTo>
                  <a:pt x="0" y="0"/>
                </a:moveTo>
                <a:lnTo>
                  <a:pt x="1324318" y="0"/>
                </a:lnTo>
                <a:lnTo>
                  <a:pt x="1324318" y="1100039"/>
                </a:lnTo>
                <a:lnTo>
                  <a:pt x="0" y="1100039"/>
                </a:lnTo>
                <a:lnTo>
                  <a:pt x="0" y="0"/>
                </a:lnTo>
                <a:close/>
              </a:path>
            </a:pathLst>
          </a:custGeom>
          <a:blipFill>
            <a:blip r:embed="rId28"/>
            <a:stretch>
              <a:fillRect t="-5969" b="-14418"/>
            </a:stretch>
          </a:blipFill>
        </p:spPr>
      </p:sp>
      <p:sp>
        <p:nvSpPr>
          <p:cNvPr id="32" name="Freeform 32"/>
          <p:cNvSpPr/>
          <p:nvPr/>
        </p:nvSpPr>
        <p:spPr>
          <a:xfrm>
            <a:off x="14387193" y="7730326"/>
            <a:ext cx="1816404" cy="585790"/>
          </a:xfrm>
          <a:custGeom>
            <a:avLst/>
            <a:gdLst/>
            <a:ahLst/>
            <a:cxnLst/>
            <a:rect l="l" t="t" r="r" b="b"/>
            <a:pathLst>
              <a:path w="1816404" h="585790">
                <a:moveTo>
                  <a:pt x="0" y="0"/>
                </a:moveTo>
                <a:lnTo>
                  <a:pt x="1816405" y="0"/>
                </a:lnTo>
                <a:lnTo>
                  <a:pt x="1816405" y="585790"/>
                </a:lnTo>
                <a:lnTo>
                  <a:pt x="0" y="585790"/>
                </a:lnTo>
                <a:lnTo>
                  <a:pt x="0" y="0"/>
                </a:lnTo>
                <a:close/>
              </a:path>
            </a:pathLst>
          </a:custGeom>
          <a:blipFill>
            <a:blip r:embed="rId29"/>
            <a:stretch>
              <a:fillRect/>
            </a:stretch>
          </a:blipFill>
        </p:spPr>
      </p:sp>
      <p:sp>
        <p:nvSpPr>
          <p:cNvPr id="33" name="Freeform 33"/>
          <p:cNvSpPr/>
          <p:nvPr/>
        </p:nvSpPr>
        <p:spPr>
          <a:xfrm>
            <a:off x="10328108" y="5111614"/>
            <a:ext cx="1838570" cy="919285"/>
          </a:xfrm>
          <a:custGeom>
            <a:avLst/>
            <a:gdLst/>
            <a:ahLst/>
            <a:cxnLst/>
            <a:rect l="l" t="t" r="r" b="b"/>
            <a:pathLst>
              <a:path w="1838570" h="919285">
                <a:moveTo>
                  <a:pt x="0" y="0"/>
                </a:moveTo>
                <a:lnTo>
                  <a:pt x="1838570" y="0"/>
                </a:lnTo>
                <a:lnTo>
                  <a:pt x="1838570" y="919285"/>
                </a:lnTo>
                <a:lnTo>
                  <a:pt x="0" y="919285"/>
                </a:lnTo>
                <a:lnTo>
                  <a:pt x="0" y="0"/>
                </a:lnTo>
                <a:close/>
              </a:path>
            </a:pathLst>
          </a:custGeom>
          <a:blipFill>
            <a:blip r:embed="rId30"/>
            <a:stretch>
              <a:fillRect/>
            </a:stretch>
          </a:blipFill>
        </p:spPr>
      </p:sp>
      <p:sp>
        <p:nvSpPr>
          <p:cNvPr id="34" name="Freeform 34"/>
          <p:cNvSpPr/>
          <p:nvPr/>
        </p:nvSpPr>
        <p:spPr>
          <a:xfrm>
            <a:off x="11376623" y="8639337"/>
            <a:ext cx="1547307" cy="1100039"/>
          </a:xfrm>
          <a:custGeom>
            <a:avLst/>
            <a:gdLst/>
            <a:ahLst/>
            <a:cxnLst/>
            <a:rect l="l" t="t" r="r" b="b"/>
            <a:pathLst>
              <a:path w="1547307" h="1100039">
                <a:moveTo>
                  <a:pt x="0" y="0"/>
                </a:moveTo>
                <a:lnTo>
                  <a:pt x="1547307" y="0"/>
                </a:lnTo>
                <a:lnTo>
                  <a:pt x="1547307" y="1100039"/>
                </a:lnTo>
                <a:lnTo>
                  <a:pt x="0" y="1100039"/>
                </a:lnTo>
                <a:lnTo>
                  <a:pt x="0" y="0"/>
                </a:lnTo>
                <a:close/>
              </a:path>
            </a:pathLst>
          </a:custGeom>
          <a:blipFill>
            <a:blip r:embed="rId31"/>
            <a:stretch>
              <a:fillRect/>
            </a:stretch>
          </a:blipFill>
        </p:spPr>
      </p:sp>
      <p:sp>
        <p:nvSpPr>
          <p:cNvPr id="35" name="Freeform 35"/>
          <p:cNvSpPr/>
          <p:nvPr/>
        </p:nvSpPr>
        <p:spPr>
          <a:xfrm>
            <a:off x="10328108" y="7718924"/>
            <a:ext cx="1924406" cy="608593"/>
          </a:xfrm>
          <a:custGeom>
            <a:avLst/>
            <a:gdLst/>
            <a:ahLst/>
            <a:cxnLst/>
            <a:rect l="l" t="t" r="r" b="b"/>
            <a:pathLst>
              <a:path w="1924406" h="608593">
                <a:moveTo>
                  <a:pt x="0" y="0"/>
                </a:moveTo>
                <a:lnTo>
                  <a:pt x="1924407" y="0"/>
                </a:lnTo>
                <a:lnTo>
                  <a:pt x="1924407" y="608593"/>
                </a:lnTo>
                <a:lnTo>
                  <a:pt x="0" y="608593"/>
                </a:lnTo>
                <a:lnTo>
                  <a:pt x="0" y="0"/>
                </a:lnTo>
                <a:close/>
              </a:path>
            </a:pathLst>
          </a:custGeom>
          <a:blipFill>
            <a:blip r:embed="rId32"/>
            <a:stretch>
              <a:fillRect/>
            </a:stretch>
          </a:blipFill>
        </p:spPr>
      </p:sp>
      <p:sp>
        <p:nvSpPr>
          <p:cNvPr id="36" name="Freeform 36"/>
          <p:cNvSpPr/>
          <p:nvPr/>
        </p:nvSpPr>
        <p:spPr>
          <a:xfrm>
            <a:off x="12470400" y="7724625"/>
            <a:ext cx="1698908" cy="597192"/>
          </a:xfrm>
          <a:custGeom>
            <a:avLst/>
            <a:gdLst/>
            <a:ahLst/>
            <a:cxnLst/>
            <a:rect l="l" t="t" r="r" b="b"/>
            <a:pathLst>
              <a:path w="1698908" h="597192">
                <a:moveTo>
                  <a:pt x="0" y="0"/>
                </a:moveTo>
                <a:lnTo>
                  <a:pt x="1698908" y="0"/>
                </a:lnTo>
                <a:lnTo>
                  <a:pt x="1698908" y="597192"/>
                </a:lnTo>
                <a:lnTo>
                  <a:pt x="0" y="597192"/>
                </a:lnTo>
                <a:lnTo>
                  <a:pt x="0" y="0"/>
                </a:lnTo>
                <a:close/>
              </a:path>
            </a:pathLst>
          </a:custGeom>
          <a:blipFill>
            <a:blip r:embed="rId33"/>
            <a:stretch>
              <a:fillRect/>
            </a:stretch>
          </a:blipFill>
        </p:spPr>
      </p:sp>
      <p:sp>
        <p:nvSpPr>
          <p:cNvPr id="37" name="Freeform 37"/>
          <p:cNvSpPr/>
          <p:nvPr/>
        </p:nvSpPr>
        <p:spPr>
          <a:xfrm>
            <a:off x="1226358" y="5047037"/>
            <a:ext cx="1502657" cy="636514"/>
          </a:xfrm>
          <a:custGeom>
            <a:avLst/>
            <a:gdLst/>
            <a:ahLst/>
            <a:cxnLst/>
            <a:rect l="l" t="t" r="r" b="b"/>
            <a:pathLst>
              <a:path w="1502657" h="636514">
                <a:moveTo>
                  <a:pt x="0" y="0"/>
                </a:moveTo>
                <a:lnTo>
                  <a:pt x="1502657" y="0"/>
                </a:lnTo>
                <a:lnTo>
                  <a:pt x="1502657" y="636514"/>
                </a:lnTo>
                <a:lnTo>
                  <a:pt x="0" y="636514"/>
                </a:lnTo>
                <a:lnTo>
                  <a:pt x="0" y="0"/>
                </a:lnTo>
                <a:close/>
              </a:path>
            </a:pathLst>
          </a:custGeom>
          <a:blipFill>
            <a:blip r:embed="rId34"/>
            <a:stretch>
              <a:fillRect/>
            </a:stretch>
          </a:blipFill>
        </p:spPr>
      </p:sp>
      <p:sp>
        <p:nvSpPr>
          <p:cNvPr id="38" name="Freeform 38"/>
          <p:cNvSpPr/>
          <p:nvPr/>
        </p:nvSpPr>
        <p:spPr>
          <a:xfrm>
            <a:off x="2910817" y="4970193"/>
            <a:ext cx="1130965" cy="790202"/>
          </a:xfrm>
          <a:custGeom>
            <a:avLst/>
            <a:gdLst/>
            <a:ahLst/>
            <a:cxnLst/>
            <a:rect l="l" t="t" r="r" b="b"/>
            <a:pathLst>
              <a:path w="1130965" h="790202">
                <a:moveTo>
                  <a:pt x="0" y="0"/>
                </a:moveTo>
                <a:lnTo>
                  <a:pt x="1130965" y="0"/>
                </a:lnTo>
                <a:lnTo>
                  <a:pt x="1130965" y="790202"/>
                </a:lnTo>
                <a:lnTo>
                  <a:pt x="0" y="790202"/>
                </a:lnTo>
                <a:lnTo>
                  <a:pt x="0" y="0"/>
                </a:lnTo>
                <a:close/>
              </a:path>
            </a:pathLst>
          </a:custGeom>
          <a:blipFill>
            <a:blip r:embed="rId35"/>
            <a:stretch>
              <a:fillRect/>
            </a:stretch>
          </a:blipFill>
        </p:spPr>
      </p:sp>
      <p:sp>
        <p:nvSpPr>
          <p:cNvPr id="39" name="Freeform 39"/>
          <p:cNvSpPr/>
          <p:nvPr/>
        </p:nvSpPr>
        <p:spPr>
          <a:xfrm>
            <a:off x="5993797" y="5030672"/>
            <a:ext cx="1618888" cy="669245"/>
          </a:xfrm>
          <a:custGeom>
            <a:avLst/>
            <a:gdLst/>
            <a:ahLst/>
            <a:cxnLst/>
            <a:rect l="l" t="t" r="r" b="b"/>
            <a:pathLst>
              <a:path w="1618888" h="669245">
                <a:moveTo>
                  <a:pt x="0" y="0"/>
                </a:moveTo>
                <a:lnTo>
                  <a:pt x="1618887" y="0"/>
                </a:lnTo>
                <a:lnTo>
                  <a:pt x="1618887" y="669245"/>
                </a:lnTo>
                <a:lnTo>
                  <a:pt x="0" y="669245"/>
                </a:lnTo>
                <a:lnTo>
                  <a:pt x="0" y="0"/>
                </a:lnTo>
                <a:close/>
              </a:path>
            </a:pathLst>
          </a:custGeom>
          <a:blipFill>
            <a:blip r:embed="rId36"/>
            <a:stretch>
              <a:fillRect t="-53254" r="-111983" b="-46089"/>
            </a:stretch>
          </a:blipFill>
        </p:spPr>
      </p:sp>
      <p:sp>
        <p:nvSpPr>
          <p:cNvPr id="40" name="Freeform 40"/>
          <p:cNvSpPr/>
          <p:nvPr/>
        </p:nvSpPr>
        <p:spPr>
          <a:xfrm>
            <a:off x="13560119" y="4593622"/>
            <a:ext cx="2571810" cy="696858"/>
          </a:xfrm>
          <a:custGeom>
            <a:avLst/>
            <a:gdLst/>
            <a:ahLst/>
            <a:cxnLst/>
            <a:rect l="l" t="t" r="r" b="b"/>
            <a:pathLst>
              <a:path w="2571810" h="696858">
                <a:moveTo>
                  <a:pt x="0" y="0"/>
                </a:moveTo>
                <a:lnTo>
                  <a:pt x="2571810" y="0"/>
                </a:lnTo>
                <a:lnTo>
                  <a:pt x="2571810" y="696858"/>
                </a:lnTo>
                <a:lnTo>
                  <a:pt x="0" y="696858"/>
                </a:lnTo>
                <a:lnTo>
                  <a:pt x="0" y="0"/>
                </a:lnTo>
                <a:close/>
              </a:path>
            </a:pathLst>
          </a:custGeom>
          <a:blipFill>
            <a:blip r:embed="rId37"/>
            <a:stretch>
              <a:fillRect l="-477221" t="-78902" r="-14425" b="-667210"/>
            </a:stretch>
          </a:blipFill>
        </p:spPr>
      </p:sp>
      <p:sp>
        <p:nvSpPr>
          <p:cNvPr id="41" name="Freeform 41"/>
          <p:cNvSpPr/>
          <p:nvPr/>
        </p:nvSpPr>
        <p:spPr>
          <a:xfrm>
            <a:off x="7794487" y="4775750"/>
            <a:ext cx="1620162" cy="1179090"/>
          </a:xfrm>
          <a:custGeom>
            <a:avLst/>
            <a:gdLst/>
            <a:ahLst/>
            <a:cxnLst/>
            <a:rect l="l" t="t" r="r" b="b"/>
            <a:pathLst>
              <a:path w="1620162" h="1179090">
                <a:moveTo>
                  <a:pt x="0" y="0"/>
                </a:moveTo>
                <a:lnTo>
                  <a:pt x="1620162" y="0"/>
                </a:lnTo>
                <a:lnTo>
                  <a:pt x="1620162" y="1179089"/>
                </a:lnTo>
                <a:lnTo>
                  <a:pt x="0" y="1179089"/>
                </a:lnTo>
                <a:lnTo>
                  <a:pt x="0" y="0"/>
                </a:lnTo>
                <a:close/>
              </a:path>
            </a:pathLst>
          </a:custGeom>
          <a:blipFill>
            <a:blip r:embed="rId38"/>
            <a:stretch>
              <a:fillRect l="-9468" r="-9949"/>
            </a:stretch>
          </a:blipFill>
        </p:spPr>
      </p:sp>
      <p:sp>
        <p:nvSpPr>
          <p:cNvPr id="42" name="Freeform 42"/>
          <p:cNvSpPr/>
          <p:nvPr/>
        </p:nvSpPr>
        <p:spPr>
          <a:xfrm>
            <a:off x="4223584" y="4771875"/>
            <a:ext cx="1588410" cy="1186839"/>
          </a:xfrm>
          <a:custGeom>
            <a:avLst/>
            <a:gdLst/>
            <a:ahLst/>
            <a:cxnLst/>
            <a:rect l="l" t="t" r="r" b="b"/>
            <a:pathLst>
              <a:path w="1588410" h="1186839">
                <a:moveTo>
                  <a:pt x="0" y="0"/>
                </a:moveTo>
                <a:lnTo>
                  <a:pt x="1588410" y="0"/>
                </a:lnTo>
                <a:lnTo>
                  <a:pt x="1588410" y="1186839"/>
                </a:lnTo>
                <a:lnTo>
                  <a:pt x="0" y="1186839"/>
                </a:lnTo>
                <a:lnTo>
                  <a:pt x="0" y="0"/>
                </a:lnTo>
                <a:close/>
              </a:path>
            </a:pathLst>
          </a:custGeom>
          <a:blipFill>
            <a:blip r:embed="rId39"/>
            <a:stretch>
              <a:fillRect l="-12965" r="-9639"/>
            </a:stretch>
          </a:blipFill>
        </p:spPr>
      </p:sp>
      <p:sp>
        <p:nvSpPr>
          <p:cNvPr id="44" name="TextBox 44"/>
          <p:cNvSpPr txBox="1"/>
          <p:nvPr/>
        </p:nvSpPr>
        <p:spPr>
          <a:xfrm>
            <a:off x="12698064" y="3851856"/>
            <a:ext cx="3584978" cy="325632"/>
          </a:xfrm>
          <a:prstGeom prst="rect">
            <a:avLst/>
          </a:prstGeom>
        </p:spPr>
        <p:txBody>
          <a:bodyPr lIns="0" tIns="0" rIns="0" bIns="0" rtlCol="0" anchor="t">
            <a:spAutoFit/>
          </a:bodyPr>
          <a:lstStyle/>
          <a:p>
            <a:pPr marL="0" lvl="0" indent="0" algn="l">
              <a:lnSpc>
                <a:spcPts val="2737"/>
              </a:lnSpc>
              <a:spcBef>
                <a:spcPct val="0"/>
              </a:spcBef>
            </a:pPr>
            <a:r>
              <a:rPr lang="en-US" sz="1825" b="1">
                <a:solidFill>
                  <a:srgbClr val="1D1D1B"/>
                </a:solidFill>
                <a:latin typeface="Raleway Bold"/>
                <a:ea typeface="Raleway Bold"/>
                <a:cs typeface="Raleway Bold"/>
                <a:sym typeface="Raleway Bold"/>
              </a:rPr>
              <a:t>Avec le soutien opérationnel de</a:t>
            </a:r>
          </a:p>
        </p:txBody>
      </p:sp>
      <p:pic>
        <p:nvPicPr>
          <p:cNvPr id="45" name="Image 44">
            <a:extLst>
              <a:ext uri="{FF2B5EF4-FFF2-40B4-BE49-F238E27FC236}">
                <a16:creationId xmlns:a16="http://schemas.microsoft.com/office/drawing/2014/main" id="{77C1347A-EB81-4ED1-8662-2F56B685CB34}"/>
              </a:ext>
            </a:extLst>
          </p:cNvPr>
          <p:cNvPicPr>
            <a:picLocks noChangeAspect="1"/>
          </p:cNvPicPr>
          <p:nvPr/>
        </p:nvPicPr>
        <p:blipFill>
          <a:blip r:embed="rId4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8956843" y="1748164"/>
            <a:ext cx="1939757" cy="1710870"/>
          </a:xfrm>
          <a:prstGeom prst="rect">
            <a:avLst/>
          </a:prstGeom>
        </p:spPr>
      </p:pic>
      <p:sp>
        <p:nvSpPr>
          <p:cNvPr id="46" name="Rectangle 45">
            <a:extLst>
              <a:ext uri="{FF2B5EF4-FFF2-40B4-BE49-F238E27FC236}">
                <a16:creationId xmlns:a16="http://schemas.microsoft.com/office/drawing/2014/main" id="{4A86707B-E465-4FBB-84B3-0B3325922835}"/>
              </a:ext>
            </a:extLst>
          </p:cNvPr>
          <p:cNvSpPr/>
          <p:nvPr/>
        </p:nvSpPr>
        <p:spPr bwMode="auto">
          <a:xfrm>
            <a:off x="10916225" y="1745880"/>
            <a:ext cx="4572000" cy="1646605"/>
          </a:xfrm>
          <a:prstGeom prst="rect">
            <a:avLst/>
          </a:prstGeom>
        </p:spPr>
        <p:txBody>
          <a:bodyPr wrap="square">
            <a:spAutoFit/>
          </a:bodyPr>
          <a:lstStyle/>
          <a:p>
            <a:pPr algn="r">
              <a:defRPr/>
            </a:pPr>
            <a:r>
              <a:rPr lang="fr-FR" b="1" dirty="0" err="1">
                <a:latin typeface="Segoe UI" panose="020B0502040204020203" pitchFamily="34" charset="0"/>
                <a:cs typeface="Segoe UI" panose="020B0502040204020203" pitchFamily="34" charset="0"/>
              </a:rPr>
              <a:t>IDéO</a:t>
            </a:r>
            <a:r>
              <a:rPr lang="fr-FR" b="1" dirty="0">
                <a:latin typeface="Segoe UI" panose="020B0502040204020203" pitchFamily="34" charset="0"/>
                <a:cs typeface="Segoe UI" panose="020B0502040204020203" pitchFamily="34" charset="0"/>
              </a:rPr>
              <a:t>© - Document de travail</a:t>
            </a:r>
            <a:br>
              <a:rPr lang="fr-FR" b="1" dirty="0">
                <a:latin typeface="Segoe UI" panose="020B0502040204020203" pitchFamily="34" charset="0"/>
                <a:cs typeface="Segoe UI" panose="020B0502040204020203" pitchFamily="34" charset="0"/>
              </a:rPr>
            </a:br>
            <a:r>
              <a:rPr lang="fr-FR" sz="1100" b="1" dirty="0">
                <a:latin typeface="Segoe UI" panose="020B0502040204020203" pitchFamily="34" charset="0"/>
                <a:cs typeface="Segoe UI" panose="020B0502040204020203" pitchFamily="34" charset="0"/>
              </a:rPr>
              <a:t> </a:t>
            </a:r>
            <a:endParaRPr lang="fr-FR" b="1" dirty="0">
              <a:latin typeface="Segoe UI" panose="020B0502040204020203" pitchFamily="34" charset="0"/>
              <a:cs typeface="Segoe UI" panose="020B0502040204020203" pitchFamily="34" charset="0"/>
            </a:endParaRPr>
          </a:p>
          <a:p>
            <a:pPr algn="r">
              <a:defRPr/>
            </a:pPr>
            <a:r>
              <a:rPr lang="fr-FR" dirty="0">
                <a:latin typeface="Segoe UI" panose="020B0502040204020203" pitchFamily="34" charset="0"/>
                <a:cs typeface="Segoe UI" panose="020B0502040204020203" pitchFamily="34" charset="0"/>
              </a:rPr>
              <a:t>Conception originale :</a:t>
            </a:r>
            <a:endParaRPr sz="4800" dirty="0">
              <a:latin typeface="Segoe UI" panose="020B0502040204020203" pitchFamily="34" charset="0"/>
              <a:cs typeface="Segoe UI" panose="020B0502040204020203" pitchFamily="34" charset="0"/>
            </a:endParaRPr>
          </a:p>
          <a:p>
            <a:pPr algn="r">
              <a:defRPr/>
            </a:pPr>
            <a:r>
              <a:rPr lang="fr-FR" b="1" dirty="0">
                <a:latin typeface="Segoe UI" panose="020B0502040204020203" pitchFamily="34" charset="0"/>
                <a:cs typeface="Segoe UI" panose="020B0502040204020203" pitchFamily="34" charset="0"/>
              </a:rPr>
              <a:t>Pr. Christophe Schmitt</a:t>
            </a:r>
            <a:endParaRPr sz="4800" dirty="0">
              <a:latin typeface="Segoe UI" panose="020B0502040204020203" pitchFamily="34" charset="0"/>
              <a:cs typeface="Segoe UI" panose="020B0502040204020203" pitchFamily="34" charset="0"/>
            </a:endParaRPr>
          </a:p>
          <a:p>
            <a:pPr algn="r">
              <a:defRPr/>
            </a:pPr>
            <a:r>
              <a:rPr lang="fr-FR" dirty="0">
                <a:latin typeface="Segoe UI" panose="020B0502040204020203" pitchFamily="34" charset="0"/>
                <a:cs typeface="Segoe UI" panose="020B0502040204020203" pitchFamily="34" charset="0"/>
              </a:rPr>
              <a:t>Responsable du PeeL</a:t>
            </a:r>
          </a:p>
          <a:p>
            <a:pPr algn="r">
              <a:defRPr/>
            </a:pPr>
            <a:r>
              <a:rPr lang="fr-FR" dirty="0">
                <a:latin typeface="Segoe UI" panose="020B0502040204020203" pitchFamily="34" charset="0"/>
                <a:cs typeface="Segoe UI" panose="020B0502040204020203" pitchFamily="34" charset="0"/>
              </a:rPr>
              <a:t>Professeur à l'IAE Metz et CEREFIGE</a:t>
            </a:r>
          </a:p>
        </p:txBody>
      </p:sp>
      <p:sp>
        <p:nvSpPr>
          <p:cNvPr id="47" name="TextBox 2">
            <a:extLst>
              <a:ext uri="{FF2B5EF4-FFF2-40B4-BE49-F238E27FC236}">
                <a16:creationId xmlns:a16="http://schemas.microsoft.com/office/drawing/2014/main" id="{782DE3B9-E52B-45BC-A8C6-E33EC9DB2791}"/>
              </a:ext>
            </a:extLst>
          </p:cNvPr>
          <p:cNvSpPr txBox="1"/>
          <p:nvPr/>
        </p:nvSpPr>
        <p:spPr>
          <a:xfrm>
            <a:off x="3200400" y="1211255"/>
            <a:ext cx="5943600" cy="1758110"/>
          </a:xfrm>
          <a:prstGeom prst="rect">
            <a:avLst/>
          </a:prstGeom>
        </p:spPr>
        <p:txBody>
          <a:bodyPr wrap="square" lIns="0" tIns="0" rIns="0" bIns="0" rtlCol="0" anchor="t">
            <a:spAutoFit/>
          </a:bodyPr>
          <a:lstStyle/>
          <a:p>
            <a:pPr marL="0" lvl="1" indent="0" algn="l">
              <a:lnSpc>
                <a:spcPts val="15224"/>
              </a:lnSpc>
            </a:pPr>
            <a:r>
              <a:rPr lang="en-US" sz="9600" b="1" spc="-349" dirty="0" err="1">
                <a:latin typeface="Segoe UI" panose="020B0502040204020203" pitchFamily="34" charset="0"/>
                <a:ea typeface="Raleway Ultra-Bold"/>
                <a:cs typeface="Segoe UI" panose="020B0502040204020203" pitchFamily="34" charset="0"/>
                <a:sym typeface="Raleway Ultra-Bold"/>
              </a:rPr>
              <a:t>IDéO</a:t>
            </a:r>
            <a:r>
              <a:rPr lang="en-US" sz="9600" b="1" spc="-349" dirty="0">
                <a:latin typeface="Segoe UI" panose="020B0502040204020203" pitchFamily="34" charset="0"/>
                <a:ea typeface="Raleway Ultra-Bold"/>
                <a:cs typeface="Segoe UI" panose="020B0502040204020203" pitchFamily="34" charset="0"/>
                <a:sym typeface="Raleway Ultra-Bold"/>
              </a:rPr>
              <a:t>©</a:t>
            </a:r>
          </a:p>
        </p:txBody>
      </p:sp>
      <p:sp>
        <p:nvSpPr>
          <p:cNvPr id="48" name="ZoneTexte 47">
            <a:extLst>
              <a:ext uri="{FF2B5EF4-FFF2-40B4-BE49-F238E27FC236}">
                <a16:creationId xmlns:a16="http://schemas.microsoft.com/office/drawing/2014/main" id="{D3703F20-EA92-4B38-96D0-9A8DE7B64D80}"/>
              </a:ext>
            </a:extLst>
          </p:cNvPr>
          <p:cNvSpPr txBox="1"/>
          <p:nvPr/>
        </p:nvSpPr>
        <p:spPr>
          <a:xfrm>
            <a:off x="3200400" y="2948362"/>
            <a:ext cx="5943600" cy="523220"/>
          </a:xfrm>
          <a:prstGeom prst="rect">
            <a:avLst/>
          </a:prstGeom>
          <a:noFill/>
        </p:spPr>
        <p:txBody>
          <a:bodyPr wrap="square" rtlCol="0">
            <a:spAutoFit/>
          </a:bodyPr>
          <a:lstStyle/>
          <a:p>
            <a:r>
              <a:rPr lang="fr-FR" sz="2800" b="1" dirty="0">
                <a:latin typeface="Segoe UI" panose="020B0502040204020203" pitchFamily="34" charset="0"/>
                <a:cs typeface="Segoe UI" panose="020B0502040204020203" pitchFamily="34" charset="0"/>
              </a:rPr>
              <a:t>De l’idée à l’opportunité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AutoShape 2"/>
          <p:cNvSpPr/>
          <p:nvPr/>
        </p:nvSpPr>
        <p:spPr>
          <a:xfrm>
            <a:off x="1028700" y="4761034"/>
            <a:ext cx="16230600" cy="0"/>
          </a:xfrm>
          <a:prstGeom prst="line">
            <a:avLst/>
          </a:prstGeom>
          <a:ln w="9525" cap="flat">
            <a:solidFill>
              <a:srgbClr val="FFFFFF"/>
            </a:solidFill>
            <a:prstDash val="solid"/>
            <a:headEnd type="none" w="sm" len="sm"/>
            <a:tailEnd type="none" w="sm" len="sm"/>
          </a:ln>
        </p:spPr>
      </p:sp>
      <p:sp>
        <p:nvSpPr>
          <p:cNvPr id="3" name="AutoShape 3"/>
          <p:cNvSpPr/>
          <p:nvPr/>
        </p:nvSpPr>
        <p:spPr>
          <a:xfrm>
            <a:off x="1028700" y="9253538"/>
            <a:ext cx="16230600" cy="0"/>
          </a:xfrm>
          <a:prstGeom prst="line">
            <a:avLst/>
          </a:prstGeom>
          <a:ln w="9525" cap="flat">
            <a:solidFill>
              <a:srgbClr val="FFFFFF"/>
            </a:solidFill>
            <a:prstDash val="solid"/>
            <a:headEnd type="none" w="sm" len="sm"/>
            <a:tailEnd type="none" w="sm" len="sm"/>
          </a:ln>
        </p:spPr>
      </p:sp>
      <p:sp>
        <p:nvSpPr>
          <p:cNvPr id="4" name="TextBox 4"/>
          <p:cNvSpPr txBox="1"/>
          <p:nvPr/>
        </p:nvSpPr>
        <p:spPr>
          <a:xfrm>
            <a:off x="1028700" y="1218687"/>
            <a:ext cx="16230600" cy="1998689"/>
          </a:xfrm>
          <a:prstGeom prst="rect">
            <a:avLst/>
          </a:prstGeom>
        </p:spPr>
        <p:txBody>
          <a:bodyPr lIns="0" tIns="0" rIns="0" bIns="0" rtlCol="0" anchor="t">
            <a:spAutoFit/>
          </a:bodyPr>
          <a:lstStyle/>
          <a:p>
            <a:pPr marL="0" lvl="1" indent="0" algn="l">
              <a:lnSpc>
                <a:spcPts val="15224"/>
              </a:lnSpc>
              <a:spcBef>
                <a:spcPct val="0"/>
              </a:spcBef>
            </a:pP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PARTIE 1</a:t>
            </a:r>
          </a:p>
        </p:txBody>
      </p:sp>
      <p:sp>
        <p:nvSpPr>
          <p:cNvPr id="5" name="TextBox 5"/>
          <p:cNvSpPr txBox="1"/>
          <p:nvPr/>
        </p:nvSpPr>
        <p:spPr>
          <a:xfrm>
            <a:off x="1028700"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u="none" strike="noStrike" dirty="0">
                <a:solidFill>
                  <a:srgbClr val="FFFFFF"/>
                </a:solidFill>
                <a:latin typeface="Segoe UI" panose="020B0502040204020203" pitchFamily="34" charset="0"/>
                <a:ea typeface="Raleway Bold"/>
                <a:cs typeface="Segoe UI" panose="020B0502040204020203" pitchFamily="34" charset="0"/>
                <a:sym typeface="Raleway Bold"/>
              </a:rPr>
              <a:t>1</a:t>
            </a:r>
          </a:p>
        </p:txBody>
      </p:sp>
      <p:sp>
        <p:nvSpPr>
          <p:cNvPr id="6" name="TextBox 6"/>
          <p:cNvSpPr txBox="1"/>
          <p:nvPr/>
        </p:nvSpPr>
        <p:spPr>
          <a:xfrm>
            <a:off x="10215027"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4</a:t>
            </a:r>
          </a:p>
        </p:txBody>
      </p:sp>
      <p:sp>
        <p:nvSpPr>
          <p:cNvPr id="7" name="TextBox 7"/>
          <p:cNvSpPr txBox="1"/>
          <p:nvPr/>
        </p:nvSpPr>
        <p:spPr>
          <a:xfrm>
            <a:off x="1028700"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2</a:t>
            </a:r>
          </a:p>
        </p:txBody>
      </p:sp>
      <p:sp>
        <p:nvSpPr>
          <p:cNvPr id="8" name="TextBox 8"/>
          <p:cNvSpPr txBox="1"/>
          <p:nvPr/>
        </p:nvSpPr>
        <p:spPr>
          <a:xfrm>
            <a:off x="10215027"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5</a:t>
            </a:r>
          </a:p>
        </p:txBody>
      </p:sp>
      <p:sp>
        <p:nvSpPr>
          <p:cNvPr id="9" name="TextBox 9"/>
          <p:cNvSpPr txBox="1"/>
          <p:nvPr/>
        </p:nvSpPr>
        <p:spPr>
          <a:xfrm>
            <a:off x="1028700" y="7623576"/>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3</a:t>
            </a:r>
          </a:p>
        </p:txBody>
      </p:sp>
      <p:sp>
        <p:nvSpPr>
          <p:cNvPr id="10" name="TextBox 10"/>
          <p:cNvSpPr txBox="1"/>
          <p:nvPr/>
        </p:nvSpPr>
        <p:spPr>
          <a:xfrm>
            <a:off x="2128167" y="5388337"/>
            <a:ext cx="5210292" cy="600075"/>
          </a:xfrm>
          <a:prstGeom prst="rect">
            <a:avLst/>
          </a:prstGeom>
        </p:spPr>
        <p:txBody>
          <a:bodyPr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c’est quoi ? </a:t>
            </a:r>
          </a:p>
        </p:txBody>
      </p:sp>
      <p:sp>
        <p:nvSpPr>
          <p:cNvPr id="11" name="TextBox 11"/>
          <p:cNvSpPr txBox="1"/>
          <p:nvPr/>
        </p:nvSpPr>
        <p:spPr>
          <a:xfrm>
            <a:off x="11314494" y="5399807"/>
            <a:ext cx="5525706" cy="584327"/>
          </a:xfrm>
          <a:prstGeom prst="rect">
            <a:avLst/>
          </a:prstGeom>
        </p:spPr>
        <p:txBody>
          <a:bodyPr wrap="square" lIns="0" tIns="0" rIns="0" bIns="0" rtlCol="0" anchor="t">
            <a:spAutoFit/>
          </a:bodyPr>
          <a:lstStyle/>
          <a:p>
            <a:pPr algn="l">
              <a:lnSpc>
                <a:spcPts val="4799"/>
              </a:lnSpc>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fait quoi ?</a:t>
            </a:r>
          </a:p>
        </p:txBody>
      </p:sp>
      <p:sp>
        <p:nvSpPr>
          <p:cNvPr id="12" name="TextBox 12"/>
          <p:cNvSpPr txBox="1"/>
          <p:nvPr/>
        </p:nvSpPr>
        <p:spPr>
          <a:xfrm>
            <a:off x="2128166" y="6626587"/>
            <a:ext cx="7244433" cy="584327"/>
          </a:xfrm>
          <a:prstGeom prst="rect">
            <a:avLst/>
          </a:prstGeom>
        </p:spPr>
        <p:txBody>
          <a:bodyPr wrap="square"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dans quelle histoire ?</a:t>
            </a:r>
          </a:p>
        </p:txBody>
      </p:sp>
      <p:sp>
        <p:nvSpPr>
          <p:cNvPr id="13" name="TextBox 13"/>
          <p:cNvSpPr txBox="1"/>
          <p:nvPr/>
        </p:nvSpPr>
        <p:spPr>
          <a:xfrm>
            <a:off x="11314495" y="6638057"/>
            <a:ext cx="4916106" cy="1199880"/>
          </a:xfrm>
          <a:prstGeom prst="rect">
            <a:avLst/>
          </a:prstGeom>
        </p:spPr>
        <p:txBody>
          <a:bodyPr wrap="square" lIns="0" tIns="0" rIns="0" bIns="0" rtlCol="0" anchor="t">
            <a:spAutoFit/>
          </a:bodyPr>
          <a:lstStyle/>
          <a:p>
            <a:pPr algn="l">
              <a:lnSpc>
                <a:spcPts val="4799"/>
              </a:lnSpc>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dans quel environnement ?</a:t>
            </a:r>
          </a:p>
        </p:txBody>
      </p:sp>
      <p:sp>
        <p:nvSpPr>
          <p:cNvPr id="14" name="TextBox 14"/>
          <p:cNvSpPr txBox="1"/>
          <p:nvPr/>
        </p:nvSpPr>
        <p:spPr>
          <a:xfrm>
            <a:off x="2128167" y="7863646"/>
            <a:ext cx="5210292" cy="600075"/>
          </a:xfrm>
          <a:prstGeom prst="rect">
            <a:avLst/>
          </a:prstGeom>
        </p:spPr>
        <p:txBody>
          <a:bodyPr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pour quoi ?</a:t>
            </a:r>
            <a:endParaRPr lang="fr-FR" sz="3999" b="1" u="none" strike="noStrike"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20" name="Freeform 20"/>
          <p:cNvSpPr/>
          <p:nvPr/>
        </p:nvSpPr>
        <p:spPr>
          <a:xfrm>
            <a:off x="15835195" y="2378248"/>
            <a:ext cx="1424105" cy="2765252"/>
          </a:xfrm>
          <a:custGeom>
            <a:avLst/>
            <a:gdLst/>
            <a:ahLst/>
            <a:cxnLst/>
            <a:rect l="l" t="t" r="r" b="b"/>
            <a:pathLst>
              <a:path w="1424105" h="2765252">
                <a:moveTo>
                  <a:pt x="0" y="0"/>
                </a:moveTo>
                <a:lnTo>
                  <a:pt x="1424105" y="0"/>
                </a:lnTo>
                <a:lnTo>
                  <a:pt x="1424105" y="2765252"/>
                </a:lnTo>
                <a:lnTo>
                  <a:pt x="0" y="2765252"/>
                </a:lnTo>
                <a:lnTo>
                  <a:pt x="0" y="0"/>
                </a:lnTo>
                <a:close/>
              </a:path>
            </a:pathLst>
          </a:custGeom>
          <a:blipFill>
            <a:blip r:embed="rId2"/>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2" name="TextBox 10">
            <a:extLst>
              <a:ext uri="{FF2B5EF4-FFF2-40B4-BE49-F238E27FC236}">
                <a16:creationId xmlns:a16="http://schemas.microsoft.com/office/drawing/2014/main" id="{65B5DAE5-EE66-442B-B01F-68102FEDB212}"/>
              </a:ext>
            </a:extLst>
          </p:cNvPr>
          <p:cNvSpPr txBox="1"/>
          <p:nvPr/>
        </p:nvSpPr>
        <p:spPr>
          <a:xfrm>
            <a:off x="1028700" y="3164251"/>
            <a:ext cx="10172700" cy="600075"/>
          </a:xfrm>
          <a:prstGeom prst="rect">
            <a:avLst/>
          </a:prstGeom>
        </p:spPr>
        <p:txBody>
          <a:bodyPr wrap="square" lIns="0" tIns="0" rIns="0" bIns="0" rtlCol="0" anchor="t">
            <a:spAutoFit/>
          </a:bodyPr>
          <a:lstStyle/>
          <a:p>
            <a:pPr marL="0" lvl="1" indent="0" algn="l">
              <a:lnSpc>
                <a:spcPts val="4799"/>
              </a:lnSpc>
              <a:spcBef>
                <a:spcPct val="0"/>
              </a:spcBef>
            </a:pPr>
            <a:r>
              <a:rPr lang="en-US" sz="3999" b="1" spc="-199" dirty="0">
                <a:solidFill>
                  <a:srgbClr val="FFFFFF"/>
                </a:solidFill>
                <a:latin typeface="Segoe UI" panose="020B0502040204020203" pitchFamily="34" charset="0"/>
                <a:ea typeface="Raleway Bold"/>
                <a:cs typeface="Segoe UI" panose="020B0502040204020203" pitchFamily="34" charset="0"/>
                <a:sym typeface="Raleway Bold"/>
              </a:rPr>
              <a:t>- LA CONSTRUCTION D’UN SCÉNARIO - </a:t>
            </a:r>
          </a:p>
        </p:txBody>
      </p:sp>
      <p:sp>
        <p:nvSpPr>
          <p:cNvPr id="16" name="Espace réservé du numéro de diapositive 15">
            <a:extLst>
              <a:ext uri="{FF2B5EF4-FFF2-40B4-BE49-F238E27FC236}">
                <a16:creationId xmlns:a16="http://schemas.microsoft.com/office/drawing/2014/main" id="{B234FCB3-4D85-40AC-AB08-1A066AE85AAE}"/>
              </a:ext>
            </a:extLst>
          </p:cNvPr>
          <p:cNvSpPr>
            <a:spLocks noGrp="1"/>
          </p:cNvSpPr>
          <p:nvPr>
            <p:ph type="sldNum" sz="quarter" idx="12"/>
          </p:nvPr>
        </p:nvSpPr>
        <p:spPr/>
        <p:txBody>
          <a:bodyPr/>
          <a:lstStyle/>
          <a:p>
            <a:fld id="{B6F15528-21DE-4FAA-801E-634DDDAF4B2B}" type="slidenum">
              <a:rPr lang="en-US" smtClean="0">
                <a:solidFill>
                  <a:schemeClr val="bg1"/>
                </a:solidFill>
              </a:rPr>
              <a:pPr/>
              <a:t>2</a:t>
            </a:fld>
            <a:endParaRPr lang="en-US">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3" name="AutoShape 3"/>
          <p:cNvSpPr/>
          <p:nvPr/>
        </p:nvSpPr>
        <p:spPr>
          <a:xfrm>
            <a:off x="2525921" y="2019300"/>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53" y="8645938"/>
            <a:ext cx="13236260" cy="0"/>
          </a:xfrm>
          <a:prstGeom prst="line">
            <a:avLst/>
          </a:prstGeom>
          <a:ln w="9525" cap="flat">
            <a:solidFill>
              <a:srgbClr val="FFFFFF"/>
            </a:solidFill>
            <a:prstDash val="solid"/>
            <a:headEnd type="none" w="sm" len="sm"/>
            <a:tailEnd type="none" w="sm" len="sm"/>
          </a:ln>
        </p:spPr>
      </p:sp>
      <p:sp>
        <p:nvSpPr>
          <p:cNvPr id="5" name="Freeform 5"/>
          <p:cNvSpPr/>
          <p:nvPr/>
        </p:nvSpPr>
        <p:spPr>
          <a:xfrm>
            <a:off x="13261888" y="7061552"/>
            <a:ext cx="1205927" cy="1663348"/>
          </a:xfrm>
          <a:custGeom>
            <a:avLst/>
            <a:gdLst/>
            <a:ahLst/>
            <a:cxnLst/>
            <a:rect l="l" t="t" r="r" b="b"/>
            <a:pathLst>
              <a:path w="1205927" h="1663348">
                <a:moveTo>
                  <a:pt x="0" y="0"/>
                </a:moveTo>
                <a:lnTo>
                  <a:pt x="1205927" y="0"/>
                </a:lnTo>
                <a:lnTo>
                  <a:pt x="1205927" y="1663348"/>
                </a:lnTo>
                <a:lnTo>
                  <a:pt x="0" y="1663348"/>
                </a:lnTo>
                <a:lnTo>
                  <a:pt x="0" y="0"/>
                </a:lnTo>
                <a:close/>
              </a:path>
            </a:pathLst>
          </a:custGeom>
          <a:blipFill>
            <a:blip r:embed="rId2"/>
            <a:stretch>
              <a:fillRect/>
            </a:stretch>
          </a:blipFill>
        </p:spPr>
      </p:sp>
      <p:sp>
        <p:nvSpPr>
          <p:cNvPr id="9" name="Freeform 9"/>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1" name="Rectangle : coins arrondis 10">
            <a:extLst>
              <a:ext uri="{FF2B5EF4-FFF2-40B4-BE49-F238E27FC236}">
                <a16:creationId xmlns:a16="http://schemas.microsoft.com/office/drawing/2014/main" id="{28EE94CF-B6E7-4C63-A505-217FB479096B}"/>
              </a:ext>
            </a:extLst>
          </p:cNvPr>
          <p:cNvSpPr/>
          <p:nvPr/>
        </p:nvSpPr>
        <p:spPr>
          <a:xfrm>
            <a:off x="7315183" y="4736909"/>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IDENTITÉ</a:t>
            </a:r>
          </a:p>
          <a:p>
            <a:pPr algn="ctr"/>
            <a:r>
              <a:rPr lang="fr-FR" sz="2400" dirty="0">
                <a:solidFill>
                  <a:schemeClr val="tx1"/>
                </a:solidFill>
                <a:latin typeface="Segoe UI" panose="020B0502040204020203" pitchFamily="34" charset="0"/>
                <a:cs typeface="Segoe UI" panose="020B0502040204020203" pitchFamily="34" charset="0"/>
              </a:rPr>
              <a:t>Mon projet c’est quoi ?</a:t>
            </a:r>
          </a:p>
        </p:txBody>
      </p:sp>
      <p:sp>
        <p:nvSpPr>
          <p:cNvPr id="12" name="Rectangle : coins arrondis 11">
            <a:extLst>
              <a:ext uri="{FF2B5EF4-FFF2-40B4-BE49-F238E27FC236}">
                <a16:creationId xmlns:a16="http://schemas.microsoft.com/office/drawing/2014/main" id="{FCA6F83F-D6D9-4251-B542-E2FBDC5C472F}"/>
              </a:ext>
            </a:extLst>
          </p:cNvPr>
          <p:cNvSpPr/>
          <p:nvPr/>
        </p:nvSpPr>
        <p:spPr>
          <a:xfrm>
            <a:off x="7315183" y="2552700"/>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TÉLÉOLOGIE</a:t>
            </a:r>
          </a:p>
          <a:p>
            <a:pPr algn="ctr"/>
            <a:r>
              <a:rPr lang="fr-FR" sz="2400" dirty="0">
                <a:solidFill>
                  <a:schemeClr val="tx1"/>
                </a:solidFill>
                <a:latin typeface="Segoe UI" panose="020B0502040204020203" pitchFamily="34" charset="0"/>
                <a:cs typeface="Segoe UI" panose="020B0502040204020203" pitchFamily="34" charset="0"/>
              </a:rPr>
              <a:t>Mon projet pour quoi ?</a:t>
            </a:r>
          </a:p>
        </p:txBody>
      </p:sp>
      <p:sp>
        <p:nvSpPr>
          <p:cNvPr id="13" name="Rectangle : coins arrondis 12">
            <a:extLst>
              <a:ext uri="{FF2B5EF4-FFF2-40B4-BE49-F238E27FC236}">
                <a16:creationId xmlns:a16="http://schemas.microsoft.com/office/drawing/2014/main" id="{97EA7FED-BB51-4420-A466-6A1E9098B817}"/>
              </a:ext>
            </a:extLst>
          </p:cNvPr>
          <p:cNvSpPr/>
          <p:nvPr/>
        </p:nvSpPr>
        <p:spPr>
          <a:xfrm>
            <a:off x="7315183" y="6916516"/>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CONTEXTE</a:t>
            </a:r>
          </a:p>
          <a:p>
            <a:pPr algn="ctr"/>
            <a:r>
              <a:rPr lang="fr-FR" sz="2400" dirty="0">
                <a:solidFill>
                  <a:schemeClr val="tx1"/>
                </a:solidFill>
                <a:latin typeface="Segoe UI" panose="020B0502040204020203" pitchFamily="34" charset="0"/>
                <a:cs typeface="Segoe UI" panose="020B0502040204020203" pitchFamily="34" charset="0"/>
              </a:rPr>
              <a:t>Mon projet dans quel environnement ?</a:t>
            </a:r>
          </a:p>
        </p:txBody>
      </p:sp>
      <p:sp>
        <p:nvSpPr>
          <p:cNvPr id="14" name="Rectangle : coins arrondis 13">
            <a:extLst>
              <a:ext uri="{FF2B5EF4-FFF2-40B4-BE49-F238E27FC236}">
                <a16:creationId xmlns:a16="http://schemas.microsoft.com/office/drawing/2014/main" id="{245E2477-2712-47B3-914C-15499C2B4D28}"/>
              </a:ext>
            </a:extLst>
          </p:cNvPr>
          <p:cNvSpPr/>
          <p:nvPr/>
        </p:nvSpPr>
        <p:spPr>
          <a:xfrm>
            <a:off x="252585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TRANSFORMATION</a:t>
            </a:r>
          </a:p>
          <a:p>
            <a:pPr algn="ctr"/>
            <a:r>
              <a:rPr lang="fr-FR" sz="2400" dirty="0">
                <a:solidFill>
                  <a:schemeClr val="tx1"/>
                </a:solidFill>
                <a:latin typeface="Segoe UI" panose="020B0502040204020203" pitchFamily="34" charset="0"/>
                <a:cs typeface="Segoe UI" panose="020B0502040204020203" pitchFamily="34" charset="0"/>
              </a:rPr>
              <a:t>Mon projet dans quelle histoire ?</a:t>
            </a:r>
          </a:p>
        </p:txBody>
      </p:sp>
      <p:sp>
        <p:nvSpPr>
          <p:cNvPr id="15" name="Rectangle : coins arrondis 14">
            <a:extLst>
              <a:ext uri="{FF2B5EF4-FFF2-40B4-BE49-F238E27FC236}">
                <a16:creationId xmlns:a16="http://schemas.microsoft.com/office/drawing/2014/main" id="{B72BCB33-CE83-471F-927B-CEDB3FCDF26A}"/>
              </a:ext>
            </a:extLst>
          </p:cNvPr>
          <p:cNvSpPr/>
          <p:nvPr/>
        </p:nvSpPr>
        <p:spPr>
          <a:xfrm>
            <a:off x="1210451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ACTIVITÉ</a:t>
            </a:r>
          </a:p>
          <a:p>
            <a:pPr algn="ctr"/>
            <a:r>
              <a:rPr lang="fr-FR" sz="2400" dirty="0">
                <a:solidFill>
                  <a:schemeClr val="tx1"/>
                </a:solidFill>
                <a:latin typeface="Segoe UI" panose="020B0502040204020203" pitchFamily="34" charset="0"/>
                <a:cs typeface="Segoe UI" panose="020B0502040204020203" pitchFamily="34" charset="0"/>
              </a:rPr>
              <a:t>Mon projet fait quoi ?</a:t>
            </a:r>
          </a:p>
        </p:txBody>
      </p:sp>
      <p:cxnSp>
        <p:nvCxnSpPr>
          <p:cNvPr id="17" name="Connecteur : en arc 16">
            <a:extLst>
              <a:ext uri="{FF2B5EF4-FFF2-40B4-BE49-F238E27FC236}">
                <a16:creationId xmlns:a16="http://schemas.microsoft.com/office/drawing/2014/main" id="{50E42B74-804C-4C50-BA91-356209A7BBD7}"/>
              </a:ext>
            </a:extLst>
          </p:cNvPr>
          <p:cNvCxnSpPr>
            <a:cxnSpLocks/>
            <a:stCxn id="14" idx="0"/>
            <a:endCxn id="12" idx="1"/>
          </p:cNvCxnSpPr>
          <p:nvPr/>
        </p:nvCxnSpPr>
        <p:spPr>
          <a:xfrm rot="5400000" flipH="1" flipV="1">
            <a:off x="5042707" y="2464039"/>
            <a:ext cx="1584423"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Connecteur : en arc 18">
            <a:extLst>
              <a:ext uri="{FF2B5EF4-FFF2-40B4-BE49-F238E27FC236}">
                <a16:creationId xmlns:a16="http://schemas.microsoft.com/office/drawing/2014/main" id="{60B699C4-DAFF-4185-8CBF-76C7CE1D6556}"/>
              </a:ext>
            </a:extLst>
          </p:cNvPr>
          <p:cNvCxnSpPr>
            <a:cxnSpLocks/>
            <a:stCxn id="12" idx="3"/>
            <a:endCxn id="15" idx="0"/>
          </p:cNvCxnSpPr>
          <p:nvPr/>
        </p:nvCxnSpPr>
        <p:spPr>
          <a:xfrm>
            <a:off x="10972783" y="3152092"/>
            <a:ext cx="2960530" cy="1584423"/>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Connecteur : en arc 21">
            <a:extLst>
              <a:ext uri="{FF2B5EF4-FFF2-40B4-BE49-F238E27FC236}">
                <a16:creationId xmlns:a16="http://schemas.microsoft.com/office/drawing/2014/main" id="{BF54EA9A-A889-4E4C-B198-522FECA8C794}"/>
              </a:ext>
            </a:extLst>
          </p:cNvPr>
          <p:cNvCxnSpPr>
            <a:cxnSpLocks/>
            <a:stCxn id="14" idx="2"/>
            <a:endCxn id="13" idx="1"/>
          </p:cNvCxnSpPr>
          <p:nvPr/>
        </p:nvCxnSpPr>
        <p:spPr>
          <a:xfrm rot="16200000" flipH="1">
            <a:off x="504461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Connecteur : en arc 24">
            <a:extLst>
              <a:ext uri="{FF2B5EF4-FFF2-40B4-BE49-F238E27FC236}">
                <a16:creationId xmlns:a16="http://schemas.microsoft.com/office/drawing/2014/main" id="{D8EB17F9-BB4A-4497-84DE-8C91EB4ED3CD}"/>
              </a:ext>
            </a:extLst>
          </p:cNvPr>
          <p:cNvCxnSpPr>
            <a:cxnSpLocks/>
            <a:stCxn id="15" idx="2"/>
            <a:endCxn id="13" idx="3"/>
          </p:cNvCxnSpPr>
          <p:nvPr/>
        </p:nvCxnSpPr>
        <p:spPr>
          <a:xfrm rot="5400000">
            <a:off x="1166274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E66CD7C-4C62-49C1-B46D-49939EC4ABFC}"/>
              </a:ext>
            </a:extLst>
          </p:cNvPr>
          <p:cNvCxnSpPr>
            <a:cxnSpLocks/>
            <a:stCxn id="12" idx="2"/>
            <a:endCxn id="11" idx="0"/>
          </p:cNvCxnSpPr>
          <p:nvPr/>
        </p:nvCxnSpPr>
        <p:spPr>
          <a:xfrm>
            <a:off x="9143983" y="3751484"/>
            <a:ext cx="0" cy="985425"/>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0A49B585-85B3-4493-9336-2A67AD07EDAE}"/>
              </a:ext>
            </a:extLst>
          </p:cNvPr>
          <p:cNvCxnSpPr>
            <a:cxnSpLocks/>
            <a:stCxn id="11" idx="2"/>
            <a:endCxn id="13" idx="0"/>
          </p:cNvCxnSpPr>
          <p:nvPr/>
        </p:nvCxnSpPr>
        <p:spPr>
          <a:xfrm>
            <a:off x="9143983" y="5935693"/>
            <a:ext cx="0" cy="98082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A44F6632-61C1-4B28-B48B-DBC5200CA279}"/>
              </a:ext>
            </a:extLst>
          </p:cNvPr>
          <p:cNvCxnSpPr>
            <a:cxnSpLocks/>
            <a:stCxn id="14" idx="3"/>
            <a:endCxn id="11" idx="1"/>
          </p:cNvCxnSpPr>
          <p:nvPr/>
        </p:nvCxnSpPr>
        <p:spPr>
          <a:xfrm>
            <a:off x="618345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F462A83A-9598-4D0C-83FB-78E9D99FE1AC}"/>
              </a:ext>
            </a:extLst>
          </p:cNvPr>
          <p:cNvCxnSpPr>
            <a:cxnSpLocks/>
            <a:stCxn id="11" idx="3"/>
            <a:endCxn id="15" idx="1"/>
          </p:cNvCxnSpPr>
          <p:nvPr/>
        </p:nvCxnSpPr>
        <p:spPr>
          <a:xfrm flipV="1">
            <a:off x="1097278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0" name="TextBox 7">
            <a:extLst>
              <a:ext uri="{FF2B5EF4-FFF2-40B4-BE49-F238E27FC236}">
                <a16:creationId xmlns:a16="http://schemas.microsoft.com/office/drawing/2014/main" id="{B7017540-74CF-4542-AB58-C6DBA116AC9C}"/>
              </a:ext>
            </a:extLst>
          </p:cNvPr>
          <p:cNvSpPr txBox="1"/>
          <p:nvPr/>
        </p:nvSpPr>
        <p:spPr>
          <a:xfrm>
            <a:off x="2525819" y="1051497"/>
            <a:ext cx="13236260" cy="923330"/>
          </a:xfrm>
          <a:prstGeom prst="rect">
            <a:avLst/>
          </a:prstGeom>
        </p:spPr>
        <p:txBody>
          <a:bodyPr lIns="0" tIns="0" rIns="0" bIns="0" rtlCol="0" anchor="t">
            <a:spAutoFit/>
          </a:bodyPr>
          <a:lstStyle/>
          <a:p>
            <a:pPr marL="0" lvl="1" indent="0" algn="l">
              <a:lnSpc>
                <a:spcPts val="7200"/>
              </a:lnSpc>
              <a:spcBef>
                <a:spcPct val="0"/>
              </a:spcBef>
            </a:pPr>
            <a:r>
              <a:rPr lang="en-US" sz="7200" b="1" dirty="0">
                <a:solidFill>
                  <a:srgbClr val="FFFFFF"/>
                </a:solidFill>
                <a:latin typeface="Segoe UI" panose="020B0502040204020203" pitchFamily="34" charset="0"/>
                <a:ea typeface="Raleway Bold"/>
                <a:cs typeface="Segoe UI" panose="020B0502040204020203" pitchFamily="34" charset="0"/>
                <a:sym typeface="Raleway Bold"/>
              </a:rPr>
              <a:t>PARTIE 1</a:t>
            </a:r>
          </a:p>
        </p:txBody>
      </p:sp>
      <p:sp>
        <p:nvSpPr>
          <p:cNvPr id="6" name="Espace réservé du numéro de diapositive 5">
            <a:extLst>
              <a:ext uri="{FF2B5EF4-FFF2-40B4-BE49-F238E27FC236}">
                <a16:creationId xmlns:a16="http://schemas.microsoft.com/office/drawing/2014/main" id="{D429C31D-99C8-4BC7-B8D1-38BC5BA4FC08}"/>
              </a:ext>
            </a:extLst>
          </p:cNvPr>
          <p:cNvSpPr>
            <a:spLocks noGrp="1"/>
          </p:cNvSpPr>
          <p:nvPr>
            <p:ph type="sldNum" sz="quarter" idx="12"/>
          </p:nvPr>
        </p:nvSpPr>
        <p:spPr>
          <a:xfrm>
            <a:off x="16078200" y="9883775"/>
            <a:ext cx="2133600" cy="365125"/>
          </a:xfrm>
        </p:spPr>
        <p:txBody>
          <a:bodyPr/>
          <a:lstStyle/>
          <a:p>
            <a:fld id="{B6F15528-21DE-4FAA-801E-634DDDAF4B2B}" type="slidenum">
              <a:rPr lang="en-US" smtClean="0">
                <a:solidFill>
                  <a:schemeClr val="bg1"/>
                </a:solidFill>
              </a:rPr>
              <a:pPr/>
              <a:t>3</a:t>
            </a:fld>
            <a:endParaRPr lang="en-US">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77400" y="1333499"/>
            <a:ext cx="8236427" cy="8634817"/>
            <a:chOff x="0" y="0"/>
            <a:chExt cx="11251604" cy="13716000"/>
          </a:xfrm>
        </p:grpSpPr>
        <p:pic>
          <p:nvPicPr>
            <p:cNvPr id="3" name="Picture 3"/>
            <p:cNvPicPr>
              <a:picLocks noChangeAspect="1"/>
            </p:cNvPicPr>
            <p:nvPr/>
          </p:nvPicPr>
          <p:blipFill>
            <a:blip r:embed="rId2"/>
            <a:srcRect l="34015" r="34015"/>
            <a:stretch>
              <a:fillRect/>
            </a:stretch>
          </p:blipFill>
          <p:spPr>
            <a:xfrm>
              <a:off x="0" y="0"/>
              <a:ext cx="11251604" cy="13716000"/>
            </a:xfrm>
            <a:prstGeom prst="rect">
              <a:avLst/>
            </a:prstGeom>
          </p:spPr>
        </p:pic>
      </p:grpSp>
      <p:sp>
        <p:nvSpPr>
          <p:cNvPr id="4" name="AutoShape 4"/>
          <p:cNvSpPr/>
          <p:nvPr/>
        </p:nvSpPr>
        <p:spPr>
          <a:xfrm>
            <a:off x="503837" y="3422433"/>
            <a:ext cx="7772400" cy="0"/>
          </a:xfrm>
          <a:prstGeom prst="line">
            <a:avLst/>
          </a:prstGeom>
          <a:ln w="9525" cap="flat">
            <a:solidFill>
              <a:srgbClr val="140E0C"/>
            </a:solidFill>
            <a:prstDash val="solid"/>
            <a:headEnd type="none" w="sm" len="sm"/>
            <a:tailEnd type="none" w="sm" len="sm"/>
          </a:ln>
        </p:spPr>
      </p:sp>
      <p:sp>
        <p:nvSpPr>
          <p:cNvPr id="5" name="AutoShape 5"/>
          <p:cNvSpPr/>
          <p:nvPr/>
        </p:nvSpPr>
        <p:spPr>
          <a:xfrm>
            <a:off x="503837" y="8953500"/>
            <a:ext cx="7772400" cy="0"/>
          </a:xfrm>
          <a:prstGeom prst="line">
            <a:avLst/>
          </a:prstGeom>
          <a:ln w="9525" cap="flat">
            <a:solidFill>
              <a:srgbClr val="140E0C"/>
            </a:solidFill>
            <a:prstDash val="solid"/>
            <a:headEnd type="none" w="sm" len="sm"/>
            <a:tailEnd type="none" w="sm" len="sm"/>
          </a:ln>
        </p:spPr>
      </p:sp>
      <p:sp>
        <p:nvSpPr>
          <p:cNvPr id="6" name="TextBox 6"/>
          <p:cNvSpPr txBox="1"/>
          <p:nvPr/>
        </p:nvSpPr>
        <p:spPr>
          <a:xfrm>
            <a:off x="522959" y="788309"/>
            <a:ext cx="6673743" cy="815160"/>
          </a:xfrm>
          <a:prstGeom prst="rect">
            <a:avLst/>
          </a:prstGeom>
        </p:spPr>
        <p:txBody>
          <a:bodyPr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1.1 Mon projet c’est quoi ? </a:t>
            </a:r>
          </a:p>
        </p:txBody>
      </p:sp>
      <p:sp>
        <p:nvSpPr>
          <p:cNvPr id="7" name="TextBox 7"/>
          <p:cNvSpPr txBox="1"/>
          <p:nvPr/>
        </p:nvSpPr>
        <p:spPr>
          <a:xfrm>
            <a:off x="595965" y="3707672"/>
            <a:ext cx="7413572" cy="481612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Pas de slogan ; ne pas se limiter au produit.</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Freeform 8"/>
          <p:cNvSpPr/>
          <p:nvPr/>
        </p:nvSpPr>
        <p:spPr>
          <a:xfrm>
            <a:off x="595965" y="2087249"/>
            <a:ext cx="1573557" cy="1532251"/>
          </a:xfrm>
          <a:custGeom>
            <a:avLst/>
            <a:gdLst/>
            <a:ahLst/>
            <a:cxnLst/>
            <a:rect l="l" t="t" r="r" b="b"/>
            <a:pathLst>
              <a:path w="1573557" h="1532251">
                <a:moveTo>
                  <a:pt x="0" y="0"/>
                </a:moveTo>
                <a:lnTo>
                  <a:pt x="1573558" y="0"/>
                </a:lnTo>
                <a:lnTo>
                  <a:pt x="1573558" y="1532251"/>
                </a:lnTo>
                <a:lnTo>
                  <a:pt x="0" y="1532251"/>
                </a:lnTo>
                <a:lnTo>
                  <a:pt x="0" y="0"/>
                </a:lnTo>
                <a:close/>
              </a:path>
            </a:pathLst>
          </a:custGeom>
          <a:blipFill>
            <a:blip r:embed="rId3"/>
            <a:stretch>
              <a:fillRect/>
            </a:stretch>
          </a:blipFill>
        </p:spPr>
      </p:sp>
      <p:sp>
        <p:nvSpPr>
          <p:cNvPr id="10" name="Freeform 10"/>
          <p:cNvSpPr/>
          <p:nvPr/>
        </p:nvSpPr>
        <p:spPr>
          <a:xfrm rot="3243328">
            <a:off x="7386635" y="693770"/>
            <a:ext cx="957832" cy="957832"/>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Segoe UI" panose="020B0502040204020203" pitchFamily="34" charset="0"/>
              <a:cs typeface="Segoe UI" panose="020B0502040204020203" pitchFamily="34" charset="0"/>
            </a:endParaRPr>
          </a:p>
        </p:txBody>
      </p:sp>
      <p:sp>
        <p:nvSpPr>
          <p:cNvPr id="12" name="Freeform 12"/>
          <p:cNvSpPr/>
          <p:nvPr/>
        </p:nvSpPr>
        <p:spPr>
          <a:xfrm>
            <a:off x="3779028"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6"/>
            <a:stretch>
              <a:fillRect/>
            </a:stretch>
          </a:blipFill>
        </p:spPr>
      </p:sp>
      <p:sp>
        <p:nvSpPr>
          <p:cNvPr id="13" name="TextBox 6">
            <a:extLst>
              <a:ext uri="{FF2B5EF4-FFF2-40B4-BE49-F238E27FC236}">
                <a16:creationId xmlns:a16="http://schemas.microsoft.com/office/drawing/2014/main" id="{D768BBD5-74B7-4ACF-A33E-77CCE5A381F4}"/>
              </a:ext>
            </a:extLst>
          </p:cNvPr>
          <p:cNvSpPr txBox="1"/>
          <p:nvPr/>
        </p:nvSpPr>
        <p:spPr>
          <a:xfrm>
            <a:off x="2225729" y="2451135"/>
            <a:ext cx="6308671" cy="738664"/>
          </a:xfrm>
          <a:prstGeom prst="rect">
            <a:avLst/>
          </a:prstGeom>
        </p:spPr>
        <p:txBody>
          <a:bodyPr wrap="square" lIns="0" tIns="0" rIns="0" bIns="0" rtlCol="0" anchor="t">
            <a:spAutoFit/>
          </a:bodyPr>
          <a:lstStyle/>
          <a:p>
            <a:pPr marL="0" lvl="1" indent="0" algn="l">
              <a:spcBef>
                <a:spcPct val="0"/>
              </a:spcBef>
            </a:pP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“Décris-moi ton projet”</a:t>
            </a:r>
          </a:p>
          <a:p>
            <a:pPr marL="0" lvl="1" indent="0" algn="l">
              <a:spcBef>
                <a:spcPct val="0"/>
              </a:spcBef>
            </a:pPr>
            <a:r>
              <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rPr>
              <a:t>Quelle phrase résume l’ensemble de mon projet ?</a:t>
            </a:r>
          </a:p>
        </p:txBody>
      </p:sp>
      <p:sp>
        <p:nvSpPr>
          <p:cNvPr id="15" name="TextBox 6">
            <a:extLst>
              <a:ext uri="{FF2B5EF4-FFF2-40B4-BE49-F238E27FC236}">
                <a16:creationId xmlns:a16="http://schemas.microsoft.com/office/drawing/2014/main" id="{C8F6C4A1-AA2E-4942-8F62-1C50D5C4716B}"/>
              </a:ext>
            </a:extLst>
          </p:cNvPr>
          <p:cNvSpPr txBox="1"/>
          <p:nvPr/>
        </p:nvSpPr>
        <p:spPr>
          <a:xfrm>
            <a:off x="9677400" y="451460"/>
            <a:ext cx="8137038" cy="738664"/>
          </a:xfrm>
          <a:prstGeom prst="rect">
            <a:avLst/>
          </a:prstGeom>
        </p:spPr>
        <p:txBody>
          <a:bodyPr wrap="square" lIns="0" tIns="0" rIns="0" bIns="0" rtlCol="0" anchor="t">
            <a:spAutoFit/>
          </a:bodyPr>
          <a:lstStyle/>
          <a:p>
            <a:pPr marL="0" lvl="1" indent="0" algn="l">
              <a:spcBef>
                <a:spcPct val="0"/>
              </a:spcBef>
            </a:pP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“Dessine-moi ton projet”</a:t>
            </a:r>
          </a:p>
          <a:p>
            <a:pPr marL="0" lvl="1" indent="0">
              <a:spcBef>
                <a:spcPct val="0"/>
              </a:spcBef>
            </a:pPr>
            <a:r>
              <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rPr>
              <a:t>Quel schéma permet d’avoir une vue d’ensemble sur mon projet ?</a:t>
            </a:r>
          </a:p>
        </p:txBody>
      </p:sp>
      <p:sp>
        <p:nvSpPr>
          <p:cNvPr id="11" name="Espace réservé du numéro de diapositive 10">
            <a:extLst>
              <a:ext uri="{FF2B5EF4-FFF2-40B4-BE49-F238E27FC236}">
                <a16:creationId xmlns:a16="http://schemas.microsoft.com/office/drawing/2014/main" id="{843ED97E-B167-495E-8B57-28FEEF7A9AA1}"/>
              </a:ext>
            </a:extLst>
          </p:cNvPr>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4597523"/>
            <a:ext cx="16230599" cy="481317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39243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046440"/>
          </a:xfrm>
          <a:prstGeom prst="rect">
            <a:avLst/>
          </a:prstGeom>
        </p:spPr>
        <p:txBody>
          <a:bodyPr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Storytelling</a:t>
            </a:r>
          </a:p>
          <a:p>
            <a:pPr marL="0" lvl="1" indent="0" algn="just">
              <a:spcBef>
                <a:spcPct val="0"/>
              </a:spcBef>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Pourquoi mettre en place un projet entrepreneurial ? Pourquoi ce projet plutôt qu'un autre ? Quels sont les projets que vous avez déjà eus ? Quels sont les projets futurs que vous envisagez ? Quels sont les liens entre ces différents projets ? Quelles sont vos valeurs fortes ? </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152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dans quelle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histoire</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 </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5067300"/>
            <a:ext cx="16230599" cy="4120680"/>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354217"/>
          </a:xfrm>
          <a:prstGeom prst="rect">
            <a:avLst/>
          </a:prstGeom>
        </p:spPr>
        <p:txBody>
          <a:bodyPr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Identification et définition du besoin</a:t>
            </a:r>
          </a:p>
          <a:p>
            <a:pPr marL="0" lvl="1" indent="0" algn="just">
              <a:spcBef>
                <a:spcPct val="0"/>
              </a:spcBef>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Jusqu’à aujourd’hui, comment ont évolué le besoin et les réponses apportées à celui-ci ? Quels sont les besoins, les problèmes, les désirs que vous voulez satisfaire ? Pourquoi votre solution n’a pas encore été proposée ? Quelles sont les solutions qui ont été proposées jusqu’à présent ? Pourquoi ce besoin reste insatisfait ? Pourquoi le problème n’est pas résolu ?</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533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dans quelle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histoire</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 </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404145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2" name="TextBox 2"/>
          <p:cNvSpPr txBox="1"/>
          <p:nvPr/>
        </p:nvSpPr>
        <p:spPr>
          <a:xfrm>
            <a:off x="12115800" y="2004200"/>
            <a:ext cx="4343400" cy="412869"/>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de votre offre</a:t>
            </a:r>
          </a:p>
        </p:txBody>
      </p:sp>
      <p:sp>
        <p:nvSpPr>
          <p:cNvPr id="3" name="TextBox 3"/>
          <p:cNvSpPr txBox="1"/>
          <p:nvPr/>
        </p:nvSpPr>
        <p:spPr>
          <a:xfrm>
            <a:off x="7239000" y="2007323"/>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de l’offre</a:t>
            </a:r>
          </a:p>
        </p:txBody>
      </p:sp>
      <p:sp>
        <p:nvSpPr>
          <p:cNvPr id="4" name="TextBox 4"/>
          <p:cNvSpPr txBox="1"/>
          <p:nvPr/>
        </p:nvSpPr>
        <p:spPr>
          <a:xfrm>
            <a:off x="2438400" y="2004200"/>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de la demande</a:t>
            </a:r>
          </a:p>
        </p:txBody>
      </p:sp>
      <p:sp>
        <p:nvSpPr>
          <p:cNvPr id="5" name="TextBox 5"/>
          <p:cNvSpPr txBox="1"/>
          <p:nvPr/>
        </p:nvSpPr>
        <p:spPr>
          <a:xfrm>
            <a:off x="12115800" y="2628900"/>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sz="1799"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Offre et valeur ajoutée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Offre + valeur ajoutée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endParaRPr lang="fr-FR" sz="1799" u="sng"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Avantages pour le client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Avantages concurrentiels (non copiables)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Autres :</a:t>
            </a:r>
            <a:r>
              <a:rPr lang="fr-FR" sz="1799"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6" name="TextBox 6"/>
          <p:cNvSpPr txBox="1"/>
          <p:nvPr/>
        </p:nvSpPr>
        <p:spPr>
          <a:xfrm>
            <a:off x="7239000" y="2632022"/>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Concurrence sur le marché</a:t>
            </a:r>
            <a:endParaRPr lang="fr-FR" sz="1799"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Produits /services similaires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Produits / services de substitution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Etude concurrentielle à partir des entreprises concurrentes identifiées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7" name="TextBox 7"/>
          <p:cNvSpPr txBox="1"/>
          <p:nvPr/>
        </p:nvSpPr>
        <p:spPr>
          <a:xfrm>
            <a:off x="2438400" y="2628900"/>
            <a:ext cx="4343400" cy="6201121"/>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Segmentation de la clientèle et </a:t>
            </a:r>
            <a:r>
              <a:rPr lang="fr-FR" dirty="0">
                <a:solidFill>
                  <a:srgbClr val="1D1D1B"/>
                </a:solidFill>
                <a:latin typeface="Segoe UI Semibold" panose="020B0702040204020203" pitchFamily="34" charset="0"/>
                <a:ea typeface="Raleway"/>
                <a:cs typeface="Segoe UI Semibold" panose="020B0702040204020203" pitchFamily="34" charset="0"/>
                <a:sym typeface="Raleway"/>
              </a:rPr>
              <a:t>ciblage</a:t>
            </a:r>
            <a:endPar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latin typeface="Segoe UI" panose="020B0502040204020203" pitchFamily="34" charset="0"/>
                <a:ea typeface="Raleway"/>
                <a:cs typeface="Segoe UI" panose="020B0502040204020203" pitchFamily="34" charset="0"/>
                <a:sym typeface="Raleway"/>
              </a:rPr>
              <a:t>Acheteur</a:t>
            </a:r>
            <a:r>
              <a:rPr lang="fr-FR" sz="1799" u="sng" dirty="0">
                <a:latin typeface="Segoe UI" panose="020B0502040204020203" pitchFamily="34" charset="0"/>
                <a:ea typeface="Raleway"/>
                <a:cs typeface="Segoe UI" panose="020B0502040204020203" pitchFamily="34" charset="0"/>
                <a:sym typeface="Raleway"/>
              </a:rPr>
              <a:t>s</a:t>
            </a:r>
            <a:r>
              <a:rPr lang="fr-FR" sz="1799" u="sng" dirty="0">
                <a:solidFill>
                  <a:srgbClr val="1D1D1B"/>
                </a:solidFill>
                <a:latin typeface="Segoe UI" panose="020B0502040204020203" pitchFamily="34" charset="0"/>
                <a:ea typeface="Raleway"/>
                <a:cs typeface="Segoe UI" panose="020B0502040204020203" pitchFamily="34" charset="0"/>
                <a:sym typeface="Raleway"/>
              </a:rPr>
              <a:t>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r>
              <a:rPr lang="fr-FR" sz="1799"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Utilisateurs finaux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Prescripteurs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grpSp>
        <p:nvGrpSpPr>
          <p:cNvPr id="15" name="Group 15"/>
          <p:cNvGrpSpPr/>
          <p:nvPr/>
        </p:nvGrpSpPr>
        <p:grpSpPr>
          <a:xfrm>
            <a:off x="16446466" y="503838"/>
            <a:ext cx="1337696" cy="1337696"/>
            <a:chOff x="0" y="0"/>
            <a:chExt cx="1783594" cy="1783594"/>
          </a:xfrm>
        </p:grpSpPr>
        <p:sp>
          <p:nvSpPr>
            <p:cNvPr id="16" name="Freeform 16"/>
            <p:cNvSpPr/>
            <p:nvPr/>
          </p:nvSpPr>
          <p:spPr>
            <a:xfrm rot="3243328">
              <a:off x="253243" y="253243"/>
              <a:ext cx="1277109" cy="1277109"/>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Freeform 17"/>
            <p:cNvSpPr/>
            <p:nvPr/>
          </p:nvSpPr>
          <p:spPr>
            <a:xfrm flipV="1">
              <a:off x="699816" y="699816"/>
              <a:ext cx="383963" cy="383963"/>
            </a:xfrm>
            <a:custGeom>
              <a:avLst/>
              <a:gdLst/>
              <a:ahLst/>
              <a:cxnLst/>
              <a:rect l="l" t="t" r="r" b="b"/>
              <a:pathLst>
                <a:path w="383963" h="383963">
                  <a:moveTo>
                    <a:pt x="0" y="383963"/>
                  </a:moveTo>
                  <a:lnTo>
                    <a:pt x="383963" y="383963"/>
                  </a:lnTo>
                  <a:lnTo>
                    <a:pt x="383963" y="0"/>
                  </a:lnTo>
                  <a:lnTo>
                    <a:pt x="0" y="0"/>
                  </a:lnTo>
                  <a:lnTo>
                    <a:pt x="0" y="383963"/>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8" name="AutoShape 18"/>
          <p:cNvSpPr/>
          <p:nvPr/>
        </p:nvSpPr>
        <p:spPr>
          <a:xfrm>
            <a:off x="1028700" y="1617014"/>
            <a:ext cx="15277301" cy="0"/>
          </a:xfrm>
          <a:prstGeom prst="line">
            <a:avLst/>
          </a:prstGeom>
          <a:ln w="9525" cap="flat">
            <a:solidFill>
              <a:srgbClr val="140E0C"/>
            </a:solidFill>
            <a:prstDash val="solid"/>
            <a:headEnd type="none" w="sm" len="sm"/>
            <a:tailEnd type="none" w="sm" len="sm"/>
          </a:ln>
        </p:spPr>
      </p:sp>
      <p:sp>
        <p:nvSpPr>
          <p:cNvPr id="19" name="AutoShape 19"/>
          <p:cNvSpPr/>
          <p:nvPr/>
        </p:nvSpPr>
        <p:spPr>
          <a:xfrm>
            <a:off x="1028700" y="9253538"/>
            <a:ext cx="16230600" cy="0"/>
          </a:xfrm>
          <a:prstGeom prst="line">
            <a:avLst/>
          </a:prstGeom>
          <a:ln w="9525" cap="flat">
            <a:solidFill>
              <a:srgbClr val="140E0C"/>
            </a:solidFill>
            <a:prstDash val="solid"/>
            <a:headEnd type="none" w="sm" len="sm"/>
            <a:tailEnd type="none" w="sm" len="sm"/>
          </a:ln>
        </p:spPr>
      </p:sp>
      <p:sp>
        <p:nvSpPr>
          <p:cNvPr id="20" name="Freeform 20"/>
          <p:cNvSpPr/>
          <p:nvPr/>
        </p:nvSpPr>
        <p:spPr>
          <a:xfrm>
            <a:off x="762000" y="7024234"/>
            <a:ext cx="2009562" cy="2346933"/>
          </a:xfrm>
          <a:custGeom>
            <a:avLst/>
            <a:gdLst/>
            <a:ahLst/>
            <a:cxnLst/>
            <a:rect l="l" t="t" r="r" b="b"/>
            <a:pathLst>
              <a:path w="2009562" h="2346933">
                <a:moveTo>
                  <a:pt x="0" y="0"/>
                </a:moveTo>
                <a:lnTo>
                  <a:pt x="2009562" y="0"/>
                </a:lnTo>
                <a:lnTo>
                  <a:pt x="2009562" y="2346933"/>
                </a:lnTo>
                <a:lnTo>
                  <a:pt x="0" y="2346933"/>
                </a:lnTo>
                <a:lnTo>
                  <a:pt x="0" y="0"/>
                </a:lnTo>
                <a:close/>
              </a:path>
            </a:pathLst>
          </a:custGeom>
          <a:blipFill>
            <a:blip r:embed="rId6"/>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7"/>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pour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9" name="Espace réservé du numéro de diapositive 8">
            <a:extLst>
              <a:ext uri="{FF2B5EF4-FFF2-40B4-BE49-F238E27FC236}">
                <a16:creationId xmlns:a16="http://schemas.microsoft.com/office/drawing/2014/main" id="{1239DBFD-48C5-4C1B-A03A-66DFDF035787}"/>
              </a:ext>
            </a:extLst>
          </p:cNvPr>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5" y="4411721"/>
            <a:ext cx="7890013" cy="4813177"/>
          </a:xfrm>
          <a:prstGeom prst="rect">
            <a:avLst/>
          </a:prstGeom>
          <a:solidFill>
            <a:schemeClr val="bg1">
              <a:lumMod val="95000"/>
            </a:schemeClr>
          </a:solidFill>
        </p:spPr>
        <p:txBody>
          <a:bodyPr wrap="square" lIns="0" tIns="0" rIns="0" bIns="0" rtlCol="0" anchor="t">
            <a:spAutoFit/>
          </a:bodyPr>
          <a:lstStyle/>
          <a:p>
            <a:pPr algn="just">
              <a:lnSpc>
                <a:spcPts val="2699"/>
              </a:lnSpc>
              <a:spcBef>
                <a:spcPct val="0"/>
              </a:spcBef>
            </a:pPr>
            <a:r>
              <a:rPr lang="fr-FR" sz="1800" i="1" spc="-25" dirty="0">
                <a:latin typeface="Segoe UI" panose="020B0502040204020203" pitchFamily="34" charset="0"/>
                <a:cs typeface="Segoe UI" panose="020B0502040204020203" pitchFamily="34" charset="0"/>
              </a:rPr>
              <a:t>Imaginez</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un</a:t>
            </a:r>
            <a:r>
              <a:rPr lang="fr-FR" sz="1800" i="1" spc="-3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client</a:t>
            </a:r>
            <a:r>
              <a:rPr lang="fr-FR" sz="1800" i="1" spc="-10" dirty="0">
                <a:latin typeface="Segoe UI" panose="020B0502040204020203" pitchFamily="34" charset="0"/>
                <a:cs typeface="Segoe UI" panose="020B0502040204020203" pitchFamily="34" charset="0"/>
              </a:rPr>
              <a:t> </a:t>
            </a:r>
            <a:r>
              <a:rPr lang="fr-FR" sz="1800" i="1" dirty="0">
                <a:latin typeface="Segoe UI" panose="020B0502040204020203" pitchFamily="34" charset="0"/>
                <a:cs typeface="Segoe UI" panose="020B0502040204020203" pitchFamily="34" charset="0"/>
              </a:rPr>
              <a:t>/</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usager</a:t>
            </a:r>
            <a:r>
              <a:rPr lang="fr-FR" sz="1800" i="1" spc="-30" dirty="0">
                <a:latin typeface="Segoe UI" panose="020B0502040204020203" pitchFamily="34" charset="0"/>
                <a:cs typeface="Segoe UI" panose="020B0502040204020203" pitchFamily="34" charset="0"/>
              </a:rPr>
              <a:t> </a:t>
            </a:r>
            <a:r>
              <a:rPr lang="fr-FR" sz="1800" i="1" dirty="0">
                <a:latin typeface="Segoe UI" panose="020B0502040204020203" pitchFamily="34" charset="0"/>
                <a:cs typeface="Segoe UI" panose="020B0502040204020203" pitchFamily="34" charset="0"/>
              </a:rPr>
              <a:t>/</a:t>
            </a:r>
            <a:r>
              <a:rPr lang="fr-FR" sz="1800" i="1" spc="-20" dirty="0">
                <a:latin typeface="Segoe UI" panose="020B0502040204020203" pitchFamily="34" charset="0"/>
                <a:cs typeface="Segoe UI" panose="020B0502040204020203" pitchFamily="34" charset="0"/>
              </a:rPr>
              <a:t> </a:t>
            </a:r>
            <a:r>
              <a:rPr lang="fr-FR" sz="1800" i="1" spc="-30" dirty="0">
                <a:latin typeface="Segoe UI" panose="020B0502040204020203" pitchFamily="34" charset="0"/>
                <a:cs typeface="Segoe UI" panose="020B0502040204020203" pitchFamily="34" charset="0"/>
              </a:rPr>
              <a:t>bénéficiaire </a:t>
            </a:r>
            <a:r>
              <a:rPr lang="fr-FR" sz="1800" i="1" spc="-20" dirty="0">
                <a:latin typeface="Segoe UI" panose="020B0502040204020203" pitchFamily="34" charset="0"/>
                <a:cs typeface="Segoe UI" panose="020B0502040204020203" pitchFamily="34" charset="0"/>
              </a:rPr>
              <a:t>type</a:t>
            </a:r>
            <a:r>
              <a:rPr lang="fr-FR" sz="1800" i="1" spc="-30" dirty="0">
                <a:latin typeface="Segoe UI" panose="020B0502040204020203" pitchFamily="34" charset="0"/>
                <a:cs typeface="Segoe UI" panose="020B0502040204020203" pitchFamily="34" charset="0"/>
              </a:rPr>
              <a:t> </a:t>
            </a:r>
            <a:r>
              <a:rPr lang="fr-FR" sz="1800" i="1" dirty="0">
                <a:latin typeface="Segoe UI" panose="020B0502040204020203" pitchFamily="34" charset="0"/>
                <a:cs typeface="Segoe UI" panose="020B0502040204020203" pitchFamily="34" charset="0"/>
              </a:rPr>
              <a:t>;</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imaginez</a:t>
            </a:r>
            <a:r>
              <a:rPr lang="fr-FR" sz="1800" i="1" spc="-1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ce</a:t>
            </a:r>
            <a:r>
              <a:rPr lang="fr-FR" sz="1800" i="1" spc="-3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qu’il </a:t>
            </a:r>
            <a:r>
              <a:rPr lang="fr-FR" sz="1800" i="1" spc="-10" dirty="0">
                <a:latin typeface="Segoe UI" panose="020B0502040204020203" pitchFamily="34" charset="0"/>
                <a:cs typeface="Segoe UI" panose="020B0502040204020203" pitchFamily="34" charset="0"/>
              </a:rPr>
              <a:t>fait</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au</a:t>
            </a:r>
            <a:r>
              <a:rPr lang="fr-FR" sz="1800" i="1" spc="-3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quotidien, </a:t>
            </a:r>
            <a:r>
              <a:rPr lang="fr-FR" sz="1800" i="1" spc="-20" dirty="0">
                <a:latin typeface="Segoe UI" panose="020B0502040204020203" pitchFamily="34" charset="0"/>
                <a:cs typeface="Segoe UI" panose="020B0502040204020203" pitchFamily="34" charset="0"/>
              </a:rPr>
              <a:t>ce</a:t>
            </a:r>
            <a:r>
              <a:rPr lang="fr-FR" sz="1800" i="1" spc="-3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qui</a:t>
            </a:r>
            <a:r>
              <a:rPr lang="fr-FR" sz="1800" i="1" spc="-2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lui</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cause</a:t>
            </a:r>
            <a:r>
              <a:rPr lang="fr-FR" sz="1800" i="1" spc="-3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des</a:t>
            </a:r>
            <a:r>
              <a:rPr lang="fr-FR" sz="1800" i="1" spc="-25" dirty="0">
                <a:latin typeface="Segoe UI" panose="020B0502040204020203" pitchFamily="34" charset="0"/>
                <a:cs typeface="Segoe UI" panose="020B0502040204020203" pitchFamily="34" charset="0"/>
              </a:rPr>
              <a:t> soucis,</a:t>
            </a:r>
            <a:r>
              <a:rPr lang="fr-FR" sz="1800" i="1" spc="-1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ce</a:t>
            </a:r>
            <a:r>
              <a:rPr lang="fr-FR" sz="1800" i="1" spc="-3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qu’il attend</a:t>
            </a:r>
            <a:r>
              <a:rPr lang="fr-FR" sz="1800" i="1" spc="-3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de</a:t>
            </a:r>
            <a:r>
              <a:rPr lang="fr-FR" sz="1800" i="1" spc="-3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l’avenir,</a:t>
            </a:r>
            <a:r>
              <a:rPr lang="fr-FR" sz="1800" i="1" spc="-10" dirty="0">
                <a:latin typeface="Segoe UI" panose="020B0502040204020203" pitchFamily="34" charset="0"/>
                <a:cs typeface="Segoe UI" panose="020B0502040204020203" pitchFamily="34" charset="0"/>
              </a:rPr>
              <a:t> ses</a:t>
            </a:r>
            <a:r>
              <a:rPr lang="fr-FR" sz="1800" i="1" spc="-25" dirty="0">
                <a:latin typeface="Segoe UI" panose="020B0502040204020203" pitchFamily="34" charset="0"/>
                <a:cs typeface="Segoe UI" panose="020B0502040204020203" pitchFamily="34" charset="0"/>
              </a:rPr>
              <a:t> souhaits </a:t>
            </a:r>
            <a:r>
              <a:rPr lang="fr-FR" sz="1800" i="1" spc="-10" dirty="0">
                <a:latin typeface="Segoe UI" panose="020B0502040204020203" pitchFamily="34" charset="0"/>
                <a:cs typeface="Segoe UI" panose="020B0502040204020203" pitchFamily="34" charset="0"/>
              </a:rPr>
              <a:t>d’amélioration, les</a:t>
            </a:r>
            <a:r>
              <a:rPr lang="fr-FR" sz="1800" i="1" spc="-3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phrases </a:t>
            </a:r>
            <a:r>
              <a:rPr lang="fr-FR" sz="1800" i="1" spc="-20" dirty="0">
                <a:latin typeface="Segoe UI" panose="020B0502040204020203" pitchFamily="34" charset="0"/>
                <a:cs typeface="Segoe UI" panose="020B0502040204020203" pitchFamily="34" charset="0"/>
              </a:rPr>
              <a:t>qu’il peut</a:t>
            </a:r>
            <a:r>
              <a:rPr lang="fr-FR" sz="1800" i="1" spc="-1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dire,</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les</a:t>
            </a:r>
            <a:r>
              <a:rPr lang="fr-FR" sz="1800" i="1" spc="-25" dirty="0">
                <a:latin typeface="Segoe UI" panose="020B0502040204020203" pitchFamily="34" charset="0"/>
                <a:cs typeface="Segoe UI" panose="020B0502040204020203" pitchFamily="34" charset="0"/>
              </a:rPr>
              <a:t> </a:t>
            </a:r>
            <a:r>
              <a:rPr lang="fr-FR" sz="1800" i="1" spc="-30" dirty="0">
                <a:latin typeface="Segoe UI" panose="020B0502040204020203" pitchFamily="34" charset="0"/>
                <a:cs typeface="Segoe UI" panose="020B0502040204020203" pitchFamily="34" charset="0"/>
              </a:rPr>
              <a:t>comportements</a:t>
            </a:r>
            <a:r>
              <a:rPr lang="fr-FR" sz="1800" i="1" spc="-2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qu’il peut</a:t>
            </a:r>
            <a:r>
              <a:rPr lang="fr-FR" sz="1800" i="1" spc="-1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avoir,</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les</a:t>
            </a:r>
            <a:r>
              <a:rPr lang="fr-FR" sz="1800" i="1" spc="-25" dirty="0">
                <a:latin typeface="Segoe UI" panose="020B0502040204020203" pitchFamily="34" charset="0"/>
                <a:cs typeface="Segoe UI" panose="020B0502040204020203" pitchFamily="34" charset="0"/>
              </a:rPr>
              <a:t> personnes </a:t>
            </a:r>
            <a:r>
              <a:rPr lang="fr-FR" sz="1800" i="1" spc="-10" dirty="0">
                <a:latin typeface="Segoe UI" panose="020B0502040204020203" pitchFamily="34" charset="0"/>
                <a:cs typeface="Segoe UI" panose="020B0502040204020203" pitchFamily="34" charset="0"/>
              </a:rPr>
              <a:t>qui</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lui influencent,</a:t>
            </a:r>
            <a:r>
              <a:rPr lang="fr-FR" sz="1800" i="1" spc="-10" dirty="0">
                <a:latin typeface="Segoe UI" panose="020B0502040204020203" pitchFamily="34" charset="0"/>
                <a:cs typeface="Segoe UI" panose="020B0502040204020203" pitchFamily="34" charset="0"/>
              </a:rPr>
              <a:t> ses</a:t>
            </a:r>
            <a:r>
              <a:rPr lang="fr-FR" sz="1800" i="1" spc="-2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loisirs.</a:t>
            </a:r>
          </a:p>
          <a:p>
            <a:pPr>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latin typeface="Segoe UI" panose="020B0502040204020203" pitchFamily="34" charset="0"/>
                <a:ea typeface="Raleway"/>
                <a:cs typeface="Segoe UI" panose="020B0502040204020203" pitchFamily="34" charset="0"/>
                <a:sym typeface="Raleway"/>
              </a:rPr>
              <a:t>Nom :				Age : 			Genre :</a:t>
            </a: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Rôles :</a:t>
            </a:r>
          </a:p>
          <a:p>
            <a:pPr marL="0" lvl="0" indent="0" algn="l">
              <a:lnSpc>
                <a:spcPts val="2699"/>
              </a:lnSpc>
              <a:spcBef>
                <a:spcPct val="0"/>
              </a:spcBef>
            </a:pPr>
            <a:endParaRPr lang="fr-FR" sz="1799"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Maux actuels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Désirs / aspiration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Valeurs :</a:t>
            </a: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119613" cy="1785104"/>
          </a:xfrm>
          <a:prstGeom prst="rect">
            <a:avLst/>
          </a:prstGeom>
        </p:spPr>
        <p:txBody>
          <a:bodyPr wrap="square"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Utilisation des persona</a:t>
            </a:r>
          </a:p>
          <a:p>
            <a:pPr marL="0" lvl="1" indent="0" algn="just">
              <a:spcBef>
                <a:spcPct val="0"/>
              </a:spcBef>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Quels sont les besoins, les problèmes, les désirs que vous souhaitez satisfaire ? Pour quel type de personnes ? Pourquoi votre solution n’a pas encore été proposée avant vous ? Pourquoi vous considérez que ce besoin reste insatisfait ? En quoi votre solution permet de répondre à plusieurs besoins / problèmes / désirs ?</a:t>
            </a:r>
          </a:p>
          <a:p>
            <a:pPr marL="0" lvl="1" indent="0" algn="just">
              <a:spcBef>
                <a:spcPct val="0"/>
              </a:spcBef>
            </a:pP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2"/>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pour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3" name="Espace réservé du numéro de diapositive 2">
            <a:extLst>
              <a:ext uri="{FF2B5EF4-FFF2-40B4-BE49-F238E27FC236}">
                <a16:creationId xmlns:a16="http://schemas.microsoft.com/office/drawing/2014/main" id="{F66C197B-7582-4B75-8628-B2062049B845}"/>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12" name="TextBox 2">
            <a:extLst>
              <a:ext uri="{FF2B5EF4-FFF2-40B4-BE49-F238E27FC236}">
                <a16:creationId xmlns:a16="http://schemas.microsoft.com/office/drawing/2014/main" id="{B7430916-FB38-4B9B-92D8-D57DA099884C}"/>
              </a:ext>
            </a:extLst>
          </p:cNvPr>
          <p:cNvSpPr txBox="1"/>
          <p:nvPr/>
        </p:nvSpPr>
        <p:spPr>
          <a:xfrm>
            <a:off x="9372604" y="4402157"/>
            <a:ext cx="7890013" cy="4882042"/>
          </a:xfrm>
          <a:prstGeom prst="rect">
            <a:avLst/>
          </a:prstGeom>
          <a:solidFill>
            <a:schemeClr val="bg1">
              <a:lumMod val="95000"/>
            </a:schemeClr>
          </a:solidFill>
        </p:spPr>
        <p:txBody>
          <a:bodyPr wrap="square" lIns="0" tIns="0" rIns="0" bIns="0" rtlCol="0" anchor="t">
            <a:spAutoFit/>
          </a:bodyPr>
          <a:lstStyle/>
          <a:p>
            <a:pPr marL="0" lvl="0" indent="0" algn="just">
              <a:lnSpc>
                <a:spcPts val="2699"/>
              </a:lnSpc>
              <a:spcBef>
                <a:spcPct val="0"/>
              </a:spcBef>
            </a:pPr>
            <a:r>
              <a:rPr lang="fr-FR" i="1" spc="-30" dirty="0">
                <a:latin typeface="Segoe UI" panose="020B0502040204020203" pitchFamily="34" charset="0"/>
                <a:cs typeface="Segoe UI" panose="020B0502040204020203" pitchFamily="34" charset="0"/>
                <a:sym typeface="Raleway"/>
              </a:rPr>
              <a:t>Encerclez les besoins que vous allez satisfaire grâce à votre projet et développez quelques justifications autour des questions posées plus haut.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Subsistance		Loisir			Participation</a:t>
            </a: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endParaRPr lang="fr-FR" sz="9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Protection		Compréhension		Création</a:t>
            </a:r>
          </a:p>
          <a:p>
            <a:pPr marL="0" lvl="0" indent="0" algn="l">
              <a:spcBef>
                <a:spcPct val="0"/>
              </a:spcBef>
            </a:pPr>
            <a:r>
              <a:rPr lang="fr-FR" sz="900" i="1" u="none" strike="noStrike"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Identité			Affection			Liberté</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Autres besoins : </a:t>
            </a: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Problèmes :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Désirs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a:solidFill>
                  <a:srgbClr val="1D1D1B"/>
                </a:solidFill>
                <a:latin typeface="Segoe UI" panose="020B0502040204020203" pitchFamily="34" charset="0"/>
                <a:ea typeface="Segoe UI Black" panose="020B0A02040204020203" pitchFamily="34" charset="0"/>
                <a:cs typeface="Segoe UI" panose="020B0502040204020203" pitchFamily="34" charset="0"/>
                <a:sym typeface="Raleway Bold"/>
              </a:rPr>
              <a:t>Ressources</a:t>
            </a:r>
          </a:p>
        </p:txBody>
      </p:sp>
      <p:sp>
        <p:nvSpPr>
          <p:cNvPr id="6" name="TextBox 6"/>
          <p:cNvSpPr txBox="1"/>
          <p:nvPr/>
        </p:nvSpPr>
        <p:spPr>
          <a:xfrm>
            <a:off x="7233591"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Activités</a:t>
            </a:r>
          </a:p>
        </p:txBody>
      </p:sp>
      <p:sp>
        <p:nvSpPr>
          <p:cNvPr id="7" name="TextBox 7"/>
          <p:cNvSpPr txBox="1"/>
          <p:nvPr/>
        </p:nvSpPr>
        <p:spPr>
          <a:xfrm>
            <a:off x="13095582"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Résultats / objectifs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004324"/>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fait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2019300"/>
            <a:ext cx="16230600" cy="1938992"/>
          </a:xfrm>
          <a:prstGeom prst="rect">
            <a:avLst/>
          </a:prstGeom>
          <a:noFill/>
        </p:spPr>
        <p:txBody>
          <a:bodyPr wrap="square">
            <a:spAutoFit/>
          </a:bodyPr>
          <a:lstStyle/>
          <a:p>
            <a:r>
              <a:rPr lang="fr-FR" sz="2000" b="0" i="0" dirty="0">
                <a:effectLst/>
                <a:latin typeface="Segoe UI Semibold" panose="020B0702040204020203" pitchFamily="34" charset="0"/>
                <a:cs typeface="Segoe UI Semibold" panose="020B0702040204020203" pitchFamily="34" charset="0"/>
              </a:rPr>
              <a:t>1. Quelles sont les activités clés du projet ?</a:t>
            </a:r>
          </a:p>
          <a:p>
            <a:r>
              <a:rPr lang="fr-FR" sz="2000" b="0" i="1" dirty="0">
                <a:effectLst/>
                <a:latin typeface="Segoe UI" panose="020B0502040204020203" pitchFamily="34" charset="0"/>
                <a:cs typeface="Segoe UI" panose="020B0502040204020203" pitchFamily="34" charset="0"/>
              </a:rPr>
              <a:t>Séparez les verbes d’action par moments (avant, durant ou après le démarrage), par niveau (stratégique, opérationnel) ou par fonction (production, gestion, vente, distribution...). Listez aussi les activités connexes comme le nettoyage, la communication, la levée des fonds</a:t>
            </a:r>
            <a:r>
              <a:rPr lang="fr-FR" sz="2000" i="1" dirty="0">
                <a:latin typeface="Segoe UI" panose="020B0502040204020203" pitchFamily="34" charset="0"/>
                <a:cs typeface="Segoe UI" panose="020B0502040204020203" pitchFamily="34" charset="0"/>
              </a:rPr>
              <a:t>…</a:t>
            </a:r>
          </a:p>
          <a:p>
            <a:r>
              <a:rPr lang="fr-FR" sz="2000" b="0" i="0" dirty="0">
                <a:effectLst/>
                <a:latin typeface="Segoe UI Semibold" panose="020B0702040204020203" pitchFamily="34" charset="0"/>
                <a:cs typeface="Segoe UI Semibold" panose="020B0702040204020203" pitchFamily="34" charset="0"/>
              </a:rPr>
              <a:t>2. Quelles sont les ressources (humaines, techniques, financières,...) nécessaires aux différentes activités ? </a:t>
            </a:r>
          </a:p>
          <a:p>
            <a:r>
              <a:rPr lang="fr-FR" sz="2000" b="0" i="1" dirty="0">
                <a:effectLst/>
                <a:latin typeface="Segoe UI" panose="020B0502040204020203" pitchFamily="34" charset="0"/>
                <a:cs typeface="Segoe UI" panose="020B0502040204020203" pitchFamily="34" charset="0"/>
              </a:rPr>
              <a:t>Faites la liste en face de chaque activité.</a:t>
            </a:r>
            <a:br>
              <a:rPr lang="fr-FR" sz="2000" dirty="0">
                <a:latin typeface="Segoe UI" panose="020B0502040204020203" pitchFamily="34" charset="0"/>
                <a:cs typeface="Segoe UI" panose="020B0502040204020203" pitchFamily="34" charset="0"/>
              </a:rPr>
            </a:br>
            <a:r>
              <a:rPr lang="fr-FR" sz="2000" b="0" i="0" dirty="0">
                <a:effectLst/>
                <a:latin typeface="Segoe UI Semibold" panose="020B0702040204020203" pitchFamily="34" charset="0"/>
                <a:cs typeface="Segoe UI Semibold" panose="020B0702040204020203" pitchFamily="34" charset="0"/>
              </a:rPr>
              <a:t>3. Quels sont les résultats attendus des différentes activités ? Quels sont les objectifs dans le temps ?</a:t>
            </a:r>
            <a:endParaRPr lang="fr-FR" sz="2000" dirty="0">
              <a:latin typeface="Segoe UI Semibold" panose="020B0702040204020203" pitchFamily="34" charset="0"/>
              <a:cs typeface="Segoe UI Semibold" panose="020B0702040204020203" pitchFamily="34" charset="0"/>
            </a:endParaRPr>
          </a:p>
        </p:txBody>
      </p:sp>
      <p:sp>
        <p:nvSpPr>
          <p:cNvPr id="21" name="Freeform 20">
            <a:extLst>
              <a:ext uri="{FF2B5EF4-FFF2-40B4-BE49-F238E27FC236}">
                <a16:creationId xmlns:a16="http://schemas.microsoft.com/office/drawing/2014/main" id="{7CAF3978-6889-4384-9478-5DD4948B9DAB}"/>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ZoneTexte 19">
            <a:extLst>
              <a:ext uri="{FF2B5EF4-FFF2-40B4-BE49-F238E27FC236}">
                <a16:creationId xmlns:a16="http://schemas.microsoft.com/office/drawing/2014/main" id="{CED398A3-6774-4BA2-A1D1-D2052D1E32B9}"/>
              </a:ext>
            </a:extLst>
          </p:cNvPr>
          <p:cNvSpPr txBox="1"/>
          <p:nvPr/>
        </p:nvSpPr>
        <p:spPr>
          <a:xfrm>
            <a:off x="14478000" y="452072"/>
            <a:ext cx="2621716" cy="769441"/>
          </a:xfrm>
          <a:prstGeom prst="rect">
            <a:avLst/>
          </a:prstGeom>
          <a:noFill/>
        </p:spPr>
        <p:txBody>
          <a:bodyPr wrap="square">
            <a:spAutoFit/>
          </a:bodyPr>
          <a:lstStyle/>
          <a:p>
            <a:pPr algn="ctr"/>
            <a:r>
              <a:rPr lang="fr-FR" sz="2200" b="0" i="0" dirty="0">
                <a:solidFill>
                  <a:srgbClr val="E63329"/>
                </a:solidFill>
                <a:effectLst/>
                <a:latin typeface="Segoe UI Semibold" panose="020B0702040204020203" pitchFamily="34" charset="0"/>
                <a:cs typeface="Segoe UI Semibold" panose="020B0702040204020203" pitchFamily="34" charset="0"/>
              </a:rPr>
              <a:t>Attention à l’ordre de remplissage !</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49BFEC99-9FFA-422A-BFBB-D75F081E01F1}"/>
              </a:ext>
            </a:extLst>
          </p:cNvPr>
          <p:cNvSpPr>
            <a:spLocks noGrp="1"/>
          </p:cNvSpPr>
          <p:nvPr>
            <p:ph type="sldNum" sz="quarter" idx="12"/>
          </p:nvPr>
        </p:nvSpPr>
        <p:spPr/>
        <p:txBody>
          <a:bodyPr/>
          <a:lstStyle/>
          <a:p>
            <a:fld id="{B6F15528-21DE-4FAA-801E-634DDDAF4B2B}" type="slidenum">
              <a:rPr lang="en-US" smtClean="0"/>
              <a:pPr/>
              <a:t>9</a:t>
            </a:fld>
            <a:endParaRPr lang="en-US"/>
          </a:p>
        </p:txBody>
      </p:sp>
      <p:graphicFrame>
        <p:nvGraphicFramePr>
          <p:cNvPr id="2" name="Tableau 3">
            <a:extLst>
              <a:ext uri="{FF2B5EF4-FFF2-40B4-BE49-F238E27FC236}">
                <a16:creationId xmlns:a16="http://schemas.microsoft.com/office/drawing/2014/main" id="{CD46FA5D-CA7F-403A-9748-274FD23C0DEC}"/>
              </a:ext>
            </a:extLst>
          </p:cNvPr>
          <p:cNvGraphicFramePr>
            <a:graphicFrameLocks noGrp="1"/>
          </p:cNvGraphicFramePr>
          <p:nvPr>
            <p:extLst>
              <p:ext uri="{D42A27DB-BD31-4B8C-83A1-F6EECF244321}">
                <p14:modId xmlns:p14="http://schemas.microsoft.com/office/powerpoint/2010/main" val="2264355450"/>
              </p:ext>
            </p:extLst>
          </p:nvPr>
        </p:nvGraphicFramePr>
        <p:xfrm>
          <a:off x="1098893"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1,25 personnes, ligne téléphonique, voiture, frais de déplacements, hébergement, restauration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8" name="Tableau 3">
            <a:extLst>
              <a:ext uri="{FF2B5EF4-FFF2-40B4-BE49-F238E27FC236}">
                <a16:creationId xmlns:a16="http://schemas.microsoft.com/office/drawing/2014/main" id="{A0CCD356-84E7-4B16-AE63-060ADAD04997}"/>
              </a:ext>
            </a:extLst>
          </p:cNvPr>
          <p:cNvGraphicFramePr>
            <a:graphicFrameLocks noGrp="1"/>
          </p:cNvGraphicFramePr>
          <p:nvPr>
            <p:extLst>
              <p:ext uri="{D42A27DB-BD31-4B8C-83A1-F6EECF244321}">
                <p14:modId xmlns:p14="http://schemas.microsoft.com/office/powerpoint/2010/main" val="3075078351"/>
              </p:ext>
            </p:extLst>
          </p:nvPr>
        </p:nvGraphicFramePr>
        <p:xfrm>
          <a:off x="6960434"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faire de la prospection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30" name="Tableau 3">
            <a:extLst>
              <a:ext uri="{FF2B5EF4-FFF2-40B4-BE49-F238E27FC236}">
                <a16:creationId xmlns:a16="http://schemas.microsoft.com/office/drawing/2014/main" id="{6803D45A-21AF-4A85-AB5C-96D9D3A51875}"/>
              </a:ext>
            </a:extLst>
          </p:cNvPr>
          <p:cNvGraphicFramePr>
            <a:graphicFrameLocks noGrp="1"/>
          </p:cNvGraphicFramePr>
          <p:nvPr>
            <p:extLst>
              <p:ext uri="{D42A27DB-BD31-4B8C-83A1-F6EECF244321}">
                <p14:modId xmlns:p14="http://schemas.microsoft.com/office/powerpoint/2010/main" val="3257353298"/>
              </p:ext>
            </p:extLst>
          </p:nvPr>
        </p:nvGraphicFramePr>
        <p:xfrm>
          <a:off x="12821975"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en 3 mois, avoir prospecté toute la région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1" name="Connecteur droit avec flèche 10">
            <a:extLst>
              <a:ext uri="{FF2B5EF4-FFF2-40B4-BE49-F238E27FC236}">
                <a16:creationId xmlns:a16="http://schemas.microsoft.com/office/drawing/2014/main" id="{56E625C7-5F25-45D2-9F6C-9EF450A24D96}"/>
              </a:ext>
            </a:extLst>
          </p:cNvPr>
          <p:cNvCxnSpPr>
            <a:cxnSpLocks/>
            <a:stCxn id="5" idx="3"/>
            <a:endCxn id="22" idx="1"/>
          </p:cNvCxnSpPr>
          <p:nvPr/>
        </p:nvCxnSpPr>
        <p:spPr>
          <a:xfrm>
            <a:off x="5134648" y="4445288"/>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1" name="Connecteur droit avec flèche 30">
            <a:extLst>
              <a:ext uri="{FF2B5EF4-FFF2-40B4-BE49-F238E27FC236}">
                <a16:creationId xmlns:a16="http://schemas.microsoft.com/office/drawing/2014/main" id="{BD0D9170-DB55-437C-AEEA-B9F4C7C9CAE1}"/>
              </a:ext>
            </a:extLst>
          </p:cNvPr>
          <p:cNvCxnSpPr>
            <a:cxnSpLocks/>
            <a:stCxn id="6" idx="3"/>
            <a:endCxn id="24" idx="1"/>
          </p:cNvCxnSpPr>
          <p:nvPr/>
        </p:nvCxnSpPr>
        <p:spPr>
          <a:xfrm>
            <a:off x="10996639" y="4445288"/>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9" name="Connecteur droit avec flèche 38">
            <a:extLst>
              <a:ext uri="{FF2B5EF4-FFF2-40B4-BE49-F238E27FC236}">
                <a16:creationId xmlns:a16="http://schemas.microsoft.com/office/drawing/2014/main" id="{8D208EEE-AD39-45F2-BDBE-674759B667BA}"/>
              </a:ext>
            </a:extLst>
          </p:cNvPr>
          <p:cNvCxnSpPr>
            <a:cxnSpLocks/>
            <a:endCxn id="2" idx="2"/>
          </p:cNvCxnSpPr>
          <p:nvPr/>
        </p:nvCxnSpPr>
        <p:spPr>
          <a:xfrm flipV="1">
            <a:off x="3335301" y="8917104"/>
            <a:ext cx="0" cy="351717"/>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4" name="Connecteur droit 43">
            <a:extLst>
              <a:ext uri="{FF2B5EF4-FFF2-40B4-BE49-F238E27FC236}">
                <a16:creationId xmlns:a16="http://schemas.microsoft.com/office/drawing/2014/main" id="{D654212A-3838-4541-9DF5-28D92B098559}"/>
              </a:ext>
            </a:extLst>
          </p:cNvPr>
          <p:cNvCxnSpPr>
            <a:cxnSpLocks/>
          </p:cNvCxnSpPr>
          <p:nvPr/>
        </p:nvCxnSpPr>
        <p:spPr>
          <a:xfrm>
            <a:off x="3335301" y="9268821"/>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48" name="Connecteur droit 47">
            <a:extLst>
              <a:ext uri="{FF2B5EF4-FFF2-40B4-BE49-F238E27FC236}">
                <a16:creationId xmlns:a16="http://schemas.microsoft.com/office/drawing/2014/main" id="{BD1689A9-5A15-42BA-A481-8165B56EFE1F}"/>
              </a:ext>
            </a:extLst>
          </p:cNvPr>
          <p:cNvCxnSpPr/>
          <p:nvPr/>
        </p:nvCxnSpPr>
        <p:spPr>
          <a:xfrm>
            <a:off x="15087600" y="8917104"/>
            <a:ext cx="0" cy="3517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1678</TotalTime>
  <Words>999</Words>
  <Application>Microsoft Office PowerPoint</Application>
  <PresentationFormat>Personnalisé</PresentationFormat>
  <Paragraphs>252</Paragraphs>
  <Slides>14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Segoe UI Semibold</vt:lpstr>
      <vt:lpstr>Raleway Bold</vt:lpstr>
      <vt:lpstr>Segoe UI</vt: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2024-2025 (16:9)</dc:title>
  <dc:creator>Elisa Mathieu</dc:creator>
  <cp:lastModifiedBy>Elisa Mathieu</cp:lastModifiedBy>
  <cp:revision>157</cp:revision>
  <dcterms:created xsi:type="dcterms:W3CDTF">2006-08-16T00:00:00Z</dcterms:created>
  <dcterms:modified xsi:type="dcterms:W3CDTF">2025-11-12T12:39:44Z</dcterms:modified>
  <dc:identifier>DAGzCqdYk1s</dc:identifier>
</cp:coreProperties>
</file>