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saveSubsetFonts="1">
  <p:sldMasterIdLst>
    <p:sldMasterId id="2147483648" r:id="rId1"/>
  </p:sldMasterIdLst>
  <p:notesMasterIdLst>
    <p:notesMasterId r:id="rId27"/>
  </p:notesMasterIdLst>
  <p:handoutMasterIdLst>
    <p:handoutMasterId r:id="rId28"/>
  </p:handoutMasterIdLst>
  <p:sldIdLst>
    <p:sldId id="256" r:id="rId2"/>
    <p:sldId id="257" r:id="rId3"/>
    <p:sldId id="268" r:id="rId4"/>
    <p:sldId id="261" r:id="rId5"/>
    <p:sldId id="267" r:id="rId6"/>
    <p:sldId id="289" r:id="rId7"/>
    <p:sldId id="264" r:id="rId8"/>
    <p:sldId id="288" r:id="rId9"/>
    <p:sldId id="272" r:id="rId10"/>
    <p:sldId id="273" r:id="rId11"/>
    <p:sldId id="292" r:id="rId12"/>
    <p:sldId id="274" r:id="rId13"/>
    <p:sldId id="286" r:id="rId14"/>
    <p:sldId id="271" r:id="rId15"/>
    <p:sldId id="275" r:id="rId16"/>
    <p:sldId id="276" r:id="rId17"/>
    <p:sldId id="291" r:id="rId18"/>
    <p:sldId id="278" r:id="rId19"/>
    <p:sldId id="279" r:id="rId20"/>
    <p:sldId id="280" r:id="rId21"/>
    <p:sldId id="281" r:id="rId22"/>
    <p:sldId id="282" r:id="rId23"/>
    <p:sldId id="283" r:id="rId24"/>
    <p:sldId id="284" r:id="rId25"/>
    <p:sldId id="290" r:id="rId26"/>
  </p:sldIdLst>
  <p:sldSz cx="18288000" cy="10287000"/>
  <p:notesSz cx="6858000" cy="9144000"/>
  <p:embeddedFontLst>
    <p:embeddedFont>
      <p:font typeface="Calibri" panose="020F0502020204030204" pitchFamily="34" charset="0"/>
      <p:regular r:id="rId29"/>
      <p:bold r:id="rId30"/>
      <p:italic r:id="rId31"/>
      <p:boldItalic r:id="rId32"/>
    </p:embeddedFont>
    <p:embeddedFont>
      <p:font typeface="Raleway Bold" charset="0"/>
      <p:regular r:id="rId33"/>
    </p:embeddedFont>
    <p:embeddedFont>
      <p:font typeface="Segoe UI" panose="020B0502040204020203" pitchFamily="34" charset="0"/>
      <p:regular r:id="rId34"/>
      <p:bold r:id="rId35"/>
      <p:italic r:id="rId36"/>
      <p:boldItalic r:id="rId37"/>
    </p:embeddedFont>
    <p:embeddedFont>
      <p:font typeface="Segoe UI Semibold" panose="020B0702040204020203" pitchFamily="34" charset="0"/>
      <p:bold r:id="rId38"/>
      <p:boldItalic r:id="rId3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lisa Mathieu" initials="EM" lastIdx="1" clrIdx="0">
    <p:extLst>
      <p:ext uri="{19B8F6BF-5375-455C-9EA6-DF929625EA0E}">
        <p15:presenceInfo xmlns:p15="http://schemas.microsoft.com/office/powerpoint/2012/main" userId="S::p05776@univ-lorraine.fr::b6f3bc03-44bb-42db-a87a-fef6e5119db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40E0E"/>
    <a:srgbClr val="E63329"/>
    <a:srgbClr val="B21D21"/>
    <a:srgbClr val="F03F3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8EC20E35-A176-4012-BC5E-935CFFF8708E}" styleName="Style moyen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01" autoAdjust="0"/>
    <p:restoredTop sz="94622" autoAdjust="0"/>
  </p:normalViewPr>
  <p:slideViewPr>
    <p:cSldViewPr>
      <p:cViewPr varScale="1">
        <p:scale>
          <a:sx n="48" d="100"/>
          <a:sy n="48" d="100"/>
        </p:scale>
        <p:origin x="392" y="5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1.fntdata"/><Relationship Id="rId21" Type="http://schemas.openxmlformats.org/officeDocument/2006/relationships/slide" Target="slides/slide20.xml"/><Relationship Id="rId34" Type="http://schemas.openxmlformats.org/officeDocument/2006/relationships/font" Target="fonts/font6.fntdata"/><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1.fntdata"/><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36"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font" Target="fonts/font2.fntdata"/><Relationship Id="rId35" Type="http://schemas.openxmlformats.org/officeDocument/2006/relationships/font" Target="fonts/font7.fntdata"/><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5.fntdata"/><Relationship Id="rId38" Type="http://schemas.openxmlformats.org/officeDocument/2006/relationships/font" Target="fonts/font10.fntdata"/></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E64DCB7-31BA-481D-830A-50011AADE960}"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fr-FR"/>
        </a:p>
      </dgm:t>
    </dgm:pt>
    <dgm:pt modelId="{3F505BF1-2C69-4B56-B437-EAB93AD4DE0B}">
      <dgm:prSet phldrT="[Texte]" custT="1"/>
      <dgm:spPr>
        <a:solidFill>
          <a:prstClr val="white">
            <a:hueOff val="0"/>
            <a:satOff val="0"/>
            <a:lumOff val="0"/>
            <a:alphaOff val="0"/>
          </a:prstClr>
        </a:solidFill>
        <a:ln w="25400" cap="flat" cmpd="sng" algn="ctr">
          <a:solidFill>
            <a:srgbClr val="F03F35"/>
          </a:solidFill>
          <a:prstDash val="solid"/>
        </a:ln>
        <a:effectLst/>
      </dgm:spPr>
      <dgm:t>
        <a:bodyPr/>
        <a:lstStyle/>
        <a:p>
          <a:pPr marL="0" lvl="0" indent="0" algn="ctr" defTabSz="800100">
            <a:lnSpc>
              <a:spcPct val="90000"/>
            </a:lnSpc>
            <a:spcBef>
              <a:spcPct val="0"/>
            </a:spcBef>
            <a:spcAft>
              <a:spcPct val="35000"/>
            </a:spcAft>
          </a:pPr>
          <a:r>
            <a:rPr lang="fr-FR" sz="1800" kern="1200" dirty="0">
              <a:solidFill>
                <a:schemeClr val="tx1"/>
              </a:solidFill>
              <a:latin typeface="Raleway Bold" charset="0"/>
            </a:rPr>
            <a:t>OPPORTUNITÉS ET MENACES</a:t>
          </a:r>
          <a:endParaRPr lang="fr-FR" sz="1800" kern="1200" dirty="0">
            <a:solidFill>
              <a:prstClr val="black"/>
            </a:solidFill>
            <a:latin typeface="Segoe UI Semibold" panose="020B0702040204020203" pitchFamily="34" charset="0"/>
            <a:ea typeface="+mn-ea"/>
            <a:cs typeface="Segoe UI Semibold" panose="020B0702040204020203" pitchFamily="34" charset="0"/>
          </a:endParaRPr>
        </a:p>
      </dgm:t>
    </dgm:pt>
    <dgm:pt modelId="{8DACC0F1-D2B2-4A30-90B3-EFC425FF5EDC}" type="parTrans" cxnId="{7F7E722C-8745-4D47-9B46-7BBCD1852344}">
      <dgm:prSet/>
      <dgm:spPr/>
      <dgm:t>
        <a:bodyPr/>
        <a:lstStyle/>
        <a:p>
          <a:endParaRPr lang="fr-FR">
            <a:latin typeface="Segoe UI Semibold" panose="020B0702040204020203" pitchFamily="34" charset="0"/>
            <a:cs typeface="Segoe UI Semibold" panose="020B0702040204020203" pitchFamily="34" charset="0"/>
          </a:endParaRPr>
        </a:p>
      </dgm:t>
    </dgm:pt>
    <dgm:pt modelId="{F83110F6-CA7C-4F38-B9CE-049913597320}" type="sibTrans" cxnId="{7F7E722C-8745-4D47-9B46-7BBCD1852344}">
      <dgm:prSet/>
      <dgm:spPr>
        <a:solidFill>
          <a:srgbClr val="F03F35"/>
        </a:solidFill>
        <a:ln>
          <a:noFill/>
        </a:ln>
        <a:effectLst/>
      </dgm:spPr>
      <dgm:t>
        <a:bodyPr/>
        <a:lstStyle/>
        <a:p>
          <a:endParaRPr lang="fr-FR">
            <a:latin typeface="Raleway" pitchFamily="2" charset="0"/>
          </a:endParaRPr>
        </a:p>
      </dgm:t>
    </dgm:pt>
    <dgm:pt modelId="{AB94472C-9D55-4101-B88F-ECC0B8DC8C18}">
      <dgm:prSet phldrT="[Texte]" custT="1"/>
      <dgm:spPr>
        <a:solidFill>
          <a:prstClr val="white">
            <a:hueOff val="0"/>
            <a:satOff val="0"/>
            <a:lumOff val="0"/>
            <a:alphaOff val="0"/>
          </a:prstClr>
        </a:solidFill>
        <a:ln w="25400" cap="flat" cmpd="sng" algn="ctr">
          <a:solidFill>
            <a:srgbClr val="F03F35"/>
          </a:solidFill>
          <a:prstDash val="solid"/>
        </a:ln>
        <a:effectLst/>
      </dgm:spPr>
      <dgm:t>
        <a:bodyPr/>
        <a:lstStyle/>
        <a:p>
          <a:pPr marL="0" lvl="0" indent="0" algn="ctr" defTabSz="889000">
            <a:lnSpc>
              <a:spcPct val="90000"/>
            </a:lnSpc>
            <a:spcBef>
              <a:spcPct val="0"/>
            </a:spcBef>
            <a:spcAft>
              <a:spcPct val="35000"/>
            </a:spcAft>
          </a:pPr>
          <a:r>
            <a:rPr lang="fr-FR" sz="2000" kern="1200" dirty="0">
              <a:solidFill>
                <a:srgbClr val="C00000"/>
              </a:solidFill>
              <a:latin typeface="Raleway Bold" charset="0"/>
            </a:rPr>
            <a:t>STRATÉGIE ENVISAGÉE</a:t>
          </a:r>
          <a:endParaRPr lang="fr-FR" sz="2000" kern="1200" dirty="0">
            <a:solidFill>
              <a:srgbClr val="C00000"/>
            </a:solidFill>
            <a:latin typeface="Segoe UI Semibold" panose="020B0702040204020203" pitchFamily="34" charset="0"/>
            <a:ea typeface="+mn-ea"/>
            <a:cs typeface="Segoe UI Semibold" panose="020B0702040204020203" pitchFamily="34" charset="0"/>
          </a:endParaRPr>
        </a:p>
      </dgm:t>
    </dgm:pt>
    <dgm:pt modelId="{2FB18E3A-2762-4D37-A58C-E1AE84D92A29}" type="sibTrans" cxnId="{14AFB021-ECD0-429C-8DCF-F1479C12F5ED}">
      <dgm:prSet/>
      <dgm:spPr/>
      <dgm:t>
        <a:bodyPr/>
        <a:lstStyle/>
        <a:p>
          <a:endParaRPr lang="fr-FR">
            <a:latin typeface="Segoe UI Semibold" panose="020B0702040204020203" pitchFamily="34" charset="0"/>
            <a:cs typeface="Segoe UI Semibold" panose="020B0702040204020203" pitchFamily="34" charset="0"/>
          </a:endParaRPr>
        </a:p>
      </dgm:t>
    </dgm:pt>
    <dgm:pt modelId="{855857FA-30D6-4EB6-B5D1-C5D9858556F9}" type="parTrans" cxnId="{14AFB021-ECD0-429C-8DCF-F1479C12F5ED}">
      <dgm:prSet/>
      <dgm:spPr/>
      <dgm:t>
        <a:bodyPr/>
        <a:lstStyle/>
        <a:p>
          <a:endParaRPr lang="fr-FR">
            <a:latin typeface="Segoe UI Semibold" panose="020B0702040204020203" pitchFamily="34" charset="0"/>
            <a:cs typeface="Segoe UI Semibold" panose="020B0702040204020203" pitchFamily="34" charset="0"/>
          </a:endParaRPr>
        </a:p>
      </dgm:t>
    </dgm:pt>
    <dgm:pt modelId="{0F87B09E-0106-4C99-B3CB-7D8F734D308C}">
      <dgm:prSet phldrT="[Texte]" custT="1"/>
      <dgm:spPr>
        <a:solidFill>
          <a:prstClr val="white">
            <a:hueOff val="0"/>
            <a:satOff val="0"/>
            <a:lumOff val="0"/>
            <a:alphaOff val="0"/>
          </a:prstClr>
        </a:solidFill>
        <a:ln w="25400" cap="flat" cmpd="sng" algn="ctr">
          <a:solidFill>
            <a:srgbClr val="F03F35"/>
          </a:solidFill>
          <a:prstDash val="solid"/>
        </a:ln>
        <a:effectLst/>
      </dgm:spPr>
      <dgm:t>
        <a:bodyPr/>
        <a:lstStyle/>
        <a:p>
          <a:pPr marL="0" lvl="0" indent="0" algn="ctr" defTabSz="800100">
            <a:lnSpc>
              <a:spcPct val="90000"/>
            </a:lnSpc>
            <a:spcBef>
              <a:spcPct val="0"/>
            </a:spcBef>
            <a:spcAft>
              <a:spcPct val="35000"/>
            </a:spcAft>
          </a:pPr>
          <a:r>
            <a:rPr lang="fr-FR" sz="1800" kern="1200" dirty="0">
              <a:solidFill>
                <a:schemeClr val="tx1"/>
              </a:solidFill>
              <a:latin typeface="Raleway Bold" charset="0"/>
            </a:rPr>
            <a:t>RESSOURCES HUMAINES</a:t>
          </a:r>
          <a:endParaRPr lang="fr-FR" sz="1800" kern="1200" dirty="0">
            <a:solidFill>
              <a:prstClr val="black"/>
            </a:solidFill>
            <a:latin typeface="Segoe UI Semibold" panose="020B0702040204020203" pitchFamily="34" charset="0"/>
            <a:ea typeface="+mn-ea"/>
            <a:cs typeface="Segoe UI Semibold" panose="020B0702040204020203" pitchFamily="34" charset="0"/>
          </a:endParaRPr>
        </a:p>
      </dgm:t>
    </dgm:pt>
    <dgm:pt modelId="{39CD2329-668A-4174-A752-AD73DF40E957}" type="sibTrans" cxnId="{E79213BE-F20A-4B6E-BEF4-B1B30B29BAAE}">
      <dgm:prSet/>
      <dgm:spPr>
        <a:solidFill>
          <a:srgbClr val="F03F35"/>
        </a:solidFill>
        <a:ln>
          <a:noFill/>
        </a:ln>
        <a:effectLst/>
      </dgm:spPr>
      <dgm:t>
        <a:bodyPr/>
        <a:lstStyle/>
        <a:p>
          <a:endParaRPr lang="fr-FR">
            <a:latin typeface="Raleway" pitchFamily="2" charset="0"/>
          </a:endParaRPr>
        </a:p>
      </dgm:t>
    </dgm:pt>
    <dgm:pt modelId="{F7C31DD0-CF73-4570-A048-060F9482A6BC}" type="parTrans" cxnId="{E79213BE-F20A-4B6E-BEF4-B1B30B29BAAE}">
      <dgm:prSet/>
      <dgm:spPr/>
      <dgm:t>
        <a:bodyPr/>
        <a:lstStyle/>
        <a:p>
          <a:endParaRPr lang="fr-FR">
            <a:latin typeface="Segoe UI Semibold" panose="020B0702040204020203" pitchFamily="34" charset="0"/>
            <a:cs typeface="Segoe UI Semibold" panose="020B0702040204020203" pitchFamily="34" charset="0"/>
          </a:endParaRPr>
        </a:p>
      </dgm:t>
    </dgm:pt>
    <dgm:pt modelId="{F2660A0B-78E4-4FB8-8FED-5CB50B43549F}">
      <dgm:prSet custT="1"/>
      <dgm:spPr>
        <a:solidFill>
          <a:prstClr val="white">
            <a:hueOff val="0"/>
            <a:satOff val="0"/>
            <a:lumOff val="0"/>
            <a:alphaOff val="0"/>
          </a:prstClr>
        </a:solidFill>
        <a:ln w="25400" cap="flat" cmpd="sng" algn="ctr">
          <a:solidFill>
            <a:srgbClr val="F03F35"/>
          </a:solidFill>
          <a:prstDash val="solid"/>
        </a:ln>
        <a:effectLst/>
      </dgm:spPr>
      <dgm:t>
        <a:bodyPr/>
        <a:lstStyle/>
        <a:p>
          <a:pPr marL="0" lvl="0" indent="0" algn="ctr" defTabSz="800100">
            <a:lnSpc>
              <a:spcPct val="90000"/>
            </a:lnSpc>
            <a:spcBef>
              <a:spcPct val="0"/>
            </a:spcBef>
            <a:spcAft>
              <a:spcPct val="35000"/>
            </a:spcAft>
          </a:pPr>
          <a:r>
            <a:rPr lang="fr-FR" sz="1800" kern="1200" dirty="0">
              <a:solidFill>
                <a:schemeClr val="tx1"/>
              </a:solidFill>
              <a:latin typeface="Raleway Bold" charset="0"/>
            </a:rPr>
            <a:t>MARCHÉ VISÉ</a:t>
          </a:r>
          <a:endParaRPr lang="fr-FR" sz="1800" kern="1200" dirty="0">
            <a:solidFill>
              <a:prstClr val="black"/>
            </a:solidFill>
            <a:latin typeface="Segoe UI Semibold" panose="020B0702040204020203" pitchFamily="34" charset="0"/>
            <a:ea typeface="+mn-ea"/>
            <a:cs typeface="Segoe UI Semibold" panose="020B0702040204020203" pitchFamily="34" charset="0"/>
          </a:endParaRPr>
        </a:p>
      </dgm:t>
    </dgm:pt>
    <dgm:pt modelId="{83709334-78F0-4779-86FB-C02256B7D172}" type="sibTrans" cxnId="{7563F76C-4986-494A-A228-96C41D4A5BF3}">
      <dgm:prSet/>
      <dgm:spPr>
        <a:solidFill>
          <a:srgbClr val="F03F35"/>
        </a:solidFill>
        <a:ln>
          <a:noFill/>
        </a:ln>
        <a:effectLst/>
      </dgm:spPr>
      <dgm:t>
        <a:bodyPr/>
        <a:lstStyle/>
        <a:p>
          <a:endParaRPr lang="fr-FR">
            <a:latin typeface="Raleway" pitchFamily="2" charset="0"/>
          </a:endParaRPr>
        </a:p>
      </dgm:t>
    </dgm:pt>
    <dgm:pt modelId="{094BF5A2-6237-49E3-8F6B-1C2C3B2E8FDC}" type="parTrans" cxnId="{7563F76C-4986-494A-A228-96C41D4A5BF3}">
      <dgm:prSet/>
      <dgm:spPr/>
      <dgm:t>
        <a:bodyPr/>
        <a:lstStyle/>
        <a:p>
          <a:endParaRPr lang="fr-FR">
            <a:latin typeface="Segoe UI Semibold" panose="020B0702040204020203" pitchFamily="34" charset="0"/>
            <a:cs typeface="Segoe UI Semibold" panose="020B0702040204020203" pitchFamily="34" charset="0"/>
          </a:endParaRPr>
        </a:p>
      </dgm:t>
    </dgm:pt>
    <dgm:pt modelId="{AFB87E21-63ED-4105-8EC0-01B036AD0A40}">
      <dgm:prSet custT="1"/>
      <dgm:spPr>
        <a:solidFill>
          <a:prstClr val="white">
            <a:hueOff val="0"/>
            <a:satOff val="0"/>
            <a:lumOff val="0"/>
            <a:alphaOff val="0"/>
          </a:prstClr>
        </a:solidFill>
        <a:ln w="25400" cap="flat" cmpd="sng" algn="ctr">
          <a:solidFill>
            <a:srgbClr val="F03F35"/>
          </a:solidFill>
          <a:prstDash val="solid"/>
        </a:ln>
        <a:effectLst/>
      </dgm:spPr>
      <dgm:t>
        <a:bodyPr/>
        <a:lstStyle/>
        <a:p>
          <a:pPr marL="0" lvl="0" indent="0" algn="ctr" defTabSz="800100">
            <a:lnSpc>
              <a:spcPct val="90000"/>
            </a:lnSpc>
            <a:spcBef>
              <a:spcPct val="0"/>
            </a:spcBef>
            <a:spcAft>
              <a:spcPct val="35000"/>
            </a:spcAft>
          </a:pPr>
          <a:r>
            <a:rPr lang="fr-FR" sz="1800" kern="1200" dirty="0">
              <a:solidFill>
                <a:schemeClr val="tx1"/>
              </a:solidFill>
              <a:latin typeface="Raleway Bold" charset="0"/>
            </a:rPr>
            <a:t>PRODUIT / SERVICE</a:t>
          </a:r>
          <a:endParaRPr lang="fr-FR" sz="1800" kern="1200" dirty="0">
            <a:solidFill>
              <a:prstClr val="black"/>
            </a:solidFill>
            <a:latin typeface="Segoe UI Semibold" panose="020B0702040204020203" pitchFamily="34" charset="0"/>
            <a:ea typeface="+mn-ea"/>
            <a:cs typeface="Segoe UI Semibold" panose="020B0702040204020203" pitchFamily="34" charset="0"/>
          </a:endParaRPr>
        </a:p>
      </dgm:t>
    </dgm:pt>
    <dgm:pt modelId="{B04A9760-40FF-47DC-BAAE-BB73DA832D55}" type="sibTrans" cxnId="{87D69565-93CB-4A18-B965-6653A09992BE}">
      <dgm:prSet/>
      <dgm:spPr>
        <a:solidFill>
          <a:srgbClr val="F03F35"/>
        </a:solidFill>
        <a:ln>
          <a:noFill/>
        </a:ln>
        <a:effectLst/>
      </dgm:spPr>
      <dgm:t>
        <a:bodyPr/>
        <a:lstStyle/>
        <a:p>
          <a:endParaRPr lang="fr-FR">
            <a:latin typeface="Raleway" pitchFamily="2" charset="0"/>
          </a:endParaRPr>
        </a:p>
      </dgm:t>
    </dgm:pt>
    <dgm:pt modelId="{84A1521C-C5F2-403A-910B-E7E04620A9D1}" type="parTrans" cxnId="{87D69565-93CB-4A18-B965-6653A09992BE}">
      <dgm:prSet/>
      <dgm:spPr/>
      <dgm:t>
        <a:bodyPr/>
        <a:lstStyle/>
        <a:p>
          <a:endParaRPr lang="fr-FR">
            <a:latin typeface="Segoe UI Semibold" panose="020B0702040204020203" pitchFamily="34" charset="0"/>
            <a:cs typeface="Segoe UI Semibold" panose="020B0702040204020203" pitchFamily="34" charset="0"/>
          </a:endParaRPr>
        </a:p>
      </dgm:t>
    </dgm:pt>
    <dgm:pt modelId="{18C8E9B5-5550-4A33-A95E-E06180A401A6}">
      <dgm:prSet custT="1"/>
      <dgm:spPr>
        <a:solidFill>
          <a:prstClr val="white">
            <a:hueOff val="0"/>
            <a:satOff val="0"/>
            <a:lumOff val="0"/>
            <a:alphaOff val="0"/>
          </a:prstClr>
        </a:solidFill>
        <a:ln w="25400" cap="flat" cmpd="sng" algn="ctr">
          <a:solidFill>
            <a:srgbClr val="F03F35"/>
          </a:solidFill>
          <a:prstDash val="solid"/>
        </a:ln>
        <a:effectLst/>
      </dgm:spPr>
      <dgm:t>
        <a:bodyPr/>
        <a:lstStyle/>
        <a:p>
          <a:pPr marL="0" lvl="0" indent="0" algn="ctr" defTabSz="800100">
            <a:lnSpc>
              <a:spcPct val="90000"/>
            </a:lnSpc>
            <a:spcBef>
              <a:spcPct val="0"/>
            </a:spcBef>
            <a:spcAft>
              <a:spcPct val="35000"/>
            </a:spcAft>
          </a:pPr>
          <a:r>
            <a:rPr lang="fr-FR" sz="1800" kern="1200" dirty="0">
              <a:solidFill>
                <a:schemeClr val="tx1"/>
              </a:solidFill>
              <a:latin typeface="Raleway Bold" charset="0"/>
            </a:rPr>
            <a:t>CONCURRENCE</a:t>
          </a:r>
          <a:endParaRPr lang="fr-FR" sz="1800" kern="1200" dirty="0">
            <a:solidFill>
              <a:prstClr val="black"/>
            </a:solidFill>
            <a:latin typeface="Segoe UI Semibold" panose="020B0702040204020203" pitchFamily="34" charset="0"/>
            <a:ea typeface="+mn-ea"/>
            <a:cs typeface="Segoe UI Semibold" panose="020B0702040204020203" pitchFamily="34" charset="0"/>
          </a:endParaRPr>
        </a:p>
      </dgm:t>
    </dgm:pt>
    <dgm:pt modelId="{1B4BBA23-D68E-48AA-8F96-37194F07580D}" type="sibTrans" cxnId="{FB6DCC6B-A5A7-4A2C-B9C0-EDD5D3E14B5F}">
      <dgm:prSet/>
      <dgm:spPr>
        <a:solidFill>
          <a:srgbClr val="F03F35"/>
        </a:solidFill>
        <a:ln>
          <a:noFill/>
        </a:ln>
        <a:effectLst/>
      </dgm:spPr>
      <dgm:t>
        <a:bodyPr/>
        <a:lstStyle/>
        <a:p>
          <a:endParaRPr lang="fr-FR">
            <a:latin typeface="Raleway" pitchFamily="2" charset="0"/>
          </a:endParaRPr>
        </a:p>
      </dgm:t>
    </dgm:pt>
    <dgm:pt modelId="{738100BC-4246-4C6B-9992-4D6981E7F8C7}" type="parTrans" cxnId="{FB6DCC6B-A5A7-4A2C-B9C0-EDD5D3E14B5F}">
      <dgm:prSet/>
      <dgm:spPr/>
      <dgm:t>
        <a:bodyPr/>
        <a:lstStyle/>
        <a:p>
          <a:endParaRPr lang="fr-FR">
            <a:latin typeface="Segoe UI Semibold" panose="020B0702040204020203" pitchFamily="34" charset="0"/>
            <a:cs typeface="Segoe UI Semibold" panose="020B0702040204020203" pitchFamily="34" charset="0"/>
          </a:endParaRPr>
        </a:p>
      </dgm:t>
    </dgm:pt>
    <dgm:pt modelId="{D031167D-83BA-46E4-A1AF-7697B5035F09}">
      <dgm:prSet custT="1"/>
      <dgm:spPr>
        <a:solidFill>
          <a:prstClr val="white">
            <a:hueOff val="0"/>
            <a:satOff val="0"/>
            <a:lumOff val="0"/>
            <a:alphaOff val="0"/>
          </a:prstClr>
        </a:solidFill>
        <a:ln w="25400" cap="flat" cmpd="sng" algn="ctr">
          <a:solidFill>
            <a:srgbClr val="F03F35"/>
          </a:solidFill>
          <a:prstDash val="solid"/>
        </a:ln>
        <a:effectLst/>
      </dgm:spPr>
      <dgm:t>
        <a:bodyPr/>
        <a:lstStyle/>
        <a:p>
          <a:pPr marL="0" lvl="0" indent="0" algn="ctr" defTabSz="800100">
            <a:lnSpc>
              <a:spcPct val="90000"/>
            </a:lnSpc>
            <a:spcBef>
              <a:spcPct val="0"/>
            </a:spcBef>
            <a:spcAft>
              <a:spcPct val="35000"/>
            </a:spcAft>
          </a:pPr>
          <a:r>
            <a:rPr lang="fr-FR" sz="1800" kern="1200" dirty="0">
              <a:solidFill>
                <a:schemeClr val="tx1"/>
              </a:solidFill>
              <a:latin typeface="Raleway Bold" charset="0"/>
            </a:rPr>
            <a:t>DOSSIER FINANCIER</a:t>
          </a:r>
          <a:endParaRPr lang="fr-FR" sz="1800" kern="1200" dirty="0">
            <a:solidFill>
              <a:prstClr val="black"/>
            </a:solidFill>
            <a:latin typeface="Segoe UI Semibold" panose="020B0702040204020203" pitchFamily="34" charset="0"/>
            <a:ea typeface="+mn-ea"/>
            <a:cs typeface="Segoe UI Semibold" panose="020B0702040204020203" pitchFamily="34" charset="0"/>
          </a:endParaRPr>
        </a:p>
      </dgm:t>
    </dgm:pt>
    <dgm:pt modelId="{1DFBE75D-038D-4C18-80EC-64DBEE5F26B5}" type="sibTrans" cxnId="{DF5AC97D-8200-48A0-831C-178F18BF7FE0}">
      <dgm:prSet/>
      <dgm:spPr>
        <a:solidFill>
          <a:srgbClr val="F03F35"/>
        </a:solidFill>
        <a:ln>
          <a:noFill/>
        </a:ln>
        <a:effectLst/>
      </dgm:spPr>
      <dgm:t>
        <a:bodyPr/>
        <a:lstStyle/>
        <a:p>
          <a:endParaRPr lang="fr-FR">
            <a:latin typeface="Raleway" pitchFamily="2" charset="0"/>
          </a:endParaRPr>
        </a:p>
      </dgm:t>
    </dgm:pt>
    <dgm:pt modelId="{60B7C8CB-12AB-46D6-8535-3DFF7B33ED73}" type="parTrans" cxnId="{DF5AC97D-8200-48A0-831C-178F18BF7FE0}">
      <dgm:prSet/>
      <dgm:spPr/>
      <dgm:t>
        <a:bodyPr/>
        <a:lstStyle/>
        <a:p>
          <a:endParaRPr lang="fr-FR">
            <a:latin typeface="Segoe UI Semibold" panose="020B0702040204020203" pitchFamily="34" charset="0"/>
            <a:cs typeface="Segoe UI Semibold" panose="020B0702040204020203" pitchFamily="34" charset="0"/>
          </a:endParaRPr>
        </a:p>
      </dgm:t>
    </dgm:pt>
    <dgm:pt modelId="{31BFD272-4394-4B54-889C-15EE7CF2C60B}">
      <dgm:prSet custT="1"/>
      <dgm:spPr>
        <a:solidFill>
          <a:prstClr val="white">
            <a:hueOff val="0"/>
            <a:satOff val="0"/>
            <a:lumOff val="0"/>
            <a:alphaOff val="0"/>
          </a:prstClr>
        </a:solidFill>
        <a:ln w="25400" cap="flat" cmpd="sng" algn="ctr">
          <a:solidFill>
            <a:srgbClr val="F03F35"/>
          </a:solidFill>
          <a:prstDash val="solid"/>
        </a:ln>
        <a:effectLst/>
      </dgm:spPr>
      <dgm:t>
        <a:bodyPr/>
        <a:lstStyle/>
        <a:p>
          <a:pPr marL="0" lvl="0" indent="0" algn="ctr" defTabSz="800100">
            <a:lnSpc>
              <a:spcPct val="90000"/>
            </a:lnSpc>
            <a:spcBef>
              <a:spcPct val="0"/>
            </a:spcBef>
            <a:spcAft>
              <a:spcPct val="35000"/>
            </a:spcAft>
          </a:pPr>
          <a:r>
            <a:rPr lang="fr-FR" sz="1800" kern="1200" dirty="0">
              <a:solidFill>
                <a:schemeClr val="tx1"/>
              </a:solidFill>
              <a:latin typeface="Raleway Bold" charset="0"/>
            </a:rPr>
            <a:t>MONTAGE JURIDIQUE</a:t>
          </a:r>
          <a:endParaRPr lang="fr-FR" sz="1800" kern="1200" dirty="0">
            <a:solidFill>
              <a:prstClr val="black"/>
            </a:solidFill>
            <a:latin typeface="Segoe UI Semibold" panose="020B0702040204020203" pitchFamily="34" charset="0"/>
            <a:ea typeface="+mn-ea"/>
            <a:cs typeface="Segoe UI Semibold" panose="020B0702040204020203" pitchFamily="34" charset="0"/>
          </a:endParaRPr>
        </a:p>
      </dgm:t>
    </dgm:pt>
    <dgm:pt modelId="{D96B5019-20E6-4422-B612-B8CE968E7FCA}" type="sibTrans" cxnId="{A39953D7-8F31-49E0-B059-379914515B6B}">
      <dgm:prSet/>
      <dgm:spPr>
        <a:solidFill>
          <a:srgbClr val="F03F35"/>
        </a:solidFill>
        <a:ln>
          <a:noFill/>
        </a:ln>
        <a:effectLst/>
      </dgm:spPr>
      <dgm:t>
        <a:bodyPr/>
        <a:lstStyle/>
        <a:p>
          <a:endParaRPr lang="fr-FR">
            <a:latin typeface="Raleway" pitchFamily="2" charset="0"/>
          </a:endParaRPr>
        </a:p>
      </dgm:t>
    </dgm:pt>
    <dgm:pt modelId="{AEDECA0C-1F0B-45FE-8EA4-14E408E05DD5}" type="parTrans" cxnId="{A39953D7-8F31-49E0-B059-379914515B6B}">
      <dgm:prSet/>
      <dgm:spPr/>
      <dgm:t>
        <a:bodyPr/>
        <a:lstStyle/>
        <a:p>
          <a:endParaRPr lang="fr-FR">
            <a:latin typeface="Segoe UI Semibold" panose="020B0702040204020203" pitchFamily="34" charset="0"/>
            <a:cs typeface="Segoe UI Semibold" panose="020B0702040204020203" pitchFamily="34" charset="0"/>
          </a:endParaRPr>
        </a:p>
      </dgm:t>
    </dgm:pt>
    <dgm:pt modelId="{F6BE6803-67D3-4AF3-9469-D5E0E2C5E496}">
      <dgm:prSet phldrT="[Texte]" custT="1"/>
      <dgm:spPr>
        <a:solidFill>
          <a:prstClr val="white">
            <a:hueOff val="0"/>
            <a:satOff val="0"/>
            <a:lumOff val="0"/>
            <a:alphaOff val="0"/>
          </a:prstClr>
        </a:solidFill>
        <a:ln w="25400" cap="flat" cmpd="sng" algn="ctr">
          <a:solidFill>
            <a:srgbClr val="F03F35"/>
          </a:solidFill>
          <a:prstDash val="solid"/>
        </a:ln>
        <a:effectLst/>
      </dgm:spPr>
      <dgm:t>
        <a:bodyPr/>
        <a:lstStyle/>
        <a:p>
          <a:pPr marL="0" lvl="0" indent="0" algn="ctr" defTabSz="800100">
            <a:lnSpc>
              <a:spcPct val="90000"/>
            </a:lnSpc>
            <a:spcBef>
              <a:spcPct val="0"/>
            </a:spcBef>
            <a:spcAft>
              <a:spcPct val="35000"/>
            </a:spcAft>
          </a:pPr>
          <a:r>
            <a:rPr lang="fr-FR" sz="1800" kern="1200" dirty="0">
              <a:solidFill>
                <a:schemeClr val="tx1"/>
              </a:solidFill>
              <a:latin typeface="Raleway Bold" charset="0"/>
            </a:rPr>
            <a:t>STRATÉGIE COMMERCIALE</a:t>
          </a:r>
          <a:endParaRPr lang="fr-FR" sz="1800" kern="1200" dirty="0">
            <a:solidFill>
              <a:prstClr val="black"/>
            </a:solidFill>
            <a:latin typeface="Segoe UI Semibold" panose="020B0702040204020203" pitchFamily="34" charset="0"/>
            <a:ea typeface="+mn-ea"/>
            <a:cs typeface="Segoe UI Semibold" panose="020B0702040204020203" pitchFamily="34" charset="0"/>
          </a:endParaRPr>
        </a:p>
      </dgm:t>
    </dgm:pt>
    <dgm:pt modelId="{E659E1D2-87DE-4F05-83D9-5DA088DA55D4}" type="sibTrans" cxnId="{2C9507B2-0092-49A0-B7AF-2F4B97799E57}">
      <dgm:prSet/>
      <dgm:spPr>
        <a:solidFill>
          <a:srgbClr val="F03F35"/>
        </a:solidFill>
        <a:ln>
          <a:noFill/>
        </a:ln>
        <a:effectLst/>
      </dgm:spPr>
      <dgm:t>
        <a:bodyPr/>
        <a:lstStyle/>
        <a:p>
          <a:endParaRPr lang="fr-FR">
            <a:latin typeface="Raleway" pitchFamily="2" charset="0"/>
          </a:endParaRPr>
        </a:p>
      </dgm:t>
    </dgm:pt>
    <dgm:pt modelId="{D909D96E-AFF0-49AE-9389-380153197EBD}" type="parTrans" cxnId="{2C9507B2-0092-49A0-B7AF-2F4B97799E57}">
      <dgm:prSet/>
      <dgm:spPr/>
      <dgm:t>
        <a:bodyPr/>
        <a:lstStyle/>
        <a:p>
          <a:endParaRPr lang="fr-FR">
            <a:latin typeface="Segoe UI Semibold" panose="020B0702040204020203" pitchFamily="34" charset="0"/>
            <a:cs typeface="Segoe UI Semibold" panose="020B0702040204020203" pitchFamily="34" charset="0"/>
          </a:endParaRPr>
        </a:p>
      </dgm:t>
    </dgm:pt>
    <dgm:pt modelId="{2A65C81C-5AC3-4268-9E81-F6AD8BD8287D}">
      <dgm:prSet phldrT="[Texte]" custT="1"/>
      <dgm:spPr>
        <a:solidFill>
          <a:prstClr val="white">
            <a:hueOff val="0"/>
            <a:satOff val="0"/>
            <a:lumOff val="0"/>
            <a:alphaOff val="0"/>
          </a:prstClr>
        </a:solidFill>
        <a:ln w="25400" cap="flat" cmpd="sng" algn="ctr">
          <a:solidFill>
            <a:srgbClr val="F03F35"/>
          </a:solidFill>
          <a:prstDash val="solid"/>
        </a:ln>
        <a:effectLst/>
      </dgm:spPr>
      <dgm:t>
        <a:bodyPr/>
        <a:lstStyle/>
        <a:p>
          <a:pPr marL="0" lvl="0" indent="0" algn="ctr" defTabSz="800100">
            <a:lnSpc>
              <a:spcPct val="90000"/>
            </a:lnSpc>
            <a:spcBef>
              <a:spcPct val="0"/>
            </a:spcBef>
            <a:spcAft>
              <a:spcPct val="35000"/>
            </a:spcAft>
          </a:pPr>
          <a:r>
            <a:rPr lang="fr-FR" sz="1800" kern="1200" dirty="0">
              <a:solidFill>
                <a:schemeClr val="tx1"/>
              </a:solidFill>
              <a:latin typeface="Raleway Bold" charset="0"/>
            </a:rPr>
            <a:t>VISION À MOYEN ET LONG TERME</a:t>
          </a:r>
          <a:endParaRPr lang="fr-FR" sz="1800" kern="1200" dirty="0">
            <a:solidFill>
              <a:prstClr val="black"/>
            </a:solidFill>
            <a:latin typeface="Segoe UI Semibold" panose="020B0702040204020203" pitchFamily="34" charset="0"/>
            <a:ea typeface="+mn-ea"/>
            <a:cs typeface="Segoe UI Semibold" panose="020B0702040204020203" pitchFamily="34" charset="0"/>
          </a:endParaRPr>
        </a:p>
      </dgm:t>
    </dgm:pt>
    <dgm:pt modelId="{877EFEBC-7BBE-4E4F-8CB5-18956BFFD67C}" type="sibTrans" cxnId="{AB46A2D2-DC5E-46E1-9B27-DCB817028CDB}">
      <dgm:prSet/>
      <dgm:spPr>
        <a:solidFill>
          <a:srgbClr val="F03F35"/>
        </a:solidFill>
        <a:ln>
          <a:noFill/>
        </a:ln>
        <a:effectLst/>
      </dgm:spPr>
      <dgm:t>
        <a:bodyPr/>
        <a:lstStyle/>
        <a:p>
          <a:endParaRPr lang="fr-FR">
            <a:latin typeface="Raleway" pitchFamily="2" charset="0"/>
          </a:endParaRPr>
        </a:p>
      </dgm:t>
    </dgm:pt>
    <dgm:pt modelId="{EF65BC32-AA3D-4A05-8206-A29DA761EE21}" type="parTrans" cxnId="{AB46A2D2-DC5E-46E1-9B27-DCB817028CDB}">
      <dgm:prSet/>
      <dgm:spPr/>
      <dgm:t>
        <a:bodyPr/>
        <a:lstStyle/>
        <a:p>
          <a:endParaRPr lang="fr-FR">
            <a:latin typeface="Segoe UI Semibold" panose="020B0702040204020203" pitchFamily="34" charset="0"/>
            <a:cs typeface="Segoe UI Semibold" panose="020B0702040204020203" pitchFamily="34" charset="0"/>
          </a:endParaRPr>
        </a:p>
      </dgm:t>
    </dgm:pt>
    <dgm:pt modelId="{9BF31EB3-3254-4A01-9B48-E5551C1D2A2F}" type="pres">
      <dgm:prSet presAssocID="{AE64DCB7-31BA-481D-830A-50011AADE960}" presName="Name0" presStyleCnt="0">
        <dgm:presLayoutVars>
          <dgm:chMax val="1"/>
          <dgm:dir/>
          <dgm:animLvl val="ctr"/>
          <dgm:resizeHandles val="exact"/>
        </dgm:presLayoutVars>
      </dgm:prSet>
      <dgm:spPr/>
    </dgm:pt>
    <dgm:pt modelId="{CF25A6F7-F19D-4E9D-AF37-A4DD895026D6}" type="pres">
      <dgm:prSet presAssocID="{AB94472C-9D55-4101-B88F-ECC0B8DC8C18}" presName="centerShape" presStyleLbl="node0" presStyleIdx="0" presStyleCnt="1" custScaleX="142370" custScaleY="65709"/>
      <dgm:spPr>
        <a:xfrm>
          <a:off x="4208941" y="2419706"/>
          <a:ext cx="1646229" cy="1646229"/>
        </a:xfrm>
        <a:prstGeom prst="roundRect">
          <a:avLst/>
        </a:prstGeom>
      </dgm:spPr>
    </dgm:pt>
    <dgm:pt modelId="{4E4FC9F0-7416-4EA4-AF50-DCD6E2D8AECB}" type="pres">
      <dgm:prSet presAssocID="{0F87B09E-0106-4C99-B3CB-7D8F734D308C}" presName="node" presStyleLbl="node1" presStyleIdx="0" presStyleCnt="9" custScaleX="165837" custScaleY="87473">
        <dgm:presLayoutVars>
          <dgm:bulletEnabled val="1"/>
        </dgm:presLayoutVars>
      </dgm:prSet>
      <dgm:spPr>
        <a:xfrm>
          <a:off x="4455875" y="929"/>
          <a:ext cx="1152360" cy="1152360"/>
        </a:xfrm>
        <a:prstGeom prst="roundRect">
          <a:avLst/>
        </a:prstGeom>
      </dgm:spPr>
    </dgm:pt>
    <dgm:pt modelId="{67BD1E27-9116-406E-8B8D-F1CF7D34BF65}" type="pres">
      <dgm:prSet presAssocID="{0F87B09E-0106-4C99-B3CB-7D8F734D308C}" presName="dummy" presStyleCnt="0"/>
      <dgm:spPr/>
    </dgm:pt>
    <dgm:pt modelId="{92399979-4833-4295-A0C2-20F62A3BE0AC}" type="pres">
      <dgm:prSet presAssocID="{39CD2329-668A-4174-A752-AD73DF40E957}" presName="sibTrans" presStyleLbl="sibTrans2D1" presStyleIdx="0" presStyleCnt="9"/>
      <dgm:spPr>
        <a:xfrm>
          <a:off x="2324859" y="535624"/>
          <a:ext cx="5414393" cy="5414393"/>
        </a:xfrm>
        <a:prstGeom prst="blockArc">
          <a:avLst>
            <a:gd name="adj1" fmla="val 16200000"/>
            <a:gd name="adj2" fmla="val 18600000"/>
            <a:gd name="adj3" fmla="val 3065"/>
          </a:avLst>
        </a:prstGeom>
      </dgm:spPr>
    </dgm:pt>
    <dgm:pt modelId="{4A8CD329-6E32-4736-B843-456AB73E0CD8}" type="pres">
      <dgm:prSet presAssocID="{F2660A0B-78E4-4FB8-8FED-5CB50B43549F}" presName="node" presStyleLbl="node1" presStyleIdx="1" presStyleCnt="9" custScaleX="165837" custScaleY="87473" custRadScaleRad="102412" custRadScaleInc="57495">
        <dgm:presLayoutVars>
          <dgm:bulletEnabled val="1"/>
        </dgm:presLayoutVars>
      </dgm:prSet>
      <dgm:spPr>
        <a:xfrm>
          <a:off x="6169362" y="624587"/>
          <a:ext cx="1152360" cy="1152360"/>
        </a:xfrm>
        <a:prstGeom prst="roundRect">
          <a:avLst/>
        </a:prstGeom>
      </dgm:spPr>
    </dgm:pt>
    <dgm:pt modelId="{27F15FD3-7027-4473-9C91-6DC0828E4AEE}" type="pres">
      <dgm:prSet presAssocID="{F2660A0B-78E4-4FB8-8FED-5CB50B43549F}" presName="dummy" presStyleCnt="0"/>
      <dgm:spPr/>
    </dgm:pt>
    <dgm:pt modelId="{0DC03FE2-79B4-46F0-A8F2-EA636C7D2588}" type="pres">
      <dgm:prSet presAssocID="{83709334-78F0-4779-86FB-C02256B7D172}" presName="sibTrans" presStyleLbl="sibTrans2D1" presStyleIdx="1" presStyleCnt="9"/>
      <dgm:spPr>
        <a:xfrm>
          <a:off x="2324859" y="535624"/>
          <a:ext cx="5414393" cy="5414393"/>
        </a:xfrm>
        <a:prstGeom prst="blockArc">
          <a:avLst>
            <a:gd name="adj1" fmla="val 18600000"/>
            <a:gd name="adj2" fmla="val 21000000"/>
            <a:gd name="adj3" fmla="val 3065"/>
          </a:avLst>
        </a:prstGeom>
      </dgm:spPr>
    </dgm:pt>
    <dgm:pt modelId="{ABEAB445-0874-4B2C-A641-438C2AE2A059}" type="pres">
      <dgm:prSet presAssocID="{AFB87E21-63ED-4105-8EC0-01B036AD0A40}" presName="node" presStyleLbl="node1" presStyleIdx="2" presStyleCnt="9" custScaleX="165837" custScaleY="87473" custRadScaleRad="103005" custRadScaleInc="2210">
        <dgm:presLayoutVars>
          <dgm:bulletEnabled val="1"/>
        </dgm:presLayoutVars>
      </dgm:prSet>
      <dgm:spPr>
        <a:xfrm>
          <a:off x="7081089" y="2203745"/>
          <a:ext cx="1152360" cy="1152360"/>
        </a:xfrm>
        <a:prstGeom prst="roundRect">
          <a:avLst/>
        </a:prstGeom>
      </dgm:spPr>
    </dgm:pt>
    <dgm:pt modelId="{E9570CD8-2E6F-4BDC-94F0-E63F2B0BF979}" type="pres">
      <dgm:prSet presAssocID="{AFB87E21-63ED-4105-8EC0-01B036AD0A40}" presName="dummy" presStyleCnt="0"/>
      <dgm:spPr/>
    </dgm:pt>
    <dgm:pt modelId="{48E26AA7-687A-467C-A0B4-D0F5DB8C3CD3}" type="pres">
      <dgm:prSet presAssocID="{B04A9760-40FF-47DC-BAAE-BB73DA832D55}" presName="sibTrans" presStyleLbl="sibTrans2D1" presStyleIdx="2" presStyleCnt="9"/>
      <dgm:spPr>
        <a:xfrm>
          <a:off x="2324859" y="535624"/>
          <a:ext cx="5414393" cy="5414393"/>
        </a:xfrm>
        <a:prstGeom prst="blockArc">
          <a:avLst>
            <a:gd name="adj1" fmla="val 21000000"/>
            <a:gd name="adj2" fmla="val 1800000"/>
            <a:gd name="adj3" fmla="val 3065"/>
          </a:avLst>
        </a:prstGeom>
      </dgm:spPr>
    </dgm:pt>
    <dgm:pt modelId="{3DB87A49-80DD-4BC2-B291-7F35B529D6E1}" type="pres">
      <dgm:prSet presAssocID="{18C8E9B5-5550-4A33-A95E-E06180A401A6}" presName="node" presStyleLbl="node1" presStyleIdx="3" presStyleCnt="9" custScaleX="165837" custScaleY="87473" custRadScaleRad="98015" custRadScaleInc="-15567">
        <dgm:presLayoutVars>
          <dgm:bulletEnabled val="1"/>
        </dgm:presLayoutVars>
      </dgm:prSet>
      <dgm:spPr>
        <a:xfrm>
          <a:off x="6764449" y="3999497"/>
          <a:ext cx="1152360" cy="1152360"/>
        </a:xfrm>
        <a:prstGeom prst="roundRect">
          <a:avLst/>
        </a:prstGeom>
      </dgm:spPr>
    </dgm:pt>
    <dgm:pt modelId="{798EF432-0E9A-4E05-9FC5-A7C6578D7145}" type="pres">
      <dgm:prSet presAssocID="{18C8E9B5-5550-4A33-A95E-E06180A401A6}" presName="dummy" presStyleCnt="0"/>
      <dgm:spPr/>
    </dgm:pt>
    <dgm:pt modelId="{427C953D-7FCD-49FE-B826-7054CA8D7CC5}" type="pres">
      <dgm:prSet presAssocID="{1B4BBA23-D68E-48AA-8F96-37194F07580D}" presName="sibTrans" presStyleLbl="sibTrans2D1" presStyleIdx="3" presStyleCnt="9"/>
      <dgm:spPr>
        <a:xfrm>
          <a:off x="2324859" y="535624"/>
          <a:ext cx="5414393" cy="5414393"/>
        </a:xfrm>
        <a:prstGeom prst="blockArc">
          <a:avLst>
            <a:gd name="adj1" fmla="val 1800000"/>
            <a:gd name="adj2" fmla="val 4200000"/>
            <a:gd name="adj3" fmla="val 3065"/>
          </a:avLst>
        </a:prstGeom>
      </dgm:spPr>
    </dgm:pt>
    <dgm:pt modelId="{0CD92C94-8AA5-452E-BB15-4EF3DA924380}" type="pres">
      <dgm:prSet presAssocID="{D031167D-83BA-46E4-A1AF-7697B5035F09}" presName="node" presStyleLbl="node1" presStyleIdx="4" presStyleCnt="9" custScaleX="165837" custScaleY="87473" custRadScaleRad="102318" custRadScaleInc="-24799">
        <dgm:presLayoutVars>
          <dgm:bulletEnabled val="1"/>
        </dgm:presLayoutVars>
      </dgm:prSet>
      <dgm:spPr>
        <a:xfrm>
          <a:off x="5367602" y="5171590"/>
          <a:ext cx="1152360" cy="1152360"/>
        </a:xfrm>
        <a:prstGeom prst="roundRect">
          <a:avLst/>
        </a:prstGeom>
      </dgm:spPr>
    </dgm:pt>
    <dgm:pt modelId="{E63B8636-6683-429F-8008-A6FD3899E6E2}" type="pres">
      <dgm:prSet presAssocID="{D031167D-83BA-46E4-A1AF-7697B5035F09}" presName="dummy" presStyleCnt="0"/>
      <dgm:spPr/>
    </dgm:pt>
    <dgm:pt modelId="{DCA1E5BD-DC53-48CB-8787-76F3D311C992}" type="pres">
      <dgm:prSet presAssocID="{1DFBE75D-038D-4C18-80EC-64DBEE5F26B5}" presName="sibTrans" presStyleLbl="sibTrans2D1" presStyleIdx="4" presStyleCnt="9"/>
      <dgm:spPr>
        <a:xfrm>
          <a:off x="2324859" y="535624"/>
          <a:ext cx="5414393" cy="5414393"/>
        </a:xfrm>
        <a:prstGeom prst="blockArc">
          <a:avLst>
            <a:gd name="adj1" fmla="val 4200000"/>
            <a:gd name="adj2" fmla="val 6600000"/>
            <a:gd name="adj3" fmla="val 3065"/>
          </a:avLst>
        </a:prstGeom>
      </dgm:spPr>
    </dgm:pt>
    <dgm:pt modelId="{3B7DE0F8-668F-4FD8-B560-906FEB78FE30}" type="pres">
      <dgm:prSet presAssocID="{31BFD272-4394-4B54-889C-15EE7CF2C60B}" presName="node" presStyleLbl="node1" presStyleIdx="5" presStyleCnt="9" custScaleX="165837" custScaleY="87473" custRadScaleRad="103438" custRadScaleInc="35296">
        <dgm:presLayoutVars>
          <dgm:bulletEnabled val="1"/>
        </dgm:presLayoutVars>
      </dgm:prSet>
      <dgm:spPr>
        <a:xfrm>
          <a:off x="3544148" y="5171590"/>
          <a:ext cx="1152360" cy="1152360"/>
        </a:xfrm>
        <a:prstGeom prst="roundRect">
          <a:avLst/>
        </a:prstGeom>
      </dgm:spPr>
    </dgm:pt>
    <dgm:pt modelId="{F9F4BCFA-E7DD-4D10-ABAF-F83346AB3F97}" type="pres">
      <dgm:prSet presAssocID="{31BFD272-4394-4B54-889C-15EE7CF2C60B}" presName="dummy" presStyleCnt="0"/>
      <dgm:spPr/>
    </dgm:pt>
    <dgm:pt modelId="{5B6FF792-0C73-45DE-B85C-6E2ABF71967A}" type="pres">
      <dgm:prSet presAssocID="{D96B5019-20E6-4422-B612-B8CE968E7FCA}" presName="sibTrans" presStyleLbl="sibTrans2D1" presStyleIdx="5" presStyleCnt="9"/>
      <dgm:spPr>
        <a:xfrm>
          <a:off x="2324859" y="535624"/>
          <a:ext cx="5414393" cy="5414393"/>
        </a:xfrm>
        <a:prstGeom prst="blockArc">
          <a:avLst>
            <a:gd name="adj1" fmla="val 6600000"/>
            <a:gd name="adj2" fmla="val 9000000"/>
            <a:gd name="adj3" fmla="val 3065"/>
          </a:avLst>
        </a:prstGeom>
      </dgm:spPr>
    </dgm:pt>
    <dgm:pt modelId="{C4ABFB51-3151-4D3E-BAB5-90F6C1529799}" type="pres">
      <dgm:prSet presAssocID="{F6BE6803-67D3-4AF3-9469-D5E0E2C5E496}" presName="node" presStyleLbl="node1" presStyleIdx="6" presStyleCnt="9" custScaleX="165837" custScaleY="87473" custRadScaleRad="98015" custRadScaleInc="15567">
        <dgm:presLayoutVars>
          <dgm:bulletEnabled val="1"/>
        </dgm:presLayoutVars>
      </dgm:prSet>
      <dgm:spPr>
        <a:xfrm>
          <a:off x="2147301" y="3999497"/>
          <a:ext cx="1152360" cy="1152360"/>
        </a:xfrm>
        <a:prstGeom prst="roundRect">
          <a:avLst/>
        </a:prstGeom>
      </dgm:spPr>
    </dgm:pt>
    <dgm:pt modelId="{354F396E-DF7F-4538-878E-F1F76B303D25}" type="pres">
      <dgm:prSet presAssocID="{F6BE6803-67D3-4AF3-9469-D5E0E2C5E496}" presName="dummy" presStyleCnt="0"/>
      <dgm:spPr/>
    </dgm:pt>
    <dgm:pt modelId="{102839FA-ECF5-49C8-B614-842C3005C8F8}" type="pres">
      <dgm:prSet presAssocID="{E659E1D2-87DE-4F05-83D9-5DA088DA55D4}" presName="sibTrans" presStyleLbl="sibTrans2D1" presStyleIdx="6" presStyleCnt="9"/>
      <dgm:spPr>
        <a:xfrm>
          <a:off x="2324859" y="535624"/>
          <a:ext cx="5414393" cy="5414393"/>
        </a:xfrm>
        <a:prstGeom prst="blockArc">
          <a:avLst>
            <a:gd name="adj1" fmla="val 9000000"/>
            <a:gd name="adj2" fmla="val 11400000"/>
            <a:gd name="adj3" fmla="val 3065"/>
          </a:avLst>
        </a:prstGeom>
      </dgm:spPr>
    </dgm:pt>
    <dgm:pt modelId="{81F0BB65-9AE7-438D-B272-DBB081744AA9}" type="pres">
      <dgm:prSet presAssocID="{2A65C81C-5AC3-4268-9E81-F6AD8BD8287D}" presName="node" presStyleLbl="node1" presStyleIdx="7" presStyleCnt="9" custScaleX="165837" custScaleY="87473" custRadScaleRad="102901" custRadScaleInc="-2135">
        <dgm:presLayoutVars>
          <dgm:bulletEnabled val="1"/>
        </dgm:presLayoutVars>
      </dgm:prSet>
      <dgm:spPr>
        <a:xfrm>
          <a:off x="1830662" y="2203745"/>
          <a:ext cx="1152360" cy="1152360"/>
        </a:xfrm>
        <a:prstGeom prst="roundRect">
          <a:avLst/>
        </a:prstGeom>
      </dgm:spPr>
    </dgm:pt>
    <dgm:pt modelId="{3DC21916-84F4-4CC9-AEFD-EDDBB35A9A1B}" type="pres">
      <dgm:prSet presAssocID="{2A65C81C-5AC3-4268-9E81-F6AD8BD8287D}" presName="dummy" presStyleCnt="0"/>
      <dgm:spPr/>
    </dgm:pt>
    <dgm:pt modelId="{32EA589A-7944-4093-8D0A-DE2F9976FA21}" type="pres">
      <dgm:prSet presAssocID="{877EFEBC-7BBE-4E4F-8CB5-18956BFFD67C}" presName="sibTrans" presStyleLbl="sibTrans2D1" presStyleIdx="7" presStyleCnt="9"/>
      <dgm:spPr>
        <a:xfrm>
          <a:off x="2324859" y="535624"/>
          <a:ext cx="5414393" cy="5414393"/>
        </a:xfrm>
        <a:prstGeom prst="blockArc">
          <a:avLst>
            <a:gd name="adj1" fmla="val 11400000"/>
            <a:gd name="adj2" fmla="val 13800000"/>
            <a:gd name="adj3" fmla="val 3065"/>
          </a:avLst>
        </a:prstGeom>
      </dgm:spPr>
    </dgm:pt>
    <dgm:pt modelId="{D96570DF-DA11-42BA-AF09-3EE5DE06CA07}" type="pres">
      <dgm:prSet presAssocID="{3F505BF1-2C69-4B56-B437-EAB93AD4DE0B}" presName="node" presStyleLbl="node1" presStyleIdx="8" presStyleCnt="9" custScaleX="165837" custScaleY="87473" custRadScaleRad="102334" custRadScaleInc="-57194">
        <dgm:presLayoutVars>
          <dgm:bulletEnabled val="1"/>
        </dgm:presLayoutVars>
      </dgm:prSet>
      <dgm:spPr>
        <a:xfrm>
          <a:off x="2742389" y="624587"/>
          <a:ext cx="1152360" cy="1152360"/>
        </a:xfrm>
        <a:prstGeom prst="roundRect">
          <a:avLst/>
        </a:prstGeom>
      </dgm:spPr>
    </dgm:pt>
    <dgm:pt modelId="{57DF06C3-6724-492A-814D-C9B113B9EC8F}" type="pres">
      <dgm:prSet presAssocID="{3F505BF1-2C69-4B56-B437-EAB93AD4DE0B}" presName="dummy" presStyleCnt="0"/>
      <dgm:spPr/>
    </dgm:pt>
    <dgm:pt modelId="{88071822-8A6F-4D2D-BDE6-2889A331DFEF}" type="pres">
      <dgm:prSet presAssocID="{F83110F6-CA7C-4F38-B9CE-049913597320}" presName="sibTrans" presStyleLbl="sibTrans2D1" presStyleIdx="8" presStyleCnt="9"/>
      <dgm:spPr>
        <a:xfrm>
          <a:off x="2324859" y="535624"/>
          <a:ext cx="5414393" cy="5414393"/>
        </a:xfrm>
        <a:prstGeom prst="blockArc">
          <a:avLst>
            <a:gd name="adj1" fmla="val 13800000"/>
            <a:gd name="adj2" fmla="val 16200000"/>
            <a:gd name="adj3" fmla="val 3065"/>
          </a:avLst>
        </a:prstGeom>
      </dgm:spPr>
    </dgm:pt>
  </dgm:ptLst>
  <dgm:cxnLst>
    <dgm:cxn modelId="{237D9505-640B-43A8-AD91-DEAE48AD954A}" type="presOf" srcId="{31BFD272-4394-4B54-889C-15EE7CF2C60B}" destId="{3B7DE0F8-668F-4FD8-B560-906FEB78FE30}" srcOrd="0" destOrd="0" presId="urn:microsoft.com/office/officeart/2005/8/layout/radial6"/>
    <dgm:cxn modelId="{76EC7708-1408-40EF-9DEC-677E7125C2F4}" type="presOf" srcId="{F83110F6-CA7C-4F38-B9CE-049913597320}" destId="{88071822-8A6F-4D2D-BDE6-2889A331DFEF}" srcOrd="0" destOrd="0" presId="urn:microsoft.com/office/officeart/2005/8/layout/radial6"/>
    <dgm:cxn modelId="{F1FD1B14-F6EF-490C-9DAF-05A3BC615954}" type="presOf" srcId="{B04A9760-40FF-47DC-BAAE-BB73DA832D55}" destId="{48E26AA7-687A-467C-A0B4-D0F5DB8C3CD3}" srcOrd="0" destOrd="0" presId="urn:microsoft.com/office/officeart/2005/8/layout/radial6"/>
    <dgm:cxn modelId="{14AFB021-ECD0-429C-8DCF-F1479C12F5ED}" srcId="{AE64DCB7-31BA-481D-830A-50011AADE960}" destId="{AB94472C-9D55-4101-B88F-ECC0B8DC8C18}" srcOrd="0" destOrd="0" parTransId="{855857FA-30D6-4EB6-B5D1-C5D9858556F9}" sibTransId="{2FB18E3A-2762-4D37-A58C-E1AE84D92A29}"/>
    <dgm:cxn modelId="{34B72823-01E5-41E0-B024-603048E42774}" type="presOf" srcId="{E659E1D2-87DE-4F05-83D9-5DA088DA55D4}" destId="{102839FA-ECF5-49C8-B614-842C3005C8F8}" srcOrd="0" destOrd="0" presId="urn:microsoft.com/office/officeart/2005/8/layout/radial6"/>
    <dgm:cxn modelId="{7F7E722C-8745-4D47-9B46-7BBCD1852344}" srcId="{AB94472C-9D55-4101-B88F-ECC0B8DC8C18}" destId="{3F505BF1-2C69-4B56-B437-EAB93AD4DE0B}" srcOrd="8" destOrd="0" parTransId="{8DACC0F1-D2B2-4A30-90B3-EFC425FF5EDC}" sibTransId="{F83110F6-CA7C-4F38-B9CE-049913597320}"/>
    <dgm:cxn modelId="{C8E1BE2D-A784-4DB3-8F54-7872FA78C47D}" type="presOf" srcId="{F2660A0B-78E4-4FB8-8FED-5CB50B43549F}" destId="{4A8CD329-6E32-4736-B843-456AB73E0CD8}" srcOrd="0" destOrd="0" presId="urn:microsoft.com/office/officeart/2005/8/layout/radial6"/>
    <dgm:cxn modelId="{9918BA32-57A3-4504-A6A8-773393B4D684}" type="presOf" srcId="{1B4BBA23-D68E-48AA-8F96-37194F07580D}" destId="{427C953D-7FCD-49FE-B826-7054CA8D7CC5}" srcOrd="0" destOrd="0" presId="urn:microsoft.com/office/officeart/2005/8/layout/radial6"/>
    <dgm:cxn modelId="{87D69565-93CB-4A18-B965-6653A09992BE}" srcId="{AB94472C-9D55-4101-B88F-ECC0B8DC8C18}" destId="{AFB87E21-63ED-4105-8EC0-01B036AD0A40}" srcOrd="2" destOrd="0" parTransId="{84A1521C-C5F2-403A-910B-E7E04620A9D1}" sibTransId="{B04A9760-40FF-47DC-BAAE-BB73DA832D55}"/>
    <dgm:cxn modelId="{253B764B-E21B-4678-9F3D-21457B2A4BB8}" type="presOf" srcId="{0F87B09E-0106-4C99-B3CB-7D8F734D308C}" destId="{4E4FC9F0-7416-4EA4-AF50-DCD6E2D8AECB}" srcOrd="0" destOrd="0" presId="urn:microsoft.com/office/officeart/2005/8/layout/radial6"/>
    <dgm:cxn modelId="{FB6DCC6B-A5A7-4A2C-B9C0-EDD5D3E14B5F}" srcId="{AB94472C-9D55-4101-B88F-ECC0B8DC8C18}" destId="{18C8E9B5-5550-4A33-A95E-E06180A401A6}" srcOrd="3" destOrd="0" parTransId="{738100BC-4246-4C6B-9992-4D6981E7F8C7}" sibTransId="{1B4BBA23-D68E-48AA-8F96-37194F07580D}"/>
    <dgm:cxn modelId="{4337F74C-5BBB-4252-BF7F-3F56A811505F}" type="presOf" srcId="{AB94472C-9D55-4101-B88F-ECC0B8DC8C18}" destId="{CF25A6F7-F19D-4E9D-AF37-A4DD895026D6}" srcOrd="0" destOrd="0" presId="urn:microsoft.com/office/officeart/2005/8/layout/radial6"/>
    <dgm:cxn modelId="{7563F76C-4986-494A-A228-96C41D4A5BF3}" srcId="{AB94472C-9D55-4101-B88F-ECC0B8DC8C18}" destId="{F2660A0B-78E4-4FB8-8FED-5CB50B43549F}" srcOrd="1" destOrd="0" parTransId="{094BF5A2-6237-49E3-8F6B-1C2C3B2E8FDC}" sibTransId="{83709334-78F0-4779-86FB-C02256B7D172}"/>
    <dgm:cxn modelId="{21C05877-05B6-4440-8898-6E55D3985AF5}" type="presOf" srcId="{1DFBE75D-038D-4C18-80EC-64DBEE5F26B5}" destId="{DCA1E5BD-DC53-48CB-8787-76F3D311C992}" srcOrd="0" destOrd="0" presId="urn:microsoft.com/office/officeart/2005/8/layout/radial6"/>
    <dgm:cxn modelId="{CC98C07D-D108-4B98-AFB9-B1765CB0C7AC}" type="presOf" srcId="{2A65C81C-5AC3-4268-9E81-F6AD8BD8287D}" destId="{81F0BB65-9AE7-438D-B272-DBB081744AA9}" srcOrd="0" destOrd="0" presId="urn:microsoft.com/office/officeart/2005/8/layout/radial6"/>
    <dgm:cxn modelId="{DF5AC97D-8200-48A0-831C-178F18BF7FE0}" srcId="{AB94472C-9D55-4101-B88F-ECC0B8DC8C18}" destId="{D031167D-83BA-46E4-A1AF-7697B5035F09}" srcOrd="4" destOrd="0" parTransId="{60B7C8CB-12AB-46D6-8535-3DFF7B33ED73}" sibTransId="{1DFBE75D-038D-4C18-80EC-64DBEE5F26B5}"/>
    <dgm:cxn modelId="{2100C786-C6A7-41F5-835C-A4AAC12B39BB}" type="presOf" srcId="{83709334-78F0-4779-86FB-C02256B7D172}" destId="{0DC03FE2-79B4-46F0-A8F2-EA636C7D2588}" srcOrd="0" destOrd="0" presId="urn:microsoft.com/office/officeart/2005/8/layout/radial6"/>
    <dgm:cxn modelId="{7C10EB8E-C7BB-43A4-9B38-A3D640D7B9D1}" type="presOf" srcId="{D031167D-83BA-46E4-A1AF-7697B5035F09}" destId="{0CD92C94-8AA5-452E-BB15-4EF3DA924380}" srcOrd="0" destOrd="0" presId="urn:microsoft.com/office/officeart/2005/8/layout/radial6"/>
    <dgm:cxn modelId="{0BE8B396-3A58-41B7-A76C-CAC02AC91D4E}" type="presOf" srcId="{39CD2329-668A-4174-A752-AD73DF40E957}" destId="{92399979-4833-4295-A0C2-20F62A3BE0AC}" srcOrd="0" destOrd="0" presId="urn:microsoft.com/office/officeart/2005/8/layout/radial6"/>
    <dgm:cxn modelId="{0A12799B-38BF-4572-9FE5-C2B5F7459F4A}" type="presOf" srcId="{3F505BF1-2C69-4B56-B437-EAB93AD4DE0B}" destId="{D96570DF-DA11-42BA-AF09-3EE5DE06CA07}" srcOrd="0" destOrd="0" presId="urn:microsoft.com/office/officeart/2005/8/layout/radial6"/>
    <dgm:cxn modelId="{C4E0C2A1-9F59-4E32-BB52-31B7599315C9}" type="presOf" srcId="{F6BE6803-67D3-4AF3-9469-D5E0E2C5E496}" destId="{C4ABFB51-3151-4D3E-BAB5-90F6C1529799}" srcOrd="0" destOrd="0" presId="urn:microsoft.com/office/officeart/2005/8/layout/radial6"/>
    <dgm:cxn modelId="{E8AD27A6-3927-4F7C-99A9-031A54B6628D}" type="presOf" srcId="{18C8E9B5-5550-4A33-A95E-E06180A401A6}" destId="{3DB87A49-80DD-4BC2-B291-7F35B529D6E1}" srcOrd="0" destOrd="0" presId="urn:microsoft.com/office/officeart/2005/8/layout/radial6"/>
    <dgm:cxn modelId="{3D913FAC-DAC4-44FB-856A-0B20DCC0C1FD}" type="presOf" srcId="{D96B5019-20E6-4422-B612-B8CE968E7FCA}" destId="{5B6FF792-0C73-45DE-B85C-6E2ABF71967A}" srcOrd="0" destOrd="0" presId="urn:microsoft.com/office/officeart/2005/8/layout/radial6"/>
    <dgm:cxn modelId="{2C9507B2-0092-49A0-B7AF-2F4B97799E57}" srcId="{AB94472C-9D55-4101-B88F-ECC0B8DC8C18}" destId="{F6BE6803-67D3-4AF3-9469-D5E0E2C5E496}" srcOrd="6" destOrd="0" parTransId="{D909D96E-AFF0-49AE-9389-380153197EBD}" sibTransId="{E659E1D2-87DE-4F05-83D9-5DA088DA55D4}"/>
    <dgm:cxn modelId="{E79213BE-F20A-4B6E-BEF4-B1B30B29BAAE}" srcId="{AB94472C-9D55-4101-B88F-ECC0B8DC8C18}" destId="{0F87B09E-0106-4C99-B3CB-7D8F734D308C}" srcOrd="0" destOrd="0" parTransId="{F7C31DD0-CF73-4570-A048-060F9482A6BC}" sibTransId="{39CD2329-668A-4174-A752-AD73DF40E957}"/>
    <dgm:cxn modelId="{AB46A2D2-DC5E-46E1-9B27-DCB817028CDB}" srcId="{AB94472C-9D55-4101-B88F-ECC0B8DC8C18}" destId="{2A65C81C-5AC3-4268-9E81-F6AD8BD8287D}" srcOrd="7" destOrd="0" parTransId="{EF65BC32-AA3D-4A05-8206-A29DA761EE21}" sibTransId="{877EFEBC-7BBE-4E4F-8CB5-18956BFFD67C}"/>
    <dgm:cxn modelId="{A39953D7-8F31-49E0-B059-379914515B6B}" srcId="{AB94472C-9D55-4101-B88F-ECC0B8DC8C18}" destId="{31BFD272-4394-4B54-889C-15EE7CF2C60B}" srcOrd="5" destOrd="0" parTransId="{AEDECA0C-1F0B-45FE-8EA4-14E408E05DD5}" sibTransId="{D96B5019-20E6-4422-B612-B8CE968E7FCA}"/>
    <dgm:cxn modelId="{34FA61DC-4998-4B2F-9A79-617811268676}" type="presOf" srcId="{AE64DCB7-31BA-481D-830A-50011AADE960}" destId="{9BF31EB3-3254-4A01-9B48-E5551C1D2A2F}" srcOrd="0" destOrd="0" presId="urn:microsoft.com/office/officeart/2005/8/layout/radial6"/>
    <dgm:cxn modelId="{9F3068E5-969B-4328-8437-B11D389ABA88}" type="presOf" srcId="{AFB87E21-63ED-4105-8EC0-01B036AD0A40}" destId="{ABEAB445-0874-4B2C-A641-438C2AE2A059}" srcOrd="0" destOrd="0" presId="urn:microsoft.com/office/officeart/2005/8/layout/radial6"/>
    <dgm:cxn modelId="{31FC5BEC-668B-4DCC-B313-C11E5B3825B5}" type="presOf" srcId="{877EFEBC-7BBE-4E4F-8CB5-18956BFFD67C}" destId="{32EA589A-7944-4093-8D0A-DE2F9976FA21}" srcOrd="0" destOrd="0" presId="urn:microsoft.com/office/officeart/2005/8/layout/radial6"/>
    <dgm:cxn modelId="{3713C61E-15A0-46F3-9399-796B901ED4B0}" type="presParOf" srcId="{9BF31EB3-3254-4A01-9B48-E5551C1D2A2F}" destId="{CF25A6F7-F19D-4E9D-AF37-A4DD895026D6}" srcOrd="0" destOrd="0" presId="urn:microsoft.com/office/officeart/2005/8/layout/radial6"/>
    <dgm:cxn modelId="{1F6A85C7-9198-4C15-B3EA-7212BB85138A}" type="presParOf" srcId="{9BF31EB3-3254-4A01-9B48-E5551C1D2A2F}" destId="{4E4FC9F0-7416-4EA4-AF50-DCD6E2D8AECB}" srcOrd="1" destOrd="0" presId="urn:microsoft.com/office/officeart/2005/8/layout/radial6"/>
    <dgm:cxn modelId="{305EAD7E-5840-4044-B741-B1E65C174D2A}" type="presParOf" srcId="{9BF31EB3-3254-4A01-9B48-E5551C1D2A2F}" destId="{67BD1E27-9116-406E-8B8D-F1CF7D34BF65}" srcOrd="2" destOrd="0" presId="urn:microsoft.com/office/officeart/2005/8/layout/radial6"/>
    <dgm:cxn modelId="{01C87805-16AB-4385-BBCC-6E49188AE70B}" type="presParOf" srcId="{9BF31EB3-3254-4A01-9B48-E5551C1D2A2F}" destId="{92399979-4833-4295-A0C2-20F62A3BE0AC}" srcOrd="3" destOrd="0" presId="urn:microsoft.com/office/officeart/2005/8/layout/radial6"/>
    <dgm:cxn modelId="{4ABEDCBD-61E0-43CE-98F4-741AD556EEF6}" type="presParOf" srcId="{9BF31EB3-3254-4A01-9B48-E5551C1D2A2F}" destId="{4A8CD329-6E32-4736-B843-456AB73E0CD8}" srcOrd="4" destOrd="0" presId="urn:microsoft.com/office/officeart/2005/8/layout/radial6"/>
    <dgm:cxn modelId="{2B5F07FE-8405-4E71-9C92-1B65F19FA5CE}" type="presParOf" srcId="{9BF31EB3-3254-4A01-9B48-E5551C1D2A2F}" destId="{27F15FD3-7027-4473-9C91-6DC0828E4AEE}" srcOrd="5" destOrd="0" presId="urn:microsoft.com/office/officeart/2005/8/layout/radial6"/>
    <dgm:cxn modelId="{C42F74C8-178E-4984-98B7-8CDFAD593C41}" type="presParOf" srcId="{9BF31EB3-3254-4A01-9B48-E5551C1D2A2F}" destId="{0DC03FE2-79B4-46F0-A8F2-EA636C7D2588}" srcOrd="6" destOrd="0" presId="urn:microsoft.com/office/officeart/2005/8/layout/radial6"/>
    <dgm:cxn modelId="{D18FF389-6ECA-44D0-B461-8375AB0C9AFF}" type="presParOf" srcId="{9BF31EB3-3254-4A01-9B48-E5551C1D2A2F}" destId="{ABEAB445-0874-4B2C-A641-438C2AE2A059}" srcOrd="7" destOrd="0" presId="urn:microsoft.com/office/officeart/2005/8/layout/radial6"/>
    <dgm:cxn modelId="{651C2744-ACD3-4AAB-AB4C-972D6E392E0C}" type="presParOf" srcId="{9BF31EB3-3254-4A01-9B48-E5551C1D2A2F}" destId="{E9570CD8-2E6F-4BDC-94F0-E63F2B0BF979}" srcOrd="8" destOrd="0" presId="urn:microsoft.com/office/officeart/2005/8/layout/radial6"/>
    <dgm:cxn modelId="{962A516A-1E4C-4553-87D0-80B7E51A0B24}" type="presParOf" srcId="{9BF31EB3-3254-4A01-9B48-E5551C1D2A2F}" destId="{48E26AA7-687A-467C-A0B4-D0F5DB8C3CD3}" srcOrd="9" destOrd="0" presId="urn:microsoft.com/office/officeart/2005/8/layout/radial6"/>
    <dgm:cxn modelId="{5D5F344E-8EF7-4766-94E5-1BD02D23D13E}" type="presParOf" srcId="{9BF31EB3-3254-4A01-9B48-E5551C1D2A2F}" destId="{3DB87A49-80DD-4BC2-B291-7F35B529D6E1}" srcOrd="10" destOrd="0" presId="urn:microsoft.com/office/officeart/2005/8/layout/radial6"/>
    <dgm:cxn modelId="{FEF61542-92BF-4A4C-9CB6-B8F6920AB864}" type="presParOf" srcId="{9BF31EB3-3254-4A01-9B48-E5551C1D2A2F}" destId="{798EF432-0E9A-4E05-9FC5-A7C6578D7145}" srcOrd="11" destOrd="0" presId="urn:microsoft.com/office/officeart/2005/8/layout/radial6"/>
    <dgm:cxn modelId="{08C74BAC-D2AD-40EF-9311-225861973DD4}" type="presParOf" srcId="{9BF31EB3-3254-4A01-9B48-E5551C1D2A2F}" destId="{427C953D-7FCD-49FE-B826-7054CA8D7CC5}" srcOrd="12" destOrd="0" presId="urn:microsoft.com/office/officeart/2005/8/layout/radial6"/>
    <dgm:cxn modelId="{677B978F-5CD1-4F56-8313-29A0A21BA3A1}" type="presParOf" srcId="{9BF31EB3-3254-4A01-9B48-E5551C1D2A2F}" destId="{0CD92C94-8AA5-452E-BB15-4EF3DA924380}" srcOrd="13" destOrd="0" presId="urn:microsoft.com/office/officeart/2005/8/layout/radial6"/>
    <dgm:cxn modelId="{D78A43E2-F485-436D-BF10-356769A9440C}" type="presParOf" srcId="{9BF31EB3-3254-4A01-9B48-E5551C1D2A2F}" destId="{E63B8636-6683-429F-8008-A6FD3899E6E2}" srcOrd="14" destOrd="0" presId="urn:microsoft.com/office/officeart/2005/8/layout/radial6"/>
    <dgm:cxn modelId="{59545EDF-EB9E-4B37-81D8-4E8791026F67}" type="presParOf" srcId="{9BF31EB3-3254-4A01-9B48-E5551C1D2A2F}" destId="{DCA1E5BD-DC53-48CB-8787-76F3D311C992}" srcOrd="15" destOrd="0" presId="urn:microsoft.com/office/officeart/2005/8/layout/radial6"/>
    <dgm:cxn modelId="{E679E1E6-F362-4C69-BCFD-8835FE55DCFA}" type="presParOf" srcId="{9BF31EB3-3254-4A01-9B48-E5551C1D2A2F}" destId="{3B7DE0F8-668F-4FD8-B560-906FEB78FE30}" srcOrd="16" destOrd="0" presId="urn:microsoft.com/office/officeart/2005/8/layout/radial6"/>
    <dgm:cxn modelId="{8C9D0998-04D4-4BD5-BA20-F7EAE1E9269C}" type="presParOf" srcId="{9BF31EB3-3254-4A01-9B48-E5551C1D2A2F}" destId="{F9F4BCFA-E7DD-4D10-ABAF-F83346AB3F97}" srcOrd="17" destOrd="0" presId="urn:microsoft.com/office/officeart/2005/8/layout/radial6"/>
    <dgm:cxn modelId="{15DA5C70-4E7D-4E7B-88EA-528C4057E331}" type="presParOf" srcId="{9BF31EB3-3254-4A01-9B48-E5551C1D2A2F}" destId="{5B6FF792-0C73-45DE-B85C-6E2ABF71967A}" srcOrd="18" destOrd="0" presId="urn:microsoft.com/office/officeart/2005/8/layout/radial6"/>
    <dgm:cxn modelId="{1044B3E8-A9B4-4FD7-A6A1-1B8E7779FDD6}" type="presParOf" srcId="{9BF31EB3-3254-4A01-9B48-E5551C1D2A2F}" destId="{C4ABFB51-3151-4D3E-BAB5-90F6C1529799}" srcOrd="19" destOrd="0" presId="urn:microsoft.com/office/officeart/2005/8/layout/radial6"/>
    <dgm:cxn modelId="{D61D7337-7604-45CA-9964-73DD134AFFA7}" type="presParOf" srcId="{9BF31EB3-3254-4A01-9B48-E5551C1D2A2F}" destId="{354F396E-DF7F-4538-878E-F1F76B303D25}" srcOrd="20" destOrd="0" presId="urn:microsoft.com/office/officeart/2005/8/layout/radial6"/>
    <dgm:cxn modelId="{ED0B6B14-8406-49AE-AB62-2D4FF1441DE2}" type="presParOf" srcId="{9BF31EB3-3254-4A01-9B48-E5551C1D2A2F}" destId="{102839FA-ECF5-49C8-B614-842C3005C8F8}" srcOrd="21" destOrd="0" presId="urn:microsoft.com/office/officeart/2005/8/layout/radial6"/>
    <dgm:cxn modelId="{DF66AB3A-43DA-4398-8FE4-E014CF903220}" type="presParOf" srcId="{9BF31EB3-3254-4A01-9B48-E5551C1D2A2F}" destId="{81F0BB65-9AE7-438D-B272-DBB081744AA9}" srcOrd="22" destOrd="0" presId="urn:microsoft.com/office/officeart/2005/8/layout/radial6"/>
    <dgm:cxn modelId="{2C152D49-CF03-45AA-98DF-994CD98B526F}" type="presParOf" srcId="{9BF31EB3-3254-4A01-9B48-E5551C1D2A2F}" destId="{3DC21916-84F4-4CC9-AEFD-EDDBB35A9A1B}" srcOrd="23" destOrd="0" presId="urn:microsoft.com/office/officeart/2005/8/layout/radial6"/>
    <dgm:cxn modelId="{40ED20E6-EC05-4471-A0C4-91388F073AB3}" type="presParOf" srcId="{9BF31EB3-3254-4A01-9B48-E5551C1D2A2F}" destId="{32EA589A-7944-4093-8D0A-DE2F9976FA21}" srcOrd="24" destOrd="0" presId="urn:microsoft.com/office/officeart/2005/8/layout/radial6"/>
    <dgm:cxn modelId="{6BEED986-F374-47B4-9E3C-339C8B09642E}" type="presParOf" srcId="{9BF31EB3-3254-4A01-9B48-E5551C1D2A2F}" destId="{D96570DF-DA11-42BA-AF09-3EE5DE06CA07}" srcOrd="25" destOrd="0" presId="urn:microsoft.com/office/officeart/2005/8/layout/radial6"/>
    <dgm:cxn modelId="{93D9B1ED-5C5C-4BED-9181-5D6FED4370B1}" type="presParOf" srcId="{9BF31EB3-3254-4A01-9B48-E5551C1D2A2F}" destId="{57DF06C3-6724-492A-814D-C9B113B9EC8F}" srcOrd="26" destOrd="0" presId="urn:microsoft.com/office/officeart/2005/8/layout/radial6"/>
    <dgm:cxn modelId="{31F9D53F-3288-4451-9AD7-99A86F7F597D}" type="presParOf" srcId="{9BF31EB3-3254-4A01-9B48-E5551C1D2A2F}" destId="{88071822-8A6F-4D2D-BDE6-2889A331DFEF}" srcOrd="27" destOrd="0" presId="urn:microsoft.com/office/officeart/2005/8/layout/radial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071822-8A6F-4D2D-BDE6-2889A331DFEF}">
      <dsp:nvSpPr>
        <dsp:cNvPr id="0" name=""/>
        <dsp:cNvSpPr/>
      </dsp:nvSpPr>
      <dsp:spPr>
        <a:xfrm>
          <a:off x="1590520" y="532959"/>
          <a:ext cx="5417176" cy="5417176"/>
        </a:xfrm>
        <a:prstGeom prst="blockArc">
          <a:avLst>
            <a:gd name="adj1" fmla="val 13800000"/>
            <a:gd name="adj2" fmla="val 16200000"/>
            <a:gd name="adj3" fmla="val 3065"/>
          </a:avLst>
        </a:prstGeom>
        <a:solidFill>
          <a:srgbClr val="F03F35"/>
        </a:solidFill>
        <a:ln>
          <a:noFill/>
        </a:ln>
        <a:effectLst/>
      </dsp:spPr>
      <dsp:style>
        <a:lnRef idx="0">
          <a:scrgbClr r="0" g="0" b="0"/>
        </a:lnRef>
        <a:fillRef idx="1">
          <a:scrgbClr r="0" g="0" b="0"/>
        </a:fillRef>
        <a:effectRef idx="0">
          <a:scrgbClr r="0" g="0" b="0"/>
        </a:effectRef>
        <a:fontRef idx="minor">
          <a:schemeClr val="lt1"/>
        </a:fontRef>
      </dsp:style>
    </dsp:sp>
    <dsp:sp modelId="{32EA589A-7944-4093-8D0A-DE2F9976FA21}">
      <dsp:nvSpPr>
        <dsp:cNvPr id="0" name=""/>
        <dsp:cNvSpPr/>
      </dsp:nvSpPr>
      <dsp:spPr>
        <a:xfrm>
          <a:off x="1597314" y="525790"/>
          <a:ext cx="5417176" cy="5417176"/>
        </a:xfrm>
        <a:prstGeom prst="blockArc">
          <a:avLst>
            <a:gd name="adj1" fmla="val 11400000"/>
            <a:gd name="adj2" fmla="val 13800000"/>
            <a:gd name="adj3" fmla="val 3065"/>
          </a:avLst>
        </a:prstGeom>
        <a:solidFill>
          <a:srgbClr val="F03F35"/>
        </a:solidFill>
        <a:ln>
          <a:noFill/>
        </a:ln>
        <a:effectLst/>
      </dsp:spPr>
      <dsp:style>
        <a:lnRef idx="0">
          <a:scrgbClr r="0" g="0" b="0"/>
        </a:lnRef>
        <a:fillRef idx="1">
          <a:scrgbClr r="0" g="0" b="0"/>
        </a:fillRef>
        <a:effectRef idx="0">
          <a:scrgbClr r="0" g="0" b="0"/>
        </a:effectRef>
        <a:fontRef idx="minor">
          <a:schemeClr val="lt1"/>
        </a:fontRef>
      </dsp:style>
    </dsp:sp>
    <dsp:sp modelId="{102839FA-ECF5-49C8-B614-842C3005C8F8}">
      <dsp:nvSpPr>
        <dsp:cNvPr id="0" name=""/>
        <dsp:cNvSpPr/>
      </dsp:nvSpPr>
      <dsp:spPr>
        <a:xfrm>
          <a:off x="1622823" y="339425"/>
          <a:ext cx="5417176" cy="5417176"/>
        </a:xfrm>
        <a:prstGeom prst="blockArc">
          <a:avLst>
            <a:gd name="adj1" fmla="val 9000000"/>
            <a:gd name="adj2" fmla="val 11400000"/>
            <a:gd name="adj3" fmla="val 3065"/>
          </a:avLst>
        </a:prstGeom>
        <a:solidFill>
          <a:srgbClr val="F03F35"/>
        </a:solidFill>
        <a:ln>
          <a:noFill/>
        </a:ln>
        <a:effectLst/>
      </dsp:spPr>
      <dsp:style>
        <a:lnRef idx="0">
          <a:scrgbClr r="0" g="0" b="0"/>
        </a:lnRef>
        <a:fillRef idx="1">
          <a:scrgbClr r="0" g="0" b="0"/>
        </a:fillRef>
        <a:effectRef idx="0">
          <a:scrgbClr r="0" g="0" b="0"/>
        </a:effectRef>
        <a:fontRef idx="minor">
          <a:schemeClr val="lt1"/>
        </a:fontRef>
      </dsp:style>
    </dsp:sp>
    <dsp:sp modelId="{5B6FF792-0C73-45DE-B85C-6E2ABF71967A}">
      <dsp:nvSpPr>
        <dsp:cNvPr id="0" name=""/>
        <dsp:cNvSpPr/>
      </dsp:nvSpPr>
      <dsp:spPr>
        <a:xfrm>
          <a:off x="1816551" y="709082"/>
          <a:ext cx="5417176" cy="5417176"/>
        </a:xfrm>
        <a:prstGeom prst="blockArc">
          <a:avLst>
            <a:gd name="adj1" fmla="val 6600000"/>
            <a:gd name="adj2" fmla="val 9000000"/>
            <a:gd name="adj3" fmla="val 3065"/>
          </a:avLst>
        </a:prstGeom>
        <a:solidFill>
          <a:srgbClr val="F03F35"/>
        </a:solidFill>
        <a:ln>
          <a:noFill/>
        </a:ln>
        <a:effectLst/>
      </dsp:spPr>
      <dsp:style>
        <a:lnRef idx="0">
          <a:scrgbClr r="0" g="0" b="0"/>
        </a:lnRef>
        <a:fillRef idx="1">
          <a:scrgbClr r="0" g="0" b="0"/>
        </a:fillRef>
        <a:effectRef idx="0">
          <a:scrgbClr r="0" g="0" b="0"/>
        </a:effectRef>
        <a:fontRef idx="minor">
          <a:schemeClr val="lt1"/>
        </a:fontRef>
      </dsp:style>
    </dsp:sp>
    <dsp:sp modelId="{DCA1E5BD-DC53-48CB-8787-76F3D311C992}">
      <dsp:nvSpPr>
        <dsp:cNvPr id="0" name=""/>
        <dsp:cNvSpPr/>
      </dsp:nvSpPr>
      <dsp:spPr>
        <a:xfrm>
          <a:off x="1637656" y="618325"/>
          <a:ext cx="5417176" cy="5417176"/>
        </a:xfrm>
        <a:prstGeom prst="blockArc">
          <a:avLst>
            <a:gd name="adj1" fmla="val 4200000"/>
            <a:gd name="adj2" fmla="val 6600000"/>
            <a:gd name="adj3" fmla="val 3065"/>
          </a:avLst>
        </a:prstGeom>
        <a:solidFill>
          <a:srgbClr val="F03F35"/>
        </a:solidFill>
        <a:ln>
          <a:noFill/>
        </a:ln>
        <a:effectLst/>
      </dsp:spPr>
      <dsp:style>
        <a:lnRef idx="0">
          <a:scrgbClr r="0" g="0" b="0"/>
        </a:lnRef>
        <a:fillRef idx="1">
          <a:scrgbClr r="0" g="0" b="0"/>
        </a:fillRef>
        <a:effectRef idx="0">
          <a:scrgbClr r="0" g="0" b="0"/>
        </a:effectRef>
        <a:fontRef idx="minor">
          <a:schemeClr val="lt1"/>
        </a:fontRef>
      </dsp:style>
    </dsp:sp>
    <dsp:sp modelId="{427C953D-7FCD-49FE-B826-7054CA8D7CC5}">
      <dsp:nvSpPr>
        <dsp:cNvPr id="0" name=""/>
        <dsp:cNvSpPr/>
      </dsp:nvSpPr>
      <dsp:spPr>
        <a:xfrm>
          <a:off x="1554489" y="658417"/>
          <a:ext cx="5417176" cy="5417176"/>
        </a:xfrm>
        <a:prstGeom prst="blockArc">
          <a:avLst>
            <a:gd name="adj1" fmla="val 1800000"/>
            <a:gd name="adj2" fmla="val 4200000"/>
            <a:gd name="adj3" fmla="val 3065"/>
          </a:avLst>
        </a:prstGeom>
        <a:solidFill>
          <a:srgbClr val="F03F35"/>
        </a:solidFill>
        <a:ln>
          <a:noFill/>
        </a:ln>
        <a:effectLst/>
      </dsp:spPr>
      <dsp:style>
        <a:lnRef idx="0">
          <a:scrgbClr r="0" g="0" b="0"/>
        </a:lnRef>
        <a:fillRef idx="1">
          <a:scrgbClr r="0" g="0" b="0"/>
        </a:fillRef>
        <a:effectRef idx="0">
          <a:scrgbClr r="0" g="0" b="0"/>
        </a:effectRef>
        <a:fontRef idx="minor">
          <a:schemeClr val="lt1"/>
        </a:fontRef>
      </dsp:style>
    </dsp:sp>
    <dsp:sp modelId="{48E26AA7-687A-467C-A0B4-D0F5DB8C3CD3}">
      <dsp:nvSpPr>
        <dsp:cNvPr id="0" name=""/>
        <dsp:cNvSpPr/>
      </dsp:nvSpPr>
      <dsp:spPr>
        <a:xfrm>
          <a:off x="1728335" y="335569"/>
          <a:ext cx="5417176" cy="5417176"/>
        </a:xfrm>
        <a:prstGeom prst="blockArc">
          <a:avLst>
            <a:gd name="adj1" fmla="val 21000000"/>
            <a:gd name="adj2" fmla="val 1800000"/>
            <a:gd name="adj3" fmla="val 3065"/>
          </a:avLst>
        </a:prstGeom>
        <a:solidFill>
          <a:srgbClr val="F03F35"/>
        </a:solidFill>
        <a:ln>
          <a:noFill/>
        </a:ln>
        <a:effectLst/>
      </dsp:spPr>
      <dsp:style>
        <a:lnRef idx="0">
          <a:scrgbClr r="0" g="0" b="0"/>
        </a:lnRef>
        <a:fillRef idx="1">
          <a:scrgbClr r="0" g="0" b="0"/>
        </a:fillRef>
        <a:effectRef idx="0">
          <a:scrgbClr r="0" g="0" b="0"/>
        </a:effectRef>
        <a:fontRef idx="minor">
          <a:schemeClr val="lt1"/>
        </a:fontRef>
      </dsp:style>
    </dsp:sp>
    <dsp:sp modelId="{0DC03FE2-79B4-46F0-A8F2-EA636C7D2588}">
      <dsp:nvSpPr>
        <dsp:cNvPr id="0" name=""/>
        <dsp:cNvSpPr/>
      </dsp:nvSpPr>
      <dsp:spPr>
        <a:xfrm>
          <a:off x="1754231" y="525789"/>
          <a:ext cx="5417176" cy="5417176"/>
        </a:xfrm>
        <a:prstGeom prst="blockArc">
          <a:avLst>
            <a:gd name="adj1" fmla="val 18600000"/>
            <a:gd name="adj2" fmla="val 21000000"/>
            <a:gd name="adj3" fmla="val 3065"/>
          </a:avLst>
        </a:prstGeom>
        <a:solidFill>
          <a:srgbClr val="F03F35"/>
        </a:solidFill>
        <a:ln>
          <a:noFill/>
        </a:ln>
        <a:effectLst/>
      </dsp:spPr>
      <dsp:style>
        <a:lnRef idx="0">
          <a:scrgbClr r="0" g="0" b="0"/>
        </a:lnRef>
        <a:fillRef idx="1">
          <a:scrgbClr r="0" g="0" b="0"/>
        </a:fillRef>
        <a:effectRef idx="0">
          <a:scrgbClr r="0" g="0" b="0"/>
        </a:effectRef>
        <a:fontRef idx="minor">
          <a:schemeClr val="lt1"/>
        </a:fontRef>
      </dsp:style>
    </dsp:sp>
    <dsp:sp modelId="{92399979-4833-4295-A0C2-20F62A3BE0AC}">
      <dsp:nvSpPr>
        <dsp:cNvPr id="0" name=""/>
        <dsp:cNvSpPr/>
      </dsp:nvSpPr>
      <dsp:spPr>
        <a:xfrm>
          <a:off x="1760942" y="532871"/>
          <a:ext cx="5417176" cy="5417176"/>
        </a:xfrm>
        <a:prstGeom prst="blockArc">
          <a:avLst>
            <a:gd name="adj1" fmla="val 16200000"/>
            <a:gd name="adj2" fmla="val 18600000"/>
            <a:gd name="adj3" fmla="val 3065"/>
          </a:avLst>
        </a:prstGeom>
        <a:solidFill>
          <a:srgbClr val="F03F35"/>
        </a:solidFill>
        <a:ln>
          <a:noFill/>
        </a:ln>
        <a:effectLst/>
      </dsp:spPr>
      <dsp:style>
        <a:lnRef idx="0">
          <a:scrgbClr r="0" g="0" b="0"/>
        </a:lnRef>
        <a:fillRef idx="1">
          <a:scrgbClr r="0" g="0" b="0"/>
        </a:fillRef>
        <a:effectRef idx="0">
          <a:scrgbClr r="0" g="0" b="0"/>
        </a:effectRef>
        <a:fontRef idx="minor">
          <a:schemeClr val="lt1"/>
        </a:fontRef>
      </dsp:style>
    </dsp:sp>
    <dsp:sp modelId="{CF25A6F7-F19D-4E9D-AF37-A4DD895026D6}">
      <dsp:nvSpPr>
        <dsp:cNvPr id="0" name=""/>
        <dsp:cNvSpPr/>
      </dsp:nvSpPr>
      <dsp:spPr>
        <a:xfrm>
          <a:off x="3212951" y="2702866"/>
          <a:ext cx="2340004" cy="1079998"/>
        </a:xfrm>
        <a:prstGeom prst="roundRect">
          <a:avLst/>
        </a:prstGeom>
        <a:solidFill>
          <a:prstClr val="white">
            <a:hueOff val="0"/>
            <a:satOff val="0"/>
            <a:lumOff val="0"/>
            <a:alphaOff val="0"/>
          </a:prstClr>
        </a:solidFill>
        <a:ln w="25400" cap="flat" cmpd="sng" algn="ctr">
          <a:solidFill>
            <a:srgbClr val="F03F35"/>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fr-FR" sz="2000" kern="1200" dirty="0">
              <a:solidFill>
                <a:srgbClr val="C00000"/>
              </a:solidFill>
              <a:latin typeface="Raleway Bold" charset="0"/>
            </a:rPr>
            <a:t>STRATÉGIE ENVISAGÉE</a:t>
          </a:r>
          <a:endParaRPr lang="fr-FR" sz="2000" kern="1200" dirty="0">
            <a:solidFill>
              <a:srgbClr val="C00000"/>
            </a:solidFill>
            <a:latin typeface="Segoe UI Semibold" panose="020B0702040204020203" pitchFamily="34" charset="0"/>
            <a:ea typeface="+mn-ea"/>
            <a:cs typeface="Segoe UI Semibold" panose="020B0702040204020203" pitchFamily="34" charset="0"/>
          </a:endParaRPr>
        </a:p>
      </dsp:txBody>
      <dsp:txXfrm>
        <a:off x="3265672" y="2755587"/>
        <a:ext cx="2234562" cy="974556"/>
      </dsp:txXfrm>
    </dsp:sp>
    <dsp:sp modelId="{4E4FC9F0-7416-4EA4-AF50-DCD6E2D8AECB}">
      <dsp:nvSpPr>
        <dsp:cNvPr id="0" name=""/>
        <dsp:cNvSpPr/>
      </dsp:nvSpPr>
      <dsp:spPr>
        <a:xfrm>
          <a:off x="3428955" y="72496"/>
          <a:ext cx="1907996" cy="1006399"/>
        </a:xfrm>
        <a:prstGeom prst="roundRect">
          <a:avLst/>
        </a:prstGeom>
        <a:solidFill>
          <a:prstClr val="white">
            <a:hueOff val="0"/>
            <a:satOff val="0"/>
            <a:lumOff val="0"/>
            <a:alphaOff val="0"/>
          </a:prstClr>
        </a:solidFill>
        <a:ln w="25400" cap="flat" cmpd="sng" algn="ctr">
          <a:solidFill>
            <a:srgbClr val="F03F35"/>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fr-FR" sz="1800" kern="1200" dirty="0">
              <a:solidFill>
                <a:schemeClr val="tx1"/>
              </a:solidFill>
              <a:latin typeface="Raleway Bold" charset="0"/>
            </a:rPr>
            <a:t>RESSOURCES HUMAINES</a:t>
          </a:r>
          <a:endParaRPr lang="fr-FR" sz="1800" kern="1200" dirty="0">
            <a:solidFill>
              <a:prstClr val="black"/>
            </a:solidFill>
            <a:latin typeface="Segoe UI Semibold" panose="020B0702040204020203" pitchFamily="34" charset="0"/>
            <a:ea typeface="+mn-ea"/>
            <a:cs typeface="Segoe UI Semibold" panose="020B0702040204020203" pitchFamily="34" charset="0"/>
          </a:endParaRPr>
        </a:p>
      </dsp:txBody>
      <dsp:txXfrm>
        <a:off x="3478083" y="121624"/>
        <a:ext cx="1809740" cy="908143"/>
      </dsp:txXfrm>
    </dsp:sp>
    <dsp:sp modelId="{4A8CD329-6E32-4736-B843-456AB73E0CD8}">
      <dsp:nvSpPr>
        <dsp:cNvPr id="0" name=""/>
        <dsp:cNvSpPr/>
      </dsp:nvSpPr>
      <dsp:spPr>
        <a:xfrm>
          <a:off x="5448167" y="900132"/>
          <a:ext cx="1907996" cy="1006399"/>
        </a:xfrm>
        <a:prstGeom prst="roundRect">
          <a:avLst/>
        </a:prstGeom>
        <a:solidFill>
          <a:prstClr val="white">
            <a:hueOff val="0"/>
            <a:satOff val="0"/>
            <a:lumOff val="0"/>
            <a:alphaOff val="0"/>
          </a:prstClr>
        </a:solidFill>
        <a:ln w="25400" cap="flat" cmpd="sng" algn="ctr">
          <a:solidFill>
            <a:srgbClr val="F03F35"/>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fr-FR" sz="1800" kern="1200" dirty="0">
              <a:solidFill>
                <a:schemeClr val="tx1"/>
              </a:solidFill>
              <a:latin typeface="Raleway Bold" charset="0"/>
            </a:rPr>
            <a:t>MARCHÉ VISÉ</a:t>
          </a:r>
          <a:endParaRPr lang="fr-FR" sz="1800" kern="1200" dirty="0">
            <a:solidFill>
              <a:prstClr val="black"/>
            </a:solidFill>
            <a:latin typeface="Segoe UI Semibold" panose="020B0702040204020203" pitchFamily="34" charset="0"/>
            <a:ea typeface="+mn-ea"/>
            <a:cs typeface="Segoe UI Semibold" panose="020B0702040204020203" pitchFamily="34" charset="0"/>
          </a:endParaRPr>
        </a:p>
      </dsp:txBody>
      <dsp:txXfrm>
        <a:off x="5497295" y="949260"/>
        <a:ext cx="1809740" cy="908143"/>
      </dsp:txXfrm>
    </dsp:sp>
    <dsp:sp modelId="{ABEAB445-0874-4B2C-A641-438C2AE2A059}">
      <dsp:nvSpPr>
        <dsp:cNvPr id="0" name=""/>
        <dsp:cNvSpPr/>
      </dsp:nvSpPr>
      <dsp:spPr>
        <a:xfrm>
          <a:off x="6136952" y="2276520"/>
          <a:ext cx="1907996" cy="1006399"/>
        </a:xfrm>
        <a:prstGeom prst="roundRect">
          <a:avLst/>
        </a:prstGeom>
        <a:solidFill>
          <a:prstClr val="white">
            <a:hueOff val="0"/>
            <a:satOff val="0"/>
            <a:lumOff val="0"/>
            <a:alphaOff val="0"/>
          </a:prstClr>
        </a:solidFill>
        <a:ln w="25400" cap="flat" cmpd="sng" algn="ctr">
          <a:solidFill>
            <a:srgbClr val="F03F35"/>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fr-FR" sz="1800" kern="1200" dirty="0">
              <a:solidFill>
                <a:schemeClr val="tx1"/>
              </a:solidFill>
              <a:latin typeface="Raleway Bold" charset="0"/>
            </a:rPr>
            <a:t>PRODUIT / SERVICE</a:t>
          </a:r>
          <a:endParaRPr lang="fr-FR" sz="1800" kern="1200" dirty="0">
            <a:solidFill>
              <a:prstClr val="black"/>
            </a:solidFill>
            <a:latin typeface="Segoe UI Semibold" panose="020B0702040204020203" pitchFamily="34" charset="0"/>
            <a:ea typeface="+mn-ea"/>
            <a:cs typeface="Segoe UI Semibold" panose="020B0702040204020203" pitchFamily="34" charset="0"/>
          </a:endParaRPr>
        </a:p>
      </dsp:txBody>
      <dsp:txXfrm>
        <a:off x="6186080" y="2325648"/>
        <a:ext cx="1809740" cy="908143"/>
      </dsp:txXfrm>
    </dsp:sp>
    <dsp:sp modelId="{3DB87A49-80DD-4BC2-B291-7F35B529D6E1}">
      <dsp:nvSpPr>
        <dsp:cNvPr id="0" name=""/>
        <dsp:cNvSpPr/>
      </dsp:nvSpPr>
      <dsp:spPr>
        <a:xfrm>
          <a:off x="5738797" y="3963923"/>
          <a:ext cx="1907996" cy="1006399"/>
        </a:xfrm>
        <a:prstGeom prst="roundRect">
          <a:avLst/>
        </a:prstGeom>
        <a:solidFill>
          <a:prstClr val="white">
            <a:hueOff val="0"/>
            <a:satOff val="0"/>
            <a:lumOff val="0"/>
            <a:alphaOff val="0"/>
          </a:prstClr>
        </a:solidFill>
        <a:ln w="25400" cap="flat" cmpd="sng" algn="ctr">
          <a:solidFill>
            <a:srgbClr val="F03F35"/>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fr-FR" sz="1800" kern="1200" dirty="0">
              <a:solidFill>
                <a:schemeClr val="tx1"/>
              </a:solidFill>
              <a:latin typeface="Raleway Bold" charset="0"/>
            </a:rPr>
            <a:t>CONCURRENCE</a:t>
          </a:r>
          <a:endParaRPr lang="fr-FR" sz="1800" kern="1200" dirty="0">
            <a:solidFill>
              <a:prstClr val="black"/>
            </a:solidFill>
            <a:latin typeface="Segoe UI Semibold" panose="020B0702040204020203" pitchFamily="34" charset="0"/>
            <a:ea typeface="+mn-ea"/>
            <a:cs typeface="Segoe UI Semibold" panose="020B0702040204020203" pitchFamily="34" charset="0"/>
          </a:endParaRPr>
        </a:p>
      </dsp:txBody>
      <dsp:txXfrm>
        <a:off x="5787925" y="4013051"/>
        <a:ext cx="1809740" cy="908143"/>
      </dsp:txXfrm>
    </dsp:sp>
    <dsp:sp modelId="{0CD92C94-8AA5-452E-BB15-4EF3DA924380}">
      <dsp:nvSpPr>
        <dsp:cNvPr id="0" name=""/>
        <dsp:cNvSpPr/>
      </dsp:nvSpPr>
      <dsp:spPr>
        <a:xfrm>
          <a:off x="4508682" y="5245977"/>
          <a:ext cx="1907996" cy="1006399"/>
        </a:xfrm>
        <a:prstGeom prst="roundRect">
          <a:avLst/>
        </a:prstGeom>
        <a:solidFill>
          <a:prstClr val="white">
            <a:hueOff val="0"/>
            <a:satOff val="0"/>
            <a:lumOff val="0"/>
            <a:alphaOff val="0"/>
          </a:prstClr>
        </a:solidFill>
        <a:ln w="25400" cap="flat" cmpd="sng" algn="ctr">
          <a:solidFill>
            <a:srgbClr val="F03F35"/>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fr-FR" sz="1800" kern="1200" dirty="0">
              <a:solidFill>
                <a:schemeClr val="tx1"/>
              </a:solidFill>
              <a:latin typeface="Raleway Bold" charset="0"/>
            </a:rPr>
            <a:t>DOSSIER FINANCIER</a:t>
          </a:r>
          <a:endParaRPr lang="fr-FR" sz="1800" kern="1200" dirty="0">
            <a:solidFill>
              <a:prstClr val="black"/>
            </a:solidFill>
            <a:latin typeface="Segoe UI Semibold" panose="020B0702040204020203" pitchFamily="34" charset="0"/>
            <a:ea typeface="+mn-ea"/>
            <a:cs typeface="Segoe UI Semibold" panose="020B0702040204020203" pitchFamily="34" charset="0"/>
          </a:endParaRPr>
        </a:p>
      </dsp:txBody>
      <dsp:txXfrm>
        <a:off x="4557810" y="5295105"/>
        <a:ext cx="1809740" cy="908143"/>
      </dsp:txXfrm>
    </dsp:sp>
    <dsp:sp modelId="{3B7DE0F8-668F-4FD8-B560-906FEB78FE30}">
      <dsp:nvSpPr>
        <dsp:cNvPr id="0" name=""/>
        <dsp:cNvSpPr/>
      </dsp:nvSpPr>
      <dsp:spPr>
        <a:xfrm>
          <a:off x="2275847" y="5245995"/>
          <a:ext cx="1907996" cy="1006399"/>
        </a:xfrm>
        <a:prstGeom prst="roundRect">
          <a:avLst/>
        </a:prstGeom>
        <a:solidFill>
          <a:prstClr val="white">
            <a:hueOff val="0"/>
            <a:satOff val="0"/>
            <a:lumOff val="0"/>
            <a:alphaOff val="0"/>
          </a:prstClr>
        </a:solidFill>
        <a:ln w="25400" cap="flat" cmpd="sng" algn="ctr">
          <a:solidFill>
            <a:srgbClr val="F03F35"/>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fr-FR" sz="1800" kern="1200" dirty="0">
              <a:solidFill>
                <a:schemeClr val="tx1"/>
              </a:solidFill>
              <a:latin typeface="Raleway Bold" charset="0"/>
            </a:rPr>
            <a:t>MONTAGE JURIDIQUE</a:t>
          </a:r>
          <a:endParaRPr lang="fr-FR" sz="1800" kern="1200" dirty="0">
            <a:solidFill>
              <a:prstClr val="black"/>
            </a:solidFill>
            <a:latin typeface="Segoe UI Semibold" panose="020B0702040204020203" pitchFamily="34" charset="0"/>
            <a:ea typeface="+mn-ea"/>
            <a:cs typeface="Segoe UI Semibold" panose="020B0702040204020203" pitchFamily="34" charset="0"/>
          </a:endParaRPr>
        </a:p>
      </dsp:txBody>
      <dsp:txXfrm>
        <a:off x="2324975" y="5295123"/>
        <a:ext cx="1809740" cy="908143"/>
      </dsp:txXfrm>
    </dsp:sp>
    <dsp:sp modelId="{C4ABFB51-3151-4D3E-BAB5-90F6C1529799}">
      <dsp:nvSpPr>
        <dsp:cNvPr id="0" name=""/>
        <dsp:cNvSpPr/>
      </dsp:nvSpPr>
      <dsp:spPr>
        <a:xfrm>
          <a:off x="1119113" y="3963923"/>
          <a:ext cx="1907996" cy="1006399"/>
        </a:xfrm>
        <a:prstGeom prst="roundRect">
          <a:avLst/>
        </a:prstGeom>
        <a:solidFill>
          <a:prstClr val="white">
            <a:hueOff val="0"/>
            <a:satOff val="0"/>
            <a:lumOff val="0"/>
            <a:alphaOff val="0"/>
          </a:prstClr>
        </a:solidFill>
        <a:ln w="25400" cap="flat" cmpd="sng" algn="ctr">
          <a:solidFill>
            <a:srgbClr val="F03F35"/>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fr-FR" sz="1800" kern="1200" dirty="0">
              <a:solidFill>
                <a:schemeClr val="tx1"/>
              </a:solidFill>
              <a:latin typeface="Raleway Bold" charset="0"/>
            </a:rPr>
            <a:t>STRATÉGIE COMMERCIALE</a:t>
          </a:r>
          <a:endParaRPr lang="fr-FR" sz="1800" kern="1200" dirty="0">
            <a:solidFill>
              <a:prstClr val="black"/>
            </a:solidFill>
            <a:latin typeface="Segoe UI Semibold" panose="020B0702040204020203" pitchFamily="34" charset="0"/>
            <a:ea typeface="+mn-ea"/>
            <a:cs typeface="Segoe UI Semibold" panose="020B0702040204020203" pitchFamily="34" charset="0"/>
          </a:endParaRPr>
        </a:p>
      </dsp:txBody>
      <dsp:txXfrm>
        <a:off x="1168241" y="4013051"/>
        <a:ext cx="1809740" cy="908143"/>
      </dsp:txXfrm>
    </dsp:sp>
    <dsp:sp modelId="{81F0BB65-9AE7-438D-B272-DBB081744AA9}">
      <dsp:nvSpPr>
        <dsp:cNvPr id="0" name=""/>
        <dsp:cNvSpPr/>
      </dsp:nvSpPr>
      <dsp:spPr>
        <a:xfrm>
          <a:off x="723773" y="2276515"/>
          <a:ext cx="1907996" cy="1006399"/>
        </a:xfrm>
        <a:prstGeom prst="roundRect">
          <a:avLst/>
        </a:prstGeom>
        <a:solidFill>
          <a:prstClr val="white">
            <a:hueOff val="0"/>
            <a:satOff val="0"/>
            <a:lumOff val="0"/>
            <a:alphaOff val="0"/>
          </a:prstClr>
        </a:solidFill>
        <a:ln w="25400" cap="flat" cmpd="sng" algn="ctr">
          <a:solidFill>
            <a:srgbClr val="F03F35"/>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fr-FR" sz="1800" kern="1200" dirty="0">
              <a:solidFill>
                <a:schemeClr val="tx1"/>
              </a:solidFill>
              <a:latin typeface="Raleway Bold" charset="0"/>
            </a:rPr>
            <a:t>VISION À MOYEN ET LONG TERME</a:t>
          </a:r>
          <a:endParaRPr lang="fr-FR" sz="1800" kern="1200" dirty="0">
            <a:solidFill>
              <a:prstClr val="black"/>
            </a:solidFill>
            <a:latin typeface="Segoe UI Semibold" panose="020B0702040204020203" pitchFamily="34" charset="0"/>
            <a:ea typeface="+mn-ea"/>
            <a:cs typeface="Segoe UI Semibold" panose="020B0702040204020203" pitchFamily="34" charset="0"/>
          </a:endParaRPr>
        </a:p>
      </dsp:txBody>
      <dsp:txXfrm>
        <a:off x="772901" y="2325643"/>
        <a:ext cx="1809740" cy="908143"/>
      </dsp:txXfrm>
    </dsp:sp>
    <dsp:sp modelId="{D96570DF-DA11-42BA-AF09-3EE5DE06CA07}">
      <dsp:nvSpPr>
        <dsp:cNvPr id="0" name=""/>
        <dsp:cNvSpPr/>
      </dsp:nvSpPr>
      <dsp:spPr>
        <a:xfrm>
          <a:off x="1412569" y="900121"/>
          <a:ext cx="1907996" cy="1006399"/>
        </a:xfrm>
        <a:prstGeom prst="roundRect">
          <a:avLst/>
        </a:prstGeom>
        <a:solidFill>
          <a:prstClr val="white">
            <a:hueOff val="0"/>
            <a:satOff val="0"/>
            <a:lumOff val="0"/>
            <a:alphaOff val="0"/>
          </a:prstClr>
        </a:solidFill>
        <a:ln w="25400" cap="flat" cmpd="sng" algn="ctr">
          <a:solidFill>
            <a:srgbClr val="F03F35"/>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fr-FR" sz="1800" kern="1200" dirty="0">
              <a:solidFill>
                <a:schemeClr val="tx1"/>
              </a:solidFill>
              <a:latin typeface="Raleway Bold" charset="0"/>
            </a:rPr>
            <a:t>OPPORTUNITÉS ET MENACES</a:t>
          </a:r>
          <a:endParaRPr lang="fr-FR" sz="1800" kern="1200" dirty="0">
            <a:solidFill>
              <a:prstClr val="black"/>
            </a:solidFill>
            <a:latin typeface="Segoe UI Semibold" panose="020B0702040204020203" pitchFamily="34" charset="0"/>
            <a:ea typeface="+mn-ea"/>
            <a:cs typeface="Segoe UI Semibold" panose="020B0702040204020203" pitchFamily="34" charset="0"/>
          </a:endParaRPr>
        </a:p>
      </dsp:txBody>
      <dsp:txXfrm>
        <a:off x="1461697" y="949249"/>
        <a:ext cx="1809740" cy="908143"/>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1C34BA4B-58F0-4146-957E-DAEC1DC6BE5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D57BB67C-CD82-4EB1-90F5-63777115162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A8DC7A7-2B16-4132-AA3D-C0956738C78E}" type="datetimeFigureOut">
              <a:rPr lang="fr-FR" smtClean="0"/>
              <a:t>20/11/2025</a:t>
            </a:fld>
            <a:endParaRPr lang="fr-FR"/>
          </a:p>
        </p:txBody>
      </p:sp>
      <p:sp>
        <p:nvSpPr>
          <p:cNvPr id="4" name="Espace réservé du pied de page 3">
            <a:extLst>
              <a:ext uri="{FF2B5EF4-FFF2-40B4-BE49-F238E27FC236}">
                <a16:creationId xmlns:a16="http://schemas.microsoft.com/office/drawing/2014/main" id="{A0963E69-4951-4639-A8B4-DF25EF7119F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A44CA14B-D236-40C5-A312-A43E256E760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C662DAB-E2DC-4B96-BF19-56844860B310}" type="slidenum">
              <a:rPr lang="fr-FR" smtClean="0"/>
              <a:t>‹N°›</a:t>
            </a:fld>
            <a:endParaRPr lang="fr-FR"/>
          </a:p>
        </p:txBody>
      </p:sp>
    </p:spTree>
    <p:extLst>
      <p:ext uri="{BB962C8B-B14F-4D97-AF65-F5344CB8AC3E}">
        <p14:creationId xmlns:p14="http://schemas.microsoft.com/office/powerpoint/2010/main" val="206983528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53F42F-0E7B-4D85-8721-B225D6BD1C28}" type="datetimeFigureOut">
              <a:rPr lang="fr-FR" smtClean="0"/>
              <a:t>20/11/2025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294C8D-84A3-4721-866F-9D196DA99109}" type="slidenum">
              <a:rPr lang="fr-FR" smtClean="0"/>
              <a:t>‹N°›</a:t>
            </a:fld>
            <a:endParaRPr lang="fr-FR"/>
          </a:p>
        </p:txBody>
      </p:sp>
    </p:spTree>
    <p:extLst>
      <p:ext uri="{BB962C8B-B14F-4D97-AF65-F5344CB8AC3E}">
        <p14:creationId xmlns:p14="http://schemas.microsoft.com/office/powerpoint/2010/main" val="374612481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B8F96AC-894E-477C-882F-CF5FA517FCF8}" type="datetime1">
              <a:rPr lang="en-US" smtClean="0"/>
              <a:t>11/20/2025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54C13F9-28AF-45BE-9DF3-CF11B813F3F9}" type="datetime1">
              <a:rPr lang="en-US" smtClean="0"/>
              <a:t>11/20/2025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018791-29D7-4C66-9897-6E156C93A91D}" type="datetime1">
              <a:rPr lang="en-US" smtClean="0"/>
              <a:t>11/20/2025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CD7D29D-DC3D-4981-AE2E-11857ADCCFE3}" type="datetime1">
              <a:rPr lang="en-US" smtClean="0"/>
              <a:t>11/20/2025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27A1507-14E8-4F98-ACC9-CDC9B7BE7CA9}" type="datetime1">
              <a:rPr lang="en-US" smtClean="0"/>
              <a:t>11/20/2025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7C23364-CB28-4776-886A-51B7C9DEC359}" type="datetime1">
              <a:rPr lang="en-US" smtClean="0"/>
              <a:t>11/20/2025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53FB441-09F3-4B9E-93A6-F979D958CD03}" type="datetime1">
              <a:rPr lang="en-US" smtClean="0"/>
              <a:t>11/20/2025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614D803-C108-4406-A971-B83F7C5F5F24}" type="datetime1">
              <a:rPr lang="en-US" smtClean="0"/>
              <a:t>11/20/2025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732685D-4ABE-4E30-B02B-BD508572214F}" type="datetime1">
              <a:rPr lang="en-US" smtClean="0"/>
              <a:t>11/20/2025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16078200" y="9867900"/>
            <a:ext cx="2133600" cy="365125"/>
          </a:xfrm>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07CFA13-493E-4718-99B5-8BFB6B0C12B2}" type="datetime1">
              <a:rPr lang="en-US" smtClean="0"/>
              <a:t>11/20/2025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5650966-04E2-42D0-95C6-6E2DA8BDF26F}" type="datetime1">
              <a:rPr lang="en-US" smtClean="0"/>
              <a:t>11/20/2025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A777DC-E516-4F56-BA20-A6F49DD84F74}" type="datetime1">
              <a:rPr lang="en-US" smtClean="0"/>
              <a:t>11/20/2025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sv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sv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20.sv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22.svg"/></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24.svg"/></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24.sv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8.png"/><Relationship Id="rId7" Type="http://schemas.openxmlformats.org/officeDocument/2006/relationships/diagramColors" Target="../diagrams/colors1.xml"/><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26.svg"/></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29.svg"/></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31.sv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33.svg"/></Relationships>
</file>

<file path=ppt/slides/_rels/slide21.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14.png"/></Relationships>
</file>

<file path=ppt/slides/_rels/slide2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2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39.svg"/></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25.xml.rels><?xml version="1.0" encoding="UTF-8" standalone="yes"?>
<Relationships xmlns="http://schemas.openxmlformats.org/package/2006/relationships"><Relationship Id="rId13" Type="http://schemas.openxmlformats.org/officeDocument/2006/relationships/image" Target="../media/image51.png"/><Relationship Id="rId18" Type="http://schemas.openxmlformats.org/officeDocument/2006/relationships/image" Target="../media/image56.png"/><Relationship Id="rId26" Type="http://schemas.openxmlformats.org/officeDocument/2006/relationships/image" Target="../media/image64.png"/><Relationship Id="rId39" Type="http://schemas.openxmlformats.org/officeDocument/2006/relationships/image" Target="../media/image77.png"/><Relationship Id="rId21" Type="http://schemas.openxmlformats.org/officeDocument/2006/relationships/image" Target="../media/image59.png"/><Relationship Id="rId34" Type="http://schemas.openxmlformats.org/officeDocument/2006/relationships/image" Target="../media/image72.png"/><Relationship Id="rId7" Type="http://schemas.openxmlformats.org/officeDocument/2006/relationships/image" Target="../media/image45.png"/><Relationship Id="rId12" Type="http://schemas.openxmlformats.org/officeDocument/2006/relationships/image" Target="../media/image50.png"/><Relationship Id="rId17" Type="http://schemas.openxmlformats.org/officeDocument/2006/relationships/image" Target="../media/image55.png"/><Relationship Id="rId25" Type="http://schemas.openxmlformats.org/officeDocument/2006/relationships/image" Target="../media/image63.png"/><Relationship Id="rId33" Type="http://schemas.openxmlformats.org/officeDocument/2006/relationships/image" Target="../media/image71.png"/><Relationship Id="rId38" Type="http://schemas.openxmlformats.org/officeDocument/2006/relationships/image" Target="../media/image76.png"/><Relationship Id="rId2" Type="http://schemas.openxmlformats.org/officeDocument/2006/relationships/image" Target="../media/image40.png"/><Relationship Id="rId16" Type="http://schemas.openxmlformats.org/officeDocument/2006/relationships/image" Target="../media/image54.png"/><Relationship Id="rId20" Type="http://schemas.openxmlformats.org/officeDocument/2006/relationships/image" Target="../media/image58.png"/><Relationship Id="rId29" Type="http://schemas.openxmlformats.org/officeDocument/2006/relationships/image" Target="../media/image67.png"/><Relationship Id="rId1" Type="http://schemas.openxmlformats.org/officeDocument/2006/relationships/slideLayout" Target="../slideLayouts/slideLayout7.xml"/><Relationship Id="rId6" Type="http://schemas.openxmlformats.org/officeDocument/2006/relationships/image" Target="../media/image44.png"/><Relationship Id="rId11" Type="http://schemas.openxmlformats.org/officeDocument/2006/relationships/image" Target="../media/image49.png"/><Relationship Id="rId24" Type="http://schemas.openxmlformats.org/officeDocument/2006/relationships/image" Target="../media/image62.png"/><Relationship Id="rId32" Type="http://schemas.openxmlformats.org/officeDocument/2006/relationships/image" Target="../media/image70.png"/><Relationship Id="rId37" Type="http://schemas.openxmlformats.org/officeDocument/2006/relationships/image" Target="../media/image75.png"/><Relationship Id="rId40" Type="http://schemas.openxmlformats.org/officeDocument/2006/relationships/image" Target="../media/image9.jpeg"/><Relationship Id="rId5" Type="http://schemas.openxmlformats.org/officeDocument/2006/relationships/image" Target="../media/image43.png"/><Relationship Id="rId15" Type="http://schemas.openxmlformats.org/officeDocument/2006/relationships/image" Target="../media/image53.png"/><Relationship Id="rId23" Type="http://schemas.openxmlformats.org/officeDocument/2006/relationships/image" Target="../media/image61.png"/><Relationship Id="rId28" Type="http://schemas.openxmlformats.org/officeDocument/2006/relationships/image" Target="../media/image66.png"/><Relationship Id="rId36" Type="http://schemas.openxmlformats.org/officeDocument/2006/relationships/image" Target="../media/image74.png"/><Relationship Id="rId10" Type="http://schemas.openxmlformats.org/officeDocument/2006/relationships/image" Target="../media/image48.png"/><Relationship Id="rId19" Type="http://schemas.openxmlformats.org/officeDocument/2006/relationships/image" Target="../media/image57.png"/><Relationship Id="rId31" Type="http://schemas.openxmlformats.org/officeDocument/2006/relationships/image" Target="../media/image69.png"/><Relationship Id="rId4" Type="http://schemas.openxmlformats.org/officeDocument/2006/relationships/image" Target="../media/image42.svg"/><Relationship Id="rId9" Type="http://schemas.openxmlformats.org/officeDocument/2006/relationships/image" Target="../media/image47.png"/><Relationship Id="rId14" Type="http://schemas.openxmlformats.org/officeDocument/2006/relationships/image" Target="../media/image52.jpeg"/><Relationship Id="rId22" Type="http://schemas.openxmlformats.org/officeDocument/2006/relationships/image" Target="../media/image60.png"/><Relationship Id="rId27" Type="http://schemas.openxmlformats.org/officeDocument/2006/relationships/image" Target="../media/image65.png"/><Relationship Id="rId30" Type="http://schemas.openxmlformats.org/officeDocument/2006/relationships/image" Target="../media/image68.png"/><Relationship Id="rId35" Type="http://schemas.openxmlformats.org/officeDocument/2006/relationships/image" Target="../media/image73.png"/><Relationship Id="rId8" Type="http://schemas.openxmlformats.org/officeDocument/2006/relationships/image" Target="../media/image46.png"/><Relationship Id="rId3" Type="http://schemas.openxmlformats.org/officeDocument/2006/relationships/image" Target="../media/image41.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2.sv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4.sv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20.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63329"/>
        </a:solidFill>
        <a:effectLst/>
      </p:bgPr>
    </p:bg>
    <p:spTree>
      <p:nvGrpSpPr>
        <p:cNvPr id="1" name=""/>
        <p:cNvGrpSpPr/>
        <p:nvPr/>
      </p:nvGrpSpPr>
      <p:grpSpPr>
        <a:xfrm>
          <a:off x="0" y="0"/>
          <a:ext cx="0" cy="0"/>
          <a:chOff x="0" y="0"/>
          <a:chExt cx="0" cy="0"/>
        </a:xfrm>
      </p:grpSpPr>
      <p:sp>
        <p:nvSpPr>
          <p:cNvPr id="2" name="TextBox 2"/>
          <p:cNvSpPr txBox="1"/>
          <p:nvPr/>
        </p:nvSpPr>
        <p:spPr>
          <a:xfrm>
            <a:off x="2525870" y="3992103"/>
            <a:ext cx="13236260" cy="1998689"/>
          </a:xfrm>
          <a:prstGeom prst="rect">
            <a:avLst/>
          </a:prstGeom>
        </p:spPr>
        <p:txBody>
          <a:bodyPr lIns="0" tIns="0" rIns="0" bIns="0" rtlCol="0" anchor="t">
            <a:spAutoFit/>
          </a:bodyPr>
          <a:lstStyle/>
          <a:p>
            <a:pPr marL="0" lvl="1" indent="0" algn="l">
              <a:lnSpc>
                <a:spcPts val="15224"/>
              </a:lnSpc>
            </a:pPr>
            <a:r>
              <a:rPr lang="en-US" sz="17499" b="1" spc="-349" dirty="0" err="1">
                <a:solidFill>
                  <a:srgbClr val="FFFFFF"/>
                </a:solidFill>
                <a:latin typeface="Segoe UI" panose="020B0502040204020203" pitchFamily="34" charset="0"/>
                <a:ea typeface="Raleway Ultra-Bold"/>
                <a:cs typeface="Segoe UI" panose="020B0502040204020203" pitchFamily="34" charset="0"/>
                <a:sym typeface="Raleway Ultra-Bold"/>
              </a:rPr>
              <a:t>IDéO</a:t>
            </a:r>
            <a:r>
              <a:rPr lang="en-US" sz="17499" b="1" spc="-349" dirty="0">
                <a:solidFill>
                  <a:srgbClr val="FFFFFF"/>
                </a:solidFill>
                <a:latin typeface="Segoe UI" panose="020B0502040204020203" pitchFamily="34" charset="0"/>
                <a:ea typeface="Raleway Ultra-Bold"/>
                <a:cs typeface="Segoe UI" panose="020B0502040204020203" pitchFamily="34" charset="0"/>
                <a:sym typeface="Raleway Ultra-Bold"/>
              </a:rPr>
              <a:t>©</a:t>
            </a:r>
          </a:p>
        </p:txBody>
      </p:sp>
      <p:sp>
        <p:nvSpPr>
          <p:cNvPr id="3" name="AutoShape 3"/>
          <p:cNvSpPr/>
          <p:nvPr/>
        </p:nvSpPr>
        <p:spPr>
          <a:xfrm>
            <a:off x="2525938" y="2959702"/>
            <a:ext cx="13236192" cy="0"/>
          </a:xfrm>
          <a:prstGeom prst="line">
            <a:avLst/>
          </a:prstGeom>
          <a:ln w="9525" cap="flat">
            <a:solidFill>
              <a:srgbClr val="FFFFFF"/>
            </a:solidFill>
            <a:prstDash val="solid"/>
            <a:headEnd type="none" w="sm" len="sm"/>
            <a:tailEnd type="none" w="sm" len="sm"/>
          </a:ln>
        </p:spPr>
      </p:sp>
      <p:sp>
        <p:nvSpPr>
          <p:cNvPr id="4" name="AutoShape 4"/>
          <p:cNvSpPr/>
          <p:nvPr/>
        </p:nvSpPr>
        <p:spPr>
          <a:xfrm>
            <a:off x="2525870" y="6616240"/>
            <a:ext cx="13236260" cy="0"/>
          </a:xfrm>
          <a:prstGeom prst="line">
            <a:avLst/>
          </a:prstGeom>
          <a:ln w="9525" cap="flat">
            <a:solidFill>
              <a:srgbClr val="FFFFFF"/>
            </a:solidFill>
            <a:prstDash val="solid"/>
            <a:headEnd type="none" w="sm" len="sm"/>
            <a:tailEnd type="none" w="sm" len="sm"/>
          </a:ln>
        </p:spPr>
      </p:sp>
      <p:grpSp>
        <p:nvGrpSpPr>
          <p:cNvPr id="5" name="Group 5"/>
          <p:cNvGrpSpPr/>
          <p:nvPr/>
        </p:nvGrpSpPr>
        <p:grpSpPr>
          <a:xfrm>
            <a:off x="14273284" y="4778481"/>
            <a:ext cx="1602579" cy="1602579"/>
            <a:chOff x="0" y="0"/>
            <a:chExt cx="2136772" cy="2136772"/>
          </a:xfrm>
        </p:grpSpPr>
        <p:sp>
          <p:nvSpPr>
            <p:cNvPr id="6" name="Freeform 6"/>
            <p:cNvSpPr/>
            <p:nvPr/>
          </p:nvSpPr>
          <p:spPr>
            <a:xfrm rot="3243328">
              <a:off x="303388" y="303388"/>
              <a:ext cx="1529995" cy="1529995"/>
            </a:xfrm>
            <a:custGeom>
              <a:avLst/>
              <a:gdLst/>
              <a:ahLst/>
              <a:cxnLst/>
              <a:rect l="l" t="t" r="r" b="b"/>
              <a:pathLst>
                <a:path w="1529995" h="1529995">
                  <a:moveTo>
                    <a:pt x="0" y="0"/>
                  </a:moveTo>
                  <a:lnTo>
                    <a:pt x="1529996" y="0"/>
                  </a:lnTo>
                  <a:lnTo>
                    <a:pt x="1529996" y="1529996"/>
                  </a:lnTo>
                  <a:lnTo>
                    <a:pt x="0" y="152999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7" name="Freeform 7"/>
            <p:cNvSpPr/>
            <p:nvPr/>
          </p:nvSpPr>
          <p:spPr>
            <a:xfrm flipV="1">
              <a:off x="748780" y="748780"/>
              <a:ext cx="639212" cy="639212"/>
            </a:xfrm>
            <a:custGeom>
              <a:avLst/>
              <a:gdLst/>
              <a:ahLst/>
              <a:cxnLst/>
              <a:rect l="l" t="t" r="r" b="b"/>
              <a:pathLst>
                <a:path w="639212" h="639212">
                  <a:moveTo>
                    <a:pt x="0" y="639212"/>
                  </a:moveTo>
                  <a:lnTo>
                    <a:pt x="639212" y="639212"/>
                  </a:lnTo>
                  <a:lnTo>
                    <a:pt x="639212" y="0"/>
                  </a:lnTo>
                  <a:lnTo>
                    <a:pt x="0" y="0"/>
                  </a:lnTo>
                  <a:lnTo>
                    <a:pt x="0" y="639212"/>
                  </a:lnTo>
                  <a:close/>
                </a:path>
              </a:pathLst>
            </a:custGeom>
            <a:blipFill>
              <a:blip r:embed="rId4">
                <a:extLst>
                  <a:ext uri="{96DAC541-7B7A-43D3-8B79-37D633B846F1}">
                    <asvg:svgBlip xmlns:asvg="http://schemas.microsoft.com/office/drawing/2016/SVG/main" r:embed="rId5"/>
                  </a:ext>
                </a:extLst>
              </a:blip>
              <a:stretch>
                <a:fillRect/>
              </a:stretch>
            </a:blipFill>
          </p:spPr>
        </p:sp>
      </p:grpSp>
      <p:grpSp>
        <p:nvGrpSpPr>
          <p:cNvPr id="8" name="Group 8"/>
          <p:cNvGrpSpPr/>
          <p:nvPr/>
        </p:nvGrpSpPr>
        <p:grpSpPr>
          <a:xfrm>
            <a:off x="2678218" y="1790700"/>
            <a:ext cx="1827192" cy="1514285"/>
            <a:chOff x="0" y="0"/>
            <a:chExt cx="2436256" cy="2019047"/>
          </a:xfrm>
        </p:grpSpPr>
        <p:sp>
          <p:nvSpPr>
            <p:cNvPr id="9" name="Freeform 9"/>
            <p:cNvSpPr/>
            <p:nvPr/>
          </p:nvSpPr>
          <p:spPr>
            <a:xfrm>
              <a:off x="0" y="0"/>
              <a:ext cx="2436256" cy="2019047"/>
            </a:xfrm>
            <a:custGeom>
              <a:avLst/>
              <a:gdLst/>
              <a:ahLst/>
              <a:cxnLst/>
              <a:rect l="l" t="t" r="r" b="b"/>
              <a:pathLst>
                <a:path w="2436256" h="2019047">
                  <a:moveTo>
                    <a:pt x="0" y="0"/>
                  </a:moveTo>
                  <a:lnTo>
                    <a:pt x="2436256" y="0"/>
                  </a:lnTo>
                  <a:lnTo>
                    <a:pt x="2436256" y="2019047"/>
                  </a:lnTo>
                  <a:lnTo>
                    <a:pt x="0" y="2019047"/>
                  </a:lnTo>
                  <a:lnTo>
                    <a:pt x="0" y="0"/>
                  </a:lnTo>
                  <a:close/>
                </a:path>
              </a:pathLst>
            </a:custGeom>
            <a:blipFill>
              <a:blip r:embed="rId6"/>
              <a:stretch>
                <a:fillRect/>
              </a:stretch>
            </a:blipFill>
          </p:spPr>
        </p:sp>
        <p:grpSp>
          <p:nvGrpSpPr>
            <p:cNvPr id="10" name="Group 10"/>
            <p:cNvGrpSpPr/>
            <p:nvPr/>
          </p:nvGrpSpPr>
          <p:grpSpPr>
            <a:xfrm>
              <a:off x="1888994" y="90828"/>
              <a:ext cx="376911" cy="376911"/>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CFAFA"/>
              </a:solidFill>
            </p:spPr>
          </p:sp>
          <p:sp>
            <p:nvSpPr>
              <p:cNvPr id="12" name="TextBox 12"/>
              <p:cNvSpPr txBox="1"/>
              <p:nvPr/>
            </p:nvSpPr>
            <p:spPr>
              <a:xfrm>
                <a:off x="76200" y="66675"/>
                <a:ext cx="660400" cy="669925"/>
              </a:xfrm>
              <a:prstGeom prst="rect">
                <a:avLst/>
              </a:prstGeom>
            </p:spPr>
            <p:txBody>
              <a:bodyPr lIns="50800" tIns="50800" rIns="50800" bIns="50800" rtlCol="0" anchor="ctr"/>
              <a:lstStyle/>
              <a:p>
                <a:pPr algn="ctr">
                  <a:lnSpc>
                    <a:spcPts val="2160"/>
                  </a:lnSpc>
                </a:pPr>
                <a:endParaRPr>
                  <a:latin typeface="Segoe UI" panose="020B0502040204020203" pitchFamily="34" charset="0"/>
                  <a:cs typeface="Segoe UI" panose="020B0502040204020203" pitchFamily="34" charset="0"/>
                </a:endParaRPr>
              </a:p>
            </p:txBody>
          </p:sp>
        </p:grpSp>
        <p:sp>
          <p:nvSpPr>
            <p:cNvPr id="13" name="Freeform 13"/>
            <p:cNvSpPr/>
            <p:nvPr/>
          </p:nvSpPr>
          <p:spPr>
            <a:xfrm>
              <a:off x="1899262" y="123370"/>
              <a:ext cx="356375" cy="311828"/>
            </a:xfrm>
            <a:custGeom>
              <a:avLst/>
              <a:gdLst/>
              <a:ahLst/>
              <a:cxnLst/>
              <a:rect l="l" t="t" r="r" b="b"/>
              <a:pathLst>
                <a:path w="356375" h="311828">
                  <a:moveTo>
                    <a:pt x="0" y="0"/>
                  </a:moveTo>
                  <a:lnTo>
                    <a:pt x="356375" y="0"/>
                  </a:lnTo>
                  <a:lnTo>
                    <a:pt x="356375" y="311828"/>
                  </a:lnTo>
                  <a:lnTo>
                    <a:pt x="0" y="31182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grpSp>
      <p:sp>
        <p:nvSpPr>
          <p:cNvPr id="14" name="Freeform 14"/>
          <p:cNvSpPr>
            <a:spLocks noChangeAspect="1"/>
          </p:cNvSpPr>
          <p:nvPr/>
        </p:nvSpPr>
        <p:spPr>
          <a:xfrm>
            <a:off x="7426800" y="9175899"/>
            <a:ext cx="3434400" cy="844401"/>
          </a:xfrm>
          <a:custGeom>
            <a:avLst/>
            <a:gdLst/>
            <a:ahLst/>
            <a:cxnLst/>
            <a:rect l="l" t="t" r="r" b="b"/>
            <a:pathLst>
              <a:path w="1374418" h="337922">
                <a:moveTo>
                  <a:pt x="0" y="0"/>
                </a:moveTo>
                <a:lnTo>
                  <a:pt x="1374418" y="0"/>
                </a:lnTo>
                <a:lnTo>
                  <a:pt x="1374418" y="337921"/>
                </a:lnTo>
                <a:lnTo>
                  <a:pt x="0" y="337921"/>
                </a:lnTo>
                <a:lnTo>
                  <a:pt x="0" y="0"/>
                </a:lnTo>
                <a:close/>
              </a:path>
            </a:pathLst>
          </a:custGeom>
          <a:blipFill>
            <a:blip r:embed="rId9"/>
            <a:stretch>
              <a:fillRect/>
            </a:stretch>
          </a:blipFill>
        </p:spPr>
      </p:sp>
      <p:sp>
        <p:nvSpPr>
          <p:cNvPr id="23" name="ZoneTexte 22">
            <a:extLst>
              <a:ext uri="{FF2B5EF4-FFF2-40B4-BE49-F238E27FC236}">
                <a16:creationId xmlns:a16="http://schemas.microsoft.com/office/drawing/2014/main" id="{772B13D9-03A0-4F4C-AB74-35E6AC2B4EE9}"/>
              </a:ext>
            </a:extLst>
          </p:cNvPr>
          <p:cNvSpPr txBox="1"/>
          <p:nvPr/>
        </p:nvSpPr>
        <p:spPr>
          <a:xfrm>
            <a:off x="2525870" y="5729209"/>
            <a:ext cx="11049000" cy="769441"/>
          </a:xfrm>
          <a:prstGeom prst="rect">
            <a:avLst/>
          </a:prstGeom>
          <a:noFill/>
        </p:spPr>
        <p:txBody>
          <a:bodyPr wrap="square" rtlCol="0">
            <a:spAutoFit/>
          </a:bodyPr>
          <a:lstStyle/>
          <a:p>
            <a:r>
              <a:rPr lang="fr-FR" sz="4400" b="1" dirty="0">
                <a:solidFill>
                  <a:schemeClr val="bg1"/>
                </a:solidFill>
                <a:latin typeface="Segoe UI" panose="020B0502040204020203" pitchFamily="34" charset="0"/>
                <a:cs typeface="Segoe UI" panose="020B0502040204020203" pitchFamily="34" charset="0"/>
              </a:rPr>
              <a:t>De l’idée à l’opportunité</a:t>
            </a:r>
          </a:p>
        </p:txBody>
      </p:sp>
      <p:grpSp>
        <p:nvGrpSpPr>
          <p:cNvPr id="32" name="Groupe 31">
            <a:extLst>
              <a:ext uri="{FF2B5EF4-FFF2-40B4-BE49-F238E27FC236}">
                <a16:creationId xmlns:a16="http://schemas.microsoft.com/office/drawing/2014/main" id="{C863285F-E978-4787-88BB-C7EBE5994682}"/>
              </a:ext>
            </a:extLst>
          </p:cNvPr>
          <p:cNvGrpSpPr>
            <a:grpSpLocks noChangeAspect="1"/>
          </p:cNvGrpSpPr>
          <p:nvPr/>
        </p:nvGrpSpPr>
        <p:grpSpPr>
          <a:xfrm>
            <a:off x="15762130" y="382192"/>
            <a:ext cx="2138275" cy="1908000"/>
            <a:chOff x="7620000" y="661188"/>
            <a:chExt cx="2344562" cy="2088000"/>
          </a:xfrm>
        </p:grpSpPr>
        <p:sp>
          <p:nvSpPr>
            <p:cNvPr id="29" name="Rectangle : coins arrondis 28">
              <a:extLst>
                <a:ext uri="{FF2B5EF4-FFF2-40B4-BE49-F238E27FC236}">
                  <a16:creationId xmlns:a16="http://schemas.microsoft.com/office/drawing/2014/main" id="{35302CA6-4E41-4FA7-811B-2FCE92BA40FC}"/>
                </a:ext>
              </a:extLst>
            </p:cNvPr>
            <p:cNvSpPr/>
            <p:nvPr/>
          </p:nvSpPr>
          <p:spPr>
            <a:xfrm>
              <a:off x="7620000" y="661188"/>
              <a:ext cx="2340000" cy="208800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Segoe UI" panose="020B0502040204020203" pitchFamily="34" charset="0"/>
                <a:cs typeface="Segoe UI" panose="020B0502040204020203" pitchFamily="34" charset="0"/>
              </a:endParaRPr>
            </a:p>
          </p:txBody>
        </p:sp>
        <p:pic>
          <p:nvPicPr>
            <p:cNvPr id="25" name="Image 24">
              <a:extLst>
                <a:ext uri="{FF2B5EF4-FFF2-40B4-BE49-F238E27FC236}">
                  <a16:creationId xmlns:a16="http://schemas.microsoft.com/office/drawing/2014/main" id="{813077E6-F032-419C-8CA8-60CE907A6CCE}"/>
                </a:ext>
              </a:extLst>
            </p:cNvPr>
            <p:cNvPicPr>
              <a:picLocks noChangeAspect="1"/>
            </p:cNvPicPr>
            <p:nvPr/>
          </p:nvPicPr>
          <p:blipFill>
            <a:blip r:embed="rId10" cstate="print">
              <a:clrChange>
                <a:clrFrom>
                  <a:srgbClr val="FFFFFF"/>
                </a:clrFrom>
                <a:clrTo>
                  <a:srgbClr val="FFFFFF">
                    <a:alpha val="0"/>
                  </a:srgbClr>
                </a:clrTo>
              </a:clrChange>
              <a:extLst>
                <a:ext uri="{28A0092B-C50C-407E-A947-70E740481C1C}">
                  <a14:useLocalDpi xmlns:a14="http://schemas.microsoft.com/office/drawing/2010/main"/>
                </a:ext>
              </a:extLst>
            </a:blip>
            <a:srcRect l="5659" t="7143"/>
            <a:stretch/>
          </p:blipFill>
          <p:spPr bwMode="auto">
            <a:xfrm>
              <a:off x="7837670" y="822079"/>
              <a:ext cx="2126892" cy="1872273"/>
            </a:xfrm>
            <a:prstGeom prst="rect">
              <a:avLst/>
            </a:prstGeom>
          </p:spPr>
        </p:pic>
      </p:grpSp>
      <p:sp>
        <p:nvSpPr>
          <p:cNvPr id="31" name="Rectangle 30">
            <a:extLst>
              <a:ext uri="{FF2B5EF4-FFF2-40B4-BE49-F238E27FC236}">
                <a16:creationId xmlns:a16="http://schemas.microsoft.com/office/drawing/2014/main" id="{BECAF0BF-5406-4598-A858-973F2DB91E16}"/>
              </a:ext>
            </a:extLst>
          </p:cNvPr>
          <p:cNvSpPr/>
          <p:nvPr/>
        </p:nvSpPr>
        <p:spPr bwMode="auto">
          <a:xfrm>
            <a:off x="152400" y="8849261"/>
            <a:ext cx="3859783" cy="1323439"/>
          </a:xfrm>
          <a:prstGeom prst="rect">
            <a:avLst/>
          </a:prstGeom>
        </p:spPr>
        <p:txBody>
          <a:bodyPr wrap="square">
            <a:spAutoFit/>
          </a:bodyPr>
          <a:lstStyle/>
          <a:p>
            <a:pPr>
              <a:defRPr/>
            </a:pPr>
            <a:r>
              <a:rPr lang="fr-FR" sz="1400" b="1" dirty="0" err="1">
                <a:solidFill>
                  <a:schemeClr val="bg1"/>
                </a:solidFill>
                <a:latin typeface="Segoe UI" panose="020B0502040204020203" pitchFamily="34" charset="0"/>
                <a:cs typeface="Segoe UI" panose="020B0502040204020203" pitchFamily="34" charset="0"/>
              </a:rPr>
              <a:t>IDéO</a:t>
            </a:r>
            <a:r>
              <a:rPr lang="fr-FR" sz="1400" b="1" dirty="0">
                <a:solidFill>
                  <a:schemeClr val="bg1"/>
                </a:solidFill>
                <a:latin typeface="Segoe UI" panose="020B0502040204020203" pitchFamily="34" charset="0"/>
                <a:cs typeface="Segoe UI" panose="020B0502040204020203" pitchFamily="34" charset="0"/>
              </a:rPr>
              <a:t>© - Document de travail</a:t>
            </a:r>
            <a:br>
              <a:rPr lang="fr-FR" sz="1400" b="1" dirty="0">
                <a:solidFill>
                  <a:schemeClr val="bg1"/>
                </a:solidFill>
                <a:latin typeface="Segoe UI" panose="020B0502040204020203" pitchFamily="34" charset="0"/>
                <a:cs typeface="Segoe UI" panose="020B0502040204020203" pitchFamily="34" charset="0"/>
              </a:rPr>
            </a:br>
            <a:r>
              <a:rPr lang="fr-FR" sz="1000" b="1" dirty="0">
                <a:solidFill>
                  <a:schemeClr val="bg1"/>
                </a:solidFill>
                <a:latin typeface="Segoe UI" panose="020B0502040204020203" pitchFamily="34" charset="0"/>
                <a:cs typeface="Segoe UI" panose="020B0502040204020203" pitchFamily="34" charset="0"/>
              </a:rPr>
              <a:t> </a:t>
            </a:r>
            <a:endParaRPr lang="fr-FR" sz="1400" b="1" dirty="0">
              <a:solidFill>
                <a:schemeClr val="bg1"/>
              </a:solidFill>
              <a:latin typeface="Segoe UI" panose="020B0502040204020203" pitchFamily="34" charset="0"/>
              <a:cs typeface="Segoe UI" panose="020B0502040204020203" pitchFamily="34" charset="0"/>
            </a:endParaRPr>
          </a:p>
          <a:p>
            <a:pPr>
              <a:defRPr/>
            </a:pPr>
            <a:r>
              <a:rPr lang="fr-FR" sz="1400" dirty="0">
                <a:solidFill>
                  <a:schemeClr val="bg1"/>
                </a:solidFill>
                <a:latin typeface="Segoe UI" panose="020B0502040204020203" pitchFamily="34" charset="0"/>
                <a:cs typeface="Segoe UI" panose="020B0502040204020203" pitchFamily="34" charset="0"/>
              </a:rPr>
              <a:t>Conception originale :</a:t>
            </a:r>
            <a:endParaRPr sz="4000" dirty="0">
              <a:solidFill>
                <a:schemeClr val="bg1"/>
              </a:solidFill>
              <a:latin typeface="Segoe UI" panose="020B0502040204020203" pitchFamily="34" charset="0"/>
              <a:cs typeface="Segoe UI" panose="020B0502040204020203" pitchFamily="34" charset="0"/>
            </a:endParaRPr>
          </a:p>
          <a:p>
            <a:pPr>
              <a:defRPr/>
            </a:pPr>
            <a:r>
              <a:rPr lang="fr-FR" sz="1400" b="1" dirty="0">
                <a:solidFill>
                  <a:schemeClr val="bg1"/>
                </a:solidFill>
                <a:latin typeface="Segoe UI" panose="020B0502040204020203" pitchFamily="34" charset="0"/>
                <a:cs typeface="Segoe UI" panose="020B0502040204020203" pitchFamily="34" charset="0"/>
              </a:rPr>
              <a:t>Pr. Christophe Schmitt</a:t>
            </a:r>
            <a:endParaRPr sz="4000" dirty="0">
              <a:solidFill>
                <a:schemeClr val="bg1"/>
              </a:solidFill>
              <a:latin typeface="Segoe UI" panose="020B0502040204020203" pitchFamily="34" charset="0"/>
              <a:cs typeface="Segoe UI" panose="020B0502040204020203" pitchFamily="34" charset="0"/>
            </a:endParaRPr>
          </a:p>
          <a:p>
            <a:pPr>
              <a:defRPr/>
            </a:pPr>
            <a:r>
              <a:rPr lang="fr-FR" sz="1400" dirty="0">
                <a:solidFill>
                  <a:schemeClr val="bg1"/>
                </a:solidFill>
                <a:latin typeface="Segoe UI" panose="020B0502040204020203" pitchFamily="34" charset="0"/>
                <a:cs typeface="Segoe UI" panose="020B0502040204020203" pitchFamily="34" charset="0"/>
              </a:rPr>
              <a:t>Responsable du PeeL</a:t>
            </a:r>
          </a:p>
          <a:p>
            <a:pPr>
              <a:defRPr/>
            </a:pPr>
            <a:r>
              <a:rPr lang="fr-FR" sz="1400" dirty="0">
                <a:solidFill>
                  <a:schemeClr val="bg1"/>
                </a:solidFill>
                <a:latin typeface="Segoe UI" panose="020B0502040204020203" pitchFamily="34" charset="0"/>
                <a:cs typeface="Segoe UI" panose="020B0502040204020203" pitchFamily="34" charset="0"/>
              </a:rPr>
              <a:t>Professeur à l'IAE Metz et CEREFIGE</a:t>
            </a:r>
          </a:p>
        </p:txBody>
      </p:sp>
      <p:sp>
        <p:nvSpPr>
          <p:cNvPr id="33" name="TextBox 4">
            <a:extLst>
              <a:ext uri="{FF2B5EF4-FFF2-40B4-BE49-F238E27FC236}">
                <a16:creationId xmlns:a16="http://schemas.microsoft.com/office/drawing/2014/main" id="{9DC79310-D658-4A91-95F1-C33E7C1DEDD7}"/>
              </a:ext>
            </a:extLst>
          </p:cNvPr>
          <p:cNvSpPr txBox="1"/>
          <p:nvPr/>
        </p:nvSpPr>
        <p:spPr>
          <a:xfrm>
            <a:off x="2525870" y="7303973"/>
            <a:ext cx="4179730" cy="408317"/>
          </a:xfrm>
          <a:prstGeom prst="rect">
            <a:avLst/>
          </a:prstGeom>
        </p:spPr>
        <p:txBody>
          <a:bodyPr wrap="square" lIns="0" tIns="0" rIns="0" bIns="0" rtlCol="0" anchor="t">
            <a:spAutoFit/>
          </a:bodyPr>
          <a:lstStyle/>
          <a:p>
            <a:pPr marL="0" lvl="1" indent="0" algn="l">
              <a:lnSpc>
                <a:spcPts val="3359"/>
              </a:lnSpc>
            </a:pPr>
            <a:r>
              <a:rPr lang="en-US" sz="2799" b="1" spc="-139" dirty="0">
                <a:solidFill>
                  <a:schemeClr val="bg1"/>
                </a:solidFill>
                <a:latin typeface="Segoe UI" panose="020B0502040204020203" pitchFamily="34" charset="0"/>
                <a:ea typeface="Raleway Bold"/>
                <a:cs typeface="Segoe UI" panose="020B0502040204020203" pitchFamily="34" charset="0"/>
                <a:sym typeface="Raleway Bold"/>
              </a:rPr>
              <a:t>Nom du </a:t>
            </a:r>
            <a:r>
              <a:rPr lang="en-US" sz="2799" b="1" spc="-139" dirty="0" err="1">
                <a:solidFill>
                  <a:schemeClr val="bg1"/>
                </a:solidFill>
                <a:latin typeface="Segoe UI" panose="020B0502040204020203" pitchFamily="34" charset="0"/>
                <a:ea typeface="Raleway Bold"/>
                <a:cs typeface="Segoe UI" panose="020B0502040204020203" pitchFamily="34" charset="0"/>
                <a:sym typeface="Raleway Bold"/>
              </a:rPr>
              <a:t>projet</a:t>
            </a:r>
            <a:r>
              <a:rPr lang="en-US" sz="2799" b="1" spc="-139" dirty="0">
                <a:solidFill>
                  <a:schemeClr val="bg1"/>
                </a:solidFill>
                <a:latin typeface="Segoe UI" panose="020B0502040204020203" pitchFamily="34" charset="0"/>
                <a:ea typeface="Raleway Bold"/>
                <a:cs typeface="Segoe UI" panose="020B0502040204020203" pitchFamily="34" charset="0"/>
                <a:sym typeface="Raleway Bold"/>
              </a:rPr>
              <a:t> : </a:t>
            </a:r>
            <a:r>
              <a:rPr lang="en-US" sz="2799" spc="-139" dirty="0" err="1">
                <a:solidFill>
                  <a:schemeClr val="bg1"/>
                </a:solidFill>
                <a:latin typeface="Segoe UI" panose="020B0502040204020203" pitchFamily="34" charset="0"/>
                <a:ea typeface="Raleway Bold"/>
                <a:cs typeface="Segoe UI" panose="020B0502040204020203" pitchFamily="34" charset="0"/>
                <a:sym typeface="Raleway Bold"/>
              </a:rPr>
              <a:t>écrire</a:t>
            </a:r>
            <a:r>
              <a:rPr lang="en-US" sz="2799" spc="-139" dirty="0">
                <a:solidFill>
                  <a:schemeClr val="bg1"/>
                </a:solidFill>
                <a:latin typeface="Segoe UI" panose="020B0502040204020203" pitchFamily="34" charset="0"/>
                <a:ea typeface="Raleway Bold"/>
                <a:cs typeface="Segoe UI" panose="020B0502040204020203" pitchFamily="34" charset="0"/>
                <a:sym typeface="Raleway Bold"/>
              </a:rPr>
              <a:t> </a:t>
            </a:r>
            <a:r>
              <a:rPr lang="en-US" sz="2799" spc="-139" dirty="0" err="1">
                <a:solidFill>
                  <a:schemeClr val="bg1"/>
                </a:solidFill>
                <a:latin typeface="Segoe UI" panose="020B0502040204020203" pitchFamily="34" charset="0"/>
                <a:ea typeface="Raleway Bold"/>
                <a:cs typeface="Segoe UI" panose="020B0502040204020203" pitchFamily="34" charset="0"/>
                <a:sym typeface="Raleway Bold"/>
              </a:rPr>
              <a:t>ici</a:t>
            </a:r>
            <a:endParaRPr lang="en-US" sz="2799" spc="-139" dirty="0">
              <a:solidFill>
                <a:schemeClr val="bg1"/>
              </a:solidFill>
              <a:latin typeface="Segoe UI" panose="020B0502040204020203" pitchFamily="34" charset="0"/>
              <a:ea typeface="Raleway Bold"/>
              <a:cs typeface="Segoe UI" panose="020B0502040204020203" pitchFamily="34" charset="0"/>
              <a:sym typeface="Raleway Bold"/>
            </a:endParaRPr>
          </a:p>
        </p:txBody>
      </p:sp>
      <p:sp>
        <p:nvSpPr>
          <p:cNvPr id="34" name="TextBox 4">
            <a:extLst>
              <a:ext uri="{FF2B5EF4-FFF2-40B4-BE49-F238E27FC236}">
                <a16:creationId xmlns:a16="http://schemas.microsoft.com/office/drawing/2014/main" id="{B919C2D7-21AA-4C59-9839-9DADE65620A0}"/>
              </a:ext>
            </a:extLst>
          </p:cNvPr>
          <p:cNvSpPr txBox="1"/>
          <p:nvPr/>
        </p:nvSpPr>
        <p:spPr>
          <a:xfrm>
            <a:off x="9372600" y="7321430"/>
            <a:ext cx="6858000" cy="412870"/>
          </a:xfrm>
          <a:prstGeom prst="rect">
            <a:avLst/>
          </a:prstGeom>
        </p:spPr>
        <p:txBody>
          <a:bodyPr wrap="square" lIns="0" tIns="0" rIns="0" bIns="0" rtlCol="0" anchor="t">
            <a:spAutoFit/>
          </a:bodyPr>
          <a:lstStyle/>
          <a:p>
            <a:pPr marL="0" lvl="1" indent="0" algn="l">
              <a:lnSpc>
                <a:spcPts val="3359"/>
              </a:lnSpc>
            </a:pPr>
            <a:r>
              <a:rPr lang="en-US" sz="2799" b="1" spc="-139" dirty="0" err="1">
                <a:solidFill>
                  <a:schemeClr val="bg1"/>
                </a:solidFill>
                <a:latin typeface="Segoe UI" panose="020B0502040204020203" pitchFamily="34" charset="0"/>
                <a:ea typeface="Raleway Bold"/>
                <a:cs typeface="Segoe UI" panose="020B0502040204020203" pitchFamily="34" charset="0"/>
                <a:sym typeface="Raleway Bold"/>
              </a:rPr>
              <a:t>Porteur</a:t>
            </a:r>
            <a:r>
              <a:rPr lang="en-US" sz="2799" b="1" spc="-139" dirty="0">
                <a:solidFill>
                  <a:schemeClr val="bg1"/>
                </a:solidFill>
                <a:latin typeface="Segoe UI" panose="020B0502040204020203" pitchFamily="34" charset="0"/>
                <a:ea typeface="Raleway Bold"/>
                <a:cs typeface="Segoe UI" panose="020B0502040204020203" pitchFamily="34" charset="0"/>
                <a:sym typeface="Raleway Bold"/>
              </a:rPr>
              <a:t>(s) du </a:t>
            </a:r>
            <a:r>
              <a:rPr lang="en-US" sz="2799" b="1" spc="-139" dirty="0" err="1">
                <a:solidFill>
                  <a:schemeClr val="bg1"/>
                </a:solidFill>
                <a:latin typeface="Segoe UI" panose="020B0502040204020203" pitchFamily="34" charset="0"/>
                <a:ea typeface="Raleway Bold"/>
                <a:cs typeface="Segoe UI" panose="020B0502040204020203" pitchFamily="34" charset="0"/>
                <a:sym typeface="Raleway Bold"/>
              </a:rPr>
              <a:t>projet</a:t>
            </a:r>
            <a:r>
              <a:rPr lang="en-US" sz="2799" b="1" spc="-139" dirty="0">
                <a:solidFill>
                  <a:schemeClr val="bg1"/>
                </a:solidFill>
                <a:latin typeface="Segoe UI" panose="020B0502040204020203" pitchFamily="34" charset="0"/>
                <a:ea typeface="Raleway Bold"/>
                <a:cs typeface="Segoe UI" panose="020B0502040204020203" pitchFamily="34" charset="0"/>
                <a:sym typeface="Raleway Bold"/>
              </a:rPr>
              <a:t> : </a:t>
            </a:r>
            <a:r>
              <a:rPr lang="en-US" sz="2799" spc="-139" dirty="0" err="1">
                <a:solidFill>
                  <a:schemeClr val="bg1"/>
                </a:solidFill>
                <a:latin typeface="Segoe UI" panose="020B0502040204020203" pitchFamily="34" charset="0"/>
                <a:ea typeface="Raleway Bold"/>
                <a:cs typeface="Segoe UI" panose="020B0502040204020203" pitchFamily="34" charset="0"/>
                <a:sym typeface="Raleway Bold"/>
              </a:rPr>
              <a:t>écrire</a:t>
            </a:r>
            <a:r>
              <a:rPr lang="en-US" sz="2799" spc="-139" dirty="0">
                <a:solidFill>
                  <a:schemeClr val="bg1"/>
                </a:solidFill>
                <a:latin typeface="Segoe UI" panose="020B0502040204020203" pitchFamily="34" charset="0"/>
                <a:ea typeface="Raleway Bold"/>
                <a:cs typeface="Segoe UI" panose="020B0502040204020203" pitchFamily="34" charset="0"/>
                <a:sym typeface="Raleway Bold"/>
              </a:rPr>
              <a:t> </a:t>
            </a:r>
            <a:r>
              <a:rPr lang="en-US" sz="2799" spc="-139" dirty="0" err="1">
                <a:solidFill>
                  <a:schemeClr val="bg1"/>
                </a:solidFill>
                <a:latin typeface="Segoe UI" panose="020B0502040204020203" pitchFamily="34" charset="0"/>
                <a:ea typeface="Raleway Bold"/>
                <a:cs typeface="Segoe UI" panose="020B0502040204020203" pitchFamily="34" charset="0"/>
                <a:sym typeface="Raleway Bold"/>
              </a:rPr>
              <a:t>ici</a:t>
            </a:r>
            <a:endParaRPr lang="en-US" sz="2799" spc="-139" dirty="0">
              <a:solidFill>
                <a:schemeClr val="bg1"/>
              </a:solidFill>
              <a:latin typeface="Segoe UI" panose="020B0502040204020203" pitchFamily="34" charset="0"/>
              <a:ea typeface="Raleway Bold"/>
              <a:cs typeface="Segoe UI" panose="020B0502040204020203" pitchFamily="34" charset="0"/>
              <a:sym typeface="Raleway Bo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ZoneTexte 23">
            <a:extLst>
              <a:ext uri="{FF2B5EF4-FFF2-40B4-BE49-F238E27FC236}">
                <a16:creationId xmlns:a16="http://schemas.microsoft.com/office/drawing/2014/main" id="{B8226DA8-B7C6-4F15-A579-451D731346DD}"/>
              </a:ext>
            </a:extLst>
          </p:cNvPr>
          <p:cNvSpPr txBox="1"/>
          <p:nvPr/>
        </p:nvSpPr>
        <p:spPr>
          <a:xfrm>
            <a:off x="12662669" y="2341709"/>
            <a:ext cx="468000" cy="584775"/>
          </a:xfrm>
          <a:prstGeom prst="rect">
            <a:avLst/>
          </a:prstGeom>
          <a:noFill/>
        </p:spPr>
        <p:txBody>
          <a:bodyPr wrap="square" rtlCol="0" anchor="ctr">
            <a:spAutoFit/>
          </a:bodyPr>
          <a:lstStyle/>
          <a:p>
            <a:pPr algn="ctr"/>
            <a:r>
              <a:rPr lang="fr-FR" sz="3200" b="1" dirty="0">
                <a:solidFill>
                  <a:srgbClr val="B40E0E"/>
                </a:solidFill>
                <a:latin typeface="Segoe UI" panose="020B0502040204020203" pitchFamily="34" charset="0"/>
                <a:cs typeface="Segoe UI" panose="020B0502040204020203" pitchFamily="34" charset="0"/>
              </a:rPr>
              <a:t>3</a:t>
            </a:r>
          </a:p>
        </p:txBody>
      </p:sp>
      <p:sp>
        <p:nvSpPr>
          <p:cNvPr id="22" name="ZoneTexte 21">
            <a:extLst>
              <a:ext uri="{FF2B5EF4-FFF2-40B4-BE49-F238E27FC236}">
                <a16:creationId xmlns:a16="http://schemas.microsoft.com/office/drawing/2014/main" id="{E58358D6-B608-400C-AFB2-2AAA72561E6F}"/>
              </a:ext>
            </a:extLst>
          </p:cNvPr>
          <p:cNvSpPr txBox="1"/>
          <p:nvPr/>
        </p:nvSpPr>
        <p:spPr>
          <a:xfrm>
            <a:off x="6800677" y="2359002"/>
            <a:ext cx="468000" cy="584775"/>
          </a:xfrm>
          <a:prstGeom prst="rect">
            <a:avLst/>
          </a:prstGeom>
          <a:noFill/>
        </p:spPr>
        <p:txBody>
          <a:bodyPr wrap="square" rtlCol="0" anchor="ctr">
            <a:spAutoFit/>
          </a:bodyPr>
          <a:lstStyle/>
          <a:p>
            <a:pPr algn="ctr"/>
            <a:r>
              <a:rPr lang="fr-FR" sz="3200" b="1" dirty="0">
                <a:solidFill>
                  <a:srgbClr val="B40E0E"/>
                </a:solidFill>
                <a:latin typeface="Segoe UI" panose="020B0502040204020203" pitchFamily="34" charset="0"/>
                <a:cs typeface="Segoe UI" panose="020B0502040204020203" pitchFamily="34" charset="0"/>
              </a:rPr>
              <a:t>1</a:t>
            </a:r>
          </a:p>
        </p:txBody>
      </p:sp>
      <p:sp>
        <p:nvSpPr>
          <p:cNvPr id="23" name="ZoneTexte 22">
            <a:extLst>
              <a:ext uri="{FF2B5EF4-FFF2-40B4-BE49-F238E27FC236}">
                <a16:creationId xmlns:a16="http://schemas.microsoft.com/office/drawing/2014/main" id="{6F63E617-9305-4BDB-AA65-068233D41054}"/>
              </a:ext>
            </a:extLst>
          </p:cNvPr>
          <p:cNvSpPr txBox="1"/>
          <p:nvPr/>
        </p:nvSpPr>
        <p:spPr>
          <a:xfrm>
            <a:off x="938686" y="2359001"/>
            <a:ext cx="468000" cy="584775"/>
          </a:xfrm>
          <a:prstGeom prst="rect">
            <a:avLst/>
          </a:prstGeom>
          <a:noFill/>
        </p:spPr>
        <p:txBody>
          <a:bodyPr wrap="square" rtlCol="0" anchor="ctr">
            <a:spAutoFit/>
          </a:bodyPr>
          <a:lstStyle/>
          <a:p>
            <a:pPr algn="ctr"/>
            <a:r>
              <a:rPr lang="fr-FR" sz="3200" b="1" dirty="0">
                <a:solidFill>
                  <a:srgbClr val="B40E0E"/>
                </a:solidFill>
                <a:latin typeface="Segoe UI" panose="020B0502040204020203" pitchFamily="34" charset="0"/>
                <a:cs typeface="Segoe UI" panose="020B0502040204020203" pitchFamily="34" charset="0"/>
              </a:rPr>
              <a:t>2</a:t>
            </a:r>
          </a:p>
        </p:txBody>
      </p:sp>
      <p:sp>
        <p:nvSpPr>
          <p:cNvPr id="5" name="TextBox 5"/>
          <p:cNvSpPr txBox="1"/>
          <p:nvPr/>
        </p:nvSpPr>
        <p:spPr>
          <a:xfrm>
            <a:off x="1371600" y="2437077"/>
            <a:ext cx="3763048" cy="408317"/>
          </a:xfrm>
          <a:prstGeom prst="rect">
            <a:avLst/>
          </a:prstGeom>
        </p:spPr>
        <p:txBody>
          <a:bodyPr lIns="0" tIns="0" rIns="0" bIns="0" rtlCol="0" anchor="t">
            <a:spAutoFit/>
          </a:bodyPr>
          <a:lstStyle/>
          <a:p>
            <a:pPr marL="0" lvl="1" indent="0" algn="l">
              <a:lnSpc>
                <a:spcPts val="3359"/>
              </a:lnSpc>
              <a:spcBef>
                <a:spcPct val="0"/>
              </a:spcBef>
            </a:pPr>
            <a:r>
              <a:rPr lang="fr-FR" sz="2799" b="1" spc="-139">
                <a:solidFill>
                  <a:srgbClr val="1D1D1B"/>
                </a:solidFill>
                <a:latin typeface="Segoe UI" panose="020B0502040204020203" pitchFamily="34" charset="0"/>
                <a:ea typeface="Raleway Bold"/>
                <a:cs typeface="Segoe UI" panose="020B0502040204020203" pitchFamily="34" charset="0"/>
                <a:sym typeface="Raleway Bold"/>
              </a:rPr>
              <a:t>Ressources</a:t>
            </a:r>
          </a:p>
        </p:txBody>
      </p:sp>
      <p:sp>
        <p:nvSpPr>
          <p:cNvPr id="6" name="TextBox 6"/>
          <p:cNvSpPr txBox="1"/>
          <p:nvPr/>
        </p:nvSpPr>
        <p:spPr>
          <a:xfrm>
            <a:off x="7233591" y="2437077"/>
            <a:ext cx="3763048" cy="408317"/>
          </a:xfrm>
          <a:prstGeom prst="rect">
            <a:avLst/>
          </a:prstGeom>
        </p:spPr>
        <p:txBody>
          <a:bodyPr lIns="0" tIns="0" rIns="0" bIns="0" rtlCol="0" anchor="t">
            <a:spAutoFit/>
          </a:bodyPr>
          <a:lstStyle/>
          <a:p>
            <a:pPr marL="0" lvl="1" indent="0" algn="l">
              <a:lnSpc>
                <a:spcPts val="3359"/>
              </a:lnSpc>
              <a:spcBef>
                <a:spcPct val="0"/>
              </a:spcBef>
            </a:pPr>
            <a:r>
              <a:rPr lang="fr-FR" sz="2799" b="1" spc="-139">
                <a:solidFill>
                  <a:srgbClr val="1D1D1B"/>
                </a:solidFill>
                <a:latin typeface="Segoe UI" panose="020B0502040204020203" pitchFamily="34" charset="0"/>
                <a:ea typeface="Raleway Bold"/>
                <a:cs typeface="Segoe UI" panose="020B0502040204020203" pitchFamily="34" charset="0"/>
                <a:sym typeface="Raleway Bold"/>
              </a:rPr>
              <a:t>Activités</a:t>
            </a:r>
          </a:p>
        </p:txBody>
      </p:sp>
      <p:sp>
        <p:nvSpPr>
          <p:cNvPr id="7" name="TextBox 7"/>
          <p:cNvSpPr txBox="1"/>
          <p:nvPr/>
        </p:nvSpPr>
        <p:spPr>
          <a:xfrm>
            <a:off x="13095582" y="2437077"/>
            <a:ext cx="3763048" cy="408317"/>
          </a:xfrm>
          <a:prstGeom prst="rect">
            <a:avLst/>
          </a:prstGeom>
        </p:spPr>
        <p:txBody>
          <a:bodyPr lIns="0" tIns="0" rIns="0" bIns="0" rtlCol="0" anchor="t">
            <a:spAutoFit/>
          </a:bodyPr>
          <a:lstStyle/>
          <a:p>
            <a:pPr marL="0" lvl="1" indent="0" algn="l">
              <a:lnSpc>
                <a:spcPts val="3359"/>
              </a:lnSpc>
              <a:spcBef>
                <a:spcPct val="0"/>
              </a:spcBef>
            </a:pPr>
            <a:r>
              <a:rPr lang="fr-FR" sz="2799" b="1" spc="-139">
                <a:solidFill>
                  <a:srgbClr val="1D1D1B"/>
                </a:solidFill>
                <a:latin typeface="Segoe UI" panose="020B0502040204020203" pitchFamily="34" charset="0"/>
                <a:ea typeface="Raleway Bold"/>
                <a:cs typeface="Segoe UI" panose="020B0502040204020203" pitchFamily="34" charset="0"/>
                <a:sym typeface="Raleway Bold"/>
              </a:rPr>
              <a:t>Résultats / objectifs</a:t>
            </a:r>
          </a:p>
        </p:txBody>
      </p:sp>
      <p:sp>
        <p:nvSpPr>
          <p:cNvPr id="8" name="AutoShape 8"/>
          <p:cNvSpPr/>
          <p:nvPr/>
        </p:nvSpPr>
        <p:spPr>
          <a:xfrm>
            <a:off x="1028700" y="1964351"/>
            <a:ext cx="16230600" cy="0"/>
          </a:xfrm>
          <a:prstGeom prst="line">
            <a:avLst/>
          </a:prstGeom>
          <a:ln w="9525" cap="flat">
            <a:solidFill>
              <a:srgbClr val="140E0C"/>
            </a:solidFill>
            <a:prstDash val="solid"/>
            <a:headEnd type="none" w="sm" len="sm"/>
            <a:tailEnd type="none" w="sm" len="sm"/>
          </a:ln>
        </p:spPr>
      </p:sp>
      <p:sp>
        <p:nvSpPr>
          <p:cNvPr id="15" name="Freeform 15"/>
          <p:cNvSpPr/>
          <p:nvPr/>
        </p:nvSpPr>
        <p:spPr>
          <a:xfrm>
            <a:off x="8456791" y="9506157"/>
            <a:ext cx="1374418" cy="337922"/>
          </a:xfrm>
          <a:custGeom>
            <a:avLst/>
            <a:gdLst/>
            <a:ahLst/>
            <a:cxnLst/>
            <a:rect l="l" t="t" r="r" b="b"/>
            <a:pathLst>
              <a:path w="1374418" h="337922">
                <a:moveTo>
                  <a:pt x="0" y="0"/>
                </a:moveTo>
                <a:lnTo>
                  <a:pt x="1374418" y="0"/>
                </a:lnTo>
                <a:lnTo>
                  <a:pt x="1374418" y="337921"/>
                </a:lnTo>
                <a:lnTo>
                  <a:pt x="0" y="337921"/>
                </a:lnTo>
                <a:lnTo>
                  <a:pt x="0" y="0"/>
                </a:lnTo>
                <a:close/>
              </a:path>
            </a:pathLst>
          </a:custGeom>
          <a:blipFill>
            <a:blip r:embed="rId2"/>
            <a:stretch>
              <a:fillRect/>
            </a:stretch>
          </a:blipFill>
        </p:spPr>
      </p:sp>
      <p:sp>
        <p:nvSpPr>
          <p:cNvPr id="16" name="TextBox 6">
            <a:extLst>
              <a:ext uri="{FF2B5EF4-FFF2-40B4-BE49-F238E27FC236}">
                <a16:creationId xmlns:a16="http://schemas.microsoft.com/office/drawing/2014/main" id="{60C579EA-C55D-4B08-B463-2AEF81E5249F}"/>
              </a:ext>
            </a:extLst>
          </p:cNvPr>
          <p:cNvSpPr txBox="1"/>
          <p:nvPr/>
        </p:nvSpPr>
        <p:spPr>
          <a:xfrm>
            <a:off x="1025387" y="1000125"/>
            <a:ext cx="9033013" cy="815160"/>
          </a:xfrm>
          <a:prstGeom prst="rect">
            <a:avLst/>
          </a:prstGeom>
        </p:spPr>
        <p:txBody>
          <a:bodyPr wrap="square" lIns="0" tIns="0" rIns="0" bIns="0" rtlCol="0" anchor="t">
            <a:spAutoFit/>
          </a:bodyPr>
          <a:lstStyle/>
          <a:p>
            <a:pPr marL="0" lvl="1" indent="0" algn="l">
              <a:lnSpc>
                <a:spcPts val="7200"/>
              </a:lnSpc>
              <a:spcBef>
                <a:spcPct val="0"/>
              </a:spcBef>
            </a:pPr>
            <a:r>
              <a:rPr lang="en-US" sz="4000" b="1" dirty="0">
                <a:solidFill>
                  <a:srgbClr val="1D1D1B"/>
                </a:solidFill>
                <a:latin typeface="Segoe UI" panose="020B0502040204020203" pitchFamily="34" charset="0"/>
                <a:ea typeface="Raleway Bold"/>
                <a:cs typeface="Segoe UI" panose="020B0502040204020203" pitchFamily="34" charset="0"/>
                <a:sym typeface="Raleway Bold"/>
              </a:rPr>
              <a:t>1.4 Mon </a:t>
            </a:r>
            <a:r>
              <a:rPr lang="fr-FR" sz="4000" b="1" dirty="0">
                <a:solidFill>
                  <a:srgbClr val="1D1D1B"/>
                </a:solidFill>
                <a:latin typeface="Segoe UI" panose="020B0502040204020203" pitchFamily="34" charset="0"/>
                <a:ea typeface="Raleway Bold"/>
                <a:cs typeface="Segoe UI" panose="020B0502040204020203" pitchFamily="34" charset="0"/>
                <a:sym typeface="Raleway Bold"/>
              </a:rPr>
              <a:t>projet</a:t>
            </a:r>
            <a:r>
              <a:rPr lang="en-US" sz="4000" b="1" dirty="0">
                <a:solidFill>
                  <a:srgbClr val="1D1D1B"/>
                </a:solidFill>
                <a:latin typeface="Segoe UI" panose="020B0502040204020203" pitchFamily="34" charset="0"/>
                <a:ea typeface="Raleway Bold"/>
                <a:cs typeface="Segoe UI" panose="020B0502040204020203" pitchFamily="34" charset="0"/>
                <a:sym typeface="Raleway Bold"/>
              </a:rPr>
              <a:t> </a:t>
            </a:r>
            <a:r>
              <a:rPr lang="fr-FR" sz="4000" b="1" dirty="0">
                <a:solidFill>
                  <a:srgbClr val="1D1D1B"/>
                </a:solidFill>
                <a:latin typeface="Segoe UI" panose="020B0502040204020203" pitchFamily="34" charset="0"/>
                <a:ea typeface="Raleway Bold"/>
                <a:cs typeface="Segoe UI" panose="020B0502040204020203" pitchFamily="34" charset="0"/>
                <a:sym typeface="Raleway Bold"/>
              </a:rPr>
              <a:t>fait quoi </a:t>
            </a:r>
            <a:r>
              <a:rPr lang="en-US" sz="4000" b="1" dirty="0">
                <a:solidFill>
                  <a:srgbClr val="1D1D1B"/>
                </a:solidFill>
                <a:latin typeface="Segoe UI" panose="020B0502040204020203" pitchFamily="34" charset="0"/>
                <a:ea typeface="Raleway Bold"/>
                <a:cs typeface="Segoe UI" panose="020B0502040204020203" pitchFamily="34" charset="0"/>
                <a:sym typeface="Raleway Bold"/>
              </a:rPr>
              <a:t>? </a:t>
            </a:r>
          </a:p>
        </p:txBody>
      </p:sp>
      <p:sp>
        <p:nvSpPr>
          <p:cNvPr id="34" name="Freeform 20">
            <a:extLst>
              <a:ext uri="{FF2B5EF4-FFF2-40B4-BE49-F238E27FC236}">
                <a16:creationId xmlns:a16="http://schemas.microsoft.com/office/drawing/2014/main" id="{ED0F1671-EB64-4BF4-B3C4-D1E86D6020E5}"/>
              </a:ext>
            </a:extLst>
          </p:cNvPr>
          <p:cNvSpPr>
            <a:spLocks noChangeAspect="1"/>
          </p:cNvSpPr>
          <p:nvPr/>
        </p:nvSpPr>
        <p:spPr>
          <a:xfrm>
            <a:off x="12725400" y="326124"/>
            <a:ext cx="1980047" cy="1772143"/>
          </a:xfrm>
          <a:custGeom>
            <a:avLst/>
            <a:gdLst/>
            <a:ahLst/>
            <a:cxnLst/>
            <a:rect l="l" t="t" r="r" b="b"/>
            <a:pathLst>
              <a:path w="1271333" h="1137843">
                <a:moveTo>
                  <a:pt x="0" y="0"/>
                </a:moveTo>
                <a:lnTo>
                  <a:pt x="1271334" y="0"/>
                </a:lnTo>
                <a:lnTo>
                  <a:pt x="1271334" y="1137844"/>
                </a:lnTo>
                <a:lnTo>
                  <a:pt x="0" y="113784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35" name="ZoneTexte 34">
            <a:extLst>
              <a:ext uri="{FF2B5EF4-FFF2-40B4-BE49-F238E27FC236}">
                <a16:creationId xmlns:a16="http://schemas.microsoft.com/office/drawing/2014/main" id="{7CCF2F4E-D50B-4E81-B7BF-A17BE87051BE}"/>
              </a:ext>
            </a:extLst>
          </p:cNvPr>
          <p:cNvSpPr txBox="1"/>
          <p:nvPr/>
        </p:nvSpPr>
        <p:spPr>
          <a:xfrm>
            <a:off x="14478000" y="452072"/>
            <a:ext cx="2621716" cy="769441"/>
          </a:xfrm>
          <a:prstGeom prst="rect">
            <a:avLst/>
          </a:prstGeom>
          <a:noFill/>
        </p:spPr>
        <p:txBody>
          <a:bodyPr wrap="square">
            <a:spAutoFit/>
          </a:bodyPr>
          <a:lstStyle/>
          <a:p>
            <a:pPr algn="ctr"/>
            <a:r>
              <a:rPr lang="fr-FR" sz="2200" b="0" i="0" dirty="0">
                <a:solidFill>
                  <a:srgbClr val="E63329"/>
                </a:solidFill>
                <a:effectLst/>
                <a:latin typeface="Segoe UI Semibold" panose="020B0702040204020203" pitchFamily="34" charset="0"/>
                <a:cs typeface="Segoe UI Semibold" panose="020B0702040204020203" pitchFamily="34" charset="0"/>
              </a:rPr>
              <a:t>Attention à l’ordre de remplissage !</a:t>
            </a:r>
            <a:endParaRPr lang="fr-FR" sz="2200" dirty="0">
              <a:solidFill>
                <a:srgbClr val="E63329"/>
              </a:solidFill>
              <a:latin typeface="Segoe UI Semibold" panose="020B0702040204020203" pitchFamily="34" charset="0"/>
              <a:cs typeface="Segoe UI Semibold" panose="020B0702040204020203" pitchFamily="34" charset="0"/>
            </a:endParaRPr>
          </a:p>
        </p:txBody>
      </p:sp>
      <p:sp>
        <p:nvSpPr>
          <p:cNvPr id="3" name="Espace réservé du numéro de diapositive 2">
            <a:extLst>
              <a:ext uri="{FF2B5EF4-FFF2-40B4-BE49-F238E27FC236}">
                <a16:creationId xmlns:a16="http://schemas.microsoft.com/office/drawing/2014/main" id="{F1BA5983-6D30-4C8B-A7F1-C082C3F8818E}"/>
              </a:ext>
            </a:extLst>
          </p:cNvPr>
          <p:cNvSpPr>
            <a:spLocks noGrp="1"/>
          </p:cNvSpPr>
          <p:nvPr>
            <p:ph type="sldNum" sz="quarter" idx="12"/>
          </p:nvPr>
        </p:nvSpPr>
        <p:spPr/>
        <p:txBody>
          <a:bodyPr/>
          <a:lstStyle/>
          <a:p>
            <a:fld id="{B6F15528-21DE-4FAA-801E-634DDDAF4B2B}" type="slidenum">
              <a:rPr lang="en-US" smtClean="0"/>
              <a:pPr/>
              <a:t>10</a:t>
            </a:fld>
            <a:endParaRPr lang="en-US"/>
          </a:p>
        </p:txBody>
      </p:sp>
      <p:graphicFrame>
        <p:nvGraphicFramePr>
          <p:cNvPr id="19" name="Tableau 3">
            <a:extLst>
              <a:ext uri="{FF2B5EF4-FFF2-40B4-BE49-F238E27FC236}">
                <a16:creationId xmlns:a16="http://schemas.microsoft.com/office/drawing/2014/main" id="{C9AC2891-99E7-45D1-B5B8-E40E7DC89475}"/>
              </a:ext>
            </a:extLst>
          </p:cNvPr>
          <p:cNvGraphicFramePr>
            <a:graphicFrameLocks noGrp="1"/>
          </p:cNvGraphicFramePr>
          <p:nvPr>
            <p:extLst>
              <p:ext uri="{D42A27DB-BD31-4B8C-83A1-F6EECF244321}">
                <p14:modId xmlns:p14="http://schemas.microsoft.com/office/powerpoint/2010/main" val="242796734"/>
              </p:ext>
            </p:extLst>
          </p:nvPr>
        </p:nvGraphicFramePr>
        <p:xfrm>
          <a:off x="12725400" y="2941118"/>
          <a:ext cx="4472817" cy="6432058"/>
        </p:xfrm>
        <a:graphic>
          <a:graphicData uri="http://schemas.openxmlformats.org/drawingml/2006/table">
            <a:tbl>
              <a:tblPr bandRow="1">
                <a:tableStyleId>{8EC20E35-A176-4012-BC5E-935CFFF8708E}</a:tableStyleId>
              </a:tblPr>
              <a:tblGrid>
                <a:gridCol w="4472817">
                  <a:extLst>
                    <a:ext uri="{9D8B030D-6E8A-4147-A177-3AD203B41FA5}">
                      <a16:colId xmlns:a16="http://schemas.microsoft.com/office/drawing/2014/main" val="1520929369"/>
                    </a:ext>
                  </a:extLst>
                </a:gridCol>
              </a:tblGrid>
              <a:tr h="6005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2914567687"/>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4029173472"/>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019686700"/>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073662627"/>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68634356"/>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732631322"/>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371626285"/>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4113825263"/>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376433106"/>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218283144"/>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17650713"/>
                  </a:ext>
                </a:extLst>
              </a:tr>
            </a:tbl>
          </a:graphicData>
        </a:graphic>
      </p:graphicFrame>
      <p:graphicFrame>
        <p:nvGraphicFramePr>
          <p:cNvPr id="20" name="Tableau 3">
            <a:extLst>
              <a:ext uri="{FF2B5EF4-FFF2-40B4-BE49-F238E27FC236}">
                <a16:creationId xmlns:a16="http://schemas.microsoft.com/office/drawing/2014/main" id="{34DBD77B-7084-4C42-A012-7E9B39362F34}"/>
              </a:ext>
            </a:extLst>
          </p:cNvPr>
          <p:cNvGraphicFramePr>
            <a:graphicFrameLocks noGrp="1"/>
          </p:cNvGraphicFramePr>
          <p:nvPr>
            <p:extLst>
              <p:ext uri="{D42A27DB-BD31-4B8C-83A1-F6EECF244321}">
                <p14:modId xmlns:p14="http://schemas.microsoft.com/office/powerpoint/2010/main" val="2775826294"/>
              </p:ext>
            </p:extLst>
          </p:nvPr>
        </p:nvGraphicFramePr>
        <p:xfrm>
          <a:off x="6907591" y="2941118"/>
          <a:ext cx="4472817" cy="6432058"/>
        </p:xfrm>
        <a:graphic>
          <a:graphicData uri="http://schemas.openxmlformats.org/drawingml/2006/table">
            <a:tbl>
              <a:tblPr bandRow="1">
                <a:tableStyleId>{8EC20E35-A176-4012-BC5E-935CFFF8708E}</a:tableStyleId>
              </a:tblPr>
              <a:tblGrid>
                <a:gridCol w="4472817">
                  <a:extLst>
                    <a:ext uri="{9D8B030D-6E8A-4147-A177-3AD203B41FA5}">
                      <a16:colId xmlns:a16="http://schemas.microsoft.com/office/drawing/2014/main" val="1520929369"/>
                    </a:ext>
                  </a:extLst>
                </a:gridCol>
              </a:tblGrid>
              <a:tr h="6005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2914567687"/>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4029173472"/>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019686700"/>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073662627"/>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68634356"/>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732631322"/>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371626285"/>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4113825263"/>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376433106"/>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218283144"/>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17650713"/>
                  </a:ext>
                </a:extLst>
              </a:tr>
            </a:tbl>
          </a:graphicData>
        </a:graphic>
      </p:graphicFrame>
      <p:graphicFrame>
        <p:nvGraphicFramePr>
          <p:cNvPr id="21" name="Tableau 3">
            <a:extLst>
              <a:ext uri="{FF2B5EF4-FFF2-40B4-BE49-F238E27FC236}">
                <a16:creationId xmlns:a16="http://schemas.microsoft.com/office/drawing/2014/main" id="{620045DE-460A-4F8C-87FD-08AA5DC7ADF2}"/>
              </a:ext>
            </a:extLst>
          </p:cNvPr>
          <p:cNvGraphicFramePr>
            <a:graphicFrameLocks noGrp="1"/>
          </p:cNvGraphicFramePr>
          <p:nvPr>
            <p:extLst>
              <p:ext uri="{D42A27DB-BD31-4B8C-83A1-F6EECF244321}">
                <p14:modId xmlns:p14="http://schemas.microsoft.com/office/powerpoint/2010/main" val="1623032788"/>
              </p:ext>
            </p:extLst>
          </p:nvPr>
        </p:nvGraphicFramePr>
        <p:xfrm>
          <a:off x="1025387" y="2941118"/>
          <a:ext cx="4472817" cy="6432058"/>
        </p:xfrm>
        <a:graphic>
          <a:graphicData uri="http://schemas.openxmlformats.org/drawingml/2006/table">
            <a:tbl>
              <a:tblPr bandRow="1">
                <a:tableStyleId>{8EC20E35-A176-4012-BC5E-935CFFF8708E}</a:tableStyleId>
              </a:tblPr>
              <a:tblGrid>
                <a:gridCol w="4472817">
                  <a:extLst>
                    <a:ext uri="{9D8B030D-6E8A-4147-A177-3AD203B41FA5}">
                      <a16:colId xmlns:a16="http://schemas.microsoft.com/office/drawing/2014/main" val="1520929369"/>
                    </a:ext>
                  </a:extLst>
                </a:gridCol>
              </a:tblGrid>
              <a:tr h="6005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2914567687"/>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4029173472"/>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019686700"/>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073662627"/>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68634356"/>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732631322"/>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371626285"/>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4113825263"/>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376433106"/>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218283144"/>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17650713"/>
                  </a:ext>
                </a:extLst>
              </a:tr>
            </a:tbl>
          </a:graphicData>
        </a:graphic>
      </p:graphicFrame>
      <p:cxnSp>
        <p:nvCxnSpPr>
          <p:cNvPr id="17" name="Connecteur droit avec flèche 16">
            <a:extLst>
              <a:ext uri="{FF2B5EF4-FFF2-40B4-BE49-F238E27FC236}">
                <a16:creationId xmlns:a16="http://schemas.microsoft.com/office/drawing/2014/main" id="{3B935DFD-1764-41D6-812C-5DBDA556FD79}"/>
              </a:ext>
            </a:extLst>
          </p:cNvPr>
          <p:cNvCxnSpPr>
            <a:cxnSpLocks/>
          </p:cNvCxnSpPr>
          <p:nvPr/>
        </p:nvCxnSpPr>
        <p:spPr>
          <a:xfrm>
            <a:off x="5029200" y="2628900"/>
            <a:ext cx="1666029" cy="0"/>
          </a:xfrm>
          <a:prstGeom prst="straightConnector1">
            <a:avLst/>
          </a:prstGeom>
          <a:ln>
            <a:solidFill>
              <a:srgbClr val="B21D21"/>
            </a:solidFill>
            <a:headEnd type="none" w="med" len="med"/>
            <a:tailEnd type="arrow" w="med" len="med"/>
          </a:ln>
        </p:spPr>
        <p:style>
          <a:lnRef idx="1">
            <a:schemeClr val="accent2"/>
          </a:lnRef>
          <a:fillRef idx="0">
            <a:schemeClr val="accent2"/>
          </a:fillRef>
          <a:effectRef idx="0">
            <a:schemeClr val="accent2"/>
          </a:effectRef>
          <a:fontRef idx="minor">
            <a:schemeClr val="tx1"/>
          </a:fontRef>
        </p:style>
      </p:cxnSp>
      <p:cxnSp>
        <p:nvCxnSpPr>
          <p:cNvPr id="18" name="Connecteur droit avec flèche 17">
            <a:extLst>
              <a:ext uri="{FF2B5EF4-FFF2-40B4-BE49-F238E27FC236}">
                <a16:creationId xmlns:a16="http://schemas.microsoft.com/office/drawing/2014/main" id="{D3F83F7D-52C9-4A8E-B6F8-8193D2A3B369}"/>
              </a:ext>
            </a:extLst>
          </p:cNvPr>
          <p:cNvCxnSpPr>
            <a:cxnSpLocks/>
          </p:cNvCxnSpPr>
          <p:nvPr/>
        </p:nvCxnSpPr>
        <p:spPr>
          <a:xfrm>
            <a:off x="10896600" y="2628900"/>
            <a:ext cx="1666030" cy="0"/>
          </a:xfrm>
          <a:prstGeom prst="straightConnector1">
            <a:avLst/>
          </a:prstGeom>
          <a:ln>
            <a:solidFill>
              <a:srgbClr val="B21D21"/>
            </a:solidFill>
            <a:headEnd type="none" w="med" len="med"/>
            <a:tailEnd type="arrow" w="med" len="med"/>
          </a:ln>
        </p:spPr>
        <p:style>
          <a:lnRef idx="1">
            <a:schemeClr val="accent2"/>
          </a:lnRef>
          <a:fillRef idx="0">
            <a:schemeClr val="accent2"/>
          </a:fillRef>
          <a:effectRef idx="0">
            <a:schemeClr val="accent2"/>
          </a:effectRef>
          <a:fontRef idx="minor">
            <a:schemeClr val="tx1"/>
          </a:fontRef>
        </p:style>
      </p:cxnSp>
      <p:cxnSp>
        <p:nvCxnSpPr>
          <p:cNvPr id="25" name="Connecteur droit 24">
            <a:extLst>
              <a:ext uri="{FF2B5EF4-FFF2-40B4-BE49-F238E27FC236}">
                <a16:creationId xmlns:a16="http://schemas.microsoft.com/office/drawing/2014/main" id="{ADF6310D-ECDC-4EAB-8424-2CD4FD674AA0}"/>
              </a:ext>
            </a:extLst>
          </p:cNvPr>
          <p:cNvCxnSpPr>
            <a:cxnSpLocks/>
          </p:cNvCxnSpPr>
          <p:nvPr/>
        </p:nvCxnSpPr>
        <p:spPr>
          <a:xfrm>
            <a:off x="3352800" y="9944100"/>
            <a:ext cx="11752299" cy="0"/>
          </a:xfrm>
          <a:prstGeom prst="line">
            <a:avLst/>
          </a:prstGeom>
          <a:ln>
            <a:solidFill>
              <a:srgbClr val="B21D21"/>
            </a:solidFill>
          </a:ln>
        </p:spPr>
        <p:style>
          <a:lnRef idx="1">
            <a:schemeClr val="dk1"/>
          </a:lnRef>
          <a:fillRef idx="0">
            <a:schemeClr val="dk1"/>
          </a:fillRef>
          <a:effectRef idx="0">
            <a:schemeClr val="dk1"/>
          </a:effectRef>
          <a:fontRef idx="minor">
            <a:schemeClr val="tx1"/>
          </a:fontRef>
        </p:style>
      </p:cxnSp>
      <p:cxnSp>
        <p:nvCxnSpPr>
          <p:cNvPr id="26" name="Connecteur droit avec flèche 25">
            <a:extLst>
              <a:ext uri="{FF2B5EF4-FFF2-40B4-BE49-F238E27FC236}">
                <a16:creationId xmlns:a16="http://schemas.microsoft.com/office/drawing/2014/main" id="{B8CF549C-D6FB-448A-A252-3612742032F4}"/>
              </a:ext>
            </a:extLst>
          </p:cNvPr>
          <p:cNvCxnSpPr>
            <a:cxnSpLocks/>
          </p:cNvCxnSpPr>
          <p:nvPr/>
        </p:nvCxnSpPr>
        <p:spPr>
          <a:xfrm flipV="1">
            <a:off x="3335301" y="9363784"/>
            <a:ext cx="0" cy="580316"/>
          </a:xfrm>
          <a:prstGeom prst="straightConnector1">
            <a:avLst/>
          </a:prstGeom>
          <a:ln>
            <a:solidFill>
              <a:srgbClr val="B21D21"/>
            </a:solidFill>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27" name="Connecteur droit 26">
            <a:extLst>
              <a:ext uri="{FF2B5EF4-FFF2-40B4-BE49-F238E27FC236}">
                <a16:creationId xmlns:a16="http://schemas.microsoft.com/office/drawing/2014/main" id="{7E6CB58A-19F8-474B-946E-A3FA181B4F41}"/>
              </a:ext>
            </a:extLst>
          </p:cNvPr>
          <p:cNvCxnSpPr>
            <a:cxnSpLocks/>
          </p:cNvCxnSpPr>
          <p:nvPr/>
        </p:nvCxnSpPr>
        <p:spPr>
          <a:xfrm>
            <a:off x="15087600" y="9363783"/>
            <a:ext cx="17499" cy="580317"/>
          </a:xfrm>
          <a:prstGeom prst="line">
            <a:avLst/>
          </a:prstGeom>
          <a:ln>
            <a:solidFill>
              <a:srgbClr val="B21D2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516501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Freeform 15">
            <a:extLst>
              <a:ext uri="{FF2B5EF4-FFF2-40B4-BE49-F238E27FC236}">
                <a16:creationId xmlns:a16="http://schemas.microsoft.com/office/drawing/2014/main" id="{B48F57E6-FEB1-4E1C-A94E-3970742BB7B7}"/>
              </a:ext>
            </a:extLst>
          </p:cNvPr>
          <p:cNvSpPr/>
          <p:nvPr/>
        </p:nvSpPr>
        <p:spPr>
          <a:xfrm>
            <a:off x="8456791" y="9506157"/>
            <a:ext cx="1374418" cy="337922"/>
          </a:xfrm>
          <a:custGeom>
            <a:avLst/>
            <a:gdLst/>
            <a:ahLst/>
            <a:cxnLst/>
            <a:rect l="l" t="t" r="r" b="b"/>
            <a:pathLst>
              <a:path w="1374418" h="337922">
                <a:moveTo>
                  <a:pt x="0" y="0"/>
                </a:moveTo>
                <a:lnTo>
                  <a:pt x="1374418" y="0"/>
                </a:lnTo>
                <a:lnTo>
                  <a:pt x="1374418" y="337921"/>
                </a:lnTo>
                <a:lnTo>
                  <a:pt x="0" y="337921"/>
                </a:lnTo>
                <a:lnTo>
                  <a:pt x="0" y="0"/>
                </a:lnTo>
                <a:close/>
              </a:path>
            </a:pathLst>
          </a:custGeom>
          <a:blipFill>
            <a:blip r:embed="rId2"/>
            <a:stretch>
              <a:fillRect/>
            </a:stretch>
          </a:blipFill>
        </p:spPr>
      </p:sp>
      <p:sp>
        <p:nvSpPr>
          <p:cNvPr id="2" name="Espace réservé du numéro de diapositive 1">
            <a:extLst>
              <a:ext uri="{FF2B5EF4-FFF2-40B4-BE49-F238E27FC236}">
                <a16:creationId xmlns:a16="http://schemas.microsoft.com/office/drawing/2014/main" id="{F45F9CE3-2359-42DA-AA0B-5252FFE23611}"/>
              </a:ext>
            </a:extLst>
          </p:cNvPr>
          <p:cNvSpPr>
            <a:spLocks noGrp="1"/>
          </p:cNvSpPr>
          <p:nvPr>
            <p:ph type="sldNum" sz="quarter" idx="12"/>
          </p:nvPr>
        </p:nvSpPr>
        <p:spPr/>
        <p:txBody>
          <a:bodyPr/>
          <a:lstStyle/>
          <a:p>
            <a:fld id="{B6F15528-21DE-4FAA-801E-634DDDAF4B2B}" type="slidenum">
              <a:rPr lang="en-US" smtClean="0"/>
              <a:pPr/>
              <a:t>11</a:t>
            </a:fld>
            <a:endParaRPr lang="en-US"/>
          </a:p>
        </p:txBody>
      </p:sp>
      <p:sp>
        <p:nvSpPr>
          <p:cNvPr id="26" name="TextBox 6">
            <a:extLst>
              <a:ext uri="{FF2B5EF4-FFF2-40B4-BE49-F238E27FC236}">
                <a16:creationId xmlns:a16="http://schemas.microsoft.com/office/drawing/2014/main" id="{46E9A6D2-8014-4073-947C-B125C8C3C9C6}"/>
              </a:ext>
            </a:extLst>
          </p:cNvPr>
          <p:cNvSpPr txBox="1"/>
          <p:nvPr/>
        </p:nvSpPr>
        <p:spPr>
          <a:xfrm>
            <a:off x="1025387" y="1356540"/>
            <a:ext cx="12081013" cy="815160"/>
          </a:xfrm>
          <a:prstGeom prst="rect">
            <a:avLst/>
          </a:prstGeom>
        </p:spPr>
        <p:txBody>
          <a:bodyPr wrap="square" lIns="0" tIns="0" rIns="0" bIns="0" rtlCol="0" anchor="t">
            <a:spAutoFit/>
          </a:bodyPr>
          <a:lstStyle/>
          <a:p>
            <a:pPr marL="0" lvl="1" indent="0" algn="l">
              <a:lnSpc>
                <a:spcPts val="7200"/>
              </a:lnSpc>
              <a:spcBef>
                <a:spcPct val="0"/>
              </a:spcBef>
            </a:pPr>
            <a:r>
              <a:rPr lang="en-US" sz="4000" b="1" dirty="0">
                <a:solidFill>
                  <a:srgbClr val="1D1D1B"/>
                </a:solidFill>
                <a:latin typeface="Segoe UI" panose="020B0502040204020203" pitchFamily="34" charset="0"/>
                <a:ea typeface="Raleway Bold"/>
                <a:cs typeface="Segoe UI" panose="020B0502040204020203" pitchFamily="34" charset="0"/>
                <a:sym typeface="Raleway Bold"/>
              </a:rPr>
              <a:t>1.5 Mon </a:t>
            </a:r>
            <a:r>
              <a:rPr lang="fr-FR" sz="4000" b="1" dirty="0">
                <a:solidFill>
                  <a:srgbClr val="1D1D1B"/>
                </a:solidFill>
                <a:latin typeface="Segoe UI" panose="020B0502040204020203" pitchFamily="34" charset="0"/>
                <a:ea typeface="Raleway Bold"/>
                <a:cs typeface="Segoe UI" panose="020B0502040204020203" pitchFamily="34" charset="0"/>
                <a:sym typeface="Raleway Bold"/>
              </a:rPr>
              <a:t>projet</a:t>
            </a:r>
            <a:r>
              <a:rPr lang="en-US" sz="4000" b="1" dirty="0">
                <a:solidFill>
                  <a:srgbClr val="1D1D1B"/>
                </a:solidFill>
                <a:latin typeface="Segoe UI" panose="020B0502040204020203" pitchFamily="34" charset="0"/>
                <a:ea typeface="Raleway Bold"/>
                <a:cs typeface="Segoe UI" panose="020B0502040204020203" pitchFamily="34" charset="0"/>
                <a:sym typeface="Raleway Bold"/>
              </a:rPr>
              <a:t> </a:t>
            </a:r>
            <a:r>
              <a:rPr lang="fr-FR" sz="4000" b="1" dirty="0">
                <a:solidFill>
                  <a:srgbClr val="1D1D1B"/>
                </a:solidFill>
                <a:latin typeface="Segoe UI" panose="020B0502040204020203" pitchFamily="34" charset="0"/>
                <a:ea typeface="Raleway Bold"/>
                <a:cs typeface="Segoe UI" panose="020B0502040204020203" pitchFamily="34" charset="0"/>
                <a:sym typeface="Raleway Bold"/>
              </a:rPr>
              <a:t>dans quel environnement </a:t>
            </a:r>
            <a:r>
              <a:rPr lang="en-US" sz="4000" b="1" dirty="0">
                <a:solidFill>
                  <a:srgbClr val="1D1D1B"/>
                </a:solidFill>
                <a:latin typeface="Segoe UI" panose="020B0502040204020203" pitchFamily="34" charset="0"/>
                <a:ea typeface="Raleway Bold"/>
                <a:cs typeface="Segoe UI" panose="020B0502040204020203" pitchFamily="34" charset="0"/>
                <a:sym typeface="Raleway Bold"/>
              </a:rPr>
              <a:t>? </a:t>
            </a:r>
          </a:p>
        </p:txBody>
      </p:sp>
      <p:sp>
        <p:nvSpPr>
          <p:cNvPr id="27" name="AutoShape 18">
            <a:extLst>
              <a:ext uri="{FF2B5EF4-FFF2-40B4-BE49-F238E27FC236}">
                <a16:creationId xmlns:a16="http://schemas.microsoft.com/office/drawing/2014/main" id="{1043D273-B2D6-4B3C-A695-E4357D50D3ED}"/>
              </a:ext>
            </a:extLst>
          </p:cNvPr>
          <p:cNvSpPr/>
          <p:nvPr/>
        </p:nvSpPr>
        <p:spPr>
          <a:xfrm>
            <a:off x="956707" y="2247900"/>
            <a:ext cx="16232400" cy="0"/>
          </a:xfrm>
          <a:prstGeom prst="line">
            <a:avLst/>
          </a:prstGeom>
          <a:ln w="9525" cap="flat">
            <a:solidFill>
              <a:srgbClr val="140E0C"/>
            </a:solidFill>
            <a:prstDash val="solid"/>
            <a:headEnd type="none" w="sm" len="sm"/>
            <a:tailEnd type="none" w="sm" len="sm"/>
          </a:ln>
        </p:spPr>
      </p:sp>
      <p:sp>
        <p:nvSpPr>
          <p:cNvPr id="28" name="AutoShape 19">
            <a:extLst>
              <a:ext uri="{FF2B5EF4-FFF2-40B4-BE49-F238E27FC236}">
                <a16:creationId xmlns:a16="http://schemas.microsoft.com/office/drawing/2014/main" id="{541DDFBB-BA57-499E-8716-4A9890F9A543}"/>
              </a:ext>
            </a:extLst>
          </p:cNvPr>
          <p:cNvSpPr/>
          <p:nvPr/>
        </p:nvSpPr>
        <p:spPr>
          <a:xfrm>
            <a:off x="957607" y="8496300"/>
            <a:ext cx="16230600" cy="0"/>
          </a:xfrm>
          <a:prstGeom prst="line">
            <a:avLst/>
          </a:prstGeom>
          <a:ln w="9525" cap="flat">
            <a:solidFill>
              <a:srgbClr val="140E0C"/>
            </a:solidFill>
            <a:prstDash val="solid"/>
            <a:headEnd type="none" w="sm" len="sm"/>
            <a:tailEnd type="none" w="sm" len="sm"/>
          </a:ln>
        </p:spPr>
      </p:sp>
      <p:sp>
        <p:nvSpPr>
          <p:cNvPr id="30" name="Rectangle : coins arrondis 29">
            <a:extLst>
              <a:ext uri="{FF2B5EF4-FFF2-40B4-BE49-F238E27FC236}">
                <a16:creationId xmlns:a16="http://schemas.microsoft.com/office/drawing/2014/main" id="{1F102328-D236-44EF-833A-652A56746AFA}"/>
              </a:ext>
            </a:extLst>
          </p:cNvPr>
          <p:cNvSpPr/>
          <p:nvPr/>
        </p:nvSpPr>
        <p:spPr>
          <a:xfrm>
            <a:off x="7315183" y="4736909"/>
            <a:ext cx="3657600" cy="1198784"/>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fr-FR" sz="2400" dirty="0">
                <a:solidFill>
                  <a:srgbClr val="B40E0E"/>
                </a:solidFill>
                <a:latin typeface="Segoe UI Semibold" panose="020B0702040204020203" pitchFamily="34" charset="0"/>
                <a:cs typeface="Segoe UI Semibold" panose="020B0702040204020203" pitchFamily="34" charset="0"/>
              </a:rPr>
              <a:t>VOTRE PROJET</a:t>
            </a:r>
          </a:p>
        </p:txBody>
      </p:sp>
      <p:sp>
        <p:nvSpPr>
          <p:cNvPr id="31" name="Rectangle : coins arrondis 30">
            <a:extLst>
              <a:ext uri="{FF2B5EF4-FFF2-40B4-BE49-F238E27FC236}">
                <a16:creationId xmlns:a16="http://schemas.microsoft.com/office/drawing/2014/main" id="{1D4CFC4C-2E2C-4348-8D50-B3FC6348147F}"/>
              </a:ext>
            </a:extLst>
          </p:cNvPr>
          <p:cNvSpPr/>
          <p:nvPr/>
        </p:nvSpPr>
        <p:spPr>
          <a:xfrm>
            <a:off x="7433983" y="2568354"/>
            <a:ext cx="3420000" cy="1198784"/>
          </a:xfrm>
          <a:prstGeom prst="roundRect">
            <a:avLst/>
          </a:prstGeom>
          <a:ln>
            <a:solidFill>
              <a:srgbClr val="B40E0E"/>
            </a:solidFill>
          </a:ln>
        </p:spPr>
        <p:style>
          <a:lnRef idx="2">
            <a:schemeClr val="dk1"/>
          </a:lnRef>
          <a:fillRef idx="1">
            <a:schemeClr val="lt1"/>
          </a:fillRef>
          <a:effectRef idx="0">
            <a:schemeClr val="dk1"/>
          </a:effectRef>
          <a:fontRef idx="minor">
            <a:schemeClr val="dk1"/>
          </a:fontRef>
        </p:style>
        <p:txBody>
          <a:bodyPr rtlCol="0" anchor="ctr"/>
          <a:lstStyle/>
          <a:p>
            <a:pPr algn="ctr"/>
            <a:r>
              <a:rPr lang="fr-FR" sz="2400" dirty="0">
                <a:solidFill>
                  <a:schemeClr val="tx1"/>
                </a:solidFill>
                <a:latin typeface="Segoe UI" panose="020B0502040204020203" pitchFamily="34" charset="0"/>
                <a:cs typeface="Segoe UI" panose="020B0502040204020203" pitchFamily="34" charset="0"/>
              </a:rPr>
              <a:t>Environnement </a:t>
            </a:r>
            <a:r>
              <a:rPr lang="fr-FR" sz="2400" dirty="0">
                <a:solidFill>
                  <a:schemeClr val="tx1"/>
                </a:solidFill>
                <a:latin typeface="Segoe UI Semibold" panose="020B0702040204020203" pitchFamily="34" charset="0"/>
                <a:cs typeface="Segoe UI Semibold" panose="020B0702040204020203" pitchFamily="34" charset="0"/>
              </a:rPr>
              <a:t>technologique</a:t>
            </a:r>
          </a:p>
        </p:txBody>
      </p:sp>
      <p:sp>
        <p:nvSpPr>
          <p:cNvPr id="32" name="Rectangle : coins arrondis 31">
            <a:extLst>
              <a:ext uri="{FF2B5EF4-FFF2-40B4-BE49-F238E27FC236}">
                <a16:creationId xmlns:a16="http://schemas.microsoft.com/office/drawing/2014/main" id="{C196B9FA-FDE6-4692-BB94-0F35537BCEE3}"/>
              </a:ext>
            </a:extLst>
          </p:cNvPr>
          <p:cNvSpPr/>
          <p:nvPr/>
        </p:nvSpPr>
        <p:spPr>
          <a:xfrm>
            <a:off x="7433983" y="6932170"/>
            <a:ext cx="3420000" cy="1198784"/>
          </a:xfrm>
          <a:prstGeom prst="roundRect">
            <a:avLst/>
          </a:prstGeom>
          <a:ln>
            <a:solidFill>
              <a:srgbClr val="B40E0E"/>
            </a:solidFill>
          </a:ln>
        </p:spPr>
        <p:style>
          <a:lnRef idx="2">
            <a:schemeClr val="dk1"/>
          </a:lnRef>
          <a:fillRef idx="1">
            <a:schemeClr val="lt1"/>
          </a:fillRef>
          <a:effectRef idx="0">
            <a:schemeClr val="dk1"/>
          </a:effectRef>
          <a:fontRef idx="minor">
            <a:schemeClr val="dk1"/>
          </a:fontRef>
        </p:style>
        <p:txBody>
          <a:bodyPr rtlCol="0" anchor="ctr"/>
          <a:lstStyle/>
          <a:p>
            <a:pPr algn="ctr"/>
            <a:r>
              <a:rPr lang="fr-FR" sz="2400" dirty="0">
                <a:solidFill>
                  <a:schemeClr val="tx1"/>
                </a:solidFill>
                <a:latin typeface="Segoe UI" panose="020B0502040204020203" pitchFamily="34" charset="0"/>
                <a:cs typeface="Segoe UI" panose="020B0502040204020203" pitchFamily="34" charset="0"/>
              </a:rPr>
              <a:t>Environnement</a:t>
            </a:r>
            <a:r>
              <a:rPr lang="fr-FR" sz="2400" dirty="0">
                <a:solidFill>
                  <a:srgbClr val="E63329"/>
                </a:solidFill>
                <a:latin typeface="Segoe UI" panose="020B0502040204020203" pitchFamily="34" charset="0"/>
                <a:cs typeface="Segoe UI" panose="020B0502040204020203" pitchFamily="34" charset="0"/>
              </a:rPr>
              <a:t> </a:t>
            </a:r>
            <a:r>
              <a:rPr lang="fr-FR" sz="2400" dirty="0">
                <a:solidFill>
                  <a:schemeClr val="tx1"/>
                </a:solidFill>
                <a:latin typeface="Segoe UI Semibold" panose="020B0702040204020203" pitchFamily="34" charset="0"/>
                <a:cs typeface="Segoe UI Semibold" panose="020B0702040204020203" pitchFamily="34" charset="0"/>
              </a:rPr>
              <a:t>humain</a:t>
            </a:r>
          </a:p>
        </p:txBody>
      </p:sp>
      <p:sp>
        <p:nvSpPr>
          <p:cNvPr id="34" name="Rectangle : coins arrondis 33">
            <a:extLst>
              <a:ext uri="{FF2B5EF4-FFF2-40B4-BE49-F238E27FC236}">
                <a16:creationId xmlns:a16="http://schemas.microsoft.com/office/drawing/2014/main" id="{0161796D-8E7C-4AFC-B954-F908434B1845}"/>
              </a:ext>
            </a:extLst>
          </p:cNvPr>
          <p:cNvSpPr/>
          <p:nvPr/>
        </p:nvSpPr>
        <p:spPr>
          <a:xfrm>
            <a:off x="2525853" y="3619500"/>
            <a:ext cx="3420000" cy="1198784"/>
          </a:xfrm>
          <a:prstGeom prst="roundRect">
            <a:avLst/>
          </a:prstGeom>
          <a:ln>
            <a:solidFill>
              <a:srgbClr val="B40E0E"/>
            </a:solidFill>
          </a:ln>
        </p:spPr>
        <p:style>
          <a:lnRef idx="2">
            <a:schemeClr val="dk1"/>
          </a:lnRef>
          <a:fillRef idx="1">
            <a:schemeClr val="lt1"/>
          </a:fillRef>
          <a:effectRef idx="0">
            <a:schemeClr val="dk1"/>
          </a:effectRef>
          <a:fontRef idx="minor">
            <a:schemeClr val="dk1"/>
          </a:fontRef>
        </p:style>
        <p:txBody>
          <a:bodyPr rtlCol="0" anchor="ctr"/>
          <a:lstStyle/>
          <a:p>
            <a:pPr algn="ctr"/>
            <a:r>
              <a:rPr lang="fr-FR" sz="2400" dirty="0">
                <a:solidFill>
                  <a:schemeClr val="tx1"/>
                </a:solidFill>
                <a:latin typeface="Segoe UI" panose="020B0502040204020203" pitchFamily="34" charset="0"/>
                <a:cs typeface="Segoe UI" panose="020B0502040204020203" pitchFamily="34" charset="0"/>
              </a:rPr>
              <a:t>Environnement </a:t>
            </a:r>
            <a:r>
              <a:rPr lang="fr-FR" sz="2400" dirty="0">
                <a:solidFill>
                  <a:schemeClr val="tx1"/>
                </a:solidFill>
                <a:latin typeface="Segoe UI Semibold" panose="020B0702040204020203" pitchFamily="34" charset="0"/>
                <a:cs typeface="Segoe UI Semibold" panose="020B0702040204020203" pitchFamily="34" charset="0"/>
              </a:rPr>
              <a:t>géographique</a:t>
            </a:r>
          </a:p>
        </p:txBody>
      </p:sp>
      <p:sp>
        <p:nvSpPr>
          <p:cNvPr id="35" name="Rectangle : coins arrondis 34">
            <a:extLst>
              <a:ext uri="{FF2B5EF4-FFF2-40B4-BE49-F238E27FC236}">
                <a16:creationId xmlns:a16="http://schemas.microsoft.com/office/drawing/2014/main" id="{9AA10014-42C8-4788-B537-A5A14814F447}"/>
              </a:ext>
            </a:extLst>
          </p:cNvPr>
          <p:cNvSpPr/>
          <p:nvPr/>
        </p:nvSpPr>
        <p:spPr>
          <a:xfrm>
            <a:off x="12104513" y="3619500"/>
            <a:ext cx="3420000" cy="1198784"/>
          </a:xfrm>
          <a:prstGeom prst="roundRect">
            <a:avLst/>
          </a:prstGeom>
          <a:ln>
            <a:solidFill>
              <a:srgbClr val="B40E0E"/>
            </a:solidFill>
          </a:ln>
        </p:spPr>
        <p:style>
          <a:lnRef idx="2">
            <a:schemeClr val="dk1"/>
          </a:lnRef>
          <a:fillRef idx="1">
            <a:schemeClr val="lt1"/>
          </a:fillRef>
          <a:effectRef idx="0">
            <a:schemeClr val="dk1"/>
          </a:effectRef>
          <a:fontRef idx="minor">
            <a:schemeClr val="dk1"/>
          </a:fontRef>
        </p:style>
        <p:txBody>
          <a:bodyPr rtlCol="0" anchor="ctr"/>
          <a:lstStyle/>
          <a:p>
            <a:pPr algn="ctr"/>
            <a:r>
              <a:rPr lang="fr-FR" sz="2400" dirty="0">
                <a:solidFill>
                  <a:schemeClr val="tx1"/>
                </a:solidFill>
                <a:latin typeface="Segoe UI" panose="020B0502040204020203" pitchFamily="34" charset="0"/>
                <a:cs typeface="Segoe UI" panose="020B0502040204020203" pitchFamily="34" charset="0"/>
              </a:rPr>
              <a:t>Environnement </a:t>
            </a:r>
            <a:r>
              <a:rPr lang="fr-FR" sz="2400" dirty="0">
                <a:solidFill>
                  <a:schemeClr val="tx1"/>
                </a:solidFill>
                <a:latin typeface="Segoe UI Semibold" panose="020B0702040204020203" pitchFamily="34" charset="0"/>
                <a:cs typeface="Segoe UI Semibold" panose="020B0702040204020203" pitchFamily="34" charset="0"/>
              </a:rPr>
              <a:t>économique</a:t>
            </a:r>
          </a:p>
        </p:txBody>
      </p:sp>
      <p:cxnSp>
        <p:nvCxnSpPr>
          <p:cNvPr id="42" name="Connecteur droit avec flèche 41">
            <a:extLst>
              <a:ext uri="{FF2B5EF4-FFF2-40B4-BE49-F238E27FC236}">
                <a16:creationId xmlns:a16="http://schemas.microsoft.com/office/drawing/2014/main" id="{B5AEB060-2AFB-46C9-AA90-8E0894EB3CE7}"/>
              </a:ext>
            </a:extLst>
          </p:cNvPr>
          <p:cNvCxnSpPr>
            <a:cxnSpLocks/>
            <a:stCxn id="31" idx="2"/>
            <a:endCxn id="30" idx="0"/>
          </p:cNvCxnSpPr>
          <p:nvPr/>
        </p:nvCxnSpPr>
        <p:spPr>
          <a:xfrm>
            <a:off x="9143983" y="3767138"/>
            <a:ext cx="0" cy="969771"/>
          </a:xfrm>
          <a:prstGeom prst="straightConnector1">
            <a:avLst/>
          </a:prstGeom>
          <a:ln w="28575">
            <a:solidFill>
              <a:srgbClr val="E63329"/>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43" name="Connecteur droit avec flèche 42">
            <a:extLst>
              <a:ext uri="{FF2B5EF4-FFF2-40B4-BE49-F238E27FC236}">
                <a16:creationId xmlns:a16="http://schemas.microsoft.com/office/drawing/2014/main" id="{67D527B3-3991-4C88-965F-88C3D63B7467}"/>
              </a:ext>
            </a:extLst>
          </p:cNvPr>
          <p:cNvCxnSpPr>
            <a:cxnSpLocks/>
            <a:stCxn id="30" idx="2"/>
            <a:endCxn id="32" idx="0"/>
          </p:cNvCxnSpPr>
          <p:nvPr/>
        </p:nvCxnSpPr>
        <p:spPr>
          <a:xfrm>
            <a:off x="9143983" y="5935693"/>
            <a:ext cx="0" cy="996477"/>
          </a:xfrm>
          <a:prstGeom prst="straightConnector1">
            <a:avLst/>
          </a:prstGeom>
          <a:ln w="28575">
            <a:solidFill>
              <a:srgbClr val="E63329"/>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44" name="Connecteur droit avec flèche 43">
            <a:extLst>
              <a:ext uri="{FF2B5EF4-FFF2-40B4-BE49-F238E27FC236}">
                <a16:creationId xmlns:a16="http://schemas.microsoft.com/office/drawing/2014/main" id="{F40105AE-4FB9-4950-B447-3BB2781B07DE}"/>
              </a:ext>
            </a:extLst>
          </p:cNvPr>
          <p:cNvCxnSpPr>
            <a:cxnSpLocks/>
            <a:stCxn id="34" idx="3"/>
          </p:cNvCxnSpPr>
          <p:nvPr/>
        </p:nvCxnSpPr>
        <p:spPr>
          <a:xfrm>
            <a:off x="5945853" y="4218892"/>
            <a:ext cx="1445513" cy="564024"/>
          </a:xfrm>
          <a:prstGeom prst="straightConnector1">
            <a:avLst/>
          </a:prstGeom>
          <a:ln w="28575">
            <a:solidFill>
              <a:srgbClr val="E63329"/>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45" name="Connecteur droit avec flèche 44">
            <a:extLst>
              <a:ext uri="{FF2B5EF4-FFF2-40B4-BE49-F238E27FC236}">
                <a16:creationId xmlns:a16="http://schemas.microsoft.com/office/drawing/2014/main" id="{3FDFC505-E5D8-446D-B8D6-48834E719F5D}"/>
              </a:ext>
            </a:extLst>
          </p:cNvPr>
          <p:cNvCxnSpPr>
            <a:cxnSpLocks/>
            <a:endCxn id="35" idx="1"/>
          </p:cNvCxnSpPr>
          <p:nvPr/>
        </p:nvCxnSpPr>
        <p:spPr>
          <a:xfrm flipV="1">
            <a:off x="10896600" y="4218892"/>
            <a:ext cx="1207913" cy="599392"/>
          </a:xfrm>
          <a:prstGeom prst="straightConnector1">
            <a:avLst/>
          </a:prstGeom>
          <a:ln w="28575">
            <a:solidFill>
              <a:srgbClr val="E63329"/>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46" name="Rectangle : coins arrondis 45">
            <a:extLst>
              <a:ext uri="{FF2B5EF4-FFF2-40B4-BE49-F238E27FC236}">
                <a16:creationId xmlns:a16="http://schemas.microsoft.com/office/drawing/2014/main" id="{7779286A-D69A-4163-A71F-DDF48831C226}"/>
              </a:ext>
            </a:extLst>
          </p:cNvPr>
          <p:cNvSpPr/>
          <p:nvPr/>
        </p:nvSpPr>
        <p:spPr>
          <a:xfrm>
            <a:off x="12115800" y="5849716"/>
            <a:ext cx="3420000" cy="1198784"/>
          </a:xfrm>
          <a:prstGeom prst="roundRect">
            <a:avLst/>
          </a:prstGeom>
          <a:ln>
            <a:solidFill>
              <a:srgbClr val="B40E0E"/>
            </a:solidFill>
          </a:ln>
        </p:spPr>
        <p:style>
          <a:lnRef idx="2">
            <a:schemeClr val="dk1"/>
          </a:lnRef>
          <a:fillRef idx="1">
            <a:schemeClr val="lt1"/>
          </a:fillRef>
          <a:effectRef idx="0">
            <a:schemeClr val="dk1"/>
          </a:effectRef>
          <a:fontRef idx="minor">
            <a:schemeClr val="dk1"/>
          </a:fontRef>
        </p:style>
        <p:txBody>
          <a:bodyPr rtlCol="0" anchor="ctr"/>
          <a:lstStyle/>
          <a:p>
            <a:pPr algn="ctr"/>
            <a:r>
              <a:rPr lang="fr-FR" sz="2400" dirty="0">
                <a:solidFill>
                  <a:schemeClr val="tx1"/>
                </a:solidFill>
                <a:latin typeface="Segoe UI" panose="020B0502040204020203" pitchFamily="34" charset="0"/>
                <a:cs typeface="Segoe UI" panose="020B0502040204020203" pitchFamily="34" charset="0"/>
              </a:rPr>
              <a:t>Environnement </a:t>
            </a:r>
            <a:r>
              <a:rPr lang="fr-FR" sz="2400" dirty="0">
                <a:solidFill>
                  <a:schemeClr val="tx1"/>
                </a:solidFill>
                <a:latin typeface="Segoe UI Semibold" panose="020B0702040204020203" pitchFamily="34" charset="0"/>
                <a:cs typeface="Segoe UI Semibold" panose="020B0702040204020203" pitchFamily="34" charset="0"/>
              </a:rPr>
              <a:t>politique et juridique</a:t>
            </a:r>
          </a:p>
        </p:txBody>
      </p:sp>
      <p:sp>
        <p:nvSpPr>
          <p:cNvPr id="47" name="Rectangle : coins arrondis 46">
            <a:extLst>
              <a:ext uri="{FF2B5EF4-FFF2-40B4-BE49-F238E27FC236}">
                <a16:creationId xmlns:a16="http://schemas.microsoft.com/office/drawing/2014/main" id="{E3796838-7A61-4279-91B0-CF47D77162FE}"/>
              </a:ext>
            </a:extLst>
          </p:cNvPr>
          <p:cNvSpPr/>
          <p:nvPr/>
        </p:nvSpPr>
        <p:spPr>
          <a:xfrm>
            <a:off x="2525853" y="5849716"/>
            <a:ext cx="3420000" cy="1198784"/>
          </a:xfrm>
          <a:prstGeom prst="roundRect">
            <a:avLst/>
          </a:prstGeom>
          <a:ln>
            <a:solidFill>
              <a:srgbClr val="B40E0E"/>
            </a:solidFill>
          </a:ln>
        </p:spPr>
        <p:style>
          <a:lnRef idx="2">
            <a:schemeClr val="dk1"/>
          </a:lnRef>
          <a:fillRef idx="1">
            <a:schemeClr val="lt1"/>
          </a:fillRef>
          <a:effectRef idx="0">
            <a:schemeClr val="dk1"/>
          </a:effectRef>
          <a:fontRef idx="minor">
            <a:schemeClr val="dk1"/>
          </a:fontRef>
        </p:style>
        <p:txBody>
          <a:bodyPr rtlCol="0" anchor="ctr"/>
          <a:lstStyle/>
          <a:p>
            <a:pPr algn="ctr"/>
            <a:r>
              <a:rPr lang="fr-FR" sz="2400" dirty="0">
                <a:solidFill>
                  <a:schemeClr val="tx1"/>
                </a:solidFill>
                <a:latin typeface="Segoe UI" panose="020B0502040204020203" pitchFamily="34" charset="0"/>
                <a:cs typeface="Segoe UI" panose="020B0502040204020203" pitchFamily="34" charset="0"/>
              </a:rPr>
              <a:t>Environnement </a:t>
            </a:r>
            <a:r>
              <a:rPr lang="fr-FR" sz="2400" dirty="0">
                <a:solidFill>
                  <a:schemeClr val="tx1"/>
                </a:solidFill>
                <a:latin typeface="Segoe UI Semibold" panose="020B0702040204020203" pitchFamily="34" charset="0"/>
                <a:cs typeface="Segoe UI Semibold" panose="020B0702040204020203" pitchFamily="34" charset="0"/>
              </a:rPr>
              <a:t>culturel</a:t>
            </a:r>
          </a:p>
        </p:txBody>
      </p:sp>
      <p:cxnSp>
        <p:nvCxnSpPr>
          <p:cNvPr id="63" name="Connecteur droit avec flèche 62">
            <a:extLst>
              <a:ext uri="{FF2B5EF4-FFF2-40B4-BE49-F238E27FC236}">
                <a16:creationId xmlns:a16="http://schemas.microsoft.com/office/drawing/2014/main" id="{880FF8E9-215A-46DD-934F-69B2FDBA37BF}"/>
              </a:ext>
            </a:extLst>
          </p:cNvPr>
          <p:cNvCxnSpPr>
            <a:cxnSpLocks/>
            <a:stCxn id="47" idx="3"/>
          </p:cNvCxnSpPr>
          <p:nvPr/>
        </p:nvCxnSpPr>
        <p:spPr>
          <a:xfrm flipV="1">
            <a:off x="5945853" y="5849716"/>
            <a:ext cx="1380617" cy="599392"/>
          </a:xfrm>
          <a:prstGeom prst="straightConnector1">
            <a:avLst/>
          </a:prstGeom>
          <a:ln w="28575">
            <a:solidFill>
              <a:srgbClr val="E63329"/>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66" name="Connecteur droit avec flèche 65">
            <a:extLst>
              <a:ext uri="{FF2B5EF4-FFF2-40B4-BE49-F238E27FC236}">
                <a16:creationId xmlns:a16="http://schemas.microsoft.com/office/drawing/2014/main" id="{E11B043E-3DF9-48BE-83BC-CD256A5BF1EF}"/>
              </a:ext>
            </a:extLst>
          </p:cNvPr>
          <p:cNvCxnSpPr>
            <a:cxnSpLocks/>
            <a:endCxn id="46" idx="1"/>
          </p:cNvCxnSpPr>
          <p:nvPr/>
        </p:nvCxnSpPr>
        <p:spPr>
          <a:xfrm>
            <a:off x="10929048" y="5849716"/>
            <a:ext cx="1186752" cy="599392"/>
          </a:xfrm>
          <a:prstGeom prst="straightConnector1">
            <a:avLst/>
          </a:prstGeom>
          <a:ln w="28575">
            <a:solidFill>
              <a:srgbClr val="E63329"/>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71" name="Freeform 18">
            <a:extLst>
              <a:ext uri="{FF2B5EF4-FFF2-40B4-BE49-F238E27FC236}">
                <a16:creationId xmlns:a16="http://schemas.microsoft.com/office/drawing/2014/main" id="{26BEDBD7-B860-49AD-8BC9-1698D6B024F3}"/>
              </a:ext>
            </a:extLst>
          </p:cNvPr>
          <p:cNvSpPr>
            <a:spLocks noChangeAspect="1"/>
          </p:cNvSpPr>
          <p:nvPr/>
        </p:nvSpPr>
        <p:spPr>
          <a:xfrm>
            <a:off x="14414551" y="711154"/>
            <a:ext cx="1109962" cy="1765346"/>
          </a:xfrm>
          <a:custGeom>
            <a:avLst/>
            <a:gdLst/>
            <a:ahLst/>
            <a:cxnLst/>
            <a:rect l="l" t="t" r="r" b="b"/>
            <a:pathLst>
              <a:path w="715419" h="1137843">
                <a:moveTo>
                  <a:pt x="0" y="0"/>
                </a:moveTo>
                <a:lnTo>
                  <a:pt x="715419" y="0"/>
                </a:lnTo>
                <a:lnTo>
                  <a:pt x="715419" y="1137844"/>
                </a:lnTo>
                <a:lnTo>
                  <a:pt x="0" y="113784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AC60406B-030C-4BA3-ACBE-92F78ADF7BD8}"/>
              </a:ext>
            </a:extLst>
          </p:cNvPr>
          <p:cNvSpPr/>
          <p:nvPr/>
        </p:nvSpPr>
        <p:spPr>
          <a:xfrm>
            <a:off x="6922264" y="1617014"/>
            <a:ext cx="4888736" cy="7636524"/>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Segoe UI" panose="020B0502040204020203" pitchFamily="34" charset="0"/>
              <a:cs typeface="Segoe UI" panose="020B0502040204020203" pitchFamily="34" charset="0"/>
            </a:endParaRPr>
          </a:p>
        </p:txBody>
      </p:sp>
      <p:sp>
        <p:nvSpPr>
          <p:cNvPr id="4" name="TextBox 4"/>
          <p:cNvSpPr txBox="1"/>
          <p:nvPr/>
        </p:nvSpPr>
        <p:spPr>
          <a:xfrm>
            <a:off x="2033528" y="1714501"/>
            <a:ext cx="4672072" cy="750911"/>
          </a:xfrm>
          <a:prstGeom prst="rect">
            <a:avLst/>
          </a:prstGeom>
        </p:spPr>
        <p:txBody>
          <a:bodyPr wrap="square" lIns="0" tIns="0" rIns="0" bIns="0" rtlCol="0" anchor="t">
            <a:spAutoFit/>
          </a:bodyPr>
          <a:lstStyle/>
          <a:p>
            <a:pPr marL="0" lvl="1" indent="0" algn="l">
              <a:lnSpc>
                <a:spcPts val="3359"/>
              </a:lnSpc>
              <a:spcBef>
                <a:spcPct val="0"/>
              </a:spcBef>
            </a:pPr>
            <a:r>
              <a:rPr lang="fr-FR" sz="2400" b="1" spc="-139" dirty="0">
                <a:solidFill>
                  <a:srgbClr val="B40E0E"/>
                </a:solidFill>
                <a:latin typeface="Segoe UI Semibold" panose="020B0702040204020203" pitchFamily="34" charset="0"/>
                <a:ea typeface="Raleway Bold"/>
                <a:cs typeface="Segoe UI Semibold" panose="020B0702040204020203" pitchFamily="34" charset="0"/>
                <a:sym typeface="Raleway Bold"/>
              </a:rPr>
              <a:t>Environnement géographique</a:t>
            </a:r>
          </a:p>
          <a:p>
            <a:pPr marL="0" marR="0" lvl="0" indent="0" algn="l" defTabSz="914400" rtl="0" eaLnBrk="1" fontAlgn="auto" latinLnBrk="0" hangingPunct="1">
              <a:lnSpc>
                <a:spcPts val="2699"/>
              </a:lnSpc>
              <a:spcBef>
                <a:spcPct val="0"/>
              </a:spcBef>
              <a:spcAft>
                <a:spcPts val="0"/>
              </a:spcAft>
              <a:buClrTx/>
              <a:buSzTx/>
              <a:buFontTx/>
              <a:buNone/>
              <a:tabLst/>
              <a:defRPr/>
            </a:pPr>
            <a:r>
              <a:rPr kumimoji="0" lang="fr-FR" sz="1800" b="0" u="none" strike="noStrike" kern="1200" cap="none" spc="0" normalizeH="0" baseline="0" noProof="0" dirty="0">
                <a:ln>
                  <a:noFill/>
                </a:ln>
                <a:solidFill>
                  <a:srgbClr val="1D1D1B"/>
                </a:solidFill>
                <a:effectLst/>
                <a:uLnTx/>
                <a:uFillTx/>
                <a:latin typeface="Segoe UI Semibold" panose="020B0702040204020203" pitchFamily="34" charset="0"/>
                <a:ea typeface="Raleway"/>
                <a:cs typeface="Segoe UI Semibold" panose="020B0702040204020203" pitchFamily="34" charset="0"/>
                <a:sym typeface="Raleway"/>
              </a:rPr>
              <a:t>Echelle de l’activité</a:t>
            </a:r>
            <a:endParaRPr kumimoji="0" lang="fr-FR" sz="1799" b="0" u="none" strike="noStrike" kern="1200" cap="none" spc="0" normalizeH="0" baseline="0" noProof="0" dirty="0">
              <a:ln>
                <a:noFill/>
              </a:ln>
              <a:solidFill>
                <a:srgbClr val="1D1D1B"/>
              </a:solidFill>
              <a:effectLst/>
              <a:uLnTx/>
              <a:uFillTx/>
              <a:latin typeface="Segoe UI Semibold" panose="020B0702040204020203" pitchFamily="34" charset="0"/>
              <a:ea typeface="Raleway"/>
              <a:cs typeface="Segoe UI Semibold" panose="020B0702040204020203" pitchFamily="34" charset="0"/>
              <a:sym typeface="Raleway"/>
            </a:endParaRPr>
          </a:p>
        </p:txBody>
      </p:sp>
      <p:sp>
        <p:nvSpPr>
          <p:cNvPr id="18" name="AutoShape 18"/>
          <p:cNvSpPr/>
          <p:nvPr/>
        </p:nvSpPr>
        <p:spPr>
          <a:xfrm>
            <a:off x="956707" y="1617014"/>
            <a:ext cx="16232400" cy="0"/>
          </a:xfrm>
          <a:prstGeom prst="line">
            <a:avLst/>
          </a:prstGeom>
          <a:ln w="9525" cap="flat">
            <a:solidFill>
              <a:srgbClr val="140E0C"/>
            </a:solidFill>
            <a:prstDash val="solid"/>
            <a:headEnd type="none" w="sm" len="sm"/>
            <a:tailEnd type="none" w="sm" len="sm"/>
          </a:ln>
        </p:spPr>
      </p:sp>
      <p:sp>
        <p:nvSpPr>
          <p:cNvPr id="21" name="Freeform 21"/>
          <p:cNvSpPr/>
          <p:nvPr/>
        </p:nvSpPr>
        <p:spPr>
          <a:xfrm>
            <a:off x="8456791" y="9506157"/>
            <a:ext cx="1374418" cy="337922"/>
          </a:xfrm>
          <a:custGeom>
            <a:avLst/>
            <a:gdLst/>
            <a:ahLst/>
            <a:cxnLst/>
            <a:rect l="l" t="t" r="r" b="b"/>
            <a:pathLst>
              <a:path w="1374418" h="337922">
                <a:moveTo>
                  <a:pt x="0" y="0"/>
                </a:moveTo>
                <a:lnTo>
                  <a:pt x="1374418" y="0"/>
                </a:lnTo>
                <a:lnTo>
                  <a:pt x="1374418" y="337921"/>
                </a:lnTo>
                <a:lnTo>
                  <a:pt x="0" y="337921"/>
                </a:lnTo>
                <a:lnTo>
                  <a:pt x="0" y="0"/>
                </a:lnTo>
                <a:close/>
              </a:path>
            </a:pathLst>
          </a:custGeom>
          <a:blipFill>
            <a:blip r:embed="rId2"/>
            <a:stretch>
              <a:fillRect/>
            </a:stretch>
          </a:blipFill>
        </p:spPr>
      </p:sp>
      <p:sp>
        <p:nvSpPr>
          <p:cNvPr id="24" name="TextBox 6">
            <a:extLst>
              <a:ext uri="{FF2B5EF4-FFF2-40B4-BE49-F238E27FC236}">
                <a16:creationId xmlns:a16="http://schemas.microsoft.com/office/drawing/2014/main" id="{2DC94F02-1AF5-4D30-94E3-1D343CE02BE9}"/>
              </a:ext>
            </a:extLst>
          </p:cNvPr>
          <p:cNvSpPr txBox="1"/>
          <p:nvPr/>
        </p:nvSpPr>
        <p:spPr>
          <a:xfrm>
            <a:off x="1025387" y="746940"/>
            <a:ext cx="12081013" cy="815160"/>
          </a:xfrm>
          <a:prstGeom prst="rect">
            <a:avLst/>
          </a:prstGeom>
        </p:spPr>
        <p:txBody>
          <a:bodyPr wrap="square" lIns="0" tIns="0" rIns="0" bIns="0" rtlCol="0" anchor="t">
            <a:spAutoFit/>
          </a:bodyPr>
          <a:lstStyle/>
          <a:p>
            <a:pPr marL="0" lvl="1" indent="0" algn="l">
              <a:lnSpc>
                <a:spcPts val="7200"/>
              </a:lnSpc>
              <a:spcBef>
                <a:spcPct val="0"/>
              </a:spcBef>
            </a:pPr>
            <a:r>
              <a:rPr lang="en-US" sz="4000" b="1" dirty="0">
                <a:solidFill>
                  <a:srgbClr val="1D1D1B"/>
                </a:solidFill>
                <a:latin typeface="Segoe UI" panose="020B0502040204020203" pitchFamily="34" charset="0"/>
                <a:ea typeface="Raleway Bold"/>
                <a:cs typeface="Segoe UI" panose="020B0502040204020203" pitchFamily="34" charset="0"/>
                <a:sym typeface="Raleway Bold"/>
              </a:rPr>
              <a:t>1.5 Mon </a:t>
            </a:r>
            <a:r>
              <a:rPr lang="fr-FR" sz="4000" b="1" dirty="0">
                <a:solidFill>
                  <a:srgbClr val="1D1D1B"/>
                </a:solidFill>
                <a:latin typeface="Segoe UI" panose="020B0502040204020203" pitchFamily="34" charset="0"/>
                <a:ea typeface="Raleway Bold"/>
                <a:cs typeface="Segoe UI" panose="020B0502040204020203" pitchFamily="34" charset="0"/>
                <a:sym typeface="Raleway Bold"/>
              </a:rPr>
              <a:t>projet</a:t>
            </a:r>
            <a:r>
              <a:rPr lang="en-US" sz="4000" b="1" dirty="0">
                <a:solidFill>
                  <a:srgbClr val="1D1D1B"/>
                </a:solidFill>
                <a:latin typeface="Segoe UI" panose="020B0502040204020203" pitchFamily="34" charset="0"/>
                <a:ea typeface="Raleway Bold"/>
                <a:cs typeface="Segoe UI" panose="020B0502040204020203" pitchFamily="34" charset="0"/>
                <a:sym typeface="Raleway Bold"/>
              </a:rPr>
              <a:t> </a:t>
            </a:r>
            <a:r>
              <a:rPr lang="fr-FR" sz="4000" b="1" dirty="0">
                <a:solidFill>
                  <a:srgbClr val="1D1D1B"/>
                </a:solidFill>
                <a:latin typeface="Segoe UI" panose="020B0502040204020203" pitchFamily="34" charset="0"/>
                <a:ea typeface="Raleway Bold"/>
                <a:cs typeface="Segoe UI" panose="020B0502040204020203" pitchFamily="34" charset="0"/>
                <a:sym typeface="Raleway Bold"/>
              </a:rPr>
              <a:t>dans quel environnement </a:t>
            </a:r>
            <a:r>
              <a:rPr lang="en-US" sz="4000" b="1" dirty="0">
                <a:solidFill>
                  <a:srgbClr val="1D1D1B"/>
                </a:solidFill>
                <a:latin typeface="Segoe UI" panose="020B0502040204020203" pitchFamily="34" charset="0"/>
                <a:ea typeface="Raleway Bold"/>
                <a:cs typeface="Segoe UI" panose="020B0502040204020203" pitchFamily="34" charset="0"/>
                <a:sym typeface="Raleway Bold"/>
              </a:rPr>
              <a:t>? </a:t>
            </a:r>
          </a:p>
        </p:txBody>
      </p:sp>
      <p:sp>
        <p:nvSpPr>
          <p:cNvPr id="22" name="Freeform 28">
            <a:extLst>
              <a:ext uri="{FF2B5EF4-FFF2-40B4-BE49-F238E27FC236}">
                <a16:creationId xmlns:a16="http://schemas.microsoft.com/office/drawing/2014/main" id="{19FCF767-ACC9-4E1F-BF35-B19ABF8899EB}"/>
              </a:ext>
            </a:extLst>
          </p:cNvPr>
          <p:cNvSpPr>
            <a:spLocks noChangeAspect="1"/>
          </p:cNvSpPr>
          <p:nvPr/>
        </p:nvSpPr>
        <p:spPr>
          <a:xfrm>
            <a:off x="14326936" y="149756"/>
            <a:ext cx="918870" cy="1467258"/>
          </a:xfrm>
          <a:custGeom>
            <a:avLst/>
            <a:gdLst/>
            <a:ahLst/>
            <a:cxnLst/>
            <a:rect l="l" t="t" r="r" b="b"/>
            <a:pathLst>
              <a:path w="712574" h="1137843">
                <a:moveTo>
                  <a:pt x="0" y="0"/>
                </a:moveTo>
                <a:lnTo>
                  <a:pt x="712574" y="0"/>
                </a:lnTo>
                <a:lnTo>
                  <a:pt x="712574" y="1137843"/>
                </a:lnTo>
                <a:lnTo>
                  <a:pt x="0" y="113784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9" name="AutoShape 19"/>
          <p:cNvSpPr/>
          <p:nvPr/>
        </p:nvSpPr>
        <p:spPr>
          <a:xfrm>
            <a:off x="957607" y="9253538"/>
            <a:ext cx="16230600" cy="0"/>
          </a:xfrm>
          <a:prstGeom prst="line">
            <a:avLst/>
          </a:prstGeom>
          <a:ln w="9525" cap="flat">
            <a:solidFill>
              <a:srgbClr val="140E0C"/>
            </a:solidFill>
            <a:prstDash val="solid"/>
            <a:headEnd type="none" w="sm" len="sm"/>
            <a:tailEnd type="none" w="sm" len="sm"/>
          </a:ln>
        </p:spPr>
      </p:sp>
      <p:sp>
        <p:nvSpPr>
          <p:cNvPr id="28" name="TextBox 4">
            <a:extLst>
              <a:ext uri="{FF2B5EF4-FFF2-40B4-BE49-F238E27FC236}">
                <a16:creationId xmlns:a16="http://schemas.microsoft.com/office/drawing/2014/main" id="{613061D2-5265-44A3-BEF5-FF804A520699}"/>
              </a:ext>
            </a:extLst>
          </p:cNvPr>
          <p:cNvSpPr txBox="1"/>
          <p:nvPr/>
        </p:nvSpPr>
        <p:spPr>
          <a:xfrm>
            <a:off x="7032763" y="1712814"/>
            <a:ext cx="4745107" cy="750911"/>
          </a:xfrm>
          <a:prstGeom prst="rect">
            <a:avLst/>
          </a:prstGeom>
        </p:spPr>
        <p:txBody>
          <a:bodyPr wrap="square" lIns="0" tIns="0" rIns="0" bIns="0" rtlCol="0" anchor="t">
            <a:spAutoFit/>
          </a:bodyPr>
          <a:lstStyle/>
          <a:p>
            <a:pPr marL="0" lvl="1" indent="0" algn="l">
              <a:lnSpc>
                <a:spcPts val="3359"/>
              </a:lnSpc>
              <a:spcBef>
                <a:spcPct val="0"/>
              </a:spcBef>
            </a:pPr>
            <a:r>
              <a:rPr lang="fr-FR" sz="2400" b="1" spc="-139" dirty="0">
                <a:solidFill>
                  <a:srgbClr val="B40E0E"/>
                </a:solidFill>
                <a:latin typeface="Segoe UI Semibold" panose="020B0702040204020203" pitchFamily="34" charset="0"/>
                <a:ea typeface="Raleway Bold"/>
                <a:cs typeface="Segoe UI Semibold" panose="020B0702040204020203" pitchFamily="34" charset="0"/>
                <a:sym typeface="Raleway Bold"/>
              </a:rPr>
              <a:t>Environnement technologique</a:t>
            </a:r>
          </a:p>
          <a:p>
            <a:pPr marL="0" marR="0" lvl="0" indent="0" algn="l" defTabSz="914400" rtl="0" eaLnBrk="1" fontAlgn="auto" latinLnBrk="0" hangingPunct="1">
              <a:lnSpc>
                <a:spcPts val="2699"/>
              </a:lnSpc>
              <a:spcBef>
                <a:spcPct val="0"/>
              </a:spcBef>
              <a:spcAft>
                <a:spcPts val="0"/>
              </a:spcAft>
              <a:buClrTx/>
              <a:buSzTx/>
              <a:buFontTx/>
              <a:buNone/>
              <a:tabLst/>
              <a:defRPr/>
            </a:pPr>
            <a:r>
              <a:rPr kumimoji="0" lang="fr-FR" sz="1800" b="0" u="none" strike="noStrike" kern="1200" cap="none" spc="0" normalizeH="0" baseline="0" noProof="0" dirty="0">
                <a:ln>
                  <a:noFill/>
                </a:ln>
                <a:solidFill>
                  <a:srgbClr val="1D1D1B"/>
                </a:solidFill>
                <a:effectLst/>
                <a:uLnTx/>
                <a:uFillTx/>
                <a:latin typeface="Segoe UI Semibold" panose="020B0702040204020203" pitchFamily="34" charset="0"/>
                <a:ea typeface="Raleway"/>
                <a:cs typeface="Segoe UI Semibold" panose="020B0702040204020203" pitchFamily="34" charset="0"/>
                <a:sym typeface="Raleway"/>
              </a:rPr>
              <a:t>Savoirs / technologies indispensables</a:t>
            </a:r>
            <a:endParaRPr kumimoji="0" lang="fr-FR" sz="1799" b="0" u="none" strike="noStrike" kern="1200" cap="none" spc="0" normalizeH="0" baseline="0" noProof="0" dirty="0">
              <a:ln>
                <a:noFill/>
              </a:ln>
              <a:solidFill>
                <a:srgbClr val="1D1D1B"/>
              </a:solidFill>
              <a:effectLst/>
              <a:uLnTx/>
              <a:uFillTx/>
              <a:latin typeface="Segoe UI Semibold" panose="020B0702040204020203" pitchFamily="34" charset="0"/>
              <a:ea typeface="Raleway"/>
              <a:cs typeface="Segoe UI Semibold" panose="020B0702040204020203" pitchFamily="34" charset="0"/>
              <a:sym typeface="Raleway"/>
            </a:endParaRPr>
          </a:p>
        </p:txBody>
      </p:sp>
      <p:sp>
        <p:nvSpPr>
          <p:cNvPr id="29" name="TextBox 4">
            <a:extLst>
              <a:ext uri="{FF2B5EF4-FFF2-40B4-BE49-F238E27FC236}">
                <a16:creationId xmlns:a16="http://schemas.microsoft.com/office/drawing/2014/main" id="{8C84B879-59BA-4392-B0B3-85720B90158F}"/>
              </a:ext>
            </a:extLst>
          </p:cNvPr>
          <p:cNvSpPr txBox="1"/>
          <p:nvPr/>
        </p:nvSpPr>
        <p:spPr>
          <a:xfrm>
            <a:off x="11954382" y="1714500"/>
            <a:ext cx="4888736" cy="750911"/>
          </a:xfrm>
          <a:prstGeom prst="rect">
            <a:avLst/>
          </a:prstGeom>
        </p:spPr>
        <p:txBody>
          <a:bodyPr wrap="square" lIns="0" tIns="0" rIns="0" bIns="0" rtlCol="0" anchor="t">
            <a:spAutoFit/>
          </a:bodyPr>
          <a:lstStyle/>
          <a:p>
            <a:pPr marL="0" lvl="1" indent="0" algn="l">
              <a:lnSpc>
                <a:spcPts val="3359"/>
              </a:lnSpc>
              <a:spcBef>
                <a:spcPct val="0"/>
              </a:spcBef>
            </a:pPr>
            <a:r>
              <a:rPr lang="fr-FR" sz="2400" b="1" spc="-139" dirty="0">
                <a:solidFill>
                  <a:srgbClr val="B40E0E"/>
                </a:solidFill>
                <a:latin typeface="Segoe UI Semibold" panose="020B0702040204020203" pitchFamily="34" charset="0"/>
                <a:ea typeface="Raleway Bold"/>
                <a:cs typeface="Segoe UI Semibold" panose="020B0702040204020203" pitchFamily="34" charset="0"/>
                <a:sym typeface="Raleway Bold"/>
              </a:rPr>
              <a:t>Environnement économique</a:t>
            </a:r>
          </a:p>
          <a:p>
            <a:pPr marL="0" marR="0" lvl="0" indent="0" algn="l" defTabSz="914400" rtl="0" eaLnBrk="1" fontAlgn="auto" latinLnBrk="0" hangingPunct="1">
              <a:lnSpc>
                <a:spcPts val="2699"/>
              </a:lnSpc>
              <a:spcBef>
                <a:spcPct val="0"/>
              </a:spcBef>
              <a:spcAft>
                <a:spcPts val="0"/>
              </a:spcAft>
              <a:buClrTx/>
              <a:buSzTx/>
              <a:buFontTx/>
              <a:buNone/>
              <a:tabLst/>
              <a:defRPr/>
            </a:pPr>
            <a:r>
              <a:rPr kumimoji="0" lang="fr-FR" sz="1800" b="0" u="none" strike="noStrike" kern="1200" cap="none" spc="0" normalizeH="0" baseline="0" noProof="0" dirty="0">
                <a:ln>
                  <a:noFill/>
                </a:ln>
                <a:solidFill>
                  <a:srgbClr val="1D1D1B"/>
                </a:solidFill>
                <a:effectLst/>
                <a:uLnTx/>
                <a:uFillTx/>
                <a:latin typeface="Segoe UI Semibold" panose="020B0702040204020203" pitchFamily="34" charset="0"/>
                <a:ea typeface="Raleway"/>
                <a:cs typeface="Segoe UI Semibold" panose="020B0702040204020203" pitchFamily="34" charset="0"/>
                <a:sym typeface="Raleway"/>
              </a:rPr>
              <a:t>Attraits du marché / attractivité du secteur</a:t>
            </a:r>
            <a:endParaRPr kumimoji="0" lang="fr-FR" sz="1799" b="0" u="none" strike="noStrike" kern="1200" cap="none" spc="0" normalizeH="0" baseline="0" noProof="0" dirty="0">
              <a:ln>
                <a:noFill/>
              </a:ln>
              <a:solidFill>
                <a:srgbClr val="1D1D1B"/>
              </a:solidFill>
              <a:effectLst/>
              <a:uLnTx/>
              <a:uFillTx/>
              <a:latin typeface="Segoe UI Semibold" panose="020B0702040204020203" pitchFamily="34" charset="0"/>
              <a:ea typeface="Raleway"/>
              <a:cs typeface="Segoe UI Semibold" panose="020B0702040204020203" pitchFamily="34" charset="0"/>
              <a:sym typeface="Raleway"/>
            </a:endParaRPr>
          </a:p>
        </p:txBody>
      </p:sp>
      <p:sp>
        <p:nvSpPr>
          <p:cNvPr id="33" name="TextBox 7">
            <a:extLst>
              <a:ext uri="{FF2B5EF4-FFF2-40B4-BE49-F238E27FC236}">
                <a16:creationId xmlns:a16="http://schemas.microsoft.com/office/drawing/2014/main" id="{D5379B5B-9977-456E-B4A3-280C7B99F1EC}"/>
              </a:ext>
            </a:extLst>
          </p:cNvPr>
          <p:cNvSpPr txBox="1"/>
          <p:nvPr/>
        </p:nvSpPr>
        <p:spPr>
          <a:xfrm>
            <a:off x="2033528" y="2600563"/>
            <a:ext cx="4343400" cy="6544420"/>
          </a:xfrm>
          <a:prstGeom prst="rect">
            <a:avLst/>
          </a:prstGeom>
        </p:spPr>
        <p:txBody>
          <a:bodyPr wrap="square" lIns="0" tIns="0" rIns="0" bIns="0" rtlCol="0" anchor="t">
            <a:spAutoFit/>
          </a:bodyPr>
          <a:lstStyle/>
          <a:p>
            <a:pPr marL="0" lvl="0" indent="0" algn="l">
              <a:lnSpc>
                <a:spcPts val="2699"/>
              </a:lnSpc>
              <a:spcBef>
                <a:spcPct val="0"/>
              </a:spcBef>
            </a:pPr>
            <a:r>
              <a:rPr lang="fr-FR" sz="1799" i="1" dirty="0">
                <a:solidFill>
                  <a:srgbClr val="1D1D1B"/>
                </a:solidFill>
                <a:latin typeface="Segoe UI" panose="020B0502040204020203" pitchFamily="34" charset="0"/>
                <a:ea typeface="Raleway"/>
                <a:cs typeface="Segoe UI" panose="020B0502040204020203" pitchFamily="34" charset="0"/>
                <a:sym typeface="Raleway"/>
              </a:rPr>
              <a:t>Zone d’implantation (siège, usines, centres de distribution, R&amp;D) : </a:t>
            </a: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r>
              <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rPr>
              <a:t>Zone de chalandise : locale</a:t>
            </a:r>
            <a:r>
              <a:rPr lang="fr-FR" sz="1799" i="1" dirty="0">
                <a:solidFill>
                  <a:srgbClr val="1D1D1B"/>
                </a:solidFill>
                <a:latin typeface="Segoe UI" panose="020B0502040204020203" pitchFamily="34" charset="0"/>
                <a:ea typeface="Raleway"/>
                <a:cs typeface="Segoe UI" panose="020B0502040204020203" pitchFamily="34" charset="0"/>
                <a:sym typeface="Raleway"/>
              </a:rPr>
              <a:t>, régionale, nationale, internationale ?</a:t>
            </a: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r>
              <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rPr>
              <a:t>Détails : </a:t>
            </a:r>
            <a:endParaRPr lang="fr-FR" sz="1799"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u="none" strike="noStrike" dirty="0">
              <a:solidFill>
                <a:srgbClr val="1D1D1B"/>
              </a:solidFill>
              <a:latin typeface="Segoe UI" panose="020B0502040204020203" pitchFamily="34" charset="0"/>
              <a:ea typeface="Raleway"/>
              <a:cs typeface="Segoe UI" panose="020B0502040204020203" pitchFamily="34" charset="0"/>
              <a:sym typeface="Raleway"/>
            </a:endParaRPr>
          </a:p>
        </p:txBody>
      </p:sp>
      <p:sp>
        <p:nvSpPr>
          <p:cNvPr id="34" name="TextBox 7">
            <a:extLst>
              <a:ext uri="{FF2B5EF4-FFF2-40B4-BE49-F238E27FC236}">
                <a16:creationId xmlns:a16="http://schemas.microsoft.com/office/drawing/2014/main" id="{E7284ECE-16E5-4843-BEEB-84350F29C01C}"/>
              </a:ext>
            </a:extLst>
          </p:cNvPr>
          <p:cNvSpPr txBox="1"/>
          <p:nvPr/>
        </p:nvSpPr>
        <p:spPr>
          <a:xfrm>
            <a:off x="7043380" y="2559524"/>
            <a:ext cx="4528443" cy="658194"/>
          </a:xfrm>
          <a:prstGeom prst="rect">
            <a:avLst/>
          </a:prstGeom>
        </p:spPr>
        <p:txBody>
          <a:bodyPr wrap="square" lIns="0" tIns="0" rIns="0" bIns="0" rtlCol="0" anchor="t">
            <a:spAutoFit/>
          </a:bodyPr>
          <a:lstStyle/>
          <a:p>
            <a:pPr marL="0" lvl="0" indent="0" algn="l">
              <a:lnSpc>
                <a:spcPts val="2699"/>
              </a:lnSpc>
              <a:spcBef>
                <a:spcPct val="0"/>
              </a:spcBef>
            </a:pPr>
            <a:r>
              <a:rPr lang="fr-FR" sz="1799" i="1" dirty="0">
                <a:solidFill>
                  <a:srgbClr val="1D1D1B"/>
                </a:solidFill>
                <a:latin typeface="Segoe UI" panose="020B0502040204020203" pitchFamily="34" charset="0"/>
                <a:ea typeface="Raleway"/>
                <a:cs typeface="Segoe UI" panose="020B0502040204020203" pitchFamily="34" charset="0"/>
                <a:sym typeface="Raleway"/>
              </a:rPr>
              <a:t>Entrez les </a:t>
            </a:r>
            <a:r>
              <a:rPr lang="fr-FR" sz="1799" i="1" u="sng" dirty="0">
                <a:solidFill>
                  <a:srgbClr val="1D1D1B"/>
                </a:solidFill>
                <a:latin typeface="Segoe UI" panose="020B0502040204020203" pitchFamily="34" charset="0"/>
                <a:ea typeface="Raleway"/>
                <a:cs typeface="Segoe UI" panose="020B0502040204020203" pitchFamily="34" charset="0"/>
                <a:sym typeface="Raleway"/>
              </a:rPr>
              <a:t>éléments</a:t>
            </a:r>
            <a:r>
              <a:rPr lang="fr-FR" sz="1799" i="1" dirty="0">
                <a:solidFill>
                  <a:srgbClr val="1D1D1B"/>
                </a:solidFill>
                <a:latin typeface="Segoe UI" panose="020B0502040204020203" pitchFamily="34" charset="0"/>
                <a:ea typeface="Raleway"/>
                <a:cs typeface="Segoe UI" panose="020B0502040204020203" pitchFamily="34" charset="0"/>
                <a:sym typeface="Raleway"/>
              </a:rPr>
              <a:t> ici.</a:t>
            </a:r>
            <a:endParaRPr lang="fr-FR" sz="1799"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u="none" strike="noStrike" dirty="0">
              <a:solidFill>
                <a:srgbClr val="1D1D1B"/>
              </a:solidFill>
              <a:latin typeface="Segoe UI" panose="020B0502040204020203" pitchFamily="34" charset="0"/>
              <a:ea typeface="Raleway"/>
              <a:cs typeface="Segoe UI" panose="020B0502040204020203" pitchFamily="34" charset="0"/>
              <a:sym typeface="Raleway"/>
            </a:endParaRPr>
          </a:p>
        </p:txBody>
      </p:sp>
      <p:sp>
        <p:nvSpPr>
          <p:cNvPr id="35" name="TextBox 7">
            <a:extLst>
              <a:ext uri="{FF2B5EF4-FFF2-40B4-BE49-F238E27FC236}">
                <a16:creationId xmlns:a16="http://schemas.microsoft.com/office/drawing/2014/main" id="{23E5D5A1-399D-42B7-8A4E-9257C12490D2}"/>
              </a:ext>
            </a:extLst>
          </p:cNvPr>
          <p:cNvSpPr txBox="1"/>
          <p:nvPr/>
        </p:nvSpPr>
        <p:spPr>
          <a:xfrm>
            <a:off x="11954382" y="2562895"/>
            <a:ext cx="4657218" cy="1004442"/>
          </a:xfrm>
          <a:prstGeom prst="rect">
            <a:avLst/>
          </a:prstGeom>
        </p:spPr>
        <p:txBody>
          <a:bodyPr wrap="square" lIns="0" tIns="0" rIns="0" bIns="0" rtlCol="0" anchor="t">
            <a:spAutoFit/>
          </a:bodyPr>
          <a:lstStyle/>
          <a:p>
            <a:pPr marL="0" lvl="0" indent="0" algn="l">
              <a:lnSpc>
                <a:spcPts val="2699"/>
              </a:lnSpc>
              <a:spcBef>
                <a:spcPct val="0"/>
              </a:spcBef>
            </a:pPr>
            <a:r>
              <a:rPr lang="fr-FR" sz="1799" i="1" dirty="0">
                <a:solidFill>
                  <a:srgbClr val="1D1D1B"/>
                </a:solidFill>
                <a:latin typeface="Segoe UI" panose="020B0502040204020203" pitchFamily="34" charset="0"/>
                <a:ea typeface="Raleway"/>
                <a:cs typeface="Segoe UI" panose="020B0502040204020203" pitchFamily="34" charset="0"/>
                <a:sym typeface="Raleway"/>
              </a:rPr>
              <a:t>Entrez les </a:t>
            </a:r>
            <a:r>
              <a:rPr lang="fr-FR" sz="1799" i="1" u="sng" dirty="0">
                <a:solidFill>
                  <a:srgbClr val="1D1D1B"/>
                </a:solidFill>
                <a:latin typeface="Segoe UI" panose="020B0502040204020203" pitchFamily="34" charset="0"/>
                <a:ea typeface="Raleway"/>
                <a:cs typeface="Segoe UI" panose="020B0502040204020203" pitchFamily="34" charset="0"/>
                <a:sym typeface="Raleway"/>
              </a:rPr>
              <a:t>arguments</a:t>
            </a:r>
            <a:r>
              <a:rPr lang="fr-FR" sz="1799" i="1" dirty="0">
                <a:solidFill>
                  <a:srgbClr val="1D1D1B"/>
                </a:solidFill>
                <a:latin typeface="Segoe UI" panose="020B0502040204020203" pitchFamily="34" charset="0"/>
                <a:ea typeface="Raleway"/>
                <a:cs typeface="Segoe UI" panose="020B0502040204020203" pitchFamily="34" charset="0"/>
                <a:sym typeface="Raleway"/>
              </a:rPr>
              <a:t> ici.</a:t>
            </a:r>
          </a:p>
          <a:p>
            <a:pPr marL="0" lvl="0" indent="0" algn="l">
              <a:lnSpc>
                <a:spcPts val="2699"/>
              </a:lnSpc>
              <a:spcBef>
                <a:spcPct val="0"/>
              </a:spcBef>
            </a:pPr>
            <a:endParaRPr lang="fr-FR" sz="1799"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u="none" strike="noStrike" dirty="0">
              <a:solidFill>
                <a:srgbClr val="1D1D1B"/>
              </a:solidFill>
              <a:latin typeface="Segoe UI" panose="020B0502040204020203" pitchFamily="34" charset="0"/>
              <a:ea typeface="Raleway"/>
              <a:cs typeface="Segoe UI" panose="020B0502040204020203" pitchFamily="34" charset="0"/>
              <a:sym typeface="Raleway"/>
            </a:endParaRPr>
          </a:p>
        </p:txBody>
      </p:sp>
      <p:sp>
        <p:nvSpPr>
          <p:cNvPr id="3" name="Espace réservé du numéro de diapositive 2">
            <a:extLst>
              <a:ext uri="{FF2B5EF4-FFF2-40B4-BE49-F238E27FC236}">
                <a16:creationId xmlns:a16="http://schemas.microsoft.com/office/drawing/2014/main" id="{A50DB4EB-8B2C-4885-A32A-2C691A1D3EE9}"/>
              </a:ext>
            </a:extLst>
          </p:cNvPr>
          <p:cNvSpPr>
            <a:spLocks noGrp="1"/>
          </p:cNvSpPr>
          <p:nvPr>
            <p:ph type="sldNum" sz="quarter" idx="12"/>
          </p:nvPr>
        </p:nvSpPr>
        <p:spPr/>
        <p:txBody>
          <a:bodyPr/>
          <a:lstStyle/>
          <a:p>
            <a:fld id="{B6F15528-21DE-4FAA-801E-634DDDAF4B2B}" type="slidenum">
              <a:rPr lang="en-US" smtClean="0"/>
              <a:pPr/>
              <a:t>12</a:t>
            </a:fld>
            <a:endParaRPr lang="en-US"/>
          </a:p>
        </p:txBody>
      </p:sp>
    </p:spTree>
    <p:extLst>
      <p:ext uri="{BB962C8B-B14F-4D97-AF65-F5344CB8AC3E}">
        <p14:creationId xmlns:p14="http://schemas.microsoft.com/office/powerpoint/2010/main" val="41751403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Freeform 21"/>
          <p:cNvSpPr/>
          <p:nvPr/>
        </p:nvSpPr>
        <p:spPr>
          <a:xfrm>
            <a:off x="8456791" y="9506157"/>
            <a:ext cx="1374418" cy="337922"/>
          </a:xfrm>
          <a:custGeom>
            <a:avLst/>
            <a:gdLst/>
            <a:ahLst/>
            <a:cxnLst/>
            <a:rect l="l" t="t" r="r" b="b"/>
            <a:pathLst>
              <a:path w="1374418" h="337922">
                <a:moveTo>
                  <a:pt x="0" y="0"/>
                </a:moveTo>
                <a:lnTo>
                  <a:pt x="1374418" y="0"/>
                </a:lnTo>
                <a:lnTo>
                  <a:pt x="1374418" y="337921"/>
                </a:lnTo>
                <a:lnTo>
                  <a:pt x="0" y="337921"/>
                </a:lnTo>
                <a:lnTo>
                  <a:pt x="0" y="0"/>
                </a:lnTo>
                <a:close/>
              </a:path>
            </a:pathLst>
          </a:custGeom>
          <a:blipFill>
            <a:blip r:embed="rId2"/>
            <a:stretch>
              <a:fillRect/>
            </a:stretch>
          </a:blipFill>
        </p:spPr>
      </p:sp>
      <p:sp>
        <p:nvSpPr>
          <p:cNvPr id="24" name="TextBox 6">
            <a:extLst>
              <a:ext uri="{FF2B5EF4-FFF2-40B4-BE49-F238E27FC236}">
                <a16:creationId xmlns:a16="http://schemas.microsoft.com/office/drawing/2014/main" id="{2DC94F02-1AF5-4D30-94E3-1D343CE02BE9}"/>
              </a:ext>
            </a:extLst>
          </p:cNvPr>
          <p:cNvSpPr txBox="1"/>
          <p:nvPr/>
        </p:nvSpPr>
        <p:spPr>
          <a:xfrm>
            <a:off x="1025387" y="746940"/>
            <a:ext cx="12081013" cy="815160"/>
          </a:xfrm>
          <a:prstGeom prst="rect">
            <a:avLst/>
          </a:prstGeom>
        </p:spPr>
        <p:txBody>
          <a:bodyPr wrap="square" lIns="0" tIns="0" rIns="0" bIns="0" rtlCol="0" anchor="t">
            <a:spAutoFit/>
          </a:bodyPr>
          <a:lstStyle/>
          <a:p>
            <a:pPr marL="0" lvl="1" indent="0" algn="l">
              <a:lnSpc>
                <a:spcPts val="7200"/>
              </a:lnSpc>
              <a:spcBef>
                <a:spcPct val="0"/>
              </a:spcBef>
            </a:pPr>
            <a:r>
              <a:rPr lang="en-US" sz="4000" b="1" dirty="0">
                <a:solidFill>
                  <a:srgbClr val="1D1D1B"/>
                </a:solidFill>
                <a:latin typeface="Segoe UI" panose="020B0502040204020203" pitchFamily="34" charset="0"/>
                <a:ea typeface="Raleway Bold"/>
                <a:cs typeface="Segoe UI" panose="020B0502040204020203" pitchFamily="34" charset="0"/>
                <a:sym typeface="Raleway Bold"/>
              </a:rPr>
              <a:t>1.5 Mon </a:t>
            </a:r>
            <a:r>
              <a:rPr lang="fr-FR" sz="4000" b="1" dirty="0">
                <a:solidFill>
                  <a:srgbClr val="1D1D1B"/>
                </a:solidFill>
                <a:latin typeface="Segoe UI" panose="020B0502040204020203" pitchFamily="34" charset="0"/>
                <a:ea typeface="Raleway Bold"/>
                <a:cs typeface="Segoe UI" panose="020B0502040204020203" pitchFamily="34" charset="0"/>
                <a:sym typeface="Raleway Bold"/>
              </a:rPr>
              <a:t>projet</a:t>
            </a:r>
            <a:r>
              <a:rPr lang="en-US" sz="4000" b="1" dirty="0">
                <a:solidFill>
                  <a:srgbClr val="1D1D1B"/>
                </a:solidFill>
                <a:latin typeface="Segoe UI" panose="020B0502040204020203" pitchFamily="34" charset="0"/>
                <a:ea typeface="Raleway Bold"/>
                <a:cs typeface="Segoe UI" panose="020B0502040204020203" pitchFamily="34" charset="0"/>
                <a:sym typeface="Raleway Bold"/>
              </a:rPr>
              <a:t> </a:t>
            </a:r>
            <a:r>
              <a:rPr lang="fr-FR" sz="4000" b="1" dirty="0">
                <a:solidFill>
                  <a:srgbClr val="1D1D1B"/>
                </a:solidFill>
                <a:latin typeface="Segoe UI" panose="020B0502040204020203" pitchFamily="34" charset="0"/>
                <a:ea typeface="Raleway Bold"/>
                <a:cs typeface="Segoe UI" panose="020B0502040204020203" pitchFamily="34" charset="0"/>
                <a:sym typeface="Raleway Bold"/>
              </a:rPr>
              <a:t>dans quel environnement </a:t>
            </a:r>
            <a:r>
              <a:rPr lang="en-US" sz="4000" b="1" dirty="0">
                <a:solidFill>
                  <a:srgbClr val="1D1D1B"/>
                </a:solidFill>
                <a:latin typeface="Segoe UI" panose="020B0502040204020203" pitchFamily="34" charset="0"/>
                <a:ea typeface="Raleway Bold"/>
                <a:cs typeface="Segoe UI" panose="020B0502040204020203" pitchFamily="34" charset="0"/>
                <a:sym typeface="Raleway Bold"/>
              </a:rPr>
              <a:t>? </a:t>
            </a:r>
          </a:p>
        </p:txBody>
      </p:sp>
      <p:sp>
        <p:nvSpPr>
          <p:cNvPr id="22" name="Freeform 28">
            <a:extLst>
              <a:ext uri="{FF2B5EF4-FFF2-40B4-BE49-F238E27FC236}">
                <a16:creationId xmlns:a16="http://schemas.microsoft.com/office/drawing/2014/main" id="{19FCF767-ACC9-4E1F-BF35-B19ABF8899EB}"/>
              </a:ext>
            </a:extLst>
          </p:cNvPr>
          <p:cNvSpPr>
            <a:spLocks noChangeAspect="1"/>
          </p:cNvSpPr>
          <p:nvPr/>
        </p:nvSpPr>
        <p:spPr>
          <a:xfrm>
            <a:off x="14326936" y="149756"/>
            <a:ext cx="918870" cy="1467258"/>
          </a:xfrm>
          <a:custGeom>
            <a:avLst/>
            <a:gdLst/>
            <a:ahLst/>
            <a:cxnLst/>
            <a:rect l="l" t="t" r="r" b="b"/>
            <a:pathLst>
              <a:path w="712574" h="1137843">
                <a:moveTo>
                  <a:pt x="0" y="0"/>
                </a:moveTo>
                <a:lnTo>
                  <a:pt x="712574" y="0"/>
                </a:lnTo>
                <a:lnTo>
                  <a:pt x="712574" y="1137843"/>
                </a:lnTo>
                <a:lnTo>
                  <a:pt x="0" y="113784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26" name="Rectangle 25">
            <a:extLst>
              <a:ext uri="{FF2B5EF4-FFF2-40B4-BE49-F238E27FC236}">
                <a16:creationId xmlns:a16="http://schemas.microsoft.com/office/drawing/2014/main" id="{C2B5ED64-73E4-4EA1-81A4-8D1CA131B32F}"/>
              </a:ext>
            </a:extLst>
          </p:cNvPr>
          <p:cNvSpPr/>
          <p:nvPr/>
        </p:nvSpPr>
        <p:spPr>
          <a:xfrm>
            <a:off x="11811000" y="1617014"/>
            <a:ext cx="4888736" cy="7636523"/>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Segoe UI" panose="020B0502040204020203" pitchFamily="34" charset="0"/>
              <a:cs typeface="Segoe UI" panose="020B0502040204020203" pitchFamily="34" charset="0"/>
            </a:endParaRPr>
          </a:p>
        </p:txBody>
      </p:sp>
      <p:sp>
        <p:nvSpPr>
          <p:cNvPr id="27" name="Rectangle 26">
            <a:extLst>
              <a:ext uri="{FF2B5EF4-FFF2-40B4-BE49-F238E27FC236}">
                <a16:creationId xmlns:a16="http://schemas.microsoft.com/office/drawing/2014/main" id="{5FB822A5-945C-4DB7-9A05-6B46354B0B09}"/>
              </a:ext>
            </a:extLst>
          </p:cNvPr>
          <p:cNvSpPr/>
          <p:nvPr/>
        </p:nvSpPr>
        <p:spPr>
          <a:xfrm>
            <a:off x="2033528" y="1617014"/>
            <a:ext cx="4888736" cy="7636523"/>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Segoe UI" panose="020B0502040204020203" pitchFamily="34" charset="0"/>
              <a:cs typeface="Segoe UI" panose="020B0502040204020203" pitchFamily="34" charset="0"/>
            </a:endParaRPr>
          </a:p>
        </p:txBody>
      </p:sp>
      <p:sp>
        <p:nvSpPr>
          <p:cNvPr id="19" name="AutoShape 19"/>
          <p:cNvSpPr/>
          <p:nvPr/>
        </p:nvSpPr>
        <p:spPr>
          <a:xfrm>
            <a:off x="957607" y="9253538"/>
            <a:ext cx="16230600" cy="0"/>
          </a:xfrm>
          <a:prstGeom prst="line">
            <a:avLst/>
          </a:prstGeom>
          <a:ln w="9525" cap="flat">
            <a:solidFill>
              <a:srgbClr val="140E0C"/>
            </a:solidFill>
            <a:prstDash val="solid"/>
            <a:headEnd type="none" w="sm" len="sm"/>
            <a:tailEnd type="none" w="sm" len="sm"/>
          </a:ln>
        </p:spPr>
      </p:sp>
      <p:sp>
        <p:nvSpPr>
          <p:cNvPr id="30" name="TextBox 4">
            <a:extLst>
              <a:ext uri="{FF2B5EF4-FFF2-40B4-BE49-F238E27FC236}">
                <a16:creationId xmlns:a16="http://schemas.microsoft.com/office/drawing/2014/main" id="{961D2C14-CA46-4147-BB14-4617FCFE89AE}"/>
              </a:ext>
            </a:extLst>
          </p:cNvPr>
          <p:cNvSpPr txBox="1"/>
          <p:nvPr/>
        </p:nvSpPr>
        <p:spPr>
          <a:xfrm>
            <a:off x="2076376" y="1752600"/>
            <a:ext cx="4745107" cy="750911"/>
          </a:xfrm>
          <a:prstGeom prst="rect">
            <a:avLst/>
          </a:prstGeom>
        </p:spPr>
        <p:txBody>
          <a:bodyPr wrap="square" lIns="0" tIns="0" rIns="0" bIns="0" rtlCol="0" anchor="t">
            <a:spAutoFit/>
          </a:bodyPr>
          <a:lstStyle/>
          <a:p>
            <a:pPr marL="0" lvl="1" indent="0" algn="l">
              <a:lnSpc>
                <a:spcPts val="3359"/>
              </a:lnSpc>
              <a:spcBef>
                <a:spcPct val="0"/>
              </a:spcBef>
            </a:pPr>
            <a:r>
              <a:rPr lang="fr-FR" sz="2400" b="1" spc="-139" dirty="0">
                <a:solidFill>
                  <a:srgbClr val="B40E0E"/>
                </a:solidFill>
                <a:latin typeface="Segoe UI Semibold" panose="020B0702040204020203" pitchFamily="34" charset="0"/>
                <a:ea typeface="Raleway Bold"/>
                <a:cs typeface="Segoe UI Semibold" panose="020B0702040204020203" pitchFamily="34" charset="0"/>
                <a:sym typeface="Raleway Bold"/>
              </a:rPr>
              <a:t>Environnement culturel</a:t>
            </a:r>
          </a:p>
          <a:p>
            <a:pPr marL="0" marR="0" lvl="0" indent="0" algn="l" defTabSz="914400" rtl="0" eaLnBrk="1" fontAlgn="auto" latinLnBrk="0" hangingPunct="1">
              <a:lnSpc>
                <a:spcPts val="2699"/>
              </a:lnSpc>
              <a:spcBef>
                <a:spcPct val="0"/>
              </a:spcBef>
              <a:spcAft>
                <a:spcPts val="0"/>
              </a:spcAft>
              <a:buClrTx/>
              <a:buSzTx/>
              <a:buFontTx/>
              <a:buNone/>
              <a:tabLst/>
              <a:defRPr/>
            </a:pPr>
            <a:r>
              <a:rPr lang="fr-FR" dirty="0">
                <a:solidFill>
                  <a:srgbClr val="1D1D1B"/>
                </a:solidFill>
                <a:latin typeface="Segoe UI Semibold" panose="020B0702040204020203" pitchFamily="34" charset="0"/>
                <a:ea typeface="Raleway"/>
                <a:cs typeface="Segoe UI Semibold" panose="020B0702040204020203" pitchFamily="34" charset="0"/>
                <a:sym typeface="Raleway"/>
              </a:rPr>
              <a:t>Atouts culturels / modes</a:t>
            </a:r>
            <a:endParaRPr kumimoji="0" lang="fr-FR" sz="1799" b="0" u="none" strike="noStrike" kern="1200" cap="none" spc="0" normalizeH="0" baseline="0" noProof="0" dirty="0">
              <a:ln>
                <a:noFill/>
              </a:ln>
              <a:solidFill>
                <a:srgbClr val="1D1D1B"/>
              </a:solidFill>
              <a:effectLst/>
              <a:uLnTx/>
              <a:uFillTx/>
              <a:latin typeface="Segoe UI Semibold" panose="020B0702040204020203" pitchFamily="34" charset="0"/>
              <a:ea typeface="Raleway"/>
              <a:cs typeface="Segoe UI Semibold" panose="020B0702040204020203" pitchFamily="34" charset="0"/>
              <a:sym typeface="Raleway"/>
            </a:endParaRPr>
          </a:p>
        </p:txBody>
      </p:sp>
      <p:sp>
        <p:nvSpPr>
          <p:cNvPr id="31" name="TextBox 4">
            <a:extLst>
              <a:ext uri="{FF2B5EF4-FFF2-40B4-BE49-F238E27FC236}">
                <a16:creationId xmlns:a16="http://schemas.microsoft.com/office/drawing/2014/main" id="{DC2B90D4-AF8C-4590-A14D-D7C787E47B1E}"/>
              </a:ext>
            </a:extLst>
          </p:cNvPr>
          <p:cNvSpPr txBox="1"/>
          <p:nvPr/>
        </p:nvSpPr>
        <p:spPr>
          <a:xfrm>
            <a:off x="6991616" y="1752600"/>
            <a:ext cx="4745107" cy="750911"/>
          </a:xfrm>
          <a:prstGeom prst="rect">
            <a:avLst/>
          </a:prstGeom>
        </p:spPr>
        <p:txBody>
          <a:bodyPr wrap="square" lIns="0" tIns="0" rIns="0" bIns="0" rtlCol="0" anchor="t">
            <a:spAutoFit/>
          </a:bodyPr>
          <a:lstStyle/>
          <a:p>
            <a:pPr marL="0" lvl="1" indent="0" algn="l">
              <a:lnSpc>
                <a:spcPts val="3359"/>
              </a:lnSpc>
              <a:spcBef>
                <a:spcPct val="0"/>
              </a:spcBef>
            </a:pPr>
            <a:r>
              <a:rPr lang="fr-FR" sz="2400" b="1" spc="-139" dirty="0">
                <a:solidFill>
                  <a:srgbClr val="B40E0E"/>
                </a:solidFill>
                <a:latin typeface="Segoe UI Semibold" panose="020B0702040204020203" pitchFamily="34" charset="0"/>
                <a:ea typeface="Raleway Bold"/>
                <a:cs typeface="Segoe UI Semibold" panose="020B0702040204020203" pitchFamily="34" charset="0"/>
                <a:sym typeface="Raleway Bold"/>
              </a:rPr>
              <a:t>Environnement humain</a:t>
            </a:r>
          </a:p>
          <a:p>
            <a:pPr marL="0" marR="0" lvl="0" indent="0" algn="l" defTabSz="914400" rtl="0" eaLnBrk="1" fontAlgn="auto" latinLnBrk="0" hangingPunct="1">
              <a:lnSpc>
                <a:spcPts val="2699"/>
              </a:lnSpc>
              <a:spcBef>
                <a:spcPct val="0"/>
              </a:spcBef>
              <a:spcAft>
                <a:spcPts val="0"/>
              </a:spcAft>
              <a:buClrTx/>
              <a:buSzTx/>
              <a:buFontTx/>
              <a:buNone/>
              <a:tabLst/>
              <a:defRPr/>
            </a:pPr>
            <a:r>
              <a:rPr lang="fr-FR" dirty="0">
                <a:solidFill>
                  <a:srgbClr val="1D1D1B"/>
                </a:solidFill>
                <a:latin typeface="Segoe UI Semibold" panose="020B0702040204020203" pitchFamily="34" charset="0"/>
                <a:ea typeface="Raleway"/>
                <a:cs typeface="Segoe UI Semibold" panose="020B0702040204020203" pitchFamily="34" charset="0"/>
                <a:sym typeface="Raleway"/>
              </a:rPr>
              <a:t>Compétences</a:t>
            </a:r>
            <a:r>
              <a:rPr kumimoji="0" lang="fr-FR" sz="1800" b="0" u="none" strike="noStrike" kern="1200" cap="none" spc="0" normalizeH="0" baseline="0" noProof="0" dirty="0">
                <a:ln>
                  <a:noFill/>
                </a:ln>
                <a:solidFill>
                  <a:srgbClr val="1D1D1B"/>
                </a:solidFill>
                <a:effectLst/>
                <a:uLnTx/>
                <a:uFillTx/>
                <a:latin typeface="Segoe UI Semibold" panose="020B0702040204020203" pitchFamily="34" charset="0"/>
                <a:ea typeface="Raleway"/>
                <a:cs typeface="Segoe UI Semibold" panose="020B0702040204020203" pitchFamily="34" charset="0"/>
                <a:sym typeface="Raleway"/>
              </a:rPr>
              <a:t> indispensables</a:t>
            </a:r>
            <a:endParaRPr kumimoji="0" lang="fr-FR" sz="1799" b="0" u="none" strike="noStrike" kern="1200" cap="none" spc="0" normalizeH="0" baseline="0" noProof="0" dirty="0">
              <a:ln>
                <a:noFill/>
              </a:ln>
              <a:solidFill>
                <a:srgbClr val="1D1D1B"/>
              </a:solidFill>
              <a:effectLst/>
              <a:uLnTx/>
              <a:uFillTx/>
              <a:latin typeface="Segoe UI Semibold" panose="020B0702040204020203" pitchFamily="34" charset="0"/>
              <a:ea typeface="Raleway"/>
              <a:cs typeface="Segoe UI Semibold" panose="020B0702040204020203" pitchFamily="34" charset="0"/>
              <a:sym typeface="Raleway"/>
            </a:endParaRPr>
          </a:p>
        </p:txBody>
      </p:sp>
      <p:sp>
        <p:nvSpPr>
          <p:cNvPr id="32" name="TextBox 4">
            <a:extLst>
              <a:ext uri="{FF2B5EF4-FFF2-40B4-BE49-F238E27FC236}">
                <a16:creationId xmlns:a16="http://schemas.microsoft.com/office/drawing/2014/main" id="{164F8840-B166-4FB2-A2AD-67AAAE0A4542}"/>
              </a:ext>
            </a:extLst>
          </p:cNvPr>
          <p:cNvSpPr txBox="1"/>
          <p:nvPr/>
        </p:nvSpPr>
        <p:spPr>
          <a:xfrm>
            <a:off x="11954629" y="1752600"/>
            <a:ext cx="4745107" cy="750911"/>
          </a:xfrm>
          <a:prstGeom prst="rect">
            <a:avLst/>
          </a:prstGeom>
        </p:spPr>
        <p:txBody>
          <a:bodyPr wrap="square" lIns="0" tIns="0" rIns="0" bIns="0" rtlCol="0" anchor="t">
            <a:spAutoFit/>
          </a:bodyPr>
          <a:lstStyle/>
          <a:p>
            <a:pPr marL="0" lvl="1" indent="0" algn="l">
              <a:lnSpc>
                <a:spcPts val="3359"/>
              </a:lnSpc>
              <a:spcBef>
                <a:spcPct val="0"/>
              </a:spcBef>
            </a:pPr>
            <a:r>
              <a:rPr lang="fr-FR" sz="2400" b="1" spc="-139" dirty="0">
                <a:solidFill>
                  <a:srgbClr val="B40E0E"/>
                </a:solidFill>
                <a:latin typeface="Segoe UI Semibold" panose="020B0702040204020203" pitchFamily="34" charset="0"/>
                <a:ea typeface="Raleway Bold"/>
                <a:cs typeface="Segoe UI Semibold" panose="020B0702040204020203" pitchFamily="34" charset="0"/>
                <a:sym typeface="Raleway Bold"/>
              </a:rPr>
              <a:t>Environnement politique et juridique</a:t>
            </a:r>
          </a:p>
          <a:p>
            <a:pPr marL="0" marR="0" lvl="0" indent="0" algn="l" defTabSz="914400" rtl="0" eaLnBrk="1" fontAlgn="auto" latinLnBrk="0" hangingPunct="1">
              <a:lnSpc>
                <a:spcPts val="2699"/>
              </a:lnSpc>
              <a:spcBef>
                <a:spcPct val="0"/>
              </a:spcBef>
              <a:spcAft>
                <a:spcPts val="0"/>
              </a:spcAft>
              <a:buClrTx/>
              <a:buSzTx/>
              <a:buFontTx/>
              <a:buNone/>
              <a:tabLst/>
              <a:defRPr/>
            </a:pPr>
            <a:r>
              <a:rPr lang="fr-FR" dirty="0">
                <a:solidFill>
                  <a:srgbClr val="1D1D1B"/>
                </a:solidFill>
                <a:latin typeface="Segoe UI Semibold" panose="020B0702040204020203" pitchFamily="34" charset="0"/>
                <a:ea typeface="Raleway"/>
                <a:cs typeface="Segoe UI Semibold" panose="020B0702040204020203" pitchFamily="34" charset="0"/>
                <a:sym typeface="Raleway"/>
              </a:rPr>
              <a:t>Lois</a:t>
            </a:r>
            <a:r>
              <a:rPr kumimoji="0" lang="fr-FR" sz="1800" b="0" u="none" strike="noStrike" kern="1200" cap="none" spc="0" normalizeH="0" baseline="0" noProof="0" dirty="0">
                <a:ln>
                  <a:noFill/>
                </a:ln>
                <a:solidFill>
                  <a:srgbClr val="1D1D1B"/>
                </a:solidFill>
                <a:effectLst/>
                <a:uLnTx/>
                <a:uFillTx/>
                <a:latin typeface="Segoe UI Semibold" panose="020B0702040204020203" pitchFamily="34" charset="0"/>
                <a:ea typeface="Raleway"/>
                <a:cs typeface="Segoe UI Semibold" panose="020B0702040204020203" pitchFamily="34" charset="0"/>
                <a:sym typeface="Raleway"/>
              </a:rPr>
              <a:t>, réglementations, normes</a:t>
            </a:r>
            <a:endParaRPr kumimoji="0" lang="fr-FR" sz="1799" b="0" u="none" strike="noStrike" kern="1200" cap="none" spc="0" normalizeH="0" baseline="0" noProof="0" dirty="0">
              <a:ln>
                <a:noFill/>
              </a:ln>
              <a:solidFill>
                <a:srgbClr val="1D1D1B"/>
              </a:solidFill>
              <a:effectLst/>
              <a:uLnTx/>
              <a:uFillTx/>
              <a:latin typeface="Segoe UI Semibold" panose="020B0702040204020203" pitchFamily="34" charset="0"/>
              <a:ea typeface="Raleway"/>
              <a:cs typeface="Segoe UI Semibold" panose="020B0702040204020203" pitchFamily="34" charset="0"/>
              <a:sym typeface="Raleway"/>
            </a:endParaRPr>
          </a:p>
        </p:txBody>
      </p:sp>
      <p:sp>
        <p:nvSpPr>
          <p:cNvPr id="20" name="TextBox 7">
            <a:extLst>
              <a:ext uri="{FF2B5EF4-FFF2-40B4-BE49-F238E27FC236}">
                <a16:creationId xmlns:a16="http://schemas.microsoft.com/office/drawing/2014/main" id="{D76FC228-7279-4D4A-B369-011E14E618D1}"/>
              </a:ext>
            </a:extLst>
          </p:cNvPr>
          <p:cNvSpPr txBox="1"/>
          <p:nvPr/>
        </p:nvSpPr>
        <p:spPr>
          <a:xfrm>
            <a:off x="2112894" y="2610179"/>
            <a:ext cx="4745106" cy="2738635"/>
          </a:xfrm>
          <a:prstGeom prst="rect">
            <a:avLst/>
          </a:prstGeom>
        </p:spPr>
        <p:txBody>
          <a:bodyPr wrap="square" lIns="0" tIns="0" rIns="0" bIns="0" rtlCol="0" anchor="t">
            <a:spAutoFit/>
          </a:bodyPr>
          <a:lstStyle/>
          <a:p>
            <a:pPr marL="0" lvl="0" indent="0" algn="l">
              <a:lnSpc>
                <a:spcPts val="2699"/>
              </a:lnSpc>
              <a:spcBef>
                <a:spcPct val="0"/>
              </a:spcBef>
            </a:pPr>
            <a:r>
              <a:rPr lang="fr-FR" sz="1799" i="1" dirty="0">
                <a:solidFill>
                  <a:srgbClr val="1D1D1B"/>
                </a:solidFill>
                <a:latin typeface="Segoe UI" panose="020B0502040204020203" pitchFamily="34" charset="0"/>
                <a:ea typeface="Raleway"/>
                <a:cs typeface="Segoe UI" panose="020B0502040204020203" pitchFamily="34" charset="0"/>
                <a:sym typeface="Raleway"/>
              </a:rPr>
              <a:t>Entrez les </a:t>
            </a:r>
            <a:r>
              <a:rPr lang="fr-FR" sz="1799" i="1" u="sng" dirty="0">
                <a:solidFill>
                  <a:srgbClr val="1D1D1B"/>
                </a:solidFill>
                <a:latin typeface="Segoe UI" panose="020B0502040204020203" pitchFamily="34" charset="0"/>
                <a:ea typeface="Raleway"/>
                <a:cs typeface="Segoe UI" panose="020B0502040204020203" pitchFamily="34" charset="0"/>
                <a:sym typeface="Raleway"/>
              </a:rPr>
              <a:t>arguments</a:t>
            </a:r>
            <a:r>
              <a:rPr lang="fr-FR" sz="1799" i="1" dirty="0">
                <a:solidFill>
                  <a:srgbClr val="1D1D1B"/>
                </a:solidFill>
                <a:latin typeface="Segoe UI" panose="020B0502040204020203" pitchFamily="34" charset="0"/>
                <a:ea typeface="Raleway"/>
                <a:cs typeface="Segoe UI" panose="020B0502040204020203" pitchFamily="34" charset="0"/>
                <a:sym typeface="Raleway"/>
              </a:rPr>
              <a:t> ici.</a:t>
            </a: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u="none" strike="noStrike" dirty="0">
              <a:solidFill>
                <a:srgbClr val="1D1D1B"/>
              </a:solidFill>
              <a:latin typeface="Segoe UI" panose="020B0502040204020203" pitchFamily="34" charset="0"/>
              <a:ea typeface="Raleway"/>
              <a:cs typeface="Segoe UI" panose="020B0502040204020203" pitchFamily="34" charset="0"/>
              <a:sym typeface="Raleway"/>
            </a:endParaRPr>
          </a:p>
        </p:txBody>
      </p:sp>
      <p:sp>
        <p:nvSpPr>
          <p:cNvPr id="36" name="TextBox 7">
            <a:extLst>
              <a:ext uri="{FF2B5EF4-FFF2-40B4-BE49-F238E27FC236}">
                <a16:creationId xmlns:a16="http://schemas.microsoft.com/office/drawing/2014/main" id="{A67F82BF-1854-4C9E-A9DB-41A4E5D3F475}"/>
              </a:ext>
            </a:extLst>
          </p:cNvPr>
          <p:cNvSpPr txBox="1"/>
          <p:nvPr/>
        </p:nvSpPr>
        <p:spPr>
          <a:xfrm>
            <a:off x="7001382" y="2610179"/>
            <a:ext cx="4603571" cy="2738635"/>
          </a:xfrm>
          <a:prstGeom prst="rect">
            <a:avLst/>
          </a:prstGeom>
        </p:spPr>
        <p:txBody>
          <a:bodyPr wrap="square" lIns="0" tIns="0" rIns="0" bIns="0" rtlCol="0" anchor="t">
            <a:spAutoFit/>
          </a:bodyPr>
          <a:lstStyle/>
          <a:p>
            <a:pPr marL="0" lvl="0" indent="0" algn="l">
              <a:lnSpc>
                <a:spcPts val="2699"/>
              </a:lnSpc>
              <a:spcBef>
                <a:spcPct val="0"/>
              </a:spcBef>
            </a:pPr>
            <a:r>
              <a:rPr lang="fr-FR" sz="1799" i="1" dirty="0">
                <a:solidFill>
                  <a:srgbClr val="1D1D1B"/>
                </a:solidFill>
                <a:latin typeface="Segoe UI" panose="020B0502040204020203" pitchFamily="34" charset="0"/>
                <a:ea typeface="Raleway"/>
                <a:cs typeface="Segoe UI" panose="020B0502040204020203" pitchFamily="34" charset="0"/>
                <a:sym typeface="Raleway"/>
              </a:rPr>
              <a:t>Entrez les </a:t>
            </a:r>
            <a:r>
              <a:rPr lang="fr-FR" sz="1799" i="1" u="sng" dirty="0">
                <a:solidFill>
                  <a:srgbClr val="1D1D1B"/>
                </a:solidFill>
                <a:latin typeface="Segoe UI" panose="020B0502040204020203" pitchFamily="34" charset="0"/>
                <a:ea typeface="Raleway"/>
                <a:cs typeface="Segoe UI" panose="020B0502040204020203" pitchFamily="34" charset="0"/>
                <a:sym typeface="Raleway"/>
              </a:rPr>
              <a:t>éléments</a:t>
            </a:r>
            <a:r>
              <a:rPr lang="fr-FR" sz="1799" i="1" dirty="0">
                <a:solidFill>
                  <a:srgbClr val="1D1D1B"/>
                </a:solidFill>
                <a:latin typeface="Segoe UI" panose="020B0502040204020203" pitchFamily="34" charset="0"/>
                <a:ea typeface="Raleway"/>
                <a:cs typeface="Segoe UI" panose="020B0502040204020203" pitchFamily="34" charset="0"/>
                <a:sym typeface="Raleway"/>
              </a:rPr>
              <a:t> ici.</a:t>
            </a: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u="none" strike="noStrike" dirty="0">
              <a:solidFill>
                <a:srgbClr val="1D1D1B"/>
              </a:solidFill>
              <a:latin typeface="Segoe UI" panose="020B0502040204020203" pitchFamily="34" charset="0"/>
              <a:ea typeface="Raleway"/>
              <a:cs typeface="Segoe UI" panose="020B0502040204020203" pitchFamily="34" charset="0"/>
              <a:sym typeface="Raleway"/>
            </a:endParaRPr>
          </a:p>
        </p:txBody>
      </p:sp>
      <p:sp>
        <p:nvSpPr>
          <p:cNvPr id="37" name="TextBox 7">
            <a:extLst>
              <a:ext uri="{FF2B5EF4-FFF2-40B4-BE49-F238E27FC236}">
                <a16:creationId xmlns:a16="http://schemas.microsoft.com/office/drawing/2014/main" id="{C3916571-BF03-4FA5-B3F9-6C176F13DB16}"/>
              </a:ext>
            </a:extLst>
          </p:cNvPr>
          <p:cNvSpPr txBox="1"/>
          <p:nvPr/>
        </p:nvSpPr>
        <p:spPr>
          <a:xfrm>
            <a:off x="11954382" y="2610179"/>
            <a:ext cx="4657218" cy="2738635"/>
          </a:xfrm>
          <a:prstGeom prst="rect">
            <a:avLst/>
          </a:prstGeom>
        </p:spPr>
        <p:txBody>
          <a:bodyPr wrap="square" lIns="0" tIns="0" rIns="0" bIns="0" rtlCol="0" anchor="t">
            <a:spAutoFit/>
          </a:bodyPr>
          <a:lstStyle/>
          <a:p>
            <a:pPr marL="0" lvl="0" indent="0" algn="l">
              <a:lnSpc>
                <a:spcPts val="2699"/>
              </a:lnSpc>
              <a:spcBef>
                <a:spcPct val="0"/>
              </a:spcBef>
            </a:pPr>
            <a:r>
              <a:rPr lang="fr-FR" sz="1799" i="1" dirty="0">
                <a:solidFill>
                  <a:srgbClr val="1D1D1B"/>
                </a:solidFill>
                <a:latin typeface="Segoe UI" panose="020B0502040204020203" pitchFamily="34" charset="0"/>
                <a:ea typeface="Raleway"/>
                <a:cs typeface="Segoe UI" panose="020B0502040204020203" pitchFamily="34" charset="0"/>
                <a:sym typeface="Raleway"/>
              </a:rPr>
              <a:t>Entrez les </a:t>
            </a:r>
            <a:r>
              <a:rPr lang="fr-FR" sz="1799" i="1" u="sng" dirty="0">
                <a:solidFill>
                  <a:srgbClr val="1D1D1B"/>
                </a:solidFill>
                <a:latin typeface="Segoe UI" panose="020B0502040204020203" pitchFamily="34" charset="0"/>
                <a:ea typeface="Raleway"/>
                <a:cs typeface="Segoe UI" panose="020B0502040204020203" pitchFamily="34" charset="0"/>
                <a:sym typeface="Raleway"/>
              </a:rPr>
              <a:t>éléments</a:t>
            </a:r>
            <a:r>
              <a:rPr lang="fr-FR" sz="1799" i="1" dirty="0">
                <a:solidFill>
                  <a:srgbClr val="1D1D1B"/>
                </a:solidFill>
                <a:latin typeface="Segoe UI" panose="020B0502040204020203" pitchFamily="34" charset="0"/>
                <a:ea typeface="Raleway"/>
                <a:cs typeface="Segoe UI" panose="020B0502040204020203" pitchFamily="34" charset="0"/>
                <a:sym typeface="Raleway"/>
              </a:rPr>
              <a:t> ici.</a:t>
            </a: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u="none" strike="noStrike" dirty="0">
              <a:solidFill>
                <a:srgbClr val="1D1D1B"/>
              </a:solidFill>
              <a:latin typeface="Segoe UI" panose="020B0502040204020203" pitchFamily="34" charset="0"/>
              <a:ea typeface="Raleway"/>
              <a:cs typeface="Segoe UI" panose="020B0502040204020203" pitchFamily="34" charset="0"/>
              <a:sym typeface="Raleway"/>
            </a:endParaRPr>
          </a:p>
        </p:txBody>
      </p:sp>
      <p:sp>
        <p:nvSpPr>
          <p:cNvPr id="3" name="Espace réservé du numéro de diapositive 2">
            <a:extLst>
              <a:ext uri="{FF2B5EF4-FFF2-40B4-BE49-F238E27FC236}">
                <a16:creationId xmlns:a16="http://schemas.microsoft.com/office/drawing/2014/main" id="{A50DB4EB-8B2C-4885-A32A-2C691A1D3EE9}"/>
              </a:ext>
            </a:extLst>
          </p:cNvPr>
          <p:cNvSpPr>
            <a:spLocks noGrp="1"/>
          </p:cNvSpPr>
          <p:nvPr>
            <p:ph type="sldNum" sz="quarter" idx="12"/>
          </p:nvPr>
        </p:nvSpPr>
        <p:spPr/>
        <p:txBody>
          <a:bodyPr/>
          <a:lstStyle/>
          <a:p>
            <a:fld id="{B6F15528-21DE-4FAA-801E-634DDDAF4B2B}" type="slidenum">
              <a:rPr lang="en-US" smtClean="0"/>
              <a:pPr/>
              <a:t>13</a:t>
            </a:fld>
            <a:endParaRPr lang="en-US"/>
          </a:p>
        </p:txBody>
      </p:sp>
      <p:sp>
        <p:nvSpPr>
          <p:cNvPr id="18" name="AutoShape 18"/>
          <p:cNvSpPr/>
          <p:nvPr/>
        </p:nvSpPr>
        <p:spPr>
          <a:xfrm>
            <a:off x="956707" y="1617014"/>
            <a:ext cx="16232400" cy="0"/>
          </a:xfrm>
          <a:prstGeom prst="line">
            <a:avLst/>
          </a:prstGeom>
          <a:ln w="9525" cap="flat">
            <a:solidFill>
              <a:srgbClr val="140E0C"/>
            </a:solidFill>
            <a:prstDash val="solid"/>
            <a:headEnd type="none" w="sm" len="sm"/>
            <a:tailEnd type="none" w="sm" len="sm"/>
          </a:ln>
        </p:spPr>
      </p:sp>
    </p:spTree>
    <p:extLst>
      <p:ext uri="{BB962C8B-B14F-4D97-AF65-F5344CB8AC3E}">
        <p14:creationId xmlns:p14="http://schemas.microsoft.com/office/powerpoint/2010/main" val="33825734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E63329"/>
        </a:solidFill>
        <a:effectLst/>
      </p:bgPr>
    </p:bg>
    <p:spTree>
      <p:nvGrpSpPr>
        <p:cNvPr id="1" name=""/>
        <p:cNvGrpSpPr/>
        <p:nvPr/>
      </p:nvGrpSpPr>
      <p:grpSpPr>
        <a:xfrm>
          <a:off x="0" y="0"/>
          <a:ext cx="0" cy="0"/>
          <a:chOff x="0" y="0"/>
          <a:chExt cx="0" cy="0"/>
        </a:xfrm>
      </p:grpSpPr>
      <p:sp>
        <p:nvSpPr>
          <p:cNvPr id="2" name="AutoShape 2"/>
          <p:cNvSpPr/>
          <p:nvPr/>
        </p:nvSpPr>
        <p:spPr>
          <a:xfrm>
            <a:off x="1028700" y="4761034"/>
            <a:ext cx="16230600" cy="0"/>
          </a:xfrm>
          <a:prstGeom prst="line">
            <a:avLst/>
          </a:prstGeom>
          <a:ln w="9525" cap="flat">
            <a:solidFill>
              <a:srgbClr val="FFFFFF"/>
            </a:solidFill>
            <a:prstDash val="solid"/>
            <a:headEnd type="none" w="sm" len="sm"/>
            <a:tailEnd type="none" w="sm" len="sm"/>
          </a:ln>
        </p:spPr>
      </p:sp>
      <p:sp>
        <p:nvSpPr>
          <p:cNvPr id="3" name="AutoShape 3"/>
          <p:cNvSpPr/>
          <p:nvPr/>
        </p:nvSpPr>
        <p:spPr>
          <a:xfrm>
            <a:off x="1028700" y="9253538"/>
            <a:ext cx="16230600" cy="0"/>
          </a:xfrm>
          <a:prstGeom prst="line">
            <a:avLst/>
          </a:prstGeom>
          <a:ln w="9525" cap="flat">
            <a:solidFill>
              <a:srgbClr val="FFFFFF"/>
            </a:solidFill>
            <a:prstDash val="solid"/>
            <a:headEnd type="none" w="sm" len="sm"/>
            <a:tailEnd type="none" w="sm" len="sm"/>
          </a:ln>
        </p:spPr>
      </p:sp>
      <p:sp>
        <p:nvSpPr>
          <p:cNvPr id="4" name="TextBox 4"/>
          <p:cNvSpPr txBox="1"/>
          <p:nvPr/>
        </p:nvSpPr>
        <p:spPr>
          <a:xfrm>
            <a:off x="1028700" y="1218687"/>
            <a:ext cx="16230600" cy="1998689"/>
          </a:xfrm>
          <a:prstGeom prst="rect">
            <a:avLst/>
          </a:prstGeom>
        </p:spPr>
        <p:txBody>
          <a:bodyPr lIns="0" tIns="0" rIns="0" bIns="0" rtlCol="0" anchor="t">
            <a:spAutoFit/>
          </a:bodyPr>
          <a:lstStyle/>
          <a:p>
            <a:pPr marL="0" lvl="1" indent="0" algn="l">
              <a:lnSpc>
                <a:spcPts val="15224"/>
              </a:lnSpc>
              <a:spcBef>
                <a:spcPct val="0"/>
              </a:spcBef>
            </a:pPr>
            <a:r>
              <a:rPr lang="fr-FR" sz="17499" b="1" spc="-349" dirty="0">
                <a:solidFill>
                  <a:srgbClr val="FFFFFF"/>
                </a:solidFill>
                <a:latin typeface="Segoe UI" panose="020B0502040204020203" pitchFamily="34" charset="0"/>
                <a:ea typeface="Raleway Ultra-Bold"/>
                <a:cs typeface="Segoe UI" panose="020B0502040204020203" pitchFamily="34" charset="0"/>
                <a:sym typeface="Raleway Ultra-Bold"/>
              </a:rPr>
              <a:t>PARTIE 2</a:t>
            </a:r>
          </a:p>
        </p:txBody>
      </p:sp>
      <p:sp>
        <p:nvSpPr>
          <p:cNvPr id="5" name="TextBox 5"/>
          <p:cNvSpPr txBox="1"/>
          <p:nvPr/>
        </p:nvSpPr>
        <p:spPr>
          <a:xfrm>
            <a:off x="978492" y="5152420"/>
            <a:ext cx="1099467" cy="810030"/>
          </a:xfrm>
          <a:prstGeom prst="rect">
            <a:avLst/>
          </a:prstGeom>
        </p:spPr>
        <p:txBody>
          <a:bodyPr lIns="0" tIns="0" rIns="0" bIns="0" rtlCol="0" anchor="t">
            <a:spAutoFit/>
          </a:bodyPr>
          <a:lstStyle/>
          <a:p>
            <a:pPr marL="0" lvl="1" indent="0" algn="l">
              <a:lnSpc>
                <a:spcPts val="6720"/>
              </a:lnSpc>
              <a:spcBef>
                <a:spcPct val="0"/>
              </a:spcBef>
            </a:pPr>
            <a:r>
              <a:rPr lang="fr-FR" sz="4800" b="1" u="none" strike="noStrike" dirty="0">
                <a:solidFill>
                  <a:srgbClr val="FFFFFF"/>
                </a:solidFill>
                <a:latin typeface="Segoe UI" panose="020B0502040204020203" pitchFamily="34" charset="0"/>
                <a:ea typeface="Raleway Bold"/>
                <a:cs typeface="Segoe UI" panose="020B0502040204020203" pitchFamily="34" charset="0"/>
                <a:sym typeface="Raleway Bold"/>
              </a:rPr>
              <a:t>1</a:t>
            </a:r>
          </a:p>
        </p:txBody>
      </p:sp>
      <p:sp>
        <p:nvSpPr>
          <p:cNvPr id="6" name="TextBox 6"/>
          <p:cNvSpPr txBox="1"/>
          <p:nvPr/>
        </p:nvSpPr>
        <p:spPr>
          <a:xfrm>
            <a:off x="6361495" y="5152420"/>
            <a:ext cx="1099467" cy="810030"/>
          </a:xfrm>
          <a:prstGeom prst="rect">
            <a:avLst/>
          </a:prstGeom>
        </p:spPr>
        <p:txBody>
          <a:bodyPr lIns="0" tIns="0" rIns="0" bIns="0" rtlCol="0" anchor="t">
            <a:spAutoFit/>
          </a:bodyPr>
          <a:lstStyle/>
          <a:p>
            <a:pPr marL="0" lvl="1" indent="0" algn="l">
              <a:lnSpc>
                <a:spcPts val="6720"/>
              </a:lnSpc>
              <a:spcBef>
                <a:spcPct val="0"/>
              </a:spcBef>
            </a:pPr>
            <a:r>
              <a:rPr lang="fr-FR" sz="4800" b="1" dirty="0">
                <a:solidFill>
                  <a:srgbClr val="FFFFFF"/>
                </a:solidFill>
                <a:latin typeface="Segoe UI" panose="020B0502040204020203" pitchFamily="34" charset="0"/>
                <a:ea typeface="Raleway Bold"/>
                <a:cs typeface="Segoe UI" panose="020B0502040204020203" pitchFamily="34" charset="0"/>
                <a:sym typeface="Raleway Bold"/>
              </a:rPr>
              <a:t>4</a:t>
            </a:r>
            <a:endParaRPr lang="fr-FR" sz="5600" b="1" dirty="0">
              <a:solidFill>
                <a:srgbClr val="FFFFFF"/>
              </a:solidFill>
              <a:latin typeface="Segoe UI" panose="020B0502040204020203" pitchFamily="34" charset="0"/>
              <a:ea typeface="Raleway Bold"/>
              <a:cs typeface="Segoe UI" panose="020B0502040204020203" pitchFamily="34" charset="0"/>
              <a:sym typeface="Raleway Bold"/>
            </a:endParaRPr>
          </a:p>
        </p:txBody>
      </p:sp>
      <p:sp>
        <p:nvSpPr>
          <p:cNvPr id="7" name="TextBox 7"/>
          <p:cNvSpPr txBox="1"/>
          <p:nvPr/>
        </p:nvSpPr>
        <p:spPr>
          <a:xfrm>
            <a:off x="978492" y="6382585"/>
            <a:ext cx="1099467" cy="810030"/>
          </a:xfrm>
          <a:prstGeom prst="rect">
            <a:avLst/>
          </a:prstGeom>
        </p:spPr>
        <p:txBody>
          <a:bodyPr lIns="0" tIns="0" rIns="0" bIns="0" rtlCol="0" anchor="t">
            <a:spAutoFit/>
          </a:bodyPr>
          <a:lstStyle/>
          <a:p>
            <a:pPr marL="0" lvl="1" indent="0" algn="l">
              <a:lnSpc>
                <a:spcPts val="6720"/>
              </a:lnSpc>
              <a:spcBef>
                <a:spcPct val="0"/>
              </a:spcBef>
            </a:pPr>
            <a:r>
              <a:rPr lang="fr-FR" sz="4800" b="1" dirty="0">
                <a:solidFill>
                  <a:srgbClr val="FFFFFF"/>
                </a:solidFill>
                <a:latin typeface="Segoe UI" panose="020B0502040204020203" pitchFamily="34" charset="0"/>
                <a:ea typeface="Raleway Bold"/>
                <a:cs typeface="Segoe UI" panose="020B0502040204020203" pitchFamily="34" charset="0"/>
                <a:sym typeface="Raleway Bold"/>
              </a:rPr>
              <a:t>2</a:t>
            </a:r>
          </a:p>
        </p:txBody>
      </p:sp>
      <p:sp>
        <p:nvSpPr>
          <p:cNvPr id="8" name="TextBox 8"/>
          <p:cNvSpPr txBox="1"/>
          <p:nvPr/>
        </p:nvSpPr>
        <p:spPr>
          <a:xfrm>
            <a:off x="6361495" y="6390670"/>
            <a:ext cx="1099467" cy="810030"/>
          </a:xfrm>
          <a:prstGeom prst="rect">
            <a:avLst/>
          </a:prstGeom>
        </p:spPr>
        <p:txBody>
          <a:bodyPr lIns="0" tIns="0" rIns="0" bIns="0" rtlCol="0" anchor="t">
            <a:spAutoFit/>
          </a:bodyPr>
          <a:lstStyle/>
          <a:p>
            <a:pPr marL="0" lvl="1" indent="0" algn="l">
              <a:lnSpc>
                <a:spcPts val="6720"/>
              </a:lnSpc>
              <a:spcBef>
                <a:spcPct val="0"/>
              </a:spcBef>
            </a:pPr>
            <a:r>
              <a:rPr lang="fr-FR" sz="4800" b="1" dirty="0">
                <a:solidFill>
                  <a:srgbClr val="FFFFFF"/>
                </a:solidFill>
                <a:latin typeface="Segoe UI" panose="020B0502040204020203" pitchFamily="34" charset="0"/>
                <a:ea typeface="Raleway Bold"/>
                <a:cs typeface="Segoe UI" panose="020B0502040204020203" pitchFamily="34" charset="0"/>
                <a:sym typeface="Raleway Bold"/>
              </a:rPr>
              <a:t>5</a:t>
            </a:r>
          </a:p>
        </p:txBody>
      </p:sp>
      <p:sp>
        <p:nvSpPr>
          <p:cNvPr id="9" name="TextBox 9"/>
          <p:cNvSpPr txBox="1"/>
          <p:nvPr/>
        </p:nvSpPr>
        <p:spPr>
          <a:xfrm>
            <a:off x="978492" y="7612750"/>
            <a:ext cx="1099467" cy="810030"/>
          </a:xfrm>
          <a:prstGeom prst="rect">
            <a:avLst/>
          </a:prstGeom>
        </p:spPr>
        <p:txBody>
          <a:bodyPr lIns="0" tIns="0" rIns="0" bIns="0" rtlCol="0" anchor="t">
            <a:spAutoFit/>
          </a:bodyPr>
          <a:lstStyle/>
          <a:p>
            <a:pPr marL="0" lvl="1" indent="0" algn="l">
              <a:lnSpc>
                <a:spcPts val="6720"/>
              </a:lnSpc>
              <a:spcBef>
                <a:spcPct val="0"/>
              </a:spcBef>
            </a:pPr>
            <a:r>
              <a:rPr lang="fr-FR" sz="4800" b="1" dirty="0">
                <a:solidFill>
                  <a:srgbClr val="FFFFFF"/>
                </a:solidFill>
                <a:latin typeface="Segoe UI" panose="020B0502040204020203" pitchFamily="34" charset="0"/>
                <a:ea typeface="Raleway Bold"/>
                <a:cs typeface="Segoe UI" panose="020B0502040204020203" pitchFamily="34" charset="0"/>
                <a:sym typeface="Raleway Bold"/>
              </a:rPr>
              <a:t>3</a:t>
            </a:r>
          </a:p>
        </p:txBody>
      </p:sp>
      <p:sp>
        <p:nvSpPr>
          <p:cNvPr id="10" name="TextBox 10"/>
          <p:cNvSpPr txBox="1"/>
          <p:nvPr/>
        </p:nvSpPr>
        <p:spPr>
          <a:xfrm>
            <a:off x="1600200" y="5409155"/>
            <a:ext cx="4495799" cy="572080"/>
          </a:xfrm>
          <a:prstGeom prst="rect">
            <a:avLst/>
          </a:prstGeom>
        </p:spPr>
        <p:txBody>
          <a:bodyPr wrap="square" lIns="0" tIns="0" rIns="0" bIns="0" rtlCol="0" anchor="t">
            <a:spAutoFit/>
          </a:bodyPr>
          <a:lstStyle/>
          <a:p>
            <a:pPr marL="0" lvl="1" indent="0" algn="l">
              <a:lnSpc>
                <a:spcPts val="4799"/>
              </a:lnSpc>
              <a:spcBef>
                <a:spcPct val="0"/>
              </a:spcBef>
            </a:pPr>
            <a:r>
              <a:rPr lang="fr-FR" sz="3600" b="1" spc="-199" dirty="0">
                <a:solidFill>
                  <a:srgbClr val="FFFFFF"/>
                </a:solidFill>
                <a:latin typeface="Segoe UI" panose="020B0502040204020203" pitchFamily="34" charset="0"/>
                <a:ea typeface="Raleway Bold"/>
                <a:cs typeface="Segoe UI" panose="020B0502040204020203" pitchFamily="34" charset="0"/>
                <a:sym typeface="Raleway Bold"/>
              </a:rPr>
              <a:t>Ressources humaines </a:t>
            </a:r>
          </a:p>
        </p:txBody>
      </p:sp>
      <p:sp>
        <p:nvSpPr>
          <p:cNvPr id="11" name="TextBox 11"/>
          <p:cNvSpPr txBox="1"/>
          <p:nvPr/>
        </p:nvSpPr>
        <p:spPr>
          <a:xfrm>
            <a:off x="6971095" y="5409155"/>
            <a:ext cx="2786733" cy="572080"/>
          </a:xfrm>
          <a:prstGeom prst="rect">
            <a:avLst/>
          </a:prstGeom>
        </p:spPr>
        <p:txBody>
          <a:bodyPr wrap="square" lIns="0" tIns="0" rIns="0" bIns="0" rtlCol="0" anchor="t">
            <a:spAutoFit/>
          </a:bodyPr>
          <a:lstStyle/>
          <a:p>
            <a:pPr algn="l">
              <a:lnSpc>
                <a:spcPts val="4799"/>
              </a:lnSpc>
            </a:pPr>
            <a:r>
              <a:rPr lang="fr-FR" sz="3600" b="1" spc="-199" dirty="0">
                <a:solidFill>
                  <a:srgbClr val="FFFFFF"/>
                </a:solidFill>
                <a:latin typeface="Segoe UI" panose="020B0502040204020203" pitchFamily="34" charset="0"/>
                <a:ea typeface="Raleway Bold"/>
                <a:cs typeface="Segoe UI" panose="020B0502040204020203" pitchFamily="34" charset="0"/>
                <a:sym typeface="Raleway Bold"/>
              </a:rPr>
              <a:t>Concurrence</a:t>
            </a:r>
          </a:p>
        </p:txBody>
      </p:sp>
      <p:sp>
        <p:nvSpPr>
          <p:cNvPr id="12" name="TextBox 12"/>
          <p:cNvSpPr txBox="1"/>
          <p:nvPr/>
        </p:nvSpPr>
        <p:spPr>
          <a:xfrm>
            <a:off x="1600200" y="6647405"/>
            <a:ext cx="2553906" cy="572080"/>
          </a:xfrm>
          <a:prstGeom prst="rect">
            <a:avLst/>
          </a:prstGeom>
        </p:spPr>
        <p:txBody>
          <a:bodyPr wrap="square" lIns="0" tIns="0" rIns="0" bIns="0" rtlCol="0" anchor="t">
            <a:spAutoFit/>
          </a:bodyPr>
          <a:lstStyle/>
          <a:p>
            <a:pPr marL="0" lvl="1" indent="0" algn="l">
              <a:lnSpc>
                <a:spcPts val="4799"/>
              </a:lnSpc>
              <a:spcBef>
                <a:spcPct val="0"/>
              </a:spcBef>
            </a:pPr>
            <a:r>
              <a:rPr lang="fr-FR" sz="3600" b="1" spc="-199" dirty="0">
                <a:solidFill>
                  <a:srgbClr val="FFFFFF"/>
                </a:solidFill>
                <a:latin typeface="Segoe UI" panose="020B0502040204020203" pitchFamily="34" charset="0"/>
                <a:ea typeface="Raleway Bold"/>
                <a:cs typeface="Segoe UI" panose="020B0502040204020203" pitchFamily="34" charset="0"/>
                <a:sym typeface="Raleway Bold"/>
              </a:rPr>
              <a:t>Marché visé</a:t>
            </a:r>
          </a:p>
        </p:txBody>
      </p:sp>
      <p:sp>
        <p:nvSpPr>
          <p:cNvPr id="13" name="TextBox 13"/>
          <p:cNvSpPr txBox="1"/>
          <p:nvPr/>
        </p:nvSpPr>
        <p:spPr>
          <a:xfrm>
            <a:off x="6971096" y="6647405"/>
            <a:ext cx="3243932" cy="572080"/>
          </a:xfrm>
          <a:prstGeom prst="rect">
            <a:avLst/>
          </a:prstGeom>
        </p:spPr>
        <p:txBody>
          <a:bodyPr wrap="square" lIns="0" tIns="0" rIns="0" bIns="0" rtlCol="0" anchor="t">
            <a:spAutoFit/>
          </a:bodyPr>
          <a:lstStyle/>
          <a:p>
            <a:pPr algn="l">
              <a:lnSpc>
                <a:spcPts val="4799"/>
              </a:lnSpc>
            </a:pPr>
            <a:r>
              <a:rPr lang="fr-FR" sz="3600" b="1" spc="-199" dirty="0">
                <a:solidFill>
                  <a:srgbClr val="FFFFFF"/>
                </a:solidFill>
                <a:latin typeface="Segoe UI" panose="020B0502040204020203" pitchFamily="34" charset="0"/>
                <a:ea typeface="Raleway Bold"/>
                <a:cs typeface="Segoe UI" panose="020B0502040204020203" pitchFamily="34" charset="0"/>
                <a:sym typeface="Raleway Bold"/>
              </a:rPr>
              <a:t>Dossier financier</a:t>
            </a:r>
          </a:p>
        </p:txBody>
      </p:sp>
      <p:sp>
        <p:nvSpPr>
          <p:cNvPr id="14" name="TextBox 14"/>
          <p:cNvSpPr txBox="1"/>
          <p:nvPr/>
        </p:nvSpPr>
        <p:spPr>
          <a:xfrm>
            <a:off x="1600200" y="7886700"/>
            <a:ext cx="3505199" cy="572080"/>
          </a:xfrm>
          <a:prstGeom prst="rect">
            <a:avLst/>
          </a:prstGeom>
        </p:spPr>
        <p:txBody>
          <a:bodyPr wrap="square" lIns="0" tIns="0" rIns="0" bIns="0" rtlCol="0" anchor="t">
            <a:spAutoFit/>
          </a:bodyPr>
          <a:lstStyle/>
          <a:p>
            <a:pPr marL="0" lvl="1" indent="0" algn="l">
              <a:lnSpc>
                <a:spcPts val="4799"/>
              </a:lnSpc>
              <a:spcBef>
                <a:spcPct val="0"/>
              </a:spcBef>
            </a:pPr>
            <a:r>
              <a:rPr lang="fr-FR" sz="3600" b="1" spc="-199" dirty="0">
                <a:solidFill>
                  <a:srgbClr val="FFFFFF"/>
                </a:solidFill>
                <a:latin typeface="Segoe UI" panose="020B0502040204020203" pitchFamily="34" charset="0"/>
                <a:ea typeface="Raleway Bold"/>
                <a:cs typeface="Segoe UI" panose="020B0502040204020203" pitchFamily="34" charset="0"/>
                <a:sym typeface="Raleway Bold"/>
              </a:rPr>
              <a:t>Produit / service</a:t>
            </a:r>
            <a:endParaRPr lang="fr-FR" sz="3600" b="1" u="none" strike="noStrike" spc="-199" dirty="0">
              <a:solidFill>
                <a:srgbClr val="FFFFFF"/>
              </a:solidFill>
              <a:latin typeface="Segoe UI" panose="020B0502040204020203" pitchFamily="34" charset="0"/>
              <a:ea typeface="Raleway Bold"/>
              <a:cs typeface="Segoe UI" panose="020B0502040204020203" pitchFamily="34" charset="0"/>
              <a:sym typeface="Raleway Bold"/>
            </a:endParaRPr>
          </a:p>
        </p:txBody>
      </p:sp>
      <p:sp>
        <p:nvSpPr>
          <p:cNvPr id="20" name="Freeform 20"/>
          <p:cNvSpPr/>
          <p:nvPr/>
        </p:nvSpPr>
        <p:spPr>
          <a:xfrm>
            <a:off x="15835195" y="2378248"/>
            <a:ext cx="1424105" cy="2765252"/>
          </a:xfrm>
          <a:custGeom>
            <a:avLst/>
            <a:gdLst/>
            <a:ahLst/>
            <a:cxnLst/>
            <a:rect l="l" t="t" r="r" b="b"/>
            <a:pathLst>
              <a:path w="1424105" h="2765252">
                <a:moveTo>
                  <a:pt x="0" y="0"/>
                </a:moveTo>
                <a:lnTo>
                  <a:pt x="1424105" y="0"/>
                </a:lnTo>
                <a:lnTo>
                  <a:pt x="1424105" y="2765252"/>
                </a:lnTo>
                <a:lnTo>
                  <a:pt x="0" y="2765252"/>
                </a:lnTo>
                <a:lnTo>
                  <a:pt x="0" y="0"/>
                </a:lnTo>
                <a:close/>
              </a:path>
            </a:pathLst>
          </a:custGeom>
          <a:blipFill>
            <a:blip r:embed="rId2"/>
            <a:stretch>
              <a:fillRect/>
            </a:stretch>
          </a:blipFill>
        </p:spPr>
      </p:sp>
      <p:sp>
        <p:nvSpPr>
          <p:cNvPr id="21" name="Freeform 21"/>
          <p:cNvSpPr/>
          <p:nvPr/>
        </p:nvSpPr>
        <p:spPr>
          <a:xfrm>
            <a:off x="8456791" y="9506157"/>
            <a:ext cx="1374418" cy="337922"/>
          </a:xfrm>
          <a:custGeom>
            <a:avLst/>
            <a:gdLst/>
            <a:ahLst/>
            <a:cxnLst/>
            <a:rect l="l" t="t" r="r" b="b"/>
            <a:pathLst>
              <a:path w="1374418" h="337922">
                <a:moveTo>
                  <a:pt x="0" y="0"/>
                </a:moveTo>
                <a:lnTo>
                  <a:pt x="1374418" y="0"/>
                </a:lnTo>
                <a:lnTo>
                  <a:pt x="1374418" y="337921"/>
                </a:lnTo>
                <a:lnTo>
                  <a:pt x="0" y="337921"/>
                </a:lnTo>
                <a:lnTo>
                  <a:pt x="0" y="0"/>
                </a:lnTo>
                <a:close/>
              </a:path>
            </a:pathLst>
          </a:custGeom>
          <a:blipFill>
            <a:blip r:embed="rId3"/>
            <a:stretch>
              <a:fillRect/>
            </a:stretch>
          </a:blipFill>
        </p:spPr>
      </p:sp>
      <p:sp>
        <p:nvSpPr>
          <p:cNvPr id="22" name="TextBox 10">
            <a:extLst>
              <a:ext uri="{FF2B5EF4-FFF2-40B4-BE49-F238E27FC236}">
                <a16:creationId xmlns:a16="http://schemas.microsoft.com/office/drawing/2014/main" id="{65B5DAE5-EE66-442B-B01F-68102FEDB212}"/>
              </a:ext>
            </a:extLst>
          </p:cNvPr>
          <p:cNvSpPr txBox="1"/>
          <p:nvPr/>
        </p:nvSpPr>
        <p:spPr>
          <a:xfrm>
            <a:off x="1028700" y="3164251"/>
            <a:ext cx="10172700" cy="600075"/>
          </a:xfrm>
          <a:prstGeom prst="rect">
            <a:avLst/>
          </a:prstGeom>
        </p:spPr>
        <p:txBody>
          <a:bodyPr wrap="square" lIns="0" tIns="0" rIns="0" bIns="0" rtlCol="0" anchor="t">
            <a:spAutoFit/>
          </a:bodyPr>
          <a:lstStyle/>
          <a:p>
            <a:pPr marL="0" lvl="1" indent="0" algn="l">
              <a:lnSpc>
                <a:spcPts val="4799"/>
              </a:lnSpc>
              <a:spcBef>
                <a:spcPct val="0"/>
              </a:spcBef>
            </a:pPr>
            <a:r>
              <a:rPr lang="fr-FR" sz="3999" b="1" spc="-199" dirty="0">
                <a:solidFill>
                  <a:srgbClr val="FFFFFF"/>
                </a:solidFill>
                <a:latin typeface="Segoe UI" panose="020B0502040204020203" pitchFamily="34" charset="0"/>
                <a:ea typeface="Raleway Bold"/>
                <a:cs typeface="Segoe UI" panose="020B0502040204020203" pitchFamily="34" charset="0"/>
                <a:sym typeface="Raleway Bold"/>
              </a:rPr>
              <a:t>- STRATÉGIE ENVISAGÉE - </a:t>
            </a:r>
          </a:p>
        </p:txBody>
      </p:sp>
      <p:sp>
        <p:nvSpPr>
          <p:cNvPr id="18" name="TextBox 8">
            <a:extLst>
              <a:ext uri="{FF2B5EF4-FFF2-40B4-BE49-F238E27FC236}">
                <a16:creationId xmlns:a16="http://schemas.microsoft.com/office/drawing/2014/main" id="{3FFEFDF5-A958-4D8E-8E4D-732DA5CED105}"/>
              </a:ext>
            </a:extLst>
          </p:cNvPr>
          <p:cNvSpPr txBox="1"/>
          <p:nvPr/>
        </p:nvSpPr>
        <p:spPr>
          <a:xfrm>
            <a:off x="6361495" y="7612750"/>
            <a:ext cx="1099467" cy="810030"/>
          </a:xfrm>
          <a:prstGeom prst="rect">
            <a:avLst/>
          </a:prstGeom>
        </p:spPr>
        <p:txBody>
          <a:bodyPr lIns="0" tIns="0" rIns="0" bIns="0" rtlCol="0" anchor="t">
            <a:spAutoFit/>
          </a:bodyPr>
          <a:lstStyle/>
          <a:p>
            <a:pPr marL="0" lvl="1" indent="0" algn="l">
              <a:lnSpc>
                <a:spcPts val="6720"/>
              </a:lnSpc>
              <a:spcBef>
                <a:spcPct val="0"/>
              </a:spcBef>
            </a:pPr>
            <a:r>
              <a:rPr lang="fr-FR" sz="4800" b="1" dirty="0">
                <a:solidFill>
                  <a:srgbClr val="FFFFFF"/>
                </a:solidFill>
                <a:latin typeface="Segoe UI" panose="020B0502040204020203" pitchFamily="34" charset="0"/>
                <a:ea typeface="Raleway Bold"/>
                <a:cs typeface="Segoe UI" panose="020B0502040204020203" pitchFamily="34" charset="0"/>
                <a:sym typeface="Raleway Bold"/>
              </a:rPr>
              <a:t>6</a:t>
            </a:r>
          </a:p>
        </p:txBody>
      </p:sp>
      <p:sp>
        <p:nvSpPr>
          <p:cNvPr id="19" name="TextBox 13">
            <a:extLst>
              <a:ext uri="{FF2B5EF4-FFF2-40B4-BE49-F238E27FC236}">
                <a16:creationId xmlns:a16="http://schemas.microsoft.com/office/drawing/2014/main" id="{3FE58DFD-5F90-4AAD-8AB6-D9BF8A9B128D}"/>
              </a:ext>
            </a:extLst>
          </p:cNvPr>
          <p:cNvSpPr txBox="1"/>
          <p:nvPr/>
        </p:nvSpPr>
        <p:spPr>
          <a:xfrm>
            <a:off x="6971096" y="7886700"/>
            <a:ext cx="3620704" cy="572080"/>
          </a:xfrm>
          <a:prstGeom prst="rect">
            <a:avLst/>
          </a:prstGeom>
        </p:spPr>
        <p:txBody>
          <a:bodyPr wrap="square" lIns="0" tIns="0" rIns="0" bIns="0" rtlCol="0" anchor="t">
            <a:spAutoFit/>
          </a:bodyPr>
          <a:lstStyle/>
          <a:p>
            <a:pPr algn="l">
              <a:lnSpc>
                <a:spcPts val="4799"/>
              </a:lnSpc>
            </a:pPr>
            <a:r>
              <a:rPr lang="fr-FR" sz="3600" b="1" spc="-199" dirty="0">
                <a:solidFill>
                  <a:srgbClr val="FFFFFF"/>
                </a:solidFill>
                <a:latin typeface="Segoe UI" panose="020B0502040204020203" pitchFamily="34" charset="0"/>
                <a:ea typeface="Raleway Bold"/>
                <a:cs typeface="Segoe UI" panose="020B0502040204020203" pitchFamily="34" charset="0"/>
                <a:sym typeface="Raleway Bold"/>
              </a:rPr>
              <a:t>Montage juridique</a:t>
            </a:r>
          </a:p>
        </p:txBody>
      </p:sp>
      <p:sp>
        <p:nvSpPr>
          <p:cNvPr id="23" name="TextBox 6">
            <a:extLst>
              <a:ext uri="{FF2B5EF4-FFF2-40B4-BE49-F238E27FC236}">
                <a16:creationId xmlns:a16="http://schemas.microsoft.com/office/drawing/2014/main" id="{311F9A1E-D805-426B-920B-C49E98F327C0}"/>
              </a:ext>
            </a:extLst>
          </p:cNvPr>
          <p:cNvSpPr txBox="1"/>
          <p:nvPr/>
        </p:nvSpPr>
        <p:spPr>
          <a:xfrm>
            <a:off x="11016333" y="5152420"/>
            <a:ext cx="1099467" cy="810030"/>
          </a:xfrm>
          <a:prstGeom prst="rect">
            <a:avLst/>
          </a:prstGeom>
        </p:spPr>
        <p:txBody>
          <a:bodyPr lIns="0" tIns="0" rIns="0" bIns="0" rtlCol="0" anchor="t">
            <a:spAutoFit/>
          </a:bodyPr>
          <a:lstStyle/>
          <a:p>
            <a:pPr marL="0" lvl="1" indent="0" algn="l">
              <a:lnSpc>
                <a:spcPts val="6720"/>
              </a:lnSpc>
              <a:spcBef>
                <a:spcPct val="0"/>
              </a:spcBef>
            </a:pPr>
            <a:r>
              <a:rPr lang="fr-FR" sz="4800" b="1" dirty="0">
                <a:solidFill>
                  <a:srgbClr val="FFFFFF"/>
                </a:solidFill>
                <a:latin typeface="Segoe UI" panose="020B0502040204020203" pitchFamily="34" charset="0"/>
                <a:ea typeface="Raleway Bold"/>
                <a:cs typeface="Segoe UI" panose="020B0502040204020203" pitchFamily="34" charset="0"/>
                <a:sym typeface="Raleway Bold"/>
              </a:rPr>
              <a:t>7</a:t>
            </a:r>
          </a:p>
        </p:txBody>
      </p:sp>
      <p:sp>
        <p:nvSpPr>
          <p:cNvPr id="24" name="TextBox 8">
            <a:extLst>
              <a:ext uri="{FF2B5EF4-FFF2-40B4-BE49-F238E27FC236}">
                <a16:creationId xmlns:a16="http://schemas.microsoft.com/office/drawing/2014/main" id="{4FF5D134-6654-4797-8DE2-EB726335FC67}"/>
              </a:ext>
            </a:extLst>
          </p:cNvPr>
          <p:cNvSpPr txBox="1"/>
          <p:nvPr/>
        </p:nvSpPr>
        <p:spPr>
          <a:xfrm>
            <a:off x="11016333" y="6390670"/>
            <a:ext cx="1099467" cy="810030"/>
          </a:xfrm>
          <a:prstGeom prst="rect">
            <a:avLst/>
          </a:prstGeom>
        </p:spPr>
        <p:txBody>
          <a:bodyPr lIns="0" tIns="0" rIns="0" bIns="0" rtlCol="0" anchor="t">
            <a:spAutoFit/>
          </a:bodyPr>
          <a:lstStyle/>
          <a:p>
            <a:pPr marL="0" lvl="1" indent="0" algn="l">
              <a:lnSpc>
                <a:spcPts val="6720"/>
              </a:lnSpc>
              <a:spcBef>
                <a:spcPct val="0"/>
              </a:spcBef>
            </a:pPr>
            <a:r>
              <a:rPr lang="fr-FR" sz="4800" b="1" dirty="0">
                <a:solidFill>
                  <a:srgbClr val="FFFFFF"/>
                </a:solidFill>
                <a:latin typeface="Segoe UI" panose="020B0502040204020203" pitchFamily="34" charset="0"/>
                <a:ea typeface="Raleway Bold"/>
                <a:cs typeface="Segoe UI" panose="020B0502040204020203" pitchFamily="34" charset="0"/>
                <a:sym typeface="Raleway Bold"/>
              </a:rPr>
              <a:t>8</a:t>
            </a:r>
          </a:p>
        </p:txBody>
      </p:sp>
      <p:sp>
        <p:nvSpPr>
          <p:cNvPr id="25" name="TextBox 11">
            <a:extLst>
              <a:ext uri="{FF2B5EF4-FFF2-40B4-BE49-F238E27FC236}">
                <a16:creationId xmlns:a16="http://schemas.microsoft.com/office/drawing/2014/main" id="{E78718CF-BBEB-4703-82F2-DBC333FAF1A9}"/>
              </a:ext>
            </a:extLst>
          </p:cNvPr>
          <p:cNvSpPr txBox="1"/>
          <p:nvPr/>
        </p:nvSpPr>
        <p:spPr>
          <a:xfrm>
            <a:off x="11618387" y="5409155"/>
            <a:ext cx="5525706" cy="572080"/>
          </a:xfrm>
          <a:prstGeom prst="rect">
            <a:avLst/>
          </a:prstGeom>
        </p:spPr>
        <p:txBody>
          <a:bodyPr wrap="square" lIns="0" tIns="0" rIns="0" bIns="0" rtlCol="0" anchor="t">
            <a:spAutoFit/>
          </a:bodyPr>
          <a:lstStyle/>
          <a:p>
            <a:pPr algn="l">
              <a:lnSpc>
                <a:spcPts val="4799"/>
              </a:lnSpc>
            </a:pPr>
            <a:r>
              <a:rPr lang="fr-FR" sz="3600" b="1" spc="-199" dirty="0">
                <a:solidFill>
                  <a:srgbClr val="FFFFFF"/>
                </a:solidFill>
                <a:latin typeface="Segoe UI" panose="020B0502040204020203" pitchFamily="34" charset="0"/>
                <a:ea typeface="Raleway Bold"/>
                <a:cs typeface="Segoe UI" panose="020B0502040204020203" pitchFamily="34" charset="0"/>
                <a:sym typeface="Raleway Bold"/>
              </a:rPr>
              <a:t>Stratégie commerciale</a:t>
            </a:r>
          </a:p>
        </p:txBody>
      </p:sp>
      <p:sp>
        <p:nvSpPr>
          <p:cNvPr id="26" name="TextBox 13">
            <a:extLst>
              <a:ext uri="{FF2B5EF4-FFF2-40B4-BE49-F238E27FC236}">
                <a16:creationId xmlns:a16="http://schemas.microsoft.com/office/drawing/2014/main" id="{B859DE23-CFFA-46EB-A129-CA33396B3FC0}"/>
              </a:ext>
            </a:extLst>
          </p:cNvPr>
          <p:cNvSpPr txBox="1"/>
          <p:nvPr/>
        </p:nvSpPr>
        <p:spPr>
          <a:xfrm>
            <a:off x="11618387" y="6647405"/>
            <a:ext cx="6060013" cy="572080"/>
          </a:xfrm>
          <a:prstGeom prst="rect">
            <a:avLst/>
          </a:prstGeom>
        </p:spPr>
        <p:txBody>
          <a:bodyPr wrap="square" lIns="0" tIns="0" rIns="0" bIns="0" rtlCol="0" anchor="t">
            <a:spAutoFit/>
          </a:bodyPr>
          <a:lstStyle/>
          <a:p>
            <a:pPr algn="l">
              <a:lnSpc>
                <a:spcPts val="4799"/>
              </a:lnSpc>
            </a:pPr>
            <a:r>
              <a:rPr lang="fr-FR" sz="3600" b="1" spc="-199" dirty="0">
                <a:solidFill>
                  <a:srgbClr val="FFFFFF"/>
                </a:solidFill>
                <a:latin typeface="Segoe UI" panose="020B0502040204020203" pitchFamily="34" charset="0"/>
                <a:ea typeface="Raleway Bold"/>
                <a:cs typeface="Segoe UI" panose="020B0502040204020203" pitchFamily="34" charset="0"/>
                <a:sym typeface="Raleway Bold"/>
              </a:rPr>
              <a:t>Vision à moyen et long terme</a:t>
            </a:r>
          </a:p>
        </p:txBody>
      </p:sp>
      <p:sp>
        <p:nvSpPr>
          <p:cNvPr id="27" name="TextBox 8">
            <a:extLst>
              <a:ext uri="{FF2B5EF4-FFF2-40B4-BE49-F238E27FC236}">
                <a16:creationId xmlns:a16="http://schemas.microsoft.com/office/drawing/2014/main" id="{D382E231-DC26-4236-96AE-2431AE21AB72}"/>
              </a:ext>
            </a:extLst>
          </p:cNvPr>
          <p:cNvSpPr txBox="1"/>
          <p:nvPr/>
        </p:nvSpPr>
        <p:spPr>
          <a:xfrm>
            <a:off x="11016333" y="7612750"/>
            <a:ext cx="1099467" cy="810030"/>
          </a:xfrm>
          <a:prstGeom prst="rect">
            <a:avLst/>
          </a:prstGeom>
        </p:spPr>
        <p:txBody>
          <a:bodyPr lIns="0" tIns="0" rIns="0" bIns="0" rtlCol="0" anchor="t">
            <a:spAutoFit/>
          </a:bodyPr>
          <a:lstStyle/>
          <a:p>
            <a:pPr marL="0" lvl="1" indent="0" algn="l">
              <a:lnSpc>
                <a:spcPts val="6720"/>
              </a:lnSpc>
              <a:spcBef>
                <a:spcPct val="0"/>
              </a:spcBef>
            </a:pPr>
            <a:r>
              <a:rPr lang="fr-FR" sz="4800" b="1" dirty="0">
                <a:solidFill>
                  <a:srgbClr val="FFFFFF"/>
                </a:solidFill>
                <a:latin typeface="Segoe UI" panose="020B0502040204020203" pitchFamily="34" charset="0"/>
                <a:ea typeface="Raleway Bold"/>
                <a:cs typeface="Segoe UI" panose="020B0502040204020203" pitchFamily="34" charset="0"/>
                <a:sym typeface="Raleway Bold"/>
              </a:rPr>
              <a:t>9</a:t>
            </a:r>
          </a:p>
        </p:txBody>
      </p:sp>
      <p:sp>
        <p:nvSpPr>
          <p:cNvPr id="28" name="TextBox 13">
            <a:extLst>
              <a:ext uri="{FF2B5EF4-FFF2-40B4-BE49-F238E27FC236}">
                <a16:creationId xmlns:a16="http://schemas.microsoft.com/office/drawing/2014/main" id="{353D87C3-BFC8-4F73-9E07-3CBF9575B2BD}"/>
              </a:ext>
            </a:extLst>
          </p:cNvPr>
          <p:cNvSpPr txBox="1"/>
          <p:nvPr/>
        </p:nvSpPr>
        <p:spPr>
          <a:xfrm>
            <a:off x="11618388" y="7886700"/>
            <a:ext cx="5298012" cy="572080"/>
          </a:xfrm>
          <a:prstGeom prst="rect">
            <a:avLst/>
          </a:prstGeom>
        </p:spPr>
        <p:txBody>
          <a:bodyPr wrap="square" lIns="0" tIns="0" rIns="0" bIns="0" rtlCol="0" anchor="t">
            <a:spAutoFit/>
          </a:bodyPr>
          <a:lstStyle/>
          <a:p>
            <a:pPr algn="l">
              <a:lnSpc>
                <a:spcPts val="4799"/>
              </a:lnSpc>
            </a:pPr>
            <a:r>
              <a:rPr lang="fr-FR" sz="3600" b="1" spc="-199" dirty="0">
                <a:solidFill>
                  <a:srgbClr val="FFFFFF"/>
                </a:solidFill>
                <a:latin typeface="Segoe UI" panose="020B0502040204020203" pitchFamily="34" charset="0"/>
                <a:ea typeface="Raleway Bold"/>
                <a:cs typeface="Segoe UI" panose="020B0502040204020203" pitchFamily="34" charset="0"/>
                <a:sym typeface="Raleway Bold"/>
              </a:rPr>
              <a:t>Opportunités et menaces</a:t>
            </a:r>
          </a:p>
        </p:txBody>
      </p:sp>
      <p:sp>
        <p:nvSpPr>
          <p:cNvPr id="16" name="Espace réservé du numéro de diapositive 15">
            <a:extLst>
              <a:ext uri="{FF2B5EF4-FFF2-40B4-BE49-F238E27FC236}">
                <a16:creationId xmlns:a16="http://schemas.microsoft.com/office/drawing/2014/main" id="{856C8B8F-119F-4E4D-A700-B41AA420C732}"/>
              </a:ext>
            </a:extLst>
          </p:cNvPr>
          <p:cNvSpPr>
            <a:spLocks noGrp="1"/>
          </p:cNvSpPr>
          <p:nvPr>
            <p:ph type="sldNum" sz="quarter" idx="12"/>
          </p:nvPr>
        </p:nvSpPr>
        <p:spPr/>
        <p:txBody>
          <a:bodyPr/>
          <a:lstStyle/>
          <a:p>
            <a:fld id="{B6F15528-21DE-4FAA-801E-634DDDAF4B2B}" type="slidenum">
              <a:rPr lang="en-US" smtClean="0">
                <a:solidFill>
                  <a:schemeClr val="bg1"/>
                </a:solidFill>
              </a:rPr>
              <a:pPr/>
              <a:t>14</a:t>
            </a:fld>
            <a:endParaRPr lang="en-US">
              <a:solidFill>
                <a:schemeClr val="bg1"/>
              </a:solidFill>
            </a:endParaRPr>
          </a:p>
        </p:txBody>
      </p:sp>
    </p:spTree>
    <p:extLst>
      <p:ext uri="{BB962C8B-B14F-4D97-AF65-F5344CB8AC3E}">
        <p14:creationId xmlns:p14="http://schemas.microsoft.com/office/powerpoint/2010/main" val="36460960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1D1D1B"/>
        </a:solidFill>
        <a:effectLst/>
      </p:bgPr>
    </p:bg>
    <p:spTree>
      <p:nvGrpSpPr>
        <p:cNvPr id="1" name=""/>
        <p:cNvGrpSpPr/>
        <p:nvPr/>
      </p:nvGrpSpPr>
      <p:grpSpPr>
        <a:xfrm>
          <a:off x="0" y="0"/>
          <a:ext cx="0" cy="0"/>
          <a:chOff x="0" y="0"/>
          <a:chExt cx="0" cy="0"/>
        </a:xfrm>
      </p:grpSpPr>
      <p:sp>
        <p:nvSpPr>
          <p:cNvPr id="3" name="AutoShape 3"/>
          <p:cNvSpPr/>
          <p:nvPr/>
        </p:nvSpPr>
        <p:spPr>
          <a:xfrm>
            <a:off x="2525921" y="2019300"/>
            <a:ext cx="13236192" cy="0"/>
          </a:xfrm>
          <a:prstGeom prst="line">
            <a:avLst/>
          </a:prstGeom>
          <a:ln w="9525" cap="flat">
            <a:solidFill>
              <a:srgbClr val="FFFFFF"/>
            </a:solidFill>
            <a:prstDash val="solid"/>
            <a:headEnd type="none" w="sm" len="sm"/>
            <a:tailEnd type="none" w="sm" len="sm"/>
          </a:ln>
        </p:spPr>
      </p:sp>
      <p:sp>
        <p:nvSpPr>
          <p:cNvPr id="4" name="AutoShape 4"/>
          <p:cNvSpPr/>
          <p:nvPr/>
        </p:nvSpPr>
        <p:spPr>
          <a:xfrm>
            <a:off x="2525853" y="8645938"/>
            <a:ext cx="13236260" cy="0"/>
          </a:xfrm>
          <a:prstGeom prst="line">
            <a:avLst/>
          </a:prstGeom>
          <a:ln w="9525" cap="flat">
            <a:solidFill>
              <a:srgbClr val="FFFFFF"/>
            </a:solidFill>
            <a:prstDash val="solid"/>
            <a:headEnd type="none" w="sm" len="sm"/>
            <a:tailEnd type="none" w="sm" len="sm"/>
          </a:ln>
        </p:spPr>
      </p:sp>
      <p:sp>
        <p:nvSpPr>
          <p:cNvPr id="5" name="Freeform 5"/>
          <p:cNvSpPr/>
          <p:nvPr/>
        </p:nvSpPr>
        <p:spPr>
          <a:xfrm>
            <a:off x="13261888" y="7061552"/>
            <a:ext cx="1205927" cy="1663348"/>
          </a:xfrm>
          <a:custGeom>
            <a:avLst/>
            <a:gdLst/>
            <a:ahLst/>
            <a:cxnLst/>
            <a:rect l="l" t="t" r="r" b="b"/>
            <a:pathLst>
              <a:path w="1205927" h="1663348">
                <a:moveTo>
                  <a:pt x="0" y="0"/>
                </a:moveTo>
                <a:lnTo>
                  <a:pt x="1205927" y="0"/>
                </a:lnTo>
                <a:lnTo>
                  <a:pt x="1205927" y="1663348"/>
                </a:lnTo>
                <a:lnTo>
                  <a:pt x="0" y="1663348"/>
                </a:lnTo>
                <a:lnTo>
                  <a:pt x="0" y="0"/>
                </a:lnTo>
                <a:close/>
              </a:path>
            </a:pathLst>
          </a:custGeom>
          <a:blipFill>
            <a:blip r:embed="rId2"/>
            <a:stretch>
              <a:fillRect/>
            </a:stretch>
          </a:blipFill>
        </p:spPr>
      </p:sp>
      <p:sp>
        <p:nvSpPr>
          <p:cNvPr id="9" name="Freeform 9"/>
          <p:cNvSpPr/>
          <p:nvPr/>
        </p:nvSpPr>
        <p:spPr>
          <a:xfrm>
            <a:off x="8456791" y="9506157"/>
            <a:ext cx="1374418" cy="337922"/>
          </a:xfrm>
          <a:custGeom>
            <a:avLst/>
            <a:gdLst/>
            <a:ahLst/>
            <a:cxnLst/>
            <a:rect l="l" t="t" r="r" b="b"/>
            <a:pathLst>
              <a:path w="1374418" h="337922">
                <a:moveTo>
                  <a:pt x="0" y="0"/>
                </a:moveTo>
                <a:lnTo>
                  <a:pt x="1374418" y="0"/>
                </a:lnTo>
                <a:lnTo>
                  <a:pt x="1374418" y="337921"/>
                </a:lnTo>
                <a:lnTo>
                  <a:pt x="0" y="337921"/>
                </a:lnTo>
                <a:lnTo>
                  <a:pt x="0" y="0"/>
                </a:lnTo>
                <a:close/>
              </a:path>
            </a:pathLst>
          </a:custGeom>
          <a:blipFill>
            <a:blip r:embed="rId3"/>
            <a:stretch>
              <a:fillRect/>
            </a:stretch>
          </a:blipFill>
        </p:spPr>
      </p:sp>
      <p:sp>
        <p:nvSpPr>
          <p:cNvPr id="23" name="TextBox 7">
            <a:extLst>
              <a:ext uri="{FF2B5EF4-FFF2-40B4-BE49-F238E27FC236}">
                <a16:creationId xmlns:a16="http://schemas.microsoft.com/office/drawing/2014/main" id="{CCE9C416-332F-4EE0-9A66-83EE9D5AE209}"/>
              </a:ext>
            </a:extLst>
          </p:cNvPr>
          <p:cNvSpPr txBox="1"/>
          <p:nvPr/>
        </p:nvSpPr>
        <p:spPr>
          <a:xfrm>
            <a:off x="2525819" y="1051497"/>
            <a:ext cx="13236260" cy="923330"/>
          </a:xfrm>
          <a:prstGeom prst="rect">
            <a:avLst/>
          </a:prstGeom>
        </p:spPr>
        <p:txBody>
          <a:bodyPr lIns="0" tIns="0" rIns="0" bIns="0" rtlCol="0" anchor="t">
            <a:spAutoFit/>
          </a:bodyPr>
          <a:lstStyle/>
          <a:p>
            <a:pPr marL="0" lvl="1" indent="0" algn="l">
              <a:lnSpc>
                <a:spcPts val="7200"/>
              </a:lnSpc>
              <a:spcBef>
                <a:spcPct val="0"/>
              </a:spcBef>
            </a:pPr>
            <a:r>
              <a:rPr lang="en-US" sz="7200" b="1" dirty="0">
                <a:solidFill>
                  <a:srgbClr val="FFFFFF"/>
                </a:solidFill>
                <a:latin typeface="Segoe UI" panose="020B0502040204020203" pitchFamily="34" charset="0"/>
                <a:ea typeface="Raleway Bold"/>
                <a:cs typeface="Segoe UI" panose="020B0502040204020203" pitchFamily="34" charset="0"/>
                <a:sym typeface="Raleway Bold"/>
              </a:rPr>
              <a:t>PARTIE 2</a:t>
            </a:r>
          </a:p>
        </p:txBody>
      </p:sp>
      <p:sp>
        <p:nvSpPr>
          <p:cNvPr id="6" name="Espace réservé du numéro de diapositive 5">
            <a:extLst>
              <a:ext uri="{FF2B5EF4-FFF2-40B4-BE49-F238E27FC236}">
                <a16:creationId xmlns:a16="http://schemas.microsoft.com/office/drawing/2014/main" id="{8555A1DC-F262-46F3-8843-18E500C065E5}"/>
              </a:ext>
            </a:extLst>
          </p:cNvPr>
          <p:cNvSpPr>
            <a:spLocks noGrp="1"/>
          </p:cNvSpPr>
          <p:nvPr>
            <p:ph type="sldNum" sz="quarter" idx="12"/>
          </p:nvPr>
        </p:nvSpPr>
        <p:spPr/>
        <p:txBody>
          <a:bodyPr/>
          <a:lstStyle/>
          <a:p>
            <a:fld id="{B6F15528-21DE-4FAA-801E-634DDDAF4B2B}" type="slidenum">
              <a:rPr lang="en-US" smtClean="0">
                <a:solidFill>
                  <a:schemeClr val="bg1"/>
                </a:solidFill>
              </a:rPr>
              <a:pPr/>
              <a:t>15</a:t>
            </a:fld>
            <a:endParaRPr lang="en-US" dirty="0">
              <a:solidFill>
                <a:schemeClr val="bg1"/>
              </a:solidFill>
            </a:endParaRPr>
          </a:p>
        </p:txBody>
      </p:sp>
      <p:graphicFrame>
        <p:nvGraphicFramePr>
          <p:cNvPr id="11" name="Diagramme 10">
            <a:extLst>
              <a:ext uri="{FF2B5EF4-FFF2-40B4-BE49-F238E27FC236}">
                <a16:creationId xmlns:a16="http://schemas.microsoft.com/office/drawing/2014/main" id="{D7C07681-4C8F-49CB-908A-E8D4FBA3DED6}"/>
              </a:ext>
            </a:extLst>
          </p:cNvPr>
          <p:cNvGraphicFramePr/>
          <p:nvPr>
            <p:extLst>
              <p:ext uri="{D42A27DB-BD31-4B8C-83A1-F6EECF244321}">
                <p14:modId xmlns:p14="http://schemas.microsoft.com/office/powerpoint/2010/main" val="4083044512"/>
              </p:ext>
            </p:extLst>
          </p:nvPr>
        </p:nvGraphicFramePr>
        <p:xfrm>
          <a:off x="4760995" y="2170179"/>
          <a:ext cx="8765908" cy="632488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8079942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utoShape 8"/>
          <p:cNvSpPr/>
          <p:nvPr/>
        </p:nvSpPr>
        <p:spPr>
          <a:xfrm>
            <a:off x="1028700" y="1964351"/>
            <a:ext cx="16230600" cy="0"/>
          </a:xfrm>
          <a:prstGeom prst="line">
            <a:avLst/>
          </a:prstGeom>
          <a:ln w="9525" cap="flat">
            <a:solidFill>
              <a:srgbClr val="140E0C"/>
            </a:solidFill>
            <a:prstDash val="solid"/>
            <a:headEnd type="none" w="sm" len="sm"/>
            <a:tailEnd type="none" w="sm" len="sm"/>
          </a:ln>
        </p:spPr>
      </p:sp>
      <p:sp>
        <p:nvSpPr>
          <p:cNvPr id="9" name="AutoShape 9"/>
          <p:cNvSpPr/>
          <p:nvPr/>
        </p:nvSpPr>
        <p:spPr>
          <a:xfrm>
            <a:off x="1028700" y="4004324"/>
            <a:ext cx="16230600" cy="0"/>
          </a:xfrm>
          <a:prstGeom prst="line">
            <a:avLst/>
          </a:prstGeom>
          <a:ln w="9525" cap="flat">
            <a:solidFill>
              <a:srgbClr val="140E0C"/>
            </a:solidFill>
            <a:prstDash val="solid"/>
            <a:headEnd type="none" w="sm" len="sm"/>
            <a:tailEnd type="none" w="sm" len="sm"/>
          </a:ln>
        </p:spPr>
      </p:sp>
      <p:sp>
        <p:nvSpPr>
          <p:cNvPr id="15" name="Freeform 15"/>
          <p:cNvSpPr/>
          <p:nvPr/>
        </p:nvSpPr>
        <p:spPr>
          <a:xfrm>
            <a:off x="8456791" y="9506157"/>
            <a:ext cx="1374418" cy="337922"/>
          </a:xfrm>
          <a:custGeom>
            <a:avLst/>
            <a:gdLst/>
            <a:ahLst/>
            <a:cxnLst/>
            <a:rect l="l" t="t" r="r" b="b"/>
            <a:pathLst>
              <a:path w="1374418" h="337922">
                <a:moveTo>
                  <a:pt x="0" y="0"/>
                </a:moveTo>
                <a:lnTo>
                  <a:pt x="1374418" y="0"/>
                </a:lnTo>
                <a:lnTo>
                  <a:pt x="1374418" y="337921"/>
                </a:lnTo>
                <a:lnTo>
                  <a:pt x="0" y="337921"/>
                </a:lnTo>
                <a:lnTo>
                  <a:pt x="0" y="0"/>
                </a:lnTo>
                <a:close/>
              </a:path>
            </a:pathLst>
          </a:custGeom>
          <a:blipFill>
            <a:blip r:embed="rId2"/>
            <a:stretch>
              <a:fillRect/>
            </a:stretch>
          </a:blipFill>
        </p:spPr>
      </p:sp>
      <p:sp>
        <p:nvSpPr>
          <p:cNvPr id="16" name="TextBox 6">
            <a:extLst>
              <a:ext uri="{FF2B5EF4-FFF2-40B4-BE49-F238E27FC236}">
                <a16:creationId xmlns:a16="http://schemas.microsoft.com/office/drawing/2014/main" id="{60C579EA-C55D-4B08-B463-2AEF81E5249F}"/>
              </a:ext>
            </a:extLst>
          </p:cNvPr>
          <p:cNvSpPr txBox="1"/>
          <p:nvPr/>
        </p:nvSpPr>
        <p:spPr>
          <a:xfrm>
            <a:off x="1025387" y="1000125"/>
            <a:ext cx="9033013" cy="815160"/>
          </a:xfrm>
          <a:prstGeom prst="rect">
            <a:avLst/>
          </a:prstGeom>
        </p:spPr>
        <p:txBody>
          <a:bodyPr wrap="square" lIns="0" tIns="0" rIns="0" bIns="0" rtlCol="0" anchor="t">
            <a:spAutoFit/>
          </a:bodyPr>
          <a:lstStyle/>
          <a:p>
            <a:pPr marL="0" lvl="1" indent="0" algn="l">
              <a:lnSpc>
                <a:spcPts val="7200"/>
              </a:lnSpc>
              <a:spcBef>
                <a:spcPct val="0"/>
              </a:spcBef>
            </a:pPr>
            <a:r>
              <a:rPr lang="en-US" sz="4000" b="1" dirty="0">
                <a:solidFill>
                  <a:srgbClr val="1D1D1B"/>
                </a:solidFill>
                <a:latin typeface="Segoe UI" panose="020B0502040204020203" pitchFamily="34" charset="0"/>
                <a:ea typeface="Raleway Bold"/>
                <a:cs typeface="Segoe UI" panose="020B0502040204020203" pitchFamily="34" charset="0"/>
                <a:sym typeface="Raleway Bold"/>
              </a:rPr>
              <a:t>2.1 </a:t>
            </a:r>
            <a:r>
              <a:rPr lang="fr-FR" sz="4000" b="1" dirty="0">
                <a:solidFill>
                  <a:srgbClr val="1D1D1B"/>
                </a:solidFill>
                <a:latin typeface="Segoe UI" panose="020B0502040204020203" pitchFamily="34" charset="0"/>
                <a:ea typeface="Raleway Bold"/>
                <a:cs typeface="Segoe UI" panose="020B0502040204020203" pitchFamily="34" charset="0"/>
                <a:sym typeface="Raleway Bold"/>
              </a:rPr>
              <a:t>Ressources humaines</a:t>
            </a:r>
            <a:endParaRPr lang="en-US" sz="4000" b="1" dirty="0">
              <a:solidFill>
                <a:srgbClr val="1D1D1B"/>
              </a:solidFill>
              <a:latin typeface="Segoe UI" panose="020B0502040204020203" pitchFamily="34" charset="0"/>
              <a:ea typeface="Raleway Bold"/>
              <a:cs typeface="Segoe UI" panose="020B0502040204020203" pitchFamily="34" charset="0"/>
              <a:sym typeface="Raleway Bold"/>
            </a:endParaRPr>
          </a:p>
        </p:txBody>
      </p:sp>
      <p:sp>
        <p:nvSpPr>
          <p:cNvPr id="18" name="ZoneTexte 17">
            <a:extLst>
              <a:ext uri="{FF2B5EF4-FFF2-40B4-BE49-F238E27FC236}">
                <a16:creationId xmlns:a16="http://schemas.microsoft.com/office/drawing/2014/main" id="{55CB5194-BF9C-499B-8904-63002D4F0439}"/>
              </a:ext>
            </a:extLst>
          </p:cNvPr>
          <p:cNvSpPr txBox="1"/>
          <p:nvPr/>
        </p:nvSpPr>
        <p:spPr>
          <a:xfrm>
            <a:off x="1025387" y="2019300"/>
            <a:ext cx="16230600" cy="1938992"/>
          </a:xfrm>
          <a:prstGeom prst="rect">
            <a:avLst/>
          </a:prstGeom>
          <a:noFill/>
        </p:spPr>
        <p:txBody>
          <a:bodyPr wrap="square">
            <a:spAutoFit/>
          </a:bodyPr>
          <a:lstStyle/>
          <a:p>
            <a:r>
              <a:rPr lang="fr-FR" sz="2000" b="0" i="0" dirty="0">
                <a:effectLst/>
                <a:latin typeface="Segoe UI Semibold" panose="020B0702040204020203" pitchFamily="34" charset="0"/>
                <a:cs typeface="Segoe UI Semibold" panose="020B0702040204020203" pitchFamily="34" charset="0"/>
              </a:rPr>
              <a:t>Les personnes requises pour le projet en quantité et compétences, son organisation (qui fait quoi ?), ses heures, la surface de travail pour le site industriel ou les bureaux, le salaire en cohérence dans le profil de l’équipe (expérience/capacité)...</a:t>
            </a:r>
          </a:p>
          <a:p>
            <a:r>
              <a:rPr lang="fr-FR" i="1" dirty="0">
                <a:latin typeface="Segoe UI" panose="020B0502040204020203" pitchFamily="34" charset="0"/>
                <a:cs typeface="Segoe UI" panose="020B0502040204020203" pitchFamily="34" charset="0"/>
              </a:rPr>
              <a:t>Ajoutez du texte ici.</a:t>
            </a:r>
          </a:p>
          <a:p>
            <a:endParaRPr lang="fr-FR" sz="2000" dirty="0">
              <a:latin typeface="Segoe UI Semibold" panose="020B0702040204020203" pitchFamily="34" charset="0"/>
              <a:cs typeface="Segoe UI Semibold" panose="020B0702040204020203" pitchFamily="34" charset="0"/>
            </a:endParaRPr>
          </a:p>
          <a:p>
            <a:endParaRPr lang="fr-FR" sz="2000" dirty="0">
              <a:latin typeface="Segoe UI Semibold" panose="020B0702040204020203" pitchFamily="34" charset="0"/>
              <a:cs typeface="Segoe UI Semibold" panose="020B0702040204020203" pitchFamily="34" charset="0"/>
            </a:endParaRPr>
          </a:p>
          <a:p>
            <a:pPr algn="ctr"/>
            <a:endParaRPr lang="fr-FR" sz="2000" dirty="0">
              <a:solidFill>
                <a:srgbClr val="C00000"/>
              </a:solidFill>
              <a:latin typeface="Segoe UI Semibold" panose="020B0702040204020203" pitchFamily="34" charset="0"/>
              <a:cs typeface="Segoe UI Semibold" panose="020B0702040204020203" pitchFamily="34" charset="0"/>
            </a:endParaRPr>
          </a:p>
        </p:txBody>
      </p:sp>
      <p:sp>
        <p:nvSpPr>
          <p:cNvPr id="19" name="Freeform 8">
            <a:extLst>
              <a:ext uri="{FF2B5EF4-FFF2-40B4-BE49-F238E27FC236}">
                <a16:creationId xmlns:a16="http://schemas.microsoft.com/office/drawing/2014/main" id="{C9821B51-9C2E-4A32-BDE1-139298183C42}"/>
              </a:ext>
            </a:extLst>
          </p:cNvPr>
          <p:cNvSpPr>
            <a:spLocks noChangeAspect="1"/>
          </p:cNvSpPr>
          <p:nvPr/>
        </p:nvSpPr>
        <p:spPr>
          <a:xfrm>
            <a:off x="13639800" y="459616"/>
            <a:ext cx="2231739" cy="1512000"/>
          </a:xfrm>
          <a:custGeom>
            <a:avLst/>
            <a:gdLst/>
            <a:ahLst/>
            <a:cxnLst/>
            <a:rect l="l" t="t" r="r" b="b"/>
            <a:pathLst>
              <a:path w="1614507" h="1093829">
                <a:moveTo>
                  <a:pt x="0" y="0"/>
                </a:moveTo>
                <a:lnTo>
                  <a:pt x="1614508" y="0"/>
                </a:lnTo>
                <a:lnTo>
                  <a:pt x="1614508" y="1093828"/>
                </a:lnTo>
                <a:lnTo>
                  <a:pt x="0" y="109382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aphicFrame>
        <p:nvGraphicFramePr>
          <p:cNvPr id="2" name="Tableau 2">
            <a:extLst>
              <a:ext uri="{FF2B5EF4-FFF2-40B4-BE49-F238E27FC236}">
                <a16:creationId xmlns:a16="http://schemas.microsoft.com/office/drawing/2014/main" id="{6CF4E28E-2FBB-4E4B-BB0F-8D1757EA96E6}"/>
              </a:ext>
            </a:extLst>
          </p:cNvPr>
          <p:cNvGraphicFramePr>
            <a:graphicFrameLocks noGrp="1"/>
          </p:cNvGraphicFramePr>
          <p:nvPr>
            <p:extLst>
              <p:ext uri="{D42A27DB-BD31-4B8C-83A1-F6EECF244321}">
                <p14:modId xmlns:p14="http://schemas.microsoft.com/office/powerpoint/2010/main" val="2085744493"/>
              </p:ext>
            </p:extLst>
          </p:nvPr>
        </p:nvGraphicFramePr>
        <p:xfrm>
          <a:off x="1025387" y="4164384"/>
          <a:ext cx="16230600" cy="4911095"/>
        </p:xfrm>
        <a:graphic>
          <a:graphicData uri="http://schemas.openxmlformats.org/drawingml/2006/table">
            <a:tbl>
              <a:tblPr firstRow="1" bandRow="1">
                <a:tableStyleId>{21E4AEA4-8DFA-4A89-87EB-49C32662AFE0}</a:tableStyleId>
              </a:tblPr>
              <a:tblGrid>
                <a:gridCol w="1803400">
                  <a:extLst>
                    <a:ext uri="{9D8B030D-6E8A-4147-A177-3AD203B41FA5}">
                      <a16:colId xmlns:a16="http://schemas.microsoft.com/office/drawing/2014/main" val="3833450276"/>
                    </a:ext>
                  </a:extLst>
                </a:gridCol>
                <a:gridCol w="905013">
                  <a:extLst>
                    <a:ext uri="{9D8B030D-6E8A-4147-A177-3AD203B41FA5}">
                      <a16:colId xmlns:a16="http://schemas.microsoft.com/office/drawing/2014/main" val="1260855471"/>
                    </a:ext>
                  </a:extLst>
                </a:gridCol>
                <a:gridCol w="1905000">
                  <a:extLst>
                    <a:ext uri="{9D8B030D-6E8A-4147-A177-3AD203B41FA5}">
                      <a16:colId xmlns:a16="http://schemas.microsoft.com/office/drawing/2014/main" val="4243776202"/>
                    </a:ext>
                  </a:extLst>
                </a:gridCol>
                <a:gridCol w="1752600">
                  <a:extLst>
                    <a:ext uri="{9D8B030D-6E8A-4147-A177-3AD203B41FA5}">
                      <a16:colId xmlns:a16="http://schemas.microsoft.com/office/drawing/2014/main" val="3222324350"/>
                    </a:ext>
                  </a:extLst>
                </a:gridCol>
                <a:gridCol w="2286000">
                  <a:extLst>
                    <a:ext uri="{9D8B030D-6E8A-4147-A177-3AD203B41FA5}">
                      <a16:colId xmlns:a16="http://schemas.microsoft.com/office/drawing/2014/main" val="1440984183"/>
                    </a:ext>
                  </a:extLst>
                </a:gridCol>
                <a:gridCol w="2399932">
                  <a:extLst>
                    <a:ext uri="{9D8B030D-6E8A-4147-A177-3AD203B41FA5}">
                      <a16:colId xmlns:a16="http://schemas.microsoft.com/office/drawing/2014/main" val="1223598283"/>
                    </a:ext>
                  </a:extLst>
                </a:gridCol>
                <a:gridCol w="1693333">
                  <a:extLst>
                    <a:ext uri="{9D8B030D-6E8A-4147-A177-3AD203B41FA5}">
                      <a16:colId xmlns:a16="http://schemas.microsoft.com/office/drawing/2014/main" val="3991509487"/>
                    </a:ext>
                  </a:extLst>
                </a:gridCol>
                <a:gridCol w="1761067">
                  <a:extLst>
                    <a:ext uri="{9D8B030D-6E8A-4147-A177-3AD203B41FA5}">
                      <a16:colId xmlns:a16="http://schemas.microsoft.com/office/drawing/2014/main" val="2737242816"/>
                    </a:ext>
                  </a:extLst>
                </a:gridCol>
                <a:gridCol w="1724255">
                  <a:extLst>
                    <a:ext uri="{9D8B030D-6E8A-4147-A177-3AD203B41FA5}">
                      <a16:colId xmlns:a16="http://schemas.microsoft.com/office/drawing/2014/main" val="2206746664"/>
                    </a:ext>
                  </a:extLst>
                </a:gridCol>
              </a:tblGrid>
              <a:tr h="1008592">
                <a:tc>
                  <a:txBody>
                    <a:bodyPr/>
                    <a:lstStyle/>
                    <a:p>
                      <a:pPr algn="ctr"/>
                      <a:r>
                        <a:rPr lang="fr-FR" i="0" dirty="0">
                          <a:latin typeface="Segoe UI Semibold" panose="020B0702040204020203" pitchFamily="34" charset="0"/>
                          <a:cs typeface="Segoe UI Semibold" panose="020B0702040204020203" pitchFamily="34" charset="0"/>
                        </a:rPr>
                        <a:t>Intitulé des postes</a:t>
                      </a:r>
                    </a:p>
                  </a:txBody>
                  <a:tcPr anchor="ctr">
                    <a:solidFill>
                      <a:srgbClr val="B40E0E"/>
                    </a:solidFill>
                  </a:tcPr>
                </a:tc>
                <a:tc>
                  <a:txBody>
                    <a:bodyPr/>
                    <a:lstStyle/>
                    <a:p>
                      <a:pPr algn="ctr"/>
                      <a:r>
                        <a:rPr lang="fr-FR" i="0" dirty="0">
                          <a:latin typeface="Segoe UI Semibold" panose="020B0702040204020203" pitchFamily="34" charset="0"/>
                          <a:cs typeface="Segoe UI Semibold" panose="020B0702040204020203" pitchFamily="34" charset="0"/>
                        </a:rPr>
                        <a:t>I, E, P*</a:t>
                      </a:r>
                    </a:p>
                  </a:txBody>
                  <a:tcPr anchor="ctr">
                    <a:solidFill>
                      <a:srgbClr val="B40E0E"/>
                    </a:solidFill>
                  </a:tcPr>
                </a:tc>
                <a:tc>
                  <a:txBody>
                    <a:bodyPr/>
                    <a:lstStyle/>
                    <a:p>
                      <a:pPr algn="ctr"/>
                      <a:r>
                        <a:rPr lang="fr-FR" i="0" dirty="0">
                          <a:latin typeface="Segoe UI Semibold" panose="020B0702040204020203" pitchFamily="34" charset="0"/>
                          <a:cs typeface="Segoe UI Semibold" panose="020B0702040204020203" pitchFamily="34" charset="0"/>
                        </a:rPr>
                        <a:t>Profil du poste</a:t>
                      </a:r>
                    </a:p>
                  </a:txBody>
                  <a:tcPr anchor="ctr">
                    <a:solidFill>
                      <a:srgbClr val="B40E0E"/>
                    </a:solidFill>
                  </a:tcPr>
                </a:tc>
                <a:tc>
                  <a:txBody>
                    <a:bodyPr/>
                    <a:lstStyle/>
                    <a:p>
                      <a:pPr algn="ctr"/>
                      <a:r>
                        <a:rPr lang="fr-FR" i="0" dirty="0">
                          <a:latin typeface="Segoe UI Semibold" panose="020B0702040204020203" pitchFamily="34" charset="0"/>
                          <a:cs typeface="Segoe UI Semibold" panose="020B0702040204020203" pitchFamily="34" charset="0"/>
                        </a:rPr>
                        <a:t>Salaire Net</a:t>
                      </a:r>
                    </a:p>
                  </a:txBody>
                  <a:tcPr anchor="ctr">
                    <a:solidFill>
                      <a:srgbClr val="B40E0E"/>
                    </a:solidFill>
                  </a:tcPr>
                </a:tc>
                <a:tc>
                  <a:txBody>
                    <a:bodyPr/>
                    <a:lstStyle/>
                    <a:p>
                      <a:pPr algn="ctr"/>
                      <a:r>
                        <a:rPr lang="fr-FR" i="0" dirty="0">
                          <a:latin typeface="Segoe UI Semibold" panose="020B0702040204020203" pitchFamily="34" charset="0"/>
                          <a:cs typeface="Segoe UI Semibold" panose="020B0702040204020203" pitchFamily="34" charset="0"/>
                        </a:rPr>
                        <a:t>Salaire Brut  (charges salariales ≈ 22%)</a:t>
                      </a:r>
                    </a:p>
                  </a:txBody>
                  <a:tcPr anchor="ctr">
                    <a:solidFill>
                      <a:srgbClr val="B40E0E"/>
                    </a:solidFill>
                  </a:tcPr>
                </a:tc>
                <a:tc>
                  <a:txBody>
                    <a:bodyPr/>
                    <a:lstStyle/>
                    <a:p>
                      <a:pPr algn="ctr"/>
                      <a:r>
                        <a:rPr lang="fr-FR" i="0" dirty="0">
                          <a:latin typeface="Segoe UI Semibold" panose="020B0702040204020203" pitchFamily="34" charset="0"/>
                          <a:cs typeface="Segoe UI Semibold" panose="020B0702040204020203" pitchFamily="34" charset="0"/>
                        </a:rPr>
                        <a:t>Coût employeur (charges patronales ≈ 45%)</a:t>
                      </a:r>
                    </a:p>
                  </a:txBody>
                  <a:tcPr anchor="ctr">
                    <a:solidFill>
                      <a:srgbClr val="B40E0E"/>
                    </a:solidFill>
                  </a:tcPr>
                </a:tc>
                <a:tc>
                  <a:txBody>
                    <a:bodyPr/>
                    <a:lstStyle/>
                    <a:p>
                      <a:pPr algn="ctr"/>
                      <a:r>
                        <a:rPr lang="fr-FR" i="0" dirty="0">
                          <a:latin typeface="Segoe UI Semibold" panose="020B0702040204020203" pitchFamily="34" charset="0"/>
                          <a:cs typeface="Segoe UI Semibold" panose="020B0702040204020203" pitchFamily="34" charset="0"/>
                        </a:rPr>
                        <a:t>Nombre de postes nécessaires</a:t>
                      </a:r>
                    </a:p>
                  </a:txBody>
                  <a:tcPr anchor="ctr">
                    <a:solidFill>
                      <a:srgbClr val="B40E0E"/>
                    </a:solidFill>
                  </a:tcPr>
                </a:tc>
                <a:tc>
                  <a:txBody>
                    <a:bodyPr/>
                    <a:lstStyle/>
                    <a:p>
                      <a:pPr algn="ctr"/>
                      <a:r>
                        <a:rPr lang="fr-FR" i="0" dirty="0">
                          <a:latin typeface="Segoe UI Semibold" panose="020B0702040204020203" pitchFamily="34" charset="0"/>
                          <a:cs typeface="Segoe UI Semibold" panose="020B0702040204020203" pitchFamily="34" charset="0"/>
                        </a:rPr>
                        <a:t>Total mensuel (chargé)</a:t>
                      </a:r>
                    </a:p>
                  </a:txBody>
                  <a:tcPr anchor="ctr">
                    <a:solidFill>
                      <a:srgbClr val="B40E0E"/>
                    </a:solidFill>
                  </a:tcPr>
                </a:tc>
                <a:tc>
                  <a:txBody>
                    <a:bodyPr/>
                    <a:lstStyle/>
                    <a:p>
                      <a:pPr algn="ctr"/>
                      <a:r>
                        <a:rPr lang="fr-FR" i="0" dirty="0">
                          <a:latin typeface="Segoe UI Semibold" panose="020B0702040204020203" pitchFamily="34" charset="0"/>
                          <a:cs typeface="Segoe UI Semibold" panose="020B0702040204020203" pitchFamily="34" charset="0"/>
                        </a:rPr>
                        <a:t>Total annuel (chargé)</a:t>
                      </a:r>
                    </a:p>
                  </a:txBody>
                  <a:tcPr anchor="ctr">
                    <a:solidFill>
                      <a:srgbClr val="B40E0E"/>
                    </a:solidFill>
                  </a:tcPr>
                </a:tc>
                <a:extLst>
                  <a:ext uri="{0D108BD9-81ED-4DB2-BD59-A6C34878D82A}">
                    <a16:rowId xmlns:a16="http://schemas.microsoft.com/office/drawing/2014/main" val="2811844177"/>
                  </a:ext>
                </a:extLst>
              </a:tr>
              <a:tr h="390250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i="1" dirty="0">
                          <a:latin typeface="Segoe UI" panose="020B0502040204020203" pitchFamily="34" charset="0"/>
                          <a:cs typeface="Segoe UI" panose="020B0502040204020203" pitchFamily="34" charset="0"/>
                        </a:rPr>
                        <a:t>Complétez ici.</a:t>
                      </a:r>
                    </a:p>
                  </a:txBody>
                  <a:tcP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i="1" dirty="0">
                        <a:latin typeface="Segoe UI" panose="020B0502040204020203" pitchFamily="34" charset="0"/>
                        <a:cs typeface="Segoe UI" panose="020B0502040204020203" pitchFamily="34" charset="0"/>
                      </a:endParaRPr>
                    </a:p>
                  </a:txBody>
                  <a:tcPr>
                    <a:solidFill>
                      <a:schemeClr val="bg1">
                        <a:lumMod val="95000"/>
                      </a:schemeClr>
                    </a:solidFill>
                  </a:tcPr>
                </a:tc>
                <a:tc>
                  <a:txBody>
                    <a:bodyPr/>
                    <a:lstStyle/>
                    <a:p>
                      <a:endParaRPr lang="fr-FR" dirty="0"/>
                    </a:p>
                  </a:txBody>
                  <a:tcPr>
                    <a:solidFill>
                      <a:schemeClr val="bg1">
                        <a:lumMod val="95000"/>
                      </a:schemeClr>
                    </a:solidFill>
                  </a:tcPr>
                </a:tc>
                <a:tc>
                  <a:txBody>
                    <a:bodyPr/>
                    <a:lstStyle/>
                    <a:p>
                      <a:endParaRPr lang="fr-FR" dirty="0"/>
                    </a:p>
                  </a:txBody>
                  <a:tcPr>
                    <a:solidFill>
                      <a:schemeClr val="bg1">
                        <a:lumMod val="95000"/>
                      </a:schemeClr>
                    </a:solidFill>
                  </a:tcPr>
                </a:tc>
                <a:tc>
                  <a:txBody>
                    <a:bodyPr/>
                    <a:lstStyle/>
                    <a:p>
                      <a:endParaRPr lang="fr-FR" dirty="0"/>
                    </a:p>
                  </a:txBody>
                  <a:tcPr>
                    <a:solidFill>
                      <a:schemeClr val="bg1">
                        <a:lumMod val="95000"/>
                      </a:schemeClr>
                    </a:solidFill>
                  </a:tcPr>
                </a:tc>
                <a:tc>
                  <a:txBody>
                    <a:bodyPr/>
                    <a:lstStyle/>
                    <a:p>
                      <a:endParaRPr lang="fr-FR" dirty="0"/>
                    </a:p>
                  </a:txBody>
                  <a:tcPr>
                    <a:solidFill>
                      <a:schemeClr val="bg1">
                        <a:lumMod val="95000"/>
                      </a:schemeClr>
                    </a:solidFill>
                  </a:tcPr>
                </a:tc>
                <a:tc>
                  <a:txBody>
                    <a:bodyPr/>
                    <a:lstStyle/>
                    <a:p>
                      <a:endParaRPr lang="fr-FR" dirty="0"/>
                    </a:p>
                  </a:txBody>
                  <a:tcPr>
                    <a:solidFill>
                      <a:schemeClr val="bg1">
                        <a:lumMod val="95000"/>
                      </a:schemeClr>
                    </a:solidFill>
                  </a:tcPr>
                </a:tc>
                <a:tc>
                  <a:txBody>
                    <a:bodyPr/>
                    <a:lstStyle/>
                    <a:p>
                      <a:endParaRPr lang="fr-FR" dirty="0"/>
                    </a:p>
                  </a:txBody>
                  <a:tcPr>
                    <a:solidFill>
                      <a:schemeClr val="bg1">
                        <a:lumMod val="95000"/>
                      </a:schemeClr>
                    </a:solidFill>
                  </a:tcPr>
                </a:tc>
                <a:tc>
                  <a:txBody>
                    <a:bodyPr/>
                    <a:lstStyle/>
                    <a:p>
                      <a:endParaRPr lang="fr-FR" dirty="0"/>
                    </a:p>
                  </a:txBody>
                  <a:tcPr>
                    <a:solidFill>
                      <a:schemeClr val="bg1">
                        <a:lumMod val="95000"/>
                      </a:schemeClr>
                    </a:solidFill>
                  </a:tcPr>
                </a:tc>
                <a:extLst>
                  <a:ext uri="{0D108BD9-81ED-4DB2-BD59-A6C34878D82A}">
                    <a16:rowId xmlns:a16="http://schemas.microsoft.com/office/drawing/2014/main" val="4293605972"/>
                  </a:ext>
                </a:extLst>
              </a:tr>
            </a:tbl>
          </a:graphicData>
        </a:graphic>
      </p:graphicFrame>
      <p:sp>
        <p:nvSpPr>
          <p:cNvPr id="4" name="Espace réservé du numéro de diapositive 3">
            <a:extLst>
              <a:ext uri="{FF2B5EF4-FFF2-40B4-BE49-F238E27FC236}">
                <a16:creationId xmlns:a16="http://schemas.microsoft.com/office/drawing/2014/main" id="{13FCBBD1-EEB7-4707-9CB4-541AE198689F}"/>
              </a:ext>
            </a:extLst>
          </p:cNvPr>
          <p:cNvSpPr>
            <a:spLocks noGrp="1"/>
          </p:cNvSpPr>
          <p:nvPr>
            <p:ph type="sldNum" sz="quarter" idx="12"/>
          </p:nvPr>
        </p:nvSpPr>
        <p:spPr/>
        <p:txBody>
          <a:bodyPr/>
          <a:lstStyle/>
          <a:p>
            <a:fld id="{B6F15528-21DE-4FAA-801E-634DDDAF4B2B}" type="slidenum">
              <a:rPr lang="en-US" smtClean="0"/>
              <a:pPr/>
              <a:t>16</a:t>
            </a:fld>
            <a:endParaRPr lang="en-US"/>
          </a:p>
        </p:txBody>
      </p:sp>
      <p:sp>
        <p:nvSpPr>
          <p:cNvPr id="11" name="ZoneTexte 10">
            <a:extLst>
              <a:ext uri="{FF2B5EF4-FFF2-40B4-BE49-F238E27FC236}">
                <a16:creationId xmlns:a16="http://schemas.microsoft.com/office/drawing/2014/main" id="{2A69C8BC-2D7C-41F8-8571-A4DCAB767470}"/>
              </a:ext>
            </a:extLst>
          </p:cNvPr>
          <p:cNvSpPr txBox="1"/>
          <p:nvPr/>
        </p:nvSpPr>
        <p:spPr>
          <a:xfrm>
            <a:off x="990600" y="9105900"/>
            <a:ext cx="10058400" cy="338554"/>
          </a:xfrm>
          <a:prstGeom prst="rect">
            <a:avLst/>
          </a:prstGeom>
          <a:noFill/>
        </p:spPr>
        <p:txBody>
          <a:bodyPr wrap="square">
            <a:spAutoFit/>
          </a:bodyPr>
          <a:lstStyle/>
          <a:p>
            <a:r>
              <a:rPr lang="fr-FR" sz="1600" dirty="0">
                <a:solidFill>
                  <a:srgbClr val="C00000"/>
                </a:solidFill>
                <a:latin typeface="Segoe UI Semibold" panose="020B0702040204020203" pitchFamily="34" charset="0"/>
                <a:cs typeface="Segoe UI Semibold" panose="020B0702040204020203" pitchFamily="34" charset="0"/>
              </a:rPr>
              <a:t>*Distinguer les activités internalisées (I), externalisées (E) et celles à réaliser par le porteur de projet (P).</a:t>
            </a:r>
            <a:endParaRPr lang="fr-FR" sz="1600" dirty="0"/>
          </a:p>
        </p:txBody>
      </p:sp>
    </p:spTree>
    <p:extLst>
      <p:ext uri="{BB962C8B-B14F-4D97-AF65-F5344CB8AC3E}">
        <p14:creationId xmlns:p14="http://schemas.microsoft.com/office/powerpoint/2010/main" val="37578343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6">
            <a:extLst>
              <a:ext uri="{FF2B5EF4-FFF2-40B4-BE49-F238E27FC236}">
                <a16:creationId xmlns:a16="http://schemas.microsoft.com/office/drawing/2014/main" id="{E225D465-B8C8-42D5-BDFD-05AE245EB392}"/>
              </a:ext>
            </a:extLst>
          </p:cNvPr>
          <p:cNvSpPr txBox="1"/>
          <p:nvPr/>
        </p:nvSpPr>
        <p:spPr>
          <a:xfrm>
            <a:off x="1025387" y="4838700"/>
            <a:ext cx="5741830" cy="815160"/>
          </a:xfrm>
          <a:prstGeom prst="rect">
            <a:avLst/>
          </a:prstGeom>
        </p:spPr>
        <p:txBody>
          <a:bodyPr wrap="square" lIns="0" tIns="0" rIns="0" bIns="0" rtlCol="0" anchor="t">
            <a:spAutoFit/>
          </a:bodyPr>
          <a:lstStyle/>
          <a:p>
            <a:pPr marL="0" lvl="1" indent="0" algn="l">
              <a:lnSpc>
                <a:spcPts val="7200"/>
              </a:lnSpc>
              <a:spcBef>
                <a:spcPct val="0"/>
              </a:spcBef>
            </a:pPr>
            <a:r>
              <a:rPr lang="fr-FR" sz="4000" b="1" dirty="0">
                <a:solidFill>
                  <a:srgbClr val="1D1D1B"/>
                </a:solidFill>
                <a:latin typeface="Segoe UI" panose="020B0502040204020203" pitchFamily="34" charset="0"/>
                <a:ea typeface="Raleway Bold"/>
                <a:cs typeface="Segoe UI" panose="020B0502040204020203" pitchFamily="34" charset="0"/>
                <a:sym typeface="Raleway Bold"/>
              </a:rPr>
              <a:t>2.3 Produit / service</a:t>
            </a:r>
          </a:p>
        </p:txBody>
      </p:sp>
      <p:sp>
        <p:nvSpPr>
          <p:cNvPr id="31" name="TextBox 2">
            <a:extLst>
              <a:ext uri="{FF2B5EF4-FFF2-40B4-BE49-F238E27FC236}">
                <a16:creationId xmlns:a16="http://schemas.microsoft.com/office/drawing/2014/main" id="{06DDFDD6-2901-40CE-A716-397E9B800722}"/>
              </a:ext>
            </a:extLst>
          </p:cNvPr>
          <p:cNvSpPr txBox="1"/>
          <p:nvPr/>
        </p:nvSpPr>
        <p:spPr>
          <a:xfrm>
            <a:off x="1025387" y="2171700"/>
            <a:ext cx="16230600" cy="2389437"/>
          </a:xfrm>
          <a:prstGeom prst="rect">
            <a:avLst/>
          </a:prstGeom>
          <a:solidFill>
            <a:schemeClr val="bg1">
              <a:lumMod val="95000"/>
            </a:schemeClr>
          </a:solidFill>
        </p:spPr>
        <p:txBody>
          <a:bodyPr wrap="square" lIns="0" tIns="0" rIns="0" bIns="0" rtlCol="0" anchor="t">
            <a:spAutoFit/>
          </a:bodyPr>
          <a:lstStyle/>
          <a:p>
            <a:pPr marL="0" lvl="0" indent="0" algn="l">
              <a:lnSpc>
                <a:spcPts val="2699"/>
              </a:lnSpc>
              <a:spcBef>
                <a:spcPct val="0"/>
              </a:spcBef>
            </a:pPr>
            <a:r>
              <a:rPr lang="fr-FR" sz="1799" i="1" dirty="0">
                <a:solidFill>
                  <a:srgbClr val="1D1D1B"/>
                </a:solidFill>
                <a:latin typeface="Segoe UI" panose="020B0502040204020203" pitchFamily="34" charset="0"/>
                <a:ea typeface="Raleway"/>
                <a:cs typeface="Segoe UI" panose="020B0502040204020203" pitchFamily="34" charset="0"/>
                <a:sym typeface="Raleway"/>
              </a:rPr>
              <a:t>Modifiez le texte ici.</a:t>
            </a: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p:txBody>
      </p:sp>
      <p:sp>
        <p:nvSpPr>
          <p:cNvPr id="23" name="AutoShape 8">
            <a:extLst>
              <a:ext uri="{FF2B5EF4-FFF2-40B4-BE49-F238E27FC236}">
                <a16:creationId xmlns:a16="http://schemas.microsoft.com/office/drawing/2014/main" id="{6223044A-AA7C-4AF0-ABAB-8CD91B0CCD53}"/>
              </a:ext>
            </a:extLst>
          </p:cNvPr>
          <p:cNvSpPr/>
          <p:nvPr/>
        </p:nvSpPr>
        <p:spPr>
          <a:xfrm>
            <a:off x="1028700" y="1650386"/>
            <a:ext cx="16230600" cy="0"/>
          </a:xfrm>
          <a:prstGeom prst="line">
            <a:avLst/>
          </a:prstGeom>
          <a:ln w="9525" cap="flat">
            <a:solidFill>
              <a:srgbClr val="140E0C"/>
            </a:solidFill>
            <a:prstDash val="solid"/>
            <a:headEnd type="none" w="sm" len="sm"/>
            <a:tailEnd type="none" w="sm" len="sm"/>
          </a:ln>
        </p:spPr>
      </p:sp>
      <p:sp>
        <p:nvSpPr>
          <p:cNvPr id="24" name="AutoShape 9">
            <a:extLst>
              <a:ext uri="{FF2B5EF4-FFF2-40B4-BE49-F238E27FC236}">
                <a16:creationId xmlns:a16="http://schemas.microsoft.com/office/drawing/2014/main" id="{6FFA115A-838D-4E7B-8FFB-EB277BB0E58D}"/>
              </a:ext>
            </a:extLst>
          </p:cNvPr>
          <p:cNvSpPr/>
          <p:nvPr/>
        </p:nvSpPr>
        <p:spPr>
          <a:xfrm>
            <a:off x="1028700" y="4686300"/>
            <a:ext cx="16230600" cy="0"/>
          </a:xfrm>
          <a:prstGeom prst="line">
            <a:avLst/>
          </a:prstGeom>
          <a:ln w="9525" cap="flat">
            <a:solidFill>
              <a:srgbClr val="140E0C"/>
            </a:solidFill>
            <a:prstDash val="solid"/>
            <a:headEnd type="none" w="sm" len="sm"/>
            <a:tailEnd type="none" w="sm" len="sm"/>
          </a:ln>
        </p:spPr>
      </p:sp>
      <p:sp>
        <p:nvSpPr>
          <p:cNvPr id="26" name="TextBox 6">
            <a:extLst>
              <a:ext uri="{FF2B5EF4-FFF2-40B4-BE49-F238E27FC236}">
                <a16:creationId xmlns:a16="http://schemas.microsoft.com/office/drawing/2014/main" id="{85DC33A3-DF9C-4FBA-B4E8-F4E06747D977}"/>
              </a:ext>
            </a:extLst>
          </p:cNvPr>
          <p:cNvSpPr txBox="1"/>
          <p:nvPr/>
        </p:nvSpPr>
        <p:spPr>
          <a:xfrm>
            <a:off x="1025387" y="746940"/>
            <a:ext cx="9033013" cy="815160"/>
          </a:xfrm>
          <a:prstGeom prst="rect">
            <a:avLst/>
          </a:prstGeom>
        </p:spPr>
        <p:txBody>
          <a:bodyPr wrap="square" lIns="0" tIns="0" rIns="0" bIns="0" rtlCol="0" anchor="t">
            <a:spAutoFit/>
          </a:bodyPr>
          <a:lstStyle/>
          <a:p>
            <a:pPr marL="0" lvl="1" indent="0" algn="l">
              <a:lnSpc>
                <a:spcPts val="7200"/>
              </a:lnSpc>
              <a:spcBef>
                <a:spcPct val="0"/>
              </a:spcBef>
            </a:pPr>
            <a:r>
              <a:rPr lang="fr-FR" sz="4000" b="1" dirty="0">
                <a:solidFill>
                  <a:srgbClr val="1D1D1B"/>
                </a:solidFill>
                <a:latin typeface="Segoe UI" panose="020B0502040204020203" pitchFamily="34" charset="0"/>
                <a:ea typeface="Raleway Bold"/>
                <a:cs typeface="Segoe UI" panose="020B0502040204020203" pitchFamily="34" charset="0"/>
                <a:sym typeface="Raleway Bold"/>
              </a:rPr>
              <a:t>2.2 Marché visé</a:t>
            </a:r>
          </a:p>
        </p:txBody>
      </p:sp>
      <p:sp>
        <p:nvSpPr>
          <p:cNvPr id="27" name="ZoneTexte 26">
            <a:extLst>
              <a:ext uri="{FF2B5EF4-FFF2-40B4-BE49-F238E27FC236}">
                <a16:creationId xmlns:a16="http://schemas.microsoft.com/office/drawing/2014/main" id="{AB1D0D5B-59CE-46C9-9361-DF30F0BD168E}"/>
              </a:ext>
            </a:extLst>
          </p:cNvPr>
          <p:cNvSpPr txBox="1"/>
          <p:nvPr/>
        </p:nvSpPr>
        <p:spPr>
          <a:xfrm>
            <a:off x="1025387" y="1705335"/>
            <a:ext cx="16230600" cy="400110"/>
          </a:xfrm>
          <a:prstGeom prst="rect">
            <a:avLst/>
          </a:prstGeom>
          <a:noFill/>
        </p:spPr>
        <p:txBody>
          <a:bodyPr wrap="square">
            <a:spAutoFit/>
          </a:bodyPr>
          <a:lstStyle/>
          <a:p>
            <a:pPr marL="0" lvl="1" indent="0" algn="just"/>
            <a:r>
              <a:rPr lang="fr-FR" sz="2000" spc="-139" dirty="0">
                <a:latin typeface="Segoe UI Semibold" panose="020B0702040204020203" pitchFamily="34" charset="0"/>
                <a:ea typeface="Raleway Bold"/>
                <a:cs typeface="Segoe UI Semibold" panose="020B0702040204020203" pitchFamily="34" charset="0"/>
                <a:sym typeface="Raleway Bold"/>
              </a:rPr>
              <a:t>Quel chiffre d’affaires potentiel sur le marché ? Quelles tendances du marché ? Quelle saisonnalité de l’activité ? Quel montant du panier moyen des clients ?</a:t>
            </a:r>
            <a:endParaRPr lang="en-US" sz="2000" spc="-139" dirty="0">
              <a:latin typeface="Segoe UI Semibold" panose="020B0702040204020203" pitchFamily="34" charset="0"/>
              <a:ea typeface="Raleway Bold"/>
              <a:cs typeface="Segoe UI Semibold" panose="020B0702040204020203" pitchFamily="34" charset="0"/>
              <a:sym typeface="Raleway Bold"/>
            </a:endParaRPr>
          </a:p>
        </p:txBody>
      </p:sp>
      <p:sp>
        <p:nvSpPr>
          <p:cNvPr id="39" name="TextBox 2">
            <a:extLst>
              <a:ext uri="{FF2B5EF4-FFF2-40B4-BE49-F238E27FC236}">
                <a16:creationId xmlns:a16="http://schemas.microsoft.com/office/drawing/2014/main" id="{BD6122E3-65CE-4063-9DC1-80FA63A7582A}"/>
              </a:ext>
            </a:extLst>
          </p:cNvPr>
          <p:cNvSpPr txBox="1"/>
          <p:nvPr/>
        </p:nvSpPr>
        <p:spPr>
          <a:xfrm>
            <a:off x="1025387" y="6531240"/>
            <a:ext cx="16230600" cy="2735685"/>
          </a:xfrm>
          <a:prstGeom prst="rect">
            <a:avLst/>
          </a:prstGeom>
          <a:solidFill>
            <a:schemeClr val="bg1">
              <a:lumMod val="95000"/>
            </a:schemeClr>
          </a:solidFill>
        </p:spPr>
        <p:txBody>
          <a:bodyPr wrap="square" lIns="0" tIns="0" rIns="0" bIns="0" rtlCol="0" anchor="t">
            <a:spAutoFit/>
          </a:bodyPr>
          <a:lstStyle/>
          <a:p>
            <a:pPr marL="0" lvl="0" indent="0" algn="l">
              <a:lnSpc>
                <a:spcPts val="2699"/>
              </a:lnSpc>
              <a:spcBef>
                <a:spcPct val="0"/>
              </a:spcBef>
            </a:pPr>
            <a:r>
              <a:rPr lang="fr-FR" sz="1799" i="1" dirty="0">
                <a:solidFill>
                  <a:srgbClr val="1D1D1B"/>
                </a:solidFill>
                <a:latin typeface="Segoe UI" panose="020B0502040204020203" pitchFamily="34" charset="0"/>
                <a:ea typeface="Raleway"/>
                <a:cs typeface="Segoe UI" panose="020B0502040204020203" pitchFamily="34" charset="0"/>
                <a:sym typeface="Raleway"/>
              </a:rPr>
              <a:t>Modifiez le texte ici.</a:t>
            </a: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p:txBody>
      </p:sp>
      <p:sp>
        <p:nvSpPr>
          <p:cNvPr id="40" name="AutoShape 8">
            <a:extLst>
              <a:ext uri="{FF2B5EF4-FFF2-40B4-BE49-F238E27FC236}">
                <a16:creationId xmlns:a16="http://schemas.microsoft.com/office/drawing/2014/main" id="{307905B1-96CD-491C-AAB5-8A6ABFEAF349}"/>
              </a:ext>
            </a:extLst>
          </p:cNvPr>
          <p:cNvSpPr/>
          <p:nvPr/>
        </p:nvSpPr>
        <p:spPr>
          <a:xfrm>
            <a:off x="1028700" y="5755053"/>
            <a:ext cx="16230600" cy="0"/>
          </a:xfrm>
          <a:prstGeom prst="line">
            <a:avLst/>
          </a:prstGeom>
          <a:ln w="9525" cap="flat">
            <a:solidFill>
              <a:srgbClr val="140E0C"/>
            </a:solidFill>
            <a:prstDash val="solid"/>
            <a:headEnd type="none" w="sm" len="sm"/>
            <a:tailEnd type="none" w="sm" len="sm"/>
          </a:ln>
        </p:spPr>
      </p:sp>
      <p:sp>
        <p:nvSpPr>
          <p:cNvPr id="41" name="AutoShape 9">
            <a:extLst>
              <a:ext uri="{FF2B5EF4-FFF2-40B4-BE49-F238E27FC236}">
                <a16:creationId xmlns:a16="http://schemas.microsoft.com/office/drawing/2014/main" id="{6C54C76D-9EA3-400A-99A1-627B3A8B8D8E}"/>
              </a:ext>
            </a:extLst>
          </p:cNvPr>
          <p:cNvSpPr/>
          <p:nvPr/>
        </p:nvSpPr>
        <p:spPr>
          <a:xfrm>
            <a:off x="1028700" y="9410700"/>
            <a:ext cx="16230600" cy="0"/>
          </a:xfrm>
          <a:prstGeom prst="line">
            <a:avLst/>
          </a:prstGeom>
          <a:ln w="9525" cap="flat">
            <a:solidFill>
              <a:srgbClr val="140E0C"/>
            </a:solidFill>
            <a:prstDash val="solid"/>
            <a:headEnd type="none" w="sm" len="sm"/>
            <a:tailEnd type="none" w="sm" len="sm"/>
          </a:ln>
        </p:spPr>
      </p:sp>
      <p:sp>
        <p:nvSpPr>
          <p:cNvPr id="42" name="ZoneTexte 41">
            <a:extLst>
              <a:ext uri="{FF2B5EF4-FFF2-40B4-BE49-F238E27FC236}">
                <a16:creationId xmlns:a16="http://schemas.microsoft.com/office/drawing/2014/main" id="{529C4D50-52CC-4F16-A7DA-314188340FEA}"/>
              </a:ext>
            </a:extLst>
          </p:cNvPr>
          <p:cNvSpPr txBox="1"/>
          <p:nvPr/>
        </p:nvSpPr>
        <p:spPr>
          <a:xfrm>
            <a:off x="1025387" y="5810002"/>
            <a:ext cx="16230600" cy="707886"/>
          </a:xfrm>
          <a:prstGeom prst="rect">
            <a:avLst/>
          </a:prstGeom>
          <a:noFill/>
        </p:spPr>
        <p:txBody>
          <a:bodyPr wrap="square">
            <a:spAutoFit/>
          </a:bodyPr>
          <a:lstStyle>
            <a:defPPr>
              <a:defRPr lang="en-US"/>
            </a:defPPr>
            <a:lvl2pPr marL="0" lvl="1" indent="0" algn="just">
              <a:defRPr sz="2000" b="0" i="0">
                <a:effectLst/>
                <a:latin typeface="Raleway Bold" charset="0"/>
              </a:defRPr>
            </a:lvl2pPr>
          </a:lstStyle>
          <a:p>
            <a:pPr marL="0" lvl="1" indent="0" algn="just"/>
            <a:r>
              <a:rPr lang="fr-FR" sz="2000" spc="-139" dirty="0">
                <a:latin typeface="Segoe UI Semibold" panose="020B0702040204020203" pitchFamily="34" charset="0"/>
                <a:ea typeface="Raleway Bold"/>
                <a:cs typeface="Segoe UI Semibold" panose="020B0702040204020203" pitchFamily="34" charset="0"/>
                <a:sym typeface="Raleway Bold"/>
              </a:rPr>
              <a:t>Quels intérêts / caractéristiques / valeurs ajoutées / avantages / plus-value du produit / service par rapport à la concurrence ? Quel prix ? Quelle marge ? Quelles évolutions historiques ont eu lieu ? Quelle gamme pouvons nous développer par la suite ?</a:t>
            </a:r>
            <a:endParaRPr lang="en-US" sz="2000" spc="-139" dirty="0">
              <a:latin typeface="Segoe UI Semibold" panose="020B0702040204020203" pitchFamily="34" charset="0"/>
              <a:ea typeface="Raleway Bold"/>
              <a:cs typeface="Segoe UI Semibold" panose="020B0702040204020203" pitchFamily="34" charset="0"/>
              <a:sym typeface="Raleway Bold"/>
            </a:endParaRPr>
          </a:p>
        </p:txBody>
      </p:sp>
      <p:sp>
        <p:nvSpPr>
          <p:cNvPr id="3" name="Espace réservé du numéro de diapositive 2">
            <a:extLst>
              <a:ext uri="{FF2B5EF4-FFF2-40B4-BE49-F238E27FC236}">
                <a16:creationId xmlns:a16="http://schemas.microsoft.com/office/drawing/2014/main" id="{3E80B0AE-61D6-452A-A897-4EAAF6615E1E}"/>
              </a:ext>
            </a:extLst>
          </p:cNvPr>
          <p:cNvSpPr>
            <a:spLocks noGrp="1"/>
          </p:cNvSpPr>
          <p:nvPr>
            <p:ph type="sldNum" sz="quarter" idx="12"/>
          </p:nvPr>
        </p:nvSpPr>
        <p:spPr/>
        <p:txBody>
          <a:bodyPr/>
          <a:lstStyle/>
          <a:p>
            <a:fld id="{B6F15528-21DE-4FAA-801E-634DDDAF4B2B}" type="slidenum">
              <a:rPr lang="en-US" smtClean="0"/>
              <a:pPr/>
              <a:t>17</a:t>
            </a:fld>
            <a:endParaRPr lang="en-US"/>
          </a:p>
        </p:txBody>
      </p:sp>
      <p:sp>
        <p:nvSpPr>
          <p:cNvPr id="16" name="Freeform 2">
            <a:extLst>
              <a:ext uri="{FF2B5EF4-FFF2-40B4-BE49-F238E27FC236}">
                <a16:creationId xmlns:a16="http://schemas.microsoft.com/office/drawing/2014/main" id="{BFB70A10-6195-463A-9C88-9294CE2EC9AF}"/>
              </a:ext>
            </a:extLst>
          </p:cNvPr>
          <p:cNvSpPr/>
          <p:nvPr/>
        </p:nvSpPr>
        <p:spPr>
          <a:xfrm rot="770545">
            <a:off x="16300717" y="320272"/>
            <a:ext cx="1148328" cy="2131467"/>
          </a:xfrm>
          <a:custGeom>
            <a:avLst/>
            <a:gdLst/>
            <a:ahLst/>
            <a:cxnLst/>
            <a:rect l="l" t="t" r="r" b="b"/>
            <a:pathLst>
              <a:path w="1148328" h="2131467">
                <a:moveTo>
                  <a:pt x="0" y="0"/>
                </a:moveTo>
                <a:lnTo>
                  <a:pt x="1148328" y="0"/>
                </a:lnTo>
                <a:lnTo>
                  <a:pt x="1148328" y="2131467"/>
                </a:lnTo>
                <a:lnTo>
                  <a:pt x="0" y="2131467"/>
                </a:lnTo>
                <a:lnTo>
                  <a:pt x="0" y="0"/>
                </a:lnTo>
                <a:close/>
              </a:path>
            </a:pathLst>
          </a:custGeom>
          <a:blipFill>
            <a:blip r:embed="rId2"/>
            <a:stretch>
              <a:fillRect/>
            </a:stretch>
          </a:blipFill>
        </p:spPr>
      </p:sp>
      <p:sp>
        <p:nvSpPr>
          <p:cNvPr id="18" name="Freeform 21">
            <a:extLst>
              <a:ext uri="{FF2B5EF4-FFF2-40B4-BE49-F238E27FC236}">
                <a16:creationId xmlns:a16="http://schemas.microsoft.com/office/drawing/2014/main" id="{772242B8-DB58-4DDE-87C0-2110473C4359}"/>
              </a:ext>
            </a:extLst>
          </p:cNvPr>
          <p:cNvSpPr/>
          <p:nvPr/>
        </p:nvSpPr>
        <p:spPr>
          <a:xfrm>
            <a:off x="8456791" y="9506157"/>
            <a:ext cx="1374418" cy="337922"/>
          </a:xfrm>
          <a:custGeom>
            <a:avLst/>
            <a:gdLst/>
            <a:ahLst/>
            <a:cxnLst/>
            <a:rect l="l" t="t" r="r" b="b"/>
            <a:pathLst>
              <a:path w="1374418" h="337922">
                <a:moveTo>
                  <a:pt x="0" y="0"/>
                </a:moveTo>
                <a:lnTo>
                  <a:pt x="1374418" y="0"/>
                </a:lnTo>
                <a:lnTo>
                  <a:pt x="1374418" y="337921"/>
                </a:lnTo>
                <a:lnTo>
                  <a:pt x="0" y="337921"/>
                </a:lnTo>
                <a:lnTo>
                  <a:pt x="0" y="0"/>
                </a:lnTo>
                <a:close/>
              </a:path>
            </a:pathLst>
          </a:custGeom>
          <a:blipFill>
            <a:blip r:embed="rId3"/>
            <a:stretch>
              <a:fillRect/>
            </a:stretch>
          </a:blipFill>
        </p:spPr>
      </p:sp>
    </p:spTree>
    <p:extLst>
      <p:ext uri="{BB962C8B-B14F-4D97-AF65-F5344CB8AC3E}">
        <p14:creationId xmlns:p14="http://schemas.microsoft.com/office/powerpoint/2010/main" val="16768892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utoShape 8"/>
          <p:cNvSpPr/>
          <p:nvPr/>
        </p:nvSpPr>
        <p:spPr>
          <a:xfrm>
            <a:off x="1028700" y="1650386"/>
            <a:ext cx="16230600" cy="0"/>
          </a:xfrm>
          <a:prstGeom prst="line">
            <a:avLst/>
          </a:prstGeom>
          <a:ln w="9525" cap="flat">
            <a:solidFill>
              <a:srgbClr val="140E0C"/>
            </a:solidFill>
            <a:prstDash val="solid"/>
            <a:headEnd type="none" w="sm" len="sm"/>
            <a:tailEnd type="none" w="sm" len="sm"/>
          </a:ln>
        </p:spPr>
      </p:sp>
      <p:sp>
        <p:nvSpPr>
          <p:cNvPr id="9" name="AutoShape 9"/>
          <p:cNvSpPr/>
          <p:nvPr/>
        </p:nvSpPr>
        <p:spPr>
          <a:xfrm>
            <a:off x="1028700" y="2772135"/>
            <a:ext cx="16230600" cy="0"/>
          </a:xfrm>
          <a:prstGeom prst="line">
            <a:avLst/>
          </a:prstGeom>
          <a:ln w="9525" cap="flat">
            <a:solidFill>
              <a:srgbClr val="140E0C"/>
            </a:solidFill>
            <a:prstDash val="solid"/>
            <a:headEnd type="none" w="sm" len="sm"/>
            <a:tailEnd type="none" w="sm" len="sm"/>
          </a:ln>
        </p:spPr>
      </p:sp>
      <p:sp>
        <p:nvSpPr>
          <p:cNvPr id="15" name="Freeform 15"/>
          <p:cNvSpPr/>
          <p:nvPr/>
        </p:nvSpPr>
        <p:spPr>
          <a:xfrm>
            <a:off x="8453478" y="9791700"/>
            <a:ext cx="1374418" cy="337922"/>
          </a:xfrm>
          <a:custGeom>
            <a:avLst/>
            <a:gdLst/>
            <a:ahLst/>
            <a:cxnLst/>
            <a:rect l="l" t="t" r="r" b="b"/>
            <a:pathLst>
              <a:path w="1374418" h="337922">
                <a:moveTo>
                  <a:pt x="0" y="0"/>
                </a:moveTo>
                <a:lnTo>
                  <a:pt x="1374418" y="0"/>
                </a:lnTo>
                <a:lnTo>
                  <a:pt x="1374418" y="337921"/>
                </a:lnTo>
                <a:lnTo>
                  <a:pt x="0" y="337921"/>
                </a:lnTo>
                <a:lnTo>
                  <a:pt x="0" y="0"/>
                </a:lnTo>
                <a:close/>
              </a:path>
            </a:pathLst>
          </a:custGeom>
          <a:blipFill>
            <a:blip r:embed="rId2"/>
            <a:stretch>
              <a:fillRect/>
            </a:stretch>
          </a:blipFill>
        </p:spPr>
      </p:sp>
      <p:sp>
        <p:nvSpPr>
          <p:cNvPr id="16" name="TextBox 6">
            <a:extLst>
              <a:ext uri="{FF2B5EF4-FFF2-40B4-BE49-F238E27FC236}">
                <a16:creationId xmlns:a16="http://schemas.microsoft.com/office/drawing/2014/main" id="{60C579EA-C55D-4B08-B463-2AEF81E5249F}"/>
              </a:ext>
            </a:extLst>
          </p:cNvPr>
          <p:cNvSpPr txBox="1"/>
          <p:nvPr/>
        </p:nvSpPr>
        <p:spPr>
          <a:xfrm>
            <a:off x="1025387" y="686160"/>
            <a:ext cx="9033013" cy="815160"/>
          </a:xfrm>
          <a:prstGeom prst="rect">
            <a:avLst/>
          </a:prstGeom>
        </p:spPr>
        <p:txBody>
          <a:bodyPr wrap="square" lIns="0" tIns="0" rIns="0" bIns="0" rtlCol="0" anchor="t">
            <a:spAutoFit/>
          </a:bodyPr>
          <a:lstStyle/>
          <a:p>
            <a:pPr marL="0" lvl="1" indent="0" algn="l">
              <a:lnSpc>
                <a:spcPts val="7200"/>
              </a:lnSpc>
              <a:spcBef>
                <a:spcPct val="0"/>
              </a:spcBef>
            </a:pPr>
            <a:r>
              <a:rPr lang="en-US" sz="4000" b="1" dirty="0">
                <a:solidFill>
                  <a:srgbClr val="1D1D1B"/>
                </a:solidFill>
                <a:latin typeface="Segoe UI" panose="020B0502040204020203" pitchFamily="34" charset="0"/>
                <a:ea typeface="Raleway Bold"/>
                <a:cs typeface="Segoe UI" panose="020B0502040204020203" pitchFamily="34" charset="0"/>
                <a:sym typeface="Raleway Bold"/>
              </a:rPr>
              <a:t>2.4 </a:t>
            </a:r>
            <a:r>
              <a:rPr lang="fr-FR" sz="4000" b="1" dirty="0">
                <a:solidFill>
                  <a:srgbClr val="1D1D1B"/>
                </a:solidFill>
                <a:latin typeface="Segoe UI" panose="020B0502040204020203" pitchFamily="34" charset="0"/>
                <a:ea typeface="Raleway Bold"/>
                <a:cs typeface="Segoe UI" panose="020B0502040204020203" pitchFamily="34" charset="0"/>
                <a:sym typeface="Raleway Bold"/>
              </a:rPr>
              <a:t>La concurrence</a:t>
            </a:r>
            <a:endParaRPr lang="en-US" sz="4000" b="1" dirty="0">
              <a:solidFill>
                <a:srgbClr val="1D1D1B"/>
              </a:solidFill>
              <a:latin typeface="Segoe UI" panose="020B0502040204020203" pitchFamily="34" charset="0"/>
              <a:ea typeface="Raleway Bold"/>
              <a:cs typeface="Segoe UI" panose="020B0502040204020203" pitchFamily="34" charset="0"/>
              <a:sym typeface="Raleway Bold"/>
            </a:endParaRPr>
          </a:p>
        </p:txBody>
      </p:sp>
      <p:sp>
        <p:nvSpPr>
          <p:cNvPr id="18" name="ZoneTexte 17">
            <a:extLst>
              <a:ext uri="{FF2B5EF4-FFF2-40B4-BE49-F238E27FC236}">
                <a16:creationId xmlns:a16="http://schemas.microsoft.com/office/drawing/2014/main" id="{55CB5194-BF9C-499B-8904-63002D4F0439}"/>
              </a:ext>
            </a:extLst>
          </p:cNvPr>
          <p:cNvSpPr txBox="1"/>
          <p:nvPr/>
        </p:nvSpPr>
        <p:spPr>
          <a:xfrm>
            <a:off x="1025387" y="1705335"/>
            <a:ext cx="16230600" cy="1015663"/>
          </a:xfrm>
          <a:prstGeom prst="rect">
            <a:avLst/>
          </a:prstGeom>
          <a:noFill/>
        </p:spPr>
        <p:txBody>
          <a:bodyPr wrap="square">
            <a:spAutoFit/>
          </a:bodyPr>
          <a:lstStyle/>
          <a:p>
            <a:r>
              <a:rPr lang="fr-FR" sz="2000" b="0" i="0" dirty="0">
                <a:effectLst/>
                <a:latin typeface="Segoe UI Semibold" panose="020B0702040204020203" pitchFamily="34" charset="0"/>
                <a:cs typeface="Segoe UI Semibold" panose="020B0702040204020203" pitchFamily="34" charset="0"/>
              </a:rPr>
              <a:t>Quelle est la menace des produits de substitution, la menace des nouveaux entrants, le pouvoir de négociation des fournisseurs, le </a:t>
            </a:r>
          </a:p>
          <a:p>
            <a:r>
              <a:rPr lang="fr-FR" sz="2000" b="0" i="0" dirty="0">
                <a:effectLst/>
                <a:latin typeface="Segoe UI Semibold" panose="020B0702040204020203" pitchFamily="34" charset="0"/>
                <a:cs typeface="Segoe UI Semibold" panose="020B0702040204020203" pitchFamily="34" charset="0"/>
              </a:rPr>
              <a:t>pouvoir de négociation de clients, et la pression intra-sectorielle ? Qualifiez l’intensité des différentes forces entre 0 et 5, selon votre perception. Pensez à des stratégies pour survivre à cette pression. </a:t>
            </a:r>
            <a:endParaRPr lang="fr-FR" sz="2000" dirty="0">
              <a:latin typeface="Segoe UI Semibold" panose="020B0702040204020203" pitchFamily="34" charset="0"/>
              <a:cs typeface="Segoe UI Semibold" panose="020B0702040204020203" pitchFamily="34" charset="0"/>
            </a:endParaRPr>
          </a:p>
        </p:txBody>
      </p:sp>
      <p:sp>
        <p:nvSpPr>
          <p:cNvPr id="10" name="Freeform 15">
            <a:extLst>
              <a:ext uri="{FF2B5EF4-FFF2-40B4-BE49-F238E27FC236}">
                <a16:creationId xmlns:a16="http://schemas.microsoft.com/office/drawing/2014/main" id="{FDA27BE0-E9A3-4D42-AA8E-EFF1F7EE21CA}"/>
              </a:ext>
            </a:extLst>
          </p:cNvPr>
          <p:cNvSpPr>
            <a:spLocks noChangeAspect="1"/>
          </p:cNvSpPr>
          <p:nvPr/>
        </p:nvSpPr>
        <p:spPr>
          <a:xfrm>
            <a:off x="12992852" y="95340"/>
            <a:ext cx="1109593" cy="1634760"/>
          </a:xfrm>
          <a:custGeom>
            <a:avLst/>
            <a:gdLst/>
            <a:ahLst/>
            <a:cxnLst/>
            <a:rect l="l" t="t" r="r" b="b"/>
            <a:pathLst>
              <a:path w="772311" h="1137843">
                <a:moveTo>
                  <a:pt x="0" y="0"/>
                </a:moveTo>
                <a:lnTo>
                  <a:pt x="772311" y="0"/>
                </a:lnTo>
                <a:lnTo>
                  <a:pt x="772311" y="1137843"/>
                </a:lnTo>
                <a:lnTo>
                  <a:pt x="0" y="113784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11" name="Groupe 10">
            <a:extLst>
              <a:ext uri="{FF2B5EF4-FFF2-40B4-BE49-F238E27FC236}">
                <a16:creationId xmlns:a16="http://schemas.microsoft.com/office/drawing/2014/main" id="{A0511E0D-0435-4F3B-9840-9AF121CC8048}"/>
              </a:ext>
            </a:extLst>
          </p:cNvPr>
          <p:cNvGrpSpPr/>
          <p:nvPr/>
        </p:nvGrpSpPr>
        <p:grpSpPr>
          <a:xfrm>
            <a:off x="6440687" y="2933700"/>
            <a:ext cx="5400000" cy="2029046"/>
            <a:chOff x="3509043" y="1264312"/>
            <a:chExt cx="2072619" cy="1043015"/>
          </a:xfrm>
        </p:grpSpPr>
        <p:sp>
          <p:nvSpPr>
            <p:cNvPr id="12" name="Organigramme : Alternative 11">
              <a:extLst>
                <a:ext uri="{FF2B5EF4-FFF2-40B4-BE49-F238E27FC236}">
                  <a16:creationId xmlns:a16="http://schemas.microsoft.com/office/drawing/2014/main" id="{B46DCF3F-6D9D-43EB-A7E3-4BD70E1BE544}"/>
                </a:ext>
              </a:extLst>
            </p:cNvPr>
            <p:cNvSpPr/>
            <p:nvPr/>
          </p:nvSpPr>
          <p:spPr>
            <a:xfrm>
              <a:off x="3509043" y="1264312"/>
              <a:ext cx="2072619" cy="1036309"/>
            </a:xfrm>
            <a:prstGeom prst="flowChartAlternateProcess">
              <a:avLst/>
            </a:prstGeom>
            <a:ln>
              <a:solidFill>
                <a:srgbClr val="F03F35"/>
              </a:solid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fr-FR" dirty="0">
                <a:latin typeface="Segoe UI" panose="020B0502040204020203" pitchFamily="34" charset="0"/>
                <a:cs typeface="Segoe UI" panose="020B0502040204020203" pitchFamily="34" charset="0"/>
              </a:endParaRPr>
            </a:p>
          </p:txBody>
        </p:sp>
        <p:sp>
          <p:nvSpPr>
            <p:cNvPr id="13" name="Organigramme : Alternative 4">
              <a:extLst>
                <a:ext uri="{FF2B5EF4-FFF2-40B4-BE49-F238E27FC236}">
                  <a16:creationId xmlns:a16="http://schemas.microsoft.com/office/drawing/2014/main" id="{05AF2727-B335-49E9-A74F-1A0E0277FBE2}"/>
                </a:ext>
              </a:extLst>
            </p:cNvPr>
            <p:cNvSpPr txBox="1"/>
            <p:nvPr/>
          </p:nvSpPr>
          <p:spPr>
            <a:xfrm>
              <a:off x="3552228" y="1271018"/>
              <a:ext cx="1981163" cy="103630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2860" tIns="22860" rIns="22860" bIns="22860" numCol="1" spcCol="1270" anchor="t" anchorCtr="0">
              <a:noAutofit/>
            </a:bodyPr>
            <a:lstStyle/>
            <a:p>
              <a:pPr marL="0" lvl="0" indent="0" algn="ctr" defTabSz="800100">
                <a:spcBef>
                  <a:spcPct val="0"/>
                </a:spcBef>
                <a:spcAft>
                  <a:spcPct val="35000"/>
                </a:spcAft>
                <a:buNone/>
              </a:pPr>
              <a:r>
                <a:rPr lang="fr-FR" sz="1800" kern="1200" dirty="0">
                  <a:solidFill>
                    <a:srgbClr val="B40E0E"/>
                  </a:solidFill>
                  <a:latin typeface="Segoe UI Semibold" panose="020B0702040204020203" pitchFamily="34" charset="0"/>
                  <a:cs typeface="Segoe UI Semibold" panose="020B0702040204020203" pitchFamily="34" charset="0"/>
                </a:rPr>
                <a:t>NOUVEAUX ENTRANTS</a:t>
              </a:r>
            </a:p>
            <a:p>
              <a:pPr marL="0" lvl="0" indent="0" defTabSz="800100">
                <a:spcBef>
                  <a:spcPct val="0"/>
                </a:spcBef>
                <a:spcAft>
                  <a:spcPct val="35000"/>
                </a:spcAft>
                <a:buNone/>
              </a:pPr>
              <a:r>
                <a:rPr lang="fr-FR" dirty="0">
                  <a:solidFill>
                    <a:schemeClr val="tx1"/>
                  </a:solidFill>
                  <a:latin typeface="Segoe UI Semibold" panose="020B0702040204020203" pitchFamily="34" charset="0"/>
                  <a:cs typeface="Segoe UI Semibold" panose="020B0702040204020203" pitchFamily="34" charset="0"/>
                </a:rPr>
                <a:t>Arguments : </a:t>
              </a:r>
              <a:r>
                <a:rPr lang="fr-FR" i="1" dirty="0">
                  <a:solidFill>
                    <a:schemeClr val="tx1"/>
                  </a:solidFill>
                  <a:latin typeface="Segoe UI" panose="020B0502040204020203" pitchFamily="34" charset="0"/>
                  <a:cs typeface="Segoe UI" panose="020B0502040204020203" pitchFamily="34" charset="0"/>
                </a:rPr>
                <a:t>écrivez ici.</a:t>
              </a:r>
            </a:p>
            <a:p>
              <a:pPr marL="0" lvl="0" indent="0" defTabSz="800100">
                <a:spcBef>
                  <a:spcPct val="0"/>
                </a:spcBef>
                <a:spcAft>
                  <a:spcPct val="35000"/>
                </a:spcAft>
                <a:buNone/>
              </a:pPr>
              <a:endParaRPr lang="fr-FR" i="1" dirty="0">
                <a:solidFill>
                  <a:schemeClr val="tx1"/>
                </a:solidFill>
                <a:latin typeface="Segoe UI" panose="020B0502040204020203" pitchFamily="34" charset="0"/>
                <a:cs typeface="Segoe UI" panose="020B0502040204020203" pitchFamily="34" charset="0"/>
              </a:endParaRPr>
            </a:p>
            <a:p>
              <a:pPr marL="0" lvl="0" indent="0" defTabSz="800100">
                <a:spcBef>
                  <a:spcPct val="0"/>
                </a:spcBef>
                <a:spcAft>
                  <a:spcPct val="35000"/>
                </a:spcAft>
                <a:buNone/>
              </a:pPr>
              <a:endParaRPr lang="fr-FR" i="1" dirty="0">
                <a:solidFill>
                  <a:schemeClr val="tx1"/>
                </a:solidFill>
                <a:latin typeface="Segoe UI" panose="020B0502040204020203" pitchFamily="34" charset="0"/>
                <a:cs typeface="Segoe UI" panose="020B0502040204020203" pitchFamily="34" charset="0"/>
              </a:endParaRPr>
            </a:p>
            <a:p>
              <a:pPr marL="0" lvl="0" indent="0" algn="r" defTabSz="800100">
                <a:spcBef>
                  <a:spcPct val="0"/>
                </a:spcBef>
                <a:spcAft>
                  <a:spcPct val="35000"/>
                </a:spcAft>
                <a:buNone/>
              </a:pPr>
              <a:r>
                <a:rPr lang="fr-FR" sz="1800" kern="1200" dirty="0">
                  <a:solidFill>
                    <a:schemeClr val="tx1"/>
                  </a:solidFill>
                  <a:latin typeface="Segoe UI Semibold" panose="020B0702040204020203" pitchFamily="34" charset="0"/>
                  <a:cs typeface="Segoe UI Semibold" panose="020B0702040204020203" pitchFamily="34" charset="0"/>
                </a:rPr>
                <a:t>Intensité :</a:t>
              </a:r>
              <a:r>
                <a:rPr lang="fr-FR" sz="1800" kern="1200" dirty="0">
                  <a:solidFill>
                    <a:schemeClr val="tx1"/>
                  </a:solidFill>
                  <a:latin typeface="Segoe UI" panose="020B0502040204020203" pitchFamily="34" charset="0"/>
                  <a:cs typeface="Segoe UI" panose="020B0502040204020203" pitchFamily="34" charset="0"/>
                </a:rPr>
                <a:t> _</a:t>
              </a:r>
            </a:p>
          </p:txBody>
        </p:sp>
      </p:grpSp>
      <p:grpSp>
        <p:nvGrpSpPr>
          <p:cNvPr id="14" name="Groupe 13">
            <a:extLst>
              <a:ext uri="{FF2B5EF4-FFF2-40B4-BE49-F238E27FC236}">
                <a16:creationId xmlns:a16="http://schemas.microsoft.com/office/drawing/2014/main" id="{6B4A8E3E-F9DE-4083-B4D6-27A53B8CD8B9}"/>
              </a:ext>
            </a:extLst>
          </p:cNvPr>
          <p:cNvGrpSpPr/>
          <p:nvPr/>
        </p:nvGrpSpPr>
        <p:grpSpPr>
          <a:xfrm>
            <a:off x="6440687" y="5264323"/>
            <a:ext cx="5400000" cy="2016000"/>
            <a:chOff x="3424790" y="2276414"/>
            <a:chExt cx="2072619" cy="1036309"/>
          </a:xfrm>
        </p:grpSpPr>
        <p:sp>
          <p:nvSpPr>
            <p:cNvPr id="17" name="Organigramme : Alternative 16">
              <a:extLst>
                <a:ext uri="{FF2B5EF4-FFF2-40B4-BE49-F238E27FC236}">
                  <a16:creationId xmlns:a16="http://schemas.microsoft.com/office/drawing/2014/main" id="{143EF87A-417C-4F26-A536-C50D73B8D7B8}"/>
                </a:ext>
              </a:extLst>
            </p:cNvPr>
            <p:cNvSpPr/>
            <p:nvPr/>
          </p:nvSpPr>
          <p:spPr>
            <a:xfrm>
              <a:off x="3424790" y="2276414"/>
              <a:ext cx="2072619" cy="1036309"/>
            </a:xfrm>
            <a:prstGeom prst="flowChartAlternateProcess">
              <a:avLst/>
            </a:prstGeom>
            <a:ln>
              <a:solidFill>
                <a:srgbClr val="F03F35"/>
              </a:solid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nchor="t"/>
            <a:lstStyle/>
            <a:p>
              <a:endParaRPr lang="fr-FR" dirty="0">
                <a:latin typeface="Segoe UI" panose="020B0502040204020203" pitchFamily="34" charset="0"/>
                <a:cs typeface="Segoe UI" panose="020B0502040204020203" pitchFamily="34" charset="0"/>
              </a:endParaRPr>
            </a:p>
          </p:txBody>
        </p:sp>
        <p:sp>
          <p:nvSpPr>
            <p:cNvPr id="20" name="Organigramme : Alternative 4">
              <a:extLst>
                <a:ext uri="{FF2B5EF4-FFF2-40B4-BE49-F238E27FC236}">
                  <a16:creationId xmlns:a16="http://schemas.microsoft.com/office/drawing/2014/main" id="{9A9EFB2D-97DE-4B6F-A2F9-61E0B0108267}"/>
                </a:ext>
              </a:extLst>
            </p:cNvPr>
            <p:cNvSpPr txBox="1"/>
            <p:nvPr/>
          </p:nvSpPr>
          <p:spPr>
            <a:xfrm>
              <a:off x="3467975" y="2283120"/>
              <a:ext cx="1981163" cy="1019704"/>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2860" tIns="22860" rIns="22860" bIns="22860" numCol="1" spcCol="1270" anchor="t" anchorCtr="0">
              <a:noAutofit/>
            </a:bodyPr>
            <a:lstStyle/>
            <a:p>
              <a:pPr algn="ctr" defTabSz="800100">
                <a:spcBef>
                  <a:spcPct val="0"/>
                </a:spcBef>
                <a:spcAft>
                  <a:spcPct val="35000"/>
                </a:spcAft>
              </a:pPr>
              <a:r>
                <a:rPr lang="fr-FR" sz="1800" kern="1200" dirty="0">
                  <a:solidFill>
                    <a:srgbClr val="B40E0E"/>
                  </a:solidFill>
                  <a:latin typeface="Segoe UI Semibold" panose="020B0702040204020203" pitchFamily="34" charset="0"/>
                  <a:cs typeface="Segoe UI Semibold" panose="020B0702040204020203" pitchFamily="34" charset="0"/>
                </a:rPr>
                <a:t>CONCURRENCE SUR LE MARCH</a:t>
              </a:r>
              <a:r>
                <a:rPr lang="fr-FR" sz="1800" dirty="0">
                  <a:solidFill>
                    <a:srgbClr val="B40E0E"/>
                  </a:solidFill>
                  <a:latin typeface="Segoe UI Semibold" panose="020B0702040204020203" pitchFamily="34" charset="0"/>
                  <a:cs typeface="Segoe UI Semibold" panose="020B0702040204020203" pitchFamily="34" charset="0"/>
                </a:rPr>
                <a:t>É</a:t>
              </a:r>
              <a:endParaRPr lang="fr-FR" sz="1800" kern="1200" dirty="0">
                <a:solidFill>
                  <a:srgbClr val="B40E0E"/>
                </a:solidFill>
                <a:latin typeface="Segoe UI Semibold" panose="020B0702040204020203" pitchFamily="34" charset="0"/>
                <a:cs typeface="Segoe UI Semibold" panose="020B0702040204020203" pitchFamily="34" charset="0"/>
              </a:endParaRPr>
            </a:p>
            <a:p>
              <a:pPr marL="0" lvl="0" indent="0" defTabSz="800100">
                <a:spcBef>
                  <a:spcPct val="0"/>
                </a:spcBef>
                <a:spcAft>
                  <a:spcPct val="35000"/>
                </a:spcAft>
                <a:buNone/>
              </a:pPr>
              <a:r>
                <a:rPr lang="fr-FR" dirty="0">
                  <a:solidFill>
                    <a:schemeClr val="tx1"/>
                  </a:solidFill>
                  <a:latin typeface="Segoe UI Semibold" panose="020B0702040204020203" pitchFamily="34" charset="0"/>
                  <a:cs typeface="Segoe UI Semibold" panose="020B0702040204020203" pitchFamily="34" charset="0"/>
                </a:rPr>
                <a:t>Arguments : </a:t>
              </a:r>
              <a:r>
                <a:rPr lang="fr-FR" i="1" dirty="0">
                  <a:solidFill>
                    <a:schemeClr val="tx1"/>
                  </a:solidFill>
                  <a:latin typeface="Segoe UI" panose="020B0502040204020203" pitchFamily="34" charset="0"/>
                  <a:cs typeface="Segoe UI" panose="020B0502040204020203" pitchFamily="34" charset="0"/>
                </a:rPr>
                <a:t>écrivez ici.</a:t>
              </a:r>
            </a:p>
            <a:p>
              <a:pPr marL="0" lvl="0" indent="0" defTabSz="800100">
                <a:spcBef>
                  <a:spcPct val="0"/>
                </a:spcBef>
                <a:spcAft>
                  <a:spcPct val="35000"/>
                </a:spcAft>
                <a:buNone/>
              </a:pPr>
              <a:endParaRPr lang="fr-FR" i="1" dirty="0">
                <a:solidFill>
                  <a:schemeClr val="tx1"/>
                </a:solidFill>
                <a:latin typeface="Segoe UI" panose="020B0502040204020203" pitchFamily="34" charset="0"/>
                <a:cs typeface="Segoe UI" panose="020B0502040204020203" pitchFamily="34" charset="0"/>
              </a:endParaRPr>
            </a:p>
            <a:p>
              <a:pPr marL="0" lvl="0" indent="0" defTabSz="800100">
                <a:spcBef>
                  <a:spcPct val="0"/>
                </a:spcBef>
                <a:spcAft>
                  <a:spcPct val="35000"/>
                </a:spcAft>
                <a:buNone/>
              </a:pPr>
              <a:endParaRPr lang="fr-FR" i="1" dirty="0">
                <a:solidFill>
                  <a:schemeClr val="tx1"/>
                </a:solidFill>
                <a:latin typeface="Segoe UI" panose="020B0502040204020203" pitchFamily="34" charset="0"/>
                <a:cs typeface="Segoe UI" panose="020B0502040204020203" pitchFamily="34" charset="0"/>
              </a:endParaRPr>
            </a:p>
            <a:p>
              <a:pPr marL="0" lvl="0" indent="0" algn="r" defTabSz="800100">
                <a:spcBef>
                  <a:spcPct val="0"/>
                </a:spcBef>
                <a:spcAft>
                  <a:spcPct val="35000"/>
                </a:spcAft>
                <a:buNone/>
              </a:pPr>
              <a:r>
                <a:rPr lang="fr-FR" sz="1800" kern="1200" dirty="0">
                  <a:solidFill>
                    <a:schemeClr val="tx1"/>
                  </a:solidFill>
                  <a:latin typeface="Segoe UI" panose="020B0502040204020203" pitchFamily="34" charset="0"/>
                  <a:cs typeface="Segoe UI" panose="020B0502040204020203" pitchFamily="34" charset="0"/>
                </a:rPr>
                <a:t>				</a:t>
              </a:r>
              <a:r>
                <a:rPr lang="fr-FR" sz="1800" kern="1200" dirty="0">
                  <a:solidFill>
                    <a:schemeClr val="tx1"/>
                  </a:solidFill>
                  <a:latin typeface="Segoe UI Semibold" panose="020B0702040204020203" pitchFamily="34" charset="0"/>
                  <a:cs typeface="Segoe UI Semibold" panose="020B0702040204020203" pitchFamily="34" charset="0"/>
                </a:rPr>
                <a:t>Intensité : </a:t>
              </a:r>
              <a:r>
                <a:rPr lang="fr-FR" sz="1800" kern="1200" dirty="0">
                  <a:solidFill>
                    <a:schemeClr val="tx1"/>
                  </a:solidFill>
                  <a:latin typeface="Segoe UI" panose="020B0502040204020203" pitchFamily="34" charset="0"/>
                  <a:cs typeface="Segoe UI" panose="020B0502040204020203" pitchFamily="34" charset="0"/>
                </a:rPr>
                <a:t>_</a:t>
              </a:r>
            </a:p>
          </p:txBody>
        </p:sp>
      </p:grpSp>
      <p:grpSp>
        <p:nvGrpSpPr>
          <p:cNvPr id="21" name="Groupe 20">
            <a:extLst>
              <a:ext uri="{FF2B5EF4-FFF2-40B4-BE49-F238E27FC236}">
                <a16:creationId xmlns:a16="http://schemas.microsoft.com/office/drawing/2014/main" id="{FD5B65E0-5254-4A5D-8E8D-A4B85EDAE6E7}"/>
              </a:ext>
            </a:extLst>
          </p:cNvPr>
          <p:cNvGrpSpPr/>
          <p:nvPr/>
        </p:nvGrpSpPr>
        <p:grpSpPr>
          <a:xfrm>
            <a:off x="696000" y="5259086"/>
            <a:ext cx="5400000" cy="2052815"/>
            <a:chOff x="3509043" y="1264312"/>
            <a:chExt cx="2072619" cy="1055233"/>
          </a:xfrm>
        </p:grpSpPr>
        <p:sp>
          <p:nvSpPr>
            <p:cNvPr id="22" name="Organigramme : Alternative 21">
              <a:extLst>
                <a:ext uri="{FF2B5EF4-FFF2-40B4-BE49-F238E27FC236}">
                  <a16:creationId xmlns:a16="http://schemas.microsoft.com/office/drawing/2014/main" id="{25521194-6A6B-4D6E-9BBF-C9B57DC074C6}"/>
                </a:ext>
              </a:extLst>
            </p:cNvPr>
            <p:cNvSpPr/>
            <p:nvPr/>
          </p:nvSpPr>
          <p:spPr>
            <a:xfrm>
              <a:off x="3509043" y="1264312"/>
              <a:ext cx="2072619" cy="1036309"/>
            </a:xfrm>
            <a:prstGeom prst="flowChartAlternateProcess">
              <a:avLst/>
            </a:prstGeom>
            <a:ln>
              <a:solidFill>
                <a:srgbClr val="F03F35"/>
              </a:solid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nchor="t"/>
            <a:lstStyle/>
            <a:p>
              <a:endParaRPr lang="fr-FR" dirty="0">
                <a:latin typeface="Segoe UI" panose="020B0502040204020203" pitchFamily="34" charset="0"/>
                <a:cs typeface="Segoe UI" panose="020B0502040204020203" pitchFamily="34" charset="0"/>
              </a:endParaRPr>
            </a:p>
          </p:txBody>
        </p:sp>
        <p:sp>
          <p:nvSpPr>
            <p:cNvPr id="23" name="Organigramme : Alternative 4">
              <a:extLst>
                <a:ext uri="{FF2B5EF4-FFF2-40B4-BE49-F238E27FC236}">
                  <a16:creationId xmlns:a16="http://schemas.microsoft.com/office/drawing/2014/main" id="{1E029A7F-0482-484E-8BDB-E43469600D61}"/>
                </a:ext>
              </a:extLst>
            </p:cNvPr>
            <p:cNvSpPr txBox="1"/>
            <p:nvPr/>
          </p:nvSpPr>
          <p:spPr>
            <a:xfrm>
              <a:off x="3559630" y="1283236"/>
              <a:ext cx="1971445" cy="103630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2860" tIns="22860" rIns="22860" bIns="22860" numCol="1" spcCol="1270" anchor="t" anchorCtr="0">
              <a:noAutofit/>
            </a:bodyPr>
            <a:lstStyle/>
            <a:p>
              <a:pPr marL="0" lvl="0" indent="0" algn="ctr" defTabSz="800100">
                <a:spcBef>
                  <a:spcPct val="0"/>
                </a:spcBef>
                <a:spcAft>
                  <a:spcPct val="35000"/>
                </a:spcAft>
                <a:buNone/>
              </a:pPr>
              <a:r>
                <a:rPr lang="fr-FR" sz="1800" kern="1200" dirty="0">
                  <a:solidFill>
                    <a:srgbClr val="B40E0E"/>
                  </a:solidFill>
                  <a:latin typeface="Segoe UI Semibold" panose="020B0702040204020203" pitchFamily="34" charset="0"/>
                  <a:cs typeface="Segoe UI Semibold" panose="020B0702040204020203" pitchFamily="34" charset="0"/>
                </a:rPr>
                <a:t>FOURNISSEURS</a:t>
              </a:r>
            </a:p>
            <a:p>
              <a:pPr marL="0" lvl="0" indent="0" defTabSz="800100">
                <a:spcBef>
                  <a:spcPct val="0"/>
                </a:spcBef>
                <a:spcAft>
                  <a:spcPct val="35000"/>
                </a:spcAft>
                <a:buNone/>
              </a:pPr>
              <a:r>
                <a:rPr lang="fr-FR" dirty="0">
                  <a:solidFill>
                    <a:schemeClr val="tx1"/>
                  </a:solidFill>
                  <a:latin typeface="Segoe UI Semibold" panose="020B0702040204020203" pitchFamily="34" charset="0"/>
                  <a:cs typeface="Segoe UI Semibold" panose="020B0702040204020203" pitchFamily="34" charset="0"/>
                </a:rPr>
                <a:t>Arguments : </a:t>
              </a:r>
              <a:r>
                <a:rPr lang="fr-FR" i="1" dirty="0">
                  <a:solidFill>
                    <a:schemeClr val="tx1"/>
                  </a:solidFill>
                  <a:latin typeface="Segoe UI" panose="020B0502040204020203" pitchFamily="34" charset="0"/>
                  <a:cs typeface="Segoe UI" panose="020B0502040204020203" pitchFamily="34" charset="0"/>
                </a:rPr>
                <a:t>écrivez ici.</a:t>
              </a:r>
            </a:p>
            <a:p>
              <a:pPr marL="0" lvl="0" indent="0" defTabSz="800100">
                <a:spcBef>
                  <a:spcPct val="0"/>
                </a:spcBef>
                <a:spcAft>
                  <a:spcPct val="35000"/>
                </a:spcAft>
                <a:buNone/>
              </a:pPr>
              <a:endParaRPr lang="fr-FR" i="1" dirty="0">
                <a:solidFill>
                  <a:schemeClr val="tx1"/>
                </a:solidFill>
                <a:latin typeface="Segoe UI" panose="020B0502040204020203" pitchFamily="34" charset="0"/>
                <a:cs typeface="Segoe UI" panose="020B0502040204020203" pitchFamily="34" charset="0"/>
              </a:endParaRPr>
            </a:p>
            <a:p>
              <a:pPr marL="0" lvl="0" indent="0" defTabSz="800100">
                <a:spcBef>
                  <a:spcPct val="0"/>
                </a:spcBef>
                <a:spcAft>
                  <a:spcPct val="35000"/>
                </a:spcAft>
                <a:buNone/>
              </a:pPr>
              <a:endParaRPr lang="fr-FR" i="1" dirty="0">
                <a:solidFill>
                  <a:schemeClr val="tx1"/>
                </a:solidFill>
                <a:latin typeface="Segoe UI" panose="020B0502040204020203" pitchFamily="34" charset="0"/>
                <a:cs typeface="Segoe UI" panose="020B0502040204020203" pitchFamily="34" charset="0"/>
              </a:endParaRPr>
            </a:p>
            <a:p>
              <a:pPr marL="0" lvl="0" indent="0" algn="r" defTabSz="800100">
                <a:spcBef>
                  <a:spcPct val="0"/>
                </a:spcBef>
                <a:spcAft>
                  <a:spcPct val="35000"/>
                </a:spcAft>
                <a:buNone/>
              </a:pPr>
              <a:r>
                <a:rPr lang="fr-FR" sz="1800" kern="1200" dirty="0">
                  <a:solidFill>
                    <a:schemeClr val="tx1"/>
                  </a:solidFill>
                  <a:latin typeface="Segoe UI Semibold" panose="020B0702040204020203" pitchFamily="34" charset="0"/>
                  <a:cs typeface="Segoe UI Semibold" panose="020B0702040204020203" pitchFamily="34" charset="0"/>
                </a:rPr>
                <a:t>Intensité : </a:t>
              </a:r>
              <a:r>
                <a:rPr lang="fr-FR" sz="1800" kern="1200" dirty="0">
                  <a:solidFill>
                    <a:schemeClr val="tx1"/>
                  </a:solidFill>
                  <a:latin typeface="Segoe UI" panose="020B0502040204020203" pitchFamily="34" charset="0"/>
                  <a:cs typeface="Segoe UI" panose="020B0502040204020203" pitchFamily="34" charset="0"/>
                </a:rPr>
                <a:t>_</a:t>
              </a:r>
            </a:p>
          </p:txBody>
        </p:sp>
      </p:grpSp>
      <p:grpSp>
        <p:nvGrpSpPr>
          <p:cNvPr id="25" name="Groupe 24">
            <a:extLst>
              <a:ext uri="{FF2B5EF4-FFF2-40B4-BE49-F238E27FC236}">
                <a16:creationId xmlns:a16="http://schemas.microsoft.com/office/drawing/2014/main" id="{845C1393-6E43-41FA-9599-DFEB7D3072F8}"/>
              </a:ext>
            </a:extLst>
          </p:cNvPr>
          <p:cNvGrpSpPr/>
          <p:nvPr/>
        </p:nvGrpSpPr>
        <p:grpSpPr>
          <a:xfrm>
            <a:off x="12192000" y="5273677"/>
            <a:ext cx="5400000" cy="2016000"/>
            <a:chOff x="3509043" y="1264312"/>
            <a:chExt cx="2072619" cy="1036309"/>
          </a:xfrm>
        </p:grpSpPr>
        <p:sp>
          <p:nvSpPr>
            <p:cNvPr id="26" name="Organigramme : Alternative 25">
              <a:extLst>
                <a:ext uri="{FF2B5EF4-FFF2-40B4-BE49-F238E27FC236}">
                  <a16:creationId xmlns:a16="http://schemas.microsoft.com/office/drawing/2014/main" id="{1859725E-5679-46B5-B7B9-963A8697709E}"/>
                </a:ext>
              </a:extLst>
            </p:cNvPr>
            <p:cNvSpPr/>
            <p:nvPr/>
          </p:nvSpPr>
          <p:spPr>
            <a:xfrm>
              <a:off x="3509043" y="1264312"/>
              <a:ext cx="2072619" cy="1036309"/>
            </a:xfrm>
            <a:prstGeom prst="flowChartAlternateProcess">
              <a:avLst/>
            </a:prstGeom>
            <a:ln>
              <a:solidFill>
                <a:srgbClr val="F03F35"/>
              </a:solid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nchor="t"/>
            <a:lstStyle/>
            <a:p>
              <a:endParaRPr lang="fr-FR" dirty="0">
                <a:latin typeface="Segoe UI" panose="020B0502040204020203" pitchFamily="34" charset="0"/>
                <a:cs typeface="Segoe UI" panose="020B0502040204020203" pitchFamily="34" charset="0"/>
              </a:endParaRPr>
            </a:p>
          </p:txBody>
        </p:sp>
        <p:sp>
          <p:nvSpPr>
            <p:cNvPr id="27" name="Organigramme : Alternative 4">
              <a:extLst>
                <a:ext uri="{FF2B5EF4-FFF2-40B4-BE49-F238E27FC236}">
                  <a16:creationId xmlns:a16="http://schemas.microsoft.com/office/drawing/2014/main" id="{FD542C86-D3CF-4287-AFD6-6FC1ACA28D9B}"/>
                </a:ext>
              </a:extLst>
            </p:cNvPr>
            <p:cNvSpPr txBox="1"/>
            <p:nvPr/>
          </p:nvSpPr>
          <p:spPr>
            <a:xfrm>
              <a:off x="3557314" y="1275735"/>
              <a:ext cx="1973761" cy="101738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2860" tIns="22860" rIns="22860" bIns="22860" numCol="1" spcCol="1270" anchor="t" anchorCtr="0">
              <a:noAutofit/>
            </a:bodyPr>
            <a:lstStyle/>
            <a:p>
              <a:pPr marL="0" lvl="0" indent="0" algn="ctr" defTabSz="800100">
                <a:spcBef>
                  <a:spcPct val="0"/>
                </a:spcBef>
                <a:spcAft>
                  <a:spcPct val="35000"/>
                </a:spcAft>
                <a:buNone/>
              </a:pPr>
              <a:r>
                <a:rPr lang="fr-FR" dirty="0">
                  <a:solidFill>
                    <a:srgbClr val="B40E0E"/>
                  </a:solidFill>
                  <a:latin typeface="Segoe UI Semibold" panose="020B0702040204020203" pitchFamily="34" charset="0"/>
                  <a:cs typeface="Segoe UI Semibold" panose="020B0702040204020203" pitchFamily="34" charset="0"/>
                </a:rPr>
                <a:t>CLIENTS</a:t>
              </a:r>
              <a:endParaRPr lang="fr-FR" sz="1800" kern="1200" dirty="0">
                <a:solidFill>
                  <a:srgbClr val="B40E0E"/>
                </a:solidFill>
                <a:latin typeface="Segoe UI Semibold" panose="020B0702040204020203" pitchFamily="34" charset="0"/>
                <a:cs typeface="Segoe UI Semibold" panose="020B0702040204020203" pitchFamily="34" charset="0"/>
              </a:endParaRPr>
            </a:p>
            <a:p>
              <a:pPr marL="0" lvl="0" indent="0" defTabSz="800100">
                <a:spcBef>
                  <a:spcPct val="0"/>
                </a:spcBef>
                <a:spcAft>
                  <a:spcPct val="35000"/>
                </a:spcAft>
                <a:buNone/>
              </a:pPr>
              <a:r>
                <a:rPr lang="fr-FR" dirty="0">
                  <a:solidFill>
                    <a:schemeClr val="tx1"/>
                  </a:solidFill>
                  <a:latin typeface="Segoe UI Semibold" panose="020B0702040204020203" pitchFamily="34" charset="0"/>
                  <a:cs typeface="Segoe UI Semibold" panose="020B0702040204020203" pitchFamily="34" charset="0"/>
                </a:rPr>
                <a:t>Arguments : </a:t>
              </a:r>
              <a:r>
                <a:rPr lang="fr-FR" i="1" dirty="0">
                  <a:solidFill>
                    <a:schemeClr val="tx1"/>
                  </a:solidFill>
                  <a:latin typeface="Segoe UI" panose="020B0502040204020203" pitchFamily="34" charset="0"/>
                  <a:cs typeface="Segoe UI" panose="020B0502040204020203" pitchFamily="34" charset="0"/>
                </a:rPr>
                <a:t>écrivez ici.</a:t>
              </a:r>
            </a:p>
            <a:p>
              <a:pPr marL="0" lvl="0" indent="0" defTabSz="800100">
                <a:spcBef>
                  <a:spcPct val="0"/>
                </a:spcBef>
                <a:spcAft>
                  <a:spcPct val="35000"/>
                </a:spcAft>
                <a:buNone/>
              </a:pPr>
              <a:endParaRPr lang="fr-FR" i="1" dirty="0">
                <a:solidFill>
                  <a:schemeClr val="tx1"/>
                </a:solidFill>
                <a:latin typeface="Segoe UI" panose="020B0502040204020203" pitchFamily="34" charset="0"/>
                <a:cs typeface="Segoe UI" panose="020B0502040204020203" pitchFamily="34" charset="0"/>
              </a:endParaRPr>
            </a:p>
            <a:p>
              <a:pPr marL="0" lvl="0" indent="0" defTabSz="800100">
                <a:spcBef>
                  <a:spcPct val="0"/>
                </a:spcBef>
                <a:spcAft>
                  <a:spcPct val="35000"/>
                </a:spcAft>
                <a:buNone/>
              </a:pPr>
              <a:endParaRPr lang="fr-FR" i="1" dirty="0">
                <a:solidFill>
                  <a:schemeClr val="tx1"/>
                </a:solidFill>
                <a:latin typeface="Segoe UI" panose="020B0502040204020203" pitchFamily="34" charset="0"/>
                <a:cs typeface="Segoe UI" panose="020B0502040204020203" pitchFamily="34" charset="0"/>
              </a:endParaRPr>
            </a:p>
            <a:p>
              <a:pPr marL="0" lvl="0" indent="0" algn="r" defTabSz="800100">
                <a:spcBef>
                  <a:spcPct val="0"/>
                </a:spcBef>
                <a:spcAft>
                  <a:spcPct val="35000"/>
                </a:spcAft>
                <a:buNone/>
              </a:pPr>
              <a:r>
                <a:rPr lang="fr-FR" sz="1800" kern="1200" dirty="0">
                  <a:solidFill>
                    <a:schemeClr val="tx1"/>
                  </a:solidFill>
                  <a:latin typeface="Segoe UI Semibold" panose="020B0702040204020203" pitchFamily="34" charset="0"/>
                  <a:cs typeface="Segoe UI Semibold" panose="020B0702040204020203" pitchFamily="34" charset="0"/>
                </a:rPr>
                <a:t>Intensité :</a:t>
              </a:r>
              <a:r>
                <a:rPr lang="fr-FR" sz="1800" kern="1200" dirty="0">
                  <a:solidFill>
                    <a:schemeClr val="tx1"/>
                  </a:solidFill>
                  <a:latin typeface="Segoe UI" panose="020B0502040204020203" pitchFamily="34" charset="0"/>
                  <a:cs typeface="Segoe UI" panose="020B0502040204020203" pitchFamily="34" charset="0"/>
                </a:rPr>
                <a:t> _</a:t>
              </a:r>
            </a:p>
          </p:txBody>
        </p:sp>
      </p:grpSp>
      <p:grpSp>
        <p:nvGrpSpPr>
          <p:cNvPr id="29" name="Groupe 28">
            <a:extLst>
              <a:ext uri="{FF2B5EF4-FFF2-40B4-BE49-F238E27FC236}">
                <a16:creationId xmlns:a16="http://schemas.microsoft.com/office/drawing/2014/main" id="{1EECC5C7-25FE-41FC-A22B-C40834947C8A}"/>
              </a:ext>
            </a:extLst>
          </p:cNvPr>
          <p:cNvGrpSpPr/>
          <p:nvPr/>
        </p:nvGrpSpPr>
        <p:grpSpPr>
          <a:xfrm>
            <a:off x="6440687" y="7601157"/>
            <a:ext cx="5400000" cy="2016000"/>
            <a:chOff x="3509043" y="1264312"/>
            <a:chExt cx="2072619" cy="1036309"/>
          </a:xfrm>
        </p:grpSpPr>
        <p:sp>
          <p:nvSpPr>
            <p:cNvPr id="30" name="Organigramme : Alternative 29">
              <a:extLst>
                <a:ext uri="{FF2B5EF4-FFF2-40B4-BE49-F238E27FC236}">
                  <a16:creationId xmlns:a16="http://schemas.microsoft.com/office/drawing/2014/main" id="{9FAE62F0-0B6D-423D-92BA-2993F7584C45}"/>
                </a:ext>
              </a:extLst>
            </p:cNvPr>
            <p:cNvSpPr/>
            <p:nvPr/>
          </p:nvSpPr>
          <p:spPr>
            <a:xfrm>
              <a:off x="3509043" y="1264312"/>
              <a:ext cx="2072619" cy="1036309"/>
            </a:xfrm>
            <a:prstGeom prst="flowChartAlternateProcess">
              <a:avLst/>
            </a:prstGeom>
            <a:ln>
              <a:solidFill>
                <a:srgbClr val="F03F35"/>
              </a:solid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nchor="t"/>
            <a:lstStyle/>
            <a:p>
              <a:endParaRPr lang="fr-FR" dirty="0">
                <a:latin typeface="Segoe UI" panose="020B0502040204020203" pitchFamily="34" charset="0"/>
                <a:cs typeface="Segoe UI" panose="020B0502040204020203" pitchFamily="34" charset="0"/>
              </a:endParaRPr>
            </a:p>
          </p:txBody>
        </p:sp>
        <p:sp>
          <p:nvSpPr>
            <p:cNvPr id="31" name="Organigramme : Alternative 4">
              <a:extLst>
                <a:ext uri="{FF2B5EF4-FFF2-40B4-BE49-F238E27FC236}">
                  <a16:creationId xmlns:a16="http://schemas.microsoft.com/office/drawing/2014/main" id="{226826F3-06D4-49A4-ABB5-BB7EF7A07FB3}"/>
                </a:ext>
              </a:extLst>
            </p:cNvPr>
            <p:cNvSpPr txBox="1"/>
            <p:nvPr/>
          </p:nvSpPr>
          <p:spPr>
            <a:xfrm>
              <a:off x="3552228" y="1274211"/>
              <a:ext cx="1981163" cy="1016511"/>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2860" tIns="22860" rIns="22860" bIns="22860" numCol="1" spcCol="1270" anchor="t" anchorCtr="0">
              <a:noAutofit/>
            </a:bodyPr>
            <a:lstStyle/>
            <a:p>
              <a:pPr marL="0" lvl="0" indent="0" algn="ctr" defTabSz="800100">
                <a:spcBef>
                  <a:spcPct val="0"/>
                </a:spcBef>
                <a:spcAft>
                  <a:spcPct val="35000"/>
                </a:spcAft>
                <a:buNone/>
              </a:pPr>
              <a:r>
                <a:rPr lang="fr-FR" sz="1800" kern="1200" dirty="0">
                  <a:solidFill>
                    <a:srgbClr val="B40E0E"/>
                  </a:solidFill>
                  <a:latin typeface="Segoe UI Semibold" panose="020B0702040204020203" pitchFamily="34" charset="0"/>
                  <a:cs typeface="Segoe UI Semibold" panose="020B0702040204020203" pitchFamily="34" charset="0"/>
                </a:rPr>
                <a:t>SUBSTITUTS</a:t>
              </a:r>
            </a:p>
            <a:p>
              <a:pPr marL="0" lvl="0" indent="0" defTabSz="800100">
                <a:spcBef>
                  <a:spcPct val="0"/>
                </a:spcBef>
                <a:spcAft>
                  <a:spcPct val="35000"/>
                </a:spcAft>
                <a:buNone/>
              </a:pPr>
              <a:r>
                <a:rPr lang="fr-FR" dirty="0">
                  <a:solidFill>
                    <a:schemeClr val="tx1"/>
                  </a:solidFill>
                  <a:latin typeface="Segoe UI Semibold" panose="020B0702040204020203" pitchFamily="34" charset="0"/>
                  <a:cs typeface="Segoe UI Semibold" panose="020B0702040204020203" pitchFamily="34" charset="0"/>
                </a:rPr>
                <a:t>Arguments : </a:t>
              </a:r>
              <a:r>
                <a:rPr lang="fr-FR" i="1" dirty="0">
                  <a:solidFill>
                    <a:schemeClr val="tx1"/>
                  </a:solidFill>
                  <a:latin typeface="Segoe UI" panose="020B0502040204020203" pitchFamily="34" charset="0"/>
                  <a:cs typeface="Segoe UI" panose="020B0502040204020203" pitchFamily="34" charset="0"/>
                </a:rPr>
                <a:t>écrivez ici.</a:t>
              </a:r>
            </a:p>
            <a:p>
              <a:pPr marL="0" lvl="0" indent="0" defTabSz="800100">
                <a:spcBef>
                  <a:spcPct val="0"/>
                </a:spcBef>
                <a:spcAft>
                  <a:spcPct val="35000"/>
                </a:spcAft>
                <a:buNone/>
              </a:pPr>
              <a:endParaRPr lang="fr-FR" i="1" dirty="0">
                <a:solidFill>
                  <a:schemeClr val="tx1"/>
                </a:solidFill>
                <a:latin typeface="Segoe UI" panose="020B0502040204020203" pitchFamily="34" charset="0"/>
                <a:cs typeface="Segoe UI" panose="020B0502040204020203" pitchFamily="34" charset="0"/>
              </a:endParaRPr>
            </a:p>
            <a:p>
              <a:pPr marL="0" lvl="0" indent="0" defTabSz="800100">
                <a:spcBef>
                  <a:spcPct val="0"/>
                </a:spcBef>
                <a:spcAft>
                  <a:spcPct val="35000"/>
                </a:spcAft>
                <a:buNone/>
              </a:pPr>
              <a:endParaRPr lang="fr-FR" i="1" dirty="0">
                <a:solidFill>
                  <a:schemeClr val="tx1"/>
                </a:solidFill>
                <a:latin typeface="Segoe UI" panose="020B0502040204020203" pitchFamily="34" charset="0"/>
                <a:cs typeface="Segoe UI" panose="020B0502040204020203" pitchFamily="34" charset="0"/>
              </a:endParaRPr>
            </a:p>
            <a:p>
              <a:pPr marL="0" lvl="0" indent="0" algn="r" defTabSz="800100">
                <a:spcBef>
                  <a:spcPct val="0"/>
                </a:spcBef>
                <a:spcAft>
                  <a:spcPct val="35000"/>
                </a:spcAft>
                <a:buNone/>
              </a:pPr>
              <a:r>
                <a:rPr lang="fr-FR" sz="1800" kern="1200" dirty="0">
                  <a:solidFill>
                    <a:schemeClr val="tx1"/>
                  </a:solidFill>
                  <a:latin typeface="Segoe UI Semibold" panose="020B0702040204020203" pitchFamily="34" charset="0"/>
                  <a:cs typeface="Segoe UI Semibold" panose="020B0702040204020203" pitchFamily="34" charset="0"/>
                </a:rPr>
                <a:t>Intensité :</a:t>
              </a:r>
              <a:r>
                <a:rPr lang="fr-FR" sz="1800" kern="1200" dirty="0">
                  <a:solidFill>
                    <a:schemeClr val="tx1"/>
                  </a:solidFill>
                  <a:latin typeface="Segoe UI" panose="020B0502040204020203" pitchFamily="34" charset="0"/>
                  <a:cs typeface="Segoe UI" panose="020B0502040204020203" pitchFamily="34" charset="0"/>
                </a:rPr>
                <a:t> _</a:t>
              </a:r>
            </a:p>
          </p:txBody>
        </p:sp>
      </p:grpSp>
      <p:cxnSp>
        <p:nvCxnSpPr>
          <p:cNvPr id="32" name="Connecteur droit avec flèche 31">
            <a:extLst>
              <a:ext uri="{FF2B5EF4-FFF2-40B4-BE49-F238E27FC236}">
                <a16:creationId xmlns:a16="http://schemas.microsoft.com/office/drawing/2014/main" id="{FAC83B40-1E95-4EE2-A38A-57BC97933D57}"/>
              </a:ext>
            </a:extLst>
          </p:cNvPr>
          <p:cNvCxnSpPr>
            <a:cxnSpLocks/>
            <a:stCxn id="12" idx="2"/>
            <a:endCxn id="17" idx="0"/>
          </p:cNvCxnSpPr>
          <p:nvPr/>
        </p:nvCxnSpPr>
        <p:spPr>
          <a:xfrm>
            <a:off x="9140687" y="4949700"/>
            <a:ext cx="0" cy="314623"/>
          </a:xfrm>
          <a:prstGeom prst="straightConnector1">
            <a:avLst/>
          </a:prstGeom>
          <a:ln w="28575">
            <a:solidFill>
              <a:srgbClr val="E63329"/>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3" name="Connecteur droit avec flèche 32">
            <a:extLst>
              <a:ext uri="{FF2B5EF4-FFF2-40B4-BE49-F238E27FC236}">
                <a16:creationId xmlns:a16="http://schemas.microsoft.com/office/drawing/2014/main" id="{BB157237-BAF9-4533-8945-92B3036FD162}"/>
              </a:ext>
            </a:extLst>
          </p:cNvPr>
          <p:cNvCxnSpPr>
            <a:cxnSpLocks/>
            <a:stCxn id="26" idx="1"/>
            <a:endCxn id="17" idx="3"/>
          </p:cNvCxnSpPr>
          <p:nvPr/>
        </p:nvCxnSpPr>
        <p:spPr>
          <a:xfrm flipH="1" flipV="1">
            <a:off x="11840687" y="6272323"/>
            <a:ext cx="351313" cy="9353"/>
          </a:xfrm>
          <a:prstGeom prst="straightConnector1">
            <a:avLst/>
          </a:prstGeom>
          <a:ln w="28575">
            <a:solidFill>
              <a:srgbClr val="E63329"/>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4" name="Connecteur droit avec flèche 33">
            <a:extLst>
              <a:ext uri="{FF2B5EF4-FFF2-40B4-BE49-F238E27FC236}">
                <a16:creationId xmlns:a16="http://schemas.microsoft.com/office/drawing/2014/main" id="{ADA744BD-34CE-4B2B-BC0F-05BF44555527}"/>
              </a:ext>
            </a:extLst>
          </p:cNvPr>
          <p:cNvCxnSpPr>
            <a:cxnSpLocks/>
            <a:stCxn id="22" idx="3"/>
            <a:endCxn id="17" idx="1"/>
          </p:cNvCxnSpPr>
          <p:nvPr/>
        </p:nvCxnSpPr>
        <p:spPr>
          <a:xfrm>
            <a:off x="6096000" y="6267087"/>
            <a:ext cx="344687" cy="5236"/>
          </a:xfrm>
          <a:prstGeom prst="straightConnector1">
            <a:avLst/>
          </a:prstGeom>
          <a:ln w="28575">
            <a:solidFill>
              <a:srgbClr val="E63329"/>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7" name="Connecteur droit avec flèche 36">
            <a:extLst>
              <a:ext uri="{FF2B5EF4-FFF2-40B4-BE49-F238E27FC236}">
                <a16:creationId xmlns:a16="http://schemas.microsoft.com/office/drawing/2014/main" id="{E4994127-368E-4D2B-A8A9-68A0ADD1E8CC}"/>
              </a:ext>
            </a:extLst>
          </p:cNvPr>
          <p:cNvCxnSpPr>
            <a:cxnSpLocks/>
            <a:stCxn id="17" idx="2"/>
            <a:endCxn id="30" idx="0"/>
          </p:cNvCxnSpPr>
          <p:nvPr/>
        </p:nvCxnSpPr>
        <p:spPr>
          <a:xfrm>
            <a:off x="9140687" y="7280323"/>
            <a:ext cx="0" cy="320834"/>
          </a:xfrm>
          <a:prstGeom prst="straightConnector1">
            <a:avLst/>
          </a:prstGeom>
          <a:ln w="28575">
            <a:solidFill>
              <a:srgbClr val="E63329"/>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41" name="ZoneTexte 40">
            <a:extLst>
              <a:ext uri="{FF2B5EF4-FFF2-40B4-BE49-F238E27FC236}">
                <a16:creationId xmlns:a16="http://schemas.microsoft.com/office/drawing/2014/main" id="{D7CD0E63-0811-49F8-B2E8-E58F49302AF2}"/>
              </a:ext>
            </a:extLst>
          </p:cNvPr>
          <p:cNvSpPr txBox="1"/>
          <p:nvPr/>
        </p:nvSpPr>
        <p:spPr>
          <a:xfrm>
            <a:off x="47317" y="9182100"/>
            <a:ext cx="2176101" cy="646331"/>
          </a:xfrm>
          <a:prstGeom prst="rect">
            <a:avLst/>
          </a:prstGeom>
          <a:noFill/>
        </p:spPr>
        <p:txBody>
          <a:bodyPr wrap="square" rtlCol="0">
            <a:spAutoFit/>
          </a:bodyPr>
          <a:lstStyle/>
          <a:p>
            <a:pPr algn="r"/>
            <a:r>
              <a:rPr lang="fr-FR" i="1" dirty="0">
                <a:latin typeface="Segoe UI" panose="020B0502040204020203" pitchFamily="34" charset="0"/>
                <a:cs typeface="Segoe UI" panose="020B0502040204020203" pitchFamily="34" charset="0"/>
              </a:rPr>
              <a:t>Très faible / facile de travailler avec</a:t>
            </a:r>
          </a:p>
        </p:txBody>
      </p:sp>
      <p:sp>
        <p:nvSpPr>
          <p:cNvPr id="43" name="ZoneTexte 42">
            <a:extLst>
              <a:ext uri="{FF2B5EF4-FFF2-40B4-BE49-F238E27FC236}">
                <a16:creationId xmlns:a16="http://schemas.microsoft.com/office/drawing/2014/main" id="{4A46E1A7-D911-4612-BB7F-98AB130BE3EC}"/>
              </a:ext>
            </a:extLst>
          </p:cNvPr>
          <p:cNvSpPr txBox="1"/>
          <p:nvPr/>
        </p:nvSpPr>
        <p:spPr>
          <a:xfrm>
            <a:off x="2144469" y="8803147"/>
            <a:ext cx="2368890" cy="369332"/>
          </a:xfrm>
          <a:prstGeom prst="rect">
            <a:avLst/>
          </a:prstGeom>
          <a:noFill/>
        </p:spPr>
        <p:txBody>
          <a:bodyPr wrap="square">
            <a:spAutoFit/>
          </a:bodyPr>
          <a:lstStyle/>
          <a:p>
            <a:r>
              <a:rPr lang="fr-FR" dirty="0">
                <a:latin typeface="Segoe UI Semibold" panose="020B0702040204020203" pitchFamily="34" charset="0"/>
                <a:cs typeface="Segoe UI Semibold" panose="020B0702040204020203" pitchFamily="34" charset="0"/>
              </a:rPr>
              <a:t>Options d’intensité </a:t>
            </a:r>
          </a:p>
        </p:txBody>
      </p:sp>
      <p:sp>
        <p:nvSpPr>
          <p:cNvPr id="44" name="ZoneTexte 43">
            <a:extLst>
              <a:ext uri="{FF2B5EF4-FFF2-40B4-BE49-F238E27FC236}">
                <a16:creationId xmlns:a16="http://schemas.microsoft.com/office/drawing/2014/main" id="{22441DEF-0F82-4E7A-948A-E7CAC18927D1}"/>
              </a:ext>
            </a:extLst>
          </p:cNvPr>
          <p:cNvSpPr txBox="1"/>
          <p:nvPr/>
        </p:nvSpPr>
        <p:spPr>
          <a:xfrm>
            <a:off x="4204618" y="9182100"/>
            <a:ext cx="1967582" cy="646331"/>
          </a:xfrm>
          <a:prstGeom prst="rect">
            <a:avLst/>
          </a:prstGeom>
          <a:noFill/>
        </p:spPr>
        <p:txBody>
          <a:bodyPr wrap="square" rtlCol="0">
            <a:spAutoFit/>
          </a:bodyPr>
          <a:lstStyle/>
          <a:p>
            <a:r>
              <a:rPr lang="fr-FR" i="1" dirty="0">
                <a:latin typeface="Segoe UI" panose="020B0502040204020203" pitchFamily="34" charset="0"/>
                <a:cs typeface="Segoe UI" panose="020B0502040204020203" pitchFamily="34" charset="0"/>
              </a:rPr>
              <a:t>Très intense / dur de négocier avec</a:t>
            </a:r>
          </a:p>
        </p:txBody>
      </p:sp>
      <p:sp>
        <p:nvSpPr>
          <p:cNvPr id="46" name="ZoneTexte 45">
            <a:extLst>
              <a:ext uri="{FF2B5EF4-FFF2-40B4-BE49-F238E27FC236}">
                <a16:creationId xmlns:a16="http://schemas.microsoft.com/office/drawing/2014/main" id="{6FA07FD5-F3FB-4209-8B6D-32048C8E0140}"/>
              </a:ext>
            </a:extLst>
          </p:cNvPr>
          <p:cNvSpPr txBox="1"/>
          <p:nvPr/>
        </p:nvSpPr>
        <p:spPr>
          <a:xfrm>
            <a:off x="2234287" y="9320599"/>
            <a:ext cx="1958960" cy="369332"/>
          </a:xfrm>
          <a:prstGeom prst="rect">
            <a:avLst/>
          </a:prstGeom>
          <a:noFill/>
          <a:ln>
            <a:solidFill>
              <a:schemeClr val="tx1"/>
            </a:solidFill>
          </a:ln>
        </p:spPr>
        <p:txBody>
          <a:bodyPr wrap="square">
            <a:spAutoFit/>
          </a:bodyPr>
          <a:lstStyle/>
          <a:p>
            <a:r>
              <a:rPr lang="fr-FR" dirty="0">
                <a:solidFill>
                  <a:srgbClr val="F03F35"/>
                </a:solidFill>
                <a:latin typeface="Segoe UI Semibold" panose="020B0702040204020203" pitchFamily="34" charset="0"/>
                <a:cs typeface="Segoe UI Semibold" panose="020B0702040204020203" pitchFamily="34" charset="0"/>
              </a:rPr>
              <a:t>0   1   </a:t>
            </a:r>
            <a:r>
              <a:rPr lang="fr-FR" dirty="0">
                <a:solidFill>
                  <a:srgbClr val="B40E0E"/>
                </a:solidFill>
                <a:latin typeface="Segoe UI Semibold" panose="020B0702040204020203" pitchFamily="34" charset="0"/>
                <a:cs typeface="Segoe UI Semibold" panose="020B0702040204020203" pitchFamily="34" charset="0"/>
              </a:rPr>
              <a:t>2   3   </a:t>
            </a:r>
            <a:r>
              <a:rPr lang="fr-FR" dirty="0">
                <a:latin typeface="Segoe UI Semibold" panose="020B0702040204020203" pitchFamily="34" charset="0"/>
                <a:cs typeface="Segoe UI Semibold" panose="020B0702040204020203" pitchFamily="34" charset="0"/>
              </a:rPr>
              <a:t>4   5</a:t>
            </a:r>
          </a:p>
        </p:txBody>
      </p:sp>
      <p:sp>
        <p:nvSpPr>
          <p:cNvPr id="3" name="Espace réservé du numéro de diapositive 2">
            <a:extLst>
              <a:ext uri="{FF2B5EF4-FFF2-40B4-BE49-F238E27FC236}">
                <a16:creationId xmlns:a16="http://schemas.microsoft.com/office/drawing/2014/main" id="{BAFFB587-BF1D-46A1-8396-B9B20C018F73}"/>
              </a:ext>
            </a:extLst>
          </p:cNvPr>
          <p:cNvSpPr>
            <a:spLocks noGrp="1"/>
          </p:cNvSpPr>
          <p:nvPr>
            <p:ph type="sldNum" sz="quarter" idx="12"/>
          </p:nvPr>
        </p:nvSpPr>
        <p:spPr/>
        <p:txBody>
          <a:bodyPr/>
          <a:lstStyle/>
          <a:p>
            <a:fld id="{B6F15528-21DE-4FAA-801E-634DDDAF4B2B}" type="slidenum">
              <a:rPr lang="en-US" smtClean="0"/>
              <a:pPr/>
              <a:t>18</a:t>
            </a:fld>
            <a:endParaRPr lang="en-US"/>
          </a:p>
        </p:txBody>
      </p:sp>
    </p:spTree>
    <p:extLst>
      <p:ext uri="{BB962C8B-B14F-4D97-AF65-F5344CB8AC3E}">
        <p14:creationId xmlns:p14="http://schemas.microsoft.com/office/powerpoint/2010/main" val="35310941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Freeform 15">
            <a:extLst>
              <a:ext uri="{FF2B5EF4-FFF2-40B4-BE49-F238E27FC236}">
                <a16:creationId xmlns:a16="http://schemas.microsoft.com/office/drawing/2014/main" id="{39C13631-C5C7-4D04-89BC-DD4AE078194C}"/>
              </a:ext>
            </a:extLst>
          </p:cNvPr>
          <p:cNvSpPr/>
          <p:nvPr/>
        </p:nvSpPr>
        <p:spPr>
          <a:xfrm>
            <a:off x="8456791" y="9834778"/>
            <a:ext cx="1374418" cy="337922"/>
          </a:xfrm>
          <a:custGeom>
            <a:avLst/>
            <a:gdLst/>
            <a:ahLst/>
            <a:cxnLst/>
            <a:rect l="l" t="t" r="r" b="b"/>
            <a:pathLst>
              <a:path w="1374418" h="337922">
                <a:moveTo>
                  <a:pt x="0" y="0"/>
                </a:moveTo>
                <a:lnTo>
                  <a:pt x="1374418" y="0"/>
                </a:lnTo>
                <a:lnTo>
                  <a:pt x="1374418" y="337921"/>
                </a:lnTo>
                <a:lnTo>
                  <a:pt x="0" y="337921"/>
                </a:lnTo>
                <a:lnTo>
                  <a:pt x="0" y="0"/>
                </a:lnTo>
                <a:close/>
              </a:path>
            </a:pathLst>
          </a:custGeom>
          <a:blipFill>
            <a:blip r:embed="rId2"/>
            <a:stretch>
              <a:fillRect/>
            </a:stretch>
          </a:blipFill>
        </p:spPr>
      </p:sp>
      <p:sp>
        <p:nvSpPr>
          <p:cNvPr id="29" name="TextBox 6">
            <a:extLst>
              <a:ext uri="{FF2B5EF4-FFF2-40B4-BE49-F238E27FC236}">
                <a16:creationId xmlns:a16="http://schemas.microsoft.com/office/drawing/2014/main" id="{E225D465-B8C8-42D5-BDFD-05AE245EB392}"/>
              </a:ext>
            </a:extLst>
          </p:cNvPr>
          <p:cNvSpPr txBox="1"/>
          <p:nvPr/>
        </p:nvSpPr>
        <p:spPr>
          <a:xfrm>
            <a:off x="1025387" y="5547540"/>
            <a:ext cx="5741830" cy="815160"/>
          </a:xfrm>
          <a:prstGeom prst="rect">
            <a:avLst/>
          </a:prstGeom>
        </p:spPr>
        <p:txBody>
          <a:bodyPr wrap="square" lIns="0" tIns="0" rIns="0" bIns="0" rtlCol="0" anchor="t">
            <a:spAutoFit/>
          </a:bodyPr>
          <a:lstStyle/>
          <a:p>
            <a:pPr marL="0" lvl="1" indent="0" algn="l">
              <a:lnSpc>
                <a:spcPts val="7200"/>
              </a:lnSpc>
              <a:spcBef>
                <a:spcPct val="0"/>
              </a:spcBef>
            </a:pPr>
            <a:r>
              <a:rPr lang="fr-FR" sz="4000" b="1" dirty="0">
                <a:solidFill>
                  <a:srgbClr val="1D1D1B"/>
                </a:solidFill>
                <a:latin typeface="Segoe UI" panose="020B0502040204020203" pitchFamily="34" charset="0"/>
                <a:ea typeface="Raleway Bold"/>
                <a:cs typeface="Segoe UI" panose="020B0502040204020203" pitchFamily="34" charset="0"/>
                <a:sym typeface="Raleway Bold"/>
              </a:rPr>
              <a:t>2.6 Montage juridique</a:t>
            </a:r>
          </a:p>
        </p:txBody>
      </p:sp>
      <p:sp>
        <p:nvSpPr>
          <p:cNvPr id="31" name="TextBox 2">
            <a:extLst>
              <a:ext uri="{FF2B5EF4-FFF2-40B4-BE49-F238E27FC236}">
                <a16:creationId xmlns:a16="http://schemas.microsoft.com/office/drawing/2014/main" id="{06DDFDD6-2901-40CE-A716-397E9B800722}"/>
              </a:ext>
            </a:extLst>
          </p:cNvPr>
          <p:cNvSpPr txBox="1"/>
          <p:nvPr/>
        </p:nvSpPr>
        <p:spPr>
          <a:xfrm>
            <a:off x="1025387" y="3086100"/>
            <a:ext cx="16230600" cy="2046138"/>
          </a:xfrm>
          <a:prstGeom prst="rect">
            <a:avLst/>
          </a:prstGeom>
          <a:solidFill>
            <a:schemeClr val="bg1">
              <a:lumMod val="95000"/>
            </a:schemeClr>
          </a:solidFill>
        </p:spPr>
        <p:txBody>
          <a:bodyPr wrap="square" lIns="0" tIns="0" rIns="0" bIns="0" rtlCol="0" anchor="t">
            <a:spAutoFit/>
          </a:bodyPr>
          <a:lstStyle/>
          <a:p>
            <a:pPr marL="0" lvl="0" indent="0" algn="l">
              <a:lnSpc>
                <a:spcPts val="2699"/>
              </a:lnSpc>
              <a:spcBef>
                <a:spcPct val="0"/>
              </a:spcBef>
            </a:pPr>
            <a:r>
              <a:rPr lang="fr-FR" sz="1799" b="1" dirty="0">
                <a:solidFill>
                  <a:srgbClr val="B40E0E"/>
                </a:solidFill>
                <a:latin typeface="Segoe UI" panose="020B0502040204020203" pitchFamily="34" charset="0"/>
                <a:ea typeface="Raleway"/>
                <a:cs typeface="Segoe UI" panose="020B0502040204020203" pitchFamily="34" charset="0"/>
                <a:sym typeface="Raleway"/>
              </a:rPr>
              <a:t>Voir annexes. </a:t>
            </a:r>
          </a:p>
          <a:p>
            <a:pPr marL="0" lvl="0" indent="0" algn="l">
              <a:lnSpc>
                <a:spcPts val="2699"/>
              </a:lnSpc>
              <a:spcBef>
                <a:spcPct val="0"/>
              </a:spcBef>
            </a:pPr>
            <a:r>
              <a:rPr lang="fr-FR" sz="1799" i="1" dirty="0">
                <a:solidFill>
                  <a:srgbClr val="1D1D1B"/>
                </a:solidFill>
                <a:latin typeface="Segoe UI" panose="020B0502040204020203" pitchFamily="34" charset="0"/>
                <a:ea typeface="Raleway"/>
                <a:cs typeface="Segoe UI" panose="020B0502040204020203" pitchFamily="34" charset="0"/>
                <a:sym typeface="Raleway"/>
              </a:rPr>
              <a:t>Modifiez le texte ici.</a:t>
            </a: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p:txBody>
      </p:sp>
      <p:sp>
        <p:nvSpPr>
          <p:cNvPr id="23" name="AutoShape 8">
            <a:extLst>
              <a:ext uri="{FF2B5EF4-FFF2-40B4-BE49-F238E27FC236}">
                <a16:creationId xmlns:a16="http://schemas.microsoft.com/office/drawing/2014/main" id="{6223044A-AA7C-4AF0-ABAB-8CD91B0CCD53}"/>
              </a:ext>
            </a:extLst>
          </p:cNvPr>
          <p:cNvSpPr/>
          <p:nvPr/>
        </p:nvSpPr>
        <p:spPr>
          <a:xfrm>
            <a:off x="1028700" y="1650386"/>
            <a:ext cx="16230600" cy="0"/>
          </a:xfrm>
          <a:prstGeom prst="line">
            <a:avLst/>
          </a:prstGeom>
          <a:ln w="9525" cap="flat">
            <a:solidFill>
              <a:srgbClr val="140E0C"/>
            </a:solidFill>
            <a:prstDash val="solid"/>
            <a:headEnd type="none" w="sm" len="sm"/>
            <a:tailEnd type="none" w="sm" len="sm"/>
          </a:ln>
        </p:spPr>
      </p:sp>
      <p:sp>
        <p:nvSpPr>
          <p:cNvPr id="24" name="AutoShape 9">
            <a:extLst>
              <a:ext uri="{FF2B5EF4-FFF2-40B4-BE49-F238E27FC236}">
                <a16:creationId xmlns:a16="http://schemas.microsoft.com/office/drawing/2014/main" id="{6FFA115A-838D-4E7B-8FFB-EB277BB0E58D}"/>
              </a:ext>
            </a:extLst>
          </p:cNvPr>
          <p:cNvSpPr/>
          <p:nvPr/>
        </p:nvSpPr>
        <p:spPr>
          <a:xfrm>
            <a:off x="1028700" y="5219700"/>
            <a:ext cx="16230600" cy="0"/>
          </a:xfrm>
          <a:prstGeom prst="line">
            <a:avLst/>
          </a:prstGeom>
          <a:ln w="9525" cap="flat">
            <a:solidFill>
              <a:srgbClr val="140E0C"/>
            </a:solidFill>
            <a:prstDash val="solid"/>
            <a:headEnd type="none" w="sm" len="sm"/>
            <a:tailEnd type="none" w="sm" len="sm"/>
          </a:ln>
        </p:spPr>
      </p:sp>
      <p:sp>
        <p:nvSpPr>
          <p:cNvPr id="26" name="TextBox 6">
            <a:extLst>
              <a:ext uri="{FF2B5EF4-FFF2-40B4-BE49-F238E27FC236}">
                <a16:creationId xmlns:a16="http://schemas.microsoft.com/office/drawing/2014/main" id="{85DC33A3-DF9C-4FBA-B4E8-F4E06747D977}"/>
              </a:ext>
            </a:extLst>
          </p:cNvPr>
          <p:cNvSpPr txBox="1"/>
          <p:nvPr/>
        </p:nvSpPr>
        <p:spPr>
          <a:xfrm>
            <a:off x="1025387" y="746940"/>
            <a:ext cx="9033013" cy="815160"/>
          </a:xfrm>
          <a:prstGeom prst="rect">
            <a:avLst/>
          </a:prstGeom>
        </p:spPr>
        <p:txBody>
          <a:bodyPr wrap="square" lIns="0" tIns="0" rIns="0" bIns="0" rtlCol="0" anchor="t">
            <a:spAutoFit/>
          </a:bodyPr>
          <a:lstStyle/>
          <a:p>
            <a:pPr marL="0" lvl="1" indent="0" algn="l">
              <a:lnSpc>
                <a:spcPts val="7200"/>
              </a:lnSpc>
              <a:spcBef>
                <a:spcPct val="0"/>
              </a:spcBef>
            </a:pPr>
            <a:r>
              <a:rPr lang="fr-FR" sz="4000" b="1" dirty="0">
                <a:solidFill>
                  <a:srgbClr val="1D1D1B"/>
                </a:solidFill>
                <a:latin typeface="Segoe UI" panose="020B0502040204020203" pitchFamily="34" charset="0"/>
                <a:ea typeface="Raleway Bold"/>
                <a:cs typeface="Segoe UI" panose="020B0502040204020203" pitchFamily="34" charset="0"/>
                <a:sym typeface="Raleway Bold"/>
              </a:rPr>
              <a:t>2.5 Dossier financier</a:t>
            </a:r>
          </a:p>
        </p:txBody>
      </p:sp>
      <p:sp>
        <p:nvSpPr>
          <p:cNvPr id="27" name="ZoneTexte 26">
            <a:extLst>
              <a:ext uri="{FF2B5EF4-FFF2-40B4-BE49-F238E27FC236}">
                <a16:creationId xmlns:a16="http://schemas.microsoft.com/office/drawing/2014/main" id="{AB1D0D5B-59CE-46C9-9361-DF30F0BD168E}"/>
              </a:ext>
            </a:extLst>
          </p:cNvPr>
          <p:cNvSpPr txBox="1"/>
          <p:nvPr/>
        </p:nvSpPr>
        <p:spPr>
          <a:xfrm>
            <a:off x="1025387" y="1705335"/>
            <a:ext cx="16230600" cy="1323439"/>
          </a:xfrm>
          <a:prstGeom prst="rect">
            <a:avLst/>
          </a:prstGeom>
          <a:noFill/>
        </p:spPr>
        <p:txBody>
          <a:bodyPr wrap="square">
            <a:spAutoFit/>
          </a:bodyPr>
          <a:lstStyle/>
          <a:p>
            <a:pPr marL="0" lvl="1" indent="0" algn="just"/>
            <a:r>
              <a:rPr lang="fr-FR" sz="2000" dirty="0">
                <a:latin typeface="Segoe UI Semibold" panose="020B0702040204020203" pitchFamily="34" charset="0"/>
                <a:cs typeface="Segoe UI Semibold" panose="020B0702040204020203" pitchFamily="34" charset="0"/>
              </a:rPr>
              <a:t>Détermination du CA, évaluation des différends, synthèse et analyse des principaux résultats... Détailler le calcul de votre CA, déterminer combien vous obtiendrez en donations et participation gouvernementale (dans le cas échéant), caractériser votre BFR, vos besoins financiers et le moyen que vous comptez mettre en place pour y pallier ou récupérer de l’argent, ratios, hypothèses de travail comment êtes-vous arrivé à ces chiffres ? Quels considérations avez-vous </a:t>
            </a:r>
            <a:r>
              <a:rPr lang="fr-FR" sz="2000" b="0" i="0" dirty="0">
                <a:effectLst/>
                <a:latin typeface="Segoe UI Semibold" panose="020B0702040204020203" pitchFamily="34" charset="0"/>
                <a:cs typeface="Segoe UI Semibold" panose="020B0702040204020203" pitchFamily="34" charset="0"/>
              </a:rPr>
              <a:t>fait ? Dans les pires de cas, quelle évolution ?...</a:t>
            </a:r>
            <a:endParaRPr lang="en-US" sz="2000" b="1" spc="-139" dirty="0">
              <a:latin typeface="Segoe UI Semibold" panose="020B0702040204020203" pitchFamily="34" charset="0"/>
              <a:ea typeface="Raleway Bold"/>
              <a:cs typeface="Segoe UI Semibold" panose="020B0702040204020203" pitchFamily="34" charset="0"/>
              <a:sym typeface="Raleway Bold"/>
            </a:endParaRPr>
          </a:p>
        </p:txBody>
      </p:sp>
      <p:sp>
        <p:nvSpPr>
          <p:cNvPr id="15" name="Freeform 22">
            <a:extLst>
              <a:ext uri="{FF2B5EF4-FFF2-40B4-BE49-F238E27FC236}">
                <a16:creationId xmlns:a16="http://schemas.microsoft.com/office/drawing/2014/main" id="{D69B71B8-B7C7-410C-AF73-79AE2A832A57}"/>
              </a:ext>
            </a:extLst>
          </p:cNvPr>
          <p:cNvSpPr>
            <a:spLocks noChangeAspect="1"/>
          </p:cNvSpPr>
          <p:nvPr/>
        </p:nvSpPr>
        <p:spPr>
          <a:xfrm>
            <a:off x="13792200" y="185348"/>
            <a:ext cx="990600" cy="1512367"/>
          </a:xfrm>
          <a:custGeom>
            <a:avLst/>
            <a:gdLst/>
            <a:ahLst/>
            <a:cxnLst/>
            <a:rect l="l" t="t" r="r" b="b"/>
            <a:pathLst>
              <a:path w="745287" h="1137843">
                <a:moveTo>
                  <a:pt x="0" y="0"/>
                </a:moveTo>
                <a:lnTo>
                  <a:pt x="745288" y="0"/>
                </a:lnTo>
                <a:lnTo>
                  <a:pt x="745288" y="1137843"/>
                </a:lnTo>
                <a:lnTo>
                  <a:pt x="0" y="113784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39" name="TextBox 2">
            <a:extLst>
              <a:ext uri="{FF2B5EF4-FFF2-40B4-BE49-F238E27FC236}">
                <a16:creationId xmlns:a16="http://schemas.microsoft.com/office/drawing/2014/main" id="{BD6122E3-65CE-4063-9DC1-80FA63A7582A}"/>
              </a:ext>
            </a:extLst>
          </p:cNvPr>
          <p:cNvSpPr txBox="1"/>
          <p:nvPr/>
        </p:nvSpPr>
        <p:spPr>
          <a:xfrm>
            <a:off x="1025387" y="7240080"/>
            <a:ext cx="16230600" cy="2392386"/>
          </a:xfrm>
          <a:prstGeom prst="rect">
            <a:avLst/>
          </a:prstGeom>
          <a:solidFill>
            <a:schemeClr val="bg1">
              <a:lumMod val="95000"/>
            </a:schemeClr>
          </a:solidFill>
        </p:spPr>
        <p:txBody>
          <a:bodyPr wrap="square" lIns="0" tIns="0" rIns="0" bIns="0" rtlCol="0" anchor="t">
            <a:spAutoFit/>
          </a:bodyPr>
          <a:lstStyle/>
          <a:p>
            <a:pPr marL="0" lvl="0" indent="0" algn="l">
              <a:lnSpc>
                <a:spcPts val="2699"/>
              </a:lnSpc>
              <a:spcBef>
                <a:spcPct val="0"/>
              </a:spcBef>
            </a:pPr>
            <a:r>
              <a:rPr lang="fr-FR" sz="1799" i="1" dirty="0">
                <a:solidFill>
                  <a:srgbClr val="1D1D1B"/>
                </a:solidFill>
                <a:latin typeface="Segoe UI" panose="020B0502040204020203" pitchFamily="34" charset="0"/>
                <a:ea typeface="Raleway"/>
                <a:cs typeface="Segoe UI" panose="020B0502040204020203" pitchFamily="34" charset="0"/>
                <a:sym typeface="Raleway"/>
              </a:rPr>
              <a:t>Modifiez le texte ici.</a:t>
            </a: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p:txBody>
      </p:sp>
      <p:sp>
        <p:nvSpPr>
          <p:cNvPr id="40" name="AutoShape 8">
            <a:extLst>
              <a:ext uri="{FF2B5EF4-FFF2-40B4-BE49-F238E27FC236}">
                <a16:creationId xmlns:a16="http://schemas.microsoft.com/office/drawing/2014/main" id="{307905B1-96CD-491C-AAB5-8A6ABFEAF349}"/>
              </a:ext>
            </a:extLst>
          </p:cNvPr>
          <p:cNvSpPr/>
          <p:nvPr/>
        </p:nvSpPr>
        <p:spPr>
          <a:xfrm>
            <a:off x="1028700" y="6463893"/>
            <a:ext cx="16230600" cy="0"/>
          </a:xfrm>
          <a:prstGeom prst="line">
            <a:avLst/>
          </a:prstGeom>
          <a:ln w="9525" cap="flat">
            <a:solidFill>
              <a:srgbClr val="140E0C"/>
            </a:solidFill>
            <a:prstDash val="solid"/>
            <a:headEnd type="none" w="sm" len="sm"/>
            <a:tailEnd type="none" w="sm" len="sm"/>
          </a:ln>
        </p:spPr>
      </p:sp>
      <p:sp>
        <p:nvSpPr>
          <p:cNvPr id="41" name="AutoShape 9">
            <a:extLst>
              <a:ext uri="{FF2B5EF4-FFF2-40B4-BE49-F238E27FC236}">
                <a16:creationId xmlns:a16="http://schemas.microsoft.com/office/drawing/2014/main" id="{6C54C76D-9EA3-400A-99A1-627B3A8B8D8E}"/>
              </a:ext>
            </a:extLst>
          </p:cNvPr>
          <p:cNvSpPr/>
          <p:nvPr/>
        </p:nvSpPr>
        <p:spPr>
          <a:xfrm>
            <a:off x="1028700" y="9715500"/>
            <a:ext cx="16230600" cy="0"/>
          </a:xfrm>
          <a:prstGeom prst="line">
            <a:avLst/>
          </a:prstGeom>
          <a:ln w="9525" cap="flat">
            <a:solidFill>
              <a:srgbClr val="140E0C"/>
            </a:solidFill>
            <a:prstDash val="solid"/>
            <a:headEnd type="none" w="sm" len="sm"/>
            <a:tailEnd type="none" w="sm" len="sm"/>
          </a:ln>
        </p:spPr>
      </p:sp>
      <p:sp>
        <p:nvSpPr>
          <p:cNvPr id="42" name="ZoneTexte 41">
            <a:extLst>
              <a:ext uri="{FF2B5EF4-FFF2-40B4-BE49-F238E27FC236}">
                <a16:creationId xmlns:a16="http://schemas.microsoft.com/office/drawing/2014/main" id="{529C4D50-52CC-4F16-A7DA-314188340FEA}"/>
              </a:ext>
            </a:extLst>
          </p:cNvPr>
          <p:cNvSpPr txBox="1"/>
          <p:nvPr/>
        </p:nvSpPr>
        <p:spPr>
          <a:xfrm>
            <a:off x="1025387" y="6518842"/>
            <a:ext cx="16230600" cy="707886"/>
          </a:xfrm>
          <a:prstGeom prst="rect">
            <a:avLst/>
          </a:prstGeom>
          <a:noFill/>
        </p:spPr>
        <p:txBody>
          <a:bodyPr wrap="square">
            <a:spAutoFit/>
          </a:bodyPr>
          <a:lstStyle>
            <a:defPPr>
              <a:defRPr lang="en-US"/>
            </a:defPPr>
            <a:lvl2pPr marL="0" lvl="1" indent="0" algn="just">
              <a:defRPr sz="2000" b="0" i="0">
                <a:effectLst/>
                <a:latin typeface="Raleway Bold" charset="0"/>
              </a:defRPr>
            </a:lvl2pPr>
          </a:lstStyle>
          <a:p>
            <a:pPr lvl="1"/>
            <a:r>
              <a:rPr lang="fr-FR" dirty="0">
                <a:latin typeface="Segoe UI Semibold" panose="020B0702040204020203" pitchFamily="34" charset="0"/>
                <a:cs typeface="Segoe UI Semibold" panose="020B0702040204020203" pitchFamily="34" charset="0"/>
                <a:sym typeface="Raleway Bold"/>
              </a:rPr>
              <a:t>Quel statut juridique pour mon projet et pour quelles raisons (micro-entreprise, EIRL, EURL, SASU, SA, SASU, SARL, association, coopérative, fondation...) ?</a:t>
            </a:r>
            <a:endParaRPr lang="en-US" dirty="0">
              <a:latin typeface="Segoe UI Semibold" panose="020B0702040204020203" pitchFamily="34" charset="0"/>
              <a:cs typeface="Segoe UI Semibold" panose="020B0702040204020203" pitchFamily="34" charset="0"/>
              <a:sym typeface="Raleway Bold"/>
            </a:endParaRPr>
          </a:p>
        </p:txBody>
      </p:sp>
      <p:sp>
        <p:nvSpPr>
          <p:cNvPr id="3" name="Espace réservé du numéro de diapositive 2">
            <a:extLst>
              <a:ext uri="{FF2B5EF4-FFF2-40B4-BE49-F238E27FC236}">
                <a16:creationId xmlns:a16="http://schemas.microsoft.com/office/drawing/2014/main" id="{3E80B0AE-61D6-452A-A897-4EAAF6615E1E}"/>
              </a:ext>
            </a:extLst>
          </p:cNvPr>
          <p:cNvSpPr>
            <a:spLocks noGrp="1"/>
          </p:cNvSpPr>
          <p:nvPr>
            <p:ph type="sldNum" sz="quarter" idx="12"/>
          </p:nvPr>
        </p:nvSpPr>
        <p:spPr/>
        <p:txBody>
          <a:bodyPr/>
          <a:lstStyle/>
          <a:p>
            <a:fld id="{B6F15528-21DE-4FAA-801E-634DDDAF4B2B}" type="slidenum">
              <a:rPr lang="en-US" smtClean="0"/>
              <a:pPr/>
              <a:t>19</a:t>
            </a:fld>
            <a:endParaRPr lang="en-US"/>
          </a:p>
        </p:txBody>
      </p:sp>
    </p:spTree>
    <p:extLst>
      <p:ext uri="{BB962C8B-B14F-4D97-AF65-F5344CB8AC3E}">
        <p14:creationId xmlns:p14="http://schemas.microsoft.com/office/powerpoint/2010/main" val="33355583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63329"/>
        </a:solidFill>
        <a:effectLst/>
      </p:bgPr>
    </p:bg>
    <p:spTree>
      <p:nvGrpSpPr>
        <p:cNvPr id="1" name=""/>
        <p:cNvGrpSpPr/>
        <p:nvPr/>
      </p:nvGrpSpPr>
      <p:grpSpPr>
        <a:xfrm>
          <a:off x="0" y="0"/>
          <a:ext cx="0" cy="0"/>
          <a:chOff x="0" y="0"/>
          <a:chExt cx="0" cy="0"/>
        </a:xfrm>
      </p:grpSpPr>
      <p:sp>
        <p:nvSpPr>
          <p:cNvPr id="2" name="AutoShape 2"/>
          <p:cNvSpPr/>
          <p:nvPr/>
        </p:nvSpPr>
        <p:spPr>
          <a:xfrm>
            <a:off x="1028700" y="4761034"/>
            <a:ext cx="16230600" cy="0"/>
          </a:xfrm>
          <a:prstGeom prst="line">
            <a:avLst/>
          </a:prstGeom>
          <a:ln w="9525" cap="flat">
            <a:solidFill>
              <a:srgbClr val="FFFFFF"/>
            </a:solidFill>
            <a:prstDash val="solid"/>
            <a:headEnd type="none" w="sm" len="sm"/>
            <a:tailEnd type="none" w="sm" len="sm"/>
          </a:ln>
        </p:spPr>
      </p:sp>
      <p:sp>
        <p:nvSpPr>
          <p:cNvPr id="3" name="AutoShape 3"/>
          <p:cNvSpPr/>
          <p:nvPr/>
        </p:nvSpPr>
        <p:spPr>
          <a:xfrm>
            <a:off x="1028700" y="9253538"/>
            <a:ext cx="16230600" cy="0"/>
          </a:xfrm>
          <a:prstGeom prst="line">
            <a:avLst/>
          </a:prstGeom>
          <a:ln w="9525" cap="flat">
            <a:solidFill>
              <a:srgbClr val="FFFFFF"/>
            </a:solidFill>
            <a:prstDash val="solid"/>
            <a:headEnd type="none" w="sm" len="sm"/>
            <a:tailEnd type="none" w="sm" len="sm"/>
          </a:ln>
        </p:spPr>
      </p:sp>
      <p:sp>
        <p:nvSpPr>
          <p:cNvPr id="4" name="TextBox 4"/>
          <p:cNvSpPr txBox="1"/>
          <p:nvPr/>
        </p:nvSpPr>
        <p:spPr>
          <a:xfrm>
            <a:off x="1028700" y="1218687"/>
            <a:ext cx="16230600" cy="1998689"/>
          </a:xfrm>
          <a:prstGeom prst="rect">
            <a:avLst/>
          </a:prstGeom>
        </p:spPr>
        <p:txBody>
          <a:bodyPr lIns="0" tIns="0" rIns="0" bIns="0" rtlCol="0" anchor="t">
            <a:spAutoFit/>
          </a:bodyPr>
          <a:lstStyle/>
          <a:p>
            <a:pPr marL="0" lvl="1" indent="0" algn="l">
              <a:lnSpc>
                <a:spcPts val="15224"/>
              </a:lnSpc>
              <a:spcBef>
                <a:spcPct val="0"/>
              </a:spcBef>
            </a:pPr>
            <a:r>
              <a:rPr lang="en-US" sz="17499" b="1" spc="-349" dirty="0">
                <a:solidFill>
                  <a:srgbClr val="FFFFFF"/>
                </a:solidFill>
                <a:latin typeface="Segoe UI" panose="020B0502040204020203" pitchFamily="34" charset="0"/>
                <a:ea typeface="Raleway Ultra-Bold"/>
                <a:cs typeface="Segoe UI" panose="020B0502040204020203" pitchFamily="34" charset="0"/>
                <a:sym typeface="Raleway Ultra-Bold"/>
              </a:rPr>
              <a:t>PARTIE 1</a:t>
            </a:r>
          </a:p>
        </p:txBody>
      </p:sp>
      <p:sp>
        <p:nvSpPr>
          <p:cNvPr id="5" name="TextBox 5"/>
          <p:cNvSpPr txBox="1"/>
          <p:nvPr/>
        </p:nvSpPr>
        <p:spPr>
          <a:xfrm>
            <a:off x="1028700" y="5148267"/>
            <a:ext cx="1099467" cy="857250"/>
          </a:xfrm>
          <a:prstGeom prst="rect">
            <a:avLst/>
          </a:prstGeom>
        </p:spPr>
        <p:txBody>
          <a:bodyPr lIns="0" tIns="0" rIns="0" bIns="0" rtlCol="0" anchor="t">
            <a:spAutoFit/>
          </a:bodyPr>
          <a:lstStyle/>
          <a:p>
            <a:pPr marL="0" lvl="1" indent="0" algn="l">
              <a:lnSpc>
                <a:spcPts val="6720"/>
              </a:lnSpc>
              <a:spcBef>
                <a:spcPct val="0"/>
              </a:spcBef>
            </a:pPr>
            <a:r>
              <a:rPr lang="en-US" sz="5600" b="1" u="none" strike="noStrike" dirty="0">
                <a:solidFill>
                  <a:srgbClr val="FFFFFF"/>
                </a:solidFill>
                <a:latin typeface="Segoe UI" panose="020B0502040204020203" pitchFamily="34" charset="0"/>
                <a:ea typeface="Raleway Bold"/>
                <a:cs typeface="Segoe UI" panose="020B0502040204020203" pitchFamily="34" charset="0"/>
                <a:sym typeface="Raleway Bold"/>
              </a:rPr>
              <a:t>1</a:t>
            </a:r>
          </a:p>
        </p:txBody>
      </p:sp>
      <p:sp>
        <p:nvSpPr>
          <p:cNvPr id="6" name="TextBox 6"/>
          <p:cNvSpPr txBox="1"/>
          <p:nvPr/>
        </p:nvSpPr>
        <p:spPr>
          <a:xfrm>
            <a:off x="10215027" y="5148267"/>
            <a:ext cx="1099467" cy="857250"/>
          </a:xfrm>
          <a:prstGeom prst="rect">
            <a:avLst/>
          </a:prstGeom>
        </p:spPr>
        <p:txBody>
          <a:bodyPr lIns="0" tIns="0" rIns="0" bIns="0" rtlCol="0" anchor="t">
            <a:spAutoFit/>
          </a:bodyPr>
          <a:lstStyle/>
          <a:p>
            <a:pPr marL="0" lvl="1" indent="0" algn="l">
              <a:lnSpc>
                <a:spcPts val="6720"/>
              </a:lnSpc>
              <a:spcBef>
                <a:spcPct val="0"/>
              </a:spcBef>
            </a:pPr>
            <a:r>
              <a:rPr lang="en-US" sz="5600" b="1">
                <a:solidFill>
                  <a:srgbClr val="FFFFFF"/>
                </a:solidFill>
                <a:latin typeface="Segoe UI" panose="020B0502040204020203" pitchFamily="34" charset="0"/>
                <a:ea typeface="Raleway Bold"/>
                <a:cs typeface="Segoe UI" panose="020B0502040204020203" pitchFamily="34" charset="0"/>
                <a:sym typeface="Raleway Bold"/>
              </a:rPr>
              <a:t>4</a:t>
            </a:r>
          </a:p>
        </p:txBody>
      </p:sp>
      <p:sp>
        <p:nvSpPr>
          <p:cNvPr id="7" name="TextBox 7"/>
          <p:cNvSpPr txBox="1"/>
          <p:nvPr/>
        </p:nvSpPr>
        <p:spPr>
          <a:xfrm>
            <a:off x="1028700" y="6386517"/>
            <a:ext cx="1099467" cy="857250"/>
          </a:xfrm>
          <a:prstGeom prst="rect">
            <a:avLst/>
          </a:prstGeom>
        </p:spPr>
        <p:txBody>
          <a:bodyPr lIns="0" tIns="0" rIns="0" bIns="0" rtlCol="0" anchor="t">
            <a:spAutoFit/>
          </a:bodyPr>
          <a:lstStyle/>
          <a:p>
            <a:pPr marL="0" lvl="1" indent="0" algn="l">
              <a:lnSpc>
                <a:spcPts val="6720"/>
              </a:lnSpc>
              <a:spcBef>
                <a:spcPct val="0"/>
              </a:spcBef>
            </a:pPr>
            <a:r>
              <a:rPr lang="en-US" sz="5600" b="1">
                <a:solidFill>
                  <a:srgbClr val="FFFFFF"/>
                </a:solidFill>
                <a:latin typeface="Segoe UI" panose="020B0502040204020203" pitchFamily="34" charset="0"/>
                <a:ea typeface="Raleway Bold"/>
                <a:cs typeface="Segoe UI" panose="020B0502040204020203" pitchFamily="34" charset="0"/>
                <a:sym typeface="Raleway Bold"/>
              </a:rPr>
              <a:t>2</a:t>
            </a:r>
          </a:p>
        </p:txBody>
      </p:sp>
      <p:sp>
        <p:nvSpPr>
          <p:cNvPr id="8" name="TextBox 8"/>
          <p:cNvSpPr txBox="1"/>
          <p:nvPr/>
        </p:nvSpPr>
        <p:spPr>
          <a:xfrm>
            <a:off x="10215027" y="6386517"/>
            <a:ext cx="1099467" cy="857250"/>
          </a:xfrm>
          <a:prstGeom prst="rect">
            <a:avLst/>
          </a:prstGeom>
        </p:spPr>
        <p:txBody>
          <a:bodyPr lIns="0" tIns="0" rIns="0" bIns="0" rtlCol="0" anchor="t">
            <a:spAutoFit/>
          </a:bodyPr>
          <a:lstStyle/>
          <a:p>
            <a:pPr marL="0" lvl="1" indent="0" algn="l">
              <a:lnSpc>
                <a:spcPts val="6720"/>
              </a:lnSpc>
              <a:spcBef>
                <a:spcPct val="0"/>
              </a:spcBef>
            </a:pPr>
            <a:r>
              <a:rPr lang="en-US" sz="5600" b="1">
                <a:solidFill>
                  <a:srgbClr val="FFFFFF"/>
                </a:solidFill>
                <a:latin typeface="Segoe UI" panose="020B0502040204020203" pitchFamily="34" charset="0"/>
                <a:ea typeface="Raleway Bold"/>
                <a:cs typeface="Segoe UI" panose="020B0502040204020203" pitchFamily="34" charset="0"/>
                <a:sym typeface="Raleway Bold"/>
              </a:rPr>
              <a:t>5</a:t>
            </a:r>
          </a:p>
        </p:txBody>
      </p:sp>
      <p:sp>
        <p:nvSpPr>
          <p:cNvPr id="9" name="TextBox 9"/>
          <p:cNvSpPr txBox="1"/>
          <p:nvPr/>
        </p:nvSpPr>
        <p:spPr>
          <a:xfrm>
            <a:off x="1028700" y="7623576"/>
            <a:ext cx="1099467" cy="857250"/>
          </a:xfrm>
          <a:prstGeom prst="rect">
            <a:avLst/>
          </a:prstGeom>
        </p:spPr>
        <p:txBody>
          <a:bodyPr lIns="0" tIns="0" rIns="0" bIns="0" rtlCol="0" anchor="t">
            <a:spAutoFit/>
          </a:bodyPr>
          <a:lstStyle/>
          <a:p>
            <a:pPr marL="0" lvl="1" indent="0" algn="l">
              <a:lnSpc>
                <a:spcPts val="6720"/>
              </a:lnSpc>
              <a:spcBef>
                <a:spcPct val="0"/>
              </a:spcBef>
            </a:pPr>
            <a:r>
              <a:rPr lang="en-US" sz="5600" b="1">
                <a:solidFill>
                  <a:srgbClr val="FFFFFF"/>
                </a:solidFill>
                <a:latin typeface="Segoe UI" panose="020B0502040204020203" pitchFamily="34" charset="0"/>
                <a:ea typeface="Raleway Bold"/>
                <a:cs typeface="Segoe UI" panose="020B0502040204020203" pitchFamily="34" charset="0"/>
                <a:sym typeface="Raleway Bold"/>
              </a:rPr>
              <a:t>3</a:t>
            </a:r>
          </a:p>
        </p:txBody>
      </p:sp>
      <p:sp>
        <p:nvSpPr>
          <p:cNvPr id="10" name="TextBox 10"/>
          <p:cNvSpPr txBox="1"/>
          <p:nvPr/>
        </p:nvSpPr>
        <p:spPr>
          <a:xfrm>
            <a:off x="2128167" y="5388337"/>
            <a:ext cx="5210292" cy="600075"/>
          </a:xfrm>
          <a:prstGeom prst="rect">
            <a:avLst/>
          </a:prstGeom>
        </p:spPr>
        <p:txBody>
          <a:bodyPr lIns="0" tIns="0" rIns="0" bIns="0" rtlCol="0" anchor="t">
            <a:spAutoFit/>
          </a:bodyPr>
          <a:lstStyle/>
          <a:p>
            <a:pPr marL="0" lvl="1" indent="0" algn="l">
              <a:lnSpc>
                <a:spcPts val="4799"/>
              </a:lnSpc>
              <a:spcBef>
                <a:spcPct val="0"/>
              </a:spcBef>
            </a:pPr>
            <a:r>
              <a:rPr lang="fr-FR" sz="3999" b="1" spc="-199" dirty="0">
                <a:solidFill>
                  <a:srgbClr val="FFFFFF"/>
                </a:solidFill>
                <a:latin typeface="Segoe UI" panose="020B0502040204020203" pitchFamily="34" charset="0"/>
                <a:ea typeface="Raleway Bold"/>
                <a:cs typeface="Segoe UI" panose="020B0502040204020203" pitchFamily="34" charset="0"/>
                <a:sym typeface="Raleway Bold"/>
              </a:rPr>
              <a:t>Mon projet c’est quoi ? </a:t>
            </a:r>
          </a:p>
        </p:txBody>
      </p:sp>
      <p:sp>
        <p:nvSpPr>
          <p:cNvPr id="11" name="TextBox 11"/>
          <p:cNvSpPr txBox="1"/>
          <p:nvPr/>
        </p:nvSpPr>
        <p:spPr>
          <a:xfrm>
            <a:off x="11314494" y="5399807"/>
            <a:ext cx="5525706" cy="584327"/>
          </a:xfrm>
          <a:prstGeom prst="rect">
            <a:avLst/>
          </a:prstGeom>
        </p:spPr>
        <p:txBody>
          <a:bodyPr wrap="square" lIns="0" tIns="0" rIns="0" bIns="0" rtlCol="0" anchor="t">
            <a:spAutoFit/>
          </a:bodyPr>
          <a:lstStyle/>
          <a:p>
            <a:pPr algn="l">
              <a:lnSpc>
                <a:spcPts val="4799"/>
              </a:lnSpc>
            </a:pPr>
            <a:r>
              <a:rPr lang="fr-FR" sz="3999" b="1" spc="-199" dirty="0">
                <a:solidFill>
                  <a:srgbClr val="FFFFFF"/>
                </a:solidFill>
                <a:latin typeface="Segoe UI" panose="020B0502040204020203" pitchFamily="34" charset="0"/>
                <a:ea typeface="Raleway Bold"/>
                <a:cs typeface="Segoe UI" panose="020B0502040204020203" pitchFamily="34" charset="0"/>
                <a:sym typeface="Raleway Bold"/>
              </a:rPr>
              <a:t>Mon projet fait quoi ?</a:t>
            </a:r>
          </a:p>
        </p:txBody>
      </p:sp>
      <p:sp>
        <p:nvSpPr>
          <p:cNvPr id="12" name="TextBox 12"/>
          <p:cNvSpPr txBox="1"/>
          <p:nvPr/>
        </p:nvSpPr>
        <p:spPr>
          <a:xfrm>
            <a:off x="2128166" y="6626587"/>
            <a:ext cx="7244433" cy="584327"/>
          </a:xfrm>
          <a:prstGeom prst="rect">
            <a:avLst/>
          </a:prstGeom>
        </p:spPr>
        <p:txBody>
          <a:bodyPr wrap="square" lIns="0" tIns="0" rIns="0" bIns="0" rtlCol="0" anchor="t">
            <a:spAutoFit/>
          </a:bodyPr>
          <a:lstStyle/>
          <a:p>
            <a:pPr marL="0" lvl="1" indent="0" algn="l">
              <a:lnSpc>
                <a:spcPts val="4799"/>
              </a:lnSpc>
              <a:spcBef>
                <a:spcPct val="0"/>
              </a:spcBef>
            </a:pPr>
            <a:r>
              <a:rPr lang="fr-FR" sz="3999" b="1" spc="-199" dirty="0">
                <a:solidFill>
                  <a:srgbClr val="FFFFFF"/>
                </a:solidFill>
                <a:latin typeface="Segoe UI" panose="020B0502040204020203" pitchFamily="34" charset="0"/>
                <a:ea typeface="Raleway Bold"/>
                <a:cs typeface="Segoe UI" panose="020B0502040204020203" pitchFamily="34" charset="0"/>
                <a:sym typeface="Raleway Bold"/>
              </a:rPr>
              <a:t>Mon projet dans quelle histoire ?</a:t>
            </a:r>
          </a:p>
        </p:txBody>
      </p:sp>
      <p:sp>
        <p:nvSpPr>
          <p:cNvPr id="13" name="TextBox 13"/>
          <p:cNvSpPr txBox="1"/>
          <p:nvPr/>
        </p:nvSpPr>
        <p:spPr>
          <a:xfrm>
            <a:off x="11314495" y="6638057"/>
            <a:ext cx="4916106" cy="1199880"/>
          </a:xfrm>
          <a:prstGeom prst="rect">
            <a:avLst/>
          </a:prstGeom>
        </p:spPr>
        <p:txBody>
          <a:bodyPr wrap="square" lIns="0" tIns="0" rIns="0" bIns="0" rtlCol="0" anchor="t">
            <a:spAutoFit/>
          </a:bodyPr>
          <a:lstStyle/>
          <a:p>
            <a:pPr algn="l">
              <a:lnSpc>
                <a:spcPts val="4799"/>
              </a:lnSpc>
            </a:pPr>
            <a:r>
              <a:rPr lang="fr-FR" sz="3999" b="1" spc="-199" dirty="0">
                <a:solidFill>
                  <a:srgbClr val="FFFFFF"/>
                </a:solidFill>
                <a:latin typeface="Segoe UI" panose="020B0502040204020203" pitchFamily="34" charset="0"/>
                <a:ea typeface="Raleway Bold"/>
                <a:cs typeface="Segoe UI" panose="020B0502040204020203" pitchFamily="34" charset="0"/>
                <a:sym typeface="Raleway Bold"/>
              </a:rPr>
              <a:t>Mon projet dans quel environnement ?</a:t>
            </a:r>
          </a:p>
        </p:txBody>
      </p:sp>
      <p:sp>
        <p:nvSpPr>
          <p:cNvPr id="14" name="TextBox 14"/>
          <p:cNvSpPr txBox="1"/>
          <p:nvPr/>
        </p:nvSpPr>
        <p:spPr>
          <a:xfrm>
            <a:off x="2128167" y="7863646"/>
            <a:ext cx="5210292" cy="600075"/>
          </a:xfrm>
          <a:prstGeom prst="rect">
            <a:avLst/>
          </a:prstGeom>
        </p:spPr>
        <p:txBody>
          <a:bodyPr lIns="0" tIns="0" rIns="0" bIns="0" rtlCol="0" anchor="t">
            <a:spAutoFit/>
          </a:bodyPr>
          <a:lstStyle/>
          <a:p>
            <a:pPr marL="0" lvl="1" indent="0" algn="l">
              <a:lnSpc>
                <a:spcPts val="4799"/>
              </a:lnSpc>
              <a:spcBef>
                <a:spcPct val="0"/>
              </a:spcBef>
            </a:pPr>
            <a:r>
              <a:rPr lang="fr-FR" sz="3999" b="1" spc="-199" dirty="0">
                <a:solidFill>
                  <a:srgbClr val="FFFFFF"/>
                </a:solidFill>
                <a:latin typeface="Segoe UI" panose="020B0502040204020203" pitchFamily="34" charset="0"/>
                <a:ea typeface="Raleway Bold"/>
                <a:cs typeface="Segoe UI" panose="020B0502040204020203" pitchFamily="34" charset="0"/>
                <a:sym typeface="Raleway Bold"/>
              </a:rPr>
              <a:t>Mon projet pour quoi ?</a:t>
            </a:r>
            <a:endParaRPr lang="fr-FR" sz="3999" b="1" u="none" strike="noStrike" spc="-199" dirty="0">
              <a:solidFill>
                <a:srgbClr val="FFFFFF"/>
              </a:solidFill>
              <a:latin typeface="Segoe UI" panose="020B0502040204020203" pitchFamily="34" charset="0"/>
              <a:ea typeface="Raleway Bold"/>
              <a:cs typeface="Segoe UI" panose="020B0502040204020203" pitchFamily="34" charset="0"/>
              <a:sym typeface="Raleway Bold"/>
            </a:endParaRPr>
          </a:p>
        </p:txBody>
      </p:sp>
      <p:sp>
        <p:nvSpPr>
          <p:cNvPr id="20" name="Freeform 20"/>
          <p:cNvSpPr/>
          <p:nvPr/>
        </p:nvSpPr>
        <p:spPr>
          <a:xfrm>
            <a:off x="15835195" y="2378248"/>
            <a:ext cx="1424105" cy="2765252"/>
          </a:xfrm>
          <a:custGeom>
            <a:avLst/>
            <a:gdLst/>
            <a:ahLst/>
            <a:cxnLst/>
            <a:rect l="l" t="t" r="r" b="b"/>
            <a:pathLst>
              <a:path w="1424105" h="2765252">
                <a:moveTo>
                  <a:pt x="0" y="0"/>
                </a:moveTo>
                <a:lnTo>
                  <a:pt x="1424105" y="0"/>
                </a:lnTo>
                <a:lnTo>
                  <a:pt x="1424105" y="2765252"/>
                </a:lnTo>
                <a:lnTo>
                  <a:pt x="0" y="2765252"/>
                </a:lnTo>
                <a:lnTo>
                  <a:pt x="0" y="0"/>
                </a:lnTo>
                <a:close/>
              </a:path>
            </a:pathLst>
          </a:custGeom>
          <a:blipFill>
            <a:blip r:embed="rId2"/>
            <a:stretch>
              <a:fillRect/>
            </a:stretch>
          </a:blipFill>
        </p:spPr>
      </p:sp>
      <p:sp>
        <p:nvSpPr>
          <p:cNvPr id="21" name="Freeform 21"/>
          <p:cNvSpPr/>
          <p:nvPr/>
        </p:nvSpPr>
        <p:spPr>
          <a:xfrm>
            <a:off x="8456791" y="9506157"/>
            <a:ext cx="1374418" cy="337922"/>
          </a:xfrm>
          <a:custGeom>
            <a:avLst/>
            <a:gdLst/>
            <a:ahLst/>
            <a:cxnLst/>
            <a:rect l="l" t="t" r="r" b="b"/>
            <a:pathLst>
              <a:path w="1374418" h="337922">
                <a:moveTo>
                  <a:pt x="0" y="0"/>
                </a:moveTo>
                <a:lnTo>
                  <a:pt x="1374418" y="0"/>
                </a:lnTo>
                <a:lnTo>
                  <a:pt x="1374418" y="337921"/>
                </a:lnTo>
                <a:lnTo>
                  <a:pt x="0" y="337921"/>
                </a:lnTo>
                <a:lnTo>
                  <a:pt x="0" y="0"/>
                </a:lnTo>
                <a:close/>
              </a:path>
            </a:pathLst>
          </a:custGeom>
          <a:blipFill>
            <a:blip r:embed="rId3"/>
            <a:stretch>
              <a:fillRect/>
            </a:stretch>
          </a:blipFill>
        </p:spPr>
      </p:sp>
      <p:sp>
        <p:nvSpPr>
          <p:cNvPr id="22" name="TextBox 10">
            <a:extLst>
              <a:ext uri="{FF2B5EF4-FFF2-40B4-BE49-F238E27FC236}">
                <a16:creationId xmlns:a16="http://schemas.microsoft.com/office/drawing/2014/main" id="{65B5DAE5-EE66-442B-B01F-68102FEDB212}"/>
              </a:ext>
            </a:extLst>
          </p:cNvPr>
          <p:cNvSpPr txBox="1"/>
          <p:nvPr/>
        </p:nvSpPr>
        <p:spPr>
          <a:xfrm>
            <a:off x="1028700" y="3164251"/>
            <a:ext cx="10172700" cy="600075"/>
          </a:xfrm>
          <a:prstGeom prst="rect">
            <a:avLst/>
          </a:prstGeom>
        </p:spPr>
        <p:txBody>
          <a:bodyPr wrap="square" lIns="0" tIns="0" rIns="0" bIns="0" rtlCol="0" anchor="t">
            <a:spAutoFit/>
          </a:bodyPr>
          <a:lstStyle/>
          <a:p>
            <a:pPr marL="0" lvl="1" indent="0" algn="l">
              <a:lnSpc>
                <a:spcPts val="4799"/>
              </a:lnSpc>
              <a:spcBef>
                <a:spcPct val="0"/>
              </a:spcBef>
            </a:pPr>
            <a:r>
              <a:rPr lang="en-US" sz="3999" b="1" spc="-199" dirty="0">
                <a:solidFill>
                  <a:srgbClr val="FFFFFF"/>
                </a:solidFill>
                <a:latin typeface="Segoe UI" panose="020B0502040204020203" pitchFamily="34" charset="0"/>
                <a:ea typeface="Raleway Bold"/>
                <a:cs typeface="Segoe UI" panose="020B0502040204020203" pitchFamily="34" charset="0"/>
                <a:sym typeface="Raleway Bold"/>
              </a:rPr>
              <a:t>- LA CONSTRUCTION D’UN SCÉNARIO - </a:t>
            </a:r>
          </a:p>
        </p:txBody>
      </p:sp>
      <p:sp>
        <p:nvSpPr>
          <p:cNvPr id="16" name="Espace réservé du numéro de diapositive 15">
            <a:extLst>
              <a:ext uri="{FF2B5EF4-FFF2-40B4-BE49-F238E27FC236}">
                <a16:creationId xmlns:a16="http://schemas.microsoft.com/office/drawing/2014/main" id="{B234FCB3-4D85-40AC-AB08-1A066AE85AAE}"/>
              </a:ext>
            </a:extLst>
          </p:cNvPr>
          <p:cNvSpPr>
            <a:spLocks noGrp="1"/>
          </p:cNvSpPr>
          <p:nvPr>
            <p:ph type="sldNum" sz="quarter" idx="12"/>
          </p:nvPr>
        </p:nvSpPr>
        <p:spPr/>
        <p:txBody>
          <a:bodyPr/>
          <a:lstStyle/>
          <a:p>
            <a:fld id="{B6F15528-21DE-4FAA-801E-634DDDAF4B2B}" type="slidenum">
              <a:rPr lang="en-US" smtClean="0">
                <a:solidFill>
                  <a:schemeClr val="bg1"/>
                </a:solidFill>
              </a:rPr>
              <a:pPr/>
              <a:t>2</a:t>
            </a:fld>
            <a:endParaRPr lang="en-US">
              <a:solidFill>
                <a:schemeClr val="bg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Freeform 15">
            <a:extLst>
              <a:ext uri="{FF2B5EF4-FFF2-40B4-BE49-F238E27FC236}">
                <a16:creationId xmlns:a16="http://schemas.microsoft.com/office/drawing/2014/main" id="{39C13631-C5C7-4D04-89BC-DD4AE078194C}"/>
              </a:ext>
            </a:extLst>
          </p:cNvPr>
          <p:cNvSpPr/>
          <p:nvPr/>
        </p:nvSpPr>
        <p:spPr>
          <a:xfrm>
            <a:off x="8456791" y="9563100"/>
            <a:ext cx="1374418" cy="337922"/>
          </a:xfrm>
          <a:custGeom>
            <a:avLst/>
            <a:gdLst/>
            <a:ahLst/>
            <a:cxnLst/>
            <a:rect l="l" t="t" r="r" b="b"/>
            <a:pathLst>
              <a:path w="1374418" h="337922">
                <a:moveTo>
                  <a:pt x="0" y="0"/>
                </a:moveTo>
                <a:lnTo>
                  <a:pt x="1374418" y="0"/>
                </a:lnTo>
                <a:lnTo>
                  <a:pt x="1374418" y="337921"/>
                </a:lnTo>
                <a:lnTo>
                  <a:pt x="0" y="337921"/>
                </a:lnTo>
                <a:lnTo>
                  <a:pt x="0" y="0"/>
                </a:lnTo>
                <a:close/>
              </a:path>
            </a:pathLst>
          </a:custGeom>
          <a:blipFill>
            <a:blip r:embed="rId2"/>
            <a:stretch>
              <a:fillRect/>
            </a:stretch>
          </a:blipFill>
        </p:spPr>
      </p:sp>
      <p:sp>
        <p:nvSpPr>
          <p:cNvPr id="29" name="TextBox 6">
            <a:extLst>
              <a:ext uri="{FF2B5EF4-FFF2-40B4-BE49-F238E27FC236}">
                <a16:creationId xmlns:a16="http://schemas.microsoft.com/office/drawing/2014/main" id="{E225D465-B8C8-42D5-BDFD-05AE245EB392}"/>
              </a:ext>
            </a:extLst>
          </p:cNvPr>
          <p:cNvSpPr txBox="1"/>
          <p:nvPr/>
        </p:nvSpPr>
        <p:spPr>
          <a:xfrm>
            <a:off x="1025386" y="5547540"/>
            <a:ext cx="10023613" cy="815160"/>
          </a:xfrm>
          <a:prstGeom prst="rect">
            <a:avLst/>
          </a:prstGeom>
        </p:spPr>
        <p:txBody>
          <a:bodyPr wrap="square" lIns="0" tIns="0" rIns="0" bIns="0" rtlCol="0" anchor="t">
            <a:spAutoFit/>
          </a:bodyPr>
          <a:lstStyle/>
          <a:p>
            <a:pPr marL="0" lvl="1" indent="0" algn="l">
              <a:lnSpc>
                <a:spcPts val="7200"/>
              </a:lnSpc>
              <a:spcBef>
                <a:spcPct val="0"/>
              </a:spcBef>
            </a:pPr>
            <a:r>
              <a:rPr lang="fr-FR" sz="4000" b="1" dirty="0">
                <a:solidFill>
                  <a:srgbClr val="1D1D1B"/>
                </a:solidFill>
                <a:latin typeface="Segoe UI" panose="020B0502040204020203" pitchFamily="34" charset="0"/>
                <a:ea typeface="Raleway Bold"/>
                <a:cs typeface="Segoe UI" panose="020B0502040204020203" pitchFamily="34" charset="0"/>
                <a:sym typeface="Raleway Bold"/>
              </a:rPr>
              <a:t>2.8 Vision à moyen et long terme</a:t>
            </a:r>
          </a:p>
        </p:txBody>
      </p:sp>
      <p:sp>
        <p:nvSpPr>
          <p:cNvPr id="31" name="TextBox 2">
            <a:extLst>
              <a:ext uri="{FF2B5EF4-FFF2-40B4-BE49-F238E27FC236}">
                <a16:creationId xmlns:a16="http://schemas.microsoft.com/office/drawing/2014/main" id="{06DDFDD6-2901-40CE-A716-397E9B800722}"/>
              </a:ext>
            </a:extLst>
          </p:cNvPr>
          <p:cNvSpPr txBox="1"/>
          <p:nvPr/>
        </p:nvSpPr>
        <p:spPr>
          <a:xfrm>
            <a:off x="1025387" y="2487762"/>
            <a:ext cx="16230600" cy="2738635"/>
          </a:xfrm>
          <a:prstGeom prst="rect">
            <a:avLst/>
          </a:prstGeom>
          <a:solidFill>
            <a:schemeClr val="bg1">
              <a:lumMod val="95000"/>
            </a:schemeClr>
          </a:solidFill>
        </p:spPr>
        <p:txBody>
          <a:bodyPr wrap="square" lIns="0" tIns="0" rIns="0" bIns="0" rtlCol="0" anchor="t">
            <a:spAutoFit/>
          </a:bodyPr>
          <a:lstStyle/>
          <a:p>
            <a:pPr marL="0" lvl="0" indent="0" algn="l">
              <a:lnSpc>
                <a:spcPts val="2699"/>
              </a:lnSpc>
              <a:spcBef>
                <a:spcPct val="0"/>
              </a:spcBef>
            </a:pPr>
            <a:r>
              <a:rPr lang="fr-FR" sz="1799" i="1" dirty="0">
                <a:solidFill>
                  <a:srgbClr val="1D1D1B"/>
                </a:solidFill>
                <a:latin typeface="Segoe UI" panose="020B0502040204020203" pitchFamily="34" charset="0"/>
                <a:ea typeface="Raleway"/>
                <a:cs typeface="Segoe UI" panose="020B0502040204020203" pitchFamily="34" charset="0"/>
                <a:sym typeface="Raleway"/>
              </a:rPr>
              <a:t>Modifiez le texte ici.</a:t>
            </a: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p:txBody>
      </p:sp>
      <p:sp>
        <p:nvSpPr>
          <p:cNvPr id="23" name="AutoShape 8">
            <a:extLst>
              <a:ext uri="{FF2B5EF4-FFF2-40B4-BE49-F238E27FC236}">
                <a16:creationId xmlns:a16="http://schemas.microsoft.com/office/drawing/2014/main" id="{6223044A-AA7C-4AF0-ABAB-8CD91B0CCD53}"/>
              </a:ext>
            </a:extLst>
          </p:cNvPr>
          <p:cNvSpPr/>
          <p:nvPr/>
        </p:nvSpPr>
        <p:spPr>
          <a:xfrm>
            <a:off x="1028700" y="1650386"/>
            <a:ext cx="16230600" cy="0"/>
          </a:xfrm>
          <a:prstGeom prst="line">
            <a:avLst/>
          </a:prstGeom>
          <a:ln w="9525" cap="flat">
            <a:solidFill>
              <a:srgbClr val="140E0C"/>
            </a:solidFill>
            <a:prstDash val="solid"/>
            <a:headEnd type="none" w="sm" len="sm"/>
            <a:tailEnd type="none" w="sm" len="sm"/>
          </a:ln>
        </p:spPr>
      </p:sp>
      <p:sp>
        <p:nvSpPr>
          <p:cNvPr id="24" name="AutoShape 9">
            <a:extLst>
              <a:ext uri="{FF2B5EF4-FFF2-40B4-BE49-F238E27FC236}">
                <a16:creationId xmlns:a16="http://schemas.microsoft.com/office/drawing/2014/main" id="{6FFA115A-838D-4E7B-8FFB-EB277BB0E58D}"/>
              </a:ext>
            </a:extLst>
          </p:cNvPr>
          <p:cNvSpPr/>
          <p:nvPr/>
        </p:nvSpPr>
        <p:spPr>
          <a:xfrm>
            <a:off x="1028700" y="5295900"/>
            <a:ext cx="16230600" cy="0"/>
          </a:xfrm>
          <a:prstGeom prst="line">
            <a:avLst/>
          </a:prstGeom>
          <a:ln w="9525" cap="flat">
            <a:solidFill>
              <a:srgbClr val="140E0C"/>
            </a:solidFill>
            <a:prstDash val="solid"/>
            <a:headEnd type="none" w="sm" len="sm"/>
            <a:tailEnd type="none" w="sm" len="sm"/>
          </a:ln>
        </p:spPr>
      </p:sp>
      <p:sp>
        <p:nvSpPr>
          <p:cNvPr id="26" name="TextBox 6">
            <a:extLst>
              <a:ext uri="{FF2B5EF4-FFF2-40B4-BE49-F238E27FC236}">
                <a16:creationId xmlns:a16="http://schemas.microsoft.com/office/drawing/2014/main" id="{85DC33A3-DF9C-4FBA-B4E8-F4E06747D977}"/>
              </a:ext>
            </a:extLst>
          </p:cNvPr>
          <p:cNvSpPr txBox="1"/>
          <p:nvPr/>
        </p:nvSpPr>
        <p:spPr>
          <a:xfrm>
            <a:off x="1025387" y="746940"/>
            <a:ext cx="9033013" cy="815160"/>
          </a:xfrm>
          <a:prstGeom prst="rect">
            <a:avLst/>
          </a:prstGeom>
        </p:spPr>
        <p:txBody>
          <a:bodyPr wrap="square" lIns="0" tIns="0" rIns="0" bIns="0" rtlCol="0" anchor="t">
            <a:spAutoFit/>
          </a:bodyPr>
          <a:lstStyle/>
          <a:p>
            <a:pPr marL="0" lvl="1" indent="0" algn="l">
              <a:lnSpc>
                <a:spcPts val="7200"/>
              </a:lnSpc>
              <a:spcBef>
                <a:spcPct val="0"/>
              </a:spcBef>
            </a:pPr>
            <a:r>
              <a:rPr lang="fr-FR" sz="4000" b="1" dirty="0">
                <a:solidFill>
                  <a:srgbClr val="1D1D1B"/>
                </a:solidFill>
                <a:latin typeface="Segoe UI" panose="020B0502040204020203" pitchFamily="34" charset="0"/>
                <a:ea typeface="Raleway Bold"/>
                <a:cs typeface="Segoe UI" panose="020B0502040204020203" pitchFamily="34" charset="0"/>
                <a:sym typeface="Raleway Bold"/>
              </a:rPr>
              <a:t>2.7 Stratégie commerciale</a:t>
            </a:r>
          </a:p>
        </p:txBody>
      </p:sp>
      <p:sp>
        <p:nvSpPr>
          <p:cNvPr id="27" name="ZoneTexte 26">
            <a:extLst>
              <a:ext uri="{FF2B5EF4-FFF2-40B4-BE49-F238E27FC236}">
                <a16:creationId xmlns:a16="http://schemas.microsoft.com/office/drawing/2014/main" id="{AB1D0D5B-59CE-46C9-9361-DF30F0BD168E}"/>
              </a:ext>
            </a:extLst>
          </p:cNvPr>
          <p:cNvSpPr txBox="1"/>
          <p:nvPr/>
        </p:nvSpPr>
        <p:spPr>
          <a:xfrm>
            <a:off x="1025387" y="1705335"/>
            <a:ext cx="16230600" cy="707886"/>
          </a:xfrm>
          <a:prstGeom prst="rect">
            <a:avLst/>
          </a:prstGeom>
          <a:noFill/>
        </p:spPr>
        <p:txBody>
          <a:bodyPr wrap="square">
            <a:spAutoFit/>
          </a:bodyPr>
          <a:lstStyle/>
          <a:p>
            <a:pPr marL="0" lvl="1" indent="0" algn="just"/>
            <a:r>
              <a:rPr lang="fr-FR" sz="2000" dirty="0">
                <a:latin typeface="Segoe UI Semibold" panose="020B0702040204020203" pitchFamily="34" charset="0"/>
                <a:cs typeface="Segoe UI Semibold" panose="020B0702040204020203" pitchFamily="34" charset="0"/>
              </a:rPr>
              <a:t>Quels sont les objectifs de vente ? Quelles évolutions peut-on prévoir ? Quel prix du produit/service? Quels moyens de distribution et/ou de vente directe ?</a:t>
            </a:r>
            <a:endParaRPr lang="en-US" sz="2000" b="1" spc="-139" dirty="0">
              <a:latin typeface="Segoe UI Semibold" panose="020B0702040204020203" pitchFamily="34" charset="0"/>
              <a:ea typeface="Raleway Bold"/>
              <a:cs typeface="Segoe UI Semibold" panose="020B0702040204020203" pitchFamily="34" charset="0"/>
              <a:sym typeface="Raleway Bold"/>
            </a:endParaRPr>
          </a:p>
        </p:txBody>
      </p:sp>
      <p:sp>
        <p:nvSpPr>
          <p:cNvPr id="39" name="TextBox 2">
            <a:extLst>
              <a:ext uri="{FF2B5EF4-FFF2-40B4-BE49-F238E27FC236}">
                <a16:creationId xmlns:a16="http://schemas.microsoft.com/office/drawing/2014/main" id="{BD6122E3-65CE-4063-9DC1-80FA63A7582A}"/>
              </a:ext>
            </a:extLst>
          </p:cNvPr>
          <p:cNvSpPr txBox="1"/>
          <p:nvPr/>
        </p:nvSpPr>
        <p:spPr>
          <a:xfrm>
            <a:off x="1025387" y="6991398"/>
            <a:ext cx="16230600" cy="2392386"/>
          </a:xfrm>
          <a:prstGeom prst="rect">
            <a:avLst/>
          </a:prstGeom>
          <a:solidFill>
            <a:schemeClr val="bg1">
              <a:lumMod val="95000"/>
            </a:schemeClr>
          </a:solidFill>
        </p:spPr>
        <p:txBody>
          <a:bodyPr wrap="square" lIns="0" tIns="0" rIns="0" bIns="0" rtlCol="0" anchor="t">
            <a:spAutoFit/>
          </a:bodyPr>
          <a:lstStyle/>
          <a:p>
            <a:pPr marL="0" lvl="0" indent="0" algn="l">
              <a:lnSpc>
                <a:spcPts val="2699"/>
              </a:lnSpc>
              <a:spcBef>
                <a:spcPct val="0"/>
              </a:spcBef>
            </a:pPr>
            <a:r>
              <a:rPr lang="fr-FR" sz="1799" i="1" dirty="0">
                <a:solidFill>
                  <a:srgbClr val="1D1D1B"/>
                </a:solidFill>
                <a:latin typeface="Segoe UI" panose="020B0502040204020203" pitchFamily="34" charset="0"/>
                <a:ea typeface="Raleway"/>
                <a:cs typeface="Segoe UI" panose="020B0502040204020203" pitchFamily="34" charset="0"/>
                <a:sym typeface="Raleway"/>
              </a:rPr>
              <a:t>Modifiez le texte ici.</a:t>
            </a: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p:txBody>
      </p:sp>
      <p:sp>
        <p:nvSpPr>
          <p:cNvPr id="40" name="AutoShape 8">
            <a:extLst>
              <a:ext uri="{FF2B5EF4-FFF2-40B4-BE49-F238E27FC236}">
                <a16:creationId xmlns:a16="http://schemas.microsoft.com/office/drawing/2014/main" id="{307905B1-96CD-491C-AAB5-8A6ABFEAF349}"/>
              </a:ext>
            </a:extLst>
          </p:cNvPr>
          <p:cNvSpPr/>
          <p:nvPr/>
        </p:nvSpPr>
        <p:spPr>
          <a:xfrm>
            <a:off x="1028700" y="6463893"/>
            <a:ext cx="16230600" cy="0"/>
          </a:xfrm>
          <a:prstGeom prst="line">
            <a:avLst/>
          </a:prstGeom>
          <a:ln w="9525" cap="flat">
            <a:solidFill>
              <a:srgbClr val="140E0C"/>
            </a:solidFill>
            <a:prstDash val="solid"/>
            <a:headEnd type="none" w="sm" len="sm"/>
            <a:tailEnd type="none" w="sm" len="sm"/>
          </a:ln>
        </p:spPr>
      </p:sp>
      <p:sp>
        <p:nvSpPr>
          <p:cNvPr id="41" name="AutoShape 9">
            <a:extLst>
              <a:ext uri="{FF2B5EF4-FFF2-40B4-BE49-F238E27FC236}">
                <a16:creationId xmlns:a16="http://schemas.microsoft.com/office/drawing/2014/main" id="{6C54C76D-9EA3-400A-99A1-627B3A8B8D8E}"/>
              </a:ext>
            </a:extLst>
          </p:cNvPr>
          <p:cNvSpPr/>
          <p:nvPr/>
        </p:nvSpPr>
        <p:spPr>
          <a:xfrm>
            <a:off x="1025386" y="9486900"/>
            <a:ext cx="16230600" cy="0"/>
          </a:xfrm>
          <a:prstGeom prst="line">
            <a:avLst/>
          </a:prstGeom>
          <a:ln w="9525" cap="flat">
            <a:solidFill>
              <a:srgbClr val="140E0C"/>
            </a:solidFill>
            <a:prstDash val="solid"/>
            <a:headEnd type="none" w="sm" len="sm"/>
            <a:tailEnd type="none" w="sm" len="sm"/>
          </a:ln>
        </p:spPr>
      </p:sp>
      <p:sp>
        <p:nvSpPr>
          <p:cNvPr id="42" name="ZoneTexte 41">
            <a:extLst>
              <a:ext uri="{FF2B5EF4-FFF2-40B4-BE49-F238E27FC236}">
                <a16:creationId xmlns:a16="http://schemas.microsoft.com/office/drawing/2014/main" id="{529C4D50-52CC-4F16-A7DA-314188340FEA}"/>
              </a:ext>
            </a:extLst>
          </p:cNvPr>
          <p:cNvSpPr txBox="1"/>
          <p:nvPr/>
        </p:nvSpPr>
        <p:spPr>
          <a:xfrm>
            <a:off x="1025387" y="6518842"/>
            <a:ext cx="16230600" cy="400110"/>
          </a:xfrm>
          <a:prstGeom prst="rect">
            <a:avLst/>
          </a:prstGeom>
          <a:noFill/>
        </p:spPr>
        <p:txBody>
          <a:bodyPr wrap="square">
            <a:spAutoFit/>
          </a:bodyPr>
          <a:lstStyle>
            <a:defPPr>
              <a:defRPr lang="en-US"/>
            </a:defPPr>
            <a:lvl2pPr marL="0" lvl="1" indent="0" algn="just">
              <a:defRPr sz="2000" b="0" i="0">
                <a:effectLst/>
                <a:latin typeface="Raleway Bold" charset="0"/>
              </a:defRPr>
            </a:lvl2pPr>
          </a:lstStyle>
          <a:p>
            <a:pPr lvl="1"/>
            <a:r>
              <a:rPr lang="fr-FR" dirty="0">
                <a:latin typeface="Segoe UI Semibold" panose="020B0702040204020203" pitchFamily="34" charset="0"/>
                <a:cs typeface="Segoe UI Semibold" panose="020B0702040204020203" pitchFamily="34" charset="0"/>
                <a:sym typeface="Raleway Bold"/>
              </a:rPr>
              <a:t>Quelles évolutions de l’entreprise / association et du projet / produit / service imaginez-vous dans 3, 5, 10 ans ?</a:t>
            </a:r>
            <a:endParaRPr lang="en-US" dirty="0">
              <a:latin typeface="Segoe UI Semibold" panose="020B0702040204020203" pitchFamily="34" charset="0"/>
              <a:cs typeface="Segoe UI Semibold" panose="020B0702040204020203" pitchFamily="34" charset="0"/>
              <a:sym typeface="Raleway Bold"/>
            </a:endParaRPr>
          </a:p>
        </p:txBody>
      </p:sp>
      <p:sp>
        <p:nvSpPr>
          <p:cNvPr id="14" name="Freeform 40">
            <a:extLst>
              <a:ext uri="{FF2B5EF4-FFF2-40B4-BE49-F238E27FC236}">
                <a16:creationId xmlns:a16="http://schemas.microsoft.com/office/drawing/2014/main" id="{18B64E02-9AC9-405E-A21D-4DCBED2F142F}"/>
              </a:ext>
            </a:extLst>
          </p:cNvPr>
          <p:cNvSpPr>
            <a:spLocks noChangeAspect="1"/>
          </p:cNvSpPr>
          <p:nvPr/>
        </p:nvSpPr>
        <p:spPr>
          <a:xfrm>
            <a:off x="13335000" y="216957"/>
            <a:ext cx="1729188" cy="1346605"/>
          </a:xfrm>
          <a:custGeom>
            <a:avLst/>
            <a:gdLst/>
            <a:ahLst/>
            <a:cxnLst/>
            <a:rect l="l" t="t" r="r" b="b"/>
            <a:pathLst>
              <a:path w="1461115" h="1137843">
                <a:moveTo>
                  <a:pt x="0" y="0"/>
                </a:moveTo>
                <a:lnTo>
                  <a:pt x="1461115" y="0"/>
                </a:lnTo>
                <a:lnTo>
                  <a:pt x="1461115" y="1137843"/>
                </a:lnTo>
                <a:lnTo>
                  <a:pt x="0" y="113784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3" name="Espace réservé du numéro de diapositive 2">
            <a:extLst>
              <a:ext uri="{FF2B5EF4-FFF2-40B4-BE49-F238E27FC236}">
                <a16:creationId xmlns:a16="http://schemas.microsoft.com/office/drawing/2014/main" id="{30697E68-6A98-4731-9462-99E048883E09}"/>
              </a:ext>
            </a:extLst>
          </p:cNvPr>
          <p:cNvSpPr>
            <a:spLocks noGrp="1"/>
          </p:cNvSpPr>
          <p:nvPr>
            <p:ph type="sldNum" sz="quarter" idx="12"/>
          </p:nvPr>
        </p:nvSpPr>
        <p:spPr/>
        <p:txBody>
          <a:bodyPr/>
          <a:lstStyle/>
          <a:p>
            <a:fld id="{B6F15528-21DE-4FAA-801E-634DDDAF4B2B}" type="slidenum">
              <a:rPr lang="en-US" smtClean="0"/>
              <a:pPr/>
              <a:t>20</a:t>
            </a:fld>
            <a:endParaRPr lang="en-US"/>
          </a:p>
        </p:txBody>
      </p:sp>
    </p:spTree>
    <p:extLst>
      <p:ext uri="{BB962C8B-B14F-4D97-AF65-F5344CB8AC3E}">
        <p14:creationId xmlns:p14="http://schemas.microsoft.com/office/powerpoint/2010/main" val="36988031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5387" y="4636022"/>
            <a:ext cx="16230599" cy="4469878"/>
          </a:xfrm>
          <a:prstGeom prst="rect">
            <a:avLst/>
          </a:prstGeom>
          <a:solidFill>
            <a:schemeClr val="bg1">
              <a:lumMod val="95000"/>
            </a:schemeClr>
          </a:solidFill>
        </p:spPr>
        <p:txBody>
          <a:bodyPr wrap="square" lIns="0" tIns="0" rIns="0" bIns="0" rtlCol="0" anchor="t">
            <a:spAutoFit/>
          </a:bodyPr>
          <a:lstStyle/>
          <a:p>
            <a:pPr marL="0" lvl="0" indent="0" algn="l">
              <a:lnSpc>
                <a:spcPts val="2699"/>
              </a:lnSpc>
              <a:spcBef>
                <a:spcPct val="0"/>
              </a:spcBef>
            </a:pPr>
            <a:r>
              <a:rPr lang="fr-FR" sz="1799" i="1" dirty="0">
                <a:solidFill>
                  <a:srgbClr val="1D1D1B"/>
                </a:solidFill>
                <a:latin typeface="Segoe UI" panose="020B0502040204020203" pitchFamily="34" charset="0"/>
                <a:ea typeface="Raleway"/>
                <a:cs typeface="Segoe UI" panose="020B0502040204020203" pitchFamily="34" charset="0"/>
                <a:sym typeface="Raleway"/>
              </a:rPr>
              <a:t>Modifiez le texte ici.</a:t>
            </a: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p:txBody>
      </p:sp>
      <p:sp>
        <p:nvSpPr>
          <p:cNvPr id="8" name="AutoShape 8"/>
          <p:cNvSpPr/>
          <p:nvPr/>
        </p:nvSpPr>
        <p:spPr>
          <a:xfrm>
            <a:off x="1028700" y="2421551"/>
            <a:ext cx="16230600" cy="0"/>
          </a:xfrm>
          <a:prstGeom prst="line">
            <a:avLst/>
          </a:prstGeom>
          <a:ln w="9525" cap="flat">
            <a:solidFill>
              <a:srgbClr val="140E0C"/>
            </a:solidFill>
            <a:prstDash val="solid"/>
            <a:headEnd type="none" w="sm" len="sm"/>
            <a:tailEnd type="none" w="sm" len="sm"/>
          </a:ln>
        </p:spPr>
      </p:sp>
      <p:sp>
        <p:nvSpPr>
          <p:cNvPr id="9" name="AutoShape 9"/>
          <p:cNvSpPr/>
          <p:nvPr/>
        </p:nvSpPr>
        <p:spPr>
          <a:xfrm>
            <a:off x="1028700" y="3924300"/>
            <a:ext cx="16230600" cy="0"/>
          </a:xfrm>
          <a:prstGeom prst="line">
            <a:avLst/>
          </a:prstGeom>
          <a:ln w="9525" cap="flat">
            <a:solidFill>
              <a:srgbClr val="140E0C"/>
            </a:solidFill>
            <a:prstDash val="solid"/>
            <a:headEnd type="none" w="sm" len="sm"/>
            <a:tailEnd type="none" w="sm" len="sm"/>
          </a:ln>
        </p:spPr>
      </p:sp>
      <p:sp>
        <p:nvSpPr>
          <p:cNvPr id="10" name="TextBox 10"/>
          <p:cNvSpPr txBox="1"/>
          <p:nvPr/>
        </p:nvSpPr>
        <p:spPr>
          <a:xfrm>
            <a:off x="1025386" y="2555957"/>
            <a:ext cx="16230600" cy="1231106"/>
          </a:xfrm>
          <a:prstGeom prst="rect">
            <a:avLst/>
          </a:prstGeom>
        </p:spPr>
        <p:txBody>
          <a:bodyPr lIns="0" tIns="0" rIns="0" bIns="0" rtlCol="0" anchor="t">
            <a:spAutoFit/>
          </a:bodyPr>
          <a:lstStyle/>
          <a:p>
            <a:pPr marL="342900" lvl="1" indent="-342900" algn="just">
              <a:spcBef>
                <a:spcPct val="0"/>
              </a:spcBef>
              <a:buFont typeface="Arial" panose="020B0604020202020204" pitchFamily="34" charset="0"/>
              <a:buChar char="•"/>
            </a:pPr>
            <a:r>
              <a:rPr lang="fr-FR" sz="2000" b="1" dirty="0">
                <a:solidFill>
                  <a:srgbClr val="1D1D1B"/>
                </a:solidFill>
                <a:latin typeface="Segoe UI Semibold" panose="020B0702040204020203" pitchFamily="34" charset="0"/>
                <a:ea typeface="Raleway Bold"/>
                <a:cs typeface="Segoe UI Semibold" panose="020B0702040204020203" pitchFamily="34" charset="0"/>
                <a:sym typeface="Raleway Bold"/>
              </a:rPr>
              <a:t>Quels éléments peuvent propulser ou détruire votre produit/service ? </a:t>
            </a:r>
          </a:p>
          <a:p>
            <a:pPr marL="342900" lvl="1" indent="-342900" algn="just">
              <a:spcBef>
                <a:spcPct val="0"/>
              </a:spcBef>
              <a:buFont typeface="Arial" panose="020B0604020202020204" pitchFamily="34" charset="0"/>
              <a:buChar char="•"/>
            </a:pPr>
            <a:r>
              <a:rPr lang="fr-FR" sz="2000" b="1" dirty="0">
                <a:solidFill>
                  <a:srgbClr val="1D1D1B"/>
                </a:solidFill>
                <a:latin typeface="Segoe UI Semibold" panose="020B0702040204020203" pitchFamily="34" charset="0"/>
                <a:ea typeface="Raleway Bold"/>
                <a:cs typeface="Segoe UI Semibold" panose="020B0702040204020203" pitchFamily="34" charset="0"/>
                <a:sym typeface="Raleway Bold"/>
              </a:rPr>
              <a:t>Quels sont les éléments potentiels du futur à prendre en compte ? </a:t>
            </a:r>
          </a:p>
          <a:p>
            <a:pPr marL="342900" lvl="1" indent="-342900" algn="just">
              <a:spcBef>
                <a:spcPct val="0"/>
              </a:spcBef>
              <a:buFont typeface="Arial" panose="020B0604020202020204" pitchFamily="34" charset="0"/>
              <a:buChar char="•"/>
            </a:pPr>
            <a:r>
              <a:rPr lang="fr-FR" sz="2000" b="1" dirty="0">
                <a:solidFill>
                  <a:srgbClr val="1D1D1B"/>
                </a:solidFill>
                <a:latin typeface="Segoe UI Semibold" panose="020B0702040204020203" pitchFamily="34" charset="0"/>
                <a:ea typeface="Raleway Bold"/>
                <a:cs typeface="Segoe UI Semibold" panose="020B0702040204020203" pitchFamily="34" charset="0"/>
                <a:sym typeface="Raleway Bold"/>
              </a:rPr>
              <a:t>Quelles sont les menaces par rapport à un échec possible ? </a:t>
            </a:r>
          </a:p>
          <a:p>
            <a:pPr marL="342900" lvl="1" indent="-342900" algn="just">
              <a:spcBef>
                <a:spcPct val="0"/>
              </a:spcBef>
              <a:buFont typeface="Arial" panose="020B0604020202020204" pitchFamily="34" charset="0"/>
              <a:buChar char="•"/>
            </a:pPr>
            <a:r>
              <a:rPr lang="fr-FR" sz="2000" b="1" dirty="0">
                <a:solidFill>
                  <a:srgbClr val="1D1D1B"/>
                </a:solidFill>
                <a:latin typeface="Segoe UI Semibold" panose="020B0702040204020203" pitchFamily="34" charset="0"/>
                <a:ea typeface="Raleway Bold"/>
                <a:cs typeface="Segoe UI Semibold" panose="020B0702040204020203" pitchFamily="34" charset="0"/>
                <a:sym typeface="Raleway Bold"/>
              </a:rPr>
              <a:t>Quelles stratégies de contingence sont possibles ?</a:t>
            </a:r>
            <a:endParaRPr lang="fr-FR" sz="2800" b="1" dirty="0">
              <a:solidFill>
                <a:srgbClr val="E63329"/>
              </a:solidFill>
              <a:latin typeface="Segoe UI Semibold" panose="020B0702040204020203" pitchFamily="34" charset="0"/>
              <a:ea typeface="Raleway Bold"/>
              <a:cs typeface="Segoe UI Semibold" panose="020B0702040204020203" pitchFamily="34" charset="0"/>
              <a:sym typeface="Raleway Bold"/>
            </a:endParaRPr>
          </a:p>
        </p:txBody>
      </p:sp>
      <p:sp>
        <p:nvSpPr>
          <p:cNvPr id="11" name="Freeform 11"/>
          <p:cNvSpPr/>
          <p:nvPr/>
        </p:nvSpPr>
        <p:spPr>
          <a:xfrm flipV="1">
            <a:off x="1028700" y="4102622"/>
            <a:ext cx="287972" cy="287972"/>
          </a:xfrm>
          <a:custGeom>
            <a:avLst/>
            <a:gdLst/>
            <a:ahLst/>
            <a:cxnLst/>
            <a:rect l="l" t="t" r="r" b="b"/>
            <a:pathLst>
              <a:path w="287972" h="287972">
                <a:moveTo>
                  <a:pt x="0" y="287972"/>
                </a:moveTo>
                <a:lnTo>
                  <a:pt x="287972" y="287972"/>
                </a:lnTo>
                <a:lnTo>
                  <a:pt x="287972" y="0"/>
                </a:lnTo>
                <a:lnTo>
                  <a:pt x="0" y="0"/>
                </a:lnTo>
                <a:lnTo>
                  <a:pt x="0" y="287972"/>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15" name="Freeform 15"/>
          <p:cNvSpPr/>
          <p:nvPr/>
        </p:nvSpPr>
        <p:spPr>
          <a:xfrm>
            <a:off x="8456791" y="9506157"/>
            <a:ext cx="1374418" cy="337922"/>
          </a:xfrm>
          <a:custGeom>
            <a:avLst/>
            <a:gdLst/>
            <a:ahLst/>
            <a:cxnLst/>
            <a:rect l="l" t="t" r="r" b="b"/>
            <a:pathLst>
              <a:path w="1374418" h="337922">
                <a:moveTo>
                  <a:pt x="0" y="0"/>
                </a:moveTo>
                <a:lnTo>
                  <a:pt x="1374418" y="0"/>
                </a:lnTo>
                <a:lnTo>
                  <a:pt x="1374418" y="337921"/>
                </a:lnTo>
                <a:lnTo>
                  <a:pt x="0" y="337921"/>
                </a:lnTo>
                <a:lnTo>
                  <a:pt x="0" y="0"/>
                </a:lnTo>
                <a:close/>
              </a:path>
            </a:pathLst>
          </a:custGeom>
          <a:blipFill>
            <a:blip r:embed="rId4"/>
            <a:stretch>
              <a:fillRect/>
            </a:stretch>
          </a:blipFill>
        </p:spPr>
      </p:sp>
      <p:sp>
        <p:nvSpPr>
          <p:cNvPr id="16" name="TextBox 6">
            <a:extLst>
              <a:ext uri="{FF2B5EF4-FFF2-40B4-BE49-F238E27FC236}">
                <a16:creationId xmlns:a16="http://schemas.microsoft.com/office/drawing/2014/main" id="{DB75DD2E-5420-489E-89E3-56D6B6D1624A}"/>
              </a:ext>
            </a:extLst>
          </p:cNvPr>
          <p:cNvSpPr txBox="1"/>
          <p:nvPr/>
        </p:nvSpPr>
        <p:spPr>
          <a:xfrm>
            <a:off x="1025387" y="1289299"/>
            <a:ext cx="9033013" cy="815160"/>
          </a:xfrm>
          <a:prstGeom prst="rect">
            <a:avLst/>
          </a:prstGeom>
        </p:spPr>
        <p:txBody>
          <a:bodyPr wrap="square" lIns="0" tIns="0" rIns="0" bIns="0" rtlCol="0" anchor="t">
            <a:spAutoFit/>
          </a:bodyPr>
          <a:lstStyle/>
          <a:p>
            <a:pPr marL="0" lvl="1" indent="0" algn="l">
              <a:lnSpc>
                <a:spcPts val="7200"/>
              </a:lnSpc>
              <a:spcBef>
                <a:spcPct val="0"/>
              </a:spcBef>
            </a:pPr>
            <a:r>
              <a:rPr lang="en-US" sz="4000" b="1" dirty="0">
                <a:solidFill>
                  <a:srgbClr val="1D1D1B"/>
                </a:solidFill>
                <a:latin typeface="Segoe UI" panose="020B0502040204020203" pitchFamily="34" charset="0"/>
                <a:ea typeface="Raleway Bold"/>
                <a:cs typeface="Segoe UI" panose="020B0502040204020203" pitchFamily="34" charset="0"/>
                <a:sym typeface="Raleway Bold"/>
              </a:rPr>
              <a:t>2.9 </a:t>
            </a:r>
            <a:r>
              <a:rPr lang="fr-FR" sz="4000" b="1" dirty="0">
                <a:solidFill>
                  <a:srgbClr val="1D1D1B"/>
                </a:solidFill>
                <a:latin typeface="Segoe UI" panose="020B0502040204020203" pitchFamily="34" charset="0"/>
                <a:ea typeface="Raleway Bold"/>
                <a:cs typeface="Segoe UI" panose="020B0502040204020203" pitchFamily="34" charset="0"/>
                <a:sym typeface="Raleway Bold"/>
              </a:rPr>
              <a:t>Opportunités et menaces</a:t>
            </a:r>
            <a:endParaRPr lang="en-US" sz="4000" b="1" dirty="0">
              <a:solidFill>
                <a:srgbClr val="1D1D1B"/>
              </a:solidFill>
              <a:latin typeface="Segoe UI" panose="020B0502040204020203" pitchFamily="34" charset="0"/>
              <a:ea typeface="Raleway Bold"/>
              <a:cs typeface="Segoe UI" panose="020B0502040204020203" pitchFamily="34" charset="0"/>
              <a:sym typeface="Raleway Bold"/>
            </a:endParaRPr>
          </a:p>
        </p:txBody>
      </p:sp>
      <p:sp>
        <p:nvSpPr>
          <p:cNvPr id="12" name="Freeform 24">
            <a:extLst>
              <a:ext uri="{FF2B5EF4-FFF2-40B4-BE49-F238E27FC236}">
                <a16:creationId xmlns:a16="http://schemas.microsoft.com/office/drawing/2014/main" id="{C3AFD58A-1724-4A3A-8238-2653369A0A67}"/>
              </a:ext>
            </a:extLst>
          </p:cNvPr>
          <p:cNvSpPr>
            <a:spLocks noChangeAspect="1"/>
          </p:cNvSpPr>
          <p:nvPr/>
        </p:nvSpPr>
        <p:spPr>
          <a:xfrm>
            <a:off x="13563600" y="428807"/>
            <a:ext cx="1714944" cy="2047693"/>
          </a:xfrm>
          <a:custGeom>
            <a:avLst/>
            <a:gdLst/>
            <a:ahLst/>
            <a:cxnLst/>
            <a:rect l="l" t="t" r="r" b="b"/>
            <a:pathLst>
              <a:path w="952944" h="1137843">
                <a:moveTo>
                  <a:pt x="0" y="0"/>
                </a:moveTo>
                <a:lnTo>
                  <a:pt x="952944" y="0"/>
                </a:lnTo>
                <a:lnTo>
                  <a:pt x="952944" y="1137843"/>
                </a:lnTo>
                <a:lnTo>
                  <a:pt x="0" y="113784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4" name="Espace réservé du numéro de diapositive 3">
            <a:extLst>
              <a:ext uri="{FF2B5EF4-FFF2-40B4-BE49-F238E27FC236}">
                <a16:creationId xmlns:a16="http://schemas.microsoft.com/office/drawing/2014/main" id="{1CB0A223-E33F-4DD1-B08A-05A339DDE555}"/>
              </a:ext>
            </a:extLst>
          </p:cNvPr>
          <p:cNvSpPr>
            <a:spLocks noGrp="1"/>
          </p:cNvSpPr>
          <p:nvPr>
            <p:ph type="sldNum" sz="quarter" idx="12"/>
          </p:nvPr>
        </p:nvSpPr>
        <p:spPr/>
        <p:txBody>
          <a:bodyPr/>
          <a:lstStyle/>
          <a:p>
            <a:fld id="{B6F15528-21DE-4FAA-801E-634DDDAF4B2B}" type="slidenum">
              <a:rPr lang="en-US" smtClean="0"/>
              <a:pPr/>
              <a:t>21</a:t>
            </a:fld>
            <a:endParaRPr lang="en-US"/>
          </a:p>
        </p:txBody>
      </p:sp>
    </p:spTree>
    <p:extLst>
      <p:ext uri="{BB962C8B-B14F-4D97-AF65-F5344CB8AC3E}">
        <p14:creationId xmlns:p14="http://schemas.microsoft.com/office/powerpoint/2010/main" val="14143876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utoShape 8"/>
          <p:cNvSpPr/>
          <p:nvPr/>
        </p:nvSpPr>
        <p:spPr>
          <a:xfrm>
            <a:off x="1028700" y="2421551"/>
            <a:ext cx="16230600" cy="0"/>
          </a:xfrm>
          <a:prstGeom prst="line">
            <a:avLst/>
          </a:prstGeom>
          <a:ln w="9525" cap="flat">
            <a:solidFill>
              <a:srgbClr val="140E0C"/>
            </a:solidFill>
            <a:prstDash val="solid"/>
            <a:headEnd type="none" w="sm" len="sm"/>
            <a:tailEnd type="none" w="sm" len="sm"/>
          </a:ln>
        </p:spPr>
      </p:sp>
      <p:sp>
        <p:nvSpPr>
          <p:cNvPr id="9" name="AutoShape 9"/>
          <p:cNvSpPr/>
          <p:nvPr/>
        </p:nvSpPr>
        <p:spPr>
          <a:xfrm>
            <a:off x="1028700" y="9639300"/>
            <a:ext cx="16230600" cy="0"/>
          </a:xfrm>
          <a:prstGeom prst="line">
            <a:avLst/>
          </a:prstGeom>
          <a:ln w="9525" cap="flat">
            <a:solidFill>
              <a:srgbClr val="140E0C"/>
            </a:solidFill>
            <a:prstDash val="solid"/>
            <a:headEnd type="none" w="sm" len="sm"/>
            <a:tailEnd type="none" w="sm" len="sm"/>
          </a:ln>
        </p:spPr>
      </p:sp>
      <p:sp>
        <p:nvSpPr>
          <p:cNvPr id="15" name="Freeform 15"/>
          <p:cNvSpPr/>
          <p:nvPr/>
        </p:nvSpPr>
        <p:spPr>
          <a:xfrm>
            <a:off x="8456791" y="9758578"/>
            <a:ext cx="1374418" cy="337922"/>
          </a:xfrm>
          <a:custGeom>
            <a:avLst/>
            <a:gdLst/>
            <a:ahLst/>
            <a:cxnLst/>
            <a:rect l="l" t="t" r="r" b="b"/>
            <a:pathLst>
              <a:path w="1374418" h="337922">
                <a:moveTo>
                  <a:pt x="0" y="0"/>
                </a:moveTo>
                <a:lnTo>
                  <a:pt x="1374418" y="0"/>
                </a:lnTo>
                <a:lnTo>
                  <a:pt x="1374418" y="337921"/>
                </a:lnTo>
                <a:lnTo>
                  <a:pt x="0" y="337921"/>
                </a:lnTo>
                <a:lnTo>
                  <a:pt x="0" y="0"/>
                </a:lnTo>
                <a:close/>
              </a:path>
            </a:pathLst>
          </a:custGeom>
          <a:blipFill>
            <a:blip r:embed="rId2"/>
            <a:stretch>
              <a:fillRect/>
            </a:stretch>
          </a:blipFill>
        </p:spPr>
      </p:sp>
      <p:sp>
        <p:nvSpPr>
          <p:cNvPr id="16" name="TextBox 6">
            <a:extLst>
              <a:ext uri="{FF2B5EF4-FFF2-40B4-BE49-F238E27FC236}">
                <a16:creationId xmlns:a16="http://schemas.microsoft.com/office/drawing/2014/main" id="{DB75DD2E-5420-489E-89E3-56D6B6D1624A}"/>
              </a:ext>
            </a:extLst>
          </p:cNvPr>
          <p:cNvSpPr txBox="1"/>
          <p:nvPr/>
        </p:nvSpPr>
        <p:spPr>
          <a:xfrm>
            <a:off x="1025387" y="952500"/>
            <a:ext cx="9033013" cy="815160"/>
          </a:xfrm>
          <a:prstGeom prst="rect">
            <a:avLst/>
          </a:prstGeom>
        </p:spPr>
        <p:txBody>
          <a:bodyPr wrap="square" lIns="0" tIns="0" rIns="0" bIns="0" rtlCol="0" anchor="t">
            <a:spAutoFit/>
          </a:bodyPr>
          <a:lstStyle/>
          <a:p>
            <a:pPr marL="0" lvl="1" indent="0" algn="l">
              <a:lnSpc>
                <a:spcPts val="7200"/>
              </a:lnSpc>
              <a:spcBef>
                <a:spcPct val="0"/>
              </a:spcBef>
            </a:pPr>
            <a:r>
              <a:rPr lang="fr-FR" sz="4000" b="1" dirty="0">
                <a:solidFill>
                  <a:srgbClr val="1D1D1B"/>
                </a:solidFill>
                <a:latin typeface="Segoe UI" panose="020B0502040204020203" pitchFamily="34" charset="0"/>
                <a:ea typeface="Raleway Bold"/>
                <a:cs typeface="Segoe UI" panose="020B0502040204020203" pitchFamily="34" charset="0"/>
                <a:sym typeface="Raleway Bold"/>
              </a:rPr>
              <a:t>Annexe au dossier financier</a:t>
            </a:r>
            <a:endParaRPr lang="en-US" sz="4000" b="1" dirty="0">
              <a:solidFill>
                <a:srgbClr val="1D1D1B"/>
              </a:solidFill>
              <a:latin typeface="Segoe UI" panose="020B0502040204020203" pitchFamily="34" charset="0"/>
              <a:ea typeface="Raleway Bold"/>
              <a:cs typeface="Segoe UI" panose="020B0502040204020203" pitchFamily="34" charset="0"/>
              <a:sym typeface="Raleway Bold"/>
            </a:endParaRPr>
          </a:p>
        </p:txBody>
      </p:sp>
      <p:sp>
        <p:nvSpPr>
          <p:cNvPr id="13" name="TextBox 4">
            <a:extLst>
              <a:ext uri="{FF2B5EF4-FFF2-40B4-BE49-F238E27FC236}">
                <a16:creationId xmlns:a16="http://schemas.microsoft.com/office/drawing/2014/main" id="{8DEB4FCD-6080-4E0D-AE1C-C61C35E88BE5}"/>
              </a:ext>
            </a:extLst>
          </p:cNvPr>
          <p:cNvSpPr txBox="1"/>
          <p:nvPr/>
        </p:nvSpPr>
        <p:spPr>
          <a:xfrm>
            <a:off x="1025387" y="1888170"/>
            <a:ext cx="7010400" cy="412870"/>
          </a:xfrm>
          <a:prstGeom prst="rect">
            <a:avLst/>
          </a:prstGeom>
        </p:spPr>
        <p:txBody>
          <a:bodyPr wrap="square" lIns="0" tIns="0" rIns="0" bIns="0" rtlCol="0" anchor="t">
            <a:spAutoFit/>
          </a:bodyPr>
          <a:lstStyle/>
          <a:p>
            <a:pPr marL="0" lvl="1" indent="0" algn="l">
              <a:lnSpc>
                <a:spcPts val="3359"/>
              </a:lnSpc>
              <a:spcBef>
                <a:spcPct val="0"/>
              </a:spcBef>
            </a:pPr>
            <a:r>
              <a:rPr lang="fr-FR" sz="2799" b="1" spc="-139" dirty="0">
                <a:solidFill>
                  <a:srgbClr val="B40E0E"/>
                </a:solidFill>
                <a:latin typeface="Segoe UI Semibold" panose="020B0702040204020203" pitchFamily="34" charset="0"/>
                <a:ea typeface="Raleway Bold"/>
                <a:cs typeface="Segoe UI Semibold" panose="020B0702040204020203" pitchFamily="34" charset="0"/>
                <a:sym typeface="Raleway Bold"/>
              </a:rPr>
              <a:t>1. Compte de résultat prévisionnel</a:t>
            </a:r>
          </a:p>
        </p:txBody>
      </p:sp>
      <p:graphicFrame>
        <p:nvGraphicFramePr>
          <p:cNvPr id="3" name="Tableau 2">
            <a:extLst>
              <a:ext uri="{FF2B5EF4-FFF2-40B4-BE49-F238E27FC236}">
                <a16:creationId xmlns:a16="http://schemas.microsoft.com/office/drawing/2014/main" id="{C677FF63-4D01-4B98-90F5-C0DE82D15D28}"/>
              </a:ext>
            </a:extLst>
          </p:cNvPr>
          <p:cNvGraphicFramePr>
            <a:graphicFrameLocks noGrp="1"/>
          </p:cNvGraphicFramePr>
          <p:nvPr>
            <p:extLst>
              <p:ext uri="{D42A27DB-BD31-4B8C-83A1-F6EECF244321}">
                <p14:modId xmlns:p14="http://schemas.microsoft.com/office/powerpoint/2010/main" val="2032120615"/>
              </p:ext>
            </p:extLst>
          </p:nvPr>
        </p:nvGraphicFramePr>
        <p:xfrm>
          <a:off x="2253600" y="2579226"/>
          <a:ext cx="13780800" cy="6750000"/>
        </p:xfrm>
        <a:graphic>
          <a:graphicData uri="http://schemas.openxmlformats.org/drawingml/2006/table">
            <a:tbl>
              <a:tblPr>
                <a:tableStyleId>{5C22544A-7EE6-4342-B048-85BDC9FD1C3A}</a:tableStyleId>
              </a:tblPr>
              <a:tblGrid>
                <a:gridCol w="9616144">
                  <a:extLst>
                    <a:ext uri="{9D8B030D-6E8A-4147-A177-3AD203B41FA5}">
                      <a16:colId xmlns:a16="http://schemas.microsoft.com/office/drawing/2014/main" val="743043800"/>
                    </a:ext>
                  </a:extLst>
                </a:gridCol>
                <a:gridCol w="2105725">
                  <a:extLst>
                    <a:ext uri="{9D8B030D-6E8A-4147-A177-3AD203B41FA5}">
                      <a16:colId xmlns:a16="http://schemas.microsoft.com/office/drawing/2014/main" val="2050207385"/>
                    </a:ext>
                  </a:extLst>
                </a:gridCol>
                <a:gridCol w="2058931">
                  <a:extLst>
                    <a:ext uri="{9D8B030D-6E8A-4147-A177-3AD203B41FA5}">
                      <a16:colId xmlns:a16="http://schemas.microsoft.com/office/drawing/2014/main" val="2247441684"/>
                    </a:ext>
                  </a:extLst>
                </a:gridCol>
              </a:tblGrid>
              <a:tr h="270000">
                <a:tc>
                  <a:txBody>
                    <a:bodyPr/>
                    <a:lstStyle/>
                    <a:p>
                      <a:pPr algn="l" rtl="0" fontAlgn="ctr"/>
                      <a:r>
                        <a:rPr lang="fr-FR" sz="1600" b="1" u="none" strike="noStrike" dirty="0">
                          <a:solidFill>
                            <a:schemeClr val="bg1"/>
                          </a:solidFill>
                          <a:effectLst/>
                          <a:latin typeface="Segoe UI" panose="020B0502040204020203" pitchFamily="34" charset="0"/>
                          <a:cs typeface="Segoe UI" panose="020B0502040204020203" pitchFamily="34" charset="0"/>
                        </a:rPr>
                        <a:t>PRODUITS - VENTES</a:t>
                      </a:r>
                      <a:endParaRPr lang="fr-FR" sz="1600" b="1" i="0" u="none" strike="noStrike" dirty="0">
                        <a:solidFill>
                          <a:schemeClr val="bg1"/>
                        </a:solidFill>
                        <a:effectLst/>
                        <a:latin typeface="Segoe UI" panose="020B0502040204020203" pitchFamily="34" charset="0"/>
                        <a:cs typeface="Segoe UI" panose="020B0502040204020203" pitchFamily="34" charset="0"/>
                      </a:endParaRPr>
                    </a:p>
                  </a:txBody>
                  <a:tcPr marL="4002" marR="4002" marT="4002" marB="0" anchor="ctr">
                    <a:solidFill>
                      <a:srgbClr val="B40E0E"/>
                    </a:solidFill>
                  </a:tcPr>
                </a:tc>
                <a:tc>
                  <a:txBody>
                    <a:bodyPr/>
                    <a:lstStyle/>
                    <a:p>
                      <a:pPr algn="ctr" rtl="0" fontAlgn="ctr"/>
                      <a:r>
                        <a:rPr lang="fr-FR" sz="1600" b="1" u="none" strike="noStrike" dirty="0">
                          <a:solidFill>
                            <a:schemeClr val="bg1"/>
                          </a:solidFill>
                          <a:effectLst/>
                          <a:latin typeface="Segoe UI" panose="020B0502040204020203" pitchFamily="34" charset="0"/>
                          <a:cs typeface="Segoe UI" panose="020B0502040204020203" pitchFamily="34" charset="0"/>
                        </a:rPr>
                        <a:t>Moyenne mensuelle</a:t>
                      </a:r>
                      <a:endParaRPr lang="fr-FR" sz="1600" b="1" i="0" u="none" strike="noStrike" dirty="0">
                        <a:solidFill>
                          <a:schemeClr val="bg1"/>
                        </a:solidFill>
                        <a:effectLst/>
                        <a:latin typeface="Segoe UI" panose="020B0502040204020203" pitchFamily="34" charset="0"/>
                        <a:cs typeface="Segoe UI" panose="020B0502040204020203" pitchFamily="34" charset="0"/>
                      </a:endParaRPr>
                    </a:p>
                  </a:txBody>
                  <a:tcPr marL="4002" marR="4002" marT="4002" marB="0" anchor="ctr">
                    <a:solidFill>
                      <a:srgbClr val="B40E0E"/>
                    </a:solidFill>
                  </a:tcPr>
                </a:tc>
                <a:tc>
                  <a:txBody>
                    <a:bodyPr/>
                    <a:lstStyle/>
                    <a:p>
                      <a:pPr algn="ctr" rtl="0" fontAlgn="ctr"/>
                      <a:r>
                        <a:rPr lang="fr-FR" sz="1600" b="1" u="none" strike="noStrike" dirty="0">
                          <a:solidFill>
                            <a:schemeClr val="bg1"/>
                          </a:solidFill>
                          <a:effectLst/>
                          <a:latin typeface="Segoe UI" panose="020B0502040204020203" pitchFamily="34" charset="0"/>
                          <a:cs typeface="Segoe UI" panose="020B0502040204020203" pitchFamily="34" charset="0"/>
                        </a:rPr>
                        <a:t>Projection annuelle</a:t>
                      </a:r>
                      <a:endParaRPr lang="fr-FR" sz="1600" b="1" i="0" u="none" strike="noStrike" dirty="0">
                        <a:solidFill>
                          <a:schemeClr val="bg1"/>
                        </a:solidFill>
                        <a:effectLst/>
                        <a:latin typeface="Segoe UI" panose="020B0502040204020203" pitchFamily="34" charset="0"/>
                        <a:cs typeface="Segoe UI" panose="020B0502040204020203" pitchFamily="34" charset="0"/>
                      </a:endParaRPr>
                    </a:p>
                  </a:txBody>
                  <a:tcPr marL="4002" marR="4002" marT="4002" marB="0" anchor="ctr">
                    <a:solidFill>
                      <a:srgbClr val="B40E0E"/>
                    </a:solidFill>
                  </a:tcPr>
                </a:tc>
                <a:extLst>
                  <a:ext uri="{0D108BD9-81ED-4DB2-BD59-A6C34878D82A}">
                    <a16:rowId xmlns:a16="http://schemas.microsoft.com/office/drawing/2014/main" val="175229035"/>
                  </a:ext>
                </a:extLst>
              </a:tr>
              <a:tr h="270000">
                <a:tc>
                  <a:txBody>
                    <a:bodyPr/>
                    <a:lstStyle/>
                    <a:p>
                      <a:pPr algn="l" rtl="0" fontAlgn="ctr"/>
                      <a:r>
                        <a:rPr lang="fr-FR" sz="1600" b="0" u="none" strike="noStrike" dirty="0">
                          <a:effectLst/>
                          <a:latin typeface="Segoe UI" panose="020B0502040204020203" pitchFamily="34" charset="0"/>
                          <a:cs typeface="Segoe UI" panose="020B0502040204020203" pitchFamily="34" charset="0"/>
                        </a:rPr>
                        <a:t>Chiffre d’affaires TTC</a:t>
                      </a:r>
                      <a:endParaRPr lang="fr-FR" sz="1600" b="0" i="0" u="none" strike="noStrike" dirty="0">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tc>
                  <a:txBody>
                    <a:bodyPr/>
                    <a:lstStyle/>
                    <a:p>
                      <a:pPr algn="ctr" fontAlgn="ctr"/>
                      <a:r>
                        <a:rPr lang="fr-FR" sz="1600" u="none" strike="noStrike" dirty="0">
                          <a:effectLst/>
                          <a:latin typeface="Segoe UI" panose="020B0502040204020203" pitchFamily="34" charset="0"/>
                          <a:cs typeface="Segoe UI" panose="020B0502040204020203" pitchFamily="34" charset="0"/>
                        </a:rPr>
                        <a:t> </a:t>
                      </a:r>
                      <a:endParaRPr lang="fr-FR" sz="1600" b="0" i="0" u="none" strike="noStrike" dirty="0">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tc>
                  <a:txBody>
                    <a:bodyPr/>
                    <a:lstStyle/>
                    <a:p>
                      <a:pPr algn="ctr" fontAlgn="ctr"/>
                      <a:r>
                        <a:rPr lang="fr-FR" sz="1600" u="none" strike="noStrike" dirty="0">
                          <a:effectLst/>
                          <a:latin typeface="Segoe UI" panose="020B0502040204020203" pitchFamily="34" charset="0"/>
                          <a:cs typeface="Segoe UI" panose="020B0502040204020203" pitchFamily="34" charset="0"/>
                        </a:rPr>
                        <a:t> </a:t>
                      </a:r>
                      <a:endParaRPr lang="fr-FR" sz="1600" b="0" i="0" u="none" strike="noStrike" dirty="0">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extLst>
                  <a:ext uri="{0D108BD9-81ED-4DB2-BD59-A6C34878D82A}">
                    <a16:rowId xmlns:a16="http://schemas.microsoft.com/office/drawing/2014/main" val="1542856532"/>
                  </a:ext>
                </a:extLst>
              </a:tr>
              <a:tr h="270000">
                <a:tc>
                  <a:txBody>
                    <a:bodyPr/>
                    <a:lstStyle/>
                    <a:p>
                      <a:pPr algn="l" rtl="0" fontAlgn="ctr"/>
                      <a:r>
                        <a:rPr lang="fr-FR" sz="1600" b="0" u="none" strike="noStrike" dirty="0">
                          <a:effectLst/>
                          <a:latin typeface="Segoe UI" panose="020B0502040204020203" pitchFamily="34" charset="0"/>
                          <a:cs typeface="Segoe UI" panose="020B0502040204020203" pitchFamily="34" charset="0"/>
                        </a:rPr>
                        <a:t>TVA</a:t>
                      </a:r>
                      <a:endParaRPr lang="fr-FR" sz="1600" b="0" i="0" u="none" strike="noStrike" dirty="0">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tc>
                  <a:txBody>
                    <a:bodyPr/>
                    <a:lstStyle/>
                    <a:p>
                      <a:pPr algn="ctr" fontAlgn="ctr"/>
                      <a:r>
                        <a:rPr lang="fr-FR" sz="1600" u="none" strike="noStrike">
                          <a:effectLst/>
                          <a:latin typeface="Segoe UI" panose="020B0502040204020203" pitchFamily="34" charset="0"/>
                          <a:cs typeface="Segoe UI" panose="020B0502040204020203" pitchFamily="34" charset="0"/>
                        </a:rPr>
                        <a:t> </a:t>
                      </a:r>
                      <a:endParaRPr lang="fr-FR" sz="1600" b="0" i="0" u="none" strike="noStrike">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tc>
                  <a:txBody>
                    <a:bodyPr/>
                    <a:lstStyle/>
                    <a:p>
                      <a:pPr algn="ctr" fontAlgn="ctr"/>
                      <a:r>
                        <a:rPr lang="fr-FR" sz="1600" u="none" strike="noStrike" dirty="0">
                          <a:effectLst/>
                          <a:latin typeface="Segoe UI" panose="020B0502040204020203" pitchFamily="34" charset="0"/>
                          <a:cs typeface="Segoe UI" panose="020B0502040204020203" pitchFamily="34" charset="0"/>
                        </a:rPr>
                        <a:t> </a:t>
                      </a:r>
                      <a:endParaRPr lang="fr-FR" sz="1600" b="0" i="0" u="none" strike="noStrike" dirty="0">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extLst>
                  <a:ext uri="{0D108BD9-81ED-4DB2-BD59-A6C34878D82A}">
                    <a16:rowId xmlns:a16="http://schemas.microsoft.com/office/drawing/2014/main" val="666834303"/>
                  </a:ext>
                </a:extLst>
              </a:tr>
              <a:tr h="270000">
                <a:tc>
                  <a:txBody>
                    <a:bodyPr/>
                    <a:lstStyle/>
                    <a:p>
                      <a:pPr algn="l" rtl="0" fontAlgn="ctr"/>
                      <a:r>
                        <a:rPr lang="fr-FR" sz="1600" b="0" u="none" strike="noStrike" dirty="0">
                          <a:effectLst/>
                          <a:latin typeface="Segoe UI" panose="020B0502040204020203" pitchFamily="34" charset="0"/>
                          <a:cs typeface="Segoe UI" panose="020B0502040204020203" pitchFamily="34" charset="0"/>
                        </a:rPr>
                        <a:t>Chiffre d’affaires HT</a:t>
                      </a:r>
                      <a:endParaRPr lang="fr-FR" sz="1600" b="0" i="0" u="none" strike="noStrike" dirty="0">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tc>
                  <a:txBody>
                    <a:bodyPr/>
                    <a:lstStyle/>
                    <a:p>
                      <a:pPr algn="ctr" fontAlgn="ctr"/>
                      <a:r>
                        <a:rPr lang="fr-FR" sz="1600" u="none" strike="noStrike">
                          <a:effectLst/>
                          <a:latin typeface="Segoe UI" panose="020B0502040204020203" pitchFamily="34" charset="0"/>
                          <a:cs typeface="Segoe UI" panose="020B0502040204020203" pitchFamily="34" charset="0"/>
                        </a:rPr>
                        <a:t> </a:t>
                      </a:r>
                      <a:endParaRPr lang="fr-FR" sz="1600" b="0" i="0" u="none" strike="noStrike">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tc>
                  <a:txBody>
                    <a:bodyPr/>
                    <a:lstStyle/>
                    <a:p>
                      <a:pPr algn="ctr" fontAlgn="ctr"/>
                      <a:r>
                        <a:rPr lang="fr-FR" sz="1600" u="none" strike="noStrike">
                          <a:effectLst/>
                          <a:latin typeface="Segoe UI" panose="020B0502040204020203" pitchFamily="34" charset="0"/>
                          <a:cs typeface="Segoe UI" panose="020B0502040204020203" pitchFamily="34" charset="0"/>
                        </a:rPr>
                        <a:t> </a:t>
                      </a:r>
                      <a:endParaRPr lang="fr-FR" sz="1600" b="0" i="0" u="none" strike="noStrike">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extLst>
                  <a:ext uri="{0D108BD9-81ED-4DB2-BD59-A6C34878D82A}">
                    <a16:rowId xmlns:a16="http://schemas.microsoft.com/office/drawing/2014/main" val="3995670792"/>
                  </a:ext>
                </a:extLst>
              </a:tr>
              <a:tr h="270000">
                <a:tc>
                  <a:txBody>
                    <a:bodyPr/>
                    <a:lstStyle/>
                    <a:p>
                      <a:pPr algn="l" rtl="0" fontAlgn="ctr"/>
                      <a:r>
                        <a:rPr lang="fr-FR" sz="1600" b="0" u="none" strike="noStrike" dirty="0">
                          <a:effectLst/>
                          <a:latin typeface="Segoe UI" panose="020B0502040204020203" pitchFamily="34" charset="0"/>
                          <a:cs typeface="Segoe UI" panose="020B0502040204020203" pitchFamily="34" charset="0"/>
                        </a:rPr>
                        <a:t>Autres produits</a:t>
                      </a:r>
                      <a:endParaRPr lang="fr-FR" sz="1600" b="0" i="0" u="none" strike="noStrike" dirty="0">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tc>
                  <a:txBody>
                    <a:bodyPr/>
                    <a:lstStyle/>
                    <a:p>
                      <a:pPr algn="ctr" fontAlgn="ctr"/>
                      <a:r>
                        <a:rPr lang="fr-FR" sz="1600" u="none" strike="noStrike">
                          <a:effectLst/>
                          <a:latin typeface="Segoe UI" panose="020B0502040204020203" pitchFamily="34" charset="0"/>
                          <a:cs typeface="Segoe UI" panose="020B0502040204020203" pitchFamily="34" charset="0"/>
                        </a:rPr>
                        <a:t> </a:t>
                      </a:r>
                      <a:endParaRPr lang="fr-FR" sz="1600" b="0" i="0" u="none" strike="noStrike">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tc>
                  <a:txBody>
                    <a:bodyPr/>
                    <a:lstStyle/>
                    <a:p>
                      <a:pPr algn="ctr" fontAlgn="ctr"/>
                      <a:r>
                        <a:rPr lang="fr-FR" sz="1600" u="none" strike="noStrike">
                          <a:effectLst/>
                          <a:latin typeface="Segoe UI" panose="020B0502040204020203" pitchFamily="34" charset="0"/>
                          <a:cs typeface="Segoe UI" panose="020B0502040204020203" pitchFamily="34" charset="0"/>
                        </a:rPr>
                        <a:t> </a:t>
                      </a:r>
                      <a:endParaRPr lang="fr-FR" sz="1600" b="0" i="0" u="none" strike="noStrike">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extLst>
                  <a:ext uri="{0D108BD9-81ED-4DB2-BD59-A6C34878D82A}">
                    <a16:rowId xmlns:a16="http://schemas.microsoft.com/office/drawing/2014/main" val="719395035"/>
                  </a:ext>
                </a:extLst>
              </a:tr>
              <a:tr h="270000">
                <a:tc>
                  <a:txBody>
                    <a:bodyPr/>
                    <a:lstStyle/>
                    <a:p>
                      <a:pPr algn="l" rtl="0" fontAlgn="ctr"/>
                      <a:r>
                        <a:rPr lang="fr-FR" sz="1600" b="1" u="none" strike="noStrike" dirty="0">
                          <a:effectLst/>
                          <a:latin typeface="Segoe UI" panose="020B0502040204020203" pitchFamily="34" charset="0"/>
                          <a:cs typeface="Segoe UI" panose="020B0502040204020203" pitchFamily="34" charset="0"/>
                        </a:rPr>
                        <a:t>TOTAL DES VENTES</a:t>
                      </a:r>
                      <a:endParaRPr lang="fr-FR" sz="1600" b="1" i="0" u="none" strike="noStrike" dirty="0">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accent2">
                        <a:lumMod val="20000"/>
                        <a:lumOff val="80000"/>
                      </a:schemeClr>
                    </a:solidFill>
                  </a:tcPr>
                </a:tc>
                <a:tc>
                  <a:txBody>
                    <a:bodyPr/>
                    <a:lstStyle/>
                    <a:p>
                      <a:pPr algn="ctr" fontAlgn="ctr"/>
                      <a:r>
                        <a:rPr lang="fr-FR" sz="1600" b="1" u="none" strike="noStrike" dirty="0">
                          <a:effectLst/>
                          <a:latin typeface="Segoe UI" panose="020B0502040204020203" pitchFamily="34" charset="0"/>
                          <a:cs typeface="Segoe UI" panose="020B0502040204020203" pitchFamily="34" charset="0"/>
                        </a:rPr>
                        <a:t> </a:t>
                      </a:r>
                      <a:endParaRPr lang="fr-FR" sz="1600" b="1" i="0" u="none" strike="noStrike" dirty="0">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accent2">
                        <a:lumMod val="20000"/>
                        <a:lumOff val="80000"/>
                      </a:schemeClr>
                    </a:solidFill>
                  </a:tcPr>
                </a:tc>
                <a:tc>
                  <a:txBody>
                    <a:bodyPr/>
                    <a:lstStyle/>
                    <a:p>
                      <a:pPr algn="ctr" fontAlgn="ctr"/>
                      <a:r>
                        <a:rPr lang="fr-FR" sz="1600" b="1" u="none" strike="noStrike" dirty="0">
                          <a:effectLst/>
                          <a:latin typeface="Segoe UI" panose="020B0502040204020203" pitchFamily="34" charset="0"/>
                          <a:cs typeface="Segoe UI" panose="020B0502040204020203" pitchFamily="34" charset="0"/>
                        </a:rPr>
                        <a:t> </a:t>
                      </a:r>
                      <a:endParaRPr lang="fr-FR" sz="1600" b="1" i="0" u="none" strike="noStrike" dirty="0">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accent2">
                        <a:lumMod val="20000"/>
                        <a:lumOff val="80000"/>
                      </a:schemeClr>
                    </a:solidFill>
                  </a:tcPr>
                </a:tc>
                <a:extLst>
                  <a:ext uri="{0D108BD9-81ED-4DB2-BD59-A6C34878D82A}">
                    <a16:rowId xmlns:a16="http://schemas.microsoft.com/office/drawing/2014/main" val="4120429663"/>
                  </a:ext>
                </a:extLst>
              </a:tr>
              <a:tr h="270000">
                <a:tc>
                  <a:txBody>
                    <a:bodyPr/>
                    <a:lstStyle/>
                    <a:p>
                      <a:pPr marL="0" algn="l" defTabSz="914400" rtl="0" eaLnBrk="1" fontAlgn="ctr" latinLnBrk="0" hangingPunct="1"/>
                      <a:r>
                        <a:rPr lang="fr-FR" sz="1600" b="1" u="none" strike="noStrike" kern="1200" dirty="0">
                          <a:solidFill>
                            <a:schemeClr val="bg1"/>
                          </a:solidFill>
                          <a:effectLst/>
                          <a:latin typeface="Segoe UI" panose="020B0502040204020203" pitchFamily="34" charset="0"/>
                          <a:ea typeface="+mn-ea"/>
                          <a:cs typeface="Segoe UI" panose="020B0502040204020203" pitchFamily="34" charset="0"/>
                        </a:rPr>
                        <a:t>CHARGES</a:t>
                      </a:r>
                    </a:p>
                  </a:txBody>
                  <a:tcPr marL="4002" marR="4002" marT="4002" marB="0" anchor="ctr">
                    <a:solidFill>
                      <a:srgbClr val="B40E0E"/>
                    </a:solidFill>
                  </a:tcPr>
                </a:tc>
                <a:tc>
                  <a:txBody>
                    <a:bodyPr/>
                    <a:lstStyle/>
                    <a:p>
                      <a:pPr marL="0" algn="l" defTabSz="914400" rtl="0" eaLnBrk="1" fontAlgn="ctr" latinLnBrk="0" hangingPunct="1"/>
                      <a:r>
                        <a:rPr lang="fr-FR" sz="1600" b="1" u="none" strike="noStrike" kern="1200" dirty="0">
                          <a:solidFill>
                            <a:schemeClr val="bg1"/>
                          </a:solidFill>
                          <a:effectLst/>
                          <a:latin typeface="Segoe UI" panose="020B0502040204020203" pitchFamily="34" charset="0"/>
                          <a:ea typeface="+mn-ea"/>
                          <a:cs typeface="Segoe UI" panose="020B0502040204020203" pitchFamily="34" charset="0"/>
                        </a:rPr>
                        <a:t> </a:t>
                      </a:r>
                    </a:p>
                  </a:txBody>
                  <a:tcPr marL="4002" marR="4002" marT="4002" marB="0" anchor="ctr">
                    <a:solidFill>
                      <a:srgbClr val="B40E0E"/>
                    </a:solidFill>
                  </a:tcPr>
                </a:tc>
                <a:tc>
                  <a:txBody>
                    <a:bodyPr/>
                    <a:lstStyle/>
                    <a:p>
                      <a:pPr marL="0" algn="l" defTabSz="914400" rtl="0" eaLnBrk="1" fontAlgn="ctr" latinLnBrk="0" hangingPunct="1"/>
                      <a:r>
                        <a:rPr lang="fr-FR" sz="1600" b="1" u="none" strike="noStrike" kern="1200" dirty="0">
                          <a:solidFill>
                            <a:schemeClr val="bg1"/>
                          </a:solidFill>
                          <a:effectLst/>
                          <a:latin typeface="Segoe UI" panose="020B0502040204020203" pitchFamily="34" charset="0"/>
                          <a:ea typeface="+mn-ea"/>
                          <a:cs typeface="Segoe UI" panose="020B0502040204020203" pitchFamily="34" charset="0"/>
                        </a:rPr>
                        <a:t> </a:t>
                      </a:r>
                    </a:p>
                  </a:txBody>
                  <a:tcPr marL="4002" marR="4002" marT="4002" marB="0" anchor="ctr">
                    <a:solidFill>
                      <a:srgbClr val="B40E0E"/>
                    </a:solidFill>
                  </a:tcPr>
                </a:tc>
                <a:extLst>
                  <a:ext uri="{0D108BD9-81ED-4DB2-BD59-A6C34878D82A}">
                    <a16:rowId xmlns:a16="http://schemas.microsoft.com/office/drawing/2014/main" val="316891655"/>
                  </a:ext>
                </a:extLst>
              </a:tr>
              <a:tr h="270000">
                <a:tc>
                  <a:txBody>
                    <a:bodyPr/>
                    <a:lstStyle/>
                    <a:p>
                      <a:pPr algn="l" rtl="0" fontAlgn="ctr"/>
                      <a:r>
                        <a:rPr lang="fr-FR" sz="1600" u="none" strike="noStrike" dirty="0">
                          <a:effectLst/>
                          <a:latin typeface="Segoe UI" panose="020B0502040204020203" pitchFamily="34" charset="0"/>
                          <a:cs typeface="Segoe UI" panose="020B0502040204020203" pitchFamily="34" charset="0"/>
                        </a:rPr>
                        <a:t>Achats des marchandises / matières premières / fournisseurs</a:t>
                      </a:r>
                      <a:endParaRPr lang="fr-FR" sz="1600" b="0" i="0" u="none" strike="noStrike" dirty="0">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tc>
                  <a:txBody>
                    <a:bodyPr/>
                    <a:lstStyle/>
                    <a:p>
                      <a:pPr algn="ctr" fontAlgn="ctr"/>
                      <a:r>
                        <a:rPr lang="fr-FR" sz="1600" u="none" strike="noStrike">
                          <a:effectLst/>
                          <a:latin typeface="Segoe UI" panose="020B0502040204020203" pitchFamily="34" charset="0"/>
                          <a:cs typeface="Segoe UI" panose="020B0502040204020203" pitchFamily="34" charset="0"/>
                        </a:rPr>
                        <a:t> </a:t>
                      </a:r>
                      <a:endParaRPr lang="fr-FR" sz="1600" b="0" i="0" u="none" strike="noStrike">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tc>
                  <a:txBody>
                    <a:bodyPr/>
                    <a:lstStyle/>
                    <a:p>
                      <a:pPr algn="ctr" fontAlgn="ctr"/>
                      <a:r>
                        <a:rPr lang="fr-FR" sz="1600" u="none" strike="noStrike">
                          <a:effectLst/>
                          <a:latin typeface="Segoe UI" panose="020B0502040204020203" pitchFamily="34" charset="0"/>
                          <a:cs typeface="Segoe UI" panose="020B0502040204020203" pitchFamily="34" charset="0"/>
                        </a:rPr>
                        <a:t> </a:t>
                      </a:r>
                      <a:endParaRPr lang="fr-FR" sz="1600" b="0" i="0" u="none" strike="noStrike">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extLst>
                  <a:ext uri="{0D108BD9-81ED-4DB2-BD59-A6C34878D82A}">
                    <a16:rowId xmlns:a16="http://schemas.microsoft.com/office/drawing/2014/main" val="3018896125"/>
                  </a:ext>
                </a:extLst>
              </a:tr>
              <a:tr h="270000">
                <a:tc>
                  <a:txBody>
                    <a:bodyPr/>
                    <a:lstStyle/>
                    <a:p>
                      <a:pPr algn="l" rtl="0" fontAlgn="ctr"/>
                      <a:r>
                        <a:rPr lang="fr-FR" sz="1600" u="none" strike="noStrike" dirty="0">
                          <a:effectLst/>
                          <a:latin typeface="Segoe UI" panose="020B0502040204020203" pitchFamily="34" charset="0"/>
                          <a:cs typeface="Segoe UI" panose="020B0502040204020203" pitchFamily="34" charset="0"/>
                        </a:rPr>
                        <a:t>Frais de personnel : Salaires et charges </a:t>
                      </a:r>
                      <a:r>
                        <a:rPr lang="fr-FR" sz="1600" i="1" u="none" strike="noStrike" dirty="0">
                          <a:effectLst/>
                          <a:latin typeface="Segoe UI" panose="020B0502040204020203" pitchFamily="34" charset="0"/>
                          <a:cs typeface="Segoe UI" panose="020B0502040204020203" pitchFamily="34" charset="0"/>
                        </a:rPr>
                        <a:t>(≈salaire net x 1,8)*</a:t>
                      </a:r>
                      <a:endParaRPr lang="fr-FR" sz="1600" b="0" i="1" u="none" strike="noStrike" dirty="0">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tc>
                  <a:txBody>
                    <a:bodyPr/>
                    <a:lstStyle/>
                    <a:p>
                      <a:pPr algn="ctr" fontAlgn="ctr"/>
                      <a:r>
                        <a:rPr lang="fr-FR" sz="1600" u="none" strike="noStrike" dirty="0">
                          <a:effectLst/>
                          <a:latin typeface="Segoe UI" panose="020B0502040204020203" pitchFamily="34" charset="0"/>
                          <a:cs typeface="Segoe UI" panose="020B0502040204020203" pitchFamily="34" charset="0"/>
                        </a:rPr>
                        <a:t> </a:t>
                      </a:r>
                      <a:endParaRPr lang="fr-FR" sz="1600" b="0" i="0" u="none" strike="noStrike" dirty="0">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tc>
                  <a:txBody>
                    <a:bodyPr/>
                    <a:lstStyle/>
                    <a:p>
                      <a:pPr algn="ctr" fontAlgn="ctr"/>
                      <a:r>
                        <a:rPr lang="fr-FR" sz="1600" u="none" strike="noStrike">
                          <a:effectLst/>
                          <a:latin typeface="Segoe UI" panose="020B0502040204020203" pitchFamily="34" charset="0"/>
                          <a:cs typeface="Segoe UI" panose="020B0502040204020203" pitchFamily="34" charset="0"/>
                        </a:rPr>
                        <a:t> </a:t>
                      </a:r>
                      <a:endParaRPr lang="fr-FR" sz="1600" b="0" i="0" u="none" strike="noStrike">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extLst>
                  <a:ext uri="{0D108BD9-81ED-4DB2-BD59-A6C34878D82A}">
                    <a16:rowId xmlns:a16="http://schemas.microsoft.com/office/drawing/2014/main" val="540565524"/>
                  </a:ext>
                </a:extLst>
              </a:tr>
              <a:tr h="270000">
                <a:tc>
                  <a:txBody>
                    <a:bodyPr/>
                    <a:lstStyle/>
                    <a:p>
                      <a:pPr algn="l" rtl="0" fontAlgn="ctr"/>
                      <a:r>
                        <a:rPr lang="fr-FR" sz="1600" u="none" strike="noStrike" dirty="0">
                          <a:effectLst/>
                          <a:latin typeface="Segoe UI" panose="020B0502040204020203" pitchFamily="34" charset="0"/>
                          <a:cs typeface="Segoe UI" panose="020B0502040204020203" pitchFamily="34" charset="0"/>
                        </a:rPr>
                        <a:t>Loyer</a:t>
                      </a:r>
                      <a:endParaRPr lang="fr-FR" sz="1600" b="0" i="0" u="none" strike="noStrike" dirty="0">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tc>
                  <a:txBody>
                    <a:bodyPr/>
                    <a:lstStyle/>
                    <a:p>
                      <a:pPr algn="ctr" fontAlgn="ctr"/>
                      <a:r>
                        <a:rPr lang="fr-FR" sz="1600" u="none" strike="noStrike">
                          <a:effectLst/>
                          <a:latin typeface="Segoe UI" panose="020B0502040204020203" pitchFamily="34" charset="0"/>
                          <a:cs typeface="Segoe UI" panose="020B0502040204020203" pitchFamily="34" charset="0"/>
                        </a:rPr>
                        <a:t> </a:t>
                      </a:r>
                      <a:endParaRPr lang="fr-FR" sz="1600" b="0" i="0" u="none" strike="noStrike">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tc>
                  <a:txBody>
                    <a:bodyPr/>
                    <a:lstStyle/>
                    <a:p>
                      <a:pPr algn="ctr" fontAlgn="ctr"/>
                      <a:r>
                        <a:rPr lang="fr-FR" sz="1600" u="none" strike="noStrike">
                          <a:effectLst/>
                          <a:latin typeface="Segoe UI" panose="020B0502040204020203" pitchFamily="34" charset="0"/>
                          <a:cs typeface="Segoe UI" panose="020B0502040204020203" pitchFamily="34" charset="0"/>
                        </a:rPr>
                        <a:t> </a:t>
                      </a:r>
                      <a:endParaRPr lang="fr-FR" sz="1600" b="0" i="0" u="none" strike="noStrike">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extLst>
                  <a:ext uri="{0D108BD9-81ED-4DB2-BD59-A6C34878D82A}">
                    <a16:rowId xmlns:a16="http://schemas.microsoft.com/office/drawing/2014/main" val="495022662"/>
                  </a:ext>
                </a:extLst>
              </a:tr>
              <a:tr h="270000">
                <a:tc>
                  <a:txBody>
                    <a:bodyPr/>
                    <a:lstStyle/>
                    <a:p>
                      <a:pPr algn="l" rtl="0" fontAlgn="ctr"/>
                      <a:r>
                        <a:rPr lang="fr-FR" sz="1600" u="none" strike="noStrike" dirty="0">
                          <a:effectLst/>
                          <a:latin typeface="Segoe UI" panose="020B0502040204020203" pitchFamily="34" charset="0"/>
                          <a:cs typeface="Segoe UI" panose="020B0502040204020203" pitchFamily="34" charset="0"/>
                        </a:rPr>
                        <a:t>Dépenses d’énergie </a:t>
                      </a:r>
                      <a:r>
                        <a:rPr lang="fr-FR" sz="1600" i="1" u="none" strike="noStrike" dirty="0">
                          <a:effectLst/>
                          <a:latin typeface="Segoe UI" panose="020B0502040204020203" pitchFamily="34" charset="0"/>
                          <a:cs typeface="Segoe UI" panose="020B0502040204020203" pitchFamily="34" charset="0"/>
                        </a:rPr>
                        <a:t>(≈1500 €/100m²/an)*</a:t>
                      </a:r>
                      <a:endParaRPr lang="fr-FR" sz="1600" b="0" i="1" u="none" strike="noStrike" dirty="0">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tc>
                  <a:txBody>
                    <a:bodyPr/>
                    <a:lstStyle/>
                    <a:p>
                      <a:pPr algn="ctr" fontAlgn="ctr"/>
                      <a:r>
                        <a:rPr lang="fr-FR" sz="1600" u="none" strike="noStrike">
                          <a:effectLst/>
                          <a:latin typeface="Segoe UI" panose="020B0502040204020203" pitchFamily="34" charset="0"/>
                          <a:cs typeface="Segoe UI" panose="020B0502040204020203" pitchFamily="34" charset="0"/>
                        </a:rPr>
                        <a:t> </a:t>
                      </a:r>
                      <a:endParaRPr lang="fr-FR" sz="1600" b="0" i="0" u="none" strike="noStrike">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tc>
                  <a:txBody>
                    <a:bodyPr/>
                    <a:lstStyle/>
                    <a:p>
                      <a:pPr algn="ctr" fontAlgn="ctr"/>
                      <a:r>
                        <a:rPr lang="fr-FR" sz="1600" u="none" strike="noStrike" dirty="0">
                          <a:effectLst/>
                          <a:latin typeface="Segoe UI" panose="020B0502040204020203" pitchFamily="34" charset="0"/>
                          <a:cs typeface="Segoe UI" panose="020B0502040204020203" pitchFamily="34" charset="0"/>
                        </a:rPr>
                        <a:t> </a:t>
                      </a:r>
                      <a:endParaRPr lang="fr-FR" sz="1600" b="0" i="0" u="none" strike="noStrike" dirty="0">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extLst>
                  <a:ext uri="{0D108BD9-81ED-4DB2-BD59-A6C34878D82A}">
                    <a16:rowId xmlns:a16="http://schemas.microsoft.com/office/drawing/2014/main" val="3662614270"/>
                  </a:ext>
                </a:extLst>
              </a:tr>
              <a:tr h="270000">
                <a:tc>
                  <a:txBody>
                    <a:bodyPr/>
                    <a:lstStyle/>
                    <a:p>
                      <a:pPr algn="l" rtl="0" fontAlgn="ctr"/>
                      <a:r>
                        <a:rPr lang="fr-FR" sz="1600" u="none" strike="noStrike" dirty="0">
                          <a:effectLst/>
                          <a:latin typeface="Segoe UI" panose="020B0502040204020203" pitchFamily="34" charset="0"/>
                          <a:cs typeface="Segoe UI" panose="020B0502040204020203" pitchFamily="34" charset="0"/>
                        </a:rPr>
                        <a:t>Fournitures de bureau / frais de fonctionnement</a:t>
                      </a:r>
                      <a:endParaRPr lang="fr-FR" sz="1600" b="0" i="0" u="none" strike="noStrike" dirty="0">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tc>
                  <a:txBody>
                    <a:bodyPr/>
                    <a:lstStyle/>
                    <a:p>
                      <a:pPr algn="ctr" fontAlgn="ctr"/>
                      <a:r>
                        <a:rPr lang="fr-FR" sz="1600" u="none" strike="noStrike">
                          <a:effectLst/>
                          <a:latin typeface="Segoe UI" panose="020B0502040204020203" pitchFamily="34" charset="0"/>
                          <a:cs typeface="Segoe UI" panose="020B0502040204020203" pitchFamily="34" charset="0"/>
                        </a:rPr>
                        <a:t> </a:t>
                      </a:r>
                      <a:endParaRPr lang="fr-FR" sz="1600" b="0" i="0" u="none" strike="noStrike">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tc>
                  <a:txBody>
                    <a:bodyPr/>
                    <a:lstStyle/>
                    <a:p>
                      <a:pPr algn="ctr" fontAlgn="ctr"/>
                      <a:r>
                        <a:rPr lang="fr-FR" sz="1600" u="none" strike="noStrike">
                          <a:effectLst/>
                          <a:latin typeface="Segoe UI" panose="020B0502040204020203" pitchFamily="34" charset="0"/>
                          <a:cs typeface="Segoe UI" panose="020B0502040204020203" pitchFamily="34" charset="0"/>
                        </a:rPr>
                        <a:t> </a:t>
                      </a:r>
                      <a:endParaRPr lang="fr-FR" sz="1600" b="0" i="0" u="none" strike="noStrike">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extLst>
                  <a:ext uri="{0D108BD9-81ED-4DB2-BD59-A6C34878D82A}">
                    <a16:rowId xmlns:a16="http://schemas.microsoft.com/office/drawing/2014/main" val="1831474525"/>
                  </a:ext>
                </a:extLst>
              </a:tr>
              <a:tr h="270000">
                <a:tc>
                  <a:txBody>
                    <a:bodyPr/>
                    <a:lstStyle/>
                    <a:p>
                      <a:pPr algn="l" rtl="0" fontAlgn="ctr"/>
                      <a:r>
                        <a:rPr lang="fr-FR" sz="1600" u="none" strike="noStrike" dirty="0">
                          <a:effectLst/>
                          <a:latin typeface="Segoe UI" panose="020B0502040204020203" pitchFamily="34" charset="0"/>
                          <a:cs typeface="Segoe UI" panose="020B0502040204020203" pitchFamily="34" charset="0"/>
                        </a:rPr>
                        <a:t>Entretien et réparations</a:t>
                      </a:r>
                      <a:endParaRPr lang="fr-FR" sz="1600" b="0" i="0" u="none" strike="noStrike" dirty="0">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tc>
                  <a:txBody>
                    <a:bodyPr/>
                    <a:lstStyle/>
                    <a:p>
                      <a:pPr algn="ctr" fontAlgn="ctr"/>
                      <a:r>
                        <a:rPr lang="fr-FR" sz="1600" u="none" strike="noStrike">
                          <a:effectLst/>
                          <a:latin typeface="Segoe UI" panose="020B0502040204020203" pitchFamily="34" charset="0"/>
                          <a:cs typeface="Segoe UI" panose="020B0502040204020203" pitchFamily="34" charset="0"/>
                        </a:rPr>
                        <a:t> </a:t>
                      </a:r>
                      <a:endParaRPr lang="fr-FR" sz="1600" b="0" i="0" u="none" strike="noStrike">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tc>
                  <a:txBody>
                    <a:bodyPr/>
                    <a:lstStyle/>
                    <a:p>
                      <a:pPr algn="ctr" fontAlgn="ctr"/>
                      <a:r>
                        <a:rPr lang="fr-FR" sz="1600" u="none" strike="noStrike">
                          <a:effectLst/>
                          <a:latin typeface="Segoe UI" panose="020B0502040204020203" pitchFamily="34" charset="0"/>
                          <a:cs typeface="Segoe UI" panose="020B0502040204020203" pitchFamily="34" charset="0"/>
                        </a:rPr>
                        <a:t> </a:t>
                      </a:r>
                      <a:endParaRPr lang="fr-FR" sz="1600" b="0" i="0" u="none" strike="noStrike">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extLst>
                  <a:ext uri="{0D108BD9-81ED-4DB2-BD59-A6C34878D82A}">
                    <a16:rowId xmlns:a16="http://schemas.microsoft.com/office/drawing/2014/main" val="2356764168"/>
                  </a:ext>
                </a:extLst>
              </a:tr>
              <a:tr h="270000">
                <a:tc>
                  <a:txBody>
                    <a:bodyPr/>
                    <a:lstStyle/>
                    <a:p>
                      <a:pPr algn="l" rtl="0" fontAlgn="ctr"/>
                      <a:r>
                        <a:rPr lang="fr-FR" sz="1600" u="none" strike="noStrike" dirty="0">
                          <a:effectLst/>
                          <a:latin typeface="Segoe UI" panose="020B0502040204020203" pitchFamily="34" charset="0"/>
                          <a:cs typeface="Segoe UI" panose="020B0502040204020203" pitchFamily="34" charset="0"/>
                        </a:rPr>
                        <a:t>Frais de déplacements </a:t>
                      </a:r>
                      <a:r>
                        <a:rPr lang="fr-FR" sz="1600" i="1" u="none" strike="noStrike" dirty="0">
                          <a:effectLst/>
                          <a:latin typeface="Segoe UI" panose="020B0502040204020203" pitchFamily="34" charset="0"/>
                          <a:cs typeface="Segoe UI" panose="020B0502040204020203" pitchFamily="34" charset="0"/>
                        </a:rPr>
                        <a:t>(30 cts/kms)*</a:t>
                      </a:r>
                      <a:endParaRPr lang="fr-FR" sz="1600" b="0" i="1" u="none" strike="noStrike" dirty="0">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tc>
                  <a:txBody>
                    <a:bodyPr/>
                    <a:lstStyle/>
                    <a:p>
                      <a:pPr algn="ctr" fontAlgn="ctr"/>
                      <a:r>
                        <a:rPr lang="fr-FR" sz="1600" u="none" strike="noStrike">
                          <a:effectLst/>
                          <a:latin typeface="Segoe UI" panose="020B0502040204020203" pitchFamily="34" charset="0"/>
                          <a:cs typeface="Segoe UI" panose="020B0502040204020203" pitchFamily="34" charset="0"/>
                        </a:rPr>
                        <a:t> </a:t>
                      </a:r>
                      <a:endParaRPr lang="fr-FR" sz="1600" b="0" i="0" u="none" strike="noStrike">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tc>
                  <a:txBody>
                    <a:bodyPr/>
                    <a:lstStyle/>
                    <a:p>
                      <a:pPr algn="ctr" fontAlgn="ctr"/>
                      <a:r>
                        <a:rPr lang="fr-FR" sz="1600" u="none" strike="noStrike">
                          <a:effectLst/>
                          <a:latin typeface="Segoe UI" panose="020B0502040204020203" pitchFamily="34" charset="0"/>
                          <a:cs typeface="Segoe UI" panose="020B0502040204020203" pitchFamily="34" charset="0"/>
                        </a:rPr>
                        <a:t> </a:t>
                      </a:r>
                      <a:endParaRPr lang="fr-FR" sz="1600" b="0" i="0" u="none" strike="noStrike">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extLst>
                  <a:ext uri="{0D108BD9-81ED-4DB2-BD59-A6C34878D82A}">
                    <a16:rowId xmlns:a16="http://schemas.microsoft.com/office/drawing/2014/main" val="1723578225"/>
                  </a:ext>
                </a:extLst>
              </a:tr>
              <a:tr h="270000">
                <a:tc>
                  <a:txBody>
                    <a:bodyPr/>
                    <a:lstStyle/>
                    <a:p>
                      <a:pPr algn="l" rtl="0" fontAlgn="ctr"/>
                      <a:r>
                        <a:rPr lang="fr-FR" sz="1600" u="none" strike="noStrike" dirty="0">
                          <a:effectLst/>
                          <a:latin typeface="Segoe UI" panose="020B0502040204020203" pitchFamily="34" charset="0"/>
                          <a:cs typeface="Segoe UI" panose="020B0502040204020203" pitchFamily="34" charset="0"/>
                        </a:rPr>
                        <a:t>Assurances </a:t>
                      </a:r>
                      <a:r>
                        <a:rPr lang="fr-FR" sz="1600" i="1" u="none" strike="noStrike" dirty="0">
                          <a:effectLst/>
                          <a:latin typeface="Segoe UI" panose="020B0502040204020203" pitchFamily="34" charset="0"/>
                          <a:cs typeface="Segoe UI" panose="020B0502040204020203" pitchFamily="34" charset="0"/>
                        </a:rPr>
                        <a:t>(≈1000 à 1500 €/100m²/an pour une activité de service)*</a:t>
                      </a:r>
                      <a:endParaRPr lang="fr-FR" sz="1600" b="0" i="1" u="none" strike="noStrike" dirty="0">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tc>
                  <a:txBody>
                    <a:bodyPr/>
                    <a:lstStyle/>
                    <a:p>
                      <a:pPr algn="ctr" fontAlgn="ctr"/>
                      <a:r>
                        <a:rPr lang="fr-FR" sz="1600" u="none" strike="noStrike">
                          <a:effectLst/>
                          <a:latin typeface="Segoe UI" panose="020B0502040204020203" pitchFamily="34" charset="0"/>
                          <a:cs typeface="Segoe UI" panose="020B0502040204020203" pitchFamily="34" charset="0"/>
                        </a:rPr>
                        <a:t> </a:t>
                      </a:r>
                      <a:endParaRPr lang="fr-FR" sz="1600" b="0" i="0" u="none" strike="noStrike">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tc>
                  <a:txBody>
                    <a:bodyPr/>
                    <a:lstStyle/>
                    <a:p>
                      <a:pPr algn="ctr" fontAlgn="ctr"/>
                      <a:r>
                        <a:rPr lang="fr-FR" sz="1600" u="none" strike="noStrike" dirty="0">
                          <a:effectLst/>
                          <a:latin typeface="Segoe UI" panose="020B0502040204020203" pitchFamily="34" charset="0"/>
                          <a:cs typeface="Segoe UI" panose="020B0502040204020203" pitchFamily="34" charset="0"/>
                        </a:rPr>
                        <a:t> </a:t>
                      </a:r>
                      <a:endParaRPr lang="fr-FR" sz="1600" b="0" i="0" u="none" strike="noStrike" dirty="0">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extLst>
                  <a:ext uri="{0D108BD9-81ED-4DB2-BD59-A6C34878D82A}">
                    <a16:rowId xmlns:a16="http://schemas.microsoft.com/office/drawing/2014/main" val="3343335957"/>
                  </a:ext>
                </a:extLst>
              </a:tr>
              <a:tr h="270000">
                <a:tc>
                  <a:txBody>
                    <a:bodyPr/>
                    <a:lstStyle/>
                    <a:p>
                      <a:pPr algn="l" rtl="0" fontAlgn="ctr"/>
                      <a:r>
                        <a:rPr lang="fr-FR" sz="1600" u="none" strike="noStrike" dirty="0">
                          <a:effectLst/>
                          <a:latin typeface="Segoe UI" panose="020B0502040204020203" pitchFamily="34" charset="0"/>
                          <a:cs typeface="Segoe UI" panose="020B0502040204020203" pitchFamily="34" charset="0"/>
                        </a:rPr>
                        <a:t>Frais de comptabilité </a:t>
                      </a:r>
                      <a:r>
                        <a:rPr lang="fr-FR" sz="1600" i="1" u="none" strike="noStrike" dirty="0">
                          <a:effectLst/>
                          <a:latin typeface="Segoe UI" panose="020B0502040204020203" pitchFamily="34" charset="0"/>
                          <a:cs typeface="Segoe UI" panose="020B0502040204020203" pitchFamily="34" charset="0"/>
                        </a:rPr>
                        <a:t>(≈700 à 10 000 €/an)*</a:t>
                      </a:r>
                      <a:endParaRPr lang="fr-FR" sz="1600" b="0" i="1" u="none" strike="noStrike" dirty="0">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tc>
                  <a:txBody>
                    <a:bodyPr/>
                    <a:lstStyle/>
                    <a:p>
                      <a:pPr algn="ctr" fontAlgn="ctr"/>
                      <a:r>
                        <a:rPr lang="fr-FR" sz="1600" u="none" strike="noStrike">
                          <a:effectLst/>
                          <a:latin typeface="Segoe UI" panose="020B0502040204020203" pitchFamily="34" charset="0"/>
                          <a:cs typeface="Segoe UI" panose="020B0502040204020203" pitchFamily="34" charset="0"/>
                        </a:rPr>
                        <a:t> </a:t>
                      </a:r>
                      <a:endParaRPr lang="fr-FR" sz="1600" b="0" i="0" u="none" strike="noStrike">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tc>
                  <a:txBody>
                    <a:bodyPr/>
                    <a:lstStyle/>
                    <a:p>
                      <a:pPr algn="ctr" fontAlgn="ctr"/>
                      <a:r>
                        <a:rPr lang="fr-FR" sz="1600" u="none" strike="noStrike">
                          <a:effectLst/>
                          <a:latin typeface="Segoe UI" panose="020B0502040204020203" pitchFamily="34" charset="0"/>
                          <a:cs typeface="Segoe UI" panose="020B0502040204020203" pitchFamily="34" charset="0"/>
                        </a:rPr>
                        <a:t> </a:t>
                      </a:r>
                      <a:endParaRPr lang="fr-FR" sz="1600" b="0" i="0" u="none" strike="noStrike">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extLst>
                  <a:ext uri="{0D108BD9-81ED-4DB2-BD59-A6C34878D82A}">
                    <a16:rowId xmlns:a16="http://schemas.microsoft.com/office/drawing/2014/main" val="322028934"/>
                  </a:ext>
                </a:extLst>
              </a:tr>
              <a:tr h="270000">
                <a:tc>
                  <a:txBody>
                    <a:bodyPr/>
                    <a:lstStyle/>
                    <a:p>
                      <a:pPr algn="l" rtl="0" fontAlgn="ctr"/>
                      <a:r>
                        <a:rPr lang="fr-FR" sz="1600" u="none" strike="noStrike" dirty="0">
                          <a:effectLst/>
                          <a:latin typeface="Segoe UI" panose="020B0502040204020203" pitchFamily="34" charset="0"/>
                          <a:cs typeface="Segoe UI" panose="020B0502040204020203" pitchFamily="34" charset="0"/>
                        </a:rPr>
                        <a:t>Autres frais administratifs </a:t>
                      </a:r>
                      <a:r>
                        <a:rPr lang="fr-FR" sz="1600" i="1" u="none" strike="noStrike" dirty="0">
                          <a:effectLst/>
                          <a:latin typeface="Segoe UI" panose="020B0502040204020203" pitchFamily="34" charset="0"/>
                          <a:cs typeface="Segoe UI" panose="020B0502040204020203" pitchFamily="34" charset="0"/>
                        </a:rPr>
                        <a:t>(redevances, licences…)</a:t>
                      </a:r>
                      <a:endParaRPr lang="fr-FR" sz="1600" b="0" i="1" u="none" strike="noStrike" dirty="0">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tc>
                  <a:txBody>
                    <a:bodyPr/>
                    <a:lstStyle/>
                    <a:p>
                      <a:pPr algn="ctr" fontAlgn="ctr"/>
                      <a:r>
                        <a:rPr lang="fr-FR" sz="1600" u="none" strike="noStrike">
                          <a:effectLst/>
                          <a:latin typeface="Segoe UI" panose="020B0502040204020203" pitchFamily="34" charset="0"/>
                          <a:cs typeface="Segoe UI" panose="020B0502040204020203" pitchFamily="34" charset="0"/>
                        </a:rPr>
                        <a:t> </a:t>
                      </a:r>
                      <a:endParaRPr lang="fr-FR" sz="1600" b="0" i="0" u="none" strike="noStrike">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tc>
                  <a:txBody>
                    <a:bodyPr/>
                    <a:lstStyle/>
                    <a:p>
                      <a:pPr algn="ctr" fontAlgn="ctr"/>
                      <a:r>
                        <a:rPr lang="fr-FR" sz="1600" u="none" strike="noStrike">
                          <a:effectLst/>
                          <a:latin typeface="Segoe UI" panose="020B0502040204020203" pitchFamily="34" charset="0"/>
                          <a:cs typeface="Segoe UI" panose="020B0502040204020203" pitchFamily="34" charset="0"/>
                        </a:rPr>
                        <a:t> </a:t>
                      </a:r>
                      <a:endParaRPr lang="fr-FR" sz="1600" b="0" i="0" u="none" strike="noStrike">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extLst>
                  <a:ext uri="{0D108BD9-81ED-4DB2-BD59-A6C34878D82A}">
                    <a16:rowId xmlns:a16="http://schemas.microsoft.com/office/drawing/2014/main" val="1407080610"/>
                  </a:ext>
                </a:extLst>
              </a:tr>
              <a:tr h="270000">
                <a:tc>
                  <a:txBody>
                    <a:bodyPr/>
                    <a:lstStyle/>
                    <a:p>
                      <a:pPr algn="l" rtl="0" fontAlgn="ctr"/>
                      <a:r>
                        <a:rPr lang="fr-FR" sz="1600" u="none" strike="noStrike" dirty="0">
                          <a:effectLst/>
                          <a:latin typeface="Segoe UI" panose="020B0502040204020203" pitchFamily="34" charset="0"/>
                          <a:cs typeface="Segoe UI" panose="020B0502040204020203" pitchFamily="34" charset="0"/>
                        </a:rPr>
                        <a:t>Services de télécommunication </a:t>
                      </a:r>
                      <a:r>
                        <a:rPr lang="fr-FR" sz="1600" i="1" u="none" strike="noStrike" dirty="0">
                          <a:effectLst/>
                          <a:latin typeface="Segoe UI" panose="020B0502040204020203" pitchFamily="34" charset="0"/>
                          <a:cs typeface="Segoe UI" panose="020B0502040204020203" pitchFamily="34" charset="0"/>
                        </a:rPr>
                        <a:t>(Internet, téléphone, forfaits des portables,… )</a:t>
                      </a:r>
                      <a:endParaRPr lang="fr-FR" sz="1600" b="0" i="1" u="none" strike="noStrike" dirty="0">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tc>
                  <a:txBody>
                    <a:bodyPr/>
                    <a:lstStyle/>
                    <a:p>
                      <a:pPr algn="ctr" fontAlgn="ctr"/>
                      <a:r>
                        <a:rPr lang="fr-FR" sz="1600" u="none" strike="noStrike" dirty="0">
                          <a:effectLst/>
                          <a:latin typeface="Segoe UI" panose="020B0502040204020203" pitchFamily="34" charset="0"/>
                          <a:cs typeface="Segoe UI" panose="020B0502040204020203" pitchFamily="34" charset="0"/>
                        </a:rPr>
                        <a:t> </a:t>
                      </a:r>
                      <a:endParaRPr lang="fr-FR" sz="1600" b="0" i="0" u="none" strike="noStrike" dirty="0">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tc>
                  <a:txBody>
                    <a:bodyPr/>
                    <a:lstStyle/>
                    <a:p>
                      <a:pPr algn="ctr" fontAlgn="ctr"/>
                      <a:r>
                        <a:rPr lang="fr-FR" sz="1600" u="none" strike="noStrike">
                          <a:effectLst/>
                          <a:latin typeface="Segoe UI" panose="020B0502040204020203" pitchFamily="34" charset="0"/>
                          <a:cs typeface="Segoe UI" panose="020B0502040204020203" pitchFamily="34" charset="0"/>
                        </a:rPr>
                        <a:t> </a:t>
                      </a:r>
                      <a:endParaRPr lang="fr-FR" sz="1600" b="0" i="0" u="none" strike="noStrike">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extLst>
                  <a:ext uri="{0D108BD9-81ED-4DB2-BD59-A6C34878D82A}">
                    <a16:rowId xmlns:a16="http://schemas.microsoft.com/office/drawing/2014/main" val="799008430"/>
                  </a:ext>
                </a:extLst>
              </a:tr>
              <a:tr h="270000">
                <a:tc>
                  <a:txBody>
                    <a:bodyPr/>
                    <a:lstStyle/>
                    <a:p>
                      <a:pPr algn="l" rtl="0" fontAlgn="ctr"/>
                      <a:r>
                        <a:rPr lang="fr-FR" sz="1600" u="none" strike="noStrike" dirty="0">
                          <a:effectLst/>
                          <a:latin typeface="Segoe UI" panose="020B0502040204020203" pitchFamily="34" charset="0"/>
                          <a:cs typeface="Segoe UI" panose="020B0502040204020203" pitchFamily="34" charset="0"/>
                        </a:rPr>
                        <a:t>Autres charges</a:t>
                      </a:r>
                      <a:endParaRPr lang="fr-FR" sz="1600" b="0" i="0" u="none" strike="noStrike" dirty="0">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tc>
                  <a:txBody>
                    <a:bodyPr/>
                    <a:lstStyle/>
                    <a:p>
                      <a:pPr algn="ctr" fontAlgn="ctr"/>
                      <a:r>
                        <a:rPr lang="fr-FR" sz="1600" u="none" strike="noStrike" dirty="0">
                          <a:effectLst/>
                          <a:latin typeface="Segoe UI" panose="020B0502040204020203" pitchFamily="34" charset="0"/>
                          <a:cs typeface="Segoe UI" panose="020B0502040204020203" pitchFamily="34" charset="0"/>
                        </a:rPr>
                        <a:t> </a:t>
                      </a:r>
                      <a:endParaRPr lang="fr-FR" sz="1600" b="0" i="0" u="none" strike="noStrike" dirty="0">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tc>
                  <a:txBody>
                    <a:bodyPr/>
                    <a:lstStyle/>
                    <a:p>
                      <a:pPr algn="ctr" fontAlgn="ctr"/>
                      <a:r>
                        <a:rPr lang="fr-FR" sz="1600" u="none" strike="noStrike" dirty="0">
                          <a:effectLst/>
                          <a:latin typeface="Segoe UI" panose="020B0502040204020203" pitchFamily="34" charset="0"/>
                          <a:cs typeface="Segoe UI" panose="020B0502040204020203" pitchFamily="34" charset="0"/>
                        </a:rPr>
                        <a:t> </a:t>
                      </a:r>
                      <a:endParaRPr lang="fr-FR" sz="1600" b="0" i="0" u="none" strike="noStrike" dirty="0">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extLst>
                  <a:ext uri="{0D108BD9-81ED-4DB2-BD59-A6C34878D82A}">
                    <a16:rowId xmlns:a16="http://schemas.microsoft.com/office/drawing/2014/main" val="2376789235"/>
                  </a:ext>
                </a:extLst>
              </a:tr>
              <a:tr h="270000">
                <a:tc>
                  <a:txBody>
                    <a:bodyPr/>
                    <a:lstStyle/>
                    <a:p>
                      <a:pPr algn="l" fontAlgn="ctr"/>
                      <a:r>
                        <a:rPr lang="fr-FR" sz="1600" u="none" strike="noStrike" dirty="0">
                          <a:effectLst/>
                          <a:latin typeface="Segoe UI" panose="020B0502040204020203" pitchFamily="34" charset="0"/>
                          <a:cs typeface="Segoe UI" panose="020B0502040204020203" pitchFamily="34" charset="0"/>
                        </a:rPr>
                        <a:t>Autres charges</a:t>
                      </a:r>
                    </a:p>
                  </a:txBody>
                  <a:tcPr marL="4002" marR="4002" marT="4002" marB="0" anchor="ctr">
                    <a:solidFill>
                      <a:schemeClr val="bg1">
                        <a:lumMod val="95000"/>
                      </a:schemeClr>
                    </a:solidFill>
                  </a:tcPr>
                </a:tc>
                <a:tc>
                  <a:txBody>
                    <a:bodyPr/>
                    <a:lstStyle/>
                    <a:p>
                      <a:pPr algn="ctr" fontAlgn="ctr"/>
                      <a:r>
                        <a:rPr lang="fr-FR" sz="1600" u="none" strike="noStrike" dirty="0">
                          <a:effectLst/>
                          <a:latin typeface="Segoe UI" panose="020B0502040204020203" pitchFamily="34" charset="0"/>
                          <a:cs typeface="Segoe UI" panose="020B0502040204020203" pitchFamily="34" charset="0"/>
                        </a:rPr>
                        <a:t> </a:t>
                      </a:r>
                      <a:endParaRPr lang="fr-FR" sz="1600" b="0" i="0" u="none" strike="noStrike" dirty="0">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tc>
                  <a:txBody>
                    <a:bodyPr/>
                    <a:lstStyle/>
                    <a:p>
                      <a:pPr algn="ctr" fontAlgn="ctr"/>
                      <a:r>
                        <a:rPr lang="fr-FR" sz="1600" u="none" strike="noStrike">
                          <a:effectLst/>
                          <a:latin typeface="Segoe UI" panose="020B0502040204020203" pitchFamily="34" charset="0"/>
                          <a:cs typeface="Segoe UI" panose="020B0502040204020203" pitchFamily="34" charset="0"/>
                        </a:rPr>
                        <a:t> </a:t>
                      </a:r>
                      <a:endParaRPr lang="fr-FR" sz="1600" b="0" i="0" u="none" strike="noStrike">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extLst>
                  <a:ext uri="{0D108BD9-81ED-4DB2-BD59-A6C34878D82A}">
                    <a16:rowId xmlns:a16="http://schemas.microsoft.com/office/drawing/2014/main" val="1967559781"/>
                  </a:ext>
                </a:extLst>
              </a:tr>
              <a:tr h="270000">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fr-FR" sz="1600" u="none" strike="noStrike" dirty="0">
                          <a:effectLst/>
                          <a:latin typeface="Segoe UI" panose="020B0502040204020203" pitchFamily="34" charset="0"/>
                          <a:cs typeface="Segoe UI" panose="020B0502040204020203" pitchFamily="34" charset="0"/>
                        </a:rPr>
                        <a:t>Autres charges </a:t>
                      </a:r>
                      <a:endParaRPr lang="fr-FR" sz="1600" b="0" i="0" u="none" strike="noStrike" dirty="0">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tc>
                  <a:txBody>
                    <a:bodyPr/>
                    <a:lstStyle/>
                    <a:p>
                      <a:pPr algn="ctr" fontAlgn="ctr"/>
                      <a:r>
                        <a:rPr lang="fr-FR" sz="1600" u="none" strike="noStrike" dirty="0">
                          <a:effectLst/>
                          <a:latin typeface="Segoe UI" panose="020B0502040204020203" pitchFamily="34" charset="0"/>
                          <a:cs typeface="Segoe UI" panose="020B0502040204020203" pitchFamily="34" charset="0"/>
                        </a:rPr>
                        <a:t> </a:t>
                      </a:r>
                      <a:endParaRPr lang="fr-FR" sz="1600" b="0" i="0" u="none" strike="noStrike" dirty="0">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tc>
                  <a:txBody>
                    <a:bodyPr/>
                    <a:lstStyle/>
                    <a:p>
                      <a:pPr algn="ctr" fontAlgn="ctr"/>
                      <a:r>
                        <a:rPr lang="fr-FR" sz="1600" u="none" strike="noStrike">
                          <a:effectLst/>
                          <a:latin typeface="Segoe UI" panose="020B0502040204020203" pitchFamily="34" charset="0"/>
                          <a:cs typeface="Segoe UI" panose="020B0502040204020203" pitchFamily="34" charset="0"/>
                        </a:rPr>
                        <a:t> </a:t>
                      </a:r>
                      <a:endParaRPr lang="fr-FR" sz="1600" b="0" i="0" u="none" strike="noStrike">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extLst>
                  <a:ext uri="{0D108BD9-81ED-4DB2-BD59-A6C34878D82A}">
                    <a16:rowId xmlns:a16="http://schemas.microsoft.com/office/drawing/2014/main" val="4051339552"/>
                  </a:ext>
                </a:extLst>
              </a:tr>
              <a:tr h="270000">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fr-FR" sz="1600" u="none" strike="noStrike" dirty="0">
                          <a:effectLst/>
                          <a:latin typeface="Segoe UI" panose="020B0502040204020203" pitchFamily="34" charset="0"/>
                          <a:cs typeface="Segoe UI" panose="020B0502040204020203" pitchFamily="34" charset="0"/>
                        </a:rPr>
                        <a:t>Autres charges</a:t>
                      </a:r>
                      <a:endParaRPr lang="fr-FR" sz="1600" b="0" i="0" u="none" strike="noStrike" dirty="0">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tc>
                  <a:txBody>
                    <a:bodyPr/>
                    <a:lstStyle/>
                    <a:p>
                      <a:pPr algn="ctr" fontAlgn="ctr"/>
                      <a:r>
                        <a:rPr lang="fr-FR" sz="1600" u="none" strike="noStrike" dirty="0">
                          <a:effectLst/>
                          <a:latin typeface="Segoe UI" panose="020B0502040204020203" pitchFamily="34" charset="0"/>
                          <a:cs typeface="Segoe UI" panose="020B0502040204020203" pitchFamily="34" charset="0"/>
                        </a:rPr>
                        <a:t> </a:t>
                      </a:r>
                      <a:endParaRPr lang="fr-FR" sz="1600" b="0" i="0" u="none" strike="noStrike" dirty="0">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tc>
                  <a:txBody>
                    <a:bodyPr/>
                    <a:lstStyle/>
                    <a:p>
                      <a:pPr algn="ctr" fontAlgn="ctr"/>
                      <a:r>
                        <a:rPr lang="fr-FR" sz="1600" u="none" strike="noStrike" dirty="0">
                          <a:effectLst/>
                          <a:latin typeface="Segoe UI" panose="020B0502040204020203" pitchFamily="34" charset="0"/>
                          <a:cs typeface="Segoe UI" panose="020B0502040204020203" pitchFamily="34" charset="0"/>
                        </a:rPr>
                        <a:t> </a:t>
                      </a:r>
                      <a:endParaRPr lang="fr-FR" sz="1600" b="0" i="0" u="none" strike="noStrike" dirty="0">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extLst>
                  <a:ext uri="{0D108BD9-81ED-4DB2-BD59-A6C34878D82A}">
                    <a16:rowId xmlns:a16="http://schemas.microsoft.com/office/drawing/2014/main" val="1223374255"/>
                  </a:ext>
                </a:extLst>
              </a:tr>
              <a:tr h="270000">
                <a:tc>
                  <a:txBody>
                    <a:bodyPr/>
                    <a:lstStyle/>
                    <a:p>
                      <a:pPr algn="l" rtl="0" fontAlgn="ctr"/>
                      <a:r>
                        <a:rPr lang="fr-FR" sz="1600" u="none" strike="noStrike" dirty="0">
                          <a:effectLst/>
                          <a:latin typeface="Segoe UI" panose="020B0502040204020203" pitchFamily="34" charset="0"/>
                          <a:cs typeface="Segoe UI" panose="020B0502040204020203" pitchFamily="34" charset="0"/>
                        </a:rPr>
                        <a:t>Impôts et taxes locaux </a:t>
                      </a:r>
                      <a:r>
                        <a:rPr lang="fr-FR" sz="1600" i="1" u="none" strike="noStrike" dirty="0">
                          <a:effectLst/>
                          <a:latin typeface="Segoe UI" panose="020B0502040204020203" pitchFamily="34" charset="0"/>
                          <a:cs typeface="Segoe UI" panose="020B0502040204020203" pitchFamily="34" charset="0"/>
                        </a:rPr>
                        <a:t>(2 % du CA HT)*</a:t>
                      </a:r>
                      <a:endParaRPr lang="fr-FR" sz="1600" b="0" i="1" u="none" strike="noStrike" dirty="0">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tc>
                  <a:txBody>
                    <a:bodyPr/>
                    <a:lstStyle/>
                    <a:p>
                      <a:pPr algn="ctr" fontAlgn="ctr"/>
                      <a:r>
                        <a:rPr lang="fr-FR" sz="1600" u="none" strike="noStrike">
                          <a:effectLst/>
                          <a:latin typeface="Segoe UI" panose="020B0502040204020203" pitchFamily="34" charset="0"/>
                          <a:cs typeface="Segoe UI" panose="020B0502040204020203" pitchFamily="34" charset="0"/>
                        </a:rPr>
                        <a:t> </a:t>
                      </a:r>
                      <a:endParaRPr lang="fr-FR" sz="1600" b="0" i="0" u="none" strike="noStrike">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tc>
                  <a:txBody>
                    <a:bodyPr/>
                    <a:lstStyle/>
                    <a:p>
                      <a:pPr algn="ctr" fontAlgn="ctr"/>
                      <a:r>
                        <a:rPr lang="fr-FR" sz="1600" u="none" strike="noStrike" dirty="0">
                          <a:effectLst/>
                          <a:latin typeface="Segoe UI" panose="020B0502040204020203" pitchFamily="34" charset="0"/>
                          <a:cs typeface="Segoe UI" panose="020B0502040204020203" pitchFamily="34" charset="0"/>
                        </a:rPr>
                        <a:t> </a:t>
                      </a:r>
                      <a:endParaRPr lang="fr-FR" sz="1600" b="0" i="0" u="none" strike="noStrike" dirty="0">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extLst>
                  <a:ext uri="{0D108BD9-81ED-4DB2-BD59-A6C34878D82A}">
                    <a16:rowId xmlns:a16="http://schemas.microsoft.com/office/drawing/2014/main" val="4006076665"/>
                  </a:ext>
                </a:extLst>
              </a:tr>
              <a:tr h="270000">
                <a:tc>
                  <a:txBody>
                    <a:bodyPr/>
                    <a:lstStyle/>
                    <a:p>
                      <a:pPr algn="l" rtl="0" fontAlgn="ctr"/>
                      <a:r>
                        <a:rPr lang="fr-FR" sz="1600" b="1" u="none" strike="noStrike" dirty="0">
                          <a:effectLst/>
                          <a:latin typeface="Segoe UI" panose="020B0502040204020203" pitchFamily="34" charset="0"/>
                          <a:cs typeface="Segoe UI" panose="020B0502040204020203" pitchFamily="34" charset="0"/>
                        </a:rPr>
                        <a:t>TOTAL DES CHARGES</a:t>
                      </a:r>
                      <a:endParaRPr lang="fr-FR" sz="1600" b="1" i="0" u="none" strike="noStrike" dirty="0">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accent2">
                        <a:lumMod val="20000"/>
                        <a:lumOff val="80000"/>
                      </a:schemeClr>
                    </a:solidFill>
                  </a:tcPr>
                </a:tc>
                <a:tc>
                  <a:txBody>
                    <a:bodyPr/>
                    <a:lstStyle/>
                    <a:p>
                      <a:pPr algn="ctr" fontAlgn="ctr"/>
                      <a:r>
                        <a:rPr lang="fr-FR" sz="1600" b="1" u="none" strike="noStrike" dirty="0">
                          <a:effectLst/>
                          <a:latin typeface="Segoe UI" panose="020B0502040204020203" pitchFamily="34" charset="0"/>
                          <a:cs typeface="Segoe UI" panose="020B0502040204020203" pitchFamily="34" charset="0"/>
                        </a:rPr>
                        <a:t> </a:t>
                      </a:r>
                      <a:endParaRPr lang="fr-FR" sz="1600" b="1" i="0" u="none" strike="noStrike" dirty="0">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accent2">
                        <a:lumMod val="20000"/>
                        <a:lumOff val="80000"/>
                      </a:schemeClr>
                    </a:solidFill>
                  </a:tcPr>
                </a:tc>
                <a:tc>
                  <a:txBody>
                    <a:bodyPr/>
                    <a:lstStyle/>
                    <a:p>
                      <a:pPr algn="ctr" fontAlgn="ctr"/>
                      <a:r>
                        <a:rPr lang="fr-FR" sz="1600" b="1" u="none" strike="noStrike" dirty="0">
                          <a:effectLst/>
                          <a:latin typeface="Segoe UI" panose="020B0502040204020203" pitchFamily="34" charset="0"/>
                          <a:cs typeface="Segoe UI" panose="020B0502040204020203" pitchFamily="34" charset="0"/>
                        </a:rPr>
                        <a:t> </a:t>
                      </a:r>
                      <a:endParaRPr lang="fr-FR" sz="1600" b="1" i="0" u="none" strike="noStrike" dirty="0">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accent2">
                        <a:lumMod val="20000"/>
                        <a:lumOff val="80000"/>
                      </a:schemeClr>
                    </a:solidFill>
                  </a:tcPr>
                </a:tc>
                <a:extLst>
                  <a:ext uri="{0D108BD9-81ED-4DB2-BD59-A6C34878D82A}">
                    <a16:rowId xmlns:a16="http://schemas.microsoft.com/office/drawing/2014/main" val="3414968821"/>
                  </a:ext>
                </a:extLst>
              </a:tr>
              <a:tr h="270000">
                <a:tc>
                  <a:txBody>
                    <a:bodyPr/>
                    <a:lstStyle/>
                    <a:p>
                      <a:pPr algn="l" rtl="0" fontAlgn="ctr"/>
                      <a:r>
                        <a:rPr lang="fr-FR" sz="1600" b="1" u="none" strike="noStrike" dirty="0">
                          <a:effectLst/>
                          <a:latin typeface="Segoe UI" panose="020B0502040204020203" pitchFamily="34" charset="0"/>
                          <a:cs typeface="Segoe UI" panose="020B0502040204020203" pitchFamily="34" charset="0"/>
                        </a:rPr>
                        <a:t>RÉSULTAT BRUT</a:t>
                      </a:r>
                      <a:endParaRPr lang="fr-FR" sz="1600" b="1" i="0" u="none" strike="noStrike" dirty="0">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tc>
                  <a:txBody>
                    <a:bodyPr/>
                    <a:lstStyle/>
                    <a:p>
                      <a:pPr algn="ctr" fontAlgn="ctr"/>
                      <a:r>
                        <a:rPr lang="fr-FR" sz="1600" b="1" u="none" strike="noStrike" dirty="0">
                          <a:effectLst/>
                          <a:latin typeface="Segoe UI" panose="020B0502040204020203" pitchFamily="34" charset="0"/>
                          <a:cs typeface="Segoe UI" panose="020B0502040204020203" pitchFamily="34" charset="0"/>
                        </a:rPr>
                        <a:t> </a:t>
                      </a:r>
                      <a:endParaRPr lang="fr-FR" sz="1600" b="1" i="0" u="none" strike="noStrike" dirty="0">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tc>
                  <a:txBody>
                    <a:bodyPr/>
                    <a:lstStyle/>
                    <a:p>
                      <a:pPr algn="ctr" fontAlgn="ctr"/>
                      <a:r>
                        <a:rPr lang="fr-FR" sz="1600" b="1" u="none" strike="noStrike" dirty="0">
                          <a:effectLst/>
                          <a:latin typeface="Segoe UI" panose="020B0502040204020203" pitchFamily="34" charset="0"/>
                          <a:cs typeface="Segoe UI" panose="020B0502040204020203" pitchFamily="34" charset="0"/>
                        </a:rPr>
                        <a:t> </a:t>
                      </a:r>
                      <a:endParaRPr lang="fr-FR" sz="1600" b="1" i="0" u="none" strike="noStrike" dirty="0">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extLst>
                  <a:ext uri="{0D108BD9-81ED-4DB2-BD59-A6C34878D82A}">
                    <a16:rowId xmlns:a16="http://schemas.microsoft.com/office/drawing/2014/main" val="742085320"/>
                  </a:ext>
                </a:extLst>
              </a:tr>
            </a:tbl>
          </a:graphicData>
        </a:graphic>
      </p:graphicFrame>
      <p:sp>
        <p:nvSpPr>
          <p:cNvPr id="4" name="ZoneTexte 3">
            <a:extLst>
              <a:ext uri="{FF2B5EF4-FFF2-40B4-BE49-F238E27FC236}">
                <a16:creationId xmlns:a16="http://schemas.microsoft.com/office/drawing/2014/main" id="{08265AC4-4B8A-49C0-85BF-58DD79808178}"/>
              </a:ext>
            </a:extLst>
          </p:cNvPr>
          <p:cNvSpPr txBox="1"/>
          <p:nvPr/>
        </p:nvSpPr>
        <p:spPr>
          <a:xfrm>
            <a:off x="2253600" y="9348084"/>
            <a:ext cx="6629400" cy="307777"/>
          </a:xfrm>
          <a:prstGeom prst="rect">
            <a:avLst/>
          </a:prstGeom>
          <a:noFill/>
        </p:spPr>
        <p:txBody>
          <a:bodyPr wrap="square" rtlCol="0">
            <a:spAutoFit/>
          </a:bodyPr>
          <a:lstStyle/>
          <a:p>
            <a:r>
              <a:rPr lang="fr-FR" sz="1400" i="1" dirty="0">
                <a:latin typeface="Segoe UI" panose="020B0502040204020203" pitchFamily="34" charset="0"/>
                <a:cs typeface="Segoe UI" panose="020B0502040204020203" pitchFamily="34" charset="0"/>
              </a:rPr>
              <a:t>* à titre indicatif</a:t>
            </a:r>
          </a:p>
        </p:txBody>
      </p:sp>
      <p:sp>
        <p:nvSpPr>
          <p:cNvPr id="17" name="Freeform 23">
            <a:extLst>
              <a:ext uri="{FF2B5EF4-FFF2-40B4-BE49-F238E27FC236}">
                <a16:creationId xmlns:a16="http://schemas.microsoft.com/office/drawing/2014/main" id="{0E633CE6-669E-4221-B05A-198A481EABF5}"/>
              </a:ext>
            </a:extLst>
          </p:cNvPr>
          <p:cNvSpPr>
            <a:spLocks noChangeAspect="1"/>
          </p:cNvSpPr>
          <p:nvPr/>
        </p:nvSpPr>
        <p:spPr>
          <a:xfrm>
            <a:off x="13411200" y="700772"/>
            <a:ext cx="1294462" cy="1759177"/>
          </a:xfrm>
          <a:custGeom>
            <a:avLst/>
            <a:gdLst/>
            <a:ahLst/>
            <a:cxnLst/>
            <a:rect l="l" t="t" r="r" b="b"/>
            <a:pathLst>
              <a:path w="837263" h="1137843">
                <a:moveTo>
                  <a:pt x="0" y="0"/>
                </a:moveTo>
                <a:lnTo>
                  <a:pt x="837263" y="0"/>
                </a:lnTo>
                <a:lnTo>
                  <a:pt x="837263" y="1137843"/>
                </a:lnTo>
                <a:lnTo>
                  <a:pt x="0" y="113784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5" name="Espace réservé du numéro de diapositive 4">
            <a:extLst>
              <a:ext uri="{FF2B5EF4-FFF2-40B4-BE49-F238E27FC236}">
                <a16:creationId xmlns:a16="http://schemas.microsoft.com/office/drawing/2014/main" id="{EFA24F05-AFA0-47F9-8D2C-54A554DA370F}"/>
              </a:ext>
            </a:extLst>
          </p:cNvPr>
          <p:cNvSpPr>
            <a:spLocks noGrp="1"/>
          </p:cNvSpPr>
          <p:nvPr>
            <p:ph type="sldNum" sz="quarter" idx="12"/>
          </p:nvPr>
        </p:nvSpPr>
        <p:spPr/>
        <p:txBody>
          <a:bodyPr/>
          <a:lstStyle/>
          <a:p>
            <a:fld id="{B6F15528-21DE-4FAA-801E-634DDDAF4B2B}" type="slidenum">
              <a:rPr lang="en-US" smtClean="0"/>
              <a:pPr/>
              <a:t>22</a:t>
            </a:fld>
            <a:endParaRPr lang="en-US"/>
          </a:p>
        </p:txBody>
      </p:sp>
    </p:spTree>
    <p:extLst>
      <p:ext uri="{BB962C8B-B14F-4D97-AF65-F5344CB8AC3E}">
        <p14:creationId xmlns:p14="http://schemas.microsoft.com/office/powerpoint/2010/main" val="19528679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utoShape 8"/>
          <p:cNvSpPr/>
          <p:nvPr/>
        </p:nvSpPr>
        <p:spPr>
          <a:xfrm>
            <a:off x="1028700" y="2421551"/>
            <a:ext cx="16230600" cy="0"/>
          </a:xfrm>
          <a:prstGeom prst="line">
            <a:avLst/>
          </a:prstGeom>
          <a:ln w="9525" cap="flat">
            <a:solidFill>
              <a:srgbClr val="140E0C"/>
            </a:solidFill>
            <a:prstDash val="solid"/>
            <a:headEnd type="none" w="sm" len="sm"/>
            <a:tailEnd type="none" w="sm" len="sm"/>
          </a:ln>
        </p:spPr>
      </p:sp>
      <p:sp>
        <p:nvSpPr>
          <p:cNvPr id="9" name="AutoShape 9"/>
          <p:cNvSpPr/>
          <p:nvPr/>
        </p:nvSpPr>
        <p:spPr>
          <a:xfrm>
            <a:off x="1028700" y="9639300"/>
            <a:ext cx="16230600" cy="0"/>
          </a:xfrm>
          <a:prstGeom prst="line">
            <a:avLst/>
          </a:prstGeom>
          <a:ln w="9525" cap="flat">
            <a:solidFill>
              <a:srgbClr val="140E0C"/>
            </a:solidFill>
            <a:prstDash val="solid"/>
            <a:headEnd type="none" w="sm" len="sm"/>
            <a:tailEnd type="none" w="sm" len="sm"/>
          </a:ln>
        </p:spPr>
      </p:sp>
      <p:sp>
        <p:nvSpPr>
          <p:cNvPr id="15" name="Freeform 15"/>
          <p:cNvSpPr/>
          <p:nvPr/>
        </p:nvSpPr>
        <p:spPr>
          <a:xfrm>
            <a:off x="8456791" y="9758578"/>
            <a:ext cx="1374418" cy="337922"/>
          </a:xfrm>
          <a:custGeom>
            <a:avLst/>
            <a:gdLst/>
            <a:ahLst/>
            <a:cxnLst/>
            <a:rect l="l" t="t" r="r" b="b"/>
            <a:pathLst>
              <a:path w="1374418" h="337922">
                <a:moveTo>
                  <a:pt x="0" y="0"/>
                </a:moveTo>
                <a:lnTo>
                  <a:pt x="1374418" y="0"/>
                </a:lnTo>
                <a:lnTo>
                  <a:pt x="1374418" y="337921"/>
                </a:lnTo>
                <a:lnTo>
                  <a:pt x="0" y="337921"/>
                </a:lnTo>
                <a:lnTo>
                  <a:pt x="0" y="0"/>
                </a:lnTo>
                <a:close/>
              </a:path>
            </a:pathLst>
          </a:custGeom>
          <a:blipFill>
            <a:blip r:embed="rId2"/>
            <a:stretch>
              <a:fillRect/>
            </a:stretch>
          </a:blipFill>
        </p:spPr>
      </p:sp>
      <p:sp>
        <p:nvSpPr>
          <p:cNvPr id="16" name="TextBox 6">
            <a:extLst>
              <a:ext uri="{FF2B5EF4-FFF2-40B4-BE49-F238E27FC236}">
                <a16:creationId xmlns:a16="http://schemas.microsoft.com/office/drawing/2014/main" id="{DB75DD2E-5420-489E-89E3-56D6B6D1624A}"/>
              </a:ext>
            </a:extLst>
          </p:cNvPr>
          <p:cNvSpPr txBox="1"/>
          <p:nvPr/>
        </p:nvSpPr>
        <p:spPr>
          <a:xfrm>
            <a:off x="1025387" y="952500"/>
            <a:ext cx="9033013" cy="815160"/>
          </a:xfrm>
          <a:prstGeom prst="rect">
            <a:avLst/>
          </a:prstGeom>
        </p:spPr>
        <p:txBody>
          <a:bodyPr wrap="square" lIns="0" tIns="0" rIns="0" bIns="0" rtlCol="0" anchor="t">
            <a:spAutoFit/>
          </a:bodyPr>
          <a:lstStyle/>
          <a:p>
            <a:pPr marL="0" lvl="1" indent="0" algn="l">
              <a:lnSpc>
                <a:spcPts val="7200"/>
              </a:lnSpc>
              <a:spcBef>
                <a:spcPct val="0"/>
              </a:spcBef>
            </a:pPr>
            <a:r>
              <a:rPr lang="fr-FR" sz="4000" b="1" dirty="0">
                <a:solidFill>
                  <a:srgbClr val="1D1D1B"/>
                </a:solidFill>
                <a:latin typeface="Segoe UI" panose="020B0502040204020203" pitchFamily="34" charset="0"/>
                <a:ea typeface="Raleway Bold"/>
                <a:cs typeface="Segoe UI" panose="020B0502040204020203" pitchFamily="34" charset="0"/>
                <a:sym typeface="Raleway Bold"/>
              </a:rPr>
              <a:t>Annexe au dossier financier</a:t>
            </a:r>
            <a:endParaRPr lang="en-US" sz="4000" b="1" dirty="0">
              <a:solidFill>
                <a:srgbClr val="1D1D1B"/>
              </a:solidFill>
              <a:latin typeface="Segoe UI" panose="020B0502040204020203" pitchFamily="34" charset="0"/>
              <a:ea typeface="Raleway Bold"/>
              <a:cs typeface="Segoe UI" panose="020B0502040204020203" pitchFamily="34" charset="0"/>
              <a:sym typeface="Raleway Bold"/>
            </a:endParaRPr>
          </a:p>
        </p:txBody>
      </p:sp>
      <p:sp>
        <p:nvSpPr>
          <p:cNvPr id="13" name="TextBox 4">
            <a:extLst>
              <a:ext uri="{FF2B5EF4-FFF2-40B4-BE49-F238E27FC236}">
                <a16:creationId xmlns:a16="http://schemas.microsoft.com/office/drawing/2014/main" id="{8DEB4FCD-6080-4E0D-AE1C-C61C35E88BE5}"/>
              </a:ext>
            </a:extLst>
          </p:cNvPr>
          <p:cNvSpPr txBox="1"/>
          <p:nvPr/>
        </p:nvSpPr>
        <p:spPr>
          <a:xfrm>
            <a:off x="1025387" y="1888170"/>
            <a:ext cx="7010400" cy="412870"/>
          </a:xfrm>
          <a:prstGeom prst="rect">
            <a:avLst/>
          </a:prstGeom>
        </p:spPr>
        <p:txBody>
          <a:bodyPr wrap="square" lIns="0" tIns="0" rIns="0" bIns="0" rtlCol="0" anchor="t">
            <a:spAutoFit/>
          </a:bodyPr>
          <a:lstStyle/>
          <a:p>
            <a:pPr marL="0" lvl="1" indent="0" algn="l">
              <a:lnSpc>
                <a:spcPts val="3359"/>
              </a:lnSpc>
              <a:spcBef>
                <a:spcPct val="0"/>
              </a:spcBef>
            </a:pPr>
            <a:r>
              <a:rPr lang="fr-FR" sz="2799" b="1" spc="-139" dirty="0">
                <a:solidFill>
                  <a:srgbClr val="B40E0E"/>
                </a:solidFill>
                <a:latin typeface="Segoe UI Semibold" panose="020B0702040204020203" pitchFamily="34" charset="0"/>
                <a:ea typeface="Raleway Bold"/>
                <a:cs typeface="Segoe UI Semibold" panose="020B0702040204020203" pitchFamily="34" charset="0"/>
                <a:sym typeface="Raleway Bold"/>
              </a:rPr>
              <a:t>2. Montage financier</a:t>
            </a:r>
          </a:p>
        </p:txBody>
      </p:sp>
      <p:graphicFrame>
        <p:nvGraphicFramePr>
          <p:cNvPr id="3" name="Tableau 2">
            <a:extLst>
              <a:ext uri="{FF2B5EF4-FFF2-40B4-BE49-F238E27FC236}">
                <a16:creationId xmlns:a16="http://schemas.microsoft.com/office/drawing/2014/main" id="{C677FF63-4D01-4B98-90F5-C0DE82D15D28}"/>
              </a:ext>
            </a:extLst>
          </p:cNvPr>
          <p:cNvGraphicFramePr>
            <a:graphicFrameLocks noGrp="1"/>
          </p:cNvGraphicFramePr>
          <p:nvPr>
            <p:extLst>
              <p:ext uri="{D42A27DB-BD31-4B8C-83A1-F6EECF244321}">
                <p14:modId xmlns:p14="http://schemas.microsoft.com/office/powerpoint/2010/main" val="845099960"/>
              </p:ext>
            </p:extLst>
          </p:nvPr>
        </p:nvGraphicFramePr>
        <p:xfrm>
          <a:off x="2253698" y="2790426"/>
          <a:ext cx="13780603" cy="6480000"/>
        </p:xfrm>
        <a:graphic>
          <a:graphicData uri="http://schemas.openxmlformats.org/drawingml/2006/table">
            <a:tbl>
              <a:tblPr>
                <a:tableStyleId>{5C22544A-7EE6-4342-B048-85BDC9FD1C3A}</a:tableStyleId>
              </a:tblPr>
              <a:tblGrid>
                <a:gridCol w="11305045">
                  <a:extLst>
                    <a:ext uri="{9D8B030D-6E8A-4147-A177-3AD203B41FA5}">
                      <a16:colId xmlns:a16="http://schemas.microsoft.com/office/drawing/2014/main" val="743043800"/>
                    </a:ext>
                  </a:extLst>
                </a:gridCol>
                <a:gridCol w="2475558">
                  <a:extLst>
                    <a:ext uri="{9D8B030D-6E8A-4147-A177-3AD203B41FA5}">
                      <a16:colId xmlns:a16="http://schemas.microsoft.com/office/drawing/2014/main" val="2050207385"/>
                    </a:ext>
                  </a:extLst>
                </a:gridCol>
              </a:tblGrid>
              <a:tr h="270000">
                <a:tc>
                  <a:txBody>
                    <a:bodyPr/>
                    <a:lstStyle/>
                    <a:p>
                      <a:pPr algn="l" rtl="0" fontAlgn="ctr"/>
                      <a:r>
                        <a:rPr lang="fr-FR" sz="1600" b="1" i="0" u="none" strike="noStrike" dirty="0">
                          <a:solidFill>
                            <a:schemeClr val="bg1"/>
                          </a:solidFill>
                          <a:effectLst/>
                          <a:latin typeface="Segoe UI" panose="020B0502040204020203" pitchFamily="34" charset="0"/>
                          <a:cs typeface="Segoe UI" panose="020B0502040204020203" pitchFamily="34" charset="0"/>
                        </a:rPr>
                        <a:t>BESOINS (durables)</a:t>
                      </a:r>
                    </a:p>
                  </a:txBody>
                  <a:tcPr marL="6350" marR="6350" marT="6350" marB="0" anchor="ctr">
                    <a:solidFill>
                      <a:srgbClr val="B40E0E"/>
                    </a:solidFill>
                  </a:tcPr>
                </a:tc>
                <a:tc>
                  <a:txBody>
                    <a:bodyPr/>
                    <a:lstStyle/>
                    <a:p>
                      <a:pPr algn="ctr" rtl="0" fontAlgn="ctr"/>
                      <a:r>
                        <a:rPr lang="fr-FR" sz="1600" b="1" i="0" u="none" strike="noStrike" dirty="0">
                          <a:solidFill>
                            <a:schemeClr val="bg1"/>
                          </a:solidFill>
                          <a:effectLst/>
                          <a:latin typeface="Segoe UI" panose="020B0502040204020203" pitchFamily="34" charset="0"/>
                          <a:cs typeface="Segoe UI" panose="020B0502040204020203" pitchFamily="34" charset="0"/>
                        </a:rPr>
                        <a:t>Montant</a:t>
                      </a:r>
                    </a:p>
                  </a:txBody>
                  <a:tcPr marL="6350" marR="6350" marT="6350" marB="0" anchor="ctr">
                    <a:solidFill>
                      <a:srgbClr val="B40E0E"/>
                    </a:solidFill>
                  </a:tcPr>
                </a:tc>
                <a:extLst>
                  <a:ext uri="{0D108BD9-81ED-4DB2-BD59-A6C34878D82A}">
                    <a16:rowId xmlns:a16="http://schemas.microsoft.com/office/drawing/2014/main" val="175229035"/>
                  </a:ext>
                </a:extLst>
              </a:tr>
              <a:tr h="270000">
                <a:tc>
                  <a:txBody>
                    <a:bodyPr/>
                    <a:lstStyle/>
                    <a:p>
                      <a:pPr algn="l" rtl="0" fontAlgn="ctr"/>
                      <a:r>
                        <a:rPr lang="fr-FR" sz="1600" b="1" i="0" u="none" strike="noStrike" dirty="0">
                          <a:solidFill>
                            <a:srgbClr val="000000"/>
                          </a:solidFill>
                          <a:effectLst/>
                          <a:latin typeface="Segoe UI" panose="020B0502040204020203" pitchFamily="34" charset="0"/>
                          <a:cs typeface="Segoe UI" panose="020B0502040204020203" pitchFamily="34" charset="0"/>
                        </a:rPr>
                        <a:t>Immobilisations (Investissements)</a:t>
                      </a:r>
                    </a:p>
                  </a:txBody>
                  <a:tcPr marL="6350" marR="6350" marT="6350" marB="0" anchor="ctr">
                    <a:solidFill>
                      <a:schemeClr val="bg1">
                        <a:lumMod val="95000"/>
                      </a:schemeClr>
                    </a:solidFill>
                  </a:tcPr>
                </a:tc>
                <a:tc>
                  <a:txBody>
                    <a:bodyPr/>
                    <a:lstStyle/>
                    <a:p>
                      <a:pPr algn="l" fontAlgn="t"/>
                      <a:r>
                        <a:rPr lang="fr-FR" sz="1600" b="0" i="0" u="none" strike="noStrike" dirty="0">
                          <a:solidFill>
                            <a:srgbClr val="000000"/>
                          </a:solidFill>
                          <a:effectLst/>
                          <a:latin typeface="Segoe UI" panose="020B0502040204020203" pitchFamily="34" charset="0"/>
                          <a:cs typeface="Segoe UI" panose="020B0502040204020203" pitchFamily="34" charset="0"/>
                        </a:rPr>
                        <a:t> </a:t>
                      </a:r>
                    </a:p>
                  </a:txBody>
                  <a:tcPr marL="6350" marR="6350" marT="6350" marB="0">
                    <a:solidFill>
                      <a:schemeClr val="bg1">
                        <a:lumMod val="95000"/>
                      </a:schemeClr>
                    </a:solidFill>
                  </a:tcPr>
                </a:tc>
                <a:extLst>
                  <a:ext uri="{0D108BD9-81ED-4DB2-BD59-A6C34878D82A}">
                    <a16:rowId xmlns:a16="http://schemas.microsoft.com/office/drawing/2014/main" val="1542856532"/>
                  </a:ext>
                </a:extLst>
              </a:tr>
              <a:tr h="270000">
                <a:tc>
                  <a:txBody>
                    <a:bodyPr/>
                    <a:lstStyle/>
                    <a:p>
                      <a:pPr algn="l" rtl="0" fontAlgn="ctr"/>
                      <a:r>
                        <a:rPr lang="fr-FR" sz="1600" b="0" i="0" u="none" strike="noStrike">
                          <a:solidFill>
                            <a:srgbClr val="000000"/>
                          </a:solidFill>
                          <a:effectLst/>
                          <a:latin typeface="Segoe UI" panose="020B0502040204020203" pitchFamily="34" charset="0"/>
                          <a:cs typeface="Segoe UI" panose="020B0502040204020203" pitchFamily="34" charset="0"/>
                        </a:rPr>
                        <a:t>   Achat Immeubles (terrains, locaux,…)</a:t>
                      </a:r>
                    </a:p>
                  </a:txBody>
                  <a:tcPr marL="6350" marR="6350" marT="6350" marB="0" anchor="ctr">
                    <a:solidFill>
                      <a:schemeClr val="bg1">
                        <a:lumMod val="95000"/>
                      </a:schemeClr>
                    </a:solidFill>
                  </a:tcPr>
                </a:tc>
                <a:tc>
                  <a:txBody>
                    <a:bodyPr/>
                    <a:lstStyle/>
                    <a:p>
                      <a:pPr algn="l" fontAlgn="t"/>
                      <a:r>
                        <a:rPr lang="fr-FR" sz="1600" b="0" i="0" u="none" strike="noStrike">
                          <a:solidFill>
                            <a:srgbClr val="000000"/>
                          </a:solidFill>
                          <a:effectLst/>
                          <a:latin typeface="Segoe UI" panose="020B0502040204020203" pitchFamily="34" charset="0"/>
                          <a:cs typeface="Segoe UI" panose="020B0502040204020203" pitchFamily="34" charset="0"/>
                        </a:rPr>
                        <a:t> </a:t>
                      </a:r>
                    </a:p>
                  </a:txBody>
                  <a:tcPr marL="6350" marR="6350" marT="6350" marB="0">
                    <a:solidFill>
                      <a:schemeClr val="bg1">
                        <a:lumMod val="95000"/>
                      </a:schemeClr>
                    </a:solidFill>
                  </a:tcPr>
                </a:tc>
                <a:extLst>
                  <a:ext uri="{0D108BD9-81ED-4DB2-BD59-A6C34878D82A}">
                    <a16:rowId xmlns:a16="http://schemas.microsoft.com/office/drawing/2014/main" val="666834303"/>
                  </a:ext>
                </a:extLst>
              </a:tr>
              <a:tr h="270000">
                <a:tc>
                  <a:txBody>
                    <a:bodyPr/>
                    <a:lstStyle/>
                    <a:p>
                      <a:pPr algn="l" rtl="0" fontAlgn="ctr"/>
                      <a:r>
                        <a:rPr lang="fr-FR" sz="1600" b="0" i="0" u="none" strike="noStrike" dirty="0">
                          <a:solidFill>
                            <a:srgbClr val="000000"/>
                          </a:solidFill>
                          <a:effectLst/>
                          <a:latin typeface="Segoe UI" panose="020B0502040204020203" pitchFamily="34" charset="0"/>
                          <a:cs typeface="Segoe UI" panose="020B0502040204020203" pitchFamily="34" charset="0"/>
                        </a:rPr>
                        <a:t>   Aménagements, travaux, installations,…</a:t>
                      </a:r>
                    </a:p>
                  </a:txBody>
                  <a:tcPr marL="6350" marR="6350" marT="6350" marB="0" anchor="ctr">
                    <a:solidFill>
                      <a:schemeClr val="bg1">
                        <a:lumMod val="95000"/>
                      </a:schemeClr>
                    </a:solidFill>
                  </a:tcPr>
                </a:tc>
                <a:tc>
                  <a:txBody>
                    <a:bodyPr/>
                    <a:lstStyle/>
                    <a:p>
                      <a:pPr algn="l" fontAlgn="t"/>
                      <a:r>
                        <a:rPr lang="fr-FR" sz="1600" b="0" i="0" u="none" strike="noStrike">
                          <a:solidFill>
                            <a:srgbClr val="000000"/>
                          </a:solidFill>
                          <a:effectLst/>
                          <a:latin typeface="Segoe UI" panose="020B0502040204020203" pitchFamily="34" charset="0"/>
                          <a:cs typeface="Segoe UI" panose="020B0502040204020203" pitchFamily="34" charset="0"/>
                        </a:rPr>
                        <a:t> </a:t>
                      </a:r>
                    </a:p>
                  </a:txBody>
                  <a:tcPr marL="6350" marR="6350" marT="6350" marB="0">
                    <a:solidFill>
                      <a:schemeClr val="bg1">
                        <a:lumMod val="95000"/>
                      </a:schemeClr>
                    </a:solidFill>
                  </a:tcPr>
                </a:tc>
                <a:extLst>
                  <a:ext uri="{0D108BD9-81ED-4DB2-BD59-A6C34878D82A}">
                    <a16:rowId xmlns:a16="http://schemas.microsoft.com/office/drawing/2014/main" val="3995670792"/>
                  </a:ext>
                </a:extLst>
              </a:tr>
              <a:tr h="270000">
                <a:tc>
                  <a:txBody>
                    <a:bodyPr/>
                    <a:lstStyle/>
                    <a:p>
                      <a:pPr algn="l" rtl="0" fontAlgn="ctr"/>
                      <a:r>
                        <a:rPr lang="fr-FR" sz="1600" b="0" i="0" u="none" strike="noStrike" dirty="0">
                          <a:solidFill>
                            <a:srgbClr val="000000"/>
                          </a:solidFill>
                          <a:effectLst/>
                          <a:latin typeface="Segoe UI" panose="020B0502040204020203" pitchFamily="34" charset="0"/>
                          <a:cs typeface="Segoe UI" panose="020B0502040204020203" pitchFamily="34" charset="0"/>
                        </a:rPr>
                        <a:t>   Matériel (machines, équipement…)</a:t>
                      </a:r>
                    </a:p>
                  </a:txBody>
                  <a:tcPr marL="6350" marR="6350" marT="6350" marB="0" anchor="ctr">
                    <a:solidFill>
                      <a:schemeClr val="bg1">
                        <a:lumMod val="95000"/>
                      </a:schemeClr>
                    </a:solidFill>
                  </a:tcPr>
                </a:tc>
                <a:tc>
                  <a:txBody>
                    <a:bodyPr/>
                    <a:lstStyle/>
                    <a:p>
                      <a:pPr algn="l" fontAlgn="t"/>
                      <a:r>
                        <a:rPr lang="fr-FR" sz="1600" b="0" i="0" u="none" strike="noStrike">
                          <a:solidFill>
                            <a:srgbClr val="000000"/>
                          </a:solidFill>
                          <a:effectLst/>
                          <a:latin typeface="Segoe UI" panose="020B0502040204020203" pitchFamily="34" charset="0"/>
                          <a:cs typeface="Segoe UI" panose="020B0502040204020203" pitchFamily="34" charset="0"/>
                        </a:rPr>
                        <a:t> </a:t>
                      </a:r>
                    </a:p>
                  </a:txBody>
                  <a:tcPr marL="6350" marR="6350" marT="6350" marB="0">
                    <a:solidFill>
                      <a:schemeClr val="bg1">
                        <a:lumMod val="95000"/>
                      </a:schemeClr>
                    </a:solidFill>
                  </a:tcPr>
                </a:tc>
                <a:extLst>
                  <a:ext uri="{0D108BD9-81ED-4DB2-BD59-A6C34878D82A}">
                    <a16:rowId xmlns:a16="http://schemas.microsoft.com/office/drawing/2014/main" val="719395035"/>
                  </a:ext>
                </a:extLst>
              </a:tr>
              <a:tr h="270000">
                <a:tc>
                  <a:txBody>
                    <a:bodyPr/>
                    <a:lstStyle/>
                    <a:p>
                      <a:pPr algn="l" rtl="0" fontAlgn="ctr"/>
                      <a:r>
                        <a:rPr lang="fr-FR" sz="1600" b="0" i="0" u="none" strike="noStrike" dirty="0">
                          <a:solidFill>
                            <a:srgbClr val="000000"/>
                          </a:solidFill>
                          <a:effectLst/>
                          <a:latin typeface="Segoe UI" panose="020B0502040204020203" pitchFamily="34" charset="0"/>
                          <a:cs typeface="Segoe UI" panose="020B0502040204020203" pitchFamily="34" charset="0"/>
                        </a:rPr>
                        <a:t>   Matériel de bureau</a:t>
                      </a:r>
                    </a:p>
                  </a:txBody>
                  <a:tcPr marL="6350" marR="6350" marT="6350" marB="0" anchor="ctr">
                    <a:solidFill>
                      <a:schemeClr val="bg1">
                        <a:lumMod val="95000"/>
                      </a:schemeClr>
                    </a:solidFill>
                  </a:tcPr>
                </a:tc>
                <a:tc>
                  <a:txBody>
                    <a:bodyPr/>
                    <a:lstStyle/>
                    <a:p>
                      <a:pPr algn="ctr" fontAlgn="t"/>
                      <a:r>
                        <a:rPr lang="fr-FR" sz="1600" b="0" i="0" u="none" strike="noStrike">
                          <a:solidFill>
                            <a:srgbClr val="000000"/>
                          </a:solidFill>
                          <a:effectLst/>
                          <a:latin typeface="Segoe UI" panose="020B0502040204020203" pitchFamily="34" charset="0"/>
                          <a:cs typeface="Segoe UI" panose="020B0502040204020203" pitchFamily="34" charset="0"/>
                        </a:rPr>
                        <a:t> </a:t>
                      </a:r>
                    </a:p>
                  </a:txBody>
                  <a:tcPr marL="6350" marR="6350" marT="6350" marB="0">
                    <a:solidFill>
                      <a:schemeClr val="bg1">
                        <a:lumMod val="95000"/>
                      </a:schemeClr>
                    </a:solidFill>
                  </a:tcPr>
                </a:tc>
                <a:extLst>
                  <a:ext uri="{0D108BD9-81ED-4DB2-BD59-A6C34878D82A}">
                    <a16:rowId xmlns:a16="http://schemas.microsoft.com/office/drawing/2014/main" val="4120429663"/>
                  </a:ext>
                </a:extLst>
              </a:tr>
              <a:tr h="270000">
                <a:tc>
                  <a:txBody>
                    <a:bodyPr/>
                    <a:lstStyle/>
                    <a:p>
                      <a:pPr algn="l" rtl="0" fontAlgn="ctr"/>
                      <a:r>
                        <a:rPr lang="fr-FR" sz="1600" b="0" i="0" u="none" strike="noStrike" dirty="0">
                          <a:solidFill>
                            <a:schemeClr val="bg1">
                              <a:lumMod val="95000"/>
                            </a:schemeClr>
                          </a:solidFill>
                          <a:effectLst/>
                          <a:latin typeface="Segoe UI" panose="020B0502040204020203" pitchFamily="34" charset="0"/>
                          <a:cs typeface="Segoe UI" panose="020B0502040204020203" pitchFamily="34" charset="0"/>
                        </a:rPr>
                        <a:t>   </a:t>
                      </a:r>
                      <a:r>
                        <a:rPr lang="fr-FR" sz="1600" b="0" i="0" u="none" strike="noStrike" dirty="0">
                          <a:solidFill>
                            <a:schemeClr val="tx1"/>
                          </a:solidFill>
                          <a:effectLst/>
                          <a:latin typeface="Segoe UI" panose="020B0502040204020203" pitchFamily="34" charset="0"/>
                          <a:cs typeface="Segoe UI" panose="020B0502040204020203" pitchFamily="34" charset="0"/>
                        </a:rPr>
                        <a:t>Véhicules</a:t>
                      </a:r>
                    </a:p>
                  </a:txBody>
                  <a:tcPr marL="6350" marR="6350" marT="6350" marB="0" anchor="ctr">
                    <a:solidFill>
                      <a:schemeClr val="bg1">
                        <a:lumMod val="95000"/>
                      </a:schemeClr>
                    </a:solidFill>
                  </a:tcPr>
                </a:tc>
                <a:tc>
                  <a:txBody>
                    <a:bodyPr/>
                    <a:lstStyle/>
                    <a:p>
                      <a:pPr algn="l" fontAlgn="t"/>
                      <a:r>
                        <a:rPr lang="fr-FR" sz="1600" b="0" i="0" u="none" strike="noStrike" dirty="0">
                          <a:solidFill>
                            <a:schemeClr val="bg1">
                              <a:lumMod val="95000"/>
                            </a:schemeClr>
                          </a:solidFill>
                          <a:effectLst/>
                          <a:latin typeface="Segoe UI" panose="020B0502040204020203" pitchFamily="34" charset="0"/>
                          <a:cs typeface="Segoe UI" panose="020B0502040204020203" pitchFamily="34" charset="0"/>
                        </a:rPr>
                        <a:t> </a:t>
                      </a:r>
                    </a:p>
                  </a:txBody>
                  <a:tcPr marL="6350" marR="6350" marT="6350" marB="0">
                    <a:solidFill>
                      <a:schemeClr val="bg1">
                        <a:lumMod val="95000"/>
                      </a:schemeClr>
                    </a:solidFill>
                  </a:tcPr>
                </a:tc>
                <a:extLst>
                  <a:ext uri="{0D108BD9-81ED-4DB2-BD59-A6C34878D82A}">
                    <a16:rowId xmlns:a16="http://schemas.microsoft.com/office/drawing/2014/main" val="316891655"/>
                  </a:ext>
                </a:extLst>
              </a:tr>
              <a:tr h="270000">
                <a:tc>
                  <a:txBody>
                    <a:bodyPr/>
                    <a:lstStyle/>
                    <a:p>
                      <a:pPr algn="l" rtl="0" fontAlgn="ctr"/>
                      <a:r>
                        <a:rPr lang="fr-FR" sz="1600" b="0" i="0" u="none" strike="noStrike" dirty="0">
                          <a:solidFill>
                            <a:srgbClr val="000000"/>
                          </a:solidFill>
                          <a:effectLst/>
                          <a:latin typeface="Segoe UI" panose="020B0502040204020203" pitchFamily="34" charset="0"/>
                          <a:cs typeface="Segoe UI" panose="020B0502040204020203" pitchFamily="34" charset="0"/>
                        </a:rPr>
                        <a:t>   Autres</a:t>
                      </a:r>
                    </a:p>
                  </a:txBody>
                  <a:tcPr marL="6350" marR="6350" marT="6350" marB="0" anchor="ctr">
                    <a:solidFill>
                      <a:schemeClr val="bg1">
                        <a:lumMod val="95000"/>
                      </a:schemeClr>
                    </a:solidFill>
                  </a:tcPr>
                </a:tc>
                <a:tc>
                  <a:txBody>
                    <a:bodyPr/>
                    <a:lstStyle/>
                    <a:p>
                      <a:pPr algn="l" fontAlgn="t"/>
                      <a:r>
                        <a:rPr lang="fr-FR" sz="1600" b="0" i="0" u="none" strike="noStrike">
                          <a:solidFill>
                            <a:srgbClr val="000000"/>
                          </a:solidFill>
                          <a:effectLst/>
                          <a:latin typeface="Segoe UI" panose="020B0502040204020203" pitchFamily="34" charset="0"/>
                          <a:cs typeface="Segoe UI" panose="020B0502040204020203" pitchFamily="34" charset="0"/>
                        </a:rPr>
                        <a:t> </a:t>
                      </a:r>
                    </a:p>
                  </a:txBody>
                  <a:tcPr marL="6350" marR="6350" marT="6350" marB="0">
                    <a:solidFill>
                      <a:schemeClr val="bg1">
                        <a:lumMod val="95000"/>
                      </a:schemeClr>
                    </a:solidFill>
                  </a:tcPr>
                </a:tc>
                <a:extLst>
                  <a:ext uri="{0D108BD9-81ED-4DB2-BD59-A6C34878D82A}">
                    <a16:rowId xmlns:a16="http://schemas.microsoft.com/office/drawing/2014/main" val="3018896125"/>
                  </a:ext>
                </a:extLst>
              </a:tr>
              <a:tr h="270000">
                <a:tc>
                  <a:txBody>
                    <a:bodyPr/>
                    <a:lstStyle/>
                    <a:p>
                      <a:pPr algn="l" fontAlgn="t"/>
                      <a:r>
                        <a:rPr lang="fr-FR" sz="1600" b="0" i="0" u="none" strike="noStrike" dirty="0">
                          <a:solidFill>
                            <a:srgbClr val="000000"/>
                          </a:solidFill>
                          <a:effectLst/>
                          <a:latin typeface="Segoe UI" panose="020B0502040204020203" pitchFamily="34" charset="0"/>
                          <a:cs typeface="Segoe UI" panose="020B0502040204020203" pitchFamily="34" charset="0"/>
                        </a:rPr>
                        <a:t> </a:t>
                      </a:r>
                    </a:p>
                  </a:txBody>
                  <a:tcPr marL="6350" marR="6350" marT="6350" marB="0">
                    <a:solidFill>
                      <a:schemeClr val="bg1">
                        <a:lumMod val="95000"/>
                      </a:schemeClr>
                    </a:solidFill>
                  </a:tcPr>
                </a:tc>
                <a:tc>
                  <a:txBody>
                    <a:bodyPr/>
                    <a:lstStyle/>
                    <a:p>
                      <a:pPr algn="l" fontAlgn="t"/>
                      <a:r>
                        <a:rPr lang="fr-FR" sz="1600" b="0" i="0" u="none" strike="noStrike">
                          <a:solidFill>
                            <a:srgbClr val="000000"/>
                          </a:solidFill>
                          <a:effectLst/>
                          <a:latin typeface="Segoe UI" panose="020B0502040204020203" pitchFamily="34" charset="0"/>
                          <a:cs typeface="Segoe UI" panose="020B0502040204020203" pitchFamily="34" charset="0"/>
                        </a:rPr>
                        <a:t> </a:t>
                      </a:r>
                    </a:p>
                  </a:txBody>
                  <a:tcPr marL="6350" marR="6350" marT="6350" marB="0">
                    <a:solidFill>
                      <a:schemeClr val="bg1">
                        <a:lumMod val="95000"/>
                      </a:schemeClr>
                    </a:solidFill>
                  </a:tcPr>
                </a:tc>
                <a:extLst>
                  <a:ext uri="{0D108BD9-81ED-4DB2-BD59-A6C34878D82A}">
                    <a16:rowId xmlns:a16="http://schemas.microsoft.com/office/drawing/2014/main" val="540565524"/>
                  </a:ext>
                </a:extLst>
              </a:tr>
              <a:tr h="270000">
                <a:tc>
                  <a:txBody>
                    <a:bodyPr/>
                    <a:lstStyle/>
                    <a:p>
                      <a:pPr algn="l" rtl="0" fontAlgn="ctr"/>
                      <a:r>
                        <a:rPr lang="fr-FR" sz="1600" b="1" i="0" u="none" strike="noStrike">
                          <a:solidFill>
                            <a:srgbClr val="000000"/>
                          </a:solidFill>
                          <a:effectLst/>
                          <a:latin typeface="Segoe UI" panose="020B0502040204020203" pitchFamily="34" charset="0"/>
                          <a:cs typeface="Segoe UI" panose="020B0502040204020203" pitchFamily="34" charset="0"/>
                        </a:rPr>
                        <a:t>Besoin en fonds de roulement (BFR)</a:t>
                      </a:r>
                    </a:p>
                  </a:txBody>
                  <a:tcPr marL="6350" marR="6350" marT="6350" marB="0" anchor="ctr">
                    <a:solidFill>
                      <a:schemeClr val="bg1">
                        <a:lumMod val="95000"/>
                      </a:schemeClr>
                    </a:solidFill>
                  </a:tcPr>
                </a:tc>
                <a:tc>
                  <a:txBody>
                    <a:bodyPr/>
                    <a:lstStyle/>
                    <a:p>
                      <a:pPr algn="l" fontAlgn="t"/>
                      <a:r>
                        <a:rPr lang="fr-FR" sz="1600" b="0" i="0" u="none" strike="noStrike">
                          <a:solidFill>
                            <a:srgbClr val="000000"/>
                          </a:solidFill>
                          <a:effectLst/>
                          <a:latin typeface="Segoe UI" panose="020B0502040204020203" pitchFamily="34" charset="0"/>
                          <a:cs typeface="Segoe UI" panose="020B0502040204020203" pitchFamily="34" charset="0"/>
                        </a:rPr>
                        <a:t> </a:t>
                      </a:r>
                    </a:p>
                  </a:txBody>
                  <a:tcPr marL="6350" marR="6350" marT="6350" marB="0">
                    <a:solidFill>
                      <a:schemeClr val="bg1">
                        <a:lumMod val="95000"/>
                      </a:schemeClr>
                    </a:solidFill>
                  </a:tcPr>
                </a:tc>
                <a:extLst>
                  <a:ext uri="{0D108BD9-81ED-4DB2-BD59-A6C34878D82A}">
                    <a16:rowId xmlns:a16="http://schemas.microsoft.com/office/drawing/2014/main" val="495022662"/>
                  </a:ext>
                </a:extLst>
              </a:tr>
              <a:tr h="270000">
                <a:tc>
                  <a:txBody>
                    <a:bodyPr/>
                    <a:lstStyle/>
                    <a:p>
                      <a:pPr algn="l" rtl="0" fontAlgn="ctr"/>
                      <a:r>
                        <a:rPr lang="fr-FR" sz="1600" b="0" i="0" u="none" strike="noStrike" dirty="0">
                          <a:solidFill>
                            <a:srgbClr val="000000"/>
                          </a:solidFill>
                          <a:effectLst/>
                          <a:latin typeface="Segoe UI" panose="020B0502040204020203" pitchFamily="34" charset="0"/>
                          <a:cs typeface="Segoe UI" panose="020B0502040204020203" pitchFamily="34" charset="0"/>
                        </a:rPr>
                        <a:t>   </a:t>
                      </a:r>
                      <a:r>
                        <a:rPr lang="fr-FR" sz="1600" b="0" i="1" u="none" strike="noStrike" dirty="0">
                          <a:solidFill>
                            <a:srgbClr val="000000"/>
                          </a:solidFill>
                          <a:effectLst/>
                          <a:latin typeface="Segoe UI" panose="020B0502040204020203" pitchFamily="34" charset="0"/>
                          <a:cs typeface="Segoe UI" panose="020B0502040204020203" pitchFamily="34" charset="0"/>
                        </a:rPr>
                        <a:t>Constitution (% de l’ensemble des charges à débourser les premiers mois sans ventes ou ventes faibles)</a:t>
                      </a:r>
                      <a:endParaRPr lang="fr-FR" sz="1600" b="0" i="0" u="none" strike="noStrike" dirty="0">
                        <a:solidFill>
                          <a:srgbClr val="000000"/>
                        </a:solidFill>
                        <a:effectLst/>
                        <a:latin typeface="Segoe UI" panose="020B0502040204020203" pitchFamily="34" charset="0"/>
                        <a:cs typeface="Segoe UI" panose="020B0502040204020203" pitchFamily="34" charset="0"/>
                      </a:endParaRPr>
                    </a:p>
                  </a:txBody>
                  <a:tcPr marL="6350" marR="6350" marT="6350" marB="0" anchor="ctr">
                    <a:solidFill>
                      <a:schemeClr val="bg1">
                        <a:lumMod val="95000"/>
                      </a:schemeClr>
                    </a:solidFill>
                  </a:tcPr>
                </a:tc>
                <a:tc>
                  <a:txBody>
                    <a:bodyPr/>
                    <a:lstStyle/>
                    <a:p>
                      <a:pPr algn="l" fontAlgn="t"/>
                      <a:r>
                        <a:rPr lang="fr-FR" sz="1600" b="0" i="0" u="none" strike="noStrike">
                          <a:solidFill>
                            <a:srgbClr val="000000"/>
                          </a:solidFill>
                          <a:effectLst/>
                          <a:latin typeface="Segoe UI" panose="020B0502040204020203" pitchFamily="34" charset="0"/>
                          <a:cs typeface="Segoe UI" panose="020B0502040204020203" pitchFamily="34" charset="0"/>
                        </a:rPr>
                        <a:t> </a:t>
                      </a:r>
                    </a:p>
                  </a:txBody>
                  <a:tcPr marL="6350" marR="6350" marT="6350" marB="0">
                    <a:solidFill>
                      <a:schemeClr val="bg1">
                        <a:lumMod val="95000"/>
                      </a:schemeClr>
                    </a:solidFill>
                  </a:tcPr>
                </a:tc>
                <a:extLst>
                  <a:ext uri="{0D108BD9-81ED-4DB2-BD59-A6C34878D82A}">
                    <a16:rowId xmlns:a16="http://schemas.microsoft.com/office/drawing/2014/main" val="3662614270"/>
                  </a:ext>
                </a:extLst>
              </a:tr>
              <a:tr h="270000">
                <a:tc>
                  <a:txBody>
                    <a:bodyPr/>
                    <a:lstStyle/>
                    <a:p>
                      <a:pPr algn="l" fontAlgn="t"/>
                      <a:r>
                        <a:rPr lang="fr-FR" sz="1600" b="0" i="0" u="none" strike="noStrike">
                          <a:solidFill>
                            <a:srgbClr val="000000"/>
                          </a:solidFill>
                          <a:effectLst/>
                          <a:latin typeface="Segoe UI" panose="020B0502040204020203" pitchFamily="34" charset="0"/>
                          <a:cs typeface="Segoe UI" panose="020B0502040204020203" pitchFamily="34" charset="0"/>
                        </a:rPr>
                        <a:t> </a:t>
                      </a:r>
                    </a:p>
                  </a:txBody>
                  <a:tcPr marL="6350" marR="6350" marT="6350" marB="0">
                    <a:solidFill>
                      <a:schemeClr val="bg1">
                        <a:lumMod val="95000"/>
                      </a:schemeClr>
                    </a:solidFill>
                  </a:tcPr>
                </a:tc>
                <a:tc>
                  <a:txBody>
                    <a:bodyPr/>
                    <a:lstStyle/>
                    <a:p>
                      <a:pPr algn="l" fontAlgn="t"/>
                      <a:r>
                        <a:rPr lang="fr-FR" sz="1600" b="0" i="0" u="none" strike="noStrike">
                          <a:solidFill>
                            <a:srgbClr val="000000"/>
                          </a:solidFill>
                          <a:effectLst/>
                          <a:latin typeface="Segoe UI" panose="020B0502040204020203" pitchFamily="34" charset="0"/>
                          <a:cs typeface="Segoe UI" panose="020B0502040204020203" pitchFamily="34" charset="0"/>
                        </a:rPr>
                        <a:t> </a:t>
                      </a:r>
                    </a:p>
                  </a:txBody>
                  <a:tcPr marL="6350" marR="6350" marT="6350" marB="0">
                    <a:solidFill>
                      <a:schemeClr val="bg1">
                        <a:lumMod val="95000"/>
                      </a:schemeClr>
                    </a:solidFill>
                  </a:tcPr>
                </a:tc>
                <a:extLst>
                  <a:ext uri="{0D108BD9-81ED-4DB2-BD59-A6C34878D82A}">
                    <a16:rowId xmlns:a16="http://schemas.microsoft.com/office/drawing/2014/main" val="1831474525"/>
                  </a:ext>
                </a:extLst>
              </a:tr>
              <a:tr h="270000">
                <a:tc>
                  <a:txBody>
                    <a:bodyPr/>
                    <a:lstStyle/>
                    <a:p>
                      <a:pPr algn="l" rtl="0" fontAlgn="ctr"/>
                      <a:r>
                        <a:rPr lang="fr-FR" sz="1600" b="1" i="0" u="none" strike="noStrike">
                          <a:solidFill>
                            <a:srgbClr val="000000"/>
                          </a:solidFill>
                          <a:effectLst/>
                          <a:latin typeface="Segoe UI" panose="020B0502040204020203" pitchFamily="34" charset="0"/>
                          <a:cs typeface="Segoe UI" panose="020B0502040204020203" pitchFamily="34" charset="0"/>
                        </a:rPr>
                        <a:t>Remboursement d’emprunts à moyen ou long terme (hors intérêt)</a:t>
                      </a:r>
                    </a:p>
                  </a:txBody>
                  <a:tcPr marL="6350" marR="6350" marT="6350" marB="0" anchor="ctr">
                    <a:solidFill>
                      <a:schemeClr val="bg1">
                        <a:lumMod val="95000"/>
                      </a:schemeClr>
                    </a:solidFill>
                  </a:tcPr>
                </a:tc>
                <a:tc>
                  <a:txBody>
                    <a:bodyPr/>
                    <a:lstStyle/>
                    <a:p>
                      <a:pPr algn="l" fontAlgn="t"/>
                      <a:r>
                        <a:rPr lang="fr-FR" sz="1600" b="0" i="0" u="none" strike="noStrike">
                          <a:solidFill>
                            <a:srgbClr val="000000"/>
                          </a:solidFill>
                          <a:effectLst/>
                          <a:latin typeface="Segoe UI" panose="020B0502040204020203" pitchFamily="34" charset="0"/>
                          <a:cs typeface="Segoe UI" panose="020B0502040204020203" pitchFamily="34" charset="0"/>
                        </a:rPr>
                        <a:t> </a:t>
                      </a:r>
                    </a:p>
                  </a:txBody>
                  <a:tcPr marL="6350" marR="6350" marT="6350" marB="0">
                    <a:solidFill>
                      <a:schemeClr val="bg1">
                        <a:lumMod val="95000"/>
                      </a:schemeClr>
                    </a:solidFill>
                  </a:tcPr>
                </a:tc>
                <a:extLst>
                  <a:ext uri="{0D108BD9-81ED-4DB2-BD59-A6C34878D82A}">
                    <a16:rowId xmlns:a16="http://schemas.microsoft.com/office/drawing/2014/main" val="2356764168"/>
                  </a:ext>
                </a:extLst>
              </a:tr>
              <a:tr h="270000">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fr-FR" sz="1600" b="1" i="0" u="none" strike="noStrike" dirty="0">
                          <a:solidFill>
                            <a:srgbClr val="000000"/>
                          </a:solidFill>
                          <a:effectLst/>
                          <a:latin typeface="Segoe UI" panose="020B0502040204020203" pitchFamily="34" charset="0"/>
                          <a:cs typeface="Segoe UI" panose="020B0502040204020203" pitchFamily="34" charset="0"/>
                        </a:rPr>
                        <a:t>TOTAL DES BESOINS</a:t>
                      </a:r>
                      <a:r>
                        <a:rPr lang="fr-FR" sz="1600" b="0" i="0" u="none" strike="noStrike" dirty="0">
                          <a:solidFill>
                            <a:srgbClr val="000000"/>
                          </a:solidFill>
                          <a:effectLst/>
                          <a:latin typeface="Segoe UI" panose="020B0502040204020203" pitchFamily="34" charset="0"/>
                          <a:cs typeface="Segoe UI" panose="020B0502040204020203" pitchFamily="34" charset="0"/>
                        </a:rPr>
                        <a:t> </a:t>
                      </a:r>
                    </a:p>
                  </a:txBody>
                  <a:tcPr marL="6350" marR="6350" marT="6350" marB="0">
                    <a:solidFill>
                      <a:schemeClr val="accent2">
                        <a:lumMod val="20000"/>
                        <a:lumOff val="80000"/>
                      </a:schemeClr>
                    </a:solidFill>
                  </a:tcPr>
                </a:tc>
                <a:tc>
                  <a:txBody>
                    <a:bodyPr/>
                    <a:lstStyle/>
                    <a:p>
                      <a:pPr algn="l" fontAlgn="t"/>
                      <a:r>
                        <a:rPr lang="fr-FR" sz="1600" b="0" i="0" u="none" strike="noStrike" dirty="0">
                          <a:solidFill>
                            <a:srgbClr val="000000"/>
                          </a:solidFill>
                          <a:effectLst/>
                          <a:latin typeface="Segoe UI" panose="020B0502040204020203" pitchFamily="34" charset="0"/>
                          <a:cs typeface="Segoe UI" panose="020B0502040204020203" pitchFamily="34" charset="0"/>
                        </a:rPr>
                        <a:t> </a:t>
                      </a:r>
                    </a:p>
                  </a:txBody>
                  <a:tcPr marL="6350" marR="6350" marT="6350" marB="0">
                    <a:solidFill>
                      <a:schemeClr val="accent2">
                        <a:lumMod val="20000"/>
                        <a:lumOff val="80000"/>
                      </a:schemeClr>
                    </a:solidFill>
                  </a:tcPr>
                </a:tc>
                <a:extLst>
                  <a:ext uri="{0D108BD9-81ED-4DB2-BD59-A6C34878D82A}">
                    <a16:rowId xmlns:a16="http://schemas.microsoft.com/office/drawing/2014/main" val="1723578225"/>
                  </a:ext>
                </a:extLst>
              </a:tr>
              <a:tr h="270000">
                <a:tc>
                  <a:txBody>
                    <a:bodyPr/>
                    <a:lstStyle/>
                    <a:p>
                      <a:pPr algn="l" rtl="0" fontAlgn="ctr"/>
                      <a:endParaRPr lang="fr-FR" sz="1600" b="1" i="0" u="none" strike="noStrike" dirty="0">
                        <a:solidFill>
                          <a:srgbClr val="000000"/>
                        </a:solidFill>
                        <a:effectLst/>
                        <a:latin typeface="Segoe UI" panose="020B0502040204020203" pitchFamily="34" charset="0"/>
                        <a:cs typeface="Segoe UI" panose="020B0502040204020203" pitchFamily="34" charset="0"/>
                      </a:endParaRPr>
                    </a:p>
                  </a:txBody>
                  <a:tcPr marL="6350" marR="6350" marT="6350" marB="0" anchor="ctr">
                    <a:solidFill>
                      <a:schemeClr val="bg1">
                        <a:lumMod val="95000"/>
                      </a:schemeClr>
                    </a:solidFill>
                  </a:tcPr>
                </a:tc>
                <a:tc>
                  <a:txBody>
                    <a:bodyPr/>
                    <a:lstStyle/>
                    <a:p>
                      <a:pPr algn="l" fontAlgn="t"/>
                      <a:r>
                        <a:rPr lang="fr-FR" sz="1600" b="0" i="0" u="none" strike="noStrike">
                          <a:solidFill>
                            <a:srgbClr val="000000"/>
                          </a:solidFill>
                          <a:effectLst/>
                          <a:latin typeface="Segoe UI" panose="020B0502040204020203" pitchFamily="34" charset="0"/>
                          <a:cs typeface="Segoe UI" panose="020B0502040204020203" pitchFamily="34" charset="0"/>
                        </a:rPr>
                        <a:t> </a:t>
                      </a:r>
                    </a:p>
                  </a:txBody>
                  <a:tcPr marL="6350" marR="6350" marT="6350" marB="0">
                    <a:solidFill>
                      <a:schemeClr val="bg1">
                        <a:lumMod val="95000"/>
                      </a:schemeClr>
                    </a:solidFill>
                  </a:tcPr>
                </a:tc>
                <a:extLst>
                  <a:ext uri="{0D108BD9-81ED-4DB2-BD59-A6C34878D82A}">
                    <a16:rowId xmlns:a16="http://schemas.microsoft.com/office/drawing/2014/main" val="3343335957"/>
                  </a:ext>
                </a:extLst>
              </a:tr>
              <a:tr h="270000">
                <a:tc>
                  <a:txBody>
                    <a:bodyPr/>
                    <a:lstStyle/>
                    <a:p>
                      <a:pPr algn="l" rtl="0" fontAlgn="ctr"/>
                      <a:r>
                        <a:rPr lang="fr-FR" sz="1600" b="1" i="0" u="none" strike="noStrike" dirty="0">
                          <a:solidFill>
                            <a:schemeClr val="bg1"/>
                          </a:solidFill>
                          <a:effectLst/>
                          <a:latin typeface="Segoe UI" panose="020B0502040204020203" pitchFamily="34" charset="0"/>
                          <a:cs typeface="Segoe UI" panose="020B0502040204020203" pitchFamily="34" charset="0"/>
                        </a:rPr>
                        <a:t>RESSOURCES (durables)</a:t>
                      </a:r>
                    </a:p>
                  </a:txBody>
                  <a:tcPr marL="6350" marR="6350" marT="6350" marB="0" anchor="ctr">
                    <a:solidFill>
                      <a:srgbClr val="B40E0E"/>
                    </a:solidFill>
                  </a:tcPr>
                </a:tc>
                <a:tc>
                  <a:txBody>
                    <a:bodyPr/>
                    <a:lstStyle/>
                    <a:p>
                      <a:pPr algn="l" fontAlgn="t"/>
                      <a:r>
                        <a:rPr lang="fr-FR" sz="1600" b="0" i="0" u="none" strike="noStrike" dirty="0">
                          <a:solidFill>
                            <a:schemeClr val="bg1"/>
                          </a:solidFill>
                          <a:effectLst/>
                          <a:latin typeface="Segoe UI" panose="020B0502040204020203" pitchFamily="34" charset="0"/>
                          <a:cs typeface="Segoe UI" panose="020B0502040204020203" pitchFamily="34" charset="0"/>
                        </a:rPr>
                        <a:t> </a:t>
                      </a:r>
                    </a:p>
                  </a:txBody>
                  <a:tcPr marL="6350" marR="6350" marT="6350" marB="0">
                    <a:solidFill>
                      <a:srgbClr val="B40E0E"/>
                    </a:solidFill>
                  </a:tcPr>
                </a:tc>
                <a:extLst>
                  <a:ext uri="{0D108BD9-81ED-4DB2-BD59-A6C34878D82A}">
                    <a16:rowId xmlns:a16="http://schemas.microsoft.com/office/drawing/2014/main" val="322028934"/>
                  </a:ext>
                </a:extLst>
              </a:tr>
              <a:tr h="270000">
                <a:tc>
                  <a:txBody>
                    <a:bodyPr/>
                    <a:lstStyle/>
                    <a:p>
                      <a:pPr algn="l" rtl="0" fontAlgn="ctr"/>
                      <a:r>
                        <a:rPr lang="fr-FR" sz="1600" b="1" i="0" u="none" strike="noStrike" dirty="0">
                          <a:solidFill>
                            <a:srgbClr val="000000"/>
                          </a:solidFill>
                          <a:effectLst/>
                          <a:latin typeface="Segoe UI" panose="020B0502040204020203" pitchFamily="34" charset="0"/>
                          <a:cs typeface="Segoe UI" panose="020B0502040204020203" pitchFamily="34" charset="0"/>
                        </a:rPr>
                        <a:t>Capitaux propres (Fonds propres)</a:t>
                      </a:r>
                    </a:p>
                  </a:txBody>
                  <a:tcPr marL="6350" marR="6350" marT="6350" marB="0" anchor="ctr">
                    <a:solidFill>
                      <a:schemeClr val="bg1">
                        <a:lumMod val="95000"/>
                      </a:schemeClr>
                    </a:solidFill>
                  </a:tcPr>
                </a:tc>
                <a:tc>
                  <a:txBody>
                    <a:bodyPr/>
                    <a:lstStyle/>
                    <a:p>
                      <a:pPr algn="l" fontAlgn="t"/>
                      <a:r>
                        <a:rPr lang="fr-FR" sz="1600" b="0" i="0" u="none" strike="noStrike">
                          <a:solidFill>
                            <a:srgbClr val="000000"/>
                          </a:solidFill>
                          <a:effectLst/>
                          <a:latin typeface="Segoe UI" panose="020B0502040204020203" pitchFamily="34" charset="0"/>
                          <a:cs typeface="Segoe UI" panose="020B0502040204020203" pitchFamily="34" charset="0"/>
                        </a:rPr>
                        <a:t> </a:t>
                      </a:r>
                    </a:p>
                  </a:txBody>
                  <a:tcPr marL="6350" marR="6350" marT="6350" marB="0">
                    <a:solidFill>
                      <a:schemeClr val="bg1">
                        <a:lumMod val="95000"/>
                      </a:schemeClr>
                    </a:solidFill>
                  </a:tcPr>
                </a:tc>
                <a:extLst>
                  <a:ext uri="{0D108BD9-81ED-4DB2-BD59-A6C34878D82A}">
                    <a16:rowId xmlns:a16="http://schemas.microsoft.com/office/drawing/2014/main" val="1407080610"/>
                  </a:ext>
                </a:extLst>
              </a:tr>
              <a:tr h="270000">
                <a:tc>
                  <a:txBody>
                    <a:bodyPr/>
                    <a:lstStyle/>
                    <a:p>
                      <a:pPr algn="l" rtl="0" fontAlgn="ctr"/>
                      <a:r>
                        <a:rPr lang="fr-FR" sz="1600" b="0" i="0" u="none" strike="noStrike">
                          <a:solidFill>
                            <a:srgbClr val="000000"/>
                          </a:solidFill>
                          <a:effectLst/>
                          <a:latin typeface="Segoe UI" panose="020B0502040204020203" pitchFamily="34" charset="0"/>
                          <a:cs typeface="Segoe UI" panose="020B0502040204020203" pitchFamily="34" charset="0"/>
                        </a:rPr>
                        <a:t>   Apports en capital (associés)</a:t>
                      </a:r>
                    </a:p>
                  </a:txBody>
                  <a:tcPr marL="6350" marR="6350" marT="6350" marB="0" anchor="ctr">
                    <a:solidFill>
                      <a:schemeClr val="bg1">
                        <a:lumMod val="95000"/>
                      </a:schemeClr>
                    </a:solidFill>
                  </a:tcPr>
                </a:tc>
                <a:tc>
                  <a:txBody>
                    <a:bodyPr/>
                    <a:lstStyle/>
                    <a:p>
                      <a:pPr algn="l" fontAlgn="t"/>
                      <a:r>
                        <a:rPr lang="fr-FR" sz="1600" b="0" i="0" u="none" strike="noStrike">
                          <a:solidFill>
                            <a:srgbClr val="000000"/>
                          </a:solidFill>
                          <a:effectLst/>
                          <a:latin typeface="Segoe UI" panose="020B0502040204020203" pitchFamily="34" charset="0"/>
                          <a:cs typeface="Segoe UI" panose="020B0502040204020203" pitchFamily="34" charset="0"/>
                        </a:rPr>
                        <a:t> </a:t>
                      </a:r>
                    </a:p>
                  </a:txBody>
                  <a:tcPr marL="6350" marR="6350" marT="6350" marB="0">
                    <a:solidFill>
                      <a:schemeClr val="bg1">
                        <a:lumMod val="95000"/>
                      </a:schemeClr>
                    </a:solidFill>
                  </a:tcPr>
                </a:tc>
                <a:extLst>
                  <a:ext uri="{0D108BD9-81ED-4DB2-BD59-A6C34878D82A}">
                    <a16:rowId xmlns:a16="http://schemas.microsoft.com/office/drawing/2014/main" val="799008430"/>
                  </a:ext>
                </a:extLst>
              </a:tr>
              <a:tr h="270000">
                <a:tc>
                  <a:txBody>
                    <a:bodyPr/>
                    <a:lstStyle/>
                    <a:p>
                      <a:pPr algn="l" rtl="0" fontAlgn="ctr"/>
                      <a:r>
                        <a:rPr lang="fr-FR" sz="1600" b="0" i="0" u="none" strike="noStrike">
                          <a:solidFill>
                            <a:srgbClr val="000000"/>
                          </a:solidFill>
                          <a:effectLst/>
                          <a:latin typeface="Segoe UI" panose="020B0502040204020203" pitchFamily="34" charset="0"/>
                          <a:cs typeface="Segoe UI" panose="020B0502040204020203" pitchFamily="34" charset="0"/>
                        </a:rPr>
                        <a:t>   Autofinancement net (produit de l’activité à réinvestir pendant le montage)</a:t>
                      </a:r>
                    </a:p>
                  </a:txBody>
                  <a:tcPr marL="6350" marR="6350" marT="6350" marB="0" anchor="ctr">
                    <a:solidFill>
                      <a:schemeClr val="bg1">
                        <a:lumMod val="95000"/>
                      </a:schemeClr>
                    </a:solidFill>
                  </a:tcPr>
                </a:tc>
                <a:tc>
                  <a:txBody>
                    <a:bodyPr/>
                    <a:lstStyle/>
                    <a:p>
                      <a:pPr algn="l" fontAlgn="t"/>
                      <a:r>
                        <a:rPr lang="fr-FR" sz="1600" b="0" i="0" u="none" strike="noStrike">
                          <a:solidFill>
                            <a:srgbClr val="000000"/>
                          </a:solidFill>
                          <a:effectLst/>
                          <a:latin typeface="Segoe UI" panose="020B0502040204020203" pitchFamily="34" charset="0"/>
                          <a:cs typeface="Segoe UI" panose="020B0502040204020203" pitchFamily="34" charset="0"/>
                        </a:rPr>
                        <a:t> </a:t>
                      </a:r>
                    </a:p>
                  </a:txBody>
                  <a:tcPr marL="6350" marR="6350" marT="6350" marB="0">
                    <a:solidFill>
                      <a:schemeClr val="bg1">
                        <a:lumMod val="95000"/>
                      </a:schemeClr>
                    </a:solidFill>
                  </a:tcPr>
                </a:tc>
                <a:extLst>
                  <a:ext uri="{0D108BD9-81ED-4DB2-BD59-A6C34878D82A}">
                    <a16:rowId xmlns:a16="http://schemas.microsoft.com/office/drawing/2014/main" val="2376789235"/>
                  </a:ext>
                </a:extLst>
              </a:tr>
              <a:tr h="270000">
                <a:tc>
                  <a:txBody>
                    <a:bodyPr/>
                    <a:lstStyle/>
                    <a:p>
                      <a:pPr algn="l" rtl="0" fontAlgn="ctr"/>
                      <a:r>
                        <a:rPr lang="fr-FR" sz="1600" b="0" i="0" u="none" strike="noStrike">
                          <a:solidFill>
                            <a:srgbClr val="000000"/>
                          </a:solidFill>
                          <a:effectLst/>
                          <a:latin typeface="Segoe UI" panose="020B0502040204020203" pitchFamily="34" charset="0"/>
                          <a:cs typeface="Segoe UI" panose="020B0502040204020203" pitchFamily="34" charset="0"/>
                        </a:rPr>
                        <a:t>   Aides et subventions</a:t>
                      </a:r>
                    </a:p>
                  </a:txBody>
                  <a:tcPr marL="6350" marR="6350" marT="6350" marB="0" anchor="ctr">
                    <a:solidFill>
                      <a:schemeClr val="bg1">
                        <a:lumMod val="95000"/>
                      </a:schemeClr>
                    </a:solidFill>
                  </a:tcPr>
                </a:tc>
                <a:tc>
                  <a:txBody>
                    <a:bodyPr/>
                    <a:lstStyle/>
                    <a:p>
                      <a:pPr algn="l" fontAlgn="t"/>
                      <a:r>
                        <a:rPr lang="fr-FR" sz="1600" b="0" i="0" u="none" strike="noStrike">
                          <a:solidFill>
                            <a:srgbClr val="000000"/>
                          </a:solidFill>
                          <a:effectLst/>
                          <a:latin typeface="Segoe UI" panose="020B0502040204020203" pitchFamily="34" charset="0"/>
                          <a:cs typeface="Segoe UI" panose="020B0502040204020203" pitchFamily="34" charset="0"/>
                        </a:rPr>
                        <a:t> </a:t>
                      </a:r>
                    </a:p>
                  </a:txBody>
                  <a:tcPr marL="6350" marR="6350" marT="6350" marB="0">
                    <a:solidFill>
                      <a:schemeClr val="bg1">
                        <a:lumMod val="95000"/>
                      </a:schemeClr>
                    </a:solidFill>
                  </a:tcPr>
                </a:tc>
                <a:extLst>
                  <a:ext uri="{0D108BD9-81ED-4DB2-BD59-A6C34878D82A}">
                    <a16:rowId xmlns:a16="http://schemas.microsoft.com/office/drawing/2014/main" val="1967559781"/>
                  </a:ext>
                </a:extLst>
              </a:tr>
              <a:tr h="270000">
                <a:tc>
                  <a:txBody>
                    <a:bodyPr/>
                    <a:lstStyle/>
                    <a:p>
                      <a:pPr algn="l" rtl="0" fontAlgn="ctr"/>
                      <a:r>
                        <a:rPr lang="fr-FR" sz="1600" b="0" i="0" u="none" strike="noStrike" dirty="0">
                          <a:solidFill>
                            <a:srgbClr val="000000"/>
                          </a:solidFill>
                          <a:effectLst/>
                          <a:latin typeface="Segoe UI" panose="020B0502040204020203" pitchFamily="34" charset="0"/>
                          <a:cs typeface="Segoe UI" panose="020B0502040204020203" pitchFamily="34" charset="0"/>
                        </a:rPr>
                        <a:t>   Autres investisseurs privés</a:t>
                      </a:r>
                    </a:p>
                  </a:txBody>
                  <a:tcPr marL="6350" marR="6350" marT="6350" marB="0" anchor="ctr">
                    <a:solidFill>
                      <a:schemeClr val="bg1">
                        <a:lumMod val="95000"/>
                      </a:schemeClr>
                    </a:solidFill>
                  </a:tcPr>
                </a:tc>
                <a:tc>
                  <a:txBody>
                    <a:bodyPr/>
                    <a:lstStyle/>
                    <a:p>
                      <a:pPr algn="l" fontAlgn="t"/>
                      <a:r>
                        <a:rPr lang="fr-FR" sz="1600" b="0" i="0" u="none" strike="noStrike">
                          <a:solidFill>
                            <a:srgbClr val="000000"/>
                          </a:solidFill>
                          <a:effectLst/>
                          <a:latin typeface="Segoe UI" panose="020B0502040204020203" pitchFamily="34" charset="0"/>
                          <a:cs typeface="Segoe UI" panose="020B0502040204020203" pitchFamily="34" charset="0"/>
                        </a:rPr>
                        <a:t> </a:t>
                      </a:r>
                    </a:p>
                  </a:txBody>
                  <a:tcPr marL="6350" marR="6350" marT="6350" marB="0">
                    <a:solidFill>
                      <a:schemeClr val="bg1">
                        <a:lumMod val="95000"/>
                      </a:schemeClr>
                    </a:solidFill>
                  </a:tcPr>
                </a:tc>
                <a:extLst>
                  <a:ext uri="{0D108BD9-81ED-4DB2-BD59-A6C34878D82A}">
                    <a16:rowId xmlns:a16="http://schemas.microsoft.com/office/drawing/2014/main" val="4051339552"/>
                  </a:ext>
                </a:extLst>
              </a:tr>
              <a:tr h="270000">
                <a:tc>
                  <a:txBody>
                    <a:bodyPr/>
                    <a:lstStyle/>
                    <a:p>
                      <a:pPr algn="l" rtl="0" fontAlgn="ctr"/>
                      <a:endParaRPr lang="fr-FR" sz="1600" b="0" i="0" u="none" strike="noStrike">
                        <a:solidFill>
                          <a:srgbClr val="000000"/>
                        </a:solidFill>
                        <a:effectLst/>
                        <a:latin typeface="Segoe UI" panose="020B0502040204020203" pitchFamily="34" charset="0"/>
                        <a:cs typeface="Segoe UI" panose="020B0502040204020203" pitchFamily="34" charset="0"/>
                      </a:endParaRPr>
                    </a:p>
                  </a:txBody>
                  <a:tcPr marL="6350" marR="6350" marT="6350" marB="0" anchor="ctr">
                    <a:solidFill>
                      <a:schemeClr val="bg1">
                        <a:lumMod val="95000"/>
                      </a:schemeClr>
                    </a:solidFill>
                  </a:tcPr>
                </a:tc>
                <a:tc>
                  <a:txBody>
                    <a:bodyPr/>
                    <a:lstStyle/>
                    <a:p>
                      <a:pPr algn="l" fontAlgn="t"/>
                      <a:endParaRPr lang="fr-FR" sz="1600" b="0" i="0" u="none" strike="noStrike" dirty="0">
                        <a:solidFill>
                          <a:srgbClr val="000000"/>
                        </a:solidFill>
                        <a:effectLst/>
                        <a:latin typeface="Segoe UI" panose="020B0502040204020203" pitchFamily="34" charset="0"/>
                        <a:cs typeface="Segoe UI" panose="020B0502040204020203" pitchFamily="34" charset="0"/>
                      </a:endParaRPr>
                    </a:p>
                  </a:txBody>
                  <a:tcPr marL="6350" marR="6350" marT="6350" marB="0">
                    <a:solidFill>
                      <a:schemeClr val="bg1">
                        <a:lumMod val="95000"/>
                      </a:schemeClr>
                    </a:solidFill>
                  </a:tcPr>
                </a:tc>
                <a:extLst>
                  <a:ext uri="{0D108BD9-81ED-4DB2-BD59-A6C34878D82A}">
                    <a16:rowId xmlns:a16="http://schemas.microsoft.com/office/drawing/2014/main" val="4143898824"/>
                  </a:ext>
                </a:extLst>
              </a:tr>
              <a:tr h="270000">
                <a:tc>
                  <a:txBody>
                    <a:bodyPr/>
                    <a:lstStyle/>
                    <a:p>
                      <a:pPr algn="l" rtl="0" fontAlgn="ctr"/>
                      <a:r>
                        <a:rPr lang="fr-FR" sz="1600" b="1" i="0" u="none" strike="noStrike">
                          <a:solidFill>
                            <a:srgbClr val="000000"/>
                          </a:solidFill>
                          <a:effectLst/>
                          <a:latin typeface="Segoe UI" panose="020B0502040204020203" pitchFamily="34" charset="0"/>
                          <a:cs typeface="Segoe UI" panose="020B0502040204020203" pitchFamily="34" charset="0"/>
                        </a:rPr>
                        <a:t>Capitaux empruntés (emprunts à moyen et long terme)</a:t>
                      </a:r>
                    </a:p>
                  </a:txBody>
                  <a:tcPr marL="6350" marR="6350" marT="6350" marB="0" anchor="ctr">
                    <a:solidFill>
                      <a:schemeClr val="bg1">
                        <a:lumMod val="95000"/>
                      </a:schemeClr>
                    </a:solidFill>
                  </a:tcPr>
                </a:tc>
                <a:tc>
                  <a:txBody>
                    <a:bodyPr/>
                    <a:lstStyle/>
                    <a:p>
                      <a:pPr algn="l" fontAlgn="t"/>
                      <a:r>
                        <a:rPr lang="fr-FR" sz="1600" b="0" i="0" u="none" strike="noStrike">
                          <a:solidFill>
                            <a:srgbClr val="000000"/>
                          </a:solidFill>
                          <a:effectLst/>
                          <a:latin typeface="Segoe UI" panose="020B0502040204020203" pitchFamily="34" charset="0"/>
                          <a:cs typeface="Segoe UI" panose="020B0502040204020203" pitchFamily="34" charset="0"/>
                        </a:rPr>
                        <a:t> </a:t>
                      </a:r>
                    </a:p>
                  </a:txBody>
                  <a:tcPr marL="6350" marR="6350" marT="6350" marB="0">
                    <a:solidFill>
                      <a:schemeClr val="bg1">
                        <a:lumMod val="95000"/>
                      </a:schemeClr>
                    </a:solidFill>
                  </a:tcPr>
                </a:tc>
                <a:extLst>
                  <a:ext uri="{0D108BD9-81ED-4DB2-BD59-A6C34878D82A}">
                    <a16:rowId xmlns:a16="http://schemas.microsoft.com/office/drawing/2014/main" val="1223374255"/>
                  </a:ext>
                </a:extLst>
              </a:tr>
              <a:tr h="270000">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fr-FR" sz="1600" b="1" i="0" u="none" strike="noStrike" dirty="0">
                          <a:solidFill>
                            <a:srgbClr val="000000"/>
                          </a:solidFill>
                          <a:effectLst/>
                          <a:latin typeface="Segoe UI" panose="020B0502040204020203" pitchFamily="34" charset="0"/>
                          <a:cs typeface="Segoe UI" panose="020B0502040204020203" pitchFamily="34" charset="0"/>
                        </a:rPr>
                        <a:t>TOTAL DES RESSOURCES</a:t>
                      </a:r>
                      <a:r>
                        <a:rPr lang="fr-FR" sz="1600" b="0" i="0" u="none" strike="noStrike" dirty="0">
                          <a:solidFill>
                            <a:srgbClr val="000000"/>
                          </a:solidFill>
                          <a:effectLst/>
                          <a:latin typeface="Segoe UI" panose="020B0502040204020203" pitchFamily="34" charset="0"/>
                          <a:cs typeface="Segoe UI" panose="020B0502040204020203" pitchFamily="34" charset="0"/>
                        </a:rPr>
                        <a:t> </a:t>
                      </a:r>
                    </a:p>
                  </a:txBody>
                  <a:tcPr marL="6350" marR="6350" marT="6350" marB="0">
                    <a:solidFill>
                      <a:schemeClr val="accent2">
                        <a:lumMod val="20000"/>
                        <a:lumOff val="80000"/>
                      </a:schemeClr>
                    </a:solidFill>
                  </a:tcPr>
                </a:tc>
                <a:tc>
                  <a:txBody>
                    <a:bodyPr/>
                    <a:lstStyle/>
                    <a:p>
                      <a:pPr algn="l" fontAlgn="t"/>
                      <a:r>
                        <a:rPr lang="fr-FR" sz="1600" b="0" i="0" u="none" strike="noStrike" dirty="0">
                          <a:solidFill>
                            <a:srgbClr val="000000"/>
                          </a:solidFill>
                          <a:effectLst/>
                          <a:latin typeface="Segoe UI" panose="020B0502040204020203" pitchFamily="34" charset="0"/>
                          <a:cs typeface="Segoe UI" panose="020B0502040204020203" pitchFamily="34" charset="0"/>
                        </a:rPr>
                        <a:t> </a:t>
                      </a:r>
                    </a:p>
                  </a:txBody>
                  <a:tcPr marL="6350" marR="6350" marT="6350" marB="0">
                    <a:solidFill>
                      <a:schemeClr val="accent2">
                        <a:lumMod val="20000"/>
                        <a:lumOff val="80000"/>
                      </a:schemeClr>
                    </a:solidFill>
                  </a:tcPr>
                </a:tc>
                <a:extLst>
                  <a:ext uri="{0D108BD9-81ED-4DB2-BD59-A6C34878D82A}">
                    <a16:rowId xmlns:a16="http://schemas.microsoft.com/office/drawing/2014/main" val="4006076665"/>
                  </a:ext>
                </a:extLst>
              </a:tr>
            </a:tbl>
          </a:graphicData>
        </a:graphic>
      </p:graphicFrame>
      <p:sp>
        <p:nvSpPr>
          <p:cNvPr id="10" name="Freeform 27">
            <a:extLst>
              <a:ext uri="{FF2B5EF4-FFF2-40B4-BE49-F238E27FC236}">
                <a16:creationId xmlns:a16="http://schemas.microsoft.com/office/drawing/2014/main" id="{A2F5D1D4-8CBD-4E3C-854D-0FCF7DABF694}"/>
              </a:ext>
            </a:extLst>
          </p:cNvPr>
          <p:cNvSpPr>
            <a:spLocks noChangeAspect="1"/>
          </p:cNvSpPr>
          <p:nvPr/>
        </p:nvSpPr>
        <p:spPr>
          <a:xfrm>
            <a:off x="13716000" y="737794"/>
            <a:ext cx="1403575" cy="1711678"/>
          </a:xfrm>
          <a:custGeom>
            <a:avLst/>
            <a:gdLst/>
            <a:ahLst/>
            <a:cxnLst/>
            <a:rect l="l" t="t" r="r" b="b"/>
            <a:pathLst>
              <a:path w="933031" h="1137843">
                <a:moveTo>
                  <a:pt x="0" y="0"/>
                </a:moveTo>
                <a:lnTo>
                  <a:pt x="933032" y="0"/>
                </a:lnTo>
                <a:lnTo>
                  <a:pt x="933032" y="1137843"/>
                </a:lnTo>
                <a:lnTo>
                  <a:pt x="0" y="113784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4" name="Espace réservé du numéro de diapositive 3">
            <a:extLst>
              <a:ext uri="{FF2B5EF4-FFF2-40B4-BE49-F238E27FC236}">
                <a16:creationId xmlns:a16="http://schemas.microsoft.com/office/drawing/2014/main" id="{F3B27CE7-C662-4583-B362-BD296B33672A}"/>
              </a:ext>
            </a:extLst>
          </p:cNvPr>
          <p:cNvSpPr>
            <a:spLocks noGrp="1"/>
          </p:cNvSpPr>
          <p:nvPr>
            <p:ph type="sldNum" sz="quarter" idx="12"/>
          </p:nvPr>
        </p:nvSpPr>
        <p:spPr/>
        <p:txBody>
          <a:bodyPr/>
          <a:lstStyle/>
          <a:p>
            <a:fld id="{B6F15528-21DE-4FAA-801E-634DDDAF4B2B}" type="slidenum">
              <a:rPr lang="en-US" smtClean="0"/>
              <a:pPr/>
              <a:t>23</a:t>
            </a:fld>
            <a:endParaRPr lang="en-US"/>
          </a:p>
        </p:txBody>
      </p:sp>
    </p:spTree>
    <p:extLst>
      <p:ext uri="{BB962C8B-B14F-4D97-AF65-F5344CB8AC3E}">
        <p14:creationId xmlns:p14="http://schemas.microsoft.com/office/powerpoint/2010/main" val="11602833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utoShape 8"/>
          <p:cNvSpPr/>
          <p:nvPr/>
        </p:nvSpPr>
        <p:spPr>
          <a:xfrm>
            <a:off x="1028700" y="2421551"/>
            <a:ext cx="16230600" cy="0"/>
          </a:xfrm>
          <a:prstGeom prst="line">
            <a:avLst/>
          </a:prstGeom>
          <a:ln w="9525" cap="flat">
            <a:solidFill>
              <a:srgbClr val="140E0C"/>
            </a:solidFill>
            <a:prstDash val="solid"/>
            <a:headEnd type="none" w="sm" len="sm"/>
            <a:tailEnd type="none" w="sm" len="sm"/>
          </a:ln>
        </p:spPr>
      </p:sp>
      <p:sp>
        <p:nvSpPr>
          <p:cNvPr id="9" name="AutoShape 9"/>
          <p:cNvSpPr/>
          <p:nvPr/>
        </p:nvSpPr>
        <p:spPr>
          <a:xfrm>
            <a:off x="1028700" y="9639300"/>
            <a:ext cx="16230600" cy="0"/>
          </a:xfrm>
          <a:prstGeom prst="line">
            <a:avLst/>
          </a:prstGeom>
          <a:ln w="9525" cap="flat">
            <a:solidFill>
              <a:srgbClr val="140E0C"/>
            </a:solidFill>
            <a:prstDash val="solid"/>
            <a:headEnd type="none" w="sm" len="sm"/>
            <a:tailEnd type="none" w="sm" len="sm"/>
          </a:ln>
        </p:spPr>
      </p:sp>
      <p:sp>
        <p:nvSpPr>
          <p:cNvPr id="15" name="Freeform 15"/>
          <p:cNvSpPr/>
          <p:nvPr/>
        </p:nvSpPr>
        <p:spPr>
          <a:xfrm>
            <a:off x="8456791" y="9758578"/>
            <a:ext cx="1374418" cy="337922"/>
          </a:xfrm>
          <a:custGeom>
            <a:avLst/>
            <a:gdLst/>
            <a:ahLst/>
            <a:cxnLst/>
            <a:rect l="l" t="t" r="r" b="b"/>
            <a:pathLst>
              <a:path w="1374418" h="337922">
                <a:moveTo>
                  <a:pt x="0" y="0"/>
                </a:moveTo>
                <a:lnTo>
                  <a:pt x="1374418" y="0"/>
                </a:lnTo>
                <a:lnTo>
                  <a:pt x="1374418" y="337921"/>
                </a:lnTo>
                <a:lnTo>
                  <a:pt x="0" y="337921"/>
                </a:lnTo>
                <a:lnTo>
                  <a:pt x="0" y="0"/>
                </a:lnTo>
                <a:close/>
              </a:path>
            </a:pathLst>
          </a:custGeom>
          <a:blipFill>
            <a:blip r:embed="rId2"/>
            <a:stretch>
              <a:fillRect/>
            </a:stretch>
          </a:blipFill>
        </p:spPr>
      </p:sp>
      <p:sp>
        <p:nvSpPr>
          <p:cNvPr id="16" name="TextBox 6">
            <a:extLst>
              <a:ext uri="{FF2B5EF4-FFF2-40B4-BE49-F238E27FC236}">
                <a16:creationId xmlns:a16="http://schemas.microsoft.com/office/drawing/2014/main" id="{DB75DD2E-5420-489E-89E3-56D6B6D1624A}"/>
              </a:ext>
            </a:extLst>
          </p:cNvPr>
          <p:cNvSpPr txBox="1"/>
          <p:nvPr/>
        </p:nvSpPr>
        <p:spPr>
          <a:xfrm>
            <a:off x="1025387" y="952500"/>
            <a:ext cx="9033013" cy="815160"/>
          </a:xfrm>
          <a:prstGeom prst="rect">
            <a:avLst/>
          </a:prstGeom>
        </p:spPr>
        <p:txBody>
          <a:bodyPr wrap="square" lIns="0" tIns="0" rIns="0" bIns="0" rtlCol="0" anchor="t">
            <a:spAutoFit/>
          </a:bodyPr>
          <a:lstStyle/>
          <a:p>
            <a:pPr marL="0" lvl="1" indent="0" algn="l">
              <a:lnSpc>
                <a:spcPts val="7200"/>
              </a:lnSpc>
              <a:spcBef>
                <a:spcPct val="0"/>
              </a:spcBef>
            </a:pPr>
            <a:r>
              <a:rPr lang="fr-FR" sz="4000" b="1" dirty="0">
                <a:solidFill>
                  <a:srgbClr val="1D1D1B"/>
                </a:solidFill>
                <a:latin typeface="Segoe UI" panose="020B0502040204020203" pitchFamily="34" charset="0"/>
                <a:ea typeface="Raleway Bold"/>
                <a:cs typeface="Segoe UI" panose="020B0502040204020203" pitchFamily="34" charset="0"/>
                <a:sym typeface="Raleway Bold"/>
              </a:rPr>
              <a:t>Annexe pour la préparation du pitch</a:t>
            </a:r>
            <a:endParaRPr lang="en-US" sz="4000" b="1" dirty="0">
              <a:solidFill>
                <a:srgbClr val="1D1D1B"/>
              </a:solidFill>
              <a:latin typeface="Segoe UI" panose="020B0502040204020203" pitchFamily="34" charset="0"/>
              <a:ea typeface="Raleway Bold"/>
              <a:cs typeface="Segoe UI" panose="020B0502040204020203" pitchFamily="34" charset="0"/>
              <a:sym typeface="Raleway Bold"/>
            </a:endParaRPr>
          </a:p>
        </p:txBody>
      </p:sp>
      <p:sp>
        <p:nvSpPr>
          <p:cNvPr id="13" name="TextBox 4">
            <a:extLst>
              <a:ext uri="{FF2B5EF4-FFF2-40B4-BE49-F238E27FC236}">
                <a16:creationId xmlns:a16="http://schemas.microsoft.com/office/drawing/2014/main" id="{8DEB4FCD-6080-4E0D-AE1C-C61C35E88BE5}"/>
              </a:ext>
            </a:extLst>
          </p:cNvPr>
          <p:cNvSpPr txBox="1"/>
          <p:nvPr/>
        </p:nvSpPr>
        <p:spPr>
          <a:xfrm>
            <a:off x="1025387" y="1888170"/>
            <a:ext cx="7010400" cy="412870"/>
          </a:xfrm>
          <a:prstGeom prst="rect">
            <a:avLst/>
          </a:prstGeom>
        </p:spPr>
        <p:txBody>
          <a:bodyPr wrap="square" lIns="0" tIns="0" rIns="0" bIns="0" rtlCol="0" anchor="t">
            <a:spAutoFit/>
          </a:bodyPr>
          <a:lstStyle/>
          <a:p>
            <a:pPr marL="0" lvl="1" indent="0" algn="l">
              <a:lnSpc>
                <a:spcPts val="3359"/>
              </a:lnSpc>
              <a:spcBef>
                <a:spcPct val="0"/>
              </a:spcBef>
            </a:pPr>
            <a:r>
              <a:rPr lang="fr-FR" sz="2799" b="1" spc="-139" dirty="0">
                <a:solidFill>
                  <a:srgbClr val="B40E0E"/>
                </a:solidFill>
                <a:latin typeface="Segoe UI Semibold" panose="020B0702040204020203" pitchFamily="34" charset="0"/>
                <a:ea typeface="Raleway Bold"/>
                <a:cs typeface="Segoe UI Semibold" panose="020B0702040204020203" pitchFamily="34" charset="0"/>
                <a:sym typeface="Raleway Bold"/>
              </a:rPr>
              <a:t>Grille d’évaluation</a:t>
            </a:r>
          </a:p>
        </p:txBody>
      </p:sp>
      <p:sp>
        <p:nvSpPr>
          <p:cNvPr id="2" name="Espace réservé du numéro de diapositive 1">
            <a:extLst>
              <a:ext uri="{FF2B5EF4-FFF2-40B4-BE49-F238E27FC236}">
                <a16:creationId xmlns:a16="http://schemas.microsoft.com/office/drawing/2014/main" id="{C50E4026-ECDE-4C4F-950A-A6D476CA378F}"/>
              </a:ext>
            </a:extLst>
          </p:cNvPr>
          <p:cNvSpPr>
            <a:spLocks noGrp="1"/>
          </p:cNvSpPr>
          <p:nvPr>
            <p:ph type="sldNum" sz="quarter" idx="12"/>
          </p:nvPr>
        </p:nvSpPr>
        <p:spPr/>
        <p:txBody>
          <a:bodyPr/>
          <a:lstStyle/>
          <a:p>
            <a:fld id="{B6F15528-21DE-4FAA-801E-634DDDAF4B2B}" type="slidenum">
              <a:rPr lang="en-US" smtClean="0"/>
              <a:pPr/>
              <a:t>24</a:t>
            </a:fld>
            <a:endParaRPr lang="en-US"/>
          </a:p>
        </p:txBody>
      </p:sp>
      <p:graphicFrame>
        <p:nvGraphicFramePr>
          <p:cNvPr id="4" name="Tableau 3">
            <a:extLst>
              <a:ext uri="{FF2B5EF4-FFF2-40B4-BE49-F238E27FC236}">
                <a16:creationId xmlns:a16="http://schemas.microsoft.com/office/drawing/2014/main" id="{63D0386F-FBE2-4E82-8E29-598ED591B867}"/>
              </a:ext>
            </a:extLst>
          </p:cNvPr>
          <p:cNvGraphicFramePr>
            <a:graphicFrameLocks noGrp="1"/>
          </p:cNvGraphicFramePr>
          <p:nvPr>
            <p:extLst>
              <p:ext uri="{D42A27DB-BD31-4B8C-83A1-F6EECF244321}">
                <p14:modId xmlns:p14="http://schemas.microsoft.com/office/powerpoint/2010/main" val="814295501"/>
              </p:ext>
            </p:extLst>
          </p:nvPr>
        </p:nvGraphicFramePr>
        <p:xfrm>
          <a:off x="2206487" y="3173580"/>
          <a:ext cx="13868400" cy="5707774"/>
        </p:xfrm>
        <a:graphic>
          <a:graphicData uri="http://schemas.openxmlformats.org/drawingml/2006/table">
            <a:tbl>
              <a:tblPr>
                <a:tableStyleId>{5C22544A-7EE6-4342-B048-85BDC9FD1C3A}</a:tableStyleId>
              </a:tblPr>
              <a:tblGrid>
                <a:gridCol w="1978761">
                  <a:extLst>
                    <a:ext uri="{9D8B030D-6E8A-4147-A177-3AD203B41FA5}">
                      <a16:colId xmlns:a16="http://schemas.microsoft.com/office/drawing/2014/main" val="779411731"/>
                    </a:ext>
                  </a:extLst>
                </a:gridCol>
                <a:gridCol w="11889639">
                  <a:extLst>
                    <a:ext uri="{9D8B030D-6E8A-4147-A177-3AD203B41FA5}">
                      <a16:colId xmlns:a16="http://schemas.microsoft.com/office/drawing/2014/main" val="1584423714"/>
                    </a:ext>
                  </a:extLst>
                </a:gridCol>
              </a:tblGrid>
              <a:tr h="577154">
                <a:tc gridSpan="2">
                  <a:txBody>
                    <a:bodyPr/>
                    <a:lstStyle/>
                    <a:p>
                      <a:pPr algn="ctr" fontAlgn="ctr"/>
                      <a:r>
                        <a:rPr lang="fr-FR" sz="2400" b="1" u="none" strike="noStrike" dirty="0">
                          <a:solidFill>
                            <a:schemeClr val="bg1"/>
                          </a:solidFill>
                          <a:effectLst/>
                          <a:latin typeface="Segoe UI" panose="020B0502040204020203" pitchFamily="34" charset="0"/>
                          <a:cs typeface="Segoe UI" panose="020B0502040204020203" pitchFamily="34" charset="0"/>
                        </a:rPr>
                        <a:t>Critères</a:t>
                      </a:r>
                      <a:endParaRPr lang="fr-FR" sz="2400" b="1" i="0" u="none" strike="noStrike" dirty="0">
                        <a:solidFill>
                          <a:schemeClr val="bg1"/>
                        </a:solidFill>
                        <a:effectLst/>
                        <a:latin typeface="Segoe UI" panose="020B0502040204020203" pitchFamily="34" charset="0"/>
                        <a:cs typeface="Segoe UI" panose="020B0502040204020203" pitchFamily="34" charset="0"/>
                      </a:endParaRPr>
                    </a:p>
                  </a:txBody>
                  <a:tcPr marL="6350" marR="6350" marT="6350" marB="0" anchor="ctr">
                    <a:lnL w="6350" cap="flat" cmpd="sng" algn="ctr">
                      <a:solidFill>
                        <a:srgbClr val="E04C4C"/>
                      </a:solidFill>
                      <a:prstDash val="solid"/>
                      <a:round/>
                      <a:headEnd type="none" w="med" len="med"/>
                      <a:tailEnd type="none" w="med" len="med"/>
                    </a:lnL>
                    <a:lnR w="6350" cap="flat" cmpd="sng" algn="ctr">
                      <a:solidFill>
                        <a:srgbClr val="E04C4C"/>
                      </a:solidFill>
                      <a:prstDash val="solid"/>
                      <a:round/>
                      <a:headEnd type="none" w="med" len="med"/>
                      <a:tailEnd type="none" w="med" len="med"/>
                    </a:lnR>
                    <a:lnT w="6350" cap="flat" cmpd="sng" algn="ctr">
                      <a:solidFill>
                        <a:srgbClr val="E04C4C"/>
                      </a:solidFill>
                      <a:prstDash val="solid"/>
                      <a:round/>
                      <a:headEnd type="none" w="med" len="med"/>
                      <a:tailEnd type="none" w="med" len="med"/>
                    </a:lnT>
                    <a:lnB w="6350" cap="flat" cmpd="sng" algn="ctr">
                      <a:solidFill>
                        <a:srgbClr val="E04C4C"/>
                      </a:solidFill>
                      <a:prstDash val="solid"/>
                      <a:round/>
                      <a:headEnd type="none" w="med" len="med"/>
                      <a:tailEnd type="none" w="med" len="med"/>
                    </a:lnB>
                    <a:lnTlToBr w="12700" cmpd="sng">
                      <a:noFill/>
                      <a:prstDash val="solid"/>
                    </a:lnTlToBr>
                    <a:lnBlToTr w="12700" cmpd="sng">
                      <a:noFill/>
                      <a:prstDash val="solid"/>
                    </a:lnBlToTr>
                    <a:solidFill>
                      <a:srgbClr val="B40E0E"/>
                    </a:solidFill>
                  </a:tcPr>
                </a:tc>
                <a:tc hMerge="1">
                  <a:txBody>
                    <a:bodyPr/>
                    <a:lstStyle/>
                    <a:p>
                      <a:pPr algn="ctr" fontAlgn="ctr"/>
                      <a:r>
                        <a:rPr lang="fr-FR" sz="2000" b="1" u="none" strike="noStrike" dirty="0">
                          <a:solidFill>
                            <a:schemeClr val="bg1"/>
                          </a:solidFill>
                          <a:effectLst/>
                          <a:latin typeface="Segoe UI" panose="020B0502040204020203" pitchFamily="34" charset="0"/>
                          <a:cs typeface="Segoe UI" panose="020B0502040204020203" pitchFamily="34" charset="0"/>
                        </a:rPr>
                        <a:t>Critères</a:t>
                      </a:r>
                      <a:endParaRPr lang="fr-FR" sz="2000" b="1" i="0" u="none" strike="noStrike" dirty="0">
                        <a:solidFill>
                          <a:schemeClr val="bg1"/>
                        </a:solidFill>
                        <a:effectLst/>
                        <a:latin typeface="Segoe UI" panose="020B0502040204020203" pitchFamily="34" charset="0"/>
                        <a:cs typeface="Segoe UI" panose="020B0502040204020203" pitchFamily="34" charset="0"/>
                      </a:endParaRPr>
                    </a:p>
                  </a:txBody>
                  <a:tcPr marL="6350" marR="6350" marT="6350" marB="0" anchor="ctr">
                    <a:solidFill>
                      <a:srgbClr val="F03F35"/>
                    </a:solidFill>
                  </a:tcPr>
                </a:tc>
                <a:extLst>
                  <a:ext uri="{0D108BD9-81ED-4DB2-BD59-A6C34878D82A}">
                    <a16:rowId xmlns:a16="http://schemas.microsoft.com/office/drawing/2014/main" val="3935666867"/>
                  </a:ext>
                </a:extLst>
              </a:tr>
              <a:tr h="513062">
                <a:tc rowSpan="5">
                  <a:txBody>
                    <a:bodyPr/>
                    <a:lstStyle/>
                    <a:p>
                      <a:pPr algn="ctr" fontAlgn="ctr"/>
                      <a:r>
                        <a:rPr lang="fr-FR" sz="2000" u="none" strike="noStrike" dirty="0">
                          <a:effectLst/>
                          <a:latin typeface="Segoe UI" panose="020B0502040204020203" pitchFamily="34" charset="0"/>
                          <a:cs typeface="Segoe UI" panose="020B0502040204020203" pitchFamily="34" charset="0"/>
                        </a:rPr>
                        <a:t>1. Fond</a:t>
                      </a:r>
                      <a:endParaRPr lang="fr-FR" sz="2000" b="1" i="0" u="none" strike="noStrike" dirty="0">
                        <a:solidFill>
                          <a:srgbClr val="000000"/>
                        </a:solidFill>
                        <a:effectLst/>
                        <a:latin typeface="Segoe UI" panose="020B0502040204020203" pitchFamily="34" charset="0"/>
                        <a:cs typeface="Segoe UI" panose="020B0502040204020203" pitchFamily="34" charset="0"/>
                      </a:endParaRPr>
                    </a:p>
                  </a:txBody>
                  <a:tcPr marL="6350" marR="6350" marT="6350" marB="0" anchor="ctr">
                    <a:lnL w="6350" cap="flat" cmpd="sng" algn="ctr">
                      <a:solidFill>
                        <a:srgbClr val="E04C4C"/>
                      </a:solidFill>
                      <a:prstDash val="solid"/>
                      <a:round/>
                      <a:headEnd type="none" w="med" len="med"/>
                      <a:tailEnd type="none" w="med" len="med"/>
                    </a:lnL>
                    <a:lnR w="6350" cap="flat" cmpd="sng" algn="ctr">
                      <a:solidFill>
                        <a:srgbClr val="E04C4C"/>
                      </a:solidFill>
                      <a:prstDash val="solid"/>
                      <a:round/>
                      <a:headEnd type="none" w="med" len="med"/>
                      <a:tailEnd type="none" w="med" len="med"/>
                    </a:lnR>
                    <a:lnT w="6350" cap="flat" cmpd="sng" algn="ctr">
                      <a:solidFill>
                        <a:srgbClr val="E04C4C"/>
                      </a:solidFill>
                      <a:prstDash val="solid"/>
                      <a:round/>
                      <a:headEnd type="none" w="med" len="med"/>
                      <a:tailEnd type="none" w="med" len="med"/>
                    </a:lnT>
                    <a:lnB w="6350" cap="flat" cmpd="sng" algn="ctr">
                      <a:solidFill>
                        <a:srgbClr val="E04C4C"/>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fr-FR" sz="2000" u="none" strike="noStrike" dirty="0">
                          <a:effectLst/>
                          <a:latin typeface="Segoe UI" panose="020B0502040204020203" pitchFamily="34" charset="0"/>
                          <a:cs typeface="Segoe UI" panose="020B0502040204020203" pitchFamily="34" charset="0"/>
                        </a:rPr>
                        <a:t>   a. Le problème / besoin de marché est clairement identifié et communiqué</a:t>
                      </a:r>
                      <a:endParaRPr lang="fr-FR" sz="2000" b="0" i="0" u="none" strike="noStrike" dirty="0">
                        <a:solidFill>
                          <a:srgbClr val="000000"/>
                        </a:solidFill>
                        <a:effectLst/>
                        <a:latin typeface="Segoe UI" panose="020B0502040204020203" pitchFamily="34" charset="0"/>
                        <a:cs typeface="Segoe UI" panose="020B0502040204020203" pitchFamily="34" charset="0"/>
                      </a:endParaRPr>
                    </a:p>
                  </a:txBody>
                  <a:tcPr marL="6350" marR="6350" marT="6350" marB="0" anchor="ctr">
                    <a:lnL w="6350" cap="flat" cmpd="sng" algn="ctr">
                      <a:solidFill>
                        <a:srgbClr val="E04C4C"/>
                      </a:solidFill>
                      <a:prstDash val="solid"/>
                      <a:round/>
                      <a:headEnd type="none" w="med" len="med"/>
                      <a:tailEnd type="none" w="med" len="med"/>
                    </a:lnL>
                    <a:lnR w="6350" cap="flat" cmpd="sng" algn="ctr">
                      <a:solidFill>
                        <a:srgbClr val="E04C4C"/>
                      </a:solidFill>
                      <a:prstDash val="solid"/>
                      <a:round/>
                      <a:headEnd type="none" w="med" len="med"/>
                      <a:tailEnd type="none" w="med" len="med"/>
                    </a:lnR>
                    <a:lnT w="6350" cap="flat" cmpd="sng" algn="ctr">
                      <a:solidFill>
                        <a:srgbClr val="E04C4C"/>
                      </a:solidFill>
                      <a:prstDash val="solid"/>
                      <a:round/>
                      <a:headEnd type="none" w="med" len="med"/>
                      <a:tailEnd type="none" w="med" len="med"/>
                    </a:lnT>
                    <a:lnB w="6350" cap="flat" cmpd="sng" algn="ctr">
                      <a:solidFill>
                        <a:srgbClr val="E04C4C"/>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839403787"/>
                  </a:ext>
                </a:extLst>
              </a:tr>
              <a:tr h="513062">
                <a:tc vMerge="1">
                  <a:txBody>
                    <a:bodyPr/>
                    <a:lstStyle/>
                    <a:p>
                      <a:endParaRPr lang="fr-FR"/>
                    </a:p>
                  </a:txBody>
                  <a:tcPr/>
                </a:tc>
                <a:tc>
                  <a:txBody>
                    <a:bodyPr/>
                    <a:lstStyle/>
                    <a:p>
                      <a:pPr algn="l" fontAlgn="ctr"/>
                      <a:r>
                        <a:rPr lang="fr-FR" sz="2000" u="none" strike="noStrike" dirty="0">
                          <a:effectLst/>
                          <a:latin typeface="Segoe UI" panose="020B0502040204020203" pitchFamily="34" charset="0"/>
                          <a:cs typeface="Segoe UI" panose="020B0502040204020203" pitchFamily="34" charset="0"/>
                        </a:rPr>
                        <a:t>   b. La proposition de valeur pour les clients et les consommateurs est claire</a:t>
                      </a:r>
                      <a:endParaRPr lang="fr-FR" sz="2000" b="0" i="0" u="none" strike="noStrike" dirty="0">
                        <a:solidFill>
                          <a:srgbClr val="000000"/>
                        </a:solidFill>
                        <a:effectLst/>
                        <a:latin typeface="Segoe UI" panose="020B0502040204020203" pitchFamily="34" charset="0"/>
                        <a:cs typeface="Segoe UI" panose="020B0502040204020203" pitchFamily="34" charset="0"/>
                      </a:endParaRPr>
                    </a:p>
                  </a:txBody>
                  <a:tcPr marL="6350" marR="6350" marT="6350" marB="0" anchor="ctr">
                    <a:lnL w="6350" cap="flat" cmpd="sng" algn="ctr">
                      <a:solidFill>
                        <a:srgbClr val="E04C4C"/>
                      </a:solidFill>
                      <a:prstDash val="solid"/>
                      <a:round/>
                      <a:headEnd type="none" w="med" len="med"/>
                      <a:tailEnd type="none" w="med" len="med"/>
                    </a:lnL>
                    <a:lnR w="6350" cap="flat" cmpd="sng" algn="ctr">
                      <a:solidFill>
                        <a:srgbClr val="E04C4C"/>
                      </a:solidFill>
                      <a:prstDash val="solid"/>
                      <a:round/>
                      <a:headEnd type="none" w="med" len="med"/>
                      <a:tailEnd type="none" w="med" len="med"/>
                    </a:lnR>
                    <a:lnT w="6350" cap="flat" cmpd="sng" algn="ctr">
                      <a:solidFill>
                        <a:srgbClr val="E04C4C"/>
                      </a:solidFill>
                      <a:prstDash val="solid"/>
                      <a:round/>
                      <a:headEnd type="none" w="med" len="med"/>
                      <a:tailEnd type="none" w="med" len="med"/>
                    </a:lnT>
                    <a:lnB w="6350" cap="flat" cmpd="sng" algn="ctr">
                      <a:solidFill>
                        <a:srgbClr val="E04C4C"/>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936020178"/>
                  </a:ext>
                </a:extLst>
              </a:tr>
              <a:tr h="513062">
                <a:tc vMerge="1">
                  <a:txBody>
                    <a:bodyPr/>
                    <a:lstStyle/>
                    <a:p>
                      <a:endParaRPr lang="fr-FR"/>
                    </a:p>
                  </a:txBody>
                  <a:tcPr/>
                </a:tc>
                <a:tc>
                  <a:txBody>
                    <a:bodyPr/>
                    <a:lstStyle/>
                    <a:p>
                      <a:pPr algn="l" fontAlgn="ctr"/>
                      <a:r>
                        <a:rPr lang="fr-FR" sz="2000" u="none" strike="noStrike" dirty="0">
                          <a:effectLst/>
                          <a:latin typeface="Segoe UI" panose="020B0502040204020203" pitchFamily="34" charset="0"/>
                          <a:cs typeface="Segoe UI" panose="020B0502040204020203" pitchFamily="34" charset="0"/>
                        </a:rPr>
                        <a:t>   c. Le modèle économique (la forme de rendre pérenne l'activité) est évoqué</a:t>
                      </a:r>
                      <a:endParaRPr lang="fr-FR" sz="2000" b="0" i="0" u="none" strike="noStrike" dirty="0">
                        <a:solidFill>
                          <a:srgbClr val="000000"/>
                        </a:solidFill>
                        <a:effectLst/>
                        <a:latin typeface="Segoe UI" panose="020B0502040204020203" pitchFamily="34" charset="0"/>
                        <a:cs typeface="Segoe UI" panose="020B0502040204020203" pitchFamily="34" charset="0"/>
                      </a:endParaRPr>
                    </a:p>
                  </a:txBody>
                  <a:tcPr marL="6350" marR="6350" marT="6350" marB="0" anchor="ctr">
                    <a:lnL w="6350" cap="flat" cmpd="sng" algn="ctr">
                      <a:solidFill>
                        <a:srgbClr val="E04C4C"/>
                      </a:solidFill>
                      <a:prstDash val="solid"/>
                      <a:round/>
                      <a:headEnd type="none" w="med" len="med"/>
                      <a:tailEnd type="none" w="med" len="med"/>
                    </a:lnL>
                    <a:lnR w="6350" cap="flat" cmpd="sng" algn="ctr">
                      <a:solidFill>
                        <a:srgbClr val="E04C4C"/>
                      </a:solidFill>
                      <a:prstDash val="solid"/>
                      <a:round/>
                      <a:headEnd type="none" w="med" len="med"/>
                      <a:tailEnd type="none" w="med" len="med"/>
                    </a:lnR>
                    <a:lnT w="6350" cap="flat" cmpd="sng" algn="ctr">
                      <a:solidFill>
                        <a:srgbClr val="E04C4C"/>
                      </a:solidFill>
                      <a:prstDash val="solid"/>
                      <a:round/>
                      <a:headEnd type="none" w="med" len="med"/>
                      <a:tailEnd type="none" w="med" len="med"/>
                    </a:lnT>
                    <a:lnB w="6350" cap="flat" cmpd="sng" algn="ctr">
                      <a:solidFill>
                        <a:srgbClr val="E04C4C"/>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73628406"/>
                  </a:ext>
                </a:extLst>
              </a:tr>
              <a:tr h="513062">
                <a:tc vMerge="1">
                  <a:txBody>
                    <a:bodyPr/>
                    <a:lstStyle/>
                    <a:p>
                      <a:endParaRPr lang="fr-FR"/>
                    </a:p>
                  </a:txBody>
                  <a:tcPr/>
                </a:tc>
                <a:tc>
                  <a:txBody>
                    <a:bodyPr/>
                    <a:lstStyle/>
                    <a:p>
                      <a:pPr algn="l" fontAlgn="ctr"/>
                      <a:r>
                        <a:rPr lang="fr-FR" sz="2000" u="none" strike="noStrike" dirty="0">
                          <a:effectLst/>
                          <a:latin typeface="Segoe UI" panose="020B0502040204020203" pitchFamily="34" charset="0"/>
                          <a:cs typeface="Segoe UI" panose="020B0502040204020203" pitchFamily="34" charset="0"/>
                        </a:rPr>
                        <a:t>   d. La stratégie commerciale est abordée de façon cohérente</a:t>
                      </a:r>
                      <a:endParaRPr lang="fr-FR" sz="2000" b="0" i="0" u="none" strike="noStrike" dirty="0">
                        <a:solidFill>
                          <a:srgbClr val="000000"/>
                        </a:solidFill>
                        <a:effectLst/>
                        <a:latin typeface="Segoe UI" panose="020B0502040204020203" pitchFamily="34" charset="0"/>
                        <a:cs typeface="Segoe UI" panose="020B0502040204020203" pitchFamily="34" charset="0"/>
                      </a:endParaRPr>
                    </a:p>
                  </a:txBody>
                  <a:tcPr marL="6350" marR="6350" marT="6350" marB="0" anchor="ctr">
                    <a:lnL w="6350" cap="flat" cmpd="sng" algn="ctr">
                      <a:solidFill>
                        <a:srgbClr val="E04C4C"/>
                      </a:solidFill>
                      <a:prstDash val="solid"/>
                      <a:round/>
                      <a:headEnd type="none" w="med" len="med"/>
                      <a:tailEnd type="none" w="med" len="med"/>
                    </a:lnL>
                    <a:lnR w="6350" cap="flat" cmpd="sng" algn="ctr">
                      <a:solidFill>
                        <a:srgbClr val="E04C4C"/>
                      </a:solidFill>
                      <a:prstDash val="solid"/>
                      <a:round/>
                      <a:headEnd type="none" w="med" len="med"/>
                      <a:tailEnd type="none" w="med" len="med"/>
                    </a:lnR>
                    <a:lnT w="6350" cap="flat" cmpd="sng" algn="ctr">
                      <a:solidFill>
                        <a:srgbClr val="E04C4C"/>
                      </a:solidFill>
                      <a:prstDash val="solid"/>
                      <a:round/>
                      <a:headEnd type="none" w="med" len="med"/>
                      <a:tailEnd type="none" w="med" len="med"/>
                    </a:lnT>
                    <a:lnB w="6350" cap="flat" cmpd="sng" algn="ctr">
                      <a:solidFill>
                        <a:srgbClr val="E04C4C"/>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978625514"/>
                  </a:ext>
                </a:extLst>
              </a:tr>
              <a:tr h="513062">
                <a:tc vMerge="1">
                  <a:txBody>
                    <a:bodyPr/>
                    <a:lstStyle/>
                    <a:p>
                      <a:endParaRPr lang="fr-FR"/>
                    </a:p>
                  </a:txBody>
                  <a:tcPr/>
                </a:tc>
                <a:tc>
                  <a:txBody>
                    <a:bodyPr/>
                    <a:lstStyle/>
                    <a:p>
                      <a:pPr algn="l" fontAlgn="ctr"/>
                      <a:r>
                        <a:rPr lang="fr-FR" sz="2000" u="none" strike="noStrike" dirty="0">
                          <a:effectLst/>
                          <a:latin typeface="Segoe UI" panose="020B0502040204020203" pitchFamily="34" charset="0"/>
                          <a:cs typeface="Segoe UI" panose="020B0502040204020203" pitchFamily="34" charset="0"/>
                        </a:rPr>
                        <a:t>   e. L'analyse des opportunités et des menaces accompagne la vision du futur du projet</a:t>
                      </a:r>
                      <a:endParaRPr lang="fr-FR" sz="2000" b="0" i="0" u="none" strike="noStrike" dirty="0">
                        <a:solidFill>
                          <a:srgbClr val="000000"/>
                        </a:solidFill>
                        <a:effectLst/>
                        <a:latin typeface="Segoe UI" panose="020B0502040204020203" pitchFamily="34" charset="0"/>
                        <a:cs typeface="Segoe UI" panose="020B0502040204020203" pitchFamily="34" charset="0"/>
                      </a:endParaRPr>
                    </a:p>
                  </a:txBody>
                  <a:tcPr marL="6350" marR="6350" marT="6350" marB="0" anchor="ctr">
                    <a:lnL w="6350" cap="flat" cmpd="sng" algn="ctr">
                      <a:solidFill>
                        <a:srgbClr val="E04C4C"/>
                      </a:solidFill>
                      <a:prstDash val="solid"/>
                      <a:round/>
                      <a:headEnd type="none" w="med" len="med"/>
                      <a:tailEnd type="none" w="med" len="med"/>
                    </a:lnL>
                    <a:lnR w="6350" cap="flat" cmpd="sng" algn="ctr">
                      <a:solidFill>
                        <a:srgbClr val="E04C4C"/>
                      </a:solidFill>
                      <a:prstDash val="solid"/>
                      <a:round/>
                      <a:headEnd type="none" w="med" len="med"/>
                      <a:tailEnd type="none" w="med" len="med"/>
                    </a:lnR>
                    <a:lnT w="6350" cap="flat" cmpd="sng" algn="ctr">
                      <a:solidFill>
                        <a:srgbClr val="E04C4C"/>
                      </a:solidFill>
                      <a:prstDash val="solid"/>
                      <a:round/>
                      <a:headEnd type="none" w="med" len="med"/>
                      <a:tailEnd type="none" w="med" len="med"/>
                    </a:lnT>
                    <a:lnB w="6350" cap="flat" cmpd="sng" algn="ctr">
                      <a:solidFill>
                        <a:srgbClr val="E04C4C"/>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535939247"/>
                  </a:ext>
                </a:extLst>
              </a:tr>
              <a:tr h="513062">
                <a:tc rowSpan="5">
                  <a:txBody>
                    <a:bodyPr/>
                    <a:lstStyle/>
                    <a:p>
                      <a:pPr algn="ctr" fontAlgn="ctr"/>
                      <a:r>
                        <a:rPr lang="fr-FR" sz="2000" u="none" strike="noStrike" dirty="0">
                          <a:effectLst/>
                          <a:latin typeface="Segoe UI" panose="020B0502040204020203" pitchFamily="34" charset="0"/>
                          <a:cs typeface="Segoe UI" panose="020B0502040204020203" pitchFamily="34" charset="0"/>
                        </a:rPr>
                        <a:t>2. Forme</a:t>
                      </a:r>
                      <a:endParaRPr lang="fr-FR" sz="2000" b="1" i="0" u="none" strike="noStrike" dirty="0">
                        <a:solidFill>
                          <a:srgbClr val="000000"/>
                        </a:solidFill>
                        <a:effectLst/>
                        <a:latin typeface="Segoe UI" panose="020B0502040204020203" pitchFamily="34" charset="0"/>
                        <a:cs typeface="Segoe UI" panose="020B0502040204020203" pitchFamily="34" charset="0"/>
                      </a:endParaRPr>
                    </a:p>
                  </a:txBody>
                  <a:tcPr marL="6350" marR="6350" marT="6350" marB="0" anchor="ctr">
                    <a:lnL w="6350" cap="flat" cmpd="sng" algn="ctr">
                      <a:solidFill>
                        <a:srgbClr val="E04C4C"/>
                      </a:solidFill>
                      <a:prstDash val="solid"/>
                      <a:round/>
                      <a:headEnd type="none" w="med" len="med"/>
                      <a:tailEnd type="none" w="med" len="med"/>
                    </a:lnL>
                    <a:lnR w="6350" cap="flat" cmpd="sng" algn="ctr">
                      <a:solidFill>
                        <a:srgbClr val="E04C4C"/>
                      </a:solidFill>
                      <a:prstDash val="solid"/>
                      <a:round/>
                      <a:headEnd type="none" w="med" len="med"/>
                      <a:tailEnd type="none" w="med" len="med"/>
                    </a:lnR>
                    <a:lnT w="6350" cap="flat" cmpd="sng" algn="ctr">
                      <a:solidFill>
                        <a:srgbClr val="E04C4C"/>
                      </a:solidFill>
                      <a:prstDash val="solid"/>
                      <a:round/>
                      <a:headEnd type="none" w="med" len="med"/>
                      <a:tailEnd type="none" w="med" len="med"/>
                    </a:lnT>
                    <a:lnB w="6350" cap="flat" cmpd="sng" algn="ctr">
                      <a:solidFill>
                        <a:srgbClr val="E04C4C"/>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fr-FR" sz="2000" u="none" strike="noStrike" dirty="0">
                          <a:effectLst/>
                          <a:latin typeface="Segoe UI" panose="020B0502040204020203" pitchFamily="34" charset="0"/>
                          <a:cs typeface="Segoe UI" panose="020B0502040204020203" pitchFamily="34" charset="0"/>
                        </a:rPr>
                        <a:t>   a. Le pitch (la présentation) est structuré et clair</a:t>
                      </a:r>
                      <a:endParaRPr lang="fr-FR" sz="2000" b="0" i="0" u="none" strike="noStrike" dirty="0">
                        <a:solidFill>
                          <a:srgbClr val="000000"/>
                        </a:solidFill>
                        <a:effectLst/>
                        <a:latin typeface="Segoe UI" panose="020B0502040204020203" pitchFamily="34" charset="0"/>
                        <a:cs typeface="Segoe UI" panose="020B0502040204020203" pitchFamily="34" charset="0"/>
                      </a:endParaRPr>
                    </a:p>
                  </a:txBody>
                  <a:tcPr marL="6350" marR="6350" marT="6350" marB="0" anchor="ctr">
                    <a:lnL w="6350" cap="flat" cmpd="sng" algn="ctr">
                      <a:solidFill>
                        <a:srgbClr val="E04C4C"/>
                      </a:solidFill>
                      <a:prstDash val="solid"/>
                      <a:round/>
                      <a:headEnd type="none" w="med" len="med"/>
                      <a:tailEnd type="none" w="med" len="med"/>
                    </a:lnL>
                    <a:lnR w="6350" cap="flat" cmpd="sng" algn="ctr">
                      <a:solidFill>
                        <a:srgbClr val="E04C4C"/>
                      </a:solidFill>
                      <a:prstDash val="solid"/>
                      <a:round/>
                      <a:headEnd type="none" w="med" len="med"/>
                      <a:tailEnd type="none" w="med" len="med"/>
                    </a:lnR>
                    <a:lnT w="6350" cap="flat" cmpd="sng" algn="ctr">
                      <a:solidFill>
                        <a:srgbClr val="E04C4C"/>
                      </a:solidFill>
                      <a:prstDash val="solid"/>
                      <a:round/>
                      <a:headEnd type="none" w="med" len="med"/>
                      <a:tailEnd type="none" w="med" len="med"/>
                    </a:lnT>
                    <a:lnB w="6350" cap="flat" cmpd="sng" algn="ctr">
                      <a:solidFill>
                        <a:srgbClr val="E04C4C"/>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882289265"/>
                  </a:ext>
                </a:extLst>
              </a:tr>
              <a:tr h="513062">
                <a:tc vMerge="1">
                  <a:txBody>
                    <a:bodyPr/>
                    <a:lstStyle/>
                    <a:p>
                      <a:endParaRPr lang="fr-FR"/>
                    </a:p>
                  </a:txBody>
                  <a:tcPr/>
                </a:tc>
                <a:tc>
                  <a:txBody>
                    <a:bodyPr/>
                    <a:lstStyle/>
                    <a:p>
                      <a:pPr algn="l" fontAlgn="ctr"/>
                      <a:r>
                        <a:rPr lang="fr-FR" sz="2000" u="none" strike="noStrike" dirty="0">
                          <a:effectLst/>
                          <a:latin typeface="Segoe UI" panose="020B0502040204020203" pitchFamily="34" charset="0"/>
                          <a:cs typeface="Segoe UI" panose="020B0502040204020203" pitchFamily="34" charset="0"/>
                        </a:rPr>
                        <a:t>   b. Le pitch est convaincant / l'équipe sait rassurer les auditeurs</a:t>
                      </a:r>
                      <a:endParaRPr lang="fr-FR" sz="2000" b="0" i="0" u="none" strike="noStrike" dirty="0">
                        <a:solidFill>
                          <a:srgbClr val="000000"/>
                        </a:solidFill>
                        <a:effectLst/>
                        <a:latin typeface="Segoe UI" panose="020B0502040204020203" pitchFamily="34" charset="0"/>
                        <a:cs typeface="Segoe UI" panose="020B0502040204020203" pitchFamily="34" charset="0"/>
                      </a:endParaRPr>
                    </a:p>
                  </a:txBody>
                  <a:tcPr marL="6350" marR="6350" marT="6350" marB="0" anchor="ctr">
                    <a:lnL w="6350" cap="flat" cmpd="sng" algn="ctr">
                      <a:solidFill>
                        <a:srgbClr val="E04C4C"/>
                      </a:solidFill>
                      <a:prstDash val="solid"/>
                      <a:round/>
                      <a:headEnd type="none" w="med" len="med"/>
                      <a:tailEnd type="none" w="med" len="med"/>
                    </a:lnL>
                    <a:lnR w="6350" cap="flat" cmpd="sng" algn="ctr">
                      <a:solidFill>
                        <a:srgbClr val="E04C4C"/>
                      </a:solidFill>
                      <a:prstDash val="solid"/>
                      <a:round/>
                      <a:headEnd type="none" w="med" len="med"/>
                      <a:tailEnd type="none" w="med" len="med"/>
                    </a:lnR>
                    <a:lnT w="6350" cap="flat" cmpd="sng" algn="ctr">
                      <a:solidFill>
                        <a:srgbClr val="E04C4C"/>
                      </a:solidFill>
                      <a:prstDash val="solid"/>
                      <a:round/>
                      <a:headEnd type="none" w="med" len="med"/>
                      <a:tailEnd type="none" w="med" len="med"/>
                    </a:lnT>
                    <a:lnB w="6350" cap="flat" cmpd="sng" algn="ctr">
                      <a:solidFill>
                        <a:srgbClr val="E04C4C"/>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848368010"/>
                  </a:ext>
                </a:extLst>
              </a:tr>
              <a:tr h="513062">
                <a:tc vMerge="1">
                  <a:txBody>
                    <a:bodyPr/>
                    <a:lstStyle/>
                    <a:p>
                      <a:endParaRPr lang="fr-FR"/>
                    </a:p>
                  </a:txBody>
                  <a:tcPr/>
                </a:tc>
                <a:tc>
                  <a:txBody>
                    <a:bodyPr/>
                    <a:lstStyle/>
                    <a:p>
                      <a:pPr algn="l" fontAlgn="ctr"/>
                      <a:r>
                        <a:rPr lang="fr-FR" sz="2000" u="none" strike="noStrike" dirty="0">
                          <a:effectLst/>
                          <a:latin typeface="Segoe UI" panose="020B0502040204020203" pitchFamily="34" charset="0"/>
                          <a:cs typeface="Segoe UI" panose="020B0502040204020203" pitchFamily="34" charset="0"/>
                        </a:rPr>
                        <a:t>   c. Les supports de présentation sont beaux, clairs, utiles</a:t>
                      </a:r>
                      <a:endParaRPr lang="fr-FR" sz="2000" b="0" i="0" u="none" strike="noStrike" dirty="0">
                        <a:solidFill>
                          <a:srgbClr val="000000"/>
                        </a:solidFill>
                        <a:effectLst/>
                        <a:latin typeface="Segoe UI" panose="020B0502040204020203" pitchFamily="34" charset="0"/>
                        <a:cs typeface="Segoe UI" panose="020B0502040204020203" pitchFamily="34" charset="0"/>
                      </a:endParaRPr>
                    </a:p>
                  </a:txBody>
                  <a:tcPr marL="6350" marR="6350" marT="6350" marB="0" anchor="ctr">
                    <a:lnL w="6350" cap="flat" cmpd="sng" algn="ctr">
                      <a:solidFill>
                        <a:srgbClr val="E04C4C"/>
                      </a:solidFill>
                      <a:prstDash val="solid"/>
                      <a:round/>
                      <a:headEnd type="none" w="med" len="med"/>
                      <a:tailEnd type="none" w="med" len="med"/>
                    </a:lnL>
                    <a:lnR w="6350" cap="flat" cmpd="sng" algn="ctr">
                      <a:solidFill>
                        <a:srgbClr val="E04C4C"/>
                      </a:solidFill>
                      <a:prstDash val="solid"/>
                      <a:round/>
                      <a:headEnd type="none" w="med" len="med"/>
                      <a:tailEnd type="none" w="med" len="med"/>
                    </a:lnR>
                    <a:lnT w="6350" cap="flat" cmpd="sng" algn="ctr">
                      <a:solidFill>
                        <a:srgbClr val="E04C4C"/>
                      </a:solidFill>
                      <a:prstDash val="solid"/>
                      <a:round/>
                      <a:headEnd type="none" w="med" len="med"/>
                      <a:tailEnd type="none" w="med" len="med"/>
                    </a:lnT>
                    <a:lnB w="6350" cap="flat" cmpd="sng" algn="ctr">
                      <a:solidFill>
                        <a:srgbClr val="E04C4C"/>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711888368"/>
                  </a:ext>
                </a:extLst>
              </a:tr>
              <a:tr h="513062">
                <a:tc vMerge="1">
                  <a:txBody>
                    <a:bodyPr/>
                    <a:lstStyle/>
                    <a:p>
                      <a:endParaRPr lang="fr-FR"/>
                    </a:p>
                  </a:txBody>
                  <a:tcPr/>
                </a:tc>
                <a:tc>
                  <a:txBody>
                    <a:bodyPr/>
                    <a:lstStyle/>
                    <a:p>
                      <a:pPr algn="l" fontAlgn="ctr"/>
                      <a:r>
                        <a:rPr lang="fr-FR" sz="2000" u="none" strike="noStrike">
                          <a:effectLst/>
                          <a:latin typeface="Segoe UI" panose="020B0502040204020203" pitchFamily="34" charset="0"/>
                          <a:cs typeface="Segoe UI" panose="020B0502040204020203" pitchFamily="34" charset="0"/>
                        </a:rPr>
                        <a:t>   d. Le dynamisme entrepreneurial et la motivation sont clairement appréciés</a:t>
                      </a:r>
                      <a:endParaRPr lang="fr-FR" sz="2000" b="0" i="0" u="none" strike="noStrike">
                        <a:solidFill>
                          <a:srgbClr val="000000"/>
                        </a:solidFill>
                        <a:effectLst/>
                        <a:latin typeface="Segoe UI" panose="020B0502040204020203" pitchFamily="34" charset="0"/>
                        <a:cs typeface="Segoe UI" panose="020B0502040204020203" pitchFamily="34" charset="0"/>
                      </a:endParaRPr>
                    </a:p>
                  </a:txBody>
                  <a:tcPr marL="6350" marR="6350" marT="6350" marB="0" anchor="ctr">
                    <a:lnL w="6350" cap="flat" cmpd="sng" algn="ctr">
                      <a:solidFill>
                        <a:srgbClr val="E04C4C"/>
                      </a:solidFill>
                      <a:prstDash val="solid"/>
                      <a:round/>
                      <a:headEnd type="none" w="med" len="med"/>
                      <a:tailEnd type="none" w="med" len="med"/>
                    </a:lnL>
                    <a:lnR w="6350" cap="flat" cmpd="sng" algn="ctr">
                      <a:solidFill>
                        <a:srgbClr val="E04C4C"/>
                      </a:solidFill>
                      <a:prstDash val="solid"/>
                      <a:round/>
                      <a:headEnd type="none" w="med" len="med"/>
                      <a:tailEnd type="none" w="med" len="med"/>
                    </a:lnR>
                    <a:lnT w="6350" cap="flat" cmpd="sng" algn="ctr">
                      <a:solidFill>
                        <a:srgbClr val="E04C4C"/>
                      </a:solidFill>
                      <a:prstDash val="solid"/>
                      <a:round/>
                      <a:headEnd type="none" w="med" len="med"/>
                      <a:tailEnd type="none" w="med" len="med"/>
                    </a:lnT>
                    <a:lnB w="6350" cap="flat" cmpd="sng" algn="ctr">
                      <a:solidFill>
                        <a:srgbClr val="E04C4C"/>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139528932"/>
                  </a:ext>
                </a:extLst>
              </a:tr>
              <a:tr h="513062">
                <a:tc vMerge="1">
                  <a:txBody>
                    <a:bodyPr/>
                    <a:lstStyle/>
                    <a:p>
                      <a:endParaRPr lang="fr-FR"/>
                    </a:p>
                  </a:txBody>
                  <a:tcPr/>
                </a:tc>
                <a:tc>
                  <a:txBody>
                    <a:bodyPr/>
                    <a:lstStyle/>
                    <a:p>
                      <a:pPr algn="l" fontAlgn="ctr"/>
                      <a:r>
                        <a:rPr lang="fr-FR" sz="2000" u="none" strike="noStrike" dirty="0">
                          <a:effectLst/>
                          <a:latin typeface="Segoe UI" panose="020B0502040204020203" pitchFamily="34" charset="0"/>
                          <a:cs typeface="Segoe UI" panose="020B0502040204020203" pitchFamily="34" charset="0"/>
                        </a:rPr>
                        <a:t>   e. L'équipe a su surprendre (effet « </a:t>
                      </a:r>
                      <a:r>
                        <a:rPr lang="fr-FR" sz="2000" u="none" strike="noStrike" dirty="0" err="1">
                          <a:effectLst/>
                          <a:latin typeface="Segoe UI" panose="020B0502040204020203" pitchFamily="34" charset="0"/>
                          <a:cs typeface="Segoe UI" panose="020B0502040204020203" pitchFamily="34" charset="0"/>
                        </a:rPr>
                        <a:t>Wouah</a:t>
                      </a:r>
                      <a:r>
                        <a:rPr lang="fr-FR" sz="2000" u="none" strike="noStrike" dirty="0">
                          <a:effectLst/>
                          <a:latin typeface="Segoe UI" panose="020B0502040204020203" pitchFamily="34" charset="0"/>
                          <a:cs typeface="Segoe UI" panose="020B0502040204020203" pitchFamily="34" charset="0"/>
                        </a:rPr>
                        <a:t> ! »)</a:t>
                      </a:r>
                      <a:endParaRPr lang="fr-FR" sz="2000" b="0" i="0" u="none" strike="noStrike" dirty="0">
                        <a:solidFill>
                          <a:srgbClr val="000000"/>
                        </a:solidFill>
                        <a:effectLst/>
                        <a:latin typeface="Segoe UI" panose="020B0502040204020203" pitchFamily="34" charset="0"/>
                        <a:cs typeface="Segoe UI" panose="020B0502040204020203" pitchFamily="34" charset="0"/>
                      </a:endParaRPr>
                    </a:p>
                  </a:txBody>
                  <a:tcPr marL="6350" marR="6350" marT="6350" marB="0" anchor="ctr">
                    <a:lnL w="6350" cap="flat" cmpd="sng" algn="ctr">
                      <a:solidFill>
                        <a:srgbClr val="E04C4C"/>
                      </a:solidFill>
                      <a:prstDash val="solid"/>
                      <a:round/>
                      <a:headEnd type="none" w="med" len="med"/>
                      <a:tailEnd type="none" w="med" len="med"/>
                    </a:lnL>
                    <a:lnR w="6350" cap="flat" cmpd="sng" algn="ctr">
                      <a:solidFill>
                        <a:srgbClr val="E04C4C"/>
                      </a:solidFill>
                      <a:prstDash val="solid"/>
                      <a:round/>
                      <a:headEnd type="none" w="med" len="med"/>
                      <a:tailEnd type="none" w="med" len="med"/>
                    </a:lnR>
                    <a:lnT w="6350" cap="flat" cmpd="sng" algn="ctr">
                      <a:solidFill>
                        <a:srgbClr val="E04C4C"/>
                      </a:solidFill>
                      <a:prstDash val="solid"/>
                      <a:round/>
                      <a:headEnd type="none" w="med" len="med"/>
                      <a:tailEnd type="none" w="med" len="med"/>
                    </a:lnT>
                    <a:lnB w="6350" cap="flat" cmpd="sng" algn="ctr">
                      <a:solidFill>
                        <a:srgbClr val="E04C4C"/>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179870691"/>
                  </a:ext>
                </a:extLst>
              </a:tr>
            </a:tbl>
          </a:graphicData>
        </a:graphic>
      </p:graphicFrame>
      <p:sp>
        <p:nvSpPr>
          <p:cNvPr id="14" name="Freeform 24">
            <a:extLst>
              <a:ext uri="{FF2B5EF4-FFF2-40B4-BE49-F238E27FC236}">
                <a16:creationId xmlns:a16="http://schemas.microsoft.com/office/drawing/2014/main" id="{803470B0-515B-4402-BD8E-2D5A415E1DA7}"/>
              </a:ext>
            </a:extLst>
          </p:cNvPr>
          <p:cNvSpPr>
            <a:spLocks noChangeAspect="1"/>
          </p:cNvSpPr>
          <p:nvPr/>
        </p:nvSpPr>
        <p:spPr>
          <a:xfrm>
            <a:off x="14478000" y="562785"/>
            <a:ext cx="1562544" cy="1865723"/>
          </a:xfrm>
          <a:custGeom>
            <a:avLst/>
            <a:gdLst/>
            <a:ahLst/>
            <a:cxnLst/>
            <a:rect l="l" t="t" r="r" b="b"/>
            <a:pathLst>
              <a:path w="952944" h="1137843">
                <a:moveTo>
                  <a:pt x="0" y="0"/>
                </a:moveTo>
                <a:lnTo>
                  <a:pt x="952944" y="0"/>
                </a:lnTo>
                <a:lnTo>
                  <a:pt x="952944" y="1137843"/>
                </a:lnTo>
                <a:lnTo>
                  <a:pt x="0" y="113784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fr-FR" dirty="0"/>
          </a:p>
        </p:txBody>
      </p:sp>
    </p:spTree>
    <p:extLst>
      <p:ext uri="{BB962C8B-B14F-4D97-AF65-F5344CB8AC3E}">
        <p14:creationId xmlns:p14="http://schemas.microsoft.com/office/powerpoint/2010/main" val="35206598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028700" y="1549426"/>
            <a:ext cx="15417766" cy="0"/>
          </a:xfrm>
          <a:prstGeom prst="line">
            <a:avLst/>
          </a:prstGeom>
          <a:ln w="9525" cap="flat">
            <a:solidFill>
              <a:srgbClr val="140E0C"/>
            </a:solidFill>
            <a:prstDash val="solid"/>
            <a:headEnd type="none" w="sm" len="sm"/>
            <a:tailEnd type="none" w="sm" len="sm"/>
          </a:ln>
        </p:spPr>
      </p:sp>
      <p:sp>
        <p:nvSpPr>
          <p:cNvPr id="3" name="AutoShape 3"/>
          <p:cNvSpPr/>
          <p:nvPr/>
        </p:nvSpPr>
        <p:spPr>
          <a:xfrm>
            <a:off x="1028700" y="3589400"/>
            <a:ext cx="16230600" cy="0"/>
          </a:xfrm>
          <a:prstGeom prst="line">
            <a:avLst/>
          </a:prstGeom>
          <a:ln w="9525" cap="flat">
            <a:solidFill>
              <a:srgbClr val="140E0C"/>
            </a:solidFill>
            <a:prstDash val="solid"/>
            <a:headEnd type="none" w="sm" len="sm"/>
            <a:tailEnd type="none" w="sm" len="sm"/>
          </a:ln>
        </p:spPr>
      </p:sp>
      <p:sp>
        <p:nvSpPr>
          <p:cNvPr id="4" name="Freeform 4"/>
          <p:cNvSpPr/>
          <p:nvPr/>
        </p:nvSpPr>
        <p:spPr>
          <a:xfrm>
            <a:off x="7305342" y="426281"/>
            <a:ext cx="3677315" cy="795219"/>
          </a:xfrm>
          <a:custGeom>
            <a:avLst/>
            <a:gdLst/>
            <a:ahLst/>
            <a:cxnLst/>
            <a:rect l="l" t="t" r="r" b="b"/>
            <a:pathLst>
              <a:path w="3677315" h="795219">
                <a:moveTo>
                  <a:pt x="0" y="0"/>
                </a:moveTo>
                <a:lnTo>
                  <a:pt x="3677316" y="0"/>
                </a:lnTo>
                <a:lnTo>
                  <a:pt x="3677316" y="795219"/>
                </a:lnTo>
                <a:lnTo>
                  <a:pt x="0" y="795219"/>
                </a:lnTo>
                <a:lnTo>
                  <a:pt x="0" y="0"/>
                </a:lnTo>
                <a:close/>
              </a:path>
            </a:pathLst>
          </a:custGeom>
          <a:blipFill>
            <a:blip r:embed="rId2"/>
            <a:stretch>
              <a:fillRect/>
            </a:stretch>
          </a:blipFill>
        </p:spPr>
      </p:sp>
      <p:sp>
        <p:nvSpPr>
          <p:cNvPr id="5" name="Freeform 5"/>
          <p:cNvSpPr/>
          <p:nvPr/>
        </p:nvSpPr>
        <p:spPr>
          <a:xfrm rot="3243328">
            <a:off x="16636398" y="693770"/>
            <a:ext cx="957832" cy="957832"/>
          </a:xfrm>
          <a:custGeom>
            <a:avLst/>
            <a:gdLst/>
            <a:ahLst/>
            <a:cxnLst/>
            <a:rect l="l" t="t" r="r" b="b"/>
            <a:pathLst>
              <a:path w="957832" h="957832">
                <a:moveTo>
                  <a:pt x="0" y="0"/>
                </a:moveTo>
                <a:lnTo>
                  <a:pt x="957832" y="0"/>
                </a:lnTo>
                <a:lnTo>
                  <a:pt x="957832" y="957832"/>
                </a:lnTo>
                <a:lnTo>
                  <a:pt x="0" y="95783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6" name="Freeform 6"/>
          <p:cNvSpPr/>
          <p:nvPr/>
        </p:nvSpPr>
        <p:spPr>
          <a:xfrm>
            <a:off x="288666" y="9733265"/>
            <a:ext cx="1875383" cy="196915"/>
          </a:xfrm>
          <a:custGeom>
            <a:avLst/>
            <a:gdLst/>
            <a:ahLst/>
            <a:cxnLst/>
            <a:rect l="l" t="t" r="r" b="b"/>
            <a:pathLst>
              <a:path w="1875383" h="196915">
                <a:moveTo>
                  <a:pt x="0" y="0"/>
                </a:moveTo>
                <a:lnTo>
                  <a:pt x="1875384" y="0"/>
                </a:lnTo>
                <a:lnTo>
                  <a:pt x="1875384" y="196915"/>
                </a:lnTo>
                <a:lnTo>
                  <a:pt x="0" y="196915"/>
                </a:lnTo>
                <a:lnTo>
                  <a:pt x="0" y="0"/>
                </a:lnTo>
                <a:close/>
              </a:path>
            </a:pathLst>
          </a:custGeom>
          <a:blipFill>
            <a:blip r:embed="rId5"/>
            <a:stretch>
              <a:fillRect/>
            </a:stretch>
          </a:blipFill>
        </p:spPr>
      </p:sp>
      <p:sp>
        <p:nvSpPr>
          <p:cNvPr id="7" name="Freeform 7"/>
          <p:cNvSpPr/>
          <p:nvPr/>
        </p:nvSpPr>
        <p:spPr>
          <a:xfrm>
            <a:off x="1491805" y="7151673"/>
            <a:ext cx="2328886" cy="2328886"/>
          </a:xfrm>
          <a:custGeom>
            <a:avLst/>
            <a:gdLst/>
            <a:ahLst/>
            <a:cxnLst/>
            <a:rect l="l" t="t" r="r" b="b"/>
            <a:pathLst>
              <a:path w="2328886" h="2328886">
                <a:moveTo>
                  <a:pt x="0" y="0"/>
                </a:moveTo>
                <a:lnTo>
                  <a:pt x="2328886" y="0"/>
                </a:lnTo>
                <a:lnTo>
                  <a:pt x="2328886" y="2328886"/>
                </a:lnTo>
                <a:lnTo>
                  <a:pt x="0" y="2328886"/>
                </a:lnTo>
                <a:lnTo>
                  <a:pt x="0" y="0"/>
                </a:lnTo>
                <a:close/>
              </a:path>
            </a:pathLst>
          </a:custGeom>
          <a:blipFill>
            <a:blip r:embed="rId6"/>
            <a:stretch>
              <a:fillRect/>
            </a:stretch>
          </a:blipFill>
        </p:spPr>
      </p:sp>
      <p:sp>
        <p:nvSpPr>
          <p:cNvPr id="8" name="Freeform 8"/>
          <p:cNvSpPr/>
          <p:nvPr/>
        </p:nvSpPr>
        <p:spPr>
          <a:xfrm>
            <a:off x="4207358" y="7969536"/>
            <a:ext cx="1706062" cy="693161"/>
          </a:xfrm>
          <a:custGeom>
            <a:avLst/>
            <a:gdLst/>
            <a:ahLst/>
            <a:cxnLst/>
            <a:rect l="l" t="t" r="r" b="b"/>
            <a:pathLst>
              <a:path w="1706062" h="693161">
                <a:moveTo>
                  <a:pt x="0" y="0"/>
                </a:moveTo>
                <a:lnTo>
                  <a:pt x="1706062" y="0"/>
                </a:lnTo>
                <a:lnTo>
                  <a:pt x="1706062" y="693160"/>
                </a:lnTo>
                <a:lnTo>
                  <a:pt x="0" y="693160"/>
                </a:lnTo>
                <a:lnTo>
                  <a:pt x="0" y="0"/>
                </a:lnTo>
                <a:close/>
              </a:path>
            </a:pathLst>
          </a:custGeom>
          <a:blipFill>
            <a:blip r:embed="rId7"/>
            <a:stretch>
              <a:fillRect/>
            </a:stretch>
          </a:blipFill>
        </p:spPr>
      </p:sp>
      <p:sp>
        <p:nvSpPr>
          <p:cNvPr id="9" name="Freeform 9"/>
          <p:cNvSpPr/>
          <p:nvPr/>
        </p:nvSpPr>
        <p:spPr>
          <a:xfrm>
            <a:off x="6300087" y="7779299"/>
            <a:ext cx="1046678" cy="1073634"/>
          </a:xfrm>
          <a:custGeom>
            <a:avLst/>
            <a:gdLst/>
            <a:ahLst/>
            <a:cxnLst/>
            <a:rect l="l" t="t" r="r" b="b"/>
            <a:pathLst>
              <a:path w="1046678" h="1073634">
                <a:moveTo>
                  <a:pt x="0" y="0"/>
                </a:moveTo>
                <a:lnTo>
                  <a:pt x="1046678" y="0"/>
                </a:lnTo>
                <a:lnTo>
                  <a:pt x="1046678" y="1073634"/>
                </a:lnTo>
                <a:lnTo>
                  <a:pt x="0" y="1073634"/>
                </a:lnTo>
                <a:lnTo>
                  <a:pt x="0" y="0"/>
                </a:lnTo>
                <a:close/>
              </a:path>
            </a:pathLst>
          </a:custGeom>
          <a:blipFill>
            <a:blip r:embed="rId8"/>
            <a:stretch>
              <a:fillRect l="-32978" r="-31801"/>
            </a:stretch>
          </a:blipFill>
        </p:spPr>
      </p:sp>
      <p:sp>
        <p:nvSpPr>
          <p:cNvPr id="10" name="Freeform 10"/>
          <p:cNvSpPr/>
          <p:nvPr/>
        </p:nvSpPr>
        <p:spPr>
          <a:xfrm>
            <a:off x="7733432" y="7815850"/>
            <a:ext cx="1491410" cy="1000532"/>
          </a:xfrm>
          <a:custGeom>
            <a:avLst/>
            <a:gdLst/>
            <a:ahLst/>
            <a:cxnLst/>
            <a:rect l="l" t="t" r="r" b="b"/>
            <a:pathLst>
              <a:path w="1491410" h="1000532">
                <a:moveTo>
                  <a:pt x="0" y="0"/>
                </a:moveTo>
                <a:lnTo>
                  <a:pt x="1491410" y="0"/>
                </a:lnTo>
                <a:lnTo>
                  <a:pt x="1491410" y="1000532"/>
                </a:lnTo>
                <a:lnTo>
                  <a:pt x="0" y="1000532"/>
                </a:lnTo>
                <a:lnTo>
                  <a:pt x="0" y="0"/>
                </a:lnTo>
                <a:close/>
              </a:path>
            </a:pathLst>
          </a:custGeom>
          <a:blipFill>
            <a:blip r:embed="rId9"/>
            <a:stretch>
              <a:fillRect/>
            </a:stretch>
          </a:blipFill>
        </p:spPr>
      </p:sp>
      <p:sp>
        <p:nvSpPr>
          <p:cNvPr id="11" name="Freeform 11"/>
          <p:cNvSpPr/>
          <p:nvPr/>
        </p:nvSpPr>
        <p:spPr>
          <a:xfrm>
            <a:off x="419104" y="8711386"/>
            <a:ext cx="1614507" cy="1093829"/>
          </a:xfrm>
          <a:custGeom>
            <a:avLst/>
            <a:gdLst/>
            <a:ahLst/>
            <a:cxnLst/>
            <a:rect l="l" t="t" r="r" b="b"/>
            <a:pathLst>
              <a:path w="1614507" h="1093829">
                <a:moveTo>
                  <a:pt x="0" y="0"/>
                </a:moveTo>
                <a:lnTo>
                  <a:pt x="1614508" y="0"/>
                </a:lnTo>
                <a:lnTo>
                  <a:pt x="1614508" y="1093828"/>
                </a:lnTo>
                <a:lnTo>
                  <a:pt x="0" y="1093828"/>
                </a:lnTo>
                <a:lnTo>
                  <a:pt x="0" y="0"/>
                </a:lnTo>
                <a:close/>
              </a:path>
            </a:pathLst>
          </a:custGeom>
          <a:blipFill>
            <a:blip r:embed="rId10"/>
            <a:stretch>
              <a:fillRect/>
            </a:stretch>
          </a:blipFill>
        </p:spPr>
      </p:sp>
      <p:sp>
        <p:nvSpPr>
          <p:cNvPr id="12" name="AutoShape 12"/>
          <p:cNvSpPr/>
          <p:nvPr/>
        </p:nvSpPr>
        <p:spPr>
          <a:xfrm>
            <a:off x="1369194" y="7511020"/>
            <a:ext cx="7993416" cy="0"/>
          </a:xfrm>
          <a:prstGeom prst="line">
            <a:avLst/>
          </a:prstGeom>
          <a:ln w="19050" cap="flat">
            <a:solidFill>
              <a:srgbClr val="140E0C"/>
            </a:solidFill>
            <a:prstDash val="solid"/>
            <a:headEnd type="none" w="sm" len="sm"/>
            <a:tailEnd type="none" w="sm" len="sm"/>
          </a:ln>
        </p:spPr>
      </p:sp>
      <p:sp>
        <p:nvSpPr>
          <p:cNvPr id="13" name="AutoShape 13"/>
          <p:cNvSpPr/>
          <p:nvPr/>
        </p:nvSpPr>
        <p:spPr>
          <a:xfrm flipV="1">
            <a:off x="9767767" y="3909006"/>
            <a:ext cx="0" cy="5896208"/>
          </a:xfrm>
          <a:prstGeom prst="line">
            <a:avLst/>
          </a:prstGeom>
          <a:ln w="19050" cap="flat">
            <a:solidFill>
              <a:srgbClr val="140E0C"/>
            </a:solidFill>
            <a:prstDash val="solid"/>
            <a:headEnd type="none" w="sm" len="sm"/>
            <a:tailEnd type="none" w="sm" len="sm"/>
          </a:ln>
        </p:spPr>
      </p:sp>
      <p:sp>
        <p:nvSpPr>
          <p:cNvPr id="14" name="Freeform 14"/>
          <p:cNvSpPr/>
          <p:nvPr/>
        </p:nvSpPr>
        <p:spPr>
          <a:xfrm>
            <a:off x="6959530" y="3972120"/>
            <a:ext cx="2257460" cy="581803"/>
          </a:xfrm>
          <a:custGeom>
            <a:avLst/>
            <a:gdLst/>
            <a:ahLst/>
            <a:cxnLst/>
            <a:rect l="l" t="t" r="r" b="b"/>
            <a:pathLst>
              <a:path w="2257460" h="581803">
                <a:moveTo>
                  <a:pt x="0" y="0"/>
                </a:moveTo>
                <a:lnTo>
                  <a:pt x="2257461" y="0"/>
                </a:lnTo>
                <a:lnTo>
                  <a:pt x="2257461" y="581803"/>
                </a:lnTo>
                <a:lnTo>
                  <a:pt x="0" y="581803"/>
                </a:lnTo>
                <a:lnTo>
                  <a:pt x="0" y="0"/>
                </a:lnTo>
                <a:close/>
              </a:path>
            </a:pathLst>
          </a:custGeom>
          <a:blipFill>
            <a:blip r:embed="rId11"/>
            <a:stretch>
              <a:fillRect l="-11716" t="-91674" r="-13581" b="-92548"/>
            </a:stretch>
          </a:blipFill>
        </p:spPr>
      </p:sp>
      <p:sp>
        <p:nvSpPr>
          <p:cNvPr id="15" name="Freeform 15"/>
          <p:cNvSpPr/>
          <p:nvPr/>
        </p:nvSpPr>
        <p:spPr>
          <a:xfrm>
            <a:off x="1659721" y="4016225"/>
            <a:ext cx="1273787" cy="493592"/>
          </a:xfrm>
          <a:custGeom>
            <a:avLst/>
            <a:gdLst/>
            <a:ahLst/>
            <a:cxnLst/>
            <a:rect l="l" t="t" r="r" b="b"/>
            <a:pathLst>
              <a:path w="1273787" h="493592">
                <a:moveTo>
                  <a:pt x="0" y="0"/>
                </a:moveTo>
                <a:lnTo>
                  <a:pt x="1273786" y="0"/>
                </a:lnTo>
                <a:lnTo>
                  <a:pt x="1273786" y="493592"/>
                </a:lnTo>
                <a:lnTo>
                  <a:pt x="0" y="493592"/>
                </a:lnTo>
                <a:lnTo>
                  <a:pt x="0" y="0"/>
                </a:lnTo>
                <a:close/>
              </a:path>
            </a:pathLst>
          </a:custGeom>
          <a:blipFill>
            <a:blip r:embed="rId12"/>
            <a:stretch>
              <a:fillRect/>
            </a:stretch>
          </a:blipFill>
        </p:spPr>
      </p:sp>
      <p:sp>
        <p:nvSpPr>
          <p:cNvPr id="16" name="Freeform 16"/>
          <p:cNvSpPr/>
          <p:nvPr/>
        </p:nvSpPr>
        <p:spPr>
          <a:xfrm>
            <a:off x="4877699" y="4015965"/>
            <a:ext cx="1843702" cy="494112"/>
          </a:xfrm>
          <a:custGeom>
            <a:avLst/>
            <a:gdLst/>
            <a:ahLst/>
            <a:cxnLst/>
            <a:rect l="l" t="t" r="r" b="b"/>
            <a:pathLst>
              <a:path w="1843702" h="494112">
                <a:moveTo>
                  <a:pt x="0" y="0"/>
                </a:moveTo>
                <a:lnTo>
                  <a:pt x="1843702" y="0"/>
                </a:lnTo>
                <a:lnTo>
                  <a:pt x="1843702" y="494112"/>
                </a:lnTo>
                <a:lnTo>
                  <a:pt x="0" y="494112"/>
                </a:lnTo>
                <a:lnTo>
                  <a:pt x="0" y="0"/>
                </a:lnTo>
                <a:close/>
              </a:path>
            </a:pathLst>
          </a:custGeom>
          <a:blipFill>
            <a:blip r:embed="rId13"/>
            <a:stretch>
              <a:fillRect/>
            </a:stretch>
          </a:blipFill>
        </p:spPr>
      </p:sp>
      <p:sp>
        <p:nvSpPr>
          <p:cNvPr id="17" name="Freeform 17"/>
          <p:cNvSpPr/>
          <p:nvPr/>
        </p:nvSpPr>
        <p:spPr>
          <a:xfrm>
            <a:off x="3171637" y="4016225"/>
            <a:ext cx="1467933" cy="493592"/>
          </a:xfrm>
          <a:custGeom>
            <a:avLst/>
            <a:gdLst/>
            <a:ahLst/>
            <a:cxnLst/>
            <a:rect l="l" t="t" r="r" b="b"/>
            <a:pathLst>
              <a:path w="1467933" h="493592">
                <a:moveTo>
                  <a:pt x="0" y="0"/>
                </a:moveTo>
                <a:lnTo>
                  <a:pt x="1467933" y="0"/>
                </a:lnTo>
                <a:lnTo>
                  <a:pt x="1467933" y="493592"/>
                </a:lnTo>
                <a:lnTo>
                  <a:pt x="0" y="493592"/>
                </a:lnTo>
                <a:lnTo>
                  <a:pt x="0" y="0"/>
                </a:lnTo>
                <a:close/>
              </a:path>
            </a:pathLst>
          </a:custGeom>
          <a:blipFill>
            <a:blip r:embed="rId14"/>
            <a:stretch>
              <a:fillRect/>
            </a:stretch>
          </a:blipFill>
        </p:spPr>
      </p:sp>
      <p:sp>
        <p:nvSpPr>
          <p:cNvPr id="18" name="Freeform 18"/>
          <p:cNvSpPr/>
          <p:nvPr/>
        </p:nvSpPr>
        <p:spPr>
          <a:xfrm>
            <a:off x="5122438" y="6016433"/>
            <a:ext cx="1764853" cy="1156178"/>
          </a:xfrm>
          <a:custGeom>
            <a:avLst/>
            <a:gdLst/>
            <a:ahLst/>
            <a:cxnLst/>
            <a:rect l="l" t="t" r="r" b="b"/>
            <a:pathLst>
              <a:path w="1764853" h="1156178">
                <a:moveTo>
                  <a:pt x="0" y="0"/>
                </a:moveTo>
                <a:lnTo>
                  <a:pt x="1764853" y="0"/>
                </a:lnTo>
                <a:lnTo>
                  <a:pt x="1764853" y="1156178"/>
                </a:lnTo>
                <a:lnTo>
                  <a:pt x="0" y="1156178"/>
                </a:lnTo>
                <a:lnTo>
                  <a:pt x="0" y="0"/>
                </a:lnTo>
                <a:close/>
              </a:path>
            </a:pathLst>
          </a:custGeom>
          <a:blipFill>
            <a:blip r:embed="rId15"/>
            <a:stretch>
              <a:fillRect l="-25408" t="-20018" r="-24588" b="-32529"/>
            </a:stretch>
          </a:blipFill>
        </p:spPr>
      </p:sp>
      <p:sp>
        <p:nvSpPr>
          <p:cNvPr id="19" name="Freeform 19"/>
          <p:cNvSpPr/>
          <p:nvPr/>
        </p:nvSpPr>
        <p:spPr>
          <a:xfrm>
            <a:off x="7075202" y="6191870"/>
            <a:ext cx="1964158" cy="805305"/>
          </a:xfrm>
          <a:custGeom>
            <a:avLst/>
            <a:gdLst/>
            <a:ahLst/>
            <a:cxnLst/>
            <a:rect l="l" t="t" r="r" b="b"/>
            <a:pathLst>
              <a:path w="1964158" h="805305">
                <a:moveTo>
                  <a:pt x="0" y="0"/>
                </a:moveTo>
                <a:lnTo>
                  <a:pt x="1964158" y="0"/>
                </a:lnTo>
                <a:lnTo>
                  <a:pt x="1964158" y="805304"/>
                </a:lnTo>
                <a:lnTo>
                  <a:pt x="0" y="805304"/>
                </a:lnTo>
                <a:lnTo>
                  <a:pt x="0" y="0"/>
                </a:lnTo>
                <a:close/>
              </a:path>
            </a:pathLst>
          </a:custGeom>
          <a:blipFill>
            <a:blip r:embed="rId16"/>
            <a:stretch>
              <a:fillRect/>
            </a:stretch>
          </a:blipFill>
        </p:spPr>
      </p:sp>
      <p:sp>
        <p:nvSpPr>
          <p:cNvPr id="20" name="Freeform 20"/>
          <p:cNvSpPr/>
          <p:nvPr/>
        </p:nvSpPr>
        <p:spPr>
          <a:xfrm>
            <a:off x="2794016" y="6024386"/>
            <a:ext cx="2140511" cy="1140272"/>
          </a:xfrm>
          <a:custGeom>
            <a:avLst/>
            <a:gdLst/>
            <a:ahLst/>
            <a:cxnLst/>
            <a:rect l="l" t="t" r="r" b="b"/>
            <a:pathLst>
              <a:path w="2140511" h="1140272">
                <a:moveTo>
                  <a:pt x="0" y="0"/>
                </a:moveTo>
                <a:lnTo>
                  <a:pt x="2140511" y="0"/>
                </a:lnTo>
                <a:lnTo>
                  <a:pt x="2140511" y="1140272"/>
                </a:lnTo>
                <a:lnTo>
                  <a:pt x="0" y="1140272"/>
                </a:lnTo>
                <a:lnTo>
                  <a:pt x="0" y="0"/>
                </a:lnTo>
                <a:close/>
              </a:path>
            </a:pathLst>
          </a:custGeom>
          <a:blipFill>
            <a:blip r:embed="rId17"/>
            <a:stretch>
              <a:fillRect/>
            </a:stretch>
          </a:blipFill>
        </p:spPr>
      </p:sp>
      <p:sp>
        <p:nvSpPr>
          <p:cNvPr id="21" name="Freeform 21"/>
          <p:cNvSpPr/>
          <p:nvPr/>
        </p:nvSpPr>
        <p:spPr>
          <a:xfrm>
            <a:off x="1349267" y="5963298"/>
            <a:ext cx="1256838" cy="1262449"/>
          </a:xfrm>
          <a:custGeom>
            <a:avLst/>
            <a:gdLst/>
            <a:ahLst/>
            <a:cxnLst/>
            <a:rect l="l" t="t" r="r" b="b"/>
            <a:pathLst>
              <a:path w="1256838" h="1262449">
                <a:moveTo>
                  <a:pt x="0" y="0"/>
                </a:moveTo>
                <a:lnTo>
                  <a:pt x="1256838" y="0"/>
                </a:lnTo>
                <a:lnTo>
                  <a:pt x="1256838" y="1262448"/>
                </a:lnTo>
                <a:lnTo>
                  <a:pt x="0" y="1262448"/>
                </a:lnTo>
                <a:lnTo>
                  <a:pt x="0" y="0"/>
                </a:lnTo>
                <a:close/>
              </a:path>
            </a:pathLst>
          </a:custGeom>
          <a:blipFill>
            <a:blip r:embed="rId18"/>
            <a:stretch>
              <a:fillRect/>
            </a:stretch>
          </a:blipFill>
        </p:spPr>
      </p:sp>
      <p:sp>
        <p:nvSpPr>
          <p:cNvPr id="22" name="Freeform 22"/>
          <p:cNvSpPr/>
          <p:nvPr/>
        </p:nvSpPr>
        <p:spPr>
          <a:xfrm>
            <a:off x="2033612" y="9002028"/>
            <a:ext cx="6957133" cy="648012"/>
          </a:xfrm>
          <a:custGeom>
            <a:avLst/>
            <a:gdLst/>
            <a:ahLst/>
            <a:cxnLst/>
            <a:rect l="l" t="t" r="r" b="b"/>
            <a:pathLst>
              <a:path w="6957133" h="648012">
                <a:moveTo>
                  <a:pt x="0" y="0"/>
                </a:moveTo>
                <a:lnTo>
                  <a:pt x="6957132" y="0"/>
                </a:lnTo>
                <a:lnTo>
                  <a:pt x="6957132" y="648012"/>
                </a:lnTo>
                <a:lnTo>
                  <a:pt x="0" y="648012"/>
                </a:lnTo>
                <a:lnTo>
                  <a:pt x="0" y="0"/>
                </a:lnTo>
                <a:close/>
              </a:path>
            </a:pathLst>
          </a:custGeom>
          <a:blipFill>
            <a:blip r:embed="rId19"/>
            <a:stretch>
              <a:fillRect/>
            </a:stretch>
          </a:blipFill>
        </p:spPr>
      </p:sp>
      <p:sp>
        <p:nvSpPr>
          <p:cNvPr id="23" name="Freeform 23"/>
          <p:cNvSpPr/>
          <p:nvPr/>
        </p:nvSpPr>
        <p:spPr>
          <a:xfrm>
            <a:off x="10440299" y="4617842"/>
            <a:ext cx="2483631" cy="527294"/>
          </a:xfrm>
          <a:custGeom>
            <a:avLst/>
            <a:gdLst/>
            <a:ahLst/>
            <a:cxnLst/>
            <a:rect l="l" t="t" r="r" b="b"/>
            <a:pathLst>
              <a:path w="2483631" h="527294">
                <a:moveTo>
                  <a:pt x="0" y="0"/>
                </a:moveTo>
                <a:lnTo>
                  <a:pt x="2483631" y="0"/>
                </a:lnTo>
                <a:lnTo>
                  <a:pt x="2483631" y="527294"/>
                </a:lnTo>
                <a:lnTo>
                  <a:pt x="0" y="527294"/>
                </a:lnTo>
                <a:lnTo>
                  <a:pt x="0" y="0"/>
                </a:lnTo>
                <a:close/>
              </a:path>
            </a:pathLst>
          </a:custGeom>
          <a:blipFill>
            <a:blip r:embed="rId20"/>
            <a:stretch>
              <a:fillRect/>
            </a:stretch>
          </a:blipFill>
        </p:spPr>
      </p:sp>
      <p:sp>
        <p:nvSpPr>
          <p:cNvPr id="24" name="Freeform 24"/>
          <p:cNvSpPr/>
          <p:nvPr/>
        </p:nvSpPr>
        <p:spPr>
          <a:xfrm>
            <a:off x="14594597" y="5202221"/>
            <a:ext cx="1609001" cy="579240"/>
          </a:xfrm>
          <a:custGeom>
            <a:avLst/>
            <a:gdLst/>
            <a:ahLst/>
            <a:cxnLst/>
            <a:rect l="l" t="t" r="r" b="b"/>
            <a:pathLst>
              <a:path w="1609001" h="579240">
                <a:moveTo>
                  <a:pt x="0" y="0"/>
                </a:moveTo>
                <a:lnTo>
                  <a:pt x="1609001" y="0"/>
                </a:lnTo>
                <a:lnTo>
                  <a:pt x="1609001" y="579240"/>
                </a:lnTo>
                <a:lnTo>
                  <a:pt x="0" y="579240"/>
                </a:lnTo>
                <a:lnTo>
                  <a:pt x="0" y="0"/>
                </a:lnTo>
                <a:close/>
              </a:path>
            </a:pathLst>
          </a:custGeom>
          <a:blipFill>
            <a:blip r:embed="rId21"/>
            <a:stretch>
              <a:fillRect/>
            </a:stretch>
          </a:blipFill>
        </p:spPr>
      </p:sp>
      <p:sp>
        <p:nvSpPr>
          <p:cNvPr id="25" name="Freeform 25"/>
          <p:cNvSpPr/>
          <p:nvPr/>
        </p:nvSpPr>
        <p:spPr>
          <a:xfrm>
            <a:off x="13488450" y="5168207"/>
            <a:ext cx="983361" cy="647269"/>
          </a:xfrm>
          <a:custGeom>
            <a:avLst/>
            <a:gdLst/>
            <a:ahLst/>
            <a:cxnLst/>
            <a:rect l="l" t="t" r="r" b="b"/>
            <a:pathLst>
              <a:path w="983361" h="647269">
                <a:moveTo>
                  <a:pt x="0" y="0"/>
                </a:moveTo>
                <a:lnTo>
                  <a:pt x="983361" y="0"/>
                </a:lnTo>
                <a:lnTo>
                  <a:pt x="983361" y="647269"/>
                </a:lnTo>
                <a:lnTo>
                  <a:pt x="0" y="647269"/>
                </a:lnTo>
                <a:lnTo>
                  <a:pt x="0" y="0"/>
                </a:lnTo>
                <a:close/>
              </a:path>
            </a:pathLst>
          </a:custGeom>
          <a:blipFill>
            <a:blip r:embed="rId22"/>
            <a:stretch>
              <a:fillRect l="-163288"/>
            </a:stretch>
          </a:blipFill>
        </p:spPr>
      </p:sp>
      <p:sp>
        <p:nvSpPr>
          <p:cNvPr id="26" name="Freeform 26"/>
          <p:cNvSpPr/>
          <p:nvPr/>
        </p:nvSpPr>
        <p:spPr>
          <a:xfrm>
            <a:off x="14491586" y="8667773"/>
            <a:ext cx="1712011" cy="1043166"/>
          </a:xfrm>
          <a:custGeom>
            <a:avLst/>
            <a:gdLst/>
            <a:ahLst/>
            <a:cxnLst/>
            <a:rect l="l" t="t" r="r" b="b"/>
            <a:pathLst>
              <a:path w="1712011" h="1043166">
                <a:moveTo>
                  <a:pt x="0" y="0"/>
                </a:moveTo>
                <a:lnTo>
                  <a:pt x="1712012" y="0"/>
                </a:lnTo>
                <a:lnTo>
                  <a:pt x="1712012" y="1043166"/>
                </a:lnTo>
                <a:lnTo>
                  <a:pt x="0" y="1043166"/>
                </a:lnTo>
                <a:lnTo>
                  <a:pt x="0" y="0"/>
                </a:lnTo>
                <a:close/>
              </a:path>
            </a:pathLst>
          </a:custGeom>
          <a:blipFill>
            <a:blip r:embed="rId23"/>
            <a:stretch>
              <a:fillRect l="-5043" t="-42291" r="-6204" b="-40284"/>
            </a:stretch>
          </a:blipFill>
        </p:spPr>
      </p:sp>
      <p:sp>
        <p:nvSpPr>
          <p:cNvPr id="27" name="Freeform 27"/>
          <p:cNvSpPr/>
          <p:nvPr/>
        </p:nvSpPr>
        <p:spPr>
          <a:xfrm>
            <a:off x="10244157" y="8683958"/>
            <a:ext cx="1010797" cy="1010797"/>
          </a:xfrm>
          <a:custGeom>
            <a:avLst/>
            <a:gdLst/>
            <a:ahLst/>
            <a:cxnLst/>
            <a:rect l="l" t="t" r="r" b="b"/>
            <a:pathLst>
              <a:path w="1010797" h="1010797">
                <a:moveTo>
                  <a:pt x="0" y="0"/>
                </a:moveTo>
                <a:lnTo>
                  <a:pt x="1010797" y="0"/>
                </a:lnTo>
                <a:lnTo>
                  <a:pt x="1010797" y="1010796"/>
                </a:lnTo>
                <a:lnTo>
                  <a:pt x="0" y="1010796"/>
                </a:lnTo>
                <a:lnTo>
                  <a:pt x="0" y="0"/>
                </a:lnTo>
                <a:close/>
              </a:path>
            </a:pathLst>
          </a:custGeom>
          <a:blipFill>
            <a:blip r:embed="rId24"/>
            <a:stretch>
              <a:fillRect/>
            </a:stretch>
          </a:blipFill>
        </p:spPr>
      </p:sp>
      <p:sp>
        <p:nvSpPr>
          <p:cNvPr id="28" name="Freeform 28"/>
          <p:cNvSpPr/>
          <p:nvPr/>
        </p:nvSpPr>
        <p:spPr>
          <a:xfrm>
            <a:off x="12536651" y="6456784"/>
            <a:ext cx="1650717" cy="798474"/>
          </a:xfrm>
          <a:custGeom>
            <a:avLst/>
            <a:gdLst/>
            <a:ahLst/>
            <a:cxnLst/>
            <a:rect l="l" t="t" r="r" b="b"/>
            <a:pathLst>
              <a:path w="1650717" h="798474">
                <a:moveTo>
                  <a:pt x="0" y="0"/>
                </a:moveTo>
                <a:lnTo>
                  <a:pt x="1650716" y="0"/>
                </a:lnTo>
                <a:lnTo>
                  <a:pt x="1650716" y="798474"/>
                </a:lnTo>
                <a:lnTo>
                  <a:pt x="0" y="798474"/>
                </a:lnTo>
                <a:lnTo>
                  <a:pt x="0" y="0"/>
                </a:lnTo>
                <a:close/>
              </a:path>
            </a:pathLst>
          </a:custGeom>
          <a:blipFill>
            <a:blip r:embed="rId25"/>
            <a:stretch>
              <a:fillRect/>
            </a:stretch>
          </a:blipFill>
        </p:spPr>
      </p:sp>
      <p:sp>
        <p:nvSpPr>
          <p:cNvPr id="29" name="Freeform 29"/>
          <p:cNvSpPr/>
          <p:nvPr/>
        </p:nvSpPr>
        <p:spPr>
          <a:xfrm>
            <a:off x="10244157" y="6447448"/>
            <a:ext cx="1763132" cy="817145"/>
          </a:xfrm>
          <a:custGeom>
            <a:avLst/>
            <a:gdLst/>
            <a:ahLst/>
            <a:cxnLst/>
            <a:rect l="l" t="t" r="r" b="b"/>
            <a:pathLst>
              <a:path w="1763132" h="817145">
                <a:moveTo>
                  <a:pt x="0" y="0"/>
                </a:moveTo>
                <a:lnTo>
                  <a:pt x="1763133" y="0"/>
                </a:lnTo>
                <a:lnTo>
                  <a:pt x="1763133" y="817145"/>
                </a:lnTo>
                <a:lnTo>
                  <a:pt x="0" y="817145"/>
                </a:lnTo>
                <a:lnTo>
                  <a:pt x="0" y="0"/>
                </a:lnTo>
                <a:close/>
              </a:path>
            </a:pathLst>
          </a:custGeom>
          <a:blipFill>
            <a:blip r:embed="rId26"/>
            <a:stretch>
              <a:fillRect l="-22737" r="-23619"/>
            </a:stretch>
          </a:blipFill>
        </p:spPr>
      </p:sp>
      <p:sp>
        <p:nvSpPr>
          <p:cNvPr id="30" name="Freeform 30"/>
          <p:cNvSpPr/>
          <p:nvPr/>
        </p:nvSpPr>
        <p:spPr>
          <a:xfrm>
            <a:off x="14716728" y="6328182"/>
            <a:ext cx="1486870" cy="1055677"/>
          </a:xfrm>
          <a:custGeom>
            <a:avLst/>
            <a:gdLst/>
            <a:ahLst/>
            <a:cxnLst/>
            <a:rect l="l" t="t" r="r" b="b"/>
            <a:pathLst>
              <a:path w="1486870" h="1055677">
                <a:moveTo>
                  <a:pt x="0" y="0"/>
                </a:moveTo>
                <a:lnTo>
                  <a:pt x="1486870" y="0"/>
                </a:lnTo>
                <a:lnTo>
                  <a:pt x="1486870" y="1055678"/>
                </a:lnTo>
                <a:lnTo>
                  <a:pt x="0" y="1055678"/>
                </a:lnTo>
                <a:lnTo>
                  <a:pt x="0" y="0"/>
                </a:lnTo>
                <a:close/>
              </a:path>
            </a:pathLst>
          </a:custGeom>
          <a:blipFill>
            <a:blip r:embed="rId27"/>
            <a:stretch>
              <a:fillRect/>
            </a:stretch>
          </a:blipFill>
        </p:spPr>
      </p:sp>
      <p:sp>
        <p:nvSpPr>
          <p:cNvPr id="31" name="Freeform 31"/>
          <p:cNvSpPr/>
          <p:nvPr/>
        </p:nvSpPr>
        <p:spPr>
          <a:xfrm>
            <a:off x="13045599" y="8639337"/>
            <a:ext cx="1324318" cy="1100039"/>
          </a:xfrm>
          <a:custGeom>
            <a:avLst/>
            <a:gdLst/>
            <a:ahLst/>
            <a:cxnLst/>
            <a:rect l="l" t="t" r="r" b="b"/>
            <a:pathLst>
              <a:path w="1324318" h="1100039">
                <a:moveTo>
                  <a:pt x="0" y="0"/>
                </a:moveTo>
                <a:lnTo>
                  <a:pt x="1324318" y="0"/>
                </a:lnTo>
                <a:lnTo>
                  <a:pt x="1324318" y="1100039"/>
                </a:lnTo>
                <a:lnTo>
                  <a:pt x="0" y="1100039"/>
                </a:lnTo>
                <a:lnTo>
                  <a:pt x="0" y="0"/>
                </a:lnTo>
                <a:close/>
              </a:path>
            </a:pathLst>
          </a:custGeom>
          <a:blipFill>
            <a:blip r:embed="rId28"/>
            <a:stretch>
              <a:fillRect t="-5969" b="-14418"/>
            </a:stretch>
          </a:blipFill>
        </p:spPr>
      </p:sp>
      <p:sp>
        <p:nvSpPr>
          <p:cNvPr id="32" name="Freeform 32"/>
          <p:cNvSpPr/>
          <p:nvPr/>
        </p:nvSpPr>
        <p:spPr>
          <a:xfrm>
            <a:off x="14387193" y="7730326"/>
            <a:ext cx="1816404" cy="585790"/>
          </a:xfrm>
          <a:custGeom>
            <a:avLst/>
            <a:gdLst/>
            <a:ahLst/>
            <a:cxnLst/>
            <a:rect l="l" t="t" r="r" b="b"/>
            <a:pathLst>
              <a:path w="1816404" h="585790">
                <a:moveTo>
                  <a:pt x="0" y="0"/>
                </a:moveTo>
                <a:lnTo>
                  <a:pt x="1816405" y="0"/>
                </a:lnTo>
                <a:lnTo>
                  <a:pt x="1816405" y="585790"/>
                </a:lnTo>
                <a:lnTo>
                  <a:pt x="0" y="585790"/>
                </a:lnTo>
                <a:lnTo>
                  <a:pt x="0" y="0"/>
                </a:lnTo>
                <a:close/>
              </a:path>
            </a:pathLst>
          </a:custGeom>
          <a:blipFill>
            <a:blip r:embed="rId29"/>
            <a:stretch>
              <a:fillRect/>
            </a:stretch>
          </a:blipFill>
        </p:spPr>
      </p:sp>
      <p:sp>
        <p:nvSpPr>
          <p:cNvPr id="33" name="Freeform 33"/>
          <p:cNvSpPr/>
          <p:nvPr/>
        </p:nvSpPr>
        <p:spPr>
          <a:xfrm>
            <a:off x="10328108" y="5111614"/>
            <a:ext cx="1838570" cy="919285"/>
          </a:xfrm>
          <a:custGeom>
            <a:avLst/>
            <a:gdLst/>
            <a:ahLst/>
            <a:cxnLst/>
            <a:rect l="l" t="t" r="r" b="b"/>
            <a:pathLst>
              <a:path w="1838570" h="919285">
                <a:moveTo>
                  <a:pt x="0" y="0"/>
                </a:moveTo>
                <a:lnTo>
                  <a:pt x="1838570" y="0"/>
                </a:lnTo>
                <a:lnTo>
                  <a:pt x="1838570" y="919285"/>
                </a:lnTo>
                <a:lnTo>
                  <a:pt x="0" y="919285"/>
                </a:lnTo>
                <a:lnTo>
                  <a:pt x="0" y="0"/>
                </a:lnTo>
                <a:close/>
              </a:path>
            </a:pathLst>
          </a:custGeom>
          <a:blipFill>
            <a:blip r:embed="rId30"/>
            <a:stretch>
              <a:fillRect/>
            </a:stretch>
          </a:blipFill>
        </p:spPr>
      </p:sp>
      <p:sp>
        <p:nvSpPr>
          <p:cNvPr id="34" name="Freeform 34"/>
          <p:cNvSpPr/>
          <p:nvPr/>
        </p:nvSpPr>
        <p:spPr>
          <a:xfrm>
            <a:off x="11376623" y="8639337"/>
            <a:ext cx="1547307" cy="1100039"/>
          </a:xfrm>
          <a:custGeom>
            <a:avLst/>
            <a:gdLst/>
            <a:ahLst/>
            <a:cxnLst/>
            <a:rect l="l" t="t" r="r" b="b"/>
            <a:pathLst>
              <a:path w="1547307" h="1100039">
                <a:moveTo>
                  <a:pt x="0" y="0"/>
                </a:moveTo>
                <a:lnTo>
                  <a:pt x="1547307" y="0"/>
                </a:lnTo>
                <a:lnTo>
                  <a:pt x="1547307" y="1100039"/>
                </a:lnTo>
                <a:lnTo>
                  <a:pt x="0" y="1100039"/>
                </a:lnTo>
                <a:lnTo>
                  <a:pt x="0" y="0"/>
                </a:lnTo>
                <a:close/>
              </a:path>
            </a:pathLst>
          </a:custGeom>
          <a:blipFill>
            <a:blip r:embed="rId31"/>
            <a:stretch>
              <a:fillRect/>
            </a:stretch>
          </a:blipFill>
        </p:spPr>
      </p:sp>
      <p:sp>
        <p:nvSpPr>
          <p:cNvPr id="35" name="Freeform 35"/>
          <p:cNvSpPr/>
          <p:nvPr/>
        </p:nvSpPr>
        <p:spPr>
          <a:xfrm>
            <a:off x="10328108" y="7718924"/>
            <a:ext cx="1924406" cy="608593"/>
          </a:xfrm>
          <a:custGeom>
            <a:avLst/>
            <a:gdLst/>
            <a:ahLst/>
            <a:cxnLst/>
            <a:rect l="l" t="t" r="r" b="b"/>
            <a:pathLst>
              <a:path w="1924406" h="608593">
                <a:moveTo>
                  <a:pt x="0" y="0"/>
                </a:moveTo>
                <a:lnTo>
                  <a:pt x="1924407" y="0"/>
                </a:lnTo>
                <a:lnTo>
                  <a:pt x="1924407" y="608593"/>
                </a:lnTo>
                <a:lnTo>
                  <a:pt x="0" y="608593"/>
                </a:lnTo>
                <a:lnTo>
                  <a:pt x="0" y="0"/>
                </a:lnTo>
                <a:close/>
              </a:path>
            </a:pathLst>
          </a:custGeom>
          <a:blipFill>
            <a:blip r:embed="rId32"/>
            <a:stretch>
              <a:fillRect/>
            </a:stretch>
          </a:blipFill>
        </p:spPr>
      </p:sp>
      <p:sp>
        <p:nvSpPr>
          <p:cNvPr id="36" name="Freeform 36"/>
          <p:cNvSpPr/>
          <p:nvPr/>
        </p:nvSpPr>
        <p:spPr>
          <a:xfrm>
            <a:off x="12470400" y="7724625"/>
            <a:ext cx="1698908" cy="597192"/>
          </a:xfrm>
          <a:custGeom>
            <a:avLst/>
            <a:gdLst/>
            <a:ahLst/>
            <a:cxnLst/>
            <a:rect l="l" t="t" r="r" b="b"/>
            <a:pathLst>
              <a:path w="1698908" h="597192">
                <a:moveTo>
                  <a:pt x="0" y="0"/>
                </a:moveTo>
                <a:lnTo>
                  <a:pt x="1698908" y="0"/>
                </a:lnTo>
                <a:lnTo>
                  <a:pt x="1698908" y="597192"/>
                </a:lnTo>
                <a:lnTo>
                  <a:pt x="0" y="597192"/>
                </a:lnTo>
                <a:lnTo>
                  <a:pt x="0" y="0"/>
                </a:lnTo>
                <a:close/>
              </a:path>
            </a:pathLst>
          </a:custGeom>
          <a:blipFill>
            <a:blip r:embed="rId33"/>
            <a:stretch>
              <a:fillRect/>
            </a:stretch>
          </a:blipFill>
        </p:spPr>
      </p:sp>
      <p:sp>
        <p:nvSpPr>
          <p:cNvPr id="37" name="Freeform 37"/>
          <p:cNvSpPr/>
          <p:nvPr/>
        </p:nvSpPr>
        <p:spPr>
          <a:xfrm>
            <a:off x="1226358" y="5047037"/>
            <a:ext cx="1502657" cy="636514"/>
          </a:xfrm>
          <a:custGeom>
            <a:avLst/>
            <a:gdLst/>
            <a:ahLst/>
            <a:cxnLst/>
            <a:rect l="l" t="t" r="r" b="b"/>
            <a:pathLst>
              <a:path w="1502657" h="636514">
                <a:moveTo>
                  <a:pt x="0" y="0"/>
                </a:moveTo>
                <a:lnTo>
                  <a:pt x="1502657" y="0"/>
                </a:lnTo>
                <a:lnTo>
                  <a:pt x="1502657" y="636514"/>
                </a:lnTo>
                <a:lnTo>
                  <a:pt x="0" y="636514"/>
                </a:lnTo>
                <a:lnTo>
                  <a:pt x="0" y="0"/>
                </a:lnTo>
                <a:close/>
              </a:path>
            </a:pathLst>
          </a:custGeom>
          <a:blipFill>
            <a:blip r:embed="rId34"/>
            <a:stretch>
              <a:fillRect/>
            </a:stretch>
          </a:blipFill>
        </p:spPr>
      </p:sp>
      <p:sp>
        <p:nvSpPr>
          <p:cNvPr id="38" name="Freeform 38"/>
          <p:cNvSpPr/>
          <p:nvPr/>
        </p:nvSpPr>
        <p:spPr>
          <a:xfrm>
            <a:off x="2910817" y="4970193"/>
            <a:ext cx="1130965" cy="790202"/>
          </a:xfrm>
          <a:custGeom>
            <a:avLst/>
            <a:gdLst/>
            <a:ahLst/>
            <a:cxnLst/>
            <a:rect l="l" t="t" r="r" b="b"/>
            <a:pathLst>
              <a:path w="1130965" h="790202">
                <a:moveTo>
                  <a:pt x="0" y="0"/>
                </a:moveTo>
                <a:lnTo>
                  <a:pt x="1130965" y="0"/>
                </a:lnTo>
                <a:lnTo>
                  <a:pt x="1130965" y="790202"/>
                </a:lnTo>
                <a:lnTo>
                  <a:pt x="0" y="790202"/>
                </a:lnTo>
                <a:lnTo>
                  <a:pt x="0" y="0"/>
                </a:lnTo>
                <a:close/>
              </a:path>
            </a:pathLst>
          </a:custGeom>
          <a:blipFill>
            <a:blip r:embed="rId35"/>
            <a:stretch>
              <a:fillRect/>
            </a:stretch>
          </a:blipFill>
        </p:spPr>
      </p:sp>
      <p:sp>
        <p:nvSpPr>
          <p:cNvPr id="39" name="Freeform 39"/>
          <p:cNvSpPr/>
          <p:nvPr/>
        </p:nvSpPr>
        <p:spPr>
          <a:xfrm>
            <a:off x="5993797" y="5030672"/>
            <a:ext cx="1618888" cy="669245"/>
          </a:xfrm>
          <a:custGeom>
            <a:avLst/>
            <a:gdLst/>
            <a:ahLst/>
            <a:cxnLst/>
            <a:rect l="l" t="t" r="r" b="b"/>
            <a:pathLst>
              <a:path w="1618888" h="669245">
                <a:moveTo>
                  <a:pt x="0" y="0"/>
                </a:moveTo>
                <a:lnTo>
                  <a:pt x="1618887" y="0"/>
                </a:lnTo>
                <a:lnTo>
                  <a:pt x="1618887" y="669245"/>
                </a:lnTo>
                <a:lnTo>
                  <a:pt x="0" y="669245"/>
                </a:lnTo>
                <a:lnTo>
                  <a:pt x="0" y="0"/>
                </a:lnTo>
                <a:close/>
              </a:path>
            </a:pathLst>
          </a:custGeom>
          <a:blipFill>
            <a:blip r:embed="rId36"/>
            <a:stretch>
              <a:fillRect t="-53254" r="-111983" b="-46089"/>
            </a:stretch>
          </a:blipFill>
        </p:spPr>
      </p:sp>
      <p:sp>
        <p:nvSpPr>
          <p:cNvPr id="40" name="Freeform 40"/>
          <p:cNvSpPr/>
          <p:nvPr/>
        </p:nvSpPr>
        <p:spPr>
          <a:xfrm>
            <a:off x="13560119" y="4593622"/>
            <a:ext cx="2571810" cy="696858"/>
          </a:xfrm>
          <a:custGeom>
            <a:avLst/>
            <a:gdLst/>
            <a:ahLst/>
            <a:cxnLst/>
            <a:rect l="l" t="t" r="r" b="b"/>
            <a:pathLst>
              <a:path w="2571810" h="696858">
                <a:moveTo>
                  <a:pt x="0" y="0"/>
                </a:moveTo>
                <a:lnTo>
                  <a:pt x="2571810" y="0"/>
                </a:lnTo>
                <a:lnTo>
                  <a:pt x="2571810" y="696858"/>
                </a:lnTo>
                <a:lnTo>
                  <a:pt x="0" y="696858"/>
                </a:lnTo>
                <a:lnTo>
                  <a:pt x="0" y="0"/>
                </a:lnTo>
                <a:close/>
              </a:path>
            </a:pathLst>
          </a:custGeom>
          <a:blipFill>
            <a:blip r:embed="rId37"/>
            <a:stretch>
              <a:fillRect l="-477221" t="-78902" r="-14425" b="-667210"/>
            </a:stretch>
          </a:blipFill>
        </p:spPr>
      </p:sp>
      <p:sp>
        <p:nvSpPr>
          <p:cNvPr id="41" name="Freeform 41"/>
          <p:cNvSpPr/>
          <p:nvPr/>
        </p:nvSpPr>
        <p:spPr>
          <a:xfrm>
            <a:off x="7794487" y="4775750"/>
            <a:ext cx="1620162" cy="1179090"/>
          </a:xfrm>
          <a:custGeom>
            <a:avLst/>
            <a:gdLst/>
            <a:ahLst/>
            <a:cxnLst/>
            <a:rect l="l" t="t" r="r" b="b"/>
            <a:pathLst>
              <a:path w="1620162" h="1179090">
                <a:moveTo>
                  <a:pt x="0" y="0"/>
                </a:moveTo>
                <a:lnTo>
                  <a:pt x="1620162" y="0"/>
                </a:lnTo>
                <a:lnTo>
                  <a:pt x="1620162" y="1179089"/>
                </a:lnTo>
                <a:lnTo>
                  <a:pt x="0" y="1179089"/>
                </a:lnTo>
                <a:lnTo>
                  <a:pt x="0" y="0"/>
                </a:lnTo>
                <a:close/>
              </a:path>
            </a:pathLst>
          </a:custGeom>
          <a:blipFill>
            <a:blip r:embed="rId38"/>
            <a:stretch>
              <a:fillRect l="-9468" r="-9949"/>
            </a:stretch>
          </a:blipFill>
        </p:spPr>
      </p:sp>
      <p:sp>
        <p:nvSpPr>
          <p:cNvPr id="42" name="Freeform 42"/>
          <p:cNvSpPr/>
          <p:nvPr/>
        </p:nvSpPr>
        <p:spPr>
          <a:xfrm>
            <a:off x="4223584" y="4771875"/>
            <a:ext cx="1588410" cy="1186839"/>
          </a:xfrm>
          <a:custGeom>
            <a:avLst/>
            <a:gdLst/>
            <a:ahLst/>
            <a:cxnLst/>
            <a:rect l="l" t="t" r="r" b="b"/>
            <a:pathLst>
              <a:path w="1588410" h="1186839">
                <a:moveTo>
                  <a:pt x="0" y="0"/>
                </a:moveTo>
                <a:lnTo>
                  <a:pt x="1588410" y="0"/>
                </a:lnTo>
                <a:lnTo>
                  <a:pt x="1588410" y="1186839"/>
                </a:lnTo>
                <a:lnTo>
                  <a:pt x="0" y="1186839"/>
                </a:lnTo>
                <a:lnTo>
                  <a:pt x="0" y="0"/>
                </a:lnTo>
                <a:close/>
              </a:path>
            </a:pathLst>
          </a:custGeom>
          <a:blipFill>
            <a:blip r:embed="rId39"/>
            <a:stretch>
              <a:fillRect l="-12965" r="-9639"/>
            </a:stretch>
          </a:blipFill>
        </p:spPr>
      </p:sp>
      <p:sp>
        <p:nvSpPr>
          <p:cNvPr id="44" name="TextBox 44"/>
          <p:cNvSpPr txBox="1"/>
          <p:nvPr/>
        </p:nvSpPr>
        <p:spPr>
          <a:xfrm>
            <a:off x="12698064" y="3851856"/>
            <a:ext cx="3584978" cy="325632"/>
          </a:xfrm>
          <a:prstGeom prst="rect">
            <a:avLst/>
          </a:prstGeom>
        </p:spPr>
        <p:txBody>
          <a:bodyPr lIns="0" tIns="0" rIns="0" bIns="0" rtlCol="0" anchor="t">
            <a:spAutoFit/>
          </a:bodyPr>
          <a:lstStyle/>
          <a:p>
            <a:pPr marL="0" lvl="0" indent="0" algn="l">
              <a:lnSpc>
                <a:spcPts val="2737"/>
              </a:lnSpc>
              <a:spcBef>
                <a:spcPct val="0"/>
              </a:spcBef>
            </a:pPr>
            <a:r>
              <a:rPr lang="en-US" sz="1825" b="1">
                <a:solidFill>
                  <a:srgbClr val="1D1D1B"/>
                </a:solidFill>
                <a:latin typeface="Raleway Bold"/>
                <a:ea typeface="Raleway Bold"/>
                <a:cs typeface="Raleway Bold"/>
                <a:sym typeface="Raleway Bold"/>
              </a:rPr>
              <a:t>Avec le soutien opérationnel de</a:t>
            </a:r>
          </a:p>
        </p:txBody>
      </p:sp>
      <p:pic>
        <p:nvPicPr>
          <p:cNvPr id="45" name="Image 44">
            <a:extLst>
              <a:ext uri="{FF2B5EF4-FFF2-40B4-BE49-F238E27FC236}">
                <a16:creationId xmlns:a16="http://schemas.microsoft.com/office/drawing/2014/main" id="{77C1347A-EB81-4ED1-8662-2F56B685CB34}"/>
              </a:ext>
            </a:extLst>
          </p:cNvPr>
          <p:cNvPicPr>
            <a:picLocks noChangeAspect="1"/>
          </p:cNvPicPr>
          <p:nvPr/>
        </p:nvPicPr>
        <p:blipFill>
          <a:blip r:embed="rId40" cstate="print">
            <a:clrChange>
              <a:clrFrom>
                <a:srgbClr val="FFFFFF"/>
              </a:clrFrom>
              <a:clrTo>
                <a:srgbClr val="FFFFFF">
                  <a:alpha val="0"/>
                </a:srgbClr>
              </a:clrTo>
            </a:clrChange>
            <a:extLst>
              <a:ext uri="{28A0092B-C50C-407E-A947-70E740481C1C}">
                <a14:useLocalDpi xmlns:a14="http://schemas.microsoft.com/office/drawing/2010/main"/>
              </a:ext>
            </a:extLst>
          </a:blip>
          <a:srcRect l="5659" t="7143"/>
          <a:stretch/>
        </p:blipFill>
        <p:spPr bwMode="auto">
          <a:xfrm>
            <a:off x="8956843" y="1748164"/>
            <a:ext cx="1939757" cy="1710870"/>
          </a:xfrm>
          <a:prstGeom prst="rect">
            <a:avLst/>
          </a:prstGeom>
        </p:spPr>
      </p:pic>
      <p:sp>
        <p:nvSpPr>
          <p:cNvPr id="46" name="Rectangle 45">
            <a:extLst>
              <a:ext uri="{FF2B5EF4-FFF2-40B4-BE49-F238E27FC236}">
                <a16:creationId xmlns:a16="http://schemas.microsoft.com/office/drawing/2014/main" id="{4A86707B-E465-4FBB-84B3-0B3325922835}"/>
              </a:ext>
            </a:extLst>
          </p:cNvPr>
          <p:cNvSpPr/>
          <p:nvPr/>
        </p:nvSpPr>
        <p:spPr bwMode="auto">
          <a:xfrm>
            <a:off x="10916225" y="1745880"/>
            <a:ext cx="4572000" cy="1646605"/>
          </a:xfrm>
          <a:prstGeom prst="rect">
            <a:avLst/>
          </a:prstGeom>
        </p:spPr>
        <p:txBody>
          <a:bodyPr wrap="square">
            <a:spAutoFit/>
          </a:bodyPr>
          <a:lstStyle/>
          <a:p>
            <a:pPr algn="r">
              <a:defRPr/>
            </a:pPr>
            <a:r>
              <a:rPr lang="fr-FR" b="1" dirty="0" err="1">
                <a:latin typeface="Segoe UI" panose="020B0502040204020203" pitchFamily="34" charset="0"/>
                <a:cs typeface="Segoe UI" panose="020B0502040204020203" pitchFamily="34" charset="0"/>
              </a:rPr>
              <a:t>IDéO</a:t>
            </a:r>
            <a:r>
              <a:rPr lang="fr-FR" b="1" dirty="0">
                <a:latin typeface="Segoe UI" panose="020B0502040204020203" pitchFamily="34" charset="0"/>
                <a:cs typeface="Segoe UI" panose="020B0502040204020203" pitchFamily="34" charset="0"/>
              </a:rPr>
              <a:t>© - Document de travail</a:t>
            </a:r>
            <a:br>
              <a:rPr lang="fr-FR" b="1" dirty="0">
                <a:latin typeface="Segoe UI" panose="020B0502040204020203" pitchFamily="34" charset="0"/>
                <a:cs typeface="Segoe UI" panose="020B0502040204020203" pitchFamily="34" charset="0"/>
              </a:rPr>
            </a:br>
            <a:r>
              <a:rPr lang="fr-FR" sz="1100" b="1" dirty="0">
                <a:latin typeface="Segoe UI" panose="020B0502040204020203" pitchFamily="34" charset="0"/>
                <a:cs typeface="Segoe UI" panose="020B0502040204020203" pitchFamily="34" charset="0"/>
              </a:rPr>
              <a:t> </a:t>
            </a:r>
            <a:endParaRPr lang="fr-FR" b="1" dirty="0">
              <a:latin typeface="Segoe UI" panose="020B0502040204020203" pitchFamily="34" charset="0"/>
              <a:cs typeface="Segoe UI" panose="020B0502040204020203" pitchFamily="34" charset="0"/>
            </a:endParaRPr>
          </a:p>
          <a:p>
            <a:pPr algn="r">
              <a:defRPr/>
            </a:pPr>
            <a:r>
              <a:rPr lang="fr-FR" dirty="0">
                <a:latin typeface="Segoe UI" panose="020B0502040204020203" pitchFamily="34" charset="0"/>
                <a:cs typeface="Segoe UI" panose="020B0502040204020203" pitchFamily="34" charset="0"/>
              </a:rPr>
              <a:t>Conception originale :</a:t>
            </a:r>
            <a:endParaRPr sz="4800" dirty="0">
              <a:latin typeface="Segoe UI" panose="020B0502040204020203" pitchFamily="34" charset="0"/>
              <a:cs typeface="Segoe UI" panose="020B0502040204020203" pitchFamily="34" charset="0"/>
            </a:endParaRPr>
          </a:p>
          <a:p>
            <a:pPr algn="r">
              <a:defRPr/>
            </a:pPr>
            <a:r>
              <a:rPr lang="fr-FR" b="1" dirty="0">
                <a:latin typeface="Segoe UI" panose="020B0502040204020203" pitchFamily="34" charset="0"/>
                <a:cs typeface="Segoe UI" panose="020B0502040204020203" pitchFamily="34" charset="0"/>
              </a:rPr>
              <a:t>Pr. Christophe Schmitt</a:t>
            </a:r>
            <a:endParaRPr sz="4800" dirty="0">
              <a:latin typeface="Segoe UI" panose="020B0502040204020203" pitchFamily="34" charset="0"/>
              <a:cs typeface="Segoe UI" panose="020B0502040204020203" pitchFamily="34" charset="0"/>
            </a:endParaRPr>
          </a:p>
          <a:p>
            <a:pPr algn="r">
              <a:defRPr/>
            </a:pPr>
            <a:r>
              <a:rPr lang="fr-FR" dirty="0">
                <a:latin typeface="Segoe UI" panose="020B0502040204020203" pitchFamily="34" charset="0"/>
                <a:cs typeface="Segoe UI" panose="020B0502040204020203" pitchFamily="34" charset="0"/>
              </a:rPr>
              <a:t>Responsable du PeeL</a:t>
            </a:r>
          </a:p>
          <a:p>
            <a:pPr algn="r">
              <a:defRPr/>
            </a:pPr>
            <a:r>
              <a:rPr lang="fr-FR" dirty="0">
                <a:latin typeface="Segoe UI" panose="020B0502040204020203" pitchFamily="34" charset="0"/>
                <a:cs typeface="Segoe UI" panose="020B0502040204020203" pitchFamily="34" charset="0"/>
              </a:rPr>
              <a:t>Professeur à l'IAE Metz et CEREFIGE</a:t>
            </a:r>
          </a:p>
        </p:txBody>
      </p:sp>
      <p:sp>
        <p:nvSpPr>
          <p:cNvPr id="47" name="TextBox 2">
            <a:extLst>
              <a:ext uri="{FF2B5EF4-FFF2-40B4-BE49-F238E27FC236}">
                <a16:creationId xmlns:a16="http://schemas.microsoft.com/office/drawing/2014/main" id="{782DE3B9-E52B-45BC-A8C6-E33EC9DB2791}"/>
              </a:ext>
            </a:extLst>
          </p:cNvPr>
          <p:cNvSpPr txBox="1"/>
          <p:nvPr/>
        </p:nvSpPr>
        <p:spPr>
          <a:xfrm>
            <a:off x="3200400" y="1211255"/>
            <a:ext cx="5943600" cy="1758110"/>
          </a:xfrm>
          <a:prstGeom prst="rect">
            <a:avLst/>
          </a:prstGeom>
        </p:spPr>
        <p:txBody>
          <a:bodyPr wrap="square" lIns="0" tIns="0" rIns="0" bIns="0" rtlCol="0" anchor="t">
            <a:spAutoFit/>
          </a:bodyPr>
          <a:lstStyle/>
          <a:p>
            <a:pPr marL="0" lvl="1" indent="0" algn="l">
              <a:lnSpc>
                <a:spcPts val="15224"/>
              </a:lnSpc>
            </a:pPr>
            <a:r>
              <a:rPr lang="en-US" sz="9600" b="1" spc="-349" dirty="0" err="1">
                <a:latin typeface="Segoe UI" panose="020B0502040204020203" pitchFamily="34" charset="0"/>
                <a:ea typeface="Raleway Ultra-Bold"/>
                <a:cs typeface="Segoe UI" panose="020B0502040204020203" pitchFamily="34" charset="0"/>
                <a:sym typeface="Raleway Ultra-Bold"/>
              </a:rPr>
              <a:t>IDéO</a:t>
            </a:r>
            <a:r>
              <a:rPr lang="en-US" sz="9600" b="1" spc="-349" dirty="0">
                <a:latin typeface="Segoe UI" panose="020B0502040204020203" pitchFamily="34" charset="0"/>
                <a:ea typeface="Raleway Ultra-Bold"/>
                <a:cs typeface="Segoe UI" panose="020B0502040204020203" pitchFamily="34" charset="0"/>
                <a:sym typeface="Raleway Ultra-Bold"/>
              </a:rPr>
              <a:t>©</a:t>
            </a:r>
          </a:p>
        </p:txBody>
      </p:sp>
      <p:sp>
        <p:nvSpPr>
          <p:cNvPr id="48" name="ZoneTexte 47">
            <a:extLst>
              <a:ext uri="{FF2B5EF4-FFF2-40B4-BE49-F238E27FC236}">
                <a16:creationId xmlns:a16="http://schemas.microsoft.com/office/drawing/2014/main" id="{D3703F20-EA92-4B38-96D0-9A8DE7B64D80}"/>
              </a:ext>
            </a:extLst>
          </p:cNvPr>
          <p:cNvSpPr txBox="1"/>
          <p:nvPr/>
        </p:nvSpPr>
        <p:spPr>
          <a:xfrm>
            <a:off x="3200400" y="2948362"/>
            <a:ext cx="5943600" cy="523220"/>
          </a:xfrm>
          <a:prstGeom prst="rect">
            <a:avLst/>
          </a:prstGeom>
          <a:noFill/>
        </p:spPr>
        <p:txBody>
          <a:bodyPr wrap="square" rtlCol="0">
            <a:spAutoFit/>
          </a:bodyPr>
          <a:lstStyle/>
          <a:p>
            <a:r>
              <a:rPr lang="fr-FR" sz="2800" b="1" dirty="0">
                <a:latin typeface="Segoe UI" panose="020B0502040204020203" pitchFamily="34" charset="0"/>
                <a:cs typeface="Segoe UI" panose="020B0502040204020203" pitchFamily="34" charset="0"/>
              </a:rPr>
              <a:t>De l’idée à l’opportunité</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D1D1B"/>
        </a:solidFill>
        <a:effectLst/>
      </p:bgPr>
    </p:bg>
    <p:spTree>
      <p:nvGrpSpPr>
        <p:cNvPr id="1" name=""/>
        <p:cNvGrpSpPr/>
        <p:nvPr/>
      </p:nvGrpSpPr>
      <p:grpSpPr>
        <a:xfrm>
          <a:off x="0" y="0"/>
          <a:ext cx="0" cy="0"/>
          <a:chOff x="0" y="0"/>
          <a:chExt cx="0" cy="0"/>
        </a:xfrm>
      </p:grpSpPr>
      <p:sp>
        <p:nvSpPr>
          <p:cNvPr id="3" name="AutoShape 3"/>
          <p:cNvSpPr/>
          <p:nvPr/>
        </p:nvSpPr>
        <p:spPr>
          <a:xfrm>
            <a:off x="2525921" y="2019300"/>
            <a:ext cx="13236192" cy="0"/>
          </a:xfrm>
          <a:prstGeom prst="line">
            <a:avLst/>
          </a:prstGeom>
          <a:ln w="9525" cap="flat">
            <a:solidFill>
              <a:srgbClr val="FFFFFF"/>
            </a:solidFill>
            <a:prstDash val="solid"/>
            <a:headEnd type="none" w="sm" len="sm"/>
            <a:tailEnd type="none" w="sm" len="sm"/>
          </a:ln>
        </p:spPr>
      </p:sp>
      <p:sp>
        <p:nvSpPr>
          <p:cNvPr id="4" name="AutoShape 4"/>
          <p:cNvSpPr/>
          <p:nvPr/>
        </p:nvSpPr>
        <p:spPr>
          <a:xfrm>
            <a:off x="2525853" y="8645938"/>
            <a:ext cx="13236260" cy="0"/>
          </a:xfrm>
          <a:prstGeom prst="line">
            <a:avLst/>
          </a:prstGeom>
          <a:ln w="9525" cap="flat">
            <a:solidFill>
              <a:srgbClr val="FFFFFF"/>
            </a:solidFill>
            <a:prstDash val="solid"/>
            <a:headEnd type="none" w="sm" len="sm"/>
            <a:tailEnd type="none" w="sm" len="sm"/>
          </a:ln>
        </p:spPr>
      </p:sp>
      <p:sp>
        <p:nvSpPr>
          <p:cNvPr id="5" name="Freeform 5"/>
          <p:cNvSpPr/>
          <p:nvPr/>
        </p:nvSpPr>
        <p:spPr>
          <a:xfrm>
            <a:off x="13261888" y="7061552"/>
            <a:ext cx="1205927" cy="1663348"/>
          </a:xfrm>
          <a:custGeom>
            <a:avLst/>
            <a:gdLst/>
            <a:ahLst/>
            <a:cxnLst/>
            <a:rect l="l" t="t" r="r" b="b"/>
            <a:pathLst>
              <a:path w="1205927" h="1663348">
                <a:moveTo>
                  <a:pt x="0" y="0"/>
                </a:moveTo>
                <a:lnTo>
                  <a:pt x="1205927" y="0"/>
                </a:lnTo>
                <a:lnTo>
                  <a:pt x="1205927" y="1663348"/>
                </a:lnTo>
                <a:lnTo>
                  <a:pt x="0" y="1663348"/>
                </a:lnTo>
                <a:lnTo>
                  <a:pt x="0" y="0"/>
                </a:lnTo>
                <a:close/>
              </a:path>
            </a:pathLst>
          </a:custGeom>
          <a:blipFill>
            <a:blip r:embed="rId2"/>
            <a:stretch>
              <a:fillRect/>
            </a:stretch>
          </a:blipFill>
        </p:spPr>
      </p:sp>
      <p:sp>
        <p:nvSpPr>
          <p:cNvPr id="9" name="Freeform 9"/>
          <p:cNvSpPr/>
          <p:nvPr/>
        </p:nvSpPr>
        <p:spPr>
          <a:xfrm>
            <a:off x="8456791" y="9506157"/>
            <a:ext cx="1374418" cy="337922"/>
          </a:xfrm>
          <a:custGeom>
            <a:avLst/>
            <a:gdLst/>
            <a:ahLst/>
            <a:cxnLst/>
            <a:rect l="l" t="t" r="r" b="b"/>
            <a:pathLst>
              <a:path w="1374418" h="337922">
                <a:moveTo>
                  <a:pt x="0" y="0"/>
                </a:moveTo>
                <a:lnTo>
                  <a:pt x="1374418" y="0"/>
                </a:lnTo>
                <a:lnTo>
                  <a:pt x="1374418" y="337921"/>
                </a:lnTo>
                <a:lnTo>
                  <a:pt x="0" y="337921"/>
                </a:lnTo>
                <a:lnTo>
                  <a:pt x="0" y="0"/>
                </a:lnTo>
                <a:close/>
              </a:path>
            </a:pathLst>
          </a:custGeom>
          <a:blipFill>
            <a:blip r:embed="rId3"/>
            <a:stretch>
              <a:fillRect/>
            </a:stretch>
          </a:blipFill>
        </p:spPr>
      </p:sp>
      <p:sp>
        <p:nvSpPr>
          <p:cNvPr id="11" name="Rectangle : coins arrondis 10">
            <a:extLst>
              <a:ext uri="{FF2B5EF4-FFF2-40B4-BE49-F238E27FC236}">
                <a16:creationId xmlns:a16="http://schemas.microsoft.com/office/drawing/2014/main" id="{28EE94CF-B6E7-4C63-A505-217FB479096B}"/>
              </a:ext>
            </a:extLst>
          </p:cNvPr>
          <p:cNvSpPr/>
          <p:nvPr/>
        </p:nvSpPr>
        <p:spPr>
          <a:xfrm>
            <a:off x="7315183" y="4736909"/>
            <a:ext cx="3657600" cy="1198784"/>
          </a:xfrm>
          <a:prstGeom prst="roundRect">
            <a:avLst/>
          </a:prstGeom>
          <a:solidFill>
            <a:schemeClr val="bg1"/>
          </a:solidFill>
          <a:ln>
            <a:solidFill>
              <a:srgbClr val="F03F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olidFill>
                  <a:srgbClr val="B40E0E"/>
                </a:solidFill>
                <a:latin typeface="Segoe UI Semibold" panose="020B0702040204020203" pitchFamily="34" charset="0"/>
                <a:cs typeface="Segoe UI Semibold" panose="020B0702040204020203" pitchFamily="34" charset="0"/>
              </a:rPr>
              <a:t>IDENTITÉ</a:t>
            </a:r>
          </a:p>
          <a:p>
            <a:pPr algn="ctr"/>
            <a:r>
              <a:rPr lang="fr-FR" sz="2400" dirty="0">
                <a:solidFill>
                  <a:schemeClr val="tx1"/>
                </a:solidFill>
                <a:latin typeface="Segoe UI" panose="020B0502040204020203" pitchFamily="34" charset="0"/>
                <a:cs typeface="Segoe UI" panose="020B0502040204020203" pitchFamily="34" charset="0"/>
              </a:rPr>
              <a:t>Mon projet c’est quoi ?</a:t>
            </a:r>
          </a:p>
        </p:txBody>
      </p:sp>
      <p:sp>
        <p:nvSpPr>
          <p:cNvPr id="12" name="Rectangle : coins arrondis 11">
            <a:extLst>
              <a:ext uri="{FF2B5EF4-FFF2-40B4-BE49-F238E27FC236}">
                <a16:creationId xmlns:a16="http://schemas.microsoft.com/office/drawing/2014/main" id="{FCA6F83F-D6D9-4251-B542-E2FBDC5C472F}"/>
              </a:ext>
            </a:extLst>
          </p:cNvPr>
          <p:cNvSpPr/>
          <p:nvPr/>
        </p:nvSpPr>
        <p:spPr>
          <a:xfrm>
            <a:off x="7315183" y="2552700"/>
            <a:ext cx="3657600" cy="1198784"/>
          </a:xfrm>
          <a:prstGeom prst="roundRect">
            <a:avLst/>
          </a:prstGeom>
          <a:solidFill>
            <a:schemeClr val="bg1"/>
          </a:solidFill>
          <a:ln>
            <a:solidFill>
              <a:srgbClr val="F03F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olidFill>
                  <a:srgbClr val="B40E0E"/>
                </a:solidFill>
                <a:latin typeface="Segoe UI Semibold" panose="020B0702040204020203" pitchFamily="34" charset="0"/>
                <a:cs typeface="Segoe UI Semibold" panose="020B0702040204020203" pitchFamily="34" charset="0"/>
              </a:rPr>
              <a:t>TÉLÉOLOGIE</a:t>
            </a:r>
          </a:p>
          <a:p>
            <a:pPr algn="ctr"/>
            <a:r>
              <a:rPr lang="fr-FR" sz="2400" dirty="0">
                <a:solidFill>
                  <a:schemeClr val="tx1"/>
                </a:solidFill>
                <a:latin typeface="Segoe UI" panose="020B0502040204020203" pitchFamily="34" charset="0"/>
                <a:cs typeface="Segoe UI" panose="020B0502040204020203" pitchFamily="34" charset="0"/>
              </a:rPr>
              <a:t>Mon projet pour quoi ?</a:t>
            </a:r>
          </a:p>
        </p:txBody>
      </p:sp>
      <p:sp>
        <p:nvSpPr>
          <p:cNvPr id="13" name="Rectangle : coins arrondis 12">
            <a:extLst>
              <a:ext uri="{FF2B5EF4-FFF2-40B4-BE49-F238E27FC236}">
                <a16:creationId xmlns:a16="http://schemas.microsoft.com/office/drawing/2014/main" id="{97EA7FED-BB51-4420-A466-6A1E9098B817}"/>
              </a:ext>
            </a:extLst>
          </p:cNvPr>
          <p:cNvSpPr/>
          <p:nvPr/>
        </p:nvSpPr>
        <p:spPr>
          <a:xfrm>
            <a:off x="7315183" y="6916516"/>
            <a:ext cx="3657600" cy="1198784"/>
          </a:xfrm>
          <a:prstGeom prst="roundRect">
            <a:avLst/>
          </a:prstGeom>
          <a:solidFill>
            <a:schemeClr val="bg1"/>
          </a:solidFill>
          <a:ln>
            <a:solidFill>
              <a:srgbClr val="F03F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olidFill>
                  <a:srgbClr val="B40E0E"/>
                </a:solidFill>
                <a:latin typeface="Segoe UI Semibold" panose="020B0702040204020203" pitchFamily="34" charset="0"/>
                <a:cs typeface="Segoe UI Semibold" panose="020B0702040204020203" pitchFamily="34" charset="0"/>
              </a:rPr>
              <a:t>CONTEXTE</a:t>
            </a:r>
          </a:p>
          <a:p>
            <a:pPr algn="ctr"/>
            <a:r>
              <a:rPr lang="fr-FR" sz="2400" dirty="0">
                <a:solidFill>
                  <a:schemeClr val="tx1"/>
                </a:solidFill>
                <a:latin typeface="Segoe UI" panose="020B0502040204020203" pitchFamily="34" charset="0"/>
                <a:cs typeface="Segoe UI" panose="020B0502040204020203" pitchFamily="34" charset="0"/>
              </a:rPr>
              <a:t>Mon projet dans quel environnement ?</a:t>
            </a:r>
          </a:p>
        </p:txBody>
      </p:sp>
      <p:sp>
        <p:nvSpPr>
          <p:cNvPr id="14" name="Rectangle : coins arrondis 13">
            <a:extLst>
              <a:ext uri="{FF2B5EF4-FFF2-40B4-BE49-F238E27FC236}">
                <a16:creationId xmlns:a16="http://schemas.microsoft.com/office/drawing/2014/main" id="{245E2477-2712-47B3-914C-15499C2B4D28}"/>
              </a:ext>
            </a:extLst>
          </p:cNvPr>
          <p:cNvSpPr/>
          <p:nvPr/>
        </p:nvSpPr>
        <p:spPr>
          <a:xfrm>
            <a:off x="2525853" y="4736515"/>
            <a:ext cx="3657600" cy="1198784"/>
          </a:xfrm>
          <a:prstGeom prst="roundRect">
            <a:avLst/>
          </a:prstGeom>
          <a:solidFill>
            <a:schemeClr val="bg1"/>
          </a:solidFill>
          <a:ln>
            <a:solidFill>
              <a:srgbClr val="F03F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olidFill>
                  <a:srgbClr val="B40E0E"/>
                </a:solidFill>
                <a:latin typeface="Segoe UI Semibold" panose="020B0702040204020203" pitchFamily="34" charset="0"/>
                <a:cs typeface="Segoe UI Semibold" panose="020B0702040204020203" pitchFamily="34" charset="0"/>
              </a:rPr>
              <a:t>TRANSFORMATION</a:t>
            </a:r>
          </a:p>
          <a:p>
            <a:pPr algn="ctr"/>
            <a:r>
              <a:rPr lang="fr-FR" sz="2400" dirty="0">
                <a:solidFill>
                  <a:schemeClr val="tx1"/>
                </a:solidFill>
                <a:latin typeface="Segoe UI" panose="020B0502040204020203" pitchFamily="34" charset="0"/>
                <a:cs typeface="Segoe UI" panose="020B0502040204020203" pitchFamily="34" charset="0"/>
              </a:rPr>
              <a:t>Mon projet dans quelle histoire ?</a:t>
            </a:r>
          </a:p>
        </p:txBody>
      </p:sp>
      <p:sp>
        <p:nvSpPr>
          <p:cNvPr id="15" name="Rectangle : coins arrondis 14">
            <a:extLst>
              <a:ext uri="{FF2B5EF4-FFF2-40B4-BE49-F238E27FC236}">
                <a16:creationId xmlns:a16="http://schemas.microsoft.com/office/drawing/2014/main" id="{B72BCB33-CE83-471F-927B-CEDB3FCDF26A}"/>
              </a:ext>
            </a:extLst>
          </p:cNvPr>
          <p:cNvSpPr/>
          <p:nvPr/>
        </p:nvSpPr>
        <p:spPr>
          <a:xfrm>
            <a:off x="12104513" y="4736515"/>
            <a:ext cx="3657600" cy="1198784"/>
          </a:xfrm>
          <a:prstGeom prst="roundRect">
            <a:avLst/>
          </a:prstGeom>
          <a:solidFill>
            <a:schemeClr val="bg1"/>
          </a:solidFill>
          <a:ln>
            <a:solidFill>
              <a:srgbClr val="F03F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olidFill>
                  <a:srgbClr val="B40E0E"/>
                </a:solidFill>
                <a:latin typeface="Segoe UI Semibold" panose="020B0702040204020203" pitchFamily="34" charset="0"/>
                <a:cs typeface="Segoe UI Semibold" panose="020B0702040204020203" pitchFamily="34" charset="0"/>
              </a:rPr>
              <a:t>ACTIVITÉ</a:t>
            </a:r>
          </a:p>
          <a:p>
            <a:pPr algn="ctr"/>
            <a:r>
              <a:rPr lang="fr-FR" sz="2400" dirty="0">
                <a:solidFill>
                  <a:schemeClr val="tx1"/>
                </a:solidFill>
                <a:latin typeface="Segoe UI" panose="020B0502040204020203" pitchFamily="34" charset="0"/>
                <a:cs typeface="Segoe UI" panose="020B0502040204020203" pitchFamily="34" charset="0"/>
              </a:rPr>
              <a:t>Mon projet fait quoi ?</a:t>
            </a:r>
          </a:p>
        </p:txBody>
      </p:sp>
      <p:cxnSp>
        <p:nvCxnSpPr>
          <p:cNvPr id="17" name="Connecteur : en arc 16">
            <a:extLst>
              <a:ext uri="{FF2B5EF4-FFF2-40B4-BE49-F238E27FC236}">
                <a16:creationId xmlns:a16="http://schemas.microsoft.com/office/drawing/2014/main" id="{50E42B74-804C-4C50-BA91-356209A7BBD7}"/>
              </a:ext>
            </a:extLst>
          </p:cNvPr>
          <p:cNvCxnSpPr>
            <a:cxnSpLocks/>
            <a:stCxn id="14" idx="0"/>
            <a:endCxn id="12" idx="1"/>
          </p:cNvCxnSpPr>
          <p:nvPr/>
        </p:nvCxnSpPr>
        <p:spPr>
          <a:xfrm rot="5400000" flipH="1" flipV="1">
            <a:off x="5042707" y="2464039"/>
            <a:ext cx="1584423" cy="2960530"/>
          </a:xfrm>
          <a:prstGeom prst="curvedConnector2">
            <a:avLst/>
          </a:prstGeom>
          <a:ln w="28575">
            <a:solidFill>
              <a:srgbClr val="E63329"/>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9" name="Connecteur : en arc 18">
            <a:extLst>
              <a:ext uri="{FF2B5EF4-FFF2-40B4-BE49-F238E27FC236}">
                <a16:creationId xmlns:a16="http://schemas.microsoft.com/office/drawing/2014/main" id="{60B699C4-DAFF-4185-8CBF-76C7CE1D6556}"/>
              </a:ext>
            </a:extLst>
          </p:cNvPr>
          <p:cNvCxnSpPr>
            <a:cxnSpLocks/>
            <a:stCxn id="12" idx="3"/>
            <a:endCxn id="15" idx="0"/>
          </p:cNvCxnSpPr>
          <p:nvPr/>
        </p:nvCxnSpPr>
        <p:spPr>
          <a:xfrm>
            <a:off x="10972783" y="3152092"/>
            <a:ext cx="2960530" cy="1584423"/>
          </a:xfrm>
          <a:prstGeom prst="curvedConnector2">
            <a:avLst/>
          </a:prstGeom>
          <a:ln w="28575">
            <a:solidFill>
              <a:srgbClr val="E63329"/>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2" name="Connecteur : en arc 21">
            <a:extLst>
              <a:ext uri="{FF2B5EF4-FFF2-40B4-BE49-F238E27FC236}">
                <a16:creationId xmlns:a16="http://schemas.microsoft.com/office/drawing/2014/main" id="{BF54EA9A-A889-4E4C-B198-522FECA8C794}"/>
              </a:ext>
            </a:extLst>
          </p:cNvPr>
          <p:cNvCxnSpPr>
            <a:cxnSpLocks/>
            <a:stCxn id="14" idx="2"/>
            <a:endCxn id="13" idx="1"/>
          </p:cNvCxnSpPr>
          <p:nvPr/>
        </p:nvCxnSpPr>
        <p:spPr>
          <a:xfrm rot="16200000" flipH="1">
            <a:off x="5044614" y="5245338"/>
            <a:ext cx="1580609" cy="2960530"/>
          </a:xfrm>
          <a:prstGeom prst="curvedConnector2">
            <a:avLst/>
          </a:prstGeom>
          <a:ln w="28575">
            <a:solidFill>
              <a:srgbClr val="E63329"/>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5" name="Connecteur : en arc 24">
            <a:extLst>
              <a:ext uri="{FF2B5EF4-FFF2-40B4-BE49-F238E27FC236}">
                <a16:creationId xmlns:a16="http://schemas.microsoft.com/office/drawing/2014/main" id="{D8EB17F9-BB4A-4497-84DE-8C91EB4ED3CD}"/>
              </a:ext>
            </a:extLst>
          </p:cNvPr>
          <p:cNvCxnSpPr>
            <a:cxnSpLocks/>
            <a:stCxn id="15" idx="2"/>
            <a:endCxn id="13" idx="3"/>
          </p:cNvCxnSpPr>
          <p:nvPr/>
        </p:nvCxnSpPr>
        <p:spPr>
          <a:xfrm rot="5400000">
            <a:off x="11662744" y="5245338"/>
            <a:ext cx="1580609" cy="2960530"/>
          </a:xfrm>
          <a:prstGeom prst="curvedConnector2">
            <a:avLst/>
          </a:prstGeom>
          <a:ln w="28575">
            <a:solidFill>
              <a:srgbClr val="E63329"/>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9" name="Connecteur droit avec flèche 28">
            <a:extLst>
              <a:ext uri="{FF2B5EF4-FFF2-40B4-BE49-F238E27FC236}">
                <a16:creationId xmlns:a16="http://schemas.microsoft.com/office/drawing/2014/main" id="{DE66CD7C-4C62-49C1-B46D-49939EC4ABFC}"/>
              </a:ext>
            </a:extLst>
          </p:cNvPr>
          <p:cNvCxnSpPr>
            <a:cxnSpLocks/>
            <a:stCxn id="12" idx="2"/>
            <a:endCxn id="11" idx="0"/>
          </p:cNvCxnSpPr>
          <p:nvPr/>
        </p:nvCxnSpPr>
        <p:spPr>
          <a:xfrm>
            <a:off x="9143983" y="3751484"/>
            <a:ext cx="0" cy="985425"/>
          </a:xfrm>
          <a:prstGeom prst="straightConnector1">
            <a:avLst/>
          </a:prstGeom>
          <a:ln w="28575">
            <a:solidFill>
              <a:srgbClr val="E63329"/>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3" name="Connecteur droit avec flèche 32">
            <a:extLst>
              <a:ext uri="{FF2B5EF4-FFF2-40B4-BE49-F238E27FC236}">
                <a16:creationId xmlns:a16="http://schemas.microsoft.com/office/drawing/2014/main" id="{0A49B585-85B3-4493-9336-2A67AD07EDAE}"/>
              </a:ext>
            </a:extLst>
          </p:cNvPr>
          <p:cNvCxnSpPr>
            <a:cxnSpLocks/>
            <a:stCxn id="11" idx="2"/>
            <a:endCxn id="13" idx="0"/>
          </p:cNvCxnSpPr>
          <p:nvPr/>
        </p:nvCxnSpPr>
        <p:spPr>
          <a:xfrm>
            <a:off x="9143983" y="5935693"/>
            <a:ext cx="0" cy="980823"/>
          </a:xfrm>
          <a:prstGeom prst="straightConnector1">
            <a:avLst/>
          </a:prstGeom>
          <a:ln w="28575">
            <a:solidFill>
              <a:srgbClr val="E63329"/>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6" name="Connecteur droit avec flèche 35">
            <a:extLst>
              <a:ext uri="{FF2B5EF4-FFF2-40B4-BE49-F238E27FC236}">
                <a16:creationId xmlns:a16="http://schemas.microsoft.com/office/drawing/2014/main" id="{A44F6632-61C1-4B28-B48B-DBC5200CA279}"/>
              </a:ext>
            </a:extLst>
          </p:cNvPr>
          <p:cNvCxnSpPr>
            <a:cxnSpLocks/>
            <a:stCxn id="14" idx="3"/>
            <a:endCxn id="11" idx="1"/>
          </p:cNvCxnSpPr>
          <p:nvPr/>
        </p:nvCxnSpPr>
        <p:spPr>
          <a:xfrm>
            <a:off x="6183453" y="5335907"/>
            <a:ext cx="1131730" cy="394"/>
          </a:xfrm>
          <a:prstGeom prst="straightConnector1">
            <a:avLst/>
          </a:prstGeom>
          <a:ln w="28575">
            <a:solidFill>
              <a:srgbClr val="E63329"/>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9" name="Connecteur droit avec flèche 38">
            <a:extLst>
              <a:ext uri="{FF2B5EF4-FFF2-40B4-BE49-F238E27FC236}">
                <a16:creationId xmlns:a16="http://schemas.microsoft.com/office/drawing/2014/main" id="{F462A83A-9598-4D0C-83FB-78E9D99FE1AC}"/>
              </a:ext>
            </a:extLst>
          </p:cNvPr>
          <p:cNvCxnSpPr>
            <a:cxnSpLocks/>
            <a:stCxn id="11" idx="3"/>
            <a:endCxn id="15" idx="1"/>
          </p:cNvCxnSpPr>
          <p:nvPr/>
        </p:nvCxnSpPr>
        <p:spPr>
          <a:xfrm flipV="1">
            <a:off x="10972783" y="5335907"/>
            <a:ext cx="1131730" cy="394"/>
          </a:xfrm>
          <a:prstGeom prst="straightConnector1">
            <a:avLst/>
          </a:prstGeom>
          <a:ln w="28575">
            <a:solidFill>
              <a:srgbClr val="E63329"/>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20" name="TextBox 7">
            <a:extLst>
              <a:ext uri="{FF2B5EF4-FFF2-40B4-BE49-F238E27FC236}">
                <a16:creationId xmlns:a16="http://schemas.microsoft.com/office/drawing/2014/main" id="{B7017540-74CF-4542-AB58-C6DBA116AC9C}"/>
              </a:ext>
            </a:extLst>
          </p:cNvPr>
          <p:cNvSpPr txBox="1"/>
          <p:nvPr/>
        </p:nvSpPr>
        <p:spPr>
          <a:xfrm>
            <a:off x="2525819" y="1051497"/>
            <a:ext cx="13236260" cy="923330"/>
          </a:xfrm>
          <a:prstGeom prst="rect">
            <a:avLst/>
          </a:prstGeom>
        </p:spPr>
        <p:txBody>
          <a:bodyPr lIns="0" tIns="0" rIns="0" bIns="0" rtlCol="0" anchor="t">
            <a:spAutoFit/>
          </a:bodyPr>
          <a:lstStyle/>
          <a:p>
            <a:pPr marL="0" lvl="1" indent="0" algn="l">
              <a:lnSpc>
                <a:spcPts val="7200"/>
              </a:lnSpc>
              <a:spcBef>
                <a:spcPct val="0"/>
              </a:spcBef>
            </a:pPr>
            <a:r>
              <a:rPr lang="en-US" sz="7200" b="1" dirty="0">
                <a:solidFill>
                  <a:srgbClr val="FFFFFF"/>
                </a:solidFill>
                <a:latin typeface="Segoe UI" panose="020B0502040204020203" pitchFamily="34" charset="0"/>
                <a:ea typeface="Raleway Bold"/>
                <a:cs typeface="Segoe UI" panose="020B0502040204020203" pitchFamily="34" charset="0"/>
                <a:sym typeface="Raleway Bold"/>
              </a:rPr>
              <a:t>PARTIE 1</a:t>
            </a:r>
          </a:p>
        </p:txBody>
      </p:sp>
      <p:sp>
        <p:nvSpPr>
          <p:cNvPr id="6" name="Espace réservé du numéro de diapositive 5">
            <a:extLst>
              <a:ext uri="{FF2B5EF4-FFF2-40B4-BE49-F238E27FC236}">
                <a16:creationId xmlns:a16="http://schemas.microsoft.com/office/drawing/2014/main" id="{D429C31D-99C8-4BC7-B8D1-38BC5BA4FC08}"/>
              </a:ext>
            </a:extLst>
          </p:cNvPr>
          <p:cNvSpPr>
            <a:spLocks noGrp="1"/>
          </p:cNvSpPr>
          <p:nvPr>
            <p:ph type="sldNum" sz="quarter" idx="12"/>
          </p:nvPr>
        </p:nvSpPr>
        <p:spPr>
          <a:xfrm>
            <a:off x="16078200" y="9883775"/>
            <a:ext cx="2133600" cy="365125"/>
          </a:xfrm>
        </p:spPr>
        <p:txBody>
          <a:bodyPr/>
          <a:lstStyle/>
          <a:p>
            <a:fld id="{B6F15528-21DE-4FAA-801E-634DDDAF4B2B}" type="slidenum">
              <a:rPr lang="en-US" smtClean="0">
                <a:solidFill>
                  <a:schemeClr val="bg1"/>
                </a:solidFill>
              </a:rPr>
              <a:pPr/>
              <a:t>3</a:t>
            </a:fld>
            <a:endParaRPr lang="en-US">
              <a:solidFill>
                <a:schemeClr val="bg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677400" y="1333499"/>
            <a:ext cx="8236427" cy="8634817"/>
            <a:chOff x="0" y="0"/>
            <a:chExt cx="11251604" cy="13716000"/>
          </a:xfrm>
        </p:grpSpPr>
        <p:pic>
          <p:nvPicPr>
            <p:cNvPr id="3" name="Picture 3"/>
            <p:cNvPicPr>
              <a:picLocks noChangeAspect="1"/>
            </p:cNvPicPr>
            <p:nvPr/>
          </p:nvPicPr>
          <p:blipFill>
            <a:blip r:embed="rId2"/>
            <a:srcRect l="34015" r="34015"/>
            <a:stretch>
              <a:fillRect/>
            </a:stretch>
          </p:blipFill>
          <p:spPr>
            <a:xfrm>
              <a:off x="0" y="0"/>
              <a:ext cx="11251604" cy="13716000"/>
            </a:xfrm>
            <a:prstGeom prst="rect">
              <a:avLst/>
            </a:prstGeom>
          </p:spPr>
        </p:pic>
      </p:grpSp>
      <p:sp>
        <p:nvSpPr>
          <p:cNvPr id="4" name="AutoShape 4"/>
          <p:cNvSpPr/>
          <p:nvPr/>
        </p:nvSpPr>
        <p:spPr>
          <a:xfrm>
            <a:off x="503837" y="3422433"/>
            <a:ext cx="7772400" cy="0"/>
          </a:xfrm>
          <a:prstGeom prst="line">
            <a:avLst/>
          </a:prstGeom>
          <a:ln w="9525" cap="flat">
            <a:solidFill>
              <a:srgbClr val="140E0C"/>
            </a:solidFill>
            <a:prstDash val="solid"/>
            <a:headEnd type="none" w="sm" len="sm"/>
            <a:tailEnd type="none" w="sm" len="sm"/>
          </a:ln>
        </p:spPr>
      </p:sp>
      <p:sp>
        <p:nvSpPr>
          <p:cNvPr id="5" name="AutoShape 5"/>
          <p:cNvSpPr/>
          <p:nvPr/>
        </p:nvSpPr>
        <p:spPr>
          <a:xfrm>
            <a:off x="503837" y="8953500"/>
            <a:ext cx="7772400" cy="0"/>
          </a:xfrm>
          <a:prstGeom prst="line">
            <a:avLst/>
          </a:prstGeom>
          <a:ln w="9525" cap="flat">
            <a:solidFill>
              <a:srgbClr val="140E0C"/>
            </a:solidFill>
            <a:prstDash val="solid"/>
            <a:headEnd type="none" w="sm" len="sm"/>
            <a:tailEnd type="none" w="sm" len="sm"/>
          </a:ln>
        </p:spPr>
      </p:sp>
      <p:sp>
        <p:nvSpPr>
          <p:cNvPr id="6" name="TextBox 6"/>
          <p:cNvSpPr txBox="1"/>
          <p:nvPr/>
        </p:nvSpPr>
        <p:spPr>
          <a:xfrm>
            <a:off x="522959" y="788309"/>
            <a:ext cx="6673743" cy="815160"/>
          </a:xfrm>
          <a:prstGeom prst="rect">
            <a:avLst/>
          </a:prstGeom>
        </p:spPr>
        <p:txBody>
          <a:bodyPr lIns="0" tIns="0" rIns="0" bIns="0" rtlCol="0" anchor="t">
            <a:spAutoFit/>
          </a:bodyPr>
          <a:lstStyle/>
          <a:p>
            <a:pPr marL="0" lvl="1" indent="0" algn="l">
              <a:lnSpc>
                <a:spcPts val="7200"/>
              </a:lnSpc>
              <a:spcBef>
                <a:spcPct val="0"/>
              </a:spcBef>
            </a:pPr>
            <a:r>
              <a:rPr lang="fr-FR" sz="4000" b="1" dirty="0">
                <a:solidFill>
                  <a:srgbClr val="1D1D1B"/>
                </a:solidFill>
                <a:latin typeface="Segoe UI" panose="020B0502040204020203" pitchFamily="34" charset="0"/>
                <a:ea typeface="Raleway Bold"/>
                <a:cs typeface="Segoe UI" panose="020B0502040204020203" pitchFamily="34" charset="0"/>
                <a:sym typeface="Raleway Bold"/>
              </a:rPr>
              <a:t>1.1 Mon projet c’est quoi ? </a:t>
            </a:r>
          </a:p>
        </p:txBody>
      </p:sp>
      <p:sp>
        <p:nvSpPr>
          <p:cNvPr id="7" name="TextBox 7"/>
          <p:cNvSpPr txBox="1"/>
          <p:nvPr/>
        </p:nvSpPr>
        <p:spPr>
          <a:xfrm>
            <a:off x="595965" y="3707672"/>
            <a:ext cx="7413572" cy="4816127"/>
          </a:xfrm>
          <a:prstGeom prst="rect">
            <a:avLst/>
          </a:prstGeom>
          <a:solidFill>
            <a:schemeClr val="bg1">
              <a:lumMod val="95000"/>
            </a:schemeClr>
          </a:solidFill>
        </p:spPr>
        <p:txBody>
          <a:bodyPr wrap="square" lIns="0" tIns="0" rIns="0" bIns="0" rtlCol="0" anchor="t">
            <a:spAutoFit/>
          </a:bodyPr>
          <a:lstStyle/>
          <a:p>
            <a:pPr marL="0" lvl="0" indent="0" algn="l">
              <a:lnSpc>
                <a:spcPts val="2699"/>
              </a:lnSpc>
              <a:spcBef>
                <a:spcPct val="0"/>
              </a:spcBef>
            </a:pPr>
            <a:r>
              <a:rPr lang="fr-FR" sz="1799" dirty="0">
                <a:solidFill>
                  <a:srgbClr val="1D1D1B"/>
                </a:solidFill>
                <a:latin typeface="Segoe UI" panose="020B0502040204020203" pitchFamily="34" charset="0"/>
                <a:ea typeface="Raleway"/>
                <a:cs typeface="Segoe UI" panose="020B0502040204020203" pitchFamily="34" charset="0"/>
                <a:sym typeface="Raleway"/>
              </a:rPr>
              <a:t>Pas de slogan ; ne pas se limiter au produit.</a:t>
            </a:r>
          </a:p>
          <a:p>
            <a:pPr marL="0" lvl="0" indent="0" algn="l">
              <a:lnSpc>
                <a:spcPts val="2699"/>
              </a:lnSpc>
              <a:spcBef>
                <a:spcPct val="0"/>
              </a:spcBef>
            </a:pPr>
            <a:endParaRPr lang="fr-FR" sz="1799"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r>
              <a:rPr lang="fr-FR" sz="1799" i="1" dirty="0">
                <a:solidFill>
                  <a:srgbClr val="1D1D1B"/>
                </a:solidFill>
                <a:latin typeface="Segoe UI" panose="020B0502040204020203" pitchFamily="34" charset="0"/>
                <a:ea typeface="Raleway"/>
                <a:cs typeface="Segoe UI" panose="020B0502040204020203" pitchFamily="34" charset="0"/>
                <a:sym typeface="Raleway"/>
              </a:rPr>
              <a:t>Modifiez le texte ici.</a:t>
            </a:r>
          </a:p>
          <a:p>
            <a:pPr marL="0" lvl="0" indent="0" algn="l">
              <a:lnSpc>
                <a:spcPts val="2699"/>
              </a:lnSpc>
              <a:spcBef>
                <a:spcPct val="0"/>
              </a:spcBef>
            </a:pPr>
            <a:endParaRPr lang="fr-FR" sz="1799"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strike="noStrike" dirty="0">
              <a:solidFill>
                <a:srgbClr val="1D1D1B"/>
              </a:solidFill>
              <a:latin typeface="Segoe UI" panose="020B0502040204020203" pitchFamily="34" charset="0"/>
              <a:ea typeface="Raleway"/>
              <a:cs typeface="Segoe UI" panose="020B0502040204020203" pitchFamily="34" charset="0"/>
              <a:sym typeface="Raleway"/>
            </a:endParaRPr>
          </a:p>
        </p:txBody>
      </p:sp>
      <p:sp>
        <p:nvSpPr>
          <p:cNvPr id="8" name="Freeform 8"/>
          <p:cNvSpPr/>
          <p:nvPr/>
        </p:nvSpPr>
        <p:spPr>
          <a:xfrm>
            <a:off x="595965" y="2087249"/>
            <a:ext cx="1573557" cy="1532251"/>
          </a:xfrm>
          <a:custGeom>
            <a:avLst/>
            <a:gdLst/>
            <a:ahLst/>
            <a:cxnLst/>
            <a:rect l="l" t="t" r="r" b="b"/>
            <a:pathLst>
              <a:path w="1573557" h="1532251">
                <a:moveTo>
                  <a:pt x="0" y="0"/>
                </a:moveTo>
                <a:lnTo>
                  <a:pt x="1573558" y="0"/>
                </a:lnTo>
                <a:lnTo>
                  <a:pt x="1573558" y="1532251"/>
                </a:lnTo>
                <a:lnTo>
                  <a:pt x="0" y="1532251"/>
                </a:lnTo>
                <a:lnTo>
                  <a:pt x="0" y="0"/>
                </a:lnTo>
                <a:close/>
              </a:path>
            </a:pathLst>
          </a:custGeom>
          <a:blipFill>
            <a:blip r:embed="rId3"/>
            <a:stretch>
              <a:fillRect/>
            </a:stretch>
          </a:blipFill>
        </p:spPr>
      </p:sp>
      <p:sp>
        <p:nvSpPr>
          <p:cNvPr id="10" name="Freeform 10"/>
          <p:cNvSpPr/>
          <p:nvPr/>
        </p:nvSpPr>
        <p:spPr>
          <a:xfrm rot="3243328">
            <a:off x="7386635" y="693770"/>
            <a:ext cx="957832" cy="957832"/>
          </a:xfrm>
          <a:custGeom>
            <a:avLst/>
            <a:gdLst/>
            <a:ahLst/>
            <a:cxnLst/>
            <a:rect l="l" t="t" r="r" b="b"/>
            <a:pathLst>
              <a:path w="1277109" h="1277109">
                <a:moveTo>
                  <a:pt x="0" y="0"/>
                </a:moveTo>
                <a:lnTo>
                  <a:pt x="1277109" y="0"/>
                </a:lnTo>
                <a:lnTo>
                  <a:pt x="1277109" y="1277109"/>
                </a:lnTo>
                <a:lnTo>
                  <a:pt x="0" y="127710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dirty="0">
              <a:latin typeface="Segoe UI" panose="020B0502040204020203" pitchFamily="34" charset="0"/>
              <a:cs typeface="Segoe UI" panose="020B0502040204020203" pitchFamily="34" charset="0"/>
            </a:endParaRPr>
          </a:p>
        </p:txBody>
      </p:sp>
      <p:sp>
        <p:nvSpPr>
          <p:cNvPr id="12" name="Freeform 12"/>
          <p:cNvSpPr/>
          <p:nvPr/>
        </p:nvSpPr>
        <p:spPr>
          <a:xfrm>
            <a:off x="3779028" y="9506157"/>
            <a:ext cx="1374418" cy="337922"/>
          </a:xfrm>
          <a:custGeom>
            <a:avLst/>
            <a:gdLst/>
            <a:ahLst/>
            <a:cxnLst/>
            <a:rect l="l" t="t" r="r" b="b"/>
            <a:pathLst>
              <a:path w="1374418" h="337922">
                <a:moveTo>
                  <a:pt x="0" y="0"/>
                </a:moveTo>
                <a:lnTo>
                  <a:pt x="1374418" y="0"/>
                </a:lnTo>
                <a:lnTo>
                  <a:pt x="1374418" y="337921"/>
                </a:lnTo>
                <a:lnTo>
                  <a:pt x="0" y="337921"/>
                </a:lnTo>
                <a:lnTo>
                  <a:pt x="0" y="0"/>
                </a:lnTo>
                <a:close/>
              </a:path>
            </a:pathLst>
          </a:custGeom>
          <a:blipFill>
            <a:blip r:embed="rId6"/>
            <a:stretch>
              <a:fillRect/>
            </a:stretch>
          </a:blipFill>
        </p:spPr>
      </p:sp>
      <p:sp>
        <p:nvSpPr>
          <p:cNvPr id="13" name="TextBox 6">
            <a:extLst>
              <a:ext uri="{FF2B5EF4-FFF2-40B4-BE49-F238E27FC236}">
                <a16:creationId xmlns:a16="http://schemas.microsoft.com/office/drawing/2014/main" id="{D768BBD5-74B7-4ACF-A33E-77CCE5A381F4}"/>
              </a:ext>
            </a:extLst>
          </p:cNvPr>
          <p:cNvSpPr txBox="1"/>
          <p:nvPr/>
        </p:nvSpPr>
        <p:spPr>
          <a:xfrm>
            <a:off x="2225729" y="2451135"/>
            <a:ext cx="6308671" cy="738664"/>
          </a:xfrm>
          <a:prstGeom prst="rect">
            <a:avLst/>
          </a:prstGeom>
        </p:spPr>
        <p:txBody>
          <a:bodyPr wrap="square" lIns="0" tIns="0" rIns="0" bIns="0" rtlCol="0" anchor="t">
            <a:spAutoFit/>
          </a:bodyPr>
          <a:lstStyle/>
          <a:p>
            <a:pPr marL="0" lvl="1" indent="0" algn="l">
              <a:spcBef>
                <a:spcPct val="0"/>
              </a:spcBef>
            </a:pPr>
            <a:r>
              <a:rPr lang="fr-FR" sz="2800" dirty="0">
                <a:solidFill>
                  <a:srgbClr val="B40E0E"/>
                </a:solidFill>
                <a:latin typeface="Segoe UI Semibold" panose="020B0702040204020203" pitchFamily="34" charset="0"/>
                <a:ea typeface="Raleway Bold"/>
                <a:cs typeface="Segoe UI Semibold" panose="020B0702040204020203" pitchFamily="34" charset="0"/>
                <a:sym typeface="Raleway Bold"/>
              </a:rPr>
              <a:t>“Décris-moi ton projet”</a:t>
            </a:r>
          </a:p>
          <a:p>
            <a:pPr marL="0" lvl="1" indent="0" algn="l">
              <a:spcBef>
                <a:spcPct val="0"/>
              </a:spcBef>
            </a:pPr>
            <a:r>
              <a:rPr lang="fr-FR" sz="2000" dirty="0">
                <a:solidFill>
                  <a:srgbClr val="1D1D1B"/>
                </a:solidFill>
                <a:latin typeface="Segoe UI Semibold" panose="020B0702040204020203" pitchFamily="34" charset="0"/>
                <a:ea typeface="Raleway Bold"/>
                <a:cs typeface="Segoe UI Semibold" panose="020B0702040204020203" pitchFamily="34" charset="0"/>
                <a:sym typeface="Raleway Bold"/>
              </a:rPr>
              <a:t>Quelle phrase résume l’ensemble de mon projet ?</a:t>
            </a:r>
          </a:p>
        </p:txBody>
      </p:sp>
      <p:sp>
        <p:nvSpPr>
          <p:cNvPr id="15" name="TextBox 6">
            <a:extLst>
              <a:ext uri="{FF2B5EF4-FFF2-40B4-BE49-F238E27FC236}">
                <a16:creationId xmlns:a16="http://schemas.microsoft.com/office/drawing/2014/main" id="{C8F6C4A1-AA2E-4942-8F62-1C50D5C4716B}"/>
              </a:ext>
            </a:extLst>
          </p:cNvPr>
          <p:cNvSpPr txBox="1"/>
          <p:nvPr/>
        </p:nvSpPr>
        <p:spPr>
          <a:xfrm>
            <a:off x="9677400" y="451460"/>
            <a:ext cx="8137038" cy="738664"/>
          </a:xfrm>
          <a:prstGeom prst="rect">
            <a:avLst/>
          </a:prstGeom>
        </p:spPr>
        <p:txBody>
          <a:bodyPr wrap="square" lIns="0" tIns="0" rIns="0" bIns="0" rtlCol="0" anchor="t">
            <a:spAutoFit/>
          </a:bodyPr>
          <a:lstStyle/>
          <a:p>
            <a:pPr marL="0" lvl="1" indent="0" algn="l">
              <a:spcBef>
                <a:spcPct val="0"/>
              </a:spcBef>
            </a:pPr>
            <a:r>
              <a:rPr lang="fr-FR" sz="2800" dirty="0">
                <a:solidFill>
                  <a:srgbClr val="B40E0E"/>
                </a:solidFill>
                <a:latin typeface="Segoe UI Semibold" panose="020B0702040204020203" pitchFamily="34" charset="0"/>
                <a:ea typeface="Raleway Bold"/>
                <a:cs typeface="Segoe UI Semibold" panose="020B0702040204020203" pitchFamily="34" charset="0"/>
                <a:sym typeface="Raleway Bold"/>
              </a:rPr>
              <a:t>“Dessine-moi ton projet”</a:t>
            </a:r>
          </a:p>
          <a:p>
            <a:pPr marL="0" lvl="1" indent="0">
              <a:spcBef>
                <a:spcPct val="0"/>
              </a:spcBef>
            </a:pPr>
            <a:r>
              <a:rPr lang="fr-FR" sz="2000" dirty="0">
                <a:solidFill>
                  <a:srgbClr val="1D1D1B"/>
                </a:solidFill>
                <a:latin typeface="Segoe UI Semibold" panose="020B0702040204020203" pitchFamily="34" charset="0"/>
                <a:ea typeface="Raleway Bold"/>
                <a:cs typeface="Segoe UI Semibold" panose="020B0702040204020203" pitchFamily="34" charset="0"/>
                <a:sym typeface="Raleway Bold"/>
              </a:rPr>
              <a:t>Quel schéma permet d’avoir une vue d’ensemble sur mon projet ?</a:t>
            </a:r>
          </a:p>
        </p:txBody>
      </p:sp>
      <p:sp>
        <p:nvSpPr>
          <p:cNvPr id="11" name="Espace réservé du numéro de diapositive 10">
            <a:extLst>
              <a:ext uri="{FF2B5EF4-FFF2-40B4-BE49-F238E27FC236}">
                <a16:creationId xmlns:a16="http://schemas.microsoft.com/office/drawing/2014/main" id="{843ED97E-B167-495E-8B57-28FEEF7A9AA1}"/>
              </a:ext>
            </a:extLst>
          </p:cNvPr>
          <p:cNvSpPr>
            <a:spLocks noGrp="1"/>
          </p:cNvSpPr>
          <p:nvPr>
            <p:ph type="sldNum" sz="quarter" idx="12"/>
          </p:nvPr>
        </p:nvSpPr>
        <p:spPr/>
        <p:txBody>
          <a:bodyPr/>
          <a:lstStyle/>
          <a:p>
            <a:fld id="{B6F15528-21DE-4FAA-801E-634DDDAF4B2B}" type="slidenum">
              <a:rPr lang="en-US" smtClean="0"/>
              <a:pPr/>
              <a:t>4</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5387" y="4597523"/>
            <a:ext cx="16230599" cy="4813177"/>
          </a:xfrm>
          <a:prstGeom prst="rect">
            <a:avLst/>
          </a:prstGeom>
          <a:solidFill>
            <a:schemeClr val="bg1">
              <a:lumMod val="95000"/>
            </a:schemeClr>
          </a:solidFill>
        </p:spPr>
        <p:txBody>
          <a:bodyPr wrap="square" lIns="0" tIns="0" rIns="0" bIns="0" rtlCol="0" anchor="t">
            <a:spAutoFit/>
          </a:bodyPr>
          <a:lstStyle/>
          <a:p>
            <a:pPr marL="0" lvl="0" indent="0" algn="l">
              <a:lnSpc>
                <a:spcPts val="2699"/>
              </a:lnSpc>
              <a:spcBef>
                <a:spcPct val="0"/>
              </a:spcBef>
            </a:pPr>
            <a:r>
              <a:rPr lang="fr-FR" sz="1799" i="1" dirty="0">
                <a:solidFill>
                  <a:srgbClr val="1D1D1B"/>
                </a:solidFill>
                <a:latin typeface="Segoe UI" panose="020B0502040204020203" pitchFamily="34" charset="0"/>
                <a:ea typeface="Raleway"/>
                <a:cs typeface="Segoe UI" panose="020B0502040204020203" pitchFamily="34" charset="0"/>
                <a:sym typeface="Raleway"/>
              </a:rPr>
              <a:t>Modifiez le texte ici.</a:t>
            </a: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p:txBody>
      </p:sp>
      <p:sp>
        <p:nvSpPr>
          <p:cNvPr id="8" name="AutoShape 8"/>
          <p:cNvSpPr/>
          <p:nvPr/>
        </p:nvSpPr>
        <p:spPr>
          <a:xfrm>
            <a:off x="1028700" y="2421551"/>
            <a:ext cx="16230600" cy="0"/>
          </a:xfrm>
          <a:prstGeom prst="line">
            <a:avLst/>
          </a:prstGeom>
          <a:ln w="9525" cap="flat">
            <a:solidFill>
              <a:srgbClr val="140E0C"/>
            </a:solidFill>
            <a:prstDash val="solid"/>
            <a:headEnd type="none" w="sm" len="sm"/>
            <a:tailEnd type="none" w="sm" len="sm"/>
          </a:ln>
        </p:spPr>
      </p:sp>
      <p:sp>
        <p:nvSpPr>
          <p:cNvPr id="9" name="AutoShape 9"/>
          <p:cNvSpPr/>
          <p:nvPr/>
        </p:nvSpPr>
        <p:spPr>
          <a:xfrm>
            <a:off x="1028700" y="3924300"/>
            <a:ext cx="16230600" cy="0"/>
          </a:xfrm>
          <a:prstGeom prst="line">
            <a:avLst/>
          </a:prstGeom>
          <a:ln w="9525" cap="flat">
            <a:solidFill>
              <a:srgbClr val="140E0C"/>
            </a:solidFill>
            <a:prstDash val="solid"/>
            <a:headEnd type="none" w="sm" len="sm"/>
            <a:tailEnd type="none" w="sm" len="sm"/>
          </a:ln>
        </p:spPr>
      </p:sp>
      <p:sp>
        <p:nvSpPr>
          <p:cNvPr id="10" name="TextBox 10"/>
          <p:cNvSpPr txBox="1"/>
          <p:nvPr/>
        </p:nvSpPr>
        <p:spPr>
          <a:xfrm>
            <a:off x="1025387" y="2628900"/>
            <a:ext cx="16230600" cy="1046440"/>
          </a:xfrm>
          <a:prstGeom prst="rect">
            <a:avLst/>
          </a:prstGeom>
        </p:spPr>
        <p:txBody>
          <a:bodyPr lIns="0" tIns="0" rIns="0" bIns="0" rtlCol="0" anchor="t">
            <a:spAutoFit/>
          </a:bodyPr>
          <a:lstStyle/>
          <a:p>
            <a:pPr marL="0" lvl="1" indent="0" algn="just">
              <a:spcBef>
                <a:spcPct val="0"/>
              </a:spcBef>
            </a:pPr>
            <a:r>
              <a:rPr lang="fr-FR" sz="2800" b="1" dirty="0">
                <a:solidFill>
                  <a:srgbClr val="B40E0E"/>
                </a:solidFill>
                <a:latin typeface="Segoe UI Semibold" panose="020B0702040204020203" pitchFamily="34" charset="0"/>
                <a:ea typeface="Raleway Bold"/>
                <a:cs typeface="Segoe UI Semibold" panose="020B0702040204020203" pitchFamily="34" charset="0"/>
                <a:sym typeface="Raleway Bold"/>
              </a:rPr>
              <a:t>Storytelling</a:t>
            </a:r>
          </a:p>
          <a:p>
            <a:pPr marL="0" lvl="1" indent="0" algn="just">
              <a:spcBef>
                <a:spcPct val="0"/>
              </a:spcBef>
            </a:pPr>
            <a:r>
              <a:rPr lang="fr-FR" sz="2000" b="1" dirty="0">
                <a:solidFill>
                  <a:srgbClr val="1D1D1B"/>
                </a:solidFill>
                <a:latin typeface="Segoe UI Semibold" panose="020B0702040204020203" pitchFamily="34" charset="0"/>
                <a:ea typeface="Raleway Bold"/>
                <a:cs typeface="Segoe UI Semibold" panose="020B0702040204020203" pitchFamily="34" charset="0"/>
                <a:sym typeface="Raleway Bold"/>
              </a:rPr>
              <a:t>Pourquoi mettre en place un projet entrepreneurial ? Pourquoi ce projet plutôt qu'un autre ? Quels sont les projets que vous avez déjà eus ? Quels sont les projets futurs que vous envisagez ? Quels sont les liens entre ces différents projets ? Quelles sont vos valeurs fortes ? </a:t>
            </a:r>
            <a:endParaRPr lang="fr-FR" sz="2800" b="1" dirty="0">
              <a:solidFill>
                <a:srgbClr val="E63329"/>
              </a:solidFill>
              <a:latin typeface="Segoe UI Semibold" panose="020B0702040204020203" pitchFamily="34" charset="0"/>
              <a:ea typeface="Raleway Bold"/>
              <a:cs typeface="Segoe UI Semibold" panose="020B0702040204020203" pitchFamily="34" charset="0"/>
              <a:sym typeface="Raleway Bold"/>
            </a:endParaRPr>
          </a:p>
        </p:txBody>
      </p:sp>
      <p:sp>
        <p:nvSpPr>
          <p:cNvPr id="11" name="Freeform 11"/>
          <p:cNvSpPr/>
          <p:nvPr/>
        </p:nvSpPr>
        <p:spPr>
          <a:xfrm flipV="1">
            <a:off x="1028700" y="4152900"/>
            <a:ext cx="287972" cy="287972"/>
          </a:xfrm>
          <a:custGeom>
            <a:avLst/>
            <a:gdLst/>
            <a:ahLst/>
            <a:cxnLst/>
            <a:rect l="l" t="t" r="r" b="b"/>
            <a:pathLst>
              <a:path w="287972" h="287972">
                <a:moveTo>
                  <a:pt x="0" y="287972"/>
                </a:moveTo>
                <a:lnTo>
                  <a:pt x="287972" y="287972"/>
                </a:lnTo>
                <a:lnTo>
                  <a:pt x="287972" y="0"/>
                </a:lnTo>
                <a:lnTo>
                  <a:pt x="0" y="0"/>
                </a:lnTo>
                <a:lnTo>
                  <a:pt x="0" y="287972"/>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14" name="Freeform 14"/>
          <p:cNvSpPr/>
          <p:nvPr/>
        </p:nvSpPr>
        <p:spPr>
          <a:xfrm>
            <a:off x="13750267" y="723900"/>
            <a:ext cx="2308035" cy="1797382"/>
          </a:xfrm>
          <a:custGeom>
            <a:avLst/>
            <a:gdLst/>
            <a:ahLst/>
            <a:cxnLst/>
            <a:rect l="l" t="t" r="r" b="b"/>
            <a:pathLst>
              <a:path w="2308035" h="1797382">
                <a:moveTo>
                  <a:pt x="0" y="0"/>
                </a:moveTo>
                <a:lnTo>
                  <a:pt x="2308035" y="0"/>
                </a:lnTo>
                <a:lnTo>
                  <a:pt x="2308035" y="1797382"/>
                </a:lnTo>
                <a:lnTo>
                  <a:pt x="0" y="1797382"/>
                </a:lnTo>
                <a:lnTo>
                  <a:pt x="0" y="0"/>
                </a:lnTo>
                <a:close/>
              </a:path>
            </a:pathLst>
          </a:custGeom>
          <a:blipFill>
            <a:blip r:embed="rId4"/>
            <a:stretch>
              <a:fillRect/>
            </a:stretch>
          </a:blipFill>
        </p:spPr>
      </p:sp>
      <p:sp>
        <p:nvSpPr>
          <p:cNvPr id="15" name="Freeform 15"/>
          <p:cNvSpPr/>
          <p:nvPr/>
        </p:nvSpPr>
        <p:spPr>
          <a:xfrm>
            <a:off x="8456791" y="9506157"/>
            <a:ext cx="1374418" cy="337922"/>
          </a:xfrm>
          <a:custGeom>
            <a:avLst/>
            <a:gdLst/>
            <a:ahLst/>
            <a:cxnLst/>
            <a:rect l="l" t="t" r="r" b="b"/>
            <a:pathLst>
              <a:path w="1374418" h="337922">
                <a:moveTo>
                  <a:pt x="0" y="0"/>
                </a:moveTo>
                <a:lnTo>
                  <a:pt x="1374418" y="0"/>
                </a:lnTo>
                <a:lnTo>
                  <a:pt x="1374418" y="337921"/>
                </a:lnTo>
                <a:lnTo>
                  <a:pt x="0" y="337921"/>
                </a:lnTo>
                <a:lnTo>
                  <a:pt x="0" y="0"/>
                </a:lnTo>
                <a:close/>
              </a:path>
            </a:pathLst>
          </a:custGeom>
          <a:blipFill>
            <a:blip r:embed="rId5"/>
            <a:stretch>
              <a:fillRect/>
            </a:stretch>
          </a:blipFill>
        </p:spPr>
      </p:sp>
      <p:sp>
        <p:nvSpPr>
          <p:cNvPr id="16" name="TextBox 6">
            <a:extLst>
              <a:ext uri="{FF2B5EF4-FFF2-40B4-BE49-F238E27FC236}">
                <a16:creationId xmlns:a16="http://schemas.microsoft.com/office/drawing/2014/main" id="{DB75DD2E-5420-489E-89E3-56D6B6D1624A}"/>
              </a:ext>
            </a:extLst>
          </p:cNvPr>
          <p:cNvSpPr txBox="1"/>
          <p:nvPr/>
        </p:nvSpPr>
        <p:spPr>
          <a:xfrm>
            <a:off x="1025387" y="1289299"/>
            <a:ext cx="9033013" cy="815160"/>
          </a:xfrm>
          <a:prstGeom prst="rect">
            <a:avLst/>
          </a:prstGeom>
        </p:spPr>
        <p:txBody>
          <a:bodyPr wrap="square" lIns="0" tIns="0" rIns="0" bIns="0" rtlCol="0" anchor="t">
            <a:spAutoFit/>
          </a:bodyPr>
          <a:lstStyle/>
          <a:p>
            <a:pPr marL="0" lvl="1" indent="0" algn="l">
              <a:lnSpc>
                <a:spcPts val="7200"/>
              </a:lnSpc>
              <a:spcBef>
                <a:spcPct val="0"/>
              </a:spcBef>
            </a:pPr>
            <a:r>
              <a:rPr lang="en-US" sz="4000" b="1" dirty="0">
                <a:solidFill>
                  <a:srgbClr val="1D1D1B"/>
                </a:solidFill>
                <a:latin typeface="Segoe UI" panose="020B0502040204020203" pitchFamily="34" charset="0"/>
                <a:ea typeface="Raleway Bold"/>
                <a:cs typeface="Segoe UI" panose="020B0502040204020203" pitchFamily="34" charset="0"/>
                <a:sym typeface="Raleway Bold"/>
              </a:rPr>
              <a:t>1.2 Mon </a:t>
            </a:r>
            <a:r>
              <a:rPr lang="fr-FR" sz="4000" b="1" dirty="0">
                <a:solidFill>
                  <a:srgbClr val="1D1D1B"/>
                </a:solidFill>
                <a:latin typeface="Segoe UI" panose="020B0502040204020203" pitchFamily="34" charset="0"/>
                <a:ea typeface="Raleway Bold"/>
                <a:cs typeface="Segoe UI" panose="020B0502040204020203" pitchFamily="34" charset="0"/>
                <a:sym typeface="Raleway Bold"/>
              </a:rPr>
              <a:t>projet</a:t>
            </a:r>
            <a:r>
              <a:rPr lang="en-US" sz="4000" b="1" dirty="0">
                <a:solidFill>
                  <a:srgbClr val="1D1D1B"/>
                </a:solidFill>
                <a:latin typeface="Segoe UI" panose="020B0502040204020203" pitchFamily="34" charset="0"/>
                <a:ea typeface="Raleway Bold"/>
                <a:cs typeface="Segoe UI" panose="020B0502040204020203" pitchFamily="34" charset="0"/>
                <a:sym typeface="Raleway Bold"/>
              </a:rPr>
              <a:t> dans quelle </a:t>
            </a:r>
            <a:r>
              <a:rPr lang="fr-FR" sz="4000" b="1" dirty="0">
                <a:solidFill>
                  <a:srgbClr val="1D1D1B"/>
                </a:solidFill>
                <a:latin typeface="Segoe UI" panose="020B0502040204020203" pitchFamily="34" charset="0"/>
                <a:ea typeface="Raleway Bold"/>
                <a:cs typeface="Segoe UI" panose="020B0502040204020203" pitchFamily="34" charset="0"/>
                <a:sym typeface="Raleway Bold"/>
              </a:rPr>
              <a:t>histoire</a:t>
            </a:r>
            <a:r>
              <a:rPr lang="en-US" sz="4000" b="1" dirty="0">
                <a:solidFill>
                  <a:srgbClr val="1D1D1B"/>
                </a:solidFill>
                <a:latin typeface="Segoe UI" panose="020B0502040204020203" pitchFamily="34" charset="0"/>
                <a:ea typeface="Raleway Bold"/>
                <a:cs typeface="Segoe UI" panose="020B0502040204020203" pitchFamily="34" charset="0"/>
                <a:sym typeface="Raleway Bold"/>
              </a:rPr>
              <a:t> ? </a:t>
            </a:r>
          </a:p>
        </p:txBody>
      </p:sp>
      <p:sp>
        <p:nvSpPr>
          <p:cNvPr id="4" name="Espace réservé du numéro de diapositive 3">
            <a:extLst>
              <a:ext uri="{FF2B5EF4-FFF2-40B4-BE49-F238E27FC236}">
                <a16:creationId xmlns:a16="http://schemas.microsoft.com/office/drawing/2014/main" id="{B48C1C25-6EDC-4D80-BFD9-57ED11039E21}"/>
              </a:ext>
            </a:extLst>
          </p:cNvPr>
          <p:cNvSpPr>
            <a:spLocks noGrp="1"/>
          </p:cNvSpPr>
          <p:nvPr>
            <p:ph type="sldNum" sz="quarter" idx="12"/>
          </p:nvPr>
        </p:nvSpPr>
        <p:spPr/>
        <p:txBody>
          <a:bodyPr/>
          <a:lstStyle/>
          <a:p>
            <a:fld id="{B6F15528-21DE-4FAA-801E-634DDDAF4B2B}" type="slidenum">
              <a:rPr lang="en-US" smtClean="0"/>
              <a:pPr/>
              <a:t>5</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5387" y="5067300"/>
            <a:ext cx="16230599" cy="4120680"/>
          </a:xfrm>
          <a:prstGeom prst="rect">
            <a:avLst/>
          </a:prstGeom>
          <a:solidFill>
            <a:schemeClr val="bg1">
              <a:lumMod val="95000"/>
            </a:schemeClr>
          </a:solidFill>
        </p:spPr>
        <p:txBody>
          <a:bodyPr wrap="square" lIns="0" tIns="0" rIns="0" bIns="0" rtlCol="0" anchor="t">
            <a:spAutoFit/>
          </a:bodyPr>
          <a:lstStyle/>
          <a:p>
            <a:pPr marL="0" lvl="0" indent="0" algn="l">
              <a:lnSpc>
                <a:spcPts val="2699"/>
              </a:lnSpc>
              <a:spcBef>
                <a:spcPct val="0"/>
              </a:spcBef>
            </a:pPr>
            <a:r>
              <a:rPr lang="fr-FR" sz="1799" i="1" dirty="0">
                <a:solidFill>
                  <a:srgbClr val="1D1D1B"/>
                </a:solidFill>
                <a:latin typeface="Segoe UI" panose="020B0502040204020203" pitchFamily="34" charset="0"/>
                <a:ea typeface="Raleway"/>
                <a:cs typeface="Segoe UI" panose="020B0502040204020203" pitchFamily="34" charset="0"/>
                <a:sym typeface="Raleway"/>
              </a:rPr>
              <a:t>Modifiez le texte ici.</a:t>
            </a: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p:txBody>
      </p:sp>
      <p:sp>
        <p:nvSpPr>
          <p:cNvPr id="8" name="AutoShape 8"/>
          <p:cNvSpPr/>
          <p:nvPr/>
        </p:nvSpPr>
        <p:spPr>
          <a:xfrm>
            <a:off x="1028700" y="2421551"/>
            <a:ext cx="16230600" cy="0"/>
          </a:xfrm>
          <a:prstGeom prst="line">
            <a:avLst/>
          </a:prstGeom>
          <a:ln w="9525" cap="flat">
            <a:solidFill>
              <a:srgbClr val="140E0C"/>
            </a:solidFill>
            <a:prstDash val="solid"/>
            <a:headEnd type="none" w="sm" len="sm"/>
            <a:tailEnd type="none" w="sm" len="sm"/>
          </a:ln>
        </p:spPr>
      </p:sp>
      <p:sp>
        <p:nvSpPr>
          <p:cNvPr id="9" name="AutoShape 9"/>
          <p:cNvSpPr/>
          <p:nvPr/>
        </p:nvSpPr>
        <p:spPr>
          <a:xfrm>
            <a:off x="1028700" y="4229100"/>
            <a:ext cx="16230600" cy="0"/>
          </a:xfrm>
          <a:prstGeom prst="line">
            <a:avLst/>
          </a:prstGeom>
          <a:ln w="9525" cap="flat">
            <a:solidFill>
              <a:srgbClr val="140E0C"/>
            </a:solidFill>
            <a:prstDash val="solid"/>
            <a:headEnd type="none" w="sm" len="sm"/>
            <a:tailEnd type="none" w="sm" len="sm"/>
          </a:ln>
        </p:spPr>
      </p:sp>
      <p:sp>
        <p:nvSpPr>
          <p:cNvPr id="10" name="TextBox 10"/>
          <p:cNvSpPr txBox="1"/>
          <p:nvPr/>
        </p:nvSpPr>
        <p:spPr>
          <a:xfrm>
            <a:off x="1025387" y="2628900"/>
            <a:ext cx="16230600" cy="1354217"/>
          </a:xfrm>
          <a:prstGeom prst="rect">
            <a:avLst/>
          </a:prstGeom>
        </p:spPr>
        <p:txBody>
          <a:bodyPr lIns="0" tIns="0" rIns="0" bIns="0" rtlCol="0" anchor="t">
            <a:spAutoFit/>
          </a:bodyPr>
          <a:lstStyle/>
          <a:p>
            <a:pPr marL="0" lvl="1" indent="0" algn="just">
              <a:spcBef>
                <a:spcPct val="0"/>
              </a:spcBef>
            </a:pPr>
            <a:r>
              <a:rPr lang="fr-FR" sz="2800" b="1" dirty="0">
                <a:solidFill>
                  <a:srgbClr val="B40E0E"/>
                </a:solidFill>
                <a:latin typeface="Segoe UI Semibold" panose="020B0702040204020203" pitchFamily="34" charset="0"/>
                <a:ea typeface="Raleway Bold"/>
                <a:cs typeface="Segoe UI Semibold" panose="020B0702040204020203" pitchFamily="34" charset="0"/>
                <a:sym typeface="Raleway Bold"/>
              </a:rPr>
              <a:t>Identification et définition du besoin</a:t>
            </a:r>
          </a:p>
          <a:p>
            <a:pPr marL="0" lvl="1" indent="0" algn="just">
              <a:spcBef>
                <a:spcPct val="0"/>
              </a:spcBef>
            </a:pPr>
            <a:r>
              <a:rPr lang="fr-FR" sz="2000" b="1" dirty="0">
                <a:solidFill>
                  <a:srgbClr val="1D1D1B"/>
                </a:solidFill>
                <a:latin typeface="Segoe UI Semibold" panose="020B0702040204020203" pitchFamily="34" charset="0"/>
                <a:ea typeface="Raleway Bold"/>
                <a:cs typeface="Segoe UI Semibold" panose="020B0702040204020203" pitchFamily="34" charset="0"/>
                <a:sym typeface="Raleway Bold"/>
              </a:rPr>
              <a:t>Jusqu’à aujourd’hui, comment ont évolué le besoin et les réponses apportées à celui-ci ? Quels sont les besoins, les problèmes, les désirs que vous voulez satisfaire ? Pourquoi votre solution n’a pas encore été proposée ? Quelles sont les solutions qui ont été proposées jusqu’à présent ? Pourquoi ce besoin reste insatisfait ? Pourquoi le problème n’est pas résolu ?</a:t>
            </a:r>
            <a:endParaRPr lang="fr-FR" sz="2800" b="1" dirty="0">
              <a:solidFill>
                <a:srgbClr val="E63329"/>
              </a:solidFill>
              <a:latin typeface="Segoe UI Semibold" panose="020B0702040204020203" pitchFamily="34" charset="0"/>
              <a:ea typeface="Raleway Bold"/>
              <a:cs typeface="Segoe UI Semibold" panose="020B0702040204020203" pitchFamily="34" charset="0"/>
              <a:sym typeface="Raleway Bold"/>
            </a:endParaRPr>
          </a:p>
        </p:txBody>
      </p:sp>
      <p:sp>
        <p:nvSpPr>
          <p:cNvPr id="11" name="Freeform 11"/>
          <p:cNvSpPr/>
          <p:nvPr/>
        </p:nvSpPr>
        <p:spPr>
          <a:xfrm flipV="1">
            <a:off x="1028700" y="4533900"/>
            <a:ext cx="287972" cy="287972"/>
          </a:xfrm>
          <a:custGeom>
            <a:avLst/>
            <a:gdLst/>
            <a:ahLst/>
            <a:cxnLst/>
            <a:rect l="l" t="t" r="r" b="b"/>
            <a:pathLst>
              <a:path w="287972" h="287972">
                <a:moveTo>
                  <a:pt x="0" y="287972"/>
                </a:moveTo>
                <a:lnTo>
                  <a:pt x="287972" y="287972"/>
                </a:lnTo>
                <a:lnTo>
                  <a:pt x="287972" y="0"/>
                </a:lnTo>
                <a:lnTo>
                  <a:pt x="0" y="0"/>
                </a:lnTo>
                <a:lnTo>
                  <a:pt x="0" y="287972"/>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14" name="Freeform 14"/>
          <p:cNvSpPr/>
          <p:nvPr/>
        </p:nvSpPr>
        <p:spPr>
          <a:xfrm>
            <a:off x="13750267" y="723900"/>
            <a:ext cx="2308035" cy="1797382"/>
          </a:xfrm>
          <a:custGeom>
            <a:avLst/>
            <a:gdLst/>
            <a:ahLst/>
            <a:cxnLst/>
            <a:rect l="l" t="t" r="r" b="b"/>
            <a:pathLst>
              <a:path w="2308035" h="1797382">
                <a:moveTo>
                  <a:pt x="0" y="0"/>
                </a:moveTo>
                <a:lnTo>
                  <a:pt x="2308035" y="0"/>
                </a:lnTo>
                <a:lnTo>
                  <a:pt x="2308035" y="1797382"/>
                </a:lnTo>
                <a:lnTo>
                  <a:pt x="0" y="1797382"/>
                </a:lnTo>
                <a:lnTo>
                  <a:pt x="0" y="0"/>
                </a:lnTo>
                <a:close/>
              </a:path>
            </a:pathLst>
          </a:custGeom>
          <a:blipFill>
            <a:blip r:embed="rId4"/>
            <a:stretch>
              <a:fillRect/>
            </a:stretch>
          </a:blipFill>
        </p:spPr>
      </p:sp>
      <p:sp>
        <p:nvSpPr>
          <p:cNvPr id="15" name="Freeform 15"/>
          <p:cNvSpPr/>
          <p:nvPr/>
        </p:nvSpPr>
        <p:spPr>
          <a:xfrm>
            <a:off x="8456791" y="9506157"/>
            <a:ext cx="1374418" cy="337922"/>
          </a:xfrm>
          <a:custGeom>
            <a:avLst/>
            <a:gdLst/>
            <a:ahLst/>
            <a:cxnLst/>
            <a:rect l="l" t="t" r="r" b="b"/>
            <a:pathLst>
              <a:path w="1374418" h="337922">
                <a:moveTo>
                  <a:pt x="0" y="0"/>
                </a:moveTo>
                <a:lnTo>
                  <a:pt x="1374418" y="0"/>
                </a:lnTo>
                <a:lnTo>
                  <a:pt x="1374418" y="337921"/>
                </a:lnTo>
                <a:lnTo>
                  <a:pt x="0" y="337921"/>
                </a:lnTo>
                <a:lnTo>
                  <a:pt x="0" y="0"/>
                </a:lnTo>
                <a:close/>
              </a:path>
            </a:pathLst>
          </a:custGeom>
          <a:blipFill>
            <a:blip r:embed="rId5"/>
            <a:stretch>
              <a:fillRect/>
            </a:stretch>
          </a:blipFill>
        </p:spPr>
      </p:sp>
      <p:sp>
        <p:nvSpPr>
          <p:cNvPr id="16" name="TextBox 6">
            <a:extLst>
              <a:ext uri="{FF2B5EF4-FFF2-40B4-BE49-F238E27FC236}">
                <a16:creationId xmlns:a16="http://schemas.microsoft.com/office/drawing/2014/main" id="{DB75DD2E-5420-489E-89E3-56D6B6D1624A}"/>
              </a:ext>
            </a:extLst>
          </p:cNvPr>
          <p:cNvSpPr txBox="1"/>
          <p:nvPr/>
        </p:nvSpPr>
        <p:spPr>
          <a:xfrm>
            <a:off x="1025387" y="1289299"/>
            <a:ext cx="9033013" cy="815160"/>
          </a:xfrm>
          <a:prstGeom prst="rect">
            <a:avLst/>
          </a:prstGeom>
        </p:spPr>
        <p:txBody>
          <a:bodyPr wrap="square" lIns="0" tIns="0" rIns="0" bIns="0" rtlCol="0" anchor="t">
            <a:spAutoFit/>
          </a:bodyPr>
          <a:lstStyle/>
          <a:p>
            <a:pPr marL="0" lvl="1" indent="0" algn="l">
              <a:lnSpc>
                <a:spcPts val="7200"/>
              </a:lnSpc>
              <a:spcBef>
                <a:spcPct val="0"/>
              </a:spcBef>
            </a:pPr>
            <a:r>
              <a:rPr lang="en-US" sz="4000" b="1" dirty="0">
                <a:solidFill>
                  <a:srgbClr val="1D1D1B"/>
                </a:solidFill>
                <a:latin typeface="Segoe UI" panose="020B0502040204020203" pitchFamily="34" charset="0"/>
                <a:ea typeface="Raleway Bold"/>
                <a:cs typeface="Segoe UI" panose="020B0502040204020203" pitchFamily="34" charset="0"/>
                <a:sym typeface="Raleway Bold"/>
              </a:rPr>
              <a:t>1.2 Mon </a:t>
            </a:r>
            <a:r>
              <a:rPr lang="fr-FR" sz="4000" b="1" dirty="0">
                <a:solidFill>
                  <a:srgbClr val="1D1D1B"/>
                </a:solidFill>
                <a:latin typeface="Segoe UI" panose="020B0502040204020203" pitchFamily="34" charset="0"/>
                <a:ea typeface="Raleway Bold"/>
                <a:cs typeface="Segoe UI" panose="020B0502040204020203" pitchFamily="34" charset="0"/>
                <a:sym typeface="Raleway Bold"/>
              </a:rPr>
              <a:t>projet</a:t>
            </a:r>
            <a:r>
              <a:rPr lang="en-US" sz="4000" b="1" dirty="0">
                <a:solidFill>
                  <a:srgbClr val="1D1D1B"/>
                </a:solidFill>
                <a:latin typeface="Segoe UI" panose="020B0502040204020203" pitchFamily="34" charset="0"/>
                <a:ea typeface="Raleway Bold"/>
                <a:cs typeface="Segoe UI" panose="020B0502040204020203" pitchFamily="34" charset="0"/>
                <a:sym typeface="Raleway Bold"/>
              </a:rPr>
              <a:t> dans quelle </a:t>
            </a:r>
            <a:r>
              <a:rPr lang="fr-FR" sz="4000" b="1" dirty="0">
                <a:solidFill>
                  <a:srgbClr val="1D1D1B"/>
                </a:solidFill>
                <a:latin typeface="Segoe UI" panose="020B0502040204020203" pitchFamily="34" charset="0"/>
                <a:ea typeface="Raleway Bold"/>
                <a:cs typeface="Segoe UI" panose="020B0502040204020203" pitchFamily="34" charset="0"/>
                <a:sym typeface="Raleway Bold"/>
              </a:rPr>
              <a:t>histoire</a:t>
            </a:r>
            <a:r>
              <a:rPr lang="en-US" sz="4000" b="1" dirty="0">
                <a:solidFill>
                  <a:srgbClr val="1D1D1B"/>
                </a:solidFill>
                <a:latin typeface="Segoe UI" panose="020B0502040204020203" pitchFamily="34" charset="0"/>
                <a:ea typeface="Raleway Bold"/>
                <a:cs typeface="Segoe UI" panose="020B0502040204020203" pitchFamily="34" charset="0"/>
                <a:sym typeface="Raleway Bold"/>
              </a:rPr>
              <a:t> ? </a:t>
            </a:r>
          </a:p>
        </p:txBody>
      </p:sp>
      <p:sp>
        <p:nvSpPr>
          <p:cNvPr id="4" name="Espace réservé du numéro de diapositive 3">
            <a:extLst>
              <a:ext uri="{FF2B5EF4-FFF2-40B4-BE49-F238E27FC236}">
                <a16:creationId xmlns:a16="http://schemas.microsoft.com/office/drawing/2014/main" id="{B48C1C25-6EDC-4D80-BFD9-57ED11039E21}"/>
              </a:ext>
            </a:extLst>
          </p:cNvPr>
          <p:cNvSpPr>
            <a:spLocks noGrp="1"/>
          </p:cNvSpPr>
          <p:nvPr>
            <p:ph type="sldNum" sz="quarter" idx="12"/>
          </p:nvPr>
        </p:nvSpPr>
        <p:spPr/>
        <p:txBody>
          <a:bodyPr/>
          <a:lstStyle/>
          <a:p>
            <a:fld id="{B6F15528-21DE-4FAA-801E-634DDDAF4B2B}" type="slidenum">
              <a:rPr lang="en-US" smtClean="0"/>
              <a:pPr/>
              <a:t>6</a:t>
            </a:fld>
            <a:endParaRPr lang="en-US"/>
          </a:p>
        </p:txBody>
      </p:sp>
    </p:spTree>
    <p:extLst>
      <p:ext uri="{BB962C8B-B14F-4D97-AF65-F5344CB8AC3E}">
        <p14:creationId xmlns:p14="http://schemas.microsoft.com/office/powerpoint/2010/main" val="4041450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AC60406B-030C-4BA3-ACBE-92F78ADF7BD8}"/>
              </a:ext>
            </a:extLst>
          </p:cNvPr>
          <p:cNvSpPr/>
          <p:nvPr/>
        </p:nvSpPr>
        <p:spPr>
          <a:xfrm>
            <a:off x="6922264" y="1617014"/>
            <a:ext cx="4888736" cy="7636524"/>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Segoe UI" panose="020B0502040204020203" pitchFamily="34" charset="0"/>
              <a:cs typeface="Segoe UI" panose="020B0502040204020203" pitchFamily="34" charset="0"/>
            </a:endParaRPr>
          </a:p>
        </p:txBody>
      </p:sp>
      <p:sp>
        <p:nvSpPr>
          <p:cNvPr id="2" name="TextBox 2"/>
          <p:cNvSpPr txBox="1"/>
          <p:nvPr/>
        </p:nvSpPr>
        <p:spPr>
          <a:xfrm>
            <a:off x="12115800" y="2004200"/>
            <a:ext cx="4343400" cy="412869"/>
          </a:xfrm>
          <a:prstGeom prst="rect">
            <a:avLst/>
          </a:prstGeom>
        </p:spPr>
        <p:txBody>
          <a:bodyPr wrap="square" lIns="0" tIns="0" rIns="0" bIns="0" rtlCol="0" anchor="t">
            <a:spAutoFit/>
          </a:bodyPr>
          <a:lstStyle/>
          <a:p>
            <a:pPr marL="0" lvl="1" indent="0" algn="l">
              <a:lnSpc>
                <a:spcPts val="3359"/>
              </a:lnSpc>
              <a:spcBef>
                <a:spcPct val="0"/>
              </a:spcBef>
            </a:pPr>
            <a:r>
              <a:rPr lang="fr-FR" sz="2799" b="1" spc="-139" dirty="0">
                <a:solidFill>
                  <a:srgbClr val="B40E0E"/>
                </a:solidFill>
                <a:latin typeface="Segoe UI Semibold" panose="020B0702040204020203" pitchFamily="34" charset="0"/>
                <a:ea typeface="Raleway Bold"/>
                <a:cs typeface="Segoe UI Semibold" panose="020B0702040204020203" pitchFamily="34" charset="0"/>
                <a:sym typeface="Raleway Bold"/>
              </a:rPr>
              <a:t>Description de votre offre</a:t>
            </a:r>
          </a:p>
        </p:txBody>
      </p:sp>
      <p:sp>
        <p:nvSpPr>
          <p:cNvPr id="3" name="TextBox 3"/>
          <p:cNvSpPr txBox="1"/>
          <p:nvPr/>
        </p:nvSpPr>
        <p:spPr>
          <a:xfrm>
            <a:off x="7239000" y="2007323"/>
            <a:ext cx="4343400" cy="412870"/>
          </a:xfrm>
          <a:prstGeom prst="rect">
            <a:avLst/>
          </a:prstGeom>
        </p:spPr>
        <p:txBody>
          <a:bodyPr wrap="square" lIns="0" tIns="0" rIns="0" bIns="0" rtlCol="0" anchor="t">
            <a:spAutoFit/>
          </a:bodyPr>
          <a:lstStyle/>
          <a:p>
            <a:pPr marL="0" lvl="1" indent="0" algn="l">
              <a:lnSpc>
                <a:spcPts val="3359"/>
              </a:lnSpc>
              <a:spcBef>
                <a:spcPct val="0"/>
              </a:spcBef>
            </a:pPr>
            <a:r>
              <a:rPr lang="fr-FR" sz="2799" b="1" spc="-139" dirty="0">
                <a:solidFill>
                  <a:srgbClr val="B40E0E"/>
                </a:solidFill>
                <a:latin typeface="Segoe UI Semibold" panose="020B0702040204020203" pitchFamily="34" charset="0"/>
                <a:ea typeface="Raleway Bold"/>
                <a:cs typeface="Segoe UI Semibold" panose="020B0702040204020203" pitchFamily="34" charset="0"/>
                <a:sym typeface="Raleway Bold"/>
              </a:rPr>
              <a:t>Description de l’offre</a:t>
            </a:r>
          </a:p>
        </p:txBody>
      </p:sp>
      <p:sp>
        <p:nvSpPr>
          <p:cNvPr id="4" name="TextBox 4"/>
          <p:cNvSpPr txBox="1"/>
          <p:nvPr/>
        </p:nvSpPr>
        <p:spPr>
          <a:xfrm>
            <a:off x="2438400" y="2004200"/>
            <a:ext cx="4343400" cy="412870"/>
          </a:xfrm>
          <a:prstGeom prst="rect">
            <a:avLst/>
          </a:prstGeom>
        </p:spPr>
        <p:txBody>
          <a:bodyPr wrap="square" lIns="0" tIns="0" rIns="0" bIns="0" rtlCol="0" anchor="t">
            <a:spAutoFit/>
          </a:bodyPr>
          <a:lstStyle/>
          <a:p>
            <a:pPr marL="0" lvl="1" indent="0" algn="l">
              <a:lnSpc>
                <a:spcPts val="3359"/>
              </a:lnSpc>
              <a:spcBef>
                <a:spcPct val="0"/>
              </a:spcBef>
            </a:pPr>
            <a:r>
              <a:rPr lang="fr-FR" sz="2799" b="1" spc="-139" dirty="0">
                <a:solidFill>
                  <a:srgbClr val="B40E0E"/>
                </a:solidFill>
                <a:latin typeface="Segoe UI Semibold" panose="020B0702040204020203" pitchFamily="34" charset="0"/>
                <a:ea typeface="Raleway Bold"/>
                <a:cs typeface="Segoe UI Semibold" panose="020B0702040204020203" pitchFamily="34" charset="0"/>
                <a:sym typeface="Raleway Bold"/>
              </a:rPr>
              <a:t>Description de la demande</a:t>
            </a:r>
          </a:p>
        </p:txBody>
      </p:sp>
      <p:sp>
        <p:nvSpPr>
          <p:cNvPr id="5" name="TextBox 5"/>
          <p:cNvSpPr txBox="1"/>
          <p:nvPr/>
        </p:nvSpPr>
        <p:spPr>
          <a:xfrm>
            <a:off x="12115800" y="2628900"/>
            <a:ext cx="4343400" cy="6544420"/>
          </a:xfrm>
          <a:prstGeom prst="rect">
            <a:avLst/>
          </a:prstGeom>
        </p:spPr>
        <p:txBody>
          <a:bodyPr wrap="square" lIns="0" tIns="0" rIns="0" bIns="0" rtlCol="0" anchor="t">
            <a:spAutoFit/>
          </a:bodyPr>
          <a:lstStyle/>
          <a:p>
            <a:pPr marL="0" lvl="0" indent="0" algn="l">
              <a:lnSpc>
                <a:spcPts val="2699"/>
              </a:lnSpc>
              <a:spcBef>
                <a:spcPct val="0"/>
              </a:spcBef>
            </a:pPr>
            <a:r>
              <a:rPr lang="fr-FR" sz="1799" u="none" strike="noStrike" dirty="0">
                <a:solidFill>
                  <a:srgbClr val="1D1D1B"/>
                </a:solidFill>
                <a:latin typeface="Segoe UI Semibold" panose="020B0702040204020203" pitchFamily="34" charset="0"/>
                <a:ea typeface="Raleway"/>
                <a:cs typeface="Segoe UI Semibold" panose="020B0702040204020203" pitchFamily="34" charset="0"/>
                <a:sym typeface="Raleway"/>
              </a:rPr>
              <a:t>Offre et valeur ajoutée </a:t>
            </a: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r>
              <a:rPr lang="fr-FR" sz="1799" u="sng" strike="noStrike" dirty="0">
                <a:solidFill>
                  <a:srgbClr val="1D1D1B"/>
                </a:solidFill>
                <a:latin typeface="Segoe UI" panose="020B0502040204020203" pitchFamily="34" charset="0"/>
                <a:ea typeface="Raleway"/>
                <a:cs typeface="Segoe UI" panose="020B0502040204020203" pitchFamily="34" charset="0"/>
                <a:sym typeface="Raleway"/>
              </a:rPr>
              <a:t>Offre + valeur ajoutée : </a:t>
            </a:r>
            <a:r>
              <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rPr>
              <a:t>modifiez le texte ici</a:t>
            </a:r>
            <a:r>
              <a:rPr lang="fr-FR" sz="1799" i="1" dirty="0">
                <a:solidFill>
                  <a:srgbClr val="1D1D1B"/>
                </a:solidFill>
                <a:latin typeface="Segoe UI" panose="020B0502040204020203" pitchFamily="34" charset="0"/>
                <a:ea typeface="Raleway"/>
                <a:cs typeface="Segoe UI" panose="020B0502040204020203" pitchFamily="34" charset="0"/>
                <a:sym typeface="Raleway"/>
              </a:rPr>
              <a:t>. </a:t>
            </a:r>
            <a:endParaRPr lang="fr-FR" sz="1799" u="sng"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u="sng"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u="sng"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u="sng"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r>
              <a:rPr lang="fr-FR" sz="1799" u="sng" strike="noStrike" dirty="0">
                <a:solidFill>
                  <a:srgbClr val="1D1D1B"/>
                </a:solidFill>
                <a:latin typeface="Segoe UI" panose="020B0502040204020203" pitchFamily="34" charset="0"/>
                <a:ea typeface="Raleway"/>
                <a:cs typeface="Segoe UI" panose="020B0502040204020203" pitchFamily="34" charset="0"/>
                <a:sym typeface="Raleway"/>
              </a:rPr>
              <a:t>Avantages pour le client : </a:t>
            </a:r>
            <a:r>
              <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rPr>
              <a:t>modifiez le texte ici</a:t>
            </a:r>
            <a:r>
              <a:rPr lang="fr-FR" sz="1799" i="1" dirty="0">
                <a:solidFill>
                  <a:srgbClr val="1D1D1B"/>
                </a:solidFill>
                <a:latin typeface="Segoe UI" panose="020B0502040204020203" pitchFamily="34" charset="0"/>
                <a:ea typeface="Raleway"/>
                <a:cs typeface="Segoe UI" panose="020B0502040204020203" pitchFamily="34" charset="0"/>
                <a:sym typeface="Raleway"/>
              </a:rPr>
              <a:t>. </a:t>
            </a: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r>
              <a:rPr lang="fr-FR" sz="1799" u="sng" strike="noStrike" dirty="0">
                <a:solidFill>
                  <a:srgbClr val="1D1D1B"/>
                </a:solidFill>
                <a:latin typeface="Segoe UI" panose="020B0502040204020203" pitchFamily="34" charset="0"/>
                <a:ea typeface="Raleway"/>
                <a:cs typeface="Segoe UI" panose="020B0502040204020203" pitchFamily="34" charset="0"/>
                <a:sym typeface="Raleway"/>
              </a:rPr>
              <a:t>Avantages concurrentiels (non copiables) : </a:t>
            </a:r>
            <a:r>
              <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rPr>
              <a:t>modifiez le texte ici. </a:t>
            </a: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r>
              <a:rPr lang="fr-FR" sz="1799" u="sng" dirty="0">
                <a:solidFill>
                  <a:srgbClr val="1D1D1B"/>
                </a:solidFill>
                <a:latin typeface="Segoe UI" panose="020B0502040204020203" pitchFamily="34" charset="0"/>
                <a:ea typeface="Raleway"/>
                <a:cs typeface="Segoe UI" panose="020B0502040204020203" pitchFamily="34" charset="0"/>
                <a:sym typeface="Raleway"/>
              </a:rPr>
              <a:t>Autres :</a:t>
            </a:r>
            <a:r>
              <a:rPr lang="fr-FR" sz="1799" dirty="0">
                <a:solidFill>
                  <a:srgbClr val="1D1D1B"/>
                </a:solidFill>
                <a:latin typeface="Segoe UI" panose="020B0502040204020203" pitchFamily="34" charset="0"/>
                <a:ea typeface="Raleway"/>
                <a:cs typeface="Segoe UI" panose="020B0502040204020203" pitchFamily="34" charset="0"/>
                <a:sym typeface="Raleway"/>
              </a:rPr>
              <a:t> </a:t>
            </a:r>
            <a:r>
              <a:rPr lang="fr-FR" sz="1799" i="1" dirty="0">
                <a:solidFill>
                  <a:srgbClr val="1D1D1B"/>
                </a:solidFill>
                <a:latin typeface="Segoe UI" panose="020B0502040204020203" pitchFamily="34" charset="0"/>
                <a:ea typeface="Raleway"/>
                <a:cs typeface="Segoe UI" panose="020B0502040204020203" pitchFamily="34" charset="0"/>
                <a:sym typeface="Raleway"/>
              </a:rPr>
              <a:t>modifiez le texte ici. </a:t>
            </a:r>
          </a:p>
          <a:p>
            <a:pPr marL="0" lvl="0" indent="0" algn="l">
              <a:lnSpc>
                <a:spcPts val="2699"/>
              </a:lnSpc>
              <a:spcBef>
                <a:spcPct val="0"/>
              </a:spcBef>
            </a:pPr>
            <a:endParaRPr lang="fr-FR" sz="1799"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u="none" strike="noStrike" dirty="0">
              <a:solidFill>
                <a:srgbClr val="1D1D1B"/>
              </a:solidFill>
              <a:latin typeface="Segoe UI" panose="020B0502040204020203" pitchFamily="34" charset="0"/>
              <a:ea typeface="Raleway"/>
              <a:cs typeface="Segoe UI" panose="020B0502040204020203" pitchFamily="34" charset="0"/>
              <a:sym typeface="Raleway"/>
            </a:endParaRPr>
          </a:p>
        </p:txBody>
      </p:sp>
      <p:sp>
        <p:nvSpPr>
          <p:cNvPr id="6" name="TextBox 6"/>
          <p:cNvSpPr txBox="1"/>
          <p:nvPr/>
        </p:nvSpPr>
        <p:spPr>
          <a:xfrm>
            <a:off x="7239000" y="2632022"/>
            <a:ext cx="4343400" cy="6544420"/>
          </a:xfrm>
          <a:prstGeom prst="rect">
            <a:avLst/>
          </a:prstGeom>
        </p:spPr>
        <p:txBody>
          <a:bodyPr wrap="square" lIns="0" tIns="0" rIns="0" bIns="0" rtlCol="0" anchor="t">
            <a:spAutoFit/>
          </a:bodyPr>
          <a:lstStyle/>
          <a:p>
            <a:pPr marL="0" lvl="0" indent="0" algn="l">
              <a:lnSpc>
                <a:spcPts val="2699"/>
              </a:lnSpc>
              <a:spcBef>
                <a:spcPct val="0"/>
              </a:spcBef>
            </a:pPr>
            <a:r>
              <a:rPr lang="fr-FR" u="none" strike="noStrike" dirty="0">
                <a:solidFill>
                  <a:srgbClr val="1D1D1B"/>
                </a:solidFill>
                <a:latin typeface="Segoe UI Semibold" panose="020B0702040204020203" pitchFamily="34" charset="0"/>
                <a:ea typeface="Raleway"/>
                <a:cs typeface="Segoe UI Semibold" panose="020B0702040204020203" pitchFamily="34" charset="0"/>
                <a:sym typeface="Raleway"/>
              </a:rPr>
              <a:t>Concurrence sur le marché</a:t>
            </a:r>
            <a:endParaRPr lang="fr-FR" sz="1799" u="none" strike="noStrike" dirty="0">
              <a:solidFill>
                <a:srgbClr val="1D1D1B"/>
              </a:solidFill>
              <a:latin typeface="Segoe UI Semibold" panose="020B0702040204020203" pitchFamily="34" charset="0"/>
              <a:ea typeface="Raleway"/>
              <a:cs typeface="Segoe UI Semibold" panose="020B0702040204020203" pitchFamily="34" charset="0"/>
              <a:sym typeface="Raleway"/>
            </a:endParaRP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r>
              <a:rPr lang="fr-FR" sz="1799" u="sng" strike="noStrike" dirty="0">
                <a:solidFill>
                  <a:srgbClr val="1D1D1B"/>
                </a:solidFill>
                <a:latin typeface="Segoe UI" panose="020B0502040204020203" pitchFamily="34" charset="0"/>
                <a:ea typeface="Raleway"/>
                <a:cs typeface="Segoe UI" panose="020B0502040204020203" pitchFamily="34" charset="0"/>
                <a:sym typeface="Raleway"/>
              </a:rPr>
              <a:t>Produits /services similaires : </a:t>
            </a:r>
            <a:r>
              <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rPr>
              <a:t>modifiez le texte ici. </a:t>
            </a: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r>
              <a:rPr lang="fr-FR" sz="1799" u="sng" dirty="0">
                <a:solidFill>
                  <a:srgbClr val="1D1D1B"/>
                </a:solidFill>
                <a:latin typeface="Segoe UI" panose="020B0502040204020203" pitchFamily="34" charset="0"/>
                <a:ea typeface="Raleway"/>
                <a:cs typeface="Segoe UI" panose="020B0502040204020203" pitchFamily="34" charset="0"/>
                <a:sym typeface="Raleway"/>
              </a:rPr>
              <a:t>Produits / services de substitution : </a:t>
            </a:r>
            <a:r>
              <a:rPr lang="fr-FR" sz="1799" i="1" dirty="0">
                <a:solidFill>
                  <a:srgbClr val="1D1D1B"/>
                </a:solidFill>
                <a:latin typeface="Segoe UI" panose="020B0502040204020203" pitchFamily="34" charset="0"/>
                <a:ea typeface="Raleway"/>
                <a:cs typeface="Segoe UI" panose="020B0502040204020203" pitchFamily="34" charset="0"/>
                <a:sym typeface="Raleway"/>
              </a:rPr>
              <a:t>modifiez le texte ici. </a:t>
            </a:r>
          </a:p>
          <a:p>
            <a:pPr marL="0" lvl="0" indent="0" algn="l">
              <a:lnSpc>
                <a:spcPts val="2699"/>
              </a:lnSpc>
              <a:spcBef>
                <a:spcPct val="0"/>
              </a:spcBef>
            </a:pPr>
            <a:endParaRPr lang="fr-FR" sz="1799"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r>
              <a:rPr lang="fr-FR" sz="1799" u="sng" dirty="0">
                <a:solidFill>
                  <a:srgbClr val="1D1D1B"/>
                </a:solidFill>
                <a:latin typeface="Segoe UI" panose="020B0502040204020203" pitchFamily="34" charset="0"/>
                <a:ea typeface="Raleway"/>
                <a:cs typeface="Segoe UI" panose="020B0502040204020203" pitchFamily="34" charset="0"/>
                <a:sym typeface="Raleway"/>
              </a:rPr>
              <a:t>Etude concurrentielle à partir des entreprises concurrentes identifiées : </a:t>
            </a:r>
            <a:r>
              <a:rPr lang="fr-FR" sz="1799" i="1" dirty="0">
                <a:solidFill>
                  <a:srgbClr val="1D1D1B"/>
                </a:solidFill>
                <a:latin typeface="Segoe UI" panose="020B0502040204020203" pitchFamily="34" charset="0"/>
                <a:ea typeface="Raleway"/>
                <a:cs typeface="Segoe UI" panose="020B0502040204020203" pitchFamily="34" charset="0"/>
                <a:sym typeface="Raleway"/>
              </a:rPr>
              <a:t>modifiez le texte ici.</a:t>
            </a: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u="none" strike="noStrike" dirty="0">
              <a:solidFill>
                <a:srgbClr val="1D1D1B"/>
              </a:solidFill>
              <a:latin typeface="Segoe UI" panose="020B0502040204020203" pitchFamily="34" charset="0"/>
              <a:ea typeface="Raleway"/>
              <a:cs typeface="Segoe UI" panose="020B0502040204020203" pitchFamily="34" charset="0"/>
              <a:sym typeface="Raleway"/>
            </a:endParaRPr>
          </a:p>
        </p:txBody>
      </p:sp>
      <p:sp>
        <p:nvSpPr>
          <p:cNvPr id="7" name="TextBox 7"/>
          <p:cNvSpPr txBox="1"/>
          <p:nvPr/>
        </p:nvSpPr>
        <p:spPr>
          <a:xfrm>
            <a:off x="2438400" y="2628900"/>
            <a:ext cx="4343400" cy="6201121"/>
          </a:xfrm>
          <a:prstGeom prst="rect">
            <a:avLst/>
          </a:prstGeom>
        </p:spPr>
        <p:txBody>
          <a:bodyPr wrap="square" lIns="0" tIns="0" rIns="0" bIns="0" rtlCol="0" anchor="t">
            <a:spAutoFit/>
          </a:bodyPr>
          <a:lstStyle/>
          <a:p>
            <a:pPr marL="0" lvl="0" indent="0" algn="l">
              <a:lnSpc>
                <a:spcPts val="2699"/>
              </a:lnSpc>
              <a:spcBef>
                <a:spcPct val="0"/>
              </a:spcBef>
            </a:pPr>
            <a:r>
              <a:rPr lang="fr-FR" u="none" strike="noStrike" dirty="0">
                <a:solidFill>
                  <a:srgbClr val="1D1D1B"/>
                </a:solidFill>
                <a:latin typeface="Segoe UI Semibold" panose="020B0702040204020203" pitchFamily="34" charset="0"/>
                <a:ea typeface="Raleway"/>
                <a:cs typeface="Segoe UI Semibold" panose="020B0702040204020203" pitchFamily="34" charset="0"/>
                <a:sym typeface="Raleway"/>
              </a:rPr>
              <a:t>Segmentation de la clientèle et </a:t>
            </a:r>
            <a:r>
              <a:rPr lang="fr-FR" dirty="0">
                <a:solidFill>
                  <a:srgbClr val="1D1D1B"/>
                </a:solidFill>
                <a:latin typeface="Segoe UI Semibold" panose="020B0702040204020203" pitchFamily="34" charset="0"/>
                <a:ea typeface="Raleway"/>
                <a:cs typeface="Segoe UI Semibold" panose="020B0702040204020203" pitchFamily="34" charset="0"/>
                <a:sym typeface="Raleway"/>
              </a:rPr>
              <a:t>ciblage</a:t>
            </a:r>
            <a:endParaRPr lang="fr-FR" u="none" strike="noStrike" dirty="0">
              <a:solidFill>
                <a:srgbClr val="1D1D1B"/>
              </a:solidFill>
              <a:latin typeface="Segoe UI Semibold" panose="020B0702040204020203" pitchFamily="34" charset="0"/>
              <a:ea typeface="Raleway"/>
              <a:cs typeface="Segoe UI Semibold" panose="020B0702040204020203" pitchFamily="34" charset="0"/>
              <a:sym typeface="Raleway"/>
            </a:endParaRP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r>
              <a:rPr lang="fr-FR" sz="1799" u="sng" strike="noStrike" dirty="0">
                <a:latin typeface="Segoe UI" panose="020B0502040204020203" pitchFamily="34" charset="0"/>
                <a:ea typeface="Raleway"/>
                <a:cs typeface="Segoe UI" panose="020B0502040204020203" pitchFamily="34" charset="0"/>
                <a:sym typeface="Raleway"/>
              </a:rPr>
              <a:t>Acheteur</a:t>
            </a:r>
            <a:r>
              <a:rPr lang="fr-FR" sz="1799" u="sng" dirty="0">
                <a:latin typeface="Segoe UI" panose="020B0502040204020203" pitchFamily="34" charset="0"/>
                <a:ea typeface="Raleway"/>
                <a:cs typeface="Segoe UI" panose="020B0502040204020203" pitchFamily="34" charset="0"/>
                <a:sym typeface="Raleway"/>
              </a:rPr>
              <a:t>s</a:t>
            </a:r>
            <a:r>
              <a:rPr lang="fr-FR" sz="1799" u="sng" dirty="0">
                <a:solidFill>
                  <a:srgbClr val="1D1D1B"/>
                </a:solidFill>
                <a:latin typeface="Segoe UI" panose="020B0502040204020203" pitchFamily="34" charset="0"/>
                <a:ea typeface="Raleway"/>
                <a:cs typeface="Segoe UI" panose="020B0502040204020203" pitchFamily="34" charset="0"/>
                <a:sym typeface="Raleway"/>
              </a:rPr>
              <a:t> : </a:t>
            </a:r>
            <a:r>
              <a:rPr lang="fr-FR" sz="1799" i="1" dirty="0">
                <a:solidFill>
                  <a:srgbClr val="1D1D1B"/>
                </a:solidFill>
                <a:latin typeface="Segoe UI" panose="020B0502040204020203" pitchFamily="34" charset="0"/>
                <a:ea typeface="Raleway"/>
                <a:cs typeface="Segoe UI" panose="020B0502040204020203" pitchFamily="34" charset="0"/>
                <a:sym typeface="Raleway"/>
              </a:rPr>
              <a:t>modifiez le texte ici</a:t>
            </a:r>
            <a:r>
              <a:rPr lang="fr-FR" sz="1799" dirty="0">
                <a:solidFill>
                  <a:srgbClr val="1D1D1B"/>
                </a:solidFill>
                <a:latin typeface="Segoe UI" panose="020B0502040204020203" pitchFamily="34" charset="0"/>
                <a:ea typeface="Raleway"/>
                <a:cs typeface="Segoe UI" panose="020B0502040204020203" pitchFamily="34" charset="0"/>
                <a:sym typeface="Raleway"/>
              </a:rPr>
              <a:t>.</a:t>
            </a: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r>
              <a:rPr lang="fr-FR" sz="1799" u="sng" dirty="0">
                <a:solidFill>
                  <a:srgbClr val="1D1D1B"/>
                </a:solidFill>
                <a:latin typeface="Segoe UI" panose="020B0502040204020203" pitchFamily="34" charset="0"/>
                <a:ea typeface="Raleway"/>
                <a:cs typeface="Segoe UI" panose="020B0502040204020203" pitchFamily="34" charset="0"/>
                <a:sym typeface="Raleway"/>
              </a:rPr>
              <a:t>Utilisateurs finaux : </a:t>
            </a:r>
            <a:r>
              <a:rPr lang="fr-FR" sz="1799" i="1" dirty="0">
                <a:solidFill>
                  <a:srgbClr val="1D1D1B"/>
                </a:solidFill>
                <a:latin typeface="Segoe UI" panose="020B0502040204020203" pitchFamily="34" charset="0"/>
                <a:ea typeface="Raleway"/>
                <a:cs typeface="Segoe UI" panose="020B0502040204020203" pitchFamily="34" charset="0"/>
                <a:sym typeface="Raleway"/>
              </a:rPr>
              <a:t>modifiez le texte ici.</a:t>
            </a: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r>
              <a:rPr lang="fr-FR" sz="1799" u="sng" dirty="0">
                <a:solidFill>
                  <a:srgbClr val="1D1D1B"/>
                </a:solidFill>
                <a:latin typeface="Segoe UI" panose="020B0502040204020203" pitchFamily="34" charset="0"/>
                <a:ea typeface="Raleway"/>
                <a:cs typeface="Segoe UI" panose="020B0502040204020203" pitchFamily="34" charset="0"/>
                <a:sym typeface="Raleway"/>
              </a:rPr>
              <a:t>Prescripteurs : </a:t>
            </a:r>
            <a:r>
              <a:rPr lang="fr-FR" sz="1799" i="1" dirty="0">
                <a:solidFill>
                  <a:srgbClr val="1D1D1B"/>
                </a:solidFill>
                <a:latin typeface="Segoe UI" panose="020B0502040204020203" pitchFamily="34" charset="0"/>
                <a:ea typeface="Raleway"/>
                <a:cs typeface="Segoe UI" panose="020B0502040204020203" pitchFamily="34" charset="0"/>
                <a:sym typeface="Raleway"/>
              </a:rPr>
              <a:t>modifiez le texte ici.</a:t>
            </a:r>
          </a:p>
          <a:p>
            <a:pPr marL="0" lvl="0" indent="0" algn="l">
              <a:lnSpc>
                <a:spcPts val="2699"/>
              </a:lnSpc>
              <a:spcBef>
                <a:spcPct val="0"/>
              </a:spcBef>
            </a:pPr>
            <a:endParaRPr lang="fr-FR" sz="1799"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u="none" strike="noStrike" dirty="0">
              <a:solidFill>
                <a:srgbClr val="1D1D1B"/>
              </a:solidFill>
              <a:latin typeface="Segoe UI" panose="020B0502040204020203" pitchFamily="34" charset="0"/>
              <a:ea typeface="Raleway"/>
              <a:cs typeface="Segoe UI" panose="020B0502040204020203" pitchFamily="34" charset="0"/>
              <a:sym typeface="Raleway"/>
            </a:endParaRPr>
          </a:p>
        </p:txBody>
      </p:sp>
      <p:grpSp>
        <p:nvGrpSpPr>
          <p:cNvPr id="15" name="Group 15"/>
          <p:cNvGrpSpPr/>
          <p:nvPr/>
        </p:nvGrpSpPr>
        <p:grpSpPr>
          <a:xfrm>
            <a:off x="16446466" y="503838"/>
            <a:ext cx="1337696" cy="1337696"/>
            <a:chOff x="0" y="0"/>
            <a:chExt cx="1783594" cy="1783594"/>
          </a:xfrm>
        </p:grpSpPr>
        <p:sp>
          <p:nvSpPr>
            <p:cNvPr id="16" name="Freeform 16"/>
            <p:cNvSpPr/>
            <p:nvPr/>
          </p:nvSpPr>
          <p:spPr>
            <a:xfrm rot="3243328">
              <a:off x="253243" y="253243"/>
              <a:ext cx="1277109" cy="1277109"/>
            </a:xfrm>
            <a:custGeom>
              <a:avLst/>
              <a:gdLst/>
              <a:ahLst/>
              <a:cxnLst/>
              <a:rect l="l" t="t" r="r" b="b"/>
              <a:pathLst>
                <a:path w="1277109" h="1277109">
                  <a:moveTo>
                    <a:pt x="0" y="0"/>
                  </a:moveTo>
                  <a:lnTo>
                    <a:pt x="1277109" y="0"/>
                  </a:lnTo>
                  <a:lnTo>
                    <a:pt x="1277109" y="1277109"/>
                  </a:lnTo>
                  <a:lnTo>
                    <a:pt x="0" y="127710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17" name="Freeform 17"/>
            <p:cNvSpPr/>
            <p:nvPr/>
          </p:nvSpPr>
          <p:spPr>
            <a:xfrm flipV="1">
              <a:off x="699816" y="699816"/>
              <a:ext cx="383963" cy="383963"/>
            </a:xfrm>
            <a:custGeom>
              <a:avLst/>
              <a:gdLst/>
              <a:ahLst/>
              <a:cxnLst/>
              <a:rect l="l" t="t" r="r" b="b"/>
              <a:pathLst>
                <a:path w="383963" h="383963">
                  <a:moveTo>
                    <a:pt x="0" y="383963"/>
                  </a:moveTo>
                  <a:lnTo>
                    <a:pt x="383963" y="383963"/>
                  </a:lnTo>
                  <a:lnTo>
                    <a:pt x="383963" y="0"/>
                  </a:lnTo>
                  <a:lnTo>
                    <a:pt x="0" y="0"/>
                  </a:lnTo>
                  <a:lnTo>
                    <a:pt x="0" y="383963"/>
                  </a:lnTo>
                  <a:close/>
                </a:path>
              </a:pathLst>
            </a:custGeom>
            <a:blipFill>
              <a:blip r:embed="rId4">
                <a:extLst>
                  <a:ext uri="{96DAC541-7B7A-43D3-8B79-37D633B846F1}">
                    <asvg:svgBlip xmlns:asvg="http://schemas.microsoft.com/office/drawing/2016/SVG/main" r:embed="rId5"/>
                  </a:ext>
                </a:extLst>
              </a:blip>
              <a:stretch>
                <a:fillRect/>
              </a:stretch>
            </a:blipFill>
          </p:spPr>
        </p:sp>
      </p:grpSp>
      <p:sp>
        <p:nvSpPr>
          <p:cNvPr id="18" name="AutoShape 18"/>
          <p:cNvSpPr/>
          <p:nvPr/>
        </p:nvSpPr>
        <p:spPr>
          <a:xfrm>
            <a:off x="1028700" y="1617014"/>
            <a:ext cx="15277301" cy="0"/>
          </a:xfrm>
          <a:prstGeom prst="line">
            <a:avLst/>
          </a:prstGeom>
          <a:ln w="9525" cap="flat">
            <a:solidFill>
              <a:srgbClr val="140E0C"/>
            </a:solidFill>
            <a:prstDash val="solid"/>
            <a:headEnd type="none" w="sm" len="sm"/>
            <a:tailEnd type="none" w="sm" len="sm"/>
          </a:ln>
        </p:spPr>
      </p:sp>
      <p:sp>
        <p:nvSpPr>
          <p:cNvPr id="19" name="AutoShape 19"/>
          <p:cNvSpPr/>
          <p:nvPr/>
        </p:nvSpPr>
        <p:spPr>
          <a:xfrm>
            <a:off x="1028700" y="9253538"/>
            <a:ext cx="16230600" cy="0"/>
          </a:xfrm>
          <a:prstGeom prst="line">
            <a:avLst/>
          </a:prstGeom>
          <a:ln w="9525" cap="flat">
            <a:solidFill>
              <a:srgbClr val="140E0C"/>
            </a:solidFill>
            <a:prstDash val="solid"/>
            <a:headEnd type="none" w="sm" len="sm"/>
            <a:tailEnd type="none" w="sm" len="sm"/>
          </a:ln>
        </p:spPr>
      </p:sp>
      <p:sp>
        <p:nvSpPr>
          <p:cNvPr id="20" name="Freeform 20"/>
          <p:cNvSpPr/>
          <p:nvPr/>
        </p:nvSpPr>
        <p:spPr>
          <a:xfrm>
            <a:off x="762000" y="7024234"/>
            <a:ext cx="2009562" cy="2346933"/>
          </a:xfrm>
          <a:custGeom>
            <a:avLst/>
            <a:gdLst/>
            <a:ahLst/>
            <a:cxnLst/>
            <a:rect l="l" t="t" r="r" b="b"/>
            <a:pathLst>
              <a:path w="2009562" h="2346933">
                <a:moveTo>
                  <a:pt x="0" y="0"/>
                </a:moveTo>
                <a:lnTo>
                  <a:pt x="2009562" y="0"/>
                </a:lnTo>
                <a:lnTo>
                  <a:pt x="2009562" y="2346933"/>
                </a:lnTo>
                <a:lnTo>
                  <a:pt x="0" y="2346933"/>
                </a:lnTo>
                <a:lnTo>
                  <a:pt x="0" y="0"/>
                </a:lnTo>
                <a:close/>
              </a:path>
            </a:pathLst>
          </a:custGeom>
          <a:blipFill>
            <a:blip r:embed="rId6"/>
            <a:stretch>
              <a:fillRect/>
            </a:stretch>
          </a:blipFill>
        </p:spPr>
      </p:sp>
      <p:sp>
        <p:nvSpPr>
          <p:cNvPr id="21" name="Freeform 21"/>
          <p:cNvSpPr/>
          <p:nvPr/>
        </p:nvSpPr>
        <p:spPr>
          <a:xfrm>
            <a:off x="8456791" y="9506157"/>
            <a:ext cx="1374418" cy="337922"/>
          </a:xfrm>
          <a:custGeom>
            <a:avLst/>
            <a:gdLst/>
            <a:ahLst/>
            <a:cxnLst/>
            <a:rect l="l" t="t" r="r" b="b"/>
            <a:pathLst>
              <a:path w="1374418" h="337922">
                <a:moveTo>
                  <a:pt x="0" y="0"/>
                </a:moveTo>
                <a:lnTo>
                  <a:pt x="1374418" y="0"/>
                </a:lnTo>
                <a:lnTo>
                  <a:pt x="1374418" y="337921"/>
                </a:lnTo>
                <a:lnTo>
                  <a:pt x="0" y="337921"/>
                </a:lnTo>
                <a:lnTo>
                  <a:pt x="0" y="0"/>
                </a:lnTo>
                <a:close/>
              </a:path>
            </a:pathLst>
          </a:custGeom>
          <a:blipFill>
            <a:blip r:embed="rId7"/>
            <a:stretch>
              <a:fillRect/>
            </a:stretch>
          </a:blipFill>
        </p:spPr>
      </p:sp>
      <p:sp>
        <p:nvSpPr>
          <p:cNvPr id="24" name="TextBox 6">
            <a:extLst>
              <a:ext uri="{FF2B5EF4-FFF2-40B4-BE49-F238E27FC236}">
                <a16:creationId xmlns:a16="http://schemas.microsoft.com/office/drawing/2014/main" id="{2DC94F02-1AF5-4D30-94E3-1D343CE02BE9}"/>
              </a:ext>
            </a:extLst>
          </p:cNvPr>
          <p:cNvSpPr txBox="1"/>
          <p:nvPr/>
        </p:nvSpPr>
        <p:spPr>
          <a:xfrm>
            <a:off x="1025387" y="746940"/>
            <a:ext cx="9033013" cy="815160"/>
          </a:xfrm>
          <a:prstGeom prst="rect">
            <a:avLst/>
          </a:prstGeom>
        </p:spPr>
        <p:txBody>
          <a:bodyPr wrap="square" lIns="0" tIns="0" rIns="0" bIns="0" rtlCol="0" anchor="t">
            <a:spAutoFit/>
          </a:bodyPr>
          <a:lstStyle/>
          <a:p>
            <a:pPr marL="0" lvl="1" indent="0" algn="l">
              <a:lnSpc>
                <a:spcPts val="7200"/>
              </a:lnSpc>
              <a:spcBef>
                <a:spcPct val="0"/>
              </a:spcBef>
            </a:pPr>
            <a:r>
              <a:rPr lang="en-US" sz="4000" b="1" dirty="0">
                <a:solidFill>
                  <a:srgbClr val="1D1D1B"/>
                </a:solidFill>
                <a:latin typeface="Segoe UI" panose="020B0502040204020203" pitchFamily="34" charset="0"/>
                <a:ea typeface="Raleway Bold"/>
                <a:cs typeface="Segoe UI" panose="020B0502040204020203" pitchFamily="34" charset="0"/>
                <a:sym typeface="Raleway Bold"/>
              </a:rPr>
              <a:t>1.3 Mon </a:t>
            </a:r>
            <a:r>
              <a:rPr lang="fr-FR" sz="4000" b="1" dirty="0">
                <a:solidFill>
                  <a:srgbClr val="1D1D1B"/>
                </a:solidFill>
                <a:latin typeface="Segoe UI" panose="020B0502040204020203" pitchFamily="34" charset="0"/>
                <a:ea typeface="Raleway Bold"/>
                <a:cs typeface="Segoe UI" panose="020B0502040204020203" pitchFamily="34" charset="0"/>
                <a:sym typeface="Raleway Bold"/>
              </a:rPr>
              <a:t>projet</a:t>
            </a:r>
            <a:r>
              <a:rPr lang="en-US" sz="4000" b="1" dirty="0">
                <a:solidFill>
                  <a:srgbClr val="1D1D1B"/>
                </a:solidFill>
                <a:latin typeface="Segoe UI" panose="020B0502040204020203" pitchFamily="34" charset="0"/>
                <a:ea typeface="Raleway Bold"/>
                <a:cs typeface="Segoe UI" panose="020B0502040204020203" pitchFamily="34" charset="0"/>
                <a:sym typeface="Raleway Bold"/>
              </a:rPr>
              <a:t> </a:t>
            </a:r>
            <a:r>
              <a:rPr lang="fr-FR" sz="4000" b="1" dirty="0">
                <a:solidFill>
                  <a:srgbClr val="1D1D1B"/>
                </a:solidFill>
                <a:latin typeface="Segoe UI" panose="020B0502040204020203" pitchFamily="34" charset="0"/>
                <a:ea typeface="Raleway Bold"/>
                <a:cs typeface="Segoe UI" panose="020B0502040204020203" pitchFamily="34" charset="0"/>
                <a:sym typeface="Raleway Bold"/>
              </a:rPr>
              <a:t>pour quoi </a:t>
            </a:r>
            <a:r>
              <a:rPr lang="en-US" sz="4000" b="1" dirty="0">
                <a:solidFill>
                  <a:srgbClr val="1D1D1B"/>
                </a:solidFill>
                <a:latin typeface="Segoe UI" panose="020B0502040204020203" pitchFamily="34" charset="0"/>
                <a:ea typeface="Raleway Bold"/>
                <a:cs typeface="Segoe UI" panose="020B0502040204020203" pitchFamily="34" charset="0"/>
                <a:sym typeface="Raleway Bold"/>
              </a:rPr>
              <a:t>? </a:t>
            </a:r>
          </a:p>
        </p:txBody>
      </p:sp>
      <p:sp>
        <p:nvSpPr>
          <p:cNvPr id="9" name="Espace réservé du numéro de diapositive 8">
            <a:extLst>
              <a:ext uri="{FF2B5EF4-FFF2-40B4-BE49-F238E27FC236}">
                <a16:creationId xmlns:a16="http://schemas.microsoft.com/office/drawing/2014/main" id="{1239DBFD-48C5-4C1B-A03A-66DFDF035787}"/>
              </a:ext>
            </a:extLst>
          </p:cNvPr>
          <p:cNvSpPr>
            <a:spLocks noGrp="1"/>
          </p:cNvSpPr>
          <p:nvPr>
            <p:ph type="sldNum" sz="quarter" idx="12"/>
          </p:nvPr>
        </p:nvSpPr>
        <p:spPr/>
        <p:txBody>
          <a:bodyPr/>
          <a:lstStyle/>
          <a:p>
            <a:fld id="{B6F15528-21DE-4FAA-801E-634DDDAF4B2B}" type="slidenum">
              <a:rPr lang="en-US" smtClean="0"/>
              <a:pPr/>
              <a:t>7</a:t>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5385" y="4411721"/>
            <a:ext cx="7890013" cy="4813177"/>
          </a:xfrm>
          <a:prstGeom prst="rect">
            <a:avLst/>
          </a:prstGeom>
          <a:solidFill>
            <a:schemeClr val="bg1">
              <a:lumMod val="95000"/>
            </a:schemeClr>
          </a:solidFill>
        </p:spPr>
        <p:txBody>
          <a:bodyPr wrap="square" lIns="0" tIns="0" rIns="0" bIns="0" rtlCol="0" anchor="t">
            <a:spAutoFit/>
          </a:bodyPr>
          <a:lstStyle/>
          <a:p>
            <a:pPr algn="just">
              <a:lnSpc>
                <a:spcPts val="2699"/>
              </a:lnSpc>
              <a:spcBef>
                <a:spcPct val="0"/>
              </a:spcBef>
            </a:pPr>
            <a:r>
              <a:rPr lang="fr-FR" sz="1800" i="1" spc="-25" dirty="0">
                <a:latin typeface="Segoe UI" panose="020B0502040204020203" pitchFamily="34" charset="0"/>
                <a:cs typeface="Segoe UI" panose="020B0502040204020203" pitchFamily="34" charset="0"/>
              </a:rPr>
              <a:t>Imaginez</a:t>
            </a:r>
            <a:r>
              <a:rPr lang="fr-FR" sz="1800" i="1" spc="-15" dirty="0">
                <a:latin typeface="Segoe UI" panose="020B0502040204020203" pitchFamily="34" charset="0"/>
                <a:cs typeface="Segoe UI" panose="020B0502040204020203" pitchFamily="34" charset="0"/>
              </a:rPr>
              <a:t> </a:t>
            </a:r>
            <a:r>
              <a:rPr lang="fr-FR" sz="1800" i="1" spc="-10" dirty="0">
                <a:latin typeface="Segoe UI" panose="020B0502040204020203" pitchFamily="34" charset="0"/>
                <a:cs typeface="Segoe UI" panose="020B0502040204020203" pitchFamily="34" charset="0"/>
              </a:rPr>
              <a:t>un</a:t>
            </a:r>
            <a:r>
              <a:rPr lang="fr-FR" sz="1800" i="1" spc="-35" dirty="0">
                <a:latin typeface="Segoe UI" panose="020B0502040204020203" pitchFamily="34" charset="0"/>
                <a:cs typeface="Segoe UI" panose="020B0502040204020203" pitchFamily="34" charset="0"/>
              </a:rPr>
              <a:t> </a:t>
            </a:r>
            <a:r>
              <a:rPr lang="fr-FR" sz="1800" i="1" spc="-20" dirty="0">
                <a:latin typeface="Segoe UI" panose="020B0502040204020203" pitchFamily="34" charset="0"/>
                <a:cs typeface="Segoe UI" panose="020B0502040204020203" pitchFamily="34" charset="0"/>
              </a:rPr>
              <a:t>client</a:t>
            </a:r>
            <a:r>
              <a:rPr lang="fr-FR" sz="1800" i="1" spc="-10" dirty="0">
                <a:latin typeface="Segoe UI" panose="020B0502040204020203" pitchFamily="34" charset="0"/>
                <a:cs typeface="Segoe UI" panose="020B0502040204020203" pitchFamily="34" charset="0"/>
              </a:rPr>
              <a:t> </a:t>
            </a:r>
            <a:r>
              <a:rPr lang="fr-FR" sz="1800" i="1" dirty="0">
                <a:latin typeface="Segoe UI" panose="020B0502040204020203" pitchFamily="34" charset="0"/>
                <a:cs typeface="Segoe UI" panose="020B0502040204020203" pitchFamily="34" charset="0"/>
              </a:rPr>
              <a:t>/</a:t>
            </a:r>
            <a:r>
              <a:rPr lang="fr-FR" sz="1800" i="1" spc="-20" dirty="0">
                <a:latin typeface="Segoe UI" panose="020B0502040204020203" pitchFamily="34" charset="0"/>
                <a:cs typeface="Segoe UI" panose="020B0502040204020203" pitchFamily="34" charset="0"/>
              </a:rPr>
              <a:t> </a:t>
            </a:r>
            <a:r>
              <a:rPr lang="fr-FR" sz="1800" i="1" spc="-25" dirty="0">
                <a:latin typeface="Segoe UI" panose="020B0502040204020203" pitchFamily="34" charset="0"/>
                <a:cs typeface="Segoe UI" panose="020B0502040204020203" pitchFamily="34" charset="0"/>
              </a:rPr>
              <a:t>usager</a:t>
            </a:r>
            <a:r>
              <a:rPr lang="fr-FR" sz="1800" i="1" spc="-30" dirty="0">
                <a:latin typeface="Segoe UI" panose="020B0502040204020203" pitchFamily="34" charset="0"/>
                <a:cs typeface="Segoe UI" panose="020B0502040204020203" pitchFamily="34" charset="0"/>
              </a:rPr>
              <a:t> </a:t>
            </a:r>
            <a:r>
              <a:rPr lang="fr-FR" sz="1800" i="1" dirty="0">
                <a:latin typeface="Segoe UI" panose="020B0502040204020203" pitchFamily="34" charset="0"/>
                <a:cs typeface="Segoe UI" panose="020B0502040204020203" pitchFamily="34" charset="0"/>
              </a:rPr>
              <a:t>/</a:t>
            </a:r>
            <a:r>
              <a:rPr lang="fr-FR" sz="1800" i="1" spc="-20" dirty="0">
                <a:latin typeface="Segoe UI" panose="020B0502040204020203" pitchFamily="34" charset="0"/>
                <a:cs typeface="Segoe UI" panose="020B0502040204020203" pitchFamily="34" charset="0"/>
              </a:rPr>
              <a:t> </a:t>
            </a:r>
            <a:r>
              <a:rPr lang="fr-FR" sz="1800" i="1" spc="-30" dirty="0">
                <a:latin typeface="Segoe UI" panose="020B0502040204020203" pitchFamily="34" charset="0"/>
                <a:cs typeface="Segoe UI" panose="020B0502040204020203" pitchFamily="34" charset="0"/>
              </a:rPr>
              <a:t>bénéficiaire </a:t>
            </a:r>
            <a:r>
              <a:rPr lang="fr-FR" sz="1800" i="1" spc="-20" dirty="0">
                <a:latin typeface="Segoe UI" panose="020B0502040204020203" pitchFamily="34" charset="0"/>
                <a:cs typeface="Segoe UI" panose="020B0502040204020203" pitchFamily="34" charset="0"/>
              </a:rPr>
              <a:t>type</a:t>
            </a:r>
            <a:r>
              <a:rPr lang="fr-FR" sz="1800" i="1" spc="-30" dirty="0">
                <a:latin typeface="Segoe UI" panose="020B0502040204020203" pitchFamily="34" charset="0"/>
                <a:cs typeface="Segoe UI" panose="020B0502040204020203" pitchFamily="34" charset="0"/>
              </a:rPr>
              <a:t> </a:t>
            </a:r>
            <a:r>
              <a:rPr lang="fr-FR" sz="1800" i="1" dirty="0">
                <a:latin typeface="Segoe UI" panose="020B0502040204020203" pitchFamily="34" charset="0"/>
                <a:cs typeface="Segoe UI" panose="020B0502040204020203" pitchFamily="34" charset="0"/>
              </a:rPr>
              <a:t>;</a:t>
            </a:r>
            <a:r>
              <a:rPr lang="fr-FR" sz="1800" i="1" spc="-20" dirty="0">
                <a:latin typeface="Segoe UI" panose="020B0502040204020203" pitchFamily="34" charset="0"/>
                <a:cs typeface="Segoe UI" panose="020B0502040204020203" pitchFamily="34" charset="0"/>
              </a:rPr>
              <a:t> </a:t>
            </a:r>
            <a:r>
              <a:rPr lang="fr-FR" sz="1800" i="1" spc="-25" dirty="0">
                <a:latin typeface="Segoe UI" panose="020B0502040204020203" pitchFamily="34" charset="0"/>
                <a:cs typeface="Segoe UI" panose="020B0502040204020203" pitchFamily="34" charset="0"/>
              </a:rPr>
              <a:t>imaginez</a:t>
            </a:r>
            <a:r>
              <a:rPr lang="fr-FR" sz="1800" i="1" spc="-15" dirty="0">
                <a:latin typeface="Segoe UI" panose="020B0502040204020203" pitchFamily="34" charset="0"/>
                <a:cs typeface="Segoe UI" panose="020B0502040204020203" pitchFamily="34" charset="0"/>
              </a:rPr>
              <a:t> </a:t>
            </a:r>
            <a:r>
              <a:rPr lang="fr-FR" sz="1800" i="1" spc="-20" dirty="0">
                <a:latin typeface="Segoe UI" panose="020B0502040204020203" pitchFamily="34" charset="0"/>
                <a:cs typeface="Segoe UI" panose="020B0502040204020203" pitchFamily="34" charset="0"/>
              </a:rPr>
              <a:t>ce</a:t>
            </a:r>
            <a:r>
              <a:rPr lang="fr-FR" sz="1800" i="1" spc="-30" dirty="0">
                <a:latin typeface="Segoe UI" panose="020B0502040204020203" pitchFamily="34" charset="0"/>
                <a:cs typeface="Segoe UI" panose="020B0502040204020203" pitchFamily="34" charset="0"/>
              </a:rPr>
              <a:t> </a:t>
            </a:r>
            <a:r>
              <a:rPr lang="fr-FR" sz="1800" i="1" spc="-20" dirty="0">
                <a:latin typeface="Segoe UI" panose="020B0502040204020203" pitchFamily="34" charset="0"/>
                <a:cs typeface="Segoe UI" panose="020B0502040204020203" pitchFamily="34" charset="0"/>
              </a:rPr>
              <a:t>qu’il </a:t>
            </a:r>
            <a:r>
              <a:rPr lang="fr-FR" sz="1800" i="1" spc="-10" dirty="0">
                <a:latin typeface="Segoe UI" panose="020B0502040204020203" pitchFamily="34" charset="0"/>
                <a:cs typeface="Segoe UI" panose="020B0502040204020203" pitchFamily="34" charset="0"/>
              </a:rPr>
              <a:t>fait</a:t>
            </a:r>
            <a:r>
              <a:rPr lang="fr-FR" sz="1800" i="1" spc="-15" dirty="0">
                <a:latin typeface="Segoe UI" panose="020B0502040204020203" pitchFamily="34" charset="0"/>
                <a:cs typeface="Segoe UI" panose="020B0502040204020203" pitchFamily="34" charset="0"/>
              </a:rPr>
              <a:t> </a:t>
            </a:r>
            <a:r>
              <a:rPr lang="fr-FR" sz="1800" i="1" spc="-10" dirty="0">
                <a:latin typeface="Segoe UI" panose="020B0502040204020203" pitchFamily="34" charset="0"/>
                <a:cs typeface="Segoe UI" panose="020B0502040204020203" pitchFamily="34" charset="0"/>
              </a:rPr>
              <a:t>au</a:t>
            </a:r>
            <a:r>
              <a:rPr lang="fr-FR" sz="1800" i="1" spc="-30" dirty="0">
                <a:latin typeface="Segoe UI" panose="020B0502040204020203" pitchFamily="34" charset="0"/>
                <a:cs typeface="Segoe UI" panose="020B0502040204020203" pitchFamily="34" charset="0"/>
              </a:rPr>
              <a:t> </a:t>
            </a:r>
            <a:r>
              <a:rPr lang="fr-FR" sz="1800" i="1" spc="-10" dirty="0">
                <a:latin typeface="Segoe UI" panose="020B0502040204020203" pitchFamily="34" charset="0"/>
                <a:cs typeface="Segoe UI" panose="020B0502040204020203" pitchFamily="34" charset="0"/>
              </a:rPr>
              <a:t>quotidien, </a:t>
            </a:r>
            <a:r>
              <a:rPr lang="fr-FR" sz="1800" i="1" spc="-20" dirty="0">
                <a:latin typeface="Segoe UI" panose="020B0502040204020203" pitchFamily="34" charset="0"/>
                <a:cs typeface="Segoe UI" panose="020B0502040204020203" pitchFamily="34" charset="0"/>
              </a:rPr>
              <a:t>ce</a:t>
            </a:r>
            <a:r>
              <a:rPr lang="fr-FR" sz="1800" i="1" spc="-30" dirty="0">
                <a:latin typeface="Segoe UI" panose="020B0502040204020203" pitchFamily="34" charset="0"/>
                <a:cs typeface="Segoe UI" panose="020B0502040204020203" pitchFamily="34" charset="0"/>
              </a:rPr>
              <a:t> </a:t>
            </a:r>
            <a:r>
              <a:rPr lang="fr-FR" sz="1800" i="1" spc="-10" dirty="0">
                <a:latin typeface="Segoe UI" panose="020B0502040204020203" pitchFamily="34" charset="0"/>
                <a:cs typeface="Segoe UI" panose="020B0502040204020203" pitchFamily="34" charset="0"/>
              </a:rPr>
              <a:t>qui</a:t>
            </a:r>
            <a:r>
              <a:rPr lang="fr-FR" sz="1800" i="1" spc="-20" dirty="0">
                <a:latin typeface="Segoe UI" panose="020B0502040204020203" pitchFamily="34" charset="0"/>
                <a:cs typeface="Segoe UI" panose="020B0502040204020203" pitchFamily="34" charset="0"/>
              </a:rPr>
              <a:t> </a:t>
            </a:r>
            <a:r>
              <a:rPr lang="fr-FR" sz="1800" i="1" spc="-10" dirty="0">
                <a:latin typeface="Segoe UI" panose="020B0502040204020203" pitchFamily="34" charset="0"/>
                <a:cs typeface="Segoe UI" panose="020B0502040204020203" pitchFamily="34" charset="0"/>
              </a:rPr>
              <a:t>lui</a:t>
            </a:r>
            <a:r>
              <a:rPr lang="fr-FR" sz="1800" i="1" spc="-20" dirty="0">
                <a:latin typeface="Segoe UI" panose="020B0502040204020203" pitchFamily="34" charset="0"/>
                <a:cs typeface="Segoe UI" panose="020B0502040204020203" pitchFamily="34" charset="0"/>
              </a:rPr>
              <a:t> </a:t>
            </a:r>
            <a:r>
              <a:rPr lang="fr-FR" sz="1800" i="1" spc="-25" dirty="0">
                <a:latin typeface="Segoe UI" panose="020B0502040204020203" pitchFamily="34" charset="0"/>
                <a:cs typeface="Segoe UI" panose="020B0502040204020203" pitchFamily="34" charset="0"/>
              </a:rPr>
              <a:t>cause</a:t>
            </a:r>
            <a:r>
              <a:rPr lang="fr-FR" sz="1800" i="1" spc="-30" dirty="0">
                <a:latin typeface="Segoe UI" panose="020B0502040204020203" pitchFamily="34" charset="0"/>
                <a:cs typeface="Segoe UI" panose="020B0502040204020203" pitchFamily="34" charset="0"/>
              </a:rPr>
              <a:t> </a:t>
            </a:r>
            <a:r>
              <a:rPr lang="fr-FR" sz="1800" i="1" spc="-20" dirty="0">
                <a:latin typeface="Segoe UI" panose="020B0502040204020203" pitchFamily="34" charset="0"/>
                <a:cs typeface="Segoe UI" panose="020B0502040204020203" pitchFamily="34" charset="0"/>
              </a:rPr>
              <a:t>des</a:t>
            </a:r>
            <a:r>
              <a:rPr lang="fr-FR" sz="1800" i="1" spc="-25" dirty="0">
                <a:latin typeface="Segoe UI" panose="020B0502040204020203" pitchFamily="34" charset="0"/>
                <a:cs typeface="Segoe UI" panose="020B0502040204020203" pitchFamily="34" charset="0"/>
              </a:rPr>
              <a:t> soucis,</a:t>
            </a:r>
            <a:r>
              <a:rPr lang="fr-FR" sz="1800" i="1" spc="-10" dirty="0">
                <a:latin typeface="Segoe UI" panose="020B0502040204020203" pitchFamily="34" charset="0"/>
                <a:cs typeface="Segoe UI" panose="020B0502040204020203" pitchFamily="34" charset="0"/>
              </a:rPr>
              <a:t> </a:t>
            </a:r>
            <a:r>
              <a:rPr lang="fr-FR" sz="1800" i="1" spc="-20" dirty="0">
                <a:latin typeface="Segoe UI" panose="020B0502040204020203" pitchFamily="34" charset="0"/>
                <a:cs typeface="Segoe UI" panose="020B0502040204020203" pitchFamily="34" charset="0"/>
              </a:rPr>
              <a:t>ce</a:t>
            </a:r>
            <a:r>
              <a:rPr lang="fr-FR" sz="1800" i="1" spc="-30" dirty="0">
                <a:latin typeface="Segoe UI" panose="020B0502040204020203" pitchFamily="34" charset="0"/>
                <a:cs typeface="Segoe UI" panose="020B0502040204020203" pitchFamily="34" charset="0"/>
              </a:rPr>
              <a:t> </a:t>
            </a:r>
            <a:r>
              <a:rPr lang="fr-FR" sz="1800" i="1" spc="-20" dirty="0">
                <a:latin typeface="Segoe UI" panose="020B0502040204020203" pitchFamily="34" charset="0"/>
                <a:cs typeface="Segoe UI" panose="020B0502040204020203" pitchFamily="34" charset="0"/>
              </a:rPr>
              <a:t>qu’il attend</a:t>
            </a:r>
            <a:r>
              <a:rPr lang="fr-FR" sz="1800" i="1" spc="-30" dirty="0">
                <a:latin typeface="Segoe UI" panose="020B0502040204020203" pitchFamily="34" charset="0"/>
                <a:cs typeface="Segoe UI" panose="020B0502040204020203" pitchFamily="34" charset="0"/>
              </a:rPr>
              <a:t> </a:t>
            </a:r>
            <a:r>
              <a:rPr lang="fr-FR" sz="1800" i="1" spc="-10" dirty="0">
                <a:latin typeface="Segoe UI" panose="020B0502040204020203" pitchFamily="34" charset="0"/>
                <a:cs typeface="Segoe UI" panose="020B0502040204020203" pitchFamily="34" charset="0"/>
              </a:rPr>
              <a:t>de</a:t>
            </a:r>
            <a:r>
              <a:rPr lang="fr-FR" sz="1800" i="1" spc="-30" dirty="0">
                <a:latin typeface="Segoe UI" panose="020B0502040204020203" pitchFamily="34" charset="0"/>
                <a:cs typeface="Segoe UI" panose="020B0502040204020203" pitchFamily="34" charset="0"/>
              </a:rPr>
              <a:t> </a:t>
            </a:r>
            <a:r>
              <a:rPr lang="fr-FR" sz="1800" i="1" spc="-25" dirty="0">
                <a:latin typeface="Segoe UI" panose="020B0502040204020203" pitchFamily="34" charset="0"/>
                <a:cs typeface="Segoe UI" panose="020B0502040204020203" pitchFamily="34" charset="0"/>
              </a:rPr>
              <a:t>l’avenir,</a:t>
            </a:r>
            <a:r>
              <a:rPr lang="fr-FR" sz="1800" i="1" spc="-10" dirty="0">
                <a:latin typeface="Segoe UI" panose="020B0502040204020203" pitchFamily="34" charset="0"/>
                <a:cs typeface="Segoe UI" panose="020B0502040204020203" pitchFamily="34" charset="0"/>
              </a:rPr>
              <a:t> ses</a:t>
            </a:r>
            <a:r>
              <a:rPr lang="fr-FR" sz="1800" i="1" spc="-25" dirty="0">
                <a:latin typeface="Segoe UI" panose="020B0502040204020203" pitchFamily="34" charset="0"/>
                <a:cs typeface="Segoe UI" panose="020B0502040204020203" pitchFamily="34" charset="0"/>
              </a:rPr>
              <a:t> souhaits </a:t>
            </a:r>
            <a:r>
              <a:rPr lang="fr-FR" sz="1800" i="1" spc="-10" dirty="0">
                <a:latin typeface="Segoe UI" panose="020B0502040204020203" pitchFamily="34" charset="0"/>
                <a:cs typeface="Segoe UI" panose="020B0502040204020203" pitchFamily="34" charset="0"/>
              </a:rPr>
              <a:t>d’amélioration, les</a:t>
            </a:r>
            <a:r>
              <a:rPr lang="fr-FR" sz="1800" i="1" spc="-30" dirty="0">
                <a:latin typeface="Segoe UI" panose="020B0502040204020203" pitchFamily="34" charset="0"/>
                <a:cs typeface="Segoe UI" panose="020B0502040204020203" pitchFamily="34" charset="0"/>
              </a:rPr>
              <a:t> </a:t>
            </a:r>
            <a:r>
              <a:rPr lang="fr-FR" sz="1800" i="1" spc="-25" dirty="0">
                <a:latin typeface="Segoe UI" panose="020B0502040204020203" pitchFamily="34" charset="0"/>
                <a:cs typeface="Segoe UI" panose="020B0502040204020203" pitchFamily="34" charset="0"/>
              </a:rPr>
              <a:t>phrases </a:t>
            </a:r>
            <a:r>
              <a:rPr lang="fr-FR" sz="1800" i="1" spc="-20" dirty="0">
                <a:latin typeface="Segoe UI" panose="020B0502040204020203" pitchFamily="34" charset="0"/>
                <a:cs typeface="Segoe UI" panose="020B0502040204020203" pitchFamily="34" charset="0"/>
              </a:rPr>
              <a:t>qu’il peut</a:t>
            </a:r>
            <a:r>
              <a:rPr lang="fr-FR" sz="1800" i="1" spc="-15" dirty="0">
                <a:latin typeface="Segoe UI" panose="020B0502040204020203" pitchFamily="34" charset="0"/>
                <a:cs typeface="Segoe UI" panose="020B0502040204020203" pitchFamily="34" charset="0"/>
              </a:rPr>
              <a:t> </a:t>
            </a:r>
            <a:r>
              <a:rPr lang="fr-FR" sz="1800" i="1" spc="-20" dirty="0">
                <a:latin typeface="Segoe UI" panose="020B0502040204020203" pitchFamily="34" charset="0"/>
                <a:cs typeface="Segoe UI" panose="020B0502040204020203" pitchFamily="34" charset="0"/>
              </a:rPr>
              <a:t>dire,</a:t>
            </a:r>
            <a:r>
              <a:rPr lang="fr-FR" sz="1800" i="1" spc="-15" dirty="0">
                <a:latin typeface="Segoe UI" panose="020B0502040204020203" pitchFamily="34" charset="0"/>
                <a:cs typeface="Segoe UI" panose="020B0502040204020203" pitchFamily="34" charset="0"/>
              </a:rPr>
              <a:t> </a:t>
            </a:r>
            <a:r>
              <a:rPr lang="fr-FR" sz="1800" i="1" spc="-10" dirty="0">
                <a:latin typeface="Segoe UI" panose="020B0502040204020203" pitchFamily="34" charset="0"/>
                <a:cs typeface="Segoe UI" panose="020B0502040204020203" pitchFamily="34" charset="0"/>
              </a:rPr>
              <a:t>les</a:t>
            </a:r>
            <a:r>
              <a:rPr lang="fr-FR" sz="1800" i="1" spc="-25" dirty="0">
                <a:latin typeface="Segoe UI" panose="020B0502040204020203" pitchFamily="34" charset="0"/>
                <a:cs typeface="Segoe UI" panose="020B0502040204020203" pitchFamily="34" charset="0"/>
              </a:rPr>
              <a:t> </a:t>
            </a:r>
            <a:r>
              <a:rPr lang="fr-FR" sz="1800" i="1" spc="-30" dirty="0">
                <a:latin typeface="Segoe UI" panose="020B0502040204020203" pitchFamily="34" charset="0"/>
                <a:cs typeface="Segoe UI" panose="020B0502040204020203" pitchFamily="34" charset="0"/>
              </a:rPr>
              <a:t>comportements</a:t>
            </a:r>
            <a:r>
              <a:rPr lang="fr-FR" sz="1800" i="1" spc="-25" dirty="0">
                <a:latin typeface="Segoe UI" panose="020B0502040204020203" pitchFamily="34" charset="0"/>
                <a:cs typeface="Segoe UI" panose="020B0502040204020203" pitchFamily="34" charset="0"/>
              </a:rPr>
              <a:t> </a:t>
            </a:r>
            <a:r>
              <a:rPr lang="fr-FR" sz="1800" i="1" spc="-20" dirty="0">
                <a:latin typeface="Segoe UI" panose="020B0502040204020203" pitchFamily="34" charset="0"/>
                <a:cs typeface="Segoe UI" panose="020B0502040204020203" pitchFamily="34" charset="0"/>
              </a:rPr>
              <a:t>qu’il peut</a:t>
            </a:r>
            <a:r>
              <a:rPr lang="fr-FR" sz="1800" i="1" spc="-15" dirty="0">
                <a:latin typeface="Segoe UI" panose="020B0502040204020203" pitchFamily="34" charset="0"/>
                <a:cs typeface="Segoe UI" panose="020B0502040204020203" pitchFamily="34" charset="0"/>
              </a:rPr>
              <a:t> </a:t>
            </a:r>
            <a:r>
              <a:rPr lang="fr-FR" sz="1800" i="1" spc="-20" dirty="0">
                <a:latin typeface="Segoe UI" panose="020B0502040204020203" pitchFamily="34" charset="0"/>
                <a:cs typeface="Segoe UI" panose="020B0502040204020203" pitchFamily="34" charset="0"/>
              </a:rPr>
              <a:t>avoir,</a:t>
            </a:r>
            <a:r>
              <a:rPr lang="fr-FR" sz="1800" i="1" spc="-15" dirty="0">
                <a:latin typeface="Segoe UI" panose="020B0502040204020203" pitchFamily="34" charset="0"/>
                <a:cs typeface="Segoe UI" panose="020B0502040204020203" pitchFamily="34" charset="0"/>
              </a:rPr>
              <a:t> </a:t>
            </a:r>
            <a:r>
              <a:rPr lang="fr-FR" sz="1800" i="1" spc="-10" dirty="0">
                <a:latin typeface="Segoe UI" panose="020B0502040204020203" pitchFamily="34" charset="0"/>
                <a:cs typeface="Segoe UI" panose="020B0502040204020203" pitchFamily="34" charset="0"/>
              </a:rPr>
              <a:t>les</a:t>
            </a:r>
            <a:r>
              <a:rPr lang="fr-FR" sz="1800" i="1" spc="-25" dirty="0">
                <a:latin typeface="Segoe UI" panose="020B0502040204020203" pitchFamily="34" charset="0"/>
                <a:cs typeface="Segoe UI" panose="020B0502040204020203" pitchFamily="34" charset="0"/>
              </a:rPr>
              <a:t> personnes </a:t>
            </a:r>
            <a:r>
              <a:rPr lang="fr-FR" sz="1800" i="1" spc="-10" dirty="0">
                <a:latin typeface="Segoe UI" panose="020B0502040204020203" pitchFamily="34" charset="0"/>
                <a:cs typeface="Segoe UI" panose="020B0502040204020203" pitchFamily="34" charset="0"/>
              </a:rPr>
              <a:t>qui</a:t>
            </a:r>
            <a:r>
              <a:rPr lang="fr-FR" sz="1800" i="1" spc="-20" dirty="0">
                <a:latin typeface="Segoe UI" panose="020B0502040204020203" pitchFamily="34" charset="0"/>
                <a:cs typeface="Segoe UI" panose="020B0502040204020203" pitchFamily="34" charset="0"/>
              </a:rPr>
              <a:t> </a:t>
            </a:r>
            <a:r>
              <a:rPr lang="fr-FR" sz="1800" i="1" spc="-25" dirty="0">
                <a:latin typeface="Segoe UI" panose="020B0502040204020203" pitchFamily="34" charset="0"/>
                <a:cs typeface="Segoe UI" panose="020B0502040204020203" pitchFamily="34" charset="0"/>
              </a:rPr>
              <a:t>lui influencent,</a:t>
            </a:r>
            <a:r>
              <a:rPr lang="fr-FR" sz="1800" i="1" spc="-10" dirty="0">
                <a:latin typeface="Segoe UI" panose="020B0502040204020203" pitchFamily="34" charset="0"/>
                <a:cs typeface="Segoe UI" panose="020B0502040204020203" pitchFamily="34" charset="0"/>
              </a:rPr>
              <a:t> ses</a:t>
            </a:r>
            <a:r>
              <a:rPr lang="fr-FR" sz="1800" i="1" spc="-20" dirty="0">
                <a:latin typeface="Segoe UI" panose="020B0502040204020203" pitchFamily="34" charset="0"/>
                <a:cs typeface="Segoe UI" panose="020B0502040204020203" pitchFamily="34" charset="0"/>
              </a:rPr>
              <a:t> </a:t>
            </a:r>
            <a:r>
              <a:rPr lang="fr-FR" sz="1800" i="1" spc="-10" dirty="0">
                <a:latin typeface="Segoe UI" panose="020B0502040204020203" pitchFamily="34" charset="0"/>
                <a:cs typeface="Segoe UI" panose="020B0502040204020203" pitchFamily="34" charset="0"/>
              </a:rPr>
              <a:t>loisirs.</a:t>
            </a:r>
          </a:p>
          <a:p>
            <a:pPr>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r>
              <a:rPr lang="fr-FR" sz="1799" u="none" strike="noStrike" dirty="0">
                <a:latin typeface="Segoe UI" panose="020B0502040204020203" pitchFamily="34" charset="0"/>
                <a:ea typeface="Raleway"/>
                <a:cs typeface="Segoe UI" panose="020B0502040204020203" pitchFamily="34" charset="0"/>
                <a:sym typeface="Raleway"/>
              </a:rPr>
              <a:t>Nom :				Age : 			Genre :</a:t>
            </a:r>
          </a:p>
          <a:p>
            <a:pPr marL="0" lvl="0" indent="0" algn="l">
              <a:lnSpc>
                <a:spcPts val="2699"/>
              </a:lnSpc>
              <a:spcBef>
                <a:spcPct val="0"/>
              </a:spcBef>
            </a:pPr>
            <a:r>
              <a:rPr lang="fr-FR" sz="1799" dirty="0">
                <a:latin typeface="Segoe UI" panose="020B0502040204020203" pitchFamily="34" charset="0"/>
                <a:ea typeface="Raleway"/>
                <a:cs typeface="Segoe UI" panose="020B0502040204020203" pitchFamily="34" charset="0"/>
                <a:sym typeface="Raleway"/>
              </a:rPr>
              <a:t>Rôles :</a:t>
            </a:r>
          </a:p>
          <a:p>
            <a:pPr marL="0" lvl="0" indent="0" algn="l">
              <a:lnSpc>
                <a:spcPts val="2699"/>
              </a:lnSpc>
              <a:spcBef>
                <a:spcPct val="0"/>
              </a:spcBef>
            </a:pPr>
            <a:endParaRPr lang="fr-FR" sz="1799" dirty="0">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r>
              <a:rPr lang="fr-FR" sz="1799" dirty="0">
                <a:latin typeface="Segoe UI" panose="020B0502040204020203" pitchFamily="34" charset="0"/>
                <a:ea typeface="Raleway"/>
                <a:cs typeface="Segoe UI" panose="020B0502040204020203" pitchFamily="34" charset="0"/>
                <a:sym typeface="Raleway"/>
              </a:rPr>
              <a:t>Maux actuels : </a:t>
            </a:r>
          </a:p>
          <a:p>
            <a:pPr marL="0" lvl="0" indent="0" algn="l">
              <a:lnSpc>
                <a:spcPts val="2699"/>
              </a:lnSpc>
              <a:spcBef>
                <a:spcPct val="0"/>
              </a:spcBef>
            </a:pPr>
            <a:endParaRPr lang="fr-FR" sz="1799" u="none" strike="noStrike" dirty="0">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r>
              <a:rPr lang="fr-FR" sz="1799" dirty="0">
                <a:latin typeface="Segoe UI" panose="020B0502040204020203" pitchFamily="34" charset="0"/>
                <a:ea typeface="Raleway"/>
                <a:cs typeface="Segoe UI" panose="020B0502040204020203" pitchFamily="34" charset="0"/>
                <a:sym typeface="Raleway"/>
              </a:rPr>
              <a:t>Désirs / aspiration : </a:t>
            </a:r>
          </a:p>
          <a:p>
            <a:pPr marL="0" lvl="0" indent="0" algn="l">
              <a:lnSpc>
                <a:spcPts val="2699"/>
              </a:lnSpc>
              <a:spcBef>
                <a:spcPct val="0"/>
              </a:spcBef>
            </a:pPr>
            <a:endParaRPr lang="fr-FR" sz="1799" u="none" strike="noStrike" dirty="0">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r>
              <a:rPr lang="fr-FR" sz="1799" dirty="0">
                <a:latin typeface="Segoe UI" panose="020B0502040204020203" pitchFamily="34" charset="0"/>
                <a:ea typeface="Raleway"/>
                <a:cs typeface="Segoe UI" panose="020B0502040204020203" pitchFamily="34" charset="0"/>
                <a:sym typeface="Raleway"/>
              </a:rPr>
              <a:t>Valeurs :</a:t>
            </a:r>
            <a:endParaRPr lang="fr-FR" sz="1799" u="none" strike="noStrike" dirty="0">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p:txBody>
      </p:sp>
      <p:sp>
        <p:nvSpPr>
          <p:cNvPr id="8" name="AutoShape 8"/>
          <p:cNvSpPr/>
          <p:nvPr/>
        </p:nvSpPr>
        <p:spPr>
          <a:xfrm>
            <a:off x="1028700" y="2421551"/>
            <a:ext cx="16230600" cy="0"/>
          </a:xfrm>
          <a:prstGeom prst="line">
            <a:avLst/>
          </a:prstGeom>
          <a:ln w="9525" cap="flat">
            <a:solidFill>
              <a:srgbClr val="140E0C"/>
            </a:solidFill>
            <a:prstDash val="solid"/>
            <a:headEnd type="none" w="sm" len="sm"/>
            <a:tailEnd type="none" w="sm" len="sm"/>
          </a:ln>
        </p:spPr>
      </p:sp>
      <p:sp>
        <p:nvSpPr>
          <p:cNvPr id="9" name="AutoShape 9"/>
          <p:cNvSpPr/>
          <p:nvPr/>
        </p:nvSpPr>
        <p:spPr>
          <a:xfrm>
            <a:off x="1028700" y="4229100"/>
            <a:ext cx="16230600" cy="0"/>
          </a:xfrm>
          <a:prstGeom prst="line">
            <a:avLst/>
          </a:prstGeom>
          <a:ln w="9525" cap="flat">
            <a:solidFill>
              <a:srgbClr val="140E0C"/>
            </a:solidFill>
            <a:prstDash val="solid"/>
            <a:headEnd type="none" w="sm" len="sm"/>
            <a:tailEnd type="none" w="sm" len="sm"/>
          </a:ln>
        </p:spPr>
      </p:sp>
      <p:sp>
        <p:nvSpPr>
          <p:cNvPr id="10" name="TextBox 10"/>
          <p:cNvSpPr txBox="1"/>
          <p:nvPr/>
        </p:nvSpPr>
        <p:spPr>
          <a:xfrm>
            <a:off x="1025387" y="2628900"/>
            <a:ext cx="16119613" cy="1785104"/>
          </a:xfrm>
          <a:prstGeom prst="rect">
            <a:avLst/>
          </a:prstGeom>
        </p:spPr>
        <p:txBody>
          <a:bodyPr wrap="square" lIns="0" tIns="0" rIns="0" bIns="0" rtlCol="0" anchor="t">
            <a:spAutoFit/>
          </a:bodyPr>
          <a:lstStyle/>
          <a:p>
            <a:pPr marL="0" lvl="1" indent="0" algn="just">
              <a:spcBef>
                <a:spcPct val="0"/>
              </a:spcBef>
            </a:pPr>
            <a:r>
              <a:rPr lang="fr-FR" sz="2800" b="1" dirty="0">
                <a:solidFill>
                  <a:srgbClr val="B40E0E"/>
                </a:solidFill>
                <a:latin typeface="Segoe UI Semibold" panose="020B0702040204020203" pitchFamily="34" charset="0"/>
                <a:ea typeface="Raleway Bold"/>
                <a:cs typeface="Segoe UI Semibold" panose="020B0702040204020203" pitchFamily="34" charset="0"/>
                <a:sym typeface="Raleway Bold"/>
              </a:rPr>
              <a:t>Utilisation des persona</a:t>
            </a:r>
          </a:p>
          <a:p>
            <a:pPr marL="0" lvl="1" indent="0" algn="just">
              <a:spcBef>
                <a:spcPct val="0"/>
              </a:spcBef>
            </a:pPr>
            <a:r>
              <a:rPr lang="fr-FR" sz="2000" b="1" dirty="0">
                <a:solidFill>
                  <a:srgbClr val="1D1D1B"/>
                </a:solidFill>
                <a:latin typeface="Segoe UI Semibold" panose="020B0702040204020203" pitchFamily="34" charset="0"/>
                <a:ea typeface="Raleway Bold"/>
                <a:cs typeface="Segoe UI Semibold" panose="020B0702040204020203" pitchFamily="34" charset="0"/>
                <a:sym typeface="Raleway Bold"/>
              </a:rPr>
              <a:t>Quels sont les besoins, les problèmes, les désirs que vous souhaitez satisfaire ? Pour quel type de personnes ? Pourquoi votre solution n’a pas encore été proposée avant vous ? Pourquoi vous considérez que ce besoin reste insatisfait ? En quoi votre solution permet de répondre à plusieurs besoins / problèmes / désirs ?</a:t>
            </a:r>
          </a:p>
          <a:p>
            <a:pPr marL="0" lvl="1" indent="0" algn="just">
              <a:spcBef>
                <a:spcPct val="0"/>
              </a:spcBef>
            </a:pPr>
            <a:endParaRPr lang="fr-FR" sz="2800" b="1" dirty="0">
              <a:solidFill>
                <a:srgbClr val="E63329"/>
              </a:solidFill>
              <a:latin typeface="Segoe UI Semibold" panose="020B0702040204020203" pitchFamily="34" charset="0"/>
              <a:ea typeface="Raleway Bold"/>
              <a:cs typeface="Segoe UI Semibold" panose="020B0702040204020203" pitchFamily="34" charset="0"/>
              <a:sym typeface="Raleway Bold"/>
            </a:endParaRPr>
          </a:p>
        </p:txBody>
      </p:sp>
      <p:sp>
        <p:nvSpPr>
          <p:cNvPr id="14" name="Freeform 14"/>
          <p:cNvSpPr/>
          <p:nvPr/>
        </p:nvSpPr>
        <p:spPr>
          <a:xfrm>
            <a:off x="13750267" y="723900"/>
            <a:ext cx="2308035" cy="1797382"/>
          </a:xfrm>
          <a:custGeom>
            <a:avLst/>
            <a:gdLst/>
            <a:ahLst/>
            <a:cxnLst/>
            <a:rect l="l" t="t" r="r" b="b"/>
            <a:pathLst>
              <a:path w="2308035" h="1797382">
                <a:moveTo>
                  <a:pt x="0" y="0"/>
                </a:moveTo>
                <a:lnTo>
                  <a:pt x="2308035" y="0"/>
                </a:lnTo>
                <a:lnTo>
                  <a:pt x="2308035" y="1797382"/>
                </a:lnTo>
                <a:lnTo>
                  <a:pt x="0" y="1797382"/>
                </a:lnTo>
                <a:lnTo>
                  <a:pt x="0" y="0"/>
                </a:lnTo>
                <a:close/>
              </a:path>
            </a:pathLst>
          </a:custGeom>
          <a:blipFill>
            <a:blip r:embed="rId2"/>
            <a:stretch>
              <a:fillRect/>
            </a:stretch>
          </a:blipFill>
        </p:spPr>
      </p:sp>
      <p:sp>
        <p:nvSpPr>
          <p:cNvPr id="15" name="Freeform 15"/>
          <p:cNvSpPr/>
          <p:nvPr/>
        </p:nvSpPr>
        <p:spPr>
          <a:xfrm>
            <a:off x="8456791" y="9506157"/>
            <a:ext cx="1374418" cy="337922"/>
          </a:xfrm>
          <a:custGeom>
            <a:avLst/>
            <a:gdLst/>
            <a:ahLst/>
            <a:cxnLst/>
            <a:rect l="l" t="t" r="r" b="b"/>
            <a:pathLst>
              <a:path w="1374418" h="337922">
                <a:moveTo>
                  <a:pt x="0" y="0"/>
                </a:moveTo>
                <a:lnTo>
                  <a:pt x="1374418" y="0"/>
                </a:lnTo>
                <a:lnTo>
                  <a:pt x="1374418" y="337921"/>
                </a:lnTo>
                <a:lnTo>
                  <a:pt x="0" y="337921"/>
                </a:lnTo>
                <a:lnTo>
                  <a:pt x="0" y="0"/>
                </a:lnTo>
                <a:close/>
              </a:path>
            </a:pathLst>
          </a:custGeom>
          <a:blipFill>
            <a:blip r:embed="rId3"/>
            <a:stretch>
              <a:fillRect/>
            </a:stretch>
          </a:blipFill>
        </p:spPr>
      </p:sp>
      <p:sp>
        <p:nvSpPr>
          <p:cNvPr id="16" name="TextBox 6">
            <a:extLst>
              <a:ext uri="{FF2B5EF4-FFF2-40B4-BE49-F238E27FC236}">
                <a16:creationId xmlns:a16="http://schemas.microsoft.com/office/drawing/2014/main" id="{DB75DD2E-5420-489E-89E3-56D6B6D1624A}"/>
              </a:ext>
            </a:extLst>
          </p:cNvPr>
          <p:cNvSpPr txBox="1"/>
          <p:nvPr/>
        </p:nvSpPr>
        <p:spPr>
          <a:xfrm>
            <a:off x="1025387" y="1289299"/>
            <a:ext cx="9033013" cy="815160"/>
          </a:xfrm>
          <a:prstGeom prst="rect">
            <a:avLst/>
          </a:prstGeom>
        </p:spPr>
        <p:txBody>
          <a:bodyPr wrap="square" lIns="0" tIns="0" rIns="0" bIns="0" rtlCol="0" anchor="t">
            <a:spAutoFit/>
          </a:bodyPr>
          <a:lstStyle/>
          <a:p>
            <a:pPr marL="0" lvl="1" indent="0" algn="l">
              <a:lnSpc>
                <a:spcPts val="7200"/>
              </a:lnSpc>
              <a:spcBef>
                <a:spcPct val="0"/>
              </a:spcBef>
            </a:pPr>
            <a:r>
              <a:rPr lang="en-US" sz="4000" b="1" dirty="0">
                <a:solidFill>
                  <a:srgbClr val="1D1D1B"/>
                </a:solidFill>
                <a:latin typeface="Segoe UI" panose="020B0502040204020203" pitchFamily="34" charset="0"/>
                <a:ea typeface="Raleway Bold"/>
                <a:cs typeface="Segoe UI" panose="020B0502040204020203" pitchFamily="34" charset="0"/>
                <a:sym typeface="Raleway Bold"/>
              </a:rPr>
              <a:t>1.3 Mon </a:t>
            </a:r>
            <a:r>
              <a:rPr lang="fr-FR" sz="4000" b="1" dirty="0">
                <a:solidFill>
                  <a:srgbClr val="1D1D1B"/>
                </a:solidFill>
                <a:latin typeface="Segoe UI" panose="020B0502040204020203" pitchFamily="34" charset="0"/>
                <a:ea typeface="Raleway Bold"/>
                <a:cs typeface="Segoe UI" panose="020B0502040204020203" pitchFamily="34" charset="0"/>
                <a:sym typeface="Raleway Bold"/>
              </a:rPr>
              <a:t>projet</a:t>
            </a:r>
            <a:r>
              <a:rPr lang="en-US" sz="4000" b="1" dirty="0">
                <a:solidFill>
                  <a:srgbClr val="1D1D1B"/>
                </a:solidFill>
                <a:latin typeface="Segoe UI" panose="020B0502040204020203" pitchFamily="34" charset="0"/>
                <a:ea typeface="Raleway Bold"/>
                <a:cs typeface="Segoe UI" panose="020B0502040204020203" pitchFamily="34" charset="0"/>
                <a:sym typeface="Raleway Bold"/>
              </a:rPr>
              <a:t> </a:t>
            </a:r>
            <a:r>
              <a:rPr lang="fr-FR" sz="4000" b="1" dirty="0">
                <a:solidFill>
                  <a:srgbClr val="1D1D1B"/>
                </a:solidFill>
                <a:latin typeface="Segoe UI" panose="020B0502040204020203" pitchFamily="34" charset="0"/>
                <a:ea typeface="Raleway Bold"/>
                <a:cs typeface="Segoe UI" panose="020B0502040204020203" pitchFamily="34" charset="0"/>
                <a:sym typeface="Raleway Bold"/>
              </a:rPr>
              <a:t>pour quoi </a:t>
            </a:r>
            <a:r>
              <a:rPr lang="en-US" sz="4000" b="1" dirty="0">
                <a:solidFill>
                  <a:srgbClr val="1D1D1B"/>
                </a:solidFill>
                <a:latin typeface="Segoe UI" panose="020B0502040204020203" pitchFamily="34" charset="0"/>
                <a:ea typeface="Raleway Bold"/>
                <a:cs typeface="Segoe UI" panose="020B0502040204020203" pitchFamily="34" charset="0"/>
                <a:sym typeface="Raleway Bold"/>
              </a:rPr>
              <a:t>? </a:t>
            </a:r>
          </a:p>
        </p:txBody>
      </p:sp>
      <p:sp>
        <p:nvSpPr>
          <p:cNvPr id="3" name="Espace réservé du numéro de diapositive 2">
            <a:extLst>
              <a:ext uri="{FF2B5EF4-FFF2-40B4-BE49-F238E27FC236}">
                <a16:creationId xmlns:a16="http://schemas.microsoft.com/office/drawing/2014/main" id="{F66C197B-7582-4B75-8628-B2062049B845}"/>
              </a:ext>
            </a:extLst>
          </p:cNvPr>
          <p:cNvSpPr>
            <a:spLocks noGrp="1"/>
          </p:cNvSpPr>
          <p:nvPr>
            <p:ph type="sldNum" sz="quarter" idx="12"/>
          </p:nvPr>
        </p:nvSpPr>
        <p:spPr/>
        <p:txBody>
          <a:bodyPr/>
          <a:lstStyle/>
          <a:p>
            <a:fld id="{B6F15528-21DE-4FAA-801E-634DDDAF4B2B}" type="slidenum">
              <a:rPr lang="en-US" smtClean="0"/>
              <a:pPr/>
              <a:t>8</a:t>
            </a:fld>
            <a:endParaRPr lang="en-US"/>
          </a:p>
        </p:txBody>
      </p:sp>
      <p:sp>
        <p:nvSpPr>
          <p:cNvPr id="12" name="TextBox 2">
            <a:extLst>
              <a:ext uri="{FF2B5EF4-FFF2-40B4-BE49-F238E27FC236}">
                <a16:creationId xmlns:a16="http://schemas.microsoft.com/office/drawing/2014/main" id="{B7430916-FB38-4B9B-92D8-D57DA099884C}"/>
              </a:ext>
            </a:extLst>
          </p:cNvPr>
          <p:cNvSpPr txBox="1"/>
          <p:nvPr/>
        </p:nvSpPr>
        <p:spPr>
          <a:xfrm>
            <a:off x="9372604" y="4402157"/>
            <a:ext cx="7890013" cy="4882042"/>
          </a:xfrm>
          <a:prstGeom prst="rect">
            <a:avLst/>
          </a:prstGeom>
          <a:solidFill>
            <a:schemeClr val="bg1">
              <a:lumMod val="95000"/>
            </a:schemeClr>
          </a:solidFill>
        </p:spPr>
        <p:txBody>
          <a:bodyPr wrap="square" lIns="0" tIns="0" rIns="0" bIns="0" rtlCol="0" anchor="t">
            <a:spAutoFit/>
          </a:bodyPr>
          <a:lstStyle/>
          <a:p>
            <a:pPr marL="0" lvl="0" indent="0" algn="just">
              <a:lnSpc>
                <a:spcPts val="2699"/>
              </a:lnSpc>
              <a:spcBef>
                <a:spcPct val="0"/>
              </a:spcBef>
            </a:pPr>
            <a:r>
              <a:rPr lang="fr-FR" i="1" spc="-30" dirty="0">
                <a:latin typeface="Segoe UI" panose="020B0502040204020203" pitchFamily="34" charset="0"/>
                <a:cs typeface="Segoe UI" panose="020B0502040204020203" pitchFamily="34" charset="0"/>
                <a:sym typeface="Raleway"/>
              </a:rPr>
              <a:t>Encerclez les besoins que vous allez satisfaire grâce à votre projet et développez quelques justifications autour des questions posées plus haut.</a:t>
            </a: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spcBef>
                <a:spcPct val="0"/>
              </a:spcBef>
            </a:pPr>
            <a:r>
              <a:rPr lang="fr-FR" sz="1799" dirty="0">
                <a:solidFill>
                  <a:srgbClr val="1D1D1B"/>
                </a:solidFill>
                <a:latin typeface="Segoe UI" panose="020B0502040204020203" pitchFamily="34" charset="0"/>
                <a:ea typeface="Raleway"/>
                <a:cs typeface="Segoe UI" panose="020B0502040204020203" pitchFamily="34" charset="0"/>
                <a:sym typeface="Raleway"/>
              </a:rPr>
              <a:t>	Subsistance		Loisir			Participation</a:t>
            </a: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spcBef>
                <a:spcPct val="0"/>
              </a:spcBef>
            </a:pPr>
            <a:endParaRPr lang="fr-FR" sz="900"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spcBef>
                <a:spcPct val="0"/>
              </a:spcBef>
            </a:pPr>
            <a:r>
              <a:rPr lang="fr-FR" sz="1799" u="none" strike="noStrike" dirty="0">
                <a:solidFill>
                  <a:srgbClr val="1D1D1B"/>
                </a:solidFill>
                <a:latin typeface="Segoe UI" panose="020B0502040204020203" pitchFamily="34" charset="0"/>
                <a:ea typeface="Raleway"/>
                <a:cs typeface="Segoe UI" panose="020B0502040204020203" pitchFamily="34" charset="0"/>
                <a:sym typeface="Raleway"/>
              </a:rPr>
              <a:t>	Protection		Compréhension		Création</a:t>
            </a:r>
          </a:p>
          <a:p>
            <a:pPr marL="0" lvl="0" indent="0" algn="l">
              <a:spcBef>
                <a:spcPct val="0"/>
              </a:spcBef>
            </a:pPr>
            <a:r>
              <a:rPr lang="fr-FR" sz="900" i="1" u="none" strike="noStrike" dirty="0">
                <a:solidFill>
                  <a:srgbClr val="1D1D1B"/>
                </a:solidFill>
                <a:latin typeface="Segoe UI" panose="020B0502040204020203" pitchFamily="34" charset="0"/>
                <a:ea typeface="Raleway"/>
                <a:cs typeface="Segoe UI" panose="020B0502040204020203" pitchFamily="34" charset="0"/>
                <a:sym typeface="Raleway"/>
              </a:rPr>
              <a:t> </a:t>
            </a:r>
          </a:p>
          <a:p>
            <a:pPr marL="0" lvl="0" indent="0" algn="l">
              <a:spcBef>
                <a:spcPct val="0"/>
              </a:spcBef>
            </a:pPr>
            <a:r>
              <a:rPr lang="fr-FR" sz="1799" dirty="0">
                <a:solidFill>
                  <a:srgbClr val="1D1D1B"/>
                </a:solidFill>
                <a:latin typeface="Segoe UI" panose="020B0502040204020203" pitchFamily="34" charset="0"/>
                <a:ea typeface="Raleway"/>
                <a:cs typeface="Segoe UI" panose="020B0502040204020203" pitchFamily="34" charset="0"/>
                <a:sym typeface="Raleway"/>
              </a:rPr>
              <a:t>	Identité			Affection			Liberté</a:t>
            </a: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r>
              <a:rPr lang="fr-FR" sz="1799" u="none" strike="noStrike" dirty="0">
                <a:solidFill>
                  <a:srgbClr val="1D1D1B"/>
                </a:solidFill>
                <a:latin typeface="Segoe UI" panose="020B0502040204020203" pitchFamily="34" charset="0"/>
                <a:ea typeface="Raleway"/>
                <a:cs typeface="Segoe UI" panose="020B0502040204020203" pitchFamily="34" charset="0"/>
                <a:sym typeface="Raleway"/>
              </a:rPr>
              <a:t>Autres besoins : </a:t>
            </a: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r>
              <a:rPr lang="fr-FR" sz="1799" u="none" strike="noStrike" dirty="0">
                <a:solidFill>
                  <a:srgbClr val="1D1D1B"/>
                </a:solidFill>
                <a:latin typeface="Segoe UI" panose="020B0502040204020203" pitchFamily="34" charset="0"/>
                <a:ea typeface="Raleway"/>
                <a:cs typeface="Segoe UI" panose="020B0502040204020203" pitchFamily="34" charset="0"/>
                <a:sym typeface="Raleway"/>
              </a:rPr>
              <a:t>Problèmes : </a:t>
            </a:r>
          </a:p>
          <a:p>
            <a:pPr marL="0" lvl="0" indent="0" algn="l">
              <a:lnSpc>
                <a:spcPts val="2699"/>
              </a:lnSpc>
              <a:spcBef>
                <a:spcPct val="0"/>
              </a:spcBef>
            </a:pPr>
            <a:endParaRPr lang="fr-FR" sz="1799"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r>
              <a:rPr lang="fr-FR" sz="1799" dirty="0">
                <a:solidFill>
                  <a:srgbClr val="1D1D1B"/>
                </a:solidFill>
                <a:latin typeface="Segoe UI" panose="020B0502040204020203" pitchFamily="34" charset="0"/>
                <a:ea typeface="Raleway"/>
                <a:cs typeface="Segoe UI" panose="020B0502040204020203" pitchFamily="34" charset="0"/>
                <a:sym typeface="Raleway"/>
              </a:rPr>
              <a:t>Désirs :</a:t>
            </a:r>
          </a:p>
          <a:p>
            <a:pPr marL="0" lvl="0" indent="0" algn="l">
              <a:lnSpc>
                <a:spcPts val="2699"/>
              </a:lnSpc>
              <a:spcBef>
                <a:spcPct val="0"/>
              </a:spcBef>
            </a:pPr>
            <a:endParaRPr lang="fr-FR" sz="1799" u="none" strike="noStrike" dirty="0">
              <a:solidFill>
                <a:srgbClr val="1D1D1B"/>
              </a:solidFill>
              <a:latin typeface="Segoe UI" panose="020B0502040204020203" pitchFamily="34" charset="0"/>
              <a:ea typeface="Raleway"/>
              <a:cs typeface="Segoe UI" panose="020B0502040204020203" pitchFamily="34" charset="0"/>
              <a:sym typeface="Raleway"/>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ZoneTexte 23">
            <a:extLst>
              <a:ext uri="{FF2B5EF4-FFF2-40B4-BE49-F238E27FC236}">
                <a16:creationId xmlns:a16="http://schemas.microsoft.com/office/drawing/2014/main" id="{B8226DA8-B7C6-4F15-A579-451D731346DD}"/>
              </a:ext>
            </a:extLst>
          </p:cNvPr>
          <p:cNvSpPr txBox="1"/>
          <p:nvPr/>
        </p:nvSpPr>
        <p:spPr>
          <a:xfrm>
            <a:off x="12662669" y="4152900"/>
            <a:ext cx="468000" cy="584775"/>
          </a:xfrm>
          <a:prstGeom prst="rect">
            <a:avLst/>
          </a:prstGeom>
          <a:noFill/>
        </p:spPr>
        <p:txBody>
          <a:bodyPr wrap="square" rtlCol="0" anchor="ctr">
            <a:spAutoFit/>
          </a:bodyPr>
          <a:lstStyle/>
          <a:p>
            <a:pPr algn="ctr"/>
            <a:r>
              <a:rPr lang="fr-FR" sz="3200" b="1" dirty="0">
                <a:solidFill>
                  <a:srgbClr val="B40E0E"/>
                </a:solidFill>
                <a:latin typeface="Segoe UI" panose="020B0502040204020203" pitchFamily="34" charset="0"/>
                <a:cs typeface="Segoe UI" panose="020B0502040204020203" pitchFamily="34" charset="0"/>
              </a:rPr>
              <a:t>3</a:t>
            </a:r>
          </a:p>
        </p:txBody>
      </p:sp>
      <p:sp>
        <p:nvSpPr>
          <p:cNvPr id="22" name="ZoneTexte 21">
            <a:extLst>
              <a:ext uri="{FF2B5EF4-FFF2-40B4-BE49-F238E27FC236}">
                <a16:creationId xmlns:a16="http://schemas.microsoft.com/office/drawing/2014/main" id="{E58358D6-B608-400C-AFB2-2AAA72561E6F}"/>
              </a:ext>
            </a:extLst>
          </p:cNvPr>
          <p:cNvSpPr txBox="1"/>
          <p:nvPr/>
        </p:nvSpPr>
        <p:spPr>
          <a:xfrm>
            <a:off x="6800677" y="4152900"/>
            <a:ext cx="468000" cy="584775"/>
          </a:xfrm>
          <a:prstGeom prst="rect">
            <a:avLst/>
          </a:prstGeom>
          <a:noFill/>
        </p:spPr>
        <p:txBody>
          <a:bodyPr wrap="square" rtlCol="0" anchor="ctr">
            <a:spAutoFit/>
          </a:bodyPr>
          <a:lstStyle/>
          <a:p>
            <a:pPr algn="ctr"/>
            <a:r>
              <a:rPr lang="fr-FR" sz="3200" b="1" dirty="0">
                <a:solidFill>
                  <a:srgbClr val="B40E0E"/>
                </a:solidFill>
                <a:latin typeface="Segoe UI" panose="020B0502040204020203" pitchFamily="34" charset="0"/>
                <a:cs typeface="Segoe UI" panose="020B0502040204020203" pitchFamily="34" charset="0"/>
              </a:rPr>
              <a:t>1</a:t>
            </a:r>
          </a:p>
        </p:txBody>
      </p:sp>
      <p:sp>
        <p:nvSpPr>
          <p:cNvPr id="23" name="ZoneTexte 22">
            <a:extLst>
              <a:ext uri="{FF2B5EF4-FFF2-40B4-BE49-F238E27FC236}">
                <a16:creationId xmlns:a16="http://schemas.microsoft.com/office/drawing/2014/main" id="{6F63E617-9305-4BDB-AA65-068233D41054}"/>
              </a:ext>
            </a:extLst>
          </p:cNvPr>
          <p:cNvSpPr txBox="1"/>
          <p:nvPr/>
        </p:nvSpPr>
        <p:spPr>
          <a:xfrm>
            <a:off x="938686" y="4152900"/>
            <a:ext cx="468000" cy="584775"/>
          </a:xfrm>
          <a:prstGeom prst="rect">
            <a:avLst/>
          </a:prstGeom>
          <a:noFill/>
        </p:spPr>
        <p:txBody>
          <a:bodyPr wrap="square" rtlCol="0" anchor="ctr">
            <a:spAutoFit/>
          </a:bodyPr>
          <a:lstStyle/>
          <a:p>
            <a:pPr algn="ctr"/>
            <a:r>
              <a:rPr lang="fr-FR" sz="3200" b="1" dirty="0">
                <a:solidFill>
                  <a:srgbClr val="B40E0E"/>
                </a:solidFill>
                <a:latin typeface="Segoe UI" panose="020B0502040204020203" pitchFamily="34" charset="0"/>
                <a:cs typeface="Segoe UI" panose="020B0502040204020203" pitchFamily="34" charset="0"/>
              </a:rPr>
              <a:t>2</a:t>
            </a:r>
          </a:p>
        </p:txBody>
      </p:sp>
      <p:sp>
        <p:nvSpPr>
          <p:cNvPr id="5" name="TextBox 5"/>
          <p:cNvSpPr txBox="1"/>
          <p:nvPr/>
        </p:nvSpPr>
        <p:spPr>
          <a:xfrm>
            <a:off x="1371600" y="4241129"/>
            <a:ext cx="3763048" cy="408317"/>
          </a:xfrm>
          <a:prstGeom prst="rect">
            <a:avLst/>
          </a:prstGeom>
        </p:spPr>
        <p:txBody>
          <a:bodyPr lIns="0" tIns="0" rIns="0" bIns="0" rtlCol="0" anchor="t">
            <a:spAutoFit/>
          </a:bodyPr>
          <a:lstStyle/>
          <a:p>
            <a:pPr marL="0" lvl="1" indent="0" algn="l">
              <a:lnSpc>
                <a:spcPts val="3359"/>
              </a:lnSpc>
              <a:spcBef>
                <a:spcPct val="0"/>
              </a:spcBef>
            </a:pPr>
            <a:r>
              <a:rPr lang="fr-FR" sz="2799" b="1" spc="-139" dirty="0">
                <a:solidFill>
                  <a:srgbClr val="1D1D1B"/>
                </a:solidFill>
                <a:latin typeface="Segoe UI" panose="020B0502040204020203" pitchFamily="34" charset="0"/>
                <a:ea typeface="Segoe UI Black" panose="020B0A02040204020203" pitchFamily="34" charset="0"/>
                <a:cs typeface="Segoe UI" panose="020B0502040204020203" pitchFamily="34" charset="0"/>
                <a:sym typeface="Raleway Bold"/>
              </a:rPr>
              <a:t>Ressources</a:t>
            </a:r>
          </a:p>
        </p:txBody>
      </p:sp>
      <p:sp>
        <p:nvSpPr>
          <p:cNvPr id="6" name="TextBox 6"/>
          <p:cNvSpPr txBox="1"/>
          <p:nvPr/>
        </p:nvSpPr>
        <p:spPr>
          <a:xfrm>
            <a:off x="7233591" y="4241129"/>
            <a:ext cx="3763048" cy="408317"/>
          </a:xfrm>
          <a:prstGeom prst="rect">
            <a:avLst/>
          </a:prstGeom>
        </p:spPr>
        <p:txBody>
          <a:bodyPr lIns="0" tIns="0" rIns="0" bIns="0" rtlCol="0" anchor="t">
            <a:spAutoFit/>
          </a:bodyPr>
          <a:lstStyle/>
          <a:p>
            <a:pPr marL="0" lvl="1" indent="0" algn="l">
              <a:lnSpc>
                <a:spcPts val="3359"/>
              </a:lnSpc>
              <a:spcBef>
                <a:spcPct val="0"/>
              </a:spcBef>
            </a:pPr>
            <a:r>
              <a:rPr lang="fr-FR" sz="2799" b="1" spc="-139">
                <a:solidFill>
                  <a:srgbClr val="1D1D1B"/>
                </a:solidFill>
                <a:latin typeface="Segoe UI" panose="020B0502040204020203" pitchFamily="34" charset="0"/>
                <a:ea typeface="Raleway Bold"/>
                <a:cs typeface="Segoe UI" panose="020B0502040204020203" pitchFamily="34" charset="0"/>
                <a:sym typeface="Raleway Bold"/>
              </a:rPr>
              <a:t>Activités</a:t>
            </a:r>
          </a:p>
        </p:txBody>
      </p:sp>
      <p:sp>
        <p:nvSpPr>
          <p:cNvPr id="7" name="TextBox 7"/>
          <p:cNvSpPr txBox="1"/>
          <p:nvPr/>
        </p:nvSpPr>
        <p:spPr>
          <a:xfrm>
            <a:off x="13095582" y="4241129"/>
            <a:ext cx="3763048" cy="408317"/>
          </a:xfrm>
          <a:prstGeom prst="rect">
            <a:avLst/>
          </a:prstGeom>
        </p:spPr>
        <p:txBody>
          <a:bodyPr lIns="0" tIns="0" rIns="0" bIns="0" rtlCol="0" anchor="t">
            <a:spAutoFit/>
          </a:bodyPr>
          <a:lstStyle/>
          <a:p>
            <a:pPr marL="0" lvl="1" indent="0" algn="l">
              <a:lnSpc>
                <a:spcPts val="3359"/>
              </a:lnSpc>
              <a:spcBef>
                <a:spcPct val="0"/>
              </a:spcBef>
            </a:pPr>
            <a:r>
              <a:rPr lang="fr-FR" sz="2799" b="1" spc="-139">
                <a:solidFill>
                  <a:srgbClr val="1D1D1B"/>
                </a:solidFill>
                <a:latin typeface="Segoe UI" panose="020B0502040204020203" pitchFamily="34" charset="0"/>
                <a:ea typeface="Raleway Bold"/>
                <a:cs typeface="Segoe UI" panose="020B0502040204020203" pitchFamily="34" charset="0"/>
                <a:sym typeface="Raleway Bold"/>
              </a:rPr>
              <a:t>Résultats / objectifs</a:t>
            </a:r>
          </a:p>
        </p:txBody>
      </p:sp>
      <p:sp>
        <p:nvSpPr>
          <p:cNvPr id="8" name="AutoShape 8"/>
          <p:cNvSpPr/>
          <p:nvPr/>
        </p:nvSpPr>
        <p:spPr>
          <a:xfrm>
            <a:off x="1028700" y="1964351"/>
            <a:ext cx="16230600" cy="0"/>
          </a:xfrm>
          <a:prstGeom prst="line">
            <a:avLst/>
          </a:prstGeom>
          <a:ln w="9525" cap="flat">
            <a:solidFill>
              <a:srgbClr val="140E0C"/>
            </a:solidFill>
            <a:prstDash val="solid"/>
            <a:headEnd type="none" w="sm" len="sm"/>
            <a:tailEnd type="none" w="sm" len="sm"/>
          </a:ln>
        </p:spPr>
      </p:sp>
      <p:sp>
        <p:nvSpPr>
          <p:cNvPr id="9" name="AutoShape 9"/>
          <p:cNvSpPr/>
          <p:nvPr/>
        </p:nvSpPr>
        <p:spPr>
          <a:xfrm>
            <a:off x="1028700" y="4004324"/>
            <a:ext cx="16230600" cy="0"/>
          </a:xfrm>
          <a:prstGeom prst="line">
            <a:avLst/>
          </a:prstGeom>
          <a:ln w="9525" cap="flat">
            <a:solidFill>
              <a:srgbClr val="140E0C"/>
            </a:solidFill>
            <a:prstDash val="solid"/>
            <a:headEnd type="none" w="sm" len="sm"/>
            <a:tailEnd type="none" w="sm" len="sm"/>
          </a:ln>
        </p:spPr>
      </p:sp>
      <p:sp>
        <p:nvSpPr>
          <p:cNvPr id="15" name="Freeform 15"/>
          <p:cNvSpPr/>
          <p:nvPr/>
        </p:nvSpPr>
        <p:spPr>
          <a:xfrm>
            <a:off x="8456791" y="9506157"/>
            <a:ext cx="1374418" cy="337922"/>
          </a:xfrm>
          <a:custGeom>
            <a:avLst/>
            <a:gdLst/>
            <a:ahLst/>
            <a:cxnLst/>
            <a:rect l="l" t="t" r="r" b="b"/>
            <a:pathLst>
              <a:path w="1374418" h="337922">
                <a:moveTo>
                  <a:pt x="0" y="0"/>
                </a:moveTo>
                <a:lnTo>
                  <a:pt x="1374418" y="0"/>
                </a:lnTo>
                <a:lnTo>
                  <a:pt x="1374418" y="337921"/>
                </a:lnTo>
                <a:lnTo>
                  <a:pt x="0" y="337921"/>
                </a:lnTo>
                <a:lnTo>
                  <a:pt x="0" y="0"/>
                </a:lnTo>
                <a:close/>
              </a:path>
            </a:pathLst>
          </a:custGeom>
          <a:blipFill>
            <a:blip r:embed="rId2"/>
            <a:stretch>
              <a:fillRect/>
            </a:stretch>
          </a:blipFill>
        </p:spPr>
      </p:sp>
      <p:sp>
        <p:nvSpPr>
          <p:cNvPr id="16" name="TextBox 6">
            <a:extLst>
              <a:ext uri="{FF2B5EF4-FFF2-40B4-BE49-F238E27FC236}">
                <a16:creationId xmlns:a16="http://schemas.microsoft.com/office/drawing/2014/main" id="{60C579EA-C55D-4B08-B463-2AEF81E5249F}"/>
              </a:ext>
            </a:extLst>
          </p:cNvPr>
          <p:cNvSpPr txBox="1"/>
          <p:nvPr/>
        </p:nvSpPr>
        <p:spPr>
          <a:xfrm>
            <a:off x="1025387" y="1000125"/>
            <a:ext cx="9033013" cy="815160"/>
          </a:xfrm>
          <a:prstGeom prst="rect">
            <a:avLst/>
          </a:prstGeom>
        </p:spPr>
        <p:txBody>
          <a:bodyPr wrap="square" lIns="0" tIns="0" rIns="0" bIns="0" rtlCol="0" anchor="t">
            <a:spAutoFit/>
          </a:bodyPr>
          <a:lstStyle/>
          <a:p>
            <a:pPr marL="0" lvl="1" indent="0" algn="l">
              <a:lnSpc>
                <a:spcPts val="7200"/>
              </a:lnSpc>
              <a:spcBef>
                <a:spcPct val="0"/>
              </a:spcBef>
            </a:pPr>
            <a:r>
              <a:rPr lang="en-US" sz="4000" b="1" dirty="0">
                <a:solidFill>
                  <a:srgbClr val="1D1D1B"/>
                </a:solidFill>
                <a:latin typeface="Segoe UI" panose="020B0502040204020203" pitchFamily="34" charset="0"/>
                <a:ea typeface="Raleway Bold"/>
                <a:cs typeface="Segoe UI" panose="020B0502040204020203" pitchFamily="34" charset="0"/>
                <a:sym typeface="Raleway Bold"/>
              </a:rPr>
              <a:t>1.4 Mon </a:t>
            </a:r>
            <a:r>
              <a:rPr lang="fr-FR" sz="4000" b="1" dirty="0">
                <a:solidFill>
                  <a:srgbClr val="1D1D1B"/>
                </a:solidFill>
                <a:latin typeface="Segoe UI" panose="020B0502040204020203" pitchFamily="34" charset="0"/>
                <a:ea typeface="Raleway Bold"/>
                <a:cs typeface="Segoe UI" panose="020B0502040204020203" pitchFamily="34" charset="0"/>
                <a:sym typeface="Raleway Bold"/>
              </a:rPr>
              <a:t>projet</a:t>
            </a:r>
            <a:r>
              <a:rPr lang="en-US" sz="4000" b="1" dirty="0">
                <a:solidFill>
                  <a:srgbClr val="1D1D1B"/>
                </a:solidFill>
                <a:latin typeface="Segoe UI" panose="020B0502040204020203" pitchFamily="34" charset="0"/>
                <a:ea typeface="Raleway Bold"/>
                <a:cs typeface="Segoe UI" panose="020B0502040204020203" pitchFamily="34" charset="0"/>
                <a:sym typeface="Raleway Bold"/>
              </a:rPr>
              <a:t> </a:t>
            </a:r>
            <a:r>
              <a:rPr lang="fr-FR" sz="4000" b="1" dirty="0">
                <a:solidFill>
                  <a:srgbClr val="1D1D1B"/>
                </a:solidFill>
                <a:latin typeface="Segoe UI" panose="020B0502040204020203" pitchFamily="34" charset="0"/>
                <a:ea typeface="Raleway Bold"/>
                <a:cs typeface="Segoe UI" panose="020B0502040204020203" pitchFamily="34" charset="0"/>
                <a:sym typeface="Raleway Bold"/>
              </a:rPr>
              <a:t>fait quoi </a:t>
            </a:r>
            <a:r>
              <a:rPr lang="en-US" sz="4000" b="1" dirty="0">
                <a:solidFill>
                  <a:srgbClr val="1D1D1B"/>
                </a:solidFill>
                <a:latin typeface="Segoe UI" panose="020B0502040204020203" pitchFamily="34" charset="0"/>
                <a:ea typeface="Raleway Bold"/>
                <a:cs typeface="Segoe UI" panose="020B0502040204020203" pitchFamily="34" charset="0"/>
                <a:sym typeface="Raleway Bold"/>
              </a:rPr>
              <a:t>? </a:t>
            </a:r>
          </a:p>
        </p:txBody>
      </p:sp>
      <p:sp>
        <p:nvSpPr>
          <p:cNvPr id="18" name="ZoneTexte 17">
            <a:extLst>
              <a:ext uri="{FF2B5EF4-FFF2-40B4-BE49-F238E27FC236}">
                <a16:creationId xmlns:a16="http://schemas.microsoft.com/office/drawing/2014/main" id="{55CB5194-BF9C-499B-8904-63002D4F0439}"/>
              </a:ext>
            </a:extLst>
          </p:cNvPr>
          <p:cNvSpPr txBox="1"/>
          <p:nvPr/>
        </p:nvSpPr>
        <p:spPr>
          <a:xfrm>
            <a:off x="1025387" y="2019300"/>
            <a:ext cx="16230600" cy="1938992"/>
          </a:xfrm>
          <a:prstGeom prst="rect">
            <a:avLst/>
          </a:prstGeom>
          <a:noFill/>
        </p:spPr>
        <p:txBody>
          <a:bodyPr wrap="square">
            <a:spAutoFit/>
          </a:bodyPr>
          <a:lstStyle/>
          <a:p>
            <a:r>
              <a:rPr lang="fr-FR" sz="2000" b="0" i="0" dirty="0">
                <a:effectLst/>
                <a:latin typeface="Segoe UI Semibold" panose="020B0702040204020203" pitchFamily="34" charset="0"/>
                <a:cs typeface="Segoe UI Semibold" panose="020B0702040204020203" pitchFamily="34" charset="0"/>
              </a:rPr>
              <a:t>1. Quelles sont les activités clés du projet ?</a:t>
            </a:r>
          </a:p>
          <a:p>
            <a:r>
              <a:rPr lang="fr-FR" sz="2000" b="0" i="1" dirty="0">
                <a:effectLst/>
                <a:latin typeface="Segoe UI" panose="020B0502040204020203" pitchFamily="34" charset="0"/>
                <a:cs typeface="Segoe UI" panose="020B0502040204020203" pitchFamily="34" charset="0"/>
              </a:rPr>
              <a:t>Séparez les verbes d’action par moments (avant, durant ou après le démarrage), par niveau (stratégique, opérationnel) ou par fonction (production, gestion, vente, distribution...). Listez aussi les activités connexes comme le nettoyage, la communication, la levée des fonds</a:t>
            </a:r>
            <a:r>
              <a:rPr lang="fr-FR" sz="2000" i="1" dirty="0">
                <a:latin typeface="Segoe UI" panose="020B0502040204020203" pitchFamily="34" charset="0"/>
                <a:cs typeface="Segoe UI" panose="020B0502040204020203" pitchFamily="34" charset="0"/>
              </a:rPr>
              <a:t>…</a:t>
            </a:r>
          </a:p>
          <a:p>
            <a:r>
              <a:rPr lang="fr-FR" sz="2000" b="0" i="0" dirty="0">
                <a:effectLst/>
                <a:latin typeface="Segoe UI Semibold" panose="020B0702040204020203" pitchFamily="34" charset="0"/>
                <a:cs typeface="Segoe UI Semibold" panose="020B0702040204020203" pitchFamily="34" charset="0"/>
              </a:rPr>
              <a:t>2. Quelles sont les ressources (humaines, techniques, financières,...) nécessaires aux différentes activités ? </a:t>
            </a:r>
          </a:p>
          <a:p>
            <a:r>
              <a:rPr lang="fr-FR" sz="2000" b="0" i="1" dirty="0">
                <a:effectLst/>
                <a:latin typeface="Segoe UI" panose="020B0502040204020203" pitchFamily="34" charset="0"/>
                <a:cs typeface="Segoe UI" panose="020B0502040204020203" pitchFamily="34" charset="0"/>
              </a:rPr>
              <a:t>Faites la liste en face de chaque activité.</a:t>
            </a:r>
            <a:br>
              <a:rPr lang="fr-FR" sz="2000" dirty="0">
                <a:latin typeface="Segoe UI" panose="020B0502040204020203" pitchFamily="34" charset="0"/>
                <a:cs typeface="Segoe UI" panose="020B0502040204020203" pitchFamily="34" charset="0"/>
              </a:rPr>
            </a:br>
            <a:r>
              <a:rPr lang="fr-FR" sz="2000" b="0" i="0" dirty="0">
                <a:effectLst/>
                <a:latin typeface="Segoe UI Semibold" panose="020B0702040204020203" pitchFamily="34" charset="0"/>
                <a:cs typeface="Segoe UI Semibold" panose="020B0702040204020203" pitchFamily="34" charset="0"/>
              </a:rPr>
              <a:t>3. Quels sont les résultats attendus des différentes activités ? Quels sont les objectifs dans le temps ?</a:t>
            </a:r>
            <a:endParaRPr lang="fr-FR" sz="2000" dirty="0">
              <a:latin typeface="Segoe UI Semibold" panose="020B0702040204020203" pitchFamily="34" charset="0"/>
              <a:cs typeface="Segoe UI Semibold" panose="020B0702040204020203" pitchFamily="34" charset="0"/>
            </a:endParaRPr>
          </a:p>
        </p:txBody>
      </p:sp>
      <p:sp>
        <p:nvSpPr>
          <p:cNvPr id="21" name="Freeform 20">
            <a:extLst>
              <a:ext uri="{FF2B5EF4-FFF2-40B4-BE49-F238E27FC236}">
                <a16:creationId xmlns:a16="http://schemas.microsoft.com/office/drawing/2014/main" id="{7CAF3978-6889-4384-9478-5DD4948B9DAB}"/>
              </a:ext>
            </a:extLst>
          </p:cNvPr>
          <p:cNvSpPr>
            <a:spLocks noChangeAspect="1"/>
          </p:cNvSpPr>
          <p:nvPr/>
        </p:nvSpPr>
        <p:spPr>
          <a:xfrm>
            <a:off x="12725400" y="326124"/>
            <a:ext cx="1980047" cy="1772143"/>
          </a:xfrm>
          <a:custGeom>
            <a:avLst/>
            <a:gdLst/>
            <a:ahLst/>
            <a:cxnLst/>
            <a:rect l="l" t="t" r="r" b="b"/>
            <a:pathLst>
              <a:path w="1271333" h="1137843">
                <a:moveTo>
                  <a:pt x="0" y="0"/>
                </a:moveTo>
                <a:lnTo>
                  <a:pt x="1271334" y="0"/>
                </a:lnTo>
                <a:lnTo>
                  <a:pt x="1271334" y="1137844"/>
                </a:lnTo>
                <a:lnTo>
                  <a:pt x="0" y="113784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20" name="ZoneTexte 19">
            <a:extLst>
              <a:ext uri="{FF2B5EF4-FFF2-40B4-BE49-F238E27FC236}">
                <a16:creationId xmlns:a16="http://schemas.microsoft.com/office/drawing/2014/main" id="{CED398A3-6774-4BA2-A1D1-D2052D1E32B9}"/>
              </a:ext>
            </a:extLst>
          </p:cNvPr>
          <p:cNvSpPr txBox="1"/>
          <p:nvPr/>
        </p:nvSpPr>
        <p:spPr>
          <a:xfrm>
            <a:off x="14478000" y="452072"/>
            <a:ext cx="2621716" cy="769441"/>
          </a:xfrm>
          <a:prstGeom prst="rect">
            <a:avLst/>
          </a:prstGeom>
          <a:noFill/>
        </p:spPr>
        <p:txBody>
          <a:bodyPr wrap="square">
            <a:spAutoFit/>
          </a:bodyPr>
          <a:lstStyle/>
          <a:p>
            <a:pPr algn="ctr"/>
            <a:r>
              <a:rPr lang="fr-FR" sz="2200" b="0" i="0" dirty="0">
                <a:solidFill>
                  <a:srgbClr val="E63329"/>
                </a:solidFill>
                <a:effectLst/>
                <a:latin typeface="Segoe UI Semibold" panose="020B0702040204020203" pitchFamily="34" charset="0"/>
                <a:cs typeface="Segoe UI Semibold" panose="020B0702040204020203" pitchFamily="34" charset="0"/>
              </a:rPr>
              <a:t>Attention à l’ordre de remplissage !</a:t>
            </a:r>
            <a:endParaRPr lang="fr-FR" sz="2200" dirty="0">
              <a:solidFill>
                <a:srgbClr val="E63329"/>
              </a:solidFill>
              <a:latin typeface="Segoe UI Semibold" panose="020B0702040204020203" pitchFamily="34" charset="0"/>
              <a:cs typeface="Segoe UI Semibold" panose="020B0702040204020203" pitchFamily="34" charset="0"/>
            </a:endParaRPr>
          </a:p>
        </p:txBody>
      </p:sp>
      <p:sp>
        <p:nvSpPr>
          <p:cNvPr id="3" name="Espace réservé du numéro de diapositive 2">
            <a:extLst>
              <a:ext uri="{FF2B5EF4-FFF2-40B4-BE49-F238E27FC236}">
                <a16:creationId xmlns:a16="http://schemas.microsoft.com/office/drawing/2014/main" id="{49BFEC99-9FFA-422A-BFBB-D75F081E01F1}"/>
              </a:ext>
            </a:extLst>
          </p:cNvPr>
          <p:cNvSpPr>
            <a:spLocks noGrp="1"/>
          </p:cNvSpPr>
          <p:nvPr>
            <p:ph type="sldNum" sz="quarter" idx="12"/>
          </p:nvPr>
        </p:nvSpPr>
        <p:spPr/>
        <p:txBody>
          <a:bodyPr/>
          <a:lstStyle/>
          <a:p>
            <a:fld id="{B6F15528-21DE-4FAA-801E-634DDDAF4B2B}" type="slidenum">
              <a:rPr lang="en-US" smtClean="0"/>
              <a:pPr/>
              <a:t>9</a:t>
            </a:fld>
            <a:endParaRPr lang="en-US"/>
          </a:p>
        </p:txBody>
      </p:sp>
      <p:graphicFrame>
        <p:nvGraphicFramePr>
          <p:cNvPr id="2" name="Tableau 3">
            <a:extLst>
              <a:ext uri="{FF2B5EF4-FFF2-40B4-BE49-F238E27FC236}">
                <a16:creationId xmlns:a16="http://schemas.microsoft.com/office/drawing/2014/main" id="{CD46FA5D-CA7F-403A-9748-274FD23C0DEC}"/>
              </a:ext>
            </a:extLst>
          </p:cNvPr>
          <p:cNvGraphicFramePr>
            <a:graphicFrameLocks noGrp="1"/>
          </p:cNvGraphicFramePr>
          <p:nvPr>
            <p:extLst>
              <p:ext uri="{D42A27DB-BD31-4B8C-83A1-F6EECF244321}">
                <p14:modId xmlns:p14="http://schemas.microsoft.com/office/powerpoint/2010/main" val="2264355450"/>
              </p:ext>
            </p:extLst>
          </p:nvPr>
        </p:nvGraphicFramePr>
        <p:xfrm>
          <a:off x="1098893" y="4796423"/>
          <a:ext cx="4472817" cy="4120681"/>
        </p:xfrm>
        <a:graphic>
          <a:graphicData uri="http://schemas.openxmlformats.org/drawingml/2006/table">
            <a:tbl>
              <a:tblPr bandRow="1">
                <a:tableStyleId>{8EC20E35-A176-4012-BC5E-935CFFF8708E}</a:tableStyleId>
              </a:tblPr>
              <a:tblGrid>
                <a:gridCol w="4472817">
                  <a:extLst>
                    <a:ext uri="{9D8B030D-6E8A-4147-A177-3AD203B41FA5}">
                      <a16:colId xmlns:a16="http://schemas.microsoft.com/office/drawing/2014/main" val="1520929369"/>
                    </a:ext>
                  </a:extLst>
                </a:gridCol>
              </a:tblGrid>
              <a:tr h="10419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799" i="1" dirty="0">
                          <a:solidFill>
                            <a:srgbClr val="1D1D1B"/>
                          </a:solidFill>
                          <a:latin typeface="Segoe UI" panose="020B0502040204020203" pitchFamily="34" charset="0"/>
                          <a:ea typeface="Raleway"/>
                          <a:cs typeface="Segoe UI" panose="020B0502040204020203" pitchFamily="34" charset="0"/>
                          <a:sym typeface="Raleway"/>
                        </a:rPr>
                        <a:t>Ex : 1,25 personnes, ligne téléphonique, voiture, frais de déplacements, hébergement, restauration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2914567687"/>
                  </a:ext>
                </a:extLst>
              </a:tr>
              <a:tr h="615745">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371626285"/>
                  </a:ext>
                </a:extLst>
              </a:tr>
              <a:tr h="615745">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4113825263"/>
                  </a:ext>
                </a:extLst>
              </a:tr>
              <a:tr h="615745">
                <a:tc>
                  <a:txBody>
                    <a:bodyPr/>
                    <a:lstStyle/>
                    <a:p>
                      <a:endParaRPr lang="fr-F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376433106"/>
                  </a:ext>
                </a:extLst>
              </a:tr>
              <a:tr h="615745">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218283144"/>
                  </a:ext>
                </a:extLst>
              </a:tr>
              <a:tr h="615745">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17650713"/>
                  </a:ext>
                </a:extLst>
              </a:tr>
            </a:tbl>
          </a:graphicData>
        </a:graphic>
      </p:graphicFrame>
      <p:graphicFrame>
        <p:nvGraphicFramePr>
          <p:cNvPr id="28" name="Tableau 3">
            <a:extLst>
              <a:ext uri="{FF2B5EF4-FFF2-40B4-BE49-F238E27FC236}">
                <a16:creationId xmlns:a16="http://schemas.microsoft.com/office/drawing/2014/main" id="{A0CCD356-84E7-4B16-AE63-060ADAD04997}"/>
              </a:ext>
            </a:extLst>
          </p:cNvPr>
          <p:cNvGraphicFramePr>
            <a:graphicFrameLocks noGrp="1"/>
          </p:cNvGraphicFramePr>
          <p:nvPr>
            <p:extLst>
              <p:ext uri="{D42A27DB-BD31-4B8C-83A1-F6EECF244321}">
                <p14:modId xmlns:p14="http://schemas.microsoft.com/office/powerpoint/2010/main" val="3075078351"/>
              </p:ext>
            </p:extLst>
          </p:nvPr>
        </p:nvGraphicFramePr>
        <p:xfrm>
          <a:off x="6960434" y="4796423"/>
          <a:ext cx="4472817" cy="4120681"/>
        </p:xfrm>
        <a:graphic>
          <a:graphicData uri="http://schemas.openxmlformats.org/drawingml/2006/table">
            <a:tbl>
              <a:tblPr bandRow="1">
                <a:tableStyleId>{8EC20E35-A176-4012-BC5E-935CFFF8708E}</a:tableStyleId>
              </a:tblPr>
              <a:tblGrid>
                <a:gridCol w="4472817">
                  <a:extLst>
                    <a:ext uri="{9D8B030D-6E8A-4147-A177-3AD203B41FA5}">
                      <a16:colId xmlns:a16="http://schemas.microsoft.com/office/drawing/2014/main" val="1520929369"/>
                    </a:ext>
                  </a:extLst>
                </a:gridCol>
              </a:tblGrid>
              <a:tr h="10419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799" i="1" dirty="0">
                          <a:solidFill>
                            <a:srgbClr val="1D1D1B"/>
                          </a:solidFill>
                          <a:latin typeface="Segoe UI" panose="020B0502040204020203" pitchFamily="34" charset="0"/>
                          <a:ea typeface="Raleway"/>
                          <a:cs typeface="Segoe UI" panose="020B0502040204020203" pitchFamily="34" charset="0"/>
                          <a:sym typeface="Raleway"/>
                        </a:rPr>
                        <a:t>Ex : faire de la prospection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2914567687"/>
                  </a:ext>
                </a:extLst>
              </a:tr>
              <a:tr h="615745">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371626285"/>
                  </a:ext>
                </a:extLst>
              </a:tr>
              <a:tr h="615745">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4113825263"/>
                  </a:ext>
                </a:extLst>
              </a:tr>
              <a:tr h="615745">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376433106"/>
                  </a:ext>
                </a:extLst>
              </a:tr>
              <a:tr h="615745">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218283144"/>
                  </a:ext>
                </a:extLst>
              </a:tr>
              <a:tr h="615745">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17650713"/>
                  </a:ext>
                </a:extLst>
              </a:tr>
            </a:tbl>
          </a:graphicData>
        </a:graphic>
      </p:graphicFrame>
      <p:graphicFrame>
        <p:nvGraphicFramePr>
          <p:cNvPr id="30" name="Tableau 3">
            <a:extLst>
              <a:ext uri="{FF2B5EF4-FFF2-40B4-BE49-F238E27FC236}">
                <a16:creationId xmlns:a16="http://schemas.microsoft.com/office/drawing/2014/main" id="{6803D45A-21AF-4A85-AB5C-96D9D3A51875}"/>
              </a:ext>
            </a:extLst>
          </p:cNvPr>
          <p:cNvGraphicFramePr>
            <a:graphicFrameLocks noGrp="1"/>
          </p:cNvGraphicFramePr>
          <p:nvPr>
            <p:extLst>
              <p:ext uri="{D42A27DB-BD31-4B8C-83A1-F6EECF244321}">
                <p14:modId xmlns:p14="http://schemas.microsoft.com/office/powerpoint/2010/main" val="3257353298"/>
              </p:ext>
            </p:extLst>
          </p:nvPr>
        </p:nvGraphicFramePr>
        <p:xfrm>
          <a:off x="12821975" y="4796423"/>
          <a:ext cx="4472817" cy="4120681"/>
        </p:xfrm>
        <a:graphic>
          <a:graphicData uri="http://schemas.openxmlformats.org/drawingml/2006/table">
            <a:tbl>
              <a:tblPr bandRow="1">
                <a:tableStyleId>{8EC20E35-A176-4012-BC5E-935CFFF8708E}</a:tableStyleId>
              </a:tblPr>
              <a:tblGrid>
                <a:gridCol w="4472817">
                  <a:extLst>
                    <a:ext uri="{9D8B030D-6E8A-4147-A177-3AD203B41FA5}">
                      <a16:colId xmlns:a16="http://schemas.microsoft.com/office/drawing/2014/main" val="1520929369"/>
                    </a:ext>
                  </a:extLst>
                </a:gridCol>
              </a:tblGrid>
              <a:tr h="10419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799" i="1" dirty="0">
                          <a:solidFill>
                            <a:srgbClr val="1D1D1B"/>
                          </a:solidFill>
                          <a:latin typeface="Segoe UI" panose="020B0502040204020203" pitchFamily="34" charset="0"/>
                          <a:ea typeface="Raleway"/>
                          <a:cs typeface="Segoe UI" panose="020B0502040204020203" pitchFamily="34" charset="0"/>
                          <a:sym typeface="Raleway"/>
                        </a:rPr>
                        <a:t>Ex : en 3 mois, avoir prospecté toute la région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2914567687"/>
                  </a:ext>
                </a:extLst>
              </a:tr>
              <a:tr h="615745">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371626285"/>
                  </a:ext>
                </a:extLst>
              </a:tr>
              <a:tr h="615745">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4113825263"/>
                  </a:ext>
                </a:extLst>
              </a:tr>
              <a:tr h="615745">
                <a:tc>
                  <a:txBody>
                    <a:bodyPr/>
                    <a:lstStyle/>
                    <a:p>
                      <a:endParaRPr lang="fr-F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376433106"/>
                  </a:ext>
                </a:extLst>
              </a:tr>
              <a:tr h="615745">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218283144"/>
                  </a:ext>
                </a:extLst>
              </a:tr>
              <a:tr h="615745">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17650713"/>
                  </a:ext>
                </a:extLst>
              </a:tr>
            </a:tbl>
          </a:graphicData>
        </a:graphic>
      </p:graphicFrame>
      <p:cxnSp>
        <p:nvCxnSpPr>
          <p:cNvPr id="11" name="Connecteur droit avec flèche 10">
            <a:extLst>
              <a:ext uri="{FF2B5EF4-FFF2-40B4-BE49-F238E27FC236}">
                <a16:creationId xmlns:a16="http://schemas.microsoft.com/office/drawing/2014/main" id="{56E625C7-5F25-45D2-9F6C-9EF450A24D96}"/>
              </a:ext>
            </a:extLst>
          </p:cNvPr>
          <p:cNvCxnSpPr>
            <a:cxnSpLocks/>
            <a:stCxn id="5" idx="3"/>
            <a:endCxn id="22" idx="1"/>
          </p:cNvCxnSpPr>
          <p:nvPr/>
        </p:nvCxnSpPr>
        <p:spPr>
          <a:xfrm>
            <a:off x="5134648" y="4445288"/>
            <a:ext cx="1666029" cy="0"/>
          </a:xfrm>
          <a:prstGeom prst="straightConnector1">
            <a:avLst/>
          </a:prstGeom>
          <a:ln>
            <a:solidFill>
              <a:srgbClr val="B21D21"/>
            </a:solidFill>
            <a:headEnd type="none" w="med" len="med"/>
            <a:tailEnd type="arrow" w="med" len="med"/>
          </a:ln>
        </p:spPr>
        <p:style>
          <a:lnRef idx="1">
            <a:schemeClr val="accent2"/>
          </a:lnRef>
          <a:fillRef idx="0">
            <a:schemeClr val="accent2"/>
          </a:fillRef>
          <a:effectRef idx="0">
            <a:schemeClr val="accent2"/>
          </a:effectRef>
          <a:fontRef idx="minor">
            <a:schemeClr val="tx1"/>
          </a:fontRef>
        </p:style>
      </p:cxnSp>
      <p:cxnSp>
        <p:nvCxnSpPr>
          <p:cNvPr id="31" name="Connecteur droit avec flèche 30">
            <a:extLst>
              <a:ext uri="{FF2B5EF4-FFF2-40B4-BE49-F238E27FC236}">
                <a16:creationId xmlns:a16="http://schemas.microsoft.com/office/drawing/2014/main" id="{BD0D9170-DB55-437C-AEEA-B9F4C7C9CAE1}"/>
              </a:ext>
            </a:extLst>
          </p:cNvPr>
          <p:cNvCxnSpPr>
            <a:cxnSpLocks/>
            <a:stCxn id="6" idx="3"/>
            <a:endCxn id="24" idx="1"/>
          </p:cNvCxnSpPr>
          <p:nvPr/>
        </p:nvCxnSpPr>
        <p:spPr>
          <a:xfrm>
            <a:off x="10996639" y="4445288"/>
            <a:ext cx="1666030" cy="0"/>
          </a:xfrm>
          <a:prstGeom prst="straightConnector1">
            <a:avLst/>
          </a:prstGeom>
          <a:ln>
            <a:solidFill>
              <a:srgbClr val="B21D21"/>
            </a:solidFill>
            <a:headEnd type="none" w="med" len="med"/>
            <a:tailEnd type="arrow" w="med" len="med"/>
          </a:ln>
        </p:spPr>
        <p:style>
          <a:lnRef idx="1">
            <a:schemeClr val="accent2"/>
          </a:lnRef>
          <a:fillRef idx="0">
            <a:schemeClr val="accent2"/>
          </a:fillRef>
          <a:effectRef idx="0">
            <a:schemeClr val="accent2"/>
          </a:effectRef>
          <a:fontRef idx="minor">
            <a:schemeClr val="tx1"/>
          </a:fontRef>
        </p:style>
      </p:cxnSp>
      <p:cxnSp>
        <p:nvCxnSpPr>
          <p:cNvPr id="39" name="Connecteur droit avec flèche 38">
            <a:extLst>
              <a:ext uri="{FF2B5EF4-FFF2-40B4-BE49-F238E27FC236}">
                <a16:creationId xmlns:a16="http://schemas.microsoft.com/office/drawing/2014/main" id="{8D208EEE-AD39-45F2-BDBE-674759B667BA}"/>
              </a:ext>
            </a:extLst>
          </p:cNvPr>
          <p:cNvCxnSpPr>
            <a:cxnSpLocks/>
            <a:endCxn id="2" idx="2"/>
          </p:cNvCxnSpPr>
          <p:nvPr/>
        </p:nvCxnSpPr>
        <p:spPr>
          <a:xfrm flipV="1">
            <a:off x="3335301" y="8917104"/>
            <a:ext cx="0" cy="351717"/>
          </a:xfrm>
          <a:prstGeom prst="straightConnector1">
            <a:avLst/>
          </a:prstGeom>
          <a:ln>
            <a:solidFill>
              <a:srgbClr val="B21D21"/>
            </a:solidFill>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44" name="Connecteur droit 43">
            <a:extLst>
              <a:ext uri="{FF2B5EF4-FFF2-40B4-BE49-F238E27FC236}">
                <a16:creationId xmlns:a16="http://schemas.microsoft.com/office/drawing/2014/main" id="{D654212A-3838-4541-9DF5-28D92B098559}"/>
              </a:ext>
            </a:extLst>
          </p:cNvPr>
          <p:cNvCxnSpPr>
            <a:cxnSpLocks/>
          </p:cNvCxnSpPr>
          <p:nvPr/>
        </p:nvCxnSpPr>
        <p:spPr>
          <a:xfrm>
            <a:off x="3335301" y="9268821"/>
            <a:ext cx="11752299" cy="0"/>
          </a:xfrm>
          <a:prstGeom prst="line">
            <a:avLst/>
          </a:prstGeom>
          <a:ln>
            <a:solidFill>
              <a:srgbClr val="B21D21"/>
            </a:solidFill>
          </a:ln>
        </p:spPr>
        <p:style>
          <a:lnRef idx="1">
            <a:schemeClr val="dk1"/>
          </a:lnRef>
          <a:fillRef idx="0">
            <a:schemeClr val="dk1"/>
          </a:fillRef>
          <a:effectRef idx="0">
            <a:schemeClr val="dk1"/>
          </a:effectRef>
          <a:fontRef idx="minor">
            <a:schemeClr val="tx1"/>
          </a:fontRef>
        </p:style>
      </p:cxnSp>
      <p:cxnSp>
        <p:nvCxnSpPr>
          <p:cNvPr id="48" name="Connecteur droit 47">
            <a:extLst>
              <a:ext uri="{FF2B5EF4-FFF2-40B4-BE49-F238E27FC236}">
                <a16:creationId xmlns:a16="http://schemas.microsoft.com/office/drawing/2014/main" id="{BD1689A9-5A15-42BA-A481-8165B56EFE1F}"/>
              </a:ext>
            </a:extLst>
          </p:cNvPr>
          <p:cNvCxnSpPr/>
          <p:nvPr/>
        </p:nvCxnSpPr>
        <p:spPr>
          <a:xfrm>
            <a:off x="15087600" y="8917104"/>
            <a:ext cx="0" cy="351717"/>
          </a:xfrm>
          <a:prstGeom prst="line">
            <a:avLst/>
          </a:prstGeom>
          <a:ln>
            <a:solidFill>
              <a:srgbClr val="B21D2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1731</TotalTime>
  <Words>2206</Words>
  <Application>Microsoft Office PowerPoint</Application>
  <PresentationFormat>Personnalisé</PresentationFormat>
  <Paragraphs>540</Paragraphs>
  <Slides>25</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25</vt:i4>
      </vt:variant>
    </vt:vector>
  </HeadingPairs>
  <TitlesOfParts>
    <vt:vector size="31" baseType="lpstr">
      <vt:lpstr>Segoe UI</vt:lpstr>
      <vt:lpstr>Arial</vt:lpstr>
      <vt:lpstr>Calibri</vt:lpstr>
      <vt:lpstr>Segoe UI Semibold</vt:lpstr>
      <vt:lpstr>Raleway Bold</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Template 2024-2025 (16:9)</dc:title>
  <dc:creator>Elisa Mathieu</dc:creator>
  <cp:lastModifiedBy>Elisa Mathieu</cp:lastModifiedBy>
  <cp:revision>157</cp:revision>
  <dcterms:created xsi:type="dcterms:W3CDTF">2006-08-16T00:00:00Z</dcterms:created>
  <dcterms:modified xsi:type="dcterms:W3CDTF">2025-11-20T14:25:57Z</dcterms:modified>
  <dc:identifier>DAGzCqdYk1s</dc:identifier>
</cp:coreProperties>
</file>